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9" r:id="rId2"/>
    <p:sldId id="355" r:id="rId3"/>
    <p:sldId id="855" r:id="rId4"/>
    <p:sldId id="856" r:id="rId5"/>
    <p:sldId id="862" r:id="rId6"/>
    <p:sldId id="858" r:id="rId7"/>
    <p:sldId id="865" r:id="rId8"/>
    <p:sldId id="863" r:id="rId9"/>
    <p:sldId id="868" r:id="rId10"/>
    <p:sldId id="866" r:id="rId11"/>
    <p:sldId id="864" r:id="rId12"/>
    <p:sldId id="869" r:id="rId13"/>
    <p:sldId id="870" r:id="rId14"/>
    <p:sldId id="867" r:id="rId15"/>
    <p:sldId id="871" r:id="rId16"/>
    <p:sldId id="830" r:id="rId1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00FF"/>
    <a:srgbClr val="000000"/>
    <a:srgbClr val="B80000"/>
    <a:srgbClr val="9966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2" autoAdjust="0"/>
    <p:restoredTop sz="80744" autoAdjust="0"/>
  </p:normalViewPr>
  <p:slideViewPr>
    <p:cSldViewPr>
      <p:cViewPr varScale="1">
        <p:scale>
          <a:sx n="89" d="100"/>
          <a:sy n="89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287C68-6FB4-9241-AF2F-CECE4E3FC3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28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58EE6B-CAC6-0D43-AF5B-088D6F58EE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6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2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 og</a:t>
            </a:r>
            <a:r>
              <a:rPr lang="nb-NO" baseline="0" dirty="0" smtClean="0"/>
              <a:t> to.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Resultatet – hvordan ser måloppnåelsen ut?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576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Bygge et</a:t>
            </a:r>
            <a:r>
              <a:rPr lang="nb-NO" baseline="0" dirty="0" smtClean="0"/>
              <a:t> omdømme – vite hva folk er bevisste på – hva vet de om dere.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76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</a:t>
            </a:r>
            <a:r>
              <a:rPr lang="nb-NO" dirty="0" err="1" smtClean="0"/>
              <a:t>www.adressa.no</a:t>
            </a:r>
            <a:r>
              <a:rPr lang="nb-NO" dirty="0" smtClean="0"/>
              <a:t>/nyheter/</a:t>
            </a:r>
            <a:r>
              <a:rPr lang="nb-NO" dirty="0" err="1" smtClean="0"/>
              <a:t>okonomi</a:t>
            </a:r>
            <a:r>
              <a:rPr lang="nb-NO" dirty="0" smtClean="0"/>
              <a:t>/2015/10/12/BN-Bank-sjefen-ble-s%C3%A5-lei-at-han-sa-opp-i-sin-forrige-jobb-11674321.ece</a:t>
            </a:r>
          </a:p>
          <a:p>
            <a:r>
              <a:rPr lang="nb-NO" dirty="0" smtClean="0"/>
              <a:t>Gunnar Hovland BN Bank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7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Totalt 276 milliarder NOK sank børsverdien</a:t>
            </a:r>
            <a:r>
              <a:rPr lang="nb-NO" baseline="0" dirty="0" smtClean="0"/>
              <a:t> med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21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97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311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97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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Hva er vi best på i dag?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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Hvordan jobber vi konkret med samarbeid i bedriften i dag?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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Hva er de største utfordringene vi står overfor – på kort sikt og på lang sikt?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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Kjenner vi til en bedrift som vi vet at er gode på å samarbeide? Vet vi hva de gjør på dette området?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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Hva kan vi lære av vår bransje når det kommer til temaet samarbeid?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verdihistorie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37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motivasjonshistorie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63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Ut i salen – felles spørsmål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94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44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 og</a:t>
            </a:r>
            <a:r>
              <a:rPr lang="nb-NO" baseline="0" dirty="0" smtClean="0"/>
              <a:t> to – dele etterpå</a:t>
            </a:r>
          </a:p>
          <a:p>
            <a:endParaRPr lang="nb-NO" baseline="0" dirty="0" smtClean="0"/>
          </a:p>
          <a:p>
            <a:r>
              <a:rPr lang="nb-NO" baseline="0" dirty="0" smtClean="0"/>
              <a:t>Elevator story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2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Ønsket omdømme – ikke så vanskelig</a:t>
            </a:r>
            <a:r>
              <a:rPr lang="nb-NO" baseline="0" dirty="0" smtClean="0"/>
              <a:t> å sette seg mål. Men man må ta noen valg</a:t>
            </a:r>
          </a:p>
          <a:p>
            <a:endParaRPr lang="nb-NO" baseline="0" dirty="0" smtClean="0"/>
          </a:p>
          <a:p>
            <a:r>
              <a:rPr lang="nb-NO" baseline="0" dirty="0" smtClean="0"/>
              <a:t>Prioritere og rangere. Noen ting må vær viktigere enn andre.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94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Marianne</a:t>
            </a:r>
            <a:r>
              <a:rPr lang="nb-NO" baseline="0" dirty="0" smtClean="0"/>
              <a:t> kjører historie mot verdier og ønsket omdømme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EE6B-CAC6-0D43-AF5B-088D6F58EE8D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44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Gudea"/>
              </a:defRPr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Gude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5935-FBD1-1441-A89E-F8706AE10FB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4FF7-32BA-2348-9F50-FB34CFBCB1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4CA9-091E-3841-BF9C-D8E3D25806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CBFC-4F25-CD48-8277-529488F57B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E46A-26F9-3845-B649-933839F8A00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7C40-F561-2745-807C-D7931B09BEE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C90D-A234-DB40-868D-E63AD3058D69}" type="datetimeFigureOut">
              <a:rPr lang="nb-NO" smtClean="0"/>
              <a:t>13.10.15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9E9E5-DBDB-F345-99EC-88910DF95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9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Gudea"/>
                <a:cs typeface="Gudea"/>
              </a:defRPr>
            </a:lvl1pPr>
            <a:lvl2pPr>
              <a:defRPr sz="2000">
                <a:latin typeface="Gudea"/>
                <a:cs typeface="Gudea"/>
              </a:defRPr>
            </a:lvl2pPr>
            <a:lvl3pPr>
              <a:defRPr sz="2000">
                <a:latin typeface="Gudea"/>
                <a:cs typeface="Gudea"/>
              </a:defRPr>
            </a:lvl3pPr>
            <a:lvl4pPr>
              <a:defRPr sz="2000">
                <a:latin typeface="Gudea"/>
                <a:cs typeface="Gudea"/>
              </a:defRPr>
            </a:lvl4pPr>
            <a:lvl5pPr>
              <a:defRPr sz="2000">
                <a:latin typeface="Gudea"/>
                <a:cs typeface="Gudea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2387-040A-EC47-A0E2-4AD90077F91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11AB-2E40-674E-A6B3-490AA87EAA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9E50-6257-D04B-AC3F-E471C796C43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E2D2-80F1-4348-A1CB-8720E96A6F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8301-12ED-384B-8A23-710A47C64E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9636-A7DE-5A4D-A833-DFEE6D3EC0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7D170-6085-3A4A-86EC-FECE3039DE7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391C-8989-0747-8996-6FB78A86A19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nn-NO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7010400" y="63246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975" y="276225"/>
            <a:ext cx="104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udea"/>
          <a:ea typeface="ヒラギノ角ゴ Pro W3" charset="-128"/>
          <a:cs typeface="Gude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dea"/>
          <a:ea typeface="ヒラギノ角ゴ Pro W3" charset="-128"/>
          <a:cs typeface="Gud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>
              <a:ea typeface="ヒラギノ角ゴ Pro W3" pitchFamily="-84" charset="-128"/>
              <a:cs typeface="ヒラギノ角ゴ Pro W3" pitchFamily="-84" charset="-128"/>
            </a:endParaRPr>
          </a:p>
        </p:txBody>
      </p:sp>
      <p:sp>
        <p:nvSpPr>
          <p:cNvPr id="18435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>
              <a:ea typeface="ヒラギノ角ゴ Pro W3" pitchFamily="-84" charset="-128"/>
              <a:cs typeface="ヒラギノ角ゴ Pro W3" pitchFamily="-84" charset="-128"/>
            </a:endParaRPr>
          </a:p>
        </p:txBody>
      </p:sp>
      <p:pic>
        <p:nvPicPr>
          <p:cNvPr id="18436" name="Engasjert_ppt-1.jpg" descr="/Users/kn/Desktop/J O B B E R  T O N E/Engasjert Byra 2010 skrivebord/ppt/Engasjert_ppt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Hvordan ønsker din virksomheten og bli oppfattet?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Hva skjer når dere blir oppfattet på denne måten?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96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2771800" y="1988840"/>
            <a:ext cx="3888432" cy="2160240"/>
            <a:chOff x="2771800" y="1988840"/>
            <a:chExt cx="3888432" cy="2160240"/>
          </a:xfrm>
        </p:grpSpPr>
        <p:sp>
          <p:nvSpPr>
            <p:cNvPr id="4" name="Ellipse 3"/>
            <p:cNvSpPr/>
            <p:nvPr/>
          </p:nvSpPr>
          <p:spPr>
            <a:xfrm>
              <a:off x="2771800" y="198884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915816" y="2492896"/>
              <a:ext cx="3744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rgbClr val="FF6600"/>
                  </a:solidFill>
                  <a:latin typeface="Gudea"/>
                  <a:cs typeface="Gudea"/>
                </a:rPr>
                <a:t>vil </a:t>
              </a:r>
            </a:p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du bli </a:t>
              </a:r>
            </a:p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oppfattet?</a:t>
              </a:r>
              <a:endParaRPr lang="nb-NO" sz="1600" dirty="0">
                <a:solidFill>
                  <a:srgbClr val="FF6600"/>
                </a:solidFill>
                <a:latin typeface="Gudea"/>
                <a:cs typeface="Gudea"/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067944" y="1988840"/>
            <a:ext cx="4608512" cy="2160240"/>
            <a:chOff x="4067944" y="1988840"/>
            <a:chExt cx="4608512" cy="2160240"/>
          </a:xfrm>
        </p:grpSpPr>
        <p:sp>
          <p:nvSpPr>
            <p:cNvPr id="5" name="Ellipse 4"/>
            <p:cNvSpPr/>
            <p:nvPr/>
          </p:nvSpPr>
          <p:spPr>
            <a:xfrm>
              <a:off x="4067944" y="198884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4932040" y="2628200"/>
              <a:ext cx="37444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blir </a:t>
              </a:r>
            </a:p>
            <a:p>
              <a:r>
                <a:rPr lang="nb-NO" sz="1600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du oppfattet?</a:t>
              </a:r>
              <a:endParaRPr lang="nb-NO" sz="1600" dirty="0">
                <a:solidFill>
                  <a:schemeClr val="accent1">
                    <a:lumMod val="50000"/>
                  </a:schemeClr>
                </a:solidFill>
                <a:latin typeface="Gudea"/>
                <a:cs typeface="Gudea"/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3419872" y="3068960"/>
            <a:ext cx="4248472" cy="2160240"/>
            <a:chOff x="3419872" y="3068960"/>
            <a:chExt cx="4248472" cy="2160240"/>
          </a:xfrm>
        </p:grpSpPr>
        <p:sp>
          <p:nvSpPr>
            <p:cNvPr id="6" name="Ellipse 5"/>
            <p:cNvSpPr/>
            <p:nvPr/>
          </p:nvSpPr>
          <p:spPr>
            <a:xfrm>
              <a:off x="3419872" y="306896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3923928" y="4293096"/>
              <a:ext cx="37444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660066"/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rgbClr val="660066"/>
                  </a:solidFill>
                  <a:latin typeface="Gudea"/>
                  <a:cs typeface="Gudea"/>
                </a:rPr>
                <a:t>er </a:t>
              </a:r>
            </a:p>
            <a:p>
              <a:r>
                <a:rPr lang="nb-NO" sz="1600" dirty="0" smtClean="0">
                  <a:solidFill>
                    <a:srgbClr val="660066"/>
                  </a:solidFill>
                  <a:latin typeface="Gudea"/>
                  <a:cs typeface="Gudea"/>
                </a:rPr>
                <a:t>du egentlig?</a:t>
              </a:r>
              <a:endParaRPr lang="nb-NO" sz="1600" dirty="0">
                <a:solidFill>
                  <a:srgbClr val="660066"/>
                </a:solidFill>
                <a:latin typeface="Gudea"/>
                <a:cs typeface="Gudea"/>
              </a:endParaRPr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2915816" y="55172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Gudea"/>
                <a:cs typeface="Gudea"/>
              </a:rPr>
              <a:t>Hvor bevisst er du på det som kjennetegner deg og din virksomhet?</a:t>
            </a:r>
            <a:endParaRPr lang="nb-NO" dirty="0">
              <a:latin typeface="Gudea"/>
              <a:cs typeface="Gudea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-252536" y="18448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Gudea"/>
                <a:cs typeface="Gudea"/>
              </a:rPr>
              <a:t>Hva er målet du har </a:t>
            </a:r>
          </a:p>
          <a:p>
            <a:pPr algn="ctr"/>
            <a:r>
              <a:rPr lang="nb-NO" dirty="0" smtClean="0">
                <a:latin typeface="Gudea"/>
                <a:cs typeface="Gudea"/>
              </a:rPr>
              <a:t>for ditt omdømme?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580112" y="18448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Gudea"/>
                <a:cs typeface="Gudea"/>
              </a:rPr>
              <a:t>Hvordan kan du sikre at </a:t>
            </a:r>
          </a:p>
          <a:p>
            <a:pPr algn="ctr"/>
            <a:r>
              <a:rPr lang="nb-NO" dirty="0" smtClean="0">
                <a:latin typeface="Gudea"/>
                <a:cs typeface="Gudea"/>
              </a:rPr>
              <a:t>budskapet ditt </a:t>
            </a:r>
          </a:p>
          <a:p>
            <a:pPr algn="ctr"/>
            <a:r>
              <a:rPr lang="nb-NO" dirty="0" smtClean="0">
                <a:latin typeface="Gudea"/>
                <a:cs typeface="Gudea"/>
              </a:rPr>
              <a:t>blir oppfattet på den </a:t>
            </a:r>
          </a:p>
          <a:p>
            <a:pPr algn="ctr"/>
            <a:r>
              <a:rPr lang="nb-NO" dirty="0" smtClean="0">
                <a:latin typeface="Gudea"/>
                <a:cs typeface="Gudea"/>
              </a:rPr>
              <a:t>måten du ønsker det?</a:t>
            </a:r>
          </a:p>
        </p:txBody>
      </p:sp>
    </p:spTree>
    <p:extLst>
      <p:ext uri="{BB962C8B-B14F-4D97-AF65-F5344CB8AC3E}">
        <p14:creationId xmlns:p14="http://schemas.microsoft.com/office/powerpoint/2010/main" val="365110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2987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8720"/>
            <a:ext cx="679314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Kom opp med ett eksempel på en ekstern oppfatning av din virksomhet – som ikke stemmer overens med som faktisk er tilfelle.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Hva er konsekvensen av dette?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9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 rot="10800000">
            <a:off x="2411761" y="1340768"/>
            <a:ext cx="4645434" cy="4032448"/>
            <a:chOff x="2374837" y="1340768"/>
            <a:chExt cx="4645434" cy="4032448"/>
          </a:xfrm>
        </p:grpSpPr>
        <p:grpSp>
          <p:nvGrpSpPr>
            <p:cNvPr id="4" name="Gruppe 3"/>
            <p:cNvGrpSpPr/>
            <p:nvPr/>
          </p:nvGrpSpPr>
          <p:grpSpPr>
            <a:xfrm>
              <a:off x="2374837" y="1340768"/>
              <a:ext cx="2773227" cy="2736304"/>
              <a:chOff x="1510741" y="2780928"/>
              <a:chExt cx="2773227" cy="2736304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1547664" y="2780928"/>
                <a:ext cx="2736304" cy="27363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Gudea"/>
                  <a:cs typeface="Gudea"/>
                </a:endParaRP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 rot="10800000">
                <a:off x="1510741" y="3356992"/>
                <a:ext cx="1909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 smtClean="0">
                    <a:latin typeface="Gudea"/>
                    <a:cs typeface="Gudea"/>
                  </a:rPr>
                  <a:t>KOMMUNIKASJON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Intern </a:t>
                </a:r>
                <a:r>
                  <a:rPr lang="nb-NO" sz="1200" b="1" dirty="0" err="1" smtClean="0">
                    <a:latin typeface="Gudea"/>
                    <a:cs typeface="Gudea"/>
                  </a:rPr>
                  <a:t>komm</a:t>
                </a:r>
                <a:r>
                  <a:rPr lang="nb-NO" sz="1200" b="1" dirty="0" smtClean="0">
                    <a:latin typeface="Gudea"/>
                    <a:cs typeface="Gudea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Ekstern </a:t>
                </a:r>
                <a:r>
                  <a:rPr lang="nb-NO" sz="1200" b="1" dirty="0" err="1" smtClean="0">
                    <a:latin typeface="Gudea"/>
                    <a:cs typeface="Gudea"/>
                  </a:rPr>
                  <a:t>komm</a:t>
                </a:r>
                <a:r>
                  <a:rPr lang="nb-NO" sz="1200" b="1" dirty="0" smtClean="0">
                    <a:latin typeface="Gudea"/>
                    <a:cs typeface="Gudea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Form og innhold</a:t>
                </a:r>
                <a:endParaRPr lang="nb-NO" sz="1200" b="1" dirty="0">
                  <a:latin typeface="Gudea"/>
                  <a:cs typeface="Gudea"/>
                </a:endParaRPr>
              </a:p>
            </p:txBody>
          </p:sp>
        </p:grpSp>
        <p:grpSp>
          <p:nvGrpSpPr>
            <p:cNvPr id="7" name="Gruppe 6"/>
            <p:cNvGrpSpPr/>
            <p:nvPr/>
          </p:nvGrpSpPr>
          <p:grpSpPr>
            <a:xfrm>
              <a:off x="4283967" y="1340768"/>
              <a:ext cx="2736304" cy="2736304"/>
              <a:chOff x="3491879" y="2780928"/>
              <a:chExt cx="2736304" cy="2736304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3491879" y="2780928"/>
                <a:ext cx="2736304" cy="27363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Gudea"/>
                  <a:cs typeface="Gudea"/>
                </a:endParaRPr>
              </a:p>
            </p:txBody>
          </p:sp>
          <p:sp>
            <p:nvSpPr>
              <p:cNvPr id="9" name="TekstSylinder 8"/>
              <p:cNvSpPr txBox="1"/>
              <p:nvPr/>
            </p:nvSpPr>
            <p:spPr>
              <a:xfrm rot="10800000">
                <a:off x="3978547" y="3356992"/>
                <a:ext cx="1909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 smtClean="0">
                    <a:latin typeface="Gudea"/>
                    <a:cs typeface="Gudea"/>
                  </a:rPr>
                  <a:t>KULTUR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Organisering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Samarbeid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Etterlevelse</a:t>
                </a:r>
                <a:endParaRPr lang="nb-NO" sz="1200" b="1" dirty="0">
                  <a:latin typeface="Gudea"/>
                  <a:cs typeface="Gudea"/>
                </a:endParaRP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3336599" y="2636912"/>
              <a:ext cx="2747569" cy="2736304"/>
              <a:chOff x="2472503" y="4077072"/>
              <a:chExt cx="2747569" cy="2736304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2483768" y="4077072"/>
                <a:ext cx="2736304" cy="27363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Gudea"/>
                  <a:cs typeface="Gudea"/>
                </a:endParaRPr>
              </a:p>
            </p:txBody>
          </p:sp>
          <p:sp>
            <p:nvSpPr>
              <p:cNvPr id="12" name="TekstSylinder 11"/>
              <p:cNvSpPr txBox="1"/>
              <p:nvPr/>
            </p:nvSpPr>
            <p:spPr>
              <a:xfrm rot="10800000">
                <a:off x="2472503" y="5627745"/>
                <a:ext cx="1909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 smtClean="0">
                    <a:latin typeface="Gudea"/>
                    <a:cs typeface="Gudea"/>
                  </a:rPr>
                  <a:t>STRATEGI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Visjon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Verdier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Mål</a:t>
                </a:r>
              </a:p>
              <a:p>
                <a:pPr marL="285750" indent="-285750">
                  <a:buFontTx/>
                  <a:buChar char="-"/>
                </a:pPr>
                <a:r>
                  <a:rPr lang="nb-NO" sz="1200" b="1" dirty="0" smtClean="0">
                    <a:latin typeface="Gudea"/>
                    <a:cs typeface="Gudea"/>
                  </a:rPr>
                  <a:t>Planer</a:t>
                </a:r>
                <a:endParaRPr lang="nb-NO" sz="1200" b="1" dirty="0">
                  <a:latin typeface="Gudea"/>
                  <a:cs typeface="Gud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71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nb-NO">
              <a:ea typeface="ヒラギノ角ゴ Pro W3" pitchFamily="-84" charset="-128"/>
              <a:cs typeface="ヒラギノ角ゴ Pro W3" pitchFamily="-84" charset="-128"/>
            </a:endParaRPr>
          </a:p>
        </p:txBody>
      </p:sp>
      <p:sp>
        <p:nvSpPr>
          <p:cNvPr id="4096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>
              <a:ea typeface="ヒラギノ角ゴ Pro W3" pitchFamily="-84" charset="-128"/>
              <a:cs typeface="ヒラギノ角ゴ Pro W3" pitchFamily="-84" charset="-128"/>
            </a:endParaRPr>
          </a:p>
        </p:txBody>
      </p:sp>
      <p:pic>
        <p:nvPicPr>
          <p:cNvPr id="40964" name="Engasjert_ppt-4.jpg" descr="/Users/kn/Desktop/J O B B E R  T O N E/Engasjert Byra 2010 skrivebord/ppt/Engasjert_ppt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4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ctrTitle"/>
          </p:nvPr>
        </p:nvSpPr>
        <p:spPr>
          <a:xfrm>
            <a:off x="688032" y="2132856"/>
            <a:ext cx="7772400" cy="1470025"/>
          </a:xfrm>
        </p:spPr>
        <p:txBody>
          <a:bodyPr/>
          <a:lstStyle/>
          <a:p>
            <a:r>
              <a:rPr lang="nb-NO" sz="2800" b="1" dirty="0">
                <a:latin typeface="Gudea"/>
              </a:rPr>
              <a:t>Den gode historien din fortjener å bli fortalt</a:t>
            </a:r>
            <a:r>
              <a:rPr lang="nb-NO" sz="2800" dirty="0">
                <a:latin typeface="Gudea"/>
                <a:ea typeface="ヒラギノ角ゴ Pro W3" pitchFamily="-84" charset="-128"/>
              </a:rPr>
              <a:t/>
            </a:r>
            <a:br>
              <a:rPr lang="nb-NO" sz="2800" dirty="0">
                <a:latin typeface="Gudea"/>
                <a:ea typeface="ヒラギノ角ゴ Pro W3" pitchFamily="-84" charset="-128"/>
              </a:rPr>
            </a:br>
            <a:endParaRPr lang="nn-NO" b="1" dirty="0" smtClean="0">
              <a:latin typeface="Gudea"/>
              <a:ea typeface="ヒラギノ角ゴ Pro W3" pitchFamily="-84" charset="-128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 bwMode="auto">
          <a:xfrm>
            <a:off x="832048" y="53732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sz="1600" kern="0" dirty="0" err="1" smtClean="0">
                <a:solidFill>
                  <a:schemeClr val="tx2"/>
                </a:solidFill>
                <a:latin typeface="Gudea"/>
                <a:ea typeface="ヒラギノ角ゴ Pro W3" pitchFamily="-84" charset="-128"/>
                <a:cs typeface="Gudea"/>
              </a:rPr>
              <a:t>Mynewsdesk</a:t>
            </a:r>
            <a:r>
              <a:rPr lang="nb-NO" sz="1600" kern="0" dirty="0" smtClean="0">
                <a:solidFill>
                  <a:schemeClr val="tx2"/>
                </a:solidFill>
                <a:latin typeface="Gudea"/>
                <a:ea typeface="ヒラギノ角ゴ Pro W3" pitchFamily="-84" charset="-128"/>
                <a:cs typeface="Gudea"/>
              </a:rPr>
              <a:t> og Engasjert Byrå – oktober 2015</a:t>
            </a:r>
            <a:endParaRPr kumimoji="0" lang="nn-NO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udea"/>
              <a:ea typeface="ヒラギノ角ゴ Pro W3" pitchFamily="-84" charset="-128"/>
              <a:cs typeface="Gud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77896">
            <a:off x="2184168" y="2218733"/>
            <a:ext cx="4591884" cy="22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smtClean="0"/>
              <a:t>				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Hvordan oppfatter dere Marianne på bakgrunn av </a:t>
            </a:r>
          </a:p>
          <a:p>
            <a:pPr marL="0" indent="0" algn="ctr">
              <a:buNone/>
            </a:pPr>
            <a:r>
              <a:rPr lang="nb-NO" dirty="0" smtClean="0"/>
              <a:t>den historien hun forteller?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Hvordan oppfatter dere Kolbjørn på bakgrunn av </a:t>
            </a:r>
          </a:p>
          <a:p>
            <a:pPr marL="0" indent="0" algn="ctr">
              <a:buNone/>
            </a:pPr>
            <a:r>
              <a:rPr lang="nb-NO" dirty="0" smtClean="0"/>
              <a:t>den historien han forteller?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50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2771800" y="1988840"/>
            <a:ext cx="3888432" cy="2160240"/>
            <a:chOff x="2771800" y="1988840"/>
            <a:chExt cx="3888432" cy="2160240"/>
          </a:xfrm>
        </p:grpSpPr>
        <p:sp>
          <p:nvSpPr>
            <p:cNvPr id="4" name="Ellipse 3"/>
            <p:cNvSpPr/>
            <p:nvPr/>
          </p:nvSpPr>
          <p:spPr>
            <a:xfrm>
              <a:off x="2771800" y="198884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915816" y="2492896"/>
              <a:ext cx="3744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rgbClr val="FF6600"/>
                  </a:solidFill>
                  <a:latin typeface="Gudea"/>
                  <a:cs typeface="Gudea"/>
                </a:rPr>
                <a:t>vil </a:t>
              </a:r>
            </a:p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du bli </a:t>
              </a:r>
            </a:p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oppfattet?</a:t>
              </a:r>
              <a:endParaRPr lang="nb-NO" sz="1600" dirty="0">
                <a:solidFill>
                  <a:srgbClr val="FF6600"/>
                </a:solidFill>
                <a:latin typeface="Gudea"/>
                <a:cs typeface="Gudea"/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067944" y="1988840"/>
            <a:ext cx="4608512" cy="2160240"/>
            <a:chOff x="4067944" y="1988840"/>
            <a:chExt cx="4608512" cy="2160240"/>
          </a:xfrm>
        </p:grpSpPr>
        <p:sp>
          <p:nvSpPr>
            <p:cNvPr id="5" name="Ellipse 4"/>
            <p:cNvSpPr/>
            <p:nvPr/>
          </p:nvSpPr>
          <p:spPr>
            <a:xfrm>
              <a:off x="4067944" y="198884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4932040" y="2628200"/>
              <a:ext cx="37444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blir </a:t>
              </a:r>
            </a:p>
            <a:p>
              <a:r>
                <a:rPr lang="nb-NO" sz="1600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du oppfattet?</a:t>
              </a:r>
              <a:endParaRPr lang="nb-NO" sz="1600" dirty="0">
                <a:solidFill>
                  <a:schemeClr val="accent1">
                    <a:lumMod val="50000"/>
                  </a:schemeClr>
                </a:solidFill>
                <a:latin typeface="Gudea"/>
                <a:cs typeface="Gudea"/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3419872" y="3068960"/>
            <a:ext cx="4248472" cy="2160240"/>
            <a:chOff x="3419872" y="3068960"/>
            <a:chExt cx="4248472" cy="2160240"/>
          </a:xfrm>
        </p:grpSpPr>
        <p:sp>
          <p:nvSpPr>
            <p:cNvPr id="6" name="Ellipse 5"/>
            <p:cNvSpPr/>
            <p:nvPr/>
          </p:nvSpPr>
          <p:spPr>
            <a:xfrm>
              <a:off x="3419872" y="306896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3923928" y="4293096"/>
              <a:ext cx="37444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660066"/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rgbClr val="660066"/>
                  </a:solidFill>
                  <a:latin typeface="Gudea"/>
                  <a:cs typeface="Gudea"/>
                </a:rPr>
                <a:t>er </a:t>
              </a:r>
            </a:p>
            <a:p>
              <a:r>
                <a:rPr lang="nb-NO" sz="1600" dirty="0" smtClean="0">
                  <a:solidFill>
                    <a:srgbClr val="660066"/>
                  </a:solidFill>
                  <a:latin typeface="Gudea"/>
                  <a:cs typeface="Gudea"/>
                </a:rPr>
                <a:t>du egentlig?</a:t>
              </a:r>
              <a:endParaRPr lang="nb-NO" sz="1600" dirty="0">
                <a:solidFill>
                  <a:srgbClr val="660066"/>
                </a:solidFill>
                <a:latin typeface="Gudea"/>
                <a:cs typeface="Gudea"/>
              </a:endParaRPr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2915816" y="55172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Gudea"/>
                <a:cs typeface="Gudea"/>
              </a:rPr>
              <a:t>Hvor bevisst er du på det som kjennetegner deg og din virksomhet?</a:t>
            </a:r>
            <a:endParaRPr lang="nb-NO" dirty="0">
              <a:latin typeface="Gudea"/>
              <a:cs typeface="Gudea"/>
            </a:endParaRPr>
          </a:p>
        </p:txBody>
      </p:sp>
    </p:spTree>
    <p:extLst>
      <p:ext uri="{BB962C8B-B14F-4D97-AF65-F5344CB8AC3E}">
        <p14:creationId xmlns:p14="http://schemas.microsoft.com/office/powerpoint/2010/main" val="117152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Hvordan er den virksomheten du representerer i dag?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54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2771800" y="1988840"/>
            <a:ext cx="3888432" cy="2160240"/>
            <a:chOff x="2771800" y="1988840"/>
            <a:chExt cx="3888432" cy="2160240"/>
          </a:xfrm>
        </p:grpSpPr>
        <p:sp>
          <p:nvSpPr>
            <p:cNvPr id="4" name="Ellipse 3"/>
            <p:cNvSpPr/>
            <p:nvPr/>
          </p:nvSpPr>
          <p:spPr>
            <a:xfrm>
              <a:off x="2771800" y="198884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915816" y="2492896"/>
              <a:ext cx="3744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rgbClr val="FF6600"/>
                  </a:solidFill>
                  <a:latin typeface="Gudea"/>
                  <a:cs typeface="Gudea"/>
                </a:rPr>
                <a:t>vil </a:t>
              </a:r>
            </a:p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du bli </a:t>
              </a:r>
            </a:p>
            <a:p>
              <a:r>
                <a:rPr lang="nb-NO" sz="1600" dirty="0" smtClean="0">
                  <a:solidFill>
                    <a:srgbClr val="FF6600"/>
                  </a:solidFill>
                  <a:latin typeface="Gudea"/>
                  <a:cs typeface="Gudea"/>
                </a:rPr>
                <a:t>oppfattet?</a:t>
              </a:r>
              <a:endParaRPr lang="nb-NO" sz="1600" dirty="0">
                <a:solidFill>
                  <a:srgbClr val="FF6600"/>
                </a:solidFill>
                <a:latin typeface="Gudea"/>
                <a:cs typeface="Gudea"/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067944" y="1988840"/>
            <a:ext cx="4608512" cy="2160240"/>
            <a:chOff x="4067944" y="1988840"/>
            <a:chExt cx="4608512" cy="2160240"/>
          </a:xfrm>
        </p:grpSpPr>
        <p:sp>
          <p:nvSpPr>
            <p:cNvPr id="5" name="Ellipse 4"/>
            <p:cNvSpPr/>
            <p:nvPr/>
          </p:nvSpPr>
          <p:spPr>
            <a:xfrm>
              <a:off x="4067944" y="198884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4932040" y="2628200"/>
              <a:ext cx="37444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blir </a:t>
              </a:r>
            </a:p>
            <a:p>
              <a:r>
                <a:rPr lang="nb-NO" sz="1600" dirty="0" smtClean="0">
                  <a:solidFill>
                    <a:schemeClr val="accent1">
                      <a:lumMod val="50000"/>
                    </a:schemeClr>
                  </a:solidFill>
                  <a:latin typeface="Gudea"/>
                  <a:cs typeface="Gudea"/>
                </a:rPr>
                <a:t>du oppfattet?</a:t>
              </a:r>
              <a:endParaRPr lang="nb-NO" sz="1600" dirty="0">
                <a:solidFill>
                  <a:schemeClr val="accent1">
                    <a:lumMod val="50000"/>
                  </a:schemeClr>
                </a:solidFill>
                <a:latin typeface="Gudea"/>
                <a:cs typeface="Gudea"/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3419872" y="3068960"/>
            <a:ext cx="4248472" cy="2160240"/>
            <a:chOff x="3419872" y="3068960"/>
            <a:chExt cx="4248472" cy="2160240"/>
          </a:xfrm>
        </p:grpSpPr>
        <p:sp>
          <p:nvSpPr>
            <p:cNvPr id="6" name="Ellipse 5"/>
            <p:cNvSpPr/>
            <p:nvPr/>
          </p:nvSpPr>
          <p:spPr>
            <a:xfrm>
              <a:off x="3419872" y="3068960"/>
              <a:ext cx="2160240" cy="21602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Gudea"/>
                <a:cs typeface="Gudea"/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3923928" y="4293096"/>
              <a:ext cx="37444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660066"/>
                  </a:solidFill>
                  <a:latin typeface="Gudea"/>
                  <a:cs typeface="Gudea"/>
                </a:rPr>
                <a:t>Hvordan </a:t>
              </a:r>
              <a:r>
                <a:rPr lang="nb-NO" sz="1600" b="1" dirty="0" smtClean="0">
                  <a:solidFill>
                    <a:srgbClr val="660066"/>
                  </a:solidFill>
                  <a:latin typeface="Gudea"/>
                  <a:cs typeface="Gudea"/>
                </a:rPr>
                <a:t>er </a:t>
              </a:r>
            </a:p>
            <a:p>
              <a:r>
                <a:rPr lang="nb-NO" sz="1600" dirty="0" smtClean="0">
                  <a:solidFill>
                    <a:srgbClr val="660066"/>
                  </a:solidFill>
                  <a:latin typeface="Gudea"/>
                  <a:cs typeface="Gudea"/>
                </a:rPr>
                <a:t>du egentlig?</a:t>
              </a:r>
              <a:endParaRPr lang="nb-NO" sz="1600" dirty="0">
                <a:solidFill>
                  <a:srgbClr val="660066"/>
                </a:solidFill>
                <a:latin typeface="Gudea"/>
                <a:cs typeface="Gudea"/>
              </a:endParaRPr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2915816" y="55172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Gudea"/>
                <a:cs typeface="Gudea"/>
              </a:rPr>
              <a:t>Hvor bevisst er du på det som kjennetegner deg og din virksomhet?</a:t>
            </a:r>
            <a:endParaRPr lang="nb-NO" dirty="0">
              <a:latin typeface="Gudea"/>
              <a:cs typeface="Gudea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-252536" y="18448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Gudea"/>
                <a:cs typeface="Gudea"/>
              </a:rPr>
              <a:t>Hva er målet du har </a:t>
            </a:r>
          </a:p>
          <a:p>
            <a:pPr algn="ctr"/>
            <a:r>
              <a:rPr lang="nb-NO" dirty="0" smtClean="0">
                <a:latin typeface="Gudea"/>
                <a:cs typeface="Gudea"/>
              </a:rPr>
              <a:t>for ditt omdømme?</a:t>
            </a:r>
          </a:p>
        </p:txBody>
      </p:sp>
    </p:spTree>
    <p:extLst>
      <p:ext uri="{BB962C8B-B14F-4D97-AF65-F5344CB8AC3E}">
        <p14:creationId xmlns:p14="http://schemas.microsoft.com/office/powerpoint/2010/main" val="262555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2368168"/>
            <a:ext cx="2214488" cy="29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6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64430</TotalTime>
  <Words>446</Words>
  <Application>Microsoft Macintosh PowerPoint</Application>
  <PresentationFormat>Skjermfremvisning (4:3)</PresentationFormat>
  <Paragraphs>112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Standard utforming</vt:lpstr>
      <vt:lpstr>PowerPoint-presentasjon</vt:lpstr>
      <vt:lpstr>Den gode historien din fortjener å bli fortalt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</dc:creator>
  <cp:lastModifiedBy>Kolbjørn Nordvik</cp:lastModifiedBy>
  <cp:revision>798</cp:revision>
  <cp:lastPrinted>2015-10-14T06:38:11Z</cp:lastPrinted>
  <dcterms:created xsi:type="dcterms:W3CDTF">2012-09-04T19:32:47Z</dcterms:created>
  <dcterms:modified xsi:type="dcterms:W3CDTF">2015-10-14T08:18:07Z</dcterms:modified>
</cp:coreProperties>
</file>