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10.xml" ContentType="application/vnd.openxmlformats-officedocument.presentationml.tags+xml"/>
  <Override PartName="/ppt/notesSlides/notesSlide1.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notesSlides/notesSlide2.xml" ContentType="application/vnd.openxmlformats-officedocument.presentationml.notesSlide+xml"/>
  <Override PartName="/ppt/tags/tag13.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7.xml" ContentType="application/vnd.openxmlformats-officedocument.presentationml.notesSlide+xml"/>
  <Override PartName="/ppt/tags/tag17.xml" ContentType="application/vnd.openxmlformats-officedocument.presentationml.tags+xml"/>
  <Override PartName="/ppt/notesSlides/notesSlide8.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9.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notesSlides/notesSlide10.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notesSlides/notesSlide11.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notesSlides/notesSlide12.xml" ContentType="application/vnd.openxmlformats-officedocument.presentationml.notesSlide+xml"/>
  <Override PartName="/ppt/tags/tag27.xml" ContentType="application/vnd.openxmlformats-officedocument.presentationml.tags+xml"/>
  <Override PartName="/ppt/notesSlides/notesSlide13.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30.xml" ContentType="application/vnd.openxmlformats-officedocument.presentationml.tags+xml"/>
  <Override PartName="/ppt/notesSlides/notesSlide16.xml" ContentType="application/vnd.openxmlformats-officedocument.presentationml.notesSlide+xml"/>
  <Override PartName="/ppt/tags/tag31.xml" ContentType="application/vnd.openxmlformats-officedocument.presentationml.tags+xml"/>
  <Override PartName="/ppt/notesSlides/notesSlide17.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54" r:id="rId1"/>
  </p:sldMasterIdLst>
  <p:notesMasterIdLst>
    <p:notesMasterId r:id="rId20"/>
  </p:notesMasterIdLst>
  <p:handoutMasterIdLst>
    <p:handoutMasterId r:id="rId21"/>
  </p:handoutMasterIdLst>
  <p:sldIdLst>
    <p:sldId id="821" r:id="rId2"/>
    <p:sldId id="842" r:id="rId3"/>
    <p:sldId id="833" r:id="rId4"/>
    <p:sldId id="838" r:id="rId5"/>
    <p:sldId id="839" r:id="rId6"/>
    <p:sldId id="840" r:id="rId7"/>
    <p:sldId id="841" r:id="rId8"/>
    <p:sldId id="843" r:id="rId9"/>
    <p:sldId id="836" r:id="rId10"/>
    <p:sldId id="824" r:id="rId11"/>
    <p:sldId id="825" r:id="rId12"/>
    <p:sldId id="826" r:id="rId13"/>
    <p:sldId id="827" r:id="rId14"/>
    <p:sldId id="834" r:id="rId15"/>
    <p:sldId id="837" r:id="rId16"/>
    <p:sldId id="844" r:id="rId17"/>
    <p:sldId id="829" r:id="rId18"/>
    <p:sldId id="830" r:id="rId19"/>
  </p:sldIdLst>
  <p:sldSz cx="9144000" cy="5143500" type="screen16x9"/>
  <p:notesSz cx="6669088" cy="9926638"/>
  <p:custDataLst>
    <p:tags r:id="rId22"/>
  </p:custDataLst>
  <p:defaultTextStyle>
    <a:defPPr>
      <a:defRPr lang="en-US"/>
    </a:defPPr>
    <a:lvl1pPr algn="ctr" rtl="0" eaLnBrk="0" fontAlgn="base" hangingPunct="0">
      <a:lnSpc>
        <a:spcPct val="85000"/>
      </a:lnSpc>
      <a:spcBef>
        <a:spcPct val="0"/>
      </a:spcBef>
      <a:spcAft>
        <a:spcPct val="0"/>
      </a:spcAft>
      <a:defRPr sz="2000" b="1" kern="1200">
        <a:solidFill>
          <a:schemeClr val="bg2"/>
        </a:solidFill>
        <a:latin typeface="Arial" charset="0"/>
        <a:ea typeface="+mn-ea"/>
        <a:cs typeface="+mn-cs"/>
      </a:defRPr>
    </a:lvl1pPr>
    <a:lvl2pPr marL="457200" algn="ctr" rtl="0" eaLnBrk="0" fontAlgn="base" hangingPunct="0">
      <a:lnSpc>
        <a:spcPct val="85000"/>
      </a:lnSpc>
      <a:spcBef>
        <a:spcPct val="0"/>
      </a:spcBef>
      <a:spcAft>
        <a:spcPct val="0"/>
      </a:spcAft>
      <a:defRPr sz="2000" b="1" kern="1200">
        <a:solidFill>
          <a:schemeClr val="bg2"/>
        </a:solidFill>
        <a:latin typeface="Arial" charset="0"/>
        <a:ea typeface="+mn-ea"/>
        <a:cs typeface="+mn-cs"/>
      </a:defRPr>
    </a:lvl2pPr>
    <a:lvl3pPr marL="914400" algn="ctr" rtl="0" eaLnBrk="0" fontAlgn="base" hangingPunct="0">
      <a:lnSpc>
        <a:spcPct val="85000"/>
      </a:lnSpc>
      <a:spcBef>
        <a:spcPct val="0"/>
      </a:spcBef>
      <a:spcAft>
        <a:spcPct val="0"/>
      </a:spcAft>
      <a:defRPr sz="2000" b="1" kern="1200">
        <a:solidFill>
          <a:schemeClr val="bg2"/>
        </a:solidFill>
        <a:latin typeface="Arial" charset="0"/>
        <a:ea typeface="+mn-ea"/>
        <a:cs typeface="+mn-cs"/>
      </a:defRPr>
    </a:lvl3pPr>
    <a:lvl4pPr marL="1371600" algn="ctr" rtl="0" eaLnBrk="0" fontAlgn="base" hangingPunct="0">
      <a:lnSpc>
        <a:spcPct val="85000"/>
      </a:lnSpc>
      <a:spcBef>
        <a:spcPct val="0"/>
      </a:spcBef>
      <a:spcAft>
        <a:spcPct val="0"/>
      </a:spcAft>
      <a:defRPr sz="2000" b="1" kern="1200">
        <a:solidFill>
          <a:schemeClr val="bg2"/>
        </a:solidFill>
        <a:latin typeface="Arial" charset="0"/>
        <a:ea typeface="+mn-ea"/>
        <a:cs typeface="+mn-cs"/>
      </a:defRPr>
    </a:lvl4pPr>
    <a:lvl5pPr marL="1828800" algn="ctr" rtl="0" eaLnBrk="0" fontAlgn="base" hangingPunct="0">
      <a:lnSpc>
        <a:spcPct val="85000"/>
      </a:lnSpc>
      <a:spcBef>
        <a:spcPct val="0"/>
      </a:spcBef>
      <a:spcAft>
        <a:spcPct val="0"/>
      </a:spcAft>
      <a:defRPr sz="2000" b="1" kern="1200">
        <a:solidFill>
          <a:schemeClr val="bg2"/>
        </a:solidFill>
        <a:latin typeface="Arial" charset="0"/>
        <a:ea typeface="+mn-ea"/>
        <a:cs typeface="+mn-cs"/>
      </a:defRPr>
    </a:lvl5pPr>
    <a:lvl6pPr marL="2286000" algn="l" defTabSz="914400" rtl="0" eaLnBrk="1" latinLnBrk="0" hangingPunct="1">
      <a:defRPr sz="2000" b="1" kern="1200">
        <a:solidFill>
          <a:schemeClr val="bg2"/>
        </a:solidFill>
        <a:latin typeface="Arial" charset="0"/>
        <a:ea typeface="+mn-ea"/>
        <a:cs typeface="+mn-cs"/>
      </a:defRPr>
    </a:lvl6pPr>
    <a:lvl7pPr marL="2743200" algn="l" defTabSz="914400" rtl="0" eaLnBrk="1" latinLnBrk="0" hangingPunct="1">
      <a:defRPr sz="2000" b="1" kern="1200">
        <a:solidFill>
          <a:schemeClr val="bg2"/>
        </a:solidFill>
        <a:latin typeface="Arial" charset="0"/>
        <a:ea typeface="+mn-ea"/>
        <a:cs typeface="+mn-cs"/>
      </a:defRPr>
    </a:lvl7pPr>
    <a:lvl8pPr marL="3200400" algn="l" defTabSz="914400" rtl="0" eaLnBrk="1" latinLnBrk="0" hangingPunct="1">
      <a:defRPr sz="2000" b="1" kern="1200">
        <a:solidFill>
          <a:schemeClr val="bg2"/>
        </a:solidFill>
        <a:latin typeface="Arial" charset="0"/>
        <a:ea typeface="+mn-ea"/>
        <a:cs typeface="+mn-cs"/>
      </a:defRPr>
    </a:lvl8pPr>
    <a:lvl9pPr marL="3657600" algn="l" defTabSz="914400" rtl="0" eaLnBrk="1" latinLnBrk="0" hangingPunct="1">
      <a:defRPr sz="2000" b="1" kern="1200">
        <a:solidFill>
          <a:schemeClr val="bg2"/>
        </a:solidFill>
        <a:latin typeface="Arial" charset="0"/>
        <a:ea typeface="+mn-ea"/>
        <a:cs typeface="+mn-cs"/>
      </a:defRPr>
    </a:lvl9pPr>
  </p:defaultTextStyle>
  <p:extLst>
    <p:ext uri="{EFAFB233-063F-42B5-8137-9DF3F51BA10A}">
      <p15:sldGuideLst xmlns:p15="http://schemas.microsoft.com/office/powerpoint/2012/main">
        <p15:guide id="1" orient="horz">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0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14A46"/>
    <a:srgbClr val="052B51"/>
    <a:srgbClr val="868686"/>
    <a:srgbClr val="0095C8"/>
    <a:srgbClr val="D1F3FF"/>
    <a:srgbClr val="009BCC"/>
    <a:srgbClr val="33B6DB"/>
    <a:srgbClr val="F1F1F1"/>
    <a:srgbClr val="FDFDFD"/>
    <a:srgbClr val="F9F9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381" autoAdjust="0"/>
    <p:restoredTop sz="96305" autoAdjust="0"/>
  </p:normalViewPr>
  <p:slideViewPr>
    <p:cSldViewPr snapToGrid="0">
      <p:cViewPr varScale="1">
        <p:scale>
          <a:sx n="148" d="100"/>
          <a:sy n="148" d="100"/>
        </p:scale>
        <p:origin x="666" y="120"/>
      </p:cViewPr>
      <p:guideLst>
        <p:guide orient="horz"/>
        <p:guide pos="2880"/>
      </p:guideLst>
    </p:cSldViewPr>
  </p:slideViewPr>
  <p:outlineViewPr>
    <p:cViewPr>
      <p:scale>
        <a:sx n="33" d="100"/>
        <a:sy n="33" d="100"/>
      </p:scale>
      <p:origin x="0" y="-168"/>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76" d="100"/>
          <a:sy n="76" d="100"/>
        </p:scale>
        <p:origin x="3336" y="108"/>
      </p:cViewPr>
      <p:guideLst>
        <p:guide orient="horz" pos="3127"/>
        <p:guide pos="210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gs" Target="tags/tag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5" name="Rectangle 5"/>
          <p:cNvSpPr>
            <a:spLocks noGrp="1" noChangeArrowheads="1"/>
          </p:cNvSpPr>
          <p:nvPr>
            <p:ph type="sldNum" sz="quarter" idx="3"/>
          </p:nvPr>
        </p:nvSpPr>
        <p:spPr bwMode="auto">
          <a:xfrm>
            <a:off x="3754512" y="9671130"/>
            <a:ext cx="2914580" cy="255512"/>
          </a:xfrm>
          <a:prstGeom prst="rect">
            <a:avLst/>
          </a:prstGeom>
          <a:noFill/>
          <a:ln w="9525">
            <a:noFill/>
            <a:miter lim="800000"/>
            <a:headEnd/>
            <a:tailEnd/>
          </a:ln>
          <a:effectLst/>
        </p:spPr>
        <p:txBody>
          <a:bodyPr vert="horz" wrap="square" lIns="91159" tIns="45580" rIns="91159" bIns="45580" numCol="1" anchor="b" anchorCtr="0" compatLnSpc="1">
            <a:prstTxWarp prst="textNoShape">
              <a:avLst/>
            </a:prstTxWarp>
          </a:bodyPr>
          <a:lstStyle>
            <a:lvl1pPr algn="r" defTabSz="912235">
              <a:defRPr sz="800" smtClean="0">
                <a:solidFill>
                  <a:schemeClr val="tx1"/>
                </a:solidFill>
              </a:defRPr>
            </a:lvl1pPr>
          </a:lstStyle>
          <a:p>
            <a:pPr>
              <a:defRPr/>
            </a:pPr>
            <a:fld id="{C4EF29D7-0EB8-4682-8C20-D583ABBE7909}" type="slidenum">
              <a:rPr lang="en-US"/>
              <a:pPr>
                <a:defRPr/>
              </a:pPr>
              <a:t>‹#›</a:t>
            </a:fld>
            <a:endParaRPr lang="en-US"/>
          </a:p>
        </p:txBody>
      </p:sp>
      <p:sp>
        <p:nvSpPr>
          <p:cNvPr id="81927" name="Rectangle 7"/>
          <p:cNvSpPr>
            <a:spLocks noChangeArrowheads="1"/>
          </p:cNvSpPr>
          <p:nvPr/>
        </p:nvSpPr>
        <p:spPr bwMode="auto">
          <a:xfrm>
            <a:off x="4" y="8902997"/>
            <a:ext cx="2889414" cy="493457"/>
          </a:xfrm>
          <a:prstGeom prst="rect">
            <a:avLst/>
          </a:prstGeom>
          <a:noFill/>
          <a:ln w="9525">
            <a:noFill/>
            <a:miter lim="800000"/>
            <a:headEnd/>
            <a:tailEnd/>
          </a:ln>
          <a:effectLst/>
        </p:spPr>
        <p:txBody>
          <a:bodyPr lIns="91159" tIns="45580" rIns="91159" bIns="45580" anchor="b"/>
          <a:lstStyle/>
          <a:p>
            <a:pPr algn="l" defTabSz="912235">
              <a:lnSpc>
                <a:spcPct val="100000"/>
              </a:lnSpc>
              <a:defRPr/>
            </a:pPr>
            <a:endParaRPr lang="en-GB" sz="800" b="0" dirty="0">
              <a:solidFill>
                <a:schemeClr val="tx1"/>
              </a:solidFill>
            </a:endParaRPr>
          </a:p>
        </p:txBody>
      </p:sp>
      <p:sp>
        <p:nvSpPr>
          <p:cNvPr id="81928" name="Rectangle 8"/>
          <p:cNvSpPr>
            <a:spLocks noChangeArrowheads="1"/>
          </p:cNvSpPr>
          <p:nvPr/>
        </p:nvSpPr>
        <p:spPr bwMode="auto">
          <a:xfrm>
            <a:off x="3779678" y="9426801"/>
            <a:ext cx="2889413" cy="495053"/>
          </a:xfrm>
          <a:prstGeom prst="rect">
            <a:avLst/>
          </a:prstGeom>
          <a:noFill/>
          <a:ln w="9525">
            <a:noFill/>
            <a:miter lim="800000"/>
            <a:headEnd/>
            <a:tailEnd/>
          </a:ln>
          <a:effectLst/>
        </p:spPr>
        <p:txBody>
          <a:bodyPr lIns="91159" tIns="45580" rIns="91159" bIns="45580" anchor="b"/>
          <a:lstStyle/>
          <a:p>
            <a:pPr algn="r" defTabSz="912235">
              <a:lnSpc>
                <a:spcPct val="100000"/>
              </a:lnSpc>
              <a:defRPr/>
            </a:pPr>
            <a:endParaRPr lang="en-GB" sz="800" dirty="0">
              <a:solidFill>
                <a:schemeClr val="tx1"/>
              </a:solidFill>
            </a:endParaRPr>
          </a:p>
        </p:txBody>
      </p:sp>
    </p:spTree>
    <p:extLst>
      <p:ext uri="{BB962C8B-B14F-4D97-AF65-F5344CB8AC3E}">
        <p14:creationId xmlns:p14="http://schemas.microsoft.com/office/powerpoint/2010/main" val="53382341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5" name="Rectangle 4"/>
          <p:cNvSpPr>
            <a:spLocks noGrp="1" noRot="1" noChangeAspect="1" noChangeArrowheads="1" noTextEdit="1"/>
          </p:cNvSpPr>
          <p:nvPr>
            <p:ph type="sldImg" idx="2"/>
          </p:nvPr>
        </p:nvSpPr>
        <p:spPr bwMode="auto">
          <a:xfrm>
            <a:off x="33338" y="749300"/>
            <a:ext cx="6607175" cy="3717925"/>
          </a:xfrm>
          <a:prstGeom prst="rect">
            <a:avLst/>
          </a:prstGeom>
          <a:noFill/>
          <a:ln w="9525">
            <a:solidFill>
              <a:srgbClr val="000000"/>
            </a:solidFill>
            <a:miter lim="800000"/>
            <a:headEnd/>
            <a:tailEnd/>
          </a:ln>
        </p:spPr>
      </p:sp>
      <p:sp>
        <p:nvSpPr>
          <p:cNvPr id="3080" name="Rectangle 8"/>
          <p:cNvSpPr>
            <a:spLocks noGrp="1" noChangeArrowheads="1"/>
          </p:cNvSpPr>
          <p:nvPr>
            <p:ph type="body" sz="quarter" idx="3"/>
          </p:nvPr>
        </p:nvSpPr>
        <p:spPr bwMode="auto">
          <a:xfrm>
            <a:off x="382220" y="4706219"/>
            <a:ext cx="5904660" cy="4468265"/>
          </a:xfrm>
          <a:prstGeom prst="rect">
            <a:avLst/>
          </a:prstGeom>
          <a:noFill/>
          <a:ln w="9525">
            <a:noFill/>
            <a:miter lim="800000"/>
            <a:headEnd/>
            <a:tailEnd/>
          </a:ln>
          <a:effectLst/>
        </p:spPr>
        <p:txBody>
          <a:bodyPr vert="horz" wrap="square" lIns="91159" tIns="45580" rIns="91159" bIns="45580" numCol="1" anchor="t" anchorCtr="0" compatLnSpc="1">
            <a:prstTxWarp prst="textNoShape">
              <a:avLst/>
            </a:prstTxWarp>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p:txBody>
      </p:sp>
      <p:sp>
        <p:nvSpPr>
          <p:cNvPr id="3081" name="Rectangle 9"/>
          <p:cNvSpPr>
            <a:spLocks noGrp="1" noChangeArrowheads="1"/>
          </p:cNvSpPr>
          <p:nvPr>
            <p:ph type="ftr" sz="quarter" idx="4"/>
          </p:nvPr>
        </p:nvSpPr>
        <p:spPr bwMode="auto">
          <a:xfrm>
            <a:off x="4" y="9426801"/>
            <a:ext cx="2889414" cy="495053"/>
          </a:xfrm>
          <a:prstGeom prst="rect">
            <a:avLst/>
          </a:prstGeom>
          <a:noFill/>
          <a:ln w="9525">
            <a:noFill/>
            <a:miter lim="800000"/>
            <a:headEnd/>
            <a:tailEnd/>
          </a:ln>
          <a:effectLst/>
        </p:spPr>
        <p:txBody>
          <a:bodyPr vert="horz" wrap="square" lIns="91159" tIns="45580" rIns="91159" bIns="45580" numCol="1" anchor="b" anchorCtr="0" compatLnSpc="1">
            <a:prstTxWarp prst="textNoShape">
              <a:avLst/>
            </a:prstTxWarp>
          </a:bodyPr>
          <a:lstStyle>
            <a:lvl1pPr algn="l" defTabSz="912235">
              <a:lnSpc>
                <a:spcPct val="100000"/>
              </a:lnSpc>
              <a:defRPr sz="800" b="0" smtClean="0">
                <a:solidFill>
                  <a:schemeClr val="tx1"/>
                </a:solidFill>
              </a:defRPr>
            </a:lvl1pPr>
          </a:lstStyle>
          <a:p>
            <a:pPr>
              <a:defRPr/>
            </a:pPr>
            <a:r>
              <a:rPr lang="fr-FR" dirty="0" smtClean="0"/>
              <a:t>© 2015 Capgemini - Tous droits réservés</a:t>
            </a:r>
            <a:endParaRPr lang="en-GB" dirty="0"/>
          </a:p>
        </p:txBody>
      </p:sp>
      <p:sp>
        <p:nvSpPr>
          <p:cNvPr id="3082" name="Rectangle 10"/>
          <p:cNvSpPr>
            <a:spLocks noGrp="1" noChangeArrowheads="1"/>
          </p:cNvSpPr>
          <p:nvPr>
            <p:ph type="sldNum" sz="quarter" idx="5"/>
          </p:nvPr>
        </p:nvSpPr>
        <p:spPr bwMode="auto">
          <a:xfrm>
            <a:off x="3779678" y="9426801"/>
            <a:ext cx="2889413" cy="495053"/>
          </a:xfrm>
          <a:prstGeom prst="rect">
            <a:avLst/>
          </a:prstGeom>
          <a:noFill/>
          <a:ln w="9525">
            <a:noFill/>
            <a:miter lim="800000"/>
            <a:headEnd/>
            <a:tailEnd/>
          </a:ln>
          <a:effectLst/>
        </p:spPr>
        <p:txBody>
          <a:bodyPr vert="horz" wrap="square" lIns="91159" tIns="45580" rIns="91159" bIns="45580" numCol="1" anchor="b" anchorCtr="0" compatLnSpc="1">
            <a:prstTxWarp prst="textNoShape">
              <a:avLst/>
            </a:prstTxWarp>
          </a:bodyPr>
          <a:lstStyle>
            <a:lvl1pPr algn="r" defTabSz="912235">
              <a:lnSpc>
                <a:spcPct val="100000"/>
              </a:lnSpc>
              <a:defRPr sz="800" smtClean="0">
                <a:solidFill>
                  <a:schemeClr val="tx1"/>
                </a:solidFill>
              </a:defRPr>
            </a:lvl1pPr>
          </a:lstStyle>
          <a:p>
            <a:pPr>
              <a:defRPr/>
            </a:pPr>
            <a:fld id="{04DE14B2-F906-4B35-B368-01EAD243E340}" type="slidenum">
              <a:rPr lang="en-GB"/>
              <a:pPr>
                <a:defRPr/>
              </a:pPr>
              <a:t>‹#›</a:t>
            </a:fld>
            <a:endParaRPr lang="en-GB"/>
          </a:p>
        </p:txBody>
      </p:sp>
    </p:spTree>
    <p:extLst>
      <p:ext uri="{BB962C8B-B14F-4D97-AF65-F5344CB8AC3E}">
        <p14:creationId xmlns:p14="http://schemas.microsoft.com/office/powerpoint/2010/main" val="2417512981"/>
      </p:ext>
    </p:extLst>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sz="1000" kern="1200">
        <a:solidFill>
          <a:schemeClr val="tx1"/>
        </a:solidFill>
        <a:latin typeface="Arial" charset="0"/>
        <a:ea typeface="+mn-ea"/>
        <a:cs typeface="+mn-cs"/>
      </a:defRPr>
    </a:lvl1pPr>
    <a:lvl2pPr marL="285750" indent="-95250" algn="l" rtl="0" eaLnBrk="0" fontAlgn="base" hangingPunct="0">
      <a:spcBef>
        <a:spcPct val="30000"/>
      </a:spcBef>
      <a:spcAft>
        <a:spcPct val="0"/>
      </a:spcAft>
      <a:buChar char="•"/>
      <a:defRPr sz="1000" kern="1200">
        <a:solidFill>
          <a:schemeClr val="tx1"/>
        </a:solidFill>
        <a:latin typeface="Arial" charset="0"/>
        <a:ea typeface="+mn-ea"/>
        <a:cs typeface="+mn-cs"/>
      </a:defRPr>
    </a:lvl2pPr>
    <a:lvl3pPr marL="571500" indent="-95250" algn="l" rtl="0" eaLnBrk="0" fontAlgn="base" hangingPunct="0">
      <a:spcBef>
        <a:spcPct val="30000"/>
      </a:spcBef>
      <a:spcAft>
        <a:spcPct val="0"/>
      </a:spcAft>
      <a:buChar char="•"/>
      <a:defRPr sz="1000" kern="1200">
        <a:solidFill>
          <a:schemeClr val="tx1"/>
        </a:solidFill>
        <a:latin typeface="Arial" charset="0"/>
        <a:ea typeface="+mn-ea"/>
        <a:cs typeface="+mn-cs"/>
      </a:defRPr>
    </a:lvl3pPr>
    <a:lvl4pPr marL="16002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20574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en-US"/>
          </a:p>
        </p:txBody>
      </p:sp>
      <p:sp>
        <p:nvSpPr>
          <p:cNvPr id="6" name="Espace réservé du numéro de diapositive 5"/>
          <p:cNvSpPr>
            <a:spLocks noGrp="1"/>
          </p:cNvSpPr>
          <p:nvPr>
            <p:ph type="sldNum" sz="quarter" idx="12"/>
          </p:nvPr>
        </p:nvSpPr>
        <p:spPr/>
        <p:txBody>
          <a:bodyPr/>
          <a:lstStyle/>
          <a:p>
            <a:pPr>
              <a:defRPr/>
            </a:pPr>
            <a:fld id="{04DE14B2-F906-4B35-B368-01EAD243E340}" type="slidenum">
              <a:rPr lang="en-GB" smtClean="0"/>
              <a:pPr>
                <a:defRPr/>
              </a:pPr>
              <a:t>1</a:t>
            </a:fld>
            <a:endParaRPr lang="en-GB"/>
          </a:p>
        </p:txBody>
      </p:sp>
    </p:spTree>
    <p:extLst>
      <p:ext uri="{BB962C8B-B14F-4D97-AF65-F5344CB8AC3E}">
        <p14:creationId xmlns:p14="http://schemas.microsoft.com/office/powerpoint/2010/main" val="28165540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6" name="Espace réservé du numéro de diapositive 5"/>
          <p:cNvSpPr>
            <a:spLocks noGrp="1"/>
          </p:cNvSpPr>
          <p:nvPr>
            <p:ph type="sldNum" sz="quarter" idx="12"/>
          </p:nvPr>
        </p:nvSpPr>
        <p:spPr/>
        <p:txBody>
          <a:bodyPr/>
          <a:lstStyle/>
          <a:p>
            <a:pPr>
              <a:defRPr/>
            </a:pPr>
            <a:fld id="{04DE14B2-F906-4B35-B368-01EAD243E340}" type="slidenum">
              <a:rPr lang="en-GB" smtClean="0"/>
              <a:pPr>
                <a:defRPr/>
              </a:pPr>
              <a:t>10</a:t>
            </a:fld>
            <a:endParaRPr lang="en-GB"/>
          </a:p>
        </p:txBody>
      </p:sp>
      <p:sp>
        <p:nvSpPr>
          <p:cNvPr id="10" name="Espace réservé des commentaires 9"/>
          <p:cNvSpPr>
            <a:spLocks noGrp="1"/>
          </p:cNvSpPr>
          <p:nvPr>
            <p:ph type="body" sz="quarter" idx="13"/>
          </p:nvPr>
        </p:nvSpPr>
        <p:spPr/>
        <p:txBody>
          <a:bodyPr/>
          <a:lstStyle/>
          <a:p>
            <a:endParaRPr lang="fr-FR"/>
          </a:p>
        </p:txBody>
      </p:sp>
    </p:spTree>
    <p:extLst>
      <p:ext uri="{BB962C8B-B14F-4D97-AF65-F5344CB8AC3E}">
        <p14:creationId xmlns:p14="http://schemas.microsoft.com/office/powerpoint/2010/main" val="22937053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6" name="Espace réservé du numéro de diapositive 5"/>
          <p:cNvSpPr>
            <a:spLocks noGrp="1"/>
          </p:cNvSpPr>
          <p:nvPr>
            <p:ph type="sldNum" sz="quarter" idx="12"/>
          </p:nvPr>
        </p:nvSpPr>
        <p:spPr/>
        <p:txBody>
          <a:bodyPr/>
          <a:lstStyle/>
          <a:p>
            <a:pPr>
              <a:defRPr/>
            </a:pPr>
            <a:fld id="{04DE14B2-F906-4B35-B368-01EAD243E340}" type="slidenum">
              <a:rPr lang="en-GB" smtClean="0"/>
              <a:pPr>
                <a:defRPr/>
              </a:pPr>
              <a:t>11</a:t>
            </a:fld>
            <a:endParaRPr lang="en-GB"/>
          </a:p>
        </p:txBody>
      </p:sp>
      <p:sp>
        <p:nvSpPr>
          <p:cNvPr id="9" name="Espace réservé des commentaires 8"/>
          <p:cNvSpPr>
            <a:spLocks noGrp="1"/>
          </p:cNvSpPr>
          <p:nvPr>
            <p:ph type="body" sz="quarter" idx="13"/>
          </p:nvPr>
        </p:nvSpPr>
        <p:spPr/>
        <p:txBody>
          <a:bodyPr/>
          <a:lstStyle/>
          <a:p>
            <a:endParaRPr lang="fr-FR"/>
          </a:p>
        </p:txBody>
      </p:sp>
    </p:spTree>
    <p:extLst>
      <p:ext uri="{BB962C8B-B14F-4D97-AF65-F5344CB8AC3E}">
        <p14:creationId xmlns:p14="http://schemas.microsoft.com/office/powerpoint/2010/main" val="6672225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6" name="Espace réservé du numéro de diapositive 5"/>
          <p:cNvSpPr>
            <a:spLocks noGrp="1"/>
          </p:cNvSpPr>
          <p:nvPr>
            <p:ph type="sldNum" sz="quarter" idx="12"/>
          </p:nvPr>
        </p:nvSpPr>
        <p:spPr/>
        <p:txBody>
          <a:bodyPr/>
          <a:lstStyle/>
          <a:p>
            <a:pPr>
              <a:defRPr/>
            </a:pPr>
            <a:fld id="{04DE14B2-F906-4B35-B368-01EAD243E340}" type="slidenum">
              <a:rPr lang="en-GB" smtClean="0"/>
              <a:pPr>
                <a:defRPr/>
              </a:pPr>
              <a:t>12</a:t>
            </a:fld>
            <a:endParaRPr lang="en-GB"/>
          </a:p>
        </p:txBody>
      </p:sp>
      <p:sp>
        <p:nvSpPr>
          <p:cNvPr id="9" name="Espace réservé des commentaires 8"/>
          <p:cNvSpPr>
            <a:spLocks noGrp="1"/>
          </p:cNvSpPr>
          <p:nvPr>
            <p:ph type="body" sz="quarter" idx="13"/>
          </p:nvPr>
        </p:nvSpPr>
        <p:spPr/>
        <p:txBody>
          <a:bodyPr/>
          <a:lstStyle/>
          <a:p>
            <a:endParaRPr lang="fr-FR"/>
          </a:p>
        </p:txBody>
      </p:sp>
    </p:spTree>
    <p:extLst>
      <p:ext uri="{BB962C8B-B14F-4D97-AF65-F5344CB8AC3E}">
        <p14:creationId xmlns:p14="http://schemas.microsoft.com/office/powerpoint/2010/main" val="42307944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5" name="Slide Number Placeholder 4"/>
          <p:cNvSpPr>
            <a:spLocks noGrp="1"/>
          </p:cNvSpPr>
          <p:nvPr>
            <p:ph type="sldNum" sz="quarter" idx="11"/>
          </p:nvPr>
        </p:nvSpPr>
        <p:spPr/>
        <p:txBody>
          <a:bodyPr/>
          <a:lstStyle/>
          <a:p>
            <a:pPr>
              <a:defRPr/>
            </a:pPr>
            <a:fld id="{04DE14B2-F906-4B35-B368-01EAD243E340}" type="slidenum">
              <a:rPr lang="en-GB" smtClean="0"/>
              <a:pPr>
                <a:defRPr/>
              </a:pPr>
              <a:t>13</a:t>
            </a:fld>
            <a:endParaRPr lang="en-GB"/>
          </a:p>
        </p:txBody>
      </p:sp>
      <p:sp>
        <p:nvSpPr>
          <p:cNvPr id="8" name="Espace réservé des commentaires 5"/>
          <p:cNvSpPr>
            <a:spLocks noGrp="1"/>
          </p:cNvSpPr>
          <p:nvPr>
            <p:ph type="body" sz="quarter" idx="12"/>
          </p:nvPr>
        </p:nvSpPr>
        <p:spPr/>
        <p:txBody>
          <a:bodyPr/>
          <a:lstStyle/>
          <a:p>
            <a:endParaRPr lang="fr-FR" sz="1100" dirty="0"/>
          </a:p>
          <a:p>
            <a:endParaRPr lang="fr-FR" sz="1100" dirty="0"/>
          </a:p>
          <a:p>
            <a:endParaRPr lang="fr-FR" dirty="0"/>
          </a:p>
        </p:txBody>
      </p:sp>
      <p:sp>
        <p:nvSpPr>
          <p:cNvPr id="9" name="Espace réservé des commentaires 8"/>
          <p:cNvSpPr>
            <a:spLocks noGrp="1"/>
          </p:cNvSpPr>
          <p:nvPr>
            <p:ph type="body" sz="quarter" idx="13"/>
          </p:nvPr>
        </p:nvSpPr>
        <p:spPr/>
        <p:txBody>
          <a:bodyPr/>
          <a:lstStyle/>
          <a:p>
            <a:endParaRPr lang="fr-FR"/>
          </a:p>
        </p:txBody>
      </p:sp>
    </p:spTree>
    <p:extLst>
      <p:ext uri="{BB962C8B-B14F-4D97-AF65-F5344CB8AC3E}">
        <p14:creationId xmlns:p14="http://schemas.microsoft.com/office/powerpoint/2010/main" val="7267491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5" name="Espace réservé du numéro de diapositive 4"/>
          <p:cNvSpPr>
            <a:spLocks noGrp="1"/>
          </p:cNvSpPr>
          <p:nvPr>
            <p:ph type="sldNum" sz="quarter" idx="11"/>
          </p:nvPr>
        </p:nvSpPr>
        <p:spPr/>
        <p:txBody>
          <a:bodyPr/>
          <a:lstStyle/>
          <a:p>
            <a:pPr>
              <a:defRPr/>
            </a:pPr>
            <a:fld id="{04DE14B2-F906-4B35-B368-01EAD243E340}" type="slidenum">
              <a:rPr lang="en-GB" smtClean="0"/>
              <a:pPr>
                <a:defRPr/>
              </a:pPr>
              <a:t>14</a:t>
            </a:fld>
            <a:endParaRPr lang="en-GB"/>
          </a:p>
        </p:txBody>
      </p:sp>
      <p:sp>
        <p:nvSpPr>
          <p:cNvPr id="9" name="Espace réservé des commentaires 8"/>
          <p:cNvSpPr>
            <a:spLocks noGrp="1"/>
          </p:cNvSpPr>
          <p:nvPr>
            <p:ph type="body" sz="quarter" idx="12"/>
          </p:nvPr>
        </p:nvSpPr>
        <p:spPr/>
        <p:txBody>
          <a:bodyPr/>
          <a:lstStyle/>
          <a:p>
            <a:endParaRPr lang="fr-FR"/>
          </a:p>
        </p:txBody>
      </p:sp>
    </p:spTree>
    <p:extLst>
      <p:ext uri="{BB962C8B-B14F-4D97-AF65-F5344CB8AC3E}">
        <p14:creationId xmlns:p14="http://schemas.microsoft.com/office/powerpoint/2010/main" val="32138899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5" name="Slide Number Placeholder 4"/>
          <p:cNvSpPr>
            <a:spLocks noGrp="1"/>
          </p:cNvSpPr>
          <p:nvPr>
            <p:ph type="sldNum" sz="quarter" idx="11"/>
          </p:nvPr>
        </p:nvSpPr>
        <p:spPr/>
        <p:txBody>
          <a:bodyPr/>
          <a:lstStyle/>
          <a:p>
            <a:pPr>
              <a:defRPr/>
            </a:pPr>
            <a:fld id="{04DE14B2-F906-4B35-B368-01EAD243E340}" type="slidenum">
              <a:rPr lang="en-GB" smtClean="0"/>
              <a:pPr>
                <a:defRPr/>
              </a:pPr>
              <a:t>15</a:t>
            </a:fld>
            <a:endParaRPr lang="en-GB"/>
          </a:p>
        </p:txBody>
      </p:sp>
    </p:spTree>
    <p:extLst>
      <p:ext uri="{BB962C8B-B14F-4D97-AF65-F5344CB8AC3E}">
        <p14:creationId xmlns:p14="http://schemas.microsoft.com/office/powerpoint/2010/main" val="42182422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6" name="Espace réservé du numéro de diapositive 5"/>
          <p:cNvSpPr>
            <a:spLocks noGrp="1"/>
          </p:cNvSpPr>
          <p:nvPr>
            <p:ph type="sldNum" sz="quarter" idx="12"/>
          </p:nvPr>
        </p:nvSpPr>
        <p:spPr/>
        <p:txBody>
          <a:bodyPr/>
          <a:lstStyle/>
          <a:p>
            <a:pPr>
              <a:defRPr/>
            </a:pPr>
            <a:fld id="{04DE14B2-F906-4B35-B368-01EAD243E340}" type="slidenum">
              <a:rPr lang="en-GB" smtClean="0"/>
              <a:pPr>
                <a:defRPr/>
              </a:pPr>
              <a:t>16</a:t>
            </a:fld>
            <a:endParaRPr lang="en-GB"/>
          </a:p>
        </p:txBody>
      </p:sp>
      <p:sp>
        <p:nvSpPr>
          <p:cNvPr id="5" name="Espace réservé des commentaires 4"/>
          <p:cNvSpPr>
            <a:spLocks noGrp="1"/>
          </p:cNvSpPr>
          <p:nvPr>
            <p:ph type="body" sz="quarter" idx="13"/>
          </p:nvPr>
        </p:nvSpPr>
        <p:spPr/>
        <p:txBody>
          <a:bodyPr/>
          <a:lstStyle/>
          <a:p>
            <a:endParaRPr lang="fr-FR"/>
          </a:p>
        </p:txBody>
      </p:sp>
    </p:spTree>
    <p:extLst>
      <p:ext uri="{BB962C8B-B14F-4D97-AF65-F5344CB8AC3E}">
        <p14:creationId xmlns:p14="http://schemas.microsoft.com/office/powerpoint/2010/main" val="8277206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6" name="Espace réservé du numéro de diapositive 5"/>
          <p:cNvSpPr>
            <a:spLocks noGrp="1"/>
          </p:cNvSpPr>
          <p:nvPr>
            <p:ph type="sldNum" sz="quarter" idx="12"/>
          </p:nvPr>
        </p:nvSpPr>
        <p:spPr/>
        <p:txBody>
          <a:bodyPr/>
          <a:lstStyle/>
          <a:p>
            <a:pPr>
              <a:defRPr/>
            </a:pPr>
            <a:fld id="{04DE14B2-F906-4B35-B368-01EAD243E340}" type="slidenum">
              <a:rPr lang="en-GB" smtClean="0"/>
              <a:pPr>
                <a:defRPr/>
              </a:pPr>
              <a:t>17</a:t>
            </a:fld>
            <a:endParaRPr lang="en-GB"/>
          </a:p>
        </p:txBody>
      </p:sp>
    </p:spTree>
    <p:extLst>
      <p:ext uri="{BB962C8B-B14F-4D97-AF65-F5344CB8AC3E}">
        <p14:creationId xmlns:p14="http://schemas.microsoft.com/office/powerpoint/2010/main" val="12411704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5" name="Espace réservé du numéro de diapositive 4"/>
          <p:cNvSpPr>
            <a:spLocks noGrp="1"/>
          </p:cNvSpPr>
          <p:nvPr>
            <p:ph type="sldNum" sz="quarter" idx="11"/>
          </p:nvPr>
        </p:nvSpPr>
        <p:spPr/>
        <p:txBody>
          <a:bodyPr/>
          <a:lstStyle/>
          <a:p>
            <a:pPr>
              <a:defRPr/>
            </a:pPr>
            <a:fld id="{04DE14B2-F906-4B35-B368-01EAD243E340}" type="slidenum">
              <a:rPr lang="en-GB" smtClean="0"/>
              <a:pPr>
                <a:defRPr/>
              </a:pPr>
              <a:t>18</a:t>
            </a:fld>
            <a:endParaRPr lang="en-GB"/>
          </a:p>
        </p:txBody>
      </p:sp>
    </p:spTree>
    <p:extLst>
      <p:ext uri="{BB962C8B-B14F-4D97-AF65-F5344CB8AC3E}">
        <p14:creationId xmlns:p14="http://schemas.microsoft.com/office/powerpoint/2010/main" val="35685576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175" y="766763"/>
            <a:ext cx="6605588" cy="3716337"/>
          </a:xfrm>
        </p:spPr>
      </p:sp>
      <p:sp>
        <p:nvSpPr>
          <p:cNvPr id="3" name="Espace réservé des commentaires 2"/>
          <p:cNvSpPr>
            <a:spLocks noGrp="1"/>
          </p:cNvSpPr>
          <p:nvPr>
            <p:ph type="body" idx="1"/>
          </p:nvPr>
        </p:nvSpPr>
        <p:spPr/>
        <p:txBody>
          <a:bodyPr>
            <a:normAutofit/>
          </a:bodyPr>
          <a:lstStyle/>
          <a:p>
            <a:endParaRPr lang="en-US"/>
          </a:p>
        </p:txBody>
      </p:sp>
      <p:sp>
        <p:nvSpPr>
          <p:cNvPr id="6" name="Espace réservé du numéro de diapositive 5"/>
          <p:cNvSpPr>
            <a:spLocks noGrp="1"/>
          </p:cNvSpPr>
          <p:nvPr>
            <p:ph type="sldNum" sz="quarter" idx="12"/>
          </p:nvPr>
        </p:nvSpPr>
        <p:spPr/>
        <p:txBody>
          <a:bodyPr/>
          <a:lstStyle/>
          <a:p>
            <a:pPr>
              <a:defRPr/>
            </a:pPr>
            <a:fld id="{04DE14B2-F906-4B35-B368-01EAD243E340}" type="slidenum">
              <a:rPr lang="en-GB" smtClean="0"/>
              <a:pPr>
                <a:defRPr/>
              </a:pPr>
              <a:t>2</a:t>
            </a:fld>
            <a:endParaRPr lang="en-GB"/>
          </a:p>
        </p:txBody>
      </p:sp>
    </p:spTree>
    <p:extLst>
      <p:ext uri="{BB962C8B-B14F-4D97-AF65-F5344CB8AC3E}">
        <p14:creationId xmlns:p14="http://schemas.microsoft.com/office/powerpoint/2010/main" val="12997399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6" name="Espace réservé du numéro de diapositive 5"/>
          <p:cNvSpPr>
            <a:spLocks noGrp="1"/>
          </p:cNvSpPr>
          <p:nvPr>
            <p:ph type="sldNum" sz="quarter" idx="12"/>
          </p:nvPr>
        </p:nvSpPr>
        <p:spPr/>
        <p:txBody>
          <a:bodyPr/>
          <a:lstStyle/>
          <a:p>
            <a:pPr>
              <a:defRPr/>
            </a:pPr>
            <a:fld id="{04DE14B2-F906-4B35-B368-01EAD243E340}" type="slidenum">
              <a:rPr lang="en-GB" smtClean="0"/>
              <a:pPr>
                <a:defRPr/>
              </a:pPr>
              <a:t>3</a:t>
            </a:fld>
            <a:endParaRPr lang="en-GB"/>
          </a:p>
        </p:txBody>
      </p:sp>
      <p:sp>
        <p:nvSpPr>
          <p:cNvPr id="5" name="Espace réservé des commentaires 4"/>
          <p:cNvSpPr>
            <a:spLocks noGrp="1"/>
          </p:cNvSpPr>
          <p:nvPr>
            <p:ph type="body" sz="quarter" idx="13"/>
          </p:nvPr>
        </p:nvSpPr>
        <p:spPr/>
        <p:txBody>
          <a:bodyPr/>
          <a:lstStyle/>
          <a:p>
            <a:endParaRPr lang="fr-FR"/>
          </a:p>
        </p:txBody>
      </p:sp>
    </p:spTree>
    <p:extLst>
      <p:ext uri="{BB962C8B-B14F-4D97-AF65-F5344CB8AC3E}">
        <p14:creationId xmlns:p14="http://schemas.microsoft.com/office/powerpoint/2010/main" val="4314711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6" name="Espace réservé du numéro de diapositive 5"/>
          <p:cNvSpPr>
            <a:spLocks noGrp="1"/>
          </p:cNvSpPr>
          <p:nvPr>
            <p:ph type="sldNum" sz="quarter" idx="12"/>
          </p:nvPr>
        </p:nvSpPr>
        <p:spPr/>
        <p:txBody>
          <a:bodyPr/>
          <a:lstStyle/>
          <a:p>
            <a:pPr>
              <a:defRPr/>
            </a:pPr>
            <a:fld id="{04DE14B2-F906-4B35-B368-01EAD243E340}" type="slidenum">
              <a:rPr lang="en-GB" smtClean="0"/>
              <a:pPr>
                <a:defRPr/>
              </a:pPr>
              <a:t>4</a:t>
            </a:fld>
            <a:endParaRPr lang="en-GB"/>
          </a:p>
        </p:txBody>
      </p:sp>
      <p:sp>
        <p:nvSpPr>
          <p:cNvPr id="5" name="Espace réservé des commentaires 4"/>
          <p:cNvSpPr>
            <a:spLocks noGrp="1"/>
          </p:cNvSpPr>
          <p:nvPr>
            <p:ph type="body" sz="quarter" idx="13"/>
          </p:nvPr>
        </p:nvSpPr>
        <p:spPr/>
        <p:txBody>
          <a:bodyPr/>
          <a:lstStyle/>
          <a:p>
            <a:endParaRPr lang="fr-FR"/>
          </a:p>
        </p:txBody>
      </p:sp>
    </p:spTree>
    <p:extLst>
      <p:ext uri="{BB962C8B-B14F-4D97-AF65-F5344CB8AC3E}">
        <p14:creationId xmlns:p14="http://schemas.microsoft.com/office/powerpoint/2010/main" val="23447856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6" name="Espace réservé du numéro de diapositive 5"/>
          <p:cNvSpPr>
            <a:spLocks noGrp="1"/>
          </p:cNvSpPr>
          <p:nvPr>
            <p:ph type="sldNum" sz="quarter" idx="12"/>
          </p:nvPr>
        </p:nvSpPr>
        <p:spPr/>
        <p:txBody>
          <a:bodyPr/>
          <a:lstStyle/>
          <a:p>
            <a:pPr>
              <a:defRPr/>
            </a:pPr>
            <a:fld id="{04DE14B2-F906-4B35-B368-01EAD243E340}" type="slidenum">
              <a:rPr lang="en-GB" smtClean="0"/>
              <a:pPr>
                <a:defRPr/>
              </a:pPr>
              <a:t>5</a:t>
            </a:fld>
            <a:endParaRPr lang="en-GB"/>
          </a:p>
        </p:txBody>
      </p:sp>
      <p:sp>
        <p:nvSpPr>
          <p:cNvPr id="5" name="Espace réservé des commentaires 4"/>
          <p:cNvSpPr>
            <a:spLocks noGrp="1"/>
          </p:cNvSpPr>
          <p:nvPr>
            <p:ph type="body" sz="quarter" idx="13"/>
          </p:nvPr>
        </p:nvSpPr>
        <p:spPr/>
        <p:txBody>
          <a:bodyPr/>
          <a:lstStyle/>
          <a:p>
            <a:endParaRPr lang="fr-FR"/>
          </a:p>
        </p:txBody>
      </p:sp>
    </p:spTree>
    <p:extLst>
      <p:ext uri="{BB962C8B-B14F-4D97-AF65-F5344CB8AC3E}">
        <p14:creationId xmlns:p14="http://schemas.microsoft.com/office/powerpoint/2010/main" val="36111754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6" name="Espace réservé du numéro de diapositive 5"/>
          <p:cNvSpPr>
            <a:spLocks noGrp="1"/>
          </p:cNvSpPr>
          <p:nvPr>
            <p:ph type="sldNum" sz="quarter" idx="12"/>
          </p:nvPr>
        </p:nvSpPr>
        <p:spPr/>
        <p:txBody>
          <a:bodyPr/>
          <a:lstStyle/>
          <a:p>
            <a:pPr>
              <a:defRPr/>
            </a:pPr>
            <a:fld id="{04DE14B2-F906-4B35-B368-01EAD243E340}" type="slidenum">
              <a:rPr lang="en-GB" smtClean="0"/>
              <a:pPr>
                <a:defRPr/>
              </a:pPr>
              <a:t>6</a:t>
            </a:fld>
            <a:endParaRPr lang="en-GB"/>
          </a:p>
        </p:txBody>
      </p:sp>
      <p:sp>
        <p:nvSpPr>
          <p:cNvPr id="5" name="Espace réservé des commentaires 4"/>
          <p:cNvSpPr>
            <a:spLocks noGrp="1"/>
          </p:cNvSpPr>
          <p:nvPr>
            <p:ph type="body" sz="quarter" idx="13"/>
          </p:nvPr>
        </p:nvSpPr>
        <p:spPr/>
        <p:txBody>
          <a:bodyPr/>
          <a:lstStyle/>
          <a:p>
            <a:endParaRPr lang="fr-FR"/>
          </a:p>
        </p:txBody>
      </p:sp>
    </p:spTree>
    <p:extLst>
      <p:ext uri="{BB962C8B-B14F-4D97-AF65-F5344CB8AC3E}">
        <p14:creationId xmlns:p14="http://schemas.microsoft.com/office/powerpoint/2010/main" val="41011642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175" y="495300"/>
            <a:ext cx="6605588" cy="3716338"/>
          </a:xfrm>
        </p:spPr>
      </p:sp>
      <p:sp>
        <p:nvSpPr>
          <p:cNvPr id="5" name="Espace réservé du numéro de diapositive 4"/>
          <p:cNvSpPr>
            <a:spLocks noGrp="1"/>
          </p:cNvSpPr>
          <p:nvPr>
            <p:ph type="sldNum" sz="quarter" idx="11"/>
          </p:nvPr>
        </p:nvSpPr>
        <p:spPr/>
        <p:txBody>
          <a:bodyPr/>
          <a:lstStyle/>
          <a:p>
            <a:pPr>
              <a:defRPr/>
            </a:pPr>
            <a:fld id="{04DE14B2-F906-4B35-B368-01EAD243E340}" type="slidenum">
              <a:rPr lang="en-GB" smtClean="0"/>
              <a:pPr>
                <a:defRPr/>
              </a:pPr>
              <a:t>7</a:t>
            </a:fld>
            <a:endParaRPr lang="en-GB"/>
          </a:p>
        </p:txBody>
      </p:sp>
      <p:sp>
        <p:nvSpPr>
          <p:cNvPr id="3" name="Espace réservé des commentaires 2"/>
          <p:cNvSpPr>
            <a:spLocks noGrp="1"/>
          </p:cNvSpPr>
          <p:nvPr>
            <p:ph type="body" sz="quarter" idx="12"/>
          </p:nvPr>
        </p:nvSpPr>
        <p:spPr/>
        <p:txBody>
          <a:bodyPr/>
          <a:lstStyle/>
          <a:p>
            <a:endParaRPr lang="fr-FR"/>
          </a:p>
        </p:txBody>
      </p:sp>
    </p:spTree>
    <p:extLst>
      <p:ext uri="{BB962C8B-B14F-4D97-AF65-F5344CB8AC3E}">
        <p14:creationId xmlns:p14="http://schemas.microsoft.com/office/powerpoint/2010/main" val="4480690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en-GB" dirty="0"/>
          </a:p>
        </p:txBody>
      </p:sp>
      <p:sp>
        <p:nvSpPr>
          <p:cNvPr id="6" name="Espace réservé du numéro de diapositive 5"/>
          <p:cNvSpPr>
            <a:spLocks noGrp="1"/>
          </p:cNvSpPr>
          <p:nvPr>
            <p:ph type="sldNum" sz="quarter" idx="12"/>
          </p:nvPr>
        </p:nvSpPr>
        <p:spPr/>
        <p:txBody>
          <a:bodyPr/>
          <a:lstStyle/>
          <a:p>
            <a:pPr>
              <a:defRPr/>
            </a:pPr>
            <a:fld id="{04DE14B2-F906-4B35-B368-01EAD243E340}" type="slidenum">
              <a:rPr lang="en-GB" smtClean="0"/>
              <a:pPr>
                <a:defRPr/>
              </a:pPr>
              <a:t>8</a:t>
            </a:fld>
            <a:endParaRPr lang="en-GB"/>
          </a:p>
        </p:txBody>
      </p:sp>
    </p:spTree>
    <p:extLst>
      <p:ext uri="{BB962C8B-B14F-4D97-AF65-F5344CB8AC3E}">
        <p14:creationId xmlns:p14="http://schemas.microsoft.com/office/powerpoint/2010/main" val="42342612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5" name="Espace réservé du numéro de diapositive 4"/>
          <p:cNvSpPr>
            <a:spLocks noGrp="1"/>
          </p:cNvSpPr>
          <p:nvPr>
            <p:ph type="sldNum" sz="quarter" idx="11"/>
          </p:nvPr>
        </p:nvSpPr>
        <p:spPr/>
        <p:txBody>
          <a:bodyPr/>
          <a:lstStyle/>
          <a:p>
            <a:pPr>
              <a:defRPr/>
            </a:pPr>
            <a:fld id="{04DE14B2-F906-4B35-B368-01EAD243E340}" type="slidenum">
              <a:rPr lang="en-GB" smtClean="0"/>
              <a:pPr>
                <a:defRPr/>
              </a:pPr>
              <a:t>9</a:t>
            </a:fld>
            <a:endParaRPr lang="en-GB"/>
          </a:p>
        </p:txBody>
      </p:sp>
      <p:sp>
        <p:nvSpPr>
          <p:cNvPr id="11" name="Espace réservé des commentaires 10"/>
          <p:cNvSpPr>
            <a:spLocks noGrp="1"/>
          </p:cNvSpPr>
          <p:nvPr>
            <p:ph type="body" sz="quarter" idx="12"/>
          </p:nvPr>
        </p:nvSpPr>
        <p:spPr/>
        <p:txBody>
          <a:bodyPr/>
          <a:lstStyle/>
          <a:p>
            <a:endParaRPr lang="fr-FR"/>
          </a:p>
        </p:txBody>
      </p:sp>
    </p:spTree>
    <p:extLst>
      <p:ext uri="{BB962C8B-B14F-4D97-AF65-F5344CB8AC3E}">
        <p14:creationId xmlns:p14="http://schemas.microsoft.com/office/powerpoint/2010/main" val="329521881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vmlDrawing" Target="../drawings/vmlDrawing2.vml"/><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tags" Target="../tags/tag3.xml"/><Relationship Id="rId4" Type="http://schemas.openxmlformats.org/officeDocument/2006/relationships/image" Target="../media/image5.jpeg"/></Relationships>
</file>

<file path=ppt/slideLayouts/_rels/slideLayout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xml"/><Relationship Id="rId1" Type="http://schemas.openxmlformats.org/officeDocument/2006/relationships/tags" Target="../tags/tag5.xml"/><Relationship Id="rId4" Type="http://schemas.openxmlformats.org/officeDocument/2006/relationships/image" Target="../media/image5.jpeg"/></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image" Target="../media/image5.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uverture">
    <p:bg>
      <p:bgPr>
        <a:solidFill>
          <a:schemeClr val="bg1"/>
        </a:solidFill>
        <a:effectLst/>
      </p:bgPr>
    </p:bg>
    <p:spTree>
      <p:nvGrpSpPr>
        <p:cNvPr id="1" name=""/>
        <p:cNvGrpSpPr/>
        <p:nvPr/>
      </p:nvGrpSpPr>
      <p:grpSpPr>
        <a:xfrm>
          <a:off x="0" y="0"/>
          <a:ext cx="0" cy="0"/>
          <a:chOff x="0" y="0"/>
          <a:chExt cx="0" cy="0"/>
        </a:xfrm>
      </p:grpSpPr>
      <p:sp>
        <p:nvSpPr>
          <p:cNvPr id="9" name="Freeform 12"/>
          <p:cNvSpPr>
            <a:spLocks/>
          </p:cNvSpPr>
          <p:nvPr userDrawn="1"/>
        </p:nvSpPr>
        <p:spPr bwMode="auto">
          <a:xfrm>
            <a:off x="0" y="2220036"/>
            <a:ext cx="9144000" cy="1653677"/>
          </a:xfrm>
          <a:custGeom>
            <a:avLst/>
            <a:gdLst/>
            <a:ahLst/>
            <a:cxnLst>
              <a:cxn ang="0">
                <a:pos x="0" y="0"/>
              </a:cxn>
              <a:cxn ang="0">
                <a:pos x="0" y="521"/>
              </a:cxn>
              <a:cxn ang="0">
                <a:pos x="186" y="521"/>
              </a:cxn>
              <a:cxn ang="0">
                <a:pos x="513" y="611"/>
              </a:cxn>
              <a:cxn ang="0">
                <a:pos x="593" y="689"/>
              </a:cxn>
              <a:cxn ang="0">
                <a:pos x="619" y="661"/>
              </a:cxn>
              <a:cxn ang="0">
                <a:pos x="1019" y="521"/>
              </a:cxn>
              <a:cxn ang="0">
                <a:pos x="3840" y="521"/>
              </a:cxn>
              <a:cxn ang="0">
                <a:pos x="3840" y="0"/>
              </a:cxn>
              <a:cxn ang="0">
                <a:pos x="0" y="0"/>
              </a:cxn>
            </a:cxnLst>
            <a:rect l="0" t="0" r="r" b="b"/>
            <a:pathLst>
              <a:path w="3840" h="689">
                <a:moveTo>
                  <a:pt x="0" y="0"/>
                </a:moveTo>
                <a:cubicBezTo>
                  <a:pt x="0" y="521"/>
                  <a:pt x="0" y="521"/>
                  <a:pt x="0" y="521"/>
                </a:cubicBezTo>
                <a:cubicBezTo>
                  <a:pt x="62" y="521"/>
                  <a:pt x="124" y="521"/>
                  <a:pt x="186" y="521"/>
                </a:cubicBezTo>
                <a:cubicBezTo>
                  <a:pt x="312" y="521"/>
                  <a:pt x="424" y="550"/>
                  <a:pt x="513" y="611"/>
                </a:cubicBezTo>
                <a:cubicBezTo>
                  <a:pt x="543" y="633"/>
                  <a:pt x="563" y="659"/>
                  <a:pt x="593" y="689"/>
                </a:cubicBezTo>
                <a:cubicBezTo>
                  <a:pt x="603" y="678"/>
                  <a:pt x="613" y="670"/>
                  <a:pt x="619" y="661"/>
                </a:cubicBezTo>
                <a:cubicBezTo>
                  <a:pt x="712" y="565"/>
                  <a:pt x="847" y="521"/>
                  <a:pt x="1019" y="521"/>
                </a:cubicBezTo>
                <a:cubicBezTo>
                  <a:pt x="1959" y="521"/>
                  <a:pt x="2900" y="521"/>
                  <a:pt x="3840" y="521"/>
                </a:cubicBezTo>
                <a:cubicBezTo>
                  <a:pt x="3840" y="0"/>
                  <a:pt x="3840" y="0"/>
                  <a:pt x="3840" y="0"/>
                </a:cubicBezTo>
                <a:cubicBezTo>
                  <a:pt x="2559" y="0"/>
                  <a:pt x="1280" y="0"/>
                  <a:pt x="0" y="0"/>
                </a:cubicBezTo>
                <a:close/>
              </a:path>
            </a:pathLst>
          </a:custGeom>
          <a:solidFill>
            <a:schemeClr val="accent1">
              <a:lumMod val="20000"/>
              <a:lumOff val="80000"/>
            </a:schemeClr>
          </a:solidFill>
          <a:ln w="9525">
            <a:noFill/>
            <a:round/>
            <a:headEnd/>
            <a:tailEnd/>
          </a:ln>
          <a:effectLst>
            <a:outerShdw blurRad="3175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fr-FR"/>
          </a:p>
        </p:txBody>
      </p:sp>
      <p:sp>
        <p:nvSpPr>
          <p:cNvPr id="13" name="Freeform 7"/>
          <p:cNvSpPr>
            <a:spLocks/>
          </p:cNvSpPr>
          <p:nvPr userDrawn="1"/>
        </p:nvSpPr>
        <p:spPr bwMode="auto">
          <a:xfrm>
            <a:off x="0" y="1560571"/>
            <a:ext cx="9144000" cy="1884478"/>
          </a:xfrm>
          <a:custGeom>
            <a:avLst/>
            <a:gdLst/>
            <a:ahLst/>
            <a:cxnLst>
              <a:cxn ang="0">
                <a:pos x="0" y="0"/>
              </a:cxn>
              <a:cxn ang="0">
                <a:pos x="0" y="523"/>
              </a:cxn>
              <a:cxn ang="0">
                <a:pos x="190" y="536"/>
              </a:cxn>
              <a:cxn ang="0">
                <a:pos x="510" y="648"/>
              </a:cxn>
              <a:cxn ang="0">
                <a:pos x="583" y="731"/>
              </a:cxn>
              <a:cxn ang="0">
                <a:pos x="612" y="705"/>
              </a:cxn>
              <a:cxn ang="0">
                <a:pos x="1020" y="593"/>
              </a:cxn>
              <a:cxn ang="0">
                <a:pos x="3840" y="789"/>
              </a:cxn>
              <a:cxn ang="0">
                <a:pos x="3840" y="0"/>
              </a:cxn>
              <a:cxn ang="0">
                <a:pos x="0" y="0"/>
              </a:cxn>
            </a:cxnLst>
            <a:rect l="0" t="0" r="r" b="b"/>
            <a:pathLst>
              <a:path w="3840" h="789">
                <a:moveTo>
                  <a:pt x="0" y="0"/>
                </a:moveTo>
                <a:cubicBezTo>
                  <a:pt x="0" y="523"/>
                  <a:pt x="0" y="523"/>
                  <a:pt x="0" y="523"/>
                </a:cubicBezTo>
                <a:cubicBezTo>
                  <a:pt x="63" y="527"/>
                  <a:pt x="126" y="531"/>
                  <a:pt x="190" y="536"/>
                </a:cubicBezTo>
                <a:cubicBezTo>
                  <a:pt x="315" y="544"/>
                  <a:pt x="425" y="580"/>
                  <a:pt x="510" y="648"/>
                </a:cubicBezTo>
                <a:cubicBezTo>
                  <a:pt x="538" y="671"/>
                  <a:pt x="556" y="699"/>
                  <a:pt x="583" y="731"/>
                </a:cubicBezTo>
                <a:cubicBezTo>
                  <a:pt x="594" y="721"/>
                  <a:pt x="605" y="713"/>
                  <a:pt x="612" y="705"/>
                </a:cubicBezTo>
                <a:cubicBezTo>
                  <a:pt x="711" y="616"/>
                  <a:pt x="849" y="582"/>
                  <a:pt x="1020" y="593"/>
                </a:cubicBezTo>
                <a:cubicBezTo>
                  <a:pt x="1960" y="659"/>
                  <a:pt x="2900" y="724"/>
                  <a:pt x="3840" y="789"/>
                </a:cubicBezTo>
                <a:cubicBezTo>
                  <a:pt x="3840" y="0"/>
                  <a:pt x="3840" y="0"/>
                  <a:pt x="3840" y="0"/>
                </a:cubicBezTo>
                <a:lnTo>
                  <a:pt x="0" y="0"/>
                </a:lnTo>
                <a:close/>
              </a:path>
            </a:pathLst>
          </a:custGeom>
          <a:solidFill>
            <a:schemeClr val="accent4">
              <a:lumMod val="90000"/>
            </a:schemeClr>
          </a:solidFill>
          <a:ln w="9525">
            <a:noFill/>
            <a:round/>
            <a:headEnd/>
            <a:tailEnd/>
          </a:ln>
          <a:effectLst>
            <a:outerShdw blurRad="3175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fr-FR"/>
          </a:p>
        </p:txBody>
      </p:sp>
      <p:sp>
        <p:nvSpPr>
          <p:cNvPr id="14" name="Freeform 16"/>
          <p:cNvSpPr>
            <a:spLocks/>
          </p:cNvSpPr>
          <p:nvPr userDrawn="1"/>
        </p:nvSpPr>
        <p:spPr bwMode="auto">
          <a:xfrm>
            <a:off x="0" y="949552"/>
            <a:ext cx="9144000" cy="2322286"/>
          </a:xfrm>
          <a:custGeom>
            <a:avLst/>
            <a:gdLst/>
            <a:ahLst/>
            <a:cxnLst>
              <a:cxn ang="0">
                <a:pos x="0" y="0"/>
              </a:cxn>
              <a:cxn ang="0">
                <a:pos x="0" y="524"/>
              </a:cxn>
              <a:cxn ang="0">
                <a:pos x="213" y="549"/>
              </a:cxn>
              <a:cxn ang="0">
                <a:pos x="527" y="675"/>
              </a:cxn>
              <a:cxn ang="0">
                <a:pos x="597" y="763"/>
              </a:cxn>
              <a:cxn ang="0">
                <a:pos x="627" y="737"/>
              </a:cxn>
              <a:cxn ang="0">
                <a:pos x="1040" y="645"/>
              </a:cxn>
              <a:cxn ang="0">
                <a:pos x="3840" y="970"/>
              </a:cxn>
              <a:cxn ang="0">
                <a:pos x="3840" y="446"/>
              </a:cxn>
              <a:cxn ang="0">
                <a:pos x="3840" y="0"/>
              </a:cxn>
              <a:cxn ang="0">
                <a:pos x="0" y="0"/>
              </a:cxn>
            </a:cxnLst>
            <a:rect l="0" t="0" r="r" b="b"/>
            <a:pathLst>
              <a:path w="3840" h="970">
                <a:moveTo>
                  <a:pt x="0" y="0"/>
                </a:moveTo>
                <a:cubicBezTo>
                  <a:pt x="0" y="524"/>
                  <a:pt x="0" y="524"/>
                  <a:pt x="0" y="524"/>
                </a:cubicBezTo>
                <a:cubicBezTo>
                  <a:pt x="71" y="533"/>
                  <a:pt x="142" y="541"/>
                  <a:pt x="213" y="549"/>
                </a:cubicBezTo>
                <a:cubicBezTo>
                  <a:pt x="338" y="563"/>
                  <a:pt x="446" y="605"/>
                  <a:pt x="527" y="675"/>
                </a:cubicBezTo>
                <a:cubicBezTo>
                  <a:pt x="554" y="701"/>
                  <a:pt x="571" y="729"/>
                  <a:pt x="597" y="763"/>
                </a:cubicBezTo>
                <a:cubicBezTo>
                  <a:pt x="608" y="753"/>
                  <a:pt x="619" y="745"/>
                  <a:pt x="627" y="737"/>
                </a:cubicBezTo>
                <a:cubicBezTo>
                  <a:pt x="730" y="653"/>
                  <a:pt x="869" y="625"/>
                  <a:pt x="1040" y="645"/>
                </a:cubicBezTo>
                <a:cubicBezTo>
                  <a:pt x="1973" y="753"/>
                  <a:pt x="2907" y="862"/>
                  <a:pt x="3840" y="970"/>
                </a:cubicBezTo>
                <a:cubicBezTo>
                  <a:pt x="3840" y="446"/>
                  <a:pt x="3840" y="446"/>
                  <a:pt x="3840" y="446"/>
                </a:cubicBezTo>
                <a:cubicBezTo>
                  <a:pt x="3840" y="0"/>
                  <a:pt x="3840" y="0"/>
                  <a:pt x="3840" y="0"/>
                </a:cubicBezTo>
                <a:lnTo>
                  <a:pt x="0" y="0"/>
                </a:lnTo>
                <a:close/>
              </a:path>
            </a:pathLst>
          </a:custGeom>
          <a:solidFill>
            <a:srgbClr val="33B6DB"/>
          </a:solidFill>
          <a:ln w="9525">
            <a:noFill/>
            <a:round/>
            <a:headEnd/>
            <a:tailEnd/>
          </a:ln>
          <a:effectLst>
            <a:outerShdw blurRad="3175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fr-FR"/>
          </a:p>
        </p:txBody>
      </p:sp>
      <p:sp>
        <p:nvSpPr>
          <p:cNvPr id="16" name="Freeform 7"/>
          <p:cNvSpPr>
            <a:spLocks/>
          </p:cNvSpPr>
          <p:nvPr userDrawn="1"/>
        </p:nvSpPr>
        <p:spPr bwMode="auto">
          <a:xfrm>
            <a:off x="0" y="-1"/>
            <a:ext cx="9144000" cy="3097967"/>
          </a:xfrm>
          <a:custGeom>
            <a:avLst/>
            <a:gdLst/>
            <a:ahLst/>
            <a:cxnLst>
              <a:cxn ang="0">
                <a:pos x="0" y="0"/>
              </a:cxn>
              <a:cxn ang="0">
                <a:pos x="0" y="126"/>
              </a:cxn>
              <a:cxn ang="0">
                <a:pos x="0" y="654"/>
              </a:cxn>
              <a:cxn ang="0">
                <a:pos x="247" y="695"/>
              </a:cxn>
              <a:cxn ang="0">
                <a:pos x="555" y="838"/>
              </a:cxn>
              <a:cxn ang="0">
                <a:pos x="620" y="928"/>
              </a:cxn>
              <a:cxn ang="0">
                <a:pos x="651" y="905"/>
              </a:cxn>
              <a:cxn ang="0">
                <a:pos x="1068" y="833"/>
              </a:cxn>
              <a:cxn ang="0">
                <a:pos x="3840" y="1299"/>
              </a:cxn>
              <a:cxn ang="0">
                <a:pos x="3840" y="771"/>
              </a:cxn>
              <a:cxn ang="0">
                <a:pos x="3840" y="0"/>
              </a:cxn>
              <a:cxn ang="0">
                <a:pos x="0" y="0"/>
              </a:cxn>
            </a:cxnLst>
            <a:rect l="0" t="0" r="r" b="b"/>
            <a:pathLst>
              <a:path w="3840" h="1299">
                <a:moveTo>
                  <a:pt x="0" y="0"/>
                </a:moveTo>
                <a:cubicBezTo>
                  <a:pt x="0" y="126"/>
                  <a:pt x="0" y="126"/>
                  <a:pt x="0" y="126"/>
                </a:cubicBezTo>
                <a:cubicBezTo>
                  <a:pt x="0" y="654"/>
                  <a:pt x="0" y="654"/>
                  <a:pt x="0" y="654"/>
                </a:cubicBezTo>
                <a:cubicBezTo>
                  <a:pt x="82" y="668"/>
                  <a:pt x="165" y="682"/>
                  <a:pt x="247" y="695"/>
                </a:cubicBezTo>
                <a:cubicBezTo>
                  <a:pt x="371" y="716"/>
                  <a:pt x="477" y="763"/>
                  <a:pt x="555" y="838"/>
                </a:cubicBezTo>
                <a:cubicBezTo>
                  <a:pt x="581" y="864"/>
                  <a:pt x="596" y="893"/>
                  <a:pt x="620" y="928"/>
                </a:cubicBezTo>
                <a:cubicBezTo>
                  <a:pt x="632" y="919"/>
                  <a:pt x="643" y="912"/>
                  <a:pt x="651" y="905"/>
                </a:cubicBezTo>
                <a:cubicBezTo>
                  <a:pt x="758" y="825"/>
                  <a:pt x="899" y="805"/>
                  <a:pt x="1068" y="833"/>
                </a:cubicBezTo>
                <a:cubicBezTo>
                  <a:pt x="1992" y="989"/>
                  <a:pt x="2916" y="1144"/>
                  <a:pt x="3840" y="1299"/>
                </a:cubicBezTo>
                <a:cubicBezTo>
                  <a:pt x="3840" y="771"/>
                  <a:pt x="3840" y="771"/>
                  <a:pt x="3840" y="771"/>
                </a:cubicBezTo>
                <a:cubicBezTo>
                  <a:pt x="3840" y="0"/>
                  <a:pt x="3840" y="0"/>
                  <a:pt x="3840" y="0"/>
                </a:cubicBezTo>
                <a:lnTo>
                  <a:pt x="0" y="0"/>
                </a:lnTo>
                <a:close/>
              </a:path>
            </a:pathLst>
          </a:custGeom>
          <a:solidFill>
            <a:schemeClr val="accent1"/>
          </a:solidFill>
          <a:ln w="9525">
            <a:noFill/>
            <a:round/>
            <a:headEnd/>
            <a:tailEnd/>
          </a:ln>
          <a:effectLst>
            <a:outerShdw blurRad="3175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fr-FR" dirty="0"/>
          </a:p>
        </p:txBody>
      </p:sp>
      <p:pic>
        <p:nvPicPr>
          <p:cNvPr id="19" name="Picture 104" descr="C:\Users\UserSim\Desktop\Capgemini\moto.emf"/>
          <p:cNvPicPr>
            <a:picLocks noChangeAspect="1" noChangeArrowheads="1"/>
          </p:cNvPicPr>
          <p:nvPr userDrawn="1"/>
        </p:nvPicPr>
        <p:blipFill>
          <a:blip r:embed="rId2" cstate="email"/>
          <a:srcRect/>
          <a:stretch>
            <a:fillRect/>
          </a:stretch>
        </p:blipFill>
        <p:spPr bwMode="auto">
          <a:xfrm>
            <a:off x="5731557" y="4659982"/>
            <a:ext cx="2880000" cy="229351"/>
          </a:xfrm>
          <a:prstGeom prst="rect">
            <a:avLst/>
          </a:prstGeom>
          <a:noFill/>
        </p:spPr>
      </p:pic>
      <p:pic>
        <p:nvPicPr>
          <p:cNvPr id="20" name="Image 16" descr="Capgemini_logo.jpg"/>
          <p:cNvPicPr>
            <a:picLocks noChangeAspect="1"/>
          </p:cNvPicPr>
          <p:nvPr userDrawn="1"/>
        </p:nvPicPr>
        <p:blipFill>
          <a:blip r:embed="rId3" cstate="print"/>
          <a:stretch>
            <a:fillRect/>
          </a:stretch>
        </p:blipFill>
        <p:spPr>
          <a:xfrm>
            <a:off x="532443" y="4145580"/>
            <a:ext cx="2966866" cy="706738"/>
          </a:xfrm>
          <a:prstGeom prst="rect">
            <a:avLst/>
          </a:prstGeom>
        </p:spPr>
      </p:pic>
      <p:sp>
        <p:nvSpPr>
          <p:cNvPr id="25" name="Title 1"/>
          <p:cNvSpPr>
            <a:spLocks noGrp="1"/>
          </p:cNvSpPr>
          <p:nvPr>
            <p:ph type="ctrTitle"/>
          </p:nvPr>
        </p:nvSpPr>
        <p:spPr>
          <a:xfrm>
            <a:off x="3649980" y="419101"/>
            <a:ext cx="4525883" cy="1391844"/>
          </a:xfrm>
        </p:spPr>
        <p:txBody>
          <a:bodyPr/>
          <a:lstStyle>
            <a:lvl1pPr algn="l" rtl="0" eaLnBrk="0" fontAlgn="base" hangingPunct="0">
              <a:lnSpc>
                <a:spcPct val="85000"/>
              </a:lnSpc>
              <a:spcBef>
                <a:spcPct val="0"/>
              </a:spcBef>
              <a:spcAft>
                <a:spcPct val="0"/>
              </a:spcAft>
              <a:defRPr lang="fr-FR" sz="3600" b="1" kern="1200" dirty="0" smtClean="0">
                <a:solidFill>
                  <a:schemeClr val="bg1"/>
                </a:solidFill>
                <a:latin typeface="+mj-lt"/>
                <a:ea typeface="+mn-ea"/>
                <a:cs typeface="+mn-cs"/>
              </a:defRPr>
            </a:lvl1pPr>
          </a:lstStyle>
          <a:p>
            <a:r>
              <a:rPr lang="en-US" dirty="0" smtClean="0"/>
              <a:t>Click to edit Master title style</a:t>
            </a:r>
            <a:endParaRPr lang="fr-FR" dirty="0"/>
          </a:p>
        </p:txBody>
      </p:sp>
      <p:sp>
        <p:nvSpPr>
          <p:cNvPr id="26" name="Subtitle 2"/>
          <p:cNvSpPr>
            <a:spLocks noGrp="1"/>
          </p:cNvSpPr>
          <p:nvPr>
            <p:ph type="subTitle" idx="1"/>
          </p:nvPr>
        </p:nvSpPr>
        <p:spPr>
          <a:xfrm>
            <a:off x="3649980" y="1814647"/>
            <a:ext cx="4525882" cy="353943"/>
          </a:xfrm>
        </p:spPr>
        <p:txBody>
          <a:bodyPr/>
          <a:lstStyle>
            <a:lvl1pPr marL="0" indent="0" algn="r" rtl="0" eaLnBrk="0" fontAlgn="base" hangingPunct="0">
              <a:lnSpc>
                <a:spcPct val="85000"/>
              </a:lnSpc>
              <a:spcBef>
                <a:spcPct val="0"/>
              </a:spcBef>
              <a:spcAft>
                <a:spcPct val="0"/>
              </a:spcAft>
              <a:buNone/>
              <a:defRPr lang="fr-FR" sz="2000" b="0" kern="1200" dirty="0" smtClean="0">
                <a:solidFill>
                  <a:schemeClr val="bg1"/>
                </a:solidFill>
                <a:latin typeface="Arial Narrow" pitchFamily="34" charset="0"/>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fr-FR" dirty="0"/>
          </a:p>
        </p:txBody>
      </p:sp>
    </p:spTree>
  </p:cSld>
  <p:clrMapOvr>
    <a:overrideClrMapping bg1="lt1" tx1="dk1" bg2="lt2" tx2="dk2" accent1="accent1" accent2="accent2" accent3="accent3" accent4="accent4" accent5="accent5" accent6="accent6" hlink="hlink" folHlink="folHlink"/>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 Only 3">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nvPr>
        </p:nvGraphicFramePr>
        <p:xfrm>
          <a:off x="1588" y="1589"/>
          <a:ext cx="1587" cy="1587"/>
        </p:xfrm>
        <a:graphic>
          <a:graphicData uri="http://schemas.openxmlformats.org/presentationml/2006/ole">
            <mc:AlternateContent xmlns:mc="http://schemas.openxmlformats.org/markup-compatibility/2006">
              <mc:Choice xmlns:v="urn:schemas-microsoft-com:vml" Requires="v">
                <p:oleObj spid="_x0000_s160775" name="think-cell Slide" r:id="rId4" imgW="360" imgH="360" progId="">
                  <p:embed/>
                </p:oleObj>
              </mc:Choice>
              <mc:Fallback>
                <p:oleObj name="think-cell Slide" r:id="rId4" imgW="360" imgH="36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9"/>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p:txBody>
          <a:bodyPr/>
          <a:lstStyle/>
          <a:p>
            <a:r>
              <a:rPr lang="en-GB" smtClean="0"/>
              <a:t>Click to edit Master title style</a:t>
            </a:r>
            <a:endParaRPr lang="en-GB" dirty="0"/>
          </a:p>
        </p:txBody>
      </p:sp>
    </p:spTree>
    <p:extLst>
      <p:ext uri="{BB962C8B-B14F-4D97-AF65-F5344CB8AC3E}">
        <p14:creationId xmlns:p14="http://schemas.microsoft.com/office/powerpoint/2010/main" val="3550861635"/>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Intercalaire">
    <p:bg>
      <p:bgPr>
        <a:solidFill>
          <a:schemeClr val="bg1">
            <a:lumMod val="95000"/>
          </a:schemeClr>
        </a:solidFill>
        <a:effectLst/>
      </p:bgPr>
    </p:bg>
    <p:spTree>
      <p:nvGrpSpPr>
        <p:cNvPr id="1" name=""/>
        <p:cNvGrpSpPr/>
        <p:nvPr/>
      </p:nvGrpSpPr>
      <p:grpSpPr>
        <a:xfrm>
          <a:off x="0" y="0"/>
          <a:ext cx="0" cy="0"/>
          <a:chOff x="0" y="0"/>
          <a:chExt cx="0" cy="0"/>
        </a:xfrm>
      </p:grpSpPr>
    </p:spTree>
  </p:cSld>
  <p:clrMapOvr>
    <a:overrideClrMapping bg1="lt1" tx1="dk1" bg2="lt2" tx2="dk2" accent1="accent1" accent2="accent2" accent3="accent3" accent4="accent4" accent5="accent5" accent6="accent6" hlink="hlink" folHlink="folHlink"/>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3" name="Titre 12"/>
          <p:cNvSpPr>
            <a:spLocks noGrp="1"/>
          </p:cNvSpPr>
          <p:nvPr>
            <p:ph type="title"/>
          </p:nvPr>
        </p:nvSpPr>
        <p:spPr>
          <a:xfrm>
            <a:off x="419099" y="0"/>
            <a:ext cx="8229602" cy="771550"/>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419099" y="1238250"/>
            <a:ext cx="8229602" cy="3124200"/>
          </a:xfrm>
        </p:spPr>
        <p:txBody>
          <a:bodyPr/>
          <a:lstStyle>
            <a:lvl2pPr>
              <a:buClr>
                <a:schemeClr val="accent1"/>
              </a:buClr>
              <a:defRPr/>
            </a:lvl2pPr>
            <a:lvl3pPr>
              <a:buClr>
                <a:schemeClr val="accent1"/>
              </a:buClr>
              <a:defRPr/>
            </a:lvl3pPr>
          </a:lstStyle>
          <a:p>
            <a:pPr lvl="0"/>
            <a:r>
              <a:rPr lang="en-US" dirty="0" smtClean="0"/>
              <a:t>Click to edit Master text styles</a:t>
            </a:r>
          </a:p>
          <a:p>
            <a:pPr lvl="1"/>
            <a:r>
              <a:rPr lang="en-US" dirty="0" smtClean="0"/>
              <a:t>Second level</a:t>
            </a:r>
          </a:p>
          <a:p>
            <a:pPr lvl="2"/>
            <a:r>
              <a:rPr lang="en-US" dirty="0" smtClean="0"/>
              <a:t>Third level</a:t>
            </a:r>
          </a:p>
        </p:txBody>
      </p:sp>
    </p:spTree>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rdre du jour">
    <p:spTree>
      <p:nvGrpSpPr>
        <p:cNvPr id="1" name=""/>
        <p:cNvGrpSpPr/>
        <p:nvPr/>
      </p:nvGrpSpPr>
      <p:grpSpPr>
        <a:xfrm>
          <a:off x="0" y="0"/>
          <a:ext cx="0" cy="0"/>
          <a:chOff x="0" y="0"/>
          <a:chExt cx="0" cy="0"/>
        </a:xfrm>
      </p:grpSpPr>
      <p:sp>
        <p:nvSpPr>
          <p:cNvPr id="15" name="Text Placeholder 14"/>
          <p:cNvSpPr>
            <a:spLocks noGrp="1"/>
          </p:cNvSpPr>
          <p:nvPr>
            <p:ph type="body" sz="quarter" idx="10"/>
          </p:nvPr>
        </p:nvSpPr>
        <p:spPr>
          <a:xfrm>
            <a:off x="3108960" y="1283990"/>
            <a:ext cx="5482590" cy="3256276"/>
          </a:xfrm>
        </p:spPr>
        <p:txBody>
          <a:bodyPr lIns="72000" tIns="72000" rIns="72000" bIns="72000"/>
          <a:lstStyle>
            <a:lvl1pPr marL="0" indent="0" algn="l">
              <a:buClr>
                <a:schemeClr val="accent1"/>
              </a:buClr>
              <a:tabLst/>
              <a:defRPr sz="1200" b="0">
                <a:latin typeface="+mj-lt"/>
                <a:cs typeface="Segoe UI" pitchFamily="34" charset="0"/>
              </a:defRPr>
            </a:lvl1pPr>
            <a:lvl2pPr marL="444500" indent="-190500" algn="l">
              <a:buClr>
                <a:schemeClr val="accent1"/>
              </a:buClr>
              <a:tabLst>
                <a:tab pos="419100" algn="l"/>
              </a:tabLst>
              <a:defRPr sz="1200">
                <a:latin typeface="+mj-lt"/>
                <a:cs typeface="Segoe UI" pitchFamily="34" charset="0"/>
              </a:defRPr>
            </a:lvl2pPr>
            <a:lvl3pPr marL="836613" indent="-176213" algn="l">
              <a:buClr>
                <a:schemeClr val="accent1"/>
              </a:buClr>
              <a:defRPr sz="1200">
                <a:latin typeface="+mj-lt"/>
              </a:defRPr>
            </a:lvl3pPr>
            <a:lvl4pPr marL="1422400" indent="-241300" algn="l">
              <a:buClr>
                <a:schemeClr val="accent1"/>
              </a:buClr>
              <a:buFont typeface="Arial" pitchFamily="34" charset="0"/>
              <a:buChar char="–"/>
              <a:tabLst>
                <a:tab pos="1301750" algn="l"/>
              </a:tabLst>
              <a:defRPr sz="1050">
                <a:latin typeface="+mn-lt"/>
              </a:defRPr>
            </a:lvl4pPr>
            <a:lvl5pPr algn="l">
              <a:buClr>
                <a:schemeClr val="accent1"/>
              </a:buClr>
              <a:buFont typeface="Arial" pitchFamily="34" charset="0"/>
              <a:buChar char="–"/>
              <a:defRPr sz="1050">
                <a:latin typeface="+mn-lt"/>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Freeform 7"/>
          <p:cNvSpPr>
            <a:spLocks/>
          </p:cNvSpPr>
          <p:nvPr userDrawn="1"/>
        </p:nvSpPr>
        <p:spPr bwMode="auto">
          <a:xfrm>
            <a:off x="-10" y="1"/>
            <a:ext cx="2312680" cy="5143556"/>
          </a:xfrm>
          <a:custGeom>
            <a:avLst/>
            <a:gdLst>
              <a:gd name="connsiteX0" fmla="*/ 18260 w 18677"/>
              <a:gd name="connsiteY0" fmla="*/ 1586 h 10000"/>
              <a:gd name="connsiteX1" fmla="*/ 18677 w 18677"/>
              <a:gd name="connsiteY1" fmla="*/ 1493 h 10000"/>
              <a:gd name="connsiteX2" fmla="*/ 17541 w 18677"/>
              <a:gd name="connsiteY2" fmla="*/ 1211 h 10000"/>
              <a:gd name="connsiteX3" fmla="*/ 16234 w 18677"/>
              <a:gd name="connsiteY3" fmla="*/ 55 h 10000"/>
              <a:gd name="connsiteX4" fmla="*/ 16234 w 18677"/>
              <a:gd name="connsiteY4" fmla="*/ 0 h 10000"/>
              <a:gd name="connsiteX5" fmla="*/ 0 w 18677"/>
              <a:gd name="connsiteY5" fmla="*/ 0 h 10000"/>
              <a:gd name="connsiteX6" fmla="*/ 8677 w 18677"/>
              <a:gd name="connsiteY6" fmla="*/ 10000 h 10000"/>
              <a:gd name="connsiteX7" fmla="*/ 16234 w 18677"/>
              <a:gd name="connsiteY7" fmla="*/ 10000 h 10000"/>
              <a:gd name="connsiteX8" fmla="*/ 16234 w 18677"/>
              <a:gd name="connsiteY8" fmla="*/ 3000 h 10000"/>
              <a:gd name="connsiteX9" fmla="*/ 18260 w 18677"/>
              <a:gd name="connsiteY9" fmla="*/ 1586 h 10000"/>
              <a:gd name="connsiteX0" fmla="*/ 18260 w 18677"/>
              <a:gd name="connsiteY0" fmla="*/ 1586 h 10002"/>
              <a:gd name="connsiteX1" fmla="*/ 18677 w 18677"/>
              <a:gd name="connsiteY1" fmla="*/ 1493 h 10002"/>
              <a:gd name="connsiteX2" fmla="*/ 17541 w 18677"/>
              <a:gd name="connsiteY2" fmla="*/ 1211 h 10002"/>
              <a:gd name="connsiteX3" fmla="*/ 16234 w 18677"/>
              <a:gd name="connsiteY3" fmla="*/ 55 h 10002"/>
              <a:gd name="connsiteX4" fmla="*/ 16234 w 18677"/>
              <a:gd name="connsiteY4" fmla="*/ 0 h 10002"/>
              <a:gd name="connsiteX5" fmla="*/ 0 w 18677"/>
              <a:gd name="connsiteY5" fmla="*/ 0 h 10002"/>
              <a:gd name="connsiteX6" fmla="*/ 0 w 18677"/>
              <a:gd name="connsiteY6" fmla="*/ 10002 h 10002"/>
              <a:gd name="connsiteX7" fmla="*/ 16234 w 18677"/>
              <a:gd name="connsiteY7" fmla="*/ 10000 h 10002"/>
              <a:gd name="connsiteX8" fmla="*/ 16234 w 18677"/>
              <a:gd name="connsiteY8" fmla="*/ 3000 h 10002"/>
              <a:gd name="connsiteX9" fmla="*/ 18260 w 18677"/>
              <a:gd name="connsiteY9" fmla="*/ 1586 h 10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677" h="10002">
                <a:moveTo>
                  <a:pt x="18260" y="1586"/>
                </a:moveTo>
                <a:cubicBezTo>
                  <a:pt x="18393" y="1563"/>
                  <a:pt x="18525" y="1530"/>
                  <a:pt x="18677" y="1493"/>
                </a:cubicBezTo>
                <a:cubicBezTo>
                  <a:pt x="18241" y="1387"/>
                  <a:pt x="17863" y="1318"/>
                  <a:pt x="17541" y="1211"/>
                </a:cubicBezTo>
                <a:cubicBezTo>
                  <a:pt x="16650" y="897"/>
                  <a:pt x="16234" y="499"/>
                  <a:pt x="16234" y="55"/>
                </a:cubicBezTo>
                <a:lnTo>
                  <a:pt x="16234" y="0"/>
                </a:lnTo>
                <a:lnTo>
                  <a:pt x="0" y="0"/>
                </a:lnTo>
                <a:lnTo>
                  <a:pt x="0" y="10002"/>
                </a:lnTo>
                <a:lnTo>
                  <a:pt x="16234" y="10000"/>
                </a:lnTo>
                <a:lnTo>
                  <a:pt x="16234" y="3000"/>
                </a:lnTo>
                <a:cubicBezTo>
                  <a:pt x="16234" y="2395"/>
                  <a:pt x="16878" y="1914"/>
                  <a:pt x="18260" y="1586"/>
                </a:cubicBezTo>
                <a:close/>
              </a:path>
            </a:pathLst>
          </a:custGeom>
          <a:solidFill>
            <a:schemeClr val="accent1"/>
          </a:solidFill>
          <a:ln w="9525">
            <a:noFill/>
            <a:round/>
            <a:headEnd/>
            <a:tailEnd/>
          </a:ln>
          <a:effectLst>
            <a:outerShdw blurRad="3175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pPr algn="ctr" rtl="0" eaLnBrk="0" fontAlgn="base" hangingPunct="0">
              <a:lnSpc>
                <a:spcPct val="85000"/>
              </a:lnSpc>
              <a:spcBef>
                <a:spcPct val="0"/>
              </a:spcBef>
              <a:spcAft>
                <a:spcPct val="0"/>
              </a:spcAft>
            </a:pPr>
            <a:endParaRPr lang="fr-FR" sz="2000" b="1" kern="1200">
              <a:solidFill>
                <a:schemeClr val="bg2"/>
              </a:solidFill>
              <a:latin typeface="Arial" charset="0"/>
              <a:ea typeface="+mn-ea"/>
              <a:cs typeface="+mn-cs"/>
            </a:endParaRPr>
          </a:p>
        </p:txBody>
      </p:sp>
      <p:pic>
        <p:nvPicPr>
          <p:cNvPr id="9" name="Image 13" descr="Capgemini_logo.jpg"/>
          <p:cNvPicPr>
            <a:picLocks noChangeAspect="1"/>
          </p:cNvPicPr>
          <p:nvPr userDrawn="1"/>
        </p:nvPicPr>
        <p:blipFill>
          <a:blip r:embed="rId4" cstate="print"/>
          <a:stretch>
            <a:fillRect/>
          </a:stretch>
        </p:blipFill>
        <p:spPr>
          <a:xfrm>
            <a:off x="7452320" y="4587974"/>
            <a:ext cx="1440000" cy="343023"/>
          </a:xfrm>
          <a:prstGeom prst="rect">
            <a:avLst/>
          </a:prstGeom>
        </p:spPr>
      </p:pic>
      <p:sp>
        <p:nvSpPr>
          <p:cNvPr id="10" name="Titre 12"/>
          <p:cNvSpPr>
            <a:spLocks noGrp="1"/>
          </p:cNvSpPr>
          <p:nvPr>
            <p:ph type="title" hasCustomPrompt="1"/>
          </p:nvPr>
        </p:nvSpPr>
        <p:spPr>
          <a:xfrm>
            <a:off x="2529840" y="261257"/>
            <a:ext cx="6061709" cy="798324"/>
          </a:xfrm>
        </p:spPr>
        <p:txBody>
          <a:bodyPr lIns="72000" tIns="0" rIns="72000" anchor="b" anchorCtr="0"/>
          <a:lstStyle>
            <a:lvl1pPr algn="l" rtl="0" eaLnBrk="0" fontAlgn="base" hangingPunct="0">
              <a:lnSpc>
                <a:spcPct val="85000"/>
              </a:lnSpc>
              <a:spcBef>
                <a:spcPct val="0"/>
              </a:spcBef>
              <a:spcAft>
                <a:spcPct val="0"/>
              </a:spcAft>
              <a:defRPr lang="en-US" sz="3200" b="1" kern="1200" dirty="0">
                <a:solidFill>
                  <a:schemeClr val="accent1"/>
                </a:solidFill>
                <a:latin typeface="+mj-lt"/>
                <a:ea typeface="+mn-ea"/>
                <a:cs typeface="+mn-cs"/>
              </a:defRPr>
            </a:lvl1pPr>
          </a:lstStyle>
          <a:p>
            <a:r>
              <a:rPr lang="fr-FR" dirty="0" smtClean="0"/>
              <a:t>Titre</a:t>
            </a:r>
            <a:endParaRPr lang="en-US" dirty="0"/>
          </a:p>
        </p:txBody>
      </p:sp>
      <p:sp>
        <p:nvSpPr>
          <p:cNvPr id="11" name="Rectangle 4"/>
          <p:cNvSpPr>
            <a:spLocks noChangeArrowheads="1"/>
          </p:cNvSpPr>
          <p:nvPr userDrawn="1">
            <p:custDataLst>
              <p:tags r:id="rId1"/>
            </p:custDataLst>
          </p:nvPr>
        </p:nvSpPr>
        <p:spPr bwMode="gray">
          <a:xfrm>
            <a:off x="2333930" y="4839433"/>
            <a:ext cx="110608" cy="91564"/>
          </a:xfrm>
          <a:prstGeom prst="rect">
            <a:avLst/>
          </a:prstGeom>
          <a:noFill/>
          <a:ln w="9525" algn="ctr">
            <a:noFill/>
            <a:miter lim="800000"/>
            <a:headEnd type="none" w="lg" len="lg"/>
            <a:tailEnd type="none" w="lg" len="lg"/>
          </a:ln>
        </p:spPr>
        <p:txBody>
          <a:bodyPr wrap="none" lIns="0" tIns="0" rIns="0" bIns="0" anchor="b">
            <a:spAutoFit/>
          </a:bodyPr>
          <a:lstStyle/>
          <a:p>
            <a:pPr algn="r"/>
            <a:fld id="{32197C22-D832-42A0-817E-6AEA38D7A694}" type="slidenum">
              <a:rPr lang="en-US" sz="700" b="0" smtClean="0">
                <a:solidFill>
                  <a:srgbClr val="808080"/>
                </a:solidFill>
                <a:latin typeface="+mj-lt"/>
                <a:cs typeface="Segoe UI" pitchFamily="34" charset="0"/>
              </a:rPr>
              <a:pPr algn="r"/>
              <a:t>‹#›</a:t>
            </a:fld>
            <a:endParaRPr lang="en-US" sz="700" b="0" dirty="0">
              <a:solidFill>
                <a:srgbClr val="808080"/>
              </a:solidFill>
              <a:latin typeface="+mj-lt"/>
              <a:cs typeface="Segoe UI" pitchFamily="34" charset="0"/>
            </a:endParaRPr>
          </a:p>
        </p:txBody>
      </p:sp>
      <p:sp>
        <p:nvSpPr>
          <p:cNvPr id="12" name="Rectangle 4"/>
          <p:cNvSpPr>
            <a:spLocks noChangeArrowheads="1"/>
          </p:cNvSpPr>
          <p:nvPr userDrawn="1">
            <p:custDataLst>
              <p:tags r:id="rId2"/>
            </p:custDataLst>
          </p:nvPr>
        </p:nvSpPr>
        <p:spPr bwMode="gray">
          <a:xfrm>
            <a:off x="2543481" y="4839433"/>
            <a:ext cx="1511631" cy="91564"/>
          </a:xfrm>
          <a:prstGeom prst="rect">
            <a:avLst/>
          </a:prstGeom>
          <a:noFill/>
          <a:ln w="9525" algn="ctr">
            <a:noFill/>
            <a:miter lim="800000"/>
            <a:headEnd type="none" w="lg" len="lg"/>
            <a:tailEnd type="none" w="lg" len="lg"/>
          </a:ln>
        </p:spPr>
        <p:txBody>
          <a:bodyPr wrap="none" lIns="0" tIns="0" rIns="0" bIns="0" anchor="b">
            <a:spAutoFit/>
          </a:bodyPr>
          <a:lstStyle/>
          <a:p>
            <a:pPr algn="l"/>
            <a:r>
              <a:rPr lang="en-US" sz="700" b="0" dirty="0" smtClean="0">
                <a:solidFill>
                  <a:srgbClr val="808080"/>
                </a:solidFill>
                <a:latin typeface="+mj-lt"/>
                <a:cs typeface="Segoe UI" pitchFamily="34" charset="0"/>
              </a:rPr>
              <a:t>Copyright © 2015. All rights reserved</a:t>
            </a:r>
            <a:endParaRPr lang="en-US" sz="700" b="0" dirty="0">
              <a:solidFill>
                <a:srgbClr val="808080"/>
              </a:solidFill>
              <a:latin typeface="+mj-lt"/>
              <a:cs typeface="Segoe UI" pitchFamily="34" charset="0"/>
            </a:endParaRPr>
          </a:p>
        </p:txBody>
      </p:sp>
      <p:cxnSp>
        <p:nvCxnSpPr>
          <p:cNvPr id="13" name="Straight Connector 12"/>
          <p:cNvCxnSpPr/>
          <p:nvPr userDrawn="1"/>
        </p:nvCxnSpPr>
        <p:spPr bwMode="auto">
          <a:xfrm>
            <a:off x="2494009" y="4839433"/>
            <a:ext cx="0" cy="91564"/>
          </a:xfrm>
          <a:prstGeom prst="line">
            <a:avLst/>
          </a:prstGeom>
          <a:solidFill>
            <a:srgbClr val="009BCC"/>
          </a:solidFill>
          <a:ln w="6350" cap="flat" cmpd="sng" algn="ctr">
            <a:solidFill>
              <a:srgbClr val="808080"/>
            </a:solidFill>
            <a:prstDash val="solid"/>
            <a:round/>
            <a:headEnd type="none" w="med" len="med"/>
            <a:tailEnd type="none" w="med" len="med"/>
          </a:ln>
          <a:effectLst/>
        </p:spPr>
      </p:cxnSp>
    </p:spTree>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V">
    <p:spTree>
      <p:nvGrpSpPr>
        <p:cNvPr id="1" name=""/>
        <p:cNvGrpSpPr/>
        <p:nvPr/>
      </p:nvGrpSpPr>
      <p:grpSpPr>
        <a:xfrm>
          <a:off x="0" y="0"/>
          <a:ext cx="0" cy="0"/>
          <a:chOff x="0" y="0"/>
          <a:chExt cx="0" cy="0"/>
        </a:xfrm>
      </p:grpSpPr>
      <p:sp>
        <p:nvSpPr>
          <p:cNvPr id="11" name="Freeform 23"/>
          <p:cNvSpPr>
            <a:spLocks/>
          </p:cNvSpPr>
          <p:nvPr userDrawn="1"/>
        </p:nvSpPr>
        <p:spPr bwMode="auto">
          <a:xfrm>
            <a:off x="5089474" y="0"/>
            <a:ext cx="1258566" cy="5143500"/>
          </a:xfrm>
          <a:custGeom>
            <a:avLst/>
            <a:gdLst/>
            <a:ahLst/>
            <a:cxnLst>
              <a:cxn ang="0">
                <a:pos x="128" y="0"/>
              </a:cxn>
              <a:cxn ang="0">
                <a:pos x="128" y="12"/>
              </a:cxn>
              <a:cxn ang="0">
                <a:pos x="60" y="262"/>
              </a:cxn>
              <a:cxn ang="0">
                <a:pos x="0" y="323"/>
              </a:cxn>
              <a:cxn ang="0">
                <a:pos x="22" y="343"/>
              </a:cxn>
              <a:cxn ang="0">
                <a:pos x="128" y="649"/>
              </a:cxn>
              <a:cxn ang="0">
                <a:pos x="128" y="2163"/>
              </a:cxn>
              <a:cxn ang="0">
                <a:pos x="524" y="2163"/>
              </a:cxn>
              <a:cxn ang="0">
                <a:pos x="524" y="0"/>
              </a:cxn>
              <a:cxn ang="0">
                <a:pos x="128" y="0"/>
              </a:cxn>
            </a:cxnLst>
            <a:rect l="0" t="0" r="r" b="b"/>
            <a:pathLst>
              <a:path w="524" h="2163">
                <a:moveTo>
                  <a:pt x="128" y="0"/>
                </a:moveTo>
                <a:cubicBezTo>
                  <a:pt x="128" y="4"/>
                  <a:pt x="128" y="8"/>
                  <a:pt x="128" y="12"/>
                </a:cubicBezTo>
                <a:cubicBezTo>
                  <a:pt x="128" y="108"/>
                  <a:pt x="106" y="194"/>
                  <a:pt x="60" y="262"/>
                </a:cubicBezTo>
                <a:cubicBezTo>
                  <a:pt x="43" y="285"/>
                  <a:pt x="23" y="300"/>
                  <a:pt x="0" y="323"/>
                </a:cubicBezTo>
                <a:cubicBezTo>
                  <a:pt x="8" y="331"/>
                  <a:pt x="15" y="338"/>
                  <a:pt x="22" y="343"/>
                </a:cubicBezTo>
                <a:cubicBezTo>
                  <a:pt x="95" y="414"/>
                  <a:pt x="128" y="518"/>
                  <a:pt x="128" y="649"/>
                </a:cubicBezTo>
                <a:cubicBezTo>
                  <a:pt x="128" y="1154"/>
                  <a:pt x="128" y="1659"/>
                  <a:pt x="128" y="2163"/>
                </a:cubicBezTo>
                <a:cubicBezTo>
                  <a:pt x="524" y="2163"/>
                  <a:pt x="524" y="2163"/>
                  <a:pt x="524" y="2163"/>
                </a:cubicBezTo>
                <a:cubicBezTo>
                  <a:pt x="524" y="1442"/>
                  <a:pt x="524" y="721"/>
                  <a:pt x="524" y="0"/>
                </a:cubicBezTo>
                <a:lnTo>
                  <a:pt x="128" y="0"/>
                </a:lnTo>
                <a:close/>
              </a:path>
            </a:pathLst>
          </a:custGeom>
          <a:solidFill>
            <a:schemeClr val="accent1"/>
          </a:solidFill>
          <a:ln w="9525">
            <a:noFill/>
            <a:round/>
            <a:headEnd/>
            <a:tailEnd/>
          </a:ln>
          <a:effectLst>
            <a:outerShdw blurRad="3175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fr-FR"/>
          </a:p>
        </p:txBody>
      </p:sp>
      <p:sp>
        <p:nvSpPr>
          <p:cNvPr id="12" name="Freeform 23"/>
          <p:cNvSpPr>
            <a:spLocks/>
          </p:cNvSpPr>
          <p:nvPr userDrawn="1"/>
        </p:nvSpPr>
        <p:spPr bwMode="auto">
          <a:xfrm>
            <a:off x="5396879" y="0"/>
            <a:ext cx="1258566" cy="5143500"/>
          </a:xfrm>
          <a:custGeom>
            <a:avLst/>
            <a:gdLst/>
            <a:ahLst/>
            <a:cxnLst>
              <a:cxn ang="0">
                <a:pos x="128" y="0"/>
              </a:cxn>
              <a:cxn ang="0">
                <a:pos x="128" y="12"/>
              </a:cxn>
              <a:cxn ang="0">
                <a:pos x="60" y="262"/>
              </a:cxn>
              <a:cxn ang="0">
                <a:pos x="0" y="323"/>
              </a:cxn>
              <a:cxn ang="0">
                <a:pos x="22" y="343"/>
              </a:cxn>
              <a:cxn ang="0">
                <a:pos x="128" y="649"/>
              </a:cxn>
              <a:cxn ang="0">
                <a:pos x="128" y="2163"/>
              </a:cxn>
              <a:cxn ang="0">
                <a:pos x="524" y="2163"/>
              </a:cxn>
              <a:cxn ang="0">
                <a:pos x="524" y="0"/>
              </a:cxn>
              <a:cxn ang="0">
                <a:pos x="128" y="0"/>
              </a:cxn>
            </a:cxnLst>
            <a:rect l="0" t="0" r="r" b="b"/>
            <a:pathLst>
              <a:path w="524" h="2163">
                <a:moveTo>
                  <a:pt x="128" y="0"/>
                </a:moveTo>
                <a:cubicBezTo>
                  <a:pt x="128" y="4"/>
                  <a:pt x="128" y="8"/>
                  <a:pt x="128" y="12"/>
                </a:cubicBezTo>
                <a:cubicBezTo>
                  <a:pt x="128" y="108"/>
                  <a:pt x="106" y="194"/>
                  <a:pt x="60" y="262"/>
                </a:cubicBezTo>
                <a:cubicBezTo>
                  <a:pt x="43" y="285"/>
                  <a:pt x="23" y="300"/>
                  <a:pt x="0" y="323"/>
                </a:cubicBezTo>
                <a:cubicBezTo>
                  <a:pt x="8" y="331"/>
                  <a:pt x="15" y="338"/>
                  <a:pt x="22" y="343"/>
                </a:cubicBezTo>
                <a:cubicBezTo>
                  <a:pt x="95" y="414"/>
                  <a:pt x="128" y="518"/>
                  <a:pt x="128" y="649"/>
                </a:cubicBezTo>
                <a:cubicBezTo>
                  <a:pt x="128" y="1154"/>
                  <a:pt x="128" y="1659"/>
                  <a:pt x="128" y="2163"/>
                </a:cubicBezTo>
                <a:cubicBezTo>
                  <a:pt x="524" y="2163"/>
                  <a:pt x="524" y="2163"/>
                  <a:pt x="524" y="2163"/>
                </a:cubicBezTo>
                <a:cubicBezTo>
                  <a:pt x="524" y="1442"/>
                  <a:pt x="524" y="721"/>
                  <a:pt x="524" y="0"/>
                </a:cubicBezTo>
                <a:lnTo>
                  <a:pt x="128" y="0"/>
                </a:lnTo>
                <a:close/>
              </a:path>
            </a:pathLst>
          </a:custGeom>
          <a:solidFill>
            <a:schemeClr val="accent1"/>
          </a:solidFill>
          <a:ln w="9525">
            <a:noFill/>
            <a:round/>
            <a:headEnd/>
            <a:tailEnd/>
          </a:ln>
          <a:effectLst>
            <a:outerShdw blurRad="3175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fr-FR"/>
          </a:p>
        </p:txBody>
      </p:sp>
      <p:sp>
        <p:nvSpPr>
          <p:cNvPr id="13" name="Freeform 28"/>
          <p:cNvSpPr>
            <a:spLocks/>
          </p:cNvSpPr>
          <p:nvPr userDrawn="1"/>
        </p:nvSpPr>
        <p:spPr bwMode="auto">
          <a:xfrm>
            <a:off x="5704701" y="0"/>
            <a:ext cx="3439299" cy="5143499"/>
          </a:xfrm>
          <a:custGeom>
            <a:avLst/>
            <a:gdLst/>
            <a:ahLst/>
            <a:cxnLst>
              <a:cxn ang="0">
                <a:pos x="528" y="0"/>
              </a:cxn>
              <a:cxn ang="0">
                <a:pos x="284" y="0"/>
              </a:cxn>
              <a:cxn ang="0">
                <a:pos x="129" y="0"/>
              </a:cxn>
              <a:cxn ang="0">
                <a:pos x="129" y="12"/>
              </a:cxn>
              <a:cxn ang="0">
                <a:pos x="60" y="263"/>
              </a:cxn>
              <a:cxn ang="0">
                <a:pos x="0" y="324"/>
              </a:cxn>
              <a:cxn ang="0">
                <a:pos x="22" y="344"/>
              </a:cxn>
              <a:cxn ang="0">
                <a:pos x="129" y="650"/>
              </a:cxn>
              <a:cxn ang="0">
                <a:pos x="129" y="2164"/>
              </a:cxn>
              <a:cxn ang="0">
                <a:pos x="284" y="2164"/>
              </a:cxn>
              <a:cxn ang="0">
                <a:pos x="528" y="2164"/>
              </a:cxn>
              <a:cxn ang="0">
                <a:pos x="1444" y="2164"/>
              </a:cxn>
              <a:cxn ang="0">
                <a:pos x="1444" y="0"/>
              </a:cxn>
              <a:cxn ang="0">
                <a:pos x="528" y="0"/>
              </a:cxn>
            </a:cxnLst>
            <a:rect l="0" t="0" r="r" b="b"/>
            <a:pathLst>
              <a:path w="1444" h="2164">
                <a:moveTo>
                  <a:pt x="528" y="0"/>
                </a:moveTo>
                <a:cubicBezTo>
                  <a:pt x="284" y="0"/>
                  <a:pt x="284" y="0"/>
                  <a:pt x="284" y="0"/>
                </a:cubicBezTo>
                <a:cubicBezTo>
                  <a:pt x="129" y="0"/>
                  <a:pt x="129" y="0"/>
                  <a:pt x="129" y="0"/>
                </a:cubicBezTo>
                <a:cubicBezTo>
                  <a:pt x="129" y="4"/>
                  <a:pt x="129" y="8"/>
                  <a:pt x="129" y="12"/>
                </a:cubicBezTo>
                <a:cubicBezTo>
                  <a:pt x="129" y="108"/>
                  <a:pt x="107" y="194"/>
                  <a:pt x="60" y="263"/>
                </a:cubicBezTo>
                <a:cubicBezTo>
                  <a:pt x="43" y="286"/>
                  <a:pt x="23" y="301"/>
                  <a:pt x="0" y="324"/>
                </a:cubicBezTo>
                <a:cubicBezTo>
                  <a:pt x="8" y="332"/>
                  <a:pt x="15" y="339"/>
                  <a:pt x="22" y="344"/>
                </a:cubicBezTo>
                <a:cubicBezTo>
                  <a:pt x="96" y="415"/>
                  <a:pt x="129" y="519"/>
                  <a:pt x="129" y="650"/>
                </a:cubicBezTo>
                <a:cubicBezTo>
                  <a:pt x="129" y="1155"/>
                  <a:pt x="129" y="1660"/>
                  <a:pt x="129" y="2164"/>
                </a:cubicBezTo>
                <a:cubicBezTo>
                  <a:pt x="189" y="2164"/>
                  <a:pt x="240" y="2164"/>
                  <a:pt x="284" y="2164"/>
                </a:cubicBezTo>
                <a:cubicBezTo>
                  <a:pt x="528" y="2164"/>
                  <a:pt x="528" y="2164"/>
                  <a:pt x="528" y="2164"/>
                </a:cubicBezTo>
                <a:cubicBezTo>
                  <a:pt x="1444" y="2164"/>
                  <a:pt x="1444" y="2164"/>
                  <a:pt x="1444" y="2164"/>
                </a:cubicBezTo>
                <a:cubicBezTo>
                  <a:pt x="1444" y="0"/>
                  <a:pt x="1444" y="0"/>
                  <a:pt x="1444" y="0"/>
                </a:cubicBezTo>
                <a:lnTo>
                  <a:pt x="528" y="0"/>
                </a:lnTo>
                <a:close/>
              </a:path>
            </a:pathLst>
          </a:custGeom>
          <a:solidFill>
            <a:schemeClr val="accent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t" anchorCtr="0" compatLnSpc="1">
            <a:prstTxWarp prst="textNoShape">
              <a:avLst/>
            </a:prstTxWarp>
          </a:bodyPr>
          <a:lstStyle/>
          <a:p>
            <a:endParaRPr lang="fr-FR"/>
          </a:p>
        </p:txBody>
      </p:sp>
      <p:pic>
        <p:nvPicPr>
          <p:cNvPr id="16" name="Picture 4" descr="http://www.genelco-inc.com/_images/logo-capgemini.png"/>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7452321" y="4592685"/>
            <a:ext cx="1439999" cy="333600"/>
          </a:xfrm>
          <a:prstGeom prst="rect">
            <a:avLst/>
          </a:prstGeom>
          <a:noFill/>
          <a:extLst>
            <a:ext uri="{909E8E84-426E-40DD-AFC4-6F175D3DCCD1}">
              <a14:hiddenFill xmlns:a14="http://schemas.microsoft.com/office/drawing/2010/main">
                <a:solidFill>
                  <a:srgbClr val="FFFFFF"/>
                </a:solidFill>
              </a14:hiddenFill>
            </a:ext>
          </a:extLst>
        </p:spPr>
      </p:pic>
      <p:sp>
        <p:nvSpPr>
          <p:cNvPr id="10" name="Titre 12"/>
          <p:cNvSpPr>
            <a:spLocks noGrp="1"/>
          </p:cNvSpPr>
          <p:nvPr>
            <p:ph type="title" hasCustomPrompt="1"/>
          </p:nvPr>
        </p:nvSpPr>
        <p:spPr>
          <a:xfrm>
            <a:off x="6112042" y="418408"/>
            <a:ext cx="2797112" cy="798322"/>
          </a:xfrm>
        </p:spPr>
        <p:txBody>
          <a:bodyPr lIns="72000" tIns="0" rIns="72000" anchor="b" anchorCtr="0"/>
          <a:lstStyle>
            <a:lvl1pPr algn="l" rtl="0" eaLnBrk="0" fontAlgn="base" hangingPunct="0">
              <a:lnSpc>
                <a:spcPct val="85000"/>
              </a:lnSpc>
              <a:spcBef>
                <a:spcPct val="0"/>
              </a:spcBef>
              <a:spcAft>
                <a:spcPct val="0"/>
              </a:spcAft>
              <a:defRPr lang="en-US" sz="3200" b="1" kern="1200" dirty="0">
                <a:solidFill>
                  <a:schemeClr val="bg1"/>
                </a:solidFill>
                <a:latin typeface="+mj-lt"/>
                <a:ea typeface="+mn-ea"/>
                <a:cs typeface="+mn-cs"/>
              </a:defRPr>
            </a:lvl1pPr>
          </a:lstStyle>
          <a:p>
            <a:r>
              <a:rPr lang="fr-FR" dirty="0" smtClean="0"/>
              <a:t>Titre</a:t>
            </a:r>
            <a:endParaRPr lang="en-US" dirty="0"/>
          </a:p>
        </p:txBody>
      </p:sp>
    </p:spTree>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re seul 1">
    <p:spTree>
      <p:nvGrpSpPr>
        <p:cNvPr id="1" name=""/>
        <p:cNvGrpSpPr/>
        <p:nvPr/>
      </p:nvGrpSpPr>
      <p:grpSpPr>
        <a:xfrm>
          <a:off x="0" y="0"/>
          <a:ext cx="0" cy="0"/>
          <a:chOff x="0" y="0"/>
          <a:chExt cx="0" cy="0"/>
        </a:xfrm>
      </p:grpSpPr>
      <p:sp>
        <p:nvSpPr>
          <p:cNvPr id="7" name="Freeform 7"/>
          <p:cNvSpPr>
            <a:spLocks/>
          </p:cNvSpPr>
          <p:nvPr userDrawn="1"/>
        </p:nvSpPr>
        <p:spPr bwMode="auto">
          <a:xfrm>
            <a:off x="1" y="0"/>
            <a:ext cx="9144000" cy="1068347"/>
          </a:xfrm>
          <a:custGeom>
            <a:avLst/>
            <a:gdLst/>
            <a:ahLst/>
            <a:cxnLst>
              <a:cxn ang="0">
                <a:pos x="0" y="0"/>
              </a:cxn>
              <a:cxn ang="0">
                <a:pos x="0" y="320"/>
              </a:cxn>
              <a:cxn ang="0">
                <a:pos x="511" y="320"/>
              </a:cxn>
              <a:cxn ang="0">
                <a:pos x="761" y="389"/>
              </a:cxn>
              <a:cxn ang="0">
                <a:pos x="822" y="449"/>
              </a:cxn>
              <a:cxn ang="0">
                <a:pos x="842" y="427"/>
              </a:cxn>
              <a:cxn ang="0">
                <a:pos x="1147" y="320"/>
              </a:cxn>
              <a:cxn ang="0">
                <a:pos x="3840" y="320"/>
              </a:cxn>
              <a:cxn ang="0">
                <a:pos x="3840" y="0"/>
              </a:cxn>
              <a:cxn ang="0">
                <a:pos x="0" y="0"/>
              </a:cxn>
            </a:cxnLst>
            <a:rect l="0" t="0" r="r" b="b"/>
            <a:pathLst>
              <a:path w="3840" h="449">
                <a:moveTo>
                  <a:pt x="0" y="0"/>
                </a:moveTo>
                <a:cubicBezTo>
                  <a:pt x="0" y="320"/>
                  <a:pt x="0" y="320"/>
                  <a:pt x="0" y="320"/>
                </a:cubicBezTo>
                <a:cubicBezTo>
                  <a:pt x="511" y="320"/>
                  <a:pt x="511" y="320"/>
                  <a:pt x="511" y="320"/>
                </a:cubicBezTo>
                <a:cubicBezTo>
                  <a:pt x="607" y="320"/>
                  <a:pt x="693" y="342"/>
                  <a:pt x="761" y="389"/>
                </a:cubicBezTo>
                <a:cubicBezTo>
                  <a:pt x="784" y="406"/>
                  <a:pt x="799" y="426"/>
                  <a:pt x="822" y="449"/>
                </a:cubicBezTo>
                <a:cubicBezTo>
                  <a:pt x="829" y="441"/>
                  <a:pt x="837" y="434"/>
                  <a:pt x="842" y="427"/>
                </a:cubicBezTo>
                <a:cubicBezTo>
                  <a:pt x="912" y="354"/>
                  <a:pt x="1016" y="320"/>
                  <a:pt x="1147" y="320"/>
                </a:cubicBezTo>
                <a:cubicBezTo>
                  <a:pt x="3840" y="320"/>
                  <a:pt x="3840" y="320"/>
                  <a:pt x="3840" y="320"/>
                </a:cubicBezTo>
                <a:cubicBezTo>
                  <a:pt x="3840" y="0"/>
                  <a:pt x="3840" y="0"/>
                  <a:pt x="3840" y="0"/>
                </a:cubicBezTo>
                <a:lnTo>
                  <a:pt x="0" y="0"/>
                </a:lnTo>
                <a:close/>
              </a:path>
            </a:pathLst>
          </a:custGeom>
          <a:solidFill>
            <a:schemeClr val="accent1"/>
          </a:solidFill>
          <a:ln w="9525">
            <a:noFill/>
            <a:round/>
            <a:headEnd/>
            <a:tailEnd/>
          </a:ln>
          <a:effectLst>
            <a:outerShdw blurRad="3175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fr-FR"/>
          </a:p>
        </p:txBody>
      </p:sp>
      <p:pic>
        <p:nvPicPr>
          <p:cNvPr id="9" name="Image 13" descr="Capgemini_logo.jpg"/>
          <p:cNvPicPr>
            <a:picLocks noChangeAspect="1"/>
          </p:cNvPicPr>
          <p:nvPr userDrawn="1"/>
        </p:nvPicPr>
        <p:blipFill>
          <a:blip r:embed="rId4" cstate="print"/>
          <a:stretch>
            <a:fillRect/>
          </a:stretch>
        </p:blipFill>
        <p:spPr>
          <a:xfrm>
            <a:off x="7452320" y="4587974"/>
            <a:ext cx="1440000" cy="343023"/>
          </a:xfrm>
          <a:prstGeom prst="rect">
            <a:avLst/>
          </a:prstGeom>
        </p:spPr>
      </p:pic>
      <p:sp>
        <p:nvSpPr>
          <p:cNvPr id="14" name="Rectangle 4"/>
          <p:cNvSpPr>
            <a:spLocks noChangeArrowheads="1"/>
          </p:cNvSpPr>
          <p:nvPr userDrawn="1">
            <p:custDataLst>
              <p:tags r:id="rId1"/>
            </p:custDataLst>
          </p:nvPr>
        </p:nvSpPr>
        <p:spPr bwMode="gray">
          <a:xfrm>
            <a:off x="324155" y="4839433"/>
            <a:ext cx="110608" cy="91564"/>
          </a:xfrm>
          <a:prstGeom prst="rect">
            <a:avLst/>
          </a:prstGeom>
          <a:noFill/>
          <a:ln w="9525" algn="ctr">
            <a:noFill/>
            <a:miter lim="800000"/>
            <a:headEnd type="none" w="lg" len="lg"/>
            <a:tailEnd type="none" w="lg" len="lg"/>
          </a:ln>
        </p:spPr>
        <p:txBody>
          <a:bodyPr wrap="none" lIns="0" tIns="0" rIns="0" bIns="0" anchor="b">
            <a:spAutoFit/>
          </a:bodyPr>
          <a:lstStyle/>
          <a:p>
            <a:pPr algn="r"/>
            <a:fld id="{32197C22-D832-42A0-817E-6AEA38D7A694}" type="slidenum">
              <a:rPr lang="en-US" sz="700" b="0" smtClean="0">
                <a:solidFill>
                  <a:srgbClr val="808080"/>
                </a:solidFill>
                <a:latin typeface="Segoe UI" pitchFamily="34" charset="0"/>
                <a:cs typeface="Segoe UI" pitchFamily="34" charset="0"/>
              </a:rPr>
              <a:pPr algn="r"/>
              <a:t>‹#›</a:t>
            </a:fld>
            <a:endParaRPr lang="en-US" sz="700" b="0" dirty="0">
              <a:solidFill>
                <a:srgbClr val="808080"/>
              </a:solidFill>
              <a:latin typeface="Segoe UI" pitchFamily="34" charset="0"/>
              <a:cs typeface="Segoe UI" pitchFamily="34" charset="0"/>
            </a:endParaRPr>
          </a:p>
        </p:txBody>
      </p:sp>
      <p:sp>
        <p:nvSpPr>
          <p:cNvPr id="15" name="Title 14"/>
          <p:cNvSpPr>
            <a:spLocks noGrp="1"/>
          </p:cNvSpPr>
          <p:nvPr>
            <p:ph type="title"/>
          </p:nvPr>
        </p:nvSpPr>
        <p:spPr/>
        <p:txBody>
          <a:bodyPr/>
          <a:lstStyle>
            <a:lvl1pPr>
              <a:defRPr sz="2400">
                <a:solidFill>
                  <a:schemeClr val="bg1"/>
                </a:solidFill>
              </a:defRPr>
            </a:lvl1pPr>
          </a:lstStyle>
          <a:p>
            <a:r>
              <a:rPr lang="en-US" smtClean="0"/>
              <a:t>Click to edit Master title style</a:t>
            </a:r>
            <a:endParaRPr lang="fr-FR" dirty="0"/>
          </a:p>
        </p:txBody>
      </p:sp>
      <p:sp>
        <p:nvSpPr>
          <p:cNvPr id="6" name="Rectangle 4"/>
          <p:cNvSpPr>
            <a:spLocks noChangeArrowheads="1"/>
          </p:cNvSpPr>
          <p:nvPr userDrawn="1">
            <p:custDataLst>
              <p:tags r:id="rId2"/>
            </p:custDataLst>
          </p:nvPr>
        </p:nvSpPr>
        <p:spPr bwMode="gray">
          <a:xfrm>
            <a:off x="533706" y="4839433"/>
            <a:ext cx="1511631" cy="91564"/>
          </a:xfrm>
          <a:prstGeom prst="rect">
            <a:avLst/>
          </a:prstGeom>
          <a:noFill/>
          <a:ln w="9525" algn="ctr">
            <a:noFill/>
            <a:miter lim="800000"/>
            <a:headEnd type="none" w="lg" len="lg"/>
            <a:tailEnd type="none" w="lg" len="lg"/>
          </a:ln>
        </p:spPr>
        <p:txBody>
          <a:bodyPr wrap="none" lIns="0" tIns="0" rIns="0" bIns="0" anchor="b">
            <a:spAutoFit/>
          </a:bodyPr>
          <a:lstStyle/>
          <a:p>
            <a:pPr algn="l"/>
            <a:r>
              <a:rPr lang="en-US" sz="700" b="0" dirty="0" smtClean="0">
                <a:solidFill>
                  <a:srgbClr val="808080"/>
                </a:solidFill>
                <a:latin typeface="Segoe UI" pitchFamily="34" charset="0"/>
                <a:cs typeface="Segoe UI" pitchFamily="34" charset="0"/>
              </a:rPr>
              <a:t>Copyright © 2016. All rights reserved</a:t>
            </a:r>
            <a:endParaRPr lang="en-US" sz="700" b="0" dirty="0">
              <a:solidFill>
                <a:srgbClr val="808080"/>
              </a:solidFill>
              <a:latin typeface="Segoe UI" pitchFamily="34" charset="0"/>
              <a:cs typeface="Segoe UI" pitchFamily="34" charset="0"/>
            </a:endParaRPr>
          </a:p>
        </p:txBody>
      </p:sp>
      <p:cxnSp>
        <p:nvCxnSpPr>
          <p:cNvPr id="10" name="Straight Connector 9"/>
          <p:cNvCxnSpPr/>
          <p:nvPr userDrawn="1"/>
        </p:nvCxnSpPr>
        <p:spPr bwMode="auto">
          <a:xfrm>
            <a:off x="484234" y="4839433"/>
            <a:ext cx="0" cy="91564"/>
          </a:xfrm>
          <a:prstGeom prst="line">
            <a:avLst/>
          </a:prstGeom>
          <a:solidFill>
            <a:srgbClr val="009BCC"/>
          </a:solidFill>
          <a:ln w="6350" cap="flat" cmpd="sng" algn="ctr">
            <a:solidFill>
              <a:srgbClr val="808080"/>
            </a:solidFill>
            <a:prstDash val="solid"/>
            <a:round/>
            <a:headEnd type="none" w="med" len="med"/>
            <a:tailEnd type="none" w="med" len="med"/>
          </a:ln>
          <a:effectLst/>
        </p:spPr>
      </p:cxnSp>
    </p:spTree>
  </p:cSld>
  <p:clrMapOvr>
    <a:masterClrMapping/>
  </p:clrMapOvr>
  <p:transition>
    <p:wipe dir="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7" name="Freeform 7"/>
          <p:cNvSpPr>
            <a:spLocks/>
          </p:cNvSpPr>
          <p:nvPr userDrawn="1"/>
        </p:nvSpPr>
        <p:spPr bwMode="auto">
          <a:xfrm>
            <a:off x="1" y="0"/>
            <a:ext cx="9144000" cy="1068347"/>
          </a:xfrm>
          <a:custGeom>
            <a:avLst/>
            <a:gdLst/>
            <a:ahLst/>
            <a:cxnLst>
              <a:cxn ang="0">
                <a:pos x="0" y="0"/>
              </a:cxn>
              <a:cxn ang="0">
                <a:pos x="0" y="320"/>
              </a:cxn>
              <a:cxn ang="0">
                <a:pos x="511" y="320"/>
              </a:cxn>
              <a:cxn ang="0">
                <a:pos x="761" y="389"/>
              </a:cxn>
              <a:cxn ang="0">
                <a:pos x="822" y="449"/>
              </a:cxn>
              <a:cxn ang="0">
                <a:pos x="842" y="427"/>
              </a:cxn>
              <a:cxn ang="0">
                <a:pos x="1147" y="320"/>
              </a:cxn>
              <a:cxn ang="0">
                <a:pos x="3840" y="320"/>
              </a:cxn>
              <a:cxn ang="0">
                <a:pos x="3840" y="0"/>
              </a:cxn>
              <a:cxn ang="0">
                <a:pos x="0" y="0"/>
              </a:cxn>
            </a:cxnLst>
            <a:rect l="0" t="0" r="r" b="b"/>
            <a:pathLst>
              <a:path w="3840" h="449">
                <a:moveTo>
                  <a:pt x="0" y="0"/>
                </a:moveTo>
                <a:cubicBezTo>
                  <a:pt x="0" y="320"/>
                  <a:pt x="0" y="320"/>
                  <a:pt x="0" y="320"/>
                </a:cubicBezTo>
                <a:cubicBezTo>
                  <a:pt x="511" y="320"/>
                  <a:pt x="511" y="320"/>
                  <a:pt x="511" y="320"/>
                </a:cubicBezTo>
                <a:cubicBezTo>
                  <a:pt x="607" y="320"/>
                  <a:pt x="693" y="342"/>
                  <a:pt x="761" y="389"/>
                </a:cubicBezTo>
                <a:cubicBezTo>
                  <a:pt x="784" y="406"/>
                  <a:pt x="799" y="426"/>
                  <a:pt x="822" y="449"/>
                </a:cubicBezTo>
                <a:cubicBezTo>
                  <a:pt x="829" y="441"/>
                  <a:pt x="837" y="434"/>
                  <a:pt x="842" y="427"/>
                </a:cubicBezTo>
                <a:cubicBezTo>
                  <a:pt x="912" y="354"/>
                  <a:pt x="1016" y="320"/>
                  <a:pt x="1147" y="320"/>
                </a:cubicBezTo>
                <a:cubicBezTo>
                  <a:pt x="3840" y="320"/>
                  <a:pt x="3840" y="320"/>
                  <a:pt x="3840" y="320"/>
                </a:cubicBezTo>
                <a:cubicBezTo>
                  <a:pt x="3840" y="0"/>
                  <a:pt x="3840" y="0"/>
                  <a:pt x="3840" y="0"/>
                </a:cubicBezTo>
                <a:lnTo>
                  <a:pt x="0" y="0"/>
                </a:lnTo>
                <a:close/>
              </a:path>
            </a:pathLst>
          </a:custGeom>
          <a:solidFill>
            <a:schemeClr val="accent1"/>
          </a:solidFill>
          <a:ln w="9525">
            <a:noFill/>
            <a:round/>
            <a:headEnd/>
            <a:tailEnd/>
          </a:ln>
          <a:effectLst>
            <a:outerShdw blurRad="3175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fr-FR"/>
          </a:p>
        </p:txBody>
      </p:sp>
      <p:pic>
        <p:nvPicPr>
          <p:cNvPr id="9" name="Image 13" descr="Capgemini_logo.jpg"/>
          <p:cNvPicPr>
            <a:picLocks noChangeAspect="1"/>
          </p:cNvPicPr>
          <p:nvPr userDrawn="1"/>
        </p:nvPicPr>
        <p:blipFill>
          <a:blip r:embed="rId4" cstate="print"/>
          <a:stretch>
            <a:fillRect/>
          </a:stretch>
        </p:blipFill>
        <p:spPr>
          <a:xfrm>
            <a:off x="7452320" y="4587974"/>
            <a:ext cx="1440000" cy="343023"/>
          </a:xfrm>
          <a:prstGeom prst="rect">
            <a:avLst/>
          </a:prstGeom>
        </p:spPr>
      </p:pic>
      <p:sp>
        <p:nvSpPr>
          <p:cNvPr id="15" name="Title 14"/>
          <p:cNvSpPr>
            <a:spLocks noGrp="1"/>
          </p:cNvSpPr>
          <p:nvPr>
            <p:ph type="title"/>
          </p:nvPr>
        </p:nvSpPr>
        <p:spPr>
          <a:xfrm>
            <a:off x="419099" y="0"/>
            <a:ext cx="8229602" cy="771550"/>
          </a:xfrm>
        </p:spPr>
        <p:txBody>
          <a:bodyPr/>
          <a:lstStyle>
            <a:lvl1pPr>
              <a:defRPr sz="2400">
                <a:solidFill>
                  <a:schemeClr val="bg1"/>
                </a:solidFill>
              </a:defRPr>
            </a:lvl1pPr>
          </a:lstStyle>
          <a:p>
            <a:r>
              <a:rPr lang="en-US" smtClean="0"/>
              <a:t>Click to edit Master title style</a:t>
            </a:r>
            <a:endParaRPr lang="fr-FR" dirty="0"/>
          </a:p>
        </p:txBody>
      </p:sp>
      <p:sp>
        <p:nvSpPr>
          <p:cNvPr id="8" name="Text Placeholder 7"/>
          <p:cNvSpPr>
            <a:spLocks noGrp="1"/>
          </p:cNvSpPr>
          <p:nvPr>
            <p:ph type="body" sz="quarter" idx="10"/>
          </p:nvPr>
        </p:nvSpPr>
        <p:spPr>
          <a:xfrm>
            <a:off x="419099" y="1314449"/>
            <a:ext cx="8229602" cy="3019425"/>
          </a:xfrm>
        </p:spPr>
        <p:txBody>
          <a:bodyPr lIns="72000" tIns="72000" rIns="72000" bIns="72000"/>
          <a:lstStyle>
            <a:lvl1pPr>
              <a:buClr>
                <a:schemeClr val="accent1"/>
              </a:buClr>
              <a:defRPr/>
            </a:lvl1pPr>
            <a:lvl2pPr>
              <a:buClr>
                <a:schemeClr val="accent1"/>
              </a:buClr>
              <a:defRPr/>
            </a:lvl2pPr>
            <a:lvl3pPr>
              <a:buClr>
                <a:schemeClr val="accent1"/>
              </a:buClr>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13" name="Rectangle 4"/>
          <p:cNvSpPr>
            <a:spLocks noChangeArrowheads="1"/>
          </p:cNvSpPr>
          <p:nvPr userDrawn="1">
            <p:custDataLst>
              <p:tags r:id="rId1"/>
            </p:custDataLst>
          </p:nvPr>
        </p:nvSpPr>
        <p:spPr bwMode="gray">
          <a:xfrm>
            <a:off x="324155" y="4839433"/>
            <a:ext cx="110608" cy="91564"/>
          </a:xfrm>
          <a:prstGeom prst="rect">
            <a:avLst/>
          </a:prstGeom>
          <a:noFill/>
          <a:ln w="9525" algn="ctr">
            <a:noFill/>
            <a:miter lim="800000"/>
            <a:headEnd type="none" w="lg" len="lg"/>
            <a:tailEnd type="none" w="lg" len="lg"/>
          </a:ln>
        </p:spPr>
        <p:txBody>
          <a:bodyPr wrap="none" lIns="0" tIns="0" rIns="0" bIns="0" anchor="b">
            <a:spAutoFit/>
          </a:bodyPr>
          <a:lstStyle/>
          <a:p>
            <a:pPr algn="r"/>
            <a:fld id="{32197C22-D832-42A0-817E-6AEA38D7A694}" type="slidenum">
              <a:rPr lang="en-US" sz="700" b="0" smtClean="0">
                <a:solidFill>
                  <a:srgbClr val="808080"/>
                </a:solidFill>
                <a:latin typeface="Segoe UI" pitchFamily="34" charset="0"/>
                <a:cs typeface="Segoe UI" pitchFamily="34" charset="0"/>
              </a:rPr>
              <a:pPr algn="r"/>
              <a:t>‹#›</a:t>
            </a:fld>
            <a:endParaRPr lang="en-US" sz="700" b="0" dirty="0">
              <a:solidFill>
                <a:srgbClr val="808080"/>
              </a:solidFill>
              <a:latin typeface="Segoe UI" pitchFamily="34" charset="0"/>
              <a:cs typeface="Segoe UI" pitchFamily="34" charset="0"/>
            </a:endParaRPr>
          </a:p>
        </p:txBody>
      </p:sp>
      <p:sp>
        <p:nvSpPr>
          <p:cNvPr id="16" name="Rectangle 4"/>
          <p:cNvSpPr>
            <a:spLocks noChangeArrowheads="1"/>
          </p:cNvSpPr>
          <p:nvPr userDrawn="1">
            <p:custDataLst>
              <p:tags r:id="rId2"/>
            </p:custDataLst>
          </p:nvPr>
        </p:nvSpPr>
        <p:spPr bwMode="gray">
          <a:xfrm>
            <a:off x="533706" y="4839433"/>
            <a:ext cx="1511631" cy="91564"/>
          </a:xfrm>
          <a:prstGeom prst="rect">
            <a:avLst/>
          </a:prstGeom>
          <a:noFill/>
          <a:ln w="9525" algn="ctr">
            <a:noFill/>
            <a:miter lim="800000"/>
            <a:headEnd type="none" w="lg" len="lg"/>
            <a:tailEnd type="none" w="lg" len="lg"/>
          </a:ln>
        </p:spPr>
        <p:txBody>
          <a:bodyPr wrap="none" lIns="0" tIns="0" rIns="0" bIns="0" anchor="b">
            <a:spAutoFit/>
          </a:bodyPr>
          <a:lstStyle/>
          <a:p>
            <a:pPr algn="l"/>
            <a:r>
              <a:rPr lang="en-US" sz="700" b="0" dirty="0" smtClean="0">
                <a:solidFill>
                  <a:srgbClr val="808080"/>
                </a:solidFill>
                <a:latin typeface="Segoe UI" pitchFamily="34" charset="0"/>
                <a:cs typeface="Segoe UI" pitchFamily="34" charset="0"/>
              </a:rPr>
              <a:t>Copyright © 2015. All rights reserved</a:t>
            </a:r>
            <a:endParaRPr lang="en-US" sz="700" b="0" dirty="0">
              <a:solidFill>
                <a:srgbClr val="808080"/>
              </a:solidFill>
              <a:latin typeface="Segoe UI" pitchFamily="34" charset="0"/>
              <a:cs typeface="Segoe UI" pitchFamily="34" charset="0"/>
            </a:endParaRPr>
          </a:p>
        </p:txBody>
      </p:sp>
      <p:cxnSp>
        <p:nvCxnSpPr>
          <p:cNvPr id="17" name="Straight Connector 16"/>
          <p:cNvCxnSpPr/>
          <p:nvPr userDrawn="1"/>
        </p:nvCxnSpPr>
        <p:spPr bwMode="auto">
          <a:xfrm>
            <a:off x="484234" y="4839433"/>
            <a:ext cx="0" cy="91564"/>
          </a:xfrm>
          <a:prstGeom prst="line">
            <a:avLst/>
          </a:prstGeom>
          <a:solidFill>
            <a:srgbClr val="009BCC"/>
          </a:solidFill>
          <a:ln w="6350" cap="flat" cmpd="sng" algn="ctr">
            <a:solidFill>
              <a:srgbClr val="808080"/>
            </a:solidFill>
            <a:prstDash val="solid"/>
            <a:round/>
            <a:headEnd type="none" w="med" len="med"/>
            <a:tailEnd type="none" w="med" len="med"/>
          </a:ln>
          <a:effectLst/>
        </p:spPr>
      </p:cxnSp>
    </p:spTree>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Blank2">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FR"/>
          </a:p>
        </p:txBody>
      </p:sp>
    </p:spTree>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
        <p:nvSpPr>
          <p:cNvPr id="2" name="Rectangle 1"/>
          <p:cNvSpPr/>
          <p:nvPr userDrawn="1"/>
        </p:nvSpPr>
        <p:spPr bwMode="auto">
          <a:xfrm>
            <a:off x="0" y="-1"/>
            <a:ext cx="9144000" cy="5143501"/>
          </a:xfrm>
          <a:prstGeom prst="rect">
            <a:avLst/>
          </a:prstGeom>
          <a:solidFill>
            <a:schemeClr val="accent1"/>
          </a:solidFill>
          <a:ln w="9525">
            <a:noFill/>
            <a:round/>
            <a:headEnd/>
            <a:tailEnd/>
          </a:ln>
          <a:effectLst/>
        </p:spPr>
        <p:txBody>
          <a:bodyPr vert="horz" wrap="square" lIns="91440" tIns="45720" rIns="91440" bIns="45720" numCol="1" anchor="t" anchorCtr="0" compatLnSpc="1">
            <a:prstTxWarp prst="textNoShape">
              <a:avLst/>
            </a:prstTxWarp>
          </a:bodyPr>
          <a:lstStyle/>
          <a:p>
            <a:endParaRPr lang="fr-FR"/>
          </a:p>
        </p:txBody>
      </p:sp>
      <p:pic>
        <p:nvPicPr>
          <p:cNvPr id="4" name="Picture 4" descr="http://www.genelco-inc.com/_images/logo-capgemini.png"/>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2269553" y="2038350"/>
            <a:ext cx="4604894" cy="1066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vmlDrawing" Target="../drawings/vmlDrawing1.vml"/><Relationship Id="rId2" Type="http://schemas.openxmlformats.org/officeDocument/2006/relationships/slideLayout" Target="../slideLayouts/slideLayout2.xml"/><Relationship Id="rId16"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3"/>
            </p:custDataLst>
            <p:extLst>
              <p:ext uri="{D42A27DB-BD31-4B8C-83A1-F6EECF244321}">
                <p14:modId xmlns:p14="http://schemas.microsoft.com/office/powerpoint/2010/main" val="2403504556"/>
              </p:ext>
            </p:ext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149776" name="think-cell Slide" r:id="rId14" imgW="360" imgH="360" progId="">
                  <p:embed/>
                </p:oleObj>
              </mc:Choice>
              <mc:Fallback>
                <p:oleObj name="think-cell Slide" r:id="rId14" imgW="360" imgH="360" progId="">
                  <p:embed/>
                  <p:pic>
                    <p:nvPicPr>
                      <p:cNvPr id="0" name="Picture 205"/>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74" name="Rectangle 2"/>
          <p:cNvSpPr>
            <a:spLocks noGrp="1" noChangeArrowheads="1"/>
          </p:cNvSpPr>
          <p:nvPr>
            <p:ph type="title"/>
          </p:nvPr>
        </p:nvSpPr>
        <p:spPr bwMode="auto">
          <a:xfrm>
            <a:off x="419099" y="0"/>
            <a:ext cx="8229602" cy="771550"/>
          </a:xfrm>
          <a:prstGeom prst="rect">
            <a:avLst/>
          </a:prstGeom>
          <a:noFill/>
          <a:ln w="9525">
            <a:noFill/>
            <a:miter lim="800000"/>
            <a:headEnd/>
            <a:tailEnd/>
          </a:ln>
        </p:spPr>
        <p:txBody>
          <a:bodyPr vert="horz" wrap="square" lIns="360000" tIns="36000" rIns="180000" bIns="0" numCol="1" anchor="ctr" anchorCtr="0" compatLnSpc="1">
            <a:prstTxWarp prst="textNoShape">
              <a:avLst/>
            </a:prstTxWarp>
          </a:bodyPr>
          <a:lstStyle/>
          <a:p>
            <a:pPr lvl="0"/>
            <a:r>
              <a:rPr lang="fr-FR" noProof="0" dirty="0" smtClean="0"/>
              <a:t>Cliquez Pour Modifier Le Style Du Titre Du Masque</a:t>
            </a:r>
          </a:p>
        </p:txBody>
      </p:sp>
      <p:sp>
        <p:nvSpPr>
          <p:cNvPr id="3075" name="Rectangle 3"/>
          <p:cNvSpPr>
            <a:spLocks noGrp="1" noChangeArrowheads="1"/>
          </p:cNvSpPr>
          <p:nvPr>
            <p:ph type="body" idx="1"/>
          </p:nvPr>
        </p:nvSpPr>
        <p:spPr bwMode="auto">
          <a:xfrm>
            <a:off x="419099" y="1314449"/>
            <a:ext cx="8229602" cy="3019425"/>
          </a:xfrm>
          <a:prstGeom prst="rect">
            <a:avLst/>
          </a:prstGeom>
          <a:noFill/>
          <a:ln w="9525">
            <a:noFill/>
            <a:miter lim="800000"/>
            <a:headEnd/>
            <a:tailEnd/>
          </a:ln>
        </p:spPr>
        <p:txBody>
          <a:bodyPr vert="horz" wrap="square" lIns="72000" tIns="72000" rIns="72000" bIns="72000" numCol="1" anchor="t" anchorCtr="0" compatLnSpc="1">
            <a:prstTxWarp prst="textNoShape">
              <a:avLst/>
            </a:prstTxWarp>
          </a:bodyPr>
          <a:lstStyle/>
          <a:p>
            <a:pPr lvl="0"/>
            <a:r>
              <a:rPr lang="fr-FR" noProof="0" dirty="0" smtClean="0"/>
              <a:t>Premier niveau</a:t>
            </a:r>
          </a:p>
          <a:p>
            <a:pPr lvl="1"/>
            <a:r>
              <a:rPr lang="fr-FR" noProof="0" dirty="0" smtClean="0"/>
              <a:t>Deuxième niveau</a:t>
            </a:r>
          </a:p>
          <a:p>
            <a:pPr lvl="2"/>
            <a:r>
              <a:rPr lang="fr-FR" noProof="0" dirty="0" smtClean="0"/>
              <a:t>Troisième niveau</a:t>
            </a:r>
          </a:p>
        </p:txBody>
      </p:sp>
    </p:spTree>
  </p:cSld>
  <p:clrMap bg1="lt1" tx1="dk1" bg2="lt2" tx2="dk2" accent1="accent1" accent2="accent2" accent3="accent3" accent4="accent4" accent5="accent5" accent6="accent6" hlink="hlink" folHlink="folHlink"/>
  <p:sldLayoutIdLst>
    <p:sldLayoutId id="2147483701" r:id="rId1"/>
    <p:sldLayoutId id="2147483708" r:id="rId2"/>
    <p:sldLayoutId id="2147483675" r:id="rId3"/>
    <p:sldLayoutId id="2147483721" r:id="rId4"/>
    <p:sldLayoutId id="2147483722" r:id="rId5"/>
    <p:sldLayoutId id="2147483723" r:id="rId6"/>
    <p:sldLayoutId id="2147483724" r:id="rId7"/>
    <p:sldLayoutId id="2147483677" r:id="rId8"/>
    <p:sldLayoutId id="2147483676" r:id="rId9"/>
    <p:sldLayoutId id="2147483725" r:id="rId10"/>
  </p:sldLayoutIdLst>
  <p:transition>
    <p:wipe dir="r"/>
  </p:transition>
  <p:hf hdr="0" dt="0"/>
  <p:txStyles>
    <p:titleStyle>
      <a:lvl1pPr algn="ctr" rtl="0" eaLnBrk="1" fontAlgn="base" hangingPunct="1">
        <a:lnSpc>
          <a:spcPct val="85000"/>
        </a:lnSpc>
        <a:spcBef>
          <a:spcPct val="0"/>
        </a:spcBef>
        <a:spcAft>
          <a:spcPct val="0"/>
        </a:spcAft>
        <a:defRPr lang="fr-FR" sz="2400" b="1" kern="1200" noProof="0" dirty="0" smtClean="0">
          <a:solidFill>
            <a:schemeClr val="accent1"/>
          </a:solidFill>
          <a:latin typeface="+mj-lt"/>
          <a:ea typeface="+mn-ea"/>
          <a:cs typeface="+mn-cs"/>
        </a:defRPr>
      </a:lvl1pPr>
      <a:lvl2pPr algn="l" rtl="0" eaLnBrk="1" fontAlgn="base" hangingPunct="1">
        <a:lnSpc>
          <a:spcPct val="80000"/>
        </a:lnSpc>
        <a:spcBef>
          <a:spcPct val="0"/>
        </a:spcBef>
        <a:spcAft>
          <a:spcPct val="0"/>
        </a:spcAft>
        <a:defRPr sz="3000" b="1">
          <a:solidFill>
            <a:srgbClr val="003366"/>
          </a:solidFill>
          <a:latin typeface="Arial Narrow" pitchFamily="8" charset="0"/>
        </a:defRPr>
      </a:lvl2pPr>
      <a:lvl3pPr algn="l" rtl="0" eaLnBrk="1" fontAlgn="base" hangingPunct="1">
        <a:lnSpc>
          <a:spcPct val="80000"/>
        </a:lnSpc>
        <a:spcBef>
          <a:spcPct val="0"/>
        </a:spcBef>
        <a:spcAft>
          <a:spcPct val="0"/>
        </a:spcAft>
        <a:defRPr sz="3000" b="1">
          <a:solidFill>
            <a:srgbClr val="003366"/>
          </a:solidFill>
          <a:latin typeface="Arial Narrow" pitchFamily="8" charset="0"/>
        </a:defRPr>
      </a:lvl3pPr>
      <a:lvl4pPr algn="l" rtl="0" eaLnBrk="1" fontAlgn="base" hangingPunct="1">
        <a:lnSpc>
          <a:spcPct val="80000"/>
        </a:lnSpc>
        <a:spcBef>
          <a:spcPct val="0"/>
        </a:spcBef>
        <a:spcAft>
          <a:spcPct val="0"/>
        </a:spcAft>
        <a:defRPr sz="3000" b="1">
          <a:solidFill>
            <a:srgbClr val="003366"/>
          </a:solidFill>
          <a:latin typeface="Arial Narrow" pitchFamily="8" charset="0"/>
        </a:defRPr>
      </a:lvl4pPr>
      <a:lvl5pPr algn="l" rtl="0" eaLnBrk="1" fontAlgn="base" hangingPunct="1">
        <a:lnSpc>
          <a:spcPct val="80000"/>
        </a:lnSpc>
        <a:spcBef>
          <a:spcPct val="0"/>
        </a:spcBef>
        <a:spcAft>
          <a:spcPct val="0"/>
        </a:spcAft>
        <a:defRPr sz="3000" b="1">
          <a:solidFill>
            <a:srgbClr val="003366"/>
          </a:solidFill>
          <a:latin typeface="Arial Narrow" pitchFamily="8" charset="0"/>
        </a:defRPr>
      </a:lvl5pPr>
      <a:lvl6pPr marL="457200" algn="l" rtl="0" eaLnBrk="1" fontAlgn="base" hangingPunct="1">
        <a:lnSpc>
          <a:spcPct val="80000"/>
        </a:lnSpc>
        <a:spcBef>
          <a:spcPct val="0"/>
        </a:spcBef>
        <a:spcAft>
          <a:spcPct val="0"/>
        </a:spcAft>
        <a:defRPr sz="3000" b="1">
          <a:solidFill>
            <a:srgbClr val="003366"/>
          </a:solidFill>
          <a:latin typeface="Arial Narrow" pitchFamily="8" charset="0"/>
        </a:defRPr>
      </a:lvl6pPr>
      <a:lvl7pPr marL="914400" algn="l" rtl="0" eaLnBrk="1" fontAlgn="base" hangingPunct="1">
        <a:lnSpc>
          <a:spcPct val="80000"/>
        </a:lnSpc>
        <a:spcBef>
          <a:spcPct val="0"/>
        </a:spcBef>
        <a:spcAft>
          <a:spcPct val="0"/>
        </a:spcAft>
        <a:defRPr sz="3000" b="1">
          <a:solidFill>
            <a:srgbClr val="003366"/>
          </a:solidFill>
          <a:latin typeface="Arial Narrow" pitchFamily="8" charset="0"/>
        </a:defRPr>
      </a:lvl7pPr>
      <a:lvl8pPr marL="1371600" algn="l" rtl="0" eaLnBrk="1" fontAlgn="base" hangingPunct="1">
        <a:lnSpc>
          <a:spcPct val="80000"/>
        </a:lnSpc>
        <a:spcBef>
          <a:spcPct val="0"/>
        </a:spcBef>
        <a:spcAft>
          <a:spcPct val="0"/>
        </a:spcAft>
        <a:defRPr sz="3000" b="1">
          <a:solidFill>
            <a:srgbClr val="003366"/>
          </a:solidFill>
          <a:latin typeface="Arial Narrow" pitchFamily="8" charset="0"/>
        </a:defRPr>
      </a:lvl8pPr>
      <a:lvl9pPr marL="1828800" algn="l" rtl="0" eaLnBrk="1" fontAlgn="base" hangingPunct="1">
        <a:lnSpc>
          <a:spcPct val="80000"/>
        </a:lnSpc>
        <a:spcBef>
          <a:spcPct val="0"/>
        </a:spcBef>
        <a:spcAft>
          <a:spcPct val="0"/>
        </a:spcAft>
        <a:defRPr sz="3000" b="1">
          <a:solidFill>
            <a:srgbClr val="003366"/>
          </a:solidFill>
          <a:latin typeface="Arial Narrow" pitchFamily="8" charset="0"/>
        </a:defRPr>
      </a:lvl9pPr>
    </p:titleStyle>
    <p:bodyStyle>
      <a:lvl1pPr marL="190500" indent="-190500" algn="l" rtl="0" eaLnBrk="1" fontAlgn="base" hangingPunct="1">
        <a:lnSpc>
          <a:spcPct val="90000"/>
        </a:lnSpc>
        <a:spcBef>
          <a:spcPct val="20000"/>
        </a:spcBef>
        <a:spcAft>
          <a:spcPct val="0"/>
        </a:spcAft>
        <a:buClr>
          <a:schemeClr val="accent2"/>
        </a:buClr>
        <a:buFont typeface="Wingdings" pitchFamily="2" charset="2"/>
        <a:buNone/>
        <a:tabLst/>
        <a:defRPr sz="1600" b="0">
          <a:solidFill>
            <a:srgbClr val="514A46"/>
          </a:solidFill>
          <a:latin typeface="+mj-lt"/>
          <a:ea typeface="+mn-ea"/>
          <a:cs typeface="Segoe UI" pitchFamily="34" charset="0"/>
        </a:defRPr>
      </a:lvl1pPr>
      <a:lvl2pPr marL="323850" indent="-190500" algn="l" rtl="0" eaLnBrk="1" fontAlgn="base" hangingPunct="1">
        <a:lnSpc>
          <a:spcPct val="100000"/>
        </a:lnSpc>
        <a:spcBef>
          <a:spcPts val="0"/>
        </a:spcBef>
        <a:spcAft>
          <a:spcPct val="0"/>
        </a:spcAft>
        <a:buClr>
          <a:schemeClr val="tx2"/>
        </a:buClr>
        <a:buSzPct val="100000"/>
        <a:buFontTx/>
        <a:buBlip>
          <a:blip r:embed="rId16"/>
        </a:buBlip>
        <a:defRPr sz="1600" b="0">
          <a:solidFill>
            <a:srgbClr val="514A46"/>
          </a:solidFill>
          <a:latin typeface="+mj-lt"/>
          <a:cs typeface="Segoe UI" pitchFamily="34" charset="0"/>
        </a:defRPr>
      </a:lvl2pPr>
      <a:lvl3pPr marL="642938" indent="-176213" algn="l" rtl="0" eaLnBrk="1" fontAlgn="base" hangingPunct="1">
        <a:lnSpc>
          <a:spcPct val="90000"/>
        </a:lnSpc>
        <a:spcBef>
          <a:spcPct val="20000"/>
        </a:spcBef>
        <a:spcAft>
          <a:spcPct val="0"/>
        </a:spcAft>
        <a:buClr>
          <a:schemeClr val="accent1"/>
        </a:buClr>
        <a:buSzPct val="80000"/>
        <a:buFont typeface="Arial" pitchFamily="34" charset="0"/>
        <a:buChar char="–"/>
        <a:defRPr lang="fr-FR" sz="1600" b="0" noProof="0" dirty="0" smtClean="0">
          <a:solidFill>
            <a:srgbClr val="514A46"/>
          </a:solidFill>
          <a:latin typeface="+mj-lt"/>
          <a:cs typeface="Segoe UI" pitchFamily="34" charset="0"/>
        </a:defRPr>
      </a:lvl3pPr>
      <a:lvl4pPr marL="720000" indent="-947738" algn="l" rtl="0" eaLnBrk="1" fontAlgn="base" hangingPunct="1">
        <a:spcBef>
          <a:spcPct val="20000"/>
        </a:spcBef>
        <a:spcAft>
          <a:spcPct val="0"/>
        </a:spcAft>
        <a:buChar char="–"/>
        <a:defRPr sz="1200" b="0">
          <a:solidFill>
            <a:srgbClr val="514A46"/>
          </a:solidFill>
          <a:latin typeface="+mn-lt"/>
        </a:defRPr>
      </a:lvl4pPr>
      <a:lvl5pPr marL="1966913" indent="-228600" algn="l" rtl="0" eaLnBrk="1" fontAlgn="base" hangingPunct="1">
        <a:spcBef>
          <a:spcPct val="20000"/>
        </a:spcBef>
        <a:spcAft>
          <a:spcPct val="0"/>
        </a:spcAft>
        <a:buChar char="»"/>
        <a:defRPr sz="1200" b="0">
          <a:solidFill>
            <a:srgbClr val="514A46"/>
          </a:solidFill>
          <a:latin typeface="+mn-lt"/>
        </a:defRPr>
      </a:lvl5pPr>
      <a:lvl6pPr marL="2424113" indent="-228600" algn="l" rtl="0" eaLnBrk="1" fontAlgn="base" hangingPunct="1">
        <a:spcBef>
          <a:spcPct val="20000"/>
        </a:spcBef>
        <a:spcAft>
          <a:spcPct val="0"/>
        </a:spcAft>
        <a:buChar char="»"/>
        <a:defRPr sz="2200">
          <a:solidFill>
            <a:schemeClr val="tx1"/>
          </a:solidFill>
          <a:latin typeface="+mn-lt"/>
        </a:defRPr>
      </a:lvl6pPr>
      <a:lvl7pPr marL="2881313" indent="-228600" algn="l" rtl="0" eaLnBrk="1" fontAlgn="base" hangingPunct="1">
        <a:spcBef>
          <a:spcPct val="20000"/>
        </a:spcBef>
        <a:spcAft>
          <a:spcPct val="0"/>
        </a:spcAft>
        <a:buChar char="»"/>
        <a:defRPr sz="2200">
          <a:solidFill>
            <a:schemeClr val="tx1"/>
          </a:solidFill>
          <a:latin typeface="+mn-lt"/>
        </a:defRPr>
      </a:lvl7pPr>
      <a:lvl8pPr marL="3338513" indent="-228600" algn="l" rtl="0" eaLnBrk="1" fontAlgn="base" hangingPunct="1">
        <a:spcBef>
          <a:spcPct val="20000"/>
        </a:spcBef>
        <a:spcAft>
          <a:spcPct val="0"/>
        </a:spcAft>
        <a:buChar char="»"/>
        <a:defRPr sz="2200">
          <a:solidFill>
            <a:schemeClr val="tx1"/>
          </a:solidFill>
          <a:latin typeface="+mn-lt"/>
        </a:defRPr>
      </a:lvl8pPr>
      <a:lvl9pPr marL="3795713" indent="-228600" algn="l" rtl="0" eaLnBrk="1" fontAlgn="base" hangingPunct="1">
        <a:spcBef>
          <a:spcPct val="20000"/>
        </a:spcBef>
        <a:spcAft>
          <a:spcPct val="0"/>
        </a:spcAft>
        <a:buChar char="»"/>
        <a:defRPr sz="2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0.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image" Target="../media/image22.emf"/><Relationship Id="rId5" Type="http://schemas.openxmlformats.org/officeDocument/2006/relationships/image" Target="../media/image21.emf"/><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image" Target="../media/image24.emf"/><Relationship Id="rId5" Type="http://schemas.openxmlformats.org/officeDocument/2006/relationships/image" Target="../media/image23.emf"/><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image" Target="../media/image26.emf"/><Relationship Id="rId5" Type="http://schemas.openxmlformats.org/officeDocument/2006/relationships/image" Target="../media/image25.emf"/><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tags" Target="../tags/tag27.xml"/><Relationship Id="rId4" Type="http://schemas.openxmlformats.org/officeDocument/2006/relationships/image" Target="../media/image27.emf"/></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image" Target="../media/image29.emf"/><Relationship Id="rId5" Type="http://schemas.openxmlformats.org/officeDocument/2006/relationships/image" Target="../media/image28.emf"/><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30.xml"/><Relationship Id="rId1" Type="http://schemas.openxmlformats.org/officeDocument/2006/relationships/vmlDrawing" Target="../drawings/vmlDrawing6.vml"/><Relationship Id="rId6" Type="http://schemas.openxmlformats.org/officeDocument/2006/relationships/image" Target="../media/image1.emf"/><Relationship Id="rId5" Type="http://schemas.openxmlformats.org/officeDocument/2006/relationships/oleObject" Target="../embeddings/oleObject6.bin"/><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Layout" Target="../slideLayouts/slideLayout2.xml"/><Relationship Id="rId7" Type="http://schemas.openxmlformats.org/officeDocument/2006/relationships/image" Target="../media/image1.emf"/><Relationship Id="rId2" Type="http://schemas.openxmlformats.org/officeDocument/2006/relationships/tags" Target="../tags/tag31.xml"/><Relationship Id="rId1" Type="http://schemas.openxmlformats.org/officeDocument/2006/relationships/vmlDrawing" Target="../drawings/vmlDrawing7.vml"/><Relationship Id="rId6" Type="http://schemas.openxmlformats.org/officeDocument/2006/relationships/oleObject" Target="../embeddings/oleObject7.bin"/><Relationship Id="rId5" Type="http://schemas.openxmlformats.org/officeDocument/2006/relationships/image" Target="../media/image30.jpeg"/><Relationship Id="rId4" Type="http://schemas.openxmlformats.org/officeDocument/2006/relationships/notesSlide" Target="../notesSlides/notesSlide17.xml"/><Relationship Id="rId9" Type="http://schemas.microsoft.com/office/2007/relationships/hdphoto" Target="../media/hdphoto3.wdp"/></Relationships>
</file>

<file path=ppt/slides/_rels/slide18.xml.rels><?xml version="1.0" encoding="UTF-8" standalone="yes"?>
<Relationships xmlns="http://schemas.openxmlformats.org/package/2006/relationships"><Relationship Id="rId8" Type="http://schemas.openxmlformats.org/officeDocument/2006/relationships/image" Target="../media/image33.emf"/><Relationship Id="rId3" Type="http://schemas.openxmlformats.org/officeDocument/2006/relationships/tags" Target="../tags/tag34.xml"/><Relationship Id="rId7" Type="http://schemas.openxmlformats.org/officeDocument/2006/relationships/image" Target="../media/image32.emf"/><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image" Target="../media/image31.emf"/><Relationship Id="rId5" Type="http://schemas.openxmlformats.org/officeDocument/2006/relationships/notesSlide" Target="../notesSlides/notesSlide18.xml"/><Relationship Id="rId4"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2.xml"/><Relationship Id="rId1" Type="http://schemas.openxmlformats.org/officeDocument/2006/relationships/tags" Target="../tags/tag11.xml"/><Relationship Id="rId5" Type="http://schemas.openxmlformats.org/officeDocument/2006/relationships/image" Target="../media/image5.jpe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Layout" Target="../slideLayouts/slideLayout2.xml"/><Relationship Id="rId7" Type="http://schemas.openxmlformats.org/officeDocument/2006/relationships/image" Target="../media/image1.emf"/><Relationship Id="rId2" Type="http://schemas.openxmlformats.org/officeDocument/2006/relationships/tags" Target="../tags/tag13.xml"/><Relationship Id="rId1" Type="http://schemas.openxmlformats.org/officeDocument/2006/relationships/vmlDrawing" Target="../drawings/vmlDrawing3.vml"/><Relationship Id="rId6" Type="http://schemas.openxmlformats.org/officeDocument/2006/relationships/oleObject" Target="../embeddings/oleObject3.bin"/><Relationship Id="rId5" Type="http://schemas.openxmlformats.org/officeDocument/2006/relationships/image" Target="../media/image8.jpeg"/><Relationship Id="rId4" Type="http://schemas.openxmlformats.org/officeDocument/2006/relationships/notesSlide" Target="../notesSlides/notesSlide3.xml"/><Relationship Id="rId9" Type="http://schemas.microsoft.com/office/2007/relationships/hdphoto" Target="../media/hdphoto3.wdp"/></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8" Type="http://schemas.openxmlformats.org/officeDocument/2006/relationships/image" Target="../media/image16.gif"/><Relationship Id="rId3" Type="http://schemas.openxmlformats.org/officeDocument/2006/relationships/image" Target="../media/image11.png"/><Relationship Id="rId7"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image" Target="../media/image14.gif"/><Relationship Id="rId5" Type="http://schemas.openxmlformats.org/officeDocument/2006/relationships/image" Target="../media/image13.pn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tags" Target="../tags/tag15.xml"/><Relationship Id="rId7" Type="http://schemas.openxmlformats.org/officeDocument/2006/relationships/oleObject" Target="../embeddings/oleObject4.bin"/><Relationship Id="rId2" Type="http://schemas.openxmlformats.org/officeDocument/2006/relationships/tags" Target="../tags/tag14.xml"/><Relationship Id="rId1" Type="http://schemas.openxmlformats.org/officeDocument/2006/relationships/vmlDrawing" Target="../drawings/vmlDrawing4.vml"/><Relationship Id="rId6" Type="http://schemas.openxmlformats.org/officeDocument/2006/relationships/notesSlide" Target="../notesSlides/notesSlide7.xml"/><Relationship Id="rId5" Type="http://schemas.openxmlformats.org/officeDocument/2006/relationships/slideLayout" Target="../slideLayouts/slideLayout10.xml"/><Relationship Id="rId4" Type="http://schemas.openxmlformats.org/officeDocument/2006/relationships/tags" Target="../tags/tag16.xml"/></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Layout" Target="../slideLayouts/slideLayout2.xml"/><Relationship Id="rId7" Type="http://schemas.openxmlformats.org/officeDocument/2006/relationships/image" Target="../media/image17.png"/><Relationship Id="rId2" Type="http://schemas.openxmlformats.org/officeDocument/2006/relationships/tags" Target="../tags/tag17.xml"/><Relationship Id="rId1" Type="http://schemas.openxmlformats.org/officeDocument/2006/relationships/vmlDrawing" Target="../drawings/vmlDrawing5.vml"/><Relationship Id="rId6" Type="http://schemas.openxmlformats.org/officeDocument/2006/relationships/image" Target="../media/image1.emf"/><Relationship Id="rId5" Type="http://schemas.openxmlformats.org/officeDocument/2006/relationships/oleObject" Target="../embeddings/oleObject5.bin"/><Relationship Id="rId4" Type="http://schemas.openxmlformats.org/officeDocument/2006/relationships/notesSlide" Target="../notesSlides/notesSlide8.xml"/><Relationship Id="rId9" Type="http://schemas.microsoft.com/office/2007/relationships/hdphoto" Target="../media/hdphoto3.wdp"/></Relationships>
</file>

<file path=ppt/slides/_rels/slide9.xml.rels><?xml version="1.0" encoding="UTF-8" standalone="yes"?>
<Relationships xmlns="http://schemas.openxmlformats.org/package/2006/relationships"><Relationship Id="rId8" Type="http://schemas.openxmlformats.org/officeDocument/2006/relationships/image" Target="../media/image20.emf"/><Relationship Id="rId3" Type="http://schemas.openxmlformats.org/officeDocument/2006/relationships/tags" Target="../tags/tag20.xml"/><Relationship Id="rId7" Type="http://schemas.openxmlformats.org/officeDocument/2006/relationships/image" Target="../media/image19.emf"/><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image" Target="../media/image18.emf"/><Relationship Id="rId5" Type="http://schemas.openxmlformats.org/officeDocument/2006/relationships/notesSlide" Target="../notesSlides/notesSlide9.xml"/><Relationship Id="rId4"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493588" y="1090747"/>
            <a:ext cx="3321743" cy="615553"/>
          </a:xfrm>
          <a:prstGeom prst="rect">
            <a:avLst/>
          </a:prstGeom>
        </p:spPr>
        <p:txBody>
          <a:bodyPr wrap="none">
            <a:spAutoFit/>
          </a:bodyPr>
          <a:lstStyle/>
          <a:p>
            <a:r>
              <a:rPr lang="fr-FR" sz="4000" b="0" dirty="0" smtClean="0">
                <a:solidFill>
                  <a:schemeClr val="bg1"/>
                </a:solidFill>
                <a:latin typeface="Arial" pitchFamily="34" charset="0"/>
                <a:cs typeface="Arial" pitchFamily="34" charset="0"/>
              </a:rPr>
              <a:t>Q1 Revenues</a:t>
            </a:r>
            <a:endParaRPr lang="fr-FR" sz="2400" b="0" dirty="0">
              <a:solidFill>
                <a:schemeClr val="bg1"/>
              </a:solidFill>
              <a:latin typeface="Arial" pitchFamily="34" charset="0"/>
              <a:cs typeface="Arial" pitchFamily="34" charset="0"/>
            </a:endParaRPr>
          </a:p>
        </p:txBody>
      </p:sp>
      <p:sp>
        <p:nvSpPr>
          <p:cNvPr id="6" name="Rectangle 5"/>
          <p:cNvSpPr/>
          <p:nvPr/>
        </p:nvSpPr>
        <p:spPr>
          <a:xfrm>
            <a:off x="4360536" y="338528"/>
            <a:ext cx="2031326" cy="804516"/>
          </a:xfrm>
          <a:prstGeom prst="rect">
            <a:avLst/>
          </a:prstGeom>
        </p:spPr>
        <p:txBody>
          <a:bodyPr wrap="none">
            <a:spAutoFit/>
          </a:bodyPr>
          <a:lstStyle/>
          <a:p>
            <a:r>
              <a:rPr lang="fr-FR" sz="5400" dirty="0" smtClean="0">
                <a:solidFill>
                  <a:schemeClr val="bg1"/>
                </a:solidFill>
                <a:latin typeface="Arial Black" pitchFamily="34" charset="0"/>
                <a:ea typeface="Verdana" pitchFamily="34" charset="0"/>
                <a:cs typeface="Verdana" pitchFamily="34" charset="0"/>
              </a:rPr>
              <a:t>2016</a:t>
            </a:r>
            <a:endParaRPr lang="fr-FR" sz="4000" baseline="30000" dirty="0">
              <a:solidFill>
                <a:schemeClr val="bg1"/>
              </a:solidFill>
              <a:latin typeface="Arial Black" pitchFamily="34" charset="0"/>
              <a:ea typeface="Verdana" pitchFamily="34" charset="0"/>
              <a:cs typeface="Verdana" pitchFamily="34" charset="0"/>
            </a:endParaRPr>
          </a:p>
        </p:txBody>
      </p:sp>
      <p:sp>
        <p:nvSpPr>
          <p:cNvPr id="7" name="Rectangle 6"/>
          <p:cNvSpPr/>
          <p:nvPr/>
        </p:nvSpPr>
        <p:spPr>
          <a:xfrm>
            <a:off x="5575935" y="1814647"/>
            <a:ext cx="2372445" cy="353943"/>
          </a:xfrm>
          <a:prstGeom prst="rect">
            <a:avLst/>
          </a:prstGeom>
        </p:spPr>
        <p:txBody>
          <a:bodyPr wrap="none">
            <a:spAutoFit/>
          </a:bodyPr>
          <a:lstStyle/>
          <a:p>
            <a:r>
              <a:rPr lang="fr-FR" b="0" dirty="0" smtClean="0">
                <a:solidFill>
                  <a:schemeClr val="bg1"/>
                </a:solidFill>
                <a:latin typeface="Arial Narrow" pitchFamily="34" charset="0"/>
                <a:cs typeface="Arial" pitchFamily="34" charset="0"/>
              </a:rPr>
              <a:t>Paris  • April 27th, 2016</a:t>
            </a:r>
            <a:endParaRPr lang="fr-FR" sz="1400" b="0" dirty="0">
              <a:solidFill>
                <a:schemeClr val="bg1"/>
              </a:solidFill>
              <a:latin typeface="Arial Narrow" pitchFamily="34" charset="0"/>
              <a:cs typeface="Arial" pitchFamily="34" charset="0"/>
            </a:endParaRPr>
          </a:p>
        </p:txBody>
      </p:sp>
    </p:spTree>
    <p:custDataLst>
      <p:tags r:id="rId1"/>
    </p:custDataLst>
    <p:extLst>
      <p:ext uri="{BB962C8B-B14F-4D97-AF65-F5344CB8AC3E}">
        <p14:creationId xmlns:p14="http://schemas.microsoft.com/office/powerpoint/2010/main" val="2657537489"/>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custDataLst>
              <p:tags r:id="rId1"/>
            </p:custDataLst>
          </p:nvPr>
        </p:nvPicPr>
        <p:blipFill>
          <a:blip r:embed="rId5"/>
          <a:stretch>
            <a:fillRect/>
          </a:stretch>
        </p:blipFill>
        <p:spPr>
          <a:xfrm>
            <a:off x="5781225" y="1436401"/>
            <a:ext cx="3140537" cy="2574764"/>
          </a:xfrm>
          <a:prstGeom prst="rect">
            <a:avLst/>
          </a:prstGeom>
        </p:spPr>
      </p:pic>
      <p:sp>
        <p:nvSpPr>
          <p:cNvPr id="2" name="Title 1"/>
          <p:cNvSpPr>
            <a:spLocks noGrp="1"/>
          </p:cNvSpPr>
          <p:nvPr>
            <p:ph type="title"/>
          </p:nvPr>
        </p:nvSpPr>
        <p:spPr>
          <a:xfrm>
            <a:off x="419099" y="0"/>
            <a:ext cx="8229602" cy="771550"/>
          </a:xfrm>
        </p:spPr>
        <p:txBody>
          <a:bodyPr/>
          <a:lstStyle/>
          <a:p>
            <a:r>
              <a:rPr lang="en-US" altLang="fr-FR" b="0" dirty="0" smtClean="0">
                <a:latin typeface="Arial" pitchFamily="34" charset="0"/>
                <a:cs typeface="Arial" pitchFamily="34" charset="0"/>
              </a:rPr>
              <a:t>Q1 2016 Revenues by </a:t>
            </a:r>
            <a:r>
              <a:rPr lang="en-US" altLang="fr-FR" sz="2800" dirty="0" smtClean="0">
                <a:latin typeface="Arial" pitchFamily="34" charset="0"/>
                <a:cs typeface="Arial" pitchFamily="34" charset="0"/>
              </a:rPr>
              <a:t>Main Geography</a:t>
            </a:r>
            <a:endParaRPr lang="en-GB" sz="2800" dirty="0" smtClean="0">
              <a:latin typeface="Arial" pitchFamily="34" charset="0"/>
              <a:cs typeface="Arial" pitchFamily="34" charset="0"/>
            </a:endParaRPr>
          </a:p>
        </p:txBody>
      </p:sp>
      <p:sp>
        <p:nvSpPr>
          <p:cNvPr id="9" name="Rectangle 8"/>
          <p:cNvSpPr/>
          <p:nvPr/>
        </p:nvSpPr>
        <p:spPr>
          <a:xfrm>
            <a:off x="8157446" y="2241804"/>
            <a:ext cx="654346" cy="353943"/>
          </a:xfrm>
          <a:prstGeom prst="rect">
            <a:avLst/>
          </a:prstGeom>
        </p:spPr>
        <p:txBody>
          <a:bodyPr wrap="none">
            <a:spAutoFit/>
          </a:bodyPr>
          <a:lstStyle/>
          <a:p>
            <a:pPr algn="l"/>
            <a:r>
              <a:rPr lang="fr-FR" sz="1000" b="0" dirty="0" err="1" smtClean="0">
                <a:solidFill>
                  <a:schemeClr val="tx1"/>
                </a:solidFill>
                <a:latin typeface="Arial" pitchFamily="34" charset="0"/>
                <a:cs typeface="Arial" pitchFamily="34" charset="0"/>
              </a:rPr>
              <a:t>North</a:t>
            </a:r>
            <a:r>
              <a:rPr lang="fr-FR" sz="1000" b="0" dirty="0" smtClean="0">
                <a:solidFill>
                  <a:schemeClr val="tx1"/>
                </a:solidFill>
                <a:latin typeface="Arial" pitchFamily="34" charset="0"/>
                <a:cs typeface="Arial" pitchFamily="34" charset="0"/>
              </a:rPr>
              <a:t> </a:t>
            </a:r>
            <a:br>
              <a:rPr lang="fr-FR" sz="1000" b="0" dirty="0" smtClean="0">
                <a:solidFill>
                  <a:schemeClr val="tx1"/>
                </a:solidFill>
                <a:latin typeface="Arial" pitchFamily="34" charset="0"/>
                <a:cs typeface="Arial" pitchFamily="34" charset="0"/>
              </a:rPr>
            </a:br>
            <a:r>
              <a:rPr lang="fr-FR" sz="1000" b="0" dirty="0" err="1" smtClean="0">
                <a:solidFill>
                  <a:schemeClr val="tx1"/>
                </a:solidFill>
                <a:latin typeface="Arial" pitchFamily="34" charset="0"/>
                <a:cs typeface="Arial" pitchFamily="34" charset="0"/>
              </a:rPr>
              <a:t>America</a:t>
            </a:r>
            <a:endParaRPr lang="fr-FR" sz="1000" b="0" dirty="0">
              <a:solidFill>
                <a:schemeClr val="tx1"/>
              </a:solidFill>
              <a:latin typeface="Arial" pitchFamily="34" charset="0"/>
              <a:cs typeface="Arial" pitchFamily="34" charset="0"/>
            </a:endParaRPr>
          </a:p>
        </p:txBody>
      </p:sp>
      <p:sp>
        <p:nvSpPr>
          <p:cNvPr id="11" name="Rectangle 10"/>
          <p:cNvSpPr/>
          <p:nvPr/>
        </p:nvSpPr>
        <p:spPr>
          <a:xfrm>
            <a:off x="7801074" y="3743610"/>
            <a:ext cx="879396" cy="223138"/>
          </a:xfrm>
          <a:prstGeom prst="rect">
            <a:avLst/>
          </a:prstGeom>
          <a:noFill/>
          <a:ln w="38100" cmpd="sng">
            <a:noFill/>
          </a:ln>
          <a:effectLst/>
        </p:spPr>
        <p:txBody>
          <a:bodyPr wrap="square">
            <a:spAutoFit/>
          </a:bodyPr>
          <a:lstStyle/>
          <a:p>
            <a:pPr algn="l"/>
            <a:r>
              <a:rPr lang="fr-FR" sz="1000" b="0" dirty="0" smtClean="0">
                <a:solidFill>
                  <a:schemeClr val="tx1"/>
                </a:solidFill>
                <a:latin typeface="Arial" pitchFamily="34" charset="0"/>
                <a:cs typeface="Arial" pitchFamily="34" charset="0"/>
              </a:rPr>
              <a:t>France</a:t>
            </a:r>
          </a:p>
        </p:txBody>
      </p:sp>
      <p:sp>
        <p:nvSpPr>
          <p:cNvPr id="12" name="Rectangle 11"/>
          <p:cNvSpPr/>
          <p:nvPr/>
        </p:nvSpPr>
        <p:spPr>
          <a:xfrm>
            <a:off x="6280729" y="3814202"/>
            <a:ext cx="622856" cy="353943"/>
          </a:xfrm>
          <a:prstGeom prst="rect">
            <a:avLst/>
          </a:prstGeom>
          <a:noFill/>
          <a:ln w="38100" cmpd="sng">
            <a:noFill/>
          </a:ln>
          <a:effectLst/>
        </p:spPr>
        <p:txBody>
          <a:bodyPr wrap="square">
            <a:spAutoFit/>
          </a:bodyPr>
          <a:lstStyle/>
          <a:p>
            <a:pPr algn="r"/>
            <a:r>
              <a:rPr lang="fr-FR" sz="1000" b="0" dirty="0" smtClean="0">
                <a:solidFill>
                  <a:schemeClr val="tx1"/>
                </a:solidFill>
                <a:latin typeface="Arial" pitchFamily="34" charset="0"/>
                <a:cs typeface="Arial" pitchFamily="34" charset="0"/>
              </a:rPr>
              <a:t>UK &amp; Ireland</a:t>
            </a:r>
          </a:p>
        </p:txBody>
      </p:sp>
      <p:sp>
        <p:nvSpPr>
          <p:cNvPr id="13" name="Rectangle 12"/>
          <p:cNvSpPr/>
          <p:nvPr/>
        </p:nvSpPr>
        <p:spPr>
          <a:xfrm>
            <a:off x="5752820" y="2723783"/>
            <a:ext cx="879396" cy="353943"/>
          </a:xfrm>
          <a:prstGeom prst="rect">
            <a:avLst/>
          </a:prstGeom>
          <a:noFill/>
          <a:ln w="38100" cmpd="sng">
            <a:noFill/>
          </a:ln>
          <a:effectLst/>
        </p:spPr>
        <p:txBody>
          <a:bodyPr wrap="square">
            <a:spAutoFit/>
          </a:bodyPr>
          <a:lstStyle/>
          <a:p>
            <a:pPr algn="l"/>
            <a:r>
              <a:rPr lang="fr-FR" sz="1000" b="0" dirty="0" err="1" smtClean="0">
                <a:solidFill>
                  <a:schemeClr val="tx1"/>
                </a:solidFill>
                <a:latin typeface="Arial" pitchFamily="34" charset="0"/>
                <a:cs typeface="Arial" pitchFamily="34" charset="0"/>
              </a:rPr>
              <a:t>Rest</a:t>
            </a:r>
            <a:r>
              <a:rPr lang="fr-FR" sz="1000" b="0" dirty="0" smtClean="0">
                <a:solidFill>
                  <a:schemeClr val="tx1"/>
                </a:solidFill>
                <a:latin typeface="Arial" pitchFamily="34" charset="0"/>
                <a:cs typeface="Arial" pitchFamily="34" charset="0"/>
              </a:rPr>
              <a:t> of Europe</a:t>
            </a:r>
          </a:p>
        </p:txBody>
      </p:sp>
      <p:sp>
        <p:nvSpPr>
          <p:cNvPr id="15" name="Rectangle 14"/>
          <p:cNvSpPr/>
          <p:nvPr/>
        </p:nvSpPr>
        <p:spPr>
          <a:xfrm>
            <a:off x="6688118" y="1660499"/>
            <a:ext cx="663373" cy="353943"/>
          </a:xfrm>
          <a:prstGeom prst="rect">
            <a:avLst/>
          </a:prstGeom>
          <a:noFill/>
          <a:ln w="38100" cmpd="sng">
            <a:noFill/>
          </a:ln>
          <a:effectLst/>
        </p:spPr>
        <p:txBody>
          <a:bodyPr wrap="square">
            <a:spAutoFit/>
          </a:bodyPr>
          <a:lstStyle/>
          <a:p>
            <a:pPr algn="l"/>
            <a:r>
              <a:rPr lang="fr-FR" sz="1000" b="0" dirty="0" smtClean="0">
                <a:solidFill>
                  <a:schemeClr val="tx1"/>
                </a:solidFill>
                <a:latin typeface="Arial" pitchFamily="34" charset="0"/>
                <a:cs typeface="Arial" pitchFamily="34" charset="0"/>
              </a:rPr>
              <a:t>APAC &amp; LATAM</a:t>
            </a:r>
          </a:p>
        </p:txBody>
      </p:sp>
      <p:sp>
        <p:nvSpPr>
          <p:cNvPr id="17" name="TextBox 3"/>
          <p:cNvSpPr txBox="1"/>
          <p:nvPr/>
        </p:nvSpPr>
        <p:spPr>
          <a:xfrm>
            <a:off x="522993" y="4484849"/>
            <a:ext cx="2590322" cy="196977"/>
          </a:xfrm>
          <a:prstGeom prst="rect">
            <a:avLst/>
          </a:prstGeom>
          <a:noFill/>
        </p:spPr>
        <p:txBody>
          <a:bodyPr wrap="square" rtlCol="0">
            <a:spAutoFit/>
          </a:bodyPr>
          <a:lstStyle/>
          <a:p>
            <a:pPr algn="l"/>
            <a:r>
              <a:rPr lang="en-US" sz="800" b="0" dirty="0" smtClean="0">
                <a:solidFill>
                  <a:srgbClr val="514A46"/>
                </a:solidFill>
                <a:latin typeface="+mn-lt"/>
              </a:rPr>
              <a:t>* Rest of Europe region now includes Benelux</a:t>
            </a:r>
          </a:p>
        </p:txBody>
      </p:sp>
      <p:pic>
        <p:nvPicPr>
          <p:cNvPr id="22" name="Image 21"/>
          <p:cNvPicPr>
            <a:picLocks noChangeAspect="1"/>
          </p:cNvPicPr>
          <p:nvPr>
            <p:custDataLst>
              <p:tags r:id="rId2"/>
            </p:custDataLst>
          </p:nvPr>
        </p:nvPicPr>
        <p:blipFill>
          <a:blip r:embed="rId6"/>
          <a:stretch>
            <a:fillRect/>
          </a:stretch>
        </p:blipFill>
        <p:spPr>
          <a:xfrm>
            <a:off x="669451" y="1745497"/>
            <a:ext cx="4000500" cy="2402315"/>
          </a:xfrm>
          <a:prstGeom prst="rect">
            <a:avLst/>
          </a:prstGeom>
        </p:spPr>
      </p:pic>
    </p:spTree>
    <p:extLst>
      <p:ext uri="{BB962C8B-B14F-4D97-AF65-F5344CB8AC3E}">
        <p14:creationId xmlns:p14="http://schemas.microsoft.com/office/powerpoint/2010/main" val="1470334778"/>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p:cNvPicPr>
            <a:picLocks noChangeAspect="1"/>
          </p:cNvPicPr>
          <p:nvPr>
            <p:custDataLst>
              <p:tags r:id="rId1"/>
            </p:custDataLst>
          </p:nvPr>
        </p:nvPicPr>
        <p:blipFill>
          <a:blip r:embed="rId5"/>
          <a:stretch>
            <a:fillRect/>
          </a:stretch>
        </p:blipFill>
        <p:spPr>
          <a:xfrm>
            <a:off x="5757347" y="1297862"/>
            <a:ext cx="2797324" cy="2729202"/>
          </a:xfrm>
          <a:prstGeom prst="rect">
            <a:avLst/>
          </a:prstGeom>
        </p:spPr>
      </p:pic>
      <p:sp>
        <p:nvSpPr>
          <p:cNvPr id="2" name="Title 1"/>
          <p:cNvSpPr>
            <a:spLocks noGrp="1"/>
          </p:cNvSpPr>
          <p:nvPr>
            <p:ph type="title"/>
          </p:nvPr>
        </p:nvSpPr>
        <p:spPr>
          <a:xfrm>
            <a:off x="419099" y="0"/>
            <a:ext cx="8229602" cy="771550"/>
          </a:xfrm>
        </p:spPr>
        <p:txBody>
          <a:bodyPr/>
          <a:lstStyle/>
          <a:p>
            <a:r>
              <a:rPr lang="en-US" altLang="fr-FR" b="0" dirty="0" smtClean="0">
                <a:latin typeface="Arial" pitchFamily="34" charset="0"/>
                <a:cs typeface="Arial" pitchFamily="34" charset="0"/>
              </a:rPr>
              <a:t>Q1 2016 Revenues by </a:t>
            </a:r>
            <a:r>
              <a:rPr lang="en-US" altLang="fr-FR" sz="2800" dirty="0" smtClean="0">
                <a:latin typeface="Arial" pitchFamily="34" charset="0"/>
                <a:cs typeface="Arial" pitchFamily="34" charset="0"/>
              </a:rPr>
              <a:t>Business</a:t>
            </a:r>
            <a:endParaRPr lang="en-GB" sz="2800" dirty="0" smtClean="0">
              <a:latin typeface="Arial" pitchFamily="34" charset="0"/>
              <a:cs typeface="Arial" pitchFamily="34" charset="0"/>
            </a:endParaRPr>
          </a:p>
        </p:txBody>
      </p:sp>
      <p:sp>
        <p:nvSpPr>
          <p:cNvPr id="4" name="Freeform 11"/>
          <p:cNvSpPr>
            <a:spLocks/>
          </p:cNvSpPr>
          <p:nvPr/>
        </p:nvSpPr>
        <p:spPr bwMode="auto">
          <a:xfrm rot="10800000" flipV="1">
            <a:off x="7616375" y="1417950"/>
            <a:ext cx="741104" cy="202570"/>
          </a:xfrm>
          <a:custGeom>
            <a:avLst/>
            <a:gdLst>
              <a:gd name="connsiteX0" fmla="*/ 0 w 10000"/>
              <a:gd name="connsiteY0" fmla="*/ 0 h 10000"/>
              <a:gd name="connsiteX1" fmla="*/ 10000 w 10000"/>
              <a:gd name="connsiteY1" fmla="*/ 0 h 10000"/>
              <a:gd name="connsiteX2" fmla="*/ 10000 w 10000"/>
              <a:gd name="connsiteY2" fmla="*/ 5705 h 10000"/>
              <a:gd name="connsiteX3" fmla="*/ 9705 w 10000"/>
              <a:gd name="connsiteY3" fmla="*/ 8750 h 10000"/>
              <a:gd name="connsiteX4" fmla="*/ 814 w 10000"/>
              <a:gd name="connsiteY4" fmla="*/ 8750 h 10000"/>
              <a:gd name="connsiteX5" fmla="*/ 519 w 10000"/>
              <a:gd name="connsiteY5" fmla="*/ 10000 h 10000"/>
              <a:gd name="connsiteX6" fmla="*/ 228 w 10000"/>
              <a:gd name="connsiteY6" fmla="*/ 8750 h 10000"/>
              <a:gd name="connsiteX7" fmla="*/ 0 w 10000"/>
              <a:gd name="connsiteY7" fmla="*/ 8750 h 10000"/>
              <a:gd name="connsiteX8" fmla="*/ 92 w 10000"/>
              <a:gd name="connsiteY8" fmla="*/ 650 h 10000"/>
              <a:gd name="connsiteX0" fmla="*/ 0 w 10000"/>
              <a:gd name="connsiteY0" fmla="*/ 0 h 10000"/>
              <a:gd name="connsiteX1" fmla="*/ 10000 w 10000"/>
              <a:gd name="connsiteY1" fmla="*/ 0 h 10000"/>
              <a:gd name="connsiteX2" fmla="*/ 10000 w 10000"/>
              <a:gd name="connsiteY2" fmla="*/ 5705 h 10000"/>
              <a:gd name="connsiteX3" fmla="*/ 9705 w 10000"/>
              <a:gd name="connsiteY3" fmla="*/ 8750 h 10000"/>
              <a:gd name="connsiteX4" fmla="*/ 814 w 10000"/>
              <a:gd name="connsiteY4" fmla="*/ 8750 h 10000"/>
              <a:gd name="connsiteX5" fmla="*/ 519 w 10000"/>
              <a:gd name="connsiteY5" fmla="*/ 10000 h 10000"/>
              <a:gd name="connsiteX6" fmla="*/ 228 w 10000"/>
              <a:gd name="connsiteY6" fmla="*/ 8750 h 10000"/>
              <a:gd name="connsiteX7" fmla="*/ 0 w 10000"/>
              <a:gd name="connsiteY7" fmla="*/ 8750 h 10000"/>
              <a:gd name="connsiteX0" fmla="*/ 10000 w 10000"/>
              <a:gd name="connsiteY0" fmla="*/ 0 h 10000"/>
              <a:gd name="connsiteX1" fmla="*/ 10000 w 10000"/>
              <a:gd name="connsiteY1" fmla="*/ 5705 h 10000"/>
              <a:gd name="connsiteX2" fmla="*/ 9705 w 10000"/>
              <a:gd name="connsiteY2" fmla="*/ 8750 h 10000"/>
              <a:gd name="connsiteX3" fmla="*/ 814 w 10000"/>
              <a:gd name="connsiteY3" fmla="*/ 8750 h 10000"/>
              <a:gd name="connsiteX4" fmla="*/ 519 w 10000"/>
              <a:gd name="connsiteY4" fmla="*/ 10000 h 10000"/>
              <a:gd name="connsiteX5" fmla="*/ 228 w 10000"/>
              <a:gd name="connsiteY5" fmla="*/ 8750 h 10000"/>
              <a:gd name="connsiteX6" fmla="*/ 0 w 10000"/>
              <a:gd name="connsiteY6" fmla="*/ 8750 h 10000"/>
              <a:gd name="connsiteX0" fmla="*/ 10000 w 10000"/>
              <a:gd name="connsiteY0" fmla="*/ 16716 h 26716"/>
              <a:gd name="connsiteX1" fmla="*/ 4223 w 10000"/>
              <a:gd name="connsiteY1" fmla="*/ 0 h 26716"/>
              <a:gd name="connsiteX2" fmla="*/ 10000 w 10000"/>
              <a:gd name="connsiteY2" fmla="*/ 22421 h 26716"/>
              <a:gd name="connsiteX3" fmla="*/ 9705 w 10000"/>
              <a:gd name="connsiteY3" fmla="*/ 25466 h 26716"/>
              <a:gd name="connsiteX4" fmla="*/ 814 w 10000"/>
              <a:gd name="connsiteY4" fmla="*/ 25466 h 26716"/>
              <a:gd name="connsiteX5" fmla="*/ 519 w 10000"/>
              <a:gd name="connsiteY5" fmla="*/ 26716 h 26716"/>
              <a:gd name="connsiteX6" fmla="*/ 228 w 10000"/>
              <a:gd name="connsiteY6" fmla="*/ 25466 h 26716"/>
              <a:gd name="connsiteX7" fmla="*/ 0 w 10000"/>
              <a:gd name="connsiteY7" fmla="*/ 25466 h 26716"/>
              <a:gd name="connsiteX0" fmla="*/ 10000 w 10000"/>
              <a:gd name="connsiteY0" fmla="*/ 16716 h 26716"/>
              <a:gd name="connsiteX1" fmla="*/ 4223 w 10000"/>
              <a:gd name="connsiteY1" fmla="*/ 0 h 26716"/>
              <a:gd name="connsiteX2" fmla="*/ 10000 w 10000"/>
              <a:gd name="connsiteY2" fmla="*/ 22421 h 26716"/>
              <a:gd name="connsiteX3" fmla="*/ 4062 w 10000"/>
              <a:gd name="connsiteY3" fmla="*/ 25384 h 26716"/>
              <a:gd name="connsiteX4" fmla="*/ 814 w 10000"/>
              <a:gd name="connsiteY4" fmla="*/ 25466 h 26716"/>
              <a:gd name="connsiteX5" fmla="*/ 519 w 10000"/>
              <a:gd name="connsiteY5" fmla="*/ 26716 h 26716"/>
              <a:gd name="connsiteX6" fmla="*/ 228 w 10000"/>
              <a:gd name="connsiteY6" fmla="*/ 25466 h 26716"/>
              <a:gd name="connsiteX7" fmla="*/ 0 w 10000"/>
              <a:gd name="connsiteY7" fmla="*/ 25466 h 26716"/>
              <a:gd name="connsiteX0" fmla="*/ 10000 w 10000"/>
              <a:gd name="connsiteY0" fmla="*/ 16716 h 26716"/>
              <a:gd name="connsiteX1" fmla="*/ 4223 w 10000"/>
              <a:gd name="connsiteY1" fmla="*/ 0 h 26716"/>
              <a:gd name="connsiteX2" fmla="*/ 10000 w 10000"/>
              <a:gd name="connsiteY2" fmla="*/ 22421 h 26716"/>
              <a:gd name="connsiteX3" fmla="*/ 3373 w 10000"/>
              <a:gd name="connsiteY3" fmla="*/ 25384 h 26716"/>
              <a:gd name="connsiteX4" fmla="*/ 814 w 10000"/>
              <a:gd name="connsiteY4" fmla="*/ 25466 h 26716"/>
              <a:gd name="connsiteX5" fmla="*/ 519 w 10000"/>
              <a:gd name="connsiteY5" fmla="*/ 26716 h 26716"/>
              <a:gd name="connsiteX6" fmla="*/ 228 w 10000"/>
              <a:gd name="connsiteY6" fmla="*/ 25466 h 26716"/>
              <a:gd name="connsiteX7" fmla="*/ 0 w 10000"/>
              <a:gd name="connsiteY7" fmla="*/ 25466 h 26716"/>
              <a:gd name="connsiteX0" fmla="*/ 10000 w 10000"/>
              <a:gd name="connsiteY0" fmla="*/ 16716 h 26716"/>
              <a:gd name="connsiteX1" fmla="*/ 4223 w 10000"/>
              <a:gd name="connsiteY1" fmla="*/ 0 h 26716"/>
              <a:gd name="connsiteX2" fmla="*/ 4123 w 10000"/>
              <a:gd name="connsiteY2" fmla="*/ 23350 h 26716"/>
              <a:gd name="connsiteX3" fmla="*/ 3373 w 10000"/>
              <a:gd name="connsiteY3" fmla="*/ 25384 h 26716"/>
              <a:gd name="connsiteX4" fmla="*/ 814 w 10000"/>
              <a:gd name="connsiteY4" fmla="*/ 25466 h 26716"/>
              <a:gd name="connsiteX5" fmla="*/ 519 w 10000"/>
              <a:gd name="connsiteY5" fmla="*/ 26716 h 26716"/>
              <a:gd name="connsiteX6" fmla="*/ 228 w 10000"/>
              <a:gd name="connsiteY6" fmla="*/ 25466 h 26716"/>
              <a:gd name="connsiteX7" fmla="*/ 0 w 10000"/>
              <a:gd name="connsiteY7" fmla="*/ 25466 h 26716"/>
              <a:gd name="connsiteX0" fmla="*/ 10000 w 10000"/>
              <a:gd name="connsiteY0" fmla="*/ 16716 h 26716"/>
              <a:gd name="connsiteX1" fmla="*/ 9924 w 10000"/>
              <a:gd name="connsiteY1" fmla="*/ 16671 h 26716"/>
              <a:gd name="connsiteX2" fmla="*/ 4223 w 10000"/>
              <a:gd name="connsiteY2" fmla="*/ 0 h 26716"/>
              <a:gd name="connsiteX3" fmla="*/ 4123 w 10000"/>
              <a:gd name="connsiteY3" fmla="*/ 23350 h 26716"/>
              <a:gd name="connsiteX4" fmla="*/ 3373 w 10000"/>
              <a:gd name="connsiteY4" fmla="*/ 25384 h 26716"/>
              <a:gd name="connsiteX5" fmla="*/ 814 w 10000"/>
              <a:gd name="connsiteY5" fmla="*/ 25466 h 26716"/>
              <a:gd name="connsiteX6" fmla="*/ 519 w 10000"/>
              <a:gd name="connsiteY6" fmla="*/ 26716 h 26716"/>
              <a:gd name="connsiteX7" fmla="*/ 228 w 10000"/>
              <a:gd name="connsiteY7" fmla="*/ 25466 h 26716"/>
              <a:gd name="connsiteX8" fmla="*/ 0 w 10000"/>
              <a:gd name="connsiteY8" fmla="*/ 25466 h 26716"/>
              <a:gd name="connsiteX0" fmla="*/ 10000 w 10000"/>
              <a:gd name="connsiteY0" fmla="*/ 16716 h 26716"/>
              <a:gd name="connsiteX1" fmla="*/ 4223 w 10000"/>
              <a:gd name="connsiteY1" fmla="*/ 0 h 26716"/>
              <a:gd name="connsiteX2" fmla="*/ 4123 w 10000"/>
              <a:gd name="connsiteY2" fmla="*/ 23350 h 26716"/>
              <a:gd name="connsiteX3" fmla="*/ 3373 w 10000"/>
              <a:gd name="connsiteY3" fmla="*/ 25384 h 26716"/>
              <a:gd name="connsiteX4" fmla="*/ 814 w 10000"/>
              <a:gd name="connsiteY4" fmla="*/ 25466 h 26716"/>
              <a:gd name="connsiteX5" fmla="*/ 519 w 10000"/>
              <a:gd name="connsiteY5" fmla="*/ 26716 h 26716"/>
              <a:gd name="connsiteX6" fmla="*/ 228 w 10000"/>
              <a:gd name="connsiteY6" fmla="*/ 25466 h 26716"/>
              <a:gd name="connsiteX7" fmla="*/ 0 w 10000"/>
              <a:gd name="connsiteY7" fmla="*/ 25466 h 26716"/>
              <a:gd name="connsiteX0" fmla="*/ 4223 w 4224"/>
              <a:gd name="connsiteY0" fmla="*/ 0 h 26716"/>
              <a:gd name="connsiteX1" fmla="*/ 4123 w 4224"/>
              <a:gd name="connsiteY1" fmla="*/ 23350 h 26716"/>
              <a:gd name="connsiteX2" fmla="*/ 3373 w 4224"/>
              <a:gd name="connsiteY2" fmla="*/ 25384 h 26716"/>
              <a:gd name="connsiteX3" fmla="*/ 814 w 4224"/>
              <a:gd name="connsiteY3" fmla="*/ 25466 h 26716"/>
              <a:gd name="connsiteX4" fmla="*/ 519 w 4224"/>
              <a:gd name="connsiteY4" fmla="*/ 26716 h 26716"/>
              <a:gd name="connsiteX5" fmla="*/ 228 w 4224"/>
              <a:gd name="connsiteY5" fmla="*/ 25466 h 26716"/>
              <a:gd name="connsiteX6" fmla="*/ 0 w 4224"/>
              <a:gd name="connsiteY6" fmla="*/ 25466 h 26716"/>
              <a:gd name="connsiteX0" fmla="*/ 9998 w 10000"/>
              <a:gd name="connsiteY0" fmla="*/ 0 h 10000"/>
              <a:gd name="connsiteX1" fmla="*/ 9761 w 10000"/>
              <a:gd name="connsiteY1" fmla="*/ 8740 h 10000"/>
              <a:gd name="connsiteX2" fmla="*/ 7985 w 10000"/>
              <a:gd name="connsiteY2" fmla="*/ 9501 h 10000"/>
              <a:gd name="connsiteX3" fmla="*/ 1927 w 10000"/>
              <a:gd name="connsiteY3" fmla="*/ 9532 h 10000"/>
              <a:gd name="connsiteX4" fmla="*/ 1229 w 10000"/>
              <a:gd name="connsiteY4" fmla="*/ 10000 h 10000"/>
              <a:gd name="connsiteX5" fmla="*/ 540 w 10000"/>
              <a:gd name="connsiteY5" fmla="*/ 9532 h 10000"/>
              <a:gd name="connsiteX6" fmla="*/ 0 w 10000"/>
              <a:gd name="connsiteY6" fmla="*/ 9532 h 10000"/>
              <a:gd name="connsiteX0" fmla="*/ 9998 w 10000"/>
              <a:gd name="connsiteY0" fmla="*/ 0 h 10000"/>
              <a:gd name="connsiteX1" fmla="*/ 9761 w 10000"/>
              <a:gd name="connsiteY1" fmla="*/ 8740 h 10000"/>
              <a:gd name="connsiteX2" fmla="*/ 7985 w 10000"/>
              <a:gd name="connsiteY2" fmla="*/ 9501 h 10000"/>
              <a:gd name="connsiteX3" fmla="*/ 1927 w 10000"/>
              <a:gd name="connsiteY3" fmla="*/ 9532 h 10000"/>
              <a:gd name="connsiteX4" fmla="*/ 1229 w 10000"/>
              <a:gd name="connsiteY4" fmla="*/ 10000 h 10000"/>
              <a:gd name="connsiteX5" fmla="*/ 540 w 10000"/>
              <a:gd name="connsiteY5" fmla="*/ 9532 h 10000"/>
              <a:gd name="connsiteX6" fmla="*/ 0 w 10000"/>
              <a:gd name="connsiteY6" fmla="*/ 9532 h 10000"/>
              <a:gd name="connsiteX0" fmla="*/ 9998 w 10042"/>
              <a:gd name="connsiteY0" fmla="*/ 0 h 10000"/>
              <a:gd name="connsiteX1" fmla="*/ 10042 w 10042"/>
              <a:gd name="connsiteY1" fmla="*/ 8740 h 10000"/>
              <a:gd name="connsiteX2" fmla="*/ 7985 w 10042"/>
              <a:gd name="connsiteY2" fmla="*/ 9501 h 10000"/>
              <a:gd name="connsiteX3" fmla="*/ 1927 w 10042"/>
              <a:gd name="connsiteY3" fmla="*/ 9532 h 10000"/>
              <a:gd name="connsiteX4" fmla="*/ 1229 w 10042"/>
              <a:gd name="connsiteY4" fmla="*/ 10000 h 10000"/>
              <a:gd name="connsiteX5" fmla="*/ 540 w 10042"/>
              <a:gd name="connsiteY5" fmla="*/ 9532 h 10000"/>
              <a:gd name="connsiteX6" fmla="*/ 0 w 10042"/>
              <a:gd name="connsiteY6" fmla="*/ 9532 h 10000"/>
              <a:gd name="connsiteX0" fmla="*/ 9998 w 10042"/>
              <a:gd name="connsiteY0" fmla="*/ 0 h 10000"/>
              <a:gd name="connsiteX1" fmla="*/ 10042 w 10042"/>
              <a:gd name="connsiteY1" fmla="*/ 8723 h 10000"/>
              <a:gd name="connsiteX2" fmla="*/ 7985 w 10042"/>
              <a:gd name="connsiteY2" fmla="*/ 9501 h 10000"/>
              <a:gd name="connsiteX3" fmla="*/ 1927 w 10042"/>
              <a:gd name="connsiteY3" fmla="*/ 9532 h 10000"/>
              <a:gd name="connsiteX4" fmla="*/ 1229 w 10042"/>
              <a:gd name="connsiteY4" fmla="*/ 10000 h 10000"/>
              <a:gd name="connsiteX5" fmla="*/ 540 w 10042"/>
              <a:gd name="connsiteY5" fmla="*/ 9532 h 10000"/>
              <a:gd name="connsiteX6" fmla="*/ 0 w 10042"/>
              <a:gd name="connsiteY6" fmla="*/ 9532 h 10000"/>
              <a:gd name="connsiteX0" fmla="*/ 9998 w 10042"/>
              <a:gd name="connsiteY0" fmla="*/ 0 h 10250"/>
              <a:gd name="connsiteX1" fmla="*/ 10042 w 10042"/>
              <a:gd name="connsiteY1" fmla="*/ 8723 h 10250"/>
              <a:gd name="connsiteX2" fmla="*/ 9006 w 10042"/>
              <a:gd name="connsiteY2" fmla="*/ 9164 h 10250"/>
              <a:gd name="connsiteX3" fmla="*/ 7985 w 10042"/>
              <a:gd name="connsiteY3" fmla="*/ 9501 h 10250"/>
              <a:gd name="connsiteX4" fmla="*/ 1927 w 10042"/>
              <a:gd name="connsiteY4" fmla="*/ 9532 h 10250"/>
              <a:gd name="connsiteX5" fmla="*/ 1229 w 10042"/>
              <a:gd name="connsiteY5" fmla="*/ 10000 h 10250"/>
              <a:gd name="connsiteX6" fmla="*/ 540 w 10042"/>
              <a:gd name="connsiteY6" fmla="*/ 9532 h 10250"/>
              <a:gd name="connsiteX7" fmla="*/ 0 w 10042"/>
              <a:gd name="connsiteY7" fmla="*/ 9532 h 10250"/>
              <a:gd name="connsiteX0" fmla="*/ 9998 w 10042"/>
              <a:gd name="connsiteY0" fmla="*/ 0 h 10000"/>
              <a:gd name="connsiteX1" fmla="*/ 10042 w 10042"/>
              <a:gd name="connsiteY1" fmla="*/ 7777 h 10000"/>
              <a:gd name="connsiteX2" fmla="*/ 9006 w 10042"/>
              <a:gd name="connsiteY2" fmla="*/ 9164 h 10000"/>
              <a:gd name="connsiteX3" fmla="*/ 7985 w 10042"/>
              <a:gd name="connsiteY3" fmla="*/ 9501 h 10000"/>
              <a:gd name="connsiteX4" fmla="*/ 1927 w 10042"/>
              <a:gd name="connsiteY4" fmla="*/ 9532 h 10000"/>
              <a:gd name="connsiteX5" fmla="*/ 1229 w 10042"/>
              <a:gd name="connsiteY5" fmla="*/ 10000 h 10000"/>
              <a:gd name="connsiteX6" fmla="*/ 540 w 10042"/>
              <a:gd name="connsiteY6" fmla="*/ 9532 h 10000"/>
              <a:gd name="connsiteX7" fmla="*/ 0 w 10042"/>
              <a:gd name="connsiteY7" fmla="*/ 9532 h 10000"/>
              <a:gd name="connsiteX0" fmla="*/ 9998 w 10042"/>
              <a:gd name="connsiteY0" fmla="*/ 0 h 10000"/>
              <a:gd name="connsiteX1" fmla="*/ 10042 w 10042"/>
              <a:gd name="connsiteY1" fmla="*/ 7777 h 10000"/>
              <a:gd name="connsiteX2" fmla="*/ 9537 w 10042"/>
              <a:gd name="connsiteY2" fmla="*/ 9130 h 10000"/>
              <a:gd name="connsiteX3" fmla="*/ 7985 w 10042"/>
              <a:gd name="connsiteY3" fmla="*/ 9501 h 10000"/>
              <a:gd name="connsiteX4" fmla="*/ 1927 w 10042"/>
              <a:gd name="connsiteY4" fmla="*/ 9532 h 10000"/>
              <a:gd name="connsiteX5" fmla="*/ 1229 w 10042"/>
              <a:gd name="connsiteY5" fmla="*/ 10000 h 10000"/>
              <a:gd name="connsiteX6" fmla="*/ 540 w 10042"/>
              <a:gd name="connsiteY6" fmla="*/ 9532 h 10000"/>
              <a:gd name="connsiteX7" fmla="*/ 0 w 10042"/>
              <a:gd name="connsiteY7" fmla="*/ 9532 h 10000"/>
              <a:gd name="connsiteX0" fmla="*/ 9998 w 10042"/>
              <a:gd name="connsiteY0" fmla="*/ 0 h 10000"/>
              <a:gd name="connsiteX1" fmla="*/ 10042 w 10042"/>
              <a:gd name="connsiteY1" fmla="*/ 7777 h 10000"/>
              <a:gd name="connsiteX2" fmla="*/ 9537 w 10042"/>
              <a:gd name="connsiteY2" fmla="*/ 9130 h 10000"/>
              <a:gd name="connsiteX3" fmla="*/ 7985 w 10042"/>
              <a:gd name="connsiteY3" fmla="*/ 9501 h 10000"/>
              <a:gd name="connsiteX4" fmla="*/ 1927 w 10042"/>
              <a:gd name="connsiteY4" fmla="*/ 9532 h 10000"/>
              <a:gd name="connsiteX5" fmla="*/ 1229 w 10042"/>
              <a:gd name="connsiteY5" fmla="*/ 10000 h 10000"/>
              <a:gd name="connsiteX6" fmla="*/ 540 w 10042"/>
              <a:gd name="connsiteY6" fmla="*/ 9532 h 10000"/>
              <a:gd name="connsiteX7" fmla="*/ 0 w 10042"/>
              <a:gd name="connsiteY7" fmla="*/ 9532 h 10000"/>
              <a:gd name="connsiteX0" fmla="*/ 9998 w 10059"/>
              <a:gd name="connsiteY0" fmla="*/ 0 h 10000"/>
              <a:gd name="connsiteX1" fmla="*/ 10042 w 10059"/>
              <a:gd name="connsiteY1" fmla="*/ 7777 h 10000"/>
              <a:gd name="connsiteX2" fmla="*/ 9537 w 10059"/>
              <a:gd name="connsiteY2" fmla="*/ 9130 h 10000"/>
              <a:gd name="connsiteX3" fmla="*/ 7985 w 10059"/>
              <a:gd name="connsiteY3" fmla="*/ 9501 h 10000"/>
              <a:gd name="connsiteX4" fmla="*/ 1927 w 10059"/>
              <a:gd name="connsiteY4" fmla="*/ 9532 h 10000"/>
              <a:gd name="connsiteX5" fmla="*/ 1229 w 10059"/>
              <a:gd name="connsiteY5" fmla="*/ 10000 h 10000"/>
              <a:gd name="connsiteX6" fmla="*/ 540 w 10059"/>
              <a:gd name="connsiteY6" fmla="*/ 9532 h 10000"/>
              <a:gd name="connsiteX7" fmla="*/ 0 w 10059"/>
              <a:gd name="connsiteY7" fmla="*/ 9532 h 10000"/>
              <a:gd name="connsiteX0" fmla="*/ 9998 w 10059"/>
              <a:gd name="connsiteY0" fmla="*/ 0 h 10000"/>
              <a:gd name="connsiteX1" fmla="*/ 10042 w 10059"/>
              <a:gd name="connsiteY1" fmla="*/ 7777 h 10000"/>
              <a:gd name="connsiteX2" fmla="*/ 9689 w 10059"/>
              <a:gd name="connsiteY2" fmla="*/ 9231 h 10000"/>
              <a:gd name="connsiteX3" fmla="*/ 7985 w 10059"/>
              <a:gd name="connsiteY3" fmla="*/ 9501 h 10000"/>
              <a:gd name="connsiteX4" fmla="*/ 1927 w 10059"/>
              <a:gd name="connsiteY4" fmla="*/ 9532 h 10000"/>
              <a:gd name="connsiteX5" fmla="*/ 1229 w 10059"/>
              <a:gd name="connsiteY5" fmla="*/ 10000 h 10000"/>
              <a:gd name="connsiteX6" fmla="*/ 540 w 10059"/>
              <a:gd name="connsiteY6" fmla="*/ 9532 h 10000"/>
              <a:gd name="connsiteX7" fmla="*/ 0 w 10059"/>
              <a:gd name="connsiteY7" fmla="*/ 9532 h 10000"/>
              <a:gd name="connsiteX0" fmla="*/ 9998 w 10059"/>
              <a:gd name="connsiteY0" fmla="*/ 0 h 10000"/>
              <a:gd name="connsiteX1" fmla="*/ 10042 w 10059"/>
              <a:gd name="connsiteY1" fmla="*/ 7777 h 10000"/>
              <a:gd name="connsiteX2" fmla="*/ 9704 w 10059"/>
              <a:gd name="connsiteY2" fmla="*/ 9299 h 10000"/>
              <a:gd name="connsiteX3" fmla="*/ 7985 w 10059"/>
              <a:gd name="connsiteY3" fmla="*/ 9501 h 10000"/>
              <a:gd name="connsiteX4" fmla="*/ 1927 w 10059"/>
              <a:gd name="connsiteY4" fmla="*/ 9532 h 10000"/>
              <a:gd name="connsiteX5" fmla="*/ 1229 w 10059"/>
              <a:gd name="connsiteY5" fmla="*/ 10000 h 10000"/>
              <a:gd name="connsiteX6" fmla="*/ 540 w 10059"/>
              <a:gd name="connsiteY6" fmla="*/ 9532 h 10000"/>
              <a:gd name="connsiteX7" fmla="*/ 0 w 10059"/>
              <a:gd name="connsiteY7" fmla="*/ 9532 h 10000"/>
              <a:gd name="connsiteX0" fmla="*/ 9998 w 10059"/>
              <a:gd name="connsiteY0" fmla="*/ 0 h 10000"/>
              <a:gd name="connsiteX1" fmla="*/ 10042 w 10059"/>
              <a:gd name="connsiteY1" fmla="*/ 7777 h 10000"/>
              <a:gd name="connsiteX2" fmla="*/ 9704 w 10059"/>
              <a:gd name="connsiteY2" fmla="*/ 9299 h 10000"/>
              <a:gd name="connsiteX3" fmla="*/ 7985 w 10059"/>
              <a:gd name="connsiteY3" fmla="*/ 9501 h 10000"/>
              <a:gd name="connsiteX4" fmla="*/ 1927 w 10059"/>
              <a:gd name="connsiteY4" fmla="*/ 9532 h 10000"/>
              <a:gd name="connsiteX5" fmla="*/ 1229 w 10059"/>
              <a:gd name="connsiteY5" fmla="*/ 10000 h 10000"/>
              <a:gd name="connsiteX6" fmla="*/ 540 w 10059"/>
              <a:gd name="connsiteY6" fmla="*/ 9532 h 10000"/>
              <a:gd name="connsiteX7" fmla="*/ 0 w 10059"/>
              <a:gd name="connsiteY7" fmla="*/ 9532 h 10000"/>
              <a:gd name="connsiteX0" fmla="*/ 9998 w 10059"/>
              <a:gd name="connsiteY0" fmla="*/ 0 h 10000"/>
              <a:gd name="connsiteX1" fmla="*/ 10042 w 10059"/>
              <a:gd name="connsiteY1" fmla="*/ 7777 h 10000"/>
              <a:gd name="connsiteX2" fmla="*/ 9704 w 10059"/>
              <a:gd name="connsiteY2" fmla="*/ 9299 h 10000"/>
              <a:gd name="connsiteX3" fmla="*/ 7985 w 10059"/>
              <a:gd name="connsiteY3" fmla="*/ 9501 h 10000"/>
              <a:gd name="connsiteX4" fmla="*/ 1927 w 10059"/>
              <a:gd name="connsiteY4" fmla="*/ 9532 h 10000"/>
              <a:gd name="connsiteX5" fmla="*/ 1229 w 10059"/>
              <a:gd name="connsiteY5" fmla="*/ 10000 h 10000"/>
              <a:gd name="connsiteX6" fmla="*/ 540 w 10059"/>
              <a:gd name="connsiteY6" fmla="*/ 9532 h 10000"/>
              <a:gd name="connsiteX7" fmla="*/ 0 w 10059"/>
              <a:gd name="connsiteY7" fmla="*/ 9532 h 10000"/>
              <a:gd name="connsiteX0" fmla="*/ 9998 w 10059"/>
              <a:gd name="connsiteY0" fmla="*/ 0 h 10000"/>
              <a:gd name="connsiteX1" fmla="*/ 10042 w 10059"/>
              <a:gd name="connsiteY1" fmla="*/ 7777 h 10000"/>
              <a:gd name="connsiteX2" fmla="*/ 9710 w 10059"/>
              <a:gd name="connsiteY2" fmla="*/ 9331 h 10000"/>
              <a:gd name="connsiteX3" fmla="*/ 7985 w 10059"/>
              <a:gd name="connsiteY3" fmla="*/ 9501 h 10000"/>
              <a:gd name="connsiteX4" fmla="*/ 1927 w 10059"/>
              <a:gd name="connsiteY4" fmla="*/ 9532 h 10000"/>
              <a:gd name="connsiteX5" fmla="*/ 1229 w 10059"/>
              <a:gd name="connsiteY5" fmla="*/ 10000 h 10000"/>
              <a:gd name="connsiteX6" fmla="*/ 540 w 10059"/>
              <a:gd name="connsiteY6" fmla="*/ 9532 h 10000"/>
              <a:gd name="connsiteX7" fmla="*/ 0 w 10059"/>
              <a:gd name="connsiteY7" fmla="*/ 9532 h 10000"/>
              <a:gd name="connsiteX0" fmla="*/ 9998 w 10093"/>
              <a:gd name="connsiteY0" fmla="*/ 0 h 10000"/>
              <a:gd name="connsiteX1" fmla="*/ 10042 w 10093"/>
              <a:gd name="connsiteY1" fmla="*/ 7777 h 10000"/>
              <a:gd name="connsiteX2" fmla="*/ 9750 w 10093"/>
              <a:gd name="connsiteY2" fmla="*/ 9331 h 10000"/>
              <a:gd name="connsiteX3" fmla="*/ 7985 w 10093"/>
              <a:gd name="connsiteY3" fmla="*/ 9501 h 10000"/>
              <a:gd name="connsiteX4" fmla="*/ 1927 w 10093"/>
              <a:gd name="connsiteY4" fmla="*/ 9532 h 10000"/>
              <a:gd name="connsiteX5" fmla="*/ 1229 w 10093"/>
              <a:gd name="connsiteY5" fmla="*/ 10000 h 10000"/>
              <a:gd name="connsiteX6" fmla="*/ 540 w 10093"/>
              <a:gd name="connsiteY6" fmla="*/ 9532 h 10000"/>
              <a:gd name="connsiteX7" fmla="*/ 0 w 10093"/>
              <a:gd name="connsiteY7" fmla="*/ 9532 h 10000"/>
              <a:gd name="connsiteX0" fmla="*/ 9998 w 10068"/>
              <a:gd name="connsiteY0" fmla="*/ 0 h 10000"/>
              <a:gd name="connsiteX1" fmla="*/ 10042 w 10068"/>
              <a:gd name="connsiteY1" fmla="*/ 7777 h 10000"/>
              <a:gd name="connsiteX2" fmla="*/ 9750 w 10068"/>
              <a:gd name="connsiteY2" fmla="*/ 9331 h 10000"/>
              <a:gd name="connsiteX3" fmla="*/ 7985 w 10068"/>
              <a:gd name="connsiteY3" fmla="*/ 9501 h 10000"/>
              <a:gd name="connsiteX4" fmla="*/ 1927 w 10068"/>
              <a:gd name="connsiteY4" fmla="*/ 9532 h 10000"/>
              <a:gd name="connsiteX5" fmla="*/ 1229 w 10068"/>
              <a:gd name="connsiteY5" fmla="*/ 10000 h 10000"/>
              <a:gd name="connsiteX6" fmla="*/ 540 w 10068"/>
              <a:gd name="connsiteY6" fmla="*/ 9532 h 10000"/>
              <a:gd name="connsiteX7" fmla="*/ 0 w 10068"/>
              <a:gd name="connsiteY7" fmla="*/ 9532 h 10000"/>
              <a:gd name="connsiteX0" fmla="*/ 10042 w 10068"/>
              <a:gd name="connsiteY0" fmla="*/ 0 h 6834"/>
              <a:gd name="connsiteX1" fmla="*/ 10042 w 10068"/>
              <a:gd name="connsiteY1" fmla="*/ 4611 h 6834"/>
              <a:gd name="connsiteX2" fmla="*/ 9750 w 10068"/>
              <a:gd name="connsiteY2" fmla="*/ 6165 h 6834"/>
              <a:gd name="connsiteX3" fmla="*/ 7985 w 10068"/>
              <a:gd name="connsiteY3" fmla="*/ 6335 h 6834"/>
              <a:gd name="connsiteX4" fmla="*/ 1927 w 10068"/>
              <a:gd name="connsiteY4" fmla="*/ 6366 h 6834"/>
              <a:gd name="connsiteX5" fmla="*/ 1229 w 10068"/>
              <a:gd name="connsiteY5" fmla="*/ 6834 h 6834"/>
              <a:gd name="connsiteX6" fmla="*/ 540 w 10068"/>
              <a:gd name="connsiteY6" fmla="*/ 6366 h 6834"/>
              <a:gd name="connsiteX7" fmla="*/ 0 w 10068"/>
              <a:gd name="connsiteY7" fmla="*/ 6366 h 6834"/>
              <a:gd name="connsiteX0" fmla="*/ 9974 w 10000"/>
              <a:gd name="connsiteY0" fmla="*/ 0 h 3253"/>
              <a:gd name="connsiteX1" fmla="*/ 9684 w 10000"/>
              <a:gd name="connsiteY1" fmla="*/ 2274 h 3253"/>
              <a:gd name="connsiteX2" fmla="*/ 7931 w 10000"/>
              <a:gd name="connsiteY2" fmla="*/ 2523 h 3253"/>
              <a:gd name="connsiteX3" fmla="*/ 1914 w 10000"/>
              <a:gd name="connsiteY3" fmla="*/ 2568 h 3253"/>
              <a:gd name="connsiteX4" fmla="*/ 1221 w 10000"/>
              <a:gd name="connsiteY4" fmla="*/ 3253 h 3253"/>
              <a:gd name="connsiteX5" fmla="*/ 536 w 10000"/>
              <a:gd name="connsiteY5" fmla="*/ 2568 h 3253"/>
              <a:gd name="connsiteX6" fmla="*/ 0 w 10000"/>
              <a:gd name="connsiteY6" fmla="*/ 2568 h 3253"/>
              <a:gd name="connsiteX0" fmla="*/ 9684 w 9684"/>
              <a:gd name="connsiteY0" fmla="*/ 0 h 3010"/>
              <a:gd name="connsiteX1" fmla="*/ 7931 w 9684"/>
              <a:gd name="connsiteY1" fmla="*/ 766 h 3010"/>
              <a:gd name="connsiteX2" fmla="*/ 1914 w 9684"/>
              <a:gd name="connsiteY2" fmla="*/ 904 h 3010"/>
              <a:gd name="connsiteX3" fmla="*/ 1221 w 9684"/>
              <a:gd name="connsiteY3" fmla="*/ 3010 h 3010"/>
              <a:gd name="connsiteX4" fmla="*/ 536 w 9684"/>
              <a:gd name="connsiteY4" fmla="*/ 904 h 3010"/>
              <a:gd name="connsiteX5" fmla="*/ 0 w 9684"/>
              <a:gd name="connsiteY5" fmla="*/ 904 h 3010"/>
              <a:gd name="connsiteX0" fmla="*/ 8190 w 8190"/>
              <a:gd name="connsiteY0" fmla="*/ 0 h 7455"/>
              <a:gd name="connsiteX1" fmla="*/ 1976 w 8190"/>
              <a:gd name="connsiteY1" fmla="*/ 458 h 7455"/>
              <a:gd name="connsiteX2" fmla="*/ 1261 w 8190"/>
              <a:gd name="connsiteY2" fmla="*/ 7455 h 7455"/>
              <a:gd name="connsiteX3" fmla="*/ 553 w 8190"/>
              <a:gd name="connsiteY3" fmla="*/ 458 h 7455"/>
              <a:gd name="connsiteX4" fmla="*/ 0 w 8190"/>
              <a:gd name="connsiteY4" fmla="*/ 458 h 7455"/>
              <a:gd name="connsiteX0" fmla="*/ 2413 w 2413"/>
              <a:gd name="connsiteY0" fmla="*/ 0 h 9386"/>
              <a:gd name="connsiteX1" fmla="*/ 1540 w 2413"/>
              <a:gd name="connsiteY1" fmla="*/ 9386 h 9386"/>
              <a:gd name="connsiteX2" fmla="*/ 675 w 2413"/>
              <a:gd name="connsiteY2" fmla="*/ 0 h 9386"/>
              <a:gd name="connsiteX3" fmla="*/ 0 w 2413"/>
              <a:gd name="connsiteY3" fmla="*/ 0 h 9386"/>
              <a:gd name="connsiteX0" fmla="*/ 7203 w 7203"/>
              <a:gd name="connsiteY0" fmla="*/ 0 h 10000"/>
              <a:gd name="connsiteX1" fmla="*/ 3585 w 7203"/>
              <a:gd name="connsiteY1" fmla="*/ 10000 h 10000"/>
              <a:gd name="connsiteX2" fmla="*/ 0 w 7203"/>
              <a:gd name="connsiteY2" fmla="*/ 0 h 10000"/>
            </a:gdLst>
            <a:ahLst/>
            <a:cxnLst>
              <a:cxn ang="0">
                <a:pos x="connsiteX0" y="connsiteY0"/>
              </a:cxn>
              <a:cxn ang="0">
                <a:pos x="connsiteX1" y="connsiteY1"/>
              </a:cxn>
              <a:cxn ang="0">
                <a:pos x="connsiteX2" y="connsiteY2"/>
              </a:cxn>
            </a:cxnLst>
            <a:rect l="l" t="t" r="r" b="b"/>
            <a:pathLst>
              <a:path w="7203" h="10000">
                <a:moveTo>
                  <a:pt x="7203" y="0"/>
                </a:moveTo>
                <a:cubicBezTo>
                  <a:pt x="4385" y="0"/>
                  <a:pt x="3585" y="10000"/>
                  <a:pt x="3585" y="10000"/>
                </a:cubicBezTo>
                <a:cubicBezTo>
                  <a:pt x="3585" y="10000"/>
                  <a:pt x="2831" y="0"/>
                  <a:pt x="0" y="0"/>
                </a:cubicBezTo>
              </a:path>
            </a:pathLst>
          </a:custGeom>
          <a:solidFill>
            <a:srgbClr val="FFFFFF">
              <a:lumMod val="95000"/>
            </a:srgbClr>
          </a:solidFill>
          <a:ln>
            <a:noFill/>
            <a:headEnd type="none" w="med" len="med"/>
            <a:tailEnd type="none" w="med" len="med"/>
          </a:ln>
          <a:effectLst/>
          <a:scene3d>
            <a:camera prst="orthographicFront">
              <a:rot lat="0" lon="0" rev="0"/>
            </a:camera>
            <a:lightRig rig="threePt" dir="t">
              <a:rot lat="0" lon="0" rev="1200000"/>
            </a:lightRig>
          </a:scene3d>
          <a:sp3d/>
        </p:spPr>
        <p:txBody>
          <a:bodyPr lIns="49523" tIns="42920" rIns="49523" bIns="41930" anchor="ctr"/>
          <a:lstStyle/>
          <a:p>
            <a:pPr marL="0" marR="0" lvl="0" indent="0" algn="ctr" defTabSz="912847" eaLnBrk="1" fontAlgn="auto" latinLnBrk="0" hangingPunct="1">
              <a:lnSpc>
                <a:spcPct val="100000"/>
              </a:lnSpc>
              <a:spcBef>
                <a:spcPts val="0"/>
              </a:spcBef>
              <a:spcAft>
                <a:spcPts val="0"/>
              </a:spcAft>
              <a:buClrTx/>
              <a:buSzTx/>
              <a:buFontTx/>
              <a:buNone/>
              <a:tabLst/>
              <a:defRPr/>
            </a:pPr>
            <a:endParaRPr kumimoji="0" lang="en-GB" sz="1500" b="1" i="0" u="none" strike="noStrike" kern="0" cap="none" spc="0" normalizeH="0" baseline="0" noProof="0" dirty="0">
              <a:ln>
                <a:noFill/>
              </a:ln>
              <a:solidFill>
                <a:srgbClr val="FFFFFF"/>
              </a:solidFill>
              <a:effectLst/>
              <a:uLnTx/>
              <a:uFillTx/>
              <a:latin typeface="+mj-lt"/>
              <a:cs typeface="+mn-cs"/>
            </a:endParaRPr>
          </a:p>
        </p:txBody>
      </p:sp>
      <p:sp>
        <p:nvSpPr>
          <p:cNvPr id="64" name="TextBox 63"/>
          <p:cNvSpPr txBox="1"/>
          <p:nvPr/>
        </p:nvSpPr>
        <p:spPr>
          <a:xfrm>
            <a:off x="6002613" y="1457434"/>
            <a:ext cx="1019175" cy="353943"/>
          </a:xfrm>
          <a:prstGeom prst="rect">
            <a:avLst/>
          </a:prstGeom>
          <a:noFill/>
        </p:spPr>
        <p:txBody>
          <a:bodyPr wrap="square" rtlCol="0">
            <a:spAutoFit/>
          </a:bodyPr>
          <a:lstStyle/>
          <a:p>
            <a:r>
              <a:rPr lang="en-GB" sz="1000" b="0" dirty="0" smtClean="0">
                <a:solidFill>
                  <a:schemeClr val="tx1"/>
                </a:solidFill>
                <a:latin typeface="+mj-lt"/>
              </a:rPr>
              <a:t>Consulting Services</a:t>
            </a:r>
          </a:p>
        </p:txBody>
      </p:sp>
      <p:sp>
        <p:nvSpPr>
          <p:cNvPr id="66" name="TextBox 65"/>
          <p:cNvSpPr txBox="1"/>
          <p:nvPr/>
        </p:nvSpPr>
        <p:spPr>
          <a:xfrm>
            <a:off x="8098620" y="3458845"/>
            <a:ext cx="975530" cy="353943"/>
          </a:xfrm>
          <a:prstGeom prst="rect">
            <a:avLst/>
          </a:prstGeom>
          <a:noFill/>
        </p:spPr>
        <p:txBody>
          <a:bodyPr wrap="square" rtlCol="0">
            <a:spAutoFit/>
          </a:bodyPr>
          <a:lstStyle/>
          <a:p>
            <a:r>
              <a:rPr lang="en-GB" sz="1000" b="0" dirty="0" smtClean="0">
                <a:solidFill>
                  <a:schemeClr val="tx1"/>
                </a:solidFill>
                <a:latin typeface="+mj-lt"/>
              </a:rPr>
              <a:t>Application Services</a:t>
            </a:r>
          </a:p>
        </p:txBody>
      </p:sp>
      <p:sp>
        <p:nvSpPr>
          <p:cNvPr id="68" name="Freeform 67"/>
          <p:cNvSpPr/>
          <p:nvPr/>
        </p:nvSpPr>
        <p:spPr bwMode="auto">
          <a:xfrm flipH="1">
            <a:off x="6836251" y="1643856"/>
            <a:ext cx="234950" cy="243523"/>
          </a:xfrm>
          <a:custGeom>
            <a:avLst/>
            <a:gdLst>
              <a:gd name="connsiteX0" fmla="*/ 0 w 234950"/>
              <a:gd name="connsiteY0" fmla="*/ 190500 h 190500"/>
              <a:gd name="connsiteX1" fmla="*/ 114300 w 234950"/>
              <a:gd name="connsiteY1" fmla="*/ 0 h 190500"/>
              <a:gd name="connsiteX2" fmla="*/ 234950 w 234950"/>
              <a:gd name="connsiteY2" fmla="*/ 0 h 190500"/>
            </a:gdLst>
            <a:ahLst/>
            <a:cxnLst>
              <a:cxn ang="0">
                <a:pos x="connsiteX0" y="connsiteY0"/>
              </a:cxn>
              <a:cxn ang="0">
                <a:pos x="connsiteX1" y="connsiteY1"/>
              </a:cxn>
              <a:cxn ang="0">
                <a:pos x="connsiteX2" y="connsiteY2"/>
              </a:cxn>
            </a:cxnLst>
            <a:rect l="l" t="t" r="r" b="b"/>
            <a:pathLst>
              <a:path w="234950" h="190500">
                <a:moveTo>
                  <a:pt x="0" y="190500"/>
                </a:moveTo>
                <a:lnTo>
                  <a:pt x="114300" y="0"/>
                </a:lnTo>
                <a:lnTo>
                  <a:pt x="234950" y="0"/>
                </a:lnTo>
              </a:path>
            </a:pathLst>
          </a:custGeom>
          <a:noFill/>
          <a:ln w="9525" cap="flat" cmpd="sng" algn="ctr">
            <a:solidFill>
              <a:schemeClr val="tx1"/>
            </a:solidFill>
            <a:prstDash val="solid"/>
            <a:round/>
            <a:headEnd type="none" w="med" len="med"/>
            <a:tailEnd type="none" w="med" len="med"/>
          </a:ln>
          <a:effectLst/>
        </p:spPr>
        <p:txBody>
          <a:bodyPr rtlCol="0" anchor="ctr"/>
          <a:lstStyle/>
          <a:p>
            <a:pPr algn="ctr"/>
            <a:endParaRPr lang="en-GB" sz="1000" b="0">
              <a:latin typeface="+mj-lt"/>
            </a:endParaRPr>
          </a:p>
        </p:txBody>
      </p:sp>
      <p:grpSp>
        <p:nvGrpSpPr>
          <p:cNvPr id="69" name="Group 68"/>
          <p:cNvGrpSpPr/>
          <p:nvPr/>
        </p:nvGrpSpPr>
        <p:grpSpPr>
          <a:xfrm flipH="1">
            <a:off x="5229082" y="2020747"/>
            <a:ext cx="1127685" cy="484748"/>
            <a:chOff x="2917265" y="2056765"/>
            <a:chExt cx="1127685" cy="641887"/>
          </a:xfrm>
        </p:grpSpPr>
        <p:sp>
          <p:nvSpPr>
            <p:cNvPr id="70" name="TextBox 69"/>
            <p:cNvSpPr txBox="1"/>
            <p:nvPr/>
          </p:nvSpPr>
          <p:spPr>
            <a:xfrm>
              <a:off x="3069420" y="2056765"/>
              <a:ext cx="975530" cy="641887"/>
            </a:xfrm>
            <a:prstGeom prst="rect">
              <a:avLst/>
            </a:prstGeom>
            <a:noFill/>
          </p:spPr>
          <p:txBody>
            <a:bodyPr wrap="square" rtlCol="0">
              <a:spAutoFit/>
            </a:bodyPr>
            <a:lstStyle/>
            <a:p>
              <a:r>
                <a:rPr lang="en-GB" sz="1000" b="0" dirty="0" smtClean="0">
                  <a:solidFill>
                    <a:schemeClr val="tx1"/>
                  </a:solidFill>
                  <a:latin typeface="+mj-lt"/>
                </a:rPr>
                <a:t>Local Professional Services</a:t>
              </a:r>
            </a:p>
          </p:txBody>
        </p:sp>
        <p:sp>
          <p:nvSpPr>
            <p:cNvPr id="71" name="Freeform 70"/>
            <p:cNvSpPr/>
            <p:nvPr/>
          </p:nvSpPr>
          <p:spPr bwMode="auto">
            <a:xfrm>
              <a:off x="2917265" y="2282685"/>
              <a:ext cx="234950" cy="190500"/>
            </a:xfrm>
            <a:custGeom>
              <a:avLst/>
              <a:gdLst>
                <a:gd name="connsiteX0" fmla="*/ 0 w 234950"/>
                <a:gd name="connsiteY0" fmla="*/ 190500 h 190500"/>
                <a:gd name="connsiteX1" fmla="*/ 114300 w 234950"/>
                <a:gd name="connsiteY1" fmla="*/ 0 h 190500"/>
                <a:gd name="connsiteX2" fmla="*/ 234950 w 234950"/>
                <a:gd name="connsiteY2" fmla="*/ 0 h 190500"/>
              </a:gdLst>
              <a:ahLst/>
              <a:cxnLst>
                <a:cxn ang="0">
                  <a:pos x="connsiteX0" y="connsiteY0"/>
                </a:cxn>
                <a:cxn ang="0">
                  <a:pos x="connsiteX1" y="connsiteY1"/>
                </a:cxn>
                <a:cxn ang="0">
                  <a:pos x="connsiteX2" y="connsiteY2"/>
                </a:cxn>
              </a:cxnLst>
              <a:rect l="l" t="t" r="r" b="b"/>
              <a:pathLst>
                <a:path w="234950" h="190500">
                  <a:moveTo>
                    <a:pt x="0" y="190500"/>
                  </a:moveTo>
                  <a:lnTo>
                    <a:pt x="114300" y="0"/>
                  </a:lnTo>
                  <a:lnTo>
                    <a:pt x="234950" y="0"/>
                  </a:lnTo>
                </a:path>
              </a:pathLst>
            </a:custGeom>
            <a:noFill/>
            <a:ln w="9525" cap="flat" cmpd="sng" algn="ctr">
              <a:solidFill>
                <a:schemeClr val="tx1"/>
              </a:solidFill>
              <a:prstDash val="solid"/>
              <a:round/>
              <a:headEnd type="none" w="med" len="med"/>
              <a:tailEnd type="none" w="med" len="med"/>
            </a:ln>
            <a:effectLst/>
          </p:spPr>
          <p:txBody>
            <a:bodyPr rtlCol="0" anchor="ctr"/>
            <a:lstStyle/>
            <a:p>
              <a:pPr algn="ctr"/>
              <a:endParaRPr lang="en-GB" sz="1000" b="0">
                <a:latin typeface="+mj-lt"/>
              </a:endParaRPr>
            </a:p>
          </p:txBody>
        </p:sp>
      </p:grpSp>
      <p:sp>
        <p:nvSpPr>
          <p:cNvPr id="73" name="TextBox 72"/>
          <p:cNvSpPr txBox="1"/>
          <p:nvPr/>
        </p:nvSpPr>
        <p:spPr>
          <a:xfrm flipH="1">
            <a:off x="5143500" y="3367405"/>
            <a:ext cx="975530" cy="484748"/>
          </a:xfrm>
          <a:prstGeom prst="rect">
            <a:avLst/>
          </a:prstGeom>
          <a:noFill/>
        </p:spPr>
        <p:txBody>
          <a:bodyPr wrap="square" rtlCol="0">
            <a:spAutoFit/>
          </a:bodyPr>
          <a:lstStyle/>
          <a:p>
            <a:r>
              <a:rPr lang="en-GB" sz="1000" b="0" dirty="0" smtClean="0">
                <a:solidFill>
                  <a:schemeClr val="tx1"/>
                </a:solidFill>
                <a:latin typeface="+mj-lt"/>
              </a:rPr>
              <a:t>Other Managed Services</a:t>
            </a:r>
          </a:p>
        </p:txBody>
      </p:sp>
      <p:sp>
        <p:nvSpPr>
          <p:cNvPr id="74" name="Freeform 73"/>
          <p:cNvSpPr/>
          <p:nvPr/>
        </p:nvSpPr>
        <p:spPr bwMode="auto">
          <a:xfrm flipH="1" flipV="1">
            <a:off x="6004560" y="3351138"/>
            <a:ext cx="234950" cy="190500"/>
          </a:xfrm>
          <a:custGeom>
            <a:avLst/>
            <a:gdLst>
              <a:gd name="connsiteX0" fmla="*/ 0 w 234950"/>
              <a:gd name="connsiteY0" fmla="*/ 190500 h 190500"/>
              <a:gd name="connsiteX1" fmla="*/ 114300 w 234950"/>
              <a:gd name="connsiteY1" fmla="*/ 0 h 190500"/>
              <a:gd name="connsiteX2" fmla="*/ 234950 w 234950"/>
              <a:gd name="connsiteY2" fmla="*/ 0 h 190500"/>
            </a:gdLst>
            <a:ahLst/>
            <a:cxnLst>
              <a:cxn ang="0">
                <a:pos x="connsiteX0" y="connsiteY0"/>
              </a:cxn>
              <a:cxn ang="0">
                <a:pos x="connsiteX1" y="connsiteY1"/>
              </a:cxn>
              <a:cxn ang="0">
                <a:pos x="connsiteX2" y="connsiteY2"/>
              </a:cxn>
            </a:cxnLst>
            <a:rect l="l" t="t" r="r" b="b"/>
            <a:pathLst>
              <a:path w="234950" h="190500">
                <a:moveTo>
                  <a:pt x="0" y="190500"/>
                </a:moveTo>
                <a:lnTo>
                  <a:pt x="114300" y="0"/>
                </a:lnTo>
                <a:lnTo>
                  <a:pt x="234950" y="0"/>
                </a:lnTo>
              </a:path>
            </a:pathLst>
          </a:custGeom>
          <a:noFill/>
          <a:ln w="9525" cap="flat" cmpd="sng" algn="ctr">
            <a:solidFill>
              <a:schemeClr val="tx1"/>
            </a:solidFill>
            <a:prstDash val="solid"/>
            <a:round/>
            <a:headEnd type="none" w="med" len="med"/>
            <a:tailEnd type="none" w="med" len="med"/>
          </a:ln>
          <a:effectLst/>
        </p:spPr>
        <p:txBody>
          <a:bodyPr rtlCol="0" anchor="ctr"/>
          <a:lstStyle/>
          <a:p>
            <a:pPr algn="ctr"/>
            <a:endParaRPr lang="en-GB" sz="1000" b="0">
              <a:latin typeface="+mj-lt"/>
            </a:endParaRPr>
          </a:p>
        </p:txBody>
      </p:sp>
      <p:grpSp>
        <p:nvGrpSpPr>
          <p:cNvPr id="19" name="Group 18"/>
          <p:cNvGrpSpPr/>
          <p:nvPr/>
        </p:nvGrpSpPr>
        <p:grpSpPr>
          <a:xfrm>
            <a:off x="6303416" y="963123"/>
            <a:ext cx="391530" cy="463684"/>
            <a:chOff x="1677987" y="2039937"/>
            <a:chExt cx="525463" cy="622300"/>
          </a:xfrm>
          <a:noFill/>
        </p:grpSpPr>
        <p:sp>
          <p:nvSpPr>
            <p:cNvPr id="20" name="Freeform 855"/>
            <p:cNvSpPr>
              <a:spLocks/>
            </p:cNvSpPr>
            <p:nvPr/>
          </p:nvSpPr>
          <p:spPr bwMode="auto">
            <a:xfrm>
              <a:off x="1801812" y="2195512"/>
              <a:ext cx="285750" cy="466725"/>
            </a:xfrm>
            <a:custGeom>
              <a:avLst/>
              <a:gdLst/>
              <a:ahLst/>
              <a:cxnLst>
                <a:cxn ang="0">
                  <a:pos x="66" y="84"/>
                </a:cxn>
                <a:cxn ang="0">
                  <a:pos x="90" y="45"/>
                </a:cxn>
                <a:cxn ang="0">
                  <a:pos x="45" y="0"/>
                </a:cxn>
                <a:cxn ang="0">
                  <a:pos x="0" y="45"/>
                </a:cxn>
                <a:cxn ang="0">
                  <a:pos x="23" y="84"/>
                </a:cxn>
                <a:cxn ang="0">
                  <a:pos x="23" y="106"/>
                </a:cxn>
                <a:cxn ang="0">
                  <a:pos x="66" y="106"/>
                </a:cxn>
                <a:cxn ang="0">
                  <a:pos x="66" y="129"/>
                </a:cxn>
                <a:cxn ang="0">
                  <a:pos x="57" y="139"/>
                </a:cxn>
                <a:cxn ang="0">
                  <a:pos x="57" y="140"/>
                </a:cxn>
                <a:cxn ang="0">
                  <a:pos x="45" y="147"/>
                </a:cxn>
                <a:cxn ang="0">
                  <a:pos x="32" y="140"/>
                </a:cxn>
                <a:cxn ang="0">
                  <a:pos x="32" y="139"/>
                </a:cxn>
                <a:cxn ang="0">
                  <a:pos x="23" y="129"/>
                </a:cxn>
                <a:cxn ang="0">
                  <a:pos x="23" y="121"/>
                </a:cxn>
              </a:cxnLst>
              <a:rect l="0" t="0" r="r" b="b"/>
              <a:pathLst>
                <a:path w="90" h="147">
                  <a:moveTo>
                    <a:pt x="66" y="84"/>
                  </a:moveTo>
                  <a:cubicBezTo>
                    <a:pt x="80" y="77"/>
                    <a:pt x="90" y="62"/>
                    <a:pt x="90" y="45"/>
                  </a:cubicBezTo>
                  <a:cubicBezTo>
                    <a:pt x="90" y="20"/>
                    <a:pt x="70" y="0"/>
                    <a:pt x="45" y="0"/>
                  </a:cubicBezTo>
                  <a:cubicBezTo>
                    <a:pt x="20" y="0"/>
                    <a:pt x="0" y="20"/>
                    <a:pt x="0" y="45"/>
                  </a:cubicBezTo>
                  <a:cubicBezTo>
                    <a:pt x="0" y="62"/>
                    <a:pt x="9" y="77"/>
                    <a:pt x="23" y="84"/>
                  </a:cubicBezTo>
                  <a:cubicBezTo>
                    <a:pt x="23" y="106"/>
                    <a:pt x="23" y="106"/>
                    <a:pt x="23" y="106"/>
                  </a:cubicBezTo>
                  <a:cubicBezTo>
                    <a:pt x="66" y="106"/>
                    <a:pt x="66" y="106"/>
                    <a:pt x="66" y="106"/>
                  </a:cubicBezTo>
                  <a:cubicBezTo>
                    <a:pt x="66" y="129"/>
                    <a:pt x="66" y="129"/>
                    <a:pt x="66" y="129"/>
                  </a:cubicBezTo>
                  <a:cubicBezTo>
                    <a:pt x="66" y="133"/>
                    <a:pt x="63" y="137"/>
                    <a:pt x="57" y="139"/>
                  </a:cubicBezTo>
                  <a:cubicBezTo>
                    <a:pt x="57" y="139"/>
                    <a:pt x="57" y="139"/>
                    <a:pt x="57" y="140"/>
                  </a:cubicBezTo>
                  <a:cubicBezTo>
                    <a:pt x="57" y="144"/>
                    <a:pt x="52" y="147"/>
                    <a:pt x="45" y="147"/>
                  </a:cubicBezTo>
                  <a:cubicBezTo>
                    <a:pt x="38" y="147"/>
                    <a:pt x="32" y="144"/>
                    <a:pt x="32" y="140"/>
                  </a:cubicBezTo>
                  <a:cubicBezTo>
                    <a:pt x="32" y="139"/>
                    <a:pt x="32" y="139"/>
                    <a:pt x="32" y="139"/>
                  </a:cubicBezTo>
                  <a:cubicBezTo>
                    <a:pt x="27" y="137"/>
                    <a:pt x="23" y="133"/>
                    <a:pt x="23" y="129"/>
                  </a:cubicBezTo>
                  <a:cubicBezTo>
                    <a:pt x="23" y="121"/>
                    <a:pt x="23" y="121"/>
                    <a:pt x="23" y="121"/>
                  </a:cubicBezTo>
                </a:path>
              </a:pathLst>
            </a:custGeom>
            <a:grpFill/>
            <a:ln w="12700" cap="rnd">
              <a:solidFill>
                <a:schemeClr val="accent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Freeform 856"/>
            <p:cNvSpPr>
              <a:spLocks/>
            </p:cNvSpPr>
            <p:nvPr/>
          </p:nvSpPr>
          <p:spPr bwMode="auto">
            <a:xfrm>
              <a:off x="1858962" y="2246312"/>
              <a:ext cx="98425" cy="98425"/>
            </a:xfrm>
            <a:custGeom>
              <a:avLst/>
              <a:gdLst/>
              <a:ahLst/>
              <a:cxnLst>
                <a:cxn ang="0">
                  <a:pos x="0" y="31"/>
                </a:cxn>
                <a:cxn ang="0">
                  <a:pos x="31" y="0"/>
                </a:cxn>
              </a:cxnLst>
              <a:rect l="0" t="0" r="r" b="b"/>
              <a:pathLst>
                <a:path w="31" h="31">
                  <a:moveTo>
                    <a:pt x="0" y="31"/>
                  </a:moveTo>
                  <a:cubicBezTo>
                    <a:pt x="0" y="14"/>
                    <a:pt x="14" y="0"/>
                    <a:pt x="31" y="0"/>
                  </a:cubicBezTo>
                </a:path>
              </a:pathLst>
            </a:custGeom>
            <a:grpFill/>
            <a:ln w="12700" cap="rnd">
              <a:solidFill>
                <a:schemeClr val="accent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Line 857"/>
            <p:cNvSpPr>
              <a:spLocks noChangeShapeType="1"/>
            </p:cNvSpPr>
            <p:nvPr/>
          </p:nvSpPr>
          <p:spPr bwMode="auto">
            <a:xfrm flipV="1">
              <a:off x="1944687" y="2039937"/>
              <a:ext cx="1588" cy="101600"/>
            </a:xfrm>
            <a:prstGeom prst="line">
              <a:avLst/>
            </a:prstGeom>
            <a:grpFill/>
            <a:ln w="12700" cap="rnd">
              <a:solidFill>
                <a:schemeClr val="accent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Line 858"/>
            <p:cNvSpPr>
              <a:spLocks noChangeShapeType="1"/>
            </p:cNvSpPr>
            <p:nvPr/>
          </p:nvSpPr>
          <p:spPr bwMode="auto">
            <a:xfrm flipH="1" flipV="1">
              <a:off x="1684337" y="2182812"/>
              <a:ext cx="88900" cy="53975"/>
            </a:xfrm>
            <a:prstGeom prst="line">
              <a:avLst/>
            </a:prstGeom>
            <a:grpFill/>
            <a:ln w="12700" cap="rnd">
              <a:solidFill>
                <a:schemeClr val="accent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Line 859"/>
            <p:cNvSpPr>
              <a:spLocks noChangeShapeType="1"/>
            </p:cNvSpPr>
            <p:nvPr/>
          </p:nvSpPr>
          <p:spPr bwMode="auto">
            <a:xfrm flipH="1">
              <a:off x="1677987" y="2430462"/>
              <a:ext cx="88900" cy="53975"/>
            </a:xfrm>
            <a:prstGeom prst="line">
              <a:avLst/>
            </a:prstGeom>
            <a:grpFill/>
            <a:ln w="12700" cap="rnd">
              <a:solidFill>
                <a:schemeClr val="accent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Line 860"/>
            <p:cNvSpPr>
              <a:spLocks noChangeShapeType="1"/>
            </p:cNvSpPr>
            <p:nvPr/>
          </p:nvSpPr>
          <p:spPr bwMode="auto">
            <a:xfrm>
              <a:off x="2106612" y="2439987"/>
              <a:ext cx="90488" cy="50800"/>
            </a:xfrm>
            <a:prstGeom prst="line">
              <a:avLst/>
            </a:prstGeom>
            <a:grpFill/>
            <a:ln w="12700" cap="rnd">
              <a:solidFill>
                <a:schemeClr val="accent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Line 861"/>
            <p:cNvSpPr>
              <a:spLocks noChangeShapeType="1"/>
            </p:cNvSpPr>
            <p:nvPr/>
          </p:nvSpPr>
          <p:spPr bwMode="auto">
            <a:xfrm flipV="1">
              <a:off x="2112962" y="2192337"/>
              <a:ext cx="90488" cy="50800"/>
            </a:xfrm>
            <a:prstGeom prst="line">
              <a:avLst/>
            </a:prstGeom>
            <a:grpFill/>
            <a:ln w="12700" cap="rnd">
              <a:solidFill>
                <a:schemeClr val="accent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7" name="Group 26"/>
          <p:cNvGrpSpPr/>
          <p:nvPr/>
        </p:nvGrpSpPr>
        <p:grpSpPr>
          <a:xfrm>
            <a:off x="8326786" y="3063335"/>
            <a:ext cx="518664" cy="334288"/>
            <a:chOff x="5514975" y="2501901"/>
            <a:chExt cx="1911350" cy="1231900"/>
          </a:xfrm>
          <a:noFill/>
        </p:grpSpPr>
        <p:sp>
          <p:nvSpPr>
            <p:cNvPr id="28" name="Freeform 570"/>
            <p:cNvSpPr>
              <a:spLocks/>
            </p:cNvSpPr>
            <p:nvPr/>
          </p:nvSpPr>
          <p:spPr bwMode="auto">
            <a:xfrm>
              <a:off x="5788025" y="3644901"/>
              <a:ext cx="82550" cy="1588"/>
            </a:xfrm>
            <a:custGeom>
              <a:avLst/>
              <a:gdLst/>
              <a:ahLst/>
              <a:cxnLst>
                <a:cxn ang="0">
                  <a:pos x="0" y="0"/>
                </a:cxn>
                <a:cxn ang="0">
                  <a:pos x="52" y="0"/>
                </a:cxn>
                <a:cxn ang="0">
                  <a:pos x="0" y="0"/>
                </a:cxn>
              </a:cxnLst>
              <a:rect l="0" t="0" r="r" b="b"/>
              <a:pathLst>
                <a:path w="52">
                  <a:moveTo>
                    <a:pt x="0" y="0"/>
                  </a:moveTo>
                  <a:lnTo>
                    <a:pt x="52" y="0"/>
                  </a:lnTo>
                  <a:lnTo>
                    <a:pt x="0" y="0"/>
                  </a:lnTo>
                  <a:close/>
                </a:path>
              </a:pathLst>
            </a:custGeom>
            <a:grpFill/>
            <a:ln w="12700">
              <a:solidFill>
                <a:schemeClr val="accent6"/>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Line 571"/>
            <p:cNvSpPr>
              <a:spLocks noChangeShapeType="1"/>
            </p:cNvSpPr>
            <p:nvPr/>
          </p:nvSpPr>
          <p:spPr bwMode="auto">
            <a:xfrm>
              <a:off x="5788025" y="3644901"/>
              <a:ext cx="82550" cy="1588"/>
            </a:xfrm>
            <a:prstGeom prst="line">
              <a:avLst/>
            </a:prstGeom>
            <a:grpFill/>
            <a:ln w="12700" cap="rnd">
              <a:solidFill>
                <a:schemeClr val="accent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572"/>
            <p:cNvSpPr>
              <a:spLocks/>
            </p:cNvSpPr>
            <p:nvPr/>
          </p:nvSpPr>
          <p:spPr bwMode="auto">
            <a:xfrm>
              <a:off x="5946775" y="3644901"/>
              <a:ext cx="85725" cy="1588"/>
            </a:xfrm>
            <a:custGeom>
              <a:avLst/>
              <a:gdLst/>
              <a:ahLst/>
              <a:cxnLst>
                <a:cxn ang="0">
                  <a:pos x="0" y="0"/>
                </a:cxn>
                <a:cxn ang="0">
                  <a:pos x="54" y="0"/>
                </a:cxn>
                <a:cxn ang="0">
                  <a:pos x="0" y="0"/>
                </a:cxn>
              </a:cxnLst>
              <a:rect l="0" t="0" r="r" b="b"/>
              <a:pathLst>
                <a:path w="54">
                  <a:moveTo>
                    <a:pt x="0" y="0"/>
                  </a:moveTo>
                  <a:lnTo>
                    <a:pt x="54" y="0"/>
                  </a:lnTo>
                  <a:lnTo>
                    <a:pt x="0" y="0"/>
                  </a:lnTo>
                  <a:close/>
                </a:path>
              </a:pathLst>
            </a:custGeom>
            <a:grpFill/>
            <a:ln w="12700">
              <a:solidFill>
                <a:schemeClr val="accent6"/>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Line 573"/>
            <p:cNvSpPr>
              <a:spLocks noChangeShapeType="1"/>
            </p:cNvSpPr>
            <p:nvPr/>
          </p:nvSpPr>
          <p:spPr bwMode="auto">
            <a:xfrm>
              <a:off x="5946775" y="3644901"/>
              <a:ext cx="85725" cy="1588"/>
            </a:xfrm>
            <a:prstGeom prst="line">
              <a:avLst/>
            </a:prstGeom>
            <a:grpFill/>
            <a:ln w="12700" cap="rnd">
              <a:solidFill>
                <a:schemeClr val="accent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 name="Freeform 574"/>
            <p:cNvSpPr>
              <a:spLocks/>
            </p:cNvSpPr>
            <p:nvPr/>
          </p:nvSpPr>
          <p:spPr bwMode="auto">
            <a:xfrm>
              <a:off x="6107112" y="3644901"/>
              <a:ext cx="85725" cy="1588"/>
            </a:xfrm>
            <a:custGeom>
              <a:avLst/>
              <a:gdLst/>
              <a:ahLst/>
              <a:cxnLst>
                <a:cxn ang="0">
                  <a:pos x="0" y="0"/>
                </a:cxn>
                <a:cxn ang="0">
                  <a:pos x="54" y="0"/>
                </a:cxn>
                <a:cxn ang="0">
                  <a:pos x="0" y="0"/>
                </a:cxn>
              </a:cxnLst>
              <a:rect l="0" t="0" r="r" b="b"/>
              <a:pathLst>
                <a:path w="54">
                  <a:moveTo>
                    <a:pt x="0" y="0"/>
                  </a:moveTo>
                  <a:lnTo>
                    <a:pt x="54" y="0"/>
                  </a:lnTo>
                  <a:lnTo>
                    <a:pt x="0" y="0"/>
                  </a:lnTo>
                  <a:close/>
                </a:path>
              </a:pathLst>
            </a:custGeom>
            <a:grpFill/>
            <a:ln w="12700">
              <a:solidFill>
                <a:schemeClr val="accent6"/>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3" name="Line 575"/>
            <p:cNvSpPr>
              <a:spLocks noChangeShapeType="1"/>
            </p:cNvSpPr>
            <p:nvPr/>
          </p:nvSpPr>
          <p:spPr bwMode="auto">
            <a:xfrm>
              <a:off x="6107112" y="3644901"/>
              <a:ext cx="85725" cy="1588"/>
            </a:xfrm>
            <a:prstGeom prst="line">
              <a:avLst/>
            </a:prstGeom>
            <a:grpFill/>
            <a:ln w="12700" cap="rnd">
              <a:solidFill>
                <a:schemeClr val="accent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 name="Freeform 576"/>
            <p:cNvSpPr>
              <a:spLocks/>
            </p:cNvSpPr>
            <p:nvPr/>
          </p:nvSpPr>
          <p:spPr bwMode="auto">
            <a:xfrm>
              <a:off x="6269037" y="3644901"/>
              <a:ext cx="85725" cy="1588"/>
            </a:xfrm>
            <a:custGeom>
              <a:avLst/>
              <a:gdLst/>
              <a:ahLst/>
              <a:cxnLst>
                <a:cxn ang="0">
                  <a:pos x="0" y="0"/>
                </a:cxn>
                <a:cxn ang="0">
                  <a:pos x="54" y="0"/>
                </a:cxn>
                <a:cxn ang="0">
                  <a:pos x="0" y="0"/>
                </a:cxn>
              </a:cxnLst>
              <a:rect l="0" t="0" r="r" b="b"/>
              <a:pathLst>
                <a:path w="54">
                  <a:moveTo>
                    <a:pt x="0" y="0"/>
                  </a:moveTo>
                  <a:lnTo>
                    <a:pt x="54" y="0"/>
                  </a:lnTo>
                  <a:lnTo>
                    <a:pt x="0" y="0"/>
                  </a:lnTo>
                  <a:close/>
                </a:path>
              </a:pathLst>
            </a:custGeom>
            <a:grpFill/>
            <a:ln w="12700">
              <a:solidFill>
                <a:schemeClr val="accent6"/>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 name="Line 577"/>
            <p:cNvSpPr>
              <a:spLocks noChangeShapeType="1"/>
            </p:cNvSpPr>
            <p:nvPr/>
          </p:nvSpPr>
          <p:spPr bwMode="auto">
            <a:xfrm>
              <a:off x="6269037" y="3644901"/>
              <a:ext cx="85725" cy="1588"/>
            </a:xfrm>
            <a:prstGeom prst="line">
              <a:avLst/>
            </a:prstGeom>
            <a:grpFill/>
            <a:ln w="12700" cap="rnd">
              <a:solidFill>
                <a:schemeClr val="accent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 name="Freeform 578"/>
            <p:cNvSpPr>
              <a:spLocks/>
            </p:cNvSpPr>
            <p:nvPr/>
          </p:nvSpPr>
          <p:spPr bwMode="auto">
            <a:xfrm>
              <a:off x="6427787" y="3644901"/>
              <a:ext cx="85725" cy="1588"/>
            </a:xfrm>
            <a:custGeom>
              <a:avLst/>
              <a:gdLst/>
              <a:ahLst/>
              <a:cxnLst>
                <a:cxn ang="0">
                  <a:pos x="0" y="0"/>
                </a:cxn>
                <a:cxn ang="0">
                  <a:pos x="54" y="0"/>
                </a:cxn>
                <a:cxn ang="0">
                  <a:pos x="0" y="0"/>
                </a:cxn>
              </a:cxnLst>
              <a:rect l="0" t="0" r="r" b="b"/>
              <a:pathLst>
                <a:path w="54">
                  <a:moveTo>
                    <a:pt x="0" y="0"/>
                  </a:moveTo>
                  <a:lnTo>
                    <a:pt x="54" y="0"/>
                  </a:lnTo>
                  <a:lnTo>
                    <a:pt x="0" y="0"/>
                  </a:lnTo>
                  <a:close/>
                </a:path>
              </a:pathLst>
            </a:custGeom>
            <a:grpFill/>
            <a:ln w="12700">
              <a:solidFill>
                <a:schemeClr val="accent6"/>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7" name="Line 579"/>
            <p:cNvSpPr>
              <a:spLocks noChangeShapeType="1"/>
            </p:cNvSpPr>
            <p:nvPr/>
          </p:nvSpPr>
          <p:spPr bwMode="auto">
            <a:xfrm>
              <a:off x="6427787" y="3644901"/>
              <a:ext cx="85725" cy="1588"/>
            </a:xfrm>
            <a:prstGeom prst="line">
              <a:avLst/>
            </a:prstGeom>
            <a:grpFill/>
            <a:ln w="12700" cap="rnd">
              <a:solidFill>
                <a:schemeClr val="accent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8" name="Freeform 580"/>
            <p:cNvSpPr>
              <a:spLocks/>
            </p:cNvSpPr>
            <p:nvPr/>
          </p:nvSpPr>
          <p:spPr bwMode="auto">
            <a:xfrm>
              <a:off x="6589712" y="3644901"/>
              <a:ext cx="82550" cy="1588"/>
            </a:xfrm>
            <a:custGeom>
              <a:avLst/>
              <a:gdLst/>
              <a:ahLst/>
              <a:cxnLst>
                <a:cxn ang="0">
                  <a:pos x="0" y="0"/>
                </a:cxn>
                <a:cxn ang="0">
                  <a:pos x="52" y="0"/>
                </a:cxn>
                <a:cxn ang="0">
                  <a:pos x="0" y="0"/>
                </a:cxn>
              </a:cxnLst>
              <a:rect l="0" t="0" r="r" b="b"/>
              <a:pathLst>
                <a:path w="52">
                  <a:moveTo>
                    <a:pt x="0" y="0"/>
                  </a:moveTo>
                  <a:lnTo>
                    <a:pt x="52" y="0"/>
                  </a:lnTo>
                  <a:lnTo>
                    <a:pt x="0" y="0"/>
                  </a:lnTo>
                  <a:close/>
                </a:path>
              </a:pathLst>
            </a:custGeom>
            <a:grpFill/>
            <a:ln w="12700">
              <a:solidFill>
                <a:schemeClr val="accent6"/>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9" name="Line 581"/>
            <p:cNvSpPr>
              <a:spLocks noChangeShapeType="1"/>
            </p:cNvSpPr>
            <p:nvPr/>
          </p:nvSpPr>
          <p:spPr bwMode="auto">
            <a:xfrm>
              <a:off x="6589712" y="3644901"/>
              <a:ext cx="82550" cy="1588"/>
            </a:xfrm>
            <a:prstGeom prst="line">
              <a:avLst/>
            </a:prstGeom>
            <a:grpFill/>
            <a:ln w="12700" cap="rnd">
              <a:solidFill>
                <a:schemeClr val="accent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 name="Freeform 582"/>
            <p:cNvSpPr>
              <a:spLocks/>
            </p:cNvSpPr>
            <p:nvPr/>
          </p:nvSpPr>
          <p:spPr bwMode="auto">
            <a:xfrm>
              <a:off x="6748462" y="3644901"/>
              <a:ext cx="85725" cy="1588"/>
            </a:xfrm>
            <a:custGeom>
              <a:avLst/>
              <a:gdLst/>
              <a:ahLst/>
              <a:cxnLst>
                <a:cxn ang="0">
                  <a:pos x="0" y="0"/>
                </a:cxn>
                <a:cxn ang="0">
                  <a:pos x="54" y="0"/>
                </a:cxn>
                <a:cxn ang="0">
                  <a:pos x="0" y="0"/>
                </a:cxn>
              </a:cxnLst>
              <a:rect l="0" t="0" r="r" b="b"/>
              <a:pathLst>
                <a:path w="54">
                  <a:moveTo>
                    <a:pt x="0" y="0"/>
                  </a:moveTo>
                  <a:lnTo>
                    <a:pt x="54" y="0"/>
                  </a:lnTo>
                  <a:lnTo>
                    <a:pt x="0" y="0"/>
                  </a:lnTo>
                  <a:close/>
                </a:path>
              </a:pathLst>
            </a:custGeom>
            <a:grpFill/>
            <a:ln w="12700">
              <a:solidFill>
                <a:schemeClr val="accent6"/>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 name="Line 583"/>
            <p:cNvSpPr>
              <a:spLocks noChangeShapeType="1"/>
            </p:cNvSpPr>
            <p:nvPr/>
          </p:nvSpPr>
          <p:spPr bwMode="auto">
            <a:xfrm>
              <a:off x="6748462" y="3644901"/>
              <a:ext cx="85725" cy="1588"/>
            </a:xfrm>
            <a:prstGeom prst="line">
              <a:avLst/>
            </a:prstGeom>
            <a:grpFill/>
            <a:ln w="12700" cap="rnd">
              <a:solidFill>
                <a:schemeClr val="accent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 name="Freeform 584"/>
            <p:cNvSpPr>
              <a:spLocks/>
            </p:cNvSpPr>
            <p:nvPr/>
          </p:nvSpPr>
          <p:spPr bwMode="auto">
            <a:xfrm>
              <a:off x="6910387" y="3644901"/>
              <a:ext cx="82550" cy="1588"/>
            </a:xfrm>
            <a:custGeom>
              <a:avLst/>
              <a:gdLst/>
              <a:ahLst/>
              <a:cxnLst>
                <a:cxn ang="0">
                  <a:pos x="0" y="0"/>
                </a:cxn>
                <a:cxn ang="0">
                  <a:pos x="52" y="0"/>
                </a:cxn>
                <a:cxn ang="0">
                  <a:pos x="0" y="0"/>
                </a:cxn>
              </a:cxnLst>
              <a:rect l="0" t="0" r="r" b="b"/>
              <a:pathLst>
                <a:path w="52">
                  <a:moveTo>
                    <a:pt x="0" y="0"/>
                  </a:moveTo>
                  <a:lnTo>
                    <a:pt x="52" y="0"/>
                  </a:lnTo>
                  <a:lnTo>
                    <a:pt x="0" y="0"/>
                  </a:lnTo>
                  <a:close/>
                </a:path>
              </a:pathLst>
            </a:custGeom>
            <a:grpFill/>
            <a:ln w="12700">
              <a:solidFill>
                <a:schemeClr val="accent6"/>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3" name="Line 585"/>
            <p:cNvSpPr>
              <a:spLocks noChangeShapeType="1"/>
            </p:cNvSpPr>
            <p:nvPr/>
          </p:nvSpPr>
          <p:spPr bwMode="auto">
            <a:xfrm>
              <a:off x="6910387" y="3644901"/>
              <a:ext cx="82550" cy="1588"/>
            </a:xfrm>
            <a:prstGeom prst="line">
              <a:avLst/>
            </a:prstGeom>
            <a:grpFill/>
            <a:ln w="12700" cap="rnd">
              <a:solidFill>
                <a:schemeClr val="accent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4" name="Freeform 586"/>
            <p:cNvSpPr>
              <a:spLocks/>
            </p:cNvSpPr>
            <p:nvPr/>
          </p:nvSpPr>
          <p:spPr bwMode="auto">
            <a:xfrm>
              <a:off x="7069137" y="3644901"/>
              <a:ext cx="85725" cy="1588"/>
            </a:xfrm>
            <a:custGeom>
              <a:avLst/>
              <a:gdLst/>
              <a:ahLst/>
              <a:cxnLst>
                <a:cxn ang="0">
                  <a:pos x="0" y="0"/>
                </a:cxn>
                <a:cxn ang="0">
                  <a:pos x="54" y="0"/>
                </a:cxn>
                <a:cxn ang="0">
                  <a:pos x="0" y="0"/>
                </a:cxn>
              </a:cxnLst>
              <a:rect l="0" t="0" r="r" b="b"/>
              <a:pathLst>
                <a:path w="54">
                  <a:moveTo>
                    <a:pt x="0" y="0"/>
                  </a:moveTo>
                  <a:lnTo>
                    <a:pt x="54" y="0"/>
                  </a:lnTo>
                  <a:lnTo>
                    <a:pt x="0" y="0"/>
                  </a:lnTo>
                  <a:close/>
                </a:path>
              </a:pathLst>
            </a:custGeom>
            <a:grpFill/>
            <a:ln w="12700">
              <a:solidFill>
                <a:schemeClr val="accent6"/>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5" name="Line 587"/>
            <p:cNvSpPr>
              <a:spLocks noChangeShapeType="1"/>
            </p:cNvSpPr>
            <p:nvPr/>
          </p:nvSpPr>
          <p:spPr bwMode="auto">
            <a:xfrm>
              <a:off x="7069137" y="3644901"/>
              <a:ext cx="85725" cy="1588"/>
            </a:xfrm>
            <a:prstGeom prst="line">
              <a:avLst/>
            </a:prstGeom>
            <a:grpFill/>
            <a:ln w="12700" cap="rnd">
              <a:solidFill>
                <a:schemeClr val="accent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6" name="Freeform 588"/>
            <p:cNvSpPr>
              <a:spLocks/>
            </p:cNvSpPr>
            <p:nvPr/>
          </p:nvSpPr>
          <p:spPr bwMode="auto">
            <a:xfrm>
              <a:off x="5946775" y="3549651"/>
              <a:ext cx="85725" cy="1588"/>
            </a:xfrm>
            <a:custGeom>
              <a:avLst/>
              <a:gdLst/>
              <a:ahLst/>
              <a:cxnLst>
                <a:cxn ang="0">
                  <a:pos x="0" y="0"/>
                </a:cxn>
                <a:cxn ang="0">
                  <a:pos x="54" y="0"/>
                </a:cxn>
                <a:cxn ang="0">
                  <a:pos x="0" y="0"/>
                </a:cxn>
              </a:cxnLst>
              <a:rect l="0" t="0" r="r" b="b"/>
              <a:pathLst>
                <a:path w="54">
                  <a:moveTo>
                    <a:pt x="0" y="0"/>
                  </a:moveTo>
                  <a:lnTo>
                    <a:pt x="54" y="0"/>
                  </a:lnTo>
                  <a:lnTo>
                    <a:pt x="0" y="0"/>
                  </a:lnTo>
                  <a:close/>
                </a:path>
              </a:pathLst>
            </a:custGeom>
            <a:grpFill/>
            <a:ln w="12700">
              <a:solidFill>
                <a:schemeClr val="accent6"/>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7" name="Line 589"/>
            <p:cNvSpPr>
              <a:spLocks noChangeShapeType="1"/>
            </p:cNvSpPr>
            <p:nvPr/>
          </p:nvSpPr>
          <p:spPr bwMode="auto">
            <a:xfrm>
              <a:off x="5946775" y="3549651"/>
              <a:ext cx="85725" cy="1588"/>
            </a:xfrm>
            <a:prstGeom prst="line">
              <a:avLst/>
            </a:prstGeom>
            <a:grpFill/>
            <a:ln w="12700" cap="rnd">
              <a:solidFill>
                <a:schemeClr val="accent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8" name="Freeform 590"/>
            <p:cNvSpPr>
              <a:spLocks/>
            </p:cNvSpPr>
            <p:nvPr/>
          </p:nvSpPr>
          <p:spPr bwMode="auto">
            <a:xfrm>
              <a:off x="6107112" y="3549651"/>
              <a:ext cx="85725" cy="1588"/>
            </a:xfrm>
            <a:custGeom>
              <a:avLst/>
              <a:gdLst/>
              <a:ahLst/>
              <a:cxnLst>
                <a:cxn ang="0">
                  <a:pos x="0" y="0"/>
                </a:cxn>
                <a:cxn ang="0">
                  <a:pos x="54" y="0"/>
                </a:cxn>
                <a:cxn ang="0">
                  <a:pos x="0" y="0"/>
                </a:cxn>
              </a:cxnLst>
              <a:rect l="0" t="0" r="r" b="b"/>
              <a:pathLst>
                <a:path w="54">
                  <a:moveTo>
                    <a:pt x="0" y="0"/>
                  </a:moveTo>
                  <a:lnTo>
                    <a:pt x="54" y="0"/>
                  </a:lnTo>
                  <a:lnTo>
                    <a:pt x="0" y="0"/>
                  </a:lnTo>
                  <a:close/>
                </a:path>
              </a:pathLst>
            </a:custGeom>
            <a:grpFill/>
            <a:ln w="12700">
              <a:solidFill>
                <a:schemeClr val="accent6"/>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9" name="Line 591"/>
            <p:cNvSpPr>
              <a:spLocks noChangeShapeType="1"/>
            </p:cNvSpPr>
            <p:nvPr/>
          </p:nvSpPr>
          <p:spPr bwMode="auto">
            <a:xfrm>
              <a:off x="6107112" y="3549651"/>
              <a:ext cx="85725" cy="1588"/>
            </a:xfrm>
            <a:prstGeom prst="line">
              <a:avLst/>
            </a:prstGeom>
            <a:grpFill/>
            <a:ln w="12700" cap="rnd">
              <a:solidFill>
                <a:schemeClr val="accent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0" name="Freeform 592"/>
            <p:cNvSpPr>
              <a:spLocks/>
            </p:cNvSpPr>
            <p:nvPr/>
          </p:nvSpPr>
          <p:spPr bwMode="auto">
            <a:xfrm>
              <a:off x="6269037" y="3549651"/>
              <a:ext cx="85725" cy="1588"/>
            </a:xfrm>
            <a:custGeom>
              <a:avLst/>
              <a:gdLst/>
              <a:ahLst/>
              <a:cxnLst>
                <a:cxn ang="0">
                  <a:pos x="0" y="0"/>
                </a:cxn>
                <a:cxn ang="0">
                  <a:pos x="54" y="0"/>
                </a:cxn>
                <a:cxn ang="0">
                  <a:pos x="0" y="0"/>
                </a:cxn>
              </a:cxnLst>
              <a:rect l="0" t="0" r="r" b="b"/>
              <a:pathLst>
                <a:path w="54">
                  <a:moveTo>
                    <a:pt x="0" y="0"/>
                  </a:moveTo>
                  <a:lnTo>
                    <a:pt x="54" y="0"/>
                  </a:lnTo>
                  <a:lnTo>
                    <a:pt x="0" y="0"/>
                  </a:lnTo>
                  <a:close/>
                </a:path>
              </a:pathLst>
            </a:custGeom>
            <a:grpFill/>
            <a:ln w="12700">
              <a:solidFill>
                <a:schemeClr val="accent6"/>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 name="Line 593"/>
            <p:cNvSpPr>
              <a:spLocks noChangeShapeType="1"/>
            </p:cNvSpPr>
            <p:nvPr/>
          </p:nvSpPr>
          <p:spPr bwMode="auto">
            <a:xfrm>
              <a:off x="6269037" y="3549651"/>
              <a:ext cx="85725" cy="1588"/>
            </a:xfrm>
            <a:prstGeom prst="line">
              <a:avLst/>
            </a:prstGeom>
            <a:grpFill/>
            <a:ln w="12700" cap="rnd">
              <a:solidFill>
                <a:schemeClr val="accent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2" name="Freeform 594"/>
            <p:cNvSpPr>
              <a:spLocks/>
            </p:cNvSpPr>
            <p:nvPr/>
          </p:nvSpPr>
          <p:spPr bwMode="auto">
            <a:xfrm>
              <a:off x="6427787" y="3549651"/>
              <a:ext cx="85725" cy="1588"/>
            </a:xfrm>
            <a:custGeom>
              <a:avLst/>
              <a:gdLst/>
              <a:ahLst/>
              <a:cxnLst>
                <a:cxn ang="0">
                  <a:pos x="0" y="0"/>
                </a:cxn>
                <a:cxn ang="0">
                  <a:pos x="54" y="0"/>
                </a:cxn>
                <a:cxn ang="0">
                  <a:pos x="0" y="0"/>
                </a:cxn>
              </a:cxnLst>
              <a:rect l="0" t="0" r="r" b="b"/>
              <a:pathLst>
                <a:path w="54">
                  <a:moveTo>
                    <a:pt x="0" y="0"/>
                  </a:moveTo>
                  <a:lnTo>
                    <a:pt x="54" y="0"/>
                  </a:lnTo>
                  <a:lnTo>
                    <a:pt x="0" y="0"/>
                  </a:lnTo>
                  <a:close/>
                </a:path>
              </a:pathLst>
            </a:custGeom>
            <a:grpFill/>
            <a:ln w="12700">
              <a:solidFill>
                <a:schemeClr val="accent6"/>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3" name="Line 595"/>
            <p:cNvSpPr>
              <a:spLocks noChangeShapeType="1"/>
            </p:cNvSpPr>
            <p:nvPr/>
          </p:nvSpPr>
          <p:spPr bwMode="auto">
            <a:xfrm>
              <a:off x="6427787" y="3549651"/>
              <a:ext cx="85725" cy="1588"/>
            </a:xfrm>
            <a:prstGeom prst="line">
              <a:avLst/>
            </a:prstGeom>
            <a:grpFill/>
            <a:ln w="12700" cap="rnd">
              <a:solidFill>
                <a:schemeClr val="accent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4" name="Freeform 596"/>
            <p:cNvSpPr>
              <a:spLocks/>
            </p:cNvSpPr>
            <p:nvPr/>
          </p:nvSpPr>
          <p:spPr bwMode="auto">
            <a:xfrm>
              <a:off x="6589712" y="3549651"/>
              <a:ext cx="82550" cy="1588"/>
            </a:xfrm>
            <a:custGeom>
              <a:avLst/>
              <a:gdLst/>
              <a:ahLst/>
              <a:cxnLst>
                <a:cxn ang="0">
                  <a:pos x="0" y="0"/>
                </a:cxn>
                <a:cxn ang="0">
                  <a:pos x="52" y="0"/>
                </a:cxn>
                <a:cxn ang="0">
                  <a:pos x="0" y="0"/>
                </a:cxn>
              </a:cxnLst>
              <a:rect l="0" t="0" r="r" b="b"/>
              <a:pathLst>
                <a:path w="52">
                  <a:moveTo>
                    <a:pt x="0" y="0"/>
                  </a:moveTo>
                  <a:lnTo>
                    <a:pt x="52" y="0"/>
                  </a:lnTo>
                  <a:lnTo>
                    <a:pt x="0" y="0"/>
                  </a:lnTo>
                  <a:close/>
                </a:path>
              </a:pathLst>
            </a:custGeom>
            <a:grpFill/>
            <a:ln w="12700">
              <a:solidFill>
                <a:schemeClr val="accent6"/>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5" name="Line 597"/>
            <p:cNvSpPr>
              <a:spLocks noChangeShapeType="1"/>
            </p:cNvSpPr>
            <p:nvPr/>
          </p:nvSpPr>
          <p:spPr bwMode="auto">
            <a:xfrm>
              <a:off x="6589712" y="3549651"/>
              <a:ext cx="82550" cy="1588"/>
            </a:xfrm>
            <a:prstGeom prst="line">
              <a:avLst/>
            </a:prstGeom>
            <a:grpFill/>
            <a:ln w="12700" cap="rnd">
              <a:solidFill>
                <a:schemeClr val="accent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6" name="Freeform 598"/>
            <p:cNvSpPr>
              <a:spLocks/>
            </p:cNvSpPr>
            <p:nvPr/>
          </p:nvSpPr>
          <p:spPr bwMode="auto">
            <a:xfrm>
              <a:off x="6748462" y="3549651"/>
              <a:ext cx="85725" cy="1588"/>
            </a:xfrm>
            <a:custGeom>
              <a:avLst/>
              <a:gdLst/>
              <a:ahLst/>
              <a:cxnLst>
                <a:cxn ang="0">
                  <a:pos x="0" y="0"/>
                </a:cxn>
                <a:cxn ang="0">
                  <a:pos x="54" y="0"/>
                </a:cxn>
                <a:cxn ang="0">
                  <a:pos x="0" y="0"/>
                </a:cxn>
              </a:cxnLst>
              <a:rect l="0" t="0" r="r" b="b"/>
              <a:pathLst>
                <a:path w="54">
                  <a:moveTo>
                    <a:pt x="0" y="0"/>
                  </a:moveTo>
                  <a:lnTo>
                    <a:pt x="54" y="0"/>
                  </a:lnTo>
                  <a:lnTo>
                    <a:pt x="0" y="0"/>
                  </a:lnTo>
                  <a:close/>
                </a:path>
              </a:pathLst>
            </a:custGeom>
            <a:grpFill/>
            <a:ln w="12700">
              <a:solidFill>
                <a:schemeClr val="accent6"/>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7" name="Line 599"/>
            <p:cNvSpPr>
              <a:spLocks noChangeShapeType="1"/>
            </p:cNvSpPr>
            <p:nvPr/>
          </p:nvSpPr>
          <p:spPr bwMode="auto">
            <a:xfrm>
              <a:off x="6748462" y="3549651"/>
              <a:ext cx="85725" cy="1588"/>
            </a:xfrm>
            <a:prstGeom prst="line">
              <a:avLst/>
            </a:prstGeom>
            <a:grpFill/>
            <a:ln w="12700" cap="rnd">
              <a:solidFill>
                <a:schemeClr val="accent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8" name="Freeform 600"/>
            <p:cNvSpPr>
              <a:spLocks/>
            </p:cNvSpPr>
            <p:nvPr/>
          </p:nvSpPr>
          <p:spPr bwMode="auto">
            <a:xfrm>
              <a:off x="6910387" y="3549651"/>
              <a:ext cx="82550" cy="1588"/>
            </a:xfrm>
            <a:custGeom>
              <a:avLst/>
              <a:gdLst/>
              <a:ahLst/>
              <a:cxnLst>
                <a:cxn ang="0">
                  <a:pos x="0" y="0"/>
                </a:cxn>
                <a:cxn ang="0">
                  <a:pos x="52" y="0"/>
                </a:cxn>
                <a:cxn ang="0">
                  <a:pos x="0" y="0"/>
                </a:cxn>
              </a:cxnLst>
              <a:rect l="0" t="0" r="r" b="b"/>
              <a:pathLst>
                <a:path w="52">
                  <a:moveTo>
                    <a:pt x="0" y="0"/>
                  </a:moveTo>
                  <a:lnTo>
                    <a:pt x="52" y="0"/>
                  </a:lnTo>
                  <a:lnTo>
                    <a:pt x="0" y="0"/>
                  </a:lnTo>
                  <a:close/>
                </a:path>
              </a:pathLst>
            </a:custGeom>
            <a:grpFill/>
            <a:ln w="12700">
              <a:solidFill>
                <a:schemeClr val="accent6"/>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9" name="Line 601"/>
            <p:cNvSpPr>
              <a:spLocks noChangeShapeType="1"/>
            </p:cNvSpPr>
            <p:nvPr/>
          </p:nvSpPr>
          <p:spPr bwMode="auto">
            <a:xfrm>
              <a:off x="6910387" y="3549651"/>
              <a:ext cx="82550" cy="1588"/>
            </a:xfrm>
            <a:prstGeom prst="line">
              <a:avLst/>
            </a:prstGeom>
            <a:grpFill/>
            <a:ln w="12700" cap="rnd">
              <a:solidFill>
                <a:schemeClr val="accent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 name="Freeform 602"/>
            <p:cNvSpPr>
              <a:spLocks/>
            </p:cNvSpPr>
            <p:nvPr/>
          </p:nvSpPr>
          <p:spPr bwMode="auto">
            <a:xfrm>
              <a:off x="5514975" y="3460751"/>
              <a:ext cx="1911350" cy="273050"/>
            </a:xfrm>
            <a:custGeom>
              <a:avLst/>
              <a:gdLst/>
              <a:ahLst/>
              <a:cxnLst>
                <a:cxn ang="0">
                  <a:pos x="1204" y="172"/>
                </a:cxn>
                <a:cxn ang="0">
                  <a:pos x="0" y="172"/>
                </a:cxn>
                <a:cxn ang="0">
                  <a:pos x="192" y="0"/>
                </a:cxn>
                <a:cxn ang="0">
                  <a:pos x="1013" y="0"/>
                </a:cxn>
                <a:cxn ang="0">
                  <a:pos x="1204" y="172"/>
                </a:cxn>
              </a:cxnLst>
              <a:rect l="0" t="0" r="r" b="b"/>
              <a:pathLst>
                <a:path w="1204" h="172">
                  <a:moveTo>
                    <a:pt x="1204" y="172"/>
                  </a:moveTo>
                  <a:lnTo>
                    <a:pt x="0" y="172"/>
                  </a:lnTo>
                  <a:lnTo>
                    <a:pt x="192" y="0"/>
                  </a:lnTo>
                  <a:lnTo>
                    <a:pt x="1013" y="0"/>
                  </a:lnTo>
                  <a:lnTo>
                    <a:pt x="1204" y="172"/>
                  </a:lnTo>
                  <a:close/>
                </a:path>
              </a:pathLst>
            </a:custGeom>
            <a:grpFill/>
            <a:ln w="12700" cap="rnd">
              <a:solidFill>
                <a:schemeClr val="accent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1" name="Freeform 603"/>
            <p:cNvSpPr>
              <a:spLocks/>
            </p:cNvSpPr>
            <p:nvPr/>
          </p:nvSpPr>
          <p:spPr bwMode="auto">
            <a:xfrm>
              <a:off x="5921375" y="2809876"/>
              <a:ext cx="503238" cy="504825"/>
            </a:xfrm>
            <a:custGeom>
              <a:avLst/>
              <a:gdLst/>
              <a:ahLst/>
              <a:cxnLst>
                <a:cxn ang="0">
                  <a:pos x="151" y="91"/>
                </a:cxn>
                <a:cxn ang="0">
                  <a:pos x="151" y="118"/>
                </a:cxn>
                <a:cxn ang="0">
                  <a:pos x="118" y="151"/>
                </a:cxn>
                <a:cxn ang="0">
                  <a:pos x="91" y="151"/>
                </a:cxn>
                <a:cxn ang="0">
                  <a:pos x="7" y="67"/>
                </a:cxn>
                <a:cxn ang="0">
                  <a:pos x="7" y="40"/>
                </a:cxn>
                <a:cxn ang="0">
                  <a:pos x="40" y="7"/>
                </a:cxn>
                <a:cxn ang="0">
                  <a:pos x="67" y="7"/>
                </a:cxn>
                <a:cxn ang="0">
                  <a:pos x="151" y="91"/>
                </a:cxn>
              </a:cxnLst>
              <a:rect l="0" t="0" r="r" b="b"/>
              <a:pathLst>
                <a:path w="158" h="159">
                  <a:moveTo>
                    <a:pt x="151" y="91"/>
                  </a:moveTo>
                  <a:cubicBezTo>
                    <a:pt x="158" y="99"/>
                    <a:pt x="158" y="111"/>
                    <a:pt x="151" y="118"/>
                  </a:cubicBezTo>
                  <a:cubicBezTo>
                    <a:pt x="118" y="151"/>
                    <a:pt x="118" y="151"/>
                    <a:pt x="118" y="151"/>
                  </a:cubicBezTo>
                  <a:cubicBezTo>
                    <a:pt x="111" y="159"/>
                    <a:pt x="98" y="159"/>
                    <a:pt x="91" y="151"/>
                  </a:cubicBezTo>
                  <a:cubicBezTo>
                    <a:pt x="7" y="67"/>
                    <a:pt x="7" y="67"/>
                    <a:pt x="7" y="67"/>
                  </a:cubicBezTo>
                  <a:cubicBezTo>
                    <a:pt x="0" y="60"/>
                    <a:pt x="0" y="48"/>
                    <a:pt x="7" y="40"/>
                  </a:cubicBezTo>
                  <a:cubicBezTo>
                    <a:pt x="40" y="7"/>
                    <a:pt x="40" y="7"/>
                    <a:pt x="40" y="7"/>
                  </a:cubicBezTo>
                  <a:cubicBezTo>
                    <a:pt x="47" y="0"/>
                    <a:pt x="60" y="0"/>
                    <a:pt x="67" y="7"/>
                  </a:cubicBezTo>
                  <a:lnTo>
                    <a:pt x="151" y="91"/>
                  </a:lnTo>
                  <a:close/>
                </a:path>
              </a:pathLst>
            </a:custGeom>
            <a:grpFill/>
            <a:ln w="12700" cap="rnd">
              <a:solidFill>
                <a:schemeClr val="accent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2" name="Freeform 604"/>
            <p:cNvSpPr>
              <a:spLocks/>
            </p:cNvSpPr>
            <p:nvPr/>
          </p:nvSpPr>
          <p:spPr bwMode="auto">
            <a:xfrm>
              <a:off x="5972175" y="2863851"/>
              <a:ext cx="268288" cy="266700"/>
            </a:xfrm>
            <a:custGeom>
              <a:avLst/>
              <a:gdLst/>
              <a:ahLst/>
              <a:cxnLst>
                <a:cxn ang="0">
                  <a:pos x="81" y="39"/>
                </a:cxn>
                <a:cxn ang="0">
                  <a:pos x="78" y="54"/>
                </a:cxn>
                <a:cxn ang="0">
                  <a:pos x="55" y="77"/>
                </a:cxn>
                <a:cxn ang="0">
                  <a:pos x="40" y="81"/>
                </a:cxn>
                <a:cxn ang="0">
                  <a:pos x="4" y="45"/>
                </a:cxn>
                <a:cxn ang="0">
                  <a:pos x="7" y="29"/>
                </a:cxn>
                <a:cxn ang="0">
                  <a:pos x="30" y="7"/>
                </a:cxn>
                <a:cxn ang="0">
                  <a:pos x="45" y="3"/>
                </a:cxn>
                <a:cxn ang="0">
                  <a:pos x="81" y="39"/>
                </a:cxn>
              </a:cxnLst>
              <a:rect l="0" t="0" r="r" b="b"/>
              <a:pathLst>
                <a:path w="84" h="84">
                  <a:moveTo>
                    <a:pt x="81" y="39"/>
                  </a:moveTo>
                  <a:cubicBezTo>
                    <a:pt x="84" y="42"/>
                    <a:pt x="83" y="49"/>
                    <a:pt x="78" y="54"/>
                  </a:cubicBezTo>
                  <a:cubicBezTo>
                    <a:pt x="55" y="77"/>
                    <a:pt x="55" y="77"/>
                    <a:pt x="55" y="77"/>
                  </a:cubicBezTo>
                  <a:cubicBezTo>
                    <a:pt x="50" y="82"/>
                    <a:pt x="43" y="84"/>
                    <a:pt x="40" y="81"/>
                  </a:cubicBezTo>
                  <a:cubicBezTo>
                    <a:pt x="4" y="45"/>
                    <a:pt x="4" y="45"/>
                    <a:pt x="4" y="45"/>
                  </a:cubicBezTo>
                  <a:cubicBezTo>
                    <a:pt x="0" y="41"/>
                    <a:pt x="2" y="34"/>
                    <a:pt x="7" y="29"/>
                  </a:cubicBezTo>
                  <a:cubicBezTo>
                    <a:pt x="30" y="7"/>
                    <a:pt x="30" y="7"/>
                    <a:pt x="30" y="7"/>
                  </a:cubicBezTo>
                  <a:cubicBezTo>
                    <a:pt x="35" y="1"/>
                    <a:pt x="42" y="0"/>
                    <a:pt x="45" y="3"/>
                  </a:cubicBezTo>
                  <a:lnTo>
                    <a:pt x="81" y="39"/>
                  </a:lnTo>
                  <a:close/>
                </a:path>
              </a:pathLst>
            </a:custGeom>
            <a:grpFill/>
            <a:ln w="12700">
              <a:solidFill>
                <a:schemeClr val="accent6"/>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3" name="Freeform 605"/>
            <p:cNvSpPr>
              <a:spLocks/>
            </p:cNvSpPr>
            <p:nvPr/>
          </p:nvSpPr>
          <p:spPr bwMode="auto">
            <a:xfrm>
              <a:off x="6481762" y="2876551"/>
              <a:ext cx="241300" cy="241300"/>
            </a:xfrm>
            <a:custGeom>
              <a:avLst/>
              <a:gdLst/>
              <a:ahLst/>
              <a:cxnLst>
                <a:cxn ang="0">
                  <a:pos x="76" y="76"/>
                </a:cxn>
                <a:cxn ang="0">
                  <a:pos x="22" y="54"/>
                </a:cxn>
                <a:cxn ang="0">
                  <a:pos x="0" y="0"/>
                </a:cxn>
              </a:cxnLst>
              <a:rect l="0" t="0" r="r" b="b"/>
              <a:pathLst>
                <a:path w="76" h="76">
                  <a:moveTo>
                    <a:pt x="76" y="76"/>
                  </a:moveTo>
                  <a:cubicBezTo>
                    <a:pt x="57" y="76"/>
                    <a:pt x="37" y="69"/>
                    <a:pt x="22" y="54"/>
                  </a:cubicBezTo>
                  <a:cubicBezTo>
                    <a:pt x="8" y="39"/>
                    <a:pt x="0" y="19"/>
                    <a:pt x="0" y="0"/>
                  </a:cubicBezTo>
                </a:path>
              </a:pathLst>
            </a:custGeom>
            <a:grpFill/>
            <a:ln w="12700" cap="rnd">
              <a:solidFill>
                <a:schemeClr val="accent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5" name="Freeform 606"/>
            <p:cNvSpPr>
              <a:spLocks/>
            </p:cNvSpPr>
            <p:nvPr/>
          </p:nvSpPr>
          <p:spPr bwMode="auto">
            <a:xfrm>
              <a:off x="6567487" y="2876551"/>
              <a:ext cx="155575" cy="155575"/>
            </a:xfrm>
            <a:custGeom>
              <a:avLst/>
              <a:gdLst/>
              <a:ahLst/>
              <a:cxnLst>
                <a:cxn ang="0">
                  <a:pos x="0" y="0"/>
                </a:cxn>
                <a:cxn ang="0">
                  <a:pos x="14" y="35"/>
                </a:cxn>
                <a:cxn ang="0">
                  <a:pos x="49" y="49"/>
                </a:cxn>
              </a:cxnLst>
              <a:rect l="0" t="0" r="r" b="b"/>
              <a:pathLst>
                <a:path w="49" h="49">
                  <a:moveTo>
                    <a:pt x="0" y="0"/>
                  </a:moveTo>
                  <a:cubicBezTo>
                    <a:pt x="0" y="12"/>
                    <a:pt x="5" y="25"/>
                    <a:pt x="14" y="35"/>
                  </a:cubicBezTo>
                  <a:cubicBezTo>
                    <a:pt x="24" y="45"/>
                    <a:pt x="37" y="49"/>
                    <a:pt x="49" y="49"/>
                  </a:cubicBezTo>
                </a:path>
              </a:pathLst>
            </a:custGeom>
            <a:grpFill/>
            <a:ln w="12700" cap="rnd">
              <a:solidFill>
                <a:schemeClr val="accent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7" name="Freeform 607"/>
            <p:cNvSpPr>
              <a:spLocks/>
            </p:cNvSpPr>
            <p:nvPr/>
          </p:nvSpPr>
          <p:spPr bwMode="auto">
            <a:xfrm>
              <a:off x="6650037" y="2876551"/>
              <a:ext cx="73025" cy="73025"/>
            </a:xfrm>
            <a:custGeom>
              <a:avLst/>
              <a:gdLst/>
              <a:ahLst/>
              <a:cxnLst>
                <a:cxn ang="0">
                  <a:pos x="0" y="0"/>
                </a:cxn>
                <a:cxn ang="0">
                  <a:pos x="7" y="16"/>
                </a:cxn>
                <a:cxn ang="0">
                  <a:pos x="23" y="23"/>
                </a:cxn>
              </a:cxnLst>
              <a:rect l="0" t="0" r="r" b="b"/>
              <a:pathLst>
                <a:path w="23" h="23">
                  <a:moveTo>
                    <a:pt x="0" y="0"/>
                  </a:moveTo>
                  <a:cubicBezTo>
                    <a:pt x="0" y="6"/>
                    <a:pt x="3" y="12"/>
                    <a:pt x="7" y="16"/>
                  </a:cubicBezTo>
                  <a:cubicBezTo>
                    <a:pt x="12" y="21"/>
                    <a:pt x="18" y="23"/>
                    <a:pt x="23" y="23"/>
                  </a:cubicBezTo>
                </a:path>
              </a:pathLst>
            </a:custGeom>
            <a:grpFill/>
            <a:ln w="12700" cap="rnd">
              <a:solidFill>
                <a:schemeClr val="accent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2" name="Line 608"/>
            <p:cNvSpPr>
              <a:spLocks noChangeShapeType="1"/>
            </p:cNvSpPr>
            <p:nvPr/>
          </p:nvSpPr>
          <p:spPr bwMode="auto">
            <a:xfrm>
              <a:off x="6383337" y="2501901"/>
              <a:ext cx="219075" cy="1588"/>
            </a:xfrm>
            <a:prstGeom prst="line">
              <a:avLst/>
            </a:prstGeom>
            <a:grpFill/>
            <a:ln w="12700" cap="rnd">
              <a:solidFill>
                <a:schemeClr val="accent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0" name="Freeform 609"/>
            <p:cNvSpPr>
              <a:spLocks/>
            </p:cNvSpPr>
            <p:nvPr/>
          </p:nvSpPr>
          <p:spPr bwMode="auto">
            <a:xfrm>
              <a:off x="6383337" y="2501901"/>
              <a:ext cx="327025" cy="285750"/>
            </a:xfrm>
            <a:custGeom>
              <a:avLst/>
              <a:gdLst/>
              <a:ahLst/>
              <a:cxnLst>
                <a:cxn ang="0">
                  <a:pos x="206" y="180"/>
                </a:cxn>
                <a:cxn ang="0">
                  <a:pos x="174" y="172"/>
                </a:cxn>
                <a:cxn ang="0">
                  <a:pos x="0" y="0"/>
                </a:cxn>
              </a:cxnLst>
              <a:rect l="0" t="0" r="r" b="b"/>
              <a:pathLst>
                <a:path w="206" h="180">
                  <a:moveTo>
                    <a:pt x="206" y="180"/>
                  </a:moveTo>
                  <a:lnTo>
                    <a:pt x="174" y="172"/>
                  </a:lnTo>
                  <a:lnTo>
                    <a:pt x="0" y="0"/>
                  </a:lnTo>
                </a:path>
              </a:pathLst>
            </a:custGeom>
            <a:grpFill/>
            <a:ln w="12700" cap="rnd">
              <a:solidFill>
                <a:schemeClr val="accent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 name="Line 610"/>
            <p:cNvSpPr>
              <a:spLocks noChangeShapeType="1"/>
            </p:cNvSpPr>
            <p:nvPr/>
          </p:nvSpPr>
          <p:spPr bwMode="auto">
            <a:xfrm flipH="1" flipV="1">
              <a:off x="6602412" y="2501901"/>
              <a:ext cx="158750" cy="158750"/>
            </a:xfrm>
            <a:prstGeom prst="line">
              <a:avLst/>
            </a:prstGeom>
            <a:grpFill/>
            <a:ln w="12700" cap="rnd">
              <a:solidFill>
                <a:schemeClr val="accent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2" name="Freeform 611"/>
            <p:cNvSpPr>
              <a:spLocks/>
            </p:cNvSpPr>
            <p:nvPr/>
          </p:nvSpPr>
          <p:spPr bwMode="auto">
            <a:xfrm>
              <a:off x="5819775" y="2501901"/>
              <a:ext cx="1303338" cy="882650"/>
            </a:xfrm>
            <a:custGeom>
              <a:avLst/>
              <a:gdLst/>
              <a:ahLst/>
              <a:cxnLst>
                <a:cxn ang="0">
                  <a:pos x="355" y="0"/>
                </a:cxn>
                <a:cxn ang="0">
                  <a:pos x="0" y="0"/>
                </a:cxn>
                <a:cxn ang="0">
                  <a:pos x="0" y="556"/>
                </a:cxn>
                <a:cxn ang="0">
                  <a:pos x="821" y="556"/>
                </a:cxn>
                <a:cxn ang="0">
                  <a:pos x="821" y="424"/>
                </a:cxn>
              </a:cxnLst>
              <a:rect l="0" t="0" r="r" b="b"/>
              <a:pathLst>
                <a:path w="821" h="556">
                  <a:moveTo>
                    <a:pt x="355" y="0"/>
                  </a:moveTo>
                  <a:lnTo>
                    <a:pt x="0" y="0"/>
                  </a:lnTo>
                  <a:lnTo>
                    <a:pt x="0" y="556"/>
                  </a:lnTo>
                  <a:lnTo>
                    <a:pt x="821" y="556"/>
                  </a:lnTo>
                  <a:lnTo>
                    <a:pt x="821" y="424"/>
                  </a:lnTo>
                </a:path>
              </a:pathLst>
            </a:custGeom>
            <a:grpFill/>
            <a:ln w="12700" cap="rnd">
              <a:solidFill>
                <a:schemeClr val="accent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3" name="Freeform 612"/>
            <p:cNvSpPr>
              <a:spLocks/>
            </p:cNvSpPr>
            <p:nvPr/>
          </p:nvSpPr>
          <p:spPr bwMode="auto">
            <a:xfrm>
              <a:off x="6602412" y="2501901"/>
              <a:ext cx="520700" cy="520700"/>
            </a:xfrm>
            <a:custGeom>
              <a:avLst/>
              <a:gdLst/>
              <a:ahLst/>
              <a:cxnLst>
                <a:cxn ang="0">
                  <a:pos x="0" y="0"/>
                </a:cxn>
                <a:cxn ang="0">
                  <a:pos x="328" y="0"/>
                </a:cxn>
                <a:cxn ang="0">
                  <a:pos x="328" y="328"/>
                </a:cxn>
              </a:cxnLst>
              <a:rect l="0" t="0" r="r" b="b"/>
              <a:pathLst>
                <a:path w="328" h="328">
                  <a:moveTo>
                    <a:pt x="0" y="0"/>
                  </a:moveTo>
                  <a:lnTo>
                    <a:pt x="328" y="0"/>
                  </a:lnTo>
                  <a:lnTo>
                    <a:pt x="328" y="328"/>
                  </a:lnTo>
                </a:path>
              </a:pathLst>
            </a:custGeom>
            <a:grpFill/>
            <a:ln w="12700" cap="rnd">
              <a:solidFill>
                <a:schemeClr val="accent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4" name="Line 613"/>
            <p:cNvSpPr>
              <a:spLocks noChangeShapeType="1"/>
            </p:cNvSpPr>
            <p:nvPr/>
          </p:nvSpPr>
          <p:spPr bwMode="auto">
            <a:xfrm flipV="1">
              <a:off x="7123112" y="3022601"/>
              <a:ext cx="1588" cy="152400"/>
            </a:xfrm>
            <a:prstGeom prst="line">
              <a:avLst/>
            </a:prstGeom>
            <a:grpFill/>
            <a:ln w="12700" cap="rnd">
              <a:solidFill>
                <a:schemeClr val="accent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5" name="Freeform 614"/>
            <p:cNvSpPr>
              <a:spLocks/>
            </p:cNvSpPr>
            <p:nvPr/>
          </p:nvSpPr>
          <p:spPr bwMode="auto">
            <a:xfrm>
              <a:off x="6881812" y="2819401"/>
              <a:ext cx="241300" cy="203200"/>
            </a:xfrm>
            <a:custGeom>
              <a:avLst/>
              <a:gdLst/>
              <a:ahLst/>
              <a:cxnLst>
                <a:cxn ang="0">
                  <a:pos x="0" y="0"/>
                </a:cxn>
                <a:cxn ang="0">
                  <a:pos x="30" y="6"/>
                </a:cxn>
                <a:cxn ang="0">
                  <a:pos x="152" y="128"/>
                </a:cxn>
              </a:cxnLst>
              <a:rect l="0" t="0" r="r" b="b"/>
              <a:pathLst>
                <a:path w="152" h="128">
                  <a:moveTo>
                    <a:pt x="0" y="0"/>
                  </a:moveTo>
                  <a:lnTo>
                    <a:pt x="30" y="6"/>
                  </a:lnTo>
                  <a:lnTo>
                    <a:pt x="152" y="128"/>
                  </a:lnTo>
                </a:path>
              </a:pathLst>
            </a:custGeom>
            <a:grpFill/>
            <a:ln w="12700" cap="rnd">
              <a:solidFill>
                <a:schemeClr val="accent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6" name="Freeform 615"/>
            <p:cNvSpPr>
              <a:spLocks/>
            </p:cNvSpPr>
            <p:nvPr/>
          </p:nvSpPr>
          <p:spPr bwMode="auto">
            <a:xfrm>
              <a:off x="6831012" y="2946401"/>
              <a:ext cx="292100" cy="228600"/>
            </a:xfrm>
            <a:custGeom>
              <a:avLst/>
              <a:gdLst/>
              <a:ahLst/>
              <a:cxnLst>
                <a:cxn ang="0">
                  <a:pos x="0" y="0"/>
                </a:cxn>
                <a:cxn ang="0">
                  <a:pos x="146" y="144"/>
                </a:cxn>
                <a:cxn ang="0">
                  <a:pos x="184" y="144"/>
                </a:cxn>
              </a:cxnLst>
              <a:rect l="0" t="0" r="r" b="b"/>
              <a:pathLst>
                <a:path w="184" h="144">
                  <a:moveTo>
                    <a:pt x="0" y="0"/>
                  </a:moveTo>
                  <a:lnTo>
                    <a:pt x="146" y="144"/>
                  </a:lnTo>
                  <a:lnTo>
                    <a:pt x="184" y="144"/>
                  </a:lnTo>
                </a:path>
              </a:pathLst>
            </a:custGeom>
            <a:grpFill/>
            <a:ln w="12700" cap="rnd">
              <a:solidFill>
                <a:schemeClr val="accent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7" name="Freeform 616"/>
            <p:cNvSpPr>
              <a:spLocks/>
            </p:cNvSpPr>
            <p:nvPr/>
          </p:nvSpPr>
          <p:spPr bwMode="auto">
            <a:xfrm>
              <a:off x="6710362" y="2708276"/>
              <a:ext cx="174625" cy="111125"/>
            </a:xfrm>
            <a:custGeom>
              <a:avLst/>
              <a:gdLst/>
              <a:ahLst/>
              <a:cxnLst>
                <a:cxn ang="0">
                  <a:pos x="54" y="35"/>
                </a:cxn>
                <a:cxn ang="0">
                  <a:pos x="46" y="11"/>
                </a:cxn>
                <a:cxn ang="0">
                  <a:pos x="8" y="11"/>
                </a:cxn>
                <a:cxn ang="0">
                  <a:pos x="0" y="25"/>
                </a:cxn>
              </a:cxnLst>
              <a:rect l="0" t="0" r="r" b="b"/>
              <a:pathLst>
                <a:path w="55" h="35">
                  <a:moveTo>
                    <a:pt x="54" y="35"/>
                  </a:moveTo>
                  <a:cubicBezTo>
                    <a:pt x="55" y="27"/>
                    <a:pt x="53" y="17"/>
                    <a:pt x="46" y="11"/>
                  </a:cubicBezTo>
                  <a:cubicBezTo>
                    <a:pt x="35" y="0"/>
                    <a:pt x="18" y="0"/>
                    <a:pt x="8" y="11"/>
                  </a:cubicBezTo>
                  <a:cubicBezTo>
                    <a:pt x="4" y="15"/>
                    <a:pt x="1" y="20"/>
                    <a:pt x="0" y="25"/>
                  </a:cubicBezTo>
                </a:path>
              </a:pathLst>
            </a:custGeom>
            <a:grpFill/>
            <a:ln w="12700" cap="rnd">
              <a:solidFill>
                <a:schemeClr val="accent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8" name="Freeform 617"/>
            <p:cNvSpPr>
              <a:spLocks/>
            </p:cNvSpPr>
            <p:nvPr/>
          </p:nvSpPr>
          <p:spPr bwMode="auto">
            <a:xfrm>
              <a:off x="6707187" y="2787651"/>
              <a:ext cx="174625" cy="111125"/>
            </a:xfrm>
            <a:custGeom>
              <a:avLst/>
              <a:gdLst/>
              <a:ahLst/>
              <a:cxnLst>
                <a:cxn ang="0">
                  <a:pos x="1" y="0"/>
                </a:cxn>
                <a:cxn ang="0">
                  <a:pos x="9" y="24"/>
                </a:cxn>
                <a:cxn ang="0">
                  <a:pos x="47" y="24"/>
                </a:cxn>
                <a:cxn ang="0">
                  <a:pos x="55" y="10"/>
                </a:cxn>
              </a:cxnLst>
              <a:rect l="0" t="0" r="r" b="b"/>
              <a:pathLst>
                <a:path w="55" h="35">
                  <a:moveTo>
                    <a:pt x="1" y="0"/>
                  </a:moveTo>
                  <a:cubicBezTo>
                    <a:pt x="0" y="8"/>
                    <a:pt x="2" y="17"/>
                    <a:pt x="9" y="24"/>
                  </a:cubicBezTo>
                  <a:cubicBezTo>
                    <a:pt x="19" y="35"/>
                    <a:pt x="36" y="35"/>
                    <a:pt x="47" y="24"/>
                  </a:cubicBezTo>
                  <a:cubicBezTo>
                    <a:pt x="51" y="20"/>
                    <a:pt x="53" y="15"/>
                    <a:pt x="55" y="10"/>
                  </a:cubicBezTo>
                </a:path>
              </a:pathLst>
            </a:custGeom>
            <a:grpFill/>
            <a:ln w="12700" cap="rnd">
              <a:solidFill>
                <a:schemeClr val="accent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89" name="Group 88"/>
          <p:cNvGrpSpPr/>
          <p:nvPr/>
        </p:nvGrpSpPr>
        <p:grpSpPr>
          <a:xfrm>
            <a:off x="5539198" y="1523729"/>
            <a:ext cx="396164" cy="506410"/>
            <a:chOff x="6596062" y="4279900"/>
            <a:chExt cx="519113" cy="663575"/>
          </a:xfrm>
        </p:grpSpPr>
        <p:sp>
          <p:nvSpPr>
            <p:cNvPr id="90" name="Freeform 808"/>
            <p:cNvSpPr>
              <a:spLocks/>
            </p:cNvSpPr>
            <p:nvPr/>
          </p:nvSpPr>
          <p:spPr bwMode="auto">
            <a:xfrm>
              <a:off x="6596062" y="4279900"/>
              <a:ext cx="215900" cy="311150"/>
            </a:xfrm>
            <a:custGeom>
              <a:avLst/>
              <a:gdLst/>
              <a:ahLst/>
              <a:cxnLst>
                <a:cxn ang="0">
                  <a:pos x="68" y="93"/>
                </a:cxn>
                <a:cxn ang="0">
                  <a:pos x="42" y="40"/>
                </a:cxn>
                <a:cxn ang="0">
                  <a:pos x="51" y="21"/>
                </a:cxn>
                <a:cxn ang="0">
                  <a:pos x="34" y="0"/>
                </a:cxn>
                <a:cxn ang="0">
                  <a:pos x="17" y="21"/>
                </a:cxn>
                <a:cxn ang="0">
                  <a:pos x="26" y="40"/>
                </a:cxn>
                <a:cxn ang="0">
                  <a:pos x="0" y="93"/>
                </a:cxn>
                <a:cxn ang="0">
                  <a:pos x="68" y="93"/>
                </a:cxn>
              </a:cxnLst>
              <a:rect l="0" t="0" r="r" b="b"/>
              <a:pathLst>
                <a:path w="68" h="98">
                  <a:moveTo>
                    <a:pt x="68" y="93"/>
                  </a:moveTo>
                  <a:cubicBezTo>
                    <a:pt x="68" y="67"/>
                    <a:pt x="61" y="45"/>
                    <a:pt x="42" y="40"/>
                  </a:cubicBezTo>
                  <a:cubicBezTo>
                    <a:pt x="46" y="36"/>
                    <a:pt x="51" y="28"/>
                    <a:pt x="51" y="21"/>
                  </a:cubicBezTo>
                  <a:cubicBezTo>
                    <a:pt x="51" y="9"/>
                    <a:pt x="43" y="0"/>
                    <a:pt x="34" y="0"/>
                  </a:cubicBezTo>
                  <a:cubicBezTo>
                    <a:pt x="25" y="0"/>
                    <a:pt x="17" y="9"/>
                    <a:pt x="17" y="21"/>
                  </a:cubicBezTo>
                  <a:cubicBezTo>
                    <a:pt x="17" y="28"/>
                    <a:pt x="22" y="36"/>
                    <a:pt x="26" y="40"/>
                  </a:cubicBezTo>
                  <a:cubicBezTo>
                    <a:pt x="6" y="45"/>
                    <a:pt x="0" y="67"/>
                    <a:pt x="0" y="93"/>
                  </a:cubicBezTo>
                  <a:cubicBezTo>
                    <a:pt x="0" y="98"/>
                    <a:pt x="68" y="98"/>
                    <a:pt x="68" y="93"/>
                  </a:cubicBezTo>
                  <a:close/>
                </a:path>
              </a:pathLst>
            </a:custGeom>
            <a:grpFill/>
            <a:ln w="12700" cap="rnd">
              <a:solidFill>
                <a:schemeClr val="accent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1" name="Freeform 809"/>
            <p:cNvSpPr>
              <a:spLocks/>
            </p:cNvSpPr>
            <p:nvPr/>
          </p:nvSpPr>
          <p:spPr bwMode="auto">
            <a:xfrm>
              <a:off x="6856412" y="4356100"/>
              <a:ext cx="258763" cy="368300"/>
            </a:xfrm>
            <a:custGeom>
              <a:avLst/>
              <a:gdLst/>
              <a:ahLst/>
              <a:cxnLst>
                <a:cxn ang="0">
                  <a:pos x="81" y="110"/>
                </a:cxn>
                <a:cxn ang="0">
                  <a:pos x="50" y="47"/>
                </a:cxn>
                <a:cxn ang="0">
                  <a:pos x="61" y="25"/>
                </a:cxn>
                <a:cxn ang="0">
                  <a:pos x="41" y="0"/>
                </a:cxn>
                <a:cxn ang="0">
                  <a:pos x="21" y="25"/>
                </a:cxn>
                <a:cxn ang="0">
                  <a:pos x="32" y="47"/>
                </a:cxn>
                <a:cxn ang="0">
                  <a:pos x="0" y="110"/>
                </a:cxn>
                <a:cxn ang="0">
                  <a:pos x="81" y="110"/>
                </a:cxn>
              </a:cxnLst>
              <a:rect l="0" t="0" r="r" b="b"/>
              <a:pathLst>
                <a:path w="81" h="116">
                  <a:moveTo>
                    <a:pt x="81" y="110"/>
                  </a:moveTo>
                  <a:cubicBezTo>
                    <a:pt x="81" y="79"/>
                    <a:pt x="73" y="53"/>
                    <a:pt x="50" y="47"/>
                  </a:cubicBezTo>
                  <a:cubicBezTo>
                    <a:pt x="55" y="42"/>
                    <a:pt x="61" y="33"/>
                    <a:pt x="61" y="25"/>
                  </a:cubicBezTo>
                  <a:cubicBezTo>
                    <a:pt x="61" y="10"/>
                    <a:pt x="52" y="0"/>
                    <a:pt x="41" y="0"/>
                  </a:cubicBezTo>
                  <a:cubicBezTo>
                    <a:pt x="30" y="0"/>
                    <a:pt x="21" y="10"/>
                    <a:pt x="21" y="25"/>
                  </a:cubicBezTo>
                  <a:cubicBezTo>
                    <a:pt x="21" y="33"/>
                    <a:pt x="27" y="42"/>
                    <a:pt x="32" y="47"/>
                  </a:cubicBezTo>
                  <a:cubicBezTo>
                    <a:pt x="8" y="53"/>
                    <a:pt x="0" y="79"/>
                    <a:pt x="0" y="110"/>
                  </a:cubicBezTo>
                  <a:cubicBezTo>
                    <a:pt x="0" y="116"/>
                    <a:pt x="81" y="116"/>
                    <a:pt x="81" y="110"/>
                  </a:cubicBezTo>
                  <a:close/>
                </a:path>
              </a:pathLst>
            </a:custGeom>
            <a:grpFill/>
            <a:ln w="12700" cap="rnd">
              <a:solidFill>
                <a:schemeClr val="accent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2" name="Freeform 810"/>
            <p:cNvSpPr>
              <a:spLocks/>
            </p:cNvSpPr>
            <p:nvPr/>
          </p:nvSpPr>
          <p:spPr bwMode="auto">
            <a:xfrm>
              <a:off x="6675437" y="4502150"/>
              <a:ext cx="312738" cy="441325"/>
            </a:xfrm>
            <a:custGeom>
              <a:avLst/>
              <a:gdLst/>
              <a:ahLst/>
              <a:cxnLst>
                <a:cxn ang="0">
                  <a:pos x="98" y="132"/>
                </a:cxn>
                <a:cxn ang="0">
                  <a:pos x="60" y="56"/>
                </a:cxn>
                <a:cxn ang="0">
                  <a:pos x="73" y="29"/>
                </a:cxn>
                <a:cxn ang="0">
                  <a:pos x="49" y="0"/>
                </a:cxn>
                <a:cxn ang="0">
                  <a:pos x="25" y="29"/>
                </a:cxn>
                <a:cxn ang="0">
                  <a:pos x="38" y="56"/>
                </a:cxn>
                <a:cxn ang="0">
                  <a:pos x="0" y="132"/>
                </a:cxn>
                <a:cxn ang="0">
                  <a:pos x="98" y="132"/>
                </a:cxn>
              </a:cxnLst>
              <a:rect l="0" t="0" r="r" b="b"/>
              <a:pathLst>
                <a:path w="98" h="139">
                  <a:moveTo>
                    <a:pt x="98" y="132"/>
                  </a:moveTo>
                  <a:cubicBezTo>
                    <a:pt x="98" y="95"/>
                    <a:pt x="88" y="64"/>
                    <a:pt x="60" y="56"/>
                  </a:cubicBezTo>
                  <a:cubicBezTo>
                    <a:pt x="65" y="50"/>
                    <a:pt x="73" y="39"/>
                    <a:pt x="73" y="29"/>
                  </a:cubicBezTo>
                  <a:cubicBezTo>
                    <a:pt x="73" y="12"/>
                    <a:pt x="62" y="0"/>
                    <a:pt x="49" y="0"/>
                  </a:cubicBezTo>
                  <a:cubicBezTo>
                    <a:pt x="35" y="0"/>
                    <a:pt x="25" y="12"/>
                    <a:pt x="25" y="29"/>
                  </a:cubicBezTo>
                  <a:cubicBezTo>
                    <a:pt x="25" y="39"/>
                    <a:pt x="32" y="50"/>
                    <a:pt x="38" y="56"/>
                  </a:cubicBezTo>
                  <a:cubicBezTo>
                    <a:pt x="10" y="64"/>
                    <a:pt x="0" y="95"/>
                    <a:pt x="0" y="132"/>
                  </a:cubicBezTo>
                  <a:cubicBezTo>
                    <a:pt x="0" y="139"/>
                    <a:pt x="98" y="139"/>
                    <a:pt x="98" y="132"/>
                  </a:cubicBezTo>
                </a:path>
              </a:pathLst>
            </a:custGeom>
            <a:grpFill/>
            <a:ln w="12700" cap="rnd">
              <a:solidFill>
                <a:schemeClr val="accent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3" name="Freeform 811"/>
            <p:cNvSpPr>
              <a:spLocks/>
            </p:cNvSpPr>
            <p:nvPr/>
          </p:nvSpPr>
          <p:spPr bwMode="auto">
            <a:xfrm>
              <a:off x="6675437" y="4502150"/>
              <a:ext cx="312738" cy="441325"/>
            </a:xfrm>
            <a:custGeom>
              <a:avLst/>
              <a:gdLst/>
              <a:ahLst/>
              <a:cxnLst>
                <a:cxn ang="0">
                  <a:pos x="98" y="132"/>
                </a:cxn>
                <a:cxn ang="0">
                  <a:pos x="60" y="56"/>
                </a:cxn>
                <a:cxn ang="0">
                  <a:pos x="73" y="29"/>
                </a:cxn>
                <a:cxn ang="0">
                  <a:pos x="49" y="0"/>
                </a:cxn>
                <a:cxn ang="0">
                  <a:pos x="25" y="29"/>
                </a:cxn>
                <a:cxn ang="0">
                  <a:pos x="38" y="56"/>
                </a:cxn>
                <a:cxn ang="0">
                  <a:pos x="0" y="132"/>
                </a:cxn>
                <a:cxn ang="0">
                  <a:pos x="98" y="132"/>
                </a:cxn>
              </a:cxnLst>
              <a:rect l="0" t="0" r="r" b="b"/>
              <a:pathLst>
                <a:path w="98" h="139">
                  <a:moveTo>
                    <a:pt x="98" y="132"/>
                  </a:moveTo>
                  <a:cubicBezTo>
                    <a:pt x="98" y="95"/>
                    <a:pt x="88" y="64"/>
                    <a:pt x="60" y="56"/>
                  </a:cubicBezTo>
                  <a:cubicBezTo>
                    <a:pt x="65" y="50"/>
                    <a:pt x="73" y="39"/>
                    <a:pt x="73" y="29"/>
                  </a:cubicBezTo>
                  <a:cubicBezTo>
                    <a:pt x="73" y="12"/>
                    <a:pt x="62" y="0"/>
                    <a:pt x="49" y="0"/>
                  </a:cubicBezTo>
                  <a:cubicBezTo>
                    <a:pt x="35" y="0"/>
                    <a:pt x="25" y="12"/>
                    <a:pt x="25" y="29"/>
                  </a:cubicBezTo>
                  <a:cubicBezTo>
                    <a:pt x="25" y="39"/>
                    <a:pt x="32" y="50"/>
                    <a:pt x="38" y="56"/>
                  </a:cubicBezTo>
                  <a:cubicBezTo>
                    <a:pt x="10" y="64"/>
                    <a:pt x="0" y="95"/>
                    <a:pt x="0" y="132"/>
                  </a:cubicBezTo>
                  <a:cubicBezTo>
                    <a:pt x="0" y="139"/>
                    <a:pt x="98" y="139"/>
                    <a:pt x="98" y="132"/>
                  </a:cubicBezTo>
                  <a:close/>
                </a:path>
              </a:pathLst>
            </a:custGeom>
            <a:solidFill>
              <a:schemeClr val="bg1"/>
            </a:solidFill>
            <a:ln w="12700" cap="rnd">
              <a:solidFill>
                <a:schemeClr val="accent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94" name="Group 93"/>
          <p:cNvGrpSpPr/>
          <p:nvPr/>
        </p:nvGrpSpPr>
        <p:grpSpPr>
          <a:xfrm>
            <a:off x="5373123" y="2994982"/>
            <a:ext cx="516284" cy="334040"/>
            <a:chOff x="5514975" y="4219576"/>
            <a:chExt cx="1911350" cy="1236662"/>
          </a:xfrm>
        </p:grpSpPr>
        <p:sp>
          <p:nvSpPr>
            <p:cNvPr id="95" name="Freeform 527"/>
            <p:cNvSpPr>
              <a:spLocks/>
            </p:cNvSpPr>
            <p:nvPr/>
          </p:nvSpPr>
          <p:spPr bwMode="auto">
            <a:xfrm>
              <a:off x="5514975" y="5183188"/>
              <a:ext cx="1911350" cy="273050"/>
            </a:xfrm>
            <a:custGeom>
              <a:avLst/>
              <a:gdLst/>
              <a:ahLst/>
              <a:cxnLst>
                <a:cxn ang="0">
                  <a:pos x="1204" y="172"/>
                </a:cxn>
                <a:cxn ang="0">
                  <a:pos x="0" y="172"/>
                </a:cxn>
                <a:cxn ang="0">
                  <a:pos x="192" y="0"/>
                </a:cxn>
                <a:cxn ang="0">
                  <a:pos x="1013" y="0"/>
                </a:cxn>
                <a:cxn ang="0">
                  <a:pos x="1204" y="172"/>
                </a:cxn>
              </a:cxnLst>
              <a:rect l="0" t="0" r="r" b="b"/>
              <a:pathLst>
                <a:path w="1204" h="172">
                  <a:moveTo>
                    <a:pt x="1204" y="172"/>
                  </a:moveTo>
                  <a:lnTo>
                    <a:pt x="0" y="172"/>
                  </a:lnTo>
                  <a:lnTo>
                    <a:pt x="192" y="0"/>
                  </a:lnTo>
                  <a:lnTo>
                    <a:pt x="1013" y="0"/>
                  </a:lnTo>
                  <a:lnTo>
                    <a:pt x="1204" y="172"/>
                  </a:lnTo>
                  <a:close/>
                </a:path>
              </a:pathLst>
            </a:custGeom>
            <a:grpFill/>
            <a:ln w="12700" cap="rnd">
              <a:solidFill>
                <a:schemeClr val="accent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6" name="Freeform 528"/>
            <p:cNvSpPr>
              <a:spLocks/>
            </p:cNvSpPr>
            <p:nvPr/>
          </p:nvSpPr>
          <p:spPr bwMode="auto">
            <a:xfrm>
              <a:off x="5514975" y="5183188"/>
              <a:ext cx="1911350" cy="273050"/>
            </a:xfrm>
            <a:custGeom>
              <a:avLst/>
              <a:gdLst/>
              <a:ahLst/>
              <a:cxnLst>
                <a:cxn ang="0">
                  <a:pos x="1204" y="172"/>
                </a:cxn>
                <a:cxn ang="0">
                  <a:pos x="0" y="172"/>
                </a:cxn>
                <a:cxn ang="0">
                  <a:pos x="192" y="0"/>
                </a:cxn>
                <a:cxn ang="0">
                  <a:pos x="1013" y="0"/>
                </a:cxn>
                <a:cxn ang="0">
                  <a:pos x="1204" y="172"/>
                </a:cxn>
              </a:cxnLst>
              <a:rect l="0" t="0" r="r" b="b"/>
              <a:pathLst>
                <a:path w="1204" h="172">
                  <a:moveTo>
                    <a:pt x="1204" y="172"/>
                  </a:moveTo>
                  <a:lnTo>
                    <a:pt x="0" y="172"/>
                  </a:lnTo>
                  <a:lnTo>
                    <a:pt x="192" y="0"/>
                  </a:lnTo>
                  <a:lnTo>
                    <a:pt x="1013" y="0"/>
                  </a:lnTo>
                  <a:lnTo>
                    <a:pt x="1204" y="172"/>
                  </a:lnTo>
                  <a:close/>
                </a:path>
              </a:pathLst>
            </a:custGeom>
            <a:grpFill/>
            <a:ln w="12700" cap="rnd">
              <a:solidFill>
                <a:schemeClr val="accent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7" name="Freeform 529"/>
            <p:cNvSpPr>
              <a:spLocks/>
            </p:cNvSpPr>
            <p:nvPr/>
          </p:nvSpPr>
          <p:spPr bwMode="auto">
            <a:xfrm>
              <a:off x="5788025" y="5367338"/>
              <a:ext cx="82550" cy="1588"/>
            </a:xfrm>
            <a:custGeom>
              <a:avLst/>
              <a:gdLst/>
              <a:ahLst/>
              <a:cxnLst>
                <a:cxn ang="0">
                  <a:pos x="0" y="0"/>
                </a:cxn>
                <a:cxn ang="0">
                  <a:pos x="52" y="0"/>
                </a:cxn>
                <a:cxn ang="0">
                  <a:pos x="0" y="0"/>
                </a:cxn>
              </a:cxnLst>
              <a:rect l="0" t="0" r="r" b="b"/>
              <a:pathLst>
                <a:path w="52">
                  <a:moveTo>
                    <a:pt x="0" y="0"/>
                  </a:moveTo>
                  <a:lnTo>
                    <a:pt x="52" y="0"/>
                  </a:lnTo>
                  <a:lnTo>
                    <a:pt x="0" y="0"/>
                  </a:lnTo>
                  <a:close/>
                </a:path>
              </a:pathLst>
            </a:custGeom>
            <a:grpFill/>
            <a:ln w="12700" cap="rnd">
              <a:solidFill>
                <a:schemeClr val="accent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8" name="Line 530"/>
            <p:cNvSpPr>
              <a:spLocks noChangeShapeType="1"/>
            </p:cNvSpPr>
            <p:nvPr/>
          </p:nvSpPr>
          <p:spPr bwMode="auto">
            <a:xfrm>
              <a:off x="5788025" y="5367338"/>
              <a:ext cx="82550" cy="1588"/>
            </a:xfrm>
            <a:prstGeom prst="line">
              <a:avLst/>
            </a:prstGeom>
            <a:grpFill/>
            <a:ln w="12700" cap="rnd">
              <a:solidFill>
                <a:schemeClr val="accent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9" name="Freeform 531"/>
            <p:cNvSpPr>
              <a:spLocks/>
            </p:cNvSpPr>
            <p:nvPr/>
          </p:nvSpPr>
          <p:spPr bwMode="auto">
            <a:xfrm>
              <a:off x="5946775" y="5367338"/>
              <a:ext cx="85725" cy="1588"/>
            </a:xfrm>
            <a:custGeom>
              <a:avLst/>
              <a:gdLst/>
              <a:ahLst/>
              <a:cxnLst>
                <a:cxn ang="0">
                  <a:pos x="0" y="0"/>
                </a:cxn>
                <a:cxn ang="0">
                  <a:pos x="54" y="0"/>
                </a:cxn>
                <a:cxn ang="0">
                  <a:pos x="0" y="0"/>
                </a:cxn>
              </a:cxnLst>
              <a:rect l="0" t="0" r="r" b="b"/>
              <a:pathLst>
                <a:path w="54">
                  <a:moveTo>
                    <a:pt x="0" y="0"/>
                  </a:moveTo>
                  <a:lnTo>
                    <a:pt x="54" y="0"/>
                  </a:lnTo>
                  <a:lnTo>
                    <a:pt x="0" y="0"/>
                  </a:lnTo>
                  <a:close/>
                </a:path>
              </a:pathLst>
            </a:custGeom>
            <a:grpFill/>
            <a:ln w="12700" cap="rnd">
              <a:solidFill>
                <a:schemeClr val="accent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0" name="Line 532"/>
            <p:cNvSpPr>
              <a:spLocks noChangeShapeType="1"/>
            </p:cNvSpPr>
            <p:nvPr/>
          </p:nvSpPr>
          <p:spPr bwMode="auto">
            <a:xfrm>
              <a:off x="5946775" y="5367338"/>
              <a:ext cx="85725" cy="1588"/>
            </a:xfrm>
            <a:prstGeom prst="line">
              <a:avLst/>
            </a:prstGeom>
            <a:grpFill/>
            <a:ln w="12700" cap="rnd">
              <a:solidFill>
                <a:schemeClr val="accent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1" name="Freeform 533"/>
            <p:cNvSpPr>
              <a:spLocks/>
            </p:cNvSpPr>
            <p:nvPr/>
          </p:nvSpPr>
          <p:spPr bwMode="auto">
            <a:xfrm>
              <a:off x="6107112" y="5367338"/>
              <a:ext cx="85725" cy="1588"/>
            </a:xfrm>
            <a:custGeom>
              <a:avLst/>
              <a:gdLst/>
              <a:ahLst/>
              <a:cxnLst>
                <a:cxn ang="0">
                  <a:pos x="0" y="0"/>
                </a:cxn>
                <a:cxn ang="0">
                  <a:pos x="54" y="0"/>
                </a:cxn>
                <a:cxn ang="0">
                  <a:pos x="0" y="0"/>
                </a:cxn>
              </a:cxnLst>
              <a:rect l="0" t="0" r="r" b="b"/>
              <a:pathLst>
                <a:path w="54">
                  <a:moveTo>
                    <a:pt x="0" y="0"/>
                  </a:moveTo>
                  <a:lnTo>
                    <a:pt x="54" y="0"/>
                  </a:lnTo>
                  <a:lnTo>
                    <a:pt x="0" y="0"/>
                  </a:lnTo>
                  <a:close/>
                </a:path>
              </a:pathLst>
            </a:custGeom>
            <a:grpFill/>
            <a:ln w="12700" cap="rnd">
              <a:solidFill>
                <a:schemeClr val="accent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2" name="Line 534"/>
            <p:cNvSpPr>
              <a:spLocks noChangeShapeType="1"/>
            </p:cNvSpPr>
            <p:nvPr/>
          </p:nvSpPr>
          <p:spPr bwMode="auto">
            <a:xfrm>
              <a:off x="6107112" y="5367338"/>
              <a:ext cx="85725" cy="1588"/>
            </a:xfrm>
            <a:prstGeom prst="line">
              <a:avLst/>
            </a:prstGeom>
            <a:grpFill/>
            <a:ln w="12700" cap="rnd">
              <a:solidFill>
                <a:schemeClr val="accent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 name="Freeform 535"/>
            <p:cNvSpPr>
              <a:spLocks/>
            </p:cNvSpPr>
            <p:nvPr/>
          </p:nvSpPr>
          <p:spPr bwMode="auto">
            <a:xfrm>
              <a:off x="6269037" y="5367338"/>
              <a:ext cx="85725" cy="1588"/>
            </a:xfrm>
            <a:custGeom>
              <a:avLst/>
              <a:gdLst/>
              <a:ahLst/>
              <a:cxnLst>
                <a:cxn ang="0">
                  <a:pos x="0" y="0"/>
                </a:cxn>
                <a:cxn ang="0">
                  <a:pos x="54" y="0"/>
                </a:cxn>
                <a:cxn ang="0">
                  <a:pos x="0" y="0"/>
                </a:cxn>
              </a:cxnLst>
              <a:rect l="0" t="0" r="r" b="b"/>
              <a:pathLst>
                <a:path w="54">
                  <a:moveTo>
                    <a:pt x="0" y="0"/>
                  </a:moveTo>
                  <a:lnTo>
                    <a:pt x="54" y="0"/>
                  </a:lnTo>
                  <a:lnTo>
                    <a:pt x="0" y="0"/>
                  </a:lnTo>
                  <a:close/>
                </a:path>
              </a:pathLst>
            </a:custGeom>
            <a:grpFill/>
            <a:ln w="12700" cap="rnd">
              <a:solidFill>
                <a:schemeClr val="accent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 name="Line 536"/>
            <p:cNvSpPr>
              <a:spLocks noChangeShapeType="1"/>
            </p:cNvSpPr>
            <p:nvPr/>
          </p:nvSpPr>
          <p:spPr bwMode="auto">
            <a:xfrm>
              <a:off x="6269037" y="5367338"/>
              <a:ext cx="85725" cy="1588"/>
            </a:xfrm>
            <a:prstGeom prst="line">
              <a:avLst/>
            </a:prstGeom>
            <a:grpFill/>
            <a:ln w="12700" cap="rnd">
              <a:solidFill>
                <a:schemeClr val="accent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 name="Freeform 537"/>
            <p:cNvSpPr>
              <a:spLocks/>
            </p:cNvSpPr>
            <p:nvPr/>
          </p:nvSpPr>
          <p:spPr bwMode="auto">
            <a:xfrm>
              <a:off x="6427787" y="5367338"/>
              <a:ext cx="85725" cy="1588"/>
            </a:xfrm>
            <a:custGeom>
              <a:avLst/>
              <a:gdLst/>
              <a:ahLst/>
              <a:cxnLst>
                <a:cxn ang="0">
                  <a:pos x="0" y="0"/>
                </a:cxn>
                <a:cxn ang="0">
                  <a:pos x="54" y="0"/>
                </a:cxn>
                <a:cxn ang="0">
                  <a:pos x="0" y="0"/>
                </a:cxn>
              </a:cxnLst>
              <a:rect l="0" t="0" r="r" b="b"/>
              <a:pathLst>
                <a:path w="54">
                  <a:moveTo>
                    <a:pt x="0" y="0"/>
                  </a:moveTo>
                  <a:lnTo>
                    <a:pt x="54" y="0"/>
                  </a:lnTo>
                  <a:lnTo>
                    <a:pt x="0" y="0"/>
                  </a:lnTo>
                  <a:close/>
                </a:path>
              </a:pathLst>
            </a:custGeom>
            <a:grpFill/>
            <a:ln w="12700" cap="rnd">
              <a:solidFill>
                <a:schemeClr val="accent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 name="Line 538"/>
            <p:cNvSpPr>
              <a:spLocks noChangeShapeType="1"/>
            </p:cNvSpPr>
            <p:nvPr/>
          </p:nvSpPr>
          <p:spPr bwMode="auto">
            <a:xfrm>
              <a:off x="6427787" y="5367338"/>
              <a:ext cx="85725" cy="1588"/>
            </a:xfrm>
            <a:prstGeom prst="line">
              <a:avLst/>
            </a:prstGeom>
            <a:grpFill/>
            <a:ln w="12700" cap="rnd">
              <a:solidFill>
                <a:schemeClr val="accent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 name="Freeform 539"/>
            <p:cNvSpPr>
              <a:spLocks/>
            </p:cNvSpPr>
            <p:nvPr/>
          </p:nvSpPr>
          <p:spPr bwMode="auto">
            <a:xfrm>
              <a:off x="6589712" y="5367338"/>
              <a:ext cx="82550" cy="1588"/>
            </a:xfrm>
            <a:custGeom>
              <a:avLst/>
              <a:gdLst/>
              <a:ahLst/>
              <a:cxnLst>
                <a:cxn ang="0">
                  <a:pos x="0" y="0"/>
                </a:cxn>
                <a:cxn ang="0">
                  <a:pos x="52" y="0"/>
                </a:cxn>
                <a:cxn ang="0">
                  <a:pos x="0" y="0"/>
                </a:cxn>
              </a:cxnLst>
              <a:rect l="0" t="0" r="r" b="b"/>
              <a:pathLst>
                <a:path w="52">
                  <a:moveTo>
                    <a:pt x="0" y="0"/>
                  </a:moveTo>
                  <a:lnTo>
                    <a:pt x="52" y="0"/>
                  </a:lnTo>
                  <a:lnTo>
                    <a:pt x="0" y="0"/>
                  </a:lnTo>
                  <a:close/>
                </a:path>
              </a:pathLst>
            </a:custGeom>
            <a:grpFill/>
            <a:ln w="12700" cap="rnd">
              <a:solidFill>
                <a:schemeClr val="accent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 name="Line 540"/>
            <p:cNvSpPr>
              <a:spLocks noChangeShapeType="1"/>
            </p:cNvSpPr>
            <p:nvPr/>
          </p:nvSpPr>
          <p:spPr bwMode="auto">
            <a:xfrm>
              <a:off x="6589712" y="5367338"/>
              <a:ext cx="82550" cy="1588"/>
            </a:xfrm>
            <a:prstGeom prst="line">
              <a:avLst/>
            </a:prstGeom>
            <a:grpFill/>
            <a:ln w="12700" cap="rnd">
              <a:solidFill>
                <a:schemeClr val="accent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 name="Freeform 541"/>
            <p:cNvSpPr>
              <a:spLocks/>
            </p:cNvSpPr>
            <p:nvPr/>
          </p:nvSpPr>
          <p:spPr bwMode="auto">
            <a:xfrm>
              <a:off x="6748462" y="5367338"/>
              <a:ext cx="85725" cy="1588"/>
            </a:xfrm>
            <a:custGeom>
              <a:avLst/>
              <a:gdLst/>
              <a:ahLst/>
              <a:cxnLst>
                <a:cxn ang="0">
                  <a:pos x="0" y="0"/>
                </a:cxn>
                <a:cxn ang="0">
                  <a:pos x="54" y="0"/>
                </a:cxn>
                <a:cxn ang="0">
                  <a:pos x="0" y="0"/>
                </a:cxn>
              </a:cxnLst>
              <a:rect l="0" t="0" r="r" b="b"/>
              <a:pathLst>
                <a:path w="54">
                  <a:moveTo>
                    <a:pt x="0" y="0"/>
                  </a:moveTo>
                  <a:lnTo>
                    <a:pt x="54" y="0"/>
                  </a:lnTo>
                  <a:lnTo>
                    <a:pt x="0" y="0"/>
                  </a:lnTo>
                  <a:close/>
                </a:path>
              </a:pathLst>
            </a:custGeom>
            <a:grpFill/>
            <a:ln w="12700" cap="rnd">
              <a:solidFill>
                <a:schemeClr val="accent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 name="Line 542"/>
            <p:cNvSpPr>
              <a:spLocks noChangeShapeType="1"/>
            </p:cNvSpPr>
            <p:nvPr/>
          </p:nvSpPr>
          <p:spPr bwMode="auto">
            <a:xfrm>
              <a:off x="6748462" y="5367338"/>
              <a:ext cx="85725" cy="1588"/>
            </a:xfrm>
            <a:prstGeom prst="line">
              <a:avLst/>
            </a:prstGeom>
            <a:grpFill/>
            <a:ln w="12700" cap="rnd">
              <a:solidFill>
                <a:schemeClr val="accent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 name="Freeform 543"/>
            <p:cNvSpPr>
              <a:spLocks/>
            </p:cNvSpPr>
            <p:nvPr/>
          </p:nvSpPr>
          <p:spPr bwMode="auto">
            <a:xfrm>
              <a:off x="6910387" y="5367338"/>
              <a:ext cx="82550" cy="1588"/>
            </a:xfrm>
            <a:custGeom>
              <a:avLst/>
              <a:gdLst/>
              <a:ahLst/>
              <a:cxnLst>
                <a:cxn ang="0">
                  <a:pos x="0" y="0"/>
                </a:cxn>
                <a:cxn ang="0">
                  <a:pos x="52" y="0"/>
                </a:cxn>
                <a:cxn ang="0">
                  <a:pos x="0" y="0"/>
                </a:cxn>
              </a:cxnLst>
              <a:rect l="0" t="0" r="r" b="b"/>
              <a:pathLst>
                <a:path w="52">
                  <a:moveTo>
                    <a:pt x="0" y="0"/>
                  </a:moveTo>
                  <a:lnTo>
                    <a:pt x="52" y="0"/>
                  </a:lnTo>
                  <a:lnTo>
                    <a:pt x="0" y="0"/>
                  </a:lnTo>
                  <a:close/>
                </a:path>
              </a:pathLst>
            </a:custGeom>
            <a:grpFill/>
            <a:ln w="12700" cap="rnd">
              <a:solidFill>
                <a:schemeClr val="accent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 name="Line 544"/>
            <p:cNvSpPr>
              <a:spLocks noChangeShapeType="1"/>
            </p:cNvSpPr>
            <p:nvPr/>
          </p:nvSpPr>
          <p:spPr bwMode="auto">
            <a:xfrm>
              <a:off x="6910387" y="5367338"/>
              <a:ext cx="82550" cy="1588"/>
            </a:xfrm>
            <a:prstGeom prst="line">
              <a:avLst/>
            </a:prstGeom>
            <a:grpFill/>
            <a:ln w="12700" cap="rnd">
              <a:solidFill>
                <a:schemeClr val="accent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 name="Freeform 545"/>
            <p:cNvSpPr>
              <a:spLocks/>
            </p:cNvSpPr>
            <p:nvPr/>
          </p:nvSpPr>
          <p:spPr bwMode="auto">
            <a:xfrm>
              <a:off x="7069137" y="5367338"/>
              <a:ext cx="85725" cy="1588"/>
            </a:xfrm>
            <a:custGeom>
              <a:avLst/>
              <a:gdLst/>
              <a:ahLst/>
              <a:cxnLst>
                <a:cxn ang="0">
                  <a:pos x="0" y="0"/>
                </a:cxn>
                <a:cxn ang="0">
                  <a:pos x="54" y="0"/>
                </a:cxn>
                <a:cxn ang="0">
                  <a:pos x="0" y="0"/>
                </a:cxn>
              </a:cxnLst>
              <a:rect l="0" t="0" r="r" b="b"/>
              <a:pathLst>
                <a:path w="54">
                  <a:moveTo>
                    <a:pt x="0" y="0"/>
                  </a:moveTo>
                  <a:lnTo>
                    <a:pt x="54" y="0"/>
                  </a:lnTo>
                  <a:lnTo>
                    <a:pt x="0" y="0"/>
                  </a:lnTo>
                  <a:close/>
                </a:path>
              </a:pathLst>
            </a:custGeom>
            <a:grpFill/>
            <a:ln w="12700" cap="rnd">
              <a:solidFill>
                <a:schemeClr val="accent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 name="Line 546"/>
            <p:cNvSpPr>
              <a:spLocks noChangeShapeType="1"/>
            </p:cNvSpPr>
            <p:nvPr/>
          </p:nvSpPr>
          <p:spPr bwMode="auto">
            <a:xfrm>
              <a:off x="7069137" y="5367338"/>
              <a:ext cx="85725" cy="1588"/>
            </a:xfrm>
            <a:prstGeom prst="line">
              <a:avLst/>
            </a:prstGeom>
            <a:grpFill/>
            <a:ln w="12700" cap="rnd">
              <a:solidFill>
                <a:schemeClr val="accent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5" name="Freeform 547"/>
            <p:cNvSpPr>
              <a:spLocks/>
            </p:cNvSpPr>
            <p:nvPr/>
          </p:nvSpPr>
          <p:spPr bwMode="auto">
            <a:xfrm>
              <a:off x="5946775" y="5268913"/>
              <a:ext cx="85725" cy="1588"/>
            </a:xfrm>
            <a:custGeom>
              <a:avLst/>
              <a:gdLst/>
              <a:ahLst/>
              <a:cxnLst>
                <a:cxn ang="0">
                  <a:pos x="0" y="0"/>
                </a:cxn>
                <a:cxn ang="0">
                  <a:pos x="54" y="0"/>
                </a:cxn>
                <a:cxn ang="0">
                  <a:pos x="0" y="0"/>
                </a:cxn>
              </a:cxnLst>
              <a:rect l="0" t="0" r="r" b="b"/>
              <a:pathLst>
                <a:path w="54">
                  <a:moveTo>
                    <a:pt x="0" y="0"/>
                  </a:moveTo>
                  <a:lnTo>
                    <a:pt x="54" y="0"/>
                  </a:lnTo>
                  <a:lnTo>
                    <a:pt x="0" y="0"/>
                  </a:lnTo>
                  <a:close/>
                </a:path>
              </a:pathLst>
            </a:custGeom>
            <a:grpFill/>
            <a:ln w="12700" cap="rnd">
              <a:solidFill>
                <a:schemeClr val="accent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6" name="Line 548"/>
            <p:cNvSpPr>
              <a:spLocks noChangeShapeType="1"/>
            </p:cNvSpPr>
            <p:nvPr/>
          </p:nvSpPr>
          <p:spPr bwMode="auto">
            <a:xfrm>
              <a:off x="5946775" y="5268913"/>
              <a:ext cx="85725" cy="1588"/>
            </a:xfrm>
            <a:prstGeom prst="line">
              <a:avLst/>
            </a:prstGeom>
            <a:grpFill/>
            <a:ln w="12700" cap="rnd">
              <a:solidFill>
                <a:schemeClr val="accent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7" name="Freeform 549"/>
            <p:cNvSpPr>
              <a:spLocks/>
            </p:cNvSpPr>
            <p:nvPr/>
          </p:nvSpPr>
          <p:spPr bwMode="auto">
            <a:xfrm>
              <a:off x="6107112" y="5268913"/>
              <a:ext cx="85725" cy="1588"/>
            </a:xfrm>
            <a:custGeom>
              <a:avLst/>
              <a:gdLst/>
              <a:ahLst/>
              <a:cxnLst>
                <a:cxn ang="0">
                  <a:pos x="0" y="0"/>
                </a:cxn>
                <a:cxn ang="0">
                  <a:pos x="54" y="0"/>
                </a:cxn>
                <a:cxn ang="0">
                  <a:pos x="0" y="0"/>
                </a:cxn>
              </a:cxnLst>
              <a:rect l="0" t="0" r="r" b="b"/>
              <a:pathLst>
                <a:path w="54">
                  <a:moveTo>
                    <a:pt x="0" y="0"/>
                  </a:moveTo>
                  <a:lnTo>
                    <a:pt x="54" y="0"/>
                  </a:lnTo>
                  <a:lnTo>
                    <a:pt x="0" y="0"/>
                  </a:lnTo>
                  <a:close/>
                </a:path>
              </a:pathLst>
            </a:custGeom>
            <a:grpFill/>
            <a:ln w="12700" cap="rnd">
              <a:solidFill>
                <a:schemeClr val="accent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 name="Line 550"/>
            <p:cNvSpPr>
              <a:spLocks noChangeShapeType="1"/>
            </p:cNvSpPr>
            <p:nvPr/>
          </p:nvSpPr>
          <p:spPr bwMode="auto">
            <a:xfrm>
              <a:off x="6107112" y="5268913"/>
              <a:ext cx="85725" cy="1588"/>
            </a:xfrm>
            <a:prstGeom prst="line">
              <a:avLst/>
            </a:prstGeom>
            <a:grpFill/>
            <a:ln w="12700" cap="rnd">
              <a:solidFill>
                <a:schemeClr val="accent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9" name="Freeform 551"/>
            <p:cNvSpPr>
              <a:spLocks/>
            </p:cNvSpPr>
            <p:nvPr/>
          </p:nvSpPr>
          <p:spPr bwMode="auto">
            <a:xfrm>
              <a:off x="6269037" y="5268913"/>
              <a:ext cx="85725" cy="1588"/>
            </a:xfrm>
            <a:custGeom>
              <a:avLst/>
              <a:gdLst/>
              <a:ahLst/>
              <a:cxnLst>
                <a:cxn ang="0">
                  <a:pos x="0" y="0"/>
                </a:cxn>
                <a:cxn ang="0">
                  <a:pos x="54" y="0"/>
                </a:cxn>
                <a:cxn ang="0">
                  <a:pos x="0" y="0"/>
                </a:cxn>
              </a:cxnLst>
              <a:rect l="0" t="0" r="r" b="b"/>
              <a:pathLst>
                <a:path w="54">
                  <a:moveTo>
                    <a:pt x="0" y="0"/>
                  </a:moveTo>
                  <a:lnTo>
                    <a:pt x="54" y="0"/>
                  </a:lnTo>
                  <a:lnTo>
                    <a:pt x="0" y="0"/>
                  </a:lnTo>
                  <a:close/>
                </a:path>
              </a:pathLst>
            </a:custGeom>
            <a:grpFill/>
            <a:ln w="12700" cap="rnd">
              <a:solidFill>
                <a:schemeClr val="accent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0" name="Line 552"/>
            <p:cNvSpPr>
              <a:spLocks noChangeShapeType="1"/>
            </p:cNvSpPr>
            <p:nvPr/>
          </p:nvSpPr>
          <p:spPr bwMode="auto">
            <a:xfrm>
              <a:off x="6269037" y="5268913"/>
              <a:ext cx="85725" cy="1588"/>
            </a:xfrm>
            <a:prstGeom prst="line">
              <a:avLst/>
            </a:prstGeom>
            <a:grpFill/>
            <a:ln w="12700" cap="rnd">
              <a:solidFill>
                <a:schemeClr val="accent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 name="Freeform 553"/>
            <p:cNvSpPr>
              <a:spLocks/>
            </p:cNvSpPr>
            <p:nvPr/>
          </p:nvSpPr>
          <p:spPr bwMode="auto">
            <a:xfrm>
              <a:off x="6427787" y="5268913"/>
              <a:ext cx="85725" cy="1588"/>
            </a:xfrm>
            <a:custGeom>
              <a:avLst/>
              <a:gdLst/>
              <a:ahLst/>
              <a:cxnLst>
                <a:cxn ang="0">
                  <a:pos x="0" y="0"/>
                </a:cxn>
                <a:cxn ang="0">
                  <a:pos x="54" y="0"/>
                </a:cxn>
                <a:cxn ang="0">
                  <a:pos x="0" y="0"/>
                </a:cxn>
              </a:cxnLst>
              <a:rect l="0" t="0" r="r" b="b"/>
              <a:pathLst>
                <a:path w="54">
                  <a:moveTo>
                    <a:pt x="0" y="0"/>
                  </a:moveTo>
                  <a:lnTo>
                    <a:pt x="54" y="0"/>
                  </a:lnTo>
                  <a:lnTo>
                    <a:pt x="0" y="0"/>
                  </a:lnTo>
                  <a:close/>
                </a:path>
              </a:pathLst>
            </a:custGeom>
            <a:grpFill/>
            <a:ln w="12700" cap="rnd">
              <a:solidFill>
                <a:schemeClr val="accent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2" name="Line 554"/>
            <p:cNvSpPr>
              <a:spLocks noChangeShapeType="1"/>
            </p:cNvSpPr>
            <p:nvPr/>
          </p:nvSpPr>
          <p:spPr bwMode="auto">
            <a:xfrm>
              <a:off x="6427787" y="5268913"/>
              <a:ext cx="85725" cy="1588"/>
            </a:xfrm>
            <a:prstGeom prst="line">
              <a:avLst/>
            </a:prstGeom>
            <a:grpFill/>
            <a:ln w="12700" cap="rnd">
              <a:solidFill>
                <a:schemeClr val="accent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3" name="Freeform 555"/>
            <p:cNvSpPr>
              <a:spLocks/>
            </p:cNvSpPr>
            <p:nvPr/>
          </p:nvSpPr>
          <p:spPr bwMode="auto">
            <a:xfrm>
              <a:off x="6589712" y="5268913"/>
              <a:ext cx="82550" cy="1588"/>
            </a:xfrm>
            <a:custGeom>
              <a:avLst/>
              <a:gdLst/>
              <a:ahLst/>
              <a:cxnLst>
                <a:cxn ang="0">
                  <a:pos x="0" y="0"/>
                </a:cxn>
                <a:cxn ang="0">
                  <a:pos x="52" y="0"/>
                </a:cxn>
                <a:cxn ang="0">
                  <a:pos x="0" y="0"/>
                </a:cxn>
              </a:cxnLst>
              <a:rect l="0" t="0" r="r" b="b"/>
              <a:pathLst>
                <a:path w="52">
                  <a:moveTo>
                    <a:pt x="0" y="0"/>
                  </a:moveTo>
                  <a:lnTo>
                    <a:pt x="52" y="0"/>
                  </a:lnTo>
                  <a:lnTo>
                    <a:pt x="0" y="0"/>
                  </a:lnTo>
                  <a:close/>
                </a:path>
              </a:pathLst>
            </a:custGeom>
            <a:grpFill/>
            <a:ln w="12700" cap="rnd">
              <a:solidFill>
                <a:schemeClr val="accent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4" name="Line 556"/>
            <p:cNvSpPr>
              <a:spLocks noChangeShapeType="1"/>
            </p:cNvSpPr>
            <p:nvPr/>
          </p:nvSpPr>
          <p:spPr bwMode="auto">
            <a:xfrm>
              <a:off x="6589712" y="5268913"/>
              <a:ext cx="82550" cy="1588"/>
            </a:xfrm>
            <a:prstGeom prst="line">
              <a:avLst/>
            </a:prstGeom>
            <a:grpFill/>
            <a:ln w="12700" cap="rnd">
              <a:solidFill>
                <a:schemeClr val="accent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5" name="Freeform 557"/>
            <p:cNvSpPr>
              <a:spLocks/>
            </p:cNvSpPr>
            <p:nvPr/>
          </p:nvSpPr>
          <p:spPr bwMode="auto">
            <a:xfrm>
              <a:off x="6748462" y="5268913"/>
              <a:ext cx="85725" cy="1588"/>
            </a:xfrm>
            <a:custGeom>
              <a:avLst/>
              <a:gdLst/>
              <a:ahLst/>
              <a:cxnLst>
                <a:cxn ang="0">
                  <a:pos x="0" y="0"/>
                </a:cxn>
                <a:cxn ang="0">
                  <a:pos x="54" y="0"/>
                </a:cxn>
                <a:cxn ang="0">
                  <a:pos x="0" y="0"/>
                </a:cxn>
              </a:cxnLst>
              <a:rect l="0" t="0" r="r" b="b"/>
              <a:pathLst>
                <a:path w="54">
                  <a:moveTo>
                    <a:pt x="0" y="0"/>
                  </a:moveTo>
                  <a:lnTo>
                    <a:pt x="54" y="0"/>
                  </a:lnTo>
                  <a:lnTo>
                    <a:pt x="0" y="0"/>
                  </a:lnTo>
                  <a:close/>
                </a:path>
              </a:pathLst>
            </a:custGeom>
            <a:grpFill/>
            <a:ln w="12700" cap="rnd">
              <a:solidFill>
                <a:schemeClr val="accent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6" name="Line 558"/>
            <p:cNvSpPr>
              <a:spLocks noChangeShapeType="1"/>
            </p:cNvSpPr>
            <p:nvPr/>
          </p:nvSpPr>
          <p:spPr bwMode="auto">
            <a:xfrm>
              <a:off x="6748462" y="5268913"/>
              <a:ext cx="85725" cy="1588"/>
            </a:xfrm>
            <a:prstGeom prst="line">
              <a:avLst/>
            </a:prstGeom>
            <a:grpFill/>
            <a:ln w="12700" cap="rnd">
              <a:solidFill>
                <a:schemeClr val="accent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7" name="Freeform 559"/>
            <p:cNvSpPr>
              <a:spLocks/>
            </p:cNvSpPr>
            <p:nvPr/>
          </p:nvSpPr>
          <p:spPr bwMode="auto">
            <a:xfrm>
              <a:off x="6910387" y="5268913"/>
              <a:ext cx="82550" cy="1588"/>
            </a:xfrm>
            <a:custGeom>
              <a:avLst/>
              <a:gdLst/>
              <a:ahLst/>
              <a:cxnLst>
                <a:cxn ang="0">
                  <a:pos x="0" y="0"/>
                </a:cxn>
                <a:cxn ang="0">
                  <a:pos x="52" y="0"/>
                </a:cxn>
                <a:cxn ang="0">
                  <a:pos x="0" y="0"/>
                </a:cxn>
              </a:cxnLst>
              <a:rect l="0" t="0" r="r" b="b"/>
              <a:pathLst>
                <a:path w="52">
                  <a:moveTo>
                    <a:pt x="0" y="0"/>
                  </a:moveTo>
                  <a:lnTo>
                    <a:pt x="52" y="0"/>
                  </a:lnTo>
                  <a:lnTo>
                    <a:pt x="0" y="0"/>
                  </a:lnTo>
                  <a:close/>
                </a:path>
              </a:pathLst>
            </a:custGeom>
            <a:grpFill/>
            <a:ln w="12700" cap="rnd">
              <a:solidFill>
                <a:schemeClr val="accent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8" name="Line 560"/>
            <p:cNvSpPr>
              <a:spLocks noChangeShapeType="1"/>
            </p:cNvSpPr>
            <p:nvPr/>
          </p:nvSpPr>
          <p:spPr bwMode="auto">
            <a:xfrm>
              <a:off x="6910387" y="5268913"/>
              <a:ext cx="82550" cy="1588"/>
            </a:xfrm>
            <a:prstGeom prst="line">
              <a:avLst/>
            </a:prstGeom>
            <a:grpFill/>
            <a:ln w="12700" cap="rnd">
              <a:solidFill>
                <a:schemeClr val="accent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9" name="Rectangle 561"/>
            <p:cNvSpPr>
              <a:spLocks noChangeArrowheads="1"/>
            </p:cNvSpPr>
            <p:nvPr/>
          </p:nvSpPr>
          <p:spPr bwMode="auto">
            <a:xfrm>
              <a:off x="5819775" y="4219576"/>
              <a:ext cx="1303338" cy="887413"/>
            </a:xfrm>
            <a:prstGeom prst="rect">
              <a:avLst/>
            </a:prstGeom>
            <a:grpFill/>
            <a:ln w="12700" cap="rnd">
              <a:solidFill>
                <a:schemeClr val="accent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0" name="Rectangle 562"/>
            <p:cNvSpPr>
              <a:spLocks noChangeArrowheads="1"/>
            </p:cNvSpPr>
            <p:nvPr/>
          </p:nvSpPr>
          <p:spPr bwMode="auto">
            <a:xfrm>
              <a:off x="5819775" y="4219576"/>
              <a:ext cx="1303338" cy="887413"/>
            </a:xfrm>
            <a:prstGeom prst="rect">
              <a:avLst/>
            </a:prstGeom>
            <a:grpFill/>
            <a:ln w="12700" cap="rnd">
              <a:solidFill>
                <a:schemeClr val="accent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1" name="Freeform 563"/>
            <p:cNvSpPr>
              <a:spLocks/>
            </p:cNvSpPr>
            <p:nvPr/>
          </p:nvSpPr>
          <p:spPr bwMode="auto">
            <a:xfrm>
              <a:off x="6145212" y="4314826"/>
              <a:ext cx="660400" cy="604838"/>
            </a:xfrm>
            <a:custGeom>
              <a:avLst/>
              <a:gdLst/>
              <a:ahLst/>
              <a:cxnLst>
                <a:cxn ang="0">
                  <a:pos x="97" y="0"/>
                </a:cxn>
                <a:cxn ang="0">
                  <a:pos x="12" y="86"/>
                </a:cxn>
                <a:cxn ang="0">
                  <a:pos x="12" y="127"/>
                </a:cxn>
                <a:cxn ang="0">
                  <a:pos x="63" y="179"/>
                </a:cxn>
                <a:cxn ang="0">
                  <a:pos x="104" y="179"/>
                </a:cxn>
                <a:cxn ang="0">
                  <a:pos x="197" y="86"/>
                </a:cxn>
                <a:cxn ang="0">
                  <a:pos x="197" y="45"/>
                </a:cxn>
                <a:cxn ang="0">
                  <a:pos x="152" y="0"/>
                </a:cxn>
                <a:cxn ang="0">
                  <a:pos x="125" y="27"/>
                </a:cxn>
                <a:cxn ang="0">
                  <a:pos x="97" y="0"/>
                </a:cxn>
              </a:cxnLst>
              <a:rect l="0" t="0" r="r" b="b"/>
              <a:pathLst>
                <a:path w="208" h="190">
                  <a:moveTo>
                    <a:pt x="97" y="0"/>
                  </a:moveTo>
                  <a:cubicBezTo>
                    <a:pt x="12" y="86"/>
                    <a:pt x="12" y="86"/>
                    <a:pt x="12" y="86"/>
                  </a:cubicBezTo>
                  <a:cubicBezTo>
                    <a:pt x="0" y="97"/>
                    <a:pt x="0" y="116"/>
                    <a:pt x="12" y="127"/>
                  </a:cubicBezTo>
                  <a:cubicBezTo>
                    <a:pt x="63" y="179"/>
                    <a:pt x="63" y="179"/>
                    <a:pt x="63" y="179"/>
                  </a:cubicBezTo>
                  <a:cubicBezTo>
                    <a:pt x="75" y="190"/>
                    <a:pt x="93" y="190"/>
                    <a:pt x="104" y="179"/>
                  </a:cubicBezTo>
                  <a:cubicBezTo>
                    <a:pt x="197" y="86"/>
                    <a:pt x="197" y="86"/>
                    <a:pt x="197" y="86"/>
                  </a:cubicBezTo>
                  <a:cubicBezTo>
                    <a:pt x="208" y="75"/>
                    <a:pt x="208" y="56"/>
                    <a:pt x="197" y="45"/>
                  </a:cubicBezTo>
                  <a:cubicBezTo>
                    <a:pt x="152" y="0"/>
                    <a:pt x="152" y="0"/>
                    <a:pt x="152" y="0"/>
                  </a:cubicBezTo>
                  <a:cubicBezTo>
                    <a:pt x="125" y="27"/>
                    <a:pt x="125" y="27"/>
                    <a:pt x="125" y="27"/>
                  </a:cubicBezTo>
                  <a:lnTo>
                    <a:pt x="97" y="0"/>
                  </a:lnTo>
                  <a:close/>
                </a:path>
              </a:pathLst>
            </a:custGeom>
            <a:grpFill/>
            <a:ln w="12700" cap="rnd">
              <a:solidFill>
                <a:schemeClr val="accent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2" name="Line 564"/>
            <p:cNvSpPr>
              <a:spLocks noChangeShapeType="1"/>
            </p:cNvSpPr>
            <p:nvPr/>
          </p:nvSpPr>
          <p:spPr bwMode="auto">
            <a:xfrm flipH="1" flipV="1">
              <a:off x="6265862" y="4627563"/>
              <a:ext cx="171450" cy="171450"/>
            </a:xfrm>
            <a:prstGeom prst="line">
              <a:avLst/>
            </a:prstGeom>
            <a:grpFill/>
            <a:ln w="12700" cap="rnd">
              <a:solidFill>
                <a:schemeClr val="accent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3" name="Line 565"/>
            <p:cNvSpPr>
              <a:spLocks noChangeShapeType="1"/>
            </p:cNvSpPr>
            <p:nvPr/>
          </p:nvSpPr>
          <p:spPr bwMode="auto">
            <a:xfrm flipH="1" flipV="1">
              <a:off x="6329362" y="4564063"/>
              <a:ext cx="171450" cy="171450"/>
            </a:xfrm>
            <a:prstGeom prst="line">
              <a:avLst/>
            </a:prstGeom>
            <a:grpFill/>
            <a:ln w="12700" cap="rnd">
              <a:solidFill>
                <a:schemeClr val="accent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4" name="Line 566"/>
            <p:cNvSpPr>
              <a:spLocks noChangeShapeType="1"/>
            </p:cNvSpPr>
            <p:nvPr/>
          </p:nvSpPr>
          <p:spPr bwMode="auto">
            <a:xfrm flipH="1" flipV="1">
              <a:off x="6392862" y="4500563"/>
              <a:ext cx="171450" cy="171450"/>
            </a:xfrm>
            <a:prstGeom prst="line">
              <a:avLst/>
            </a:prstGeom>
            <a:grpFill/>
            <a:ln w="12700" cap="rnd">
              <a:solidFill>
                <a:schemeClr val="accent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5" name="Line 567"/>
            <p:cNvSpPr>
              <a:spLocks noChangeShapeType="1"/>
            </p:cNvSpPr>
            <p:nvPr/>
          </p:nvSpPr>
          <p:spPr bwMode="auto">
            <a:xfrm flipH="1" flipV="1">
              <a:off x="6456362" y="4437063"/>
              <a:ext cx="171450" cy="171450"/>
            </a:xfrm>
            <a:prstGeom prst="line">
              <a:avLst/>
            </a:prstGeom>
            <a:grpFill/>
            <a:ln w="12700" cap="rnd">
              <a:solidFill>
                <a:schemeClr val="accent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6" name="Line 568"/>
            <p:cNvSpPr>
              <a:spLocks noChangeShapeType="1"/>
            </p:cNvSpPr>
            <p:nvPr/>
          </p:nvSpPr>
          <p:spPr bwMode="auto">
            <a:xfrm flipH="1">
              <a:off x="6453187" y="4314826"/>
              <a:ext cx="174625" cy="1588"/>
            </a:xfrm>
            <a:prstGeom prst="line">
              <a:avLst/>
            </a:prstGeom>
            <a:grpFill/>
            <a:ln w="12700" cap="rnd">
              <a:solidFill>
                <a:schemeClr val="accent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7" name="Freeform 569"/>
            <p:cNvSpPr>
              <a:spLocks/>
            </p:cNvSpPr>
            <p:nvPr/>
          </p:nvSpPr>
          <p:spPr bwMode="auto">
            <a:xfrm>
              <a:off x="6145212" y="4589463"/>
              <a:ext cx="660400" cy="457200"/>
            </a:xfrm>
            <a:custGeom>
              <a:avLst/>
              <a:gdLst/>
              <a:ahLst/>
              <a:cxnLst>
                <a:cxn ang="0">
                  <a:pos x="12" y="41"/>
                </a:cxn>
                <a:cxn ang="0">
                  <a:pos x="12" y="81"/>
                </a:cxn>
                <a:cxn ang="0">
                  <a:pos x="63" y="133"/>
                </a:cxn>
                <a:cxn ang="0">
                  <a:pos x="104" y="133"/>
                </a:cxn>
                <a:cxn ang="0">
                  <a:pos x="197" y="41"/>
                </a:cxn>
                <a:cxn ang="0">
                  <a:pos x="197" y="0"/>
                </a:cxn>
              </a:cxnLst>
              <a:rect l="0" t="0" r="r" b="b"/>
              <a:pathLst>
                <a:path w="208" h="144">
                  <a:moveTo>
                    <a:pt x="12" y="41"/>
                  </a:moveTo>
                  <a:cubicBezTo>
                    <a:pt x="0" y="52"/>
                    <a:pt x="0" y="70"/>
                    <a:pt x="12" y="81"/>
                  </a:cubicBezTo>
                  <a:cubicBezTo>
                    <a:pt x="63" y="133"/>
                    <a:pt x="63" y="133"/>
                    <a:pt x="63" y="133"/>
                  </a:cubicBezTo>
                  <a:cubicBezTo>
                    <a:pt x="75" y="144"/>
                    <a:pt x="93" y="144"/>
                    <a:pt x="104" y="133"/>
                  </a:cubicBezTo>
                  <a:cubicBezTo>
                    <a:pt x="197" y="41"/>
                    <a:pt x="197" y="41"/>
                    <a:pt x="197" y="41"/>
                  </a:cubicBezTo>
                  <a:cubicBezTo>
                    <a:pt x="208" y="29"/>
                    <a:pt x="208" y="11"/>
                    <a:pt x="197" y="0"/>
                  </a:cubicBezTo>
                </a:path>
              </a:pathLst>
            </a:custGeom>
            <a:grpFill/>
            <a:ln w="12700" cap="rnd">
              <a:solidFill>
                <a:schemeClr val="accent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pic>
        <p:nvPicPr>
          <p:cNvPr id="3" name="Image 2"/>
          <p:cNvPicPr>
            <a:picLocks noChangeAspect="1"/>
          </p:cNvPicPr>
          <p:nvPr>
            <p:custDataLst>
              <p:tags r:id="rId2"/>
            </p:custDataLst>
          </p:nvPr>
        </p:nvPicPr>
        <p:blipFill>
          <a:blip r:embed="rId6"/>
          <a:stretch>
            <a:fillRect/>
          </a:stretch>
        </p:blipFill>
        <p:spPr>
          <a:xfrm>
            <a:off x="731115" y="1679312"/>
            <a:ext cx="3644198" cy="2172842"/>
          </a:xfrm>
          <a:prstGeom prst="rect">
            <a:avLst/>
          </a:prstGeom>
        </p:spPr>
      </p:pic>
    </p:spTree>
    <p:extLst>
      <p:ext uri="{BB962C8B-B14F-4D97-AF65-F5344CB8AC3E}">
        <p14:creationId xmlns:p14="http://schemas.microsoft.com/office/powerpoint/2010/main" val="2793674028"/>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 16"/>
          <p:cNvPicPr>
            <a:picLocks noChangeAspect="1"/>
          </p:cNvPicPr>
          <p:nvPr>
            <p:custDataLst>
              <p:tags r:id="rId1"/>
            </p:custDataLst>
          </p:nvPr>
        </p:nvPicPr>
        <p:blipFill>
          <a:blip r:embed="rId5"/>
          <a:stretch>
            <a:fillRect/>
          </a:stretch>
        </p:blipFill>
        <p:spPr>
          <a:xfrm>
            <a:off x="5837807" y="1800106"/>
            <a:ext cx="2804618" cy="2078181"/>
          </a:xfrm>
          <a:prstGeom prst="rect">
            <a:avLst/>
          </a:prstGeom>
        </p:spPr>
      </p:pic>
      <p:sp>
        <p:nvSpPr>
          <p:cNvPr id="2" name="Title 1"/>
          <p:cNvSpPr>
            <a:spLocks noGrp="1"/>
          </p:cNvSpPr>
          <p:nvPr>
            <p:ph type="title"/>
          </p:nvPr>
        </p:nvSpPr>
        <p:spPr>
          <a:xfrm>
            <a:off x="419099" y="0"/>
            <a:ext cx="8229602" cy="771550"/>
          </a:xfrm>
        </p:spPr>
        <p:txBody>
          <a:bodyPr/>
          <a:lstStyle/>
          <a:p>
            <a:r>
              <a:rPr lang="en-US" altLang="fr-FR" b="0" dirty="0" smtClean="0">
                <a:latin typeface="Arial" pitchFamily="34" charset="0"/>
                <a:cs typeface="Arial" pitchFamily="34" charset="0"/>
              </a:rPr>
              <a:t>Q1 2016 Revenues by </a:t>
            </a:r>
            <a:r>
              <a:rPr lang="en-US" altLang="fr-FR" sz="2800" dirty="0" smtClean="0">
                <a:latin typeface="Arial" pitchFamily="34" charset="0"/>
                <a:cs typeface="Arial" pitchFamily="34" charset="0"/>
              </a:rPr>
              <a:t>Sector</a:t>
            </a:r>
            <a:endParaRPr lang="en-GB" altLang="fr-FR" sz="2800" dirty="0" smtClean="0">
              <a:latin typeface="Arial" pitchFamily="34" charset="0"/>
              <a:cs typeface="Arial" pitchFamily="34" charset="0"/>
            </a:endParaRPr>
          </a:p>
        </p:txBody>
      </p:sp>
      <p:sp>
        <p:nvSpPr>
          <p:cNvPr id="62" name="Freeform 11"/>
          <p:cNvSpPr>
            <a:spLocks/>
          </p:cNvSpPr>
          <p:nvPr/>
        </p:nvSpPr>
        <p:spPr bwMode="auto">
          <a:xfrm rot="10800000" flipV="1">
            <a:off x="7580831" y="1523363"/>
            <a:ext cx="689225" cy="188390"/>
          </a:xfrm>
          <a:custGeom>
            <a:avLst/>
            <a:gdLst>
              <a:gd name="connsiteX0" fmla="*/ 0 w 10000"/>
              <a:gd name="connsiteY0" fmla="*/ 0 h 10000"/>
              <a:gd name="connsiteX1" fmla="*/ 10000 w 10000"/>
              <a:gd name="connsiteY1" fmla="*/ 0 h 10000"/>
              <a:gd name="connsiteX2" fmla="*/ 10000 w 10000"/>
              <a:gd name="connsiteY2" fmla="*/ 5705 h 10000"/>
              <a:gd name="connsiteX3" fmla="*/ 9705 w 10000"/>
              <a:gd name="connsiteY3" fmla="*/ 8750 h 10000"/>
              <a:gd name="connsiteX4" fmla="*/ 814 w 10000"/>
              <a:gd name="connsiteY4" fmla="*/ 8750 h 10000"/>
              <a:gd name="connsiteX5" fmla="*/ 519 w 10000"/>
              <a:gd name="connsiteY5" fmla="*/ 10000 h 10000"/>
              <a:gd name="connsiteX6" fmla="*/ 228 w 10000"/>
              <a:gd name="connsiteY6" fmla="*/ 8750 h 10000"/>
              <a:gd name="connsiteX7" fmla="*/ 0 w 10000"/>
              <a:gd name="connsiteY7" fmla="*/ 8750 h 10000"/>
              <a:gd name="connsiteX8" fmla="*/ 92 w 10000"/>
              <a:gd name="connsiteY8" fmla="*/ 650 h 10000"/>
              <a:gd name="connsiteX0" fmla="*/ 0 w 10000"/>
              <a:gd name="connsiteY0" fmla="*/ 0 h 10000"/>
              <a:gd name="connsiteX1" fmla="*/ 10000 w 10000"/>
              <a:gd name="connsiteY1" fmla="*/ 0 h 10000"/>
              <a:gd name="connsiteX2" fmla="*/ 10000 w 10000"/>
              <a:gd name="connsiteY2" fmla="*/ 5705 h 10000"/>
              <a:gd name="connsiteX3" fmla="*/ 9705 w 10000"/>
              <a:gd name="connsiteY3" fmla="*/ 8750 h 10000"/>
              <a:gd name="connsiteX4" fmla="*/ 814 w 10000"/>
              <a:gd name="connsiteY4" fmla="*/ 8750 h 10000"/>
              <a:gd name="connsiteX5" fmla="*/ 519 w 10000"/>
              <a:gd name="connsiteY5" fmla="*/ 10000 h 10000"/>
              <a:gd name="connsiteX6" fmla="*/ 228 w 10000"/>
              <a:gd name="connsiteY6" fmla="*/ 8750 h 10000"/>
              <a:gd name="connsiteX7" fmla="*/ 0 w 10000"/>
              <a:gd name="connsiteY7" fmla="*/ 8750 h 10000"/>
              <a:gd name="connsiteX0" fmla="*/ 10000 w 10000"/>
              <a:gd name="connsiteY0" fmla="*/ 0 h 10000"/>
              <a:gd name="connsiteX1" fmla="*/ 10000 w 10000"/>
              <a:gd name="connsiteY1" fmla="*/ 5705 h 10000"/>
              <a:gd name="connsiteX2" fmla="*/ 9705 w 10000"/>
              <a:gd name="connsiteY2" fmla="*/ 8750 h 10000"/>
              <a:gd name="connsiteX3" fmla="*/ 814 w 10000"/>
              <a:gd name="connsiteY3" fmla="*/ 8750 h 10000"/>
              <a:gd name="connsiteX4" fmla="*/ 519 w 10000"/>
              <a:gd name="connsiteY4" fmla="*/ 10000 h 10000"/>
              <a:gd name="connsiteX5" fmla="*/ 228 w 10000"/>
              <a:gd name="connsiteY5" fmla="*/ 8750 h 10000"/>
              <a:gd name="connsiteX6" fmla="*/ 0 w 10000"/>
              <a:gd name="connsiteY6" fmla="*/ 8750 h 10000"/>
              <a:gd name="connsiteX0" fmla="*/ 10000 w 10000"/>
              <a:gd name="connsiteY0" fmla="*/ 16716 h 26716"/>
              <a:gd name="connsiteX1" fmla="*/ 4223 w 10000"/>
              <a:gd name="connsiteY1" fmla="*/ 0 h 26716"/>
              <a:gd name="connsiteX2" fmla="*/ 10000 w 10000"/>
              <a:gd name="connsiteY2" fmla="*/ 22421 h 26716"/>
              <a:gd name="connsiteX3" fmla="*/ 9705 w 10000"/>
              <a:gd name="connsiteY3" fmla="*/ 25466 h 26716"/>
              <a:gd name="connsiteX4" fmla="*/ 814 w 10000"/>
              <a:gd name="connsiteY4" fmla="*/ 25466 h 26716"/>
              <a:gd name="connsiteX5" fmla="*/ 519 w 10000"/>
              <a:gd name="connsiteY5" fmla="*/ 26716 h 26716"/>
              <a:gd name="connsiteX6" fmla="*/ 228 w 10000"/>
              <a:gd name="connsiteY6" fmla="*/ 25466 h 26716"/>
              <a:gd name="connsiteX7" fmla="*/ 0 w 10000"/>
              <a:gd name="connsiteY7" fmla="*/ 25466 h 26716"/>
              <a:gd name="connsiteX0" fmla="*/ 10000 w 10000"/>
              <a:gd name="connsiteY0" fmla="*/ 16716 h 26716"/>
              <a:gd name="connsiteX1" fmla="*/ 4223 w 10000"/>
              <a:gd name="connsiteY1" fmla="*/ 0 h 26716"/>
              <a:gd name="connsiteX2" fmla="*/ 10000 w 10000"/>
              <a:gd name="connsiteY2" fmla="*/ 22421 h 26716"/>
              <a:gd name="connsiteX3" fmla="*/ 4062 w 10000"/>
              <a:gd name="connsiteY3" fmla="*/ 25384 h 26716"/>
              <a:gd name="connsiteX4" fmla="*/ 814 w 10000"/>
              <a:gd name="connsiteY4" fmla="*/ 25466 h 26716"/>
              <a:gd name="connsiteX5" fmla="*/ 519 w 10000"/>
              <a:gd name="connsiteY5" fmla="*/ 26716 h 26716"/>
              <a:gd name="connsiteX6" fmla="*/ 228 w 10000"/>
              <a:gd name="connsiteY6" fmla="*/ 25466 h 26716"/>
              <a:gd name="connsiteX7" fmla="*/ 0 w 10000"/>
              <a:gd name="connsiteY7" fmla="*/ 25466 h 26716"/>
              <a:gd name="connsiteX0" fmla="*/ 10000 w 10000"/>
              <a:gd name="connsiteY0" fmla="*/ 16716 h 26716"/>
              <a:gd name="connsiteX1" fmla="*/ 4223 w 10000"/>
              <a:gd name="connsiteY1" fmla="*/ 0 h 26716"/>
              <a:gd name="connsiteX2" fmla="*/ 10000 w 10000"/>
              <a:gd name="connsiteY2" fmla="*/ 22421 h 26716"/>
              <a:gd name="connsiteX3" fmla="*/ 3373 w 10000"/>
              <a:gd name="connsiteY3" fmla="*/ 25384 h 26716"/>
              <a:gd name="connsiteX4" fmla="*/ 814 w 10000"/>
              <a:gd name="connsiteY4" fmla="*/ 25466 h 26716"/>
              <a:gd name="connsiteX5" fmla="*/ 519 w 10000"/>
              <a:gd name="connsiteY5" fmla="*/ 26716 h 26716"/>
              <a:gd name="connsiteX6" fmla="*/ 228 w 10000"/>
              <a:gd name="connsiteY6" fmla="*/ 25466 h 26716"/>
              <a:gd name="connsiteX7" fmla="*/ 0 w 10000"/>
              <a:gd name="connsiteY7" fmla="*/ 25466 h 26716"/>
              <a:gd name="connsiteX0" fmla="*/ 10000 w 10000"/>
              <a:gd name="connsiteY0" fmla="*/ 16716 h 26716"/>
              <a:gd name="connsiteX1" fmla="*/ 4223 w 10000"/>
              <a:gd name="connsiteY1" fmla="*/ 0 h 26716"/>
              <a:gd name="connsiteX2" fmla="*/ 4123 w 10000"/>
              <a:gd name="connsiteY2" fmla="*/ 23350 h 26716"/>
              <a:gd name="connsiteX3" fmla="*/ 3373 w 10000"/>
              <a:gd name="connsiteY3" fmla="*/ 25384 h 26716"/>
              <a:gd name="connsiteX4" fmla="*/ 814 w 10000"/>
              <a:gd name="connsiteY4" fmla="*/ 25466 h 26716"/>
              <a:gd name="connsiteX5" fmla="*/ 519 w 10000"/>
              <a:gd name="connsiteY5" fmla="*/ 26716 h 26716"/>
              <a:gd name="connsiteX6" fmla="*/ 228 w 10000"/>
              <a:gd name="connsiteY6" fmla="*/ 25466 h 26716"/>
              <a:gd name="connsiteX7" fmla="*/ 0 w 10000"/>
              <a:gd name="connsiteY7" fmla="*/ 25466 h 26716"/>
              <a:gd name="connsiteX0" fmla="*/ 10000 w 10000"/>
              <a:gd name="connsiteY0" fmla="*/ 16716 h 26716"/>
              <a:gd name="connsiteX1" fmla="*/ 9924 w 10000"/>
              <a:gd name="connsiteY1" fmla="*/ 16671 h 26716"/>
              <a:gd name="connsiteX2" fmla="*/ 4223 w 10000"/>
              <a:gd name="connsiteY2" fmla="*/ 0 h 26716"/>
              <a:gd name="connsiteX3" fmla="*/ 4123 w 10000"/>
              <a:gd name="connsiteY3" fmla="*/ 23350 h 26716"/>
              <a:gd name="connsiteX4" fmla="*/ 3373 w 10000"/>
              <a:gd name="connsiteY4" fmla="*/ 25384 h 26716"/>
              <a:gd name="connsiteX5" fmla="*/ 814 w 10000"/>
              <a:gd name="connsiteY5" fmla="*/ 25466 h 26716"/>
              <a:gd name="connsiteX6" fmla="*/ 519 w 10000"/>
              <a:gd name="connsiteY6" fmla="*/ 26716 h 26716"/>
              <a:gd name="connsiteX7" fmla="*/ 228 w 10000"/>
              <a:gd name="connsiteY7" fmla="*/ 25466 h 26716"/>
              <a:gd name="connsiteX8" fmla="*/ 0 w 10000"/>
              <a:gd name="connsiteY8" fmla="*/ 25466 h 26716"/>
              <a:gd name="connsiteX0" fmla="*/ 10000 w 10000"/>
              <a:gd name="connsiteY0" fmla="*/ 16716 h 26716"/>
              <a:gd name="connsiteX1" fmla="*/ 4223 w 10000"/>
              <a:gd name="connsiteY1" fmla="*/ 0 h 26716"/>
              <a:gd name="connsiteX2" fmla="*/ 4123 w 10000"/>
              <a:gd name="connsiteY2" fmla="*/ 23350 h 26716"/>
              <a:gd name="connsiteX3" fmla="*/ 3373 w 10000"/>
              <a:gd name="connsiteY3" fmla="*/ 25384 h 26716"/>
              <a:gd name="connsiteX4" fmla="*/ 814 w 10000"/>
              <a:gd name="connsiteY4" fmla="*/ 25466 h 26716"/>
              <a:gd name="connsiteX5" fmla="*/ 519 w 10000"/>
              <a:gd name="connsiteY5" fmla="*/ 26716 h 26716"/>
              <a:gd name="connsiteX6" fmla="*/ 228 w 10000"/>
              <a:gd name="connsiteY6" fmla="*/ 25466 h 26716"/>
              <a:gd name="connsiteX7" fmla="*/ 0 w 10000"/>
              <a:gd name="connsiteY7" fmla="*/ 25466 h 26716"/>
              <a:gd name="connsiteX0" fmla="*/ 4223 w 4224"/>
              <a:gd name="connsiteY0" fmla="*/ 0 h 26716"/>
              <a:gd name="connsiteX1" fmla="*/ 4123 w 4224"/>
              <a:gd name="connsiteY1" fmla="*/ 23350 h 26716"/>
              <a:gd name="connsiteX2" fmla="*/ 3373 w 4224"/>
              <a:gd name="connsiteY2" fmla="*/ 25384 h 26716"/>
              <a:gd name="connsiteX3" fmla="*/ 814 w 4224"/>
              <a:gd name="connsiteY3" fmla="*/ 25466 h 26716"/>
              <a:gd name="connsiteX4" fmla="*/ 519 w 4224"/>
              <a:gd name="connsiteY4" fmla="*/ 26716 h 26716"/>
              <a:gd name="connsiteX5" fmla="*/ 228 w 4224"/>
              <a:gd name="connsiteY5" fmla="*/ 25466 h 26716"/>
              <a:gd name="connsiteX6" fmla="*/ 0 w 4224"/>
              <a:gd name="connsiteY6" fmla="*/ 25466 h 26716"/>
              <a:gd name="connsiteX0" fmla="*/ 9998 w 10000"/>
              <a:gd name="connsiteY0" fmla="*/ 0 h 10000"/>
              <a:gd name="connsiteX1" fmla="*/ 9761 w 10000"/>
              <a:gd name="connsiteY1" fmla="*/ 8740 h 10000"/>
              <a:gd name="connsiteX2" fmla="*/ 7985 w 10000"/>
              <a:gd name="connsiteY2" fmla="*/ 9501 h 10000"/>
              <a:gd name="connsiteX3" fmla="*/ 1927 w 10000"/>
              <a:gd name="connsiteY3" fmla="*/ 9532 h 10000"/>
              <a:gd name="connsiteX4" fmla="*/ 1229 w 10000"/>
              <a:gd name="connsiteY4" fmla="*/ 10000 h 10000"/>
              <a:gd name="connsiteX5" fmla="*/ 540 w 10000"/>
              <a:gd name="connsiteY5" fmla="*/ 9532 h 10000"/>
              <a:gd name="connsiteX6" fmla="*/ 0 w 10000"/>
              <a:gd name="connsiteY6" fmla="*/ 9532 h 10000"/>
              <a:gd name="connsiteX0" fmla="*/ 9998 w 10000"/>
              <a:gd name="connsiteY0" fmla="*/ 0 h 10000"/>
              <a:gd name="connsiteX1" fmla="*/ 9761 w 10000"/>
              <a:gd name="connsiteY1" fmla="*/ 8740 h 10000"/>
              <a:gd name="connsiteX2" fmla="*/ 7985 w 10000"/>
              <a:gd name="connsiteY2" fmla="*/ 9501 h 10000"/>
              <a:gd name="connsiteX3" fmla="*/ 1927 w 10000"/>
              <a:gd name="connsiteY3" fmla="*/ 9532 h 10000"/>
              <a:gd name="connsiteX4" fmla="*/ 1229 w 10000"/>
              <a:gd name="connsiteY4" fmla="*/ 10000 h 10000"/>
              <a:gd name="connsiteX5" fmla="*/ 540 w 10000"/>
              <a:gd name="connsiteY5" fmla="*/ 9532 h 10000"/>
              <a:gd name="connsiteX6" fmla="*/ 0 w 10000"/>
              <a:gd name="connsiteY6" fmla="*/ 9532 h 10000"/>
              <a:gd name="connsiteX0" fmla="*/ 9998 w 10042"/>
              <a:gd name="connsiteY0" fmla="*/ 0 h 10000"/>
              <a:gd name="connsiteX1" fmla="*/ 10042 w 10042"/>
              <a:gd name="connsiteY1" fmla="*/ 8740 h 10000"/>
              <a:gd name="connsiteX2" fmla="*/ 7985 w 10042"/>
              <a:gd name="connsiteY2" fmla="*/ 9501 h 10000"/>
              <a:gd name="connsiteX3" fmla="*/ 1927 w 10042"/>
              <a:gd name="connsiteY3" fmla="*/ 9532 h 10000"/>
              <a:gd name="connsiteX4" fmla="*/ 1229 w 10042"/>
              <a:gd name="connsiteY4" fmla="*/ 10000 h 10000"/>
              <a:gd name="connsiteX5" fmla="*/ 540 w 10042"/>
              <a:gd name="connsiteY5" fmla="*/ 9532 h 10000"/>
              <a:gd name="connsiteX6" fmla="*/ 0 w 10042"/>
              <a:gd name="connsiteY6" fmla="*/ 9532 h 10000"/>
              <a:gd name="connsiteX0" fmla="*/ 9998 w 10042"/>
              <a:gd name="connsiteY0" fmla="*/ 0 h 10000"/>
              <a:gd name="connsiteX1" fmla="*/ 10042 w 10042"/>
              <a:gd name="connsiteY1" fmla="*/ 8723 h 10000"/>
              <a:gd name="connsiteX2" fmla="*/ 7985 w 10042"/>
              <a:gd name="connsiteY2" fmla="*/ 9501 h 10000"/>
              <a:gd name="connsiteX3" fmla="*/ 1927 w 10042"/>
              <a:gd name="connsiteY3" fmla="*/ 9532 h 10000"/>
              <a:gd name="connsiteX4" fmla="*/ 1229 w 10042"/>
              <a:gd name="connsiteY4" fmla="*/ 10000 h 10000"/>
              <a:gd name="connsiteX5" fmla="*/ 540 w 10042"/>
              <a:gd name="connsiteY5" fmla="*/ 9532 h 10000"/>
              <a:gd name="connsiteX6" fmla="*/ 0 w 10042"/>
              <a:gd name="connsiteY6" fmla="*/ 9532 h 10000"/>
              <a:gd name="connsiteX0" fmla="*/ 9998 w 10042"/>
              <a:gd name="connsiteY0" fmla="*/ 0 h 10250"/>
              <a:gd name="connsiteX1" fmla="*/ 10042 w 10042"/>
              <a:gd name="connsiteY1" fmla="*/ 8723 h 10250"/>
              <a:gd name="connsiteX2" fmla="*/ 9006 w 10042"/>
              <a:gd name="connsiteY2" fmla="*/ 9164 h 10250"/>
              <a:gd name="connsiteX3" fmla="*/ 7985 w 10042"/>
              <a:gd name="connsiteY3" fmla="*/ 9501 h 10250"/>
              <a:gd name="connsiteX4" fmla="*/ 1927 w 10042"/>
              <a:gd name="connsiteY4" fmla="*/ 9532 h 10250"/>
              <a:gd name="connsiteX5" fmla="*/ 1229 w 10042"/>
              <a:gd name="connsiteY5" fmla="*/ 10000 h 10250"/>
              <a:gd name="connsiteX6" fmla="*/ 540 w 10042"/>
              <a:gd name="connsiteY6" fmla="*/ 9532 h 10250"/>
              <a:gd name="connsiteX7" fmla="*/ 0 w 10042"/>
              <a:gd name="connsiteY7" fmla="*/ 9532 h 10250"/>
              <a:gd name="connsiteX0" fmla="*/ 9998 w 10042"/>
              <a:gd name="connsiteY0" fmla="*/ 0 h 10000"/>
              <a:gd name="connsiteX1" fmla="*/ 10042 w 10042"/>
              <a:gd name="connsiteY1" fmla="*/ 7777 h 10000"/>
              <a:gd name="connsiteX2" fmla="*/ 9006 w 10042"/>
              <a:gd name="connsiteY2" fmla="*/ 9164 h 10000"/>
              <a:gd name="connsiteX3" fmla="*/ 7985 w 10042"/>
              <a:gd name="connsiteY3" fmla="*/ 9501 h 10000"/>
              <a:gd name="connsiteX4" fmla="*/ 1927 w 10042"/>
              <a:gd name="connsiteY4" fmla="*/ 9532 h 10000"/>
              <a:gd name="connsiteX5" fmla="*/ 1229 w 10042"/>
              <a:gd name="connsiteY5" fmla="*/ 10000 h 10000"/>
              <a:gd name="connsiteX6" fmla="*/ 540 w 10042"/>
              <a:gd name="connsiteY6" fmla="*/ 9532 h 10000"/>
              <a:gd name="connsiteX7" fmla="*/ 0 w 10042"/>
              <a:gd name="connsiteY7" fmla="*/ 9532 h 10000"/>
              <a:gd name="connsiteX0" fmla="*/ 9998 w 10042"/>
              <a:gd name="connsiteY0" fmla="*/ 0 h 10000"/>
              <a:gd name="connsiteX1" fmla="*/ 10042 w 10042"/>
              <a:gd name="connsiteY1" fmla="*/ 7777 h 10000"/>
              <a:gd name="connsiteX2" fmla="*/ 9537 w 10042"/>
              <a:gd name="connsiteY2" fmla="*/ 9130 h 10000"/>
              <a:gd name="connsiteX3" fmla="*/ 7985 w 10042"/>
              <a:gd name="connsiteY3" fmla="*/ 9501 h 10000"/>
              <a:gd name="connsiteX4" fmla="*/ 1927 w 10042"/>
              <a:gd name="connsiteY4" fmla="*/ 9532 h 10000"/>
              <a:gd name="connsiteX5" fmla="*/ 1229 w 10042"/>
              <a:gd name="connsiteY5" fmla="*/ 10000 h 10000"/>
              <a:gd name="connsiteX6" fmla="*/ 540 w 10042"/>
              <a:gd name="connsiteY6" fmla="*/ 9532 h 10000"/>
              <a:gd name="connsiteX7" fmla="*/ 0 w 10042"/>
              <a:gd name="connsiteY7" fmla="*/ 9532 h 10000"/>
              <a:gd name="connsiteX0" fmla="*/ 9998 w 10042"/>
              <a:gd name="connsiteY0" fmla="*/ 0 h 10000"/>
              <a:gd name="connsiteX1" fmla="*/ 10042 w 10042"/>
              <a:gd name="connsiteY1" fmla="*/ 7777 h 10000"/>
              <a:gd name="connsiteX2" fmla="*/ 9537 w 10042"/>
              <a:gd name="connsiteY2" fmla="*/ 9130 h 10000"/>
              <a:gd name="connsiteX3" fmla="*/ 7985 w 10042"/>
              <a:gd name="connsiteY3" fmla="*/ 9501 h 10000"/>
              <a:gd name="connsiteX4" fmla="*/ 1927 w 10042"/>
              <a:gd name="connsiteY4" fmla="*/ 9532 h 10000"/>
              <a:gd name="connsiteX5" fmla="*/ 1229 w 10042"/>
              <a:gd name="connsiteY5" fmla="*/ 10000 h 10000"/>
              <a:gd name="connsiteX6" fmla="*/ 540 w 10042"/>
              <a:gd name="connsiteY6" fmla="*/ 9532 h 10000"/>
              <a:gd name="connsiteX7" fmla="*/ 0 w 10042"/>
              <a:gd name="connsiteY7" fmla="*/ 9532 h 10000"/>
              <a:gd name="connsiteX0" fmla="*/ 9998 w 10059"/>
              <a:gd name="connsiteY0" fmla="*/ 0 h 10000"/>
              <a:gd name="connsiteX1" fmla="*/ 10042 w 10059"/>
              <a:gd name="connsiteY1" fmla="*/ 7777 h 10000"/>
              <a:gd name="connsiteX2" fmla="*/ 9537 w 10059"/>
              <a:gd name="connsiteY2" fmla="*/ 9130 h 10000"/>
              <a:gd name="connsiteX3" fmla="*/ 7985 w 10059"/>
              <a:gd name="connsiteY3" fmla="*/ 9501 h 10000"/>
              <a:gd name="connsiteX4" fmla="*/ 1927 w 10059"/>
              <a:gd name="connsiteY4" fmla="*/ 9532 h 10000"/>
              <a:gd name="connsiteX5" fmla="*/ 1229 w 10059"/>
              <a:gd name="connsiteY5" fmla="*/ 10000 h 10000"/>
              <a:gd name="connsiteX6" fmla="*/ 540 w 10059"/>
              <a:gd name="connsiteY6" fmla="*/ 9532 h 10000"/>
              <a:gd name="connsiteX7" fmla="*/ 0 w 10059"/>
              <a:gd name="connsiteY7" fmla="*/ 9532 h 10000"/>
              <a:gd name="connsiteX0" fmla="*/ 9998 w 10059"/>
              <a:gd name="connsiteY0" fmla="*/ 0 h 10000"/>
              <a:gd name="connsiteX1" fmla="*/ 10042 w 10059"/>
              <a:gd name="connsiteY1" fmla="*/ 7777 h 10000"/>
              <a:gd name="connsiteX2" fmla="*/ 9689 w 10059"/>
              <a:gd name="connsiteY2" fmla="*/ 9231 h 10000"/>
              <a:gd name="connsiteX3" fmla="*/ 7985 w 10059"/>
              <a:gd name="connsiteY3" fmla="*/ 9501 h 10000"/>
              <a:gd name="connsiteX4" fmla="*/ 1927 w 10059"/>
              <a:gd name="connsiteY4" fmla="*/ 9532 h 10000"/>
              <a:gd name="connsiteX5" fmla="*/ 1229 w 10059"/>
              <a:gd name="connsiteY5" fmla="*/ 10000 h 10000"/>
              <a:gd name="connsiteX6" fmla="*/ 540 w 10059"/>
              <a:gd name="connsiteY6" fmla="*/ 9532 h 10000"/>
              <a:gd name="connsiteX7" fmla="*/ 0 w 10059"/>
              <a:gd name="connsiteY7" fmla="*/ 9532 h 10000"/>
              <a:gd name="connsiteX0" fmla="*/ 9998 w 10059"/>
              <a:gd name="connsiteY0" fmla="*/ 0 h 10000"/>
              <a:gd name="connsiteX1" fmla="*/ 10042 w 10059"/>
              <a:gd name="connsiteY1" fmla="*/ 7777 h 10000"/>
              <a:gd name="connsiteX2" fmla="*/ 9704 w 10059"/>
              <a:gd name="connsiteY2" fmla="*/ 9299 h 10000"/>
              <a:gd name="connsiteX3" fmla="*/ 7985 w 10059"/>
              <a:gd name="connsiteY3" fmla="*/ 9501 h 10000"/>
              <a:gd name="connsiteX4" fmla="*/ 1927 w 10059"/>
              <a:gd name="connsiteY4" fmla="*/ 9532 h 10000"/>
              <a:gd name="connsiteX5" fmla="*/ 1229 w 10059"/>
              <a:gd name="connsiteY5" fmla="*/ 10000 h 10000"/>
              <a:gd name="connsiteX6" fmla="*/ 540 w 10059"/>
              <a:gd name="connsiteY6" fmla="*/ 9532 h 10000"/>
              <a:gd name="connsiteX7" fmla="*/ 0 w 10059"/>
              <a:gd name="connsiteY7" fmla="*/ 9532 h 10000"/>
              <a:gd name="connsiteX0" fmla="*/ 9998 w 10059"/>
              <a:gd name="connsiteY0" fmla="*/ 0 h 10000"/>
              <a:gd name="connsiteX1" fmla="*/ 10042 w 10059"/>
              <a:gd name="connsiteY1" fmla="*/ 7777 h 10000"/>
              <a:gd name="connsiteX2" fmla="*/ 9704 w 10059"/>
              <a:gd name="connsiteY2" fmla="*/ 9299 h 10000"/>
              <a:gd name="connsiteX3" fmla="*/ 7985 w 10059"/>
              <a:gd name="connsiteY3" fmla="*/ 9501 h 10000"/>
              <a:gd name="connsiteX4" fmla="*/ 1927 w 10059"/>
              <a:gd name="connsiteY4" fmla="*/ 9532 h 10000"/>
              <a:gd name="connsiteX5" fmla="*/ 1229 w 10059"/>
              <a:gd name="connsiteY5" fmla="*/ 10000 h 10000"/>
              <a:gd name="connsiteX6" fmla="*/ 540 w 10059"/>
              <a:gd name="connsiteY6" fmla="*/ 9532 h 10000"/>
              <a:gd name="connsiteX7" fmla="*/ 0 w 10059"/>
              <a:gd name="connsiteY7" fmla="*/ 9532 h 10000"/>
              <a:gd name="connsiteX0" fmla="*/ 9998 w 10059"/>
              <a:gd name="connsiteY0" fmla="*/ 0 h 10000"/>
              <a:gd name="connsiteX1" fmla="*/ 10042 w 10059"/>
              <a:gd name="connsiteY1" fmla="*/ 7777 h 10000"/>
              <a:gd name="connsiteX2" fmla="*/ 9704 w 10059"/>
              <a:gd name="connsiteY2" fmla="*/ 9299 h 10000"/>
              <a:gd name="connsiteX3" fmla="*/ 7985 w 10059"/>
              <a:gd name="connsiteY3" fmla="*/ 9501 h 10000"/>
              <a:gd name="connsiteX4" fmla="*/ 1927 w 10059"/>
              <a:gd name="connsiteY4" fmla="*/ 9532 h 10000"/>
              <a:gd name="connsiteX5" fmla="*/ 1229 w 10059"/>
              <a:gd name="connsiteY5" fmla="*/ 10000 h 10000"/>
              <a:gd name="connsiteX6" fmla="*/ 540 w 10059"/>
              <a:gd name="connsiteY6" fmla="*/ 9532 h 10000"/>
              <a:gd name="connsiteX7" fmla="*/ 0 w 10059"/>
              <a:gd name="connsiteY7" fmla="*/ 9532 h 10000"/>
              <a:gd name="connsiteX0" fmla="*/ 9998 w 10059"/>
              <a:gd name="connsiteY0" fmla="*/ 0 h 10000"/>
              <a:gd name="connsiteX1" fmla="*/ 10042 w 10059"/>
              <a:gd name="connsiteY1" fmla="*/ 7777 h 10000"/>
              <a:gd name="connsiteX2" fmla="*/ 9710 w 10059"/>
              <a:gd name="connsiteY2" fmla="*/ 9331 h 10000"/>
              <a:gd name="connsiteX3" fmla="*/ 7985 w 10059"/>
              <a:gd name="connsiteY3" fmla="*/ 9501 h 10000"/>
              <a:gd name="connsiteX4" fmla="*/ 1927 w 10059"/>
              <a:gd name="connsiteY4" fmla="*/ 9532 h 10000"/>
              <a:gd name="connsiteX5" fmla="*/ 1229 w 10059"/>
              <a:gd name="connsiteY5" fmla="*/ 10000 h 10000"/>
              <a:gd name="connsiteX6" fmla="*/ 540 w 10059"/>
              <a:gd name="connsiteY6" fmla="*/ 9532 h 10000"/>
              <a:gd name="connsiteX7" fmla="*/ 0 w 10059"/>
              <a:gd name="connsiteY7" fmla="*/ 9532 h 10000"/>
              <a:gd name="connsiteX0" fmla="*/ 9998 w 10093"/>
              <a:gd name="connsiteY0" fmla="*/ 0 h 10000"/>
              <a:gd name="connsiteX1" fmla="*/ 10042 w 10093"/>
              <a:gd name="connsiteY1" fmla="*/ 7777 h 10000"/>
              <a:gd name="connsiteX2" fmla="*/ 9750 w 10093"/>
              <a:gd name="connsiteY2" fmla="*/ 9331 h 10000"/>
              <a:gd name="connsiteX3" fmla="*/ 7985 w 10093"/>
              <a:gd name="connsiteY3" fmla="*/ 9501 h 10000"/>
              <a:gd name="connsiteX4" fmla="*/ 1927 w 10093"/>
              <a:gd name="connsiteY4" fmla="*/ 9532 h 10000"/>
              <a:gd name="connsiteX5" fmla="*/ 1229 w 10093"/>
              <a:gd name="connsiteY5" fmla="*/ 10000 h 10000"/>
              <a:gd name="connsiteX6" fmla="*/ 540 w 10093"/>
              <a:gd name="connsiteY6" fmla="*/ 9532 h 10000"/>
              <a:gd name="connsiteX7" fmla="*/ 0 w 10093"/>
              <a:gd name="connsiteY7" fmla="*/ 9532 h 10000"/>
              <a:gd name="connsiteX0" fmla="*/ 9998 w 10068"/>
              <a:gd name="connsiteY0" fmla="*/ 0 h 10000"/>
              <a:gd name="connsiteX1" fmla="*/ 10042 w 10068"/>
              <a:gd name="connsiteY1" fmla="*/ 7777 h 10000"/>
              <a:gd name="connsiteX2" fmla="*/ 9750 w 10068"/>
              <a:gd name="connsiteY2" fmla="*/ 9331 h 10000"/>
              <a:gd name="connsiteX3" fmla="*/ 7985 w 10068"/>
              <a:gd name="connsiteY3" fmla="*/ 9501 h 10000"/>
              <a:gd name="connsiteX4" fmla="*/ 1927 w 10068"/>
              <a:gd name="connsiteY4" fmla="*/ 9532 h 10000"/>
              <a:gd name="connsiteX5" fmla="*/ 1229 w 10068"/>
              <a:gd name="connsiteY5" fmla="*/ 10000 h 10000"/>
              <a:gd name="connsiteX6" fmla="*/ 540 w 10068"/>
              <a:gd name="connsiteY6" fmla="*/ 9532 h 10000"/>
              <a:gd name="connsiteX7" fmla="*/ 0 w 10068"/>
              <a:gd name="connsiteY7" fmla="*/ 9532 h 10000"/>
              <a:gd name="connsiteX0" fmla="*/ 10042 w 10068"/>
              <a:gd name="connsiteY0" fmla="*/ 0 h 6834"/>
              <a:gd name="connsiteX1" fmla="*/ 10042 w 10068"/>
              <a:gd name="connsiteY1" fmla="*/ 4611 h 6834"/>
              <a:gd name="connsiteX2" fmla="*/ 9750 w 10068"/>
              <a:gd name="connsiteY2" fmla="*/ 6165 h 6834"/>
              <a:gd name="connsiteX3" fmla="*/ 7985 w 10068"/>
              <a:gd name="connsiteY3" fmla="*/ 6335 h 6834"/>
              <a:gd name="connsiteX4" fmla="*/ 1927 w 10068"/>
              <a:gd name="connsiteY4" fmla="*/ 6366 h 6834"/>
              <a:gd name="connsiteX5" fmla="*/ 1229 w 10068"/>
              <a:gd name="connsiteY5" fmla="*/ 6834 h 6834"/>
              <a:gd name="connsiteX6" fmla="*/ 540 w 10068"/>
              <a:gd name="connsiteY6" fmla="*/ 6366 h 6834"/>
              <a:gd name="connsiteX7" fmla="*/ 0 w 10068"/>
              <a:gd name="connsiteY7" fmla="*/ 6366 h 6834"/>
              <a:gd name="connsiteX0" fmla="*/ 9974 w 10000"/>
              <a:gd name="connsiteY0" fmla="*/ 0 h 3253"/>
              <a:gd name="connsiteX1" fmla="*/ 9684 w 10000"/>
              <a:gd name="connsiteY1" fmla="*/ 2274 h 3253"/>
              <a:gd name="connsiteX2" fmla="*/ 7931 w 10000"/>
              <a:gd name="connsiteY2" fmla="*/ 2523 h 3253"/>
              <a:gd name="connsiteX3" fmla="*/ 1914 w 10000"/>
              <a:gd name="connsiteY3" fmla="*/ 2568 h 3253"/>
              <a:gd name="connsiteX4" fmla="*/ 1221 w 10000"/>
              <a:gd name="connsiteY4" fmla="*/ 3253 h 3253"/>
              <a:gd name="connsiteX5" fmla="*/ 536 w 10000"/>
              <a:gd name="connsiteY5" fmla="*/ 2568 h 3253"/>
              <a:gd name="connsiteX6" fmla="*/ 0 w 10000"/>
              <a:gd name="connsiteY6" fmla="*/ 2568 h 3253"/>
              <a:gd name="connsiteX0" fmla="*/ 9684 w 9684"/>
              <a:gd name="connsiteY0" fmla="*/ 0 h 3010"/>
              <a:gd name="connsiteX1" fmla="*/ 7931 w 9684"/>
              <a:gd name="connsiteY1" fmla="*/ 766 h 3010"/>
              <a:gd name="connsiteX2" fmla="*/ 1914 w 9684"/>
              <a:gd name="connsiteY2" fmla="*/ 904 h 3010"/>
              <a:gd name="connsiteX3" fmla="*/ 1221 w 9684"/>
              <a:gd name="connsiteY3" fmla="*/ 3010 h 3010"/>
              <a:gd name="connsiteX4" fmla="*/ 536 w 9684"/>
              <a:gd name="connsiteY4" fmla="*/ 904 h 3010"/>
              <a:gd name="connsiteX5" fmla="*/ 0 w 9684"/>
              <a:gd name="connsiteY5" fmla="*/ 904 h 3010"/>
              <a:gd name="connsiteX0" fmla="*/ 8190 w 8190"/>
              <a:gd name="connsiteY0" fmla="*/ 0 h 7455"/>
              <a:gd name="connsiteX1" fmla="*/ 1976 w 8190"/>
              <a:gd name="connsiteY1" fmla="*/ 458 h 7455"/>
              <a:gd name="connsiteX2" fmla="*/ 1261 w 8190"/>
              <a:gd name="connsiteY2" fmla="*/ 7455 h 7455"/>
              <a:gd name="connsiteX3" fmla="*/ 553 w 8190"/>
              <a:gd name="connsiteY3" fmla="*/ 458 h 7455"/>
              <a:gd name="connsiteX4" fmla="*/ 0 w 8190"/>
              <a:gd name="connsiteY4" fmla="*/ 458 h 7455"/>
              <a:gd name="connsiteX0" fmla="*/ 2413 w 2413"/>
              <a:gd name="connsiteY0" fmla="*/ 0 h 9386"/>
              <a:gd name="connsiteX1" fmla="*/ 1540 w 2413"/>
              <a:gd name="connsiteY1" fmla="*/ 9386 h 9386"/>
              <a:gd name="connsiteX2" fmla="*/ 675 w 2413"/>
              <a:gd name="connsiteY2" fmla="*/ 0 h 9386"/>
              <a:gd name="connsiteX3" fmla="*/ 0 w 2413"/>
              <a:gd name="connsiteY3" fmla="*/ 0 h 9386"/>
              <a:gd name="connsiteX0" fmla="*/ 7203 w 7203"/>
              <a:gd name="connsiteY0" fmla="*/ 0 h 10000"/>
              <a:gd name="connsiteX1" fmla="*/ 3585 w 7203"/>
              <a:gd name="connsiteY1" fmla="*/ 10000 h 10000"/>
              <a:gd name="connsiteX2" fmla="*/ 0 w 7203"/>
              <a:gd name="connsiteY2" fmla="*/ 0 h 10000"/>
            </a:gdLst>
            <a:ahLst/>
            <a:cxnLst>
              <a:cxn ang="0">
                <a:pos x="connsiteX0" y="connsiteY0"/>
              </a:cxn>
              <a:cxn ang="0">
                <a:pos x="connsiteX1" y="connsiteY1"/>
              </a:cxn>
              <a:cxn ang="0">
                <a:pos x="connsiteX2" y="connsiteY2"/>
              </a:cxn>
            </a:cxnLst>
            <a:rect l="l" t="t" r="r" b="b"/>
            <a:pathLst>
              <a:path w="7203" h="10000">
                <a:moveTo>
                  <a:pt x="7203" y="0"/>
                </a:moveTo>
                <a:cubicBezTo>
                  <a:pt x="4385" y="0"/>
                  <a:pt x="3585" y="10000"/>
                  <a:pt x="3585" y="10000"/>
                </a:cubicBezTo>
                <a:cubicBezTo>
                  <a:pt x="3585" y="10000"/>
                  <a:pt x="2831" y="0"/>
                  <a:pt x="0" y="0"/>
                </a:cubicBezTo>
              </a:path>
            </a:pathLst>
          </a:custGeom>
          <a:solidFill>
            <a:srgbClr val="FFFFFF">
              <a:lumMod val="95000"/>
            </a:srgbClr>
          </a:solidFill>
          <a:ln>
            <a:noFill/>
            <a:headEnd type="none" w="med" len="med"/>
            <a:tailEnd type="none" w="med" len="med"/>
          </a:ln>
          <a:effectLst/>
          <a:scene3d>
            <a:camera prst="orthographicFront">
              <a:rot lat="0" lon="0" rev="0"/>
            </a:camera>
            <a:lightRig rig="threePt" dir="t">
              <a:rot lat="0" lon="0" rev="1200000"/>
            </a:lightRig>
          </a:scene3d>
          <a:sp3d/>
        </p:spPr>
        <p:txBody>
          <a:bodyPr lIns="49523" tIns="42920" rIns="49523" bIns="41930" anchor="ctr"/>
          <a:lstStyle/>
          <a:p>
            <a:pPr marL="0" marR="0" lvl="0" indent="0" algn="ctr" defTabSz="912847" eaLnBrk="1" fontAlgn="auto" latinLnBrk="0" hangingPunct="1">
              <a:lnSpc>
                <a:spcPct val="100000"/>
              </a:lnSpc>
              <a:spcBef>
                <a:spcPts val="0"/>
              </a:spcBef>
              <a:spcAft>
                <a:spcPts val="0"/>
              </a:spcAft>
              <a:buClrTx/>
              <a:buSzTx/>
              <a:buFontTx/>
              <a:buNone/>
              <a:tabLst/>
              <a:defRPr/>
            </a:pPr>
            <a:endParaRPr kumimoji="0" lang="en-GB" sz="800" b="1" i="0" u="none" strike="noStrike" kern="0" cap="none" spc="0" normalizeH="0" baseline="0" noProof="0" dirty="0">
              <a:ln>
                <a:noFill/>
              </a:ln>
              <a:solidFill>
                <a:srgbClr val="FFFFFF"/>
              </a:solidFill>
              <a:effectLst/>
              <a:uLnTx/>
              <a:uFillTx/>
              <a:latin typeface="Arial"/>
              <a:cs typeface="+mn-cs"/>
            </a:endParaRPr>
          </a:p>
        </p:txBody>
      </p:sp>
      <p:sp>
        <p:nvSpPr>
          <p:cNvPr id="81" name="ZoneTexte 3"/>
          <p:cNvSpPr txBox="1"/>
          <p:nvPr/>
        </p:nvSpPr>
        <p:spPr>
          <a:xfrm>
            <a:off x="5581287" y="1635521"/>
            <a:ext cx="970899" cy="329166"/>
          </a:xfrm>
          <a:prstGeom prst="rect">
            <a:avLst/>
          </a:prstGeom>
          <a:noFill/>
          <a:ln>
            <a:noFill/>
          </a:ln>
          <a:effectLst/>
        </p:spPr>
        <p:txBody>
          <a:bodyPr wrap="square" lIns="0" rIns="0"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nSpc>
                <a:spcPct val="100000"/>
              </a:lnSpc>
            </a:pPr>
            <a:r>
              <a:rPr lang="fr-FR" sz="850" b="0" dirty="0"/>
              <a:t>Telecom, Media </a:t>
            </a:r>
            <a:r>
              <a:rPr lang="fr-FR" sz="850" b="0" dirty="0" smtClean="0"/>
              <a:t/>
            </a:r>
            <a:br>
              <a:rPr lang="fr-FR" sz="850" b="0" dirty="0" smtClean="0"/>
            </a:br>
            <a:r>
              <a:rPr lang="fr-FR" sz="850" b="0" dirty="0" smtClean="0"/>
              <a:t>&amp; Entertainment</a:t>
            </a:r>
          </a:p>
        </p:txBody>
      </p:sp>
      <p:sp>
        <p:nvSpPr>
          <p:cNvPr id="82" name="ZoneTexte 4"/>
          <p:cNvSpPr txBox="1"/>
          <p:nvPr/>
        </p:nvSpPr>
        <p:spPr>
          <a:xfrm>
            <a:off x="7937220" y="2440011"/>
            <a:ext cx="678278" cy="329166"/>
          </a:xfrm>
          <a:prstGeom prst="rect">
            <a:avLst/>
          </a:prstGeom>
          <a:noFill/>
          <a:ln>
            <a:noFill/>
          </a:ln>
          <a:effectLst/>
        </p:spPr>
        <p:txBody>
          <a:bodyPr wrap="square" lIns="36000" rIns="36000"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defTabSz="914400" latinLnBrk="0">
              <a:lnSpc>
                <a:spcPct val="100000"/>
              </a:lnSpc>
              <a:buClrTx/>
              <a:buSzTx/>
              <a:buFontTx/>
              <a:buNone/>
              <a:tabLst/>
              <a:defRPr/>
            </a:pPr>
            <a:r>
              <a:rPr lang="fr-FR" sz="850" b="0" dirty="0"/>
              <a:t>Financial </a:t>
            </a:r>
          </a:p>
          <a:p>
            <a:pPr marL="0" marR="0" lvl="0" indent="0" defTabSz="914400" latinLnBrk="0">
              <a:lnSpc>
                <a:spcPct val="100000"/>
              </a:lnSpc>
              <a:buClrTx/>
              <a:buSzTx/>
              <a:buFontTx/>
              <a:buNone/>
              <a:tabLst/>
              <a:defRPr/>
            </a:pPr>
            <a:r>
              <a:rPr lang="fr-FR" sz="850" b="0" dirty="0" smtClean="0"/>
              <a:t>Services</a:t>
            </a:r>
          </a:p>
        </p:txBody>
      </p:sp>
      <p:sp>
        <p:nvSpPr>
          <p:cNvPr id="83" name="ZoneTexte 5"/>
          <p:cNvSpPr txBox="1"/>
          <p:nvPr/>
        </p:nvSpPr>
        <p:spPr>
          <a:xfrm>
            <a:off x="7260263" y="1825801"/>
            <a:ext cx="491526" cy="214673"/>
          </a:xfrm>
          <a:prstGeom prst="rect">
            <a:avLst/>
          </a:prstGeom>
          <a:noFill/>
          <a:ln>
            <a:noFill/>
          </a:ln>
          <a:effectLst/>
        </p:spPr>
        <p:txBody>
          <a:bodyPr wrap="square" lIns="36000" rIns="36000"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lang="fr-FR" sz="850" b="0" dirty="0" err="1" smtClean="0"/>
              <a:t>Others</a:t>
            </a:r>
            <a:endParaRPr lang="fr-FR" sz="850" b="0" dirty="0" smtClean="0"/>
          </a:p>
        </p:txBody>
      </p:sp>
      <p:sp>
        <p:nvSpPr>
          <p:cNvPr id="84" name="ZoneTexte 2"/>
          <p:cNvSpPr txBox="1"/>
          <p:nvPr/>
        </p:nvSpPr>
        <p:spPr>
          <a:xfrm>
            <a:off x="5404313" y="2390177"/>
            <a:ext cx="917971" cy="329166"/>
          </a:xfrm>
          <a:prstGeom prst="rect">
            <a:avLst/>
          </a:prstGeom>
          <a:noFill/>
          <a:ln>
            <a:noFill/>
          </a:ln>
          <a:effectLst/>
        </p:spPr>
        <p:txBody>
          <a:bodyPr wrap="square" lIns="36000" rIns="36000"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nSpc>
                <a:spcPct val="100000"/>
              </a:lnSpc>
            </a:pPr>
            <a:r>
              <a:rPr lang="fr-FR" sz="850" b="0" dirty="0" err="1"/>
              <a:t>Energy</a:t>
            </a:r>
            <a:r>
              <a:rPr lang="fr-FR" sz="850" b="0" dirty="0"/>
              <a:t>, Utilities</a:t>
            </a:r>
          </a:p>
          <a:p>
            <a:pPr>
              <a:lnSpc>
                <a:spcPct val="100000"/>
              </a:lnSpc>
            </a:pPr>
            <a:r>
              <a:rPr lang="fr-FR" sz="850" b="0" dirty="0"/>
              <a:t> &amp; </a:t>
            </a:r>
            <a:r>
              <a:rPr lang="fr-FR" sz="850" b="0" dirty="0" err="1" smtClean="0"/>
              <a:t>Chemicals</a:t>
            </a:r>
            <a:endParaRPr lang="fr-FR" sz="850" b="0" dirty="0" smtClean="0"/>
          </a:p>
        </p:txBody>
      </p:sp>
      <p:sp>
        <p:nvSpPr>
          <p:cNvPr id="85" name="ZoneTexte 5"/>
          <p:cNvSpPr txBox="1"/>
          <p:nvPr/>
        </p:nvSpPr>
        <p:spPr>
          <a:xfrm>
            <a:off x="7750835" y="3621478"/>
            <a:ext cx="1038441" cy="450814"/>
          </a:xfrm>
          <a:prstGeom prst="rect">
            <a:avLst/>
          </a:prstGeom>
          <a:noFill/>
          <a:ln>
            <a:noFill/>
          </a:ln>
          <a:effectLst/>
        </p:spPr>
        <p:txBody>
          <a:bodyPr wrap="square" lIns="36000" rIns="36000"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nSpc>
                <a:spcPct val="100000"/>
              </a:lnSpc>
            </a:pPr>
            <a:r>
              <a:rPr lang="fr-FR" sz="850" b="0" dirty="0" err="1"/>
              <a:t>Manufacturing</a:t>
            </a:r>
            <a:r>
              <a:rPr lang="fr-FR" sz="850" b="0" dirty="0"/>
              <a:t>, </a:t>
            </a:r>
            <a:r>
              <a:rPr lang="fr-FR" sz="850" b="0" dirty="0" err="1"/>
              <a:t>Automotive</a:t>
            </a:r>
            <a:r>
              <a:rPr lang="fr-FR" sz="850" b="0" dirty="0"/>
              <a:t> </a:t>
            </a:r>
            <a:r>
              <a:rPr lang="fr-FR" sz="850" b="0" dirty="0" smtClean="0"/>
              <a:t/>
            </a:r>
            <a:br>
              <a:rPr lang="fr-FR" sz="850" b="0" dirty="0" smtClean="0"/>
            </a:br>
            <a:r>
              <a:rPr lang="fr-FR" sz="850" b="0" dirty="0" smtClean="0"/>
              <a:t>&amp; </a:t>
            </a:r>
            <a:r>
              <a:rPr lang="fr-FR" sz="850" b="0" dirty="0"/>
              <a:t>Life </a:t>
            </a:r>
            <a:r>
              <a:rPr lang="fr-FR" sz="850" b="0" dirty="0" smtClean="0"/>
              <a:t>Sciences</a:t>
            </a:r>
          </a:p>
        </p:txBody>
      </p:sp>
      <p:sp>
        <p:nvSpPr>
          <p:cNvPr id="86" name="ZoneTexte 6"/>
          <p:cNvSpPr txBox="1"/>
          <p:nvPr/>
        </p:nvSpPr>
        <p:spPr>
          <a:xfrm>
            <a:off x="5427962" y="3387785"/>
            <a:ext cx="1155113" cy="572463"/>
          </a:xfrm>
          <a:prstGeom prst="rect">
            <a:avLst/>
          </a:prstGeom>
          <a:noFill/>
          <a:ln>
            <a:noFill/>
          </a:ln>
          <a:effectLst/>
        </p:spPr>
        <p:txBody>
          <a:bodyPr wrap="square" lIns="36000" rIns="36000"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nSpc>
                <a:spcPct val="100000"/>
              </a:lnSpc>
            </a:pPr>
            <a:r>
              <a:rPr lang="fr-FR" sz="850" b="0" dirty="0"/>
              <a:t>Consumer Product, </a:t>
            </a:r>
            <a:r>
              <a:rPr lang="fr-FR" sz="850" b="0" dirty="0" err="1" smtClean="0"/>
              <a:t>Retail</a:t>
            </a:r>
            <a:r>
              <a:rPr lang="fr-FR" sz="850" b="0" dirty="0"/>
              <a:t>, </a:t>
            </a:r>
            <a:r>
              <a:rPr lang="fr-FR" sz="850" b="0" dirty="0" smtClean="0"/>
              <a:t/>
            </a:r>
            <a:br>
              <a:rPr lang="fr-FR" sz="850" b="0" dirty="0" smtClean="0"/>
            </a:br>
            <a:r>
              <a:rPr lang="fr-FR" sz="850" b="0" dirty="0" smtClean="0"/>
              <a:t>Distribution </a:t>
            </a:r>
            <a:r>
              <a:rPr lang="fr-FR" sz="850" b="0" dirty="0"/>
              <a:t>and </a:t>
            </a:r>
            <a:r>
              <a:rPr lang="fr-FR" sz="850" b="0" dirty="0" smtClean="0"/>
              <a:t>Transportation</a:t>
            </a:r>
          </a:p>
        </p:txBody>
      </p:sp>
      <p:sp>
        <p:nvSpPr>
          <p:cNvPr id="87" name="ZoneTexte 1"/>
          <p:cNvSpPr txBox="1"/>
          <p:nvPr/>
        </p:nvSpPr>
        <p:spPr>
          <a:xfrm>
            <a:off x="6634111" y="4137765"/>
            <a:ext cx="606005" cy="329166"/>
          </a:xfrm>
          <a:prstGeom prst="rect">
            <a:avLst/>
          </a:prstGeom>
          <a:noFill/>
          <a:ln>
            <a:noFill/>
          </a:ln>
          <a:effectLst/>
        </p:spPr>
        <p:txBody>
          <a:bodyPr wrap="square" lIns="36000" rIns="36000"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nSpc>
                <a:spcPct val="100000"/>
              </a:lnSpc>
            </a:pPr>
            <a:r>
              <a:rPr lang="fr-FR" sz="850" b="0" dirty="0"/>
              <a:t>Public </a:t>
            </a:r>
          </a:p>
          <a:p>
            <a:pPr>
              <a:lnSpc>
                <a:spcPct val="100000"/>
              </a:lnSpc>
            </a:pPr>
            <a:r>
              <a:rPr lang="fr-FR" sz="850" b="0" dirty="0" err="1" smtClean="0"/>
              <a:t>Sector</a:t>
            </a:r>
            <a:endParaRPr lang="fr-FR" sz="850" b="0" dirty="0" smtClean="0"/>
          </a:p>
        </p:txBody>
      </p:sp>
      <p:sp>
        <p:nvSpPr>
          <p:cNvPr id="65" name="Freeform 64"/>
          <p:cNvSpPr/>
          <p:nvPr/>
        </p:nvSpPr>
        <p:spPr bwMode="auto">
          <a:xfrm>
            <a:off x="7111634" y="1937387"/>
            <a:ext cx="144684" cy="177164"/>
          </a:xfrm>
          <a:custGeom>
            <a:avLst/>
            <a:gdLst>
              <a:gd name="connsiteX0" fmla="*/ 0 w 234950"/>
              <a:gd name="connsiteY0" fmla="*/ 190500 h 190500"/>
              <a:gd name="connsiteX1" fmla="*/ 114300 w 234950"/>
              <a:gd name="connsiteY1" fmla="*/ 0 h 190500"/>
              <a:gd name="connsiteX2" fmla="*/ 234950 w 234950"/>
              <a:gd name="connsiteY2" fmla="*/ 0 h 190500"/>
            </a:gdLst>
            <a:ahLst/>
            <a:cxnLst>
              <a:cxn ang="0">
                <a:pos x="connsiteX0" y="connsiteY0"/>
              </a:cxn>
              <a:cxn ang="0">
                <a:pos x="connsiteX1" y="connsiteY1"/>
              </a:cxn>
              <a:cxn ang="0">
                <a:pos x="connsiteX2" y="connsiteY2"/>
              </a:cxn>
            </a:cxnLst>
            <a:rect l="l" t="t" r="r" b="b"/>
            <a:pathLst>
              <a:path w="234950" h="190500">
                <a:moveTo>
                  <a:pt x="0" y="190500"/>
                </a:moveTo>
                <a:lnTo>
                  <a:pt x="114300" y="0"/>
                </a:lnTo>
                <a:lnTo>
                  <a:pt x="234950" y="0"/>
                </a:lnTo>
              </a:path>
            </a:pathLst>
          </a:custGeom>
          <a:noFill/>
          <a:ln w="9525" cap="flat" cmpd="sng" algn="ctr">
            <a:solidFill>
              <a:schemeClr val="tx1"/>
            </a:solidFill>
            <a:prstDash val="solid"/>
            <a:round/>
            <a:headEnd type="none" w="med" len="med"/>
            <a:tailEnd type="none" w="med" len="med"/>
          </a:ln>
          <a:effectLst/>
        </p:spPr>
        <p:txBody>
          <a:bodyPr rtlCol="0" anchor="ctr"/>
          <a:lstStyle/>
          <a:p>
            <a:endParaRPr lang="en-GB" sz="800" b="0">
              <a:latin typeface="+mj-lt"/>
            </a:endParaRPr>
          </a:p>
        </p:txBody>
      </p:sp>
      <p:sp>
        <p:nvSpPr>
          <p:cNvPr id="66" name="Freeform 65"/>
          <p:cNvSpPr/>
          <p:nvPr/>
        </p:nvSpPr>
        <p:spPr bwMode="auto">
          <a:xfrm flipH="1">
            <a:off x="6426014" y="1819381"/>
            <a:ext cx="383856" cy="362597"/>
          </a:xfrm>
          <a:custGeom>
            <a:avLst/>
            <a:gdLst>
              <a:gd name="connsiteX0" fmla="*/ 0 w 234950"/>
              <a:gd name="connsiteY0" fmla="*/ 190500 h 190500"/>
              <a:gd name="connsiteX1" fmla="*/ 114300 w 234950"/>
              <a:gd name="connsiteY1" fmla="*/ 0 h 190500"/>
              <a:gd name="connsiteX2" fmla="*/ 234950 w 234950"/>
              <a:gd name="connsiteY2" fmla="*/ 0 h 190500"/>
            </a:gdLst>
            <a:ahLst/>
            <a:cxnLst>
              <a:cxn ang="0">
                <a:pos x="connsiteX0" y="connsiteY0"/>
              </a:cxn>
              <a:cxn ang="0">
                <a:pos x="connsiteX1" y="connsiteY1"/>
              </a:cxn>
              <a:cxn ang="0">
                <a:pos x="connsiteX2" y="connsiteY2"/>
              </a:cxn>
            </a:cxnLst>
            <a:rect l="l" t="t" r="r" b="b"/>
            <a:pathLst>
              <a:path w="234950" h="190500">
                <a:moveTo>
                  <a:pt x="0" y="190500"/>
                </a:moveTo>
                <a:lnTo>
                  <a:pt x="114300" y="0"/>
                </a:lnTo>
                <a:lnTo>
                  <a:pt x="234950" y="0"/>
                </a:lnTo>
              </a:path>
            </a:pathLst>
          </a:custGeom>
          <a:noFill/>
          <a:ln w="9525" cap="flat" cmpd="sng" algn="ctr">
            <a:solidFill>
              <a:schemeClr val="tx1"/>
            </a:solidFill>
            <a:prstDash val="solid"/>
            <a:round/>
            <a:headEnd type="none" w="med" len="med"/>
            <a:tailEnd type="none" w="med" len="med"/>
          </a:ln>
          <a:effectLst/>
        </p:spPr>
        <p:txBody>
          <a:bodyPr rtlCol="0" anchor="ctr"/>
          <a:lstStyle/>
          <a:p>
            <a:endParaRPr lang="en-GB" sz="800" b="0">
              <a:latin typeface="+mj-lt"/>
            </a:endParaRPr>
          </a:p>
        </p:txBody>
      </p:sp>
      <p:sp>
        <p:nvSpPr>
          <p:cNvPr id="67" name="Freeform 854"/>
          <p:cNvSpPr>
            <a:spLocks/>
          </p:cNvSpPr>
          <p:nvPr/>
        </p:nvSpPr>
        <p:spPr bwMode="auto">
          <a:xfrm>
            <a:off x="8142998" y="3276730"/>
            <a:ext cx="266721" cy="298868"/>
          </a:xfrm>
          <a:custGeom>
            <a:avLst/>
            <a:gdLst/>
            <a:ahLst/>
            <a:cxnLst>
              <a:cxn ang="0">
                <a:pos x="244" y="344"/>
              </a:cxn>
              <a:cxn ang="0">
                <a:pos x="0" y="344"/>
              </a:cxn>
              <a:cxn ang="0">
                <a:pos x="0" y="138"/>
              </a:cxn>
              <a:cxn ang="0">
                <a:pos x="80" y="216"/>
              </a:cxn>
              <a:cxn ang="0">
                <a:pos x="80" y="138"/>
              </a:cxn>
              <a:cxn ang="0">
                <a:pos x="164" y="216"/>
              </a:cxn>
              <a:cxn ang="0">
                <a:pos x="164" y="138"/>
              </a:cxn>
              <a:cxn ang="0">
                <a:pos x="242" y="216"/>
              </a:cxn>
              <a:cxn ang="0">
                <a:pos x="268" y="0"/>
              </a:cxn>
              <a:cxn ang="0">
                <a:pos x="307" y="0"/>
              </a:cxn>
              <a:cxn ang="0">
                <a:pos x="307" y="344"/>
              </a:cxn>
            </a:cxnLst>
            <a:rect l="0" t="0" r="r" b="b"/>
            <a:pathLst>
              <a:path w="307" h="344">
                <a:moveTo>
                  <a:pt x="244" y="344"/>
                </a:moveTo>
                <a:lnTo>
                  <a:pt x="0" y="344"/>
                </a:lnTo>
                <a:lnTo>
                  <a:pt x="0" y="138"/>
                </a:lnTo>
                <a:lnTo>
                  <a:pt x="80" y="216"/>
                </a:lnTo>
                <a:lnTo>
                  <a:pt x="80" y="138"/>
                </a:lnTo>
                <a:lnTo>
                  <a:pt x="164" y="216"/>
                </a:lnTo>
                <a:lnTo>
                  <a:pt x="164" y="138"/>
                </a:lnTo>
                <a:lnTo>
                  <a:pt x="242" y="216"/>
                </a:lnTo>
                <a:lnTo>
                  <a:pt x="268" y="0"/>
                </a:lnTo>
                <a:lnTo>
                  <a:pt x="307" y="0"/>
                </a:lnTo>
                <a:lnTo>
                  <a:pt x="307" y="344"/>
                </a:lnTo>
              </a:path>
            </a:pathLst>
          </a:custGeom>
          <a:grpFill/>
          <a:ln w="12700" cap="rnd">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endParaRPr lang="en-US" sz="800">
              <a:latin typeface="+mj-lt"/>
            </a:endParaRPr>
          </a:p>
        </p:txBody>
      </p:sp>
      <p:grpSp>
        <p:nvGrpSpPr>
          <p:cNvPr id="68" name="Group 67"/>
          <p:cNvGrpSpPr/>
          <p:nvPr/>
        </p:nvGrpSpPr>
        <p:grpSpPr>
          <a:xfrm>
            <a:off x="5863447" y="3055435"/>
            <a:ext cx="334345" cy="339239"/>
            <a:chOff x="2300287" y="2728913"/>
            <a:chExt cx="976312" cy="990600"/>
          </a:xfrm>
        </p:grpSpPr>
        <p:sp>
          <p:nvSpPr>
            <p:cNvPr id="69" name="Freeform 716"/>
            <p:cNvSpPr>
              <a:spLocks/>
            </p:cNvSpPr>
            <p:nvPr/>
          </p:nvSpPr>
          <p:spPr bwMode="auto">
            <a:xfrm>
              <a:off x="2300287" y="2903538"/>
              <a:ext cx="738188" cy="692150"/>
            </a:xfrm>
            <a:custGeom>
              <a:avLst/>
              <a:gdLst/>
              <a:ahLst/>
              <a:cxnLst>
                <a:cxn ang="0">
                  <a:pos x="319" y="304"/>
                </a:cxn>
                <a:cxn ang="0">
                  <a:pos x="0" y="304"/>
                </a:cxn>
                <a:cxn ang="0">
                  <a:pos x="0" y="92"/>
                </a:cxn>
                <a:cxn ang="0">
                  <a:pos x="465" y="0"/>
                </a:cxn>
                <a:cxn ang="0">
                  <a:pos x="371" y="436"/>
                </a:cxn>
                <a:cxn ang="0">
                  <a:pos x="40" y="436"/>
                </a:cxn>
              </a:cxnLst>
              <a:rect l="0" t="0" r="r" b="b"/>
              <a:pathLst>
                <a:path w="465" h="436">
                  <a:moveTo>
                    <a:pt x="319" y="304"/>
                  </a:moveTo>
                  <a:lnTo>
                    <a:pt x="0" y="304"/>
                  </a:lnTo>
                  <a:lnTo>
                    <a:pt x="0" y="92"/>
                  </a:lnTo>
                  <a:lnTo>
                    <a:pt x="465" y="0"/>
                  </a:lnTo>
                  <a:lnTo>
                    <a:pt x="371" y="436"/>
                  </a:lnTo>
                  <a:lnTo>
                    <a:pt x="40" y="436"/>
                  </a:lnTo>
                </a:path>
              </a:pathLst>
            </a:custGeom>
            <a:grpFill/>
            <a:ln w="12700" cap="rnd">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endParaRPr lang="en-US" sz="800">
                <a:latin typeface="+mj-lt"/>
              </a:endParaRPr>
            </a:p>
          </p:txBody>
        </p:sp>
        <p:sp>
          <p:nvSpPr>
            <p:cNvPr id="70" name="Freeform 717"/>
            <p:cNvSpPr>
              <a:spLocks/>
            </p:cNvSpPr>
            <p:nvPr/>
          </p:nvSpPr>
          <p:spPr bwMode="auto">
            <a:xfrm>
              <a:off x="3038474" y="2728913"/>
              <a:ext cx="238125" cy="174625"/>
            </a:xfrm>
            <a:custGeom>
              <a:avLst/>
              <a:gdLst/>
              <a:ahLst/>
              <a:cxnLst>
                <a:cxn ang="0">
                  <a:pos x="0" y="110"/>
                </a:cxn>
                <a:cxn ang="0">
                  <a:pos x="24" y="14"/>
                </a:cxn>
                <a:cxn ang="0">
                  <a:pos x="150" y="0"/>
                </a:cxn>
              </a:cxnLst>
              <a:rect l="0" t="0" r="r" b="b"/>
              <a:pathLst>
                <a:path w="150" h="110">
                  <a:moveTo>
                    <a:pt x="0" y="110"/>
                  </a:moveTo>
                  <a:lnTo>
                    <a:pt x="24" y="14"/>
                  </a:lnTo>
                  <a:lnTo>
                    <a:pt x="150" y="0"/>
                  </a:lnTo>
                </a:path>
              </a:pathLst>
            </a:custGeom>
            <a:grpFill/>
            <a:ln w="12700" cap="rnd">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endParaRPr lang="en-US" sz="800">
                <a:latin typeface="+mj-lt"/>
              </a:endParaRPr>
            </a:p>
          </p:txBody>
        </p:sp>
        <p:sp>
          <p:nvSpPr>
            <p:cNvPr id="71" name="Freeform 718"/>
            <p:cNvSpPr>
              <a:spLocks/>
            </p:cNvSpPr>
            <p:nvPr/>
          </p:nvSpPr>
          <p:spPr bwMode="auto">
            <a:xfrm>
              <a:off x="2303462" y="3595688"/>
              <a:ext cx="123825" cy="123825"/>
            </a:xfrm>
            <a:custGeom>
              <a:avLst/>
              <a:gdLst/>
              <a:ahLst/>
              <a:cxnLst>
                <a:cxn ang="0">
                  <a:pos x="39" y="20"/>
                </a:cxn>
                <a:cxn ang="0">
                  <a:pos x="33" y="33"/>
                </a:cxn>
                <a:cxn ang="0">
                  <a:pos x="19" y="39"/>
                </a:cxn>
                <a:cxn ang="0">
                  <a:pos x="6" y="33"/>
                </a:cxn>
                <a:cxn ang="0">
                  <a:pos x="0" y="20"/>
                </a:cxn>
                <a:cxn ang="0">
                  <a:pos x="6" y="6"/>
                </a:cxn>
                <a:cxn ang="0">
                  <a:pos x="19" y="0"/>
                </a:cxn>
              </a:cxnLst>
              <a:rect l="0" t="0" r="r" b="b"/>
              <a:pathLst>
                <a:path w="39" h="39">
                  <a:moveTo>
                    <a:pt x="39" y="20"/>
                  </a:moveTo>
                  <a:cubicBezTo>
                    <a:pt x="39" y="25"/>
                    <a:pt x="36" y="30"/>
                    <a:pt x="33" y="33"/>
                  </a:cubicBezTo>
                  <a:cubicBezTo>
                    <a:pt x="29" y="37"/>
                    <a:pt x="25" y="39"/>
                    <a:pt x="19" y="39"/>
                  </a:cubicBezTo>
                  <a:cubicBezTo>
                    <a:pt x="14" y="39"/>
                    <a:pt x="9" y="37"/>
                    <a:pt x="6" y="33"/>
                  </a:cubicBezTo>
                  <a:cubicBezTo>
                    <a:pt x="2" y="30"/>
                    <a:pt x="0" y="25"/>
                    <a:pt x="0" y="20"/>
                  </a:cubicBezTo>
                  <a:cubicBezTo>
                    <a:pt x="0" y="14"/>
                    <a:pt x="2" y="10"/>
                    <a:pt x="6" y="6"/>
                  </a:cubicBezTo>
                  <a:cubicBezTo>
                    <a:pt x="9" y="3"/>
                    <a:pt x="14" y="0"/>
                    <a:pt x="19" y="0"/>
                  </a:cubicBezTo>
                </a:path>
              </a:pathLst>
            </a:custGeom>
            <a:grpFill/>
            <a:ln w="12700" cap="rnd">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endParaRPr lang="en-US" sz="800">
                <a:latin typeface="+mj-lt"/>
              </a:endParaRPr>
            </a:p>
          </p:txBody>
        </p:sp>
        <p:sp>
          <p:nvSpPr>
            <p:cNvPr id="72" name="Freeform 719"/>
            <p:cNvSpPr>
              <a:spLocks/>
            </p:cNvSpPr>
            <p:nvPr/>
          </p:nvSpPr>
          <p:spPr bwMode="auto">
            <a:xfrm>
              <a:off x="2825749" y="3595688"/>
              <a:ext cx="123825" cy="123825"/>
            </a:xfrm>
            <a:custGeom>
              <a:avLst/>
              <a:gdLst/>
              <a:ahLst/>
              <a:cxnLst>
                <a:cxn ang="0">
                  <a:pos x="0" y="20"/>
                </a:cxn>
                <a:cxn ang="0">
                  <a:pos x="6" y="33"/>
                </a:cxn>
                <a:cxn ang="0">
                  <a:pos x="20" y="39"/>
                </a:cxn>
                <a:cxn ang="0">
                  <a:pos x="33" y="33"/>
                </a:cxn>
                <a:cxn ang="0">
                  <a:pos x="39" y="20"/>
                </a:cxn>
                <a:cxn ang="0">
                  <a:pos x="33" y="6"/>
                </a:cxn>
                <a:cxn ang="0">
                  <a:pos x="20" y="0"/>
                </a:cxn>
              </a:cxnLst>
              <a:rect l="0" t="0" r="r" b="b"/>
              <a:pathLst>
                <a:path w="39" h="39">
                  <a:moveTo>
                    <a:pt x="0" y="20"/>
                  </a:moveTo>
                  <a:cubicBezTo>
                    <a:pt x="0" y="25"/>
                    <a:pt x="3" y="30"/>
                    <a:pt x="6" y="33"/>
                  </a:cubicBezTo>
                  <a:cubicBezTo>
                    <a:pt x="10" y="37"/>
                    <a:pt x="14" y="39"/>
                    <a:pt x="20" y="39"/>
                  </a:cubicBezTo>
                  <a:cubicBezTo>
                    <a:pt x="25" y="39"/>
                    <a:pt x="30" y="37"/>
                    <a:pt x="33" y="33"/>
                  </a:cubicBezTo>
                  <a:cubicBezTo>
                    <a:pt x="37" y="30"/>
                    <a:pt x="39" y="25"/>
                    <a:pt x="39" y="20"/>
                  </a:cubicBezTo>
                  <a:cubicBezTo>
                    <a:pt x="39" y="14"/>
                    <a:pt x="37" y="10"/>
                    <a:pt x="33" y="6"/>
                  </a:cubicBezTo>
                  <a:cubicBezTo>
                    <a:pt x="30" y="3"/>
                    <a:pt x="25" y="0"/>
                    <a:pt x="20" y="0"/>
                  </a:cubicBezTo>
                </a:path>
              </a:pathLst>
            </a:custGeom>
            <a:grpFill/>
            <a:ln w="12700" cap="rnd">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endParaRPr lang="en-US" sz="800">
                <a:latin typeface="+mj-lt"/>
              </a:endParaRPr>
            </a:p>
          </p:txBody>
        </p:sp>
      </p:grpSp>
      <p:grpSp>
        <p:nvGrpSpPr>
          <p:cNvPr id="73" name="Group 72"/>
          <p:cNvGrpSpPr/>
          <p:nvPr/>
        </p:nvGrpSpPr>
        <p:grpSpPr>
          <a:xfrm>
            <a:off x="5712212" y="2053035"/>
            <a:ext cx="306789" cy="363328"/>
            <a:chOff x="1677987" y="2039937"/>
            <a:chExt cx="525463" cy="622300"/>
          </a:xfrm>
        </p:grpSpPr>
        <p:sp>
          <p:nvSpPr>
            <p:cNvPr id="74" name="Freeform 855"/>
            <p:cNvSpPr>
              <a:spLocks/>
            </p:cNvSpPr>
            <p:nvPr/>
          </p:nvSpPr>
          <p:spPr bwMode="auto">
            <a:xfrm>
              <a:off x="1801812" y="2195512"/>
              <a:ext cx="285750" cy="466725"/>
            </a:xfrm>
            <a:custGeom>
              <a:avLst/>
              <a:gdLst/>
              <a:ahLst/>
              <a:cxnLst>
                <a:cxn ang="0">
                  <a:pos x="66" y="84"/>
                </a:cxn>
                <a:cxn ang="0">
                  <a:pos x="90" y="45"/>
                </a:cxn>
                <a:cxn ang="0">
                  <a:pos x="45" y="0"/>
                </a:cxn>
                <a:cxn ang="0">
                  <a:pos x="0" y="45"/>
                </a:cxn>
                <a:cxn ang="0">
                  <a:pos x="23" y="84"/>
                </a:cxn>
                <a:cxn ang="0">
                  <a:pos x="23" y="106"/>
                </a:cxn>
                <a:cxn ang="0">
                  <a:pos x="66" y="106"/>
                </a:cxn>
                <a:cxn ang="0">
                  <a:pos x="66" y="129"/>
                </a:cxn>
                <a:cxn ang="0">
                  <a:pos x="57" y="139"/>
                </a:cxn>
                <a:cxn ang="0">
                  <a:pos x="57" y="140"/>
                </a:cxn>
                <a:cxn ang="0">
                  <a:pos x="45" y="147"/>
                </a:cxn>
                <a:cxn ang="0">
                  <a:pos x="32" y="140"/>
                </a:cxn>
                <a:cxn ang="0">
                  <a:pos x="32" y="139"/>
                </a:cxn>
                <a:cxn ang="0">
                  <a:pos x="23" y="129"/>
                </a:cxn>
                <a:cxn ang="0">
                  <a:pos x="23" y="121"/>
                </a:cxn>
              </a:cxnLst>
              <a:rect l="0" t="0" r="r" b="b"/>
              <a:pathLst>
                <a:path w="90" h="147">
                  <a:moveTo>
                    <a:pt x="66" y="84"/>
                  </a:moveTo>
                  <a:cubicBezTo>
                    <a:pt x="80" y="77"/>
                    <a:pt x="90" y="62"/>
                    <a:pt x="90" y="45"/>
                  </a:cubicBezTo>
                  <a:cubicBezTo>
                    <a:pt x="90" y="20"/>
                    <a:pt x="70" y="0"/>
                    <a:pt x="45" y="0"/>
                  </a:cubicBezTo>
                  <a:cubicBezTo>
                    <a:pt x="20" y="0"/>
                    <a:pt x="0" y="20"/>
                    <a:pt x="0" y="45"/>
                  </a:cubicBezTo>
                  <a:cubicBezTo>
                    <a:pt x="0" y="62"/>
                    <a:pt x="9" y="77"/>
                    <a:pt x="23" y="84"/>
                  </a:cubicBezTo>
                  <a:cubicBezTo>
                    <a:pt x="23" y="106"/>
                    <a:pt x="23" y="106"/>
                    <a:pt x="23" y="106"/>
                  </a:cubicBezTo>
                  <a:cubicBezTo>
                    <a:pt x="66" y="106"/>
                    <a:pt x="66" y="106"/>
                    <a:pt x="66" y="106"/>
                  </a:cubicBezTo>
                  <a:cubicBezTo>
                    <a:pt x="66" y="129"/>
                    <a:pt x="66" y="129"/>
                    <a:pt x="66" y="129"/>
                  </a:cubicBezTo>
                  <a:cubicBezTo>
                    <a:pt x="66" y="133"/>
                    <a:pt x="63" y="137"/>
                    <a:pt x="57" y="139"/>
                  </a:cubicBezTo>
                  <a:cubicBezTo>
                    <a:pt x="57" y="139"/>
                    <a:pt x="57" y="139"/>
                    <a:pt x="57" y="140"/>
                  </a:cubicBezTo>
                  <a:cubicBezTo>
                    <a:pt x="57" y="144"/>
                    <a:pt x="52" y="147"/>
                    <a:pt x="45" y="147"/>
                  </a:cubicBezTo>
                  <a:cubicBezTo>
                    <a:pt x="38" y="147"/>
                    <a:pt x="32" y="144"/>
                    <a:pt x="32" y="140"/>
                  </a:cubicBezTo>
                  <a:cubicBezTo>
                    <a:pt x="32" y="139"/>
                    <a:pt x="32" y="139"/>
                    <a:pt x="32" y="139"/>
                  </a:cubicBezTo>
                  <a:cubicBezTo>
                    <a:pt x="27" y="137"/>
                    <a:pt x="23" y="133"/>
                    <a:pt x="23" y="129"/>
                  </a:cubicBezTo>
                  <a:cubicBezTo>
                    <a:pt x="23" y="121"/>
                    <a:pt x="23" y="121"/>
                    <a:pt x="23" y="121"/>
                  </a:cubicBezTo>
                </a:path>
              </a:pathLst>
            </a:custGeom>
            <a:grpFill/>
            <a:ln w="12700" cap="rnd">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endParaRPr lang="en-US" sz="800">
                <a:latin typeface="+mj-lt"/>
              </a:endParaRPr>
            </a:p>
          </p:txBody>
        </p:sp>
        <p:sp>
          <p:nvSpPr>
            <p:cNvPr id="75" name="Freeform 856"/>
            <p:cNvSpPr>
              <a:spLocks/>
            </p:cNvSpPr>
            <p:nvPr/>
          </p:nvSpPr>
          <p:spPr bwMode="auto">
            <a:xfrm>
              <a:off x="1858962" y="2246312"/>
              <a:ext cx="98425" cy="98425"/>
            </a:xfrm>
            <a:custGeom>
              <a:avLst/>
              <a:gdLst/>
              <a:ahLst/>
              <a:cxnLst>
                <a:cxn ang="0">
                  <a:pos x="0" y="31"/>
                </a:cxn>
                <a:cxn ang="0">
                  <a:pos x="31" y="0"/>
                </a:cxn>
              </a:cxnLst>
              <a:rect l="0" t="0" r="r" b="b"/>
              <a:pathLst>
                <a:path w="31" h="31">
                  <a:moveTo>
                    <a:pt x="0" y="31"/>
                  </a:moveTo>
                  <a:cubicBezTo>
                    <a:pt x="0" y="14"/>
                    <a:pt x="14" y="0"/>
                    <a:pt x="31" y="0"/>
                  </a:cubicBezTo>
                </a:path>
              </a:pathLst>
            </a:custGeom>
            <a:grpFill/>
            <a:ln w="12700" cap="rnd">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endParaRPr lang="en-US" sz="800">
                <a:latin typeface="+mj-lt"/>
              </a:endParaRPr>
            </a:p>
          </p:txBody>
        </p:sp>
        <p:sp>
          <p:nvSpPr>
            <p:cNvPr id="76" name="Line 857"/>
            <p:cNvSpPr>
              <a:spLocks noChangeShapeType="1"/>
            </p:cNvSpPr>
            <p:nvPr/>
          </p:nvSpPr>
          <p:spPr bwMode="auto">
            <a:xfrm flipV="1">
              <a:off x="1944687" y="2039937"/>
              <a:ext cx="1588" cy="101600"/>
            </a:xfrm>
            <a:prstGeom prst="line">
              <a:avLst/>
            </a:prstGeom>
            <a:grpFill/>
            <a:ln w="12700" cap="rnd">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endParaRPr lang="en-US" sz="800">
                <a:latin typeface="+mj-lt"/>
              </a:endParaRPr>
            </a:p>
          </p:txBody>
        </p:sp>
        <p:sp>
          <p:nvSpPr>
            <p:cNvPr id="77" name="Line 858"/>
            <p:cNvSpPr>
              <a:spLocks noChangeShapeType="1"/>
            </p:cNvSpPr>
            <p:nvPr/>
          </p:nvSpPr>
          <p:spPr bwMode="auto">
            <a:xfrm flipH="1" flipV="1">
              <a:off x="1684337" y="2182812"/>
              <a:ext cx="88900" cy="53975"/>
            </a:xfrm>
            <a:prstGeom prst="line">
              <a:avLst/>
            </a:prstGeom>
            <a:grpFill/>
            <a:ln w="12700" cap="rnd">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endParaRPr lang="en-US" sz="800">
                <a:latin typeface="+mj-lt"/>
              </a:endParaRPr>
            </a:p>
          </p:txBody>
        </p:sp>
        <p:sp>
          <p:nvSpPr>
            <p:cNvPr id="78" name="Line 859"/>
            <p:cNvSpPr>
              <a:spLocks noChangeShapeType="1"/>
            </p:cNvSpPr>
            <p:nvPr/>
          </p:nvSpPr>
          <p:spPr bwMode="auto">
            <a:xfrm flipH="1">
              <a:off x="1677987" y="2430462"/>
              <a:ext cx="88900" cy="53975"/>
            </a:xfrm>
            <a:prstGeom prst="line">
              <a:avLst/>
            </a:prstGeom>
            <a:grpFill/>
            <a:ln w="12700" cap="rnd">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endParaRPr lang="en-US" sz="800">
                <a:latin typeface="+mj-lt"/>
              </a:endParaRPr>
            </a:p>
          </p:txBody>
        </p:sp>
        <p:sp>
          <p:nvSpPr>
            <p:cNvPr id="79" name="Line 860"/>
            <p:cNvSpPr>
              <a:spLocks noChangeShapeType="1"/>
            </p:cNvSpPr>
            <p:nvPr/>
          </p:nvSpPr>
          <p:spPr bwMode="auto">
            <a:xfrm>
              <a:off x="2106612" y="2439987"/>
              <a:ext cx="90488" cy="50800"/>
            </a:xfrm>
            <a:prstGeom prst="line">
              <a:avLst/>
            </a:prstGeom>
            <a:grpFill/>
            <a:ln w="12700" cap="rnd">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endParaRPr lang="en-US" sz="800">
                <a:latin typeface="+mj-lt"/>
              </a:endParaRPr>
            </a:p>
          </p:txBody>
        </p:sp>
        <p:sp>
          <p:nvSpPr>
            <p:cNvPr id="80" name="Line 861"/>
            <p:cNvSpPr>
              <a:spLocks noChangeShapeType="1"/>
            </p:cNvSpPr>
            <p:nvPr/>
          </p:nvSpPr>
          <p:spPr bwMode="auto">
            <a:xfrm flipV="1">
              <a:off x="2112962" y="2192337"/>
              <a:ext cx="90488" cy="50800"/>
            </a:xfrm>
            <a:prstGeom prst="line">
              <a:avLst/>
            </a:prstGeom>
            <a:grpFill/>
            <a:ln w="12700" cap="rnd">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endParaRPr lang="en-US" sz="800">
                <a:latin typeface="+mj-lt"/>
              </a:endParaRPr>
            </a:p>
          </p:txBody>
        </p:sp>
      </p:grpSp>
      <p:grpSp>
        <p:nvGrpSpPr>
          <p:cNvPr id="92" name="Group 91"/>
          <p:cNvGrpSpPr/>
          <p:nvPr/>
        </p:nvGrpSpPr>
        <p:grpSpPr>
          <a:xfrm>
            <a:off x="6741277" y="3950907"/>
            <a:ext cx="391672" cy="177164"/>
            <a:chOff x="4354716" y="4898734"/>
            <a:chExt cx="1431925" cy="647700"/>
          </a:xfrm>
        </p:grpSpPr>
        <p:sp>
          <p:nvSpPr>
            <p:cNvPr id="93" name="Freeform 92"/>
            <p:cNvSpPr>
              <a:spLocks/>
            </p:cNvSpPr>
            <p:nvPr/>
          </p:nvSpPr>
          <p:spPr bwMode="auto">
            <a:xfrm>
              <a:off x="4354716" y="4898734"/>
              <a:ext cx="477838" cy="647700"/>
            </a:xfrm>
            <a:custGeom>
              <a:avLst/>
              <a:gdLst/>
              <a:ahLst/>
              <a:cxnLst>
                <a:cxn ang="0">
                  <a:pos x="150" y="204"/>
                </a:cxn>
                <a:cxn ang="0">
                  <a:pos x="92" y="86"/>
                </a:cxn>
                <a:cxn ang="0">
                  <a:pos x="112" y="45"/>
                </a:cxn>
                <a:cxn ang="0">
                  <a:pos x="75" y="0"/>
                </a:cxn>
                <a:cxn ang="0">
                  <a:pos x="38" y="45"/>
                </a:cxn>
                <a:cxn ang="0">
                  <a:pos x="58" y="86"/>
                </a:cxn>
                <a:cxn ang="0">
                  <a:pos x="0" y="204"/>
                </a:cxn>
              </a:cxnLst>
              <a:rect l="0" t="0" r="r" b="b"/>
              <a:pathLst>
                <a:path w="150" h="204">
                  <a:moveTo>
                    <a:pt x="150" y="204"/>
                  </a:moveTo>
                  <a:cubicBezTo>
                    <a:pt x="150" y="147"/>
                    <a:pt x="135" y="99"/>
                    <a:pt x="92" y="86"/>
                  </a:cubicBezTo>
                  <a:cubicBezTo>
                    <a:pt x="100" y="78"/>
                    <a:pt x="112" y="61"/>
                    <a:pt x="112" y="45"/>
                  </a:cubicBezTo>
                  <a:cubicBezTo>
                    <a:pt x="112" y="19"/>
                    <a:pt x="95" y="0"/>
                    <a:pt x="75" y="0"/>
                  </a:cubicBezTo>
                  <a:cubicBezTo>
                    <a:pt x="54" y="0"/>
                    <a:pt x="38" y="19"/>
                    <a:pt x="38" y="45"/>
                  </a:cubicBezTo>
                  <a:cubicBezTo>
                    <a:pt x="38" y="61"/>
                    <a:pt x="49" y="78"/>
                    <a:pt x="58" y="86"/>
                  </a:cubicBezTo>
                  <a:cubicBezTo>
                    <a:pt x="14" y="99"/>
                    <a:pt x="0" y="147"/>
                    <a:pt x="0" y="204"/>
                  </a:cubicBezTo>
                </a:path>
              </a:pathLst>
            </a:custGeom>
            <a:grpFill/>
            <a:ln w="12700" cap="rnd">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800">
                <a:latin typeface="+mj-lt"/>
              </a:endParaRPr>
            </a:p>
          </p:txBody>
        </p:sp>
        <p:sp>
          <p:nvSpPr>
            <p:cNvPr id="94" name="Freeform 93"/>
            <p:cNvSpPr>
              <a:spLocks/>
            </p:cNvSpPr>
            <p:nvPr/>
          </p:nvSpPr>
          <p:spPr bwMode="auto">
            <a:xfrm>
              <a:off x="4832553" y="4898734"/>
              <a:ext cx="476250" cy="647700"/>
            </a:xfrm>
            <a:custGeom>
              <a:avLst/>
              <a:gdLst/>
              <a:ahLst/>
              <a:cxnLst>
                <a:cxn ang="0">
                  <a:pos x="150" y="204"/>
                </a:cxn>
                <a:cxn ang="0">
                  <a:pos x="92" y="86"/>
                </a:cxn>
                <a:cxn ang="0">
                  <a:pos x="112" y="45"/>
                </a:cxn>
                <a:cxn ang="0">
                  <a:pos x="75" y="0"/>
                </a:cxn>
                <a:cxn ang="0">
                  <a:pos x="38" y="45"/>
                </a:cxn>
                <a:cxn ang="0">
                  <a:pos x="58" y="86"/>
                </a:cxn>
                <a:cxn ang="0">
                  <a:pos x="0" y="204"/>
                </a:cxn>
              </a:cxnLst>
              <a:rect l="0" t="0" r="r" b="b"/>
              <a:pathLst>
                <a:path w="150" h="204">
                  <a:moveTo>
                    <a:pt x="150" y="204"/>
                  </a:moveTo>
                  <a:cubicBezTo>
                    <a:pt x="150" y="147"/>
                    <a:pt x="135" y="99"/>
                    <a:pt x="92" y="86"/>
                  </a:cubicBezTo>
                  <a:cubicBezTo>
                    <a:pt x="101" y="78"/>
                    <a:pt x="112" y="61"/>
                    <a:pt x="112" y="45"/>
                  </a:cubicBezTo>
                  <a:cubicBezTo>
                    <a:pt x="112" y="19"/>
                    <a:pt x="95" y="0"/>
                    <a:pt x="75" y="0"/>
                  </a:cubicBezTo>
                  <a:cubicBezTo>
                    <a:pt x="54" y="0"/>
                    <a:pt x="38" y="19"/>
                    <a:pt x="38" y="45"/>
                  </a:cubicBezTo>
                  <a:cubicBezTo>
                    <a:pt x="38" y="61"/>
                    <a:pt x="49" y="78"/>
                    <a:pt x="58" y="86"/>
                  </a:cubicBezTo>
                  <a:cubicBezTo>
                    <a:pt x="15" y="99"/>
                    <a:pt x="0" y="147"/>
                    <a:pt x="0" y="204"/>
                  </a:cubicBezTo>
                </a:path>
              </a:pathLst>
            </a:custGeom>
            <a:grpFill/>
            <a:ln w="12700" cap="rnd">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800">
                <a:latin typeface="+mj-lt"/>
              </a:endParaRPr>
            </a:p>
          </p:txBody>
        </p:sp>
        <p:sp>
          <p:nvSpPr>
            <p:cNvPr id="95" name="Freeform 94"/>
            <p:cNvSpPr>
              <a:spLocks/>
            </p:cNvSpPr>
            <p:nvPr/>
          </p:nvSpPr>
          <p:spPr bwMode="auto">
            <a:xfrm>
              <a:off x="5308803" y="4898734"/>
              <a:ext cx="477838" cy="647700"/>
            </a:xfrm>
            <a:custGeom>
              <a:avLst/>
              <a:gdLst/>
              <a:ahLst/>
              <a:cxnLst>
                <a:cxn ang="0">
                  <a:pos x="150" y="204"/>
                </a:cxn>
                <a:cxn ang="0">
                  <a:pos x="92" y="86"/>
                </a:cxn>
                <a:cxn ang="0">
                  <a:pos x="112" y="45"/>
                </a:cxn>
                <a:cxn ang="0">
                  <a:pos x="75" y="0"/>
                </a:cxn>
                <a:cxn ang="0">
                  <a:pos x="38" y="45"/>
                </a:cxn>
                <a:cxn ang="0">
                  <a:pos x="58" y="86"/>
                </a:cxn>
                <a:cxn ang="0">
                  <a:pos x="0" y="204"/>
                </a:cxn>
              </a:cxnLst>
              <a:rect l="0" t="0" r="r" b="b"/>
              <a:pathLst>
                <a:path w="150" h="204">
                  <a:moveTo>
                    <a:pt x="150" y="204"/>
                  </a:moveTo>
                  <a:cubicBezTo>
                    <a:pt x="150" y="147"/>
                    <a:pt x="135" y="99"/>
                    <a:pt x="92" y="86"/>
                  </a:cubicBezTo>
                  <a:cubicBezTo>
                    <a:pt x="101" y="78"/>
                    <a:pt x="112" y="61"/>
                    <a:pt x="112" y="45"/>
                  </a:cubicBezTo>
                  <a:cubicBezTo>
                    <a:pt x="112" y="19"/>
                    <a:pt x="96" y="0"/>
                    <a:pt x="75" y="0"/>
                  </a:cubicBezTo>
                  <a:cubicBezTo>
                    <a:pt x="55" y="0"/>
                    <a:pt x="38" y="19"/>
                    <a:pt x="38" y="45"/>
                  </a:cubicBezTo>
                  <a:cubicBezTo>
                    <a:pt x="38" y="61"/>
                    <a:pt x="49" y="78"/>
                    <a:pt x="58" y="86"/>
                  </a:cubicBezTo>
                  <a:cubicBezTo>
                    <a:pt x="15" y="99"/>
                    <a:pt x="0" y="147"/>
                    <a:pt x="0" y="204"/>
                  </a:cubicBezTo>
                </a:path>
              </a:pathLst>
            </a:custGeom>
            <a:grpFill/>
            <a:ln w="12700" cap="rnd">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800">
                <a:latin typeface="+mj-lt"/>
              </a:endParaRPr>
            </a:p>
          </p:txBody>
        </p:sp>
      </p:grpSp>
      <p:grpSp>
        <p:nvGrpSpPr>
          <p:cNvPr id="96" name="Group 95"/>
          <p:cNvGrpSpPr/>
          <p:nvPr/>
        </p:nvGrpSpPr>
        <p:grpSpPr>
          <a:xfrm>
            <a:off x="5928473" y="1333363"/>
            <a:ext cx="230998" cy="310478"/>
            <a:chOff x="4170362" y="2693988"/>
            <a:chExt cx="788988" cy="1060450"/>
          </a:xfrm>
        </p:grpSpPr>
        <p:sp>
          <p:nvSpPr>
            <p:cNvPr id="97" name="Freeform 712"/>
            <p:cNvSpPr>
              <a:spLocks/>
            </p:cNvSpPr>
            <p:nvPr/>
          </p:nvSpPr>
          <p:spPr bwMode="auto">
            <a:xfrm>
              <a:off x="4170362" y="2693988"/>
              <a:ext cx="788988" cy="669925"/>
            </a:xfrm>
            <a:custGeom>
              <a:avLst/>
              <a:gdLst/>
              <a:ahLst/>
              <a:cxnLst>
                <a:cxn ang="0">
                  <a:pos x="37" y="211"/>
                </a:cxn>
                <a:cxn ang="0">
                  <a:pos x="0" y="124"/>
                </a:cxn>
                <a:cxn ang="0">
                  <a:pos x="37" y="36"/>
                </a:cxn>
                <a:cxn ang="0">
                  <a:pos x="124" y="0"/>
                </a:cxn>
                <a:cxn ang="0">
                  <a:pos x="212" y="36"/>
                </a:cxn>
                <a:cxn ang="0">
                  <a:pos x="248" y="124"/>
                </a:cxn>
                <a:cxn ang="0">
                  <a:pos x="212" y="211"/>
                </a:cxn>
              </a:cxnLst>
              <a:rect l="0" t="0" r="r" b="b"/>
              <a:pathLst>
                <a:path w="248" h="211">
                  <a:moveTo>
                    <a:pt x="37" y="211"/>
                  </a:moveTo>
                  <a:cubicBezTo>
                    <a:pt x="14" y="189"/>
                    <a:pt x="0" y="158"/>
                    <a:pt x="0" y="124"/>
                  </a:cubicBezTo>
                  <a:cubicBezTo>
                    <a:pt x="0" y="89"/>
                    <a:pt x="14" y="58"/>
                    <a:pt x="37" y="36"/>
                  </a:cubicBezTo>
                  <a:cubicBezTo>
                    <a:pt x="59" y="14"/>
                    <a:pt x="90" y="0"/>
                    <a:pt x="124" y="0"/>
                  </a:cubicBezTo>
                  <a:cubicBezTo>
                    <a:pt x="158" y="0"/>
                    <a:pt x="189" y="14"/>
                    <a:pt x="212" y="36"/>
                  </a:cubicBezTo>
                  <a:cubicBezTo>
                    <a:pt x="234" y="58"/>
                    <a:pt x="248" y="89"/>
                    <a:pt x="248" y="124"/>
                  </a:cubicBezTo>
                  <a:cubicBezTo>
                    <a:pt x="248" y="158"/>
                    <a:pt x="234" y="189"/>
                    <a:pt x="212" y="211"/>
                  </a:cubicBezTo>
                </a:path>
              </a:pathLst>
            </a:custGeom>
            <a:grpFill/>
            <a:ln w="12700" cap="rnd">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endParaRPr lang="en-US" sz="800">
                <a:latin typeface="+mj-lt"/>
              </a:endParaRPr>
            </a:p>
          </p:txBody>
        </p:sp>
        <p:sp>
          <p:nvSpPr>
            <p:cNvPr id="98" name="Freeform 713"/>
            <p:cNvSpPr>
              <a:spLocks/>
            </p:cNvSpPr>
            <p:nvPr/>
          </p:nvSpPr>
          <p:spPr bwMode="auto">
            <a:xfrm>
              <a:off x="4310062" y="2830513"/>
              <a:ext cx="512763" cy="438150"/>
            </a:xfrm>
            <a:custGeom>
              <a:avLst/>
              <a:gdLst/>
              <a:ahLst/>
              <a:cxnLst>
                <a:cxn ang="0">
                  <a:pos x="23" y="138"/>
                </a:cxn>
                <a:cxn ang="0">
                  <a:pos x="0" y="81"/>
                </a:cxn>
                <a:cxn ang="0">
                  <a:pos x="23" y="23"/>
                </a:cxn>
                <a:cxn ang="0">
                  <a:pos x="80" y="0"/>
                </a:cxn>
                <a:cxn ang="0">
                  <a:pos x="137" y="23"/>
                </a:cxn>
                <a:cxn ang="0">
                  <a:pos x="161" y="81"/>
                </a:cxn>
                <a:cxn ang="0">
                  <a:pos x="137" y="138"/>
                </a:cxn>
              </a:cxnLst>
              <a:rect l="0" t="0" r="r" b="b"/>
              <a:pathLst>
                <a:path w="161" h="138">
                  <a:moveTo>
                    <a:pt x="23" y="138"/>
                  </a:moveTo>
                  <a:cubicBezTo>
                    <a:pt x="9" y="123"/>
                    <a:pt x="0" y="103"/>
                    <a:pt x="0" y="81"/>
                  </a:cubicBezTo>
                  <a:cubicBezTo>
                    <a:pt x="0" y="58"/>
                    <a:pt x="9" y="38"/>
                    <a:pt x="23" y="23"/>
                  </a:cubicBezTo>
                  <a:cubicBezTo>
                    <a:pt x="38" y="9"/>
                    <a:pt x="58" y="0"/>
                    <a:pt x="80" y="0"/>
                  </a:cubicBezTo>
                  <a:cubicBezTo>
                    <a:pt x="103" y="0"/>
                    <a:pt x="123" y="9"/>
                    <a:pt x="137" y="23"/>
                  </a:cubicBezTo>
                  <a:cubicBezTo>
                    <a:pt x="152" y="38"/>
                    <a:pt x="161" y="58"/>
                    <a:pt x="161" y="81"/>
                  </a:cubicBezTo>
                  <a:cubicBezTo>
                    <a:pt x="161" y="103"/>
                    <a:pt x="152" y="123"/>
                    <a:pt x="137" y="138"/>
                  </a:cubicBezTo>
                </a:path>
              </a:pathLst>
            </a:custGeom>
            <a:grpFill/>
            <a:ln w="12700" cap="rnd">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endParaRPr lang="en-US" sz="800">
                <a:latin typeface="+mj-lt"/>
              </a:endParaRPr>
            </a:p>
          </p:txBody>
        </p:sp>
        <p:sp>
          <p:nvSpPr>
            <p:cNvPr id="99" name="Freeform 714"/>
            <p:cNvSpPr>
              <a:spLocks/>
            </p:cNvSpPr>
            <p:nvPr/>
          </p:nvSpPr>
          <p:spPr bwMode="auto">
            <a:xfrm>
              <a:off x="4446587" y="2967038"/>
              <a:ext cx="238125" cy="203200"/>
            </a:xfrm>
            <a:custGeom>
              <a:avLst/>
              <a:gdLst/>
              <a:ahLst/>
              <a:cxnLst>
                <a:cxn ang="0">
                  <a:pos x="11" y="64"/>
                </a:cxn>
                <a:cxn ang="0">
                  <a:pos x="0" y="38"/>
                </a:cxn>
                <a:cxn ang="0">
                  <a:pos x="11" y="11"/>
                </a:cxn>
                <a:cxn ang="0">
                  <a:pos x="37" y="0"/>
                </a:cxn>
                <a:cxn ang="0">
                  <a:pos x="64" y="11"/>
                </a:cxn>
                <a:cxn ang="0">
                  <a:pos x="75" y="38"/>
                </a:cxn>
                <a:cxn ang="0">
                  <a:pos x="64" y="64"/>
                </a:cxn>
              </a:cxnLst>
              <a:rect l="0" t="0" r="r" b="b"/>
              <a:pathLst>
                <a:path w="75" h="64">
                  <a:moveTo>
                    <a:pt x="11" y="64"/>
                  </a:moveTo>
                  <a:cubicBezTo>
                    <a:pt x="4" y="57"/>
                    <a:pt x="0" y="48"/>
                    <a:pt x="0" y="38"/>
                  </a:cubicBezTo>
                  <a:cubicBezTo>
                    <a:pt x="0" y="27"/>
                    <a:pt x="4" y="18"/>
                    <a:pt x="11" y="11"/>
                  </a:cubicBezTo>
                  <a:cubicBezTo>
                    <a:pt x="17" y="4"/>
                    <a:pt x="27" y="0"/>
                    <a:pt x="37" y="0"/>
                  </a:cubicBezTo>
                  <a:cubicBezTo>
                    <a:pt x="48" y="0"/>
                    <a:pt x="57" y="4"/>
                    <a:pt x="64" y="11"/>
                  </a:cubicBezTo>
                  <a:cubicBezTo>
                    <a:pt x="71" y="18"/>
                    <a:pt x="75" y="27"/>
                    <a:pt x="75" y="38"/>
                  </a:cubicBezTo>
                  <a:cubicBezTo>
                    <a:pt x="75" y="48"/>
                    <a:pt x="71" y="57"/>
                    <a:pt x="64" y="64"/>
                  </a:cubicBezTo>
                </a:path>
              </a:pathLst>
            </a:custGeom>
            <a:grpFill/>
            <a:ln w="12700" cap="rnd">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endParaRPr lang="en-US" sz="800">
                <a:latin typeface="+mj-lt"/>
              </a:endParaRPr>
            </a:p>
          </p:txBody>
        </p:sp>
        <p:sp>
          <p:nvSpPr>
            <p:cNvPr id="100" name="Freeform 715"/>
            <p:cNvSpPr>
              <a:spLocks/>
            </p:cNvSpPr>
            <p:nvPr/>
          </p:nvSpPr>
          <p:spPr bwMode="auto">
            <a:xfrm>
              <a:off x="4300537" y="3074988"/>
              <a:ext cx="531813" cy="679450"/>
            </a:xfrm>
            <a:custGeom>
              <a:avLst/>
              <a:gdLst/>
              <a:ahLst/>
              <a:cxnLst>
                <a:cxn ang="0">
                  <a:pos x="335" y="428"/>
                </a:cxn>
                <a:cxn ang="0">
                  <a:pos x="166" y="428"/>
                </a:cxn>
                <a:cxn ang="0">
                  <a:pos x="0" y="428"/>
                </a:cxn>
                <a:cxn ang="0">
                  <a:pos x="166" y="0"/>
                </a:cxn>
                <a:cxn ang="0">
                  <a:pos x="335" y="428"/>
                </a:cxn>
              </a:cxnLst>
              <a:rect l="0" t="0" r="r" b="b"/>
              <a:pathLst>
                <a:path w="335" h="428">
                  <a:moveTo>
                    <a:pt x="335" y="428"/>
                  </a:moveTo>
                  <a:lnTo>
                    <a:pt x="166" y="428"/>
                  </a:lnTo>
                  <a:lnTo>
                    <a:pt x="0" y="428"/>
                  </a:lnTo>
                  <a:lnTo>
                    <a:pt x="166" y="0"/>
                  </a:lnTo>
                  <a:lnTo>
                    <a:pt x="335" y="428"/>
                  </a:lnTo>
                  <a:close/>
                </a:path>
              </a:pathLst>
            </a:custGeom>
            <a:grpFill/>
            <a:ln w="12700" cap="rnd">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endParaRPr lang="en-US" sz="800">
                <a:latin typeface="+mj-lt"/>
              </a:endParaRPr>
            </a:p>
          </p:txBody>
        </p:sp>
      </p:grpSp>
      <p:grpSp>
        <p:nvGrpSpPr>
          <p:cNvPr id="101" name="Group 329"/>
          <p:cNvGrpSpPr/>
          <p:nvPr/>
        </p:nvGrpSpPr>
        <p:grpSpPr>
          <a:xfrm>
            <a:off x="8120641" y="2111958"/>
            <a:ext cx="311434" cy="306140"/>
            <a:chOff x="5885741" y="2051642"/>
            <a:chExt cx="254057" cy="338328"/>
          </a:xfrm>
          <a:noFill/>
        </p:grpSpPr>
        <p:sp>
          <p:nvSpPr>
            <p:cNvPr id="102" name="Freeform 6"/>
            <p:cNvSpPr>
              <a:spLocks/>
            </p:cNvSpPr>
            <p:nvPr/>
          </p:nvSpPr>
          <p:spPr bwMode="auto">
            <a:xfrm>
              <a:off x="5965056" y="2183007"/>
              <a:ext cx="92948" cy="163587"/>
            </a:xfrm>
            <a:custGeom>
              <a:avLst/>
              <a:gdLst/>
              <a:ahLst/>
              <a:cxnLst>
                <a:cxn ang="0">
                  <a:pos x="13" y="33"/>
                </a:cxn>
                <a:cxn ang="0">
                  <a:pos x="20" y="37"/>
                </a:cxn>
                <a:cxn ang="0">
                  <a:pos x="14" y="40"/>
                </a:cxn>
                <a:cxn ang="0">
                  <a:pos x="5" y="38"/>
                </a:cxn>
                <a:cxn ang="0">
                  <a:pos x="4" y="38"/>
                </a:cxn>
                <a:cxn ang="0">
                  <a:pos x="2" y="39"/>
                </a:cxn>
                <a:cxn ang="0">
                  <a:pos x="1" y="45"/>
                </a:cxn>
                <a:cxn ang="0">
                  <a:pos x="2" y="48"/>
                </a:cxn>
                <a:cxn ang="0">
                  <a:pos x="12" y="50"/>
                </a:cxn>
                <a:cxn ang="0">
                  <a:pos x="12" y="54"/>
                </a:cxn>
                <a:cxn ang="0">
                  <a:pos x="14" y="56"/>
                </a:cxn>
                <a:cxn ang="0">
                  <a:pos x="19" y="56"/>
                </a:cxn>
                <a:cxn ang="0">
                  <a:pos x="21" y="54"/>
                </a:cxn>
                <a:cxn ang="0">
                  <a:pos x="21" y="49"/>
                </a:cxn>
                <a:cxn ang="0">
                  <a:pos x="32" y="36"/>
                </a:cxn>
                <a:cxn ang="0">
                  <a:pos x="20" y="23"/>
                </a:cxn>
                <a:cxn ang="0">
                  <a:pos x="13" y="18"/>
                </a:cxn>
                <a:cxn ang="0">
                  <a:pos x="17" y="16"/>
                </a:cxn>
                <a:cxn ang="0">
                  <a:pos x="26" y="18"/>
                </a:cxn>
                <a:cxn ang="0">
                  <a:pos x="26" y="18"/>
                </a:cxn>
                <a:cxn ang="0">
                  <a:pos x="28" y="16"/>
                </a:cxn>
                <a:cxn ang="0">
                  <a:pos x="29" y="10"/>
                </a:cxn>
                <a:cxn ang="0">
                  <a:pos x="28" y="8"/>
                </a:cxn>
                <a:cxn ang="0">
                  <a:pos x="20" y="6"/>
                </a:cxn>
                <a:cxn ang="0">
                  <a:pos x="20" y="2"/>
                </a:cxn>
                <a:cxn ang="0">
                  <a:pos x="18" y="0"/>
                </a:cxn>
                <a:cxn ang="0">
                  <a:pos x="18" y="0"/>
                </a:cxn>
                <a:cxn ang="0">
                  <a:pos x="13" y="1"/>
                </a:cxn>
                <a:cxn ang="0">
                  <a:pos x="11" y="2"/>
                </a:cxn>
                <a:cxn ang="0">
                  <a:pos x="11" y="7"/>
                </a:cxn>
                <a:cxn ang="0">
                  <a:pos x="1" y="20"/>
                </a:cxn>
                <a:cxn ang="0">
                  <a:pos x="13" y="33"/>
                </a:cxn>
              </a:cxnLst>
              <a:rect l="0" t="0" r="r" b="b"/>
              <a:pathLst>
                <a:path w="32" h="56">
                  <a:moveTo>
                    <a:pt x="13" y="33"/>
                  </a:moveTo>
                  <a:cubicBezTo>
                    <a:pt x="18" y="34"/>
                    <a:pt x="20" y="36"/>
                    <a:pt x="20" y="37"/>
                  </a:cubicBezTo>
                  <a:cubicBezTo>
                    <a:pt x="20" y="39"/>
                    <a:pt x="17" y="40"/>
                    <a:pt x="14" y="40"/>
                  </a:cubicBezTo>
                  <a:cubicBezTo>
                    <a:pt x="10" y="40"/>
                    <a:pt x="7" y="39"/>
                    <a:pt x="5" y="38"/>
                  </a:cubicBezTo>
                  <a:cubicBezTo>
                    <a:pt x="4" y="38"/>
                    <a:pt x="4" y="38"/>
                    <a:pt x="4" y="38"/>
                  </a:cubicBezTo>
                  <a:cubicBezTo>
                    <a:pt x="3" y="38"/>
                    <a:pt x="3" y="38"/>
                    <a:pt x="2" y="39"/>
                  </a:cubicBezTo>
                  <a:cubicBezTo>
                    <a:pt x="1" y="45"/>
                    <a:pt x="1" y="45"/>
                    <a:pt x="1" y="45"/>
                  </a:cubicBezTo>
                  <a:cubicBezTo>
                    <a:pt x="1" y="46"/>
                    <a:pt x="1" y="47"/>
                    <a:pt x="2" y="48"/>
                  </a:cubicBezTo>
                  <a:cubicBezTo>
                    <a:pt x="5" y="49"/>
                    <a:pt x="8" y="50"/>
                    <a:pt x="12" y="50"/>
                  </a:cubicBezTo>
                  <a:cubicBezTo>
                    <a:pt x="12" y="54"/>
                    <a:pt x="12" y="54"/>
                    <a:pt x="12" y="54"/>
                  </a:cubicBezTo>
                  <a:cubicBezTo>
                    <a:pt x="12" y="55"/>
                    <a:pt x="13" y="56"/>
                    <a:pt x="14" y="56"/>
                  </a:cubicBezTo>
                  <a:cubicBezTo>
                    <a:pt x="19" y="56"/>
                    <a:pt x="19" y="56"/>
                    <a:pt x="19" y="56"/>
                  </a:cubicBezTo>
                  <a:cubicBezTo>
                    <a:pt x="20" y="56"/>
                    <a:pt x="21" y="55"/>
                    <a:pt x="21" y="54"/>
                  </a:cubicBezTo>
                  <a:cubicBezTo>
                    <a:pt x="21" y="49"/>
                    <a:pt x="21" y="49"/>
                    <a:pt x="21" y="49"/>
                  </a:cubicBezTo>
                  <a:cubicBezTo>
                    <a:pt x="28" y="47"/>
                    <a:pt x="32" y="42"/>
                    <a:pt x="32" y="36"/>
                  </a:cubicBezTo>
                  <a:cubicBezTo>
                    <a:pt x="32" y="29"/>
                    <a:pt x="28" y="25"/>
                    <a:pt x="20" y="23"/>
                  </a:cubicBezTo>
                  <a:cubicBezTo>
                    <a:pt x="15" y="21"/>
                    <a:pt x="13" y="20"/>
                    <a:pt x="13" y="18"/>
                  </a:cubicBezTo>
                  <a:cubicBezTo>
                    <a:pt x="13" y="16"/>
                    <a:pt x="15" y="16"/>
                    <a:pt x="17" y="16"/>
                  </a:cubicBezTo>
                  <a:cubicBezTo>
                    <a:pt x="21" y="16"/>
                    <a:pt x="24" y="17"/>
                    <a:pt x="26" y="18"/>
                  </a:cubicBezTo>
                  <a:cubicBezTo>
                    <a:pt x="26" y="18"/>
                    <a:pt x="26" y="18"/>
                    <a:pt x="26" y="18"/>
                  </a:cubicBezTo>
                  <a:cubicBezTo>
                    <a:pt x="27" y="18"/>
                    <a:pt x="28" y="17"/>
                    <a:pt x="28" y="16"/>
                  </a:cubicBezTo>
                  <a:cubicBezTo>
                    <a:pt x="29" y="10"/>
                    <a:pt x="29" y="10"/>
                    <a:pt x="29" y="10"/>
                  </a:cubicBezTo>
                  <a:cubicBezTo>
                    <a:pt x="29" y="9"/>
                    <a:pt x="29" y="8"/>
                    <a:pt x="28" y="8"/>
                  </a:cubicBezTo>
                  <a:cubicBezTo>
                    <a:pt x="26" y="7"/>
                    <a:pt x="23" y="6"/>
                    <a:pt x="20" y="6"/>
                  </a:cubicBezTo>
                  <a:cubicBezTo>
                    <a:pt x="20" y="2"/>
                    <a:pt x="20" y="2"/>
                    <a:pt x="20" y="2"/>
                  </a:cubicBezTo>
                  <a:cubicBezTo>
                    <a:pt x="20" y="1"/>
                    <a:pt x="19" y="0"/>
                    <a:pt x="18" y="0"/>
                  </a:cubicBezTo>
                  <a:cubicBezTo>
                    <a:pt x="18" y="0"/>
                    <a:pt x="18" y="0"/>
                    <a:pt x="18" y="0"/>
                  </a:cubicBezTo>
                  <a:cubicBezTo>
                    <a:pt x="13" y="1"/>
                    <a:pt x="13" y="1"/>
                    <a:pt x="13" y="1"/>
                  </a:cubicBezTo>
                  <a:cubicBezTo>
                    <a:pt x="12" y="1"/>
                    <a:pt x="11" y="1"/>
                    <a:pt x="11" y="2"/>
                  </a:cubicBezTo>
                  <a:cubicBezTo>
                    <a:pt x="11" y="7"/>
                    <a:pt x="11" y="7"/>
                    <a:pt x="11" y="7"/>
                  </a:cubicBezTo>
                  <a:cubicBezTo>
                    <a:pt x="4" y="9"/>
                    <a:pt x="0" y="14"/>
                    <a:pt x="1" y="20"/>
                  </a:cubicBezTo>
                  <a:cubicBezTo>
                    <a:pt x="1" y="28"/>
                    <a:pt x="7" y="31"/>
                    <a:pt x="13" y="33"/>
                  </a:cubicBezTo>
                  <a:close/>
                </a:path>
              </a:pathLst>
            </a:custGeom>
            <a:grpFill/>
            <a:ln w="12700" cap="rnd">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latin typeface="+mj-lt"/>
              </a:endParaRPr>
            </a:p>
          </p:txBody>
        </p:sp>
        <p:sp>
          <p:nvSpPr>
            <p:cNvPr id="103" name="Freeform 7"/>
            <p:cNvSpPr>
              <a:spLocks/>
            </p:cNvSpPr>
            <p:nvPr/>
          </p:nvSpPr>
          <p:spPr bwMode="auto">
            <a:xfrm>
              <a:off x="5885741" y="2051642"/>
              <a:ext cx="254057" cy="338328"/>
            </a:xfrm>
            <a:custGeom>
              <a:avLst/>
              <a:gdLst/>
              <a:ahLst/>
              <a:cxnLst>
                <a:cxn ang="0">
                  <a:pos x="0" y="86"/>
                </a:cxn>
                <a:cxn ang="0">
                  <a:pos x="14" y="107"/>
                </a:cxn>
                <a:cxn ang="0">
                  <a:pos x="42" y="116"/>
                </a:cxn>
                <a:cxn ang="0">
                  <a:pos x="43" y="116"/>
                </a:cxn>
                <a:cxn ang="0">
                  <a:pos x="43" y="116"/>
                </a:cxn>
                <a:cxn ang="0">
                  <a:pos x="83" y="88"/>
                </a:cxn>
                <a:cxn ang="0">
                  <a:pos x="77" y="50"/>
                </a:cxn>
                <a:cxn ang="0">
                  <a:pos x="63" y="30"/>
                </a:cxn>
                <a:cxn ang="0">
                  <a:pos x="70" y="22"/>
                </a:cxn>
                <a:cxn ang="0">
                  <a:pos x="72" y="8"/>
                </a:cxn>
                <a:cxn ang="0">
                  <a:pos x="60" y="0"/>
                </a:cxn>
                <a:cxn ang="0">
                  <a:pos x="59" y="0"/>
                </a:cxn>
                <a:cxn ang="0">
                  <a:pos x="49" y="4"/>
                </a:cxn>
                <a:cxn ang="0">
                  <a:pos x="41" y="2"/>
                </a:cxn>
                <a:cxn ang="0">
                  <a:pos x="34" y="4"/>
                </a:cxn>
                <a:cxn ang="0">
                  <a:pos x="27" y="0"/>
                </a:cxn>
                <a:cxn ang="0">
                  <a:pos x="24" y="0"/>
                </a:cxn>
                <a:cxn ang="0">
                  <a:pos x="24" y="0"/>
                </a:cxn>
                <a:cxn ang="0">
                  <a:pos x="12" y="8"/>
                </a:cxn>
                <a:cxn ang="0">
                  <a:pos x="14" y="22"/>
                </a:cxn>
                <a:cxn ang="0">
                  <a:pos x="21" y="30"/>
                </a:cxn>
                <a:cxn ang="0">
                  <a:pos x="4" y="54"/>
                </a:cxn>
              </a:cxnLst>
              <a:rect l="0" t="0" r="r" b="b"/>
              <a:pathLst>
                <a:path w="87" h="116">
                  <a:moveTo>
                    <a:pt x="0" y="86"/>
                  </a:moveTo>
                  <a:cubicBezTo>
                    <a:pt x="2" y="95"/>
                    <a:pt x="6" y="102"/>
                    <a:pt x="14" y="107"/>
                  </a:cubicBezTo>
                  <a:cubicBezTo>
                    <a:pt x="21" y="113"/>
                    <a:pt x="31" y="115"/>
                    <a:pt x="42" y="116"/>
                  </a:cubicBezTo>
                  <a:cubicBezTo>
                    <a:pt x="43" y="116"/>
                    <a:pt x="43" y="116"/>
                    <a:pt x="43" y="116"/>
                  </a:cubicBezTo>
                  <a:cubicBezTo>
                    <a:pt x="43" y="116"/>
                    <a:pt x="43" y="116"/>
                    <a:pt x="43" y="116"/>
                  </a:cubicBezTo>
                  <a:cubicBezTo>
                    <a:pt x="72" y="114"/>
                    <a:pt x="81" y="98"/>
                    <a:pt x="83" y="88"/>
                  </a:cubicBezTo>
                  <a:cubicBezTo>
                    <a:pt x="87" y="73"/>
                    <a:pt x="80" y="58"/>
                    <a:pt x="77" y="50"/>
                  </a:cubicBezTo>
                  <a:cubicBezTo>
                    <a:pt x="73" y="42"/>
                    <a:pt x="68" y="36"/>
                    <a:pt x="63" y="30"/>
                  </a:cubicBezTo>
                  <a:cubicBezTo>
                    <a:pt x="70" y="22"/>
                    <a:pt x="70" y="22"/>
                    <a:pt x="70" y="22"/>
                  </a:cubicBezTo>
                  <a:cubicBezTo>
                    <a:pt x="74" y="18"/>
                    <a:pt x="75" y="13"/>
                    <a:pt x="72" y="8"/>
                  </a:cubicBezTo>
                  <a:cubicBezTo>
                    <a:pt x="70" y="3"/>
                    <a:pt x="66" y="0"/>
                    <a:pt x="60" y="0"/>
                  </a:cubicBezTo>
                  <a:cubicBezTo>
                    <a:pt x="60" y="0"/>
                    <a:pt x="59" y="0"/>
                    <a:pt x="59" y="0"/>
                  </a:cubicBezTo>
                  <a:cubicBezTo>
                    <a:pt x="55" y="0"/>
                    <a:pt x="52" y="2"/>
                    <a:pt x="49" y="4"/>
                  </a:cubicBezTo>
                  <a:cubicBezTo>
                    <a:pt x="46" y="3"/>
                    <a:pt x="44" y="2"/>
                    <a:pt x="41" y="2"/>
                  </a:cubicBezTo>
                  <a:cubicBezTo>
                    <a:pt x="39" y="2"/>
                    <a:pt x="36" y="3"/>
                    <a:pt x="34" y="4"/>
                  </a:cubicBezTo>
                  <a:cubicBezTo>
                    <a:pt x="32" y="2"/>
                    <a:pt x="29" y="1"/>
                    <a:pt x="27" y="0"/>
                  </a:cubicBezTo>
                  <a:cubicBezTo>
                    <a:pt x="26" y="0"/>
                    <a:pt x="25" y="0"/>
                    <a:pt x="24" y="0"/>
                  </a:cubicBezTo>
                  <a:cubicBezTo>
                    <a:pt x="24" y="0"/>
                    <a:pt x="24" y="0"/>
                    <a:pt x="24" y="0"/>
                  </a:cubicBezTo>
                  <a:cubicBezTo>
                    <a:pt x="19" y="0"/>
                    <a:pt x="14" y="3"/>
                    <a:pt x="12" y="8"/>
                  </a:cubicBezTo>
                  <a:cubicBezTo>
                    <a:pt x="10" y="13"/>
                    <a:pt x="11" y="18"/>
                    <a:pt x="14" y="22"/>
                  </a:cubicBezTo>
                  <a:cubicBezTo>
                    <a:pt x="21" y="30"/>
                    <a:pt x="21" y="30"/>
                    <a:pt x="21" y="30"/>
                  </a:cubicBezTo>
                  <a:cubicBezTo>
                    <a:pt x="15" y="35"/>
                    <a:pt x="4" y="54"/>
                    <a:pt x="4" y="54"/>
                  </a:cubicBezTo>
                </a:path>
              </a:pathLst>
            </a:custGeom>
            <a:grpFill/>
            <a:ln w="12700" cap="rnd">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latin typeface="+mj-lt"/>
              </a:endParaRPr>
            </a:p>
          </p:txBody>
        </p:sp>
      </p:grpSp>
      <p:sp>
        <p:nvSpPr>
          <p:cNvPr id="104" name="Freeform 103"/>
          <p:cNvSpPr/>
          <p:nvPr/>
        </p:nvSpPr>
        <p:spPr bwMode="auto">
          <a:xfrm flipH="1">
            <a:off x="6065285" y="2340432"/>
            <a:ext cx="383856" cy="177164"/>
          </a:xfrm>
          <a:custGeom>
            <a:avLst/>
            <a:gdLst>
              <a:gd name="connsiteX0" fmla="*/ 0 w 234950"/>
              <a:gd name="connsiteY0" fmla="*/ 190500 h 190500"/>
              <a:gd name="connsiteX1" fmla="*/ 114300 w 234950"/>
              <a:gd name="connsiteY1" fmla="*/ 0 h 190500"/>
              <a:gd name="connsiteX2" fmla="*/ 234950 w 234950"/>
              <a:gd name="connsiteY2" fmla="*/ 0 h 190500"/>
            </a:gdLst>
            <a:ahLst/>
            <a:cxnLst>
              <a:cxn ang="0">
                <a:pos x="connsiteX0" y="connsiteY0"/>
              </a:cxn>
              <a:cxn ang="0">
                <a:pos x="connsiteX1" y="connsiteY1"/>
              </a:cxn>
              <a:cxn ang="0">
                <a:pos x="connsiteX2" y="connsiteY2"/>
              </a:cxn>
            </a:cxnLst>
            <a:rect l="l" t="t" r="r" b="b"/>
            <a:pathLst>
              <a:path w="234950" h="190500">
                <a:moveTo>
                  <a:pt x="0" y="190500"/>
                </a:moveTo>
                <a:lnTo>
                  <a:pt x="114300" y="0"/>
                </a:lnTo>
                <a:lnTo>
                  <a:pt x="234950" y="0"/>
                </a:lnTo>
              </a:path>
            </a:pathLst>
          </a:custGeom>
          <a:noFill/>
          <a:ln w="9525" cap="flat" cmpd="sng" algn="ctr">
            <a:solidFill>
              <a:schemeClr val="tx1"/>
            </a:solidFill>
            <a:prstDash val="solid"/>
            <a:round/>
            <a:headEnd type="none" w="med" len="med"/>
            <a:tailEnd type="none" w="med" len="med"/>
          </a:ln>
          <a:effectLst/>
        </p:spPr>
        <p:txBody>
          <a:bodyPr rtlCol="0" anchor="ctr"/>
          <a:lstStyle/>
          <a:p>
            <a:endParaRPr lang="en-GB" sz="800" b="0">
              <a:latin typeface="+mj-lt"/>
            </a:endParaRPr>
          </a:p>
        </p:txBody>
      </p:sp>
      <p:pic>
        <p:nvPicPr>
          <p:cNvPr id="3" name="Image 2"/>
          <p:cNvPicPr>
            <a:picLocks noChangeAspect="1"/>
          </p:cNvPicPr>
          <p:nvPr>
            <p:custDataLst>
              <p:tags r:id="rId2"/>
            </p:custDataLst>
          </p:nvPr>
        </p:nvPicPr>
        <p:blipFill>
          <a:blip r:embed="rId6"/>
          <a:stretch>
            <a:fillRect/>
          </a:stretch>
        </p:blipFill>
        <p:spPr>
          <a:xfrm>
            <a:off x="497688" y="1554775"/>
            <a:ext cx="4291727" cy="2407753"/>
          </a:xfrm>
          <a:prstGeom prst="rect">
            <a:avLst/>
          </a:prstGeom>
        </p:spPr>
      </p:pic>
    </p:spTree>
    <p:extLst>
      <p:ext uri="{BB962C8B-B14F-4D97-AF65-F5344CB8AC3E}">
        <p14:creationId xmlns:p14="http://schemas.microsoft.com/office/powerpoint/2010/main" val="2326565406"/>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err="1" smtClean="0"/>
              <a:t>Bookings</a:t>
            </a:r>
            <a:r>
              <a:rPr lang="fr-FR" dirty="0" smtClean="0"/>
              <a:t> </a:t>
            </a:r>
            <a:r>
              <a:rPr lang="fr-FR" dirty="0"/>
              <a:t>E</a:t>
            </a:r>
            <a:r>
              <a:rPr lang="fr-FR" dirty="0" smtClean="0"/>
              <a:t>volution</a:t>
            </a:r>
            <a:endParaRPr lang="en-US" dirty="0"/>
          </a:p>
        </p:txBody>
      </p:sp>
      <p:sp>
        <p:nvSpPr>
          <p:cNvPr id="4" name="TextBox 3"/>
          <p:cNvSpPr txBox="1"/>
          <p:nvPr/>
        </p:nvSpPr>
        <p:spPr>
          <a:xfrm>
            <a:off x="767380" y="1317188"/>
            <a:ext cx="901209" cy="334322"/>
          </a:xfrm>
          <a:prstGeom prst="rect">
            <a:avLst/>
          </a:prstGeom>
          <a:noFill/>
        </p:spPr>
        <p:txBody>
          <a:bodyPr wrap="none" rtlCol="0">
            <a:spAutoFit/>
          </a:bodyPr>
          <a:lstStyle/>
          <a:p>
            <a:r>
              <a:rPr lang="fr-FR" sz="1050" dirty="0" smtClean="0">
                <a:solidFill>
                  <a:srgbClr val="514A46"/>
                </a:solidFill>
                <a:latin typeface="+mn-lt"/>
              </a:rPr>
              <a:t>in M€</a:t>
            </a:r>
          </a:p>
          <a:p>
            <a:r>
              <a:rPr lang="fr-FR" sz="800" b="0" dirty="0" smtClean="0">
                <a:solidFill>
                  <a:srgbClr val="514A46"/>
                </a:solidFill>
                <a:latin typeface="+mn-lt"/>
              </a:rPr>
              <a:t>(at Q1’16 rates)</a:t>
            </a:r>
            <a:endParaRPr lang="en-US" sz="800" b="0" dirty="0" err="1" smtClean="0">
              <a:solidFill>
                <a:srgbClr val="514A46"/>
              </a:solidFill>
              <a:latin typeface="+mn-lt"/>
            </a:endParaRPr>
          </a:p>
        </p:txBody>
      </p:sp>
      <p:cxnSp>
        <p:nvCxnSpPr>
          <p:cNvPr id="6" name="Straight Arrow Connector 5"/>
          <p:cNvCxnSpPr/>
          <p:nvPr/>
        </p:nvCxnSpPr>
        <p:spPr bwMode="auto">
          <a:xfrm flipV="1">
            <a:off x="1728679" y="1352278"/>
            <a:ext cx="0" cy="2801937"/>
          </a:xfrm>
          <a:prstGeom prst="straightConnector1">
            <a:avLst/>
          </a:prstGeom>
          <a:solidFill>
            <a:srgbClr val="009BCC"/>
          </a:solidFill>
          <a:ln w="9525" cap="flat" cmpd="sng" algn="ctr">
            <a:solidFill>
              <a:srgbClr val="868686"/>
            </a:solidFill>
            <a:prstDash val="solid"/>
            <a:round/>
            <a:headEnd type="none" w="med" len="med"/>
            <a:tailEnd type="triangle"/>
          </a:ln>
          <a:effectLst/>
        </p:spPr>
      </p:cxnSp>
      <p:grpSp>
        <p:nvGrpSpPr>
          <p:cNvPr id="11" name="Group 10"/>
          <p:cNvGrpSpPr/>
          <p:nvPr/>
        </p:nvGrpSpPr>
        <p:grpSpPr>
          <a:xfrm rot="2700000">
            <a:off x="1705819" y="3719019"/>
            <a:ext cx="45719" cy="172463"/>
            <a:chOff x="7031421" y="1237593"/>
            <a:chExt cx="528145" cy="819807"/>
          </a:xfrm>
        </p:grpSpPr>
        <p:sp>
          <p:nvSpPr>
            <p:cNvPr id="7" name="Parallelogram 6"/>
            <p:cNvSpPr/>
            <p:nvPr/>
          </p:nvSpPr>
          <p:spPr bwMode="auto">
            <a:xfrm>
              <a:off x="7031421" y="1237593"/>
              <a:ext cx="528145" cy="819807"/>
            </a:xfrm>
            <a:prstGeom prst="parallelogram">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85000"/>
                </a:lnSpc>
                <a:spcBef>
                  <a:spcPct val="0"/>
                </a:spcBef>
                <a:spcAft>
                  <a:spcPct val="0"/>
                </a:spcAft>
                <a:buClrTx/>
                <a:buSzTx/>
                <a:buFontTx/>
                <a:buNone/>
                <a:tabLst/>
              </a:pPr>
              <a:endParaRPr kumimoji="0" lang="en-US" sz="1800" b="0" i="0" u="none" strike="noStrike" cap="none" normalizeH="0" baseline="0" dirty="0" err="1" smtClean="0">
                <a:ln>
                  <a:noFill/>
                </a:ln>
                <a:solidFill>
                  <a:schemeClr val="bg1"/>
                </a:solidFill>
                <a:effectLst/>
                <a:latin typeface="+mn-lt"/>
              </a:endParaRPr>
            </a:p>
          </p:txBody>
        </p:sp>
        <p:cxnSp>
          <p:nvCxnSpPr>
            <p:cNvPr id="9" name="Straight Connector 8"/>
            <p:cNvCxnSpPr/>
            <p:nvPr/>
          </p:nvCxnSpPr>
          <p:spPr bwMode="auto">
            <a:xfrm flipV="1">
              <a:off x="7031421" y="1237593"/>
              <a:ext cx="134554" cy="819807"/>
            </a:xfrm>
            <a:prstGeom prst="line">
              <a:avLst/>
            </a:prstGeom>
            <a:solidFill>
              <a:srgbClr val="009BCC"/>
            </a:solidFill>
            <a:ln w="9525" cap="flat" cmpd="sng" algn="ctr">
              <a:solidFill>
                <a:schemeClr val="bg2"/>
              </a:solidFill>
              <a:prstDash val="solid"/>
              <a:round/>
              <a:headEnd type="none" w="med" len="med"/>
              <a:tailEnd type="none" w="med" len="med"/>
            </a:ln>
            <a:effectLst/>
          </p:spPr>
        </p:cxnSp>
        <p:cxnSp>
          <p:nvCxnSpPr>
            <p:cNvPr id="10" name="Straight Connector 9"/>
            <p:cNvCxnSpPr/>
            <p:nvPr/>
          </p:nvCxnSpPr>
          <p:spPr bwMode="auto">
            <a:xfrm flipV="1">
              <a:off x="7425012" y="1237593"/>
              <a:ext cx="134554" cy="819807"/>
            </a:xfrm>
            <a:prstGeom prst="line">
              <a:avLst/>
            </a:prstGeom>
            <a:solidFill>
              <a:srgbClr val="009BCC"/>
            </a:solidFill>
            <a:ln w="9525" cap="flat" cmpd="sng" algn="ctr">
              <a:solidFill>
                <a:schemeClr val="bg2"/>
              </a:solidFill>
              <a:prstDash val="solid"/>
              <a:round/>
              <a:headEnd type="none" w="med" len="med"/>
              <a:tailEnd type="none" w="med" len="med"/>
            </a:ln>
            <a:effectLst/>
          </p:spPr>
        </p:cxnSp>
      </p:grpSp>
      <p:pic>
        <p:nvPicPr>
          <p:cNvPr id="8" name="Image 7"/>
          <p:cNvPicPr>
            <a:picLocks noChangeAspect="1"/>
          </p:cNvPicPr>
          <p:nvPr>
            <p:custDataLst>
              <p:tags r:id="rId1"/>
            </p:custDataLst>
          </p:nvPr>
        </p:nvPicPr>
        <p:blipFill>
          <a:blip r:embed="rId4"/>
          <a:stretch>
            <a:fillRect/>
          </a:stretch>
        </p:blipFill>
        <p:spPr>
          <a:xfrm>
            <a:off x="1716633" y="1831405"/>
            <a:ext cx="4379686" cy="2467659"/>
          </a:xfrm>
          <a:prstGeom prst="rect">
            <a:avLst/>
          </a:prstGeom>
        </p:spPr>
      </p:pic>
      <p:sp>
        <p:nvSpPr>
          <p:cNvPr id="12" name="TextBox 3"/>
          <p:cNvSpPr txBox="1"/>
          <p:nvPr/>
        </p:nvSpPr>
        <p:spPr>
          <a:xfrm>
            <a:off x="1590468" y="4509582"/>
            <a:ext cx="3662016" cy="196977"/>
          </a:xfrm>
          <a:prstGeom prst="rect">
            <a:avLst/>
          </a:prstGeom>
          <a:noFill/>
        </p:spPr>
        <p:txBody>
          <a:bodyPr wrap="square" rtlCol="0">
            <a:spAutoFit/>
          </a:bodyPr>
          <a:lstStyle/>
          <a:p>
            <a:pPr algn="l"/>
            <a:r>
              <a:rPr lang="en-US" sz="800" b="0" dirty="0">
                <a:solidFill>
                  <a:srgbClr val="514A46"/>
                </a:solidFill>
                <a:latin typeface="+mn-lt"/>
              </a:rPr>
              <a:t>Previous quarter bookings have been restated to Q1’2016 exchange </a:t>
            </a:r>
            <a:r>
              <a:rPr lang="en-US" sz="800" b="0" dirty="0" smtClean="0">
                <a:solidFill>
                  <a:srgbClr val="514A46"/>
                </a:solidFill>
                <a:latin typeface="+mn-lt"/>
              </a:rPr>
              <a:t>rates</a:t>
            </a:r>
          </a:p>
        </p:txBody>
      </p:sp>
    </p:spTree>
    <p:extLst>
      <p:ext uri="{BB962C8B-B14F-4D97-AF65-F5344CB8AC3E}">
        <p14:creationId xmlns:p14="http://schemas.microsoft.com/office/powerpoint/2010/main" val="267920559"/>
      </p:ext>
    </p:extLst>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p:cNvPicPr>
            <a:picLocks noChangeAspect="1"/>
          </p:cNvPicPr>
          <p:nvPr>
            <p:custDataLst>
              <p:tags r:id="rId1"/>
            </p:custDataLst>
          </p:nvPr>
        </p:nvPicPr>
        <p:blipFill>
          <a:blip r:embed="rId5"/>
          <a:stretch>
            <a:fillRect/>
          </a:stretch>
        </p:blipFill>
        <p:spPr>
          <a:xfrm>
            <a:off x="5767381" y="1475556"/>
            <a:ext cx="2732386" cy="2179772"/>
          </a:xfrm>
          <a:prstGeom prst="rect">
            <a:avLst/>
          </a:prstGeom>
        </p:spPr>
      </p:pic>
      <p:sp>
        <p:nvSpPr>
          <p:cNvPr id="2" name="Titre 1"/>
          <p:cNvSpPr>
            <a:spLocks noGrp="1"/>
          </p:cNvSpPr>
          <p:nvPr>
            <p:ph type="title"/>
          </p:nvPr>
        </p:nvSpPr>
        <p:spPr/>
        <p:txBody>
          <a:bodyPr/>
          <a:lstStyle/>
          <a:p>
            <a:r>
              <a:rPr lang="fr-FR" dirty="0" err="1" smtClean="0"/>
              <a:t>Headcount</a:t>
            </a:r>
            <a:r>
              <a:rPr lang="fr-FR" dirty="0" smtClean="0"/>
              <a:t> Evolution</a:t>
            </a:r>
            <a:endParaRPr lang="fr-FR" dirty="0"/>
          </a:p>
        </p:txBody>
      </p:sp>
      <p:cxnSp>
        <p:nvCxnSpPr>
          <p:cNvPr id="5" name="Connecteur droit avec flèche 4"/>
          <p:cNvCxnSpPr/>
          <p:nvPr/>
        </p:nvCxnSpPr>
        <p:spPr>
          <a:xfrm flipV="1">
            <a:off x="6387732" y="2337345"/>
            <a:ext cx="1491685" cy="792318"/>
          </a:xfrm>
          <a:prstGeom prst="straightConnector1">
            <a:avLst/>
          </a:prstGeom>
          <a:ln w="19050">
            <a:solidFill>
              <a:schemeClr val="accent3">
                <a:lumMod val="50000"/>
              </a:schemeClr>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9" name="ZoneTexte 10"/>
          <p:cNvSpPr txBox="1"/>
          <p:nvPr/>
        </p:nvSpPr>
        <p:spPr>
          <a:xfrm>
            <a:off x="6762446" y="2669708"/>
            <a:ext cx="687082" cy="253451"/>
          </a:xfrm>
          <a:prstGeom prst="rect">
            <a:avLst/>
          </a:prstGeom>
          <a:solidFill>
            <a:schemeClr val="bg1"/>
          </a:solidFill>
          <a:ln w="9525" cmpd="sng">
            <a:noFill/>
          </a:ln>
        </p:spPr>
        <p:style>
          <a:lnRef idx="0">
            <a:scrgbClr r="0" g="0" b="0"/>
          </a:lnRef>
          <a:fillRef idx="0">
            <a:scrgbClr r="0" g="0" b="0"/>
          </a:fillRef>
          <a:effectRef idx="0">
            <a:scrgbClr r="0" g="0" b="0"/>
          </a:effectRef>
          <a:fontRef idx="minor">
            <a:schemeClr val="dk1"/>
          </a:fontRef>
        </p:style>
        <p:txBody>
          <a:bodyPr wrap="square" lIns="36000" rIns="3600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fr-FR" sz="1200" b="1" dirty="0" smtClean="0">
                <a:latin typeface="Arial" pitchFamily="34" charset="0"/>
                <a:cs typeface="Arial" pitchFamily="34" charset="0"/>
              </a:rPr>
              <a:t>+</a:t>
            </a:r>
            <a:r>
              <a:rPr lang="fr-FR" sz="1200" dirty="0" smtClean="0">
                <a:latin typeface="Arial" pitchFamily="34" charset="0"/>
                <a:cs typeface="Arial" pitchFamily="34" charset="0"/>
              </a:rPr>
              <a:t>24</a:t>
            </a:r>
            <a:r>
              <a:rPr lang="fr-FR" sz="1200" b="1" dirty="0" smtClean="0">
                <a:latin typeface="Arial" pitchFamily="34" charset="0"/>
                <a:cs typeface="Arial" pitchFamily="34" charset="0"/>
              </a:rPr>
              <a:t>%</a:t>
            </a:r>
            <a:endParaRPr lang="fr-FR" sz="1200" b="1" dirty="0">
              <a:latin typeface="Arial" pitchFamily="34" charset="0"/>
              <a:cs typeface="Arial" pitchFamily="34" charset="0"/>
            </a:endParaRPr>
          </a:p>
        </p:txBody>
      </p:sp>
      <p:sp>
        <p:nvSpPr>
          <p:cNvPr id="11" name="Rectangle 10"/>
          <p:cNvSpPr/>
          <p:nvPr/>
        </p:nvSpPr>
        <p:spPr>
          <a:xfrm>
            <a:off x="3232461" y="3735546"/>
            <a:ext cx="2679079" cy="1077218"/>
          </a:xfrm>
          <a:prstGeom prst="rect">
            <a:avLst/>
          </a:prstGeom>
        </p:spPr>
        <p:txBody>
          <a:bodyPr wrap="square">
            <a:spAutoFit/>
          </a:bodyPr>
          <a:lstStyle/>
          <a:p>
            <a:pPr>
              <a:lnSpc>
                <a:spcPct val="100000"/>
              </a:lnSpc>
            </a:pPr>
            <a:r>
              <a:rPr lang="en-US" b="0" dirty="0" smtClean="0">
                <a:solidFill>
                  <a:schemeClr val="tx1"/>
                </a:solidFill>
                <a:latin typeface="Arial" pitchFamily="34" charset="0"/>
                <a:cs typeface="Arial" pitchFamily="34" charset="0"/>
              </a:rPr>
              <a:t>Workforce in global </a:t>
            </a:r>
          </a:p>
          <a:p>
            <a:pPr>
              <a:lnSpc>
                <a:spcPct val="100000"/>
              </a:lnSpc>
            </a:pPr>
            <a:r>
              <a:rPr lang="en-US" b="0" dirty="0" smtClean="0">
                <a:solidFill>
                  <a:schemeClr val="tx1"/>
                </a:solidFill>
                <a:latin typeface="Arial" pitchFamily="34" charset="0"/>
                <a:cs typeface="Arial" pitchFamily="34" charset="0"/>
              </a:rPr>
              <a:t>production centers: </a:t>
            </a:r>
            <a:r>
              <a:rPr lang="fr-FR" sz="2400" b="0" dirty="0" smtClean="0">
                <a:solidFill>
                  <a:schemeClr val="tx1"/>
                </a:solidFill>
                <a:latin typeface="Arial" pitchFamily="34" charset="0"/>
                <a:cs typeface="Arial" pitchFamily="34" charset="0"/>
              </a:rPr>
              <a:t>100,000</a:t>
            </a:r>
            <a:endParaRPr lang="en-US" sz="2400" b="0" dirty="0" smtClean="0">
              <a:solidFill>
                <a:schemeClr val="tx1"/>
              </a:solidFill>
              <a:latin typeface="Arial" pitchFamily="34" charset="0"/>
              <a:cs typeface="Arial" pitchFamily="34" charset="0"/>
            </a:endParaRPr>
          </a:p>
        </p:txBody>
      </p:sp>
      <p:grpSp>
        <p:nvGrpSpPr>
          <p:cNvPr id="12" name="Group 6"/>
          <p:cNvGrpSpPr/>
          <p:nvPr/>
        </p:nvGrpSpPr>
        <p:grpSpPr>
          <a:xfrm>
            <a:off x="5863418" y="3780893"/>
            <a:ext cx="1242570" cy="828451"/>
            <a:chOff x="1706172" y="3680538"/>
            <a:chExt cx="1242570" cy="828451"/>
          </a:xfrm>
        </p:grpSpPr>
        <p:sp>
          <p:nvSpPr>
            <p:cNvPr id="13" name="Freeform 7"/>
            <p:cNvSpPr>
              <a:spLocks/>
            </p:cNvSpPr>
            <p:nvPr/>
          </p:nvSpPr>
          <p:spPr bwMode="auto">
            <a:xfrm>
              <a:off x="2070625" y="3840974"/>
              <a:ext cx="824515" cy="602458"/>
            </a:xfrm>
            <a:custGeom>
              <a:avLst/>
              <a:gdLst/>
              <a:ahLst/>
              <a:cxnLst>
                <a:cxn ang="0">
                  <a:pos x="255" y="222"/>
                </a:cxn>
                <a:cxn ang="0">
                  <a:pos x="342" y="257"/>
                </a:cxn>
                <a:cxn ang="0">
                  <a:pos x="430" y="141"/>
                </a:cxn>
                <a:cxn ang="0">
                  <a:pos x="444" y="120"/>
                </a:cxn>
                <a:cxn ang="0">
                  <a:pos x="512" y="179"/>
                </a:cxn>
                <a:cxn ang="0">
                  <a:pos x="508" y="94"/>
                </a:cxn>
                <a:cxn ang="0">
                  <a:pos x="505" y="0"/>
                </a:cxn>
                <a:cxn ang="0">
                  <a:pos x="432" y="21"/>
                </a:cxn>
                <a:cxn ang="0">
                  <a:pos x="359" y="42"/>
                </a:cxn>
                <a:cxn ang="0">
                  <a:pos x="418" y="96"/>
                </a:cxn>
                <a:cxn ang="0">
                  <a:pos x="328" y="217"/>
                </a:cxn>
                <a:cxn ang="0">
                  <a:pos x="238" y="177"/>
                </a:cxn>
                <a:cxn ang="0">
                  <a:pos x="170" y="300"/>
                </a:cxn>
                <a:cxn ang="0">
                  <a:pos x="71" y="269"/>
                </a:cxn>
                <a:cxn ang="0">
                  <a:pos x="16" y="432"/>
                </a:cxn>
                <a:cxn ang="0">
                  <a:pos x="0" y="465"/>
                </a:cxn>
                <a:cxn ang="0">
                  <a:pos x="26" y="475"/>
                </a:cxn>
                <a:cxn ang="0">
                  <a:pos x="80" y="314"/>
                </a:cxn>
                <a:cxn ang="0">
                  <a:pos x="184" y="345"/>
                </a:cxn>
                <a:cxn ang="0">
                  <a:pos x="255" y="222"/>
                </a:cxn>
                <a:cxn ang="0">
                  <a:pos x="255" y="222"/>
                </a:cxn>
                <a:cxn ang="0">
                  <a:pos x="255" y="222"/>
                </a:cxn>
                <a:cxn ang="0">
                  <a:pos x="255" y="222"/>
                </a:cxn>
              </a:cxnLst>
              <a:rect l="0" t="0" r="r" b="b"/>
              <a:pathLst>
                <a:path w="512" h="475">
                  <a:moveTo>
                    <a:pt x="255" y="222"/>
                  </a:moveTo>
                  <a:lnTo>
                    <a:pt x="342" y="257"/>
                  </a:lnTo>
                  <a:lnTo>
                    <a:pt x="430" y="141"/>
                  </a:lnTo>
                  <a:lnTo>
                    <a:pt x="444" y="120"/>
                  </a:lnTo>
                  <a:lnTo>
                    <a:pt x="512" y="179"/>
                  </a:lnTo>
                  <a:lnTo>
                    <a:pt x="508" y="94"/>
                  </a:lnTo>
                  <a:lnTo>
                    <a:pt x="505" y="0"/>
                  </a:lnTo>
                  <a:lnTo>
                    <a:pt x="432" y="21"/>
                  </a:lnTo>
                  <a:lnTo>
                    <a:pt x="359" y="42"/>
                  </a:lnTo>
                  <a:lnTo>
                    <a:pt x="418" y="96"/>
                  </a:lnTo>
                  <a:lnTo>
                    <a:pt x="328" y="217"/>
                  </a:lnTo>
                  <a:lnTo>
                    <a:pt x="238" y="177"/>
                  </a:lnTo>
                  <a:lnTo>
                    <a:pt x="170" y="300"/>
                  </a:lnTo>
                  <a:lnTo>
                    <a:pt x="71" y="269"/>
                  </a:lnTo>
                  <a:lnTo>
                    <a:pt x="16" y="432"/>
                  </a:lnTo>
                  <a:lnTo>
                    <a:pt x="0" y="465"/>
                  </a:lnTo>
                  <a:lnTo>
                    <a:pt x="26" y="475"/>
                  </a:lnTo>
                  <a:lnTo>
                    <a:pt x="80" y="314"/>
                  </a:lnTo>
                  <a:lnTo>
                    <a:pt x="184" y="345"/>
                  </a:lnTo>
                  <a:lnTo>
                    <a:pt x="255" y="222"/>
                  </a:lnTo>
                  <a:lnTo>
                    <a:pt x="255" y="222"/>
                  </a:lnTo>
                  <a:lnTo>
                    <a:pt x="255" y="222"/>
                  </a:lnTo>
                  <a:lnTo>
                    <a:pt x="255" y="222"/>
                  </a:lnTo>
                  <a:close/>
                </a:path>
              </a:pathLst>
            </a:custGeom>
            <a:solidFill>
              <a:schemeClr val="accent6"/>
            </a:solidFill>
            <a:ln w="9525">
              <a:noFill/>
              <a:round/>
              <a:headEnd/>
              <a:tailEnd/>
            </a:ln>
          </p:spPr>
          <p:txBody>
            <a:bodyPr vert="horz" wrap="square" lIns="91440" tIns="45720" rIns="91440" bIns="45720" numCol="1" anchor="ctr" anchorCtr="0" compatLnSpc="1">
              <a:prstTxWarp prst="textNoShape">
                <a:avLst/>
              </a:prstTxWarp>
            </a:bodyPr>
            <a:lstStyle/>
            <a:p>
              <a:endParaRPr lang="en-GB"/>
            </a:p>
          </p:txBody>
        </p:sp>
        <p:sp>
          <p:nvSpPr>
            <p:cNvPr id="15" name="Rectangle 14"/>
            <p:cNvSpPr/>
            <p:nvPr/>
          </p:nvSpPr>
          <p:spPr>
            <a:xfrm>
              <a:off x="1706172" y="3680538"/>
              <a:ext cx="1006800" cy="461665"/>
            </a:xfrm>
            <a:prstGeom prst="rect">
              <a:avLst/>
            </a:prstGeom>
          </p:spPr>
          <p:txBody>
            <a:bodyPr wrap="square">
              <a:spAutoFit/>
            </a:bodyPr>
            <a:lstStyle/>
            <a:p>
              <a:pPr algn="l">
                <a:lnSpc>
                  <a:spcPct val="100000"/>
                </a:lnSpc>
              </a:pPr>
              <a:r>
                <a:rPr lang="en-US" sz="2400" dirty="0" smtClean="0">
                  <a:solidFill>
                    <a:schemeClr val="accent5"/>
                  </a:solidFill>
                  <a:latin typeface="Arial" pitchFamily="34" charset="0"/>
                  <a:cs typeface="Arial" pitchFamily="34" charset="0"/>
                </a:rPr>
                <a:t>+44%</a:t>
              </a:r>
              <a:endParaRPr lang="en-US" b="0" dirty="0" smtClean="0">
                <a:solidFill>
                  <a:schemeClr val="accent5"/>
                </a:solidFill>
                <a:latin typeface="Arial" pitchFamily="34" charset="0"/>
                <a:cs typeface="Arial" pitchFamily="34" charset="0"/>
              </a:endParaRPr>
            </a:p>
          </p:txBody>
        </p:sp>
        <p:sp>
          <p:nvSpPr>
            <p:cNvPr id="16" name="Rectangle 15"/>
            <p:cNvSpPr/>
            <p:nvPr/>
          </p:nvSpPr>
          <p:spPr>
            <a:xfrm>
              <a:off x="2381791" y="4207368"/>
              <a:ext cx="566951" cy="301621"/>
            </a:xfrm>
            <a:prstGeom prst="rect">
              <a:avLst/>
            </a:prstGeom>
          </p:spPr>
          <p:txBody>
            <a:bodyPr wrap="none">
              <a:spAutoFit/>
            </a:bodyPr>
            <a:lstStyle/>
            <a:p>
              <a:r>
                <a:rPr lang="en-US" sz="1600" dirty="0" err="1" smtClean="0">
                  <a:solidFill>
                    <a:schemeClr val="accent5"/>
                  </a:solidFill>
                  <a:latin typeface="Arial" pitchFamily="34" charset="0"/>
                  <a:cs typeface="Arial" pitchFamily="34" charset="0"/>
                </a:rPr>
                <a:t>YoY</a:t>
              </a:r>
              <a:endParaRPr lang="fr-FR" sz="1600" dirty="0">
                <a:solidFill>
                  <a:schemeClr val="accent5"/>
                </a:solidFill>
              </a:endParaRPr>
            </a:p>
          </p:txBody>
        </p:sp>
      </p:grpSp>
      <p:grpSp>
        <p:nvGrpSpPr>
          <p:cNvPr id="17" name="Group 14"/>
          <p:cNvGrpSpPr/>
          <p:nvPr/>
        </p:nvGrpSpPr>
        <p:grpSpPr>
          <a:xfrm>
            <a:off x="2099943" y="3735546"/>
            <a:ext cx="981903" cy="905642"/>
            <a:chOff x="1877236" y="3660903"/>
            <a:chExt cx="857172" cy="857172"/>
          </a:xfrm>
        </p:grpSpPr>
        <p:sp>
          <p:nvSpPr>
            <p:cNvPr id="18" name="Oval 7"/>
            <p:cNvSpPr/>
            <p:nvPr/>
          </p:nvSpPr>
          <p:spPr bwMode="auto">
            <a:xfrm>
              <a:off x="1877236" y="3660903"/>
              <a:ext cx="857172" cy="857172"/>
            </a:xfrm>
            <a:prstGeom prst="ellipse">
              <a:avLst/>
            </a:prstGeom>
            <a:solidFill>
              <a:schemeClr val="accent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85000"/>
                </a:lnSpc>
                <a:spcBef>
                  <a:spcPct val="0"/>
                </a:spcBef>
                <a:spcAft>
                  <a:spcPct val="0"/>
                </a:spcAft>
                <a:buClrTx/>
                <a:buSzTx/>
                <a:buFontTx/>
                <a:buNone/>
                <a:tabLst/>
              </a:pPr>
              <a:endParaRPr kumimoji="0" lang="en-US" sz="1600" b="0" i="0" u="none" strike="noStrike" cap="none" normalizeH="0" baseline="0" dirty="0" err="1" smtClean="0">
                <a:ln>
                  <a:noFill/>
                </a:ln>
                <a:solidFill>
                  <a:schemeClr val="bg1"/>
                </a:solidFill>
                <a:effectLst/>
                <a:latin typeface="+mn-lt"/>
              </a:endParaRPr>
            </a:p>
          </p:txBody>
        </p:sp>
        <p:sp>
          <p:nvSpPr>
            <p:cNvPr id="19" name="Pie 10"/>
            <p:cNvSpPr/>
            <p:nvPr/>
          </p:nvSpPr>
          <p:spPr bwMode="auto">
            <a:xfrm>
              <a:off x="1877236" y="3660903"/>
              <a:ext cx="857172" cy="857172"/>
            </a:xfrm>
            <a:prstGeom prst="pie">
              <a:avLst>
                <a:gd name="adj1" fmla="val 3328372"/>
                <a:gd name="adj2" fmla="val 16200000"/>
              </a:avLst>
            </a:prstGeom>
            <a:solidFill>
              <a:srgbClr val="052B5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85000"/>
                </a:lnSpc>
                <a:spcBef>
                  <a:spcPct val="0"/>
                </a:spcBef>
                <a:spcAft>
                  <a:spcPct val="0"/>
                </a:spcAft>
                <a:buClrTx/>
                <a:buSzTx/>
                <a:buFontTx/>
                <a:buNone/>
                <a:tabLst/>
              </a:pPr>
              <a:endParaRPr kumimoji="0" lang="en-US" sz="1600" b="0" i="0" u="none" strike="noStrike" cap="none" normalizeH="0" baseline="0" dirty="0" err="1" smtClean="0">
                <a:ln>
                  <a:noFill/>
                </a:ln>
                <a:solidFill>
                  <a:schemeClr val="bg1"/>
                </a:solidFill>
                <a:effectLst/>
                <a:latin typeface="+mn-lt"/>
              </a:endParaRPr>
            </a:p>
          </p:txBody>
        </p:sp>
        <p:sp>
          <p:nvSpPr>
            <p:cNvPr id="20" name="TextBox 12"/>
            <p:cNvSpPr txBox="1"/>
            <p:nvPr/>
          </p:nvSpPr>
          <p:spPr>
            <a:xfrm>
              <a:off x="1955838" y="3794793"/>
              <a:ext cx="699968" cy="557848"/>
            </a:xfrm>
            <a:prstGeom prst="rect">
              <a:avLst/>
            </a:prstGeom>
            <a:noFill/>
          </p:spPr>
          <p:txBody>
            <a:bodyPr wrap="none" rtlCol="0">
              <a:spAutoFit/>
            </a:bodyPr>
            <a:lstStyle/>
            <a:p>
              <a:r>
                <a:rPr lang="fr-FR" sz="2400" b="0" dirty="0" smtClean="0">
                  <a:solidFill>
                    <a:schemeClr val="bg1"/>
                  </a:solidFill>
                  <a:latin typeface="+mn-lt"/>
                </a:rPr>
                <a:t>55%</a:t>
              </a:r>
              <a:endParaRPr lang="en-US" sz="1400" b="0" dirty="0" err="1">
                <a:solidFill>
                  <a:schemeClr val="bg1"/>
                </a:solidFill>
                <a:latin typeface="+mn-lt"/>
              </a:endParaRPr>
            </a:p>
            <a:p>
              <a:r>
                <a:rPr lang="fr-FR" sz="1400" b="0" dirty="0" smtClean="0">
                  <a:solidFill>
                    <a:schemeClr val="bg1"/>
                  </a:solidFill>
                  <a:latin typeface="+mn-lt"/>
                </a:rPr>
                <a:t>of total</a:t>
              </a:r>
              <a:endParaRPr lang="fr-FR" sz="1200" b="0" dirty="0" smtClean="0">
                <a:solidFill>
                  <a:schemeClr val="bg1"/>
                </a:solidFill>
                <a:latin typeface="+mn-lt"/>
              </a:endParaRPr>
            </a:p>
          </p:txBody>
        </p:sp>
      </p:grpSp>
      <p:pic>
        <p:nvPicPr>
          <p:cNvPr id="14" name="Image 13"/>
          <p:cNvPicPr>
            <a:picLocks noChangeAspect="1"/>
          </p:cNvPicPr>
          <p:nvPr>
            <p:custDataLst>
              <p:tags r:id="rId2"/>
            </p:custDataLst>
          </p:nvPr>
        </p:nvPicPr>
        <p:blipFill>
          <a:blip r:embed="rId6"/>
          <a:stretch>
            <a:fillRect/>
          </a:stretch>
        </p:blipFill>
        <p:spPr>
          <a:xfrm>
            <a:off x="544551" y="1873593"/>
            <a:ext cx="4602480" cy="1592229"/>
          </a:xfrm>
          <a:prstGeom prst="rect">
            <a:avLst/>
          </a:prstGeom>
        </p:spPr>
      </p:pic>
    </p:spTree>
    <p:extLst>
      <p:ext uri="{BB962C8B-B14F-4D97-AF65-F5344CB8AC3E}">
        <p14:creationId xmlns:p14="http://schemas.microsoft.com/office/powerpoint/2010/main" val="1619665102"/>
      </p:ext>
    </p:extLst>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Update on 2016 priorities</a:t>
            </a:r>
            <a:endParaRPr lang="en-US" dirty="0"/>
          </a:p>
        </p:txBody>
      </p:sp>
      <p:grpSp>
        <p:nvGrpSpPr>
          <p:cNvPr id="18" name="Group 17"/>
          <p:cNvGrpSpPr/>
          <p:nvPr/>
        </p:nvGrpSpPr>
        <p:grpSpPr>
          <a:xfrm>
            <a:off x="388611" y="1348494"/>
            <a:ext cx="8469811" cy="648000"/>
            <a:chOff x="388611" y="1729494"/>
            <a:chExt cx="8469811" cy="522000"/>
          </a:xfrm>
        </p:grpSpPr>
        <p:sp>
          <p:nvSpPr>
            <p:cNvPr id="3" name="Rectangle à coins arrondis 3"/>
            <p:cNvSpPr/>
            <p:nvPr/>
          </p:nvSpPr>
          <p:spPr>
            <a:xfrm>
              <a:off x="388611" y="1729494"/>
              <a:ext cx="3924000" cy="522000"/>
            </a:xfrm>
            <a:prstGeom prst="roundRect">
              <a:avLst/>
            </a:prstGeom>
            <a:solidFill>
              <a:schemeClr val="tx1">
                <a:lumMod val="10000"/>
                <a:lumOff val="9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b="1" dirty="0">
                <a:solidFill>
                  <a:srgbClr val="9F958F">
                    <a:lumMod val="50000"/>
                  </a:srgbClr>
                </a:solidFill>
              </a:endParaRPr>
            </a:p>
            <a:p>
              <a:pPr algn="ctr">
                <a:defRPr/>
              </a:pPr>
              <a:r>
                <a:rPr lang="en-US" sz="1400" b="1" dirty="0" smtClean="0">
                  <a:solidFill>
                    <a:srgbClr val="9F958F">
                      <a:lumMod val="50000"/>
                    </a:srgbClr>
                  </a:solidFill>
                </a:rPr>
                <a:t>Integration of IGATE to drive the synergies </a:t>
              </a:r>
              <a:br>
                <a:rPr lang="en-US" sz="1400" b="1" dirty="0" smtClean="0">
                  <a:solidFill>
                    <a:srgbClr val="9F958F">
                      <a:lumMod val="50000"/>
                    </a:srgbClr>
                  </a:solidFill>
                </a:rPr>
              </a:br>
              <a:r>
                <a:rPr lang="en-US" sz="1400" b="1" dirty="0" smtClean="0">
                  <a:solidFill>
                    <a:srgbClr val="9F958F">
                      <a:lumMod val="50000"/>
                    </a:srgbClr>
                  </a:solidFill>
                </a:rPr>
                <a:t>in 2017 and 2018</a:t>
              </a:r>
              <a:endParaRPr lang="en-US" sz="1400" b="1" dirty="0">
                <a:solidFill>
                  <a:srgbClr val="9F958F">
                    <a:lumMod val="50000"/>
                  </a:srgbClr>
                </a:solidFill>
              </a:endParaRPr>
            </a:p>
            <a:p>
              <a:pPr algn="ctr">
                <a:defRPr/>
              </a:pPr>
              <a:endParaRPr lang="en-US" sz="1400" b="1" dirty="0">
                <a:solidFill>
                  <a:srgbClr val="9F958F">
                    <a:lumMod val="50000"/>
                  </a:srgbClr>
                </a:solidFill>
              </a:endParaRPr>
            </a:p>
          </p:txBody>
        </p:sp>
        <p:sp>
          <p:nvSpPr>
            <p:cNvPr id="5" name="Flèche droite 9"/>
            <p:cNvSpPr/>
            <p:nvPr/>
          </p:nvSpPr>
          <p:spPr>
            <a:xfrm>
              <a:off x="4480852" y="1879140"/>
              <a:ext cx="232663" cy="222708"/>
            </a:xfrm>
            <a:prstGeom prst="rightArrow">
              <a:avLst/>
            </a:prstGeom>
            <a:solidFill>
              <a:schemeClr val="tx1">
                <a:lumMod val="10000"/>
                <a:lumOff val="9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b="1" dirty="0" err="1">
                <a:solidFill>
                  <a:srgbClr val="9F958F">
                    <a:lumMod val="50000"/>
                  </a:srgbClr>
                </a:solidFill>
              </a:endParaRPr>
            </a:p>
          </p:txBody>
        </p:sp>
        <p:sp>
          <p:nvSpPr>
            <p:cNvPr id="13" name="Rectangle à coins arrondis 3"/>
            <p:cNvSpPr/>
            <p:nvPr/>
          </p:nvSpPr>
          <p:spPr>
            <a:xfrm>
              <a:off x="4934422" y="1729494"/>
              <a:ext cx="3924000" cy="522000"/>
            </a:xfrm>
            <a:prstGeom prst="roundRect">
              <a:avLst/>
            </a:prstGeom>
            <a:solidFill>
              <a:schemeClr val="tx1">
                <a:lumMod val="10000"/>
                <a:lumOff val="9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80000" algn="l">
                <a:defRPr/>
              </a:pPr>
              <a:r>
                <a:rPr lang="en-US" sz="1400" b="0" dirty="0" smtClean="0">
                  <a:solidFill>
                    <a:srgbClr val="9F958F">
                      <a:lumMod val="50000"/>
                    </a:srgbClr>
                  </a:solidFill>
                </a:rPr>
                <a:t>Integration on track</a:t>
              </a:r>
              <a:r>
                <a:rPr lang="en-US" sz="1400" b="0" dirty="0">
                  <a:solidFill>
                    <a:srgbClr val="9F958F">
                      <a:lumMod val="50000"/>
                    </a:srgbClr>
                  </a:solidFill>
                </a:rPr>
                <a:t> </a:t>
              </a:r>
              <a:r>
                <a:rPr lang="en-US" sz="1400" b="0" dirty="0" smtClean="0">
                  <a:solidFill>
                    <a:srgbClr val="9F958F">
                      <a:lumMod val="50000"/>
                    </a:srgbClr>
                  </a:solidFill>
                </a:rPr>
                <a:t>and synergy delivery ahead of schedule</a:t>
              </a:r>
              <a:endParaRPr lang="en-US" sz="1400" b="0" dirty="0">
                <a:solidFill>
                  <a:srgbClr val="9F958F">
                    <a:lumMod val="50000"/>
                  </a:srgbClr>
                </a:solidFill>
              </a:endParaRPr>
            </a:p>
          </p:txBody>
        </p:sp>
      </p:grpSp>
      <p:grpSp>
        <p:nvGrpSpPr>
          <p:cNvPr id="19" name="Group 18"/>
          <p:cNvGrpSpPr/>
          <p:nvPr/>
        </p:nvGrpSpPr>
        <p:grpSpPr>
          <a:xfrm>
            <a:off x="387989" y="2171531"/>
            <a:ext cx="8469811" cy="648000"/>
            <a:chOff x="387989" y="2425947"/>
            <a:chExt cx="8469811" cy="522000"/>
          </a:xfrm>
        </p:grpSpPr>
        <p:sp>
          <p:nvSpPr>
            <p:cNvPr id="4" name="Rectangle à coins arrondis 4"/>
            <p:cNvSpPr/>
            <p:nvPr/>
          </p:nvSpPr>
          <p:spPr>
            <a:xfrm>
              <a:off x="387989" y="2425947"/>
              <a:ext cx="3924000" cy="522000"/>
            </a:xfrm>
            <a:prstGeom prst="roundRect">
              <a:avLst/>
            </a:prstGeom>
            <a:solidFill>
              <a:schemeClr val="tx1">
                <a:lumMod val="10000"/>
                <a:lumOff val="9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400" b="1" dirty="0" smtClean="0">
                  <a:solidFill>
                    <a:srgbClr val="9F958F">
                      <a:lumMod val="50000"/>
                    </a:srgbClr>
                  </a:solidFill>
                </a:rPr>
                <a:t>Ensure the Group remains on its mid term operating margin trajectory</a:t>
              </a:r>
              <a:endParaRPr lang="en-US" sz="1400" b="1" dirty="0">
                <a:solidFill>
                  <a:srgbClr val="9F958F">
                    <a:lumMod val="50000"/>
                  </a:srgbClr>
                </a:solidFill>
              </a:endParaRPr>
            </a:p>
          </p:txBody>
        </p:sp>
        <p:sp>
          <p:nvSpPr>
            <p:cNvPr id="6" name="Flèche droite 10"/>
            <p:cNvSpPr/>
            <p:nvPr/>
          </p:nvSpPr>
          <p:spPr>
            <a:xfrm>
              <a:off x="4480852" y="2574971"/>
              <a:ext cx="232663" cy="223953"/>
            </a:xfrm>
            <a:prstGeom prst="rightArrow">
              <a:avLst/>
            </a:prstGeom>
            <a:solidFill>
              <a:schemeClr val="tx1">
                <a:lumMod val="10000"/>
                <a:lumOff val="9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b="1" dirty="0" err="1">
                <a:solidFill>
                  <a:srgbClr val="9F958F">
                    <a:lumMod val="50000"/>
                  </a:srgbClr>
                </a:solidFill>
              </a:endParaRPr>
            </a:p>
          </p:txBody>
        </p:sp>
        <p:sp>
          <p:nvSpPr>
            <p:cNvPr id="14" name="Rectangle à coins arrondis 4"/>
            <p:cNvSpPr/>
            <p:nvPr/>
          </p:nvSpPr>
          <p:spPr>
            <a:xfrm>
              <a:off x="4933800" y="2425947"/>
              <a:ext cx="3924000" cy="522000"/>
            </a:xfrm>
            <a:prstGeom prst="roundRect">
              <a:avLst/>
            </a:prstGeom>
            <a:solidFill>
              <a:schemeClr val="tx1">
                <a:lumMod val="10000"/>
                <a:lumOff val="9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80000" algn="l">
                <a:defRPr/>
              </a:pPr>
              <a:r>
                <a:rPr lang="en-GB" sz="1400" b="0" dirty="0" smtClean="0">
                  <a:solidFill>
                    <a:srgbClr val="9F958F">
                      <a:lumMod val="50000"/>
                    </a:srgbClr>
                  </a:solidFill>
                </a:rPr>
                <a:t>Margin expansion supported by industrialization and innovation levers. Confirming FY year guidance.  </a:t>
              </a:r>
              <a:endParaRPr lang="en-US" sz="1400" b="0" dirty="0">
                <a:solidFill>
                  <a:srgbClr val="9F958F">
                    <a:lumMod val="50000"/>
                  </a:srgbClr>
                </a:solidFill>
              </a:endParaRPr>
            </a:p>
          </p:txBody>
        </p:sp>
      </p:grpSp>
      <p:grpSp>
        <p:nvGrpSpPr>
          <p:cNvPr id="20" name="Group 19"/>
          <p:cNvGrpSpPr/>
          <p:nvPr/>
        </p:nvGrpSpPr>
        <p:grpSpPr>
          <a:xfrm>
            <a:off x="388611" y="2994568"/>
            <a:ext cx="8469811" cy="648000"/>
            <a:chOff x="388611" y="3122398"/>
            <a:chExt cx="8469811" cy="522000"/>
          </a:xfrm>
        </p:grpSpPr>
        <p:sp>
          <p:nvSpPr>
            <p:cNvPr id="7" name="Rectangle à coins arrondis 6"/>
            <p:cNvSpPr/>
            <p:nvPr/>
          </p:nvSpPr>
          <p:spPr>
            <a:xfrm>
              <a:off x="388611" y="3122398"/>
              <a:ext cx="3924000" cy="522000"/>
            </a:xfrm>
            <a:prstGeom prst="roundRect">
              <a:avLst/>
            </a:prstGeom>
            <a:solidFill>
              <a:schemeClr val="tx1">
                <a:lumMod val="10000"/>
                <a:lumOff val="9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b="1" dirty="0">
                <a:solidFill>
                  <a:srgbClr val="9F958F">
                    <a:lumMod val="50000"/>
                  </a:srgbClr>
                </a:solidFill>
              </a:endParaRPr>
            </a:p>
            <a:p>
              <a:pPr algn="ctr">
                <a:defRPr/>
              </a:pPr>
              <a:r>
                <a:rPr lang="en-US" sz="1400" b="1" dirty="0">
                  <a:solidFill>
                    <a:srgbClr val="9F958F">
                      <a:lumMod val="50000"/>
                    </a:srgbClr>
                  </a:solidFill>
                </a:rPr>
                <a:t>Maintain cash discipline and </a:t>
              </a:r>
              <a:r>
                <a:rPr lang="en-US" sz="1400" b="1" dirty="0" smtClean="0">
                  <a:solidFill>
                    <a:srgbClr val="9F958F">
                      <a:lumMod val="50000"/>
                    </a:srgbClr>
                  </a:solidFill>
                </a:rPr>
                <a:t/>
              </a:r>
              <a:br>
                <a:rPr lang="en-US" sz="1400" b="1" dirty="0" smtClean="0">
                  <a:solidFill>
                    <a:srgbClr val="9F958F">
                      <a:lumMod val="50000"/>
                    </a:srgbClr>
                  </a:solidFill>
                </a:rPr>
              </a:br>
              <a:r>
                <a:rPr lang="en-US" sz="1400" b="1" dirty="0" smtClean="0">
                  <a:solidFill>
                    <a:srgbClr val="9F958F">
                      <a:lumMod val="50000"/>
                    </a:srgbClr>
                  </a:solidFill>
                </a:rPr>
                <a:t>investment </a:t>
              </a:r>
              <a:r>
                <a:rPr lang="en-US" sz="1400" b="1" dirty="0">
                  <a:solidFill>
                    <a:srgbClr val="9F958F">
                      <a:lumMod val="50000"/>
                    </a:srgbClr>
                  </a:solidFill>
                </a:rPr>
                <a:t>control</a:t>
              </a:r>
            </a:p>
            <a:p>
              <a:pPr algn="ctr">
                <a:defRPr/>
              </a:pPr>
              <a:endParaRPr lang="en-US" sz="1400" b="1" dirty="0">
                <a:solidFill>
                  <a:srgbClr val="9F958F">
                    <a:lumMod val="50000"/>
                  </a:srgbClr>
                </a:solidFill>
              </a:endParaRPr>
            </a:p>
          </p:txBody>
        </p:sp>
        <p:sp>
          <p:nvSpPr>
            <p:cNvPr id="8" name="Flèche droite 14"/>
            <p:cNvSpPr/>
            <p:nvPr/>
          </p:nvSpPr>
          <p:spPr>
            <a:xfrm>
              <a:off x="4480852" y="3271422"/>
              <a:ext cx="232663" cy="223953"/>
            </a:xfrm>
            <a:prstGeom prst="rightArrow">
              <a:avLst/>
            </a:prstGeom>
            <a:solidFill>
              <a:schemeClr val="tx1">
                <a:lumMod val="10000"/>
                <a:lumOff val="9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b="1" dirty="0" err="1">
                <a:solidFill>
                  <a:srgbClr val="9F958F">
                    <a:lumMod val="50000"/>
                  </a:srgbClr>
                </a:solidFill>
              </a:endParaRPr>
            </a:p>
          </p:txBody>
        </p:sp>
        <p:sp>
          <p:nvSpPr>
            <p:cNvPr id="15" name="Rectangle à coins arrondis 6"/>
            <p:cNvSpPr/>
            <p:nvPr/>
          </p:nvSpPr>
          <p:spPr>
            <a:xfrm>
              <a:off x="4934422" y="3122398"/>
              <a:ext cx="3924000" cy="522000"/>
            </a:xfrm>
            <a:prstGeom prst="roundRect">
              <a:avLst/>
            </a:prstGeom>
            <a:solidFill>
              <a:schemeClr val="tx1">
                <a:lumMod val="10000"/>
                <a:lumOff val="9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80000" algn="l">
                <a:defRPr/>
              </a:pPr>
              <a:r>
                <a:rPr lang="en-GB" sz="1400" b="0" dirty="0" smtClean="0">
                  <a:solidFill>
                    <a:srgbClr val="9F958F">
                      <a:lumMod val="50000"/>
                    </a:srgbClr>
                  </a:solidFill>
                </a:rPr>
                <a:t>Cash processes fully deployed in IGATE, cash generation on track.</a:t>
              </a:r>
              <a:endParaRPr lang="en-US" sz="1400" b="0" dirty="0">
                <a:solidFill>
                  <a:srgbClr val="9F958F">
                    <a:lumMod val="50000"/>
                  </a:srgbClr>
                </a:solidFill>
              </a:endParaRPr>
            </a:p>
          </p:txBody>
        </p:sp>
      </p:grpSp>
      <p:grpSp>
        <p:nvGrpSpPr>
          <p:cNvPr id="21" name="Group 20"/>
          <p:cNvGrpSpPr/>
          <p:nvPr/>
        </p:nvGrpSpPr>
        <p:grpSpPr>
          <a:xfrm>
            <a:off x="388611" y="3817604"/>
            <a:ext cx="8469811" cy="648000"/>
            <a:chOff x="388611" y="3817604"/>
            <a:chExt cx="8469811" cy="522000"/>
          </a:xfrm>
        </p:grpSpPr>
        <p:sp>
          <p:nvSpPr>
            <p:cNvPr id="10" name="Rectangle à coins arrondis 6"/>
            <p:cNvSpPr/>
            <p:nvPr/>
          </p:nvSpPr>
          <p:spPr>
            <a:xfrm>
              <a:off x="388611" y="3817604"/>
              <a:ext cx="3924000" cy="522000"/>
            </a:xfrm>
            <a:prstGeom prst="roundRect">
              <a:avLst/>
            </a:prstGeom>
            <a:solidFill>
              <a:schemeClr val="tx1">
                <a:lumMod val="10000"/>
                <a:lumOff val="9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smtClean="0">
                  <a:solidFill>
                    <a:srgbClr val="9F958F">
                      <a:lumMod val="50000"/>
                    </a:srgbClr>
                  </a:solidFill>
                </a:rPr>
                <a:t>Active </a:t>
              </a:r>
              <a:r>
                <a:rPr lang="en-US" sz="1400" b="1" dirty="0">
                  <a:solidFill>
                    <a:srgbClr val="9F958F">
                      <a:lumMod val="50000"/>
                    </a:srgbClr>
                  </a:solidFill>
                </a:rPr>
                <a:t>dilution management / </a:t>
              </a:r>
            </a:p>
            <a:p>
              <a:pPr algn="ctr">
                <a:defRPr/>
              </a:pPr>
              <a:r>
                <a:rPr lang="en-US" sz="1400" b="1" dirty="0">
                  <a:solidFill>
                    <a:srgbClr val="9F958F">
                      <a:lumMod val="50000"/>
                    </a:srgbClr>
                  </a:solidFill>
                </a:rPr>
                <a:t>Employee share-based incentives</a:t>
              </a:r>
            </a:p>
          </p:txBody>
        </p:sp>
        <p:sp>
          <p:nvSpPr>
            <p:cNvPr id="11" name="Flèche droite 14"/>
            <p:cNvSpPr/>
            <p:nvPr/>
          </p:nvSpPr>
          <p:spPr>
            <a:xfrm>
              <a:off x="4480852" y="3966628"/>
              <a:ext cx="232663" cy="223953"/>
            </a:xfrm>
            <a:prstGeom prst="rightArrow">
              <a:avLst/>
            </a:prstGeom>
            <a:solidFill>
              <a:schemeClr val="tx1">
                <a:lumMod val="10000"/>
                <a:lumOff val="9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b="1" dirty="0" err="1">
                <a:solidFill>
                  <a:srgbClr val="9F958F">
                    <a:lumMod val="50000"/>
                  </a:srgbClr>
                </a:solidFill>
              </a:endParaRPr>
            </a:p>
          </p:txBody>
        </p:sp>
        <p:sp>
          <p:nvSpPr>
            <p:cNvPr id="16" name="Rectangle à coins arrondis 6"/>
            <p:cNvSpPr/>
            <p:nvPr/>
          </p:nvSpPr>
          <p:spPr>
            <a:xfrm>
              <a:off x="4934422" y="3817604"/>
              <a:ext cx="3924000" cy="522000"/>
            </a:xfrm>
            <a:prstGeom prst="roundRect">
              <a:avLst/>
            </a:prstGeom>
            <a:solidFill>
              <a:schemeClr val="tx1">
                <a:lumMod val="10000"/>
                <a:lumOff val="9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80000" algn="l">
                <a:defRPr/>
              </a:pPr>
              <a:r>
                <a:rPr lang="en-US" sz="1400" b="0" dirty="0" smtClean="0">
                  <a:solidFill>
                    <a:srgbClr val="9F958F">
                      <a:lumMod val="50000"/>
                    </a:srgbClr>
                  </a:solidFill>
                </a:rPr>
                <a:t>Q1 buyback : 1.5m shares for €115m</a:t>
              </a:r>
              <a:endParaRPr lang="en-US" sz="1400" b="0" dirty="0">
                <a:solidFill>
                  <a:srgbClr val="9F958F">
                    <a:lumMod val="50000"/>
                  </a:srgbClr>
                </a:solidFill>
              </a:endParaRPr>
            </a:p>
          </p:txBody>
        </p:sp>
      </p:grpSp>
    </p:spTree>
    <p:extLst>
      <p:ext uri="{BB962C8B-B14F-4D97-AF65-F5344CB8AC3E}">
        <p14:creationId xmlns:p14="http://schemas.microsoft.com/office/powerpoint/2010/main" val="299226152"/>
      </p:ext>
    </p:extLst>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 name="Object 33"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3844" name="think-cell Slide" r:id="rId5" imgW="360" imgH="360" progId="">
                  <p:embed/>
                </p:oleObj>
              </mc:Choice>
              <mc:Fallback>
                <p:oleObj name="think-cell Slide" r:id="rId5" imgW="360" imgH="36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682737548"/>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 12" descr="Finance_shutterstock_68505145-ppt.jpg"/>
          <p:cNvPicPr>
            <a:picLocks noChangeAspect="1"/>
          </p:cNvPicPr>
          <p:nvPr/>
        </p:nvPicPr>
        <p:blipFill>
          <a:blip r:embed="rId5" cstate="print"/>
          <a:srcRect/>
          <a:stretch>
            <a:fillRect/>
          </a:stretch>
        </p:blipFill>
        <p:spPr bwMode="auto">
          <a:xfrm>
            <a:off x="0" y="0"/>
            <a:ext cx="8291254" cy="5143500"/>
          </a:xfrm>
          <a:prstGeom prst="rect">
            <a:avLst/>
          </a:prstGeom>
          <a:noFill/>
          <a:ln w="9525">
            <a:noFill/>
            <a:miter lim="800000"/>
            <a:headEnd/>
            <a:tailEnd/>
          </a:ln>
        </p:spPr>
      </p:pic>
      <p:graphicFrame>
        <p:nvGraphicFramePr>
          <p:cNvPr id="34" name="Object 33" hidden="1"/>
          <p:cNvGraphicFramePr>
            <a:graphicFrameLocks noChangeAspect="1"/>
          </p:cNvGraphicFramePr>
          <p:nvPr>
            <p:custDataLst>
              <p:tags r:id="rId2"/>
            </p:custDataLst>
            <p:ext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157808" name="think-cell Slide" r:id="rId6" imgW="360" imgH="360" progId="">
                  <p:embed/>
                </p:oleObj>
              </mc:Choice>
              <mc:Fallback>
                <p:oleObj name="think-cell Slide" r:id="rId6" imgW="360" imgH="360" progId="">
                  <p:embed/>
                  <p:pic>
                    <p:nvPicPr>
                      <p:cNvPr id="0" name="Picture 4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Freeform 7"/>
          <p:cNvSpPr>
            <a:spLocks/>
          </p:cNvSpPr>
          <p:nvPr/>
        </p:nvSpPr>
        <p:spPr bwMode="auto">
          <a:xfrm>
            <a:off x="4408883" y="0"/>
            <a:ext cx="4735149" cy="5143500"/>
          </a:xfrm>
          <a:custGeom>
            <a:avLst/>
            <a:gdLst>
              <a:gd name="connsiteX0" fmla="*/ 2443 w 38019"/>
              <a:gd name="connsiteY0" fmla="*/ 0 h 10000"/>
              <a:gd name="connsiteX1" fmla="*/ 2443 w 38019"/>
              <a:gd name="connsiteY1" fmla="*/ 1594 h 10000"/>
              <a:gd name="connsiteX2" fmla="*/ 1145 w 38019"/>
              <a:gd name="connsiteY2" fmla="*/ 2750 h 10000"/>
              <a:gd name="connsiteX3" fmla="*/ 0 w 38019"/>
              <a:gd name="connsiteY3" fmla="*/ 3031 h 10000"/>
              <a:gd name="connsiteX4" fmla="*/ 420 w 38019"/>
              <a:gd name="connsiteY4" fmla="*/ 3124 h 10000"/>
              <a:gd name="connsiteX5" fmla="*/ 2443 w 38019"/>
              <a:gd name="connsiteY5" fmla="*/ 4538 h 10000"/>
              <a:gd name="connsiteX6" fmla="*/ 2443 w 38019"/>
              <a:gd name="connsiteY6" fmla="*/ 10000 h 10000"/>
              <a:gd name="connsiteX7" fmla="*/ 10000 w 38019"/>
              <a:gd name="connsiteY7" fmla="*/ 10000 h 10000"/>
              <a:gd name="connsiteX8" fmla="*/ 38019 w 38019"/>
              <a:gd name="connsiteY8" fmla="*/ 0 h 10000"/>
              <a:gd name="connsiteX9" fmla="*/ 2443 w 38019"/>
              <a:gd name="connsiteY9" fmla="*/ 0 h 10000"/>
              <a:gd name="connsiteX0" fmla="*/ 2443 w 38019"/>
              <a:gd name="connsiteY0" fmla="*/ 0 h 10000"/>
              <a:gd name="connsiteX1" fmla="*/ 2443 w 38019"/>
              <a:gd name="connsiteY1" fmla="*/ 1594 h 10000"/>
              <a:gd name="connsiteX2" fmla="*/ 1145 w 38019"/>
              <a:gd name="connsiteY2" fmla="*/ 2750 h 10000"/>
              <a:gd name="connsiteX3" fmla="*/ 0 w 38019"/>
              <a:gd name="connsiteY3" fmla="*/ 3031 h 10000"/>
              <a:gd name="connsiteX4" fmla="*/ 420 w 38019"/>
              <a:gd name="connsiteY4" fmla="*/ 3124 h 10000"/>
              <a:gd name="connsiteX5" fmla="*/ 2443 w 38019"/>
              <a:gd name="connsiteY5" fmla="*/ 4538 h 10000"/>
              <a:gd name="connsiteX6" fmla="*/ 2443 w 38019"/>
              <a:gd name="connsiteY6" fmla="*/ 10000 h 10000"/>
              <a:gd name="connsiteX7" fmla="*/ 38019 w 38019"/>
              <a:gd name="connsiteY7" fmla="*/ 9997 h 10000"/>
              <a:gd name="connsiteX8" fmla="*/ 38019 w 38019"/>
              <a:gd name="connsiteY8" fmla="*/ 0 h 10000"/>
              <a:gd name="connsiteX9" fmla="*/ 2443 w 38019"/>
              <a:gd name="connsiteY9"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019" h="10000">
                <a:moveTo>
                  <a:pt x="2443" y="0"/>
                </a:moveTo>
                <a:lnTo>
                  <a:pt x="2443" y="1594"/>
                </a:lnTo>
                <a:cubicBezTo>
                  <a:pt x="2443" y="2038"/>
                  <a:pt x="2023" y="2435"/>
                  <a:pt x="1145" y="2750"/>
                </a:cubicBezTo>
                <a:cubicBezTo>
                  <a:pt x="821" y="2856"/>
                  <a:pt x="439" y="2925"/>
                  <a:pt x="0" y="3031"/>
                </a:cubicBezTo>
                <a:cubicBezTo>
                  <a:pt x="153" y="3068"/>
                  <a:pt x="286" y="3101"/>
                  <a:pt x="420" y="3124"/>
                </a:cubicBezTo>
                <a:cubicBezTo>
                  <a:pt x="1813" y="3452"/>
                  <a:pt x="2443" y="3933"/>
                  <a:pt x="2443" y="4538"/>
                </a:cubicBezTo>
                <a:lnTo>
                  <a:pt x="2443" y="10000"/>
                </a:lnTo>
                <a:lnTo>
                  <a:pt x="38019" y="9997"/>
                </a:lnTo>
                <a:lnTo>
                  <a:pt x="38019" y="0"/>
                </a:lnTo>
                <a:lnTo>
                  <a:pt x="2443" y="0"/>
                </a:lnTo>
                <a:close/>
              </a:path>
            </a:pathLst>
          </a:custGeom>
          <a:solidFill>
            <a:schemeClr val="accent1"/>
          </a:solidFill>
          <a:ln w="9525">
            <a:noFill/>
            <a:round/>
            <a:headEnd/>
            <a:tailEnd/>
          </a:ln>
          <a:effectLst>
            <a:outerShdw blurRad="3175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pPr algn="ctr" rtl="0" eaLnBrk="0" fontAlgn="base" hangingPunct="0">
              <a:lnSpc>
                <a:spcPct val="85000"/>
              </a:lnSpc>
              <a:spcBef>
                <a:spcPct val="0"/>
              </a:spcBef>
              <a:spcAft>
                <a:spcPct val="0"/>
              </a:spcAft>
            </a:pPr>
            <a:endParaRPr lang="fr-FR" sz="2000" b="1" kern="1200">
              <a:solidFill>
                <a:schemeClr val="bg2"/>
              </a:solidFill>
              <a:latin typeface="Arial" charset="0"/>
              <a:ea typeface="+mn-ea"/>
              <a:cs typeface="+mn-cs"/>
            </a:endParaRPr>
          </a:p>
        </p:txBody>
      </p:sp>
      <p:pic>
        <p:nvPicPr>
          <p:cNvPr id="11" name="Picture 4" descr="http://www.genelco-inc.com/_images/logo-capgemini.png"/>
          <p:cNvPicPr>
            <a:picLocks noChangeAspect="1" noChangeArrowheads="1"/>
          </p:cNvPicPr>
          <p:nvPr/>
        </p:nvPicPr>
        <p:blipFill>
          <a:blip r:embed="rId8" cstate="print">
            <a:extLst>
              <a:ext uri="{BEBA8EAE-BF5A-486C-A8C5-ECC9F3942E4B}">
                <a14:imgProps xmlns:a14="http://schemas.microsoft.com/office/drawing/2010/main">
                  <a14:imgLayer r:embed="rId9">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7124526" y="4443958"/>
            <a:ext cx="1695946" cy="392894"/>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5058957" y="1250082"/>
            <a:ext cx="2323072" cy="616002"/>
          </a:xfrm>
          <a:prstGeom prst="rect">
            <a:avLst/>
          </a:prstGeom>
        </p:spPr>
        <p:txBody>
          <a:bodyPr wrap="none">
            <a:spAutoFit/>
          </a:bodyPr>
          <a:lstStyle/>
          <a:p>
            <a:pPr algn="l" defTabSz="630238">
              <a:tabLst>
                <a:tab pos="508000" algn="l"/>
              </a:tabLst>
            </a:pPr>
            <a:r>
              <a:rPr lang="fr-FR" sz="4000" b="0" dirty="0" err="1" smtClean="0">
                <a:solidFill>
                  <a:schemeClr val="bg1"/>
                </a:solidFill>
                <a:latin typeface="Arial" pitchFamily="34" charset="0"/>
                <a:cs typeface="Arial" pitchFamily="34" charset="0"/>
              </a:rPr>
              <a:t>Appendix</a:t>
            </a:r>
            <a:endParaRPr lang="en-GB" sz="4000" b="0" dirty="0">
              <a:solidFill>
                <a:schemeClr val="bg1"/>
              </a:solidFill>
              <a:latin typeface="Arial Black" pitchFamily="34" charset="0"/>
              <a:cs typeface="Arial" pitchFamily="34" charset="0"/>
            </a:endParaRPr>
          </a:p>
        </p:txBody>
      </p:sp>
    </p:spTree>
    <p:extLst>
      <p:ext uri="{BB962C8B-B14F-4D97-AF65-F5344CB8AC3E}">
        <p14:creationId xmlns:p14="http://schemas.microsoft.com/office/powerpoint/2010/main" val="1075659873"/>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Utilization</a:t>
            </a:r>
            <a:r>
              <a:rPr lang="fr-FR" dirty="0" smtClean="0"/>
              <a:t> Rates</a:t>
            </a:r>
            <a:endParaRPr lang="fr-FR" dirty="0"/>
          </a:p>
        </p:txBody>
      </p:sp>
      <p:sp>
        <p:nvSpPr>
          <p:cNvPr id="3" name="Rectangle 2"/>
          <p:cNvSpPr/>
          <p:nvPr/>
        </p:nvSpPr>
        <p:spPr>
          <a:xfrm>
            <a:off x="1119917" y="1337894"/>
            <a:ext cx="1606550" cy="552499"/>
          </a:xfrm>
          <a:prstGeom prst="rect">
            <a:avLst/>
          </a:prstGeom>
        </p:spPr>
        <p:txBody>
          <a:bodyPr wrap="square" lIns="0" tIns="41930" rIns="0" bIns="41930" anchor="b">
            <a:spAutoFit/>
          </a:bodyPr>
          <a:lstStyle/>
          <a:p>
            <a:pPr marL="0" marR="0" lvl="0" indent="0" algn="l" defTabSz="698830" eaLnBrk="1" fontAlgn="auto" latinLnBrk="0" hangingPunct="1">
              <a:lnSpc>
                <a:spcPct val="80000"/>
              </a:lnSpc>
              <a:spcBef>
                <a:spcPts val="0"/>
              </a:spcBef>
              <a:spcAft>
                <a:spcPts val="0"/>
              </a:spcAft>
              <a:buClrTx/>
              <a:buSzTx/>
              <a:buFontTx/>
              <a:buNone/>
              <a:tabLst/>
              <a:defRPr/>
            </a:pPr>
            <a:r>
              <a:rPr lang="en-US" sz="1800" dirty="0" smtClean="0">
                <a:solidFill>
                  <a:schemeClr val="accent1"/>
                </a:solidFill>
                <a:latin typeface="+mj-lt"/>
                <a:cs typeface="Arial" pitchFamily="34" charset="0"/>
              </a:rPr>
              <a:t>Consulting</a:t>
            </a:r>
            <a:r>
              <a:rPr lang="en-US" sz="1800" b="0" dirty="0" smtClean="0">
                <a:solidFill>
                  <a:schemeClr val="accent1"/>
                </a:solidFill>
                <a:latin typeface="Arial Narrow" pitchFamily="34" charset="0"/>
                <a:cs typeface="Arial" pitchFamily="34" charset="0"/>
              </a:rPr>
              <a:t/>
            </a:r>
            <a:br>
              <a:rPr lang="en-US" sz="1800" b="0" dirty="0" smtClean="0">
                <a:solidFill>
                  <a:schemeClr val="accent1"/>
                </a:solidFill>
                <a:latin typeface="Arial Narrow" pitchFamily="34" charset="0"/>
                <a:cs typeface="Arial" pitchFamily="34" charset="0"/>
              </a:rPr>
            </a:br>
            <a:r>
              <a:rPr lang="en-US" b="0" dirty="0" smtClean="0">
                <a:solidFill>
                  <a:schemeClr val="tx1"/>
                </a:solidFill>
                <a:latin typeface="Arial Narrow" pitchFamily="34" charset="0"/>
                <a:cs typeface="Arial" pitchFamily="34" charset="0"/>
              </a:rPr>
              <a:t>Services</a:t>
            </a:r>
            <a:endParaRPr lang="en-US" sz="1800" b="0" dirty="0" smtClean="0">
              <a:solidFill>
                <a:schemeClr val="tx1"/>
              </a:solidFill>
              <a:latin typeface="Arial Narrow" pitchFamily="34" charset="0"/>
              <a:cs typeface="Arial" pitchFamily="34" charset="0"/>
            </a:endParaRPr>
          </a:p>
        </p:txBody>
      </p:sp>
      <p:sp>
        <p:nvSpPr>
          <p:cNvPr id="4" name="Rectangle 3"/>
          <p:cNvSpPr/>
          <p:nvPr/>
        </p:nvSpPr>
        <p:spPr>
          <a:xfrm>
            <a:off x="4133627" y="1337894"/>
            <a:ext cx="1361440" cy="552499"/>
          </a:xfrm>
          <a:prstGeom prst="rect">
            <a:avLst/>
          </a:prstGeom>
        </p:spPr>
        <p:txBody>
          <a:bodyPr wrap="square" lIns="0" tIns="41930" rIns="0" bIns="41930" anchor="b">
            <a:spAutoFit/>
          </a:bodyPr>
          <a:lstStyle/>
          <a:p>
            <a:pPr marL="0" marR="0" lvl="0" indent="0" algn="l" defTabSz="698830" eaLnBrk="1" fontAlgn="auto" latinLnBrk="0" hangingPunct="1">
              <a:lnSpc>
                <a:spcPct val="80000"/>
              </a:lnSpc>
              <a:spcBef>
                <a:spcPts val="0"/>
              </a:spcBef>
              <a:spcAft>
                <a:spcPts val="0"/>
              </a:spcAft>
              <a:buClrTx/>
              <a:buSzTx/>
              <a:buFontTx/>
              <a:buNone/>
              <a:tabLst/>
              <a:defRPr/>
            </a:pPr>
            <a:r>
              <a:rPr lang="en-US" sz="1800" dirty="0" smtClean="0">
                <a:solidFill>
                  <a:schemeClr val="accent1">
                    <a:lumMod val="75000"/>
                  </a:schemeClr>
                </a:solidFill>
                <a:latin typeface="+mj-lt"/>
                <a:cs typeface="Arial" pitchFamily="34" charset="0"/>
              </a:rPr>
              <a:t>Application</a:t>
            </a:r>
            <a:r>
              <a:rPr lang="en-US" sz="1800" b="0" dirty="0" smtClean="0">
                <a:solidFill>
                  <a:schemeClr val="accent1">
                    <a:lumMod val="75000"/>
                  </a:schemeClr>
                </a:solidFill>
                <a:latin typeface="Arial Narrow" pitchFamily="34" charset="0"/>
                <a:cs typeface="Arial" pitchFamily="34" charset="0"/>
              </a:rPr>
              <a:t> </a:t>
            </a:r>
          </a:p>
          <a:p>
            <a:pPr marL="0" marR="0" lvl="0" indent="0" algn="l" defTabSz="698830" eaLnBrk="1" fontAlgn="auto" latinLnBrk="0" hangingPunct="1">
              <a:lnSpc>
                <a:spcPct val="80000"/>
              </a:lnSpc>
              <a:spcBef>
                <a:spcPts val="0"/>
              </a:spcBef>
              <a:spcAft>
                <a:spcPts val="0"/>
              </a:spcAft>
              <a:buClrTx/>
              <a:buSzTx/>
              <a:buFontTx/>
              <a:buNone/>
              <a:tabLst/>
              <a:defRPr/>
            </a:pPr>
            <a:r>
              <a:rPr lang="en-US" b="0" dirty="0" smtClean="0">
                <a:solidFill>
                  <a:schemeClr val="tx1"/>
                </a:solidFill>
                <a:latin typeface="Arial Narrow" pitchFamily="34" charset="0"/>
                <a:cs typeface="Arial" pitchFamily="34" charset="0"/>
              </a:rPr>
              <a:t>Services</a:t>
            </a:r>
          </a:p>
        </p:txBody>
      </p:sp>
      <p:sp>
        <p:nvSpPr>
          <p:cNvPr id="5" name="Rectangle 4"/>
          <p:cNvSpPr/>
          <p:nvPr/>
        </p:nvSpPr>
        <p:spPr>
          <a:xfrm>
            <a:off x="6616701" y="1337894"/>
            <a:ext cx="2032000" cy="552499"/>
          </a:xfrm>
          <a:prstGeom prst="rect">
            <a:avLst/>
          </a:prstGeom>
        </p:spPr>
        <p:txBody>
          <a:bodyPr wrap="square" lIns="0" tIns="41930" rIns="0" bIns="41930" anchor="b">
            <a:spAutoFit/>
          </a:bodyPr>
          <a:lstStyle/>
          <a:p>
            <a:pPr marL="0" marR="0" lvl="0" indent="0" algn="l" defTabSz="698830" eaLnBrk="1" fontAlgn="auto" latinLnBrk="0" hangingPunct="1">
              <a:lnSpc>
                <a:spcPct val="80000"/>
              </a:lnSpc>
              <a:spcBef>
                <a:spcPts val="0"/>
              </a:spcBef>
              <a:spcAft>
                <a:spcPts val="0"/>
              </a:spcAft>
              <a:buClrTx/>
              <a:buSzTx/>
              <a:buFontTx/>
              <a:buNone/>
              <a:tabLst/>
              <a:defRPr/>
            </a:pPr>
            <a:r>
              <a:rPr lang="en-US" sz="1800" dirty="0" smtClean="0">
                <a:solidFill>
                  <a:schemeClr val="accent5"/>
                </a:solidFill>
                <a:latin typeface="+mj-lt"/>
                <a:cs typeface="Arial" pitchFamily="34" charset="0"/>
              </a:rPr>
              <a:t>Local Professional </a:t>
            </a:r>
            <a:r>
              <a:rPr lang="en-US" b="0" dirty="0" smtClean="0">
                <a:solidFill>
                  <a:schemeClr val="tx1"/>
                </a:solidFill>
                <a:latin typeface="Arial Narrow" pitchFamily="34" charset="0"/>
                <a:cs typeface="Arial" pitchFamily="34" charset="0"/>
              </a:rPr>
              <a:t>Services</a:t>
            </a:r>
          </a:p>
        </p:txBody>
      </p:sp>
      <p:grpSp>
        <p:nvGrpSpPr>
          <p:cNvPr id="6" name="Group 53"/>
          <p:cNvGrpSpPr/>
          <p:nvPr/>
        </p:nvGrpSpPr>
        <p:grpSpPr>
          <a:xfrm>
            <a:off x="494258" y="1303210"/>
            <a:ext cx="525098" cy="621866"/>
            <a:chOff x="1677987" y="2039937"/>
            <a:chExt cx="525463" cy="622300"/>
          </a:xfrm>
          <a:noFill/>
        </p:grpSpPr>
        <p:sp>
          <p:nvSpPr>
            <p:cNvPr id="7" name="Freeform 855"/>
            <p:cNvSpPr>
              <a:spLocks/>
            </p:cNvSpPr>
            <p:nvPr/>
          </p:nvSpPr>
          <p:spPr bwMode="auto">
            <a:xfrm>
              <a:off x="1801812" y="2195512"/>
              <a:ext cx="285750" cy="466725"/>
            </a:xfrm>
            <a:custGeom>
              <a:avLst/>
              <a:gdLst/>
              <a:ahLst/>
              <a:cxnLst>
                <a:cxn ang="0">
                  <a:pos x="66" y="84"/>
                </a:cxn>
                <a:cxn ang="0">
                  <a:pos x="90" y="45"/>
                </a:cxn>
                <a:cxn ang="0">
                  <a:pos x="45" y="0"/>
                </a:cxn>
                <a:cxn ang="0">
                  <a:pos x="0" y="45"/>
                </a:cxn>
                <a:cxn ang="0">
                  <a:pos x="23" y="84"/>
                </a:cxn>
                <a:cxn ang="0">
                  <a:pos x="23" y="106"/>
                </a:cxn>
                <a:cxn ang="0">
                  <a:pos x="66" y="106"/>
                </a:cxn>
                <a:cxn ang="0">
                  <a:pos x="66" y="129"/>
                </a:cxn>
                <a:cxn ang="0">
                  <a:pos x="57" y="139"/>
                </a:cxn>
                <a:cxn ang="0">
                  <a:pos x="57" y="140"/>
                </a:cxn>
                <a:cxn ang="0">
                  <a:pos x="45" y="147"/>
                </a:cxn>
                <a:cxn ang="0">
                  <a:pos x="32" y="140"/>
                </a:cxn>
                <a:cxn ang="0">
                  <a:pos x="32" y="139"/>
                </a:cxn>
                <a:cxn ang="0">
                  <a:pos x="23" y="129"/>
                </a:cxn>
                <a:cxn ang="0">
                  <a:pos x="23" y="121"/>
                </a:cxn>
              </a:cxnLst>
              <a:rect l="0" t="0" r="r" b="b"/>
              <a:pathLst>
                <a:path w="90" h="147">
                  <a:moveTo>
                    <a:pt x="66" y="84"/>
                  </a:moveTo>
                  <a:cubicBezTo>
                    <a:pt x="80" y="77"/>
                    <a:pt x="90" y="62"/>
                    <a:pt x="90" y="45"/>
                  </a:cubicBezTo>
                  <a:cubicBezTo>
                    <a:pt x="90" y="20"/>
                    <a:pt x="70" y="0"/>
                    <a:pt x="45" y="0"/>
                  </a:cubicBezTo>
                  <a:cubicBezTo>
                    <a:pt x="20" y="0"/>
                    <a:pt x="0" y="20"/>
                    <a:pt x="0" y="45"/>
                  </a:cubicBezTo>
                  <a:cubicBezTo>
                    <a:pt x="0" y="62"/>
                    <a:pt x="9" y="77"/>
                    <a:pt x="23" y="84"/>
                  </a:cubicBezTo>
                  <a:cubicBezTo>
                    <a:pt x="23" y="106"/>
                    <a:pt x="23" y="106"/>
                    <a:pt x="23" y="106"/>
                  </a:cubicBezTo>
                  <a:cubicBezTo>
                    <a:pt x="66" y="106"/>
                    <a:pt x="66" y="106"/>
                    <a:pt x="66" y="106"/>
                  </a:cubicBezTo>
                  <a:cubicBezTo>
                    <a:pt x="66" y="129"/>
                    <a:pt x="66" y="129"/>
                    <a:pt x="66" y="129"/>
                  </a:cubicBezTo>
                  <a:cubicBezTo>
                    <a:pt x="66" y="133"/>
                    <a:pt x="63" y="137"/>
                    <a:pt x="57" y="139"/>
                  </a:cubicBezTo>
                  <a:cubicBezTo>
                    <a:pt x="57" y="139"/>
                    <a:pt x="57" y="139"/>
                    <a:pt x="57" y="140"/>
                  </a:cubicBezTo>
                  <a:cubicBezTo>
                    <a:pt x="57" y="144"/>
                    <a:pt x="52" y="147"/>
                    <a:pt x="45" y="147"/>
                  </a:cubicBezTo>
                  <a:cubicBezTo>
                    <a:pt x="38" y="147"/>
                    <a:pt x="32" y="144"/>
                    <a:pt x="32" y="140"/>
                  </a:cubicBezTo>
                  <a:cubicBezTo>
                    <a:pt x="32" y="139"/>
                    <a:pt x="32" y="139"/>
                    <a:pt x="32" y="139"/>
                  </a:cubicBezTo>
                  <a:cubicBezTo>
                    <a:pt x="27" y="137"/>
                    <a:pt x="23" y="133"/>
                    <a:pt x="23" y="129"/>
                  </a:cubicBezTo>
                  <a:cubicBezTo>
                    <a:pt x="23" y="121"/>
                    <a:pt x="23" y="121"/>
                    <a:pt x="23" y="121"/>
                  </a:cubicBezTo>
                </a:path>
              </a:pathLst>
            </a:custGeom>
            <a:grpFill/>
            <a:ln w="12700" cap="rnd">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856"/>
            <p:cNvSpPr>
              <a:spLocks/>
            </p:cNvSpPr>
            <p:nvPr/>
          </p:nvSpPr>
          <p:spPr bwMode="auto">
            <a:xfrm>
              <a:off x="1858962" y="2246312"/>
              <a:ext cx="98425" cy="98425"/>
            </a:xfrm>
            <a:custGeom>
              <a:avLst/>
              <a:gdLst/>
              <a:ahLst/>
              <a:cxnLst>
                <a:cxn ang="0">
                  <a:pos x="0" y="31"/>
                </a:cxn>
                <a:cxn ang="0">
                  <a:pos x="31" y="0"/>
                </a:cxn>
              </a:cxnLst>
              <a:rect l="0" t="0" r="r" b="b"/>
              <a:pathLst>
                <a:path w="31" h="31">
                  <a:moveTo>
                    <a:pt x="0" y="31"/>
                  </a:moveTo>
                  <a:cubicBezTo>
                    <a:pt x="0" y="14"/>
                    <a:pt x="14" y="0"/>
                    <a:pt x="31" y="0"/>
                  </a:cubicBezTo>
                </a:path>
              </a:pathLst>
            </a:custGeom>
            <a:grpFill/>
            <a:ln w="12700" cap="rnd">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Line 857"/>
            <p:cNvSpPr>
              <a:spLocks noChangeShapeType="1"/>
            </p:cNvSpPr>
            <p:nvPr/>
          </p:nvSpPr>
          <p:spPr bwMode="auto">
            <a:xfrm flipV="1">
              <a:off x="1944687" y="2039937"/>
              <a:ext cx="1588" cy="101600"/>
            </a:xfrm>
            <a:prstGeom prst="line">
              <a:avLst/>
            </a:prstGeom>
            <a:grpFill/>
            <a:ln w="12700" cap="rnd">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Line 858"/>
            <p:cNvSpPr>
              <a:spLocks noChangeShapeType="1"/>
            </p:cNvSpPr>
            <p:nvPr/>
          </p:nvSpPr>
          <p:spPr bwMode="auto">
            <a:xfrm flipH="1" flipV="1">
              <a:off x="1684337" y="2182812"/>
              <a:ext cx="88900" cy="53975"/>
            </a:xfrm>
            <a:prstGeom prst="line">
              <a:avLst/>
            </a:prstGeom>
            <a:grpFill/>
            <a:ln w="12700" cap="rnd">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Line 859"/>
            <p:cNvSpPr>
              <a:spLocks noChangeShapeType="1"/>
            </p:cNvSpPr>
            <p:nvPr/>
          </p:nvSpPr>
          <p:spPr bwMode="auto">
            <a:xfrm flipH="1">
              <a:off x="1677987" y="2430462"/>
              <a:ext cx="88900" cy="53975"/>
            </a:xfrm>
            <a:prstGeom prst="line">
              <a:avLst/>
            </a:prstGeom>
            <a:grpFill/>
            <a:ln w="12700" cap="rnd">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Line 860"/>
            <p:cNvSpPr>
              <a:spLocks noChangeShapeType="1"/>
            </p:cNvSpPr>
            <p:nvPr/>
          </p:nvSpPr>
          <p:spPr bwMode="auto">
            <a:xfrm>
              <a:off x="2106612" y="2439987"/>
              <a:ext cx="90488" cy="50800"/>
            </a:xfrm>
            <a:prstGeom prst="line">
              <a:avLst/>
            </a:prstGeom>
            <a:grpFill/>
            <a:ln w="12700" cap="rnd">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Line 861"/>
            <p:cNvSpPr>
              <a:spLocks noChangeShapeType="1"/>
            </p:cNvSpPr>
            <p:nvPr/>
          </p:nvSpPr>
          <p:spPr bwMode="auto">
            <a:xfrm flipV="1">
              <a:off x="2112962" y="2192337"/>
              <a:ext cx="90488" cy="50800"/>
            </a:xfrm>
            <a:prstGeom prst="line">
              <a:avLst/>
            </a:prstGeom>
            <a:grpFill/>
            <a:ln w="12700" cap="rnd">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4" name="Group 61"/>
          <p:cNvGrpSpPr/>
          <p:nvPr/>
        </p:nvGrpSpPr>
        <p:grpSpPr>
          <a:xfrm>
            <a:off x="3257221" y="1351358"/>
            <a:ext cx="815446" cy="525570"/>
            <a:chOff x="5514975" y="2501901"/>
            <a:chExt cx="1911350" cy="1231900"/>
          </a:xfrm>
          <a:noFill/>
        </p:grpSpPr>
        <p:sp>
          <p:nvSpPr>
            <p:cNvPr id="15" name="Freeform 570"/>
            <p:cNvSpPr>
              <a:spLocks/>
            </p:cNvSpPr>
            <p:nvPr/>
          </p:nvSpPr>
          <p:spPr bwMode="auto">
            <a:xfrm>
              <a:off x="5788025" y="3644901"/>
              <a:ext cx="82550" cy="1588"/>
            </a:xfrm>
            <a:custGeom>
              <a:avLst/>
              <a:gdLst/>
              <a:ahLst/>
              <a:cxnLst>
                <a:cxn ang="0">
                  <a:pos x="0" y="0"/>
                </a:cxn>
                <a:cxn ang="0">
                  <a:pos x="52" y="0"/>
                </a:cxn>
                <a:cxn ang="0">
                  <a:pos x="0" y="0"/>
                </a:cxn>
              </a:cxnLst>
              <a:rect l="0" t="0" r="r" b="b"/>
              <a:pathLst>
                <a:path w="52">
                  <a:moveTo>
                    <a:pt x="0" y="0"/>
                  </a:moveTo>
                  <a:lnTo>
                    <a:pt x="52" y="0"/>
                  </a:lnTo>
                  <a:lnTo>
                    <a:pt x="0" y="0"/>
                  </a:lnTo>
                  <a:close/>
                </a:path>
              </a:pathLst>
            </a:custGeom>
            <a:grpFill/>
            <a:ln w="12700">
              <a:solidFill>
                <a:schemeClr val="accent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Line 571"/>
            <p:cNvSpPr>
              <a:spLocks noChangeShapeType="1"/>
            </p:cNvSpPr>
            <p:nvPr/>
          </p:nvSpPr>
          <p:spPr bwMode="auto">
            <a:xfrm>
              <a:off x="5788025" y="3644901"/>
              <a:ext cx="82550" cy="1588"/>
            </a:xfrm>
            <a:prstGeom prst="line">
              <a:avLst/>
            </a:prstGeom>
            <a:grpFill/>
            <a:ln w="12700" cap="rnd">
              <a:solidFill>
                <a:schemeClr val="accent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572"/>
            <p:cNvSpPr>
              <a:spLocks/>
            </p:cNvSpPr>
            <p:nvPr/>
          </p:nvSpPr>
          <p:spPr bwMode="auto">
            <a:xfrm>
              <a:off x="5946775" y="3644901"/>
              <a:ext cx="85725" cy="1588"/>
            </a:xfrm>
            <a:custGeom>
              <a:avLst/>
              <a:gdLst/>
              <a:ahLst/>
              <a:cxnLst>
                <a:cxn ang="0">
                  <a:pos x="0" y="0"/>
                </a:cxn>
                <a:cxn ang="0">
                  <a:pos x="54" y="0"/>
                </a:cxn>
                <a:cxn ang="0">
                  <a:pos x="0" y="0"/>
                </a:cxn>
              </a:cxnLst>
              <a:rect l="0" t="0" r="r" b="b"/>
              <a:pathLst>
                <a:path w="54">
                  <a:moveTo>
                    <a:pt x="0" y="0"/>
                  </a:moveTo>
                  <a:lnTo>
                    <a:pt x="54" y="0"/>
                  </a:lnTo>
                  <a:lnTo>
                    <a:pt x="0" y="0"/>
                  </a:lnTo>
                  <a:close/>
                </a:path>
              </a:pathLst>
            </a:custGeom>
            <a:grpFill/>
            <a:ln w="12700">
              <a:solidFill>
                <a:schemeClr val="accent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Line 573"/>
            <p:cNvSpPr>
              <a:spLocks noChangeShapeType="1"/>
            </p:cNvSpPr>
            <p:nvPr/>
          </p:nvSpPr>
          <p:spPr bwMode="auto">
            <a:xfrm>
              <a:off x="5946775" y="3644901"/>
              <a:ext cx="85725" cy="1588"/>
            </a:xfrm>
            <a:prstGeom prst="line">
              <a:avLst/>
            </a:prstGeom>
            <a:grpFill/>
            <a:ln w="12700" cap="rnd">
              <a:solidFill>
                <a:schemeClr val="accent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574"/>
            <p:cNvSpPr>
              <a:spLocks/>
            </p:cNvSpPr>
            <p:nvPr/>
          </p:nvSpPr>
          <p:spPr bwMode="auto">
            <a:xfrm>
              <a:off x="6107112" y="3644901"/>
              <a:ext cx="85725" cy="1588"/>
            </a:xfrm>
            <a:custGeom>
              <a:avLst/>
              <a:gdLst/>
              <a:ahLst/>
              <a:cxnLst>
                <a:cxn ang="0">
                  <a:pos x="0" y="0"/>
                </a:cxn>
                <a:cxn ang="0">
                  <a:pos x="54" y="0"/>
                </a:cxn>
                <a:cxn ang="0">
                  <a:pos x="0" y="0"/>
                </a:cxn>
              </a:cxnLst>
              <a:rect l="0" t="0" r="r" b="b"/>
              <a:pathLst>
                <a:path w="54">
                  <a:moveTo>
                    <a:pt x="0" y="0"/>
                  </a:moveTo>
                  <a:lnTo>
                    <a:pt x="54" y="0"/>
                  </a:lnTo>
                  <a:lnTo>
                    <a:pt x="0" y="0"/>
                  </a:lnTo>
                  <a:close/>
                </a:path>
              </a:pathLst>
            </a:custGeom>
            <a:grpFill/>
            <a:ln w="12700">
              <a:solidFill>
                <a:schemeClr val="accent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Line 575"/>
            <p:cNvSpPr>
              <a:spLocks noChangeShapeType="1"/>
            </p:cNvSpPr>
            <p:nvPr/>
          </p:nvSpPr>
          <p:spPr bwMode="auto">
            <a:xfrm>
              <a:off x="6107112" y="3644901"/>
              <a:ext cx="85725" cy="1588"/>
            </a:xfrm>
            <a:prstGeom prst="line">
              <a:avLst/>
            </a:prstGeom>
            <a:grpFill/>
            <a:ln w="12700" cap="rnd">
              <a:solidFill>
                <a:schemeClr val="accent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Freeform 576"/>
            <p:cNvSpPr>
              <a:spLocks/>
            </p:cNvSpPr>
            <p:nvPr/>
          </p:nvSpPr>
          <p:spPr bwMode="auto">
            <a:xfrm>
              <a:off x="6269037" y="3644901"/>
              <a:ext cx="85725" cy="1588"/>
            </a:xfrm>
            <a:custGeom>
              <a:avLst/>
              <a:gdLst/>
              <a:ahLst/>
              <a:cxnLst>
                <a:cxn ang="0">
                  <a:pos x="0" y="0"/>
                </a:cxn>
                <a:cxn ang="0">
                  <a:pos x="54" y="0"/>
                </a:cxn>
                <a:cxn ang="0">
                  <a:pos x="0" y="0"/>
                </a:cxn>
              </a:cxnLst>
              <a:rect l="0" t="0" r="r" b="b"/>
              <a:pathLst>
                <a:path w="54">
                  <a:moveTo>
                    <a:pt x="0" y="0"/>
                  </a:moveTo>
                  <a:lnTo>
                    <a:pt x="54" y="0"/>
                  </a:lnTo>
                  <a:lnTo>
                    <a:pt x="0" y="0"/>
                  </a:lnTo>
                  <a:close/>
                </a:path>
              </a:pathLst>
            </a:custGeom>
            <a:grpFill/>
            <a:ln w="12700">
              <a:solidFill>
                <a:schemeClr val="accent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Line 577"/>
            <p:cNvSpPr>
              <a:spLocks noChangeShapeType="1"/>
            </p:cNvSpPr>
            <p:nvPr/>
          </p:nvSpPr>
          <p:spPr bwMode="auto">
            <a:xfrm>
              <a:off x="6269037" y="3644901"/>
              <a:ext cx="85725" cy="1588"/>
            </a:xfrm>
            <a:prstGeom prst="line">
              <a:avLst/>
            </a:prstGeom>
            <a:grpFill/>
            <a:ln w="12700" cap="rnd">
              <a:solidFill>
                <a:schemeClr val="accent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Freeform 578"/>
            <p:cNvSpPr>
              <a:spLocks/>
            </p:cNvSpPr>
            <p:nvPr/>
          </p:nvSpPr>
          <p:spPr bwMode="auto">
            <a:xfrm>
              <a:off x="6427787" y="3644901"/>
              <a:ext cx="85725" cy="1588"/>
            </a:xfrm>
            <a:custGeom>
              <a:avLst/>
              <a:gdLst/>
              <a:ahLst/>
              <a:cxnLst>
                <a:cxn ang="0">
                  <a:pos x="0" y="0"/>
                </a:cxn>
                <a:cxn ang="0">
                  <a:pos x="54" y="0"/>
                </a:cxn>
                <a:cxn ang="0">
                  <a:pos x="0" y="0"/>
                </a:cxn>
              </a:cxnLst>
              <a:rect l="0" t="0" r="r" b="b"/>
              <a:pathLst>
                <a:path w="54">
                  <a:moveTo>
                    <a:pt x="0" y="0"/>
                  </a:moveTo>
                  <a:lnTo>
                    <a:pt x="54" y="0"/>
                  </a:lnTo>
                  <a:lnTo>
                    <a:pt x="0" y="0"/>
                  </a:lnTo>
                  <a:close/>
                </a:path>
              </a:pathLst>
            </a:custGeom>
            <a:grpFill/>
            <a:ln w="12700">
              <a:solidFill>
                <a:schemeClr val="accent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Line 579"/>
            <p:cNvSpPr>
              <a:spLocks noChangeShapeType="1"/>
            </p:cNvSpPr>
            <p:nvPr/>
          </p:nvSpPr>
          <p:spPr bwMode="auto">
            <a:xfrm>
              <a:off x="6427787" y="3644901"/>
              <a:ext cx="85725" cy="1588"/>
            </a:xfrm>
            <a:prstGeom prst="line">
              <a:avLst/>
            </a:prstGeom>
            <a:grpFill/>
            <a:ln w="12700" cap="rnd">
              <a:solidFill>
                <a:schemeClr val="accent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Freeform 580"/>
            <p:cNvSpPr>
              <a:spLocks/>
            </p:cNvSpPr>
            <p:nvPr/>
          </p:nvSpPr>
          <p:spPr bwMode="auto">
            <a:xfrm>
              <a:off x="6589712" y="3644901"/>
              <a:ext cx="82550" cy="1588"/>
            </a:xfrm>
            <a:custGeom>
              <a:avLst/>
              <a:gdLst/>
              <a:ahLst/>
              <a:cxnLst>
                <a:cxn ang="0">
                  <a:pos x="0" y="0"/>
                </a:cxn>
                <a:cxn ang="0">
                  <a:pos x="52" y="0"/>
                </a:cxn>
                <a:cxn ang="0">
                  <a:pos x="0" y="0"/>
                </a:cxn>
              </a:cxnLst>
              <a:rect l="0" t="0" r="r" b="b"/>
              <a:pathLst>
                <a:path w="52">
                  <a:moveTo>
                    <a:pt x="0" y="0"/>
                  </a:moveTo>
                  <a:lnTo>
                    <a:pt x="52" y="0"/>
                  </a:lnTo>
                  <a:lnTo>
                    <a:pt x="0" y="0"/>
                  </a:lnTo>
                  <a:close/>
                </a:path>
              </a:pathLst>
            </a:custGeom>
            <a:grpFill/>
            <a:ln w="12700">
              <a:solidFill>
                <a:schemeClr val="accent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Line 581"/>
            <p:cNvSpPr>
              <a:spLocks noChangeShapeType="1"/>
            </p:cNvSpPr>
            <p:nvPr/>
          </p:nvSpPr>
          <p:spPr bwMode="auto">
            <a:xfrm>
              <a:off x="6589712" y="3644901"/>
              <a:ext cx="82550" cy="1588"/>
            </a:xfrm>
            <a:prstGeom prst="line">
              <a:avLst/>
            </a:prstGeom>
            <a:grpFill/>
            <a:ln w="12700" cap="rnd">
              <a:solidFill>
                <a:schemeClr val="accent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582"/>
            <p:cNvSpPr>
              <a:spLocks/>
            </p:cNvSpPr>
            <p:nvPr/>
          </p:nvSpPr>
          <p:spPr bwMode="auto">
            <a:xfrm>
              <a:off x="6748462" y="3644901"/>
              <a:ext cx="85725" cy="1588"/>
            </a:xfrm>
            <a:custGeom>
              <a:avLst/>
              <a:gdLst/>
              <a:ahLst/>
              <a:cxnLst>
                <a:cxn ang="0">
                  <a:pos x="0" y="0"/>
                </a:cxn>
                <a:cxn ang="0">
                  <a:pos x="54" y="0"/>
                </a:cxn>
                <a:cxn ang="0">
                  <a:pos x="0" y="0"/>
                </a:cxn>
              </a:cxnLst>
              <a:rect l="0" t="0" r="r" b="b"/>
              <a:pathLst>
                <a:path w="54">
                  <a:moveTo>
                    <a:pt x="0" y="0"/>
                  </a:moveTo>
                  <a:lnTo>
                    <a:pt x="54" y="0"/>
                  </a:lnTo>
                  <a:lnTo>
                    <a:pt x="0" y="0"/>
                  </a:lnTo>
                  <a:close/>
                </a:path>
              </a:pathLst>
            </a:custGeom>
            <a:grpFill/>
            <a:ln w="12700">
              <a:solidFill>
                <a:schemeClr val="accent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Line 583"/>
            <p:cNvSpPr>
              <a:spLocks noChangeShapeType="1"/>
            </p:cNvSpPr>
            <p:nvPr/>
          </p:nvSpPr>
          <p:spPr bwMode="auto">
            <a:xfrm>
              <a:off x="6748462" y="3644901"/>
              <a:ext cx="85725" cy="1588"/>
            </a:xfrm>
            <a:prstGeom prst="line">
              <a:avLst/>
            </a:prstGeom>
            <a:grpFill/>
            <a:ln w="12700" cap="rnd">
              <a:solidFill>
                <a:schemeClr val="accent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Freeform 584"/>
            <p:cNvSpPr>
              <a:spLocks/>
            </p:cNvSpPr>
            <p:nvPr/>
          </p:nvSpPr>
          <p:spPr bwMode="auto">
            <a:xfrm>
              <a:off x="6910387" y="3644901"/>
              <a:ext cx="82550" cy="1588"/>
            </a:xfrm>
            <a:custGeom>
              <a:avLst/>
              <a:gdLst/>
              <a:ahLst/>
              <a:cxnLst>
                <a:cxn ang="0">
                  <a:pos x="0" y="0"/>
                </a:cxn>
                <a:cxn ang="0">
                  <a:pos x="52" y="0"/>
                </a:cxn>
                <a:cxn ang="0">
                  <a:pos x="0" y="0"/>
                </a:cxn>
              </a:cxnLst>
              <a:rect l="0" t="0" r="r" b="b"/>
              <a:pathLst>
                <a:path w="52">
                  <a:moveTo>
                    <a:pt x="0" y="0"/>
                  </a:moveTo>
                  <a:lnTo>
                    <a:pt x="52" y="0"/>
                  </a:lnTo>
                  <a:lnTo>
                    <a:pt x="0" y="0"/>
                  </a:lnTo>
                  <a:close/>
                </a:path>
              </a:pathLst>
            </a:custGeom>
            <a:grpFill/>
            <a:ln w="12700">
              <a:solidFill>
                <a:schemeClr val="accent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Line 585"/>
            <p:cNvSpPr>
              <a:spLocks noChangeShapeType="1"/>
            </p:cNvSpPr>
            <p:nvPr/>
          </p:nvSpPr>
          <p:spPr bwMode="auto">
            <a:xfrm>
              <a:off x="6910387" y="3644901"/>
              <a:ext cx="82550" cy="1588"/>
            </a:xfrm>
            <a:prstGeom prst="line">
              <a:avLst/>
            </a:prstGeom>
            <a:grpFill/>
            <a:ln w="12700" cap="rnd">
              <a:solidFill>
                <a:schemeClr val="accent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Freeform 586"/>
            <p:cNvSpPr>
              <a:spLocks/>
            </p:cNvSpPr>
            <p:nvPr/>
          </p:nvSpPr>
          <p:spPr bwMode="auto">
            <a:xfrm>
              <a:off x="7069137" y="3644901"/>
              <a:ext cx="85725" cy="1588"/>
            </a:xfrm>
            <a:custGeom>
              <a:avLst/>
              <a:gdLst/>
              <a:ahLst/>
              <a:cxnLst>
                <a:cxn ang="0">
                  <a:pos x="0" y="0"/>
                </a:cxn>
                <a:cxn ang="0">
                  <a:pos x="54" y="0"/>
                </a:cxn>
                <a:cxn ang="0">
                  <a:pos x="0" y="0"/>
                </a:cxn>
              </a:cxnLst>
              <a:rect l="0" t="0" r="r" b="b"/>
              <a:pathLst>
                <a:path w="54">
                  <a:moveTo>
                    <a:pt x="0" y="0"/>
                  </a:moveTo>
                  <a:lnTo>
                    <a:pt x="54" y="0"/>
                  </a:lnTo>
                  <a:lnTo>
                    <a:pt x="0" y="0"/>
                  </a:lnTo>
                  <a:close/>
                </a:path>
              </a:pathLst>
            </a:custGeom>
            <a:grpFill/>
            <a:ln w="12700">
              <a:solidFill>
                <a:schemeClr val="accent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2" name="Line 587"/>
            <p:cNvSpPr>
              <a:spLocks noChangeShapeType="1"/>
            </p:cNvSpPr>
            <p:nvPr/>
          </p:nvSpPr>
          <p:spPr bwMode="auto">
            <a:xfrm>
              <a:off x="7069137" y="3644901"/>
              <a:ext cx="85725" cy="1588"/>
            </a:xfrm>
            <a:prstGeom prst="line">
              <a:avLst/>
            </a:prstGeom>
            <a:grpFill/>
            <a:ln w="12700" cap="rnd">
              <a:solidFill>
                <a:schemeClr val="accent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 name="Freeform 588"/>
            <p:cNvSpPr>
              <a:spLocks/>
            </p:cNvSpPr>
            <p:nvPr/>
          </p:nvSpPr>
          <p:spPr bwMode="auto">
            <a:xfrm>
              <a:off x="5946775" y="3549651"/>
              <a:ext cx="85725" cy="1588"/>
            </a:xfrm>
            <a:custGeom>
              <a:avLst/>
              <a:gdLst/>
              <a:ahLst/>
              <a:cxnLst>
                <a:cxn ang="0">
                  <a:pos x="0" y="0"/>
                </a:cxn>
                <a:cxn ang="0">
                  <a:pos x="54" y="0"/>
                </a:cxn>
                <a:cxn ang="0">
                  <a:pos x="0" y="0"/>
                </a:cxn>
              </a:cxnLst>
              <a:rect l="0" t="0" r="r" b="b"/>
              <a:pathLst>
                <a:path w="54">
                  <a:moveTo>
                    <a:pt x="0" y="0"/>
                  </a:moveTo>
                  <a:lnTo>
                    <a:pt x="54" y="0"/>
                  </a:lnTo>
                  <a:lnTo>
                    <a:pt x="0" y="0"/>
                  </a:lnTo>
                  <a:close/>
                </a:path>
              </a:pathLst>
            </a:custGeom>
            <a:grpFill/>
            <a:ln w="12700">
              <a:solidFill>
                <a:schemeClr val="accent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 name="Line 589"/>
            <p:cNvSpPr>
              <a:spLocks noChangeShapeType="1"/>
            </p:cNvSpPr>
            <p:nvPr/>
          </p:nvSpPr>
          <p:spPr bwMode="auto">
            <a:xfrm>
              <a:off x="5946775" y="3549651"/>
              <a:ext cx="85725" cy="1588"/>
            </a:xfrm>
            <a:prstGeom prst="line">
              <a:avLst/>
            </a:prstGeom>
            <a:grpFill/>
            <a:ln w="12700" cap="rnd">
              <a:solidFill>
                <a:schemeClr val="accent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 name="Freeform 590"/>
            <p:cNvSpPr>
              <a:spLocks/>
            </p:cNvSpPr>
            <p:nvPr/>
          </p:nvSpPr>
          <p:spPr bwMode="auto">
            <a:xfrm>
              <a:off x="6107112" y="3549651"/>
              <a:ext cx="85725" cy="1588"/>
            </a:xfrm>
            <a:custGeom>
              <a:avLst/>
              <a:gdLst/>
              <a:ahLst/>
              <a:cxnLst>
                <a:cxn ang="0">
                  <a:pos x="0" y="0"/>
                </a:cxn>
                <a:cxn ang="0">
                  <a:pos x="54" y="0"/>
                </a:cxn>
                <a:cxn ang="0">
                  <a:pos x="0" y="0"/>
                </a:cxn>
              </a:cxnLst>
              <a:rect l="0" t="0" r="r" b="b"/>
              <a:pathLst>
                <a:path w="54">
                  <a:moveTo>
                    <a:pt x="0" y="0"/>
                  </a:moveTo>
                  <a:lnTo>
                    <a:pt x="54" y="0"/>
                  </a:lnTo>
                  <a:lnTo>
                    <a:pt x="0" y="0"/>
                  </a:lnTo>
                  <a:close/>
                </a:path>
              </a:pathLst>
            </a:custGeom>
            <a:grpFill/>
            <a:ln w="12700">
              <a:solidFill>
                <a:schemeClr val="accent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6" name="Line 591"/>
            <p:cNvSpPr>
              <a:spLocks noChangeShapeType="1"/>
            </p:cNvSpPr>
            <p:nvPr/>
          </p:nvSpPr>
          <p:spPr bwMode="auto">
            <a:xfrm>
              <a:off x="6107112" y="3549651"/>
              <a:ext cx="85725" cy="1588"/>
            </a:xfrm>
            <a:prstGeom prst="line">
              <a:avLst/>
            </a:prstGeom>
            <a:grpFill/>
            <a:ln w="12700" cap="rnd">
              <a:solidFill>
                <a:schemeClr val="accent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 name="Freeform 592"/>
            <p:cNvSpPr>
              <a:spLocks/>
            </p:cNvSpPr>
            <p:nvPr/>
          </p:nvSpPr>
          <p:spPr bwMode="auto">
            <a:xfrm>
              <a:off x="6269037" y="3549651"/>
              <a:ext cx="85725" cy="1588"/>
            </a:xfrm>
            <a:custGeom>
              <a:avLst/>
              <a:gdLst/>
              <a:ahLst/>
              <a:cxnLst>
                <a:cxn ang="0">
                  <a:pos x="0" y="0"/>
                </a:cxn>
                <a:cxn ang="0">
                  <a:pos x="54" y="0"/>
                </a:cxn>
                <a:cxn ang="0">
                  <a:pos x="0" y="0"/>
                </a:cxn>
              </a:cxnLst>
              <a:rect l="0" t="0" r="r" b="b"/>
              <a:pathLst>
                <a:path w="54">
                  <a:moveTo>
                    <a:pt x="0" y="0"/>
                  </a:moveTo>
                  <a:lnTo>
                    <a:pt x="54" y="0"/>
                  </a:lnTo>
                  <a:lnTo>
                    <a:pt x="0" y="0"/>
                  </a:lnTo>
                  <a:close/>
                </a:path>
              </a:pathLst>
            </a:custGeom>
            <a:grpFill/>
            <a:ln w="12700">
              <a:solidFill>
                <a:schemeClr val="accent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8" name="Line 593"/>
            <p:cNvSpPr>
              <a:spLocks noChangeShapeType="1"/>
            </p:cNvSpPr>
            <p:nvPr/>
          </p:nvSpPr>
          <p:spPr bwMode="auto">
            <a:xfrm>
              <a:off x="6269037" y="3549651"/>
              <a:ext cx="85725" cy="1588"/>
            </a:xfrm>
            <a:prstGeom prst="line">
              <a:avLst/>
            </a:prstGeom>
            <a:grpFill/>
            <a:ln w="12700" cap="rnd">
              <a:solidFill>
                <a:schemeClr val="accent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9" name="Freeform 594"/>
            <p:cNvSpPr>
              <a:spLocks/>
            </p:cNvSpPr>
            <p:nvPr/>
          </p:nvSpPr>
          <p:spPr bwMode="auto">
            <a:xfrm>
              <a:off x="6427787" y="3549651"/>
              <a:ext cx="85725" cy="1588"/>
            </a:xfrm>
            <a:custGeom>
              <a:avLst/>
              <a:gdLst/>
              <a:ahLst/>
              <a:cxnLst>
                <a:cxn ang="0">
                  <a:pos x="0" y="0"/>
                </a:cxn>
                <a:cxn ang="0">
                  <a:pos x="54" y="0"/>
                </a:cxn>
                <a:cxn ang="0">
                  <a:pos x="0" y="0"/>
                </a:cxn>
              </a:cxnLst>
              <a:rect l="0" t="0" r="r" b="b"/>
              <a:pathLst>
                <a:path w="54">
                  <a:moveTo>
                    <a:pt x="0" y="0"/>
                  </a:moveTo>
                  <a:lnTo>
                    <a:pt x="54" y="0"/>
                  </a:lnTo>
                  <a:lnTo>
                    <a:pt x="0" y="0"/>
                  </a:lnTo>
                  <a:close/>
                </a:path>
              </a:pathLst>
            </a:custGeom>
            <a:grpFill/>
            <a:ln w="12700">
              <a:solidFill>
                <a:schemeClr val="accent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0" name="Line 595"/>
            <p:cNvSpPr>
              <a:spLocks noChangeShapeType="1"/>
            </p:cNvSpPr>
            <p:nvPr/>
          </p:nvSpPr>
          <p:spPr bwMode="auto">
            <a:xfrm>
              <a:off x="6427787" y="3549651"/>
              <a:ext cx="85725" cy="1588"/>
            </a:xfrm>
            <a:prstGeom prst="line">
              <a:avLst/>
            </a:prstGeom>
            <a:grpFill/>
            <a:ln w="12700" cap="rnd">
              <a:solidFill>
                <a:schemeClr val="accent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 name="Freeform 596"/>
            <p:cNvSpPr>
              <a:spLocks/>
            </p:cNvSpPr>
            <p:nvPr/>
          </p:nvSpPr>
          <p:spPr bwMode="auto">
            <a:xfrm>
              <a:off x="6589712" y="3549651"/>
              <a:ext cx="82550" cy="1588"/>
            </a:xfrm>
            <a:custGeom>
              <a:avLst/>
              <a:gdLst/>
              <a:ahLst/>
              <a:cxnLst>
                <a:cxn ang="0">
                  <a:pos x="0" y="0"/>
                </a:cxn>
                <a:cxn ang="0">
                  <a:pos x="52" y="0"/>
                </a:cxn>
                <a:cxn ang="0">
                  <a:pos x="0" y="0"/>
                </a:cxn>
              </a:cxnLst>
              <a:rect l="0" t="0" r="r" b="b"/>
              <a:pathLst>
                <a:path w="52">
                  <a:moveTo>
                    <a:pt x="0" y="0"/>
                  </a:moveTo>
                  <a:lnTo>
                    <a:pt x="52" y="0"/>
                  </a:lnTo>
                  <a:lnTo>
                    <a:pt x="0" y="0"/>
                  </a:lnTo>
                  <a:close/>
                </a:path>
              </a:pathLst>
            </a:custGeom>
            <a:grpFill/>
            <a:ln w="12700">
              <a:solidFill>
                <a:schemeClr val="accent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2" name="Line 597"/>
            <p:cNvSpPr>
              <a:spLocks noChangeShapeType="1"/>
            </p:cNvSpPr>
            <p:nvPr/>
          </p:nvSpPr>
          <p:spPr bwMode="auto">
            <a:xfrm>
              <a:off x="6589712" y="3549651"/>
              <a:ext cx="82550" cy="1588"/>
            </a:xfrm>
            <a:prstGeom prst="line">
              <a:avLst/>
            </a:prstGeom>
            <a:grpFill/>
            <a:ln w="12700" cap="rnd">
              <a:solidFill>
                <a:schemeClr val="accent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3" name="Freeform 598"/>
            <p:cNvSpPr>
              <a:spLocks/>
            </p:cNvSpPr>
            <p:nvPr/>
          </p:nvSpPr>
          <p:spPr bwMode="auto">
            <a:xfrm>
              <a:off x="6748462" y="3549651"/>
              <a:ext cx="85725" cy="1588"/>
            </a:xfrm>
            <a:custGeom>
              <a:avLst/>
              <a:gdLst/>
              <a:ahLst/>
              <a:cxnLst>
                <a:cxn ang="0">
                  <a:pos x="0" y="0"/>
                </a:cxn>
                <a:cxn ang="0">
                  <a:pos x="54" y="0"/>
                </a:cxn>
                <a:cxn ang="0">
                  <a:pos x="0" y="0"/>
                </a:cxn>
              </a:cxnLst>
              <a:rect l="0" t="0" r="r" b="b"/>
              <a:pathLst>
                <a:path w="54">
                  <a:moveTo>
                    <a:pt x="0" y="0"/>
                  </a:moveTo>
                  <a:lnTo>
                    <a:pt x="54" y="0"/>
                  </a:lnTo>
                  <a:lnTo>
                    <a:pt x="0" y="0"/>
                  </a:lnTo>
                  <a:close/>
                </a:path>
              </a:pathLst>
            </a:custGeom>
            <a:grpFill/>
            <a:ln w="12700">
              <a:solidFill>
                <a:schemeClr val="accent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4" name="Line 599"/>
            <p:cNvSpPr>
              <a:spLocks noChangeShapeType="1"/>
            </p:cNvSpPr>
            <p:nvPr/>
          </p:nvSpPr>
          <p:spPr bwMode="auto">
            <a:xfrm>
              <a:off x="6748462" y="3549651"/>
              <a:ext cx="85725" cy="1588"/>
            </a:xfrm>
            <a:prstGeom prst="line">
              <a:avLst/>
            </a:prstGeom>
            <a:grpFill/>
            <a:ln w="12700" cap="rnd">
              <a:solidFill>
                <a:schemeClr val="accent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5" name="Freeform 600"/>
            <p:cNvSpPr>
              <a:spLocks/>
            </p:cNvSpPr>
            <p:nvPr/>
          </p:nvSpPr>
          <p:spPr bwMode="auto">
            <a:xfrm>
              <a:off x="6910387" y="3549651"/>
              <a:ext cx="82550" cy="1588"/>
            </a:xfrm>
            <a:custGeom>
              <a:avLst/>
              <a:gdLst/>
              <a:ahLst/>
              <a:cxnLst>
                <a:cxn ang="0">
                  <a:pos x="0" y="0"/>
                </a:cxn>
                <a:cxn ang="0">
                  <a:pos x="52" y="0"/>
                </a:cxn>
                <a:cxn ang="0">
                  <a:pos x="0" y="0"/>
                </a:cxn>
              </a:cxnLst>
              <a:rect l="0" t="0" r="r" b="b"/>
              <a:pathLst>
                <a:path w="52">
                  <a:moveTo>
                    <a:pt x="0" y="0"/>
                  </a:moveTo>
                  <a:lnTo>
                    <a:pt x="52" y="0"/>
                  </a:lnTo>
                  <a:lnTo>
                    <a:pt x="0" y="0"/>
                  </a:lnTo>
                  <a:close/>
                </a:path>
              </a:pathLst>
            </a:custGeom>
            <a:grpFill/>
            <a:ln w="12700">
              <a:solidFill>
                <a:schemeClr val="accent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6" name="Line 601"/>
            <p:cNvSpPr>
              <a:spLocks noChangeShapeType="1"/>
            </p:cNvSpPr>
            <p:nvPr/>
          </p:nvSpPr>
          <p:spPr bwMode="auto">
            <a:xfrm>
              <a:off x="6910387" y="3549651"/>
              <a:ext cx="82550" cy="1588"/>
            </a:xfrm>
            <a:prstGeom prst="line">
              <a:avLst/>
            </a:prstGeom>
            <a:grpFill/>
            <a:ln w="12700" cap="rnd">
              <a:solidFill>
                <a:schemeClr val="accent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7" name="Freeform 602"/>
            <p:cNvSpPr>
              <a:spLocks/>
            </p:cNvSpPr>
            <p:nvPr/>
          </p:nvSpPr>
          <p:spPr bwMode="auto">
            <a:xfrm>
              <a:off x="5514975" y="3460751"/>
              <a:ext cx="1911350" cy="273050"/>
            </a:xfrm>
            <a:custGeom>
              <a:avLst/>
              <a:gdLst/>
              <a:ahLst/>
              <a:cxnLst>
                <a:cxn ang="0">
                  <a:pos x="1204" y="172"/>
                </a:cxn>
                <a:cxn ang="0">
                  <a:pos x="0" y="172"/>
                </a:cxn>
                <a:cxn ang="0">
                  <a:pos x="192" y="0"/>
                </a:cxn>
                <a:cxn ang="0">
                  <a:pos x="1013" y="0"/>
                </a:cxn>
                <a:cxn ang="0">
                  <a:pos x="1204" y="172"/>
                </a:cxn>
              </a:cxnLst>
              <a:rect l="0" t="0" r="r" b="b"/>
              <a:pathLst>
                <a:path w="1204" h="172">
                  <a:moveTo>
                    <a:pt x="1204" y="172"/>
                  </a:moveTo>
                  <a:lnTo>
                    <a:pt x="0" y="172"/>
                  </a:lnTo>
                  <a:lnTo>
                    <a:pt x="192" y="0"/>
                  </a:lnTo>
                  <a:lnTo>
                    <a:pt x="1013" y="0"/>
                  </a:lnTo>
                  <a:lnTo>
                    <a:pt x="1204" y="172"/>
                  </a:lnTo>
                  <a:close/>
                </a:path>
              </a:pathLst>
            </a:custGeom>
            <a:grpFill/>
            <a:ln w="12700" cap="rnd">
              <a:solidFill>
                <a:schemeClr val="accent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8" name="Freeform 603"/>
            <p:cNvSpPr>
              <a:spLocks/>
            </p:cNvSpPr>
            <p:nvPr/>
          </p:nvSpPr>
          <p:spPr bwMode="auto">
            <a:xfrm>
              <a:off x="5921375" y="2809876"/>
              <a:ext cx="503238" cy="504825"/>
            </a:xfrm>
            <a:custGeom>
              <a:avLst/>
              <a:gdLst/>
              <a:ahLst/>
              <a:cxnLst>
                <a:cxn ang="0">
                  <a:pos x="151" y="91"/>
                </a:cxn>
                <a:cxn ang="0">
                  <a:pos x="151" y="118"/>
                </a:cxn>
                <a:cxn ang="0">
                  <a:pos x="118" y="151"/>
                </a:cxn>
                <a:cxn ang="0">
                  <a:pos x="91" y="151"/>
                </a:cxn>
                <a:cxn ang="0">
                  <a:pos x="7" y="67"/>
                </a:cxn>
                <a:cxn ang="0">
                  <a:pos x="7" y="40"/>
                </a:cxn>
                <a:cxn ang="0">
                  <a:pos x="40" y="7"/>
                </a:cxn>
                <a:cxn ang="0">
                  <a:pos x="67" y="7"/>
                </a:cxn>
                <a:cxn ang="0">
                  <a:pos x="151" y="91"/>
                </a:cxn>
              </a:cxnLst>
              <a:rect l="0" t="0" r="r" b="b"/>
              <a:pathLst>
                <a:path w="158" h="159">
                  <a:moveTo>
                    <a:pt x="151" y="91"/>
                  </a:moveTo>
                  <a:cubicBezTo>
                    <a:pt x="158" y="99"/>
                    <a:pt x="158" y="111"/>
                    <a:pt x="151" y="118"/>
                  </a:cubicBezTo>
                  <a:cubicBezTo>
                    <a:pt x="118" y="151"/>
                    <a:pt x="118" y="151"/>
                    <a:pt x="118" y="151"/>
                  </a:cubicBezTo>
                  <a:cubicBezTo>
                    <a:pt x="111" y="159"/>
                    <a:pt x="98" y="159"/>
                    <a:pt x="91" y="151"/>
                  </a:cubicBezTo>
                  <a:cubicBezTo>
                    <a:pt x="7" y="67"/>
                    <a:pt x="7" y="67"/>
                    <a:pt x="7" y="67"/>
                  </a:cubicBezTo>
                  <a:cubicBezTo>
                    <a:pt x="0" y="60"/>
                    <a:pt x="0" y="48"/>
                    <a:pt x="7" y="40"/>
                  </a:cubicBezTo>
                  <a:cubicBezTo>
                    <a:pt x="40" y="7"/>
                    <a:pt x="40" y="7"/>
                    <a:pt x="40" y="7"/>
                  </a:cubicBezTo>
                  <a:cubicBezTo>
                    <a:pt x="47" y="0"/>
                    <a:pt x="60" y="0"/>
                    <a:pt x="67" y="7"/>
                  </a:cubicBezTo>
                  <a:lnTo>
                    <a:pt x="151" y="91"/>
                  </a:lnTo>
                  <a:close/>
                </a:path>
              </a:pathLst>
            </a:custGeom>
            <a:grpFill/>
            <a:ln w="12700" cap="rnd">
              <a:solidFill>
                <a:schemeClr val="accent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9" name="Freeform 604"/>
            <p:cNvSpPr>
              <a:spLocks/>
            </p:cNvSpPr>
            <p:nvPr/>
          </p:nvSpPr>
          <p:spPr bwMode="auto">
            <a:xfrm>
              <a:off x="5972175" y="2863851"/>
              <a:ext cx="268288" cy="266700"/>
            </a:xfrm>
            <a:custGeom>
              <a:avLst/>
              <a:gdLst/>
              <a:ahLst/>
              <a:cxnLst>
                <a:cxn ang="0">
                  <a:pos x="81" y="39"/>
                </a:cxn>
                <a:cxn ang="0">
                  <a:pos x="78" y="54"/>
                </a:cxn>
                <a:cxn ang="0">
                  <a:pos x="55" y="77"/>
                </a:cxn>
                <a:cxn ang="0">
                  <a:pos x="40" y="81"/>
                </a:cxn>
                <a:cxn ang="0">
                  <a:pos x="4" y="45"/>
                </a:cxn>
                <a:cxn ang="0">
                  <a:pos x="7" y="29"/>
                </a:cxn>
                <a:cxn ang="0">
                  <a:pos x="30" y="7"/>
                </a:cxn>
                <a:cxn ang="0">
                  <a:pos x="45" y="3"/>
                </a:cxn>
                <a:cxn ang="0">
                  <a:pos x="81" y="39"/>
                </a:cxn>
              </a:cxnLst>
              <a:rect l="0" t="0" r="r" b="b"/>
              <a:pathLst>
                <a:path w="84" h="84">
                  <a:moveTo>
                    <a:pt x="81" y="39"/>
                  </a:moveTo>
                  <a:cubicBezTo>
                    <a:pt x="84" y="42"/>
                    <a:pt x="83" y="49"/>
                    <a:pt x="78" y="54"/>
                  </a:cubicBezTo>
                  <a:cubicBezTo>
                    <a:pt x="55" y="77"/>
                    <a:pt x="55" y="77"/>
                    <a:pt x="55" y="77"/>
                  </a:cubicBezTo>
                  <a:cubicBezTo>
                    <a:pt x="50" y="82"/>
                    <a:pt x="43" y="84"/>
                    <a:pt x="40" y="81"/>
                  </a:cubicBezTo>
                  <a:cubicBezTo>
                    <a:pt x="4" y="45"/>
                    <a:pt x="4" y="45"/>
                    <a:pt x="4" y="45"/>
                  </a:cubicBezTo>
                  <a:cubicBezTo>
                    <a:pt x="0" y="41"/>
                    <a:pt x="2" y="34"/>
                    <a:pt x="7" y="29"/>
                  </a:cubicBezTo>
                  <a:cubicBezTo>
                    <a:pt x="30" y="7"/>
                    <a:pt x="30" y="7"/>
                    <a:pt x="30" y="7"/>
                  </a:cubicBezTo>
                  <a:cubicBezTo>
                    <a:pt x="35" y="1"/>
                    <a:pt x="42" y="0"/>
                    <a:pt x="45" y="3"/>
                  </a:cubicBezTo>
                  <a:lnTo>
                    <a:pt x="81" y="39"/>
                  </a:lnTo>
                  <a:close/>
                </a:path>
              </a:pathLst>
            </a:custGeom>
            <a:grpFill/>
            <a:ln w="12700">
              <a:solidFill>
                <a:schemeClr val="accent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0" name="Freeform 605"/>
            <p:cNvSpPr>
              <a:spLocks/>
            </p:cNvSpPr>
            <p:nvPr/>
          </p:nvSpPr>
          <p:spPr bwMode="auto">
            <a:xfrm>
              <a:off x="6481762" y="2876551"/>
              <a:ext cx="241300" cy="241300"/>
            </a:xfrm>
            <a:custGeom>
              <a:avLst/>
              <a:gdLst/>
              <a:ahLst/>
              <a:cxnLst>
                <a:cxn ang="0">
                  <a:pos x="76" y="76"/>
                </a:cxn>
                <a:cxn ang="0">
                  <a:pos x="22" y="54"/>
                </a:cxn>
                <a:cxn ang="0">
                  <a:pos x="0" y="0"/>
                </a:cxn>
              </a:cxnLst>
              <a:rect l="0" t="0" r="r" b="b"/>
              <a:pathLst>
                <a:path w="76" h="76">
                  <a:moveTo>
                    <a:pt x="76" y="76"/>
                  </a:moveTo>
                  <a:cubicBezTo>
                    <a:pt x="57" y="76"/>
                    <a:pt x="37" y="69"/>
                    <a:pt x="22" y="54"/>
                  </a:cubicBezTo>
                  <a:cubicBezTo>
                    <a:pt x="8" y="39"/>
                    <a:pt x="0" y="19"/>
                    <a:pt x="0" y="0"/>
                  </a:cubicBezTo>
                </a:path>
              </a:pathLst>
            </a:custGeom>
            <a:grpFill/>
            <a:ln w="12700" cap="rnd">
              <a:solidFill>
                <a:schemeClr val="accent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1" name="Freeform 606"/>
            <p:cNvSpPr>
              <a:spLocks/>
            </p:cNvSpPr>
            <p:nvPr/>
          </p:nvSpPr>
          <p:spPr bwMode="auto">
            <a:xfrm>
              <a:off x="6567487" y="2876551"/>
              <a:ext cx="155575" cy="155575"/>
            </a:xfrm>
            <a:custGeom>
              <a:avLst/>
              <a:gdLst/>
              <a:ahLst/>
              <a:cxnLst>
                <a:cxn ang="0">
                  <a:pos x="0" y="0"/>
                </a:cxn>
                <a:cxn ang="0">
                  <a:pos x="14" y="35"/>
                </a:cxn>
                <a:cxn ang="0">
                  <a:pos x="49" y="49"/>
                </a:cxn>
              </a:cxnLst>
              <a:rect l="0" t="0" r="r" b="b"/>
              <a:pathLst>
                <a:path w="49" h="49">
                  <a:moveTo>
                    <a:pt x="0" y="0"/>
                  </a:moveTo>
                  <a:cubicBezTo>
                    <a:pt x="0" y="12"/>
                    <a:pt x="5" y="25"/>
                    <a:pt x="14" y="35"/>
                  </a:cubicBezTo>
                  <a:cubicBezTo>
                    <a:pt x="24" y="45"/>
                    <a:pt x="37" y="49"/>
                    <a:pt x="49" y="49"/>
                  </a:cubicBezTo>
                </a:path>
              </a:pathLst>
            </a:custGeom>
            <a:grpFill/>
            <a:ln w="12700" cap="rnd">
              <a:solidFill>
                <a:schemeClr val="accent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2" name="Freeform 607"/>
            <p:cNvSpPr>
              <a:spLocks/>
            </p:cNvSpPr>
            <p:nvPr/>
          </p:nvSpPr>
          <p:spPr bwMode="auto">
            <a:xfrm>
              <a:off x="6650037" y="2876551"/>
              <a:ext cx="73025" cy="73025"/>
            </a:xfrm>
            <a:custGeom>
              <a:avLst/>
              <a:gdLst/>
              <a:ahLst/>
              <a:cxnLst>
                <a:cxn ang="0">
                  <a:pos x="0" y="0"/>
                </a:cxn>
                <a:cxn ang="0">
                  <a:pos x="7" y="16"/>
                </a:cxn>
                <a:cxn ang="0">
                  <a:pos x="23" y="23"/>
                </a:cxn>
              </a:cxnLst>
              <a:rect l="0" t="0" r="r" b="b"/>
              <a:pathLst>
                <a:path w="23" h="23">
                  <a:moveTo>
                    <a:pt x="0" y="0"/>
                  </a:moveTo>
                  <a:cubicBezTo>
                    <a:pt x="0" y="6"/>
                    <a:pt x="3" y="12"/>
                    <a:pt x="7" y="16"/>
                  </a:cubicBezTo>
                  <a:cubicBezTo>
                    <a:pt x="12" y="21"/>
                    <a:pt x="18" y="23"/>
                    <a:pt x="23" y="23"/>
                  </a:cubicBezTo>
                </a:path>
              </a:pathLst>
            </a:custGeom>
            <a:grpFill/>
            <a:ln w="12700" cap="rnd">
              <a:solidFill>
                <a:schemeClr val="accent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3" name="Line 608"/>
            <p:cNvSpPr>
              <a:spLocks noChangeShapeType="1"/>
            </p:cNvSpPr>
            <p:nvPr/>
          </p:nvSpPr>
          <p:spPr bwMode="auto">
            <a:xfrm>
              <a:off x="6383337" y="2501901"/>
              <a:ext cx="219075" cy="1588"/>
            </a:xfrm>
            <a:prstGeom prst="line">
              <a:avLst/>
            </a:prstGeom>
            <a:grpFill/>
            <a:ln w="12700" cap="rnd">
              <a:solidFill>
                <a:schemeClr val="accent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4" name="Freeform 609"/>
            <p:cNvSpPr>
              <a:spLocks/>
            </p:cNvSpPr>
            <p:nvPr/>
          </p:nvSpPr>
          <p:spPr bwMode="auto">
            <a:xfrm>
              <a:off x="6383337" y="2501901"/>
              <a:ext cx="327025" cy="285750"/>
            </a:xfrm>
            <a:custGeom>
              <a:avLst/>
              <a:gdLst/>
              <a:ahLst/>
              <a:cxnLst>
                <a:cxn ang="0">
                  <a:pos x="206" y="180"/>
                </a:cxn>
                <a:cxn ang="0">
                  <a:pos x="174" y="172"/>
                </a:cxn>
                <a:cxn ang="0">
                  <a:pos x="0" y="0"/>
                </a:cxn>
              </a:cxnLst>
              <a:rect l="0" t="0" r="r" b="b"/>
              <a:pathLst>
                <a:path w="206" h="180">
                  <a:moveTo>
                    <a:pt x="206" y="180"/>
                  </a:moveTo>
                  <a:lnTo>
                    <a:pt x="174" y="172"/>
                  </a:lnTo>
                  <a:lnTo>
                    <a:pt x="0" y="0"/>
                  </a:lnTo>
                </a:path>
              </a:pathLst>
            </a:custGeom>
            <a:grpFill/>
            <a:ln w="12700" cap="rnd">
              <a:solidFill>
                <a:schemeClr val="accent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5" name="Line 610"/>
            <p:cNvSpPr>
              <a:spLocks noChangeShapeType="1"/>
            </p:cNvSpPr>
            <p:nvPr/>
          </p:nvSpPr>
          <p:spPr bwMode="auto">
            <a:xfrm flipH="1" flipV="1">
              <a:off x="6602412" y="2501901"/>
              <a:ext cx="158750" cy="158750"/>
            </a:xfrm>
            <a:prstGeom prst="line">
              <a:avLst/>
            </a:prstGeom>
            <a:grpFill/>
            <a:ln w="12700" cap="rnd">
              <a:solidFill>
                <a:schemeClr val="accent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6" name="Freeform 611"/>
            <p:cNvSpPr>
              <a:spLocks/>
            </p:cNvSpPr>
            <p:nvPr/>
          </p:nvSpPr>
          <p:spPr bwMode="auto">
            <a:xfrm>
              <a:off x="5819775" y="2501901"/>
              <a:ext cx="1303338" cy="882650"/>
            </a:xfrm>
            <a:custGeom>
              <a:avLst/>
              <a:gdLst/>
              <a:ahLst/>
              <a:cxnLst>
                <a:cxn ang="0">
                  <a:pos x="355" y="0"/>
                </a:cxn>
                <a:cxn ang="0">
                  <a:pos x="0" y="0"/>
                </a:cxn>
                <a:cxn ang="0">
                  <a:pos x="0" y="556"/>
                </a:cxn>
                <a:cxn ang="0">
                  <a:pos x="821" y="556"/>
                </a:cxn>
                <a:cxn ang="0">
                  <a:pos x="821" y="424"/>
                </a:cxn>
              </a:cxnLst>
              <a:rect l="0" t="0" r="r" b="b"/>
              <a:pathLst>
                <a:path w="821" h="556">
                  <a:moveTo>
                    <a:pt x="355" y="0"/>
                  </a:moveTo>
                  <a:lnTo>
                    <a:pt x="0" y="0"/>
                  </a:lnTo>
                  <a:lnTo>
                    <a:pt x="0" y="556"/>
                  </a:lnTo>
                  <a:lnTo>
                    <a:pt x="821" y="556"/>
                  </a:lnTo>
                  <a:lnTo>
                    <a:pt x="821" y="424"/>
                  </a:lnTo>
                </a:path>
              </a:pathLst>
            </a:custGeom>
            <a:grpFill/>
            <a:ln w="12700" cap="rnd">
              <a:solidFill>
                <a:schemeClr val="accent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7" name="Freeform 612"/>
            <p:cNvSpPr>
              <a:spLocks/>
            </p:cNvSpPr>
            <p:nvPr/>
          </p:nvSpPr>
          <p:spPr bwMode="auto">
            <a:xfrm>
              <a:off x="6602412" y="2501901"/>
              <a:ext cx="520700" cy="520700"/>
            </a:xfrm>
            <a:custGeom>
              <a:avLst/>
              <a:gdLst/>
              <a:ahLst/>
              <a:cxnLst>
                <a:cxn ang="0">
                  <a:pos x="0" y="0"/>
                </a:cxn>
                <a:cxn ang="0">
                  <a:pos x="328" y="0"/>
                </a:cxn>
                <a:cxn ang="0">
                  <a:pos x="328" y="328"/>
                </a:cxn>
              </a:cxnLst>
              <a:rect l="0" t="0" r="r" b="b"/>
              <a:pathLst>
                <a:path w="328" h="328">
                  <a:moveTo>
                    <a:pt x="0" y="0"/>
                  </a:moveTo>
                  <a:lnTo>
                    <a:pt x="328" y="0"/>
                  </a:lnTo>
                  <a:lnTo>
                    <a:pt x="328" y="328"/>
                  </a:lnTo>
                </a:path>
              </a:pathLst>
            </a:custGeom>
            <a:grpFill/>
            <a:ln w="12700" cap="rnd">
              <a:solidFill>
                <a:schemeClr val="accent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8" name="Line 613"/>
            <p:cNvSpPr>
              <a:spLocks noChangeShapeType="1"/>
            </p:cNvSpPr>
            <p:nvPr/>
          </p:nvSpPr>
          <p:spPr bwMode="auto">
            <a:xfrm flipV="1">
              <a:off x="7123112" y="3022601"/>
              <a:ext cx="1588" cy="152400"/>
            </a:xfrm>
            <a:prstGeom prst="line">
              <a:avLst/>
            </a:prstGeom>
            <a:grpFill/>
            <a:ln w="12700" cap="rnd">
              <a:solidFill>
                <a:schemeClr val="accent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9" name="Freeform 614"/>
            <p:cNvSpPr>
              <a:spLocks/>
            </p:cNvSpPr>
            <p:nvPr/>
          </p:nvSpPr>
          <p:spPr bwMode="auto">
            <a:xfrm>
              <a:off x="6881812" y="2819401"/>
              <a:ext cx="241300" cy="203200"/>
            </a:xfrm>
            <a:custGeom>
              <a:avLst/>
              <a:gdLst/>
              <a:ahLst/>
              <a:cxnLst>
                <a:cxn ang="0">
                  <a:pos x="0" y="0"/>
                </a:cxn>
                <a:cxn ang="0">
                  <a:pos x="30" y="6"/>
                </a:cxn>
                <a:cxn ang="0">
                  <a:pos x="152" y="128"/>
                </a:cxn>
              </a:cxnLst>
              <a:rect l="0" t="0" r="r" b="b"/>
              <a:pathLst>
                <a:path w="152" h="128">
                  <a:moveTo>
                    <a:pt x="0" y="0"/>
                  </a:moveTo>
                  <a:lnTo>
                    <a:pt x="30" y="6"/>
                  </a:lnTo>
                  <a:lnTo>
                    <a:pt x="152" y="128"/>
                  </a:lnTo>
                </a:path>
              </a:pathLst>
            </a:custGeom>
            <a:grpFill/>
            <a:ln w="12700" cap="rnd">
              <a:solidFill>
                <a:schemeClr val="accent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 name="Freeform 615"/>
            <p:cNvSpPr>
              <a:spLocks/>
            </p:cNvSpPr>
            <p:nvPr/>
          </p:nvSpPr>
          <p:spPr bwMode="auto">
            <a:xfrm>
              <a:off x="6831012" y="2946401"/>
              <a:ext cx="292100" cy="228600"/>
            </a:xfrm>
            <a:custGeom>
              <a:avLst/>
              <a:gdLst/>
              <a:ahLst/>
              <a:cxnLst>
                <a:cxn ang="0">
                  <a:pos x="0" y="0"/>
                </a:cxn>
                <a:cxn ang="0">
                  <a:pos x="146" y="144"/>
                </a:cxn>
                <a:cxn ang="0">
                  <a:pos x="184" y="144"/>
                </a:cxn>
              </a:cxnLst>
              <a:rect l="0" t="0" r="r" b="b"/>
              <a:pathLst>
                <a:path w="184" h="144">
                  <a:moveTo>
                    <a:pt x="0" y="0"/>
                  </a:moveTo>
                  <a:lnTo>
                    <a:pt x="146" y="144"/>
                  </a:lnTo>
                  <a:lnTo>
                    <a:pt x="184" y="144"/>
                  </a:lnTo>
                </a:path>
              </a:pathLst>
            </a:custGeom>
            <a:grpFill/>
            <a:ln w="12700" cap="rnd">
              <a:solidFill>
                <a:schemeClr val="accent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1" name="Freeform 616"/>
            <p:cNvSpPr>
              <a:spLocks/>
            </p:cNvSpPr>
            <p:nvPr/>
          </p:nvSpPr>
          <p:spPr bwMode="auto">
            <a:xfrm>
              <a:off x="6710362" y="2708276"/>
              <a:ext cx="174625" cy="111125"/>
            </a:xfrm>
            <a:custGeom>
              <a:avLst/>
              <a:gdLst/>
              <a:ahLst/>
              <a:cxnLst>
                <a:cxn ang="0">
                  <a:pos x="54" y="35"/>
                </a:cxn>
                <a:cxn ang="0">
                  <a:pos x="46" y="11"/>
                </a:cxn>
                <a:cxn ang="0">
                  <a:pos x="8" y="11"/>
                </a:cxn>
                <a:cxn ang="0">
                  <a:pos x="0" y="25"/>
                </a:cxn>
              </a:cxnLst>
              <a:rect l="0" t="0" r="r" b="b"/>
              <a:pathLst>
                <a:path w="55" h="35">
                  <a:moveTo>
                    <a:pt x="54" y="35"/>
                  </a:moveTo>
                  <a:cubicBezTo>
                    <a:pt x="55" y="27"/>
                    <a:pt x="53" y="17"/>
                    <a:pt x="46" y="11"/>
                  </a:cubicBezTo>
                  <a:cubicBezTo>
                    <a:pt x="35" y="0"/>
                    <a:pt x="18" y="0"/>
                    <a:pt x="8" y="11"/>
                  </a:cubicBezTo>
                  <a:cubicBezTo>
                    <a:pt x="4" y="15"/>
                    <a:pt x="1" y="20"/>
                    <a:pt x="0" y="25"/>
                  </a:cubicBezTo>
                </a:path>
              </a:pathLst>
            </a:custGeom>
            <a:grpFill/>
            <a:ln w="12700" cap="rnd">
              <a:solidFill>
                <a:schemeClr val="accent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2" name="Freeform 617"/>
            <p:cNvSpPr>
              <a:spLocks/>
            </p:cNvSpPr>
            <p:nvPr/>
          </p:nvSpPr>
          <p:spPr bwMode="auto">
            <a:xfrm>
              <a:off x="6707187" y="2787651"/>
              <a:ext cx="174625" cy="111125"/>
            </a:xfrm>
            <a:custGeom>
              <a:avLst/>
              <a:gdLst/>
              <a:ahLst/>
              <a:cxnLst>
                <a:cxn ang="0">
                  <a:pos x="1" y="0"/>
                </a:cxn>
                <a:cxn ang="0">
                  <a:pos x="9" y="24"/>
                </a:cxn>
                <a:cxn ang="0">
                  <a:pos x="47" y="24"/>
                </a:cxn>
                <a:cxn ang="0">
                  <a:pos x="55" y="10"/>
                </a:cxn>
              </a:cxnLst>
              <a:rect l="0" t="0" r="r" b="b"/>
              <a:pathLst>
                <a:path w="55" h="35">
                  <a:moveTo>
                    <a:pt x="1" y="0"/>
                  </a:moveTo>
                  <a:cubicBezTo>
                    <a:pt x="0" y="8"/>
                    <a:pt x="2" y="17"/>
                    <a:pt x="9" y="24"/>
                  </a:cubicBezTo>
                  <a:cubicBezTo>
                    <a:pt x="19" y="35"/>
                    <a:pt x="36" y="35"/>
                    <a:pt x="47" y="24"/>
                  </a:cubicBezTo>
                  <a:cubicBezTo>
                    <a:pt x="51" y="20"/>
                    <a:pt x="53" y="15"/>
                    <a:pt x="55" y="10"/>
                  </a:cubicBezTo>
                </a:path>
              </a:pathLst>
            </a:custGeom>
            <a:grpFill/>
            <a:ln w="12700" cap="rnd">
              <a:solidFill>
                <a:schemeClr val="accent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3" name="Group 110"/>
          <p:cNvGrpSpPr/>
          <p:nvPr/>
        </p:nvGrpSpPr>
        <p:grpSpPr>
          <a:xfrm>
            <a:off x="6067518" y="1316041"/>
            <a:ext cx="466410" cy="596206"/>
            <a:chOff x="6596062" y="4279900"/>
            <a:chExt cx="519113" cy="663575"/>
          </a:xfrm>
        </p:grpSpPr>
        <p:sp>
          <p:nvSpPr>
            <p:cNvPr id="64" name="Freeform 808"/>
            <p:cNvSpPr>
              <a:spLocks/>
            </p:cNvSpPr>
            <p:nvPr/>
          </p:nvSpPr>
          <p:spPr bwMode="auto">
            <a:xfrm>
              <a:off x="6596062" y="4279900"/>
              <a:ext cx="215900" cy="311150"/>
            </a:xfrm>
            <a:custGeom>
              <a:avLst/>
              <a:gdLst/>
              <a:ahLst/>
              <a:cxnLst>
                <a:cxn ang="0">
                  <a:pos x="68" y="93"/>
                </a:cxn>
                <a:cxn ang="0">
                  <a:pos x="42" y="40"/>
                </a:cxn>
                <a:cxn ang="0">
                  <a:pos x="51" y="21"/>
                </a:cxn>
                <a:cxn ang="0">
                  <a:pos x="34" y="0"/>
                </a:cxn>
                <a:cxn ang="0">
                  <a:pos x="17" y="21"/>
                </a:cxn>
                <a:cxn ang="0">
                  <a:pos x="26" y="40"/>
                </a:cxn>
                <a:cxn ang="0">
                  <a:pos x="0" y="93"/>
                </a:cxn>
                <a:cxn ang="0">
                  <a:pos x="68" y="93"/>
                </a:cxn>
              </a:cxnLst>
              <a:rect l="0" t="0" r="r" b="b"/>
              <a:pathLst>
                <a:path w="68" h="98">
                  <a:moveTo>
                    <a:pt x="68" y="93"/>
                  </a:moveTo>
                  <a:cubicBezTo>
                    <a:pt x="68" y="67"/>
                    <a:pt x="61" y="45"/>
                    <a:pt x="42" y="40"/>
                  </a:cubicBezTo>
                  <a:cubicBezTo>
                    <a:pt x="46" y="36"/>
                    <a:pt x="51" y="28"/>
                    <a:pt x="51" y="21"/>
                  </a:cubicBezTo>
                  <a:cubicBezTo>
                    <a:pt x="51" y="9"/>
                    <a:pt x="43" y="0"/>
                    <a:pt x="34" y="0"/>
                  </a:cubicBezTo>
                  <a:cubicBezTo>
                    <a:pt x="25" y="0"/>
                    <a:pt x="17" y="9"/>
                    <a:pt x="17" y="21"/>
                  </a:cubicBezTo>
                  <a:cubicBezTo>
                    <a:pt x="17" y="28"/>
                    <a:pt x="22" y="36"/>
                    <a:pt x="26" y="40"/>
                  </a:cubicBezTo>
                  <a:cubicBezTo>
                    <a:pt x="6" y="45"/>
                    <a:pt x="0" y="67"/>
                    <a:pt x="0" y="93"/>
                  </a:cubicBezTo>
                  <a:cubicBezTo>
                    <a:pt x="0" y="98"/>
                    <a:pt x="68" y="98"/>
                    <a:pt x="68" y="93"/>
                  </a:cubicBezTo>
                  <a:close/>
                </a:path>
              </a:pathLst>
            </a:custGeom>
            <a:grpFill/>
            <a:ln w="12700" cap="rnd">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5" name="Freeform 809"/>
            <p:cNvSpPr>
              <a:spLocks/>
            </p:cNvSpPr>
            <p:nvPr/>
          </p:nvSpPr>
          <p:spPr bwMode="auto">
            <a:xfrm>
              <a:off x="6856412" y="4356100"/>
              <a:ext cx="258763" cy="368300"/>
            </a:xfrm>
            <a:custGeom>
              <a:avLst/>
              <a:gdLst/>
              <a:ahLst/>
              <a:cxnLst>
                <a:cxn ang="0">
                  <a:pos x="81" y="110"/>
                </a:cxn>
                <a:cxn ang="0">
                  <a:pos x="50" y="47"/>
                </a:cxn>
                <a:cxn ang="0">
                  <a:pos x="61" y="25"/>
                </a:cxn>
                <a:cxn ang="0">
                  <a:pos x="41" y="0"/>
                </a:cxn>
                <a:cxn ang="0">
                  <a:pos x="21" y="25"/>
                </a:cxn>
                <a:cxn ang="0">
                  <a:pos x="32" y="47"/>
                </a:cxn>
                <a:cxn ang="0">
                  <a:pos x="0" y="110"/>
                </a:cxn>
                <a:cxn ang="0">
                  <a:pos x="81" y="110"/>
                </a:cxn>
              </a:cxnLst>
              <a:rect l="0" t="0" r="r" b="b"/>
              <a:pathLst>
                <a:path w="81" h="116">
                  <a:moveTo>
                    <a:pt x="81" y="110"/>
                  </a:moveTo>
                  <a:cubicBezTo>
                    <a:pt x="81" y="79"/>
                    <a:pt x="73" y="53"/>
                    <a:pt x="50" y="47"/>
                  </a:cubicBezTo>
                  <a:cubicBezTo>
                    <a:pt x="55" y="42"/>
                    <a:pt x="61" y="33"/>
                    <a:pt x="61" y="25"/>
                  </a:cubicBezTo>
                  <a:cubicBezTo>
                    <a:pt x="61" y="10"/>
                    <a:pt x="52" y="0"/>
                    <a:pt x="41" y="0"/>
                  </a:cubicBezTo>
                  <a:cubicBezTo>
                    <a:pt x="30" y="0"/>
                    <a:pt x="21" y="10"/>
                    <a:pt x="21" y="25"/>
                  </a:cubicBezTo>
                  <a:cubicBezTo>
                    <a:pt x="21" y="33"/>
                    <a:pt x="27" y="42"/>
                    <a:pt x="32" y="47"/>
                  </a:cubicBezTo>
                  <a:cubicBezTo>
                    <a:pt x="8" y="53"/>
                    <a:pt x="0" y="79"/>
                    <a:pt x="0" y="110"/>
                  </a:cubicBezTo>
                  <a:cubicBezTo>
                    <a:pt x="0" y="116"/>
                    <a:pt x="81" y="116"/>
                    <a:pt x="81" y="110"/>
                  </a:cubicBezTo>
                  <a:close/>
                </a:path>
              </a:pathLst>
            </a:custGeom>
            <a:grpFill/>
            <a:ln w="12700" cap="rnd">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6" name="Freeform 810"/>
            <p:cNvSpPr>
              <a:spLocks/>
            </p:cNvSpPr>
            <p:nvPr/>
          </p:nvSpPr>
          <p:spPr bwMode="auto">
            <a:xfrm>
              <a:off x="6675437" y="4502150"/>
              <a:ext cx="312738" cy="441325"/>
            </a:xfrm>
            <a:custGeom>
              <a:avLst/>
              <a:gdLst/>
              <a:ahLst/>
              <a:cxnLst>
                <a:cxn ang="0">
                  <a:pos x="98" y="132"/>
                </a:cxn>
                <a:cxn ang="0">
                  <a:pos x="60" y="56"/>
                </a:cxn>
                <a:cxn ang="0">
                  <a:pos x="73" y="29"/>
                </a:cxn>
                <a:cxn ang="0">
                  <a:pos x="49" y="0"/>
                </a:cxn>
                <a:cxn ang="0">
                  <a:pos x="25" y="29"/>
                </a:cxn>
                <a:cxn ang="0">
                  <a:pos x="38" y="56"/>
                </a:cxn>
                <a:cxn ang="0">
                  <a:pos x="0" y="132"/>
                </a:cxn>
                <a:cxn ang="0">
                  <a:pos x="98" y="132"/>
                </a:cxn>
              </a:cxnLst>
              <a:rect l="0" t="0" r="r" b="b"/>
              <a:pathLst>
                <a:path w="98" h="139">
                  <a:moveTo>
                    <a:pt x="98" y="132"/>
                  </a:moveTo>
                  <a:cubicBezTo>
                    <a:pt x="98" y="95"/>
                    <a:pt x="88" y="64"/>
                    <a:pt x="60" y="56"/>
                  </a:cubicBezTo>
                  <a:cubicBezTo>
                    <a:pt x="65" y="50"/>
                    <a:pt x="73" y="39"/>
                    <a:pt x="73" y="29"/>
                  </a:cubicBezTo>
                  <a:cubicBezTo>
                    <a:pt x="73" y="12"/>
                    <a:pt x="62" y="0"/>
                    <a:pt x="49" y="0"/>
                  </a:cubicBezTo>
                  <a:cubicBezTo>
                    <a:pt x="35" y="0"/>
                    <a:pt x="25" y="12"/>
                    <a:pt x="25" y="29"/>
                  </a:cubicBezTo>
                  <a:cubicBezTo>
                    <a:pt x="25" y="39"/>
                    <a:pt x="32" y="50"/>
                    <a:pt x="38" y="56"/>
                  </a:cubicBezTo>
                  <a:cubicBezTo>
                    <a:pt x="10" y="64"/>
                    <a:pt x="0" y="95"/>
                    <a:pt x="0" y="132"/>
                  </a:cubicBezTo>
                  <a:cubicBezTo>
                    <a:pt x="0" y="139"/>
                    <a:pt x="98" y="139"/>
                    <a:pt x="98" y="132"/>
                  </a:cubicBezTo>
                </a:path>
              </a:pathLst>
            </a:custGeom>
            <a:grpFill/>
            <a:ln w="12700" cap="rnd">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7" name="Freeform 811"/>
            <p:cNvSpPr>
              <a:spLocks/>
            </p:cNvSpPr>
            <p:nvPr/>
          </p:nvSpPr>
          <p:spPr bwMode="auto">
            <a:xfrm>
              <a:off x="6675437" y="4502150"/>
              <a:ext cx="312738" cy="441325"/>
            </a:xfrm>
            <a:custGeom>
              <a:avLst/>
              <a:gdLst/>
              <a:ahLst/>
              <a:cxnLst>
                <a:cxn ang="0">
                  <a:pos x="98" y="132"/>
                </a:cxn>
                <a:cxn ang="0">
                  <a:pos x="60" y="56"/>
                </a:cxn>
                <a:cxn ang="0">
                  <a:pos x="73" y="29"/>
                </a:cxn>
                <a:cxn ang="0">
                  <a:pos x="49" y="0"/>
                </a:cxn>
                <a:cxn ang="0">
                  <a:pos x="25" y="29"/>
                </a:cxn>
                <a:cxn ang="0">
                  <a:pos x="38" y="56"/>
                </a:cxn>
                <a:cxn ang="0">
                  <a:pos x="0" y="132"/>
                </a:cxn>
                <a:cxn ang="0">
                  <a:pos x="98" y="132"/>
                </a:cxn>
              </a:cxnLst>
              <a:rect l="0" t="0" r="r" b="b"/>
              <a:pathLst>
                <a:path w="98" h="139">
                  <a:moveTo>
                    <a:pt x="98" y="132"/>
                  </a:moveTo>
                  <a:cubicBezTo>
                    <a:pt x="98" y="95"/>
                    <a:pt x="88" y="64"/>
                    <a:pt x="60" y="56"/>
                  </a:cubicBezTo>
                  <a:cubicBezTo>
                    <a:pt x="65" y="50"/>
                    <a:pt x="73" y="39"/>
                    <a:pt x="73" y="29"/>
                  </a:cubicBezTo>
                  <a:cubicBezTo>
                    <a:pt x="73" y="12"/>
                    <a:pt x="62" y="0"/>
                    <a:pt x="49" y="0"/>
                  </a:cubicBezTo>
                  <a:cubicBezTo>
                    <a:pt x="35" y="0"/>
                    <a:pt x="25" y="12"/>
                    <a:pt x="25" y="29"/>
                  </a:cubicBezTo>
                  <a:cubicBezTo>
                    <a:pt x="25" y="39"/>
                    <a:pt x="32" y="50"/>
                    <a:pt x="38" y="56"/>
                  </a:cubicBezTo>
                  <a:cubicBezTo>
                    <a:pt x="10" y="64"/>
                    <a:pt x="0" y="95"/>
                    <a:pt x="0" y="132"/>
                  </a:cubicBezTo>
                  <a:cubicBezTo>
                    <a:pt x="0" y="139"/>
                    <a:pt x="98" y="139"/>
                    <a:pt x="98" y="132"/>
                  </a:cubicBezTo>
                  <a:close/>
                </a:path>
              </a:pathLst>
            </a:custGeom>
            <a:solidFill>
              <a:schemeClr val="bg1"/>
            </a:solidFill>
            <a:ln w="12700" cap="rnd">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71" name="TextBox 3"/>
          <p:cNvSpPr txBox="1"/>
          <p:nvPr/>
        </p:nvSpPr>
        <p:spPr>
          <a:xfrm>
            <a:off x="94821" y="4484849"/>
            <a:ext cx="4260689" cy="196977"/>
          </a:xfrm>
          <a:prstGeom prst="rect">
            <a:avLst/>
          </a:prstGeom>
          <a:noFill/>
        </p:spPr>
        <p:txBody>
          <a:bodyPr wrap="square" rtlCol="0">
            <a:spAutoFit/>
          </a:bodyPr>
          <a:lstStyle/>
          <a:p>
            <a:r>
              <a:rPr lang="en-US" sz="800" b="0" dirty="0" smtClean="0">
                <a:solidFill>
                  <a:srgbClr val="514A46"/>
                </a:solidFill>
                <a:latin typeface="+mn-lt"/>
              </a:rPr>
              <a:t>2015 Utilization rates have been restated for an updated onshore/offshore blend formula</a:t>
            </a:r>
          </a:p>
        </p:txBody>
      </p:sp>
      <p:pic>
        <p:nvPicPr>
          <p:cNvPr id="76" name="Image 75"/>
          <p:cNvPicPr>
            <a:picLocks noChangeAspect="1"/>
          </p:cNvPicPr>
          <p:nvPr>
            <p:custDataLst>
              <p:tags r:id="rId1"/>
            </p:custDataLst>
          </p:nvPr>
        </p:nvPicPr>
        <p:blipFill>
          <a:blip r:embed="rId6"/>
          <a:stretch>
            <a:fillRect/>
          </a:stretch>
        </p:blipFill>
        <p:spPr>
          <a:xfrm>
            <a:off x="173670" y="2119801"/>
            <a:ext cx="2668323" cy="1998999"/>
          </a:xfrm>
          <a:prstGeom prst="rect">
            <a:avLst/>
          </a:prstGeom>
        </p:spPr>
      </p:pic>
      <p:pic>
        <p:nvPicPr>
          <p:cNvPr id="78" name="Image 77"/>
          <p:cNvPicPr>
            <a:picLocks noChangeAspect="1"/>
          </p:cNvPicPr>
          <p:nvPr>
            <p:custDataLst>
              <p:tags r:id="rId2"/>
            </p:custDataLst>
          </p:nvPr>
        </p:nvPicPr>
        <p:blipFill>
          <a:blip r:embed="rId7"/>
          <a:stretch>
            <a:fillRect/>
          </a:stretch>
        </p:blipFill>
        <p:spPr>
          <a:xfrm>
            <a:off x="3113094" y="2185473"/>
            <a:ext cx="2827424" cy="1818442"/>
          </a:xfrm>
          <a:prstGeom prst="rect">
            <a:avLst/>
          </a:prstGeom>
        </p:spPr>
      </p:pic>
      <p:pic>
        <p:nvPicPr>
          <p:cNvPr id="80" name="Image 79"/>
          <p:cNvPicPr>
            <a:picLocks noChangeAspect="1"/>
          </p:cNvPicPr>
          <p:nvPr>
            <p:custDataLst>
              <p:tags r:id="rId3"/>
            </p:custDataLst>
          </p:nvPr>
        </p:nvPicPr>
        <p:blipFill>
          <a:blip r:embed="rId8"/>
          <a:stretch>
            <a:fillRect/>
          </a:stretch>
        </p:blipFill>
        <p:spPr>
          <a:xfrm>
            <a:off x="6138834" y="2210152"/>
            <a:ext cx="2709236" cy="1908645"/>
          </a:xfrm>
          <a:prstGeom prst="rect">
            <a:avLst/>
          </a:prstGeom>
        </p:spPr>
      </p:pic>
    </p:spTree>
    <p:extLst>
      <p:ext uri="{BB962C8B-B14F-4D97-AF65-F5344CB8AC3E}">
        <p14:creationId xmlns:p14="http://schemas.microsoft.com/office/powerpoint/2010/main" val="2748434256"/>
      </p:ext>
    </p:extLst>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09699" y="375920"/>
            <a:ext cx="7239001" cy="771550"/>
          </a:xfrm>
        </p:spPr>
        <p:txBody>
          <a:bodyPr lIns="72000" rIns="72000"/>
          <a:lstStyle/>
          <a:p>
            <a:pPr algn="l"/>
            <a:r>
              <a:rPr lang="en-US" sz="3600" dirty="0">
                <a:latin typeface="Arial" pitchFamily="34" charset="0"/>
                <a:cs typeface="Arial" pitchFamily="34" charset="0"/>
              </a:rPr>
              <a:t>Disclaimer</a:t>
            </a:r>
            <a:endParaRPr lang="fr-FR" sz="3600" dirty="0">
              <a:latin typeface="Arial" pitchFamily="34" charset="0"/>
              <a:cs typeface="Arial" pitchFamily="34" charset="0"/>
            </a:endParaRPr>
          </a:p>
        </p:txBody>
      </p:sp>
      <p:sp>
        <p:nvSpPr>
          <p:cNvPr id="4" name="Text Placeholder 3"/>
          <p:cNvSpPr>
            <a:spLocks noGrp="1"/>
          </p:cNvSpPr>
          <p:nvPr>
            <p:ph type="body" sz="quarter" idx="10"/>
          </p:nvPr>
        </p:nvSpPr>
        <p:spPr>
          <a:xfrm>
            <a:off x="1409699" y="1238250"/>
            <a:ext cx="7239001" cy="3124200"/>
          </a:xfrm>
        </p:spPr>
        <p:txBody>
          <a:bodyPr lIns="72000" rIns="72000"/>
          <a:lstStyle/>
          <a:p>
            <a:pPr marL="0" indent="0" algn="just">
              <a:lnSpc>
                <a:spcPct val="100000"/>
              </a:lnSpc>
              <a:spcBef>
                <a:spcPts val="0"/>
              </a:spcBef>
              <a:spcAft>
                <a:spcPts val="600"/>
              </a:spcAft>
              <a:defRPr/>
            </a:pPr>
            <a:r>
              <a:rPr lang="en-US" sz="1100" dirty="0" smtClean="0">
                <a:latin typeface="Arial" pitchFamily="34" charset="0"/>
                <a:cs typeface="Arial" pitchFamily="34" charset="0"/>
              </a:rPr>
              <a:t>This presentation does not contain or constitute an offer of securities for sale or an invitation or inducement to invest in securities in France, the United States or any other jurisdiction.</a:t>
            </a:r>
            <a:endParaRPr lang="fr-FR" sz="1100" dirty="0" smtClean="0">
              <a:latin typeface="Arial" pitchFamily="34" charset="0"/>
              <a:cs typeface="Arial" pitchFamily="34" charset="0"/>
            </a:endParaRPr>
          </a:p>
          <a:p>
            <a:pPr marL="0" indent="0" algn="just">
              <a:lnSpc>
                <a:spcPct val="100000"/>
              </a:lnSpc>
              <a:spcBef>
                <a:spcPts val="0"/>
              </a:spcBef>
              <a:spcAft>
                <a:spcPts val="600"/>
              </a:spcAft>
              <a:defRPr/>
            </a:pPr>
            <a:r>
              <a:rPr lang="en-US" sz="1100" dirty="0" smtClean="0">
                <a:latin typeface="Arial" pitchFamily="34" charset="0"/>
                <a:cs typeface="Arial" pitchFamily="34" charset="0"/>
              </a:rPr>
              <a:t>This presentation contains forward-looking statements. Forward-looking statements are statements that are not historical facts. These statements include projections and estimates and their underlying assumptions, statements regarding plans, objectives, intentions and expectations with respect to future financial results, events, operations, services, product development and potential, and statements regarding future performance or events. Forward-looking statements are generally identified by the words "expects", "anticipates", "believes", "intends", "estimates", "plans", “projects”, “may”, “would” “should” and similar expressions. Although Cap Gemini’s management believes that the expectations reflected in such forward-looking statements are reasonable, investors are cautioned that forward-looking information and statements are subject to various risks and uncertainties (because they relate to events and depend on circumstances that may or may not occur in the future), many of which are difficult to predict and generally beyond the control of Cap Gemini, that could cause actual results and developments to differ materially from those expressed in, or implied or projected by, the forward-looking information and statements. No one should therefore unduly rely on these forward-looking statements as they reflect only the judgment of Cap Gemini’s management at the date of this presentation and are not intended to give any assurances or comfort as to future results. Other than as required by applicable law, Cap Gemini does not undertake any obligation to update or revise any forward-looking information or statements.</a:t>
            </a:r>
            <a:endParaRPr lang="fr-FR" sz="1100" dirty="0">
              <a:latin typeface="Arial" pitchFamily="34" charset="0"/>
              <a:cs typeface="Arial" pitchFamily="34" charset="0"/>
            </a:endParaRPr>
          </a:p>
        </p:txBody>
      </p:sp>
      <p:pic>
        <p:nvPicPr>
          <p:cNvPr id="7" name="Image 13" descr="Capgemini_logo.jpg"/>
          <p:cNvPicPr>
            <a:picLocks noChangeAspect="1"/>
          </p:cNvPicPr>
          <p:nvPr/>
        </p:nvPicPr>
        <p:blipFill>
          <a:blip r:embed="rId5" cstate="print"/>
          <a:stretch>
            <a:fillRect/>
          </a:stretch>
        </p:blipFill>
        <p:spPr>
          <a:xfrm>
            <a:off x="7452320" y="4587974"/>
            <a:ext cx="1440000" cy="343023"/>
          </a:xfrm>
          <a:prstGeom prst="rect">
            <a:avLst/>
          </a:prstGeom>
        </p:spPr>
      </p:pic>
      <p:grpSp>
        <p:nvGrpSpPr>
          <p:cNvPr id="5" name="Group 4"/>
          <p:cNvGrpSpPr/>
          <p:nvPr/>
        </p:nvGrpSpPr>
        <p:grpSpPr>
          <a:xfrm>
            <a:off x="1470614" y="4839433"/>
            <a:ext cx="1616987" cy="91564"/>
            <a:chOff x="1699520" y="4839433"/>
            <a:chExt cx="1616987" cy="91564"/>
          </a:xfrm>
        </p:grpSpPr>
        <p:sp>
          <p:nvSpPr>
            <p:cNvPr id="8" name="Rectangle 4"/>
            <p:cNvSpPr>
              <a:spLocks noChangeArrowheads="1"/>
            </p:cNvSpPr>
            <p:nvPr>
              <p:custDataLst>
                <p:tags r:id="rId1"/>
              </p:custDataLst>
            </p:nvPr>
          </p:nvSpPr>
          <p:spPr bwMode="gray">
            <a:xfrm>
              <a:off x="1699520" y="4839433"/>
              <a:ext cx="49693" cy="91564"/>
            </a:xfrm>
            <a:prstGeom prst="rect">
              <a:avLst/>
            </a:prstGeom>
            <a:noFill/>
            <a:ln w="9525" algn="ctr">
              <a:noFill/>
              <a:miter lim="800000"/>
              <a:headEnd type="none" w="lg" len="lg"/>
              <a:tailEnd type="none" w="lg" len="lg"/>
            </a:ln>
          </p:spPr>
          <p:txBody>
            <a:bodyPr wrap="none" lIns="0" tIns="0" rIns="0" bIns="0" anchor="b">
              <a:spAutoFit/>
            </a:bodyPr>
            <a:lstStyle/>
            <a:p>
              <a:pPr algn="r"/>
              <a:fld id="{32197C22-D832-42A0-817E-6AEA38D7A694}" type="slidenum">
                <a:rPr lang="en-US" sz="700" b="0" smtClean="0">
                  <a:solidFill>
                    <a:schemeClr val="tx1"/>
                  </a:solidFill>
                  <a:latin typeface="Arial" pitchFamily="34" charset="0"/>
                  <a:cs typeface="Arial" pitchFamily="34" charset="0"/>
                </a:rPr>
                <a:pPr algn="r"/>
                <a:t>2</a:t>
              </a:fld>
              <a:endParaRPr lang="en-US" sz="700" b="0" dirty="0">
                <a:solidFill>
                  <a:schemeClr val="tx1"/>
                </a:solidFill>
                <a:latin typeface="Arial" pitchFamily="34" charset="0"/>
                <a:cs typeface="Arial" pitchFamily="34" charset="0"/>
              </a:endParaRPr>
            </a:p>
          </p:txBody>
        </p:sp>
        <p:sp>
          <p:nvSpPr>
            <p:cNvPr id="9" name="Rectangle 4"/>
            <p:cNvSpPr>
              <a:spLocks noChangeArrowheads="1"/>
            </p:cNvSpPr>
            <p:nvPr>
              <p:custDataLst>
                <p:tags r:id="rId2"/>
              </p:custDataLst>
            </p:nvPr>
          </p:nvSpPr>
          <p:spPr bwMode="gray">
            <a:xfrm>
              <a:off x="1848156" y="4839433"/>
              <a:ext cx="1468351" cy="91564"/>
            </a:xfrm>
            <a:prstGeom prst="rect">
              <a:avLst/>
            </a:prstGeom>
            <a:noFill/>
            <a:ln w="9525" algn="ctr">
              <a:noFill/>
              <a:miter lim="800000"/>
              <a:headEnd type="none" w="lg" len="lg"/>
              <a:tailEnd type="none" w="lg" len="lg"/>
            </a:ln>
          </p:spPr>
          <p:txBody>
            <a:bodyPr wrap="none" lIns="0" tIns="0" rIns="0" bIns="0" anchor="b">
              <a:spAutoFit/>
            </a:bodyPr>
            <a:lstStyle/>
            <a:p>
              <a:pPr algn="l"/>
              <a:r>
                <a:rPr lang="en-US" sz="700" b="0" dirty="0" smtClean="0">
                  <a:solidFill>
                    <a:schemeClr val="tx1"/>
                  </a:solidFill>
                  <a:latin typeface="Arial" pitchFamily="34" charset="0"/>
                  <a:cs typeface="Arial" pitchFamily="34" charset="0"/>
                </a:rPr>
                <a:t>Copyright © 2016. All rights reserved</a:t>
              </a:r>
              <a:endParaRPr lang="en-US" sz="700" b="0" dirty="0">
                <a:solidFill>
                  <a:schemeClr val="tx1"/>
                </a:solidFill>
                <a:latin typeface="Arial" pitchFamily="34" charset="0"/>
                <a:cs typeface="Arial" pitchFamily="34" charset="0"/>
              </a:endParaRPr>
            </a:p>
          </p:txBody>
        </p:sp>
        <p:cxnSp>
          <p:nvCxnSpPr>
            <p:cNvPr id="10" name="Straight Connector 9"/>
            <p:cNvCxnSpPr/>
            <p:nvPr/>
          </p:nvCxnSpPr>
          <p:spPr bwMode="auto">
            <a:xfrm>
              <a:off x="1798684" y="4839433"/>
              <a:ext cx="0" cy="91564"/>
            </a:xfrm>
            <a:prstGeom prst="line">
              <a:avLst/>
            </a:prstGeom>
            <a:solidFill>
              <a:srgbClr val="009BCC"/>
            </a:solidFill>
            <a:ln w="6350" cap="flat" cmpd="sng" algn="ctr">
              <a:solidFill>
                <a:srgbClr val="808080"/>
              </a:solidFill>
              <a:prstDash val="solid"/>
              <a:round/>
              <a:headEnd type="none" w="med" len="med"/>
              <a:tailEnd type="none" w="med" len="med"/>
            </a:ln>
            <a:effectLst/>
          </p:spPr>
        </p:cxnSp>
      </p:grpSp>
      <p:sp>
        <p:nvSpPr>
          <p:cNvPr id="11" name="Freeform 7"/>
          <p:cNvSpPr>
            <a:spLocks/>
          </p:cNvSpPr>
          <p:nvPr/>
        </p:nvSpPr>
        <p:spPr bwMode="auto">
          <a:xfrm>
            <a:off x="44" y="1"/>
            <a:ext cx="1309326" cy="5143556"/>
          </a:xfrm>
          <a:custGeom>
            <a:avLst/>
            <a:gdLst>
              <a:gd name="connsiteX0" fmla="*/ 18260 w 18677"/>
              <a:gd name="connsiteY0" fmla="*/ 1586 h 10000"/>
              <a:gd name="connsiteX1" fmla="*/ 18677 w 18677"/>
              <a:gd name="connsiteY1" fmla="*/ 1493 h 10000"/>
              <a:gd name="connsiteX2" fmla="*/ 17541 w 18677"/>
              <a:gd name="connsiteY2" fmla="*/ 1211 h 10000"/>
              <a:gd name="connsiteX3" fmla="*/ 16234 w 18677"/>
              <a:gd name="connsiteY3" fmla="*/ 55 h 10000"/>
              <a:gd name="connsiteX4" fmla="*/ 16234 w 18677"/>
              <a:gd name="connsiteY4" fmla="*/ 0 h 10000"/>
              <a:gd name="connsiteX5" fmla="*/ 0 w 18677"/>
              <a:gd name="connsiteY5" fmla="*/ 0 h 10000"/>
              <a:gd name="connsiteX6" fmla="*/ 8677 w 18677"/>
              <a:gd name="connsiteY6" fmla="*/ 10000 h 10000"/>
              <a:gd name="connsiteX7" fmla="*/ 16234 w 18677"/>
              <a:gd name="connsiteY7" fmla="*/ 10000 h 10000"/>
              <a:gd name="connsiteX8" fmla="*/ 16234 w 18677"/>
              <a:gd name="connsiteY8" fmla="*/ 3000 h 10000"/>
              <a:gd name="connsiteX9" fmla="*/ 18260 w 18677"/>
              <a:gd name="connsiteY9" fmla="*/ 1586 h 10000"/>
              <a:gd name="connsiteX0" fmla="*/ 18260 w 18677"/>
              <a:gd name="connsiteY0" fmla="*/ 1586 h 10002"/>
              <a:gd name="connsiteX1" fmla="*/ 18677 w 18677"/>
              <a:gd name="connsiteY1" fmla="*/ 1493 h 10002"/>
              <a:gd name="connsiteX2" fmla="*/ 17541 w 18677"/>
              <a:gd name="connsiteY2" fmla="*/ 1211 h 10002"/>
              <a:gd name="connsiteX3" fmla="*/ 16234 w 18677"/>
              <a:gd name="connsiteY3" fmla="*/ 55 h 10002"/>
              <a:gd name="connsiteX4" fmla="*/ 16234 w 18677"/>
              <a:gd name="connsiteY4" fmla="*/ 0 h 10002"/>
              <a:gd name="connsiteX5" fmla="*/ 0 w 18677"/>
              <a:gd name="connsiteY5" fmla="*/ 0 h 10002"/>
              <a:gd name="connsiteX6" fmla="*/ 0 w 18677"/>
              <a:gd name="connsiteY6" fmla="*/ 10002 h 10002"/>
              <a:gd name="connsiteX7" fmla="*/ 16234 w 18677"/>
              <a:gd name="connsiteY7" fmla="*/ 10000 h 10002"/>
              <a:gd name="connsiteX8" fmla="*/ 16234 w 18677"/>
              <a:gd name="connsiteY8" fmla="*/ 3000 h 10002"/>
              <a:gd name="connsiteX9" fmla="*/ 18260 w 18677"/>
              <a:gd name="connsiteY9" fmla="*/ 1586 h 10002"/>
              <a:gd name="connsiteX0" fmla="*/ 18260 w 18677"/>
              <a:gd name="connsiteY0" fmla="*/ 1586 h 10002"/>
              <a:gd name="connsiteX1" fmla="*/ 18677 w 18677"/>
              <a:gd name="connsiteY1" fmla="*/ 1493 h 10002"/>
              <a:gd name="connsiteX2" fmla="*/ 17541 w 18677"/>
              <a:gd name="connsiteY2" fmla="*/ 1211 h 10002"/>
              <a:gd name="connsiteX3" fmla="*/ 16234 w 18677"/>
              <a:gd name="connsiteY3" fmla="*/ 55 h 10002"/>
              <a:gd name="connsiteX4" fmla="*/ 16234 w 18677"/>
              <a:gd name="connsiteY4" fmla="*/ 0 h 10002"/>
              <a:gd name="connsiteX5" fmla="*/ 8103 w 18677"/>
              <a:gd name="connsiteY5" fmla="*/ 0 h 10002"/>
              <a:gd name="connsiteX6" fmla="*/ 0 w 18677"/>
              <a:gd name="connsiteY6" fmla="*/ 10002 h 10002"/>
              <a:gd name="connsiteX7" fmla="*/ 16234 w 18677"/>
              <a:gd name="connsiteY7" fmla="*/ 10000 h 10002"/>
              <a:gd name="connsiteX8" fmla="*/ 16234 w 18677"/>
              <a:gd name="connsiteY8" fmla="*/ 3000 h 10002"/>
              <a:gd name="connsiteX9" fmla="*/ 18260 w 18677"/>
              <a:gd name="connsiteY9" fmla="*/ 1586 h 10002"/>
              <a:gd name="connsiteX0" fmla="*/ 10157 w 10574"/>
              <a:gd name="connsiteY0" fmla="*/ 1586 h 10002"/>
              <a:gd name="connsiteX1" fmla="*/ 10574 w 10574"/>
              <a:gd name="connsiteY1" fmla="*/ 1493 h 10002"/>
              <a:gd name="connsiteX2" fmla="*/ 9438 w 10574"/>
              <a:gd name="connsiteY2" fmla="*/ 1211 h 10002"/>
              <a:gd name="connsiteX3" fmla="*/ 8131 w 10574"/>
              <a:gd name="connsiteY3" fmla="*/ 55 h 10002"/>
              <a:gd name="connsiteX4" fmla="*/ 8131 w 10574"/>
              <a:gd name="connsiteY4" fmla="*/ 0 h 10002"/>
              <a:gd name="connsiteX5" fmla="*/ 0 w 10574"/>
              <a:gd name="connsiteY5" fmla="*/ 0 h 10002"/>
              <a:gd name="connsiteX6" fmla="*/ 0 w 10574"/>
              <a:gd name="connsiteY6" fmla="*/ 10002 h 10002"/>
              <a:gd name="connsiteX7" fmla="*/ 8131 w 10574"/>
              <a:gd name="connsiteY7" fmla="*/ 10000 h 10002"/>
              <a:gd name="connsiteX8" fmla="*/ 8131 w 10574"/>
              <a:gd name="connsiteY8" fmla="*/ 3000 h 10002"/>
              <a:gd name="connsiteX9" fmla="*/ 10157 w 10574"/>
              <a:gd name="connsiteY9" fmla="*/ 1586 h 10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74" h="10002">
                <a:moveTo>
                  <a:pt x="10157" y="1586"/>
                </a:moveTo>
                <a:cubicBezTo>
                  <a:pt x="10290" y="1563"/>
                  <a:pt x="10422" y="1530"/>
                  <a:pt x="10574" y="1493"/>
                </a:cubicBezTo>
                <a:cubicBezTo>
                  <a:pt x="10138" y="1387"/>
                  <a:pt x="9760" y="1318"/>
                  <a:pt x="9438" y="1211"/>
                </a:cubicBezTo>
                <a:cubicBezTo>
                  <a:pt x="8547" y="897"/>
                  <a:pt x="8131" y="499"/>
                  <a:pt x="8131" y="55"/>
                </a:cubicBezTo>
                <a:lnTo>
                  <a:pt x="8131" y="0"/>
                </a:lnTo>
                <a:lnTo>
                  <a:pt x="0" y="0"/>
                </a:lnTo>
                <a:lnTo>
                  <a:pt x="0" y="10002"/>
                </a:lnTo>
                <a:lnTo>
                  <a:pt x="8131" y="10000"/>
                </a:lnTo>
                <a:lnTo>
                  <a:pt x="8131" y="3000"/>
                </a:lnTo>
                <a:cubicBezTo>
                  <a:pt x="8131" y="2395"/>
                  <a:pt x="8775" y="1914"/>
                  <a:pt x="10157" y="1586"/>
                </a:cubicBezTo>
                <a:close/>
              </a:path>
            </a:pathLst>
          </a:custGeom>
          <a:solidFill>
            <a:schemeClr val="accent1"/>
          </a:solidFill>
          <a:ln w="9525">
            <a:noFill/>
            <a:round/>
            <a:headEnd/>
            <a:tailEnd/>
          </a:ln>
          <a:effectLst>
            <a:outerShdw blurRad="3175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fr-FR"/>
          </a:p>
        </p:txBody>
      </p:sp>
    </p:spTree>
    <p:extLst>
      <p:ext uri="{BB962C8B-B14F-4D97-AF65-F5344CB8AC3E}">
        <p14:creationId xmlns:p14="http://schemas.microsoft.com/office/powerpoint/2010/main" val="1374020496"/>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940" name="Picture 20" descr="Paul Hermelin New Image.jpg"/>
          <p:cNvPicPr>
            <a:picLocks noChangeAspect="1" noChangeArrowheads="1"/>
          </p:cNvPicPr>
          <p:nvPr/>
        </p:nvPicPr>
        <p:blipFill>
          <a:blip r:embed="rId5" cstate="print"/>
          <a:srcRect/>
          <a:stretch>
            <a:fillRect/>
          </a:stretch>
        </p:blipFill>
        <p:spPr bwMode="auto">
          <a:xfrm>
            <a:off x="-1" y="1"/>
            <a:ext cx="3570515" cy="5143499"/>
          </a:xfrm>
          <a:prstGeom prst="rect">
            <a:avLst/>
          </a:prstGeom>
          <a:noFill/>
        </p:spPr>
      </p:pic>
      <p:sp>
        <p:nvSpPr>
          <p:cNvPr id="10" name="Freeform 7"/>
          <p:cNvSpPr>
            <a:spLocks/>
          </p:cNvSpPr>
          <p:nvPr/>
        </p:nvSpPr>
        <p:spPr bwMode="auto">
          <a:xfrm>
            <a:off x="3189515" y="0"/>
            <a:ext cx="5954518" cy="5143500"/>
          </a:xfrm>
          <a:custGeom>
            <a:avLst/>
            <a:gdLst>
              <a:gd name="connsiteX0" fmla="*/ 2443 w 38019"/>
              <a:gd name="connsiteY0" fmla="*/ 0 h 10000"/>
              <a:gd name="connsiteX1" fmla="*/ 2443 w 38019"/>
              <a:gd name="connsiteY1" fmla="*/ 1594 h 10000"/>
              <a:gd name="connsiteX2" fmla="*/ 1145 w 38019"/>
              <a:gd name="connsiteY2" fmla="*/ 2750 h 10000"/>
              <a:gd name="connsiteX3" fmla="*/ 0 w 38019"/>
              <a:gd name="connsiteY3" fmla="*/ 3031 h 10000"/>
              <a:gd name="connsiteX4" fmla="*/ 420 w 38019"/>
              <a:gd name="connsiteY4" fmla="*/ 3124 h 10000"/>
              <a:gd name="connsiteX5" fmla="*/ 2443 w 38019"/>
              <a:gd name="connsiteY5" fmla="*/ 4538 h 10000"/>
              <a:gd name="connsiteX6" fmla="*/ 2443 w 38019"/>
              <a:gd name="connsiteY6" fmla="*/ 10000 h 10000"/>
              <a:gd name="connsiteX7" fmla="*/ 10000 w 38019"/>
              <a:gd name="connsiteY7" fmla="*/ 10000 h 10000"/>
              <a:gd name="connsiteX8" fmla="*/ 38019 w 38019"/>
              <a:gd name="connsiteY8" fmla="*/ 0 h 10000"/>
              <a:gd name="connsiteX9" fmla="*/ 2443 w 38019"/>
              <a:gd name="connsiteY9" fmla="*/ 0 h 10000"/>
              <a:gd name="connsiteX0" fmla="*/ 2443 w 38019"/>
              <a:gd name="connsiteY0" fmla="*/ 0 h 10000"/>
              <a:gd name="connsiteX1" fmla="*/ 2443 w 38019"/>
              <a:gd name="connsiteY1" fmla="*/ 1594 h 10000"/>
              <a:gd name="connsiteX2" fmla="*/ 1145 w 38019"/>
              <a:gd name="connsiteY2" fmla="*/ 2750 h 10000"/>
              <a:gd name="connsiteX3" fmla="*/ 0 w 38019"/>
              <a:gd name="connsiteY3" fmla="*/ 3031 h 10000"/>
              <a:gd name="connsiteX4" fmla="*/ 420 w 38019"/>
              <a:gd name="connsiteY4" fmla="*/ 3124 h 10000"/>
              <a:gd name="connsiteX5" fmla="*/ 2443 w 38019"/>
              <a:gd name="connsiteY5" fmla="*/ 4538 h 10000"/>
              <a:gd name="connsiteX6" fmla="*/ 2443 w 38019"/>
              <a:gd name="connsiteY6" fmla="*/ 10000 h 10000"/>
              <a:gd name="connsiteX7" fmla="*/ 38019 w 38019"/>
              <a:gd name="connsiteY7" fmla="*/ 9997 h 10000"/>
              <a:gd name="connsiteX8" fmla="*/ 38019 w 38019"/>
              <a:gd name="connsiteY8" fmla="*/ 0 h 10000"/>
              <a:gd name="connsiteX9" fmla="*/ 2443 w 38019"/>
              <a:gd name="connsiteY9"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019" h="10000">
                <a:moveTo>
                  <a:pt x="2443" y="0"/>
                </a:moveTo>
                <a:lnTo>
                  <a:pt x="2443" y="1594"/>
                </a:lnTo>
                <a:cubicBezTo>
                  <a:pt x="2443" y="2038"/>
                  <a:pt x="2023" y="2435"/>
                  <a:pt x="1145" y="2750"/>
                </a:cubicBezTo>
                <a:cubicBezTo>
                  <a:pt x="821" y="2856"/>
                  <a:pt x="439" y="2925"/>
                  <a:pt x="0" y="3031"/>
                </a:cubicBezTo>
                <a:cubicBezTo>
                  <a:pt x="153" y="3068"/>
                  <a:pt x="286" y="3101"/>
                  <a:pt x="420" y="3124"/>
                </a:cubicBezTo>
                <a:cubicBezTo>
                  <a:pt x="1813" y="3452"/>
                  <a:pt x="2443" y="3933"/>
                  <a:pt x="2443" y="4538"/>
                </a:cubicBezTo>
                <a:lnTo>
                  <a:pt x="2443" y="10000"/>
                </a:lnTo>
                <a:lnTo>
                  <a:pt x="38019" y="9997"/>
                </a:lnTo>
                <a:lnTo>
                  <a:pt x="38019" y="0"/>
                </a:lnTo>
                <a:lnTo>
                  <a:pt x="2443" y="0"/>
                </a:lnTo>
                <a:close/>
              </a:path>
            </a:pathLst>
          </a:custGeom>
          <a:solidFill>
            <a:schemeClr val="accent1"/>
          </a:solidFill>
          <a:ln w="9525">
            <a:noFill/>
            <a:round/>
            <a:headEnd/>
            <a:tailEnd/>
          </a:ln>
          <a:effectLst>
            <a:outerShdw blurRad="3175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pPr algn="ctr" rtl="0" eaLnBrk="0" fontAlgn="base" hangingPunct="0">
              <a:lnSpc>
                <a:spcPct val="85000"/>
              </a:lnSpc>
              <a:spcBef>
                <a:spcPct val="0"/>
              </a:spcBef>
              <a:spcAft>
                <a:spcPct val="0"/>
              </a:spcAft>
            </a:pPr>
            <a:endParaRPr lang="fr-FR" sz="2000" b="1" kern="1200">
              <a:solidFill>
                <a:schemeClr val="bg2"/>
              </a:solidFill>
              <a:latin typeface="Arial" charset="0"/>
              <a:ea typeface="+mn-ea"/>
              <a:cs typeface="+mn-cs"/>
            </a:endParaRPr>
          </a:p>
        </p:txBody>
      </p:sp>
      <p:graphicFrame>
        <p:nvGraphicFramePr>
          <p:cNvPr id="34" name="Object 33" hidden="1"/>
          <p:cNvGraphicFramePr>
            <a:graphicFrameLocks noChangeAspect="1"/>
          </p:cNvGraphicFramePr>
          <p:nvPr>
            <p:custDataLst>
              <p:tags r:id="rId2"/>
            </p:custDataLst>
            <p:ext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159816" name="think-cell Slide" r:id="rId6" imgW="360" imgH="360" progId="">
                  <p:embed/>
                </p:oleObj>
              </mc:Choice>
              <mc:Fallback>
                <p:oleObj name="think-cell Slide" r:id="rId6" imgW="360" imgH="360" progId="">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7"/>
          <p:cNvSpPr/>
          <p:nvPr/>
        </p:nvSpPr>
        <p:spPr>
          <a:xfrm>
            <a:off x="5071657" y="1059582"/>
            <a:ext cx="3491661" cy="1138773"/>
          </a:xfrm>
          <a:prstGeom prst="rect">
            <a:avLst/>
          </a:prstGeom>
        </p:spPr>
        <p:txBody>
          <a:bodyPr wrap="none">
            <a:spAutoFit/>
          </a:bodyPr>
          <a:lstStyle/>
          <a:p>
            <a:pPr algn="l" defTabSz="630238"/>
            <a:r>
              <a:rPr lang="en-US" sz="4000" b="0" dirty="0" smtClean="0">
                <a:solidFill>
                  <a:schemeClr val="bg1"/>
                </a:solidFill>
                <a:latin typeface="Arial" pitchFamily="34" charset="0"/>
                <a:cs typeface="Arial" pitchFamily="34" charset="0"/>
              </a:rPr>
              <a:t>Paul </a:t>
            </a:r>
            <a:br>
              <a:rPr lang="en-US" sz="4000" b="0" dirty="0" smtClean="0">
                <a:solidFill>
                  <a:schemeClr val="bg1"/>
                </a:solidFill>
                <a:latin typeface="Arial" pitchFamily="34" charset="0"/>
                <a:cs typeface="Arial" pitchFamily="34" charset="0"/>
              </a:rPr>
            </a:br>
            <a:r>
              <a:rPr lang="en-US" sz="4000" b="0" dirty="0" smtClean="0">
                <a:solidFill>
                  <a:schemeClr val="bg1"/>
                </a:solidFill>
                <a:latin typeface="Arial" pitchFamily="34" charset="0"/>
                <a:cs typeface="Arial" pitchFamily="34" charset="0"/>
              </a:rPr>
              <a:t>  </a:t>
            </a:r>
            <a:r>
              <a:rPr lang="en-US" sz="4000" b="0" dirty="0" smtClean="0">
                <a:solidFill>
                  <a:schemeClr val="bg1"/>
                </a:solidFill>
                <a:latin typeface="Arial Black" pitchFamily="34" charset="0"/>
                <a:cs typeface="Arial" pitchFamily="34" charset="0"/>
              </a:rPr>
              <a:t>HERMELIN</a:t>
            </a:r>
            <a:endParaRPr lang="en-US" sz="4000" b="0" dirty="0">
              <a:solidFill>
                <a:schemeClr val="bg1"/>
              </a:solidFill>
              <a:latin typeface="Arial Black" pitchFamily="34" charset="0"/>
              <a:cs typeface="Arial" pitchFamily="34" charset="0"/>
            </a:endParaRPr>
          </a:p>
        </p:txBody>
      </p:sp>
      <p:pic>
        <p:nvPicPr>
          <p:cNvPr id="11" name="Picture 4" descr="http://www.genelco-inc.com/_images/logo-capgemini.png"/>
          <p:cNvPicPr>
            <a:picLocks noChangeAspect="1" noChangeArrowheads="1"/>
          </p:cNvPicPr>
          <p:nvPr/>
        </p:nvPicPr>
        <p:blipFill>
          <a:blip r:embed="rId8" cstate="print">
            <a:extLst>
              <a:ext uri="{BEBA8EAE-BF5A-486C-A8C5-ECC9F3942E4B}">
                <a14:imgProps xmlns:a14="http://schemas.microsoft.com/office/drawing/2010/main">
                  <a14:imgLayer r:embed="rId9">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7124526" y="4443958"/>
            <a:ext cx="1695946" cy="3928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1178193"/>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8899" name="Group 307"/>
          <p:cNvGrpSpPr>
            <a:grpSpLocks/>
          </p:cNvGrpSpPr>
          <p:nvPr/>
        </p:nvGrpSpPr>
        <p:grpSpPr bwMode="auto">
          <a:xfrm>
            <a:off x="-238496" y="846540"/>
            <a:ext cx="4637708" cy="4284271"/>
            <a:chOff x="-447" y="186"/>
            <a:chExt cx="4384" cy="4070"/>
          </a:xfrm>
          <a:gradFill flip="none" rotWithShape="1">
            <a:gsLst>
              <a:gs pos="0">
                <a:schemeClr val="accent1"/>
              </a:gs>
              <a:gs pos="50000">
                <a:schemeClr val="accent3"/>
              </a:gs>
              <a:gs pos="100000">
                <a:schemeClr val="accent3"/>
              </a:gs>
            </a:gsLst>
            <a:lin ang="10800000" scaled="1"/>
            <a:tileRect/>
          </a:gradFill>
        </p:grpSpPr>
        <p:sp>
          <p:nvSpPr>
            <p:cNvPr id="238699" name="Freeform 107"/>
            <p:cNvSpPr>
              <a:spLocks/>
            </p:cNvSpPr>
            <p:nvPr/>
          </p:nvSpPr>
          <p:spPr bwMode="auto">
            <a:xfrm>
              <a:off x="3067" y="3703"/>
              <a:ext cx="288" cy="46"/>
            </a:xfrm>
            <a:custGeom>
              <a:avLst/>
              <a:gdLst/>
              <a:ahLst/>
              <a:cxnLst>
                <a:cxn ang="0">
                  <a:pos x="144" y="23"/>
                </a:cxn>
                <a:cxn ang="0">
                  <a:pos x="17" y="23"/>
                </a:cxn>
                <a:cxn ang="0">
                  <a:pos x="0" y="0"/>
                </a:cxn>
                <a:cxn ang="0">
                  <a:pos x="134" y="0"/>
                </a:cxn>
                <a:cxn ang="0">
                  <a:pos x="144" y="23"/>
                </a:cxn>
              </a:cxnLst>
              <a:rect l="0" t="0" r="r" b="b"/>
              <a:pathLst>
                <a:path w="144" h="23">
                  <a:moveTo>
                    <a:pt x="144" y="23"/>
                  </a:moveTo>
                  <a:cubicBezTo>
                    <a:pt x="17" y="23"/>
                    <a:pt x="17" y="23"/>
                    <a:pt x="17" y="23"/>
                  </a:cubicBezTo>
                  <a:cubicBezTo>
                    <a:pt x="12" y="15"/>
                    <a:pt x="6" y="8"/>
                    <a:pt x="0" y="0"/>
                  </a:cubicBezTo>
                  <a:cubicBezTo>
                    <a:pt x="134" y="0"/>
                    <a:pt x="134" y="0"/>
                    <a:pt x="134" y="0"/>
                  </a:cubicBezTo>
                  <a:cubicBezTo>
                    <a:pt x="137" y="8"/>
                    <a:pt x="141" y="15"/>
                    <a:pt x="144" y="23"/>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38700" name="Freeform 108"/>
            <p:cNvSpPr>
              <a:spLocks/>
            </p:cNvSpPr>
            <p:nvPr/>
          </p:nvSpPr>
          <p:spPr bwMode="auto">
            <a:xfrm>
              <a:off x="3135" y="3791"/>
              <a:ext cx="268" cy="44"/>
            </a:xfrm>
            <a:custGeom>
              <a:avLst/>
              <a:gdLst/>
              <a:ahLst/>
              <a:cxnLst>
                <a:cxn ang="0">
                  <a:pos x="134" y="22"/>
                </a:cxn>
                <a:cxn ang="0">
                  <a:pos x="18" y="22"/>
                </a:cxn>
                <a:cxn ang="0">
                  <a:pos x="0" y="0"/>
                </a:cxn>
                <a:cxn ang="0">
                  <a:pos x="120" y="0"/>
                </a:cxn>
                <a:cxn ang="0">
                  <a:pos x="134" y="22"/>
                </a:cxn>
              </a:cxnLst>
              <a:rect l="0" t="0" r="r" b="b"/>
              <a:pathLst>
                <a:path w="134" h="22">
                  <a:moveTo>
                    <a:pt x="134" y="22"/>
                  </a:moveTo>
                  <a:cubicBezTo>
                    <a:pt x="18" y="22"/>
                    <a:pt x="18" y="22"/>
                    <a:pt x="18" y="22"/>
                  </a:cubicBezTo>
                  <a:cubicBezTo>
                    <a:pt x="13" y="15"/>
                    <a:pt x="7" y="8"/>
                    <a:pt x="0" y="0"/>
                  </a:cubicBezTo>
                  <a:cubicBezTo>
                    <a:pt x="120" y="0"/>
                    <a:pt x="120" y="0"/>
                    <a:pt x="120" y="0"/>
                  </a:cubicBezTo>
                  <a:cubicBezTo>
                    <a:pt x="125" y="8"/>
                    <a:pt x="129" y="15"/>
                    <a:pt x="134" y="22"/>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38701" name="Freeform 109"/>
            <p:cNvSpPr>
              <a:spLocks/>
            </p:cNvSpPr>
            <p:nvPr/>
          </p:nvSpPr>
          <p:spPr bwMode="auto">
            <a:xfrm>
              <a:off x="3199" y="3870"/>
              <a:ext cx="275" cy="46"/>
            </a:xfrm>
            <a:custGeom>
              <a:avLst/>
              <a:gdLst/>
              <a:ahLst/>
              <a:cxnLst>
                <a:cxn ang="0">
                  <a:pos x="137" y="23"/>
                </a:cxn>
                <a:cxn ang="0">
                  <a:pos x="15" y="23"/>
                </a:cxn>
                <a:cxn ang="0">
                  <a:pos x="0" y="0"/>
                </a:cxn>
                <a:cxn ang="0">
                  <a:pos x="115" y="0"/>
                </a:cxn>
                <a:cxn ang="0">
                  <a:pos x="137" y="23"/>
                </a:cxn>
              </a:cxnLst>
              <a:rect l="0" t="0" r="r" b="b"/>
              <a:pathLst>
                <a:path w="137" h="23">
                  <a:moveTo>
                    <a:pt x="137" y="23"/>
                  </a:moveTo>
                  <a:cubicBezTo>
                    <a:pt x="15" y="23"/>
                    <a:pt x="15" y="23"/>
                    <a:pt x="15" y="23"/>
                  </a:cubicBezTo>
                  <a:cubicBezTo>
                    <a:pt x="10" y="15"/>
                    <a:pt x="5" y="7"/>
                    <a:pt x="0" y="0"/>
                  </a:cubicBezTo>
                  <a:cubicBezTo>
                    <a:pt x="115" y="0"/>
                    <a:pt x="115" y="0"/>
                    <a:pt x="115" y="0"/>
                  </a:cubicBezTo>
                  <a:cubicBezTo>
                    <a:pt x="122" y="9"/>
                    <a:pt x="130" y="17"/>
                    <a:pt x="137" y="23"/>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38702" name="Freeform 110"/>
            <p:cNvSpPr>
              <a:spLocks/>
            </p:cNvSpPr>
            <p:nvPr/>
          </p:nvSpPr>
          <p:spPr bwMode="auto">
            <a:xfrm>
              <a:off x="3329" y="4108"/>
              <a:ext cx="429" cy="46"/>
            </a:xfrm>
            <a:custGeom>
              <a:avLst/>
              <a:gdLst/>
              <a:ahLst/>
              <a:cxnLst>
                <a:cxn ang="0">
                  <a:pos x="174" y="23"/>
                </a:cxn>
                <a:cxn ang="0">
                  <a:pos x="7" y="23"/>
                </a:cxn>
                <a:cxn ang="0">
                  <a:pos x="0" y="0"/>
                </a:cxn>
                <a:cxn ang="0">
                  <a:pos x="214" y="0"/>
                </a:cxn>
                <a:cxn ang="0">
                  <a:pos x="174" y="23"/>
                </a:cxn>
              </a:cxnLst>
              <a:rect l="0" t="0" r="r" b="b"/>
              <a:pathLst>
                <a:path w="214" h="23">
                  <a:moveTo>
                    <a:pt x="174" y="23"/>
                  </a:moveTo>
                  <a:cubicBezTo>
                    <a:pt x="7" y="23"/>
                    <a:pt x="7" y="23"/>
                    <a:pt x="7" y="23"/>
                  </a:cubicBezTo>
                  <a:cubicBezTo>
                    <a:pt x="5" y="15"/>
                    <a:pt x="3" y="8"/>
                    <a:pt x="0" y="0"/>
                  </a:cubicBezTo>
                  <a:cubicBezTo>
                    <a:pt x="214" y="0"/>
                    <a:pt x="214" y="0"/>
                    <a:pt x="214" y="0"/>
                  </a:cubicBezTo>
                  <a:cubicBezTo>
                    <a:pt x="201" y="10"/>
                    <a:pt x="187" y="18"/>
                    <a:pt x="174" y="23"/>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38703" name="Freeform 111"/>
            <p:cNvSpPr>
              <a:spLocks/>
            </p:cNvSpPr>
            <p:nvPr/>
          </p:nvSpPr>
          <p:spPr bwMode="auto">
            <a:xfrm>
              <a:off x="3355" y="4188"/>
              <a:ext cx="215" cy="46"/>
            </a:xfrm>
            <a:custGeom>
              <a:avLst/>
              <a:gdLst/>
              <a:ahLst/>
              <a:cxnLst>
                <a:cxn ang="0">
                  <a:pos x="91" y="8"/>
                </a:cxn>
                <a:cxn ang="0">
                  <a:pos x="72" y="23"/>
                </a:cxn>
                <a:cxn ang="0">
                  <a:pos x="16" y="23"/>
                </a:cxn>
                <a:cxn ang="0">
                  <a:pos x="0" y="0"/>
                </a:cxn>
                <a:cxn ang="0">
                  <a:pos x="107" y="0"/>
                </a:cxn>
                <a:cxn ang="0">
                  <a:pos x="91" y="8"/>
                </a:cxn>
              </a:cxnLst>
              <a:rect l="0" t="0" r="r" b="b"/>
              <a:pathLst>
                <a:path w="107" h="23">
                  <a:moveTo>
                    <a:pt x="91" y="8"/>
                  </a:moveTo>
                  <a:cubicBezTo>
                    <a:pt x="84" y="11"/>
                    <a:pt x="78" y="17"/>
                    <a:pt x="72" y="23"/>
                  </a:cubicBezTo>
                  <a:cubicBezTo>
                    <a:pt x="16" y="23"/>
                    <a:pt x="16" y="23"/>
                    <a:pt x="16" y="23"/>
                  </a:cubicBezTo>
                  <a:cubicBezTo>
                    <a:pt x="8" y="16"/>
                    <a:pt x="3" y="9"/>
                    <a:pt x="0" y="0"/>
                  </a:cubicBezTo>
                  <a:cubicBezTo>
                    <a:pt x="107" y="0"/>
                    <a:pt x="107" y="0"/>
                    <a:pt x="107" y="0"/>
                  </a:cubicBezTo>
                  <a:cubicBezTo>
                    <a:pt x="102" y="2"/>
                    <a:pt x="97" y="5"/>
                    <a:pt x="91" y="8"/>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38704" name="Freeform 112"/>
            <p:cNvSpPr>
              <a:spLocks/>
            </p:cNvSpPr>
            <p:nvPr/>
          </p:nvSpPr>
          <p:spPr bwMode="auto">
            <a:xfrm>
              <a:off x="766" y="190"/>
              <a:ext cx="2210" cy="42"/>
            </a:xfrm>
            <a:custGeom>
              <a:avLst/>
              <a:gdLst/>
              <a:ahLst/>
              <a:cxnLst>
                <a:cxn ang="0">
                  <a:pos x="988" y="0"/>
                </a:cxn>
                <a:cxn ang="0">
                  <a:pos x="1039" y="0"/>
                </a:cxn>
                <a:cxn ang="0">
                  <a:pos x="1067" y="6"/>
                </a:cxn>
                <a:cxn ang="0">
                  <a:pos x="1102" y="21"/>
                </a:cxn>
                <a:cxn ang="0">
                  <a:pos x="942" y="20"/>
                </a:cxn>
                <a:cxn ang="0">
                  <a:pos x="0" y="10"/>
                </a:cxn>
                <a:cxn ang="0">
                  <a:pos x="988" y="0"/>
                </a:cxn>
              </a:cxnLst>
              <a:rect l="0" t="0" r="r" b="b"/>
              <a:pathLst>
                <a:path w="1102" h="21">
                  <a:moveTo>
                    <a:pt x="988" y="0"/>
                  </a:moveTo>
                  <a:cubicBezTo>
                    <a:pt x="1039" y="0"/>
                    <a:pt x="1039" y="0"/>
                    <a:pt x="1039" y="0"/>
                  </a:cubicBezTo>
                  <a:cubicBezTo>
                    <a:pt x="1048" y="1"/>
                    <a:pt x="1057" y="3"/>
                    <a:pt x="1067" y="6"/>
                  </a:cubicBezTo>
                  <a:cubicBezTo>
                    <a:pt x="1067" y="6"/>
                    <a:pt x="1083" y="10"/>
                    <a:pt x="1102" y="21"/>
                  </a:cubicBezTo>
                  <a:cubicBezTo>
                    <a:pt x="942" y="20"/>
                    <a:pt x="942" y="20"/>
                    <a:pt x="942" y="20"/>
                  </a:cubicBezTo>
                  <a:cubicBezTo>
                    <a:pt x="0" y="10"/>
                    <a:pt x="0" y="10"/>
                    <a:pt x="0" y="10"/>
                  </a:cubicBezTo>
                  <a:cubicBezTo>
                    <a:pt x="988" y="0"/>
                    <a:pt x="988" y="0"/>
                    <a:pt x="988"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38705" name="Freeform 113"/>
            <p:cNvSpPr>
              <a:spLocks/>
            </p:cNvSpPr>
            <p:nvPr/>
          </p:nvSpPr>
          <p:spPr bwMode="auto">
            <a:xfrm>
              <a:off x="806" y="268"/>
              <a:ext cx="2251" cy="44"/>
            </a:xfrm>
            <a:custGeom>
              <a:avLst/>
              <a:gdLst/>
              <a:ahLst/>
              <a:cxnLst>
                <a:cxn ang="0">
                  <a:pos x="897" y="2"/>
                </a:cxn>
                <a:cxn ang="0">
                  <a:pos x="1105" y="0"/>
                </a:cxn>
                <a:cxn ang="0">
                  <a:pos x="1122" y="22"/>
                </a:cxn>
                <a:cxn ang="0">
                  <a:pos x="883" y="20"/>
                </a:cxn>
                <a:cxn ang="0">
                  <a:pos x="0" y="11"/>
                </a:cxn>
                <a:cxn ang="0">
                  <a:pos x="897" y="2"/>
                </a:cxn>
              </a:cxnLst>
              <a:rect l="0" t="0" r="r" b="b"/>
              <a:pathLst>
                <a:path w="1122" h="22">
                  <a:moveTo>
                    <a:pt x="897" y="2"/>
                  </a:moveTo>
                  <a:cubicBezTo>
                    <a:pt x="1105" y="0"/>
                    <a:pt x="1105" y="0"/>
                    <a:pt x="1105" y="0"/>
                  </a:cubicBezTo>
                  <a:cubicBezTo>
                    <a:pt x="1111" y="7"/>
                    <a:pt x="1117" y="14"/>
                    <a:pt x="1122" y="22"/>
                  </a:cubicBezTo>
                  <a:cubicBezTo>
                    <a:pt x="883" y="20"/>
                    <a:pt x="883" y="20"/>
                    <a:pt x="883" y="20"/>
                  </a:cubicBezTo>
                  <a:cubicBezTo>
                    <a:pt x="0" y="11"/>
                    <a:pt x="0" y="11"/>
                    <a:pt x="0" y="11"/>
                  </a:cubicBezTo>
                  <a:cubicBezTo>
                    <a:pt x="897" y="2"/>
                    <a:pt x="897" y="2"/>
                    <a:pt x="897" y="2"/>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38706" name="Freeform 114"/>
            <p:cNvSpPr>
              <a:spLocks/>
            </p:cNvSpPr>
            <p:nvPr/>
          </p:nvSpPr>
          <p:spPr bwMode="auto">
            <a:xfrm>
              <a:off x="596" y="348"/>
              <a:ext cx="2475" cy="44"/>
            </a:xfrm>
            <a:custGeom>
              <a:avLst/>
              <a:gdLst/>
              <a:ahLst/>
              <a:cxnLst>
                <a:cxn ang="0">
                  <a:pos x="974" y="2"/>
                </a:cxn>
                <a:cxn ang="0">
                  <a:pos x="1233" y="0"/>
                </a:cxn>
                <a:cxn ang="0">
                  <a:pos x="1229" y="22"/>
                </a:cxn>
                <a:cxn ang="0">
                  <a:pos x="966" y="20"/>
                </a:cxn>
                <a:cxn ang="0">
                  <a:pos x="0" y="11"/>
                </a:cxn>
                <a:cxn ang="0">
                  <a:pos x="974" y="2"/>
                </a:cxn>
              </a:cxnLst>
              <a:rect l="0" t="0" r="r" b="b"/>
              <a:pathLst>
                <a:path w="1234" h="22">
                  <a:moveTo>
                    <a:pt x="974" y="2"/>
                  </a:moveTo>
                  <a:cubicBezTo>
                    <a:pt x="1233" y="0"/>
                    <a:pt x="1233" y="0"/>
                    <a:pt x="1233" y="0"/>
                  </a:cubicBezTo>
                  <a:cubicBezTo>
                    <a:pt x="1234" y="8"/>
                    <a:pt x="1233" y="15"/>
                    <a:pt x="1229" y="22"/>
                  </a:cubicBezTo>
                  <a:cubicBezTo>
                    <a:pt x="966" y="20"/>
                    <a:pt x="966" y="20"/>
                    <a:pt x="966" y="20"/>
                  </a:cubicBezTo>
                  <a:cubicBezTo>
                    <a:pt x="0" y="11"/>
                    <a:pt x="0" y="11"/>
                    <a:pt x="0" y="11"/>
                  </a:cubicBezTo>
                  <a:cubicBezTo>
                    <a:pt x="974" y="2"/>
                    <a:pt x="974" y="2"/>
                    <a:pt x="974" y="2"/>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38707" name="Freeform 115"/>
            <p:cNvSpPr>
              <a:spLocks/>
            </p:cNvSpPr>
            <p:nvPr/>
          </p:nvSpPr>
          <p:spPr bwMode="auto">
            <a:xfrm>
              <a:off x="847" y="428"/>
              <a:ext cx="2204" cy="42"/>
            </a:xfrm>
            <a:custGeom>
              <a:avLst/>
              <a:gdLst/>
              <a:ahLst/>
              <a:cxnLst>
                <a:cxn ang="0">
                  <a:pos x="832" y="2"/>
                </a:cxn>
                <a:cxn ang="0">
                  <a:pos x="1096" y="0"/>
                </a:cxn>
                <a:cxn ang="0">
                  <a:pos x="1099" y="21"/>
                </a:cxn>
                <a:cxn ang="0">
                  <a:pos x="827" y="19"/>
                </a:cxn>
                <a:cxn ang="0">
                  <a:pos x="0" y="11"/>
                </a:cxn>
                <a:cxn ang="0">
                  <a:pos x="832" y="2"/>
                </a:cxn>
              </a:cxnLst>
              <a:rect l="0" t="0" r="r" b="b"/>
              <a:pathLst>
                <a:path w="1099" h="21">
                  <a:moveTo>
                    <a:pt x="832" y="2"/>
                  </a:moveTo>
                  <a:cubicBezTo>
                    <a:pt x="1096" y="0"/>
                    <a:pt x="1096" y="0"/>
                    <a:pt x="1096" y="0"/>
                  </a:cubicBezTo>
                  <a:cubicBezTo>
                    <a:pt x="1097" y="4"/>
                    <a:pt x="1097" y="12"/>
                    <a:pt x="1099" y="21"/>
                  </a:cubicBezTo>
                  <a:cubicBezTo>
                    <a:pt x="827" y="19"/>
                    <a:pt x="827" y="19"/>
                    <a:pt x="827" y="19"/>
                  </a:cubicBezTo>
                  <a:cubicBezTo>
                    <a:pt x="0" y="11"/>
                    <a:pt x="0" y="11"/>
                    <a:pt x="0" y="11"/>
                  </a:cubicBezTo>
                  <a:cubicBezTo>
                    <a:pt x="832" y="2"/>
                    <a:pt x="832" y="2"/>
                    <a:pt x="832" y="2"/>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38708" name="Freeform 116"/>
            <p:cNvSpPr>
              <a:spLocks/>
            </p:cNvSpPr>
            <p:nvPr/>
          </p:nvSpPr>
          <p:spPr bwMode="auto">
            <a:xfrm>
              <a:off x="847" y="507"/>
              <a:ext cx="2216" cy="44"/>
            </a:xfrm>
            <a:custGeom>
              <a:avLst/>
              <a:gdLst/>
              <a:ahLst/>
              <a:cxnLst>
                <a:cxn ang="0">
                  <a:pos x="822" y="3"/>
                </a:cxn>
                <a:cxn ang="0">
                  <a:pos x="1103" y="0"/>
                </a:cxn>
                <a:cxn ang="0">
                  <a:pos x="1104" y="22"/>
                </a:cxn>
                <a:cxn ang="0">
                  <a:pos x="820" y="20"/>
                </a:cxn>
                <a:cxn ang="0">
                  <a:pos x="0" y="12"/>
                </a:cxn>
                <a:cxn ang="0">
                  <a:pos x="822" y="3"/>
                </a:cxn>
              </a:cxnLst>
              <a:rect l="0" t="0" r="r" b="b"/>
              <a:pathLst>
                <a:path w="1105" h="22">
                  <a:moveTo>
                    <a:pt x="822" y="3"/>
                  </a:moveTo>
                  <a:cubicBezTo>
                    <a:pt x="1103" y="0"/>
                    <a:pt x="1103" y="0"/>
                    <a:pt x="1103" y="0"/>
                  </a:cubicBezTo>
                  <a:cubicBezTo>
                    <a:pt x="1104" y="9"/>
                    <a:pt x="1105" y="16"/>
                    <a:pt x="1104" y="22"/>
                  </a:cubicBezTo>
                  <a:cubicBezTo>
                    <a:pt x="820" y="20"/>
                    <a:pt x="820" y="20"/>
                    <a:pt x="820" y="20"/>
                  </a:cubicBezTo>
                  <a:cubicBezTo>
                    <a:pt x="0" y="12"/>
                    <a:pt x="0" y="12"/>
                    <a:pt x="0" y="12"/>
                  </a:cubicBezTo>
                  <a:cubicBezTo>
                    <a:pt x="822" y="3"/>
                    <a:pt x="822" y="3"/>
                    <a:pt x="822" y="3"/>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38709" name="Freeform 117"/>
            <p:cNvSpPr>
              <a:spLocks/>
            </p:cNvSpPr>
            <p:nvPr/>
          </p:nvSpPr>
          <p:spPr bwMode="auto">
            <a:xfrm>
              <a:off x="857" y="587"/>
              <a:ext cx="2198" cy="44"/>
            </a:xfrm>
            <a:custGeom>
              <a:avLst/>
              <a:gdLst/>
              <a:ahLst/>
              <a:cxnLst>
                <a:cxn ang="0">
                  <a:pos x="816" y="3"/>
                </a:cxn>
                <a:cxn ang="0">
                  <a:pos x="1091" y="0"/>
                </a:cxn>
                <a:cxn ang="0">
                  <a:pos x="1096" y="22"/>
                </a:cxn>
                <a:cxn ang="0">
                  <a:pos x="818" y="19"/>
                </a:cxn>
                <a:cxn ang="0">
                  <a:pos x="0" y="11"/>
                </a:cxn>
                <a:cxn ang="0">
                  <a:pos x="816" y="3"/>
                </a:cxn>
              </a:cxnLst>
              <a:rect l="0" t="0" r="r" b="b"/>
              <a:pathLst>
                <a:path w="1096" h="22">
                  <a:moveTo>
                    <a:pt x="816" y="3"/>
                  </a:moveTo>
                  <a:cubicBezTo>
                    <a:pt x="1091" y="0"/>
                    <a:pt x="1091" y="0"/>
                    <a:pt x="1091" y="0"/>
                  </a:cubicBezTo>
                  <a:cubicBezTo>
                    <a:pt x="1091" y="5"/>
                    <a:pt x="1093" y="14"/>
                    <a:pt x="1096" y="22"/>
                  </a:cubicBezTo>
                  <a:cubicBezTo>
                    <a:pt x="818" y="19"/>
                    <a:pt x="818" y="19"/>
                    <a:pt x="818" y="19"/>
                  </a:cubicBezTo>
                  <a:cubicBezTo>
                    <a:pt x="0" y="11"/>
                    <a:pt x="0" y="11"/>
                    <a:pt x="0" y="11"/>
                  </a:cubicBezTo>
                  <a:cubicBezTo>
                    <a:pt x="816" y="3"/>
                    <a:pt x="816" y="3"/>
                    <a:pt x="816" y="3"/>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38710" name="Freeform 118"/>
            <p:cNvSpPr>
              <a:spLocks/>
            </p:cNvSpPr>
            <p:nvPr/>
          </p:nvSpPr>
          <p:spPr bwMode="auto">
            <a:xfrm>
              <a:off x="822" y="665"/>
              <a:ext cx="2269" cy="46"/>
            </a:xfrm>
            <a:custGeom>
              <a:avLst/>
              <a:gdLst/>
              <a:ahLst/>
              <a:cxnLst>
                <a:cxn ang="0">
                  <a:pos x="842" y="3"/>
                </a:cxn>
                <a:cxn ang="0">
                  <a:pos x="1122" y="0"/>
                </a:cxn>
                <a:cxn ang="0">
                  <a:pos x="1103" y="22"/>
                </a:cxn>
                <a:cxn ang="0">
                  <a:pos x="1102" y="23"/>
                </a:cxn>
                <a:cxn ang="0">
                  <a:pos x="851" y="20"/>
                </a:cxn>
                <a:cxn ang="0">
                  <a:pos x="0" y="12"/>
                </a:cxn>
                <a:cxn ang="0">
                  <a:pos x="842" y="3"/>
                </a:cxn>
              </a:cxnLst>
              <a:rect l="0" t="0" r="r" b="b"/>
              <a:pathLst>
                <a:path w="1131" h="23">
                  <a:moveTo>
                    <a:pt x="842" y="3"/>
                  </a:moveTo>
                  <a:cubicBezTo>
                    <a:pt x="1122" y="0"/>
                    <a:pt x="1122" y="0"/>
                    <a:pt x="1122" y="0"/>
                  </a:cubicBezTo>
                  <a:cubicBezTo>
                    <a:pt x="1131" y="13"/>
                    <a:pt x="1122" y="22"/>
                    <a:pt x="1103" y="22"/>
                  </a:cubicBezTo>
                  <a:cubicBezTo>
                    <a:pt x="1102" y="23"/>
                    <a:pt x="1102" y="23"/>
                    <a:pt x="1102" y="23"/>
                  </a:cubicBezTo>
                  <a:cubicBezTo>
                    <a:pt x="851" y="20"/>
                    <a:pt x="851" y="20"/>
                    <a:pt x="851" y="20"/>
                  </a:cubicBezTo>
                  <a:cubicBezTo>
                    <a:pt x="0" y="12"/>
                    <a:pt x="0" y="12"/>
                    <a:pt x="0" y="12"/>
                  </a:cubicBezTo>
                  <a:cubicBezTo>
                    <a:pt x="842" y="3"/>
                    <a:pt x="842" y="3"/>
                    <a:pt x="842" y="3"/>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38711" name="Freeform 119"/>
            <p:cNvSpPr>
              <a:spLocks/>
            </p:cNvSpPr>
            <p:nvPr/>
          </p:nvSpPr>
          <p:spPr bwMode="auto">
            <a:xfrm>
              <a:off x="748" y="745"/>
              <a:ext cx="2254" cy="46"/>
            </a:xfrm>
            <a:custGeom>
              <a:avLst/>
              <a:gdLst/>
              <a:ahLst/>
              <a:cxnLst>
                <a:cxn ang="0">
                  <a:pos x="906" y="2"/>
                </a:cxn>
                <a:cxn ang="0">
                  <a:pos x="1124" y="0"/>
                </a:cxn>
                <a:cxn ang="0">
                  <a:pos x="1122" y="8"/>
                </a:cxn>
                <a:cxn ang="0">
                  <a:pos x="1117" y="14"/>
                </a:cxn>
                <a:cxn ang="0">
                  <a:pos x="1117" y="23"/>
                </a:cxn>
                <a:cxn ang="0">
                  <a:pos x="898" y="20"/>
                </a:cxn>
                <a:cxn ang="0">
                  <a:pos x="0" y="12"/>
                </a:cxn>
                <a:cxn ang="0">
                  <a:pos x="906" y="2"/>
                </a:cxn>
              </a:cxnLst>
              <a:rect l="0" t="0" r="r" b="b"/>
              <a:pathLst>
                <a:path w="1124" h="23">
                  <a:moveTo>
                    <a:pt x="906" y="2"/>
                  </a:moveTo>
                  <a:cubicBezTo>
                    <a:pt x="1124" y="0"/>
                    <a:pt x="1124" y="0"/>
                    <a:pt x="1124" y="0"/>
                  </a:cubicBezTo>
                  <a:cubicBezTo>
                    <a:pt x="1123" y="3"/>
                    <a:pt x="1122" y="6"/>
                    <a:pt x="1122" y="8"/>
                  </a:cubicBezTo>
                  <a:cubicBezTo>
                    <a:pt x="1122" y="8"/>
                    <a:pt x="1122" y="14"/>
                    <a:pt x="1117" y="14"/>
                  </a:cubicBezTo>
                  <a:cubicBezTo>
                    <a:pt x="1117" y="14"/>
                    <a:pt x="1120" y="19"/>
                    <a:pt x="1117" y="23"/>
                  </a:cubicBezTo>
                  <a:cubicBezTo>
                    <a:pt x="898" y="20"/>
                    <a:pt x="898" y="20"/>
                    <a:pt x="898" y="20"/>
                  </a:cubicBezTo>
                  <a:cubicBezTo>
                    <a:pt x="0" y="12"/>
                    <a:pt x="0" y="12"/>
                    <a:pt x="0" y="12"/>
                  </a:cubicBezTo>
                  <a:cubicBezTo>
                    <a:pt x="906" y="2"/>
                    <a:pt x="906" y="2"/>
                    <a:pt x="906" y="2"/>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38712" name="Freeform 120"/>
            <p:cNvSpPr>
              <a:spLocks/>
            </p:cNvSpPr>
            <p:nvPr/>
          </p:nvSpPr>
          <p:spPr bwMode="auto">
            <a:xfrm>
              <a:off x="425" y="825"/>
              <a:ext cx="2549" cy="44"/>
            </a:xfrm>
            <a:custGeom>
              <a:avLst/>
              <a:gdLst/>
              <a:ahLst/>
              <a:cxnLst>
                <a:cxn ang="0">
                  <a:pos x="992" y="2"/>
                </a:cxn>
                <a:cxn ang="0">
                  <a:pos x="1270" y="0"/>
                </a:cxn>
                <a:cxn ang="0">
                  <a:pos x="1254" y="22"/>
                </a:cxn>
                <a:cxn ang="0">
                  <a:pos x="1245" y="22"/>
                </a:cxn>
                <a:cxn ang="0">
                  <a:pos x="1193" y="18"/>
                </a:cxn>
                <a:cxn ang="0">
                  <a:pos x="1190" y="22"/>
                </a:cxn>
                <a:cxn ang="0">
                  <a:pos x="950" y="20"/>
                </a:cxn>
                <a:cxn ang="0">
                  <a:pos x="0" y="11"/>
                </a:cxn>
                <a:cxn ang="0">
                  <a:pos x="992" y="2"/>
                </a:cxn>
              </a:cxnLst>
              <a:rect l="0" t="0" r="r" b="b"/>
              <a:pathLst>
                <a:path w="1271" h="22">
                  <a:moveTo>
                    <a:pt x="992" y="2"/>
                  </a:moveTo>
                  <a:cubicBezTo>
                    <a:pt x="1270" y="0"/>
                    <a:pt x="1270" y="0"/>
                    <a:pt x="1270" y="0"/>
                  </a:cubicBezTo>
                  <a:cubicBezTo>
                    <a:pt x="1271" y="9"/>
                    <a:pt x="1269" y="21"/>
                    <a:pt x="1254" y="22"/>
                  </a:cubicBezTo>
                  <a:cubicBezTo>
                    <a:pt x="1245" y="22"/>
                    <a:pt x="1245" y="22"/>
                    <a:pt x="1245" y="22"/>
                  </a:cubicBezTo>
                  <a:cubicBezTo>
                    <a:pt x="1216" y="19"/>
                    <a:pt x="1205" y="5"/>
                    <a:pt x="1193" y="18"/>
                  </a:cubicBezTo>
                  <a:cubicBezTo>
                    <a:pt x="1192" y="19"/>
                    <a:pt x="1191" y="20"/>
                    <a:pt x="1190" y="22"/>
                  </a:cubicBezTo>
                  <a:cubicBezTo>
                    <a:pt x="950" y="20"/>
                    <a:pt x="950" y="20"/>
                    <a:pt x="950" y="20"/>
                  </a:cubicBezTo>
                  <a:cubicBezTo>
                    <a:pt x="0" y="11"/>
                    <a:pt x="0" y="11"/>
                    <a:pt x="0" y="11"/>
                  </a:cubicBezTo>
                  <a:cubicBezTo>
                    <a:pt x="992" y="2"/>
                    <a:pt x="992" y="2"/>
                    <a:pt x="992" y="2"/>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38713" name="Freeform 121"/>
            <p:cNvSpPr>
              <a:spLocks/>
            </p:cNvSpPr>
            <p:nvPr/>
          </p:nvSpPr>
          <p:spPr bwMode="auto">
            <a:xfrm>
              <a:off x="528" y="911"/>
              <a:ext cx="2252" cy="46"/>
            </a:xfrm>
            <a:custGeom>
              <a:avLst/>
              <a:gdLst/>
              <a:ahLst/>
              <a:cxnLst>
                <a:cxn ang="0">
                  <a:pos x="851" y="3"/>
                </a:cxn>
                <a:cxn ang="0">
                  <a:pos x="1123" y="0"/>
                </a:cxn>
                <a:cxn ang="0">
                  <a:pos x="1122" y="23"/>
                </a:cxn>
                <a:cxn ang="0">
                  <a:pos x="805" y="20"/>
                </a:cxn>
                <a:cxn ang="0">
                  <a:pos x="0" y="12"/>
                </a:cxn>
                <a:cxn ang="0">
                  <a:pos x="851" y="3"/>
                </a:cxn>
              </a:cxnLst>
              <a:rect l="0" t="0" r="r" b="b"/>
              <a:pathLst>
                <a:path w="1123" h="23">
                  <a:moveTo>
                    <a:pt x="851" y="3"/>
                  </a:moveTo>
                  <a:cubicBezTo>
                    <a:pt x="1123" y="0"/>
                    <a:pt x="1123" y="0"/>
                    <a:pt x="1123" y="0"/>
                  </a:cubicBezTo>
                  <a:cubicBezTo>
                    <a:pt x="1121" y="7"/>
                    <a:pt x="1120" y="14"/>
                    <a:pt x="1122" y="23"/>
                  </a:cubicBezTo>
                  <a:cubicBezTo>
                    <a:pt x="805" y="20"/>
                    <a:pt x="805" y="20"/>
                    <a:pt x="805" y="20"/>
                  </a:cubicBezTo>
                  <a:cubicBezTo>
                    <a:pt x="0" y="12"/>
                    <a:pt x="0" y="12"/>
                    <a:pt x="0" y="12"/>
                  </a:cubicBezTo>
                  <a:cubicBezTo>
                    <a:pt x="851" y="3"/>
                    <a:pt x="851" y="3"/>
                    <a:pt x="851" y="3"/>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38714" name="Freeform 122"/>
            <p:cNvSpPr>
              <a:spLocks/>
            </p:cNvSpPr>
            <p:nvPr/>
          </p:nvSpPr>
          <p:spPr bwMode="auto">
            <a:xfrm>
              <a:off x="552" y="991"/>
              <a:ext cx="2266" cy="46"/>
            </a:xfrm>
            <a:custGeom>
              <a:avLst/>
              <a:gdLst/>
              <a:ahLst/>
              <a:cxnLst>
                <a:cxn ang="0">
                  <a:pos x="698" y="5"/>
                </a:cxn>
                <a:cxn ang="0">
                  <a:pos x="1117" y="0"/>
                </a:cxn>
                <a:cxn ang="0">
                  <a:pos x="1117" y="0"/>
                </a:cxn>
                <a:cxn ang="0">
                  <a:pos x="1130" y="19"/>
                </a:cxn>
                <a:cxn ang="0">
                  <a:pos x="1130" y="23"/>
                </a:cxn>
                <a:cxn ang="0">
                  <a:pos x="662" y="18"/>
                </a:cxn>
                <a:cxn ang="0">
                  <a:pos x="0" y="12"/>
                </a:cxn>
                <a:cxn ang="0">
                  <a:pos x="698" y="5"/>
                </a:cxn>
              </a:cxnLst>
              <a:rect l="0" t="0" r="r" b="b"/>
              <a:pathLst>
                <a:path w="1130" h="23">
                  <a:moveTo>
                    <a:pt x="698" y="5"/>
                  </a:moveTo>
                  <a:cubicBezTo>
                    <a:pt x="1117" y="0"/>
                    <a:pt x="1117" y="0"/>
                    <a:pt x="1117" y="0"/>
                  </a:cubicBezTo>
                  <a:cubicBezTo>
                    <a:pt x="1117" y="0"/>
                    <a:pt x="1117" y="0"/>
                    <a:pt x="1117" y="0"/>
                  </a:cubicBezTo>
                  <a:cubicBezTo>
                    <a:pt x="1121" y="7"/>
                    <a:pt x="1125" y="13"/>
                    <a:pt x="1130" y="19"/>
                  </a:cubicBezTo>
                  <a:cubicBezTo>
                    <a:pt x="1130" y="23"/>
                    <a:pt x="1130" y="23"/>
                    <a:pt x="1130" y="23"/>
                  </a:cubicBezTo>
                  <a:cubicBezTo>
                    <a:pt x="662" y="18"/>
                    <a:pt x="662" y="18"/>
                    <a:pt x="662" y="18"/>
                  </a:cubicBezTo>
                  <a:cubicBezTo>
                    <a:pt x="0" y="12"/>
                    <a:pt x="0" y="12"/>
                    <a:pt x="0" y="12"/>
                  </a:cubicBezTo>
                  <a:cubicBezTo>
                    <a:pt x="698" y="5"/>
                    <a:pt x="698" y="5"/>
                    <a:pt x="698" y="5"/>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38715" name="Freeform 123"/>
            <p:cNvSpPr>
              <a:spLocks/>
            </p:cNvSpPr>
            <p:nvPr/>
          </p:nvSpPr>
          <p:spPr bwMode="auto">
            <a:xfrm>
              <a:off x="560" y="1071"/>
              <a:ext cx="2320" cy="44"/>
            </a:xfrm>
            <a:custGeom>
              <a:avLst/>
              <a:gdLst/>
              <a:ahLst/>
              <a:cxnLst>
                <a:cxn ang="0">
                  <a:pos x="607" y="5"/>
                </a:cxn>
                <a:cxn ang="0">
                  <a:pos x="1142" y="0"/>
                </a:cxn>
                <a:cxn ang="0">
                  <a:pos x="1157" y="22"/>
                </a:cxn>
                <a:cxn ang="0">
                  <a:pos x="585" y="17"/>
                </a:cxn>
                <a:cxn ang="0">
                  <a:pos x="0" y="11"/>
                </a:cxn>
                <a:cxn ang="0">
                  <a:pos x="607" y="5"/>
                </a:cxn>
              </a:cxnLst>
              <a:rect l="0" t="0" r="r" b="b"/>
              <a:pathLst>
                <a:path w="1157" h="22">
                  <a:moveTo>
                    <a:pt x="607" y="5"/>
                  </a:moveTo>
                  <a:cubicBezTo>
                    <a:pt x="1142" y="0"/>
                    <a:pt x="1142" y="0"/>
                    <a:pt x="1142" y="0"/>
                  </a:cubicBezTo>
                  <a:cubicBezTo>
                    <a:pt x="1147" y="7"/>
                    <a:pt x="1153" y="15"/>
                    <a:pt x="1157" y="22"/>
                  </a:cubicBezTo>
                  <a:cubicBezTo>
                    <a:pt x="585" y="17"/>
                    <a:pt x="585" y="17"/>
                    <a:pt x="585" y="17"/>
                  </a:cubicBezTo>
                  <a:cubicBezTo>
                    <a:pt x="0" y="11"/>
                    <a:pt x="0" y="11"/>
                    <a:pt x="0" y="11"/>
                  </a:cubicBezTo>
                  <a:cubicBezTo>
                    <a:pt x="607" y="5"/>
                    <a:pt x="607" y="5"/>
                    <a:pt x="607" y="5"/>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38716" name="Freeform 124"/>
            <p:cNvSpPr>
              <a:spLocks/>
            </p:cNvSpPr>
            <p:nvPr/>
          </p:nvSpPr>
          <p:spPr bwMode="auto">
            <a:xfrm>
              <a:off x="650" y="1151"/>
              <a:ext cx="2262" cy="45"/>
            </a:xfrm>
            <a:custGeom>
              <a:avLst/>
              <a:gdLst/>
              <a:ahLst/>
              <a:cxnLst>
                <a:cxn ang="0">
                  <a:pos x="516" y="6"/>
                </a:cxn>
                <a:cxn ang="0">
                  <a:pos x="1121" y="0"/>
                </a:cxn>
                <a:cxn ang="0">
                  <a:pos x="1126" y="16"/>
                </a:cxn>
                <a:cxn ang="0">
                  <a:pos x="1128" y="22"/>
                </a:cxn>
                <a:cxn ang="0">
                  <a:pos x="515" y="16"/>
                </a:cxn>
                <a:cxn ang="0">
                  <a:pos x="0" y="11"/>
                </a:cxn>
                <a:cxn ang="0">
                  <a:pos x="516" y="6"/>
                </a:cxn>
              </a:cxnLst>
              <a:rect l="0" t="0" r="r" b="b"/>
              <a:pathLst>
                <a:path w="1128" h="22">
                  <a:moveTo>
                    <a:pt x="516" y="6"/>
                  </a:moveTo>
                  <a:cubicBezTo>
                    <a:pt x="1121" y="0"/>
                    <a:pt x="1121" y="0"/>
                    <a:pt x="1121" y="0"/>
                  </a:cubicBezTo>
                  <a:cubicBezTo>
                    <a:pt x="1123" y="5"/>
                    <a:pt x="1125" y="10"/>
                    <a:pt x="1126" y="16"/>
                  </a:cubicBezTo>
                  <a:cubicBezTo>
                    <a:pt x="1127" y="18"/>
                    <a:pt x="1127" y="20"/>
                    <a:pt x="1128" y="22"/>
                  </a:cubicBezTo>
                  <a:cubicBezTo>
                    <a:pt x="515" y="16"/>
                    <a:pt x="515" y="16"/>
                    <a:pt x="515" y="16"/>
                  </a:cubicBezTo>
                  <a:cubicBezTo>
                    <a:pt x="0" y="11"/>
                    <a:pt x="0" y="11"/>
                    <a:pt x="0" y="11"/>
                  </a:cubicBezTo>
                  <a:cubicBezTo>
                    <a:pt x="516" y="6"/>
                    <a:pt x="516" y="6"/>
                    <a:pt x="516" y="6"/>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38717" name="Freeform 125"/>
            <p:cNvSpPr>
              <a:spLocks/>
            </p:cNvSpPr>
            <p:nvPr/>
          </p:nvSpPr>
          <p:spPr bwMode="auto">
            <a:xfrm>
              <a:off x="612" y="1240"/>
              <a:ext cx="1368" cy="26"/>
            </a:xfrm>
            <a:custGeom>
              <a:avLst/>
              <a:gdLst/>
              <a:ahLst/>
              <a:cxnLst>
                <a:cxn ang="0">
                  <a:pos x="543" y="1"/>
                </a:cxn>
                <a:cxn ang="0">
                  <a:pos x="679" y="0"/>
                </a:cxn>
                <a:cxn ang="0">
                  <a:pos x="682" y="13"/>
                </a:cxn>
                <a:cxn ang="0">
                  <a:pos x="550" y="12"/>
                </a:cxn>
                <a:cxn ang="0">
                  <a:pos x="0" y="7"/>
                </a:cxn>
                <a:cxn ang="0">
                  <a:pos x="543" y="1"/>
                </a:cxn>
              </a:cxnLst>
              <a:rect l="0" t="0" r="r" b="b"/>
              <a:pathLst>
                <a:path w="682" h="13">
                  <a:moveTo>
                    <a:pt x="543" y="1"/>
                  </a:moveTo>
                  <a:cubicBezTo>
                    <a:pt x="679" y="0"/>
                    <a:pt x="679" y="0"/>
                    <a:pt x="679" y="0"/>
                  </a:cubicBezTo>
                  <a:cubicBezTo>
                    <a:pt x="680" y="4"/>
                    <a:pt x="681" y="9"/>
                    <a:pt x="682" y="13"/>
                  </a:cubicBezTo>
                  <a:cubicBezTo>
                    <a:pt x="550" y="12"/>
                    <a:pt x="550" y="12"/>
                    <a:pt x="550" y="12"/>
                  </a:cubicBezTo>
                  <a:cubicBezTo>
                    <a:pt x="0" y="7"/>
                    <a:pt x="0" y="7"/>
                    <a:pt x="0" y="7"/>
                  </a:cubicBezTo>
                  <a:cubicBezTo>
                    <a:pt x="543" y="1"/>
                    <a:pt x="543" y="1"/>
                    <a:pt x="543" y="1"/>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38718" name="Freeform 126"/>
            <p:cNvSpPr>
              <a:spLocks/>
            </p:cNvSpPr>
            <p:nvPr/>
          </p:nvSpPr>
          <p:spPr bwMode="auto">
            <a:xfrm>
              <a:off x="2240" y="1230"/>
              <a:ext cx="680" cy="46"/>
            </a:xfrm>
            <a:custGeom>
              <a:avLst/>
              <a:gdLst/>
              <a:ahLst/>
              <a:cxnLst>
                <a:cxn ang="0">
                  <a:pos x="339" y="23"/>
                </a:cxn>
                <a:cxn ang="0">
                  <a:pos x="1" y="20"/>
                </a:cxn>
                <a:cxn ang="0">
                  <a:pos x="0" y="4"/>
                </a:cxn>
                <a:cxn ang="0">
                  <a:pos x="337" y="0"/>
                </a:cxn>
                <a:cxn ang="0">
                  <a:pos x="339" y="23"/>
                </a:cxn>
              </a:cxnLst>
              <a:rect l="0" t="0" r="r" b="b"/>
              <a:pathLst>
                <a:path w="339" h="23">
                  <a:moveTo>
                    <a:pt x="339" y="23"/>
                  </a:moveTo>
                  <a:cubicBezTo>
                    <a:pt x="1" y="20"/>
                    <a:pt x="1" y="20"/>
                    <a:pt x="1" y="20"/>
                  </a:cubicBezTo>
                  <a:cubicBezTo>
                    <a:pt x="1" y="14"/>
                    <a:pt x="0" y="8"/>
                    <a:pt x="0" y="4"/>
                  </a:cubicBezTo>
                  <a:cubicBezTo>
                    <a:pt x="337" y="0"/>
                    <a:pt x="337" y="0"/>
                    <a:pt x="337" y="0"/>
                  </a:cubicBezTo>
                  <a:cubicBezTo>
                    <a:pt x="338" y="7"/>
                    <a:pt x="339" y="15"/>
                    <a:pt x="339" y="23"/>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38719" name="Freeform 127"/>
            <p:cNvSpPr>
              <a:spLocks/>
            </p:cNvSpPr>
            <p:nvPr/>
          </p:nvSpPr>
          <p:spPr bwMode="auto">
            <a:xfrm>
              <a:off x="847" y="1322"/>
              <a:ext cx="1157" cy="22"/>
            </a:xfrm>
            <a:custGeom>
              <a:avLst/>
              <a:gdLst/>
              <a:ahLst/>
              <a:cxnLst>
                <a:cxn ang="0">
                  <a:pos x="445" y="1"/>
                </a:cxn>
                <a:cxn ang="0">
                  <a:pos x="573" y="0"/>
                </a:cxn>
                <a:cxn ang="0">
                  <a:pos x="577" y="11"/>
                </a:cxn>
                <a:cxn ang="0">
                  <a:pos x="449" y="10"/>
                </a:cxn>
                <a:cxn ang="0">
                  <a:pos x="0" y="6"/>
                </a:cxn>
                <a:cxn ang="0">
                  <a:pos x="445" y="1"/>
                </a:cxn>
              </a:cxnLst>
              <a:rect l="0" t="0" r="r" b="b"/>
              <a:pathLst>
                <a:path w="577" h="11">
                  <a:moveTo>
                    <a:pt x="445" y="1"/>
                  </a:moveTo>
                  <a:cubicBezTo>
                    <a:pt x="573" y="0"/>
                    <a:pt x="573" y="0"/>
                    <a:pt x="573" y="0"/>
                  </a:cubicBezTo>
                  <a:cubicBezTo>
                    <a:pt x="574" y="4"/>
                    <a:pt x="576" y="7"/>
                    <a:pt x="577" y="11"/>
                  </a:cubicBezTo>
                  <a:cubicBezTo>
                    <a:pt x="449" y="10"/>
                    <a:pt x="449" y="10"/>
                    <a:pt x="449" y="10"/>
                  </a:cubicBezTo>
                  <a:cubicBezTo>
                    <a:pt x="0" y="6"/>
                    <a:pt x="0" y="6"/>
                    <a:pt x="0" y="6"/>
                  </a:cubicBezTo>
                  <a:cubicBezTo>
                    <a:pt x="445" y="1"/>
                    <a:pt x="445" y="1"/>
                    <a:pt x="445" y="1"/>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38720" name="Freeform 128"/>
            <p:cNvSpPr>
              <a:spLocks/>
            </p:cNvSpPr>
            <p:nvPr/>
          </p:nvSpPr>
          <p:spPr bwMode="auto">
            <a:xfrm>
              <a:off x="3075" y="1310"/>
              <a:ext cx="166" cy="46"/>
            </a:xfrm>
            <a:custGeom>
              <a:avLst/>
              <a:gdLst/>
              <a:ahLst/>
              <a:cxnLst>
                <a:cxn ang="0">
                  <a:pos x="10" y="13"/>
                </a:cxn>
                <a:cxn ang="0">
                  <a:pos x="26" y="13"/>
                </a:cxn>
                <a:cxn ang="0">
                  <a:pos x="39" y="1"/>
                </a:cxn>
                <a:cxn ang="0">
                  <a:pos x="53" y="0"/>
                </a:cxn>
                <a:cxn ang="0">
                  <a:pos x="83" y="23"/>
                </a:cxn>
                <a:cxn ang="0">
                  <a:pos x="0" y="22"/>
                </a:cxn>
                <a:cxn ang="0">
                  <a:pos x="10" y="13"/>
                </a:cxn>
              </a:cxnLst>
              <a:rect l="0" t="0" r="r" b="b"/>
              <a:pathLst>
                <a:path w="83" h="23">
                  <a:moveTo>
                    <a:pt x="10" y="13"/>
                  </a:moveTo>
                  <a:cubicBezTo>
                    <a:pt x="10" y="13"/>
                    <a:pt x="25" y="3"/>
                    <a:pt x="26" y="13"/>
                  </a:cubicBezTo>
                  <a:cubicBezTo>
                    <a:pt x="26" y="13"/>
                    <a:pt x="32" y="5"/>
                    <a:pt x="39" y="1"/>
                  </a:cubicBezTo>
                  <a:cubicBezTo>
                    <a:pt x="53" y="0"/>
                    <a:pt x="53" y="0"/>
                    <a:pt x="53" y="0"/>
                  </a:cubicBezTo>
                  <a:cubicBezTo>
                    <a:pt x="61" y="4"/>
                    <a:pt x="73" y="11"/>
                    <a:pt x="83" y="23"/>
                  </a:cubicBezTo>
                  <a:cubicBezTo>
                    <a:pt x="0" y="22"/>
                    <a:pt x="0" y="22"/>
                    <a:pt x="0" y="22"/>
                  </a:cubicBezTo>
                  <a:cubicBezTo>
                    <a:pt x="3" y="18"/>
                    <a:pt x="6" y="15"/>
                    <a:pt x="10" y="13"/>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38721" name="Freeform 129"/>
            <p:cNvSpPr>
              <a:spLocks/>
            </p:cNvSpPr>
            <p:nvPr/>
          </p:nvSpPr>
          <p:spPr bwMode="auto">
            <a:xfrm>
              <a:off x="2248" y="1314"/>
              <a:ext cx="670" cy="38"/>
            </a:xfrm>
            <a:custGeom>
              <a:avLst/>
              <a:gdLst/>
              <a:ahLst/>
              <a:cxnLst>
                <a:cxn ang="0">
                  <a:pos x="330" y="19"/>
                </a:cxn>
                <a:cxn ang="0">
                  <a:pos x="1" y="16"/>
                </a:cxn>
                <a:cxn ang="0">
                  <a:pos x="0" y="3"/>
                </a:cxn>
                <a:cxn ang="0">
                  <a:pos x="334" y="0"/>
                </a:cxn>
                <a:cxn ang="0">
                  <a:pos x="330" y="19"/>
                </a:cxn>
              </a:cxnLst>
              <a:rect l="0" t="0" r="r" b="b"/>
              <a:pathLst>
                <a:path w="334" h="19">
                  <a:moveTo>
                    <a:pt x="330" y="19"/>
                  </a:moveTo>
                  <a:cubicBezTo>
                    <a:pt x="1" y="16"/>
                    <a:pt x="1" y="16"/>
                    <a:pt x="1" y="16"/>
                  </a:cubicBezTo>
                  <a:cubicBezTo>
                    <a:pt x="0" y="12"/>
                    <a:pt x="0" y="7"/>
                    <a:pt x="0" y="3"/>
                  </a:cubicBezTo>
                  <a:cubicBezTo>
                    <a:pt x="334" y="0"/>
                    <a:pt x="334" y="0"/>
                    <a:pt x="334" y="0"/>
                  </a:cubicBezTo>
                  <a:cubicBezTo>
                    <a:pt x="333" y="6"/>
                    <a:pt x="332" y="12"/>
                    <a:pt x="330" y="19"/>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38722" name="Freeform 130"/>
            <p:cNvSpPr>
              <a:spLocks/>
            </p:cNvSpPr>
            <p:nvPr/>
          </p:nvSpPr>
          <p:spPr bwMode="auto">
            <a:xfrm>
              <a:off x="439" y="1400"/>
              <a:ext cx="1597" cy="24"/>
            </a:xfrm>
            <a:custGeom>
              <a:avLst/>
              <a:gdLst/>
              <a:ahLst/>
              <a:cxnLst>
                <a:cxn ang="0">
                  <a:pos x="670" y="1"/>
                </a:cxn>
                <a:cxn ang="0">
                  <a:pos x="791" y="0"/>
                </a:cxn>
                <a:cxn ang="0">
                  <a:pos x="796" y="12"/>
                </a:cxn>
                <a:cxn ang="0">
                  <a:pos x="677" y="12"/>
                </a:cxn>
                <a:cxn ang="0">
                  <a:pos x="0" y="6"/>
                </a:cxn>
                <a:cxn ang="0">
                  <a:pos x="670" y="1"/>
                </a:cxn>
              </a:cxnLst>
              <a:rect l="0" t="0" r="r" b="b"/>
              <a:pathLst>
                <a:path w="796" h="12">
                  <a:moveTo>
                    <a:pt x="670" y="1"/>
                  </a:moveTo>
                  <a:cubicBezTo>
                    <a:pt x="791" y="0"/>
                    <a:pt x="791" y="0"/>
                    <a:pt x="791" y="0"/>
                  </a:cubicBezTo>
                  <a:cubicBezTo>
                    <a:pt x="793" y="4"/>
                    <a:pt x="794" y="8"/>
                    <a:pt x="796" y="12"/>
                  </a:cubicBezTo>
                  <a:cubicBezTo>
                    <a:pt x="677" y="12"/>
                    <a:pt x="677" y="12"/>
                    <a:pt x="677" y="12"/>
                  </a:cubicBezTo>
                  <a:cubicBezTo>
                    <a:pt x="0" y="6"/>
                    <a:pt x="0" y="6"/>
                    <a:pt x="0" y="6"/>
                  </a:cubicBezTo>
                  <a:cubicBezTo>
                    <a:pt x="670" y="1"/>
                    <a:pt x="670" y="1"/>
                    <a:pt x="670" y="1"/>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38723" name="Freeform 131"/>
            <p:cNvSpPr>
              <a:spLocks/>
            </p:cNvSpPr>
            <p:nvPr/>
          </p:nvSpPr>
          <p:spPr bwMode="auto">
            <a:xfrm>
              <a:off x="3042" y="1390"/>
              <a:ext cx="233" cy="44"/>
            </a:xfrm>
            <a:custGeom>
              <a:avLst/>
              <a:gdLst/>
              <a:ahLst/>
              <a:cxnLst>
                <a:cxn ang="0">
                  <a:pos x="110" y="0"/>
                </a:cxn>
                <a:cxn ang="0">
                  <a:pos x="116" y="22"/>
                </a:cxn>
                <a:cxn ang="0">
                  <a:pos x="0" y="21"/>
                </a:cxn>
                <a:cxn ang="0">
                  <a:pos x="6" y="1"/>
                </a:cxn>
                <a:cxn ang="0">
                  <a:pos x="110" y="0"/>
                </a:cxn>
              </a:cxnLst>
              <a:rect l="0" t="0" r="r" b="b"/>
              <a:pathLst>
                <a:path w="116" h="22">
                  <a:moveTo>
                    <a:pt x="110" y="0"/>
                  </a:moveTo>
                  <a:cubicBezTo>
                    <a:pt x="114" y="6"/>
                    <a:pt x="116" y="14"/>
                    <a:pt x="116" y="22"/>
                  </a:cubicBezTo>
                  <a:cubicBezTo>
                    <a:pt x="0" y="21"/>
                    <a:pt x="0" y="21"/>
                    <a:pt x="0" y="21"/>
                  </a:cubicBezTo>
                  <a:cubicBezTo>
                    <a:pt x="1" y="15"/>
                    <a:pt x="3" y="8"/>
                    <a:pt x="6" y="1"/>
                  </a:cubicBezTo>
                  <a:cubicBezTo>
                    <a:pt x="110" y="0"/>
                    <a:pt x="110" y="0"/>
                    <a:pt x="110"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38724" name="Freeform 132"/>
            <p:cNvSpPr>
              <a:spLocks/>
            </p:cNvSpPr>
            <p:nvPr/>
          </p:nvSpPr>
          <p:spPr bwMode="auto">
            <a:xfrm>
              <a:off x="2254" y="1392"/>
              <a:ext cx="646" cy="40"/>
            </a:xfrm>
            <a:custGeom>
              <a:avLst/>
              <a:gdLst/>
              <a:ahLst/>
              <a:cxnLst>
                <a:cxn ang="0">
                  <a:pos x="315" y="20"/>
                </a:cxn>
                <a:cxn ang="0">
                  <a:pos x="1" y="17"/>
                </a:cxn>
                <a:cxn ang="0">
                  <a:pos x="0" y="3"/>
                </a:cxn>
                <a:cxn ang="0">
                  <a:pos x="322" y="0"/>
                </a:cxn>
                <a:cxn ang="0">
                  <a:pos x="315" y="20"/>
                </a:cxn>
              </a:cxnLst>
              <a:rect l="0" t="0" r="r" b="b"/>
              <a:pathLst>
                <a:path w="322" h="20">
                  <a:moveTo>
                    <a:pt x="315" y="20"/>
                  </a:moveTo>
                  <a:cubicBezTo>
                    <a:pt x="1" y="17"/>
                    <a:pt x="1" y="17"/>
                    <a:pt x="1" y="17"/>
                  </a:cubicBezTo>
                  <a:cubicBezTo>
                    <a:pt x="1" y="12"/>
                    <a:pt x="0" y="8"/>
                    <a:pt x="0" y="3"/>
                  </a:cubicBezTo>
                  <a:cubicBezTo>
                    <a:pt x="322" y="0"/>
                    <a:pt x="322" y="0"/>
                    <a:pt x="322" y="0"/>
                  </a:cubicBezTo>
                  <a:cubicBezTo>
                    <a:pt x="320" y="6"/>
                    <a:pt x="317" y="13"/>
                    <a:pt x="315" y="2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38725" name="Freeform 133"/>
            <p:cNvSpPr>
              <a:spLocks/>
            </p:cNvSpPr>
            <p:nvPr/>
          </p:nvSpPr>
          <p:spPr bwMode="auto">
            <a:xfrm>
              <a:off x="462" y="1478"/>
              <a:ext cx="1614" cy="26"/>
            </a:xfrm>
            <a:custGeom>
              <a:avLst/>
              <a:gdLst/>
              <a:ahLst/>
              <a:cxnLst>
                <a:cxn ang="0">
                  <a:pos x="689" y="1"/>
                </a:cxn>
                <a:cxn ang="0">
                  <a:pos x="798" y="0"/>
                </a:cxn>
                <a:cxn ang="0">
                  <a:pos x="805" y="13"/>
                </a:cxn>
                <a:cxn ang="0">
                  <a:pos x="698" y="12"/>
                </a:cxn>
                <a:cxn ang="0">
                  <a:pos x="0" y="7"/>
                </a:cxn>
                <a:cxn ang="0">
                  <a:pos x="689" y="1"/>
                </a:cxn>
              </a:cxnLst>
              <a:rect l="0" t="0" r="r" b="b"/>
              <a:pathLst>
                <a:path w="805" h="13">
                  <a:moveTo>
                    <a:pt x="689" y="1"/>
                  </a:moveTo>
                  <a:cubicBezTo>
                    <a:pt x="798" y="0"/>
                    <a:pt x="798" y="0"/>
                    <a:pt x="798" y="0"/>
                  </a:cubicBezTo>
                  <a:cubicBezTo>
                    <a:pt x="801" y="5"/>
                    <a:pt x="803" y="9"/>
                    <a:pt x="805" y="13"/>
                  </a:cubicBezTo>
                  <a:cubicBezTo>
                    <a:pt x="698" y="12"/>
                    <a:pt x="698" y="12"/>
                    <a:pt x="698" y="12"/>
                  </a:cubicBezTo>
                  <a:cubicBezTo>
                    <a:pt x="0" y="7"/>
                    <a:pt x="0" y="7"/>
                    <a:pt x="0" y="7"/>
                  </a:cubicBezTo>
                  <a:cubicBezTo>
                    <a:pt x="689" y="1"/>
                    <a:pt x="689" y="1"/>
                    <a:pt x="689" y="1"/>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38726" name="Freeform 134"/>
            <p:cNvSpPr>
              <a:spLocks/>
            </p:cNvSpPr>
            <p:nvPr/>
          </p:nvSpPr>
          <p:spPr bwMode="auto">
            <a:xfrm>
              <a:off x="2968" y="1468"/>
              <a:ext cx="303" cy="46"/>
            </a:xfrm>
            <a:custGeom>
              <a:avLst/>
              <a:gdLst/>
              <a:ahLst/>
              <a:cxnLst>
                <a:cxn ang="0">
                  <a:pos x="31" y="1"/>
                </a:cxn>
                <a:cxn ang="0">
                  <a:pos x="151" y="0"/>
                </a:cxn>
                <a:cxn ang="0">
                  <a:pos x="148" y="11"/>
                </a:cxn>
                <a:cxn ang="0">
                  <a:pos x="138" y="23"/>
                </a:cxn>
                <a:cxn ang="0">
                  <a:pos x="0" y="22"/>
                </a:cxn>
                <a:cxn ang="0">
                  <a:pos x="31" y="1"/>
                </a:cxn>
              </a:cxnLst>
              <a:rect l="0" t="0" r="r" b="b"/>
              <a:pathLst>
                <a:path w="151" h="23">
                  <a:moveTo>
                    <a:pt x="31" y="1"/>
                  </a:moveTo>
                  <a:cubicBezTo>
                    <a:pt x="151" y="0"/>
                    <a:pt x="151" y="0"/>
                    <a:pt x="151" y="0"/>
                  </a:cubicBezTo>
                  <a:cubicBezTo>
                    <a:pt x="150" y="4"/>
                    <a:pt x="149" y="7"/>
                    <a:pt x="148" y="11"/>
                  </a:cubicBezTo>
                  <a:cubicBezTo>
                    <a:pt x="148" y="11"/>
                    <a:pt x="146" y="16"/>
                    <a:pt x="138" y="23"/>
                  </a:cubicBezTo>
                  <a:cubicBezTo>
                    <a:pt x="0" y="22"/>
                    <a:pt x="0" y="22"/>
                    <a:pt x="0" y="22"/>
                  </a:cubicBezTo>
                  <a:cubicBezTo>
                    <a:pt x="12" y="18"/>
                    <a:pt x="23" y="12"/>
                    <a:pt x="31" y="1"/>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38727" name="Freeform 135"/>
            <p:cNvSpPr>
              <a:spLocks/>
            </p:cNvSpPr>
            <p:nvPr/>
          </p:nvSpPr>
          <p:spPr bwMode="auto">
            <a:xfrm>
              <a:off x="2260" y="1472"/>
              <a:ext cx="606" cy="38"/>
            </a:xfrm>
            <a:custGeom>
              <a:avLst/>
              <a:gdLst/>
              <a:ahLst/>
              <a:cxnLst>
                <a:cxn ang="0">
                  <a:pos x="296" y="12"/>
                </a:cxn>
                <a:cxn ang="0">
                  <a:pos x="292" y="19"/>
                </a:cxn>
                <a:cxn ang="0">
                  <a:pos x="1" y="17"/>
                </a:cxn>
                <a:cxn ang="0">
                  <a:pos x="0" y="3"/>
                </a:cxn>
                <a:cxn ang="0">
                  <a:pos x="302" y="0"/>
                </a:cxn>
                <a:cxn ang="0">
                  <a:pos x="296" y="12"/>
                </a:cxn>
              </a:cxnLst>
              <a:rect l="0" t="0" r="r" b="b"/>
              <a:pathLst>
                <a:path w="302" h="19">
                  <a:moveTo>
                    <a:pt x="296" y="12"/>
                  </a:moveTo>
                  <a:cubicBezTo>
                    <a:pt x="296" y="12"/>
                    <a:pt x="293" y="15"/>
                    <a:pt x="292" y="19"/>
                  </a:cubicBezTo>
                  <a:cubicBezTo>
                    <a:pt x="1" y="17"/>
                    <a:pt x="1" y="17"/>
                    <a:pt x="1" y="17"/>
                  </a:cubicBezTo>
                  <a:cubicBezTo>
                    <a:pt x="1" y="12"/>
                    <a:pt x="1" y="7"/>
                    <a:pt x="0" y="3"/>
                  </a:cubicBezTo>
                  <a:cubicBezTo>
                    <a:pt x="302" y="0"/>
                    <a:pt x="302" y="0"/>
                    <a:pt x="302" y="0"/>
                  </a:cubicBezTo>
                  <a:cubicBezTo>
                    <a:pt x="300" y="4"/>
                    <a:pt x="298" y="8"/>
                    <a:pt x="296" y="12"/>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38728" name="Freeform 136"/>
            <p:cNvSpPr>
              <a:spLocks/>
            </p:cNvSpPr>
            <p:nvPr/>
          </p:nvSpPr>
          <p:spPr bwMode="auto">
            <a:xfrm>
              <a:off x="810" y="1558"/>
              <a:ext cx="1314" cy="26"/>
            </a:xfrm>
            <a:custGeom>
              <a:avLst/>
              <a:gdLst/>
              <a:ahLst/>
              <a:cxnLst>
                <a:cxn ang="0">
                  <a:pos x="549" y="1"/>
                </a:cxn>
                <a:cxn ang="0">
                  <a:pos x="647" y="0"/>
                </a:cxn>
                <a:cxn ang="0">
                  <a:pos x="655" y="13"/>
                </a:cxn>
                <a:cxn ang="0">
                  <a:pos x="558" y="12"/>
                </a:cxn>
                <a:cxn ang="0">
                  <a:pos x="0" y="7"/>
                </a:cxn>
                <a:cxn ang="0">
                  <a:pos x="549" y="1"/>
                </a:cxn>
              </a:cxnLst>
              <a:rect l="0" t="0" r="r" b="b"/>
              <a:pathLst>
                <a:path w="655" h="13">
                  <a:moveTo>
                    <a:pt x="549" y="1"/>
                  </a:moveTo>
                  <a:cubicBezTo>
                    <a:pt x="647" y="0"/>
                    <a:pt x="647" y="0"/>
                    <a:pt x="647" y="0"/>
                  </a:cubicBezTo>
                  <a:cubicBezTo>
                    <a:pt x="650" y="4"/>
                    <a:pt x="652" y="9"/>
                    <a:pt x="655" y="13"/>
                  </a:cubicBezTo>
                  <a:cubicBezTo>
                    <a:pt x="558" y="12"/>
                    <a:pt x="558" y="12"/>
                    <a:pt x="558" y="12"/>
                  </a:cubicBezTo>
                  <a:cubicBezTo>
                    <a:pt x="0" y="7"/>
                    <a:pt x="0" y="7"/>
                    <a:pt x="0" y="7"/>
                  </a:cubicBezTo>
                  <a:cubicBezTo>
                    <a:pt x="549" y="1"/>
                    <a:pt x="549" y="1"/>
                    <a:pt x="549" y="1"/>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38729" name="Freeform 137"/>
            <p:cNvSpPr>
              <a:spLocks/>
            </p:cNvSpPr>
            <p:nvPr/>
          </p:nvSpPr>
          <p:spPr bwMode="auto">
            <a:xfrm>
              <a:off x="2266" y="1548"/>
              <a:ext cx="921" cy="44"/>
            </a:xfrm>
            <a:custGeom>
              <a:avLst/>
              <a:gdLst/>
              <a:ahLst/>
              <a:cxnLst>
                <a:cxn ang="0">
                  <a:pos x="434" y="9"/>
                </a:cxn>
                <a:cxn ang="0">
                  <a:pos x="404" y="22"/>
                </a:cxn>
                <a:cxn ang="0">
                  <a:pos x="1" y="18"/>
                </a:cxn>
                <a:cxn ang="0">
                  <a:pos x="0" y="4"/>
                </a:cxn>
                <a:cxn ang="0">
                  <a:pos x="459" y="0"/>
                </a:cxn>
                <a:cxn ang="0">
                  <a:pos x="434" y="9"/>
                </a:cxn>
              </a:cxnLst>
              <a:rect l="0" t="0" r="r" b="b"/>
              <a:pathLst>
                <a:path w="459" h="22">
                  <a:moveTo>
                    <a:pt x="434" y="9"/>
                  </a:moveTo>
                  <a:cubicBezTo>
                    <a:pt x="434" y="9"/>
                    <a:pt x="419" y="9"/>
                    <a:pt x="404" y="22"/>
                  </a:cubicBezTo>
                  <a:cubicBezTo>
                    <a:pt x="1" y="18"/>
                    <a:pt x="1" y="18"/>
                    <a:pt x="1" y="18"/>
                  </a:cubicBezTo>
                  <a:cubicBezTo>
                    <a:pt x="1" y="14"/>
                    <a:pt x="1" y="9"/>
                    <a:pt x="0" y="4"/>
                  </a:cubicBezTo>
                  <a:cubicBezTo>
                    <a:pt x="459" y="0"/>
                    <a:pt x="459" y="0"/>
                    <a:pt x="459" y="0"/>
                  </a:cubicBezTo>
                  <a:cubicBezTo>
                    <a:pt x="452" y="3"/>
                    <a:pt x="444" y="6"/>
                    <a:pt x="434" y="9"/>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38730" name="Freeform 138"/>
            <p:cNvSpPr>
              <a:spLocks/>
            </p:cNvSpPr>
            <p:nvPr/>
          </p:nvSpPr>
          <p:spPr bwMode="auto">
            <a:xfrm>
              <a:off x="766" y="1644"/>
              <a:ext cx="1422" cy="28"/>
            </a:xfrm>
            <a:custGeom>
              <a:avLst/>
              <a:gdLst/>
              <a:ahLst/>
              <a:cxnLst>
                <a:cxn ang="0">
                  <a:pos x="607" y="1"/>
                </a:cxn>
                <a:cxn ang="0">
                  <a:pos x="698" y="0"/>
                </a:cxn>
                <a:cxn ang="0">
                  <a:pos x="709" y="14"/>
                </a:cxn>
                <a:cxn ang="0">
                  <a:pos x="616" y="13"/>
                </a:cxn>
                <a:cxn ang="0">
                  <a:pos x="0" y="7"/>
                </a:cxn>
                <a:cxn ang="0">
                  <a:pos x="607" y="1"/>
                </a:cxn>
              </a:cxnLst>
              <a:rect l="0" t="0" r="r" b="b"/>
              <a:pathLst>
                <a:path w="709" h="14">
                  <a:moveTo>
                    <a:pt x="607" y="1"/>
                  </a:moveTo>
                  <a:cubicBezTo>
                    <a:pt x="698" y="0"/>
                    <a:pt x="698" y="0"/>
                    <a:pt x="698" y="0"/>
                  </a:cubicBezTo>
                  <a:cubicBezTo>
                    <a:pt x="702" y="5"/>
                    <a:pt x="706" y="9"/>
                    <a:pt x="709" y="14"/>
                  </a:cubicBezTo>
                  <a:cubicBezTo>
                    <a:pt x="616" y="13"/>
                    <a:pt x="616" y="13"/>
                    <a:pt x="616" y="13"/>
                  </a:cubicBezTo>
                  <a:cubicBezTo>
                    <a:pt x="0" y="7"/>
                    <a:pt x="0" y="7"/>
                    <a:pt x="0" y="7"/>
                  </a:cubicBezTo>
                  <a:cubicBezTo>
                    <a:pt x="607" y="1"/>
                    <a:pt x="607" y="1"/>
                    <a:pt x="607" y="1"/>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38731" name="Freeform 139"/>
            <p:cNvSpPr>
              <a:spLocks/>
            </p:cNvSpPr>
            <p:nvPr/>
          </p:nvSpPr>
          <p:spPr bwMode="auto">
            <a:xfrm>
              <a:off x="2272" y="1634"/>
              <a:ext cx="760" cy="46"/>
            </a:xfrm>
            <a:custGeom>
              <a:avLst/>
              <a:gdLst/>
              <a:ahLst/>
              <a:cxnLst>
                <a:cxn ang="0">
                  <a:pos x="379" y="0"/>
                </a:cxn>
                <a:cxn ang="0">
                  <a:pos x="347" y="23"/>
                </a:cxn>
                <a:cxn ang="0">
                  <a:pos x="1" y="19"/>
                </a:cxn>
                <a:cxn ang="0">
                  <a:pos x="0" y="4"/>
                </a:cxn>
                <a:cxn ang="0">
                  <a:pos x="379" y="0"/>
                </a:cxn>
                <a:cxn ang="0">
                  <a:pos x="379" y="0"/>
                </a:cxn>
              </a:cxnLst>
              <a:rect l="0" t="0" r="r" b="b"/>
              <a:pathLst>
                <a:path w="379" h="23">
                  <a:moveTo>
                    <a:pt x="379" y="0"/>
                  </a:moveTo>
                  <a:cubicBezTo>
                    <a:pt x="371" y="7"/>
                    <a:pt x="359" y="15"/>
                    <a:pt x="347" y="23"/>
                  </a:cubicBezTo>
                  <a:cubicBezTo>
                    <a:pt x="1" y="19"/>
                    <a:pt x="1" y="19"/>
                    <a:pt x="1" y="19"/>
                  </a:cubicBezTo>
                  <a:cubicBezTo>
                    <a:pt x="1" y="15"/>
                    <a:pt x="0" y="9"/>
                    <a:pt x="0" y="4"/>
                  </a:cubicBezTo>
                  <a:cubicBezTo>
                    <a:pt x="379" y="0"/>
                    <a:pt x="379" y="0"/>
                    <a:pt x="379" y="0"/>
                  </a:cubicBezTo>
                  <a:cubicBezTo>
                    <a:pt x="379" y="0"/>
                    <a:pt x="379" y="0"/>
                    <a:pt x="379"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38732" name="Freeform 140"/>
            <p:cNvSpPr>
              <a:spLocks/>
            </p:cNvSpPr>
            <p:nvPr/>
          </p:nvSpPr>
          <p:spPr bwMode="auto">
            <a:xfrm>
              <a:off x="632" y="1714"/>
              <a:ext cx="2266" cy="44"/>
            </a:xfrm>
            <a:custGeom>
              <a:avLst/>
              <a:gdLst/>
              <a:ahLst/>
              <a:cxnLst>
                <a:cxn ang="0">
                  <a:pos x="702" y="5"/>
                </a:cxn>
                <a:cxn ang="0">
                  <a:pos x="799" y="4"/>
                </a:cxn>
                <a:cxn ang="0">
                  <a:pos x="818" y="18"/>
                </a:cxn>
                <a:cxn ang="0">
                  <a:pos x="819" y="3"/>
                </a:cxn>
                <a:cxn ang="0">
                  <a:pos x="1130" y="0"/>
                </a:cxn>
                <a:cxn ang="0">
                  <a:pos x="1130" y="2"/>
                </a:cxn>
                <a:cxn ang="0">
                  <a:pos x="1088" y="22"/>
                </a:cxn>
                <a:cxn ang="0">
                  <a:pos x="710" y="19"/>
                </a:cxn>
                <a:cxn ang="0">
                  <a:pos x="0" y="12"/>
                </a:cxn>
                <a:cxn ang="0">
                  <a:pos x="702" y="5"/>
                </a:cxn>
              </a:cxnLst>
              <a:rect l="0" t="0" r="r" b="b"/>
              <a:pathLst>
                <a:path w="1130" h="22">
                  <a:moveTo>
                    <a:pt x="702" y="5"/>
                  </a:moveTo>
                  <a:cubicBezTo>
                    <a:pt x="799" y="4"/>
                    <a:pt x="799" y="4"/>
                    <a:pt x="799" y="4"/>
                  </a:cubicBezTo>
                  <a:cubicBezTo>
                    <a:pt x="809" y="14"/>
                    <a:pt x="816" y="19"/>
                    <a:pt x="818" y="18"/>
                  </a:cubicBezTo>
                  <a:cubicBezTo>
                    <a:pt x="819" y="17"/>
                    <a:pt x="819" y="12"/>
                    <a:pt x="819" y="3"/>
                  </a:cubicBezTo>
                  <a:cubicBezTo>
                    <a:pt x="1130" y="0"/>
                    <a:pt x="1130" y="0"/>
                    <a:pt x="1130" y="0"/>
                  </a:cubicBezTo>
                  <a:cubicBezTo>
                    <a:pt x="1130" y="2"/>
                    <a:pt x="1130" y="2"/>
                    <a:pt x="1130" y="2"/>
                  </a:cubicBezTo>
                  <a:cubicBezTo>
                    <a:pt x="1116" y="9"/>
                    <a:pt x="1102" y="16"/>
                    <a:pt x="1088" y="22"/>
                  </a:cubicBezTo>
                  <a:cubicBezTo>
                    <a:pt x="710" y="19"/>
                    <a:pt x="710" y="19"/>
                    <a:pt x="710" y="19"/>
                  </a:cubicBezTo>
                  <a:cubicBezTo>
                    <a:pt x="0" y="12"/>
                    <a:pt x="0" y="12"/>
                    <a:pt x="0" y="12"/>
                  </a:cubicBezTo>
                  <a:cubicBezTo>
                    <a:pt x="702" y="5"/>
                    <a:pt x="702" y="5"/>
                    <a:pt x="702" y="5"/>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38733" name="Freeform 141"/>
            <p:cNvSpPr>
              <a:spLocks/>
            </p:cNvSpPr>
            <p:nvPr/>
          </p:nvSpPr>
          <p:spPr bwMode="auto">
            <a:xfrm>
              <a:off x="518" y="1794"/>
              <a:ext cx="2258" cy="44"/>
            </a:xfrm>
            <a:custGeom>
              <a:avLst/>
              <a:gdLst/>
              <a:ahLst/>
              <a:cxnLst>
                <a:cxn ang="0">
                  <a:pos x="771" y="4"/>
                </a:cxn>
                <a:cxn ang="0">
                  <a:pos x="1126" y="0"/>
                </a:cxn>
                <a:cxn ang="0">
                  <a:pos x="1118" y="22"/>
                </a:cxn>
                <a:cxn ang="0">
                  <a:pos x="774" y="19"/>
                </a:cxn>
                <a:cxn ang="0">
                  <a:pos x="0" y="12"/>
                </a:cxn>
                <a:cxn ang="0">
                  <a:pos x="771" y="4"/>
                </a:cxn>
              </a:cxnLst>
              <a:rect l="0" t="0" r="r" b="b"/>
              <a:pathLst>
                <a:path w="1126" h="22">
                  <a:moveTo>
                    <a:pt x="771" y="4"/>
                  </a:moveTo>
                  <a:cubicBezTo>
                    <a:pt x="1126" y="0"/>
                    <a:pt x="1126" y="0"/>
                    <a:pt x="1126" y="0"/>
                  </a:cubicBezTo>
                  <a:cubicBezTo>
                    <a:pt x="1123" y="6"/>
                    <a:pt x="1120" y="14"/>
                    <a:pt x="1118" y="22"/>
                  </a:cubicBezTo>
                  <a:cubicBezTo>
                    <a:pt x="774" y="19"/>
                    <a:pt x="774" y="19"/>
                    <a:pt x="774" y="19"/>
                  </a:cubicBezTo>
                  <a:cubicBezTo>
                    <a:pt x="0" y="12"/>
                    <a:pt x="0" y="12"/>
                    <a:pt x="0" y="12"/>
                  </a:cubicBezTo>
                  <a:cubicBezTo>
                    <a:pt x="771" y="4"/>
                    <a:pt x="771" y="4"/>
                    <a:pt x="771" y="4"/>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38734" name="Freeform 142"/>
            <p:cNvSpPr>
              <a:spLocks/>
            </p:cNvSpPr>
            <p:nvPr/>
          </p:nvSpPr>
          <p:spPr bwMode="auto">
            <a:xfrm>
              <a:off x="496" y="1875"/>
              <a:ext cx="2262" cy="44"/>
            </a:xfrm>
            <a:custGeom>
              <a:avLst/>
              <a:gdLst/>
              <a:ahLst/>
              <a:cxnLst>
                <a:cxn ang="0">
                  <a:pos x="795" y="3"/>
                </a:cxn>
                <a:cxn ang="0">
                  <a:pos x="1128" y="0"/>
                </a:cxn>
                <a:cxn ang="0">
                  <a:pos x="1128" y="22"/>
                </a:cxn>
                <a:cxn ang="0">
                  <a:pos x="805" y="19"/>
                </a:cxn>
                <a:cxn ang="0">
                  <a:pos x="0" y="11"/>
                </a:cxn>
                <a:cxn ang="0">
                  <a:pos x="795" y="3"/>
                </a:cxn>
              </a:cxnLst>
              <a:rect l="0" t="0" r="r" b="b"/>
              <a:pathLst>
                <a:path w="1128" h="22">
                  <a:moveTo>
                    <a:pt x="795" y="3"/>
                  </a:moveTo>
                  <a:cubicBezTo>
                    <a:pt x="1128" y="0"/>
                    <a:pt x="1128" y="0"/>
                    <a:pt x="1128" y="0"/>
                  </a:cubicBezTo>
                  <a:cubicBezTo>
                    <a:pt x="1128" y="5"/>
                    <a:pt x="1128" y="13"/>
                    <a:pt x="1128" y="22"/>
                  </a:cubicBezTo>
                  <a:cubicBezTo>
                    <a:pt x="805" y="19"/>
                    <a:pt x="805" y="19"/>
                    <a:pt x="805" y="19"/>
                  </a:cubicBezTo>
                  <a:cubicBezTo>
                    <a:pt x="0" y="11"/>
                    <a:pt x="0" y="11"/>
                    <a:pt x="0" y="11"/>
                  </a:cubicBezTo>
                  <a:cubicBezTo>
                    <a:pt x="795" y="3"/>
                    <a:pt x="795" y="3"/>
                    <a:pt x="795" y="3"/>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38735" name="Freeform 143"/>
            <p:cNvSpPr>
              <a:spLocks/>
            </p:cNvSpPr>
            <p:nvPr/>
          </p:nvSpPr>
          <p:spPr bwMode="auto">
            <a:xfrm>
              <a:off x="496" y="1953"/>
              <a:ext cx="2260" cy="46"/>
            </a:xfrm>
            <a:custGeom>
              <a:avLst/>
              <a:gdLst/>
              <a:ahLst/>
              <a:cxnLst>
                <a:cxn ang="0">
                  <a:pos x="823" y="4"/>
                </a:cxn>
                <a:cxn ang="0">
                  <a:pos x="1127" y="0"/>
                </a:cxn>
                <a:cxn ang="0">
                  <a:pos x="1125" y="23"/>
                </a:cxn>
                <a:cxn ang="0">
                  <a:pos x="863" y="20"/>
                </a:cxn>
                <a:cxn ang="0">
                  <a:pos x="0" y="12"/>
                </a:cxn>
                <a:cxn ang="0">
                  <a:pos x="823" y="4"/>
                </a:cxn>
              </a:cxnLst>
              <a:rect l="0" t="0" r="r" b="b"/>
              <a:pathLst>
                <a:path w="1127" h="23">
                  <a:moveTo>
                    <a:pt x="823" y="4"/>
                  </a:moveTo>
                  <a:cubicBezTo>
                    <a:pt x="1127" y="0"/>
                    <a:pt x="1127" y="0"/>
                    <a:pt x="1127" y="0"/>
                  </a:cubicBezTo>
                  <a:cubicBezTo>
                    <a:pt x="1126" y="8"/>
                    <a:pt x="1126" y="15"/>
                    <a:pt x="1125" y="23"/>
                  </a:cubicBezTo>
                  <a:cubicBezTo>
                    <a:pt x="863" y="20"/>
                    <a:pt x="863" y="20"/>
                    <a:pt x="863" y="20"/>
                  </a:cubicBezTo>
                  <a:cubicBezTo>
                    <a:pt x="0" y="12"/>
                    <a:pt x="0" y="12"/>
                    <a:pt x="0" y="12"/>
                  </a:cubicBezTo>
                  <a:cubicBezTo>
                    <a:pt x="823" y="4"/>
                    <a:pt x="823" y="4"/>
                    <a:pt x="823" y="4"/>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38736" name="Freeform 144"/>
            <p:cNvSpPr>
              <a:spLocks/>
            </p:cNvSpPr>
            <p:nvPr/>
          </p:nvSpPr>
          <p:spPr bwMode="auto">
            <a:xfrm>
              <a:off x="496" y="2033"/>
              <a:ext cx="2252" cy="46"/>
            </a:xfrm>
            <a:custGeom>
              <a:avLst/>
              <a:gdLst/>
              <a:ahLst/>
              <a:cxnLst>
                <a:cxn ang="0">
                  <a:pos x="849" y="3"/>
                </a:cxn>
                <a:cxn ang="0">
                  <a:pos x="1123" y="0"/>
                </a:cxn>
                <a:cxn ang="0">
                  <a:pos x="1121" y="23"/>
                </a:cxn>
                <a:cxn ang="0">
                  <a:pos x="834" y="20"/>
                </a:cxn>
                <a:cxn ang="0">
                  <a:pos x="0" y="12"/>
                </a:cxn>
                <a:cxn ang="0">
                  <a:pos x="849" y="3"/>
                </a:cxn>
              </a:cxnLst>
              <a:rect l="0" t="0" r="r" b="b"/>
              <a:pathLst>
                <a:path w="1123" h="23">
                  <a:moveTo>
                    <a:pt x="849" y="3"/>
                  </a:moveTo>
                  <a:cubicBezTo>
                    <a:pt x="1123" y="0"/>
                    <a:pt x="1123" y="0"/>
                    <a:pt x="1123" y="0"/>
                  </a:cubicBezTo>
                  <a:cubicBezTo>
                    <a:pt x="1123" y="8"/>
                    <a:pt x="1122" y="15"/>
                    <a:pt x="1121" y="23"/>
                  </a:cubicBezTo>
                  <a:cubicBezTo>
                    <a:pt x="834" y="20"/>
                    <a:pt x="834" y="20"/>
                    <a:pt x="834" y="20"/>
                  </a:cubicBezTo>
                  <a:cubicBezTo>
                    <a:pt x="0" y="12"/>
                    <a:pt x="0" y="12"/>
                    <a:pt x="0" y="12"/>
                  </a:cubicBezTo>
                  <a:cubicBezTo>
                    <a:pt x="849" y="3"/>
                    <a:pt x="849" y="3"/>
                    <a:pt x="849" y="3"/>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38737" name="Freeform 145"/>
            <p:cNvSpPr>
              <a:spLocks/>
            </p:cNvSpPr>
            <p:nvPr/>
          </p:nvSpPr>
          <p:spPr bwMode="auto">
            <a:xfrm>
              <a:off x="295" y="2113"/>
              <a:ext cx="2443" cy="44"/>
            </a:xfrm>
            <a:custGeom>
              <a:avLst/>
              <a:gdLst/>
              <a:ahLst/>
              <a:cxnLst>
                <a:cxn ang="0">
                  <a:pos x="917" y="3"/>
                </a:cxn>
                <a:cxn ang="0">
                  <a:pos x="1218" y="0"/>
                </a:cxn>
                <a:cxn ang="0">
                  <a:pos x="1214" y="22"/>
                </a:cxn>
                <a:cxn ang="0">
                  <a:pos x="907" y="20"/>
                </a:cxn>
                <a:cxn ang="0">
                  <a:pos x="0" y="12"/>
                </a:cxn>
                <a:cxn ang="0">
                  <a:pos x="917" y="3"/>
                </a:cxn>
              </a:cxnLst>
              <a:rect l="0" t="0" r="r" b="b"/>
              <a:pathLst>
                <a:path w="1218" h="22">
                  <a:moveTo>
                    <a:pt x="917" y="3"/>
                  </a:moveTo>
                  <a:cubicBezTo>
                    <a:pt x="1218" y="0"/>
                    <a:pt x="1218" y="0"/>
                    <a:pt x="1218" y="0"/>
                  </a:cubicBezTo>
                  <a:cubicBezTo>
                    <a:pt x="1217" y="8"/>
                    <a:pt x="1216" y="15"/>
                    <a:pt x="1214" y="22"/>
                  </a:cubicBezTo>
                  <a:cubicBezTo>
                    <a:pt x="907" y="20"/>
                    <a:pt x="907" y="20"/>
                    <a:pt x="907" y="20"/>
                  </a:cubicBezTo>
                  <a:cubicBezTo>
                    <a:pt x="0" y="12"/>
                    <a:pt x="0" y="12"/>
                    <a:pt x="0" y="12"/>
                  </a:cubicBezTo>
                  <a:cubicBezTo>
                    <a:pt x="917" y="3"/>
                    <a:pt x="917" y="3"/>
                    <a:pt x="917" y="3"/>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38738" name="Freeform 146"/>
            <p:cNvSpPr>
              <a:spLocks/>
            </p:cNvSpPr>
            <p:nvPr/>
          </p:nvSpPr>
          <p:spPr bwMode="auto">
            <a:xfrm>
              <a:off x="462" y="2193"/>
              <a:ext cx="2260" cy="44"/>
            </a:xfrm>
            <a:custGeom>
              <a:avLst/>
              <a:gdLst/>
              <a:ahLst/>
              <a:cxnLst>
                <a:cxn ang="0">
                  <a:pos x="812" y="3"/>
                </a:cxn>
                <a:cxn ang="0">
                  <a:pos x="1127" y="0"/>
                </a:cxn>
                <a:cxn ang="0">
                  <a:pos x="1122" y="22"/>
                </a:cxn>
                <a:cxn ang="0">
                  <a:pos x="805" y="19"/>
                </a:cxn>
                <a:cxn ang="0">
                  <a:pos x="0" y="11"/>
                </a:cxn>
                <a:cxn ang="0">
                  <a:pos x="812" y="3"/>
                </a:cxn>
              </a:cxnLst>
              <a:rect l="0" t="0" r="r" b="b"/>
              <a:pathLst>
                <a:path w="1127" h="22">
                  <a:moveTo>
                    <a:pt x="812" y="3"/>
                  </a:moveTo>
                  <a:cubicBezTo>
                    <a:pt x="1127" y="0"/>
                    <a:pt x="1127" y="0"/>
                    <a:pt x="1127" y="0"/>
                  </a:cubicBezTo>
                  <a:cubicBezTo>
                    <a:pt x="1125" y="9"/>
                    <a:pt x="1123" y="16"/>
                    <a:pt x="1122" y="22"/>
                  </a:cubicBezTo>
                  <a:cubicBezTo>
                    <a:pt x="805" y="19"/>
                    <a:pt x="805" y="19"/>
                    <a:pt x="805" y="19"/>
                  </a:cubicBezTo>
                  <a:cubicBezTo>
                    <a:pt x="0" y="11"/>
                    <a:pt x="0" y="11"/>
                    <a:pt x="0" y="11"/>
                  </a:cubicBezTo>
                  <a:cubicBezTo>
                    <a:pt x="812" y="3"/>
                    <a:pt x="812" y="3"/>
                    <a:pt x="812" y="3"/>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38739" name="Freeform 147"/>
            <p:cNvSpPr>
              <a:spLocks/>
            </p:cNvSpPr>
            <p:nvPr/>
          </p:nvSpPr>
          <p:spPr bwMode="auto">
            <a:xfrm>
              <a:off x="462" y="2271"/>
              <a:ext cx="2264" cy="46"/>
            </a:xfrm>
            <a:custGeom>
              <a:avLst/>
              <a:gdLst/>
              <a:ahLst/>
              <a:cxnLst>
                <a:cxn ang="0">
                  <a:pos x="801" y="4"/>
                </a:cxn>
                <a:cxn ang="0">
                  <a:pos x="1120" y="0"/>
                </a:cxn>
                <a:cxn ang="0">
                  <a:pos x="1129" y="23"/>
                </a:cxn>
                <a:cxn ang="0">
                  <a:pos x="803" y="20"/>
                </a:cxn>
                <a:cxn ang="0">
                  <a:pos x="0" y="12"/>
                </a:cxn>
                <a:cxn ang="0">
                  <a:pos x="801" y="4"/>
                </a:cxn>
              </a:cxnLst>
              <a:rect l="0" t="0" r="r" b="b"/>
              <a:pathLst>
                <a:path w="1129" h="23">
                  <a:moveTo>
                    <a:pt x="801" y="4"/>
                  </a:moveTo>
                  <a:cubicBezTo>
                    <a:pt x="1120" y="0"/>
                    <a:pt x="1120" y="0"/>
                    <a:pt x="1120" y="0"/>
                  </a:cubicBezTo>
                  <a:cubicBezTo>
                    <a:pt x="1120" y="8"/>
                    <a:pt x="1123" y="14"/>
                    <a:pt x="1129" y="23"/>
                  </a:cubicBezTo>
                  <a:cubicBezTo>
                    <a:pt x="803" y="20"/>
                    <a:pt x="803" y="20"/>
                    <a:pt x="803" y="20"/>
                  </a:cubicBezTo>
                  <a:cubicBezTo>
                    <a:pt x="0" y="12"/>
                    <a:pt x="0" y="12"/>
                    <a:pt x="0" y="12"/>
                  </a:cubicBezTo>
                  <a:cubicBezTo>
                    <a:pt x="801" y="4"/>
                    <a:pt x="801" y="4"/>
                    <a:pt x="801" y="4"/>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38740" name="Freeform 148"/>
            <p:cNvSpPr>
              <a:spLocks/>
            </p:cNvSpPr>
            <p:nvPr/>
          </p:nvSpPr>
          <p:spPr bwMode="auto">
            <a:xfrm>
              <a:off x="496" y="2359"/>
              <a:ext cx="2264" cy="44"/>
            </a:xfrm>
            <a:custGeom>
              <a:avLst/>
              <a:gdLst/>
              <a:ahLst/>
              <a:cxnLst>
                <a:cxn ang="0">
                  <a:pos x="795" y="3"/>
                </a:cxn>
                <a:cxn ang="0">
                  <a:pos x="1125" y="0"/>
                </a:cxn>
                <a:cxn ang="0">
                  <a:pos x="1128" y="22"/>
                </a:cxn>
                <a:cxn ang="0">
                  <a:pos x="799" y="19"/>
                </a:cxn>
                <a:cxn ang="0">
                  <a:pos x="0" y="11"/>
                </a:cxn>
                <a:cxn ang="0">
                  <a:pos x="795" y="3"/>
                </a:cxn>
              </a:cxnLst>
              <a:rect l="0" t="0" r="r" b="b"/>
              <a:pathLst>
                <a:path w="1129" h="22">
                  <a:moveTo>
                    <a:pt x="795" y="3"/>
                  </a:moveTo>
                  <a:cubicBezTo>
                    <a:pt x="1125" y="0"/>
                    <a:pt x="1125" y="0"/>
                    <a:pt x="1125" y="0"/>
                  </a:cubicBezTo>
                  <a:cubicBezTo>
                    <a:pt x="1129" y="9"/>
                    <a:pt x="1128" y="16"/>
                    <a:pt x="1128" y="22"/>
                  </a:cubicBezTo>
                  <a:cubicBezTo>
                    <a:pt x="799" y="19"/>
                    <a:pt x="799" y="19"/>
                    <a:pt x="799" y="19"/>
                  </a:cubicBezTo>
                  <a:cubicBezTo>
                    <a:pt x="0" y="11"/>
                    <a:pt x="0" y="11"/>
                    <a:pt x="0" y="11"/>
                  </a:cubicBezTo>
                  <a:cubicBezTo>
                    <a:pt x="795" y="3"/>
                    <a:pt x="795" y="3"/>
                    <a:pt x="795" y="3"/>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38741" name="Freeform 149"/>
            <p:cNvSpPr>
              <a:spLocks/>
            </p:cNvSpPr>
            <p:nvPr/>
          </p:nvSpPr>
          <p:spPr bwMode="auto">
            <a:xfrm>
              <a:off x="409" y="2439"/>
              <a:ext cx="2385" cy="44"/>
            </a:xfrm>
            <a:custGeom>
              <a:avLst/>
              <a:gdLst/>
              <a:ahLst/>
              <a:cxnLst>
                <a:cxn ang="0">
                  <a:pos x="828" y="3"/>
                </a:cxn>
                <a:cxn ang="0">
                  <a:pos x="1172" y="0"/>
                </a:cxn>
                <a:cxn ang="0">
                  <a:pos x="1189" y="22"/>
                </a:cxn>
                <a:cxn ang="0">
                  <a:pos x="815" y="19"/>
                </a:cxn>
                <a:cxn ang="0">
                  <a:pos x="0" y="11"/>
                </a:cxn>
                <a:cxn ang="0">
                  <a:pos x="828" y="3"/>
                </a:cxn>
              </a:cxnLst>
              <a:rect l="0" t="0" r="r" b="b"/>
              <a:pathLst>
                <a:path w="1189" h="22">
                  <a:moveTo>
                    <a:pt x="828" y="3"/>
                  </a:moveTo>
                  <a:cubicBezTo>
                    <a:pt x="1172" y="0"/>
                    <a:pt x="1172" y="0"/>
                    <a:pt x="1172" y="0"/>
                  </a:cubicBezTo>
                  <a:cubicBezTo>
                    <a:pt x="1175" y="6"/>
                    <a:pt x="1182" y="14"/>
                    <a:pt x="1189" y="22"/>
                  </a:cubicBezTo>
                  <a:cubicBezTo>
                    <a:pt x="815" y="19"/>
                    <a:pt x="815" y="19"/>
                    <a:pt x="815" y="19"/>
                  </a:cubicBezTo>
                  <a:cubicBezTo>
                    <a:pt x="0" y="11"/>
                    <a:pt x="0" y="11"/>
                    <a:pt x="0" y="11"/>
                  </a:cubicBezTo>
                  <a:cubicBezTo>
                    <a:pt x="828" y="3"/>
                    <a:pt x="828" y="3"/>
                    <a:pt x="828" y="3"/>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38742" name="Freeform 150"/>
            <p:cNvSpPr>
              <a:spLocks/>
            </p:cNvSpPr>
            <p:nvPr/>
          </p:nvSpPr>
          <p:spPr bwMode="auto">
            <a:xfrm>
              <a:off x="247" y="2517"/>
              <a:ext cx="2607" cy="47"/>
            </a:xfrm>
            <a:custGeom>
              <a:avLst/>
              <a:gdLst/>
              <a:ahLst/>
              <a:cxnLst>
                <a:cxn ang="0">
                  <a:pos x="873" y="4"/>
                </a:cxn>
                <a:cxn ang="0">
                  <a:pos x="1285" y="0"/>
                </a:cxn>
                <a:cxn ang="0">
                  <a:pos x="1298" y="19"/>
                </a:cxn>
                <a:cxn ang="0">
                  <a:pos x="1300" y="22"/>
                </a:cxn>
                <a:cxn ang="0">
                  <a:pos x="1300" y="23"/>
                </a:cxn>
                <a:cxn ang="0">
                  <a:pos x="860" y="19"/>
                </a:cxn>
                <a:cxn ang="0">
                  <a:pos x="0" y="12"/>
                </a:cxn>
                <a:cxn ang="0">
                  <a:pos x="873" y="4"/>
                </a:cxn>
              </a:cxnLst>
              <a:rect l="0" t="0" r="r" b="b"/>
              <a:pathLst>
                <a:path w="1300" h="23">
                  <a:moveTo>
                    <a:pt x="873" y="4"/>
                  </a:moveTo>
                  <a:cubicBezTo>
                    <a:pt x="1285" y="0"/>
                    <a:pt x="1285" y="0"/>
                    <a:pt x="1285" y="0"/>
                  </a:cubicBezTo>
                  <a:cubicBezTo>
                    <a:pt x="1291" y="8"/>
                    <a:pt x="1296" y="15"/>
                    <a:pt x="1298" y="19"/>
                  </a:cubicBezTo>
                  <a:cubicBezTo>
                    <a:pt x="1299" y="20"/>
                    <a:pt x="1299" y="21"/>
                    <a:pt x="1300" y="22"/>
                  </a:cubicBezTo>
                  <a:cubicBezTo>
                    <a:pt x="1300" y="23"/>
                    <a:pt x="1300" y="23"/>
                    <a:pt x="1300" y="23"/>
                  </a:cubicBezTo>
                  <a:cubicBezTo>
                    <a:pt x="860" y="19"/>
                    <a:pt x="860" y="19"/>
                    <a:pt x="860" y="19"/>
                  </a:cubicBezTo>
                  <a:cubicBezTo>
                    <a:pt x="0" y="12"/>
                    <a:pt x="0" y="12"/>
                    <a:pt x="0" y="12"/>
                  </a:cubicBezTo>
                  <a:cubicBezTo>
                    <a:pt x="873" y="4"/>
                    <a:pt x="873" y="4"/>
                    <a:pt x="873" y="4"/>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38743" name="Freeform 151"/>
            <p:cNvSpPr>
              <a:spLocks/>
            </p:cNvSpPr>
            <p:nvPr/>
          </p:nvSpPr>
          <p:spPr bwMode="auto">
            <a:xfrm>
              <a:off x="650" y="2598"/>
              <a:ext cx="2250" cy="44"/>
            </a:xfrm>
            <a:custGeom>
              <a:avLst/>
              <a:gdLst/>
              <a:ahLst/>
              <a:cxnLst>
                <a:cxn ang="0">
                  <a:pos x="640" y="5"/>
                </a:cxn>
                <a:cxn ang="0">
                  <a:pos x="1109" y="0"/>
                </a:cxn>
                <a:cxn ang="0">
                  <a:pos x="1122" y="22"/>
                </a:cxn>
                <a:cxn ang="0">
                  <a:pos x="631" y="18"/>
                </a:cxn>
                <a:cxn ang="0">
                  <a:pos x="0" y="12"/>
                </a:cxn>
                <a:cxn ang="0">
                  <a:pos x="640" y="5"/>
                </a:cxn>
              </a:cxnLst>
              <a:rect l="0" t="0" r="r" b="b"/>
              <a:pathLst>
                <a:path w="1122" h="22">
                  <a:moveTo>
                    <a:pt x="640" y="5"/>
                  </a:moveTo>
                  <a:cubicBezTo>
                    <a:pt x="1109" y="0"/>
                    <a:pt x="1109" y="0"/>
                    <a:pt x="1109" y="0"/>
                  </a:cubicBezTo>
                  <a:cubicBezTo>
                    <a:pt x="1114" y="8"/>
                    <a:pt x="1118" y="15"/>
                    <a:pt x="1122" y="22"/>
                  </a:cubicBezTo>
                  <a:cubicBezTo>
                    <a:pt x="631" y="18"/>
                    <a:pt x="631" y="18"/>
                    <a:pt x="631" y="18"/>
                  </a:cubicBezTo>
                  <a:cubicBezTo>
                    <a:pt x="0" y="12"/>
                    <a:pt x="0" y="12"/>
                    <a:pt x="0" y="12"/>
                  </a:cubicBezTo>
                  <a:cubicBezTo>
                    <a:pt x="640" y="5"/>
                    <a:pt x="640" y="5"/>
                    <a:pt x="640" y="5"/>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38744" name="Freeform 152"/>
            <p:cNvSpPr>
              <a:spLocks/>
            </p:cNvSpPr>
            <p:nvPr/>
          </p:nvSpPr>
          <p:spPr bwMode="auto">
            <a:xfrm>
              <a:off x="688" y="2678"/>
              <a:ext cx="2262" cy="44"/>
            </a:xfrm>
            <a:custGeom>
              <a:avLst/>
              <a:gdLst/>
              <a:ahLst/>
              <a:cxnLst>
                <a:cxn ang="0">
                  <a:pos x="596" y="5"/>
                </a:cxn>
                <a:cxn ang="0">
                  <a:pos x="1111" y="0"/>
                </a:cxn>
                <a:cxn ang="0">
                  <a:pos x="1128" y="22"/>
                </a:cxn>
                <a:cxn ang="0">
                  <a:pos x="589" y="17"/>
                </a:cxn>
                <a:cxn ang="0">
                  <a:pos x="0" y="11"/>
                </a:cxn>
                <a:cxn ang="0">
                  <a:pos x="596" y="5"/>
                </a:cxn>
              </a:cxnLst>
              <a:rect l="0" t="0" r="r" b="b"/>
              <a:pathLst>
                <a:path w="1128" h="22">
                  <a:moveTo>
                    <a:pt x="596" y="5"/>
                  </a:moveTo>
                  <a:cubicBezTo>
                    <a:pt x="1111" y="0"/>
                    <a:pt x="1111" y="0"/>
                    <a:pt x="1111" y="0"/>
                  </a:cubicBezTo>
                  <a:cubicBezTo>
                    <a:pt x="1115" y="7"/>
                    <a:pt x="1122" y="15"/>
                    <a:pt x="1128" y="22"/>
                  </a:cubicBezTo>
                  <a:cubicBezTo>
                    <a:pt x="589" y="17"/>
                    <a:pt x="589" y="17"/>
                    <a:pt x="589" y="17"/>
                  </a:cubicBezTo>
                  <a:cubicBezTo>
                    <a:pt x="0" y="11"/>
                    <a:pt x="0" y="11"/>
                    <a:pt x="0" y="11"/>
                  </a:cubicBezTo>
                  <a:cubicBezTo>
                    <a:pt x="596" y="5"/>
                    <a:pt x="596" y="5"/>
                    <a:pt x="596" y="5"/>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38745" name="Freeform 153"/>
            <p:cNvSpPr>
              <a:spLocks/>
            </p:cNvSpPr>
            <p:nvPr/>
          </p:nvSpPr>
          <p:spPr bwMode="auto">
            <a:xfrm>
              <a:off x="307" y="2762"/>
              <a:ext cx="2118" cy="36"/>
            </a:xfrm>
            <a:custGeom>
              <a:avLst/>
              <a:gdLst/>
              <a:ahLst/>
              <a:cxnLst>
                <a:cxn ang="0">
                  <a:pos x="772" y="2"/>
                </a:cxn>
                <a:cxn ang="0">
                  <a:pos x="1056" y="0"/>
                </a:cxn>
                <a:cxn ang="0">
                  <a:pos x="1043" y="18"/>
                </a:cxn>
                <a:cxn ang="0">
                  <a:pos x="779" y="15"/>
                </a:cxn>
                <a:cxn ang="0">
                  <a:pos x="0" y="9"/>
                </a:cxn>
                <a:cxn ang="0">
                  <a:pos x="772" y="2"/>
                </a:cxn>
              </a:cxnLst>
              <a:rect l="0" t="0" r="r" b="b"/>
              <a:pathLst>
                <a:path w="1056" h="18">
                  <a:moveTo>
                    <a:pt x="772" y="2"/>
                  </a:moveTo>
                  <a:cubicBezTo>
                    <a:pt x="1056" y="0"/>
                    <a:pt x="1056" y="0"/>
                    <a:pt x="1056" y="0"/>
                  </a:cubicBezTo>
                  <a:cubicBezTo>
                    <a:pt x="1052" y="5"/>
                    <a:pt x="1047" y="11"/>
                    <a:pt x="1043" y="18"/>
                  </a:cubicBezTo>
                  <a:cubicBezTo>
                    <a:pt x="779" y="15"/>
                    <a:pt x="779" y="15"/>
                    <a:pt x="779" y="15"/>
                  </a:cubicBezTo>
                  <a:cubicBezTo>
                    <a:pt x="0" y="9"/>
                    <a:pt x="0" y="9"/>
                    <a:pt x="0" y="9"/>
                  </a:cubicBezTo>
                  <a:cubicBezTo>
                    <a:pt x="772" y="2"/>
                    <a:pt x="772" y="2"/>
                    <a:pt x="772" y="2"/>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38746" name="Freeform 154"/>
            <p:cNvSpPr>
              <a:spLocks/>
            </p:cNvSpPr>
            <p:nvPr/>
          </p:nvSpPr>
          <p:spPr bwMode="auto">
            <a:xfrm>
              <a:off x="2481" y="2758"/>
              <a:ext cx="525" cy="44"/>
            </a:xfrm>
            <a:custGeom>
              <a:avLst/>
              <a:gdLst/>
              <a:ahLst/>
              <a:cxnLst>
                <a:cxn ang="0">
                  <a:pos x="254" y="6"/>
                </a:cxn>
                <a:cxn ang="0">
                  <a:pos x="262" y="22"/>
                </a:cxn>
                <a:cxn ang="0">
                  <a:pos x="8" y="20"/>
                </a:cxn>
                <a:cxn ang="0">
                  <a:pos x="7" y="17"/>
                </a:cxn>
                <a:cxn ang="0">
                  <a:pos x="0" y="2"/>
                </a:cxn>
                <a:cxn ang="0">
                  <a:pos x="249" y="0"/>
                </a:cxn>
                <a:cxn ang="0">
                  <a:pos x="254" y="6"/>
                </a:cxn>
              </a:cxnLst>
              <a:rect l="0" t="0" r="r" b="b"/>
              <a:pathLst>
                <a:path w="262" h="22">
                  <a:moveTo>
                    <a:pt x="254" y="6"/>
                  </a:moveTo>
                  <a:cubicBezTo>
                    <a:pt x="257" y="11"/>
                    <a:pt x="259" y="16"/>
                    <a:pt x="262" y="22"/>
                  </a:cubicBezTo>
                  <a:cubicBezTo>
                    <a:pt x="8" y="20"/>
                    <a:pt x="8" y="20"/>
                    <a:pt x="8" y="20"/>
                  </a:cubicBezTo>
                  <a:cubicBezTo>
                    <a:pt x="8" y="19"/>
                    <a:pt x="7" y="18"/>
                    <a:pt x="7" y="17"/>
                  </a:cubicBezTo>
                  <a:cubicBezTo>
                    <a:pt x="6" y="12"/>
                    <a:pt x="4" y="7"/>
                    <a:pt x="0" y="2"/>
                  </a:cubicBezTo>
                  <a:cubicBezTo>
                    <a:pt x="249" y="0"/>
                    <a:pt x="249" y="0"/>
                    <a:pt x="249" y="0"/>
                  </a:cubicBezTo>
                  <a:cubicBezTo>
                    <a:pt x="251" y="2"/>
                    <a:pt x="253" y="4"/>
                    <a:pt x="254" y="6"/>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38747" name="Freeform 155"/>
            <p:cNvSpPr>
              <a:spLocks/>
            </p:cNvSpPr>
            <p:nvPr/>
          </p:nvSpPr>
          <p:spPr bwMode="auto">
            <a:xfrm>
              <a:off x="3018" y="2836"/>
              <a:ext cx="16" cy="42"/>
            </a:xfrm>
            <a:custGeom>
              <a:avLst/>
              <a:gdLst/>
              <a:ahLst/>
              <a:cxnLst>
                <a:cxn ang="0">
                  <a:pos x="8" y="21"/>
                </a:cxn>
                <a:cxn ang="0">
                  <a:pos x="6" y="18"/>
                </a:cxn>
                <a:cxn ang="0">
                  <a:pos x="0" y="0"/>
                </a:cxn>
                <a:cxn ang="0">
                  <a:pos x="8" y="21"/>
                </a:cxn>
              </a:cxnLst>
              <a:rect l="0" t="0" r="r" b="b"/>
              <a:pathLst>
                <a:path w="8" h="21">
                  <a:moveTo>
                    <a:pt x="8" y="21"/>
                  </a:moveTo>
                  <a:cubicBezTo>
                    <a:pt x="7" y="20"/>
                    <a:pt x="7" y="19"/>
                    <a:pt x="6" y="18"/>
                  </a:cubicBezTo>
                  <a:cubicBezTo>
                    <a:pt x="4" y="13"/>
                    <a:pt x="2" y="7"/>
                    <a:pt x="0" y="0"/>
                  </a:cubicBezTo>
                  <a:cubicBezTo>
                    <a:pt x="8" y="21"/>
                    <a:pt x="8" y="21"/>
                    <a:pt x="8" y="21"/>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38748" name="Freeform 156"/>
            <p:cNvSpPr>
              <a:spLocks/>
            </p:cNvSpPr>
            <p:nvPr/>
          </p:nvSpPr>
          <p:spPr bwMode="auto">
            <a:xfrm>
              <a:off x="48" y="2842"/>
              <a:ext cx="2323" cy="34"/>
            </a:xfrm>
            <a:custGeom>
              <a:avLst/>
              <a:gdLst/>
              <a:ahLst/>
              <a:cxnLst>
                <a:cxn ang="0">
                  <a:pos x="928" y="2"/>
                </a:cxn>
                <a:cxn ang="0">
                  <a:pos x="1158" y="0"/>
                </a:cxn>
                <a:cxn ang="0">
                  <a:pos x="1147" y="17"/>
                </a:cxn>
                <a:cxn ang="0">
                  <a:pos x="933" y="16"/>
                </a:cxn>
                <a:cxn ang="0">
                  <a:pos x="0" y="9"/>
                </a:cxn>
                <a:cxn ang="0">
                  <a:pos x="928" y="2"/>
                </a:cxn>
              </a:cxnLst>
              <a:rect l="0" t="0" r="r" b="b"/>
              <a:pathLst>
                <a:path w="1158" h="17">
                  <a:moveTo>
                    <a:pt x="928" y="2"/>
                  </a:moveTo>
                  <a:cubicBezTo>
                    <a:pt x="1158" y="0"/>
                    <a:pt x="1158" y="0"/>
                    <a:pt x="1158" y="0"/>
                  </a:cubicBezTo>
                  <a:cubicBezTo>
                    <a:pt x="1154" y="5"/>
                    <a:pt x="1151" y="11"/>
                    <a:pt x="1147" y="17"/>
                  </a:cubicBezTo>
                  <a:cubicBezTo>
                    <a:pt x="933" y="16"/>
                    <a:pt x="933" y="16"/>
                    <a:pt x="933" y="16"/>
                  </a:cubicBezTo>
                  <a:cubicBezTo>
                    <a:pt x="0" y="9"/>
                    <a:pt x="0" y="9"/>
                    <a:pt x="0" y="9"/>
                  </a:cubicBezTo>
                  <a:cubicBezTo>
                    <a:pt x="928" y="2"/>
                    <a:pt x="928" y="2"/>
                    <a:pt x="928" y="2"/>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38749" name="Freeform 157"/>
            <p:cNvSpPr>
              <a:spLocks/>
            </p:cNvSpPr>
            <p:nvPr/>
          </p:nvSpPr>
          <p:spPr bwMode="auto">
            <a:xfrm>
              <a:off x="2531" y="2836"/>
              <a:ext cx="503" cy="46"/>
            </a:xfrm>
            <a:custGeom>
              <a:avLst/>
              <a:gdLst/>
              <a:ahLst/>
              <a:cxnLst>
                <a:cxn ang="0">
                  <a:pos x="249" y="18"/>
                </a:cxn>
                <a:cxn ang="0">
                  <a:pos x="251" y="21"/>
                </a:cxn>
                <a:cxn ang="0">
                  <a:pos x="251" y="23"/>
                </a:cxn>
                <a:cxn ang="0">
                  <a:pos x="16" y="21"/>
                </a:cxn>
                <a:cxn ang="0">
                  <a:pos x="15" y="20"/>
                </a:cxn>
                <a:cxn ang="0">
                  <a:pos x="0" y="2"/>
                </a:cxn>
                <a:cxn ang="0">
                  <a:pos x="243" y="0"/>
                </a:cxn>
                <a:cxn ang="0">
                  <a:pos x="249" y="18"/>
                </a:cxn>
              </a:cxnLst>
              <a:rect l="0" t="0" r="r" b="b"/>
              <a:pathLst>
                <a:path w="251" h="23">
                  <a:moveTo>
                    <a:pt x="249" y="18"/>
                  </a:moveTo>
                  <a:cubicBezTo>
                    <a:pt x="250" y="19"/>
                    <a:pt x="250" y="20"/>
                    <a:pt x="251" y="21"/>
                  </a:cubicBezTo>
                  <a:cubicBezTo>
                    <a:pt x="251" y="23"/>
                    <a:pt x="251" y="23"/>
                    <a:pt x="251" y="23"/>
                  </a:cubicBezTo>
                  <a:cubicBezTo>
                    <a:pt x="16" y="21"/>
                    <a:pt x="16" y="21"/>
                    <a:pt x="16" y="21"/>
                  </a:cubicBezTo>
                  <a:cubicBezTo>
                    <a:pt x="16" y="21"/>
                    <a:pt x="16" y="20"/>
                    <a:pt x="15" y="20"/>
                  </a:cubicBezTo>
                  <a:cubicBezTo>
                    <a:pt x="12" y="15"/>
                    <a:pt x="6" y="9"/>
                    <a:pt x="0" y="2"/>
                  </a:cubicBezTo>
                  <a:cubicBezTo>
                    <a:pt x="243" y="0"/>
                    <a:pt x="243" y="0"/>
                    <a:pt x="243" y="0"/>
                  </a:cubicBezTo>
                  <a:cubicBezTo>
                    <a:pt x="245" y="7"/>
                    <a:pt x="247" y="13"/>
                    <a:pt x="249" y="18"/>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38750" name="Freeform 158"/>
            <p:cNvSpPr>
              <a:spLocks/>
            </p:cNvSpPr>
            <p:nvPr/>
          </p:nvSpPr>
          <p:spPr bwMode="auto">
            <a:xfrm>
              <a:off x="462" y="2922"/>
              <a:ext cx="1863" cy="32"/>
            </a:xfrm>
            <a:custGeom>
              <a:avLst/>
              <a:gdLst/>
              <a:ahLst/>
              <a:cxnLst>
                <a:cxn ang="0">
                  <a:pos x="718" y="2"/>
                </a:cxn>
                <a:cxn ang="0">
                  <a:pos x="929" y="0"/>
                </a:cxn>
                <a:cxn ang="0">
                  <a:pos x="917" y="16"/>
                </a:cxn>
                <a:cxn ang="0">
                  <a:pos x="710" y="14"/>
                </a:cxn>
                <a:cxn ang="0">
                  <a:pos x="0" y="9"/>
                </a:cxn>
                <a:cxn ang="0">
                  <a:pos x="718" y="2"/>
                </a:cxn>
              </a:cxnLst>
              <a:rect l="0" t="0" r="r" b="b"/>
              <a:pathLst>
                <a:path w="929" h="16">
                  <a:moveTo>
                    <a:pt x="718" y="2"/>
                  </a:moveTo>
                  <a:cubicBezTo>
                    <a:pt x="929" y="0"/>
                    <a:pt x="929" y="0"/>
                    <a:pt x="929" y="0"/>
                  </a:cubicBezTo>
                  <a:cubicBezTo>
                    <a:pt x="925" y="6"/>
                    <a:pt x="921" y="12"/>
                    <a:pt x="917" y="16"/>
                  </a:cubicBezTo>
                  <a:cubicBezTo>
                    <a:pt x="710" y="14"/>
                    <a:pt x="710" y="14"/>
                    <a:pt x="710" y="14"/>
                  </a:cubicBezTo>
                  <a:cubicBezTo>
                    <a:pt x="0" y="9"/>
                    <a:pt x="0" y="9"/>
                    <a:pt x="0" y="9"/>
                  </a:cubicBezTo>
                  <a:cubicBezTo>
                    <a:pt x="718" y="2"/>
                    <a:pt x="718" y="2"/>
                    <a:pt x="718" y="2"/>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38751" name="Freeform 159"/>
            <p:cNvSpPr>
              <a:spLocks/>
            </p:cNvSpPr>
            <p:nvPr/>
          </p:nvSpPr>
          <p:spPr bwMode="auto">
            <a:xfrm>
              <a:off x="2593" y="2916"/>
              <a:ext cx="512" cy="44"/>
            </a:xfrm>
            <a:custGeom>
              <a:avLst/>
              <a:gdLst/>
              <a:ahLst/>
              <a:cxnLst>
                <a:cxn ang="0">
                  <a:pos x="255" y="22"/>
                </a:cxn>
                <a:cxn ang="0">
                  <a:pos x="14" y="20"/>
                </a:cxn>
                <a:cxn ang="0">
                  <a:pos x="0" y="2"/>
                </a:cxn>
                <a:cxn ang="0">
                  <a:pos x="235" y="0"/>
                </a:cxn>
                <a:cxn ang="0">
                  <a:pos x="255" y="22"/>
                </a:cxn>
              </a:cxnLst>
              <a:rect l="0" t="0" r="r" b="b"/>
              <a:pathLst>
                <a:path w="255" h="22">
                  <a:moveTo>
                    <a:pt x="255" y="22"/>
                  </a:moveTo>
                  <a:cubicBezTo>
                    <a:pt x="14" y="20"/>
                    <a:pt x="14" y="20"/>
                    <a:pt x="14" y="20"/>
                  </a:cubicBezTo>
                  <a:cubicBezTo>
                    <a:pt x="9" y="14"/>
                    <a:pt x="4" y="8"/>
                    <a:pt x="0" y="2"/>
                  </a:cubicBezTo>
                  <a:cubicBezTo>
                    <a:pt x="235" y="0"/>
                    <a:pt x="235" y="0"/>
                    <a:pt x="235" y="0"/>
                  </a:cubicBezTo>
                  <a:cubicBezTo>
                    <a:pt x="241" y="7"/>
                    <a:pt x="249" y="15"/>
                    <a:pt x="255" y="22"/>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38752" name="Freeform 160"/>
            <p:cNvSpPr>
              <a:spLocks/>
            </p:cNvSpPr>
            <p:nvPr/>
          </p:nvSpPr>
          <p:spPr bwMode="auto">
            <a:xfrm>
              <a:off x="1759" y="3006"/>
              <a:ext cx="42" cy="1"/>
            </a:xfrm>
            <a:custGeom>
              <a:avLst/>
              <a:gdLst/>
              <a:ahLst/>
              <a:cxnLst>
                <a:cxn ang="0">
                  <a:pos x="0" y="0"/>
                </a:cxn>
                <a:cxn ang="0">
                  <a:pos x="21" y="0"/>
                </a:cxn>
                <a:cxn ang="0">
                  <a:pos x="0" y="0"/>
                </a:cxn>
              </a:cxnLst>
              <a:rect l="0" t="0" r="r" b="b"/>
              <a:pathLst>
                <a:path w="21">
                  <a:moveTo>
                    <a:pt x="0" y="0"/>
                  </a:moveTo>
                  <a:cubicBezTo>
                    <a:pt x="21" y="0"/>
                    <a:pt x="21" y="0"/>
                    <a:pt x="21" y="0"/>
                  </a:cubicBezTo>
                  <a:cubicBezTo>
                    <a:pt x="15" y="0"/>
                    <a:pt x="8" y="0"/>
                    <a:pt x="0"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38753" name="Freeform 161"/>
            <p:cNvSpPr>
              <a:spLocks/>
            </p:cNvSpPr>
            <p:nvPr/>
          </p:nvSpPr>
          <p:spPr bwMode="auto">
            <a:xfrm>
              <a:off x="99" y="3002"/>
              <a:ext cx="2147" cy="32"/>
            </a:xfrm>
            <a:custGeom>
              <a:avLst/>
              <a:gdLst/>
              <a:ahLst/>
              <a:cxnLst>
                <a:cxn ang="0">
                  <a:pos x="671" y="3"/>
                </a:cxn>
                <a:cxn ang="0">
                  <a:pos x="828" y="2"/>
                </a:cxn>
                <a:cxn ang="0">
                  <a:pos x="849" y="2"/>
                </a:cxn>
                <a:cxn ang="0">
                  <a:pos x="1071" y="0"/>
                </a:cxn>
                <a:cxn ang="0">
                  <a:pos x="1057" y="15"/>
                </a:cxn>
                <a:cxn ang="0">
                  <a:pos x="1057" y="16"/>
                </a:cxn>
                <a:cxn ang="0">
                  <a:pos x="636" y="13"/>
                </a:cxn>
                <a:cxn ang="0">
                  <a:pos x="0" y="8"/>
                </a:cxn>
                <a:cxn ang="0">
                  <a:pos x="671" y="3"/>
                </a:cxn>
              </a:cxnLst>
              <a:rect l="0" t="0" r="r" b="b"/>
              <a:pathLst>
                <a:path w="1071" h="16">
                  <a:moveTo>
                    <a:pt x="671" y="3"/>
                  </a:moveTo>
                  <a:cubicBezTo>
                    <a:pt x="828" y="2"/>
                    <a:pt x="828" y="2"/>
                    <a:pt x="828" y="2"/>
                  </a:cubicBezTo>
                  <a:cubicBezTo>
                    <a:pt x="836" y="2"/>
                    <a:pt x="843" y="2"/>
                    <a:pt x="849" y="2"/>
                  </a:cubicBezTo>
                  <a:cubicBezTo>
                    <a:pt x="1071" y="0"/>
                    <a:pt x="1071" y="0"/>
                    <a:pt x="1071" y="0"/>
                  </a:cubicBezTo>
                  <a:cubicBezTo>
                    <a:pt x="1065" y="5"/>
                    <a:pt x="1060" y="10"/>
                    <a:pt x="1057" y="15"/>
                  </a:cubicBezTo>
                  <a:cubicBezTo>
                    <a:pt x="1057" y="16"/>
                    <a:pt x="1057" y="16"/>
                    <a:pt x="1057" y="16"/>
                  </a:cubicBezTo>
                  <a:cubicBezTo>
                    <a:pt x="636" y="13"/>
                    <a:pt x="636" y="13"/>
                    <a:pt x="636" y="13"/>
                  </a:cubicBezTo>
                  <a:cubicBezTo>
                    <a:pt x="0" y="8"/>
                    <a:pt x="0" y="8"/>
                    <a:pt x="0" y="8"/>
                  </a:cubicBezTo>
                  <a:cubicBezTo>
                    <a:pt x="671" y="3"/>
                    <a:pt x="671" y="3"/>
                    <a:pt x="671" y="3"/>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38754" name="Freeform 162"/>
            <p:cNvSpPr>
              <a:spLocks/>
            </p:cNvSpPr>
            <p:nvPr/>
          </p:nvSpPr>
          <p:spPr bwMode="auto">
            <a:xfrm>
              <a:off x="2659" y="2996"/>
              <a:ext cx="500" cy="44"/>
            </a:xfrm>
            <a:custGeom>
              <a:avLst/>
              <a:gdLst/>
              <a:ahLst/>
              <a:cxnLst>
                <a:cxn ang="0">
                  <a:pos x="248" y="18"/>
                </a:cxn>
                <a:cxn ang="0">
                  <a:pos x="249" y="22"/>
                </a:cxn>
                <a:cxn ang="0">
                  <a:pos x="34" y="21"/>
                </a:cxn>
                <a:cxn ang="0">
                  <a:pos x="27" y="20"/>
                </a:cxn>
                <a:cxn ang="0">
                  <a:pos x="4" y="5"/>
                </a:cxn>
                <a:cxn ang="0">
                  <a:pos x="0" y="1"/>
                </a:cxn>
                <a:cxn ang="0">
                  <a:pos x="237" y="0"/>
                </a:cxn>
                <a:cxn ang="0">
                  <a:pos x="248" y="18"/>
                </a:cxn>
              </a:cxnLst>
              <a:rect l="0" t="0" r="r" b="b"/>
              <a:pathLst>
                <a:path w="249" h="22">
                  <a:moveTo>
                    <a:pt x="248" y="18"/>
                  </a:moveTo>
                  <a:cubicBezTo>
                    <a:pt x="248" y="19"/>
                    <a:pt x="249" y="21"/>
                    <a:pt x="249" y="22"/>
                  </a:cubicBezTo>
                  <a:cubicBezTo>
                    <a:pt x="34" y="21"/>
                    <a:pt x="34" y="21"/>
                    <a:pt x="34" y="21"/>
                  </a:cubicBezTo>
                  <a:cubicBezTo>
                    <a:pt x="30" y="20"/>
                    <a:pt x="28" y="20"/>
                    <a:pt x="27" y="20"/>
                  </a:cubicBezTo>
                  <a:cubicBezTo>
                    <a:pt x="23" y="20"/>
                    <a:pt x="21" y="20"/>
                    <a:pt x="4" y="5"/>
                  </a:cubicBezTo>
                  <a:cubicBezTo>
                    <a:pt x="2" y="4"/>
                    <a:pt x="1" y="3"/>
                    <a:pt x="0" y="1"/>
                  </a:cubicBezTo>
                  <a:cubicBezTo>
                    <a:pt x="237" y="0"/>
                    <a:pt x="237" y="0"/>
                    <a:pt x="237" y="0"/>
                  </a:cubicBezTo>
                  <a:cubicBezTo>
                    <a:pt x="242" y="7"/>
                    <a:pt x="246" y="13"/>
                    <a:pt x="248" y="18"/>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38755" name="Freeform 163"/>
            <p:cNvSpPr>
              <a:spLocks/>
            </p:cNvSpPr>
            <p:nvPr/>
          </p:nvSpPr>
          <p:spPr bwMode="auto">
            <a:xfrm>
              <a:off x="-276" y="3072"/>
              <a:ext cx="2470" cy="32"/>
            </a:xfrm>
            <a:custGeom>
              <a:avLst/>
              <a:gdLst/>
              <a:ahLst/>
              <a:cxnLst>
                <a:cxn ang="0">
                  <a:pos x="756" y="4"/>
                </a:cxn>
                <a:cxn ang="0">
                  <a:pos x="1232" y="0"/>
                </a:cxn>
                <a:cxn ang="0">
                  <a:pos x="1222" y="16"/>
                </a:cxn>
                <a:cxn ang="0">
                  <a:pos x="735" y="13"/>
                </a:cxn>
                <a:cxn ang="0">
                  <a:pos x="0" y="9"/>
                </a:cxn>
                <a:cxn ang="0">
                  <a:pos x="756" y="4"/>
                </a:cxn>
              </a:cxnLst>
              <a:rect l="0" t="0" r="r" b="b"/>
              <a:pathLst>
                <a:path w="1232" h="16">
                  <a:moveTo>
                    <a:pt x="756" y="4"/>
                  </a:moveTo>
                  <a:cubicBezTo>
                    <a:pt x="1232" y="0"/>
                    <a:pt x="1232" y="0"/>
                    <a:pt x="1232" y="0"/>
                  </a:cubicBezTo>
                  <a:cubicBezTo>
                    <a:pt x="1229" y="6"/>
                    <a:pt x="1226" y="11"/>
                    <a:pt x="1222" y="16"/>
                  </a:cubicBezTo>
                  <a:cubicBezTo>
                    <a:pt x="735" y="13"/>
                    <a:pt x="735" y="13"/>
                    <a:pt x="735" y="13"/>
                  </a:cubicBezTo>
                  <a:cubicBezTo>
                    <a:pt x="0" y="9"/>
                    <a:pt x="0" y="9"/>
                    <a:pt x="0" y="9"/>
                  </a:cubicBezTo>
                  <a:cubicBezTo>
                    <a:pt x="756" y="4"/>
                    <a:pt x="756" y="4"/>
                    <a:pt x="756" y="4"/>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38756" name="Freeform 164"/>
            <p:cNvSpPr>
              <a:spLocks/>
            </p:cNvSpPr>
            <p:nvPr/>
          </p:nvSpPr>
          <p:spPr bwMode="auto">
            <a:xfrm>
              <a:off x="2780" y="3066"/>
              <a:ext cx="387" cy="46"/>
            </a:xfrm>
            <a:custGeom>
              <a:avLst/>
              <a:gdLst/>
              <a:ahLst/>
              <a:cxnLst>
                <a:cxn ang="0">
                  <a:pos x="193" y="23"/>
                </a:cxn>
                <a:cxn ang="0">
                  <a:pos x="27" y="22"/>
                </a:cxn>
                <a:cxn ang="0">
                  <a:pos x="0" y="1"/>
                </a:cxn>
                <a:cxn ang="0">
                  <a:pos x="192" y="0"/>
                </a:cxn>
                <a:cxn ang="0">
                  <a:pos x="193" y="23"/>
                </a:cxn>
              </a:cxnLst>
              <a:rect l="0" t="0" r="r" b="b"/>
              <a:pathLst>
                <a:path w="193" h="23">
                  <a:moveTo>
                    <a:pt x="193" y="23"/>
                  </a:moveTo>
                  <a:cubicBezTo>
                    <a:pt x="27" y="22"/>
                    <a:pt x="27" y="22"/>
                    <a:pt x="27" y="22"/>
                  </a:cubicBezTo>
                  <a:cubicBezTo>
                    <a:pt x="18" y="15"/>
                    <a:pt x="9" y="8"/>
                    <a:pt x="0" y="1"/>
                  </a:cubicBezTo>
                  <a:cubicBezTo>
                    <a:pt x="192" y="0"/>
                    <a:pt x="192" y="0"/>
                    <a:pt x="192" y="0"/>
                  </a:cubicBezTo>
                  <a:cubicBezTo>
                    <a:pt x="193" y="7"/>
                    <a:pt x="193" y="15"/>
                    <a:pt x="193" y="23"/>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38757" name="Freeform 165"/>
            <p:cNvSpPr>
              <a:spLocks/>
            </p:cNvSpPr>
            <p:nvPr/>
          </p:nvSpPr>
          <p:spPr bwMode="auto">
            <a:xfrm>
              <a:off x="-212" y="3154"/>
              <a:ext cx="2342" cy="30"/>
            </a:xfrm>
            <a:custGeom>
              <a:avLst/>
              <a:gdLst/>
              <a:ahLst/>
              <a:cxnLst>
                <a:cxn ang="0">
                  <a:pos x="494" y="4"/>
                </a:cxn>
                <a:cxn ang="0">
                  <a:pos x="568" y="4"/>
                </a:cxn>
                <a:cxn ang="0">
                  <a:pos x="638" y="3"/>
                </a:cxn>
                <a:cxn ang="0">
                  <a:pos x="1168" y="0"/>
                </a:cxn>
                <a:cxn ang="0">
                  <a:pos x="1155" y="15"/>
                </a:cxn>
                <a:cxn ang="0">
                  <a:pos x="605" y="12"/>
                </a:cxn>
                <a:cxn ang="0">
                  <a:pos x="588" y="11"/>
                </a:cxn>
                <a:cxn ang="0">
                  <a:pos x="491" y="11"/>
                </a:cxn>
                <a:cxn ang="0">
                  <a:pos x="0" y="8"/>
                </a:cxn>
                <a:cxn ang="0">
                  <a:pos x="494" y="4"/>
                </a:cxn>
              </a:cxnLst>
              <a:rect l="0" t="0" r="r" b="b"/>
              <a:pathLst>
                <a:path w="1168" h="15">
                  <a:moveTo>
                    <a:pt x="494" y="4"/>
                  </a:moveTo>
                  <a:cubicBezTo>
                    <a:pt x="568" y="4"/>
                    <a:pt x="568" y="4"/>
                    <a:pt x="568" y="4"/>
                  </a:cubicBezTo>
                  <a:cubicBezTo>
                    <a:pt x="638" y="3"/>
                    <a:pt x="638" y="3"/>
                    <a:pt x="638" y="3"/>
                  </a:cubicBezTo>
                  <a:cubicBezTo>
                    <a:pt x="1168" y="0"/>
                    <a:pt x="1168" y="0"/>
                    <a:pt x="1168" y="0"/>
                  </a:cubicBezTo>
                  <a:cubicBezTo>
                    <a:pt x="1164" y="3"/>
                    <a:pt x="1160" y="8"/>
                    <a:pt x="1155" y="15"/>
                  </a:cubicBezTo>
                  <a:cubicBezTo>
                    <a:pt x="605" y="12"/>
                    <a:pt x="605" y="12"/>
                    <a:pt x="605" y="12"/>
                  </a:cubicBezTo>
                  <a:cubicBezTo>
                    <a:pt x="588" y="11"/>
                    <a:pt x="588" y="11"/>
                    <a:pt x="588" y="11"/>
                  </a:cubicBezTo>
                  <a:cubicBezTo>
                    <a:pt x="491" y="11"/>
                    <a:pt x="491" y="11"/>
                    <a:pt x="491" y="11"/>
                  </a:cubicBezTo>
                  <a:cubicBezTo>
                    <a:pt x="0" y="8"/>
                    <a:pt x="0" y="8"/>
                    <a:pt x="0" y="8"/>
                  </a:cubicBezTo>
                  <a:cubicBezTo>
                    <a:pt x="494" y="4"/>
                    <a:pt x="494" y="4"/>
                    <a:pt x="494" y="4"/>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38758" name="Freeform 166"/>
            <p:cNvSpPr>
              <a:spLocks/>
            </p:cNvSpPr>
            <p:nvPr/>
          </p:nvSpPr>
          <p:spPr bwMode="auto">
            <a:xfrm>
              <a:off x="2882" y="3146"/>
              <a:ext cx="283" cy="44"/>
            </a:xfrm>
            <a:custGeom>
              <a:avLst/>
              <a:gdLst/>
              <a:ahLst/>
              <a:cxnLst>
                <a:cxn ang="0">
                  <a:pos x="140" y="17"/>
                </a:cxn>
                <a:cxn ang="0">
                  <a:pos x="140" y="22"/>
                </a:cxn>
                <a:cxn ang="0">
                  <a:pos x="10" y="22"/>
                </a:cxn>
                <a:cxn ang="0">
                  <a:pos x="9" y="9"/>
                </a:cxn>
                <a:cxn ang="0">
                  <a:pos x="0" y="1"/>
                </a:cxn>
                <a:cxn ang="0">
                  <a:pos x="141" y="0"/>
                </a:cxn>
                <a:cxn ang="0">
                  <a:pos x="140" y="17"/>
                </a:cxn>
              </a:cxnLst>
              <a:rect l="0" t="0" r="r" b="b"/>
              <a:pathLst>
                <a:path w="141" h="22">
                  <a:moveTo>
                    <a:pt x="140" y="17"/>
                  </a:moveTo>
                  <a:cubicBezTo>
                    <a:pt x="140" y="19"/>
                    <a:pt x="140" y="21"/>
                    <a:pt x="140" y="22"/>
                  </a:cubicBezTo>
                  <a:cubicBezTo>
                    <a:pt x="10" y="22"/>
                    <a:pt x="10" y="22"/>
                    <a:pt x="10" y="22"/>
                  </a:cubicBezTo>
                  <a:cubicBezTo>
                    <a:pt x="9" y="17"/>
                    <a:pt x="9" y="13"/>
                    <a:pt x="9" y="9"/>
                  </a:cubicBezTo>
                  <a:cubicBezTo>
                    <a:pt x="9" y="9"/>
                    <a:pt x="5" y="6"/>
                    <a:pt x="0" y="1"/>
                  </a:cubicBezTo>
                  <a:cubicBezTo>
                    <a:pt x="141" y="0"/>
                    <a:pt x="141" y="0"/>
                    <a:pt x="141" y="0"/>
                  </a:cubicBezTo>
                  <a:cubicBezTo>
                    <a:pt x="141" y="6"/>
                    <a:pt x="140" y="11"/>
                    <a:pt x="140" y="17"/>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38759" name="Freeform 167"/>
            <p:cNvSpPr>
              <a:spLocks/>
            </p:cNvSpPr>
            <p:nvPr/>
          </p:nvSpPr>
          <p:spPr bwMode="auto">
            <a:xfrm>
              <a:off x="-447" y="3233"/>
              <a:ext cx="2513" cy="32"/>
            </a:xfrm>
            <a:custGeom>
              <a:avLst/>
              <a:gdLst/>
              <a:ahLst/>
              <a:cxnLst>
                <a:cxn ang="0">
                  <a:pos x="601" y="5"/>
                </a:cxn>
                <a:cxn ang="0">
                  <a:pos x="1253" y="0"/>
                </a:cxn>
                <a:cxn ang="0">
                  <a:pos x="1232" y="16"/>
                </a:cxn>
                <a:cxn ang="0">
                  <a:pos x="600" y="12"/>
                </a:cxn>
                <a:cxn ang="0">
                  <a:pos x="0" y="8"/>
                </a:cxn>
                <a:cxn ang="0">
                  <a:pos x="601" y="5"/>
                </a:cxn>
              </a:cxnLst>
              <a:rect l="0" t="0" r="r" b="b"/>
              <a:pathLst>
                <a:path w="1253" h="16">
                  <a:moveTo>
                    <a:pt x="601" y="5"/>
                  </a:moveTo>
                  <a:cubicBezTo>
                    <a:pt x="1253" y="0"/>
                    <a:pt x="1253" y="0"/>
                    <a:pt x="1253" y="0"/>
                  </a:cubicBezTo>
                  <a:cubicBezTo>
                    <a:pt x="1247" y="7"/>
                    <a:pt x="1240" y="12"/>
                    <a:pt x="1232" y="16"/>
                  </a:cubicBezTo>
                  <a:cubicBezTo>
                    <a:pt x="600" y="12"/>
                    <a:pt x="600" y="12"/>
                    <a:pt x="600" y="12"/>
                  </a:cubicBezTo>
                  <a:cubicBezTo>
                    <a:pt x="0" y="8"/>
                    <a:pt x="0" y="8"/>
                    <a:pt x="0" y="8"/>
                  </a:cubicBezTo>
                  <a:cubicBezTo>
                    <a:pt x="601" y="5"/>
                    <a:pt x="601" y="5"/>
                    <a:pt x="601" y="5"/>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38760" name="Freeform 168"/>
            <p:cNvSpPr>
              <a:spLocks/>
            </p:cNvSpPr>
            <p:nvPr/>
          </p:nvSpPr>
          <p:spPr bwMode="auto">
            <a:xfrm>
              <a:off x="2904" y="3227"/>
              <a:ext cx="275" cy="44"/>
            </a:xfrm>
            <a:custGeom>
              <a:avLst/>
              <a:gdLst/>
              <a:ahLst/>
              <a:cxnLst>
                <a:cxn ang="0">
                  <a:pos x="137" y="22"/>
                </a:cxn>
                <a:cxn ang="0">
                  <a:pos x="2" y="21"/>
                </a:cxn>
                <a:cxn ang="0">
                  <a:pos x="0" y="1"/>
                </a:cxn>
                <a:cxn ang="0">
                  <a:pos x="130" y="0"/>
                </a:cxn>
                <a:cxn ang="0">
                  <a:pos x="137" y="22"/>
                </a:cxn>
              </a:cxnLst>
              <a:rect l="0" t="0" r="r" b="b"/>
              <a:pathLst>
                <a:path w="137" h="22">
                  <a:moveTo>
                    <a:pt x="137" y="22"/>
                  </a:moveTo>
                  <a:cubicBezTo>
                    <a:pt x="2" y="21"/>
                    <a:pt x="2" y="21"/>
                    <a:pt x="2" y="21"/>
                  </a:cubicBezTo>
                  <a:cubicBezTo>
                    <a:pt x="1" y="14"/>
                    <a:pt x="1" y="8"/>
                    <a:pt x="0" y="1"/>
                  </a:cubicBezTo>
                  <a:cubicBezTo>
                    <a:pt x="130" y="0"/>
                    <a:pt x="130" y="0"/>
                    <a:pt x="130" y="0"/>
                  </a:cubicBezTo>
                  <a:cubicBezTo>
                    <a:pt x="132" y="7"/>
                    <a:pt x="134" y="15"/>
                    <a:pt x="137" y="22"/>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38761" name="Freeform 169"/>
            <p:cNvSpPr>
              <a:spLocks/>
            </p:cNvSpPr>
            <p:nvPr/>
          </p:nvSpPr>
          <p:spPr bwMode="auto">
            <a:xfrm>
              <a:off x="-254" y="3319"/>
              <a:ext cx="1516" cy="20"/>
            </a:xfrm>
            <a:custGeom>
              <a:avLst/>
              <a:gdLst/>
              <a:ahLst/>
              <a:cxnLst>
                <a:cxn ang="0">
                  <a:pos x="488" y="2"/>
                </a:cxn>
                <a:cxn ang="0">
                  <a:pos x="756" y="0"/>
                </a:cxn>
                <a:cxn ang="0">
                  <a:pos x="703" y="10"/>
                </a:cxn>
                <a:cxn ang="0">
                  <a:pos x="484" y="8"/>
                </a:cxn>
                <a:cxn ang="0">
                  <a:pos x="0" y="5"/>
                </a:cxn>
                <a:cxn ang="0">
                  <a:pos x="488" y="2"/>
                </a:cxn>
              </a:cxnLst>
              <a:rect l="0" t="0" r="r" b="b"/>
              <a:pathLst>
                <a:path w="756" h="10">
                  <a:moveTo>
                    <a:pt x="488" y="2"/>
                  </a:moveTo>
                  <a:cubicBezTo>
                    <a:pt x="756" y="0"/>
                    <a:pt x="756" y="0"/>
                    <a:pt x="756" y="0"/>
                  </a:cubicBezTo>
                  <a:cubicBezTo>
                    <a:pt x="736" y="3"/>
                    <a:pt x="718" y="6"/>
                    <a:pt x="703" y="10"/>
                  </a:cubicBezTo>
                  <a:cubicBezTo>
                    <a:pt x="484" y="8"/>
                    <a:pt x="484" y="8"/>
                    <a:pt x="484" y="8"/>
                  </a:cubicBezTo>
                  <a:cubicBezTo>
                    <a:pt x="0" y="5"/>
                    <a:pt x="0" y="5"/>
                    <a:pt x="0" y="5"/>
                  </a:cubicBezTo>
                  <a:cubicBezTo>
                    <a:pt x="488" y="2"/>
                    <a:pt x="488" y="2"/>
                    <a:pt x="488" y="2"/>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38762" name="Freeform 170"/>
            <p:cNvSpPr>
              <a:spLocks/>
            </p:cNvSpPr>
            <p:nvPr/>
          </p:nvSpPr>
          <p:spPr bwMode="auto">
            <a:xfrm>
              <a:off x="2914" y="3307"/>
              <a:ext cx="291" cy="44"/>
            </a:xfrm>
            <a:custGeom>
              <a:avLst/>
              <a:gdLst/>
              <a:ahLst/>
              <a:cxnLst>
                <a:cxn ang="0">
                  <a:pos x="145" y="16"/>
                </a:cxn>
                <a:cxn ang="0">
                  <a:pos x="145" y="22"/>
                </a:cxn>
                <a:cxn ang="0">
                  <a:pos x="3" y="21"/>
                </a:cxn>
                <a:cxn ang="0">
                  <a:pos x="0" y="1"/>
                </a:cxn>
                <a:cxn ang="0">
                  <a:pos x="138" y="0"/>
                </a:cxn>
                <a:cxn ang="0">
                  <a:pos x="145" y="16"/>
                </a:cxn>
              </a:cxnLst>
              <a:rect l="0" t="0" r="r" b="b"/>
              <a:pathLst>
                <a:path w="145" h="22">
                  <a:moveTo>
                    <a:pt x="145" y="16"/>
                  </a:moveTo>
                  <a:cubicBezTo>
                    <a:pt x="145" y="22"/>
                    <a:pt x="145" y="22"/>
                    <a:pt x="145" y="22"/>
                  </a:cubicBezTo>
                  <a:cubicBezTo>
                    <a:pt x="3" y="21"/>
                    <a:pt x="3" y="21"/>
                    <a:pt x="3" y="21"/>
                  </a:cubicBezTo>
                  <a:cubicBezTo>
                    <a:pt x="2" y="14"/>
                    <a:pt x="0" y="7"/>
                    <a:pt x="0" y="1"/>
                  </a:cubicBezTo>
                  <a:cubicBezTo>
                    <a:pt x="138" y="0"/>
                    <a:pt x="138" y="0"/>
                    <a:pt x="138" y="0"/>
                  </a:cubicBezTo>
                  <a:cubicBezTo>
                    <a:pt x="140" y="5"/>
                    <a:pt x="143" y="11"/>
                    <a:pt x="145" y="16"/>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38763" name="Freeform 171"/>
            <p:cNvSpPr>
              <a:spLocks/>
            </p:cNvSpPr>
            <p:nvPr/>
          </p:nvSpPr>
          <p:spPr bwMode="auto">
            <a:xfrm>
              <a:off x="-353" y="3397"/>
              <a:ext cx="1352" cy="16"/>
            </a:xfrm>
            <a:custGeom>
              <a:avLst/>
              <a:gdLst/>
              <a:ahLst/>
              <a:cxnLst>
                <a:cxn ang="0">
                  <a:pos x="509" y="1"/>
                </a:cxn>
                <a:cxn ang="0">
                  <a:pos x="674" y="0"/>
                </a:cxn>
                <a:cxn ang="0">
                  <a:pos x="659" y="8"/>
                </a:cxn>
                <a:cxn ang="0">
                  <a:pos x="505" y="7"/>
                </a:cxn>
                <a:cxn ang="0">
                  <a:pos x="0" y="4"/>
                </a:cxn>
                <a:cxn ang="0">
                  <a:pos x="509" y="1"/>
                </a:cxn>
              </a:cxnLst>
              <a:rect l="0" t="0" r="r" b="b"/>
              <a:pathLst>
                <a:path w="674" h="8">
                  <a:moveTo>
                    <a:pt x="509" y="1"/>
                  </a:moveTo>
                  <a:cubicBezTo>
                    <a:pt x="674" y="0"/>
                    <a:pt x="674" y="0"/>
                    <a:pt x="674" y="0"/>
                  </a:cubicBezTo>
                  <a:cubicBezTo>
                    <a:pt x="669" y="2"/>
                    <a:pt x="664" y="5"/>
                    <a:pt x="659" y="8"/>
                  </a:cubicBezTo>
                  <a:cubicBezTo>
                    <a:pt x="505" y="7"/>
                    <a:pt x="505" y="7"/>
                    <a:pt x="505" y="7"/>
                  </a:cubicBezTo>
                  <a:cubicBezTo>
                    <a:pt x="0" y="4"/>
                    <a:pt x="0" y="4"/>
                    <a:pt x="0" y="4"/>
                  </a:cubicBezTo>
                  <a:cubicBezTo>
                    <a:pt x="509" y="1"/>
                    <a:pt x="509" y="1"/>
                    <a:pt x="509" y="1"/>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38764" name="Freeform 172"/>
            <p:cNvSpPr>
              <a:spLocks/>
            </p:cNvSpPr>
            <p:nvPr/>
          </p:nvSpPr>
          <p:spPr bwMode="auto">
            <a:xfrm>
              <a:off x="2926" y="3381"/>
              <a:ext cx="313" cy="46"/>
            </a:xfrm>
            <a:custGeom>
              <a:avLst/>
              <a:gdLst/>
              <a:ahLst/>
              <a:cxnLst>
                <a:cxn ang="0">
                  <a:pos x="156" y="23"/>
                </a:cxn>
                <a:cxn ang="0">
                  <a:pos x="4" y="22"/>
                </a:cxn>
                <a:cxn ang="0">
                  <a:pos x="0" y="1"/>
                </a:cxn>
                <a:cxn ang="0">
                  <a:pos x="148" y="0"/>
                </a:cxn>
                <a:cxn ang="0">
                  <a:pos x="156" y="23"/>
                </a:cxn>
              </a:cxnLst>
              <a:rect l="0" t="0" r="r" b="b"/>
              <a:pathLst>
                <a:path w="156" h="23">
                  <a:moveTo>
                    <a:pt x="156" y="23"/>
                  </a:moveTo>
                  <a:cubicBezTo>
                    <a:pt x="4" y="22"/>
                    <a:pt x="4" y="22"/>
                    <a:pt x="4" y="22"/>
                  </a:cubicBezTo>
                  <a:cubicBezTo>
                    <a:pt x="3" y="15"/>
                    <a:pt x="1" y="8"/>
                    <a:pt x="0" y="1"/>
                  </a:cubicBezTo>
                  <a:cubicBezTo>
                    <a:pt x="148" y="0"/>
                    <a:pt x="148" y="0"/>
                    <a:pt x="148" y="0"/>
                  </a:cubicBezTo>
                  <a:cubicBezTo>
                    <a:pt x="150" y="6"/>
                    <a:pt x="153" y="13"/>
                    <a:pt x="156" y="23"/>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38765" name="Freeform 173"/>
            <p:cNvSpPr>
              <a:spLocks/>
            </p:cNvSpPr>
            <p:nvPr/>
          </p:nvSpPr>
          <p:spPr bwMode="auto">
            <a:xfrm>
              <a:off x="48" y="3483"/>
              <a:ext cx="815" cy="10"/>
            </a:xfrm>
            <a:custGeom>
              <a:avLst/>
              <a:gdLst/>
              <a:ahLst/>
              <a:cxnLst>
                <a:cxn ang="0">
                  <a:pos x="280" y="1"/>
                </a:cxn>
                <a:cxn ang="0">
                  <a:pos x="406" y="0"/>
                </a:cxn>
                <a:cxn ang="0">
                  <a:pos x="399" y="5"/>
                </a:cxn>
                <a:cxn ang="0">
                  <a:pos x="278" y="5"/>
                </a:cxn>
                <a:cxn ang="0">
                  <a:pos x="0" y="3"/>
                </a:cxn>
                <a:cxn ang="0">
                  <a:pos x="280" y="1"/>
                </a:cxn>
              </a:cxnLst>
              <a:rect l="0" t="0" r="r" b="b"/>
              <a:pathLst>
                <a:path w="406" h="5">
                  <a:moveTo>
                    <a:pt x="280" y="1"/>
                  </a:moveTo>
                  <a:cubicBezTo>
                    <a:pt x="406" y="0"/>
                    <a:pt x="406" y="0"/>
                    <a:pt x="406" y="0"/>
                  </a:cubicBezTo>
                  <a:cubicBezTo>
                    <a:pt x="404" y="2"/>
                    <a:pt x="402" y="3"/>
                    <a:pt x="399" y="5"/>
                  </a:cubicBezTo>
                  <a:cubicBezTo>
                    <a:pt x="278" y="5"/>
                    <a:pt x="278" y="5"/>
                    <a:pt x="278" y="5"/>
                  </a:cubicBezTo>
                  <a:cubicBezTo>
                    <a:pt x="0" y="3"/>
                    <a:pt x="0" y="3"/>
                    <a:pt x="0" y="3"/>
                  </a:cubicBezTo>
                  <a:cubicBezTo>
                    <a:pt x="280" y="1"/>
                    <a:pt x="280" y="1"/>
                    <a:pt x="280" y="1"/>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38766" name="Freeform 174"/>
            <p:cNvSpPr>
              <a:spLocks/>
            </p:cNvSpPr>
            <p:nvPr/>
          </p:nvSpPr>
          <p:spPr bwMode="auto">
            <a:xfrm>
              <a:off x="2944" y="3465"/>
              <a:ext cx="321" cy="44"/>
            </a:xfrm>
            <a:custGeom>
              <a:avLst/>
              <a:gdLst/>
              <a:ahLst/>
              <a:cxnLst>
                <a:cxn ang="0">
                  <a:pos x="160" y="22"/>
                </a:cxn>
                <a:cxn ang="0">
                  <a:pos x="5" y="21"/>
                </a:cxn>
                <a:cxn ang="0">
                  <a:pos x="0" y="1"/>
                </a:cxn>
                <a:cxn ang="0">
                  <a:pos x="153" y="0"/>
                </a:cxn>
                <a:cxn ang="0">
                  <a:pos x="160" y="22"/>
                </a:cxn>
              </a:cxnLst>
              <a:rect l="0" t="0" r="r" b="b"/>
              <a:pathLst>
                <a:path w="160" h="22">
                  <a:moveTo>
                    <a:pt x="160" y="22"/>
                  </a:moveTo>
                  <a:cubicBezTo>
                    <a:pt x="5" y="21"/>
                    <a:pt x="5" y="21"/>
                    <a:pt x="5" y="21"/>
                  </a:cubicBezTo>
                  <a:cubicBezTo>
                    <a:pt x="3" y="15"/>
                    <a:pt x="2" y="8"/>
                    <a:pt x="0" y="1"/>
                  </a:cubicBezTo>
                  <a:cubicBezTo>
                    <a:pt x="153" y="0"/>
                    <a:pt x="153" y="0"/>
                    <a:pt x="153" y="0"/>
                  </a:cubicBezTo>
                  <a:cubicBezTo>
                    <a:pt x="155" y="7"/>
                    <a:pt x="158" y="15"/>
                    <a:pt x="160" y="22"/>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38767" name="Freeform 175"/>
            <p:cNvSpPr>
              <a:spLocks/>
            </p:cNvSpPr>
            <p:nvPr/>
          </p:nvSpPr>
          <p:spPr bwMode="auto">
            <a:xfrm>
              <a:off x="-210" y="3557"/>
              <a:ext cx="1006" cy="14"/>
            </a:xfrm>
            <a:custGeom>
              <a:avLst/>
              <a:gdLst/>
              <a:ahLst/>
              <a:cxnLst>
                <a:cxn ang="0">
                  <a:pos x="394" y="1"/>
                </a:cxn>
                <a:cxn ang="0">
                  <a:pos x="502" y="0"/>
                </a:cxn>
                <a:cxn ang="0">
                  <a:pos x="498" y="7"/>
                </a:cxn>
                <a:cxn ang="0">
                  <a:pos x="393" y="6"/>
                </a:cxn>
                <a:cxn ang="0">
                  <a:pos x="0" y="3"/>
                </a:cxn>
                <a:cxn ang="0">
                  <a:pos x="394" y="1"/>
                </a:cxn>
              </a:cxnLst>
              <a:rect l="0" t="0" r="r" b="b"/>
              <a:pathLst>
                <a:path w="502" h="7">
                  <a:moveTo>
                    <a:pt x="394" y="1"/>
                  </a:moveTo>
                  <a:cubicBezTo>
                    <a:pt x="502" y="0"/>
                    <a:pt x="502" y="0"/>
                    <a:pt x="502" y="0"/>
                  </a:cubicBezTo>
                  <a:cubicBezTo>
                    <a:pt x="501" y="2"/>
                    <a:pt x="499" y="4"/>
                    <a:pt x="498" y="7"/>
                  </a:cubicBezTo>
                  <a:cubicBezTo>
                    <a:pt x="393" y="6"/>
                    <a:pt x="393" y="6"/>
                    <a:pt x="393" y="6"/>
                  </a:cubicBezTo>
                  <a:cubicBezTo>
                    <a:pt x="0" y="3"/>
                    <a:pt x="0" y="3"/>
                    <a:pt x="0" y="3"/>
                  </a:cubicBezTo>
                  <a:cubicBezTo>
                    <a:pt x="394" y="1"/>
                    <a:pt x="394" y="1"/>
                    <a:pt x="394" y="1"/>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38768" name="Freeform 176"/>
            <p:cNvSpPr>
              <a:spLocks/>
            </p:cNvSpPr>
            <p:nvPr/>
          </p:nvSpPr>
          <p:spPr bwMode="auto">
            <a:xfrm>
              <a:off x="2966" y="3541"/>
              <a:ext cx="325" cy="44"/>
            </a:xfrm>
            <a:custGeom>
              <a:avLst/>
              <a:gdLst/>
              <a:ahLst/>
              <a:cxnLst>
                <a:cxn ang="0">
                  <a:pos x="162" y="22"/>
                </a:cxn>
                <a:cxn ang="0">
                  <a:pos x="11" y="21"/>
                </a:cxn>
                <a:cxn ang="0">
                  <a:pos x="0" y="1"/>
                </a:cxn>
                <a:cxn ang="0">
                  <a:pos x="154" y="0"/>
                </a:cxn>
                <a:cxn ang="0">
                  <a:pos x="162" y="22"/>
                </a:cxn>
              </a:cxnLst>
              <a:rect l="0" t="0" r="r" b="b"/>
              <a:pathLst>
                <a:path w="162" h="22">
                  <a:moveTo>
                    <a:pt x="162" y="22"/>
                  </a:moveTo>
                  <a:cubicBezTo>
                    <a:pt x="11" y="21"/>
                    <a:pt x="11" y="21"/>
                    <a:pt x="11" y="21"/>
                  </a:cubicBezTo>
                  <a:cubicBezTo>
                    <a:pt x="7" y="14"/>
                    <a:pt x="3" y="8"/>
                    <a:pt x="0" y="1"/>
                  </a:cubicBezTo>
                  <a:cubicBezTo>
                    <a:pt x="154" y="0"/>
                    <a:pt x="154" y="0"/>
                    <a:pt x="154" y="0"/>
                  </a:cubicBezTo>
                  <a:cubicBezTo>
                    <a:pt x="157" y="7"/>
                    <a:pt x="159" y="15"/>
                    <a:pt x="162" y="22"/>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38769" name="Freeform 177"/>
            <p:cNvSpPr>
              <a:spLocks/>
            </p:cNvSpPr>
            <p:nvPr/>
          </p:nvSpPr>
          <p:spPr bwMode="auto">
            <a:xfrm>
              <a:off x="76" y="3643"/>
              <a:ext cx="506" cy="8"/>
            </a:xfrm>
            <a:custGeom>
              <a:avLst/>
              <a:gdLst/>
              <a:ahLst/>
              <a:cxnLst>
                <a:cxn ang="0">
                  <a:pos x="0" y="2"/>
                </a:cxn>
                <a:cxn ang="0">
                  <a:pos x="251" y="0"/>
                </a:cxn>
                <a:cxn ang="0">
                  <a:pos x="252" y="4"/>
                </a:cxn>
                <a:cxn ang="0">
                  <a:pos x="0" y="2"/>
                </a:cxn>
              </a:cxnLst>
              <a:rect l="0" t="0" r="r" b="b"/>
              <a:pathLst>
                <a:path w="252" h="4">
                  <a:moveTo>
                    <a:pt x="0" y="2"/>
                  </a:moveTo>
                  <a:cubicBezTo>
                    <a:pt x="251" y="0"/>
                    <a:pt x="251" y="0"/>
                    <a:pt x="251" y="0"/>
                  </a:cubicBezTo>
                  <a:cubicBezTo>
                    <a:pt x="252" y="1"/>
                    <a:pt x="252" y="3"/>
                    <a:pt x="252" y="4"/>
                  </a:cubicBezTo>
                  <a:cubicBezTo>
                    <a:pt x="0" y="2"/>
                    <a:pt x="0" y="2"/>
                    <a:pt x="0" y="2"/>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38770" name="Freeform 178"/>
            <p:cNvSpPr>
              <a:spLocks/>
            </p:cNvSpPr>
            <p:nvPr/>
          </p:nvSpPr>
          <p:spPr bwMode="auto">
            <a:xfrm>
              <a:off x="580" y="3643"/>
              <a:ext cx="150" cy="8"/>
            </a:xfrm>
            <a:custGeom>
              <a:avLst/>
              <a:gdLst/>
              <a:ahLst/>
              <a:cxnLst>
                <a:cxn ang="0">
                  <a:pos x="71" y="4"/>
                </a:cxn>
                <a:cxn ang="0">
                  <a:pos x="1" y="4"/>
                </a:cxn>
                <a:cxn ang="0">
                  <a:pos x="0" y="0"/>
                </a:cxn>
                <a:cxn ang="0">
                  <a:pos x="75" y="0"/>
                </a:cxn>
                <a:cxn ang="0">
                  <a:pos x="71" y="4"/>
                </a:cxn>
              </a:cxnLst>
              <a:rect l="0" t="0" r="r" b="b"/>
              <a:pathLst>
                <a:path w="75" h="4">
                  <a:moveTo>
                    <a:pt x="71" y="4"/>
                  </a:moveTo>
                  <a:cubicBezTo>
                    <a:pt x="1" y="4"/>
                    <a:pt x="1" y="4"/>
                    <a:pt x="1" y="4"/>
                  </a:cubicBezTo>
                  <a:cubicBezTo>
                    <a:pt x="1" y="3"/>
                    <a:pt x="1" y="1"/>
                    <a:pt x="0" y="0"/>
                  </a:cubicBezTo>
                  <a:cubicBezTo>
                    <a:pt x="75" y="0"/>
                    <a:pt x="75" y="0"/>
                    <a:pt x="75" y="0"/>
                  </a:cubicBezTo>
                  <a:cubicBezTo>
                    <a:pt x="74" y="1"/>
                    <a:pt x="72" y="3"/>
                    <a:pt x="71" y="4"/>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38771" name="Freeform 179"/>
            <p:cNvSpPr>
              <a:spLocks/>
            </p:cNvSpPr>
            <p:nvPr/>
          </p:nvSpPr>
          <p:spPr bwMode="auto">
            <a:xfrm>
              <a:off x="3012" y="3625"/>
              <a:ext cx="309" cy="44"/>
            </a:xfrm>
            <a:custGeom>
              <a:avLst/>
              <a:gdLst/>
              <a:ahLst/>
              <a:cxnLst>
                <a:cxn ang="0">
                  <a:pos x="146" y="0"/>
                </a:cxn>
                <a:cxn ang="0">
                  <a:pos x="154" y="22"/>
                </a:cxn>
                <a:cxn ang="0">
                  <a:pos x="14" y="21"/>
                </a:cxn>
                <a:cxn ang="0">
                  <a:pos x="0" y="1"/>
                </a:cxn>
                <a:cxn ang="0">
                  <a:pos x="146" y="0"/>
                </a:cxn>
              </a:cxnLst>
              <a:rect l="0" t="0" r="r" b="b"/>
              <a:pathLst>
                <a:path w="154" h="22">
                  <a:moveTo>
                    <a:pt x="146" y="0"/>
                  </a:moveTo>
                  <a:cubicBezTo>
                    <a:pt x="149" y="7"/>
                    <a:pt x="151" y="15"/>
                    <a:pt x="154" y="22"/>
                  </a:cubicBezTo>
                  <a:cubicBezTo>
                    <a:pt x="14" y="21"/>
                    <a:pt x="14" y="21"/>
                    <a:pt x="14" y="21"/>
                  </a:cubicBezTo>
                  <a:cubicBezTo>
                    <a:pt x="9" y="14"/>
                    <a:pt x="4" y="7"/>
                    <a:pt x="0" y="1"/>
                  </a:cubicBezTo>
                  <a:cubicBezTo>
                    <a:pt x="146" y="0"/>
                    <a:pt x="146" y="0"/>
                    <a:pt x="146"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38772" name="Freeform 180"/>
            <p:cNvSpPr>
              <a:spLocks/>
            </p:cNvSpPr>
            <p:nvPr/>
          </p:nvSpPr>
          <p:spPr bwMode="auto">
            <a:xfrm>
              <a:off x="3249" y="3950"/>
              <a:ext cx="672" cy="44"/>
            </a:xfrm>
            <a:custGeom>
              <a:avLst/>
              <a:gdLst/>
              <a:ahLst/>
              <a:cxnLst>
                <a:cxn ang="0">
                  <a:pos x="185" y="0"/>
                </a:cxn>
                <a:cxn ang="0">
                  <a:pos x="185" y="0"/>
                </a:cxn>
                <a:cxn ang="0">
                  <a:pos x="335" y="0"/>
                </a:cxn>
                <a:cxn ang="0">
                  <a:pos x="322" y="15"/>
                </a:cxn>
                <a:cxn ang="0">
                  <a:pos x="315" y="22"/>
                </a:cxn>
                <a:cxn ang="0">
                  <a:pos x="13" y="22"/>
                </a:cxn>
                <a:cxn ang="0">
                  <a:pos x="0" y="0"/>
                </a:cxn>
                <a:cxn ang="0">
                  <a:pos x="145" y="0"/>
                </a:cxn>
                <a:cxn ang="0">
                  <a:pos x="185" y="0"/>
                </a:cxn>
              </a:cxnLst>
              <a:rect l="0" t="0" r="r" b="b"/>
              <a:pathLst>
                <a:path w="335" h="22">
                  <a:moveTo>
                    <a:pt x="185" y="0"/>
                  </a:moveTo>
                  <a:cubicBezTo>
                    <a:pt x="185" y="0"/>
                    <a:pt x="185" y="0"/>
                    <a:pt x="185" y="0"/>
                  </a:cubicBezTo>
                  <a:cubicBezTo>
                    <a:pt x="335" y="0"/>
                    <a:pt x="335" y="0"/>
                    <a:pt x="335" y="0"/>
                  </a:cubicBezTo>
                  <a:cubicBezTo>
                    <a:pt x="332" y="4"/>
                    <a:pt x="328" y="9"/>
                    <a:pt x="322" y="15"/>
                  </a:cubicBezTo>
                  <a:cubicBezTo>
                    <a:pt x="322" y="15"/>
                    <a:pt x="319" y="18"/>
                    <a:pt x="315" y="22"/>
                  </a:cubicBezTo>
                  <a:cubicBezTo>
                    <a:pt x="13" y="22"/>
                    <a:pt x="13" y="22"/>
                    <a:pt x="13" y="22"/>
                  </a:cubicBezTo>
                  <a:cubicBezTo>
                    <a:pt x="9" y="15"/>
                    <a:pt x="5" y="7"/>
                    <a:pt x="0" y="0"/>
                  </a:cubicBezTo>
                  <a:cubicBezTo>
                    <a:pt x="145" y="0"/>
                    <a:pt x="145" y="0"/>
                    <a:pt x="145" y="0"/>
                  </a:cubicBezTo>
                  <a:cubicBezTo>
                    <a:pt x="158" y="4"/>
                    <a:pt x="172" y="4"/>
                    <a:pt x="185"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38773" name="Freeform 181"/>
            <p:cNvSpPr>
              <a:spLocks/>
            </p:cNvSpPr>
            <p:nvPr/>
          </p:nvSpPr>
          <p:spPr bwMode="auto">
            <a:xfrm>
              <a:off x="3293" y="4030"/>
              <a:ext cx="554" cy="44"/>
            </a:xfrm>
            <a:custGeom>
              <a:avLst/>
              <a:gdLst/>
              <a:ahLst/>
              <a:cxnLst>
                <a:cxn ang="0">
                  <a:pos x="268" y="8"/>
                </a:cxn>
                <a:cxn ang="0">
                  <a:pos x="253" y="22"/>
                </a:cxn>
                <a:cxn ang="0">
                  <a:pos x="11" y="22"/>
                </a:cxn>
                <a:cxn ang="0">
                  <a:pos x="0" y="0"/>
                </a:cxn>
                <a:cxn ang="0">
                  <a:pos x="276" y="0"/>
                </a:cxn>
                <a:cxn ang="0">
                  <a:pos x="268" y="8"/>
                </a:cxn>
              </a:cxnLst>
              <a:rect l="0" t="0" r="r" b="b"/>
              <a:pathLst>
                <a:path w="276" h="22">
                  <a:moveTo>
                    <a:pt x="268" y="8"/>
                  </a:moveTo>
                  <a:cubicBezTo>
                    <a:pt x="263" y="12"/>
                    <a:pt x="258" y="17"/>
                    <a:pt x="253" y="22"/>
                  </a:cubicBezTo>
                  <a:cubicBezTo>
                    <a:pt x="11" y="22"/>
                    <a:pt x="11" y="22"/>
                    <a:pt x="11" y="22"/>
                  </a:cubicBezTo>
                  <a:cubicBezTo>
                    <a:pt x="8" y="15"/>
                    <a:pt x="4" y="8"/>
                    <a:pt x="0" y="0"/>
                  </a:cubicBezTo>
                  <a:cubicBezTo>
                    <a:pt x="276" y="0"/>
                    <a:pt x="276" y="0"/>
                    <a:pt x="276" y="0"/>
                  </a:cubicBezTo>
                  <a:cubicBezTo>
                    <a:pt x="273" y="2"/>
                    <a:pt x="271" y="5"/>
                    <a:pt x="268" y="8"/>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38774" name="Freeform 182"/>
            <p:cNvSpPr>
              <a:spLocks/>
            </p:cNvSpPr>
            <p:nvPr/>
          </p:nvSpPr>
          <p:spPr bwMode="auto">
            <a:xfrm>
              <a:off x="3768" y="3892"/>
              <a:ext cx="169" cy="24"/>
            </a:xfrm>
            <a:custGeom>
              <a:avLst/>
              <a:gdLst/>
              <a:ahLst/>
              <a:cxnLst>
                <a:cxn ang="0">
                  <a:pos x="76" y="3"/>
                </a:cxn>
                <a:cxn ang="0">
                  <a:pos x="84" y="12"/>
                </a:cxn>
                <a:cxn ang="0">
                  <a:pos x="0" y="12"/>
                </a:cxn>
                <a:cxn ang="0">
                  <a:pos x="76" y="3"/>
                </a:cxn>
              </a:cxnLst>
              <a:rect l="0" t="0" r="r" b="b"/>
              <a:pathLst>
                <a:path w="84" h="12">
                  <a:moveTo>
                    <a:pt x="76" y="3"/>
                  </a:moveTo>
                  <a:cubicBezTo>
                    <a:pt x="80" y="5"/>
                    <a:pt x="83" y="7"/>
                    <a:pt x="84" y="12"/>
                  </a:cubicBezTo>
                  <a:cubicBezTo>
                    <a:pt x="0" y="12"/>
                    <a:pt x="0" y="12"/>
                    <a:pt x="0" y="12"/>
                  </a:cubicBezTo>
                  <a:cubicBezTo>
                    <a:pt x="35" y="5"/>
                    <a:pt x="69" y="0"/>
                    <a:pt x="76" y="3"/>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38775" name="Freeform 183"/>
            <p:cNvSpPr>
              <a:spLocks/>
            </p:cNvSpPr>
            <p:nvPr/>
          </p:nvSpPr>
          <p:spPr bwMode="auto">
            <a:xfrm>
              <a:off x="2198" y="3034"/>
              <a:ext cx="18" cy="32"/>
            </a:xfrm>
            <a:custGeom>
              <a:avLst/>
              <a:gdLst/>
              <a:ahLst/>
              <a:cxnLst>
                <a:cxn ang="0">
                  <a:pos x="9" y="0"/>
                </a:cxn>
                <a:cxn ang="0">
                  <a:pos x="0" y="16"/>
                </a:cxn>
                <a:cxn ang="0">
                  <a:pos x="0" y="16"/>
                </a:cxn>
                <a:cxn ang="0">
                  <a:pos x="9" y="0"/>
                </a:cxn>
                <a:cxn ang="0">
                  <a:pos x="9" y="0"/>
                </a:cxn>
              </a:cxnLst>
              <a:rect l="0" t="0" r="r" b="b"/>
              <a:pathLst>
                <a:path w="9" h="16">
                  <a:moveTo>
                    <a:pt x="9" y="0"/>
                  </a:moveTo>
                  <a:cubicBezTo>
                    <a:pt x="7" y="5"/>
                    <a:pt x="3" y="10"/>
                    <a:pt x="0" y="16"/>
                  </a:cubicBezTo>
                  <a:cubicBezTo>
                    <a:pt x="0" y="16"/>
                    <a:pt x="0" y="16"/>
                    <a:pt x="0" y="16"/>
                  </a:cubicBezTo>
                  <a:cubicBezTo>
                    <a:pt x="3" y="10"/>
                    <a:pt x="7" y="5"/>
                    <a:pt x="9" y="0"/>
                  </a:cubicBezTo>
                  <a:cubicBezTo>
                    <a:pt x="9" y="0"/>
                    <a:pt x="9" y="0"/>
                    <a:pt x="9"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38776" name="Freeform 184"/>
            <p:cNvSpPr>
              <a:spLocks/>
            </p:cNvSpPr>
            <p:nvPr/>
          </p:nvSpPr>
          <p:spPr bwMode="auto">
            <a:xfrm>
              <a:off x="2004" y="1346"/>
              <a:ext cx="20" cy="50"/>
            </a:xfrm>
            <a:custGeom>
              <a:avLst/>
              <a:gdLst/>
              <a:ahLst/>
              <a:cxnLst>
                <a:cxn ang="0">
                  <a:pos x="0" y="0"/>
                </a:cxn>
                <a:cxn ang="0">
                  <a:pos x="10" y="25"/>
                </a:cxn>
                <a:cxn ang="0">
                  <a:pos x="10" y="25"/>
                </a:cxn>
                <a:cxn ang="0">
                  <a:pos x="0" y="0"/>
                </a:cxn>
                <a:cxn ang="0">
                  <a:pos x="0" y="0"/>
                </a:cxn>
              </a:cxnLst>
              <a:rect l="0" t="0" r="r" b="b"/>
              <a:pathLst>
                <a:path w="10" h="25">
                  <a:moveTo>
                    <a:pt x="0" y="0"/>
                  </a:moveTo>
                  <a:cubicBezTo>
                    <a:pt x="3" y="9"/>
                    <a:pt x="7" y="17"/>
                    <a:pt x="10" y="25"/>
                  </a:cubicBezTo>
                  <a:cubicBezTo>
                    <a:pt x="10" y="25"/>
                    <a:pt x="10" y="25"/>
                    <a:pt x="10" y="25"/>
                  </a:cubicBezTo>
                  <a:cubicBezTo>
                    <a:pt x="7" y="17"/>
                    <a:pt x="3" y="9"/>
                    <a:pt x="0" y="0"/>
                  </a:cubicBezTo>
                  <a:cubicBezTo>
                    <a:pt x="0" y="0"/>
                    <a:pt x="0" y="0"/>
                    <a:pt x="0"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38777" name="Freeform 185"/>
            <p:cNvSpPr>
              <a:spLocks noEditPoints="1"/>
            </p:cNvSpPr>
            <p:nvPr/>
          </p:nvSpPr>
          <p:spPr bwMode="auto">
            <a:xfrm>
              <a:off x="3030" y="1460"/>
              <a:ext cx="6" cy="8"/>
            </a:xfrm>
            <a:custGeom>
              <a:avLst/>
              <a:gdLst/>
              <a:ahLst/>
              <a:cxnLst>
                <a:cxn ang="0">
                  <a:pos x="3" y="0"/>
                </a:cxn>
                <a:cxn ang="0">
                  <a:pos x="0" y="4"/>
                </a:cxn>
                <a:cxn ang="0">
                  <a:pos x="1" y="4"/>
                </a:cxn>
                <a:cxn ang="0">
                  <a:pos x="3" y="0"/>
                </a:cxn>
                <a:cxn ang="0">
                  <a:pos x="3" y="0"/>
                </a:cxn>
                <a:cxn ang="0">
                  <a:pos x="3" y="0"/>
                </a:cxn>
                <a:cxn ang="0">
                  <a:pos x="3" y="0"/>
                </a:cxn>
              </a:cxnLst>
              <a:rect l="0" t="0" r="r" b="b"/>
              <a:pathLst>
                <a:path w="3" h="4">
                  <a:moveTo>
                    <a:pt x="3" y="0"/>
                  </a:moveTo>
                  <a:cubicBezTo>
                    <a:pt x="2" y="2"/>
                    <a:pt x="1" y="3"/>
                    <a:pt x="0" y="4"/>
                  </a:cubicBezTo>
                  <a:cubicBezTo>
                    <a:pt x="1" y="4"/>
                    <a:pt x="1" y="4"/>
                    <a:pt x="1" y="4"/>
                  </a:cubicBezTo>
                  <a:cubicBezTo>
                    <a:pt x="2" y="3"/>
                    <a:pt x="2" y="2"/>
                    <a:pt x="3" y="0"/>
                  </a:cubicBezTo>
                  <a:moveTo>
                    <a:pt x="3" y="0"/>
                  </a:moveTo>
                  <a:cubicBezTo>
                    <a:pt x="3" y="0"/>
                    <a:pt x="3" y="0"/>
                    <a:pt x="3" y="0"/>
                  </a:cubicBezTo>
                  <a:cubicBezTo>
                    <a:pt x="3" y="0"/>
                    <a:pt x="3" y="0"/>
                    <a:pt x="3"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38778" name="Freeform 186"/>
            <p:cNvSpPr>
              <a:spLocks noEditPoints="1"/>
            </p:cNvSpPr>
            <p:nvPr/>
          </p:nvSpPr>
          <p:spPr bwMode="auto">
            <a:xfrm>
              <a:off x="726" y="3261"/>
              <a:ext cx="1274" cy="58"/>
            </a:xfrm>
            <a:custGeom>
              <a:avLst/>
              <a:gdLst/>
              <a:ahLst/>
              <a:cxnLst>
                <a:cxn ang="0">
                  <a:pos x="329" y="20"/>
                </a:cxn>
                <a:cxn ang="0">
                  <a:pos x="285" y="26"/>
                </a:cxn>
                <a:cxn ang="0">
                  <a:pos x="285" y="26"/>
                </a:cxn>
                <a:cxn ang="0">
                  <a:pos x="329" y="20"/>
                </a:cxn>
                <a:cxn ang="0">
                  <a:pos x="359" y="15"/>
                </a:cxn>
                <a:cxn ang="0">
                  <a:pos x="359" y="16"/>
                </a:cxn>
                <a:cxn ang="0">
                  <a:pos x="359" y="16"/>
                </a:cxn>
                <a:cxn ang="0">
                  <a:pos x="359" y="16"/>
                </a:cxn>
                <a:cxn ang="0">
                  <a:pos x="359" y="15"/>
                </a:cxn>
                <a:cxn ang="0">
                  <a:pos x="360" y="15"/>
                </a:cxn>
                <a:cxn ang="0">
                  <a:pos x="359" y="15"/>
                </a:cxn>
                <a:cxn ang="0">
                  <a:pos x="360" y="15"/>
                </a:cxn>
                <a:cxn ang="0">
                  <a:pos x="360" y="15"/>
                </a:cxn>
                <a:cxn ang="0">
                  <a:pos x="360" y="15"/>
                </a:cxn>
                <a:cxn ang="0">
                  <a:pos x="360" y="15"/>
                </a:cxn>
                <a:cxn ang="0">
                  <a:pos x="363" y="15"/>
                </a:cxn>
                <a:cxn ang="0">
                  <a:pos x="363" y="15"/>
                </a:cxn>
                <a:cxn ang="0">
                  <a:pos x="363" y="15"/>
                </a:cxn>
                <a:cxn ang="0">
                  <a:pos x="611" y="6"/>
                </a:cxn>
                <a:cxn ang="0">
                  <a:pos x="610" y="6"/>
                </a:cxn>
                <a:cxn ang="0">
                  <a:pos x="610" y="6"/>
                </a:cxn>
                <a:cxn ang="0">
                  <a:pos x="611" y="6"/>
                </a:cxn>
                <a:cxn ang="0">
                  <a:pos x="605" y="6"/>
                </a:cxn>
                <a:cxn ang="0">
                  <a:pos x="608" y="6"/>
                </a:cxn>
                <a:cxn ang="0">
                  <a:pos x="605" y="6"/>
                </a:cxn>
                <a:cxn ang="0">
                  <a:pos x="598" y="6"/>
                </a:cxn>
                <a:cxn ang="0">
                  <a:pos x="604" y="6"/>
                </a:cxn>
                <a:cxn ang="0">
                  <a:pos x="598" y="6"/>
                </a:cxn>
                <a:cxn ang="0">
                  <a:pos x="594" y="6"/>
                </a:cxn>
                <a:cxn ang="0">
                  <a:pos x="596" y="6"/>
                </a:cxn>
                <a:cxn ang="0">
                  <a:pos x="594" y="6"/>
                </a:cxn>
                <a:cxn ang="0">
                  <a:pos x="590" y="6"/>
                </a:cxn>
                <a:cxn ang="0">
                  <a:pos x="593" y="6"/>
                </a:cxn>
                <a:cxn ang="0">
                  <a:pos x="590" y="6"/>
                </a:cxn>
                <a:cxn ang="0">
                  <a:pos x="536" y="6"/>
                </a:cxn>
                <a:cxn ang="0">
                  <a:pos x="570" y="6"/>
                </a:cxn>
                <a:cxn ang="0">
                  <a:pos x="536" y="6"/>
                </a:cxn>
                <a:cxn ang="0">
                  <a:pos x="535" y="6"/>
                </a:cxn>
                <a:cxn ang="0">
                  <a:pos x="531" y="6"/>
                </a:cxn>
                <a:cxn ang="0">
                  <a:pos x="535" y="6"/>
                </a:cxn>
                <a:cxn ang="0">
                  <a:pos x="535" y="6"/>
                </a:cxn>
                <a:cxn ang="0">
                  <a:pos x="634" y="5"/>
                </a:cxn>
                <a:cxn ang="0">
                  <a:pos x="634" y="5"/>
                </a:cxn>
                <a:cxn ang="0">
                  <a:pos x="634" y="5"/>
                </a:cxn>
                <a:cxn ang="0">
                  <a:pos x="635" y="5"/>
                </a:cxn>
                <a:cxn ang="0">
                  <a:pos x="634" y="5"/>
                </a:cxn>
                <a:cxn ang="0">
                  <a:pos x="635" y="5"/>
                </a:cxn>
                <a:cxn ang="0">
                  <a:pos x="14" y="2"/>
                </a:cxn>
                <a:cxn ang="0">
                  <a:pos x="0" y="29"/>
                </a:cxn>
                <a:cxn ang="0">
                  <a:pos x="0" y="29"/>
                </a:cxn>
                <a:cxn ang="0">
                  <a:pos x="14" y="2"/>
                </a:cxn>
                <a:cxn ang="0">
                  <a:pos x="14" y="2"/>
                </a:cxn>
                <a:cxn ang="0">
                  <a:pos x="14" y="2"/>
                </a:cxn>
                <a:cxn ang="0">
                  <a:pos x="14" y="2"/>
                </a:cxn>
                <a:cxn ang="0">
                  <a:pos x="14" y="1"/>
                </a:cxn>
                <a:cxn ang="0">
                  <a:pos x="14" y="1"/>
                </a:cxn>
                <a:cxn ang="0">
                  <a:pos x="14" y="1"/>
                </a:cxn>
                <a:cxn ang="0">
                  <a:pos x="14" y="0"/>
                </a:cxn>
                <a:cxn ang="0">
                  <a:pos x="14" y="1"/>
                </a:cxn>
                <a:cxn ang="0">
                  <a:pos x="14" y="0"/>
                </a:cxn>
                <a:cxn ang="0">
                  <a:pos x="14" y="0"/>
                </a:cxn>
              </a:cxnLst>
              <a:rect l="0" t="0" r="r" b="b"/>
              <a:pathLst>
                <a:path w="635" h="29">
                  <a:moveTo>
                    <a:pt x="329" y="20"/>
                  </a:moveTo>
                  <a:cubicBezTo>
                    <a:pt x="313" y="22"/>
                    <a:pt x="299" y="24"/>
                    <a:pt x="285" y="26"/>
                  </a:cubicBezTo>
                  <a:cubicBezTo>
                    <a:pt x="285" y="26"/>
                    <a:pt x="285" y="26"/>
                    <a:pt x="285" y="26"/>
                  </a:cubicBezTo>
                  <a:cubicBezTo>
                    <a:pt x="299" y="24"/>
                    <a:pt x="313" y="22"/>
                    <a:pt x="329" y="20"/>
                  </a:cubicBezTo>
                  <a:moveTo>
                    <a:pt x="359" y="15"/>
                  </a:moveTo>
                  <a:cubicBezTo>
                    <a:pt x="359" y="16"/>
                    <a:pt x="359" y="16"/>
                    <a:pt x="359" y="16"/>
                  </a:cubicBezTo>
                  <a:cubicBezTo>
                    <a:pt x="359" y="16"/>
                    <a:pt x="359" y="16"/>
                    <a:pt x="359" y="16"/>
                  </a:cubicBezTo>
                  <a:cubicBezTo>
                    <a:pt x="359" y="16"/>
                    <a:pt x="359" y="16"/>
                    <a:pt x="359" y="16"/>
                  </a:cubicBezTo>
                  <a:cubicBezTo>
                    <a:pt x="359" y="16"/>
                    <a:pt x="359" y="16"/>
                    <a:pt x="359" y="15"/>
                  </a:cubicBezTo>
                  <a:moveTo>
                    <a:pt x="360" y="15"/>
                  </a:moveTo>
                  <a:cubicBezTo>
                    <a:pt x="360" y="15"/>
                    <a:pt x="360" y="15"/>
                    <a:pt x="359" y="15"/>
                  </a:cubicBezTo>
                  <a:cubicBezTo>
                    <a:pt x="360" y="15"/>
                    <a:pt x="360" y="15"/>
                    <a:pt x="360" y="15"/>
                  </a:cubicBezTo>
                  <a:moveTo>
                    <a:pt x="360" y="15"/>
                  </a:moveTo>
                  <a:cubicBezTo>
                    <a:pt x="360" y="15"/>
                    <a:pt x="360" y="15"/>
                    <a:pt x="360" y="15"/>
                  </a:cubicBezTo>
                  <a:cubicBezTo>
                    <a:pt x="360" y="15"/>
                    <a:pt x="360" y="15"/>
                    <a:pt x="360" y="15"/>
                  </a:cubicBezTo>
                  <a:moveTo>
                    <a:pt x="363" y="15"/>
                  </a:moveTo>
                  <a:cubicBezTo>
                    <a:pt x="363" y="15"/>
                    <a:pt x="363" y="15"/>
                    <a:pt x="363" y="15"/>
                  </a:cubicBezTo>
                  <a:cubicBezTo>
                    <a:pt x="363" y="15"/>
                    <a:pt x="363" y="15"/>
                    <a:pt x="363" y="15"/>
                  </a:cubicBezTo>
                  <a:moveTo>
                    <a:pt x="611" y="6"/>
                  </a:moveTo>
                  <a:cubicBezTo>
                    <a:pt x="610" y="6"/>
                    <a:pt x="610" y="6"/>
                    <a:pt x="610" y="6"/>
                  </a:cubicBezTo>
                  <a:cubicBezTo>
                    <a:pt x="610" y="6"/>
                    <a:pt x="610" y="6"/>
                    <a:pt x="610" y="6"/>
                  </a:cubicBezTo>
                  <a:cubicBezTo>
                    <a:pt x="610" y="6"/>
                    <a:pt x="610" y="6"/>
                    <a:pt x="611" y="6"/>
                  </a:cubicBezTo>
                  <a:moveTo>
                    <a:pt x="605" y="6"/>
                  </a:moveTo>
                  <a:cubicBezTo>
                    <a:pt x="606" y="6"/>
                    <a:pt x="607" y="6"/>
                    <a:pt x="608" y="6"/>
                  </a:cubicBezTo>
                  <a:cubicBezTo>
                    <a:pt x="607" y="6"/>
                    <a:pt x="606" y="6"/>
                    <a:pt x="605" y="6"/>
                  </a:cubicBezTo>
                  <a:moveTo>
                    <a:pt x="598" y="6"/>
                  </a:moveTo>
                  <a:cubicBezTo>
                    <a:pt x="600" y="6"/>
                    <a:pt x="602" y="6"/>
                    <a:pt x="604" y="6"/>
                  </a:cubicBezTo>
                  <a:cubicBezTo>
                    <a:pt x="602" y="6"/>
                    <a:pt x="600" y="6"/>
                    <a:pt x="598" y="6"/>
                  </a:cubicBezTo>
                  <a:moveTo>
                    <a:pt x="594" y="6"/>
                  </a:moveTo>
                  <a:cubicBezTo>
                    <a:pt x="595" y="6"/>
                    <a:pt x="595" y="6"/>
                    <a:pt x="596" y="6"/>
                  </a:cubicBezTo>
                  <a:cubicBezTo>
                    <a:pt x="595" y="6"/>
                    <a:pt x="595" y="6"/>
                    <a:pt x="594" y="6"/>
                  </a:cubicBezTo>
                  <a:moveTo>
                    <a:pt x="590" y="6"/>
                  </a:moveTo>
                  <a:cubicBezTo>
                    <a:pt x="591" y="6"/>
                    <a:pt x="592" y="6"/>
                    <a:pt x="593" y="6"/>
                  </a:cubicBezTo>
                  <a:cubicBezTo>
                    <a:pt x="592" y="6"/>
                    <a:pt x="591" y="6"/>
                    <a:pt x="590" y="6"/>
                  </a:cubicBezTo>
                  <a:moveTo>
                    <a:pt x="536" y="6"/>
                  </a:moveTo>
                  <a:cubicBezTo>
                    <a:pt x="548" y="6"/>
                    <a:pt x="560" y="6"/>
                    <a:pt x="570" y="6"/>
                  </a:cubicBezTo>
                  <a:cubicBezTo>
                    <a:pt x="560" y="6"/>
                    <a:pt x="548" y="6"/>
                    <a:pt x="536" y="6"/>
                  </a:cubicBezTo>
                  <a:moveTo>
                    <a:pt x="535" y="6"/>
                  </a:moveTo>
                  <a:cubicBezTo>
                    <a:pt x="534" y="6"/>
                    <a:pt x="532" y="6"/>
                    <a:pt x="531" y="6"/>
                  </a:cubicBezTo>
                  <a:cubicBezTo>
                    <a:pt x="532" y="6"/>
                    <a:pt x="534" y="6"/>
                    <a:pt x="535" y="6"/>
                  </a:cubicBezTo>
                  <a:cubicBezTo>
                    <a:pt x="535" y="6"/>
                    <a:pt x="535" y="6"/>
                    <a:pt x="535" y="6"/>
                  </a:cubicBezTo>
                  <a:moveTo>
                    <a:pt x="634" y="5"/>
                  </a:moveTo>
                  <a:cubicBezTo>
                    <a:pt x="634" y="5"/>
                    <a:pt x="634" y="5"/>
                    <a:pt x="634" y="5"/>
                  </a:cubicBezTo>
                  <a:cubicBezTo>
                    <a:pt x="634" y="5"/>
                    <a:pt x="634" y="5"/>
                    <a:pt x="634" y="5"/>
                  </a:cubicBezTo>
                  <a:moveTo>
                    <a:pt x="635" y="5"/>
                  </a:moveTo>
                  <a:cubicBezTo>
                    <a:pt x="634" y="5"/>
                    <a:pt x="634" y="5"/>
                    <a:pt x="634" y="5"/>
                  </a:cubicBezTo>
                  <a:cubicBezTo>
                    <a:pt x="634" y="5"/>
                    <a:pt x="634" y="5"/>
                    <a:pt x="635" y="5"/>
                  </a:cubicBezTo>
                  <a:moveTo>
                    <a:pt x="14" y="2"/>
                  </a:moveTo>
                  <a:cubicBezTo>
                    <a:pt x="12" y="10"/>
                    <a:pt x="7" y="19"/>
                    <a:pt x="0" y="29"/>
                  </a:cubicBezTo>
                  <a:cubicBezTo>
                    <a:pt x="0" y="29"/>
                    <a:pt x="0" y="29"/>
                    <a:pt x="0" y="29"/>
                  </a:cubicBezTo>
                  <a:cubicBezTo>
                    <a:pt x="7" y="19"/>
                    <a:pt x="12" y="10"/>
                    <a:pt x="14" y="2"/>
                  </a:cubicBezTo>
                  <a:moveTo>
                    <a:pt x="14" y="2"/>
                  </a:moveTo>
                  <a:cubicBezTo>
                    <a:pt x="14" y="2"/>
                    <a:pt x="14" y="2"/>
                    <a:pt x="14" y="2"/>
                  </a:cubicBezTo>
                  <a:cubicBezTo>
                    <a:pt x="14" y="2"/>
                    <a:pt x="14" y="2"/>
                    <a:pt x="14" y="2"/>
                  </a:cubicBezTo>
                  <a:moveTo>
                    <a:pt x="14" y="1"/>
                  </a:moveTo>
                  <a:cubicBezTo>
                    <a:pt x="14" y="1"/>
                    <a:pt x="14" y="1"/>
                    <a:pt x="14" y="1"/>
                  </a:cubicBezTo>
                  <a:cubicBezTo>
                    <a:pt x="14" y="1"/>
                    <a:pt x="14" y="1"/>
                    <a:pt x="14" y="1"/>
                  </a:cubicBezTo>
                  <a:moveTo>
                    <a:pt x="14" y="0"/>
                  </a:moveTo>
                  <a:cubicBezTo>
                    <a:pt x="14" y="1"/>
                    <a:pt x="14" y="1"/>
                    <a:pt x="14" y="1"/>
                  </a:cubicBezTo>
                  <a:cubicBezTo>
                    <a:pt x="14" y="1"/>
                    <a:pt x="14" y="0"/>
                    <a:pt x="14" y="0"/>
                  </a:cubicBezTo>
                  <a:cubicBezTo>
                    <a:pt x="14" y="0"/>
                    <a:pt x="14" y="0"/>
                    <a:pt x="14"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38779" name="Freeform 187"/>
            <p:cNvSpPr>
              <a:spLocks/>
            </p:cNvSpPr>
            <p:nvPr/>
          </p:nvSpPr>
          <p:spPr bwMode="auto">
            <a:xfrm>
              <a:off x="1980" y="1268"/>
              <a:ext cx="16" cy="50"/>
            </a:xfrm>
            <a:custGeom>
              <a:avLst/>
              <a:gdLst/>
              <a:ahLst/>
              <a:cxnLst>
                <a:cxn ang="0">
                  <a:pos x="0" y="0"/>
                </a:cxn>
                <a:cxn ang="0">
                  <a:pos x="8" y="25"/>
                </a:cxn>
                <a:cxn ang="0">
                  <a:pos x="8" y="25"/>
                </a:cxn>
                <a:cxn ang="0">
                  <a:pos x="0" y="0"/>
                </a:cxn>
                <a:cxn ang="0">
                  <a:pos x="0" y="0"/>
                </a:cxn>
              </a:cxnLst>
              <a:rect l="0" t="0" r="r" b="b"/>
              <a:pathLst>
                <a:path w="8" h="25">
                  <a:moveTo>
                    <a:pt x="0" y="0"/>
                  </a:moveTo>
                  <a:cubicBezTo>
                    <a:pt x="3" y="9"/>
                    <a:pt x="5" y="17"/>
                    <a:pt x="8" y="25"/>
                  </a:cubicBezTo>
                  <a:cubicBezTo>
                    <a:pt x="8" y="25"/>
                    <a:pt x="8" y="25"/>
                    <a:pt x="8" y="25"/>
                  </a:cubicBezTo>
                  <a:cubicBezTo>
                    <a:pt x="5" y="17"/>
                    <a:pt x="3" y="9"/>
                    <a:pt x="0" y="0"/>
                  </a:cubicBezTo>
                  <a:cubicBezTo>
                    <a:pt x="0" y="0"/>
                    <a:pt x="0" y="0"/>
                    <a:pt x="0"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38780" name="Freeform 188"/>
            <p:cNvSpPr>
              <a:spLocks/>
            </p:cNvSpPr>
            <p:nvPr/>
          </p:nvSpPr>
          <p:spPr bwMode="auto">
            <a:xfrm>
              <a:off x="2242" y="1270"/>
              <a:ext cx="2" cy="10"/>
            </a:xfrm>
            <a:custGeom>
              <a:avLst/>
              <a:gdLst/>
              <a:ahLst/>
              <a:cxnLst>
                <a:cxn ang="0">
                  <a:pos x="0" y="0"/>
                </a:cxn>
                <a:cxn ang="0">
                  <a:pos x="1" y="5"/>
                </a:cxn>
                <a:cxn ang="0">
                  <a:pos x="0" y="0"/>
                </a:cxn>
                <a:cxn ang="0">
                  <a:pos x="0" y="0"/>
                </a:cxn>
              </a:cxnLst>
              <a:rect l="0" t="0" r="r" b="b"/>
              <a:pathLst>
                <a:path w="1" h="5">
                  <a:moveTo>
                    <a:pt x="0" y="0"/>
                  </a:moveTo>
                  <a:cubicBezTo>
                    <a:pt x="0" y="2"/>
                    <a:pt x="1" y="3"/>
                    <a:pt x="1" y="5"/>
                  </a:cubicBezTo>
                  <a:cubicBezTo>
                    <a:pt x="1" y="3"/>
                    <a:pt x="0" y="2"/>
                    <a:pt x="0" y="0"/>
                  </a:cubicBezTo>
                  <a:cubicBezTo>
                    <a:pt x="0" y="0"/>
                    <a:pt x="0" y="0"/>
                    <a:pt x="0"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38781" name="Freeform 189"/>
            <p:cNvSpPr>
              <a:spLocks noEditPoints="1"/>
            </p:cNvSpPr>
            <p:nvPr/>
          </p:nvSpPr>
          <p:spPr bwMode="auto">
            <a:xfrm>
              <a:off x="1972" y="1202"/>
              <a:ext cx="264" cy="36"/>
            </a:xfrm>
            <a:custGeom>
              <a:avLst/>
              <a:gdLst/>
              <a:ahLst/>
              <a:cxnLst>
                <a:cxn ang="0">
                  <a:pos x="0" y="14"/>
                </a:cxn>
                <a:cxn ang="0">
                  <a:pos x="1" y="18"/>
                </a:cxn>
                <a:cxn ang="0">
                  <a:pos x="1" y="18"/>
                </a:cxn>
                <a:cxn ang="0">
                  <a:pos x="0" y="14"/>
                </a:cxn>
                <a:cxn ang="0">
                  <a:pos x="10" y="13"/>
                </a:cxn>
                <a:cxn ang="0">
                  <a:pos x="7" y="13"/>
                </a:cxn>
                <a:cxn ang="0">
                  <a:pos x="7" y="13"/>
                </a:cxn>
                <a:cxn ang="0">
                  <a:pos x="10" y="13"/>
                </a:cxn>
                <a:cxn ang="0">
                  <a:pos x="11" y="13"/>
                </a:cxn>
                <a:cxn ang="0">
                  <a:pos x="10" y="13"/>
                </a:cxn>
                <a:cxn ang="0">
                  <a:pos x="11" y="13"/>
                </a:cxn>
                <a:cxn ang="0">
                  <a:pos x="0" y="13"/>
                </a:cxn>
                <a:cxn ang="0">
                  <a:pos x="0" y="13"/>
                </a:cxn>
                <a:cxn ang="0">
                  <a:pos x="7" y="13"/>
                </a:cxn>
                <a:cxn ang="0">
                  <a:pos x="0" y="13"/>
                </a:cxn>
                <a:cxn ang="0">
                  <a:pos x="131" y="1"/>
                </a:cxn>
                <a:cxn ang="0">
                  <a:pos x="131" y="1"/>
                </a:cxn>
                <a:cxn ang="0">
                  <a:pos x="131" y="1"/>
                </a:cxn>
                <a:cxn ang="0">
                  <a:pos x="131" y="1"/>
                </a:cxn>
                <a:cxn ang="0">
                  <a:pos x="131" y="1"/>
                </a:cxn>
                <a:cxn ang="0">
                  <a:pos x="131" y="1"/>
                </a:cxn>
                <a:cxn ang="0">
                  <a:pos x="131" y="1"/>
                </a:cxn>
                <a:cxn ang="0">
                  <a:pos x="131" y="1"/>
                </a:cxn>
                <a:cxn ang="0">
                  <a:pos x="131" y="1"/>
                </a:cxn>
                <a:cxn ang="0">
                  <a:pos x="132" y="1"/>
                </a:cxn>
                <a:cxn ang="0">
                  <a:pos x="131" y="1"/>
                </a:cxn>
                <a:cxn ang="0">
                  <a:pos x="132" y="1"/>
                </a:cxn>
                <a:cxn ang="0">
                  <a:pos x="132" y="0"/>
                </a:cxn>
                <a:cxn ang="0">
                  <a:pos x="132" y="0"/>
                </a:cxn>
                <a:cxn ang="0">
                  <a:pos x="132" y="0"/>
                </a:cxn>
                <a:cxn ang="0">
                  <a:pos x="132" y="0"/>
                </a:cxn>
                <a:cxn ang="0">
                  <a:pos x="132" y="0"/>
                </a:cxn>
                <a:cxn ang="0">
                  <a:pos x="132" y="0"/>
                </a:cxn>
                <a:cxn ang="0">
                  <a:pos x="132" y="0"/>
                </a:cxn>
                <a:cxn ang="0">
                  <a:pos x="132" y="0"/>
                </a:cxn>
              </a:cxnLst>
              <a:rect l="0" t="0" r="r" b="b"/>
              <a:pathLst>
                <a:path w="132" h="18">
                  <a:moveTo>
                    <a:pt x="0" y="14"/>
                  </a:moveTo>
                  <a:cubicBezTo>
                    <a:pt x="0" y="15"/>
                    <a:pt x="0" y="16"/>
                    <a:pt x="1" y="18"/>
                  </a:cubicBezTo>
                  <a:cubicBezTo>
                    <a:pt x="1" y="18"/>
                    <a:pt x="1" y="18"/>
                    <a:pt x="1" y="18"/>
                  </a:cubicBezTo>
                  <a:cubicBezTo>
                    <a:pt x="1" y="16"/>
                    <a:pt x="0" y="15"/>
                    <a:pt x="0" y="14"/>
                  </a:cubicBezTo>
                  <a:moveTo>
                    <a:pt x="10" y="13"/>
                  </a:moveTo>
                  <a:cubicBezTo>
                    <a:pt x="9" y="13"/>
                    <a:pt x="8" y="13"/>
                    <a:pt x="7" y="13"/>
                  </a:cubicBezTo>
                  <a:cubicBezTo>
                    <a:pt x="7" y="13"/>
                    <a:pt x="7" y="13"/>
                    <a:pt x="7" y="13"/>
                  </a:cubicBezTo>
                  <a:cubicBezTo>
                    <a:pt x="8" y="13"/>
                    <a:pt x="9" y="13"/>
                    <a:pt x="10" y="13"/>
                  </a:cubicBezTo>
                  <a:moveTo>
                    <a:pt x="11" y="13"/>
                  </a:moveTo>
                  <a:cubicBezTo>
                    <a:pt x="11" y="13"/>
                    <a:pt x="11" y="13"/>
                    <a:pt x="10" y="13"/>
                  </a:cubicBezTo>
                  <a:cubicBezTo>
                    <a:pt x="11" y="13"/>
                    <a:pt x="11" y="13"/>
                    <a:pt x="11" y="13"/>
                  </a:cubicBezTo>
                  <a:moveTo>
                    <a:pt x="0" y="13"/>
                  </a:moveTo>
                  <a:cubicBezTo>
                    <a:pt x="0" y="13"/>
                    <a:pt x="0" y="13"/>
                    <a:pt x="0" y="13"/>
                  </a:cubicBezTo>
                  <a:cubicBezTo>
                    <a:pt x="0" y="13"/>
                    <a:pt x="2" y="13"/>
                    <a:pt x="7" y="13"/>
                  </a:cubicBezTo>
                  <a:cubicBezTo>
                    <a:pt x="2" y="13"/>
                    <a:pt x="0" y="13"/>
                    <a:pt x="0" y="13"/>
                  </a:cubicBezTo>
                  <a:moveTo>
                    <a:pt x="131" y="1"/>
                  </a:moveTo>
                  <a:cubicBezTo>
                    <a:pt x="131" y="1"/>
                    <a:pt x="131" y="1"/>
                    <a:pt x="131" y="1"/>
                  </a:cubicBezTo>
                  <a:cubicBezTo>
                    <a:pt x="131" y="1"/>
                    <a:pt x="131" y="1"/>
                    <a:pt x="131" y="1"/>
                  </a:cubicBezTo>
                  <a:moveTo>
                    <a:pt x="131" y="1"/>
                  </a:moveTo>
                  <a:cubicBezTo>
                    <a:pt x="131" y="1"/>
                    <a:pt x="131" y="1"/>
                    <a:pt x="131" y="1"/>
                  </a:cubicBezTo>
                  <a:cubicBezTo>
                    <a:pt x="131" y="1"/>
                    <a:pt x="131" y="1"/>
                    <a:pt x="131" y="1"/>
                  </a:cubicBezTo>
                  <a:moveTo>
                    <a:pt x="131" y="1"/>
                  </a:moveTo>
                  <a:cubicBezTo>
                    <a:pt x="131" y="1"/>
                    <a:pt x="131" y="1"/>
                    <a:pt x="131" y="1"/>
                  </a:cubicBezTo>
                  <a:cubicBezTo>
                    <a:pt x="131" y="1"/>
                    <a:pt x="131" y="1"/>
                    <a:pt x="131" y="1"/>
                  </a:cubicBezTo>
                  <a:moveTo>
                    <a:pt x="132" y="1"/>
                  </a:moveTo>
                  <a:cubicBezTo>
                    <a:pt x="132" y="1"/>
                    <a:pt x="132" y="1"/>
                    <a:pt x="131" y="1"/>
                  </a:cubicBezTo>
                  <a:cubicBezTo>
                    <a:pt x="132" y="1"/>
                    <a:pt x="132" y="1"/>
                    <a:pt x="132" y="1"/>
                  </a:cubicBezTo>
                  <a:moveTo>
                    <a:pt x="132" y="0"/>
                  </a:moveTo>
                  <a:cubicBezTo>
                    <a:pt x="132" y="0"/>
                    <a:pt x="132" y="0"/>
                    <a:pt x="132" y="0"/>
                  </a:cubicBezTo>
                  <a:cubicBezTo>
                    <a:pt x="132" y="0"/>
                    <a:pt x="132" y="0"/>
                    <a:pt x="132" y="0"/>
                  </a:cubicBezTo>
                  <a:moveTo>
                    <a:pt x="132" y="0"/>
                  </a:moveTo>
                  <a:cubicBezTo>
                    <a:pt x="132" y="0"/>
                    <a:pt x="132" y="0"/>
                    <a:pt x="132" y="0"/>
                  </a:cubicBezTo>
                  <a:cubicBezTo>
                    <a:pt x="132" y="0"/>
                    <a:pt x="132" y="0"/>
                    <a:pt x="132" y="0"/>
                  </a:cubicBezTo>
                  <a:cubicBezTo>
                    <a:pt x="132" y="0"/>
                    <a:pt x="132" y="0"/>
                    <a:pt x="132" y="0"/>
                  </a:cubicBezTo>
                  <a:cubicBezTo>
                    <a:pt x="132" y="0"/>
                    <a:pt x="132" y="0"/>
                    <a:pt x="132"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38782" name="Freeform 190"/>
            <p:cNvSpPr>
              <a:spLocks noEditPoints="1"/>
            </p:cNvSpPr>
            <p:nvPr/>
          </p:nvSpPr>
          <p:spPr bwMode="auto">
            <a:xfrm>
              <a:off x="1081" y="3118"/>
              <a:ext cx="80" cy="38"/>
            </a:xfrm>
            <a:custGeom>
              <a:avLst/>
              <a:gdLst/>
              <a:ahLst/>
              <a:cxnLst>
                <a:cxn ang="0">
                  <a:pos x="35" y="2"/>
                </a:cxn>
                <a:cxn ang="0">
                  <a:pos x="0" y="19"/>
                </a:cxn>
                <a:cxn ang="0">
                  <a:pos x="0" y="19"/>
                </a:cxn>
                <a:cxn ang="0">
                  <a:pos x="35" y="2"/>
                </a:cxn>
                <a:cxn ang="0">
                  <a:pos x="40" y="0"/>
                </a:cxn>
                <a:cxn ang="0">
                  <a:pos x="35" y="2"/>
                </a:cxn>
                <a:cxn ang="0">
                  <a:pos x="40" y="0"/>
                </a:cxn>
              </a:cxnLst>
              <a:rect l="0" t="0" r="r" b="b"/>
              <a:pathLst>
                <a:path w="40" h="19">
                  <a:moveTo>
                    <a:pt x="35" y="2"/>
                  </a:moveTo>
                  <a:cubicBezTo>
                    <a:pt x="22" y="9"/>
                    <a:pt x="10" y="14"/>
                    <a:pt x="0" y="19"/>
                  </a:cubicBezTo>
                  <a:cubicBezTo>
                    <a:pt x="0" y="19"/>
                    <a:pt x="0" y="19"/>
                    <a:pt x="0" y="19"/>
                  </a:cubicBezTo>
                  <a:cubicBezTo>
                    <a:pt x="11" y="14"/>
                    <a:pt x="22" y="9"/>
                    <a:pt x="35" y="2"/>
                  </a:cubicBezTo>
                  <a:moveTo>
                    <a:pt x="40" y="0"/>
                  </a:moveTo>
                  <a:cubicBezTo>
                    <a:pt x="38" y="1"/>
                    <a:pt x="36" y="1"/>
                    <a:pt x="35" y="2"/>
                  </a:cubicBezTo>
                  <a:cubicBezTo>
                    <a:pt x="36" y="1"/>
                    <a:pt x="38" y="1"/>
                    <a:pt x="40"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38783" name="Freeform 191"/>
            <p:cNvSpPr>
              <a:spLocks/>
            </p:cNvSpPr>
            <p:nvPr/>
          </p:nvSpPr>
          <p:spPr bwMode="auto">
            <a:xfrm>
              <a:off x="760" y="3231"/>
              <a:ext cx="1" cy="6"/>
            </a:xfrm>
            <a:custGeom>
              <a:avLst/>
              <a:gdLst/>
              <a:ahLst/>
              <a:cxnLst>
                <a:cxn ang="0">
                  <a:pos x="0" y="0"/>
                </a:cxn>
                <a:cxn ang="0">
                  <a:pos x="0" y="3"/>
                </a:cxn>
                <a:cxn ang="0">
                  <a:pos x="0" y="3"/>
                </a:cxn>
                <a:cxn ang="0">
                  <a:pos x="0" y="0"/>
                </a:cxn>
              </a:cxnLst>
              <a:rect l="0" t="0" r="r" b="b"/>
              <a:pathLst>
                <a:path h="3">
                  <a:moveTo>
                    <a:pt x="0" y="0"/>
                  </a:moveTo>
                  <a:cubicBezTo>
                    <a:pt x="0" y="1"/>
                    <a:pt x="0" y="2"/>
                    <a:pt x="0" y="3"/>
                  </a:cubicBezTo>
                  <a:cubicBezTo>
                    <a:pt x="0" y="3"/>
                    <a:pt x="0" y="3"/>
                    <a:pt x="0" y="3"/>
                  </a:cubicBezTo>
                  <a:cubicBezTo>
                    <a:pt x="0" y="2"/>
                    <a:pt x="0" y="1"/>
                    <a:pt x="0"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38784" name="Freeform 192"/>
            <p:cNvSpPr>
              <a:spLocks noEditPoints="1"/>
            </p:cNvSpPr>
            <p:nvPr/>
          </p:nvSpPr>
          <p:spPr bwMode="auto">
            <a:xfrm>
              <a:off x="694" y="3339"/>
              <a:ext cx="443" cy="50"/>
            </a:xfrm>
            <a:custGeom>
              <a:avLst/>
              <a:gdLst/>
              <a:ahLst/>
              <a:cxnLst>
                <a:cxn ang="0">
                  <a:pos x="167" y="20"/>
                </a:cxn>
                <a:cxn ang="0">
                  <a:pos x="167" y="20"/>
                </a:cxn>
                <a:cxn ang="0">
                  <a:pos x="159" y="25"/>
                </a:cxn>
                <a:cxn ang="0">
                  <a:pos x="167" y="20"/>
                </a:cxn>
                <a:cxn ang="0">
                  <a:pos x="167" y="20"/>
                </a:cxn>
                <a:cxn ang="0">
                  <a:pos x="221" y="2"/>
                </a:cxn>
                <a:cxn ang="0">
                  <a:pos x="167" y="20"/>
                </a:cxn>
                <a:cxn ang="0">
                  <a:pos x="221" y="2"/>
                </a:cxn>
                <a:cxn ang="0">
                  <a:pos x="221" y="2"/>
                </a:cxn>
                <a:cxn ang="0">
                  <a:pos x="10" y="0"/>
                </a:cxn>
                <a:cxn ang="0">
                  <a:pos x="0" y="12"/>
                </a:cxn>
                <a:cxn ang="0">
                  <a:pos x="10" y="0"/>
                </a:cxn>
                <a:cxn ang="0">
                  <a:pos x="10" y="0"/>
                </a:cxn>
              </a:cxnLst>
              <a:rect l="0" t="0" r="r" b="b"/>
              <a:pathLst>
                <a:path w="221" h="25">
                  <a:moveTo>
                    <a:pt x="167" y="20"/>
                  </a:moveTo>
                  <a:cubicBezTo>
                    <a:pt x="167" y="20"/>
                    <a:pt x="167" y="20"/>
                    <a:pt x="167" y="20"/>
                  </a:cubicBezTo>
                  <a:cubicBezTo>
                    <a:pt x="164" y="22"/>
                    <a:pt x="162" y="23"/>
                    <a:pt x="159" y="25"/>
                  </a:cubicBezTo>
                  <a:cubicBezTo>
                    <a:pt x="162" y="23"/>
                    <a:pt x="164" y="22"/>
                    <a:pt x="167" y="20"/>
                  </a:cubicBezTo>
                  <a:cubicBezTo>
                    <a:pt x="167" y="20"/>
                    <a:pt x="167" y="20"/>
                    <a:pt x="167" y="20"/>
                  </a:cubicBezTo>
                  <a:moveTo>
                    <a:pt x="221" y="2"/>
                  </a:moveTo>
                  <a:cubicBezTo>
                    <a:pt x="198" y="7"/>
                    <a:pt x="180" y="13"/>
                    <a:pt x="167" y="20"/>
                  </a:cubicBezTo>
                  <a:cubicBezTo>
                    <a:pt x="180" y="13"/>
                    <a:pt x="198" y="7"/>
                    <a:pt x="221" y="2"/>
                  </a:cubicBezTo>
                  <a:cubicBezTo>
                    <a:pt x="221" y="2"/>
                    <a:pt x="221" y="2"/>
                    <a:pt x="221" y="2"/>
                  </a:cubicBezTo>
                  <a:moveTo>
                    <a:pt x="10" y="0"/>
                  </a:moveTo>
                  <a:cubicBezTo>
                    <a:pt x="7" y="3"/>
                    <a:pt x="4" y="8"/>
                    <a:pt x="0" y="12"/>
                  </a:cubicBezTo>
                  <a:cubicBezTo>
                    <a:pt x="4" y="8"/>
                    <a:pt x="7" y="3"/>
                    <a:pt x="10" y="0"/>
                  </a:cubicBezTo>
                  <a:cubicBezTo>
                    <a:pt x="10" y="0"/>
                    <a:pt x="10" y="0"/>
                    <a:pt x="10"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38785" name="Freeform 193"/>
            <p:cNvSpPr>
              <a:spLocks/>
            </p:cNvSpPr>
            <p:nvPr/>
          </p:nvSpPr>
          <p:spPr bwMode="auto">
            <a:xfrm>
              <a:off x="2706" y="2237"/>
              <a:ext cx="6" cy="38"/>
            </a:xfrm>
            <a:custGeom>
              <a:avLst/>
              <a:gdLst/>
              <a:ahLst/>
              <a:cxnLst>
                <a:cxn ang="0">
                  <a:pos x="3" y="0"/>
                </a:cxn>
                <a:cxn ang="0">
                  <a:pos x="1" y="17"/>
                </a:cxn>
                <a:cxn ang="0">
                  <a:pos x="1" y="17"/>
                </a:cxn>
                <a:cxn ang="0">
                  <a:pos x="1" y="19"/>
                </a:cxn>
                <a:cxn ang="0">
                  <a:pos x="1" y="19"/>
                </a:cxn>
                <a:cxn ang="0">
                  <a:pos x="3" y="0"/>
                </a:cxn>
                <a:cxn ang="0">
                  <a:pos x="3" y="0"/>
                </a:cxn>
              </a:cxnLst>
              <a:rect l="0" t="0" r="r" b="b"/>
              <a:pathLst>
                <a:path w="3" h="19">
                  <a:moveTo>
                    <a:pt x="3" y="0"/>
                  </a:moveTo>
                  <a:cubicBezTo>
                    <a:pt x="1" y="7"/>
                    <a:pt x="0" y="13"/>
                    <a:pt x="1" y="17"/>
                  </a:cubicBezTo>
                  <a:cubicBezTo>
                    <a:pt x="1" y="17"/>
                    <a:pt x="1" y="17"/>
                    <a:pt x="1" y="17"/>
                  </a:cubicBezTo>
                  <a:cubicBezTo>
                    <a:pt x="1" y="18"/>
                    <a:pt x="1" y="18"/>
                    <a:pt x="1" y="19"/>
                  </a:cubicBezTo>
                  <a:cubicBezTo>
                    <a:pt x="1" y="19"/>
                    <a:pt x="1" y="19"/>
                    <a:pt x="1" y="19"/>
                  </a:cubicBezTo>
                  <a:cubicBezTo>
                    <a:pt x="0" y="13"/>
                    <a:pt x="1" y="8"/>
                    <a:pt x="3" y="0"/>
                  </a:cubicBezTo>
                  <a:cubicBezTo>
                    <a:pt x="3" y="0"/>
                    <a:pt x="3" y="0"/>
                    <a:pt x="3"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38786" name="Freeform 194"/>
            <p:cNvSpPr>
              <a:spLocks/>
            </p:cNvSpPr>
            <p:nvPr/>
          </p:nvSpPr>
          <p:spPr bwMode="auto">
            <a:xfrm>
              <a:off x="2712" y="2235"/>
              <a:ext cx="1" cy="2"/>
            </a:xfrm>
            <a:custGeom>
              <a:avLst/>
              <a:gdLst/>
              <a:ahLst/>
              <a:cxnLst>
                <a:cxn ang="0">
                  <a:pos x="0" y="0"/>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0"/>
                    <a:pt x="0" y="0"/>
                  </a:cubicBezTo>
                  <a:cubicBezTo>
                    <a:pt x="0" y="0"/>
                    <a:pt x="0" y="0"/>
                    <a:pt x="0"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38787" name="Freeform 195"/>
            <p:cNvSpPr>
              <a:spLocks/>
            </p:cNvSpPr>
            <p:nvPr/>
          </p:nvSpPr>
          <p:spPr bwMode="auto">
            <a:xfrm>
              <a:off x="2708" y="2271"/>
              <a:ext cx="1" cy="4"/>
            </a:xfrm>
            <a:custGeom>
              <a:avLst/>
              <a:gdLst/>
              <a:ahLst/>
              <a:cxnLst>
                <a:cxn ang="0">
                  <a:pos x="0" y="0"/>
                </a:cxn>
                <a:cxn ang="0">
                  <a:pos x="0" y="0"/>
                </a:cxn>
                <a:cxn ang="0">
                  <a:pos x="0" y="2"/>
                </a:cxn>
                <a:cxn ang="0">
                  <a:pos x="0" y="2"/>
                </a:cxn>
                <a:cxn ang="0">
                  <a:pos x="0" y="0"/>
                </a:cxn>
              </a:cxnLst>
              <a:rect l="0" t="0" r="r" b="b"/>
              <a:pathLst>
                <a:path h="2">
                  <a:moveTo>
                    <a:pt x="0" y="0"/>
                  </a:moveTo>
                  <a:cubicBezTo>
                    <a:pt x="0" y="0"/>
                    <a:pt x="0" y="0"/>
                    <a:pt x="0" y="0"/>
                  </a:cubicBezTo>
                  <a:cubicBezTo>
                    <a:pt x="0" y="1"/>
                    <a:pt x="0" y="1"/>
                    <a:pt x="0" y="2"/>
                  </a:cubicBezTo>
                  <a:cubicBezTo>
                    <a:pt x="0" y="2"/>
                    <a:pt x="0" y="2"/>
                    <a:pt x="0" y="2"/>
                  </a:cubicBezTo>
                  <a:cubicBezTo>
                    <a:pt x="0" y="1"/>
                    <a:pt x="0" y="1"/>
                    <a:pt x="0"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38788" name="Freeform 196"/>
            <p:cNvSpPr>
              <a:spLocks/>
            </p:cNvSpPr>
            <p:nvPr/>
          </p:nvSpPr>
          <p:spPr bwMode="auto">
            <a:xfrm>
              <a:off x="2038" y="1428"/>
              <a:ext cx="24" cy="50"/>
            </a:xfrm>
            <a:custGeom>
              <a:avLst/>
              <a:gdLst/>
              <a:ahLst/>
              <a:cxnLst>
                <a:cxn ang="0">
                  <a:pos x="0" y="0"/>
                </a:cxn>
                <a:cxn ang="0">
                  <a:pos x="12" y="25"/>
                </a:cxn>
                <a:cxn ang="0">
                  <a:pos x="12" y="25"/>
                </a:cxn>
                <a:cxn ang="0">
                  <a:pos x="0" y="0"/>
                </a:cxn>
                <a:cxn ang="0">
                  <a:pos x="0" y="0"/>
                </a:cxn>
              </a:cxnLst>
              <a:rect l="0" t="0" r="r" b="b"/>
              <a:pathLst>
                <a:path w="12" h="25">
                  <a:moveTo>
                    <a:pt x="0" y="0"/>
                  </a:moveTo>
                  <a:cubicBezTo>
                    <a:pt x="4" y="8"/>
                    <a:pt x="8" y="17"/>
                    <a:pt x="12" y="25"/>
                  </a:cubicBezTo>
                  <a:cubicBezTo>
                    <a:pt x="12" y="25"/>
                    <a:pt x="12" y="25"/>
                    <a:pt x="12" y="25"/>
                  </a:cubicBezTo>
                  <a:cubicBezTo>
                    <a:pt x="8" y="17"/>
                    <a:pt x="4" y="8"/>
                    <a:pt x="0" y="0"/>
                  </a:cubicBezTo>
                  <a:cubicBezTo>
                    <a:pt x="0" y="0"/>
                    <a:pt x="0" y="0"/>
                    <a:pt x="0"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38789" name="Freeform 197"/>
            <p:cNvSpPr>
              <a:spLocks/>
            </p:cNvSpPr>
            <p:nvPr/>
          </p:nvSpPr>
          <p:spPr bwMode="auto">
            <a:xfrm>
              <a:off x="2724" y="2315"/>
              <a:ext cx="10" cy="12"/>
            </a:xfrm>
            <a:custGeom>
              <a:avLst/>
              <a:gdLst/>
              <a:ahLst/>
              <a:cxnLst>
                <a:cxn ang="0">
                  <a:pos x="0" y="0"/>
                </a:cxn>
                <a:cxn ang="0">
                  <a:pos x="1" y="1"/>
                </a:cxn>
                <a:cxn ang="0">
                  <a:pos x="1" y="1"/>
                </a:cxn>
                <a:cxn ang="0">
                  <a:pos x="5" y="6"/>
                </a:cxn>
                <a:cxn ang="0">
                  <a:pos x="0" y="0"/>
                </a:cxn>
                <a:cxn ang="0">
                  <a:pos x="0" y="0"/>
                </a:cxn>
              </a:cxnLst>
              <a:rect l="0" t="0" r="r" b="b"/>
              <a:pathLst>
                <a:path w="5" h="6">
                  <a:moveTo>
                    <a:pt x="0" y="0"/>
                  </a:moveTo>
                  <a:cubicBezTo>
                    <a:pt x="1" y="0"/>
                    <a:pt x="1" y="1"/>
                    <a:pt x="1" y="1"/>
                  </a:cubicBezTo>
                  <a:cubicBezTo>
                    <a:pt x="1" y="1"/>
                    <a:pt x="1" y="1"/>
                    <a:pt x="1" y="1"/>
                  </a:cubicBezTo>
                  <a:cubicBezTo>
                    <a:pt x="2" y="2"/>
                    <a:pt x="3" y="4"/>
                    <a:pt x="5" y="6"/>
                  </a:cubicBezTo>
                  <a:cubicBezTo>
                    <a:pt x="3" y="4"/>
                    <a:pt x="2" y="2"/>
                    <a:pt x="0" y="0"/>
                  </a:cubicBezTo>
                  <a:cubicBezTo>
                    <a:pt x="0" y="0"/>
                    <a:pt x="0" y="0"/>
                    <a:pt x="0"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38790" name="Freeform 198"/>
            <p:cNvSpPr>
              <a:spLocks/>
            </p:cNvSpPr>
            <p:nvPr/>
          </p:nvSpPr>
          <p:spPr bwMode="auto">
            <a:xfrm>
              <a:off x="2724" y="2315"/>
              <a:ext cx="2" cy="2"/>
            </a:xfrm>
            <a:custGeom>
              <a:avLst/>
              <a:gdLst/>
              <a:ahLst/>
              <a:cxnLst>
                <a:cxn ang="0">
                  <a:pos x="0" y="0"/>
                </a:cxn>
                <a:cxn ang="0">
                  <a:pos x="1" y="1"/>
                </a:cxn>
                <a:cxn ang="0">
                  <a:pos x="1" y="1"/>
                </a:cxn>
                <a:cxn ang="0">
                  <a:pos x="0" y="0"/>
                </a:cxn>
                <a:cxn ang="0">
                  <a:pos x="0" y="0"/>
                </a:cxn>
              </a:cxnLst>
              <a:rect l="0" t="0" r="r" b="b"/>
              <a:pathLst>
                <a:path w="1" h="1">
                  <a:moveTo>
                    <a:pt x="0" y="0"/>
                  </a:moveTo>
                  <a:cubicBezTo>
                    <a:pt x="1" y="0"/>
                    <a:pt x="1" y="1"/>
                    <a:pt x="1" y="1"/>
                  </a:cubicBezTo>
                  <a:cubicBezTo>
                    <a:pt x="1" y="1"/>
                    <a:pt x="1" y="1"/>
                    <a:pt x="1" y="1"/>
                  </a:cubicBezTo>
                  <a:cubicBezTo>
                    <a:pt x="1" y="1"/>
                    <a:pt x="1" y="0"/>
                    <a:pt x="0" y="0"/>
                  </a:cubicBezTo>
                  <a:cubicBezTo>
                    <a:pt x="0" y="0"/>
                    <a:pt x="0" y="0"/>
                    <a:pt x="0"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38791" name="Freeform 199"/>
            <p:cNvSpPr>
              <a:spLocks noEditPoints="1"/>
            </p:cNvSpPr>
            <p:nvPr/>
          </p:nvSpPr>
          <p:spPr bwMode="auto">
            <a:xfrm>
              <a:off x="2734" y="2327"/>
              <a:ext cx="6" cy="8"/>
            </a:xfrm>
            <a:custGeom>
              <a:avLst/>
              <a:gdLst/>
              <a:ahLst/>
              <a:cxnLst>
                <a:cxn ang="0">
                  <a:pos x="3" y="4"/>
                </a:cxn>
                <a:cxn ang="0">
                  <a:pos x="3" y="4"/>
                </a:cxn>
                <a:cxn ang="0">
                  <a:pos x="3" y="4"/>
                </a:cxn>
                <a:cxn ang="0">
                  <a:pos x="3" y="4"/>
                </a:cxn>
                <a:cxn ang="0">
                  <a:pos x="3" y="4"/>
                </a:cxn>
                <a:cxn ang="0">
                  <a:pos x="3" y="4"/>
                </a:cxn>
                <a:cxn ang="0">
                  <a:pos x="0" y="0"/>
                </a:cxn>
                <a:cxn ang="0">
                  <a:pos x="3" y="4"/>
                </a:cxn>
                <a:cxn ang="0">
                  <a:pos x="0" y="0"/>
                </a:cxn>
              </a:cxnLst>
              <a:rect l="0" t="0" r="r" b="b"/>
              <a:pathLst>
                <a:path w="3" h="4">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0" y="0"/>
                  </a:moveTo>
                  <a:cubicBezTo>
                    <a:pt x="1" y="2"/>
                    <a:pt x="2" y="3"/>
                    <a:pt x="3" y="4"/>
                  </a:cubicBezTo>
                  <a:cubicBezTo>
                    <a:pt x="2" y="3"/>
                    <a:pt x="1" y="2"/>
                    <a:pt x="0"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38792" name="Freeform 200"/>
            <p:cNvSpPr>
              <a:spLocks/>
            </p:cNvSpPr>
            <p:nvPr/>
          </p:nvSpPr>
          <p:spPr bwMode="auto">
            <a:xfrm>
              <a:off x="2724" y="2179"/>
              <a:ext cx="2" cy="4"/>
            </a:xfrm>
            <a:custGeom>
              <a:avLst/>
              <a:gdLst/>
              <a:ahLst/>
              <a:cxnLst>
                <a:cxn ang="0">
                  <a:pos x="1" y="0"/>
                </a:cxn>
                <a:cxn ang="0">
                  <a:pos x="1" y="0"/>
                </a:cxn>
                <a:cxn ang="0">
                  <a:pos x="0" y="2"/>
                </a:cxn>
                <a:cxn ang="0">
                  <a:pos x="1" y="0"/>
                </a:cxn>
                <a:cxn ang="0">
                  <a:pos x="1" y="0"/>
                </a:cxn>
              </a:cxnLst>
              <a:rect l="0" t="0" r="r" b="b"/>
              <a:pathLst>
                <a:path w="1" h="2">
                  <a:moveTo>
                    <a:pt x="1" y="0"/>
                  </a:moveTo>
                  <a:cubicBezTo>
                    <a:pt x="1" y="0"/>
                    <a:pt x="1" y="0"/>
                    <a:pt x="1" y="0"/>
                  </a:cubicBezTo>
                  <a:cubicBezTo>
                    <a:pt x="1" y="1"/>
                    <a:pt x="0" y="2"/>
                    <a:pt x="0" y="2"/>
                  </a:cubicBezTo>
                  <a:cubicBezTo>
                    <a:pt x="0" y="2"/>
                    <a:pt x="1" y="1"/>
                    <a:pt x="1" y="0"/>
                  </a:cubicBezTo>
                  <a:cubicBezTo>
                    <a:pt x="1" y="0"/>
                    <a:pt x="1" y="0"/>
                    <a:pt x="1"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38793" name="Freeform 201"/>
            <p:cNvSpPr>
              <a:spLocks/>
            </p:cNvSpPr>
            <p:nvPr/>
          </p:nvSpPr>
          <p:spPr bwMode="auto">
            <a:xfrm>
              <a:off x="2070" y="2397"/>
              <a:ext cx="28" cy="48"/>
            </a:xfrm>
            <a:custGeom>
              <a:avLst/>
              <a:gdLst/>
              <a:ahLst/>
              <a:cxnLst>
                <a:cxn ang="0">
                  <a:pos x="14" y="0"/>
                </a:cxn>
                <a:cxn ang="0">
                  <a:pos x="0" y="24"/>
                </a:cxn>
                <a:cxn ang="0">
                  <a:pos x="0" y="24"/>
                </a:cxn>
                <a:cxn ang="0">
                  <a:pos x="14" y="0"/>
                </a:cxn>
                <a:cxn ang="0">
                  <a:pos x="14" y="0"/>
                </a:cxn>
              </a:cxnLst>
              <a:rect l="0" t="0" r="r" b="b"/>
              <a:pathLst>
                <a:path w="14" h="24">
                  <a:moveTo>
                    <a:pt x="14" y="0"/>
                  </a:moveTo>
                  <a:cubicBezTo>
                    <a:pt x="11" y="7"/>
                    <a:pt x="5" y="16"/>
                    <a:pt x="0" y="24"/>
                  </a:cubicBezTo>
                  <a:cubicBezTo>
                    <a:pt x="0" y="24"/>
                    <a:pt x="0" y="24"/>
                    <a:pt x="0" y="24"/>
                  </a:cubicBezTo>
                  <a:cubicBezTo>
                    <a:pt x="5" y="16"/>
                    <a:pt x="11" y="7"/>
                    <a:pt x="14" y="0"/>
                  </a:cubicBezTo>
                  <a:cubicBezTo>
                    <a:pt x="14" y="0"/>
                    <a:pt x="14" y="0"/>
                    <a:pt x="14"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38794" name="Freeform 202"/>
            <p:cNvSpPr>
              <a:spLocks/>
            </p:cNvSpPr>
            <p:nvPr/>
          </p:nvSpPr>
          <p:spPr bwMode="auto">
            <a:xfrm>
              <a:off x="2098" y="2395"/>
              <a:ext cx="1" cy="2"/>
            </a:xfrm>
            <a:custGeom>
              <a:avLst/>
              <a:gdLst/>
              <a:ahLst/>
              <a:cxnLst>
                <a:cxn ang="0">
                  <a:pos x="0" y="0"/>
                </a:cxn>
                <a:cxn ang="0">
                  <a:pos x="0" y="1"/>
                </a:cxn>
                <a:cxn ang="0">
                  <a:pos x="0" y="1"/>
                </a:cxn>
                <a:cxn ang="0">
                  <a:pos x="0" y="0"/>
                </a:cxn>
                <a:cxn ang="0">
                  <a:pos x="0" y="0"/>
                </a:cxn>
              </a:cxnLst>
              <a:rect l="0" t="0" r="r" b="b"/>
              <a:pathLst>
                <a:path h="1">
                  <a:moveTo>
                    <a:pt x="0" y="0"/>
                  </a:moveTo>
                  <a:cubicBezTo>
                    <a:pt x="0" y="1"/>
                    <a:pt x="0" y="1"/>
                    <a:pt x="0" y="1"/>
                  </a:cubicBezTo>
                  <a:cubicBezTo>
                    <a:pt x="0" y="1"/>
                    <a:pt x="0" y="1"/>
                    <a:pt x="0" y="1"/>
                  </a:cubicBezTo>
                  <a:cubicBezTo>
                    <a:pt x="0" y="1"/>
                    <a:pt x="0" y="1"/>
                    <a:pt x="0" y="0"/>
                  </a:cubicBezTo>
                  <a:cubicBezTo>
                    <a:pt x="0" y="0"/>
                    <a:pt x="0" y="0"/>
                    <a:pt x="0"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38795" name="Freeform 203"/>
            <p:cNvSpPr>
              <a:spLocks noEditPoints="1"/>
            </p:cNvSpPr>
            <p:nvPr/>
          </p:nvSpPr>
          <p:spPr bwMode="auto">
            <a:xfrm>
              <a:off x="2756" y="2417"/>
              <a:ext cx="4" cy="22"/>
            </a:xfrm>
            <a:custGeom>
              <a:avLst/>
              <a:gdLst/>
              <a:ahLst/>
              <a:cxnLst>
                <a:cxn ang="0">
                  <a:pos x="1" y="6"/>
                </a:cxn>
                <a:cxn ang="0">
                  <a:pos x="2" y="11"/>
                </a:cxn>
                <a:cxn ang="0">
                  <a:pos x="2" y="11"/>
                </a:cxn>
                <a:cxn ang="0">
                  <a:pos x="1" y="6"/>
                </a:cxn>
                <a:cxn ang="0">
                  <a:pos x="0" y="1"/>
                </a:cxn>
                <a:cxn ang="0">
                  <a:pos x="1" y="6"/>
                </a:cxn>
                <a:cxn ang="0">
                  <a:pos x="0" y="1"/>
                </a:cxn>
                <a:cxn ang="0">
                  <a:pos x="0" y="0"/>
                </a:cxn>
                <a:cxn ang="0">
                  <a:pos x="0" y="1"/>
                </a:cxn>
                <a:cxn ang="0">
                  <a:pos x="0" y="0"/>
                </a:cxn>
              </a:cxnLst>
              <a:rect l="0" t="0" r="r" b="b"/>
              <a:pathLst>
                <a:path w="2" h="11">
                  <a:moveTo>
                    <a:pt x="1" y="6"/>
                  </a:moveTo>
                  <a:cubicBezTo>
                    <a:pt x="1" y="8"/>
                    <a:pt x="2" y="9"/>
                    <a:pt x="2" y="11"/>
                  </a:cubicBezTo>
                  <a:cubicBezTo>
                    <a:pt x="2" y="11"/>
                    <a:pt x="2" y="11"/>
                    <a:pt x="2" y="11"/>
                  </a:cubicBezTo>
                  <a:cubicBezTo>
                    <a:pt x="2" y="9"/>
                    <a:pt x="1" y="8"/>
                    <a:pt x="1" y="6"/>
                  </a:cubicBezTo>
                  <a:moveTo>
                    <a:pt x="0" y="1"/>
                  </a:moveTo>
                  <a:cubicBezTo>
                    <a:pt x="0" y="2"/>
                    <a:pt x="0" y="4"/>
                    <a:pt x="1" y="6"/>
                  </a:cubicBezTo>
                  <a:cubicBezTo>
                    <a:pt x="0" y="4"/>
                    <a:pt x="0" y="2"/>
                    <a:pt x="0" y="1"/>
                  </a:cubicBezTo>
                  <a:moveTo>
                    <a:pt x="0" y="0"/>
                  </a:moveTo>
                  <a:cubicBezTo>
                    <a:pt x="0" y="0"/>
                    <a:pt x="0" y="0"/>
                    <a:pt x="0" y="1"/>
                  </a:cubicBezTo>
                  <a:cubicBezTo>
                    <a:pt x="0" y="0"/>
                    <a:pt x="0" y="0"/>
                    <a:pt x="0"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38796" name="Freeform 204"/>
            <p:cNvSpPr>
              <a:spLocks/>
            </p:cNvSpPr>
            <p:nvPr/>
          </p:nvSpPr>
          <p:spPr bwMode="auto">
            <a:xfrm>
              <a:off x="2760" y="2439"/>
              <a:ext cx="2" cy="1"/>
            </a:xfrm>
            <a:custGeom>
              <a:avLst/>
              <a:gdLst/>
              <a:ahLst/>
              <a:cxnLst>
                <a:cxn ang="0">
                  <a:pos x="0" y="0"/>
                </a:cxn>
                <a:cxn ang="0">
                  <a:pos x="0" y="0"/>
                </a:cxn>
                <a:cxn ang="0">
                  <a:pos x="1" y="0"/>
                </a:cxn>
                <a:cxn ang="0">
                  <a:pos x="1" y="0"/>
                </a:cxn>
                <a:cxn ang="0">
                  <a:pos x="0" y="0"/>
                </a:cxn>
              </a:cxnLst>
              <a:rect l="0" t="0" r="r" b="b"/>
              <a:pathLst>
                <a:path w="1">
                  <a:moveTo>
                    <a:pt x="0" y="0"/>
                  </a:moveTo>
                  <a:cubicBezTo>
                    <a:pt x="0" y="0"/>
                    <a:pt x="0" y="0"/>
                    <a:pt x="0" y="0"/>
                  </a:cubicBezTo>
                  <a:cubicBezTo>
                    <a:pt x="1" y="0"/>
                    <a:pt x="1" y="0"/>
                    <a:pt x="1" y="0"/>
                  </a:cubicBezTo>
                  <a:cubicBezTo>
                    <a:pt x="1" y="0"/>
                    <a:pt x="1" y="0"/>
                    <a:pt x="1" y="0"/>
                  </a:cubicBezTo>
                  <a:cubicBezTo>
                    <a:pt x="1" y="0"/>
                    <a:pt x="1" y="0"/>
                    <a:pt x="0"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38797" name="Freeform 205"/>
            <p:cNvSpPr>
              <a:spLocks noEditPoints="1"/>
            </p:cNvSpPr>
            <p:nvPr/>
          </p:nvSpPr>
          <p:spPr bwMode="auto">
            <a:xfrm>
              <a:off x="1665" y="2994"/>
              <a:ext cx="84" cy="12"/>
            </a:xfrm>
            <a:custGeom>
              <a:avLst/>
              <a:gdLst/>
              <a:ahLst/>
              <a:cxnLst>
                <a:cxn ang="0">
                  <a:pos x="4" y="1"/>
                </a:cxn>
                <a:cxn ang="0">
                  <a:pos x="41" y="6"/>
                </a:cxn>
                <a:cxn ang="0">
                  <a:pos x="42" y="6"/>
                </a:cxn>
                <a:cxn ang="0">
                  <a:pos x="4" y="1"/>
                </a:cxn>
                <a:cxn ang="0">
                  <a:pos x="4" y="0"/>
                </a:cxn>
                <a:cxn ang="0">
                  <a:pos x="4" y="0"/>
                </a:cxn>
                <a:cxn ang="0">
                  <a:pos x="4" y="0"/>
                </a:cxn>
                <a:cxn ang="0">
                  <a:pos x="3" y="0"/>
                </a:cxn>
                <a:cxn ang="0">
                  <a:pos x="3" y="0"/>
                </a:cxn>
                <a:cxn ang="0">
                  <a:pos x="3" y="0"/>
                </a:cxn>
                <a:cxn ang="0">
                  <a:pos x="3" y="0"/>
                </a:cxn>
                <a:cxn ang="0">
                  <a:pos x="3" y="0"/>
                </a:cxn>
                <a:cxn ang="0">
                  <a:pos x="3" y="0"/>
                </a:cxn>
                <a:cxn ang="0">
                  <a:pos x="1" y="0"/>
                </a:cxn>
                <a:cxn ang="0">
                  <a:pos x="3" y="0"/>
                </a:cxn>
                <a:cxn ang="0">
                  <a:pos x="1" y="0"/>
                </a:cxn>
                <a:cxn ang="0">
                  <a:pos x="1" y="0"/>
                </a:cxn>
                <a:cxn ang="0">
                  <a:pos x="1" y="0"/>
                </a:cxn>
                <a:cxn ang="0">
                  <a:pos x="1" y="0"/>
                </a:cxn>
                <a:cxn ang="0">
                  <a:pos x="1" y="0"/>
                </a:cxn>
                <a:cxn ang="0">
                  <a:pos x="1" y="0"/>
                </a:cxn>
                <a:cxn ang="0">
                  <a:pos x="1" y="0"/>
                </a:cxn>
                <a:cxn ang="0">
                  <a:pos x="0" y="0"/>
                </a:cxn>
                <a:cxn ang="0">
                  <a:pos x="0" y="0"/>
                </a:cxn>
                <a:cxn ang="0">
                  <a:pos x="0" y="0"/>
                </a:cxn>
              </a:cxnLst>
              <a:rect l="0" t="0" r="r" b="b"/>
              <a:pathLst>
                <a:path w="42" h="6">
                  <a:moveTo>
                    <a:pt x="4" y="1"/>
                  </a:moveTo>
                  <a:cubicBezTo>
                    <a:pt x="19" y="3"/>
                    <a:pt x="31" y="5"/>
                    <a:pt x="41" y="6"/>
                  </a:cubicBezTo>
                  <a:cubicBezTo>
                    <a:pt x="42" y="6"/>
                    <a:pt x="42" y="6"/>
                    <a:pt x="42" y="6"/>
                  </a:cubicBezTo>
                  <a:cubicBezTo>
                    <a:pt x="31" y="5"/>
                    <a:pt x="19" y="3"/>
                    <a:pt x="4" y="1"/>
                  </a:cubicBezTo>
                  <a:moveTo>
                    <a:pt x="4" y="0"/>
                  </a:moveTo>
                  <a:cubicBezTo>
                    <a:pt x="4" y="0"/>
                    <a:pt x="4" y="0"/>
                    <a:pt x="4" y="0"/>
                  </a:cubicBezTo>
                  <a:cubicBezTo>
                    <a:pt x="4" y="0"/>
                    <a:pt x="4" y="0"/>
                    <a:pt x="4" y="0"/>
                  </a:cubicBezTo>
                  <a:moveTo>
                    <a:pt x="3" y="0"/>
                  </a:moveTo>
                  <a:cubicBezTo>
                    <a:pt x="3" y="0"/>
                    <a:pt x="3" y="0"/>
                    <a:pt x="3" y="0"/>
                  </a:cubicBezTo>
                  <a:cubicBezTo>
                    <a:pt x="3" y="0"/>
                    <a:pt x="3" y="0"/>
                    <a:pt x="3" y="0"/>
                  </a:cubicBezTo>
                  <a:moveTo>
                    <a:pt x="3" y="0"/>
                  </a:moveTo>
                  <a:cubicBezTo>
                    <a:pt x="3" y="0"/>
                    <a:pt x="3" y="0"/>
                    <a:pt x="3" y="0"/>
                  </a:cubicBezTo>
                  <a:cubicBezTo>
                    <a:pt x="3" y="0"/>
                    <a:pt x="3" y="0"/>
                    <a:pt x="3" y="0"/>
                  </a:cubicBezTo>
                  <a:moveTo>
                    <a:pt x="1" y="0"/>
                  </a:moveTo>
                  <a:cubicBezTo>
                    <a:pt x="2" y="0"/>
                    <a:pt x="2" y="0"/>
                    <a:pt x="3" y="0"/>
                  </a:cubicBezTo>
                  <a:cubicBezTo>
                    <a:pt x="2" y="0"/>
                    <a:pt x="2"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0" y="0"/>
                  </a:moveTo>
                  <a:cubicBezTo>
                    <a:pt x="0" y="0"/>
                    <a:pt x="0" y="0"/>
                    <a:pt x="0" y="0"/>
                  </a:cubicBezTo>
                  <a:cubicBezTo>
                    <a:pt x="0" y="0"/>
                    <a:pt x="0" y="0"/>
                    <a:pt x="0"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38798" name="Freeform 206"/>
            <p:cNvSpPr>
              <a:spLocks/>
            </p:cNvSpPr>
            <p:nvPr/>
          </p:nvSpPr>
          <p:spPr bwMode="auto">
            <a:xfrm>
              <a:off x="2910" y="2664"/>
              <a:ext cx="6" cy="14"/>
            </a:xfrm>
            <a:custGeom>
              <a:avLst/>
              <a:gdLst/>
              <a:ahLst/>
              <a:cxnLst>
                <a:cxn ang="0">
                  <a:pos x="0" y="0"/>
                </a:cxn>
                <a:cxn ang="0">
                  <a:pos x="3" y="7"/>
                </a:cxn>
                <a:cxn ang="0">
                  <a:pos x="3" y="7"/>
                </a:cxn>
                <a:cxn ang="0">
                  <a:pos x="0" y="0"/>
                </a:cxn>
              </a:cxnLst>
              <a:rect l="0" t="0" r="r" b="b"/>
              <a:pathLst>
                <a:path w="3" h="7">
                  <a:moveTo>
                    <a:pt x="0" y="0"/>
                  </a:moveTo>
                  <a:cubicBezTo>
                    <a:pt x="0" y="2"/>
                    <a:pt x="2" y="5"/>
                    <a:pt x="3" y="7"/>
                  </a:cubicBezTo>
                  <a:cubicBezTo>
                    <a:pt x="3" y="7"/>
                    <a:pt x="3" y="7"/>
                    <a:pt x="3" y="7"/>
                  </a:cubicBezTo>
                  <a:cubicBezTo>
                    <a:pt x="2" y="5"/>
                    <a:pt x="0" y="2"/>
                    <a:pt x="0"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38799" name="Oval 207"/>
            <p:cNvSpPr>
              <a:spLocks noChangeArrowheads="1"/>
            </p:cNvSpPr>
            <p:nvPr/>
          </p:nvSpPr>
          <p:spPr bwMode="auto">
            <a:xfrm>
              <a:off x="2916" y="2678"/>
              <a:ext cx="1" cy="1"/>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38800" name="Freeform 208"/>
            <p:cNvSpPr>
              <a:spLocks noEditPoints="1"/>
            </p:cNvSpPr>
            <p:nvPr/>
          </p:nvSpPr>
          <p:spPr bwMode="auto">
            <a:xfrm>
              <a:off x="2262" y="1508"/>
              <a:ext cx="702" cy="46"/>
            </a:xfrm>
            <a:custGeom>
              <a:avLst/>
              <a:gdLst/>
              <a:ahLst/>
              <a:cxnLst>
                <a:cxn ang="0">
                  <a:pos x="2" y="18"/>
                </a:cxn>
                <a:cxn ang="0">
                  <a:pos x="2" y="23"/>
                </a:cxn>
                <a:cxn ang="0">
                  <a:pos x="2" y="23"/>
                </a:cxn>
                <a:cxn ang="0">
                  <a:pos x="2" y="18"/>
                </a:cxn>
                <a:cxn ang="0">
                  <a:pos x="350" y="3"/>
                </a:cxn>
                <a:cxn ang="0">
                  <a:pos x="309" y="10"/>
                </a:cxn>
                <a:cxn ang="0">
                  <a:pos x="350" y="3"/>
                </a:cxn>
                <a:cxn ang="0">
                  <a:pos x="350" y="3"/>
                </a:cxn>
                <a:cxn ang="0">
                  <a:pos x="291" y="2"/>
                </a:cxn>
                <a:cxn ang="0">
                  <a:pos x="299" y="12"/>
                </a:cxn>
                <a:cxn ang="0">
                  <a:pos x="305" y="11"/>
                </a:cxn>
                <a:cxn ang="0">
                  <a:pos x="299" y="12"/>
                </a:cxn>
                <a:cxn ang="0">
                  <a:pos x="291" y="2"/>
                </a:cxn>
                <a:cxn ang="0">
                  <a:pos x="291" y="2"/>
                </a:cxn>
                <a:cxn ang="0">
                  <a:pos x="0" y="0"/>
                </a:cxn>
                <a:cxn ang="0">
                  <a:pos x="1" y="7"/>
                </a:cxn>
                <a:cxn ang="0">
                  <a:pos x="0" y="0"/>
                </a:cxn>
                <a:cxn ang="0">
                  <a:pos x="0" y="0"/>
                </a:cxn>
              </a:cxnLst>
              <a:rect l="0" t="0" r="r" b="b"/>
              <a:pathLst>
                <a:path w="350" h="23">
                  <a:moveTo>
                    <a:pt x="2" y="18"/>
                  </a:moveTo>
                  <a:cubicBezTo>
                    <a:pt x="2" y="20"/>
                    <a:pt x="2" y="21"/>
                    <a:pt x="2" y="23"/>
                  </a:cubicBezTo>
                  <a:cubicBezTo>
                    <a:pt x="2" y="23"/>
                    <a:pt x="2" y="23"/>
                    <a:pt x="2" y="23"/>
                  </a:cubicBezTo>
                  <a:cubicBezTo>
                    <a:pt x="2" y="21"/>
                    <a:pt x="2" y="20"/>
                    <a:pt x="2" y="18"/>
                  </a:cubicBezTo>
                  <a:moveTo>
                    <a:pt x="350" y="3"/>
                  </a:moveTo>
                  <a:cubicBezTo>
                    <a:pt x="336" y="7"/>
                    <a:pt x="322" y="9"/>
                    <a:pt x="309" y="10"/>
                  </a:cubicBezTo>
                  <a:cubicBezTo>
                    <a:pt x="322" y="9"/>
                    <a:pt x="337" y="7"/>
                    <a:pt x="350" y="3"/>
                  </a:cubicBezTo>
                  <a:cubicBezTo>
                    <a:pt x="350" y="3"/>
                    <a:pt x="350" y="3"/>
                    <a:pt x="350" y="3"/>
                  </a:cubicBezTo>
                  <a:moveTo>
                    <a:pt x="291" y="2"/>
                  </a:moveTo>
                  <a:cubicBezTo>
                    <a:pt x="289" y="7"/>
                    <a:pt x="290" y="12"/>
                    <a:pt x="299" y="12"/>
                  </a:cubicBezTo>
                  <a:cubicBezTo>
                    <a:pt x="301" y="12"/>
                    <a:pt x="303" y="12"/>
                    <a:pt x="305" y="11"/>
                  </a:cubicBezTo>
                  <a:cubicBezTo>
                    <a:pt x="303" y="12"/>
                    <a:pt x="301" y="12"/>
                    <a:pt x="299" y="12"/>
                  </a:cubicBezTo>
                  <a:cubicBezTo>
                    <a:pt x="290" y="12"/>
                    <a:pt x="289" y="7"/>
                    <a:pt x="291" y="2"/>
                  </a:cubicBezTo>
                  <a:cubicBezTo>
                    <a:pt x="291" y="2"/>
                    <a:pt x="291" y="2"/>
                    <a:pt x="291" y="2"/>
                  </a:cubicBezTo>
                  <a:moveTo>
                    <a:pt x="0" y="0"/>
                  </a:moveTo>
                  <a:cubicBezTo>
                    <a:pt x="1" y="2"/>
                    <a:pt x="1" y="4"/>
                    <a:pt x="1" y="7"/>
                  </a:cubicBezTo>
                  <a:cubicBezTo>
                    <a:pt x="1" y="4"/>
                    <a:pt x="1" y="2"/>
                    <a:pt x="0" y="0"/>
                  </a:cubicBezTo>
                  <a:cubicBezTo>
                    <a:pt x="0" y="0"/>
                    <a:pt x="0" y="0"/>
                    <a:pt x="0"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38801" name="Freeform 209"/>
            <p:cNvSpPr>
              <a:spLocks/>
            </p:cNvSpPr>
            <p:nvPr/>
          </p:nvSpPr>
          <p:spPr bwMode="auto">
            <a:xfrm>
              <a:off x="2854" y="2562"/>
              <a:ext cx="16" cy="30"/>
            </a:xfrm>
            <a:custGeom>
              <a:avLst/>
              <a:gdLst/>
              <a:ahLst/>
              <a:cxnLst>
                <a:cxn ang="0">
                  <a:pos x="0" y="0"/>
                </a:cxn>
                <a:cxn ang="0">
                  <a:pos x="0" y="0"/>
                </a:cxn>
                <a:cxn ang="0">
                  <a:pos x="0" y="0"/>
                </a:cxn>
                <a:cxn ang="0">
                  <a:pos x="8" y="15"/>
                </a:cxn>
                <a:cxn ang="0">
                  <a:pos x="0" y="0"/>
                </a:cxn>
                <a:cxn ang="0">
                  <a:pos x="0" y="0"/>
                </a:cxn>
              </a:cxnLst>
              <a:rect l="0" t="0" r="r" b="b"/>
              <a:pathLst>
                <a:path w="8" h="15">
                  <a:moveTo>
                    <a:pt x="0" y="0"/>
                  </a:moveTo>
                  <a:cubicBezTo>
                    <a:pt x="0" y="0"/>
                    <a:pt x="0" y="0"/>
                    <a:pt x="0" y="0"/>
                  </a:cubicBezTo>
                  <a:cubicBezTo>
                    <a:pt x="0" y="0"/>
                    <a:pt x="0" y="0"/>
                    <a:pt x="0" y="0"/>
                  </a:cubicBezTo>
                  <a:cubicBezTo>
                    <a:pt x="2" y="5"/>
                    <a:pt x="5" y="10"/>
                    <a:pt x="8" y="15"/>
                  </a:cubicBezTo>
                  <a:cubicBezTo>
                    <a:pt x="5" y="9"/>
                    <a:pt x="2" y="5"/>
                    <a:pt x="0" y="0"/>
                  </a:cubicBezTo>
                  <a:cubicBezTo>
                    <a:pt x="0" y="0"/>
                    <a:pt x="0" y="0"/>
                    <a:pt x="0"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38802" name="Oval 210"/>
            <p:cNvSpPr>
              <a:spLocks noChangeArrowheads="1"/>
            </p:cNvSpPr>
            <p:nvPr/>
          </p:nvSpPr>
          <p:spPr bwMode="auto">
            <a:xfrm>
              <a:off x="2854" y="2562"/>
              <a:ext cx="1" cy="1"/>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38803" name="Freeform 211"/>
            <p:cNvSpPr>
              <a:spLocks/>
            </p:cNvSpPr>
            <p:nvPr/>
          </p:nvSpPr>
          <p:spPr bwMode="auto">
            <a:xfrm>
              <a:off x="2792" y="2481"/>
              <a:ext cx="20" cy="22"/>
            </a:xfrm>
            <a:custGeom>
              <a:avLst/>
              <a:gdLst/>
              <a:ahLst/>
              <a:cxnLst>
                <a:cxn ang="0">
                  <a:pos x="0" y="0"/>
                </a:cxn>
                <a:cxn ang="0">
                  <a:pos x="1" y="1"/>
                </a:cxn>
                <a:cxn ang="0">
                  <a:pos x="1" y="1"/>
                </a:cxn>
                <a:cxn ang="0">
                  <a:pos x="10" y="11"/>
                </a:cxn>
                <a:cxn ang="0">
                  <a:pos x="0" y="0"/>
                </a:cxn>
                <a:cxn ang="0">
                  <a:pos x="0" y="0"/>
                </a:cxn>
              </a:cxnLst>
              <a:rect l="0" t="0" r="r" b="b"/>
              <a:pathLst>
                <a:path w="10" h="11">
                  <a:moveTo>
                    <a:pt x="0" y="0"/>
                  </a:moveTo>
                  <a:cubicBezTo>
                    <a:pt x="0" y="1"/>
                    <a:pt x="0" y="1"/>
                    <a:pt x="1" y="1"/>
                  </a:cubicBezTo>
                  <a:cubicBezTo>
                    <a:pt x="1" y="1"/>
                    <a:pt x="1" y="1"/>
                    <a:pt x="1" y="1"/>
                  </a:cubicBezTo>
                  <a:cubicBezTo>
                    <a:pt x="4" y="5"/>
                    <a:pt x="7" y="8"/>
                    <a:pt x="10" y="11"/>
                  </a:cubicBezTo>
                  <a:cubicBezTo>
                    <a:pt x="6" y="8"/>
                    <a:pt x="3" y="4"/>
                    <a:pt x="0" y="0"/>
                  </a:cubicBezTo>
                  <a:cubicBezTo>
                    <a:pt x="0" y="0"/>
                    <a:pt x="0" y="0"/>
                    <a:pt x="0"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38804" name="Freeform 212"/>
            <p:cNvSpPr>
              <a:spLocks/>
            </p:cNvSpPr>
            <p:nvPr/>
          </p:nvSpPr>
          <p:spPr bwMode="auto">
            <a:xfrm>
              <a:off x="2792" y="2481"/>
              <a:ext cx="2" cy="2"/>
            </a:xfrm>
            <a:custGeom>
              <a:avLst/>
              <a:gdLst/>
              <a:ahLst/>
              <a:cxnLst>
                <a:cxn ang="0">
                  <a:pos x="0" y="0"/>
                </a:cxn>
                <a:cxn ang="0">
                  <a:pos x="1" y="1"/>
                </a:cxn>
                <a:cxn ang="0">
                  <a:pos x="1" y="1"/>
                </a:cxn>
                <a:cxn ang="0">
                  <a:pos x="0" y="0"/>
                </a:cxn>
                <a:cxn ang="0">
                  <a:pos x="0" y="0"/>
                </a:cxn>
              </a:cxnLst>
              <a:rect l="0" t="0" r="r" b="b"/>
              <a:pathLst>
                <a:path w="1" h="1">
                  <a:moveTo>
                    <a:pt x="0" y="0"/>
                  </a:moveTo>
                  <a:cubicBezTo>
                    <a:pt x="0" y="1"/>
                    <a:pt x="0" y="1"/>
                    <a:pt x="1" y="1"/>
                  </a:cubicBezTo>
                  <a:cubicBezTo>
                    <a:pt x="1" y="1"/>
                    <a:pt x="1" y="1"/>
                    <a:pt x="1" y="1"/>
                  </a:cubicBezTo>
                  <a:cubicBezTo>
                    <a:pt x="0" y="1"/>
                    <a:pt x="0" y="1"/>
                    <a:pt x="0" y="0"/>
                  </a:cubicBezTo>
                  <a:cubicBezTo>
                    <a:pt x="0" y="0"/>
                    <a:pt x="0" y="0"/>
                    <a:pt x="0"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38805" name="Freeform 213"/>
            <p:cNvSpPr>
              <a:spLocks noEditPoints="1"/>
            </p:cNvSpPr>
            <p:nvPr/>
          </p:nvSpPr>
          <p:spPr bwMode="auto">
            <a:xfrm>
              <a:off x="2268" y="1588"/>
              <a:ext cx="807" cy="52"/>
            </a:xfrm>
            <a:custGeom>
              <a:avLst/>
              <a:gdLst/>
              <a:ahLst/>
              <a:cxnLst>
                <a:cxn ang="0">
                  <a:pos x="395" y="10"/>
                </a:cxn>
                <a:cxn ang="0">
                  <a:pos x="395" y="10"/>
                </a:cxn>
                <a:cxn ang="0">
                  <a:pos x="395" y="10"/>
                </a:cxn>
                <a:cxn ang="0">
                  <a:pos x="402" y="3"/>
                </a:cxn>
                <a:cxn ang="0">
                  <a:pos x="395" y="10"/>
                </a:cxn>
                <a:cxn ang="0">
                  <a:pos x="395" y="10"/>
                </a:cxn>
                <a:cxn ang="0">
                  <a:pos x="395" y="10"/>
                </a:cxn>
                <a:cxn ang="0">
                  <a:pos x="402" y="3"/>
                </a:cxn>
                <a:cxn ang="0">
                  <a:pos x="402" y="3"/>
                </a:cxn>
                <a:cxn ang="0">
                  <a:pos x="0" y="0"/>
                </a:cxn>
                <a:cxn ang="0">
                  <a:pos x="2" y="26"/>
                </a:cxn>
                <a:cxn ang="0">
                  <a:pos x="0" y="0"/>
                </a:cxn>
                <a:cxn ang="0">
                  <a:pos x="0" y="0"/>
                </a:cxn>
              </a:cxnLst>
              <a:rect l="0" t="0" r="r" b="b"/>
              <a:pathLst>
                <a:path w="402" h="26">
                  <a:moveTo>
                    <a:pt x="395" y="10"/>
                  </a:moveTo>
                  <a:cubicBezTo>
                    <a:pt x="395" y="10"/>
                    <a:pt x="395" y="10"/>
                    <a:pt x="395" y="10"/>
                  </a:cubicBezTo>
                  <a:cubicBezTo>
                    <a:pt x="395" y="10"/>
                    <a:pt x="395" y="10"/>
                    <a:pt x="395" y="10"/>
                  </a:cubicBezTo>
                  <a:moveTo>
                    <a:pt x="402" y="3"/>
                  </a:moveTo>
                  <a:cubicBezTo>
                    <a:pt x="400" y="5"/>
                    <a:pt x="397" y="8"/>
                    <a:pt x="395" y="10"/>
                  </a:cubicBezTo>
                  <a:cubicBezTo>
                    <a:pt x="395" y="10"/>
                    <a:pt x="395" y="10"/>
                    <a:pt x="395" y="10"/>
                  </a:cubicBezTo>
                  <a:cubicBezTo>
                    <a:pt x="395" y="10"/>
                    <a:pt x="395" y="10"/>
                    <a:pt x="395" y="10"/>
                  </a:cubicBezTo>
                  <a:cubicBezTo>
                    <a:pt x="397" y="8"/>
                    <a:pt x="400" y="5"/>
                    <a:pt x="402" y="3"/>
                  </a:cubicBezTo>
                  <a:cubicBezTo>
                    <a:pt x="402" y="3"/>
                    <a:pt x="402" y="3"/>
                    <a:pt x="402" y="3"/>
                  </a:cubicBezTo>
                  <a:moveTo>
                    <a:pt x="0" y="0"/>
                  </a:moveTo>
                  <a:cubicBezTo>
                    <a:pt x="1" y="9"/>
                    <a:pt x="2" y="18"/>
                    <a:pt x="2" y="26"/>
                  </a:cubicBezTo>
                  <a:cubicBezTo>
                    <a:pt x="2" y="18"/>
                    <a:pt x="1" y="9"/>
                    <a:pt x="0" y="0"/>
                  </a:cubicBezTo>
                  <a:cubicBezTo>
                    <a:pt x="0" y="0"/>
                    <a:pt x="0" y="0"/>
                    <a:pt x="0"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38806" name="Freeform 214"/>
            <p:cNvSpPr>
              <a:spLocks noEditPoints="1"/>
            </p:cNvSpPr>
            <p:nvPr/>
          </p:nvSpPr>
          <p:spPr bwMode="auto">
            <a:xfrm>
              <a:off x="810" y="3497"/>
              <a:ext cx="37" cy="42"/>
            </a:xfrm>
            <a:custGeom>
              <a:avLst/>
              <a:gdLst/>
              <a:ahLst/>
              <a:cxnLst>
                <a:cxn ang="0">
                  <a:pos x="4" y="15"/>
                </a:cxn>
                <a:cxn ang="0">
                  <a:pos x="4" y="15"/>
                </a:cxn>
                <a:cxn ang="0">
                  <a:pos x="0" y="21"/>
                </a:cxn>
                <a:cxn ang="0">
                  <a:pos x="4" y="15"/>
                </a:cxn>
                <a:cxn ang="0">
                  <a:pos x="4" y="15"/>
                </a:cxn>
                <a:cxn ang="0">
                  <a:pos x="4" y="15"/>
                </a:cxn>
                <a:cxn ang="0">
                  <a:pos x="4" y="15"/>
                </a:cxn>
                <a:cxn ang="0">
                  <a:pos x="4" y="15"/>
                </a:cxn>
                <a:cxn ang="0">
                  <a:pos x="4" y="15"/>
                </a:cxn>
                <a:cxn ang="0">
                  <a:pos x="4" y="15"/>
                </a:cxn>
                <a:cxn ang="0">
                  <a:pos x="4" y="15"/>
                </a:cxn>
                <a:cxn ang="0">
                  <a:pos x="18" y="0"/>
                </a:cxn>
                <a:cxn ang="0">
                  <a:pos x="4" y="15"/>
                </a:cxn>
                <a:cxn ang="0">
                  <a:pos x="18" y="0"/>
                </a:cxn>
                <a:cxn ang="0">
                  <a:pos x="18" y="0"/>
                </a:cxn>
              </a:cxnLst>
              <a:rect l="0" t="0" r="r" b="b"/>
              <a:pathLst>
                <a:path w="18" h="21">
                  <a:moveTo>
                    <a:pt x="4" y="15"/>
                  </a:moveTo>
                  <a:cubicBezTo>
                    <a:pt x="4" y="15"/>
                    <a:pt x="4" y="15"/>
                    <a:pt x="4" y="15"/>
                  </a:cubicBezTo>
                  <a:cubicBezTo>
                    <a:pt x="3" y="17"/>
                    <a:pt x="1" y="19"/>
                    <a:pt x="0" y="21"/>
                  </a:cubicBezTo>
                  <a:cubicBezTo>
                    <a:pt x="1" y="19"/>
                    <a:pt x="3" y="17"/>
                    <a:pt x="4" y="15"/>
                  </a:cubicBezTo>
                  <a:cubicBezTo>
                    <a:pt x="4" y="15"/>
                    <a:pt x="4" y="15"/>
                    <a:pt x="4" y="15"/>
                  </a:cubicBezTo>
                  <a:moveTo>
                    <a:pt x="4" y="15"/>
                  </a:moveTo>
                  <a:cubicBezTo>
                    <a:pt x="4" y="15"/>
                    <a:pt x="4" y="15"/>
                    <a:pt x="4" y="15"/>
                  </a:cubicBezTo>
                  <a:cubicBezTo>
                    <a:pt x="4" y="15"/>
                    <a:pt x="4" y="15"/>
                    <a:pt x="4" y="15"/>
                  </a:cubicBezTo>
                  <a:moveTo>
                    <a:pt x="4" y="15"/>
                  </a:moveTo>
                  <a:cubicBezTo>
                    <a:pt x="4" y="15"/>
                    <a:pt x="4" y="15"/>
                    <a:pt x="4" y="15"/>
                  </a:cubicBezTo>
                  <a:cubicBezTo>
                    <a:pt x="4" y="15"/>
                    <a:pt x="4" y="15"/>
                    <a:pt x="4" y="15"/>
                  </a:cubicBezTo>
                  <a:moveTo>
                    <a:pt x="18" y="0"/>
                  </a:moveTo>
                  <a:cubicBezTo>
                    <a:pt x="13" y="4"/>
                    <a:pt x="8" y="10"/>
                    <a:pt x="4" y="15"/>
                  </a:cubicBezTo>
                  <a:cubicBezTo>
                    <a:pt x="8" y="10"/>
                    <a:pt x="13" y="4"/>
                    <a:pt x="18" y="0"/>
                  </a:cubicBezTo>
                  <a:cubicBezTo>
                    <a:pt x="18" y="0"/>
                    <a:pt x="18" y="0"/>
                    <a:pt x="18"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38807" name="Freeform 215"/>
            <p:cNvSpPr>
              <a:spLocks noEditPoints="1"/>
            </p:cNvSpPr>
            <p:nvPr/>
          </p:nvSpPr>
          <p:spPr bwMode="auto">
            <a:xfrm>
              <a:off x="2274" y="1674"/>
              <a:ext cx="692" cy="46"/>
            </a:xfrm>
            <a:custGeom>
              <a:avLst/>
              <a:gdLst/>
              <a:ahLst/>
              <a:cxnLst>
                <a:cxn ang="0">
                  <a:pos x="345" y="3"/>
                </a:cxn>
                <a:cxn ang="0">
                  <a:pos x="339" y="7"/>
                </a:cxn>
                <a:cxn ang="0">
                  <a:pos x="345" y="3"/>
                </a:cxn>
                <a:cxn ang="0">
                  <a:pos x="345" y="3"/>
                </a:cxn>
                <a:cxn ang="0">
                  <a:pos x="0" y="0"/>
                </a:cxn>
                <a:cxn ang="0">
                  <a:pos x="0" y="23"/>
                </a:cxn>
                <a:cxn ang="0">
                  <a:pos x="0" y="23"/>
                </a:cxn>
                <a:cxn ang="0">
                  <a:pos x="0" y="0"/>
                </a:cxn>
                <a:cxn ang="0">
                  <a:pos x="0" y="0"/>
                </a:cxn>
              </a:cxnLst>
              <a:rect l="0" t="0" r="r" b="b"/>
              <a:pathLst>
                <a:path w="345" h="23">
                  <a:moveTo>
                    <a:pt x="345" y="3"/>
                  </a:moveTo>
                  <a:cubicBezTo>
                    <a:pt x="343" y="4"/>
                    <a:pt x="341" y="5"/>
                    <a:pt x="339" y="7"/>
                  </a:cubicBezTo>
                  <a:cubicBezTo>
                    <a:pt x="341" y="5"/>
                    <a:pt x="343" y="4"/>
                    <a:pt x="345" y="3"/>
                  </a:cubicBezTo>
                  <a:cubicBezTo>
                    <a:pt x="345" y="3"/>
                    <a:pt x="345" y="3"/>
                    <a:pt x="345" y="3"/>
                  </a:cubicBezTo>
                  <a:moveTo>
                    <a:pt x="0" y="0"/>
                  </a:moveTo>
                  <a:cubicBezTo>
                    <a:pt x="0" y="9"/>
                    <a:pt x="0" y="17"/>
                    <a:pt x="0" y="23"/>
                  </a:cubicBezTo>
                  <a:cubicBezTo>
                    <a:pt x="0" y="23"/>
                    <a:pt x="0" y="23"/>
                    <a:pt x="0" y="23"/>
                  </a:cubicBezTo>
                  <a:cubicBezTo>
                    <a:pt x="0" y="17"/>
                    <a:pt x="0" y="9"/>
                    <a:pt x="0" y="0"/>
                  </a:cubicBezTo>
                  <a:cubicBezTo>
                    <a:pt x="0" y="0"/>
                    <a:pt x="0" y="0"/>
                    <a:pt x="0"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38808" name="Freeform 216"/>
            <p:cNvSpPr>
              <a:spLocks noEditPoints="1"/>
            </p:cNvSpPr>
            <p:nvPr/>
          </p:nvSpPr>
          <p:spPr bwMode="auto">
            <a:xfrm>
              <a:off x="618" y="3421"/>
              <a:ext cx="337" cy="58"/>
            </a:xfrm>
            <a:custGeom>
              <a:avLst/>
              <a:gdLst/>
              <a:ahLst/>
              <a:cxnLst>
                <a:cxn ang="0">
                  <a:pos x="0" y="26"/>
                </a:cxn>
                <a:cxn ang="0">
                  <a:pos x="0" y="26"/>
                </a:cxn>
                <a:cxn ang="0">
                  <a:pos x="0" y="26"/>
                </a:cxn>
                <a:cxn ang="0">
                  <a:pos x="0" y="25"/>
                </a:cxn>
                <a:cxn ang="0">
                  <a:pos x="0" y="25"/>
                </a:cxn>
                <a:cxn ang="0">
                  <a:pos x="0" y="25"/>
                </a:cxn>
                <a:cxn ang="0">
                  <a:pos x="168" y="0"/>
                </a:cxn>
                <a:cxn ang="0">
                  <a:pos x="124" y="29"/>
                </a:cxn>
                <a:cxn ang="0">
                  <a:pos x="124" y="29"/>
                </a:cxn>
                <a:cxn ang="0">
                  <a:pos x="168" y="0"/>
                </a:cxn>
                <a:cxn ang="0">
                  <a:pos x="168" y="0"/>
                </a:cxn>
              </a:cxnLst>
              <a:rect l="0" t="0" r="r" b="b"/>
              <a:pathLst>
                <a:path w="168" h="29">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168" y="0"/>
                  </a:moveTo>
                  <a:cubicBezTo>
                    <a:pt x="153" y="9"/>
                    <a:pt x="137" y="18"/>
                    <a:pt x="124" y="29"/>
                  </a:cubicBezTo>
                  <a:cubicBezTo>
                    <a:pt x="124" y="29"/>
                    <a:pt x="124" y="29"/>
                    <a:pt x="124" y="29"/>
                  </a:cubicBezTo>
                  <a:cubicBezTo>
                    <a:pt x="138" y="18"/>
                    <a:pt x="153" y="9"/>
                    <a:pt x="168" y="0"/>
                  </a:cubicBezTo>
                  <a:cubicBezTo>
                    <a:pt x="168" y="0"/>
                    <a:pt x="168" y="0"/>
                    <a:pt x="168"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38809" name="Freeform 217"/>
            <p:cNvSpPr>
              <a:spLocks/>
            </p:cNvSpPr>
            <p:nvPr/>
          </p:nvSpPr>
          <p:spPr bwMode="auto">
            <a:xfrm>
              <a:off x="2756" y="1838"/>
              <a:ext cx="4" cy="33"/>
            </a:xfrm>
            <a:custGeom>
              <a:avLst/>
              <a:gdLst/>
              <a:ahLst/>
              <a:cxnLst>
                <a:cxn ang="0">
                  <a:pos x="2" y="0"/>
                </a:cxn>
                <a:cxn ang="0">
                  <a:pos x="1" y="16"/>
                </a:cxn>
                <a:cxn ang="0">
                  <a:pos x="2" y="0"/>
                </a:cxn>
                <a:cxn ang="0">
                  <a:pos x="2" y="0"/>
                </a:cxn>
              </a:cxnLst>
              <a:rect l="0" t="0" r="r" b="b"/>
              <a:pathLst>
                <a:path w="2" h="16">
                  <a:moveTo>
                    <a:pt x="2" y="0"/>
                  </a:moveTo>
                  <a:cubicBezTo>
                    <a:pt x="1" y="6"/>
                    <a:pt x="0" y="11"/>
                    <a:pt x="1" y="16"/>
                  </a:cubicBezTo>
                  <a:cubicBezTo>
                    <a:pt x="0" y="11"/>
                    <a:pt x="1" y="6"/>
                    <a:pt x="2" y="0"/>
                  </a:cubicBezTo>
                  <a:cubicBezTo>
                    <a:pt x="2" y="0"/>
                    <a:pt x="2" y="0"/>
                    <a:pt x="2"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38810" name="Oval 218"/>
            <p:cNvSpPr>
              <a:spLocks noChangeArrowheads="1"/>
            </p:cNvSpPr>
            <p:nvPr/>
          </p:nvSpPr>
          <p:spPr bwMode="auto">
            <a:xfrm>
              <a:off x="2760" y="1838"/>
              <a:ext cx="1" cy="1"/>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38811" name="Freeform 219"/>
            <p:cNvSpPr>
              <a:spLocks/>
            </p:cNvSpPr>
            <p:nvPr/>
          </p:nvSpPr>
          <p:spPr bwMode="auto">
            <a:xfrm>
              <a:off x="2758" y="1871"/>
              <a:ext cx="1" cy="2"/>
            </a:xfrm>
            <a:custGeom>
              <a:avLst/>
              <a:gdLst/>
              <a:ahLst/>
              <a:cxnLst>
                <a:cxn ang="0">
                  <a:pos x="0" y="0"/>
                </a:cxn>
                <a:cxn ang="0">
                  <a:pos x="0" y="1"/>
                </a:cxn>
                <a:cxn ang="0">
                  <a:pos x="0" y="0"/>
                </a:cxn>
              </a:cxnLst>
              <a:rect l="0" t="0" r="r" b="b"/>
              <a:pathLst>
                <a:path h="1">
                  <a:moveTo>
                    <a:pt x="0" y="0"/>
                  </a:moveTo>
                  <a:cubicBezTo>
                    <a:pt x="0" y="0"/>
                    <a:pt x="0" y="0"/>
                    <a:pt x="0" y="1"/>
                  </a:cubicBezTo>
                  <a:cubicBezTo>
                    <a:pt x="0" y="0"/>
                    <a:pt x="0" y="0"/>
                    <a:pt x="0"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38812" name="Freeform 220"/>
            <p:cNvSpPr>
              <a:spLocks noEditPoints="1"/>
            </p:cNvSpPr>
            <p:nvPr/>
          </p:nvSpPr>
          <p:spPr bwMode="auto">
            <a:xfrm>
              <a:off x="2228" y="1997"/>
              <a:ext cx="524" cy="16"/>
            </a:xfrm>
            <a:custGeom>
              <a:avLst/>
              <a:gdLst/>
              <a:ahLst/>
              <a:cxnLst>
                <a:cxn ang="0">
                  <a:pos x="0" y="8"/>
                </a:cxn>
                <a:cxn ang="0">
                  <a:pos x="0" y="8"/>
                </a:cxn>
                <a:cxn ang="0">
                  <a:pos x="0" y="8"/>
                </a:cxn>
                <a:cxn ang="0">
                  <a:pos x="2" y="6"/>
                </a:cxn>
                <a:cxn ang="0">
                  <a:pos x="0" y="8"/>
                </a:cxn>
                <a:cxn ang="0">
                  <a:pos x="2" y="6"/>
                </a:cxn>
                <a:cxn ang="0">
                  <a:pos x="2" y="5"/>
                </a:cxn>
                <a:cxn ang="0">
                  <a:pos x="2" y="5"/>
                </a:cxn>
                <a:cxn ang="0">
                  <a:pos x="2" y="5"/>
                </a:cxn>
                <a:cxn ang="0">
                  <a:pos x="261" y="0"/>
                </a:cxn>
                <a:cxn ang="0">
                  <a:pos x="261" y="1"/>
                </a:cxn>
                <a:cxn ang="0">
                  <a:pos x="261" y="0"/>
                </a:cxn>
                <a:cxn ang="0">
                  <a:pos x="261" y="0"/>
                </a:cxn>
              </a:cxnLst>
              <a:rect l="0" t="0" r="r" b="b"/>
              <a:pathLst>
                <a:path w="261" h="8">
                  <a:moveTo>
                    <a:pt x="0" y="8"/>
                  </a:moveTo>
                  <a:cubicBezTo>
                    <a:pt x="0" y="8"/>
                    <a:pt x="0" y="8"/>
                    <a:pt x="0" y="8"/>
                  </a:cubicBezTo>
                  <a:cubicBezTo>
                    <a:pt x="0" y="8"/>
                    <a:pt x="0" y="8"/>
                    <a:pt x="0" y="8"/>
                  </a:cubicBezTo>
                  <a:moveTo>
                    <a:pt x="2" y="6"/>
                  </a:moveTo>
                  <a:cubicBezTo>
                    <a:pt x="1" y="6"/>
                    <a:pt x="0" y="7"/>
                    <a:pt x="0" y="8"/>
                  </a:cubicBezTo>
                  <a:cubicBezTo>
                    <a:pt x="0" y="7"/>
                    <a:pt x="1" y="6"/>
                    <a:pt x="2" y="6"/>
                  </a:cubicBezTo>
                  <a:moveTo>
                    <a:pt x="2" y="5"/>
                  </a:moveTo>
                  <a:cubicBezTo>
                    <a:pt x="2" y="5"/>
                    <a:pt x="2" y="5"/>
                    <a:pt x="2" y="5"/>
                  </a:cubicBezTo>
                  <a:cubicBezTo>
                    <a:pt x="2" y="5"/>
                    <a:pt x="2" y="5"/>
                    <a:pt x="2" y="5"/>
                  </a:cubicBezTo>
                  <a:moveTo>
                    <a:pt x="261" y="0"/>
                  </a:moveTo>
                  <a:cubicBezTo>
                    <a:pt x="261" y="0"/>
                    <a:pt x="261" y="1"/>
                    <a:pt x="261" y="1"/>
                  </a:cubicBezTo>
                  <a:cubicBezTo>
                    <a:pt x="261" y="1"/>
                    <a:pt x="261" y="0"/>
                    <a:pt x="261" y="0"/>
                  </a:cubicBezTo>
                  <a:cubicBezTo>
                    <a:pt x="261" y="0"/>
                    <a:pt x="261" y="0"/>
                    <a:pt x="261"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38813" name="Freeform 221"/>
            <p:cNvSpPr>
              <a:spLocks noEditPoints="1"/>
            </p:cNvSpPr>
            <p:nvPr/>
          </p:nvSpPr>
          <p:spPr bwMode="auto">
            <a:xfrm>
              <a:off x="628" y="3703"/>
              <a:ext cx="10" cy="2"/>
            </a:xfrm>
            <a:custGeom>
              <a:avLst/>
              <a:gdLst/>
              <a:ahLst/>
              <a:cxnLst>
                <a:cxn ang="0">
                  <a:pos x="2" y="1"/>
                </a:cxn>
                <a:cxn ang="0">
                  <a:pos x="2" y="1"/>
                </a:cxn>
                <a:cxn ang="0">
                  <a:pos x="5" y="1"/>
                </a:cxn>
                <a:cxn ang="0">
                  <a:pos x="2" y="1"/>
                </a:cxn>
                <a:cxn ang="0">
                  <a:pos x="2" y="1"/>
                </a:cxn>
                <a:cxn ang="0">
                  <a:pos x="2" y="1"/>
                </a:cxn>
                <a:cxn ang="0">
                  <a:pos x="2" y="1"/>
                </a:cxn>
                <a:cxn ang="0">
                  <a:pos x="2" y="1"/>
                </a:cxn>
                <a:cxn ang="0">
                  <a:pos x="2" y="1"/>
                </a:cxn>
                <a:cxn ang="0">
                  <a:pos x="2" y="1"/>
                </a:cxn>
                <a:cxn ang="0">
                  <a:pos x="2" y="1"/>
                </a:cxn>
                <a:cxn ang="0">
                  <a:pos x="1" y="1"/>
                </a:cxn>
                <a:cxn ang="0">
                  <a:pos x="2" y="1"/>
                </a:cxn>
                <a:cxn ang="0">
                  <a:pos x="1" y="1"/>
                </a:cxn>
                <a:cxn ang="0">
                  <a:pos x="0" y="0"/>
                </a:cxn>
                <a:cxn ang="0">
                  <a:pos x="1" y="1"/>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w="5" h="1">
                  <a:moveTo>
                    <a:pt x="2" y="1"/>
                  </a:moveTo>
                  <a:cubicBezTo>
                    <a:pt x="2" y="1"/>
                    <a:pt x="2" y="1"/>
                    <a:pt x="2" y="1"/>
                  </a:cubicBezTo>
                  <a:cubicBezTo>
                    <a:pt x="3" y="1"/>
                    <a:pt x="4" y="1"/>
                    <a:pt x="5" y="1"/>
                  </a:cubicBezTo>
                  <a:cubicBezTo>
                    <a:pt x="4" y="1"/>
                    <a:pt x="3" y="1"/>
                    <a:pt x="2" y="1"/>
                  </a:cubicBezTo>
                  <a:cubicBezTo>
                    <a:pt x="2" y="1"/>
                    <a:pt x="2" y="1"/>
                    <a:pt x="2" y="1"/>
                  </a:cubicBezTo>
                  <a:moveTo>
                    <a:pt x="2" y="1"/>
                  </a:moveTo>
                  <a:cubicBezTo>
                    <a:pt x="2" y="1"/>
                    <a:pt x="2" y="1"/>
                    <a:pt x="2" y="1"/>
                  </a:cubicBezTo>
                  <a:cubicBezTo>
                    <a:pt x="2" y="1"/>
                    <a:pt x="2" y="1"/>
                    <a:pt x="2" y="1"/>
                  </a:cubicBezTo>
                  <a:moveTo>
                    <a:pt x="2" y="1"/>
                  </a:moveTo>
                  <a:cubicBezTo>
                    <a:pt x="2" y="1"/>
                    <a:pt x="2" y="1"/>
                    <a:pt x="2" y="1"/>
                  </a:cubicBezTo>
                  <a:cubicBezTo>
                    <a:pt x="2" y="1"/>
                    <a:pt x="2" y="1"/>
                    <a:pt x="2" y="1"/>
                  </a:cubicBezTo>
                  <a:moveTo>
                    <a:pt x="1" y="1"/>
                  </a:moveTo>
                  <a:cubicBezTo>
                    <a:pt x="1" y="1"/>
                    <a:pt x="1" y="1"/>
                    <a:pt x="2" y="1"/>
                  </a:cubicBezTo>
                  <a:cubicBezTo>
                    <a:pt x="1" y="1"/>
                    <a:pt x="1" y="1"/>
                    <a:pt x="1" y="1"/>
                  </a:cubicBezTo>
                  <a:moveTo>
                    <a:pt x="0" y="0"/>
                  </a:moveTo>
                  <a:cubicBezTo>
                    <a:pt x="1" y="0"/>
                    <a:pt x="1" y="0"/>
                    <a:pt x="1" y="1"/>
                  </a:cubicBezTo>
                  <a:cubicBezTo>
                    <a:pt x="1" y="0"/>
                    <a:pt x="1"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38814" name="Freeform 222"/>
            <p:cNvSpPr>
              <a:spLocks noEditPoints="1"/>
            </p:cNvSpPr>
            <p:nvPr/>
          </p:nvSpPr>
          <p:spPr bwMode="auto">
            <a:xfrm>
              <a:off x="2058" y="1752"/>
              <a:ext cx="734" cy="42"/>
            </a:xfrm>
            <a:custGeom>
              <a:avLst/>
              <a:gdLst/>
              <a:ahLst/>
              <a:cxnLst>
                <a:cxn ang="0">
                  <a:pos x="365" y="8"/>
                </a:cxn>
                <a:cxn ang="0">
                  <a:pos x="358" y="21"/>
                </a:cxn>
                <a:cxn ang="0">
                  <a:pos x="358" y="21"/>
                </a:cxn>
                <a:cxn ang="0">
                  <a:pos x="365" y="8"/>
                </a:cxn>
                <a:cxn ang="0">
                  <a:pos x="366" y="8"/>
                </a:cxn>
                <a:cxn ang="0">
                  <a:pos x="365" y="8"/>
                </a:cxn>
                <a:cxn ang="0">
                  <a:pos x="365" y="8"/>
                </a:cxn>
                <a:cxn ang="0">
                  <a:pos x="365" y="8"/>
                </a:cxn>
                <a:cxn ang="0">
                  <a:pos x="366" y="8"/>
                </a:cxn>
                <a:cxn ang="0">
                  <a:pos x="366" y="8"/>
                </a:cxn>
                <a:cxn ang="0">
                  <a:pos x="366" y="8"/>
                </a:cxn>
                <a:cxn ang="0">
                  <a:pos x="366" y="8"/>
                </a:cxn>
                <a:cxn ang="0">
                  <a:pos x="1" y="5"/>
                </a:cxn>
                <a:cxn ang="0">
                  <a:pos x="1" y="6"/>
                </a:cxn>
                <a:cxn ang="0">
                  <a:pos x="1" y="5"/>
                </a:cxn>
                <a:cxn ang="0">
                  <a:pos x="0" y="0"/>
                </a:cxn>
                <a:cxn ang="0">
                  <a:pos x="1" y="5"/>
                </a:cxn>
                <a:cxn ang="0">
                  <a:pos x="0" y="0"/>
                </a:cxn>
                <a:cxn ang="0">
                  <a:pos x="0" y="0"/>
                </a:cxn>
              </a:cxnLst>
              <a:rect l="0" t="0" r="r" b="b"/>
              <a:pathLst>
                <a:path w="366" h="21">
                  <a:moveTo>
                    <a:pt x="365" y="8"/>
                  </a:moveTo>
                  <a:cubicBezTo>
                    <a:pt x="365" y="8"/>
                    <a:pt x="362" y="13"/>
                    <a:pt x="358" y="21"/>
                  </a:cubicBezTo>
                  <a:cubicBezTo>
                    <a:pt x="358" y="21"/>
                    <a:pt x="358" y="21"/>
                    <a:pt x="358" y="21"/>
                  </a:cubicBezTo>
                  <a:cubicBezTo>
                    <a:pt x="362" y="13"/>
                    <a:pt x="365" y="8"/>
                    <a:pt x="365" y="8"/>
                  </a:cubicBezTo>
                  <a:moveTo>
                    <a:pt x="366" y="8"/>
                  </a:moveTo>
                  <a:cubicBezTo>
                    <a:pt x="366" y="8"/>
                    <a:pt x="365" y="8"/>
                    <a:pt x="365" y="8"/>
                  </a:cubicBezTo>
                  <a:cubicBezTo>
                    <a:pt x="365" y="8"/>
                    <a:pt x="365" y="8"/>
                    <a:pt x="365" y="8"/>
                  </a:cubicBezTo>
                  <a:cubicBezTo>
                    <a:pt x="365" y="8"/>
                    <a:pt x="365" y="8"/>
                    <a:pt x="365" y="8"/>
                  </a:cubicBezTo>
                  <a:cubicBezTo>
                    <a:pt x="365" y="8"/>
                    <a:pt x="366" y="8"/>
                    <a:pt x="366" y="8"/>
                  </a:cubicBezTo>
                  <a:moveTo>
                    <a:pt x="366" y="8"/>
                  </a:moveTo>
                  <a:cubicBezTo>
                    <a:pt x="366" y="8"/>
                    <a:pt x="366" y="8"/>
                    <a:pt x="366" y="8"/>
                  </a:cubicBezTo>
                  <a:cubicBezTo>
                    <a:pt x="366" y="8"/>
                    <a:pt x="366" y="8"/>
                    <a:pt x="366" y="8"/>
                  </a:cubicBezTo>
                  <a:moveTo>
                    <a:pt x="1" y="5"/>
                  </a:moveTo>
                  <a:cubicBezTo>
                    <a:pt x="1" y="5"/>
                    <a:pt x="1" y="6"/>
                    <a:pt x="1" y="6"/>
                  </a:cubicBezTo>
                  <a:cubicBezTo>
                    <a:pt x="1" y="6"/>
                    <a:pt x="1" y="5"/>
                    <a:pt x="1" y="5"/>
                  </a:cubicBezTo>
                  <a:moveTo>
                    <a:pt x="0" y="0"/>
                  </a:moveTo>
                  <a:cubicBezTo>
                    <a:pt x="1" y="4"/>
                    <a:pt x="1" y="5"/>
                    <a:pt x="1" y="5"/>
                  </a:cubicBezTo>
                  <a:cubicBezTo>
                    <a:pt x="1" y="5"/>
                    <a:pt x="1" y="4"/>
                    <a:pt x="0" y="0"/>
                  </a:cubicBezTo>
                  <a:cubicBezTo>
                    <a:pt x="0" y="0"/>
                    <a:pt x="0" y="0"/>
                    <a:pt x="0"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38815" name="Freeform 223"/>
            <p:cNvSpPr>
              <a:spLocks/>
            </p:cNvSpPr>
            <p:nvPr/>
          </p:nvSpPr>
          <p:spPr bwMode="auto">
            <a:xfrm>
              <a:off x="2776" y="1794"/>
              <a:ext cx="1" cy="2"/>
            </a:xfrm>
            <a:custGeom>
              <a:avLst/>
              <a:gdLst/>
              <a:ahLst/>
              <a:cxnLst>
                <a:cxn ang="0">
                  <a:pos x="0" y="0"/>
                </a:cxn>
                <a:cxn ang="0">
                  <a:pos x="0" y="0"/>
                </a:cxn>
                <a:cxn ang="0">
                  <a:pos x="0" y="1"/>
                </a:cxn>
                <a:cxn ang="0">
                  <a:pos x="0" y="1"/>
                </a:cxn>
                <a:cxn ang="0">
                  <a:pos x="0" y="0"/>
                </a:cxn>
              </a:cxnLst>
              <a:rect l="0" t="0" r="r" b="b"/>
              <a:pathLst>
                <a:path h="1">
                  <a:moveTo>
                    <a:pt x="0" y="0"/>
                  </a:moveTo>
                  <a:cubicBezTo>
                    <a:pt x="0" y="0"/>
                    <a:pt x="0" y="0"/>
                    <a:pt x="0" y="0"/>
                  </a:cubicBezTo>
                  <a:cubicBezTo>
                    <a:pt x="0" y="0"/>
                    <a:pt x="0" y="0"/>
                    <a:pt x="0" y="1"/>
                  </a:cubicBezTo>
                  <a:cubicBezTo>
                    <a:pt x="0" y="1"/>
                    <a:pt x="0" y="1"/>
                    <a:pt x="0" y="1"/>
                  </a:cubicBezTo>
                  <a:cubicBezTo>
                    <a:pt x="0" y="0"/>
                    <a:pt x="0" y="0"/>
                    <a:pt x="0"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38816" name="Freeform 224"/>
            <p:cNvSpPr>
              <a:spLocks noEditPoints="1"/>
            </p:cNvSpPr>
            <p:nvPr/>
          </p:nvSpPr>
          <p:spPr bwMode="auto">
            <a:xfrm>
              <a:off x="1933" y="1584"/>
              <a:ext cx="231" cy="58"/>
            </a:xfrm>
            <a:custGeom>
              <a:avLst/>
              <a:gdLst/>
              <a:ahLst/>
              <a:cxnLst>
                <a:cxn ang="0">
                  <a:pos x="2" y="4"/>
                </a:cxn>
                <a:cxn ang="0">
                  <a:pos x="2" y="4"/>
                </a:cxn>
                <a:cxn ang="0">
                  <a:pos x="24" y="29"/>
                </a:cxn>
                <a:cxn ang="0">
                  <a:pos x="24" y="29"/>
                </a:cxn>
                <a:cxn ang="0">
                  <a:pos x="2" y="4"/>
                </a:cxn>
                <a:cxn ang="0">
                  <a:pos x="2" y="4"/>
                </a:cxn>
                <a:cxn ang="0">
                  <a:pos x="96" y="1"/>
                </a:cxn>
                <a:cxn ang="0">
                  <a:pos x="115" y="29"/>
                </a:cxn>
                <a:cxn ang="0">
                  <a:pos x="115" y="29"/>
                </a:cxn>
                <a:cxn ang="0">
                  <a:pos x="96" y="1"/>
                </a:cxn>
                <a:cxn ang="0">
                  <a:pos x="96" y="1"/>
                </a:cxn>
                <a:cxn ang="0">
                  <a:pos x="0" y="0"/>
                </a:cxn>
                <a:cxn ang="0">
                  <a:pos x="2" y="3"/>
                </a:cxn>
                <a:cxn ang="0">
                  <a:pos x="0" y="0"/>
                </a:cxn>
                <a:cxn ang="0">
                  <a:pos x="0" y="0"/>
                </a:cxn>
              </a:cxnLst>
              <a:rect l="0" t="0" r="r" b="b"/>
              <a:pathLst>
                <a:path w="115" h="29">
                  <a:moveTo>
                    <a:pt x="2" y="4"/>
                  </a:moveTo>
                  <a:cubicBezTo>
                    <a:pt x="2" y="4"/>
                    <a:pt x="2" y="4"/>
                    <a:pt x="2" y="4"/>
                  </a:cubicBezTo>
                  <a:cubicBezTo>
                    <a:pt x="10" y="13"/>
                    <a:pt x="17" y="22"/>
                    <a:pt x="24" y="29"/>
                  </a:cubicBezTo>
                  <a:cubicBezTo>
                    <a:pt x="24" y="29"/>
                    <a:pt x="24" y="29"/>
                    <a:pt x="24" y="29"/>
                  </a:cubicBezTo>
                  <a:cubicBezTo>
                    <a:pt x="17" y="22"/>
                    <a:pt x="10" y="13"/>
                    <a:pt x="2" y="4"/>
                  </a:cubicBezTo>
                  <a:cubicBezTo>
                    <a:pt x="2" y="4"/>
                    <a:pt x="2" y="4"/>
                    <a:pt x="2" y="4"/>
                  </a:cubicBezTo>
                  <a:moveTo>
                    <a:pt x="96" y="1"/>
                  </a:moveTo>
                  <a:cubicBezTo>
                    <a:pt x="103" y="11"/>
                    <a:pt x="109" y="20"/>
                    <a:pt x="115" y="29"/>
                  </a:cubicBezTo>
                  <a:cubicBezTo>
                    <a:pt x="115" y="29"/>
                    <a:pt x="115" y="29"/>
                    <a:pt x="115" y="29"/>
                  </a:cubicBezTo>
                  <a:cubicBezTo>
                    <a:pt x="109" y="20"/>
                    <a:pt x="103" y="11"/>
                    <a:pt x="96" y="1"/>
                  </a:cubicBezTo>
                  <a:cubicBezTo>
                    <a:pt x="96" y="1"/>
                    <a:pt x="96" y="1"/>
                    <a:pt x="96" y="1"/>
                  </a:cubicBezTo>
                  <a:moveTo>
                    <a:pt x="0" y="0"/>
                  </a:moveTo>
                  <a:cubicBezTo>
                    <a:pt x="0" y="1"/>
                    <a:pt x="1" y="2"/>
                    <a:pt x="2" y="3"/>
                  </a:cubicBezTo>
                  <a:cubicBezTo>
                    <a:pt x="1" y="2"/>
                    <a:pt x="0" y="1"/>
                    <a:pt x="0" y="0"/>
                  </a:cubicBezTo>
                  <a:cubicBezTo>
                    <a:pt x="0" y="0"/>
                    <a:pt x="0" y="0"/>
                    <a:pt x="0"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38817" name="Freeform 225"/>
            <p:cNvSpPr>
              <a:spLocks noEditPoints="1"/>
            </p:cNvSpPr>
            <p:nvPr/>
          </p:nvSpPr>
          <p:spPr bwMode="auto">
            <a:xfrm>
              <a:off x="3051" y="472"/>
              <a:ext cx="2" cy="8"/>
            </a:xfrm>
            <a:custGeom>
              <a:avLst/>
              <a:gdLst/>
              <a:ahLst/>
              <a:cxnLst>
                <a:cxn ang="0">
                  <a:pos x="1" y="2"/>
                </a:cxn>
                <a:cxn ang="0">
                  <a:pos x="1" y="4"/>
                </a:cxn>
                <a:cxn ang="0">
                  <a:pos x="1" y="2"/>
                </a:cxn>
                <a:cxn ang="0">
                  <a:pos x="0" y="0"/>
                </a:cxn>
                <a:cxn ang="0">
                  <a:pos x="1" y="2"/>
                </a:cxn>
                <a:cxn ang="0">
                  <a:pos x="0" y="0"/>
                </a:cxn>
                <a:cxn ang="0">
                  <a:pos x="0" y="0"/>
                </a:cxn>
              </a:cxnLst>
              <a:rect l="0" t="0" r="r" b="b"/>
              <a:pathLst>
                <a:path w="1" h="4">
                  <a:moveTo>
                    <a:pt x="1" y="2"/>
                  </a:moveTo>
                  <a:cubicBezTo>
                    <a:pt x="1" y="2"/>
                    <a:pt x="1" y="3"/>
                    <a:pt x="1" y="4"/>
                  </a:cubicBezTo>
                  <a:cubicBezTo>
                    <a:pt x="1" y="3"/>
                    <a:pt x="1" y="2"/>
                    <a:pt x="1" y="2"/>
                  </a:cubicBezTo>
                  <a:moveTo>
                    <a:pt x="0" y="0"/>
                  </a:moveTo>
                  <a:cubicBezTo>
                    <a:pt x="0" y="0"/>
                    <a:pt x="0" y="1"/>
                    <a:pt x="1" y="2"/>
                  </a:cubicBezTo>
                  <a:cubicBezTo>
                    <a:pt x="0" y="1"/>
                    <a:pt x="0" y="0"/>
                    <a:pt x="0" y="0"/>
                  </a:cubicBezTo>
                  <a:cubicBezTo>
                    <a:pt x="0" y="0"/>
                    <a:pt x="0" y="0"/>
                    <a:pt x="0"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38818" name="Freeform 226"/>
            <p:cNvSpPr>
              <a:spLocks/>
            </p:cNvSpPr>
            <p:nvPr/>
          </p:nvSpPr>
          <p:spPr bwMode="auto">
            <a:xfrm>
              <a:off x="3355" y="3747"/>
              <a:ext cx="14" cy="30"/>
            </a:xfrm>
            <a:custGeom>
              <a:avLst/>
              <a:gdLst/>
              <a:ahLst/>
              <a:cxnLst>
                <a:cxn ang="0">
                  <a:pos x="0" y="0"/>
                </a:cxn>
                <a:cxn ang="0">
                  <a:pos x="0" y="1"/>
                </a:cxn>
                <a:cxn ang="0">
                  <a:pos x="0" y="1"/>
                </a:cxn>
                <a:cxn ang="0">
                  <a:pos x="7" y="15"/>
                </a:cxn>
                <a:cxn ang="0">
                  <a:pos x="0" y="0"/>
                </a:cxn>
                <a:cxn ang="0">
                  <a:pos x="0" y="0"/>
                </a:cxn>
              </a:cxnLst>
              <a:rect l="0" t="0" r="r" b="b"/>
              <a:pathLst>
                <a:path w="7" h="15">
                  <a:moveTo>
                    <a:pt x="0" y="0"/>
                  </a:moveTo>
                  <a:cubicBezTo>
                    <a:pt x="0" y="0"/>
                    <a:pt x="0" y="0"/>
                    <a:pt x="0" y="1"/>
                  </a:cubicBezTo>
                  <a:cubicBezTo>
                    <a:pt x="0" y="1"/>
                    <a:pt x="0" y="1"/>
                    <a:pt x="0" y="1"/>
                  </a:cubicBezTo>
                  <a:cubicBezTo>
                    <a:pt x="2" y="5"/>
                    <a:pt x="5" y="10"/>
                    <a:pt x="7" y="15"/>
                  </a:cubicBezTo>
                  <a:cubicBezTo>
                    <a:pt x="4" y="10"/>
                    <a:pt x="2" y="5"/>
                    <a:pt x="0" y="0"/>
                  </a:cubicBezTo>
                  <a:cubicBezTo>
                    <a:pt x="0" y="0"/>
                    <a:pt x="0" y="0"/>
                    <a:pt x="0"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38819" name="Freeform 227"/>
            <p:cNvSpPr>
              <a:spLocks/>
            </p:cNvSpPr>
            <p:nvPr/>
          </p:nvSpPr>
          <p:spPr bwMode="auto">
            <a:xfrm>
              <a:off x="3355" y="3747"/>
              <a:ext cx="1" cy="2"/>
            </a:xfrm>
            <a:custGeom>
              <a:avLst/>
              <a:gdLst/>
              <a:ahLst/>
              <a:cxnLst>
                <a:cxn ang="0">
                  <a:pos x="0" y="0"/>
                </a:cxn>
                <a:cxn ang="0">
                  <a:pos x="0" y="1"/>
                </a:cxn>
                <a:cxn ang="0">
                  <a:pos x="0" y="1"/>
                </a:cxn>
                <a:cxn ang="0">
                  <a:pos x="0" y="0"/>
                </a:cxn>
                <a:cxn ang="0">
                  <a:pos x="0" y="0"/>
                </a:cxn>
              </a:cxnLst>
              <a:rect l="0" t="0" r="r" b="b"/>
              <a:pathLst>
                <a:path h="1">
                  <a:moveTo>
                    <a:pt x="0" y="0"/>
                  </a:moveTo>
                  <a:cubicBezTo>
                    <a:pt x="0" y="0"/>
                    <a:pt x="0" y="0"/>
                    <a:pt x="0" y="1"/>
                  </a:cubicBezTo>
                  <a:cubicBezTo>
                    <a:pt x="0" y="1"/>
                    <a:pt x="0" y="1"/>
                    <a:pt x="0" y="1"/>
                  </a:cubicBezTo>
                  <a:cubicBezTo>
                    <a:pt x="0" y="0"/>
                    <a:pt x="0" y="0"/>
                    <a:pt x="0" y="0"/>
                  </a:cubicBezTo>
                  <a:cubicBezTo>
                    <a:pt x="0" y="0"/>
                    <a:pt x="0" y="0"/>
                    <a:pt x="0"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38820" name="Freeform 228"/>
            <p:cNvSpPr>
              <a:spLocks noEditPoints="1"/>
            </p:cNvSpPr>
            <p:nvPr/>
          </p:nvSpPr>
          <p:spPr bwMode="auto">
            <a:xfrm>
              <a:off x="3369" y="3777"/>
              <a:ext cx="6" cy="14"/>
            </a:xfrm>
            <a:custGeom>
              <a:avLst/>
              <a:gdLst/>
              <a:ahLst/>
              <a:cxnLst>
                <a:cxn ang="0">
                  <a:pos x="0" y="0"/>
                </a:cxn>
                <a:cxn ang="0">
                  <a:pos x="3" y="7"/>
                </a:cxn>
                <a:cxn ang="0">
                  <a:pos x="3" y="7"/>
                </a:cxn>
                <a:cxn ang="0">
                  <a:pos x="0" y="0"/>
                </a:cxn>
                <a:cxn ang="0">
                  <a:pos x="0" y="0"/>
                </a:cxn>
                <a:cxn ang="0">
                  <a:pos x="0" y="0"/>
                </a:cxn>
                <a:cxn ang="0">
                  <a:pos x="0" y="0"/>
                </a:cxn>
                <a:cxn ang="0">
                  <a:pos x="0" y="0"/>
                </a:cxn>
                <a:cxn ang="0">
                  <a:pos x="0" y="0"/>
                </a:cxn>
                <a:cxn ang="0">
                  <a:pos x="0" y="0"/>
                </a:cxn>
              </a:cxnLst>
              <a:rect l="0" t="0" r="r" b="b"/>
              <a:pathLst>
                <a:path w="3" h="7">
                  <a:moveTo>
                    <a:pt x="0" y="0"/>
                  </a:moveTo>
                  <a:cubicBezTo>
                    <a:pt x="1" y="2"/>
                    <a:pt x="2" y="4"/>
                    <a:pt x="3" y="7"/>
                  </a:cubicBezTo>
                  <a:cubicBezTo>
                    <a:pt x="3" y="7"/>
                    <a:pt x="3" y="7"/>
                    <a:pt x="3" y="7"/>
                  </a:cubicBezTo>
                  <a:cubicBezTo>
                    <a:pt x="2" y="4"/>
                    <a:pt x="1" y="2"/>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38821" name="Freeform 229"/>
            <p:cNvSpPr>
              <a:spLocks/>
            </p:cNvSpPr>
            <p:nvPr/>
          </p:nvSpPr>
          <p:spPr bwMode="auto">
            <a:xfrm>
              <a:off x="3375" y="3791"/>
              <a:ext cx="2" cy="1"/>
            </a:xfrm>
            <a:custGeom>
              <a:avLst/>
              <a:gdLst/>
              <a:ahLst/>
              <a:cxnLst>
                <a:cxn ang="0">
                  <a:pos x="0" y="0"/>
                </a:cxn>
                <a:cxn ang="0">
                  <a:pos x="0" y="0"/>
                </a:cxn>
                <a:cxn ang="0">
                  <a:pos x="1" y="0"/>
                </a:cxn>
                <a:cxn ang="0">
                  <a:pos x="1" y="0"/>
                </a:cxn>
                <a:cxn ang="0">
                  <a:pos x="0" y="0"/>
                </a:cxn>
              </a:cxnLst>
              <a:rect l="0" t="0" r="r" b="b"/>
              <a:pathLst>
                <a:path w="1">
                  <a:moveTo>
                    <a:pt x="0" y="0"/>
                  </a:moveTo>
                  <a:cubicBezTo>
                    <a:pt x="0" y="0"/>
                    <a:pt x="0" y="0"/>
                    <a:pt x="0" y="0"/>
                  </a:cubicBezTo>
                  <a:cubicBezTo>
                    <a:pt x="0" y="0"/>
                    <a:pt x="1" y="0"/>
                    <a:pt x="1" y="0"/>
                  </a:cubicBezTo>
                  <a:cubicBezTo>
                    <a:pt x="1" y="0"/>
                    <a:pt x="1" y="0"/>
                    <a:pt x="1" y="0"/>
                  </a:cubicBezTo>
                  <a:cubicBezTo>
                    <a:pt x="1" y="0"/>
                    <a:pt x="0" y="0"/>
                    <a:pt x="0"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38822" name="Freeform 230"/>
            <p:cNvSpPr>
              <a:spLocks/>
            </p:cNvSpPr>
            <p:nvPr/>
          </p:nvSpPr>
          <p:spPr bwMode="auto">
            <a:xfrm>
              <a:off x="3042" y="410"/>
              <a:ext cx="2" cy="16"/>
            </a:xfrm>
            <a:custGeom>
              <a:avLst/>
              <a:gdLst/>
              <a:ahLst/>
              <a:cxnLst>
                <a:cxn ang="0">
                  <a:pos x="0" y="0"/>
                </a:cxn>
                <a:cxn ang="0">
                  <a:pos x="1" y="8"/>
                </a:cxn>
                <a:cxn ang="0">
                  <a:pos x="1" y="8"/>
                </a:cxn>
                <a:cxn ang="0">
                  <a:pos x="0" y="0"/>
                </a:cxn>
              </a:cxnLst>
              <a:rect l="0" t="0" r="r" b="b"/>
              <a:pathLst>
                <a:path w="1" h="8">
                  <a:moveTo>
                    <a:pt x="0" y="0"/>
                  </a:moveTo>
                  <a:cubicBezTo>
                    <a:pt x="0" y="0"/>
                    <a:pt x="0" y="2"/>
                    <a:pt x="1" y="8"/>
                  </a:cubicBezTo>
                  <a:cubicBezTo>
                    <a:pt x="1" y="8"/>
                    <a:pt x="1" y="8"/>
                    <a:pt x="1" y="8"/>
                  </a:cubicBezTo>
                  <a:cubicBezTo>
                    <a:pt x="0" y="2"/>
                    <a:pt x="0" y="0"/>
                    <a:pt x="0"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38823" name="Freeform 231"/>
            <p:cNvSpPr>
              <a:spLocks noEditPoints="1"/>
            </p:cNvSpPr>
            <p:nvPr/>
          </p:nvSpPr>
          <p:spPr bwMode="auto">
            <a:xfrm>
              <a:off x="3042" y="575"/>
              <a:ext cx="2" cy="12"/>
            </a:xfrm>
            <a:custGeom>
              <a:avLst/>
              <a:gdLst/>
              <a:ahLst/>
              <a:cxnLst>
                <a:cxn ang="0">
                  <a:pos x="0" y="0"/>
                </a:cxn>
                <a:cxn ang="0">
                  <a:pos x="1" y="6"/>
                </a:cxn>
                <a:cxn ang="0">
                  <a:pos x="1" y="6"/>
                </a:cxn>
                <a:cxn ang="0">
                  <a:pos x="0" y="0"/>
                </a:cxn>
                <a:cxn ang="0">
                  <a:pos x="0" y="0"/>
                </a:cxn>
                <a:cxn ang="0">
                  <a:pos x="0" y="0"/>
                </a:cxn>
                <a:cxn ang="0">
                  <a:pos x="0" y="0"/>
                </a:cxn>
                <a:cxn ang="0">
                  <a:pos x="0" y="0"/>
                </a:cxn>
              </a:cxnLst>
              <a:rect l="0" t="0" r="r" b="b"/>
              <a:pathLst>
                <a:path w="1" h="6">
                  <a:moveTo>
                    <a:pt x="0" y="0"/>
                  </a:moveTo>
                  <a:cubicBezTo>
                    <a:pt x="0" y="0"/>
                    <a:pt x="0" y="2"/>
                    <a:pt x="1" y="6"/>
                  </a:cubicBezTo>
                  <a:cubicBezTo>
                    <a:pt x="1" y="6"/>
                    <a:pt x="1" y="6"/>
                    <a:pt x="1" y="6"/>
                  </a:cubicBezTo>
                  <a:cubicBezTo>
                    <a:pt x="0" y="2"/>
                    <a:pt x="0" y="0"/>
                    <a:pt x="0" y="0"/>
                  </a:cubicBezTo>
                  <a:moveTo>
                    <a:pt x="0" y="0"/>
                  </a:moveTo>
                  <a:cubicBezTo>
                    <a:pt x="0" y="0"/>
                    <a:pt x="0" y="0"/>
                    <a:pt x="0" y="0"/>
                  </a:cubicBezTo>
                  <a:cubicBezTo>
                    <a:pt x="0" y="0"/>
                    <a:pt x="0" y="0"/>
                    <a:pt x="0" y="0"/>
                  </a:cubicBezTo>
                  <a:cubicBezTo>
                    <a:pt x="0" y="0"/>
                    <a:pt x="0" y="0"/>
                    <a:pt x="0"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38824" name="Freeform 232"/>
            <p:cNvSpPr>
              <a:spLocks noEditPoints="1"/>
            </p:cNvSpPr>
            <p:nvPr/>
          </p:nvSpPr>
          <p:spPr bwMode="auto">
            <a:xfrm>
              <a:off x="3169" y="3831"/>
              <a:ext cx="261" cy="41"/>
            </a:xfrm>
            <a:custGeom>
              <a:avLst/>
              <a:gdLst/>
              <a:ahLst/>
              <a:cxnLst>
                <a:cxn ang="0">
                  <a:pos x="117" y="2"/>
                </a:cxn>
                <a:cxn ang="0">
                  <a:pos x="117" y="2"/>
                </a:cxn>
                <a:cxn ang="0">
                  <a:pos x="130" y="19"/>
                </a:cxn>
                <a:cxn ang="0">
                  <a:pos x="130" y="19"/>
                </a:cxn>
                <a:cxn ang="0">
                  <a:pos x="130" y="20"/>
                </a:cxn>
                <a:cxn ang="0">
                  <a:pos x="130" y="20"/>
                </a:cxn>
                <a:cxn ang="0">
                  <a:pos x="117" y="2"/>
                </a:cxn>
                <a:cxn ang="0">
                  <a:pos x="0" y="0"/>
                </a:cxn>
                <a:cxn ang="0">
                  <a:pos x="8" y="10"/>
                </a:cxn>
                <a:cxn ang="0">
                  <a:pos x="0" y="0"/>
                </a:cxn>
              </a:cxnLst>
              <a:rect l="0" t="0" r="r" b="b"/>
              <a:pathLst>
                <a:path w="130" h="20">
                  <a:moveTo>
                    <a:pt x="117" y="2"/>
                  </a:moveTo>
                  <a:cubicBezTo>
                    <a:pt x="117" y="2"/>
                    <a:pt x="117" y="2"/>
                    <a:pt x="117" y="2"/>
                  </a:cubicBezTo>
                  <a:cubicBezTo>
                    <a:pt x="121" y="8"/>
                    <a:pt x="125" y="14"/>
                    <a:pt x="130" y="19"/>
                  </a:cubicBezTo>
                  <a:cubicBezTo>
                    <a:pt x="130" y="19"/>
                    <a:pt x="130" y="19"/>
                    <a:pt x="130" y="19"/>
                  </a:cubicBezTo>
                  <a:cubicBezTo>
                    <a:pt x="130" y="20"/>
                    <a:pt x="130" y="20"/>
                    <a:pt x="130" y="20"/>
                  </a:cubicBezTo>
                  <a:cubicBezTo>
                    <a:pt x="130" y="20"/>
                    <a:pt x="130" y="20"/>
                    <a:pt x="130" y="20"/>
                  </a:cubicBezTo>
                  <a:cubicBezTo>
                    <a:pt x="125" y="14"/>
                    <a:pt x="121" y="8"/>
                    <a:pt x="117" y="2"/>
                  </a:cubicBezTo>
                  <a:moveTo>
                    <a:pt x="0" y="0"/>
                  </a:moveTo>
                  <a:cubicBezTo>
                    <a:pt x="3" y="4"/>
                    <a:pt x="6" y="7"/>
                    <a:pt x="8" y="10"/>
                  </a:cubicBezTo>
                  <a:cubicBezTo>
                    <a:pt x="6" y="7"/>
                    <a:pt x="3" y="4"/>
                    <a:pt x="0"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38825" name="Freeform 233"/>
            <p:cNvSpPr>
              <a:spLocks/>
            </p:cNvSpPr>
            <p:nvPr/>
          </p:nvSpPr>
          <p:spPr bwMode="auto">
            <a:xfrm>
              <a:off x="3401" y="3833"/>
              <a:ext cx="2" cy="2"/>
            </a:xfrm>
            <a:custGeom>
              <a:avLst/>
              <a:gdLst/>
              <a:ahLst/>
              <a:cxnLst>
                <a:cxn ang="0">
                  <a:pos x="0" y="0"/>
                </a:cxn>
                <a:cxn ang="0">
                  <a:pos x="1" y="1"/>
                </a:cxn>
                <a:cxn ang="0">
                  <a:pos x="1" y="1"/>
                </a:cxn>
                <a:cxn ang="0">
                  <a:pos x="0" y="0"/>
                </a:cxn>
                <a:cxn ang="0">
                  <a:pos x="0" y="0"/>
                </a:cxn>
              </a:cxnLst>
              <a:rect l="0" t="0" r="r" b="b"/>
              <a:pathLst>
                <a:path w="1" h="1">
                  <a:moveTo>
                    <a:pt x="0" y="0"/>
                  </a:moveTo>
                  <a:cubicBezTo>
                    <a:pt x="0" y="0"/>
                    <a:pt x="0" y="1"/>
                    <a:pt x="1" y="1"/>
                  </a:cubicBezTo>
                  <a:cubicBezTo>
                    <a:pt x="1" y="1"/>
                    <a:pt x="1" y="1"/>
                    <a:pt x="1" y="1"/>
                  </a:cubicBezTo>
                  <a:cubicBezTo>
                    <a:pt x="0" y="1"/>
                    <a:pt x="0" y="0"/>
                    <a:pt x="0" y="0"/>
                  </a:cubicBezTo>
                  <a:cubicBezTo>
                    <a:pt x="0" y="0"/>
                    <a:pt x="0" y="0"/>
                    <a:pt x="0"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38826" name="Freeform 234"/>
            <p:cNvSpPr>
              <a:spLocks/>
            </p:cNvSpPr>
            <p:nvPr/>
          </p:nvSpPr>
          <p:spPr bwMode="auto">
            <a:xfrm>
              <a:off x="3430" y="3870"/>
              <a:ext cx="1" cy="2"/>
            </a:xfrm>
            <a:custGeom>
              <a:avLst/>
              <a:gdLst/>
              <a:ahLst/>
              <a:cxnLst>
                <a:cxn ang="0">
                  <a:pos x="0" y="0"/>
                </a:cxn>
                <a:cxn ang="0">
                  <a:pos x="0" y="0"/>
                </a:cxn>
                <a:cxn ang="0">
                  <a:pos x="0" y="1"/>
                </a:cxn>
                <a:cxn ang="0">
                  <a:pos x="0" y="1"/>
                </a:cxn>
                <a:cxn ang="0">
                  <a:pos x="0" y="0"/>
                </a:cxn>
              </a:cxnLst>
              <a:rect l="0" t="0" r="r" b="b"/>
              <a:pathLst>
                <a:path h="1">
                  <a:moveTo>
                    <a:pt x="0" y="0"/>
                  </a:moveTo>
                  <a:cubicBezTo>
                    <a:pt x="0" y="0"/>
                    <a:pt x="0" y="0"/>
                    <a:pt x="0" y="0"/>
                  </a:cubicBezTo>
                  <a:cubicBezTo>
                    <a:pt x="0" y="1"/>
                    <a:pt x="0" y="1"/>
                    <a:pt x="0" y="1"/>
                  </a:cubicBezTo>
                  <a:cubicBezTo>
                    <a:pt x="0" y="1"/>
                    <a:pt x="0" y="1"/>
                    <a:pt x="0" y="1"/>
                  </a:cubicBezTo>
                  <a:cubicBezTo>
                    <a:pt x="0" y="1"/>
                    <a:pt x="0" y="1"/>
                    <a:pt x="0"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38827" name="Freeform 235"/>
            <p:cNvSpPr>
              <a:spLocks/>
            </p:cNvSpPr>
            <p:nvPr/>
          </p:nvSpPr>
          <p:spPr bwMode="auto">
            <a:xfrm>
              <a:off x="3191" y="3859"/>
              <a:ext cx="10" cy="15"/>
            </a:xfrm>
            <a:custGeom>
              <a:avLst/>
              <a:gdLst/>
              <a:ahLst/>
              <a:cxnLst>
                <a:cxn ang="0">
                  <a:pos x="0" y="0"/>
                </a:cxn>
                <a:cxn ang="0">
                  <a:pos x="5" y="7"/>
                </a:cxn>
                <a:cxn ang="0">
                  <a:pos x="5" y="7"/>
                </a:cxn>
                <a:cxn ang="0">
                  <a:pos x="4" y="5"/>
                </a:cxn>
                <a:cxn ang="0">
                  <a:pos x="4" y="5"/>
                </a:cxn>
                <a:cxn ang="0">
                  <a:pos x="0" y="0"/>
                </a:cxn>
              </a:cxnLst>
              <a:rect l="0" t="0" r="r" b="b"/>
              <a:pathLst>
                <a:path w="5" h="7">
                  <a:moveTo>
                    <a:pt x="0" y="0"/>
                  </a:moveTo>
                  <a:cubicBezTo>
                    <a:pt x="2" y="2"/>
                    <a:pt x="3" y="4"/>
                    <a:pt x="5" y="7"/>
                  </a:cubicBezTo>
                  <a:cubicBezTo>
                    <a:pt x="5" y="7"/>
                    <a:pt x="5" y="7"/>
                    <a:pt x="5" y="7"/>
                  </a:cubicBezTo>
                  <a:cubicBezTo>
                    <a:pt x="5" y="6"/>
                    <a:pt x="4" y="6"/>
                    <a:pt x="4" y="5"/>
                  </a:cubicBezTo>
                  <a:cubicBezTo>
                    <a:pt x="4" y="5"/>
                    <a:pt x="4" y="5"/>
                    <a:pt x="4" y="5"/>
                  </a:cubicBezTo>
                  <a:cubicBezTo>
                    <a:pt x="3" y="4"/>
                    <a:pt x="1" y="2"/>
                    <a:pt x="0"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38828" name="Freeform 236"/>
            <p:cNvSpPr>
              <a:spLocks/>
            </p:cNvSpPr>
            <p:nvPr/>
          </p:nvSpPr>
          <p:spPr bwMode="auto">
            <a:xfrm>
              <a:off x="3199" y="3870"/>
              <a:ext cx="2" cy="4"/>
            </a:xfrm>
            <a:custGeom>
              <a:avLst/>
              <a:gdLst/>
              <a:ahLst/>
              <a:cxnLst>
                <a:cxn ang="0">
                  <a:pos x="0" y="0"/>
                </a:cxn>
                <a:cxn ang="0">
                  <a:pos x="0" y="0"/>
                </a:cxn>
                <a:cxn ang="0">
                  <a:pos x="1" y="2"/>
                </a:cxn>
                <a:cxn ang="0">
                  <a:pos x="1" y="2"/>
                </a:cxn>
                <a:cxn ang="0">
                  <a:pos x="0" y="0"/>
                </a:cxn>
              </a:cxnLst>
              <a:rect l="0" t="0" r="r" b="b"/>
              <a:pathLst>
                <a:path w="1" h="2">
                  <a:moveTo>
                    <a:pt x="0" y="0"/>
                  </a:moveTo>
                  <a:cubicBezTo>
                    <a:pt x="0" y="0"/>
                    <a:pt x="0" y="0"/>
                    <a:pt x="0" y="0"/>
                  </a:cubicBezTo>
                  <a:cubicBezTo>
                    <a:pt x="0" y="1"/>
                    <a:pt x="1" y="1"/>
                    <a:pt x="1" y="2"/>
                  </a:cubicBezTo>
                  <a:cubicBezTo>
                    <a:pt x="1" y="2"/>
                    <a:pt x="1" y="2"/>
                    <a:pt x="1" y="2"/>
                  </a:cubicBezTo>
                  <a:cubicBezTo>
                    <a:pt x="1" y="1"/>
                    <a:pt x="0" y="1"/>
                    <a:pt x="0"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38829" name="Freeform 237"/>
            <p:cNvSpPr>
              <a:spLocks/>
            </p:cNvSpPr>
            <p:nvPr/>
          </p:nvSpPr>
          <p:spPr bwMode="auto">
            <a:xfrm>
              <a:off x="3002" y="711"/>
              <a:ext cx="30" cy="34"/>
            </a:xfrm>
            <a:custGeom>
              <a:avLst/>
              <a:gdLst/>
              <a:ahLst/>
              <a:cxnLst>
                <a:cxn ang="0">
                  <a:pos x="15" y="0"/>
                </a:cxn>
                <a:cxn ang="0">
                  <a:pos x="0" y="17"/>
                </a:cxn>
                <a:cxn ang="0">
                  <a:pos x="0" y="17"/>
                </a:cxn>
                <a:cxn ang="0">
                  <a:pos x="0" y="17"/>
                </a:cxn>
                <a:cxn ang="0">
                  <a:pos x="0" y="17"/>
                </a:cxn>
                <a:cxn ang="0">
                  <a:pos x="15" y="0"/>
                </a:cxn>
                <a:cxn ang="0">
                  <a:pos x="15" y="0"/>
                </a:cxn>
              </a:cxnLst>
              <a:rect l="0" t="0" r="r" b="b"/>
              <a:pathLst>
                <a:path w="15" h="17">
                  <a:moveTo>
                    <a:pt x="15" y="0"/>
                  </a:moveTo>
                  <a:cubicBezTo>
                    <a:pt x="12" y="2"/>
                    <a:pt x="4" y="10"/>
                    <a:pt x="0" y="17"/>
                  </a:cubicBezTo>
                  <a:cubicBezTo>
                    <a:pt x="0" y="17"/>
                    <a:pt x="0" y="17"/>
                    <a:pt x="0" y="17"/>
                  </a:cubicBezTo>
                  <a:cubicBezTo>
                    <a:pt x="0" y="17"/>
                    <a:pt x="0" y="17"/>
                    <a:pt x="0" y="17"/>
                  </a:cubicBezTo>
                  <a:cubicBezTo>
                    <a:pt x="0" y="17"/>
                    <a:pt x="0" y="17"/>
                    <a:pt x="0" y="17"/>
                  </a:cubicBezTo>
                  <a:cubicBezTo>
                    <a:pt x="4" y="10"/>
                    <a:pt x="12" y="2"/>
                    <a:pt x="15" y="0"/>
                  </a:cubicBezTo>
                  <a:cubicBezTo>
                    <a:pt x="15" y="0"/>
                    <a:pt x="15" y="0"/>
                    <a:pt x="15"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38830" name="Oval 238"/>
            <p:cNvSpPr>
              <a:spLocks noChangeArrowheads="1"/>
            </p:cNvSpPr>
            <p:nvPr/>
          </p:nvSpPr>
          <p:spPr bwMode="auto">
            <a:xfrm>
              <a:off x="3002" y="745"/>
              <a:ext cx="1" cy="1"/>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38831" name="Freeform 239"/>
            <p:cNvSpPr>
              <a:spLocks/>
            </p:cNvSpPr>
            <p:nvPr/>
          </p:nvSpPr>
          <p:spPr bwMode="auto">
            <a:xfrm>
              <a:off x="2549" y="733"/>
              <a:ext cx="14" cy="16"/>
            </a:xfrm>
            <a:custGeom>
              <a:avLst/>
              <a:gdLst/>
              <a:ahLst/>
              <a:cxnLst>
                <a:cxn ang="0">
                  <a:pos x="0" y="0"/>
                </a:cxn>
                <a:cxn ang="0">
                  <a:pos x="7" y="8"/>
                </a:cxn>
                <a:cxn ang="0">
                  <a:pos x="7" y="8"/>
                </a:cxn>
                <a:cxn ang="0">
                  <a:pos x="0" y="0"/>
                </a:cxn>
              </a:cxnLst>
              <a:rect l="0" t="0" r="r" b="b"/>
              <a:pathLst>
                <a:path w="7" h="8">
                  <a:moveTo>
                    <a:pt x="0" y="0"/>
                  </a:moveTo>
                  <a:cubicBezTo>
                    <a:pt x="3" y="4"/>
                    <a:pt x="6" y="7"/>
                    <a:pt x="7" y="8"/>
                  </a:cubicBezTo>
                  <a:cubicBezTo>
                    <a:pt x="7" y="8"/>
                    <a:pt x="7" y="8"/>
                    <a:pt x="7" y="8"/>
                  </a:cubicBezTo>
                  <a:cubicBezTo>
                    <a:pt x="6" y="7"/>
                    <a:pt x="3" y="4"/>
                    <a:pt x="0"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38832" name="Freeform 240"/>
            <p:cNvSpPr>
              <a:spLocks noEditPoints="1"/>
            </p:cNvSpPr>
            <p:nvPr/>
          </p:nvSpPr>
          <p:spPr bwMode="auto">
            <a:xfrm>
              <a:off x="3321" y="3665"/>
              <a:ext cx="16" cy="40"/>
            </a:xfrm>
            <a:custGeom>
              <a:avLst/>
              <a:gdLst/>
              <a:ahLst/>
              <a:cxnLst>
                <a:cxn ang="0">
                  <a:pos x="8" y="20"/>
                </a:cxn>
                <a:cxn ang="0">
                  <a:pos x="8" y="20"/>
                </a:cxn>
                <a:cxn ang="0">
                  <a:pos x="8" y="20"/>
                </a:cxn>
                <a:cxn ang="0">
                  <a:pos x="8" y="20"/>
                </a:cxn>
                <a:cxn ang="0">
                  <a:pos x="0" y="0"/>
                </a:cxn>
                <a:cxn ang="0">
                  <a:pos x="0" y="2"/>
                </a:cxn>
                <a:cxn ang="0">
                  <a:pos x="0" y="2"/>
                </a:cxn>
                <a:cxn ang="0">
                  <a:pos x="7" y="19"/>
                </a:cxn>
                <a:cxn ang="0">
                  <a:pos x="7" y="19"/>
                </a:cxn>
                <a:cxn ang="0">
                  <a:pos x="0" y="0"/>
                </a:cxn>
                <a:cxn ang="0">
                  <a:pos x="0" y="0"/>
                </a:cxn>
              </a:cxnLst>
              <a:rect l="0" t="0" r="r" b="b"/>
              <a:pathLst>
                <a:path w="8" h="20">
                  <a:moveTo>
                    <a:pt x="8" y="20"/>
                  </a:moveTo>
                  <a:cubicBezTo>
                    <a:pt x="8" y="20"/>
                    <a:pt x="8" y="20"/>
                    <a:pt x="8" y="20"/>
                  </a:cubicBezTo>
                  <a:cubicBezTo>
                    <a:pt x="8" y="20"/>
                    <a:pt x="8" y="20"/>
                    <a:pt x="8" y="20"/>
                  </a:cubicBezTo>
                  <a:cubicBezTo>
                    <a:pt x="8" y="20"/>
                    <a:pt x="8" y="20"/>
                    <a:pt x="8" y="20"/>
                  </a:cubicBezTo>
                  <a:moveTo>
                    <a:pt x="0" y="0"/>
                  </a:moveTo>
                  <a:cubicBezTo>
                    <a:pt x="0" y="1"/>
                    <a:pt x="0" y="1"/>
                    <a:pt x="0" y="2"/>
                  </a:cubicBezTo>
                  <a:cubicBezTo>
                    <a:pt x="0" y="2"/>
                    <a:pt x="0" y="2"/>
                    <a:pt x="0" y="2"/>
                  </a:cubicBezTo>
                  <a:cubicBezTo>
                    <a:pt x="3" y="8"/>
                    <a:pt x="5" y="14"/>
                    <a:pt x="7" y="19"/>
                  </a:cubicBezTo>
                  <a:cubicBezTo>
                    <a:pt x="7" y="19"/>
                    <a:pt x="7" y="19"/>
                    <a:pt x="7" y="19"/>
                  </a:cubicBezTo>
                  <a:cubicBezTo>
                    <a:pt x="5" y="13"/>
                    <a:pt x="2" y="7"/>
                    <a:pt x="0" y="0"/>
                  </a:cubicBezTo>
                  <a:cubicBezTo>
                    <a:pt x="0" y="0"/>
                    <a:pt x="0" y="0"/>
                    <a:pt x="0"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38833" name="Freeform 241"/>
            <p:cNvSpPr>
              <a:spLocks/>
            </p:cNvSpPr>
            <p:nvPr/>
          </p:nvSpPr>
          <p:spPr bwMode="auto">
            <a:xfrm>
              <a:off x="3335" y="3703"/>
              <a:ext cx="2" cy="2"/>
            </a:xfrm>
            <a:custGeom>
              <a:avLst/>
              <a:gdLst/>
              <a:ahLst/>
              <a:cxnLst>
                <a:cxn ang="0">
                  <a:pos x="0" y="0"/>
                </a:cxn>
                <a:cxn ang="0">
                  <a:pos x="0" y="0"/>
                </a:cxn>
                <a:cxn ang="0">
                  <a:pos x="1" y="1"/>
                </a:cxn>
                <a:cxn ang="0">
                  <a:pos x="1" y="1"/>
                </a:cxn>
                <a:cxn ang="0">
                  <a:pos x="1" y="1"/>
                </a:cxn>
                <a:cxn ang="0">
                  <a:pos x="0" y="0"/>
                </a:cxn>
              </a:cxnLst>
              <a:rect l="0" t="0" r="r" b="b"/>
              <a:pathLst>
                <a:path w="1" h="1">
                  <a:moveTo>
                    <a:pt x="0" y="0"/>
                  </a:moveTo>
                  <a:cubicBezTo>
                    <a:pt x="0" y="0"/>
                    <a:pt x="0" y="0"/>
                    <a:pt x="0" y="0"/>
                  </a:cubicBezTo>
                  <a:cubicBezTo>
                    <a:pt x="0" y="1"/>
                    <a:pt x="1" y="1"/>
                    <a:pt x="1" y="1"/>
                  </a:cubicBezTo>
                  <a:cubicBezTo>
                    <a:pt x="1" y="1"/>
                    <a:pt x="1" y="1"/>
                    <a:pt x="1" y="1"/>
                  </a:cubicBezTo>
                  <a:cubicBezTo>
                    <a:pt x="1" y="1"/>
                    <a:pt x="1" y="1"/>
                    <a:pt x="1" y="1"/>
                  </a:cubicBezTo>
                  <a:cubicBezTo>
                    <a:pt x="1" y="1"/>
                    <a:pt x="0" y="1"/>
                    <a:pt x="0"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38834" name="Freeform 242"/>
            <p:cNvSpPr>
              <a:spLocks/>
            </p:cNvSpPr>
            <p:nvPr/>
          </p:nvSpPr>
          <p:spPr bwMode="auto">
            <a:xfrm>
              <a:off x="3321" y="3665"/>
              <a:ext cx="1" cy="4"/>
            </a:xfrm>
            <a:custGeom>
              <a:avLst/>
              <a:gdLst/>
              <a:ahLst/>
              <a:cxnLst>
                <a:cxn ang="0">
                  <a:pos x="0" y="0"/>
                </a:cxn>
                <a:cxn ang="0">
                  <a:pos x="0" y="2"/>
                </a:cxn>
                <a:cxn ang="0">
                  <a:pos x="0" y="2"/>
                </a:cxn>
                <a:cxn ang="0">
                  <a:pos x="0" y="0"/>
                </a:cxn>
                <a:cxn ang="0">
                  <a:pos x="0" y="0"/>
                </a:cxn>
              </a:cxnLst>
              <a:rect l="0" t="0" r="r" b="b"/>
              <a:pathLst>
                <a:path h="2">
                  <a:moveTo>
                    <a:pt x="0" y="0"/>
                  </a:moveTo>
                  <a:cubicBezTo>
                    <a:pt x="0" y="1"/>
                    <a:pt x="0" y="1"/>
                    <a:pt x="0" y="2"/>
                  </a:cubicBezTo>
                  <a:cubicBezTo>
                    <a:pt x="0" y="2"/>
                    <a:pt x="0" y="2"/>
                    <a:pt x="0" y="2"/>
                  </a:cubicBezTo>
                  <a:cubicBezTo>
                    <a:pt x="0" y="1"/>
                    <a:pt x="0" y="1"/>
                    <a:pt x="0" y="0"/>
                  </a:cubicBezTo>
                  <a:cubicBezTo>
                    <a:pt x="0" y="0"/>
                    <a:pt x="0" y="0"/>
                    <a:pt x="0"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38835" name="Freeform 243"/>
            <p:cNvSpPr>
              <a:spLocks/>
            </p:cNvSpPr>
            <p:nvPr/>
          </p:nvSpPr>
          <p:spPr bwMode="auto">
            <a:xfrm>
              <a:off x="3265" y="3507"/>
              <a:ext cx="12" cy="40"/>
            </a:xfrm>
            <a:custGeom>
              <a:avLst/>
              <a:gdLst/>
              <a:ahLst/>
              <a:cxnLst>
                <a:cxn ang="0">
                  <a:pos x="0" y="0"/>
                </a:cxn>
                <a:cxn ang="0">
                  <a:pos x="0" y="1"/>
                </a:cxn>
                <a:cxn ang="0">
                  <a:pos x="0" y="1"/>
                </a:cxn>
                <a:cxn ang="0">
                  <a:pos x="5" y="17"/>
                </a:cxn>
                <a:cxn ang="0">
                  <a:pos x="5" y="17"/>
                </a:cxn>
                <a:cxn ang="0">
                  <a:pos x="6" y="20"/>
                </a:cxn>
                <a:cxn ang="0">
                  <a:pos x="6" y="20"/>
                </a:cxn>
                <a:cxn ang="0">
                  <a:pos x="0" y="0"/>
                </a:cxn>
                <a:cxn ang="0">
                  <a:pos x="0" y="0"/>
                </a:cxn>
              </a:cxnLst>
              <a:rect l="0" t="0" r="r" b="b"/>
              <a:pathLst>
                <a:path w="6" h="20">
                  <a:moveTo>
                    <a:pt x="0" y="0"/>
                  </a:moveTo>
                  <a:cubicBezTo>
                    <a:pt x="0" y="1"/>
                    <a:pt x="0" y="1"/>
                    <a:pt x="0" y="1"/>
                  </a:cubicBezTo>
                  <a:cubicBezTo>
                    <a:pt x="0" y="1"/>
                    <a:pt x="0" y="1"/>
                    <a:pt x="0" y="1"/>
                  </a:cubicBezTo>
                  <a:cubicBezTo>
                    <a:pt x="2" y="6"/>
                    <a:pt x="4" y="12"/>
                    <a:pt x="5" y="17"/>
                  </a:cubicBezTo>
                  <a:cubicBezTo>
                    <a:pt x="5" y="17"/>
                    <a:pt x="5" y="17"/>
                    <a:pt x="5" y="17"/>
                  </a:cubicBezTo>
                  <a:cubicBezTo>
                    <a:pt x="6" y="18"/>
                    <a:pt x="6" y="19"/>
                    <a:pt x="6" y="20"/>
                  </a:cubicBezTo>
                  <a:cubicBezTo>
                    <a:pt x="6" y="20"/>
                    <a:pt x="6" y="20"/>
                    <a:pt x="6" y="20"/>
                  </a:cubicBezTo>
                  <a:cubicBezTo>
                    <a:pt x="4" y="13"/>
                    <a:pt x="2" y="6"/>
                    <a:pt x="0" y="0"/>
                  </a:cubicBezTo>
                  <a:cubicBezTo>
                    <a:pt x="0" y="0"/>
                    <a:pt x="0" y="0"/>
                    <a:pt x="0"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38836" name="Freeform 244"/>
            <p:cNvSpPr>
              <a:spLocks/>
            </p:cNvSpPr>
            <p:nvPr/>
          </p:nvSpPr>
          <p:spPr bwMode="auto">
            <a:xfrm>
              <a:off x="3265" y="3507"/>
              <a:ext cx="1" cy="2"/>
            </a:xfrm>
            <a:custGeom>
              <a:avLst/>
              <a:gdLst/>
              <a:ahLst/>
              <a:cxnLst>
                <a:cxn ang="0">
                  <a:pos x="0" y="0"/>
                </a:cxn>
                <a:cxn ang="0">
                  <a:pos x="0" y="1"/>
                </a:cxn>
                <a:cxn ang="0">
                  <a:pos x="0" y="1"/>
                </a:cxn>
                <a:cxn ang="0">
                  <a:pos x="0" y="0"/>
                </a:cxn>
                <a:cxn ang="0">
                  <a:pos x="0" y="0"/>
                </a:cxn>
              </a:cxnLst>
              <a:rect l="0" t="0" r="r" b="b"/>
              <a:pathLst>
                <a:path h="1">
                  <a:moveTo>
                    <a:pt x="0" y="0"/>
                  </a:moveTo>
                  <a:cubicBezTo>
                    <a:pt x="0" y="1"/>
                    <a:pt x="0" y="1"/>
                    <a:pt x="0" y="1"/>
                  </a:cubicBezTo>
                  <a:cubicBezTo>
                    <a:pt x="0" y="1"/>
                    <a:pt x="0" y="1"/>
                    <a:pt x="0" y="1"/>
                  </a:cubicBezTo>
                  <a:cubicBezTo>
                    <a:pt x="0" y="1"/>
                    <a:pt x="0" y="1"/>
                    <a:pt x="0" y="0"/>
                  </a:cubicBezTo>
                  <a:cubicBezTo>
                    <a:pt x="0" y="0"/>
                    <a:pt x="0" y="0"/>
                    <a:pt x="0"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38837" name="Freeform 245"/>
            <p:cNvSpPr>
              <a:spLocks/>
            </p:cNvSpPr>
            <p:nvPr/>
          </p:nvSpPr>
          <p:spPr bwMode="auto">
            <a:xfrm>
              <a:off x="3275" y="3541"/>
              <a:ext cx="2" cy="6"/>
            </a:xfrm>
            <a:custGeom>
              <a:avLst/>
              <a:gdLst/>
              <a:ahLst/>
              <a:cxnLst>
                <a:cxn ang="0">
                  <a:pos x="0" y="0"/>
                </a:cxn>
                <a:cxn ang="0">
                  <a:pos x="0" y="0"/>
                </a:cxn>
                <a:cxn ang="0">
                  <a:pos x="1" y="3"/>
                </a:cxn>
                <a:cxn ang="0">
                  <a:pos x="1" y="3"/>
                </a:cxn>
                <a:cxn ang="0">
                  <a:pos x="0" y="0"/>
                </a:cxn>
              </a:cxnLst>
              <a:rect l="0" t="0" r="r" b="b"/>
              <a:pathLst>
                <a:path w="1" h="3">
                  <a:moveTo>
                    <a:pt x="0" y="0"/>
                  </a:moveTo>
                  <a:cubicBezTo>
                    <a:pt x="0" y="0"/>
                    <a:pt x="0" y="0"/>
                    <a:pt x="0" y="0"/>
                  </a:cubicBezTo>
                  <a:cubicBezTo>
                    <a:pt x="1" y="1"/>
                    <a:pt x="1" y="2"/>
                    <a:pt x="1" y="3"/>
                  </a:cubicBezTo>
                  <a:cubicBezTo>
                    <a:pt x="1" y="3"/>
                    <a:pt x="1" y="3"/>
                    <a:pt x="1" y="3"/>
                  </a:cubicBezTo>
                  <a:cubicBezTo>
                    <a:pt x="1" y="2"/>
                    <a:pt x="1" y="1"/>
                    <a:pt x="0"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38838" name="Freeform 246"/>
            <p:cNvSpPr>
              <a:spLocks noEditPoints="1"/>
            </p:cNvSpPr>
            <p:nvPr/>
          </p:nvSpPr>
          <p:spPr bwMode="auto">
            <a:xfrm>
              <a:off x="3055" y="631"/>
              <a:ext cx="14" cy="30"/>
            </a:xfrm>
            <a:custGeom>
              <a:avLst/>
              <a:gdLst/>
              <a:ahLst/>
              <a:cxnLst>
                <a:cxn ang="0">
                  <a:pos x="7" y="14"/>
                </a:cxn>
                <a:cxn ang="0">
                  <a:pos x="7" y="15"/>
                </a:cxn>
                <a:cxn ang="0">
                  <a:pos x="7" y="14"/>
                </a:cxn>
                <a:cxn ang="0">
                  <a:pos x="7" y="14"/>
                </a:cxn>
                <a:cxn ang="0">
                  <a:pos x="7" y="14"/>
                </a:cxn>
                <a:cxn ang="0">
                  <a:pos x="7" y="14"/>
                </a:cxn>
                <a:cxn ang="0">
                  <a:pos x="7" y="14"/>
                </a:cxn>
                <a:cxn ang="0">
                  <a:pos x="7" y="14"/>
                </a:cxn>
                <a:cxn ang="0">
                  <a:pos x="7" y="14"/>
                </a:cxn>
                <a:cxn ang="0">
                  <a:pos x="7" y="14"/>
                </a:cxn>
                <a:cxn ang="0">
                  <a:pos x="7" y="14"/>
                </a:cxn>
                <a:cxn ang="0">
                  <a:pos x="7" y="14"/>
                </a:cxn>
                <a:cxn ang="0">
                  <a:pos x="7" y="14"/>
                </a:cxn>
                <a:cxn ang="0">
                  <a:pos x="7" y="14"/>
                </a:cxn>
                <a:cxn ang="0">
                  <a:pos x="7" y="14"/>
                </a:cxn>
                <a:cxn ang="0">
                  <a:pos x="7" y="14"/>
                </a:cxn>
                <a:cxn ang="0">
                  <a:pos x="7" y="14"/>
                </a:cxn>
                <a:cxn ang="0">
                  <a:pos x="7" y="14"/>
                </a:cxn>
                <a:cxn ang="0">
                  <a:pos x="7" y="14"/>
                </a:cxn>
                <a:cxn ang="0">
                  <a:pos x="7" y="14"/>
                </a:cxn>
                <a:cxn ang="0">
                  <a:pos x="7" y="14"/>
                </a:cxn>
                <a:cxn ang="0">
                  <a:pos x="0" y="0"/>
                </a:cxn>
                <a:cxn ang="0">
                  <a:pos x="7" y="14"/>
                </a:cxn>
                <a:cxn ang="0">
                  <a:pos x="0" y="0"/>
                </a:cxn>
                <a:cxn ang="0">
                  <a:pos x="0" y="0"/>
                </a:cxn>
              </a:cxnLst>
              <a:rect l="0" t="0" r="r" b="b"/>
              <a:pathLst>
                <a:path w="7" h="15">
                  <a:moveTo>
                    <a:pt x="7" y="14"/>
                  </a:moveTo>
                  <a:cubicBezTo>
                    <a:pt x="7" y="14"/>
                    <a:pt x="7" y="14"/>
                    <a:pt x="7" y="15"/>
                  </a:cubicBezTo>
                  <a:cubicBezTo>
                    <a:pt x="7" y="14"/>
                    <a:pt x="7" y="14"/>
                    <a:pt x="7" y="14"/>
                  </a:cubicBezTo>
                  <a:moveTo>
                    <a:pt x="7" y="14"/>
                  </a:moveTo>
                  <a:cubicBezTo>
                    <a:pt x="7" y="14"/>
                    <a:pt x="7" y="14"/>
                    <a:pt x="7" y="14"/>
                  </a:cubicBezTo>
                  <a:cubicBezTo>
                    <a:pt x="7" y="14"/>
                    <a:pt x="7" y="14"/>
                    <a:pt x="7" y="14"/>
                  </a:cubicBezTo>
                  <a:moveTo>
                    <a:pt x="7" y="14"/>
                  </a:moveTo>
                  <a:cubicBezTo>
                    <a:pt x="7" y="14"/>
                    <a:pt x="7" y="14"/>
                    <a:pt x="7" y="14"/>
                  </a:cubicBezTo>
                  <a:cubicBezTo>
                    <a:pt x="7" y="14"/>
                    <a:pt x="7" y="14"/>
                    <a:pt x="7" y="14"/>
                  </a:cubicBezTo>
                  <a:moveTo>
                    <a:pt x="7" y="14"/>
                  </a:moveTo>
                  <a:cubicBezTo>
                    <a:pt x="7" y="14"/>
                    <a:pt x="7" y="14"/>
                    <a:pt x="7" y="14"/>
                  </a:cubicBezTo>
                  <a:cubicBezTo>
                    <a:pt x="7" y="14"/>
                    <a:pt x="7" y="14"/>
                    <a:pt x="7" y="14"/>
                  </a:cubicBezTo>
                  <a:moveTo>
                    <a:pt x="7" y="14"/>
                  </a:moveTo>
                  <a:cubicBezTo>
                    <a:pt x="7" y="14"/>
                    <a:pt x="7" y="14"/>
                    <a:pt x="7" y="14"/>
                  </a:cubicBezTo>
                  <a:cubicBezTo>
                    <a:pt x="7" y="14"/>
                    <a:pt x="7" y="14"/>
                    <a:pt x="7" y="14"/>
                  </a:cubicBezTo>
                  <a:moveTo>
                    <a:pt x="7" y="14"/>
                  </a:moveTo>
                  <a:cubicBezTo>
                    <a:pt x="7" y="14"/>
                    <a:pt x="7" y="14"/>
                    <a:pt x="7" y="14"/>
                  </a:cubicBezTo>
                  <a:cubicBezTo>
                    <a:pt x="7" y="14"/>
                    <a:pt x="7" y="14"/>
                    <a:pt x="7" y="14"/>
                  </a:cubicBezTo>
                  <a:moveTo>
                    <a:pt x="7" y="14"/>
                  </a:moveTo>
                  <a:cubicBezTo>
                    <a:pt x="7" y="14"/>
                    <a:pt x="7" y="14"/>
                    <a:pt x="7" y="14"/>
                  </a:cubicBezTo>
                  <a:cubicBezTo>
                    <a:pt x="7" y="14"/>
                    <a:pt x="7" y="14"/>
                    <a:pt x="7" y="14"/>
                  </a:cubicBezTo>
                  <a:moveTo>
                    <a:pt x="0" y="0"/>
                  </a:moveTo>
                  <a:cubicBezTo>
                    <a:pt x="2" y="5"/>
                    <a:pt x="4" y="10"/>
                    <a:pt x="7" y="14"/>
                  </a:cubicBezTo>
                  <a:cubicBezTo>
                    <a:pt x="4" y="10"/>
                    <a:pt x="2" y="5"/>
                    <a:pt x="0" y="0"/>
                  </a:cubicBezTo>
                  <a:cubicBezTo>
                    <a:pt x="0" y="0"/>
                    <a:pt x="0" y="0"/>
                    <a:pt x="0"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38839" name="Freeform 247"/>
            <p:cNvSpPr>
              <a:spLocks/>
            </p:cNvSpPr>
            <p:nvPr/>
          </p:nvSpPr>
          <p:spPr bwMode="auto">
            <a:xfrm>
              <a:off x="3295" y="3597"/>
              <a:ext cx="10" cy="30"/>
            </a:xfrm>
            <a:custGeom>
              <a:avLst/>
              <a:gdLst/>
              <a:ahLst/>
              <a:cxnLst>
                <a:cxn ang="0">
                  <a:pos x="0" y="0"/>
                </a:cxn>
                <a:cxn ang="0">
                  <a:pos x="5" y="14"/>
                </a:cxn>
                <a:cxn ang="0">
                  <a:pos x="5" y="14"/>
                </a:cxn>
                <a:cxn ang="0">
                  <a:pos x="5" y="15"/>
                </a:cxn>
                <a:cxn ang="0">
                  <a:pos x="5" y="15"/>
                </a:cxn>
                <a:cxn ang="0">
                  <a:pos x="0" y="0"/>
                </a:cxn>
              </a:cxnLst>
              <a:rect l="0" t="0" r="r" b="b"/>
              <a:pathLst>
                <a:path w="5" h="15">
                  <a:moveTo>
                    <a:pt x="0" y="0"/>
                  </a:moveTo>
                  <a:cubicBezTo>
                    <a:pt x="1" y="4"/>
                    <a:pt x="3" y="9"/>
                    <a:pt x="5" y="14"/>
                  </a:cubicBezTo>
                  <a:cubicBezTo>
                    <a:pt x="5" y="14"/>
                    <a:pt x="5" y="14"/>
                    <a:pt x="5" y="14"/>
                  </a:cubicBezTo>
                  <a:cubicBezTo>
                    <a:pt x="5" y="14"/>
                    <a:pt x="5" y="14"/>
                    <a:pt x="5" y="15"/>
                  </a:cubicBezTo>
                  <a:cubicBezTo>
                    <a:pt x="5" y="15"/>
                    <a:pt x="5" y="15"/>
                    <a:pt x="5" y="15"/>
                  </a:cubicBezTo>
                  <a:cubicBezTo>
                    <a:pt x="3" y="10"/>
                    <a:pt x="2" y="5"/>
                    <a:pt x="0"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38840" name="Freeform 248"/>
            <p:cNvSpPr>
              <a:spLocks/>
            </p:cNvSpPr>
            <p:nvPr/>
          </p:nvSpPr>
          <p:spPr bwMode="auto">
            <a:xfrm>
              <a:off x="3305" y="3625"/>
              <a:ext cx="1" cy="2"/>
            </a:xfrm>
            <a:custGeom>
              <a:avLst/>
              <a:gdLst/>
              <a:ahLst/>
              <a:cxnLst>
                <a:cxn ang="0">
                  <a:pos x="0" y="0"/>
                </a:cxn>
                <a:cxn ang="0">
                  <a:pos x="0" y="0"/>
                </a:cxn>
                <a:cxn ang="0">
                  <a:pos x="0" y="1"/>
                </a:cxn>
                <a:cxn ang="0">
                  <a:pos x="0" y="1"/>
                </a:cxn>
                <a:cxn ang="0">
                  <a:pos x="0" y="0"/>
                </a:cxn>
              </a:cxnLst>
              <a:rect l="0" t="0" r="r" b="b"/>
              <a:pathLst>
                <a:path h="1">
                  <a:moveTo>
                    <a:pt x="0" y="0"/>
                  </a:moveTo>
                  <a:cubicBezTo>
                    <a:pt x="0" y="0"/>
                    <a:pt x="0" y="0"/>
                    <a:pt x="0" y="0"/>
                  </a:cubicBezTo>
                  <a:cubicBezTo>
                    <a:pt x="0" y="0"/>
                    <a:pt x="0" y="0"/>
                    <a:pt x="0" y="1"/>
                  </a:cubicBezTo>
                  <a:cubicBezTo>
                    <a:pt x="0" y="1"/>
                    <a:pt x="0" y="1"/>
                    <a:pt x="0" y="1"/>
                  </a:cubicBezTo>
                  <a:cubicBezTo>
                    <a:pt x="0" y="0"/>
                    <a:pt x="0" y="0"/>
                    <a:pt x="0"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38841" name="Freeform 249"/>
            <p:cNvSpPr>
              <a:spLocks/>
            </p:cNvSpPr>
            <p:nvPr/>
          </p:nvSpPr>
          <p:spPr bwMode="auto">
            <a:xfrm>
              <a:off x="3315" y="4074"/>
              <a:ext cx="10" cy="24"/>
            </a:xfrm>
            <a:custGeom>
              <a:avLst/>
              <a:gdLst/>
              <a:ahLst/>
              <a:cxnLst>
                <a:cxn ang="0">
                  <a:pos x="0" y="0"/>
                </a:cxn>
                <a:cxn ang="0">
                  <a:pos x="0" y="0"/>
                </a:cxn>
                <a:cxn ang="0">
                  <a:pos x="5" y="12"/>
                </a:cxn>
                <a:cxn ang="0">
                  <a:pos x="0" y="0"/>
                </a:cxn>
              </a:cxnLst>
              <a:rect l="0" t="0" r="r" b="b"/>
              <a:pathLst>
                <a:path w="5" h="12">
                  <a:moveTo>
                    <a:pt x="0" y="0"/>
                  </a:moveTo>
                  <a:cubicBezTo>
                    <a:pt x="0" y="0"/>
                    <a:pt x="0" y="0"/>
                    <a:pt x="0" y="0"/>
                  </a:cubicBezTo>
                  <a:cubicBezTo>
                    <a:pt x="2" y="4"/>
                    <a:pt x="3" y="8"/>
                    <a:pt x="5" y="12"/>
                  </a:cubicBezTo>
                  <a:cubicBezTo>
                    <a:pt x="3" y="8"/>
                    <a:pt x="2" y="4"/>
                    <a:pt x="0"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38842" name="Freeform 250"/>
            <p:cNvSpPr>
              <a:spLocks/>
            </p:cNvSpPr>
            <p:nvPr/>
          </p:nvSpPr>
          <p:spPr bwMode="auto">
            <a:xfrm>
              <a:off x="3313" y="4072"/>
              <a:ext cx="2" cy="2"/>
            </a:xfrm>
            <a:custGeom>
              <a:avLst/>
              <a:gdLst/>
              <a:ahLst/>
              <a:cxnLst>
                <a:cxn ang="0">
                  <a:pos x="0" y="0"/>
                </a:cxn>
                <a:cxn ang="0">
                  <a:pos x="1" y="1"/>
                </a:cxn>
                <a:cxn ang="0">
                  <a:pos x="1" y="1"/>
                </a:cxn>
                <a:cxn ang="0">
                  <a:pos x="0" y="0"/>
                </a:cxn>
                <a:cxn ang="0">
                  <a:pos x="0" y="0"/>
                </a:cxn>
              </a:cxnLst>
              <a:rect l="0" t="0" r="r" b="b"/>
              <a:pathLst>
                <a:path w="1" h="1">
                  <a:moveTo>
                    <a:pt x="0" y="0"/>
                  </a:moveTo>
                  <a:cubicBezTo>
                    <a:pt x="0" y="1"/>
                    <a:pt x="0" y="1"/>
                    <a:pt x="1" y="1"/>
                  </a:cubicBezTo>
                  <a:cubicBezTo>
                    <a:pt x="1" y="1"/>
                    <a:pt x="1" y="1"/>
                    <a:pt x="1" y="1"/>
                  </a:cubicBezTo>
                  <a:cubicBezTo>
                    <a:pt x="0" y="1"/>
                    <a:pt x="0" y="1"/>
                    <a:pt x="0" y="0"/>
                  </a:cubicBezTo>
                  <a:cubicBezTo>
                    <a:pt x="0" y="0"/>
                    <a:pt x="0" y="0"/>
                    <a:pt x="0"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38843" name="Freeform 251"/>
            <p:cNvSpPr>
              <a:spLocks noEditPoints="1"/>
            </p:cNvSpPr>
            <p:nvPr/>
          </p:nvSpPr>
          <p:spPr bwMode="auto">
            <a:xfrm>
              <a:off x="3329" y="4108"/>
              <a:ext cx="1" cy="2"/>
            </a:xfrm>
            <a:custGeom>
              <a:avLst/>
              <a:gdLst/>
              <a:ahLst/>
              <a:cxnLst>
                <a:cxn ang="0">
                  <a:pos x="0" y="1"/>
                </a:cxn>
                <a:cxn ang="0">
                  <a:pos x="0" y="1"/>
                </a:cxn>
                <a:cxn ang="0">
                  <a:pos x="0" y="1"/>
                </a:cxn>
                <a:cxn ang="0">
                  <a:pos x="0" y="1"/>
                </a:cxn>
                <a:cxn ang="0">
                  <a:pos x="0" y="0"/>
                </a:cxn>
                <a:cxn ang="0">
                  <a:pos x="0" y="0"/>
                </a:cxn>
                <a:cxn ang="0">
                  <a:pos x="0" y="0"/>
                </a:cxn>
                <a:cxn ang="0">
                  <a:pos x="0" y="0"/>
                </a:cxn>
              </a:cxnLst>
              <a:rect l="0" t="0" r="r" b="b"/>
              <a:pathLst>
                <a:path h="1">
                  <a:moveTo>
                    <a:pt x="0" y="1"/>
                  </a:moveTo>
                  <a:cubicBezTo>
                    <a:pt x="0" y="1"/>
                    <a:pt x="0" y="1"/>
                    <a:pt x="0" y="1"/>
                  </a:cubicBezTo>
                  <a:cubicBezTo>
                    <a:pt x="0" y="1"/>
                    <a:pt x="0" y="1"/>
                    <a:pt x="0" y="1"/>
                  </a:cubicBezTo>
                  <a:cubicBezTo>
                    <a:pt x="0" y="1"/>
                    <a:pt x="0" y="1"/>
                    <a:pt x="0" y="1"/>
                  </a:cubicBezTo>
                  <a:moveTo>
                    <a:pt x="0" y="0"/>
                  </a:moveTo>
                  <a:cubicBezTo>
                    <a:pt x="0" y="0"/>
                    <a:pt x="0" y="0"/>
                    <a:pt x="0" y="0"/>
                  </a:cubicBezTo>
                  <a:cubicBezTo>
                    <a:pt x="0" y="0"/>
                    <a:pt x="0" y="0"/>
                    <a:pt x="0" y="0"/>
                  </a:cubicBezTo>
                  <a:cubicBezTo>
                    <a:pt x="0" y="0"/>
                    <a:pt x="0" y="0"/>
                    <a:pt x="0"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38844" name="Freeform 252"/>
            <p:cNvSpPr>
              <a:spLocks/>
            </p:cNvSpPr>
            <p:nvPr/>
          </p:nvSpPr>
          <p:spPr bwMode="auto">
            <a:xfrm>
              <a:off x="3329" y="4108"/>
              <a:ext cx="1" cy="2"/>
            </a:xfrm>
            <a:custGeom>
              <a:avLst/>
              <a:gdLst/>
              <a:ahLst/>
              <a:cxnLst>
                <a:cxn ang="0">
                  <a:pos x="0" y="0"/>
                </a:cxn>
                <a:cxn ang="0">
                  <a:pos x="0" y="0"/>
                </a:cxn>
                <a:cxn ang="0">
                  <a:pos x="0" y="1"/>
                </a:cxn>
                <a:cxn ang="0">
                  <a:pos x="0" y="1"/>
                </a:cxn>
                <a:cxn ang="0">
                  <a:pos x="0" y="1"/>
                </a:cxn>
                <a:cxn ang="0">
                  <a:pos x="0" y="0"/>
                </a:cxn>
              </a:cxnLst>
              <a:rect l="0" t="0" r="r" b="b"/>
              <a:pathLst>
                <a:path h="1">
                  <a:moveTo>
                    <a:pt x="0" y="0"/>
                  </a:moveTo>
                  <a:cubicBezTo>
                    <a:pt x="0" y="0"/>
                    <a:pt x="0" y="0"/>
                    <a:pt x="0" y="0"/>
                  </a:cubicBezTo>
                  <a:cubicBezTo>
                    <a:pt x="0" y="1"/>
                    <a:pt x="0" y="1"/>
                    <a:pt x="0" y="1"/>
                  </a:cubicBezTo>
                  <a:cubicBezTo>
                    <a:pt x="0" y="1"/>
                    <a:pt x="0" y="1"/>
                    <a:pt x="0" y="1"/>
                  </a:cubicBezTo>
                  <a:cubicBezTo>
                    <a:pt x="0" y="1"/>
                    <a:pt x="0" y="1"/>
                    <a:pt x="0" y="1"/>
                  </a:cubicBezTo>
                  <a:cubicBezTo>
                    <a:pt x="0" y="1"/>
                    <a:pt x="0" y="1"/>
                    <a:pt x="0"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38845" name="Freeform 253"/>
            <p:cNvSpPr>
              <a:spLocks noEditPoints="1"/>
            </p:cNvSpPr>
            <p:nvPr/>
          </p:nvSpPr>
          <p:spPr bwMode="auto">
            <a:xfrm>
              <a:off x="3416" y="4250"/>
              <a:ext cx="42" cy="6"/>
            </a:xfrm>
            <a:custGeom>
              <a:avLst/>
              <a:gdLst/>
              <a:ahLst/>
              <a:cxnLst>
                <a:cxn ang="0">
                  <a:pos x="21" y="3"/>
                </a:cxn>
                <a:cxn ang="0">
                  <a:pos x="21" y="3"/>
                </a:cxn>
                <a:cxn ang="0">
                  <a:pos x="21" y="3"/>
                </a:cxn>
                <a:cxn ang="0">
                  <a:pos x="21" y="3"/>
                </a:cxn>
                <a:cxn ang="0">
                  <a:pos x="21" y="3"/>
                </a:cxn>
                <a:cxn ang="0">
                  <a:pos x="21" y="3"/>
                </a:cxn>
                <a:cxn ang="0">
                  <a:pos x="21" y="3"/>
                </a:cxn>
                <a:cxn ang="0">
                  <a:pos x="21" y="3"/>
                </a:cxn>
                <a:cxn ang="0">
                  <a:pos x="21" y="3"/>
                </a:cxn>
                <a:cxn ang="0">
                  <a:pos x="0" y="0"/>
                </a:cxn>
                <a:cxn ang="0">
                  <a:pos x="0" y="0"/>
                </a:cxn>
                <a:cxn ang="0">
                  <a:pos x="17" y="3"/>
                </a:cxn>
                <a:cxn ang="0">
                  <a:pos x="21" y="3"/>
                </a:cxn>
                <a:cxn ang="0">
                  <a:pos x="17" y="3"/>
                </a:cxn>
                <a:cxn ang="0">
                  <a:pos x="0" y="0"/>
                </a:cxn>
                <a:cxn ang="0">
                  <a:pos x="0" y="0"/>
                </a:cxn>
              </a:cxnLst>
              <a:rect l="0" t="0" r="r" b="b"/>
              <a:pathLst>
                <a:path w="21" h="3">
                  <a:moveTo>
                    <a:pt x="21" y="3"/>
                  </a:moveTo>
                  <a:cubicBezTo>
                    <a:pt x="21" y="3"/>
                    <a:pt x="21" y="3"/>
                    <a:pt x="21" y="3"/>
                  </a:cubicBezTo>
                  <a:cubicBezTo>
                    <a:pt x="21" y="3"/>
                    <a:pt x="21" y="3"/>
                    <a:pt x="21" y="3"/>
                  </a:cubicBezTo>
                  <a:moveTo>
                    <a:pt x="21" y="3"/>
                  </a:moveTo>
                  <a:cubicBezTo>
                    <a:pt x="21" y="3"/>
                    <a:pt x="21" y="3"/>
                    <a:pt x="21" y="3"/>
                  </a:cubicBezTo>
                  <a:cubicBezTo>
                    <a:pt x="21" y="3"/>
                    <a:pt x="21" y="3"/>
                    <a:pt x="21" y="3"/>
                  </a:cubicBezTo>
                  <a:moveTo>
                    <a:pt x="21" y="3"/>
                  </a:moveTo>
                  <a:cubicBezTo>
                    <a:pt x="21" y="3"/>
                    <a:pt x="21" y="3"/>
                    <a:pt x="21" y="3"/>
                  </a:cubicBezTo>
                  <a:cubicBezTo>
                    <a:pt x="21" y="3"/>
                    <a:pt x="21" y="3"/>
                    <a:pt x="21" y="3"/>
                  </a:cubicBezTo>
                  <a:moveTo>
                    <a:pt x="0" y="0"/>
                  </a:moveTo>
                  <a:cubicBezTo>
                    <a:pt x="0" y="0"/>
                    <a:pt x="0" y="0"/>
                    <a:pt x="0" y="0"/>
                  </a:cubicBezTo>
                  <a:cubicBezTo>
                    <a:pt x="7" y="2"/>
                    <a:pt x="12" y="3"/>
                    <a:pt x="17" y="3"/>
                  </a:cubicBezTo>
                  <a:cubicBezTo>
                    <a:pt x="18" y="3"/>
                    <a:pt x="20" y="3"/>
                    <a:pt x="21" y="3"/>
                  </a:cubicBezTo>
                  <a:cubicBezTo>
                    <a:pt x="20" y="3"/>
                    <a:pt x="18" y="3"/>
                    <a:pt x="17" y="3"/>
                  </a:cubicBezTo>
                  <a:cubicBezTo>
                    <a:pt x="12" y="3"/>
                    <a:pt x="7" y="2"/>
                    <a:pt x="0" y="0"/>
                  </a:cubicBezTo>
                  <a:cubicBezTo>
                    <a:pt x="0" y="0"/>
                    <a:pt x="0" y="0"/>
                    <a:pt x="0"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38846" name="Freeform 254"/>
            <p:cNvSpPr>
              <a:spLocks/>
            </p:cNvSpPr>
            <p:nvPr/>
          </p:nvSpPr>
          <p:spPr bwMode="auto">
            <a:xfrm>
              <a:off x="3570" y="4176"/>
              <a:ext cx="32" cy="12"/>
            </a:xfrm>
            <a:custGeom>
              <a:avLst/>
              <a:gdLst/>
              <a:ahLst/>
              <a:cxnLst>
                <a:cxn ang="0">
                  <a:pos x="16" y="0"/>
                </a:cxn>
                <a:cxn ang="0">
                  <a:pos x="0" y="6"/>
                </a:cxn>
                <a:cxn ang="0">
                  <a:pos x="0" y="6"/>
                </a:cxn>
                <a:cxn ang="0">
                  <a:pos x="16" y="0"/>
                </a:cxn>
              </a:cxnLst>
              <a:rect l="0" t="0" r="r" b="b"/>
              <a:pathLst>
                <a:path w="16" h="6">
                  <a:moveTo>
                    <a:pt x="16" y="0"/>
                  </a:moveTo>
                  <a:cubicBezTo>
                    <a:pt x="10" y="2"/>
                    <a:pt x="5" y="4"/>
                    <a:pt x="0" y="6"/>
                  </a:cubicBezTo>
                  <a:cubicBezTo>
                    <a:pt x="0" y="6"/>
                    <a:pt x="0" y="6"/>
                    <a:pt x="0" y="6"/>
                  </a:cubicBezTo>
                  <a:cubicBezTo>
                    <a:pt x="5" y="4"/>
                    <a:pt x="10" y="2"/>
                    <a:pt x="16"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38847" name="Freeform 255"/>
            <p:cNvSpPr>
              <a:spLocks/>
            </p:cNvSpPr>
            <p:nvPr/>
          </p:nvSpPr>
          <p:spPr bwMode="auto">
            <a:xfrm>
              <a:off x="3568" y="4188"/>
              <a:ext cx="2" cy="2"/>
            </a:xfrm>
            <a:custGeom>
              <a:avLst/>
              <a:gdLst/>
              <a:ahLst/>
              <a:cxnLst>
                <a:cxn ang="0">
                  <a:pos x="1" y="0"/>
                </a:cxn>
                <a:cxn ang="0">
                  <a:pos x="1" y="0"/>
                </a:cxn>
                <a:cxn ang="0">
                  <a:pos x="0" y="1"/>
                </a:cxn>
                <a:cxn ang="0">
                  <a:pos x="0" y="1"/>
                </a:cxn>
                <a:cxn ang="0">
                  <a:pos x="1" y="0"/>
                </a:cxn>
              </a:cxnLst>
              <a:rect l="0" t="0" r="r" b="b"/>
              <a:pathLst>
                <a:path w="1" h="1">
                  <a:moveTo>
                    <a:pt x="1" y="0"/>
                  </a:moveTo>
                  <a:cubicBezTo>
                    <a:pt x="1" y="0"/>
                    <a:pt x="1" y="0"/>
                    <a:pt x="1" y="0"/>
                  </a:cubicBezTo>
                  <a:cubicBezTo>
                    <a:pt x="0" y="0"/>
                    <a:pt x="0" y="0"/>
                    <a:pt x="0" y="1"/>
                  </a:cubicBezTo>
                  <a:cubicBezTo>
                    <a:pt x="0" y="1"/>
                    <a:pt x="0" y="1"/>
                    <a:pt x="0" y="1"/>
                  </a:cubicBezTo>
                  <a:cubicBezTo>
                    <a:pt x="0" y="0"/>
                    <a:pt x="0" y="0"/>
                    <a:pt x="1"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38848" name="Freeform 256"/>
            <p:cNvSpPr>
              <a:spLocks/>
            </p:cNvSpPr>
            <p:nvPr/>
          </p:nvSpPr>
          <p:spPr bwMode="auto">
            <a:xfrm>
              <a:off x="3275" y="3994"/>
              <a:ext cx="18" cy="38"/>
            </a:xfrm>
            <a:custGeom>
              <a:avLst/>
              <a:gdLst/>
              <a:ahLst/>
              <a:cxnLst>
                <a:cxn ang="0">
                  <a:pos x="0" y="0"/>
                </a:cxn>
                <a:cxn ang="0">
                  <a:pos x="0" y="0"/>
                </a:cxn>
                <a:cxn ang="0">
                  <a:pos x="9" y="19"/>
                </a:cxn>
                <a:cxn ang="0">
                  <a:pos x="9" y="19"/>
                </a:cxn>
                <a:cxn ang="0">
                  <a:pos x="9" y="18"/>
                </a:cxn>
                <a:cxn ang="0">
                  <a:pos x="9" y="18"/>
                </a:cxn>
                <a:cxn ang="0">
                  <a:pos x="0" y="0"/>
                </a:cxn>
              </a:cxnLst>
              <a:rect l="0" t="0" r="r" b="b"/>
              <a:pathLst>
                <a:path w="9" h="19">
                  <a:moveTo>
                    <a:pt x="0" y="0"/>
                  </a:moveTo>
                  <a:cubicBezTo>
                    <a:pt x="0" y="0"/>
                    <a:pt x="0" y="0"/>
                    <a:pt x="0" y="0"/>
                  </a:cubicBezTo>
                  <a:cubicBezTo>
                    <a:pt x="3" y="7"/>
                    <a:pt x="6" y="13"/>
                    <a:pt x="9" y="19"/>
                  </a:cubicBezTo>
                  <a:cubicBezTo>
                    <a:pt x="9" y="19"/>
                    <a:pt x="9" y="19"/>
                    <a:pt x="9" y="19"/>
                  </a:cubicBezTo>
                  <a:cubicBezTo>
                    <a:pt x="9" y="18"/>
                    <a:pt x="9" y="18"/>
                    <a:pt x="9" y="18"/>
                  </a:cubicBezTo>
                  <a:cubicBezTo>
                    <a:pt x="9" y="18"/>
                    <a:pt x="9" y="18"/>
                    <a:pt x="9" y="18"/>
                  </a:cubicBezTo>
                  <a:cubicBezTo>
                    <a:pt x="6" y="12"/>
                    <a:pt x="3" y="6"/>
                    <a:pt x="0"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38849" name="Freeform 257"/>
            <p:cNvSpPr>
              <a:spLocks/>
            </p:cNvSpPr>
            <p:nvPr/>
          </p:nvSpPr>
          <p:spPr bwMode="auto">
            <a:xfrm>
              <a:off x="3273" y="3994"/>
              <a:ext cx="2" cy="1"/>
            </a:xfrm>
            <a:custGeom>
              <a:avLst/>
              <a:gdLst/>
              <a:ahLst/>
              <a:cxnLst>
                <a:cxn ang="0">
                  <a:pos x="0" y="0"/>
                </a:cxn>
                <a:cxn ang="0">
                  <a:pos x="1" y="0"/>
                </a:cxn>
                <a:cxn ang="0">
                  <a:pos x="1" y="0"/>
                </a:cxn>
                <a:cxn ang="0">
                  <a:pos x="0" y="0"/>
                </a:cxn>
                <a:cxn ang="0">
                  <a:pos x="0" y="0"/>
                </a:cxn>
              </a:cxnLst>
              <a:rect l="0" t="0" r="r" b="b"/>
              <a:pathLst>
                <a:path w="1">
                  <a:moveTo>
                    <a:pt x="0" y="0"/>
                  </a:moveTo>
                  <a:cubicBezTo>
                    <a:pt x="1" y="0"/>
                    <a:pt x="1" y="0"/>
                    <a:pt x="1" y="0"/>
                  </a:cubicBezTo>
                  <a:cubicBezTo>
                    <a:pt x="1" y="0"/>
                    <a:pt x="1" y="0"/>
                    <a:pt x="1" y="0"/>
                  </a:cubicBezTo>
                  <a:cubicBezTo>
                    <a:pt x="1" y="0"/>
                    <a:pt x="1" y="0"/>
                    <a:pt x="0" y="0"/>
                  </a:cubicBezTo>
                  <a:cubicBezTo>
                    <a:pt x="0" y="0"/>
                    <a:pt x="0" y="0"/>
                    <a:pt x="0"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38850" name="Freeform 258"/>
            <p:cNvSpPr>
              <a:spLocks/>
            </p:cNvSpPr>
            <p:nvPr/>
          </p:nvSpPr>
          <p:spPr bwMode="auto">
            <a:xfrm>
              <a:off x="3293" y="4030"/>
              <a:ext cx="1" cy="2"/>
            </a:xfrm>
            <a:custGeom>
              <a:avLst/>
              <a:gdLst/>
              <a:ahLst/>
              <a:cxnLst>
                <a:cxn ang="0">
                  <a:pos x="0" y="0"/>
                </a:cxn>
                <a:cxn ang="0">
                  <a:pos x="0" y="0"/>
                </a:cxn>
                <a:cxn ang="0">
                  <a:pos x="0" y="1"/>
                </a:cxn>
                <a:cxn ang="0">
                  <a:pos x="0" y="1"/>
                </a:cxn>
                <a:cxn ang="0">
                  <a:pos x="0" y="0"/>
                </a:cxn>
              </a:cxnLst>
              <a:rect l="0" t="0" r="r" b="b"/>
              <a:pathLst>
                <a:path h="1">
                  <a:moveTo>
                    <a:pt x="0" y="0"/>
                  </a:moveTo>
                  <a:cubicBezTo>
                    <a:pt x="0" y="0"/>
                    <a:pt x="0" y="0"/>
                    <a:pt x="0" y="0"/>
                  </a:cubicBezTo>
                  <a:cubicBezTo>
                    <a:pt x="0" y="0"/>
                    <a:pt x="0" y="0"/>
                    <a:pt x="0" y="1"/>
                  </a:cubicBezTo>
                  <a:cubicBezTo>
                    <a:pt x="0" y="1"/>
                    <a:pt x="0" y="1"/>
                    <a:pt x="0" y="1"/>
                  </a:cubicBezTo>
                  <a:cubicBezTo>
                    <a:pt x="0" y="0"/>
                    <a:pt x="0" y="0"/>
                    <a:pt x="0"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38851" name="Freeform 259"/>
            <p:cNvSpPr>
              <a:spLocks noEditPoints="1"/>
            </p:cNvSpPr>
            <p:nvPr/>
          </p:nvSpPr>
          <p:spPr bwMode="auto">
            <a:xfrm>
              <a:off x="2509" y="787"/>
              <a:ext cx="469" cy="28"/>
            </a:xfrm>
            <a:custGeom>
              <a:avLst/>
              <a:gdLst/>
              <a:ahLst/>
              <a:cxnLst>
                <a:cxn ang="0">
                  <a:pos x="0" y="13"/>
                </a:cxn>
                <a:cxn ang="0">
                  <a:pos x="2" y="14"/>
                </a:cxn>
                <a:cxn ang="0">
                  <a:pos x="0" y="13"/>
                </a:cxn>
                <a:cxn ang="0">
                  <a:pos x="230" y="11"/>
                </a:cxn>
                <a:cxn ang="0">
                  <a:pos x="230" y="12"/>
                </a:cxn>
                <a:cxn ang="0">
                  <a:pos x="230" y="11"/>
                </a:cxn>
                <a:cxn ang="0">
                  <a:pos x="230" y="11"/>
                </a:cxn>
                <a:cxn ang="0">
                  <a:pos x="230" y="11"/>
                </a:cxn>
                <a:cxn ang="0">
                  <a:pos x="230" y="11"/>
                </a:cxn>
                <a:cxn ang="0">
                  <a:pos x="233" y="5"/>
                </a:cxn>
                <a:cxn ang="0">
                  <a:pos x="234" y="5"/>
                </a:cxn>
                <a:cxn ang="0">
                  <a:pos x="234" y="5"/>
                </a:cxn>
                <a:cxn ang="0">
                  <a:pos x="234" y="5"/>
                </a:cxn>
                <a:cxn ang="0">
                  <a:pos x="233" y="5"/>
                </a:cxn>
                <a:cxn ang="0">
                  <a:pos x="233" y="5"/>
                </a:cxn>
                <a:cxn ang="0">
                  <a:pos x="233" y="5"/>
                </a:cxn>
                <a:cxn ang="0">
                  <a:pos x="233" y="5"/>
                </a:cxn>
                <a:cxn ang="0">
                  <a:pos x="233" y="5"/>
                </a:cxn>
                <a:cxn ang="0">
                  <a:pos x="19" y="0"/>
                </a:cxn>
                <a:cxn ang="0">
                  <a:pos x="2" y="14"/>
                </a:cxn>
                <a:cxn ang="0">
                  <a:pos x="20" y="0"/>
                </a:cxn>
                <a:cxn ang="0">
                  <a:pos x="19" y="0"/>
                </a:cxn>
              </a:cxnLst>
              <a:rect l="0" t="0" r="r" b="b"/>
              <a:pathLst>
                <a:path w="234" h="14">
                  <a:moveTo>
                    <a:pt x="0" y="13"/>
                  </a:moveTo>
                  <a:cubicBezTo>
                    <a:pt x="0" y="13"/>
                    <a:pt x="1" y="14"/>
                    <a:pt x="2" y="14"/>
                  </a:cubicBezTo>
                  <a:cubicBezTo>
                    <a:pt x="1" y="14"/>
                    <a:pt x="0" y="13"/>
                    <a:pt x="0" y="13"/>
                  </a:cubicBezTo>
                  <a:moveTo>
                    <a:pt x="230" y="11"/>
                  </a:moveTo>
                  <a:cubicBezTo>
                    <a:pt x="230" y="12"/>
                    <a:pt x="230" y="12"/>
                    <a:pt x="230" y="12"/>
                  </a:cubicBezTo>
                  <a:cubicBezTo>
                    <a:pt x="230" y="12"/>
                    <a:pt x="230" y="12"/>
                    <a:pt x="230" y="11"/>
                  </a:cubicBezTo>
                  <a:moveTo>
                    <a:pt x="230" y="11"/>
                  </a:moveTo>
                  <a:cubicBezTo>
                    <a:pt x="230" y="11"/>
                    <a:pt x="230" y="11"/>
                    <a:pt x="230" y="11"/>
                  </a:cubicBezTo>
                  <a:cubicBezTo>
                    <a:pt x="230" y="11"/>
                    <a:pt x="230" y="11"/>
                    <a:pt x="230" y="11"/>
                  </a:cubicBezTo>
                  <a:moveTo>
                    <a:pt x="233" y="5"/>
                  </a:moveTo>
                  <a:cubicBezTo>
                    <a:pt x="234" y="5"/>
                    <a:pt x="234" y="5"/>
                    <a:pt x="234" y="5"/>
                  </a:cubicBezTo>
                  <a:cubicBezTo>
                    <a:pt x="234" y="5"/>
                    <a:pt x="234" y="5"/>
                    <a:pt x="234" y="5"/>
                  </a:cubicBezTo>
                  <a:cubicBezTo>
                    <a:pt x="234" y="5"/>
                    <a:pt x="234" y="5"/>
                    <a:pt x="234" y="5"/>
                  </a:cubicBezTo>
                  <a:cubicBezTo>
                    <a:pt x="234" y="5"/>
                    <a:pt x="234" y="5"/>
                    <a:pt x="233" y="5"/>
                  </a:cubicBezTo>
                  <a:moveTo>
                    <a:pt x="233" y="5"/>
                  </a:moveTo>
                  <a:cubicBezTo>
                    <a:pt x="233" y="5"/>
                    <a:pt x="233" y="5"/>
                    <a:pt x="233" y="5"/>
                  </a:cubicBezTo>
                  <a:cubicBezTo>
                    <a:pt x="233" y="5"/>
                    <a:pt x="233" y="5"/>
                    <a:pt x="233" y="5"/>
                  </a:cubicBezTo>
                  <a:cubicBezTo>
                    <a:pt x="233" y="5"/>
                    <a:pt x="233" y="5"/>
                    <a:pt x="233" y="5"/>
                  </a:cubicBezTo>
                  <a:moveTo>
                    <a:pt x="19" y="0"/>
                  </a:moveTo>
                  <a:cubicBezTo>
                    <a:pt x="12" y="7"/>
                    <a:pt x="2" y="14"/>
                    <a:pt x="2" y="14"/>
                  </a:cubicBezTo>
                  <a:cubicBezTo>
                    <a:pt x="2" y="14"/>
                    <a:pt x="12" y="7"/>
                    <a:pt x="20" y="0"/>
                  </a:cubicBezTo>
                  <a:cubicBezTo>
                    <a:pt x="19" y="0"/>
                    <a:pt x="19" y="0"/>
                    <a:pt x="19"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38852" name="Freeform 260"/>
            <p:cNvSpPr>
              <a:spLocks/>
            </p:cNvSpPr>
            <p:nvPr/>
          </p:nvSpPr>
          <p:spPr bwMode="auto">
            <a:xfrm>
              <a:off x="3227" y="3914"/>
              <a:ext cx="22" cy="34"/>
            </a:xfrm>
            <a:custGeom>
              <a:avLst/>
              <a:gdLst/>
              <a:ahLst/>
              <a:cxnLst>
                <a:cxn ang="0">
                  <a:pos x="0" y="0"/>
                </a:cxn>
                <a:cxn ang="0">
                  <a:pos x="11" y="17"/>
                </a:cxn>
                <a:cxn ang="0">
                  <a:pos x="1" y="1"/>
                </a:cxn>
                <a:cxn ang="0">
                  <a:pos x="1" y="1"/>
                </a:cxn>
                <a:cxn ang="0">
                  <a:pos x="0" y="0"/>
                </a:cxn>
                <a:cxn ang="0">
                  <a:pos x="0" y="0"/>
                </a:cxn>
              </a:cxnLst>
              <a:rect l="0" t="0" r="r" b="b"/>
              <a:pathLst>
                <a:path w="11" h="17">
                  <a:moveTo>
                    <a:pt x="0" y="0"/>
                  </a:moveTo>
                  <a:cubicBezTo>
                    <a:pt x="4" y="5"/>
                    <a:pt x="7" y="11"/>
                    <a:pt x="11" y="17"/>
                  </a:cubicBezTo>
                  <a:cubicBezTo>
                    <a:pt x="8" y="12"/>
                    <a:pt x="4" y="6"/>
                    <a:pt x="1" y="1"/>
                  </a:cubicBezTo>
                  <a:cubicBezTo>
                    <a:pt x="1" y="1"/>
                    <a:pt x="1" y="1"/>
                    <a:pt x="1" y="1"/>
                  </a:cubicBezTo>
                  <a:cubicBezTo>
                    <a:pt x="1" y="0"/>
                    <a:pt x="1" y="0"/>
                    <a:pt x="0" y="0"/>
                  </a:cubicBezTo>
                  <a:cubicBezTo>
                    <a:pt x="0" y="0"/>
                    <a:pt x="0" y="0"/>
                    <a:pt x="0"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38853" name="Freeform 261"/>
            <p:cNvSpPr>
              <a:spLocks/>
            </p:cNvSpPr>
            <p:nvPr/>
          </p:nvSpPr>
          <p:spPr bwMode="auto">
            <a:xfrm>
              <a:off x="3227" y="3914"/>
              <a:ext cx="2" cy="2"/>
            </a:xfrm>
            <a:custGeom>
              <a:avLst/>
              <a:gdLst/>
              <a:ahLst/>
              <a:cxnLst>
                <a:cxn ang="0">
                  <a:pos x="0" y="0"/>
                </a:cxn>
                <a:cxn ang="0">
                  <a:pos x="1" y="1"/>
                </a:cxn>
                <a:cxn ang="0">
                  <a:pos x="1" y="1"/>
                </a:cxn>
                <a:cxn ang="0">
                  <a:pos x="0" y="0"/>
                </a:cxn>
                <a:cxn ang="0">
                  <a:pos x="0" y="0"/>
                </a:cxn>
              </a:cxnLst>
              <a:rect l="0" t="0" r="r" b="b"/>
              <a:pathLst>
                <a:path w="1" h="1">
                  <a:moveTo>
                    <a:pt x="0" y="0"/>
                  </a:moveTo>
                  <a:cubicBezTo>
                    <a:pt x="1" y="0"/>
                    <a:pt x="1" y="0"/>
                    <a:pt x="1" y="1"/>
                  </a:cubicBezTo>
                  <a:cubicBezTo>
                    <a:pt x="1" y="1"/>
                    <a:pt x="1" y="1"/>
                    <a:pt x="1" y="1"/>
                  </a:cubicBezTo>
                  <a:cubicBezTo>
                    <a:pt x="1" y="0"/>
                    <a:pt x="1" y="0"/>
                    <a:pt x="0" y="0"/>
                  </a:cubicBezTo>
                  <a:cubicBezTo>
                    <a:pt x="0" y="0"/>
                    <a:pt x="0" y="0"/>
                    <a:pt x="0"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38854" name="Freeform 262"/>
            <p:cNvSpPr>
              <a:spLocks/>
            </p:cNvSpPr>
            <p:nvPr/>
          </p:nvSpPr>
          <p:spPr bwMode="auto">
            <a:xfrm>
              <a:off x="3474" y="3916"/>
              <a:ext cx="66" cy="34"/>
            </a:xfrm>
            <a:custGeom>
              <a:avLst/>
              <a:gdLst/>
              <a:ahLst/>
              <a:cxnLst>
                <a:cxn ang="0">
                  <a:pos x="0" y="0"/>
                </a:cxn>
                <a:cxn ang="0">
                  <a:pos x="0" y="0"/>
                </a:cxn>
                <a:cxn ang="0">
                  <a:pos x="33" y="17"/>
                </a:cxn>
                <a:cxn ang="0">
                  <a:pos x="33" y="17"/>
                </a:cxn>
                <a:cxn ang="0">
                  <a:pos x="33" y="17"/>
                </a:cxn>
                <a:cxn ang="0">
                  <a:pos x="33" y="17"/>
                </a:cxn>
                <a:cxn ang="0">
                  <a:pos x="0" y="0"/>
                </a:cxn>
              </a:cxnLst>
              <a:rect l="0" t="0" r="r" b="b"/>
              <a:pathLst>
                <a:path w="33" h="17">
                  <a:moveTo>
                    <a:pt x="0" y="0"/>
                  </a:moveTo>
                  <a:cubicBezTo>
                    <a:pt x="0" y="0"/>
                    <a:pt x="0" y="0"/>
                    <a:pt x="0" y="0"/>
                  </a:cubicBezTo>
                  <a:cubicBezTo>
                    <a:pt x="11" y="8"/>
                    <a:pt x="22" y="14"/>
                    <a:pt x="33" y="17"/>
                  </a:cubicBezTo>
                  <a:cubicBezTo>
                    <a:pt x="33" y="17"/>
                    <a:pt x="33" y="17"/>
                    <a:pt x="33" y="17"/>
                  </a:cubicBezTo>
                  <a:cubicBezTo>
                    <a:pt x="33" y="17"/>
                    <a:pt x="33" y="17"/>
                    <a:pt x="33" y="17"/>
                  </a:cubicBezTo>
                  <a:cubicBezTo>
                    <a:pt x="33" y="17"/>
                    <a:pt x="33" y="17"/>
                    <a:pt x="33" y="17"/>
                  </a:cubicBezTo>
                  <a:cubicBezTo>
                    <a:pt x="22" y="14"/>
                    <a:pt x="11" y="8"/>
                    <a:pt x="0"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38855" name="Freeform 263"/>
            <p:cNvSpPr>
              <a:spLocks/>
            </p:cNvSpPr>
            <p:nvPr/>
          </p:nvSpPr>
          <p:spPr bwMode="auto">
            <a:xfrm>
              <a:off x="3474" y="3914"/>
              <a:ext cx="1" cy="2"/>
            </a:xfrm>
            <a:custGeom>
              <a:avLst/>
              <a:gdLst/>
              <a:ahLst/>
              <a:cxnLst>
                <a:cxn ang="0">
                  <a:pos x="0" y="0"/>
                </a:cxn>
                <a:cxn ang="0">
                  <a:pos x="0" y="1"/>
                </a:cxn>
                <a:cxn ang="0">
                  <a:pos x="0" y="1"/>
                </a:cxn>
                <a:cxn ang="0">
                  <a:pos x="0" y="0"/>
                </a:cxn>
              </a:cxnLst>
              <a:rect l="0" t="0" r="r" b="b"/>
              <a:pathLst>
                <a:path h="1">
                  <a:moveTo>
                    <a:pt x="0" y="0"/>
                  </a:moveTo>
                  <a:cubicBezTo>
                    <a:pt x="0" y="1"/>
                    <a:pt x="0" y="1"/>
                    <a:pt x="0" y="1"/>
                  </a:cubicBezTo>
                  <a:cubicBezTo>
                    <a:pt x="0" y="1"/>
                    <a:pt x="0" y="1"/>
                    <a:pt x="0" y="1"/>
                  </a:cubicBezTo>
                  <a:cubicBezTo>
                    <a:pt x="0" y="1"/>
                    <a:pt x="0" y="1"/>
                    <a:pt x="0"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38856" name="Oval 264"/>
            <p:cNvSpPr>
              <a:spLocks noChangeArrowheads="1"/>
            </p:cNvSpPr>
            <p:nvPr/>
          </p:nvSpPr>
          <p:spPr bwMode="auto">
            <a:xfrm>
              <a:off x="3540" y="3950"/>
              <a:ext cx="1" cy="1"/>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38857" name="Freeform 265"/>
            <p:cNvSpPr>
              <a:spLocks/>
            </p:cNvSpPr>
            <p:nvPr/>
          </p:nvSpPr>
          <p:spPr bwMode="auto">
            <a:xfrm>
              <a:off x="3169" y="1306"/>
              <a:ext cx="1" cy="1"/>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38858" name="Freeform 266"/>
            <p:cNvSpPr>
              <a:spLocks/>
            </p:cNvSpPr>
            <p:nvPr/>
          </p:nvSpPr>
          <p:spPr bwMode="auto">
            <a:xfrm>
              <a:off x="2924" y="869"/>
              <a:ext cx="6" cy="1"/>
            </a:xfrm>
            <a:custGeom>
              <a:avLst/>
              <a:gdLst/>
              <a:ahLst/>
              <a:cxnLst>
                <a:cxn ang="0">
                  <a:pos x="0" y="0"/>
                </a:cxn>
                <a:cxn ang="0">
                  <a:pos x="0" y="0"/>
                </a:cxn>
                <a:cxn ang="0">
                  <a:pos x="3" y="0"/>
                </a:cxn>
                <a:cxn ang="0">
                  <a:pos x="0" y="0"/>
                </a:cxn>
                <a:cxn ang="0">
                  <a:pos x="0" y="0"/>
                </a:cxn>
              </a:cxnLst>
              <a:rect l="0" t="0" r="r" b="b"/>
              <a:pathLst>
                <a:path w="3">
                  <a:moveTo>
                    <a:pt x="0" y="0"/>
                  </a:moveTo>
                  <a:cubicBezTo>
                    <a:pt x="0" y="0"/>
                    <a:pt x="0" y="0"/>
                    <a:pt x="0" y="0"/>
                  </a:cubicBezTo>
                  <a:cubicBezTo>
                    <a:pt x="1" y="0"/>
                    <a:pt x="2" y="0"/>
                    <a:pt x="3" y="0"/>
                  </a:cubicBezTo>
                  <a:cubicBezTo>
                    <a:pt x="2" y="0"/>
                    <a:pt x="1" y="0"/>
                    <a:pt x="0" y="0"/>
                  </a:cubicBezTo>
                  <a:cubicBezTo>
                    <a:pt x="0" y="0"/>
                    <a:pt x="0" y="0"/>
                    <a:pt x="0"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38859" name="Freeform 267"/>
            <p:cNvSpPr>
              <a:spLocks/>
            </p:cNvSpPr>
            <p:nvPr/>
          </p:nvSpPr>
          <p:spPr bwMode="auto">
            <a:xfrm>
              <a:off x="1809" y="2950"/>
              <a:ext cx="76" cy="54"/>
            </a:xfrm>
            <a:custGeom>
              <a:avLst/>
              <a:gdLst/>
              <a:ahLst/>
              <a:cxnLst>
                <a:cxn ang="0">
                  <a:pos x="38" y="0"/>
                </a:cxn>
                <a:cxn ang="0">
                  <a:pos x="0" y="27"/>
                </a:cxn>
                <a:cxn ang="0">
                  <a:pos x="0" y="27"/>
                </a:cxn>
                <a:cxn ang="0">
                  <a:pos x="38" y="0"/>
                </a:cxn>
                <a:cxn ang="0">
                  <a:pos x="38" y="0"/>
                </a:cxn>
              </a:cxnLst>
              <a:rect l="0" t="0" r="r" b="b"/>
              <a:pathLst>
                <a:path w="38" h="27">
                  <a:moveTo>
                    <a:pt x="38" y="0"/>
                  </a:moveTo>
                  <a:cubicBezTo>
                    <a:pt x="30" y="14"/>
                    <a:pt x="23" y="24"/>
                    <a:pt x="0" y="27"/>
                  </a:cubicBezTo>
                  <a:cubicBezTo>
                    <a:pt x="0" y="27"/>
                    <a:pt x="0" y="27"/>
                    <a:pt x="0" y="27"/>
                  </a:cubicBezTo>
                  <a:cubicBezTo>
                    <a:pt x="23" y="24"/>
                    <a:pt x="30" y="14"/>
                    <a:pt x="38" y="0"/>
                  </a:cubicBezTo>
                  <a:cubicBezTo>
                    <a:pt x="38" y="0"/>
                    <a:pt x="38" y="0"/>
                    <a:pt x="38"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38860" name="Oval 268"/>
            <p:cNvSpPr>
              <a:spLocks noChangeArrowheads="1"/>
            </p:cNvSpPr>
            <p:nvPr/>
          </p:nvSpPr>
          <p:spPr bwMode="auto">
            <a:xfrm>
              <a:off x="1885" y="2950"/>
              <a:ext cx="1" cy="1"/>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38861" name="Freeform 269"/>
            <p:cNvSpPr>
              <a:spLocks/>
            </p:cNvSpPr>
            <p:nvPr/>
          </p:nvSpPr>
          <p:spPr bwMode="auto">
            <a:xfrm>
              <a:off x="2246" y="2992"/>
              <a:ext cx="12" cy="10"/>
            </a:xfrm>
            <a:custGeom>
              <a:avLst/>
              <a:gdLst/>
              <a:ahLst/>
              <a:cxnLst>
                <a:cxn ang="0">
                  <a:pos x="6" y="0"/>
                </a:cxn>
                <a:cxn ang="0">
                  <a:pos x="0" y="5"/>
                </a:cxn>
                <a:cxn ang="0">
                  <a:pos x="0" y="5"/>
                </a:cxn>
                <a:cxn ang="0">
                  <a:pos x="6" y="0"/>
                </a:cxn>
              </a:cxnLst>
              <a:rect l="0" t="0" r="r" b="b"/>
              <a:pathLst>
                <a:path w="6" h="5">
                  <a:moveTo>
                    <a:pt x="6" y="0"/>
                  </a:moveTo>
                  <a:cubicBezTo>
                    <a:pt x="4" y="1"/>
                    <a:pt x="2" y="3"/>
                    <a:pt x="0" y="5"/>
                  </a:cubicBezTo>
                  <a:cubicBezTo>
                    <a:pt x="0" y="5"/>
                    <a:pt x="0" y="5"/>
                    <a:pt x="0" y="5"/>
                  </a:cubicBezTo>
                  <a:cubicBezTo>
                    <a:pt x="2" y="3"/>
                    <a:pt x="4" y="1"/>
                    <a:pt x="6"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38862" name="Freeform 270"/>
            <p:cNvSpPr>
              <a:spLocks/>
            </p:cNvSpPr>
            <p:nvPr/>
          </p:nvSpPr>
          <p:spPr bwMode="auto">
            <a:xfrm>
              <a:off x="3243" y="3443"/>
              <a:ext cx="4" cy="10"/>
            </a:xfrm>
            <a:custGeom>
              <a:avLst/>
              <a:gdLst/>
              <a:ahLst/>
              <a:cxnLst>
                <a:cxn ang="0">
                  <a:pos x="0" y="0"/>
                </a:cxn>
                <a:cxn ang="0">
                  <a:pos x="2" y="5"/>
                </a:cxn>
                <a:cxn ang="0">
                  <a:pos x="0" y="0"/>
                </a:cxn>
              </a:cxnLst>
              <a:rect l="0" t="0" r="r" b="b"/>
              <a:pathLst>
                <a:path w="2" h="5">
                  <a:moveTo>
                    <a:pt x="0" y="0"/>
                  </a:moveTo>
                  <a:cubicBezTo>
                    <a:pt x="1" y="1"/>
                    <a:pt x="1" y="3"/>
                    <a:pt x="2" y="5"/>
                  </a:cubicBezTo>
                  <a:cubicBezTo>
                    <a:pt x="1" y="3"/>
                    <a:pt x="1" y="1"/>
                    <a:pt x="0"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38863" name="Freeform 271"/>
            <p:cNvSpPr>
              <a:spLocks/>
            </p:cNvSpPr>
            <p:nvPr/>
          </p:nvSpPr>
          <p:spPr bwMode="auto">
            <a:xfrm>
              <a:off x="3018" y="2834"/>
              <a:ext cx="1" cy="2"/>
            </a:xfrm>
            <a:custGeom>
              <a:avLst/>
              <a:gdLst/>
              <a:ahLst/>
              <a:cxnLst>
                <a:cxn ang="0">
                  <a:pos x="0" y="0"/>
                </a:cxn>
                <a:cxn ang="0">
                  <a:pos x="0" y="1"/>
                </a:cxn>
                <a:cxn ang="0">
                  <a:pos x="0" y="1"/>
                </a:cxn>
                <a:cxn ang="0">
                  <a:pos x="0" y="0"/>
                </a:cxn>
              </a:cxnLst>
              <a:rect l="0" t="0" r="r" b="b"/>
              <a:pathLst>
                <a:path h="1">
                  <a:moveTo>
                    <a:pt x="0" y="0"/>
                  </a:moveTo>
                  <a:cubicBezTo>
                    <a:pt x="0" y="0"/>
                    <a:pt x="0" y="1"/>
                    <a:pt x="0" y="1"/>
                  </a:cubicBezTo>
                  <a:cubicBezTo>
                    <a:pt x="0" y="1"/>
                    <a:pt x="0" y="1"/>
                    <a:pt x="0" y="1"/>
                  </a:cubicBezTo>
                  <a:cubicBezTo>
                    <a:pt x="0" y="1"/>
                    <a:pt x="0" y="0"/>
                    <a:pt x="0"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38864" name="Freeform 272"/>
            <p:cNvSpPr>
              <a:spLocks/>
            </p:cNvSpPr>
            <p:nvPr/>
          </p:nvSpPr>
          <p:spPr bwMode="auto">
            <a:xfrm>
              <a:off x="2250" y="1348"/>
              <a:ext cx="2" cy="22"/>
            </a:xfrm>
            <a:custGeom>
              <a:avLst/>
              <a:gdLst/>
              <a:ahLst/>
              <a:cxnLst>
                <a:cxn ang="0">
                  <a:pos x="0" y="0"/>
                </a:cxn>
                <a:cxn ang="0">
                  <a:pos x="1" y="11"/>
                </a:cxn>
                <a:cxn ang="0">
                  <a:pos x="0" y="0"/>
                </a:cxn>
                <a:cxn ang="0">
                  <a:pos x="0" y="0"/>
                </a:cxn>
              </a:cxnLst>
              <a:rect l="0" t="0" r="r" b="b"/>
              <a:pathLst>
                <a:path w="1" h="11">
                  <a:moveTo>
                    <a:pt x="0" y="0"/>
                  </a:moveTo>
                  <a:cubicBezTo>
                    <a:pt x="0" y="4"/>
                    <a:pt x="0" y="7"/>
                    <a:pt x="1" y="11"/>
                  </a:cubicBezTo>
                  <a:cubicBezTo>
                    <a:pt x="0" y="7"/>
                    <a:pt x="0" y="4"/>
                    <a:pt x="0" y="0"/>
                  </a:cubicBezTo>
                  <a:cubicBezTo>
                    <a:pt x="0" y="0"/>
                    <a:pt x="0" y="0"/>
                    <a:pt x="0"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38865" name="Freeform 273"/>
            <p:cNvSpPr>
              <a:spLocks/>
            </p:cNvSpPr>
            <p:nvPr/>
          </p:nvSpPr>
          <p:spPr bwMode="auto">
            <a:xfrm>
              <a:off x="2371" y="2796"/>
              <a:ext cx="28" cy="44"/>
            </a:xfrm>
            <a:custGeom>
              <a:avLst/>
              <a:gdLst/>
              <a:ahLst/>
              <a:cxnLst>
                <a:cxn ang="0">
                  <a:pos x="14" y="0"/>
                </a:cxn>
                <a:cxn ang="0">
                  <a:pos x="14" y="1"/>
                </a:cxn>
                <a:cxn ang="0">
                  <a:pos x="14" y="1"/>
                </a:cxn>
                <a:cxn ang="0">
                  <a:pos x="0" y="22"/>
                </a:cxn>
                <a:cxn ang="0">
                  <a:pos x="0" y="22"/>
                </a:cxn>
                <a:cxn ang="0">
                  <a:pos x="14" y="0"/>
                </a:cxn>
                <a:cxn ang="0">
                  <a:pos x="14" y="0"/>
                </a:cxn>
              </a:cxnLst>
              <a:rect l="0" t="0" r="r" b="b"/>
              <a:pathLst>
                <a:path w="14" h="22">
                  <a:moveTo>
                    <a:pt x="14" y="0"/>
                  </a:moveTo>
                  <a:cubicBezTo>
                    <a:pt x="14" y="0"/>
                    <a:pt x="14" y="0"/>
                    <a:pt x="14" y="1"/>
                  </a:cubicBezTo>
                  <a:cubicBezTo>
                    <a:pt x="14" y="1"/>
                    <a:pt x="14" y="1"/>
                    <a:pt x="14" y="1"/>
                  </a:cubicBezTo>
                  <a:cubicBezTo>
                    <a:pt x="9" y="7"/>
                    <a:pt x="4" y="15"/>
                    <a:pt x="0" y="22"/>
                  </a:cubicBezTo>
                  <a:cubicBezTo>
                    <a:pt x="0" y="22"/>
                    <a:pt x="0" y="22"/>
                    <a:pt x="0" y="22"/>
                  </a:cubicBezTo>
                  <a:cubicBezTo>
                    <a:pt x="5" y="15"/>
                    <a:pt x="9" y="7"/>
                    <a:pt x="14" y="0"/>
                  </a:cubicBezTo>
                  <a:cubicBezTo>
                    <a:pt x="14" y="0"/>
                    <a:pt x="14" y="0"/>
                    <a:pt x="14"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38866" name="Freeform 274"/>
            <p:cNvSpPr>
              <a:spLocks/>
            </p:cNvSpPr>
            <p:nvPr/>
          </p:nvSpPr>
          <p:spPr bwMode="auto">
            <a:xfrm>
              <a:off x="2399" y="2796"/>
              <a:ext cx="1" cy="2"/>
            </a:xfrm>
            <a:custGeom>
              <a:avLst/>
              <a:gdLst/>
              <a:ahLst/>
              <a:cxnLst>
                <a:cxn ang="0">
                  <a:pos x="0" y="0"/>
                </a:cxn>
                <a:cxn ang="0">
                  <a:pos x="0" y="1"/>
                </a:cxn>
                <a:cxn ang="0">
                  <a:pos x="0" y="1"/>
                </a:cxn>
                <a:cxn ang="0">
                  <a:pos x="0" y="0"/>
                </a:cxn>
                <a:cxn ang="0">
                  <a:pos x="0" y="0"/>
                </a:cxn>
              </a:cxnLst>
              <a:rect l="0" t="0" r="r" b="b"/>
              <a:pathLst>
                <a:path h="1">
                  <a:moveTo>
                    <a:pt x="0" y="0"/>
                  </a:moveTo>
                  <a:cubicBezTo>
                    <a:pt x="0" y="0"/>
                    <a:pt x="0" y="0"/>
                    <a:pt x="0" y="1"/>
                  </a:cubicBezTo>
                  <a:cubicBezTo>
                    <a:pt x="0" y="1"/>
                    <a:pt x="0" y="1"/>
                    <a:pt x="0" y="1"/>
                  </a:cubicBezTo>
                  <a:cubicBezTo>
                    <a:pt x="0" y="0"/>
                    <a:pt x="0" y="0"/>
                    <a:pt x="0" y="0"/>
                  </a:cubicBezTo>
                  <a:cubicBezTo>
                    <a:pt x="0" y="0"/>
                    <a:pt x="0" y="0"/>
                    <a:pt x="0"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38867" name="Freeform 275"/>
            <p:cNvSpPr>
              <a:spLocks/>
            </p:cNvSpPr>
            <p:nvPr/>
          </p:nvSpPr>
          <p:spPr bwMode="auto">
            <a:xfrm>
              <a:off x="1887" y="2816"/>
              <a:ext cx="20" cy="28"/>
            </a:xfrm>
            <a:custGeom>
              <a:avLst/>
              <a:gdLst/>
              <a:ahLst/>
              <a:cxnLst>
                <a:cxn ang="0">
                  <a:pos x="0" y="0"/>
                </a:cxn>
                <a:cxn ang="0">
                  <a:pos x="10" y="14"/>
                </a:cxn>
                <a:cxn ang="0">
                  <a:pos x="10" y="14"/>
                </a:cxn>
                <a:cxn ang="0">
                  <a:pos x="0" y="0"/>
                </a:cxn>
              </a:cxnLst>
              <a:rect l="0" t="0" r="r" b="b"/>
              <a:pathLst>
                <a:path w="10" h="14">
                  <a:moveTo>
                    <a:pt x="0" y="0"/>
                  </a:moveTo>
                  <a:cubicBezTo>
                    <a:pt x="4" y="5"/>
                    <a:pt x="7" y="10"/>
                    <a:pt x="10" y="14"/>
                  </a:cubicBezTo>
                  <a:cubicBezTo>
                    <a:pt x="10" y="14"/>
                    <a:pt x="10" y="14"/>
                    <a:pt x="10" y="14"/>
                  </a:cubicBezTo>
                  <a:cubicBezTo>
                    <a:pt x="7" y="10"/>
                    <a:pt x="4" y="5"/>
                    <a:pt x="0"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38868" name="Freeform 276"/>
            <p:cNvSpPr>
              <a:spLocks noEditPoints="1"/>
            </p:cNvSpPr>
            <p:nvPr/>
          </p:nvSpPr>
          <p:spPr bwMode="auto">
            <a:xfrm>
              <a:off x="2563" y="2878"/>
              <a:ext cx="502" cy="38"/>
            </a:xfrm>
            <a:custGeom>
              <a:avLst/>
              <a:gdLst/>
              <a:ahLst/>
              <a:cxnLst>
                <a:cxn ang="0">
                  <a:pos x="236" y="2"/>
                </a:cxn>
                <a:cxn ang="0">
                  <a:pos x="250" y="19"/>
                </a:cxn>
                <a:cxn ang="0">
                  <a:pos x="250" y="19"/>
                </a:cxn>
                <a:cxn ang="0">
                  <a:pos x="236" y="2"/>
                </a:cxn>
                <a:cxn ang="0">
                  <a:pos x="236" y="2"/>
                </a:cxn>
                <a:cxn ang="0">
                  <a:pos x="0" y="0"/>
                </a:cxn>
                <a:cxn ang="0">
                  <a:pos x="6" y="8"/>
                </a:cxn>
                <a:cxn ang="0">
                  <a:pos x="0" y="0"/>
                </a:cxn>
                <a:cxn ang="0">
                  <a:pos x="0" y="0"/>
                </a:cxn>
              </a:cxnLst>
              <a:rect l="0" t="0" r="r" b="b"/>
              <a:pathLst>
                <a:path w="250" h="19">
                  <a:moveTo>
                    <a:pt x="236" y="2"/>
                  </a:moveTo>
                  <a:cubicBezTo>
                    <a:pt x="239" y="6"/>
                    <a:pt x="244" y="12"/>
                    <a:pt x="250" y="19"/>
                  </a:cubicBezTo>
                  <a:cubicBezTo>
                    <a:pt x="250" y="19"/>
                    <a:pt x="250" y="19"/>
                    <a:pt x="250" y="19"/>
                  </a:cubicBezTo>
                  <a:cubicBezTo>
                    <a:pt x="244" y="12"/>
                    <a:pt x="239" y="6"/>
                    <a:pt x="236" y="2"/>
                  </a:cubicBezTo>
                  <a:cubicBezTo>
                    <a:pt x="236" y="2"/>
                    <a:pt x="236" y="2"/>
                    <a:pt x="236" y="2"/>
                  </a:cubicBezTo>
                  <a:moveTo>
                    <a:pt x="0" y="0"/>
                  </a:moveTo>
                  <a:cubicBezTo>
                    <a:pt x="2" y="2"/>
                    <a:pt x="4" y="5"/>
                    <a:pt x="6" y="8"/>
                  </a:cubicBezTo>
                  <a:cubicBezTo>
                    <a:pt x="4" y="5"/>
                    <a:pt x="2" y="2"/>
                    <a:pt x="0" y="0"/>
                  </a:cubicBezTo>
                  <a:cubicBezTo>
                    <a:pt x="0" y="0"/>
                    <a:pt x="0" y="0"/>
                    <a:pt x="0"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38869" name="Freeform 277"/>
            <p:cNvSpPr>
              <a:spLocks noEditPoints="1"/>
            </p:cNvSpPr>
            <p:nvPr/>
          </p:nvSpPr>
          <p:spPr bwMode="auto">
            <a:xfrm>
              <a:off x="818" y="3134"/>
              <a:ext cx="2" cy="1"/>
            </a:xfrm>
            <a:custGeom>
              <a:avLst/>
              <a:gdLst/>
              <a:ahLst/>
              <a:cxnLst>
                <a:cxn ang="0">
                  <a:pos x="0" y="0"/>
                </a:cxn>
                <a:cxn ang="0">
                  <a:pos x="0" y="0"/>
                </a:cxn>
                <a:cxn ang="0">
                  <a:pos x="0" y="0"/>
                </a:cxn>
                <a:cxn ang="0">
                  <a:pos x="1" y="0"/>
                </a:cxn>
                <a:cxn ang="0">
                  <a:pos x="1" y="0"/>
                </a:cxn>
                <a:cxn ang="0">
                  <a:pos x="1" y="0"/>
                </a:cxn>
                <a:cxn ang="0">
                  <a:pos x="1" y="0"/>
                </a:cxn>
                <a:cxn ang="0">
                  <a:pos x="1" y="0"/>
                </a:cxn>
                <a:cxn ang="0">
                  <a:pos x="1"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w="1">
                  <a:moveTo>
                    <a:pt x="0" y="0"/>
                  </a:moveTo>
                  <a:cubicBezTo>
                    <a:pt x="0" y="0"/>
                    <a:pt x="0" y="0"/>
                    <a:pt x="0" y="0"/>
                  </a:cubicBezTo>
                  <a:cubicBezTo>
                    <a:pt x="0" y="0"/>
                    <a:pt x="0" y="0"/>
                    <a:pt x="0"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38870" name="Freeform 278"/>
            <p:cNvSpPr>
              <a:spLocks noEditPoints="1"/>
            </p:cNvSpPr>
            <p:nvPr/>
          </p:nvSpPr>
          <p:spPr bwMode="auto">
            <a:xfrm>
              <a:off x="1901" y="2874"/>
              <a:ext cx="448" cy="52"/>
            </a:xfrm>
            <a:custGeom>
              <a:avLst/>
              <a:gdLst/>
              <a:ahLst/>
              <a:cxnLst>
                <a:cxn ang="0">
                  <a:pos x="223" y="1"/>
                </a:cxn>
                <a:cxn ang="0">
                  <a:pos x="216" y="15"/>
                </a:cxn>
                <a:cxn ang="0">
                  <a:pos x="216" y="15"/>
                </a:cxn>
                <a:cxn ang="0">
                  <a:pos x="216" y="15"/>
                </a:cxn>
                <a:cxn ang="0">
                  <a:pos x="223" y="1"/>
                </a:cxn>
                <a:cxn ang="0">
                  <a:pos x="223" y="1"/>
                </a:cxn>
                <a:cxn ang="0">
                  <a:pos x="9" y="0"/>
                </a:cxn>
                <a:cxn ang="0">
                  <a:pos x="0" y="26"/>
                </a:cxn>
                <a:cxn ang="0">
                  <a:pos x="0" y="26"/>
                </a:cxn>
                <a:cxn ang="0">
                  <a:pos x="9" y="0"/>
                </a:cxn>
                <a:cxn ang="0">
                  <a:pos x="9" y="0"/>
                </a:cxn>
              </a:cxnLst>
              <a:rect l="0" t="0" r="r" b="b"/>
              <a:pathLst>
                <a:path w="223" h="26">
                  <a:moveTo>
                    <a:pt x="223" y="1"/>
                  </a:moveTo>
                  <a:cubicBezTo>
                    <a:pt x="221" y="6"/>
                    <a:pt x="218" y="11"/>
                    <a:pt x="216" y="15"/>
                  </a:cubicBezTo>
                  <a:cubicBezTo>
                    <a:pt x="216" y="15"/>
                    <a:pt x="216" y="15"/>
                    <a:pt x="216" y="15"/>
                  </a:cubicBezTo>
                  <a:cubicBezTo>
                    <a:pt x="216" y="15"/>
                    <a:pt x="216" y="15"/>
                    <a:pt x="216" y="15"/>
                  </a:cubicBezTo>
                  <a:cubicBezTo>
                    <a:pt x="218" y="11"/>
                    <a:pt x="221" y="6"/>
                    <a:pt x="223" y="1"/>
                  </a:cubicBezTo>
                  <a:cubicBezTo>
                    <a:pt x="223" y="1"/>
                    <a:pt x="223" y="1"/>
                    <a:pt x="223" y="1"/>
                  </a:cubicBezTo>
                  <a:moveTo>
                    <a:pt x="9" y="0"/>
                  </a:moveTo>
                  <a:cubicBezTo>
                    <a:pt x="9" y="9"/>
                    <a:pt x="4" y="20"/>
                    <a:pt x="0" y="26"/>
                  </a:cubicBezTo>
                  <a:cubicBezTo>
                    <a:pt x="0" y="26"/>
                    <a:pt x="0" y="26"/>
                    <a:pt x="0" y="26"/>
                  </a:cubicBezTo>
                  <a:cubicBezTo>
                    <a:pt x="4" y="20"/>
                    <a:pt x="9" y="9"/>
                    <a:pt x="9" y="0"/>
                  </a:cubicBezTo>
                  <a:cubicBezTo>
                    <a:pt x="9" y="0"/>
                    <a:pt x="9" y="0"/>
                    <a:pt x="9"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38871" name="Freeform 279"/>
            <p:cNvSpPr>
              <a:spLocks noEditPoints="1"/>
            </p:cNvSpPr>
            <p:nvPr/>
          </p:nvSpPr>
          <p:spPr bwMode="auto">
            <a:xfrm>
              <a:off x="1893" y="1506"/>
              <a:ext cx="213" cy="50"/>
            </a:xfrm>
            <a:custGeom>
              <a:avLst/>
              <a:gdLst/>
              <a:ahLst/>
              <a:cxnLst>
                <a:cxn ang="0">
                  <a:pos x="0" y="17"/>
                </a:cxn>
                <a:cxn ang="0">
                  <a:pos x="7" y="25"/>
                </a:cxn>
                <a:cxn ang="0">
                  <a:pos x="0" y="17"/>
                </a:cxn>
                <a:cxn ang="0">
                  <a:pos x="91" y="0"/>
                </a:cxn>
                <a:cxn ang="0">
                  <a:pos x="106" y="25"/>
                </a:cxn>
                <a:cxn ang="0">
                  <a:pos x="106" y="25"/>
                </a:cxn>
                <a:cxn ang="0">
                  <a:pos x="91" y="0"/>
                </a:cxn>
                <a:cxn ang="0">
                  <a:pos x="91" y="0"/>
                </a:cxn>
              </a:cxnLst>
              <a:rect l="0" t="0" r="r" b="b"/>
              <a:pathLst>
                <a:path w="106" h="25">
                  <a:moveTo>
                    <a:pt x="0" y="17"/>
                  </a:moveTo>
                  <a:cubicBezTo>
                    <a:pt x="3" y="20"/>
                    <a:pt x="5" y="22"/>
                    <a:pt x="7" y="25"/>
                  </a:cubicBezTo>
                  <a:cubicBezTo>
                    <a:pt x="5" y="22"/>
                    <a:pt x="3" y="20"/>
                    <a:pt x="0" y="17"/>
                  </a:cubicBezTo>
                  <a:moveTo>
                    <a:pt x="91" y="0"/>
                  </a:moveTo>
                  <a:cubicBezTo>
                    <a:pt x="96" y="8"/>
                    <a:pt x="101" y="17"/>
                    <a:pt x="106" y="25"/>
                  </a:cubicBezTo>
                  <a:cubicBezTo>
                    <a:pt x="106" y="25"/>
                    <a:pt x="106" y="25"/>
                    <a:pt x="106" y="25"/>
                  </a:cubicBezTo>
                  <a:cubicBezTo>
                    <a:pt x="101" y="17"/>
                    <a:pt x="96" y="8"/>
                    <a:pt x="91" y="0"/>
                  </a:cubicBezTo>
                  <a:cubicBezTo>
                    <a:pt x="91" y="0"/>
                    <a:pt x="91" y="0"/>
                    <a:pt x="91"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38872" name="Freeform 280"/>
            <p:cNvSpPr>
              <a:spLocks noEditPoints="1"/>
            </p:cNvSpPr>
            <p:nvPr/>
          </p:nvSpPr>
          <p:spPr bwMode="auto">
            <a:xfrm>
              <a:off x="2004" y="1672"/>
              <a:ext cx="228" cy="50"/>
            </a:xfrm>
            <a:custGeom>
              <a:avLst/>
              <a:gdLst/>
              <a:ahLst/>
              <a:cxnLst>
                <a:cxn ang="0">
                  <a:pos x="93" y="1"/>
                </a:cxn>
                <a:cxn ang="0">
                  <a:pos x="114" y="24"/>
                </a:cxn>
                <a:cxn ang="0">
                  <a:pos x="114" y="24"/>
                </a:cxn>
                <a:cxn ang="0">
                  <a:pos x="93" y="1"/>
                </a:cxn>
                <a:cxn ang="0">
                  <a:pos x="93" y="1"/>
                </a:cxn>
                <a:cxn ang="0">
                  <a:pos x="0" y="0"/>
                </a:cxn>
                <a:cxn ang="0">
                  <a:pos x="18" y="25"/>
                </a:cxn>
                <a:cxn ang="0">
                  <a:pos x="18" y="25"/>
                </a:cxn>
                <a:cxn ang="0">
                  <a:pos x="0" y="0"/>
                </a:cxn>
                <a:cxn ang="0">
                  <a:pos x="0" y="0"/>
                </a:cxn>
              </a:cxnLst>
              <a:rect l="0" t="0" r="r" b="b"/>
              <a:pathLst>
                <a:path w="114" h="25">
                  <a:moveTo>
                    <a:pt x="93" y="1"/>
                  </a:moveTo>
                  <a:cubicBezTo>
                    <a:pt x="101" y="10"/>
                    <a:pt x="108" y="18"/>
                    <a:pt x="114" y="24"/>
                  </a:cubicBezTo>
                  <a:cubicBezTo>
                    <a:pt x="114" y="24"/>
                    <a:pt x="114" y="24"/>
                    <a:pt x="114" y="24"/>
                  </a:cubicBezTo>
                  <a:cubicBezTo>
                    <a:pt x="108" y="18"/>
                    <a:pt x="101" y="10"/>
                    <a:pt x="93" y="1"/>
                  </a:cubicBezTo>
                  <a:cubicBezTo>
                    <a:pt x="93" y="1"/>
                    <a:pt x="93" y="1"/>
                    <a:pt x="93" y="1"/>
                  </a:cubicBezTo>
                  <a:moveTo>
                    <a:pt x="0" y="0"/>
                  </a:moveTo>
                  <a:cubicBezTo>
                    <a:pt x="8" y="10"/>
                    <a:pt x="14" y="18"/>
                    <a:pt x="18" y="25"/>
                  </a:cubicBezTo>
                  <a:cubicBezTo>
                    <a:pt x="18" y="25"/>
                    <a:pt x="18" y="25"/>
                    <a:pt x="18" y="25"/>
                  </a:cubicBezTo>
                  <a:cubicBezTo>
                    <a:pt x="14" y="18"/>
                    <a:pt x="8" y="10"/>
                    <a:pt x="0" y="0"/>
                  </a:cubicBezTo>
                  <a:cubicBezTo>
                    <a:pt x="0" y="0"/>
                    <a:pt x="0" y="0"/>
                    <a:pt x="0"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38873" name="Freeform 281"/>
            <p:cNvSpPr>
              <a:spLocks/>
            </p:cNvSpPr>
            <p:nvPr/>
          </p:nvSpPr>
          <p:spPr bwMode="auto">
            <a:xfrm>
              <a:off x="2950" y="2722"/>
              <a:ext cx="10" cy="12"/>
            </a:xfrm>
            <a:custGeom>
              <a:avLst/>
              <a:gdLst/>
              <a:ahLst/>
              <a:cxnLst>
                <a:cxn ang="0">
                  <a:pos x="0" y="0"/>
                </a:cxn>
                <a:cxn ang="0">
                  <a:pos x="5" y="6"/>
                </a:cxn>
                <a:cxn ang="0">
                  <a:pos x="0" y="0"/>
                </a:cxn>
                <a:cxn ang="0">
                  <a:pos x="0" y="0"/>
                </a:cxn>
              </a:cxnLst>
              <a:rect l="0" t="0" r="r" b="b"/>
              <a:pathLst>
                <a:path w="5" h="6">
                  <a:moveTo>
                    <a:pt x="0" y="0"/>
                  </a:moveTo>
                  <a:cubicBezTo>
                    <a:pt x="2" y="2"/>
                    <a:pt x="4" y="4"/>
                    <a:pt x="5" y="6"/>
                  </a:cubicBezTo>
                  <a:cubicBezTo>
                    <a:pt x="4" y="4"/>
                    <a:pt x="2" y="2"/>
                    <a:pt x="0" y="0"/>
                  </a:cubicBezTo>
                  <a:cubicBezTo>
                    <a:pt x="0" y="0"/>
                    <a:pt x="0" y="0"/>
                    <a:pt x="0"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38874" name="Oval 282"/>
            <p:cNvSpPr>
              <a:spLocks noChangeArrowheads="1"/>
            </p:cNvSpPr>
            <p:nvPr/>
          </p:nvSpPr>
          <p:spPr bwMode="auto">
            <a:xfrm>
              <a:off x="2950" y="2722"/>
              <a:ext cx="1" cy="1"/>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38875" name="Freeform 283"/>
            <p:cNvSpPr>
              <a:spLocks noEditPoints="1"/>
            </p:cNvSpPr>
            <p:nvPr/>
          </p:nvSpPr>
          <p:spPr bwMode="auto">
            <a:xfrm>
              <a:off x="2425" y="2738"/>
              <a:ext cx="56" cy="24"/>
            </a:xfrm>
            <a:custGeom>
              <a:avLst/>
              <a:gdLst/>
              <a:ahLst/>
              <a:cxnLst>
                <a:cxn ang="0">
                  <a:pos x="9" y="2"/>
                </a:cxn>
                <a:cxn ang="0">
                  <a:pos x="0" y="12"/>
                </a:cxn>
                <a:cxn ang="0">
                  <a:pos x="0" y="12"/>
                </a:cxn>
                <a:cxn ang="0">
                  <a:pos x="9" y="2"/>
                </a:cxn>
                <a:cxn ang="0">
                  <a:pos x="13" y="0"/>
                </a:cxn>
                <a:cxn ang="0">
                  <a:pos x="13" y="0"/>
                </a:cxn>
                <a:cxn ang="0">
                  <a:pos x="13" y="0"/>
                </a:cxn>
                <a:cxn ang="0">
                  <a:pos x="14" y="0"/>
                </a:cxn>
                <a:cxn ang="0">
                  <a:pos x="13" y="0"/>
                </a:cxn>
                <a:cxn ang="0">
                  <a:pos x="14" y="0"/>
                </a:cxn>
                <a:cxn ang="0">
                  <a:pos x="28" y="12"/>
                </a:cxn>
                <a:cxn ang="0">
                  <a:pos x="28" y="12"/>
                </a:cxn>
                <a:cxn ang="0">
                  <a:pos x="14" y="0"/>
                </a:cxn>
              </a:cxnLst>
              <a:rect l="0" t="0" r="r" b="b"/>
              <a:pathLst>
                <a:path w="28" h="12">
                  <a:moveTo>
                    <a:pt x="9" y="2"/>
                  </a:moveTo>
                  <a:cubicBezTo>
                    <a:pt x="6" y="4"/>
                    <a:pt x="3" y="7"/>
                    <a:pt x="0" y="12"/>
                  </a:cubicBezTo>
                  <a:cubicBezTo>
                    <a:pt x="0" y="12"/>
                    <a:pt x="0" y="12"/>
                    <a:pt x="0" y="12"/>
                  </a:cubicBezTo>
                  <a:cubicBezTo>
                    <a:pt x="3" y="7"/>
                    <a:pt x="6" y="4"/>
                    <a:pt x="9" y="2"/>
                  </a:cubicBezTo>
                  <a:moveTo>
                    <a:pt x="13" y="0"/>
                  </a:moveTo>
                  <a:cubicBezTo>
                    <a:pt x="13" y="0"/>
                    <a:pt x="13" y="0"/>
                    <a:pt x="13" y="0"/>
                  </a:cubicBezTo>
                  <a:cubicBezTo>
                    <a:pt x="13" y="0"/>
                    <a:pt x="13" y="0"/>
                    <a:pt x="13" y="0"/>
                  </a:cubicBezTo>
                  <a:moveTo>
                    <a:pt x="14" y="0"/>
                  </a:moveTo>
                  <a:cubicBezTo>
                    <a:pt x="14" y="0"/>
                    <a:pt x="13" y="0"/>
                    <a:pt x="13" y="0"/>
                  </a:cubicBezTo>
                  <a:cubicBezTo>
                    <a:pt x="13" y="0"/>
                    <a:pt x="13" y="0"/>
                    <a:pt x="14" y="0"/>
                  </a:cubicBezTo>
                  <a:cubicBezTo>
                    <a:pt x="19" y="0"/>
                    <a:pt x="24" y="5"/>
                    <a:pt x="28" y="12"/>
                  </a:cubicBezTo>
                  <a:cubicBezTo>
                    <a:pt x="28" y="12"/>
                    <a:pt x="28" y="12"/>
                    <a:pt x="28" y="12"/>
                  </a:cubicBezTo>
                  <a:cubicBezTo>
                    <a:pt x="24" y="5"/>
                    <a:pt x="19" y="0"/>
                    <a:pt x="14"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38876" name="Freeform 284"/>
            <p:cNvSpPr>
              <a:spLocks/>
            </p:cNvSpPr>
            <p:nvPr/>
          </p:nvSpPr>
          <p:spPr bwMode="auto">
            <a:xfrm>
              <a:off x="2778" y="955"/>
              <a:ext cx="14" cy="36"/>
            </a:xfrm>
            <a:custGeom>
              <a:avLst/>
              <a:gdLst/>
              <a:ahLst/>
              <a:cxnLst>
                <a:cxn ang="0">
                  <a:pos x="0" y="0"/>
                </a:cxn>
                <a:cxn ang="0">
                  <a:pos x="0" y="1"/>
                </a:cxn>
                <a:cxn ang="0">
                  <a:pos x="0" y="1"/>
                </a:cxn>
                <a:cxn ang="0">
                  <a:pos x="7" y="18"/>
                </a:cxn>
                <a:cxn ang="0">
                  <a:pos x="7" y="18"/>
                </a:cxn>
                <a:cxn ang="0">
                  <a:pos x="0" y="0"/>
                </a:cxn>
                <a:cxn ang="0">
                  <a:pos x="0" y="0"/>
                </a:cxn>
              </a:cxnLst>
              <a:rect l="0" t="0" r="r" b="b"/>
              <a:pathLst>
                <a:path w="7" h="18">
                  <a:moveTo>
                    <a:pt x="0" y="0"/>
                  </a:moveTo>
                  <a:cubicBezTo>
                    <a:pt x="0" y="0"/>
                    <a:pt x="0" y="0"/>
                    <a:pt x="0" y="1"/>
                  </a:cubicBezTo>
                  <a:cubicBezTo>
                    <a:pt x="0" y="1"/>
                    <a:pt x="0" y="1"/>
                    <a:pt x="0" y="1"/>
                  </a:cubicBezTo>
                  <a:cubicBezTo>
                    <a:pt x="1" y="6"/>
                    <a:pt x="3" y="12"/>
                    <a:pt x="7" y="18"/>
                  </a:cubicBezTo>
                  <a:cubicBezTo>
                    <a:pt x="7" y="18"/>
                    <a:pt x="7" y="18"/>
                    <a:pt x="7" y="18"/>
                  </a:cubicBezTo>
                  <a:cubicBezTo>
                    <a:pt x="3" y="11"/>
                    <a:pt x="1" y="5"/>
                    <a:pt x="0" y="0"/>
                  </a:cubicBezTo>
                  <a:cubicBezTo>
                    <a:pt x="0" y="0"/>
                    <a:pt x="0" y="0"/>
                    <a:pt x="0"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38877" name="Freeform 285"/>
            <p:cNvSpPr>
              <a:spLocks/>
            </p:cNvSpPr>
            <p:nvPr/>
          </p:nvSpPr>
          <p:spPr bwMode="auto">
            <a:xfrm>
              <a:off x="2778" y="955"/>
              <a:ext cx="1" cy="2"/>
            </a:xfrm>
            <a:custGeom>
              <a:avLst/>
              <a:gdLst/>
              <a:ahLst/>
              <a:cxnLst>
                <a:cxn ang="0">
                  <a:pos x="0" y="0"/>
                </a:cxn>
                <a:cxn ang="0">
                  <a:pos x="0" y="1"/>
                </a:cxn>
                <a:cxn ang="0">
                  <a:pos x="0" y="1"/>
                </a:cxn>
                <a:cxn ang="0">
                  <a:pos x="0" y="0"/>
                </a:cxn>
                <a:cxn ang="0">
                  <a:pos x="0" y="0"/>
                </a:cxn>
              </a:cxnLst>
              <a:rect l="0" t="0" r="r" b="b"/>
              <a:pathLst>
                <a:path h="1">
                  <a:moveTo>
                    <a:pt x="0" y="0"/>
                  </a:moveTo>
                  <a:cubicBezTo>
                    <a:pt x="0" y="0"/>
                    <a:pt x="0" y="0"/>
                    <a:pt x="0" y="1"/>
                  </a:cubicBezTo>
                  <a:cubicBezTo>
                    <a:pt x="0" y="1"/>
                    <a:pt x="0" y="1"/>
                    <a:pt x="0" y="1"/>
                  </a:cubicBezTo>
                  <a:cubicBezTo>
                    <a:pt x="0" y="0"/>
                    <a:pt x="0" y="0"/>
                    <a:pt x="0" y="0"/>
                  </a:cubicBezTo>
                  <a:cubicBezTo>
                    <a:pt x="0" y="0"/>
                    <a:pt x="0" y="0"/>
                    <a:pt x="0"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38878" name="Freeform 286"/>
            <p:cNvSpPr>
              <a:spLocks/>
            </p:cNvSpPr>
            <p:nvPr/>
          </p:nvSpPr>
          <p:spPr bwMode="auto">
            <a:xfrm>
              <a:off x="2792" y="991"/>
              <a:ext cx="1" cy="1"/>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38879" name="Freeform 287"/>
            <p:cNvSpPr>
              <a:spLocks/>
            </p:cNvSpPr>
            <p:nvPr/>
          </p:nvSpPr>
          <p:spPr bwMode="auto">
            <a:xfrm>
              <a:off x="2792" y="991"/>
              <a:ext cx="2" cy="2"/>
            </a:xfrm>
            <a:custGeom>
              <a:avLst/>
              <a:gdLst/>
              <a:ahLst/>
              <a:cxnLst>
                <a:cxn ang="0">
                  <a:pos x="0" y="0"/>
                </a:cxn>
                <a:cxn ang="0">
                  <a:pos x="0" y="0"/>
                </a:cxn>
                <a:cxn ang="0">
                  <a:pos x="1" y="1"/>
                </a:cxn>
                <a:cxn ang="0">
                  <a:pos x="1" y="1"/>
                </a:cxn>
                <a:cxn ang="0">
                  <a:pos x="0" y="0"/>
                </a:cxn>
              </a:cxnLst>
              <a:rect l="0" t="0" r="r" b="b"/>
              <a:pathLst>
                <a:path w="1" h="1">
                  <a:moveTo>
                    <a:pt x="0" y="0"/>
                  </a:moveTo>
                  <a:cubicBezTo>
                    <a:pt x="0" y="0"/>
                    <a:pt x="0" y="0"/>
                    <a:pt x="0" y="0"/>
                  </a:cubicBezTo>
                  <a:cubicBezTo>
                    <a:pt x="0" y="0"/>
                    <a:pt x="0" y="1"/>
                    <a:pt x="1" y="1"/>
                  </a:cubicBezTo>
                  <a:cubicBezTo>
                    <a:pt x="1" y="1"/>
                    <a:pt x="1" y="1"/>
                    <a:pt x="1" y="1"/>
                  </a:cubicBezTo>
                  <a:cubicBezTo>
                    <a:pt x="0" y="0"/>
                    <a:pt x="0" y="0"/>
                    <a:pt x="0"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38880" name="Freeform 288"/>
            <p:cNvSpPr>
              <a:spLocks/>
            </p:cNvSpPr>
            <p:nvPr/>
          </p:nvSpPr>
          <p:spPr bwMode="auto">
            <a:xfrm>
              <a:off x="2792" y="991"/>
              <a:ext cx="2" cy="2"/>
            </a:xfrm>
            <a:custGeom>
              <a:avLst/>
              <a:gdLst/>
              <a:ahLst/>
              <a:cxnLst>
                <a:cxn ang="0">
                  <a:pos x="0" y="0"/>
                </a:cxn>
                <a:cxn ang="0">
                  <a:pos x="1" y="1"/>
                </a:cxn>
                <a:cxn ang="0">
                  <a:pos x="1" y="1"/>
                </a:cxn>
                <a:cxn ang="0">
                  <a:pos x="0" y="0"/>
                </a:cxn>
              </a:cxnLst>
              <a:rect l="0" t="0" r="r" b="b"/>
              <a:pathLst>
                <a:path w="1" h="1">
                  <a:moveTo>
                    <a:pt x="0" y="0"/>
                  </a:moveTo>
                  <a:cubicBezTo>
                    <a:pt x="0" y="0"/>
                    <a:pt x="0" y="1"/>
                    <a:pt x="1" y="1"/>
                  </a:cubicBezTo>
                  <a:cubicBezTo>
                    <a:pt x="1" y="1"/>
                    <a:pt x="1" y="1"/>
                    <a:pt x="1" y="1"/>
                  </a:cubicBezTo>
                  <a:cubicBezTo>
                    <a:pt x="0" y="1"/>
                    <a:pt x="0" y="0"/>
                    <a:pt x="0"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38881" name="Freeform 289"/>
            <p:cNvSpPr>
              <a:spLocks/>
            </p:cNvSpPr>
            <p:nvPr/>
          </p:nvSpPr>
          <p:spPr bwMode="auto">
            <a:xfrm>
              <a:off x="2260" y="1474"/>
              <a:ext cx="1" cy="2"/>
            </a:xfrm>
            <a:custGeom>
              <a:avLst/>
              <a:gdLst/>
              <a:ahLst/>
              <a:cxnLst>
                <a:cxn ang="0">
                  <a:pos x="0" y="0"/>
                </a:cxn>
                <a:cxn ang="0">
                  <a:pos x="0" y="1"/>
                </a:cxn>
                <a:cxn ang="0">
                  <a:pos x="0" y="1"/>
                </a:cxn>
                <a:cxn ang="0">
                  <a:pos x="0" y="0"/>
                </a:cxn>
              </a:cxnLst>
              <a:rect l="0" t="0" r="r" b="b"/>
              <a:pathLst>
                <a:path h="1">
                  <a:moveTo>
                    <a:pt x="0" y="0"/>
                  </a:moveTo>
                  <a:cubicBezTo>
                    <a:pt x="0" y="0"/>
                    <a:pt x="0" y="0"/>
                    <a:pt x="0" y="1"/>
                  </a:cubicBezTo>
                  <a:cubicBezTo>
                    <a:pt x="0" y="1"/>
                    <a:pt x="0" y="1"/>
                    <a:pt x="0" y="1"/>
                  </a:cubicBezTo>
                  <a:cubicBezTo>
                    <a:pt x="0" y="0"/>
                    <a:pt x="0" y="0"/>
                    <a:pt x="0"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38882" name="Freeform 290"/>
            <p:cNvSpPr>
              <a:spLocks/>
            </p:cNvSpPr>
            <p:nvPr/>
          </p:nvSpPr>
          <p:spPr bwMode="auto">
            <a:xfrm>
              <a:off x="2780" y="873"/>
              <a:ext cx="28" cy="40"/>
            </a:xfrm>
            <a:custGeom>
              <a:avLst/>
              <a:gdLst/>
              <a:ahLst/>
              <a:cxnLst>
                <a:cxn ang="0">
                  <a:pos x="14" y="0"/>
                </a:cxn>
                <a:cxn ang="0">
                  <a:pos x="0" y="19"/>
                </a:cxn>
                <a:cxn ang="0">
                  <a:pos x="0" y="19"/>
                </a:cxn>
                <a:cxn ang="0">
                  <a:pos x="0" y="20"/>
                </a:cxn>
                <a:cxn ang="0">
                  <a:pos x="0" y="20"/>
                </a:cxn>
                <a:cxn ang="0">
                  <a:pos x="14" y="0"/>
                </a:cxn>
              </a:cxnLst>
              <a:rect l="0" t="0" r="r" b="b"/>
              <a:pathLst>
                <a:path w="14" h="20">
                  <a:moveTo>
                    <a:pt x="14" y="0"/>
                  </a:moveTo>
                  <a:cubicBezTo>
                    <a:pt x="9" y="5"/>
                    <a:pt x="4" y="11"/>
                    <a:pt x="0" y="19"/>
                  </a:cubicBezTo>
                  <a:cubicBezTo>
                    <a:pt x="0" y="19"/>
                    <a:pt x="0" y="19"/>
                    <a:pt x="0" y="19"/>
                  </a:cubicBezTo>
                  <a:cubicBezTo>
                    <a:pt x="0" y="19"/>
                    <a:pt x="0" y="20"/>
                    <a:pt x="0" y="20"/>
                  </a:cubicBezTo>
                  <a:cubicBezTo>
                    <a:pt x="0" y="20"/>
                    <a:pt x="0" y="20"/>
                    <a:pt x="0" y="20"/>
                  </a:cubicBezTo>
                  <a:cubicBezTo>
                    <a:pt x="3" y="12"/>
                    <a:pt x="9" y="5"/>
                    <a:pt x="14"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38883" name="Freeform 291"/>
            <p:cNvSpPr>
              <a:spLocks/>
            </p:cNvSpPr>
            <p:nvPr/>
          </p:nvSpPr>
          <p:spPr bwMode="auto">
            <a:xfrm>
              <a:off x="2780" y="911"/>
              <a:ext cx="1" cy="2"/>
            </a:xfrm>
            <a:custGeom>
              <a:avLst/>
              <a:gdLst/>
              <a:ahLst/>
              <a:cxnLst>
                <a:cxn ang="0">
                  <a:pos x="0" y="0"/>
                </a:cxn>
                <a:cxn ang="0">
                  <a:pos x="0" y="0"/>
                </a:cxn>
                <a:cxn ang="0">
                  <a:pos x="0" y="1"/>
                </a:cxn>
                <a:cxn ang="0">
                  <a:pos x="0" y="1"/>
                </a:cxn>
                <a:cxn ang="0">
                  <a:pos x="0" y="0"/>
                </a:cxn>
              </a:cxnLst>
              <a:rect l="0" t="0" r="r" b="b"/>
              <a:pathLst>
                <a:path h="1">
                  <a:moveTo>
                    <a:pt x="0" y="0"/>
                  </a:moveTo>
                  <a:cubicBezTo>
                    <a:pt x="0" y="0"/>
                    <a:pt x="0" y="0"/>
                    <a:pt x="0" y="0"/>
                  </a:cubicBezTo>
                  <a:cubicBezTo>
                    <a:pt x="0" y="0"/>
                    <a:pt x="0" y="1"/>
                    <a:pt x="0" y="1"/>
                  </a:cubicBezTo>
                  <a:cubicBezTo>
                    <a:pt x="0" y="1"/>
                    <a:pt x="0" y="1"/>
                    <a:pt x="0" y="1"/>
                  </a:cubicBezTo>
                  <a:cubicBezTo>
                    <a:pt x="0" y="1"/>
                    <a:pt x="0" y="0"/>
                    <a:pt x="0"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38884" name="Freeform 292"/>
            <p:cNvSpPr>
              <a:spLocks/>
            </p:cNvSpPr>
            <p:nvPr/>
          </p:nvSpPr>
          <p:spPr bwMode="auto">
            <a:xfrm>
              <a:off x="3221" y="3377"/>
              <a:ext cx="4" cy="10"/>
            </a:xfrm>
            <a:custGeom>
              <a:avLst/>
              <a:gdLst/>
              <a:ahLst/>
              <a:cxnLst>
                <a:cxn ang="0">
                  <a:pos x="0" y="0"/>
                </a:cxn>
                <a:cxn ang="0">
                  <a:pos x="2" y="5"/>
                </a:cxn>
                <a:cxn ang="0">
                  <a:pos x="0" y="0"/>
                </a:cxn>
              </a:cxnLst>
              <a:rect l="0" t="0" r="r" b="b"/>
              <a:pathLst>
                <a:path w="2" h="5">
                  <a:moveTo>
                    <a:pt x="0" y="0"/>
                  </a:moveTo>
                  <a:cubicBezTo>
                    <a:pt x="1" y="1"/>
                    <a:pt x="1" y="3"/>
                    <a:pt x="2" y="5"/>
                  </a:cubicBezTo>
                  <a:cubicBezTo>
                    <a:pt x="1" y="3"/>
                    <a:pt x="1" y="1"/>
                    <a:pt x="0"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38885" name="Freeform 293"/>
            <p:cNvSpPr>
              <a:spLocks noEditPoints="1"/>
            </p:cNvSpPr>
            <p:nvPr/>
          </p:nvSpPr>
          <p:spPr bwMode="auto">
            <a:xfrm>
              <a:off x="1783" y="1035"/>
              <a:ext cx="1061" cy="44"/>
            </a:xfrm>
            <a:custGeom>
              <a:avLst/>
              <a:gdLst/>
              <a:ahLst/>
              <a:cxnLst>
                <a:cxn ang="0">
                  <a:pos x="6" y="18"/>
                </a:cxn>
                <a:cxn ang="0">
                  <a:pos x="0" y="22"/>
                </a:cxn>
                <a:cxn ang="0">
                  <a:pos x="0" y="22"/>
                </a:cxn>
                <a:cxn ang="0">
                  <a:pos x="6" y="18"/>
                </a:cxn>
                <a:cxn ang="0">
                  <a:pos x="17" y="11"/>
                </a:cxn>
                <a:cxn ang="0">
                  <a:pos x="6" y="17"/>
                </a:cxn>
                <a:cxn ang="0">
                  <a:pos x="17" y="11"/>
                </a:cxn>
                <a:cxn ang="0">
                  <a:pos x="518" y="0"/>
                </a:cxn>
                <a:cxn ang="0">
                  <a:pos x="529" y="14"/>
                </a:cxn>
                <a:cxn ang="0">
                  <a:pos x="518" y="0"/>
                </a:cxn>
                <a:cxn ang="0">
                  <a:pos x="518" y="0"/>
                </a:cxn>
              </a:cxnLst>
              <a:rect l="0" t="0" r="r" b="b"/>
              <a:pathLst>
                <a:path w="529" h="22">
                  <a:moveTo>
                    <a:pt x="6" y="18"/>
                  </a:moveTo>
                  <a:cubicBezTo>
                    <a:pt x="4" y="19"/>
                    <a:pt x="2" y="20"/>
                    <a:pt x="0" y="22"/>
                  </a:cubicBezTo>
                  <a:cubicBezTo>
                    <a:pt x="0" y="22"/>
                    <a:pt x="0" y="22"/>
                    <a:pt x="0" y="22"/>
                  </a:cubicBezTo>
                  <a:cubicBezTo>
                    <a:pt x="2" y="20"/>
                    <a:pt x="4" y="19"/>
                    <a:pt x="6" y="18"/>
                  </a:cubicBezTo>
                  <a:moveTo>
                    <a:pt x="17" y="11"/>
                  </a:moveTo>
                  <a:cubicBezTo>
                    <a:pt x="13" y="13"/>
                    <a:pt x="9" y="15"/>
                    <a:pt x="6" y="17"/>
                  </a:cubicBezTo>
                  <a:cubicBezTo>
                    <a:pt x="9" y="15"/>
                    <a:pt x="13" y="13"/>
                    <a:pt x="17" y="11"/>
                  </a:cubicBezTo>
                  <a:moveTo>
                    <a:pt x="518" y="0"/>
                  </a:moveTo>
                  <a:cubicBezTo>
                    <a:pt x="521" y="5"/>
                    <a:pt x="525" y="9"/>
                    <a:pt x="529" y="14"/>
                  </a:cubicBezTo>
                  <a:cubicBezTo>
                    <a:pt x="525" y="9"/>
                    <a:pt x="521" y="5"/>
                    <a:pt x="518" y="0"/>
                  </a:cubicBezTo>
                  <a:cubicBezTo>
                    <a:pt x="518" y="0"/>
                    <a:pt x="518" y="0"/>
                    <a:pt x="518"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38886" name="Freeform 294"/>
            <p:cNvSpPr>
              <a:spLocks/>
            </p:cNvSpPr>
            <p:nvPr/>
          </p:nvSpPr>
          <p:spPr bwMode="auto">
            <a:xfrm>
              <a:off x="3179" y="3271"/>
              <a:ext cx="12" cy="36"/>
            </a:xfrm>
            <a:custGeom>
              <a:avLst/>
              <a:gdLst/>
              <a:ahLst/>
              <a:cxnLst>
                <a:cxn ang="0">
                  <a:pos x="0" y="0"/>
                </a:cxn>
                <a:cxn ang="0">
                  <a:pos x="6" y="18"/>
                </a:cxn>
                <a:cxn ang="0">
                  <a:pos x="6" y="18"/>
                </a:cxn>
                <a:cxn ang="0">
                  <a:pos x="0" y="0"/>
                </a:cxn>
                <a:cxn ang="0">
                  <a:pos x="0" y="0"/>
                </a:cxn>
              </a:cxnLst>
              <a:rect l="0" t="0" r="r" b="b"/>
              <a:pathLst>
                <a:path w="6" h="18">
                  <a:moveTo>
                    <a:pt x="0" y="0"/>
                  </a:moveTo>
                  <a:cubicBezTo>
                    <a:pt x="2" y="6"/>
                    <a:pt x="4" y="12"/>
                    <a:pt x="6" y="18"/>
                  </a:cubicBezTo>
                  <a:cubicBezTo>
                    <a:pt x="6" y="18"/>
                    <a:pt x="6" y="18"/>
                    <a:pt x="6" y="18"/>
                  </a:cubicBezTo>
                  <a:cubicBezTo>
                    <a:pt x="4" y="12"/>
                    <a:pt x="2" y="6"/>
                    <a:pt x="0" y="0"/>
                  </a:cubicBezTo>
                  <a:cubicBezTo>
                    <a:pt x="0" y="0"/>
                    <a:pt x="0" y="0"/>
                    <a:pt x="0"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38887" name="Freeform 295"/>
            <p:cNvSpPr>
              <a:spLocks/>
            </p:cNvSpPr>
            <p:nvPr/>
          </p:nvSpPr>
          <p:spPr bwMode="auto">
            <a:xfrm>
              <a:off x="3177" y="3269"/>
              <a:ext cx="2" cy="2"/>
            </a:xfrm>
            <a:custGeom>
              <a:avLst/>
              <a:gdLst/>
              <a:ahLst/>
              <a:cxnLst>
                <a:cxn ang="0">
                  <a:pos x="0" y="0"/>
                </a:cxn>
                <a:cxn ang="0">
                  <a:pos x="1" y="1"/>
                </a:cxn>
                <a:cxn ang="0">
                  <a:pos x="1" y="1"/>
                </a:cxn>
                <a:cxn ang="0">
                  <a:pos x="0" y="0"/>
                </a:cxn>
                <a:cxn ang="0">
                  <a:pos x="0" y="0"/>
                </a:cxn>
              </a:cxnLst>
              <a:rect l="0" t="0" r="r" b="b"/>
              <a:pathLst>
                <a:path w="1" h="1">
                  <a:moveTo>
                    <a:pt x="0" y="0"/>
                  </a:moveTo>
                  <a:cubicBezTo>
                    <a:pt x="0" y="1"/>
                    <a:pt x="0" y="1"/>
                    <a:pt x="1" y="1"/>
                  </a:cubicBezTo>
                  <a:cubicBezTo>
                    <a:pt x="1" y="1"/>
                    <a:pt x="1" y="1"/>
                    <a:pt x="1" y="1"/>
                  </a:cubicBezTo>
                  <a:cubicBezTo>
                    <a:pt x="0" y="1"/>
                    <a:pt x="0" y="1"/>
                    <a:pt x="0" y="0"/>
                  </a:cubicBezTo>
                  <a:cubicBezTo>
                    <a:pt x="0" y="0"/>
                    <a:pt x="0" y="0"/>
                    <a:pt x="0"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38888" name="Freeform 296"/>
            <p:cNvSpPr>
              <a:spLocks/>
            </p:cNvSpPr>
            <p:nvPr/>
          </p:nvSpPr>
          <p:spPr bwMode="auto">
            <a:xfrm>
              <a:off x="3191" y="3307"/>
              <a:ext cx="2" cy="2"/>
            </a:xfrm>
            <a:custGeom>
              <a:avLst/>
              <a:gdLst/>
              <a:ahLst/>
              <a:cxnLst>
                <a:cxn ang="0">
                  <a:pos x="0" y="0"/>
                </a:cxn>
                <a:cxn ang="0">
                  <a:pos x="0" y="0"/>
                </a:cxn>
                <a:cxn ang="0">
                  <a:pos x="1" y="1"/>
                </a:cxn>
                <a:cxn ang="0">
                  <a:pos x="1" y="1"/>
                </a:cxn>
                <a:cxn ang="0">
                  <a:pos x="0" y="0"/>
                </a:cxn>
              </a:cxnLst>
              <a:rect l="0" t="0" r="r" b="b"/>
              <a:pathLst>
                <a:path w="1" h="1">
                  <a:moveTo>
                    <a:pt x="0" y="0"/>
                  </a:moveTo>
                  <a:cubicBezTo>
                    <a:pt x="0" y="0"/>
                    <a:pt x="0" y="0"/>
                    <a:pt x="0" y="0"/>
                  </a:cubicBezTo>
                  <a:cubicBezTo>
                    <a:pt x="0" y="0"/>
                    <a:pt x="0" y="0"/>
                    <a:pt x="1" y="1"/>
                  </a:cubicBezTo>
                  <a:cubicBezTo>
                    <a:pt x="1" y="1"/>
                    <a:pt x="1" y="1"/>
                    <a:pt x="1" y="1"/>
                  </a:cubicBezTo>
                  <a:cubicBezTo>
                    <a:pt x="0" y="0"/>
                    <a:pt x="0" y="0"/>
                    <a:pt x="0"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38889" name="Freeform 297"/>
            <p:cNvSpPr>
              <a:spLocks noEditPoints="1"/>
            </p:cNvSpPr>
            <p:nvPr/>
          </p:nvSpPr>
          <p:spPr bwMode="auto">
            <a:xfrm>
              <a:off x="2730" y="3038"/>
              <a:ext cx="50" cy="30"/>
            </a:xfrm>
            <a:custGeom>
              <a:avLst/>
              <a:gdLst/>
              <a:ahLst/>
              <a:cxnLst>
                <a:cxn ang="0">
                  <a:pos x="1" y="0"/>
                </a:cxn>
                <a:cxn ang="0">
                  <a:pos x="25" y="15"/>
                </a:cxn>
                <a:cxn ang="0">
                  <a:pos x="25" y="15"/>
                </a:cxn>
                <a:cxn ang="0">
                  <a:pos x="1" y="0"/>
                </a:cxn>
                <a:cxn ang="0">
                  <a:pos x="1" y="0"/>
                </a:cxn>
                <a:cxn ang="0">
                  <a:pos x="1" y="0"/>
                </a:cxn>
                <a:cxn ang="0">
                  <a:pos x="1" y="0"/>
                </a:cxn>
                <a:cxn ang="0">
                  <a:pos x="0" y="0"/>
                </a:cxn>
                <a:cxn ang="0">
                  <a:pos x="1" y="0"/>
                </a:cxn>
                <a:cxn ang="0">
                  <a:pos x="1" y="0"/>
                </a:cxn>
                <a:cxn ang="0">
                  <a:pos x="1" y="0"/>
                </a:cxn>
                <a:cxn ang="0">
                  <a:pos x="0" y="0"/>
                </a:cxn>
                <a:cxn ang="0">
                  <a:pos x="0" y="0"/>
                </a:cxn>
              </a:cxnLst>
              <a:rect l="0" t="0" r="r" b="b"/>
              <a:pathLst>
                <a:path w="25" h="15">
                  <a:moveTo>
                    <a:pt x="1" y="0"/>
                  </a:moveTo>
                  <a:cubicBezTo>
                    <a:pt x="5" y="2"/>
                    <a:pt x="14" y="8"/>
                    <a:pt x="25" y="15"/>
                  </a:cubicBezTo>
                  <a:cubicBezTo>
                    <a:pt x="25" y="15"/>
                    <a:pt x="25" y="15"/>
                    <a:pt x="25" y="15"/>
                  </a:cubicBezTo>
                  <a:cubicBezTo>
                    <a:pt x="14" y="8"/>
                    <a:pt x="5" y="2"/>
                    <a:pt x="1" y="0"/>
                  </a:cubicBezTo>
                  <a:moveTo>
                    <a:pt x="1" y="0"/>
                  </a:moveTo>
                  <a:cubicBezTo>
                    <a:pt x="1" y="0"/>
                    <a:pt x="1" y="0"/>
                    <a:pt x="1" y="0"/>
                  </a:cubicBezTo>
                  <a:cubicBezTo>
                    <a:pt x="1" y="0"/>
                    <a:pt x="1" y="0"/>
                    <a:pt x="1" y="0"/>
                  </a:cubicBezTo>
                  <a:moveTo>
                    <a:pt x="0" y="0"/>
                  </a:moveTo>
                  <a:cubicBezTo>
                    <a:pt x="1" y="0"/>
                    <a:pt x="1" y="0"/>
                    <a:pt x="1" y="0"/>
                  </a:cubicBezTo>
                  <a:cubicBezTo>
                    <a:pt x="1" y="0"/>
                    <a:pt x="1" y="0"/>
                    <a:pt x="1" y="0"/>
                  </a:cubicBezTo>
                  <a:cubicBezTo>
                    <a:pt x="1" y="0"/>
                    <a:pt x="1" y="0"/>
                    <a:pt x="1" y="0"/>
                  </a:cubicBezTo>
                  <a:cubicBezTo>
                    <a:pt x="1" y="0"/>
                    <a:pt x="1" y="0"/>
                    <a:pt x="0" y="0"/>
                  </a:cubicBezTo>
                  <a:cubicBezTo>
                    <a:pt x="0" y="0"/>
                    <a:pt x="0" y="0"/>
                    <a:pt x="0"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38890" name="Freeform 298"/>
            <p:cNvSpPr>
              <a:spLocks/>
            </p:cNvSpPr>
            <p:nvPr/>
          </p:nvSpPr>
          <p:spPr bwMode="auto">
            <a:xfrm>
              <a:off x="2780" y="3068"/>
              <a:ext cx="4" cy="4"/>
            </a:xfrm>
            <a:custGeom>
              <a:avLst/>
              <a:gdLst/>
              <a:ahLst/>
              <a:cxnLst>
                <a:cxn ang="0">
                  <a:pos x="0" y="0"/>
                </a:cxn>
                <a:cxn ang="0">
                  <a:pos x="0" y="0"/>
                </a:cxn>
                <a:cxn ang="0">
                  <a:pos x="2" y="2"/>
                </a:cxn>
                <a:cxn ang="0">
                  <a:pos x="2" y="2"/>
                </a:cxn>
                <a:cxn ang="0">
                  <a:pos x="0" y="0"/>
                </a:cxn>
              </a:cxnLst>
              <a:rect l="0" t="0" r="r" b="b"/>
              <a:pathLst>
                <a:path w="2" h="2">
                  <a:moveTo>
                    <a:pt x="0" y="0"/>
                  </a:moveTo>
                  <a:cubicBezTo>
                    <a:pt x="0" y="0"/>
                    <a:pt x="0" y="0"/>
                    <a:pt x="0" y="0"/>
                  </a:cubicBezTo>
                  <a:cubicBezTo>
                    <a:pt x="1" y="1"/>
                    <a:pt x="1" y="1"/>
                    <a:pt x="2" y="2"/>
                  </a:cubicBezTo>
                  <a:cubicBezTo>
                    <a:pt x="2" y="2"/>
                    <a:pt x="2" y="2"/>
                    <a:pt x="2" y="2"/>
                  </a:cubicBezTo>
                  <a:cubicBezTo>
                    <a:pt x="1" y="1"/>
                    <a:pt x="1" y="1"/>
                    <a:pt x="0"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38891" name="Freeform 299"/>
            <p:cNvSpPr>
              <a:spLocks/>
            </p:cNvSpPr>
            <p:nvPr/>
          </p:nvSpPr>
          <p:spPr bwMode="auto">
            <a:xfrm>
              <a:off x="2828" y="3106"/>
              <a:ext cx="24" cy="18"/>
            </a:xfrm>
            <a:custGeom>
              <a:avLst/>
              <a:gdLst/>
              <a:ahLst/>
              <a:cxnLst>
                <a:cxn ang="0">
                  <a:pos x="0" y="0"/>
                </a:cxn>
                <a:cxn ang="0">
                  <a:pos x="12" y="9"/>
                </a:cxn>
                <a:cxn ang="0">
                  <a:pos x="3" y="2"/>
                </a:cxn>
                <a:cxn ang="0">
                  <a:pos x="3" y="2"/>
                </a:cxn>
                <a:cxn ang="0">
                  <a:pos x="0" y="0"/>
                </a:cxn>
                <a:cxn ang="0">
                  <a:pos x="0" y="0"/>
                </a:cxn>
              </a:cxnLst>
              <a:rect l="0" t="0" r="r" b="b"/>
              <a:pathLst>
                <a:path w="12" h="9">
                  <a:moveTo>
                    <a:pt x="0" y="0"/>
                  </a:moveTo>
                  <a:cubicBezTo>
                    <a:pt x="5" y="3"/>
                    <a:pt x="9" y="6"/>
                    <a:pt x="12" y="9"/>
                  </a:cubicBezTo>
                  <a:cubicBezTo>
                    <a:pt x="9" y="7"/>
                    <a:pt x="6" y="4"/>
                    <a:pt x="3" y="2"/>
                  </a:cubicBezTo>
                  <a:cubicBezTo>
                    <a:pt x="3" y="2"/>
                    <a:pt x="3" y="2"/>
                    <a:pt x="3" y="2"/>
                  </a:cubicBezTo>
                  <a:cubicBezTo>
                    <a:pt x="2" y="1"/>
                    <a:pt x="1" y="0"/>
                    <a:pt x="0" y="0"/>
                  </a:cubicBezTo>
                  <a:cubicBezTo>
                    <a:pt x="0" y="0"/>
                    <a:pt x="0" y="0"/>
                    <a:pt x="0"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38892" name="Freeform 300"/>
            <p:cNvSpPr>
              <a:spLocks/>
            </p:cNvSpPr>
            <p:nvPr/>
          </p:nvSpPr>
          <p:spPr bwMode="auto">
            <a:xfrm>
              <a:off x="2828" y="3106"/>
              <a:ext cx="6" cy="4"/>
            </a:xfrm>
            <a:custGeom>
              <a:avLst/>
              <a:gdLst/>
              <a:ahLst/>
              <a:cxnLst>
                <a:cxn ang="0">
                  <a:pos x="0" y="0"/>
                </a:cxn>
                <a:cxn ang="0">
                  <a:pos x="3" y="2"/>
                </a:cxn>
                <a:cxn ang="0">
                  <a:pos x="3" y="2"/>
                </a:cxn>
                <a:cxn ang="0">
                  <a:pos x="0" y="0"/>
                </a:cxn>
                <a:cxn ang="0">
                  <a:pos x="0" y="0"/>
                </a:cxn>
              </a:cxnLst>
              <a:rect l="0" t="0" r="r" b="b"/>
              <a:pathLst>
                <a:path w="3" h="2">
                  <a:moveTo>
                    <a:pt x="0" y="0"/>
                  </a:moveTo>
                  <a:cubicBezTo>
                    <a:pt x="1" y="0"/>
                    <a:pt x="2" y="1"/>
                    <a:pt x="3" y="2"/>
                  </a:cubicBezTo>
                  <a:cubicBezTo>
                    <a:pt x="3" y="2"/>
                    <a:pt x="3" y="2"/>
                    <a:pt x="3" y="2"/>
                  </a:cubicBezTo>
                  <a:cubicBezTo>
                    <a:pt x="2" y="1"/>
                    <a:pt x="1" y="0"/>
                    <a:pt x="0" y="0"/>
                  </a:cubicBezTo>
                  <a:cubicBezTo>
                    <a:pt x="0" y="0"/>
                    <a:pt x="0" y="0"/>
                    <a:pt x="0"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38893" name="Freeform 301"/>
            <p:cNvSpPr>
              <a:spLocks/>
            </p:cNvSpPr>
            <p:nvPr/>
          </p:nvSpPr>
          <p:spPr bwMode="auto">
            <a:xfrm>
              <a:off x="3163" y="3188"/>
              <a:ext cx="2" cy="39"/>
            </a:xfrm>
            <a:custGeom>
              <a:avLst/>
              <a:gdLst/>
              <a:ahLst/>
              <a:cxnLst>
                <a:cxn ang="0">
                  <a:pos x="0" y="0"/>
                </a:cxn>
                <a:cxn ang="0">
                  <a:pos x="0" y="1"/>
                </a:cxn>
                <a:cxn ang="0">
                  <a:pos x="0" y="1"/>
                </a:cxn>
                <a:cxn ang="0">
                  <a:pos x="1" y="19"/>
                </a:cxn>
                <a:cxn ang="0">
                  <a:pos x="1" y="19"/>
                </a:cxn>
                <a:cxn ang="0">
                  <a:pos x="0" y="0"/>
                </a:cxn>
                <a:cxn ang="0">
                  <a:pos x="0" y="0"/>
                </a:cxn>
              </a:cxnLst>
              <a:rect l="0" t="0" r="r" b="b"/>
              <a:pathLst>
                <a:path w="1" h="19">
                  <a:moveTo>
                    <a:pt x="0" y="0"/>
                  </a:moveTo>
                  <a:cubicBezTo>
                    <a:pt x="0" y="1"/>
                    <a:pt x="0" y="1"/>
                    <a:pt x="0" y="1"/>
                  </a:cubicBezTo>
                  <a:cubicBezTo>
                    <a:pt x="0" y="1"/>
                    <a:pt x="0" y="1"/>
                    <a:pt x="0" y="1"/>
                  </a:cubicBezTo>
                  <a:cubicBezTo>
                    <a:pt x="0" y="7"/>
                    <a:pt x="0" y="13"/>
                    <a:pt x="1" y="19"/>
                  </a:cubicBezTo>
                  <a:cubicBezTo>
                    <a:pt x="1" y="19"/>
                    <a:pt x="1" y="19"/>
                    <a:pt x="1" y="19"/>
                  </a:cubicBezTo>
                  <a:cubicBezTo>
                    <a:pt x="0" y="12"/>
                    <a:pt x="0" y="6"/>
                    <a:pt x="0" y="0"/>
                  </a:cubicBezTo>
                  <a:cubicBezTo>
                    <a:pt x="0" y="0"/>
                    <a:pt x="0" y="0"/>
                    <a:pt x="0"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38894" name="Freeform 302"/>
            <p:cNvSpPr>
              <a:spLocks/>
            </p:cNvSpPr>
            <p:nvPr/>
          </p:nvSpPr>
          <p:spPr bwMode="auto">
            <a:xfrm>
              <a:off x="3163" y="3188"/>
              <a:ext cx="1" cy="2"/>
            </a:xfrm>
            <a:custGeom>
              <a:avLst/>
              <a:gdLst/>
              <a:ahLst/>
              <a:cxnLst>
                <a:cxn ang="0">
                  <a:pos x="0" y="0"/>
                </a:cxn>
                <a:cxn ang="0">
                  <a:pos x="0" y="1"/>
                </a:cxn>
                <a:cxn ang="0">
                  <a:pos x="0" y="1"/>
                </a:cxn>
                <a:cxn ang="0">
                  <a:pos x="0" y="0"/>
                </a:cxn>
                <a:cxn ang="0">
                  <a:pos x="0" y="0"/>
                </a:cxn>
              </a:cxnLst>
              <a:rect l="0" t="0" r="r" b="b"/>
              <a:pathLst>
                <a:path h="1">
                  <a:moveTo>
                    <a:pt x="0" y="0"/>
                  </a:moveTo>
                  <a:cubicBezTo>
                    <a:pt x="0" y="1"/>
                    <a:pt x="0" y="1"/>
                    <a:pt x="0" y="1"/>
                  </a:cubicBezTo>
                  <a:cubicBezTo>
                    <a:pt x="0" y="1"/>
                    <a:pt x="0" y="1"/>
                    <a:pt x="0" y="1"/>
                  </a:cubicBezTo>
                  <a:cubicBezTo>
                    <a:pt x="0" y="1"/>
                    <a:pt x="0" y="1"/>
                    <a:pt x="0" y="0"/>
                  </a:cubicBezTo>
                  <a:cubicBezTo>
                    <a:pt x="0" y="0"/>
                    <a:pt x="0" y="0"/>
                    <a:pt x="0"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38895" name="Freeform 303"/>
            <p:cNvSpPr>
              <a:spLocks/>
            </p:cNvSpPr>
            <p:nvPr/>
          </p:nvSpPr>
          <p:spPr bwMode="auto">
            <a:xfrm>
              <a:off x="3165" y="3227"/>
              <a:ext cx="2" cy="2"/>
            </a:xfrm>
            <a:custGeom>
              <a:avLst/>
              <a:gdLst/>
              <a:ahLst/>
              <a:cxnLst>
                <a:cxn ang="0">
                  <a:pos x="0" y="0"/>
                </a:cxn>
                <a:cxn ang="0">
                  <a:pos x="0" y="0"/>
                </a:cxn>
                <a:cxn ang="0">
                  <a:pos x="1" y="1"/>
                </a:cxn>
                <a:cxn ang="0">
                  <a:pos x="1" y="1"/>
                </a:cxn>
                <a:cxn ang="0">
                  <a:pos x="0" y="0"/>
                </a:cxn>
              </a:cxnLst>
              <a:rect l="0" t="0" r="r" b="b"/>
              <a:pathLst>
                <a:path w="1" h="1">
                  <a:moveTo>
                    <a:pt x="0" y="0"/>
                  </a:moveTo>
                  <a:cubicBezTo>
                    <a:pt x="0" y="0"/>
                    <a:pt x="0" y="0"/>
                    <a:pt x="0" y="0"/>
                  </a:cubicBezTo>
                  <a:cubicBezTo>
                    <a:pt x="1" y="0"/>
                    <a:pt x="1" y="1"/>
                    <a:pt x="1" y="1"/>
                  </a:cubicBezTo>
                  <a:cubicBezTo>
                    <a:pt x="1" y="1"/>
                    <a:pt x="1" y="1"/>
                    <a:pt x="1" y="1"/>
                  </a:cubicBezTo>
                  <a:cubicBezTo>
                    <a:pt x="1" y="1"/>
                    <a:pt x="1" y="0"/>
                    <a:pt x="0"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38896" name="Freeform 304"/>
            <p:cNvSpPr>
              <a:spLocks noEditPoints="1"/>
            </p:cNvSpPr>
            <p:nvPr/>
          </p:nvSpPr>
          <p:spPr bwMode="auto">
            <a:xfrm>
              <a:off x="2491" y="186"/>
              <a:ext cx="608" cy="547"/>
            </a:xfrm>
            <a:custGeom>
              <a:avLst/>
              <a:gdLst/>
              <a:ahLst/>
              <a:cxnLst>
                <a:cxn ang="0">
                  <a:pos x="271" y="261"/>
                </a:cxn>
                <a:cxn ang="0">
                  <a:pos x="271" y="261"/>
                </a:cxn>
                <a:cxn ang="0">
                  <a:pos x="271" y="261"/>
                </a:cxn>
                <a:cxn ang="0">
                  <a:pos x="271" y="261"/>
                </a:cxn>
                <a:cxn ang="0">
                  <a:pos x="271" y="261"/>
                </a:cxn>
                <a:cxn ang="0">
                  <a:pos x="271" y="261"/>
                </a:cxn>
                <a:cxn ang="0">
                  <a:pos x="271" y="261"/>
                </a:cxn>
                <a:cxn ang="0">
                  <a:pos x="272" y="261"/>
                </a:cxn>
                <a:cxn ang="0">
                  <a:pos x="272" y="261"/>
                </a:cxn>
                <a:cxn ang="0">
                  <a:pos x="272" y="261"/>
                </a:cxn>
                <a:cxn ang="0">
                  <a:pos x="272" y="261"/>
                </a:cxn>
                <a:cxn ang="0">
                  <a:pos x="272" y="261"/>
                </a:cxn>
                <a:cxn ang="0">
                  <a:pos x="272" y="261"/>
                </a:cxn>
                <a:cxn ang="0">
                  <a:pos x="272" y="261"/>
                </a:cxn>
                <a:cxn ang="0">
                  <a:pos x="272" y="261"/>
                </a:cxn>
                <a:cxn ang="0">
                  <a:pos x="272" y="261"/>
                </a:cxn>
                <a:cxn ang="0">
                  <a:pos x="272" y="261"/>
                </a:cxn>
                <a:cxn ang="0">
                  <a:pos x="272" y="261"/>
                </a:cxn>
                <a:cxn ang="0">
                  <a:pos x="29" y="273"/>
                </a:cxn>
                <a:cxn ang="0">
                  <a:pos x="270" y="262"/>
                </a:cxn>
                <a:cxn ang="0">
                  <a:pos x="19" y="259"/>
                </a:cxn>
                <a:cxn ang="0">
                  <a:pos x="10" y="242"/>
                </a:cxn>
                <a:cxn ang="0">
                  <a:pos x="290" y="239"/>
                </a:cxn>
                <a:cxn ang="0">
                  <a:pos x="288" y="237"/>
                </a:cxn>
                <a:cxn ang="0">
                  <a:pos x="288" y="237"/>
                </a:cxn>
                <a:cxn ang="0">
                  <a:pos x="10" y="241"/>
                </a:cxn>
                <a:cxn ang="0">
                  <a:pos x="281" y="222"/>
                </a:cxn>
                <a:cxn ang="0">
                  <a:pos x="3" y="219"/>
                </a:cxn>
                <a:cxn ang="0">
                  <a:pos x="7" y="140"/>
                </a:cxn>
                <a:cxn ang="0">
                  <a:pos x="2" y="163"/>
                </a:cxn>
                <a:cxn ang="0">
                  <a:pos x="284" y="182"/>
                </a:cxn>
                <a:cxn ang="0">
                  <a:pos x="1" y="203"/>
                </a:cxn>
                <a:cxn ang="0">
                  <a:pos x="276" y="200"/>
                </a:cxn>
                <a:cxn ang="0">
                  <a:pos x="1" y="202"/>
                </a:cxn>
                <a:cxn ang="0">
                  <a:pos x="284" y="183"/>
                </a:cxn>
                <a:cxn ang="0">
                  <a:pos x="280" y="147"/>
                </a:cxn>
                <a:cxn ang="0">
                  <a:pos x="3" y="162"/>
                </a:cxn>
                <a:cxn ang="0">
                  <a:pos x="279" y="143"/>
                </a:cxn>
                <a:cxn ang="0">
                  <a:pos x="7" y="140"/>
                </a:cxn>
                <a:cxn ang="0">
                  <a:pos x="30" y="82"/>
                </a:cxn>
                <a:cxn ang="0">
                  <a:pos x="282" y="64"/>
                </a:cxn>
                <a:cxn ang="0">
                  <a:pos x="30" y="82"/>
                </a:cxn>
                <a:cxn ang="0">
                  <a:pos x="82" y="22"/>
                </a:cxn>
                <a:cxn ang="0">
                  <a:pos x="258" y="34"/>
                </a:cxn>
                <a:cxn ang="0">
                  <a:pos x="58" y="42"/>
                </a:cxn>
                <a:cxn ang="0">
                  <a:pos x="207" y="8"/>
                </a:cxn>
                <a:cxn ang="0">
                  <a:pos x="82" y="22"/>
                </a:cxn>
                <a:cxn ang="0">
                  <a:pos x="57" y="43"/>
                </a:cxn>
                <a:cxn ang="0">
                  <a:pos x="265" y="41"/>
                </a:cxn>
                <a:cxn ang="0">
                  <a:pos x="43" y="61"/>
                </a:cxn>
                <a:cxn ang="0">
                  <a:pos x="29" y="83"/>
                </a:cxn>
                <a:cxn ang="0">
                  <a:pos x="288" y="81"/>
                </a:cxn>
                <a:cxn ang="0">
                  <a:pos x="21" y="101"/>
                </a:cxn>
                <a:cxn ang="0">
                  <a:pos x="12" y="123"/>
                </a:cxn>
                <a:cxn ang="0">
                  <a:pos x="276" y="120"/>
                </a:cxn>
                <a:cxn ang="0">
                  <a:pos x="20" y="102"/>
                </a:cxn>
                <a:cxn ang="0">
                  <a:pos x="275" y="112"/>
                </a:cxn>
                <a:cxn ang="0">
                  <a:pos x="207" y="8"/>
                </a:cxn>
                <a:cxn ang="0">
                  <a:pos x="129" y="2"/>
                </a:cxn>
                <a:cxn ang="0">
                  <a:pos x="178" y="2"/>
                </a:cxn>
                <a:cxn ang="0">
                  <a:pos x="154" y="0"/>
                </a:cxn>
                <a:cxn ang="0">
                  <a:pos x="128" y="2"/>
                </a:cxn>
                <a:cxn ang="0">
                  <a:pos x="205" y="8"/>
                </a:cxn>
              </a:cxnLst>
              <a:rect l="0" t="0" r="r" b="b"/>
              <a:pathLst>
                <a:path w="303" h="273">
                  <a:moveTo>
                    <a:pt x="271" y="261"/>
                  </a:moveTo>
                  <a:cubicBezTo>
                    <a:pt x="271" y="261"/>
                    <a:pt x="271" y="261"/>
                    <a:pt x="271" y="261"/>
                  </a:cubicBezTo>
                  <a:cubicBezTo>
                    <a:pt x="271" y="261"/>
                    <a:pt x="271" y="261"/>
                    <a:pt x="271" y="261"/>
                  </a:cubicBezTo>
                  <a:moveTo>
                    <a:pt x="271" y="261"/>
                  </a:moveTo>
                  <a:cubicBezTo>
                    <a:pt x="271" y="261"/>
                    <a:pt x="271" y="261"/>
                    <a:pt x="271" y="261"/>
                  </a:cubicBezTo>
                  <a:cubicBezTo>
                    <a:pt x="271" y="261"/>
                    <a:pt x="271" y="261"/>
                    <a:pt x="271" y="261"/>
                  </a:cubicBezTo>
                  <a:moveTo>
                    <a:pt x="271" y="261"/>
                  </a:moveTo>
                  <a:cubicBezTo>
                    <a:pt x="271" y="261"/>
                    <a:pt x="271" y="261"/>
                    <a:pt x="271" y="261"/>
                  </a:cubicBezTo>
                  <a:cubicBezTo>
                    <a:pt x="271" y="261"/>
                    <a:pt x="271" y="261"/>
                    <a:pt x="271" y="261"/>
                  </a:cubicBezTo>
                  <a:moveTo>
                    <a:pt x="271" y="261"/>
                  </a:moveTo>
                  <a:cubicBezTo>
                    <a:pt x="271" y="261"/>
                    <a:pt x="271" y="261"/>
                    <a:pt x="271" y="261"/>
                  </a:cubicBezTo>
                  <a:cubicBezTo>
                    <a:pt x="271" y="261"/>
                    <a:pt x="271" y="261"/>
                    <a:pt x="271" y="261"/>
                  </a:cubicBezTo>
                  <a:moveTo>
                    <a:pt x="272" y="261"/>
                  </a:moveTo>
                  <a:cubicBezTo>
                    <a:pt x="272" y="261"/>
                    <a:pt x="271" y="261"/>
                    <a:pt x="271" y="261"/>
                  </a:cubicBezTo>
                  <a:cubicBezTo>
                    <a:pt x="271" y="261"/>
                    <a:pt x="272" y="261"/>
                    <a:pt x="272" y="261"/>
                  </a:cubicBezTo>
                  <a:moveTo>
                    <a:pt x="272" y="261"/>
                  </a:moveTo>
                  <a:cubicBezTo>
                    <a:pt x="272" y="261"/>
                    <a:pt x="272" y="261"/>
                    <a:pt x="272" y="261"/>
                  </a:cubicBezTo>
                  <a:cubicBezTo>
                    <a:pt x="272" y="261"/>
                    <a:pt x="272" y="261"/>
                    <a:pt x="272" y="261"/>
                  </a:cubicBezTo>
                  <a:moveTo>
                    <a:pt x="272" y="261"/>
                  </a:moveTo>
                  <a:cubicBezTo>
                    <a:pt x="272" y="261"/>
                    <a:pt x="272" y="261"/>
                    <a:pt x="272" y="261"/>
                  </a:cubicBezTo>
                  <a:cubicBezTo>
                    <a:pt x="272" y="261"/>
                    <a:pt x="272" y="261"/>
                    <a:pt x="272" y="261"/>
                  </a:cubicBezTo>
                  <a:moveTo>
                    <a:pt x="272" y="261"/>
                  </a:moveTo>
                  <a:cubicBezTo>
                    <a:pt x="272" y="261"/>
                    <a:pt x="272" y="261"/>
                    <a:pt x="272" y="261"/>
                  </a:cubicBezTo>
                  <a:cubicBezTo>
                    <a:pt x="272" y="261"/>
                    <a:pt x="272" y="261"/>
                    <a:pt x="272" y="261"/>
                  </a:cubicBezTo>
                  <a:moveTo>
                    <a:pt x="272" y="261"/>
                  </a:moveTo>
                  <a:cubicBezTo>
                    <a:pt x="272" y="261"/>
                    <a:pt x="272" y="261"/>
                    <a:pt x="272" y="261"/>
                  </a:cubicBezTo>
                  <a:cubicBezTo>
                    <a:pt x="272" y="261"/>
                    <a:pt x="272" y="261"/>
                    <a:pt x="272" y="261"/>
                  </a:cubicBezTo>
                  <a:moveTo>
                    <a:pt x="272" y="261"/>
                  </a:moveTo>
                  <a:cubicBezTo>
                    <a:pt x="272" y="261"/>
                    <a:pt x="272" y="261"/>
                    <a:pt x="272" y="261"/>
                  </a:cubicBezTo>
                  <a:cubicBezTo>
                    <a:pt x="272" y="261"/>
                    <a:pt x="272" y="261"/>
                    <a:pt x="272" y="261"/>
                  </a:cubicBezTo>
                  <a:moveTo>
                    <a:pt x="272" y="261"/>
                  </a:moveTo>
                  <a:cubicBezTo>
                    <a:pt x="272" y="261"/>
                    <a:pt x="272" y="261"/>
                    <a:pt x="272" y="261"/>
                  </a:cubicBezTo>
                  <a:cubicBezTo>
                    <a:pt x="272" y="261"/>
                    <a:pt x="272" y="261"/>
                    <a:pt x="272" y="261"/>
                  </a:cubicBezTo>
                  <a:moveTo>
                    <a:pt x="272" y="261"/>
                  </a:moveTo>
                  <a:cubicBezTo>
                    <a:pt x="272" y="261"/>
                    <a:pt x="272" y="261"/>
                    <a:pt x="272" y="261"/>
                  </a:cubicBezTo>
                  <a:cubicBezTo>
                    <a:pt x="272" y="261"/>
                    <a:pt x="272" y="261"/>
                    <a:pt x="272" y="261"/>
                  </a:cubicBezTo>
                  <a:moveTo>
                    <a:pt x="19" y="259"/>
                  </a:moveTo>
                  <a:cubicBezTo>
                    <a:pt x="22" y="265"/>
                    <a:pt x="26" y="270"/>
                    <a:pt x="29" y="273"/>
                  </a:cubicBezTo>
                  <a:cubicBezTo>
                    <a:pt x="26" y="270"/>
                    <a:pt x="23" y="266"/>
                    <a:pt x="20" y="260"/>
                  </a:cubicBezTo>
                  <a:cubicBezTo>
                    <a:pt x="270" y="262"/>
                    <a:pt x="270" y="262"/>
                    <a:pt x="270" y="262"/>
                  </a:cubicBezTo>
                  <a:cubicBezTo>
                    <a:pt x="270" y="262"/>
                    <a:pt x="270" y="262"/>
                    <a:pt x="270" y="262"/>
                  </a:cubicBezTo>
                  <a:cubicBezTo>
                    <a:pt x="19" y="259"/>
                    <a:pt x="19" y="259"/>
                    <a:pt x="19" y="259"/>
                  </a:cubicBezTo>
                  <a:moveTo>
                    <a:pt x="3" y="219"/>
                  </a:moveTo>
                  <a:cubicBezTo>
                    <a:pt x="5" y="228"/>
                    <a:pt x="8" y="235"/>
                    <a:pt x="10" y="242"/>
                  </a:cubicBezTo>
                  <a:cubicBezTo>
                    <a:pt x="10" y="242"/>
                    <a:pt x="10" y="242"/>
                    <a:pt x="10" y="242"/>
                  </a:cubicBezTo>
                  <a:cubicBezTo>
                    <a:pt x="290" y="239"/>
                    <a:pt x="290" y="239"/>
                    <a:pt x="290" y="239"/>
                  </a:cubicBezTo>
                  <a:cubicBezTo>
                    <a:pt x="299" y="252"/>
                    <a:pt x="290" y="261"/>
                    <a:pt x="272" y="261"/>
                  </a:cubicBezTo>
                  <a:cubicBezTo>
                    <a:pt x="292" y="261"/>
                    <a:pt x="300" y="251"/>
                    <a:pt x="288" y="237"/>
                  </a:cubicBezTo>
                  <a:cubicBezTo>
                    <a:pt x="288" y="237"/>
                    <a:pt x="288" y="237"/>
                    <a:pt x="288" y="237"/>
                  </a:cubicBezTo>
                  <a:cubicBezTo>
                    <a:pt x="288" y="237"/>
                    <a:pt x="288" y="237"/>
                    <a:pt x="288" y="237"/>
                  </a:cubicBezTo>
                  <a:cubicBezTo>
                    <a:pt x="289" y="237"/>
                    <a:pt x="290" y="238"/>
                    <a:pt x="290" y="239"/>
                  </a:cubicBezTo>
                  <a:cubicBezTo>
                    <a:pt x="10" y="241"/>
                    <a:pt x="10" y="241"/>
                    <a:pt x="10" y="241"/>
                  </a:cubicBezTo>
                  <a:cubicBezTo>
                    <a:pt x="7" y="235"/>
                    <a:pt x="5" y="228"/>
                    <a:pt x="3" y="220"/>
                  </a:cubicBezTo>
                  <a:cubicBezTo>
                    <a:pt x="281" y="222"/>
                    <a:pt x="281" y="222"/>
                    <a:pt x="281" y="222"/>
                  </a:cubicBezTo>
                  <a:cubicBezTo>
                    <a:pt x="281" y="222"/>
                    <a:pt x="281" y="222"/>
                    <a:pt x="281" y="222"/>
                  </a:cubicBezTo>
                  <a:cubicBezTo>
                    <a:pt x="3" y="219"/>
                    <a:pt x="3" y="219"/>
                    <a:pt x="3" y="219"/>
                  </a:cubicBezTo>
                  <a:cubicBezTo>
                    <a:pt x="3" y="219"/>
                    <a:pt x="3" y="219"/>
                    <a:pt x="3" y="219"/>
                  </a:cubicBezTo>
                  <a:moveTo>
                    <a:pt x="7" y="140"/>
                  </a:moveTo>
                  <a:cubicBezTo>
                    <a:pt x="5" y="148"/>
                    <a:pt x="3" y="156"/>
                    <a:pt x="2" y="163"/>
                  </a:cubicBezTo>
                  <a:cubicBezTo>
                    <a:pt x="2" y="163"/>
                    <a:pt x="2" y="163"/>
                    <a:pt x="2" y="163"/>
                  </a:cubicBezTo>
                  <a:cubicBezTo>
                    <a:pt x="283" y="160"/>
                    <a:pt x="283" y="160"/>
                    <a:pt x="283" y="160"/>
                  </a:cubicBezTo>
                  <a:cubicBezTo>
                    <a:pt x="284" y="169"/>
                    <a:pt x="285" y="176"/>
                    <a:pt x="284" y="182"/>
                  </a:cubicBezTo>
                  <a:cubicBezTo>
                    <a:pt x="0" y="180"/>
                    <a:pt x="0" y="180"/>
                    <a:pt x="0" y="180"/>
                  </a:cubicBezTo>
                  <a:cubicBezTo>
                    <a:pt x="0" y="188"/>
                    <a:pt x="0" y="196"/>
                    <a:pt x="1" y="203"/>
                  </a:cubicBezTo>
                  <a:cubicBezTo>
                    <a:pt x="1" y="203"/>
                    <a:pt x="1" y="203"/>
                    <a:pt x="1" y="203"/>
                  </a:cubicBezTo>
                  <a:cubicBezTo>
                    <a:pt x="276" y="200"/>
                    <a:pt x="276" y="200"/>
                    <a:pt x="276" y="200"/>
                  </a:cubicBezTo>
                  <a:cubicBezTo>
                    <a:pt x="276" y="200"/>
                    <a:pt x="276" y="200"/>
                    <a:pt x="276" y="200"/>
                  </a:cubicBezTo>
                  <a:cubicBezTo>
                    <a:pt x="1" y="202"/>
                    <a:pt x="1" y="202"/>
                    <a:pt x="1" y="202"/>
                  </a:cubicBezTo>
                  <a:cubicBezTo>
                    <a:pt x="0" y="195"/>
                    <a:pt x="0" y="188"/>
                    <a:pt x="0" y="181"/>
                  </a:cubicBezTo>
                  <a:cubicBezTo>
                    <a:pt x="284" y="183"/>
                    <a:pt x="284" y="183"/>
                    <a:pt x="284" y="183"/>
                  </a:cubicBezTo>
                  <a:cubicBezTo>
                    <a:pt x="283" y="187"/>
                    <a:pt x="280" y="191"/>
                    <a:pt x="275" y="194"/>
                  </a:cubicBezTo>
                  <a:cubicBezTo>
                    <a:pt x="289" y="184"/>
                    <a:pt x="284" y="170"/>
                    <a:pt x="280" y="147"/>
                  </a:cubicBezTo>
                  <a:cubicBezTo>
                    <a:pt x="281" y="151"/>
                    <a:pt x="282" y="156"/>
                    <a:pt x="282" y="160"/>
                  </a:cubicBezTo>
                  <a:cubicBezTo>
                    <a:pt x="3" y="162"/>
                    <a:pt x="3" y="162"/>
                    <a:pt x="3" y="162"/>
                  </a:cubicBezTo>
                  <a:cubicBezTo>
                    <a:pt x="4" y="155"/>
                    <a:pt x="5" y="148"/>
                    <a:pt x="7" y="141"/>
                  </a:cubicBezTo>
                  <a:cubicBezTo>
                    <a:pt x="279" y="143"/>
                    <a:pt x="279" y="143"/>
                    <a:pt x="279" y="143"/>
                  </a:cubicBezTo>
                  <a:cubicBezTo>
                    <a:pt x="279" y="143"/>
                    <a:pt x="279" y="143"/>
                    <a:pt x="279" y="142"/>
                  </a:cubicBezTo>
                  <a:cubicBezTo>
                    <a:pt x="7" y="140"/>
                    <a:pt x="7" y="140"/>
                    <a:pt x="7" y="140"/>
                  </a:cubicBezTo>
                  <a:cubicBezTo>
                    <a:pt x="7" y="140"/>
                    <a:pt x="7" y="140"/>
                    <a:pt x="7" y="140"/>
                  </a:cubicBezTo>
                  <a:moveTo>
                    <a:pt x="30" y="82"/>
                  </a:moveTo>
                  <a:cubicBezTo>
                    <a:pt x="34" y="75"/>
                    <a:pt x="38" y="68"/>
                    <a:pt x="42" y="62"/>
                  </a:cubicBezTo>
                  <a:cubicBezTo>
                    <a:pt x="282" y="64"/>
                    <a:pt x="282" y="64"/>
                    <a:pt x="282" y="64"/>
                  </a:cubicBezTo>
                  <a:cubicBezTo>
                    <a:pt x="285" y="69"/>
                    <a:pt x="287" y="75"/>
                    <a:pt x="288" y="80"/>
                  </a:cubicBezTo>
                  <a:cubicBezTo>
                    <a:pt x="30" y="82"/>
                    <a:pt x="30" y="82"/>
                    <a:pt x="30" y="82"/>
                  </a:cubicBezTo>
                  <a:moveTo>
                    <a:pt x="58" y="42"/>
                  </a:moveTo>
                  <a:cubicBezTo>
                    <a:pt x="65" y="35"/>
                    <a:pt x="73" y="28"/>
                    <a:pt x="82" y="22"/>
                  </a:cubicBezTo>
                  <a:cubicBezTo>
                    <a:pt x="242" y="23"/>
                    <a:pt x="242" y="23"/>
                    <a:pt x="242" y="23"/>
                  </a:cubicBezTo>
                  <a:cubicBezTo>
                    <a:pt x="247" y="26"/>
                    <a:pt x="253" y="30"/>
                    <a:pt x="258" y="34"/>
                  </a:cubicBezTo>
                  <a:cubicBezTo>
                    <a:pt x="260" y="36"/>
                    <a:pt x="262" y="38"/>
                    <a:pt x="265" y="41"/>
                  </a:cubicBezTo>
                  <a:cubicBezTo>
                    <a:pt x="58" y="42"/>
                    <a:pt x="58" y="42"/>
                    <a:pt x="58" y="42"/>
                  </a:cubicBezTo>
                  <a:moveTo>
                    <a:pt x="207" y="8"/>
                  </a:moveTo>
                  <a:cubicBezTo>
                    <a:pt x="207" y="8"/>
                    <a:pt x="207" y="8"/>
                    <a:pt x="207" y="8"/>
                  </a:cubicBezTo>
                  <a:cubicBezTo>
                    <a:pt x="207" y="8"/>
                    <a:pt x="223" y="12"/>
                    <a:pt x="242" y="23"/>
                  </a:cubicBezTo>
                  <a:cubicBezTo>
                    <a:pt x="82" y="22"/>
                    <a:pt x="82" y="22"/>
                    <a:pt x="82" y="22"/>
                  </a:cubicBezTo>
                  <a:cubicBezTo>
                    <a:pt x="82" y="22"/>
                    <a:pt x="82" y="22"/>
                    <a:pt x="82" y="22"/>
                  </a:cubicBezTo>
                  <a:cubicBezTo>
                    <a:pt x="73" y="28"/>
                    <a:pt x="65" y="35"/>
                    <a:pt x="57" y="43"/>
                  </a:cubicBezTo>
                  <a:cubicBezTo>
                    <a:pt x="57" y="43"/>
                    <a:pt x="57" y="43"/>
                    <a:pt x="57" y="43"/>
                  </a:cubicBezTo>
                  <a:cubicBezTo>
                    <a:pt x="265" y="41"/>
                    <a:pt x="265" y="41"/>
                    <a:pt x="265" y="41"/>
                  </a:cubicBezTo>
                  <a:cubicBezTo>
                    <a:pt x="271" y="48"/>
                    <a:pt x="277" y="55"/>
                    <a:pt x="282" y="63"/>
                  </a:cubicBezTo>
                  <a:cubicBezTo>
                    <a:pt x="43" y="61"/>
                    <a:pt x="43" y="61"/>
                    <a:pt x="43" y="61"/>
                  </a:cubicBezTo>
                  <a:cubicBezTo>
                    <a:pt x="43" y="61"/>
                    <a:pt x="43" y="61"/>
                    <a:pt x="43" y="61"/>
                  </a:cubicBezTo>
                  <a:cubicBezTo>
                    <a:pt x="38" y="68"/>
                    <a:pt x="33" y="75"/>
                    <a:pt x="29" y="83"/>
                  </a:cubicBezTo>
                  <a:cubicBezTo>
                    <a:pt x="29" y="83"/>
                    <a:pt x="29" y="83"/>
                    <a:pt x="29" y="83"/>
                  </a:cubicBezTo>
                  <a:cubicBezTo>
                    <a:pt x="288" y="81"/>
                    <a:pt x="288" y="81"/>
                    <a:pt x="288" y="81"/>
                  </a:cubicBezTo>
                  <a:cubicBezTo>
                    <a:pt x="289" y="89"/>
                    <a:pt x="288" y="96"/>
                    <a:pt x="284" y="103"/>
                  </a:cubicBezTo>
                  <a:cubicBezTo>
                    <a:pt x="21" y="101"/>
                    <a:pt x="21" y="101"/>
                    <a:pt x="21" y="101"/>
                  </a:cubicBezTo>
                  <a:cubicBezTo>
                    <a:pt x="17" y="108"/>
                    <a:pt x="14" y="116"/>
                    <a:pt x="12" y="123"/>
                  </a:cubicBezTo>
                  <a:cubicBezTo>
                    <a:pt x="12" y="123"/>
                    <a:pt x="12" y="123"/>
                    <a:pt x="12" y="123"/>
                  </a:cubicBezTo>
                  <a:cubicBezTo>
                    <a:pt x="276" y="121"/>
                    <a:pt x="276" y="121"/>
                    <a:pt x="276" y="121"/>
                  </a:cubicBezTo>
                  <a:cubicBezTo>
                    <a:pt x="276" y="120"/>
                    <a:pt x="276" y="120"/>
                    <a:pt x="276" y="120"/>
                  </a:cubicBezTo>
                  <a:cubicBezTo>
                    <a:pt x="12" y="122"/>
                    <a:pt x="12" y="122"/>
                    <a:pt x="12" y="122"/>
                  </a:cubicBezTo>
                  <a:cubicBezTo>
                    <a:pt x="15" y="115"/>
                    <a:pt x="17" y="108"/>
                    <a:pt x="20" y="102"/>
                  </a:cubicBezTo>
                  <a:cubicBezTo>
                    <a:pt x="284" y="103"/>
                    <a:pt x="284" y="103"/>
                    <a:pt x="284" y="103"/>
                  </a:cubicBezTo>
                  <a:cubicBezTo>
                    <a:pt x="282" y="106"/>
                    <a:pt x="279" y="109"/>
                    <a:pt x="275" y="112"/>
                  </a:cubicBezTo>
                  <a:cubicBezTo>
                    <a:pt x="303" y="94"/>
                    <a:pt x="283" y="55"/>
                    <a:pt x="258" y="34"/>
                  </a:cubicBezTo>
                  <a:cubicBezTo>
                    <a:pt x="233" y="14"/>
                    <a:pt x="207" y="8"/>
                    <a:pt x="207" y="8"/>
                  </a:cubicBezTo>
                  <a:cubicBezTo>
                    <a:pt x="207" y="8"/>
                    <a:pt x="207" y="8"/>
                    <a:pt x="207" y="8"/>
                  </a:cubicBezTo>
                  <a:moveTo>
                    <a:pt x="129" y="2"/>
                  </a:moveTo>
                  <a:cubicBezTo>
                    <a:pt x="137" y="0"/>
                    <a:pt x="145" y="0"/>
                    <a:pt x="154" y="0"/>
                  </a:cubicBezTo>
                  <a:cubicBezTo>
                    <a:pt x="162" y="0"/>
                    <a:pt x="170" y="0"/>
                    <a:pt x="178" y="2"/>
                  </a:cubicBezTo>
                  <a:cubicBezTo>
                    <a:pt x="129" y="2"/>
                    <a:pt x="129" y="2"/>
                    <a:pt x="129" y="2"/>
                  </a:cubicBezTo>
                  <a:moveTo>
                    <a:pt x="154" y="0"/>
                  </a:moveTo>
                  <a:cubicBezTo>
                    <a:pt x="145" y="0"/>
                    <a:pt x="136" y="1"/>
                    <a:pt x="128" y="2"/>
                  </a:cubicBezTo>
                  <a:cubicBezTo>
                    <a:pt x="128" y="2"/>
                    <a:pt x="128" y="2"/>
                    <a:pt x="128" y="2"/>
                  </a:cubicBezTo>
                  <a:cubicBezTo>
                    <a:pt x="179" y="2"/>
                    <a:pt x="179" y="2"/>
                    <a:pt x="179" y="2"/>
                  </a:cubicBezTo>
                  <a:cubicBezTo>
                    <a:pt x="188" y="3"/>
                    <a:pt x="196" y="5"/>
                    <a:pt x="205" y="8"/>
                  </a:cubicBezTo>
                  <a:cubicBezTo>
                    <a:pt x="187" y="2"/>
                    <a:pt x="170" y="0"/>
                    <a:pt x="154"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38897" name="Freeform 305"/>
            <p:cNvSpPr>
              <a:spLocks/>
            </p:cNvSpPr>
            <p:nvPr/>
          </p:nvSpPr>
          <p:spPr bwMode="auto">
            <a:xfrm>
              <a:off x="2655" y="190"/>
              <a:ext cx="321" cy="42"/>
            </a:xfrm>
            <a:custGeom>
              <a:avLst/>
              <a:gdLst/>
              <a:ahLst/>
              <a:cxnLst>
                <a:cxn ang="0">
                  <a:pos x="97" y="0"/>
                </a:cxn>
                <a:cxn ang="0">
                  <a:pos x="46" y="0"/>
                </a:cxn>
                <a:cxn ang="0">
                  <a:pos x="46" y="0"/>
                </a:cxn>
                <a:cxn ang="0">
                  <a:pos x="0" y="20"/>
                </a:cxn>
                <a:cxn ang="0">
                  <a:pos x="0" y="20"/>
                </a:cxn>
                <a:cxn ang="0">
                  <a:pos x="160" y="21"/>
                </a:cxn>
                <a:cxn ang="0">
                  <a:pos x="125" y="6"/>
                </a:cxn>
                <a:cxn ang="0">
                  <a:pos x="125" y="6"/>
                </a:cxn>
                <a:cxn ang="0">
                  <a:pos x="123" y="6"/>
                </a:cxn>
                <a:cxn ang="0">
                  <a:pos x="97" y="0"/>
                </a:cxn>
              </a:cxnLst>
              <a:rect l="0" t="0" r="r" b="b"/>
              <a:pathLst>
                <a:path w="160" h="21">
                  <a:moveTo>
                    <a:pt x="97" y="0"/>
                  </a:moveTo>
                  <a:cubicBezTo>
                    <a:pt x="46" y="0"/>
                    <a:pt x="46" y="0"/>
                    <a:pt x="46" y="0"/>
                  </a:cubicBezTo>
                  <a:cubicBezTo>
                    <a:pt x="46" y="0"/>
                    <a:pt x="46" y="0"/>
                    <a:pt x="46" y="0"/>
                  </a:cubicBezTo>
                  <a:cubicBezTo>
                    <a:pt x="29" y="4"/>
                    <a:pt x="13" y="10"/>
                    <a:pt x="0" y="20"/>
                  </a:cubicBezTo>
                  <a:cubicBezTo>
                    <a:pt x="0" y="20"/>
                    <a:pt x="0" y="20"/>
                    <a:pt x="0" y="20"/>
                  </a:cubicBezTo>
                  <a:cubicBezTo>
                    <a:pt x="160" y="21"/>
                    <a:pt x="160" y="21"/>
                    <a:pt x="160" y="21"/>
                  </a:cubicBezTo>
                  <a:cubicBezTo>
                    <a:pt x="141" y="10"/>
                    <a:pt x="125" y="6"/>
                    <a:pt x="125" y="6"/>
                  </a:cubicBezTo>
                  <a:cubicBezTo>
                    <a:pt x="125" y="6"/>
                    <a:pt x="125" y="6"/>
                    <a:pt x="125" y="6"/>
                  </a:cubicBezTo>
                  <a:cubicBezTo>
                    <a:pt x="124" y="6"/>
                    <a:pt x="124" y="6"/>
                    <a:pt x="123" y="6"/>
                  </a:cubicBezTo>
                  <a:cubicBezTo>
                    <a:pt x="114" y="3"/>
                    <a:pt x="106" y="1"/>
                    <a:pt x="97"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38898" name="Freeform 306"/>
            <p:cNvSpPr>
              <a:spLocks/>
            </p:cNvSpPr>
            <p:nvPr/>
          </p:nvSpPr>
          <p:spPr bwMode="auto">
            <a:xfrm>
              <a:off x="2577" y="268"/>
              <a:ext cx="480" cy="44"/>
            </a:xfrm>
            <a:custGeom>
              <a:avLst/>
              <a:gdLst/>
              <a:ahLst/>
              <a:cxnLst>
                <a:cxn ang="0">
                  <a:pos x="222" y="0"/>
                </a:cxn>
                <a:cxn ang="0">
                  <a:pos x="14" y="2"/>
                </a:cxn>
                <a:cxn ang="0">
                  <a:pos x="14" y="2"/>
                </a:cxn>
                <a:cxn ang="0">
                  <a:pos x="0" y="20"/>
                </a:cxn>
                <a:cxn ang="0">
                  <a:pos x="0" y="20"/>
                </a:cxn>
                <a:cxn ang="0">
                  <a:pos x="239" y="22"/>
                </a:cxn>
                <a:cxn ang="0">
                  <a:pos x="222" y="0"/>
                </a:cxn>
              </a:cxnLst>
              <a:rect l="0" t="0" r="r" b="b"/>
              <a:pathLst>
                <a:path w="239" h="22">
                  <a:moveTo>
                    <a:pt x="222" y="0"/>
                  </a:moveTo>
                  <a:cubicBezTo>
                    <a:pt x="14" y="2"/>
                    <a:pt x="14" y="2"/>
                    <a:pt x="14" y="2"/>
                  </a:cubicBezTo>
                  <a:cubicBezTo>
                    <a:pt x="14" y="2"/>
                    <a:pt x="14" y="2"/>
                    <a:pt x="14" y="2"/>
                  </a:cubicBezTo>
                  <a:cubicBezTo>
                    <a:pt x="9" y="8"/>
                    <a:pt x="4" y="14"/>
                    <a:pt x="0" y="20"/>
                  </a:cubicBezTo>
                  <a:cubicBezTo>
                    <a:pt x="0" y="20"/>
                    <a:pt x="0" y="20"/>
                    <a:pt x="0" y="20"/>
                  </a:cubicBezTo>
                  <a:cubicBezTo>
                    <a:pt x="239" y="22"/>
                    <a:pt x="239" y="22"/>
                    <a:pt x="239" y="22"/>
                  </a:cubicBezTo>
                  <a:cubicBezTo>
                    <a:pt x="234" y="14"/>
                    <a:pt x="228" y="7"/>
                    <a:pt x="222"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grpSp>
      <p:sp>
        <p:nvSpPr>
          <p:cNvPr id="1025" name="Freeform 1024"/>
          <p:cNvSpPr/>
          <p:nvPr/>
        </p:nvSpPr>
        <p:spPr bwMode="auto">
          <a:xfrm>
            <a:off x="3104079" y="839357"/>
            <a:ext cx="6039908" cy="4307164"/>
          </a:xfrm>
          <a:custGeom>
            <a:avLst/>
            <a:gdLst>
              <a:gd name="connsiteX0" fmla="*/ 121920 w 4945380"/>
              <a:gd name="connsiteY0" fmla="*/ 0 h 4175760"/>
              <a:gd name="connsiteX1" fmla="*/ 289560 w 4945380"/>
              <a:gd name="connsiteY1" fmla="*/ 60960 h 4175760"/>
              <a:gd name="connsiteX2" fmla="*/ 350520 w 4945380"/>
              <a:gd name="connsiteY2" fmla="*/ 129540 h 4175760"/>
              <a:gd name="connsiteX3" fmla="*/ 373380 w 4945380"/>
              <a:gd name="connsiteY3" fmla="*/ 190500 h 4175760"/>
              <a:gd name="connsiteX4" fmla="*/ 342900 w 4945380"/>
              <a:gd name="connsiteY4" fmla="*/ 236220 h 4175760"/>
              <a:gd name="connsiteX5" fmla="*/ 335280 w 4945380"/>
              <a:gd name="connsiteY5" fmla="*/ 350520 h 4175760"/>
              <a:gd name="connsiteX6" fmla="*/ 320040 w 4945380"/>
              <a:gd name="connsiteY6" fmla="*/ 419100 h 4175760"/>
              <a:gd name="connsiteX7" fmla="*/ 358140 w 4945380"/>
              <a:gd name="connsiteY7" fmla="*/ 502920 h 4175760"/>
              <a:gd name="connsiteX8" fmla="*/ 335280 w 4945380"/>
              <a:gd name="connsiteY8" fmla="*/ 548640 h 4175760"/>
              <a:gd name="connsiteX9" fmla="*/ 289560 w 4945380"/>
              <a:gd name="connsiteY9" fmla="*/ 556260 h 4175760"/>
              <a:gd name="connsiteX10" fmla="*/ 274320 w 4945380"/>
              <a:gd name="connsiteY10" fmla="*/ 632460 h 4175760"/>
              <a:gd name="connsiteX11" fmla="*/ 228600 w 4945380"/>
              <a:gd name="connsiteY11" fmla="*/ 716280 h 4175760"/>
              <a:gd name="connsiteX12" fmla="*/ 129540 w 4945380"/>
              <a:gd name="connsiteY12" fmla="*/ 693420 h 4175760"/>
              <a:gd name="connsiteX13" fmla="*/ 114300 w 4945380"/>
              <a:gd name="connsiteY13" fmla="*/ 693420 h 4175760"/>
              <a:gd name="connsiteX14" fmla="*/ 45720 w 4945380"/>
              <a:gd name="connsiteY14" fmla="*/ 762000 h 4175760"/>
              <a:gd name="connsiteX15" fmla="*/ 137160 w 4945380"/>
              <a:gd name="connsiteY15" fmla="*/ 914400 h 4175760"/>
              <a:gd name="connsiteX16" fmla="*/ 198120 w 4945380"/>
              <a:gd name="connsiteY16" fmla="*/ 1013460 h 4175760"/>
              <a:gd name="connsiteX17" fmla="*/ 205740 w 4945380"/>
              <a:gd name="connsiteY17" fmla="*/ 1181100 h 4175760"/>
              <a:gd name="connsiteX18" fmla="*/ 129540 w 4945380"/>
              <a:gd name="connsiteY18" fmla="*/ 1394460 h 4175760"/>
              <a:gd name="connsiteX19" fmla="*/ 228600 w 4945380"/>
              <a:gd name="connsiteY19" fmla="*/ 1394460 h 4175760"/>
              <a:gd name="connsiteX20" fmla="*/ 358140 w 4945380"/>
              <a:gd name="connsiteY20" fmla="*/ 1280160 h 4175760"/>
              <a:gd name="connsiteX21" fmla="*/ 358140 w 4945380"/>
              <a:gd name="connsiteY21" fmla="*/ 1219200 h 4175760"/>
              <a:gd name="connsiteX22" fmla="*/ 381000 w 4945380"/>
              <a:gd name="connsiteY22" fmla="*/ 1173480 h 4175760"/>
              <a:gd name="connsiteX23" fmla="*/ 449580 w 4945380"/>
              <a:gd name="connsiteY23" fmla="*/ 1158240 h 4175760"/>
              <a:gd name="connsiteX24" fmla="*/ 533400 w 4945380"/>
              <a:gd name="connsiteY24" fmla="*/ 1173480 h 4175760"/>
              <a:gd name="connsiteX25" fmla="*/ 571500 w 4945380"/>
              <a:gd name="connsiteY25" fmla="*/ 1310640 h 4175760"/>
              <a:gd name="connsiteX26" fmla="*/ 518160 w 4945380"/>
              <a:gd name="connsiteY26" fmla="*/ 1371600 h 4175760"/>
              <a:gd name="connsiteX27" fmla="*/ 289560 w 4945380"/>
              <a:gd name="connsiteY27" fmla="*/ 1508760 h 4175760"/>
              <a:gd name="connsiteX28" fmla="*/ 60960 w 4945380"/>
              <a:gd name="connsiteY28" fmla="*/ 1638300 h 4175760"/>
              <a:gd name="connsiteX29" fmla="*/ 53340 w 4945380"/>
              <a:gd name="connsiteY29" fmla="*/ 1859280 h 4175760"/>
              <a:gd name="connsiteX30" fmla="*/ 0 w 4945380"/>
              <a:gd name="connsiteY30" fmla="*/ 2049780 h 4175760"/>
              <a:gd name="connsiteX31" fmla="*/ 0 w 4945380"/>
              <a:gd name="connsiteY31" fmla="*/ 2118360 h 4175760"/>
              <a:gd name="connsiteX32" fmla="*/ 15240 w 4945380"/>
              <a:gd name="connsiteY32" fmla="*/ 2209800 h 4175760"/>
              <a:gd name="connsiteX33" fmla="*/ 60960 w 4945380"/>
              <a:gd name="connsiteY33" fmla="*/ 2293620 h 4175760"/>
              <a:gd name="connsiteX34" fmla="*/ 228600 w 4945380"/>
              <a:gd name="connsiteY34" fmla="*/ 2567940 h 4175760"/>
              <a:gd name="connsiteX35" fmla="*/ 297180 w 4945380"/>
              <a:gd name="connsiteY35" fmla="*/ 2651760 h 4175760"/>
              <a:gd name="connsiteX36" fmla="*/ 358140 w 4945380"/>
              <a:gd name="connsiteY36" fmla="*/ 2788920 h 4175760"/>
              <a:gd name="connsiteX37" fmla="*/ 411480 w 4945380"/>
              <a:gd name="connsiteY37" fmla="*/ 2872740 h 4175760"/>
              <a:gd name="connsiteX38" fmla="*/ 457200 w 4945380"/>
              <a:gd name="connsiteY38" fmla="*/ 2933700 h 4175760"/>
              <a:gd name="connsiteX39" fmla="*/ 464820 w 4945380"/>
              <a:gd name="connsiteY39" fmla="*/ 3025140 h 4175760"/>
              <a:gd name="connsiteX40" fmla="*/ 449580 w 4945380"/>
              <a:gd name="connsiteY40" fmla="*/ 3086100 h 4175760"/>
              <a:gd name="connsiteX41" fmla="*/ 541020 w 4945380"/>
              <a:gd name="connsiteY41" fmla="*/ 3314700 h 4175760"/>
              <a:gd name="connsiteX42" fmla="*/ 617220 w 4945380"/>
              <a:gd name="connsiteY42" fmla="*/ 3543300 h 4175760"/>
              <a:gd name="connsiteX43" fmla="*/ 708660 w 4945380"/>
              <a:gd name="connsiteY43" fmla="*/ 3749040 h 4175760"/>
              <a:gd name="connsiteX44" fmla="*/ 838200 w 4945380"/>
              <a:gd name="connsiteY44" fmla="*/ 3870960 h 4175760"/>
              <a:gd name="connsiteX45" fmla="*/ 1181100 w 4945380"/>
              <a:gd name="connsiteY45" fmla="*/ 3794760 h 4175760"/>
              <a:gd name="connsiteX46" fmla="*/ 1257300 w 4945380"/>
              <a:gd name="connsiteY46" fmla="*/ 3787140 h 4175760"/>
              <a:gd name="connsiteX47" fmla="*/ 1203960 w 4945380"/>
              <a:gd name="connsiteY47" fmla="*/ 3901440 h 4175760"/>
              <a:gd name="connsiteX48" fmla="*/ 1036320 w 4945380"/>
              <a:gd name="connsiteY48" fmla="*/ 4030980 h 4175760"/>
              <a:gd name="connsiteX49" fmla="*/ 952500 w 4945380"/>
              <a:gd name="connsiteY49" fmla="*/ 4053840 h 4175760"/>
              <a:gd name="connsiteX50" fmla="*/ 891540 w 4945380"/>
              <a:gd name="connsiteY50" fmla="*/ 4069080 h 4175760"/>
              <a:gd name="connsiteX51" fmla="*/ 769620 w 4945380"/>
              <a:gd name="connsiteY51" fmla="*/ 4152900 h 4175760"/>
              <a:gd name="connsiteX52" fmla="*/ 4937760 w 4945380"/>
              <a:gd name="connsiteY52" fmla="*/ 4175760 h 4175760"/>
              <a:gd name="connsiteX53" fmla="*/ 4945380 w 4945380"/>
              <a:gd name="connsiteY53" fmla="*/ 30480 h 4175760"/>
              <a:gd name="connsiteX54" fmla="*/ 121920 w 4945380"/>
              <a:gd name="connsiteY54" fmla="*/ 0 h 4175760"/>
              <a:gd name="connsiteX0" fmla="*/ 121920 w 4937760"/>
              <a:gd name="connsiteY0" fmla="*/ 0 h 4175760"/>
              <a:gd name="connsiteX1" fmla="*/ 289560 w 4937760"/>
              <a:gd name="connsiteY1" fmla="*/ 60960 h 4175760"/>
              <a:gd name="connsiteX2" fmla="*/ 350520 w 4937760"/>
              <a:gd name="connsiteY2" fmla="*/ 129540 h 4175760"/>
              <a:gd name="connsiteX3" fmla="*/ 373380 w 4937760"/>
              <a:gd name="connsiteY3" fmla="*/ 190500 h 4175760"/>
              <a:gd name="connsiteX4" fmla="*/ 342900 w 4937760"/>
              <a:gd name="connsiteY4" fmla="*/ 236220 h 4175760"/>
              <a:gd name="connsiteX5" fmla="*/ 335280 w 4937760"/>
              <a:gd name="connsiteY5" fmla="*/ 350520 h 4175760"/>
              <a:gd name="connsiteX6" fmla="*/ 320040 w 4937760"/>
              <a:gd name="connsiteY6" fmla="*/ 419100 h 4175760"/>
              <a:gd name="connsiteX7" fmla="*/ 358140 w 4937760"/>
              <a:gd name="connsiteY7" fmla="*/ 502920 h 4175760"/>
              <a:gd name="connsiteX8" fmla="*/ 335280 w 4937760"/>
              <a:gd name="connsiteY8" fmla="*/ 548640 h 4175760"/>
              <a:gd name="connsiteX9" fmla="*/ 289560 w 4937760"/>
              <a:gd name="connsiteY9" fmla="*/ 556260 h 4175760"/>
              <a:gd name="connsiteX10" fmla="*/ 274320 w 4937760"/>
              <a:gd name="connsiteY10" fmla="*/ 632460 h 4175760"/>
              <a:gd name="connsiteX11" fmla="*/ 228600 w 4937760"/>
              <a:gd name="connsiteY11" fmla="*/ 716280 h 4175760"/>
              <a:gd name="connsiteX12" fmla="*/ 129540 w 4937760"/>
              <a:gd name="connsiteY12" fmla="*/ 693420 h 4175760"/>
              <a:gd name="connsiteX13" fmla="*/ 114300 w 4937760"/>
              <a:gd name="connsiteY13" fmla="*/ 693420 h 4175760"/>
              <a:gd name="connsiteX14" fmla="*/ 45720 w 4937760"/>
              <a:gd name="connsiteY14" fmla="*/ 762000 h 4175760"/>
              <a:gd name="connsiteX15" fmla="*/ 137160 w 4937760"/>
              <a:gd name="connsiteY15" fmla="*/ 914400 h 4175760"/>
              <a:gd name="connsiteX16" fmla="*/ 198120 w 4937760"/>
              <a:gd name="connsiteY16" fmla="*/ 1013460 h 4175760"/>
              <a:gd name="connsiteX17" fmla="*/ 205740 w 4937760"/>
              <a:gd name="connsiteY17" fmla="*/ 1181100 h 4175760"/>
              <a:gd name="connsiteX18" fmla="*/ 129540 w 4937760"/>
              <a:gd name="connsiteY18" fmla="*/ 1394460 h 4175760"/>
              <a:gd name="connsiteX19" fmla="*/ 228600 w 4937760"/>
              <a:gd name="connsiteY19" fmla="*/ 1394460 h 4175760"/>
              <a:gd name="connsiteX20" fmla="*/ 358140 w 4937760"/>
              <a:gd name="connsiteY20" fmla="*/ 1280160 h 4175760"/>
              <a:gd name="connsiteX21" fmla="*/ 358140 w 4937760"/>
              <a:gd name="connsiteY21" fmla="*/ 1219200 h 4175760"/>
              <a:gd name="connsiteX22" fmla="*/ 381000 w 4937760"/>
              <a:gd name="connsiteY22" fmla="*/ 1173480 h 4175760"/>
              <a:gd name="connsiteX23" fmla="*/ 449580 w 4937760"/>
              <a:gd name="connsiteY23" fmla="*/ 1158240 h 4175760"/>
              <a:gd name="connsiteX24" fmla="*/ 533400 w 4937760"/>
              <a:gd name="connsiteY24" fmla="*/ 1173480 h 4175760"/>
              <a:gd name="connsiteX25" fmla="*/ 571500 w 4937760"/>
              <a:gd name="connsiteY25" fmla="*/ 1310640 h 4175760"/>
              <a:gd name="connsiteX26" fmla="*/ 518160 w 4937760"/>
              <a:gd name="connsiteY26" fmla="*/ 1371600 h 4175760"/>
              <a:gd name="connsiteX27" fmla="*/ 289560 w 4937760"/>
              <a:gd name="connsiteY27" fmla="*/ 1508760 h 4175760"/>
              <a:gd name="connsiteX28" fmla="*/ 60960 w 4937760"/>
              <a:gd name="connsiteY28" fmla="*/ 1638300 h 4175760"/>
              <a:gd name="connsiteX29" fmla="*/ 53340 w 4937760"/>
              <a:gd name="connsiteY29" fmla="*/ 1859280 h 4175760"/>
              <a:gd name="connsiteX30" fmla="*/ 0 w 4937760"/>
              <a:gd name="connsiteY30" fmla="*/ 2049780 h 4175760"/>
              <a:gd name="connsiteX31" fmla="*/ 0 w 4937760"/>
              <a:gd name="connsiteY31" fmla="*/ 2118360 h 4175760"/>
              <a:gd name="connsiteX32" fmla="*/ 15240 w 4937760"/>
              <a:gd name="connsiteY32" fmla="*/ 2209800 h 4175760"/>
              <a:gd name="connsiteX33" fmla="*/ 60960 w 4937760"/>
              <a:gd name="connsiteY33" fmla="*/ 2293620 h 4175760"/>
              <a:gd name="connsiteX34" fmla="*/ 228600 w 4937760"/>
              <a:gd name="connsiteY34" fmla="*/ 2567940 h 4175760"/>
              <a:gd name="connsiteX35" fmla="*/ 297180 w 4937760"/>
              <a:gd name="connsiteY35" fmla="*/ 2651760 h 4175760"/>
              <a:gd name="connsiteX36" fmla="*/ 358140 w 4937760"/>
              <a:gd name="connsiteY36" fmla="*/ 2788920 h 4175760"/>
              <a:gd name="connsiteX37" fmla="*/ 411480 w 4937760"/>
              <a:gd name="connsiteY37" fmla="*/ 2872740 h 4175760"/>
              <a:gd name="connsiteX38" fmla="*/ 457200 w 4937760"/>
              <a:gd name="connsiteY38" fmla="*/ 2933700 h 4175760"/>
              <a:gd name="connsiteX39" fmla="*/ 464820 w 4937760"/>
              <a:gd name="connsiteY39" fmla="*/ 3025140 h 4175760"/>
              <a:gd name="connsiteX40" fmla="*/ 449580 w 4937760"/>
              <a:gd name="connsiteY40" fmla="*/ 3086100 h 4175760"/>
              <a:gd name="connsiteX41" fmla="*/ 541020 w 4937760"/>
              <a:gd name="connsiteY41" fmla="*/ 3314700 h 4175760"/>
              <a:gd name="connsiteX42" fmla="*/ 617220 w 4937760"/>
              <a:gd name="connsiteY42" fmla="*/ 3543300 h 4175760"/>
              <a:gd name="connsiteX43" fmla="*/ 708660 w 4937760"/>
              <a:gd name="connsiteY43" fmla="*/ 3749040 h 4175760"/>
              <a:gd name="connsiteX44" fmla="*/ 838200 w 4937760"/>
              <a:gd name="connsiteY44" fmla="*/ 3870960 h 4175760"/>
              <a:gd name="connsiteX45" fmla="*/ 1181100 w 4937760"/>
              <a:gd name="connsiteY45" fmla="*/ 3794760 h 4175760"/>
              <a:gd name="connsiteX46" fmla="*/ 1257300 w 4937760"/>
              <a:gd name="connsiteY46" fmla="*/ 3787140 h 4175760"/>
              <a:gd name="connsiteX47" fmla="*/ 1203960 w 4937760"/>
              <a:gd name="connsiteY47" fmla="*/ 3901440 h 4175760"/>
              <a:gd name="connsiteX48" fmla="*/ 1036320 w 4937760"/>
              <a:gd name="connsiteY48" fmla="*/ 4030980 h 4175760"/>
              <a:gd name="connsiteX49" fmla="*/ 952500 w 4937760"/>
              <a:gd name="connsiteY49" fmla="*/ 4053840 h 4175760"/>
              <a:gd name="connsiteX50" fmla="*/ 891540 w 4937760"/>
              <a:gd name="connsiteY50" fmla="*/ 4069080 h 4175760"/>
              <a:gd name="connsiteX51" fmla="*/ 769620 w 4937760"/>
              <a:gd name="connsiteY51" fmla="*/ 4152900 h 4175760"/>
              <a:gd name="connsiteX52" fmla="*/ 4937760 w 4937760"/>
              <a:gd name="connsiteY52" fmla="*/ 4175760 h 4175760"/>
              <a:gd name="connsiteX53" fmla="*/ 4937760 w 4937760"/>
              <a:gd name="connsiteY53" fmla="*/ 7620 h 4175760"/>
              <a:gd name="connsiteX54" fmla="*/ 121920 w 4937760"/>
              <a:gd name="connsiteY54" fmla="*/ 0 h 4175760"/>
              <a:gd name="connsiteX0" fmla="*/ 121920 w 4937760"/>
              <a:gd name="connsiteY0" fmla="*/ 0 h 4175760"/>
              <a:gd name="connsiteX1" fmla="*/ 289560 w 4937760"/>
              <a:gd name="connsiteY1" fmla="*/ 60960 h 4175760"/>
              <a:gd name="connsiteX2" fmla="*/ 350520 w 4937760"/>
              <a:gd name="connsiteY2" fmla="*/ 129540 h 4175760"/>
              <a:gd name="connsiteX3" fmla="*/ 373380 w 4937760"/>
              <a:gd name="connsiteY3" fmla="*/ 190500 h 4175760"/>
              <a:gd name="connsiteX4" fmla="*/ 342900 w 4937760"/>
              <a:gd name="connsiteY4" fmla="*/ 236220 h 4175760"/>
              <a:gd name="connsiteX5" fmla="*/ 335280 w 4937760"/>
              <a:gd name="connsiteY5" fmla="*/ 350520 h 4175760"/>
              <a:gd name="connsiteX6" fmla="*/ 320040 w 4937760"/>
              <a:gd name="connsiteY6" fmla="*/ 419100 h 4175760"/>
              <a:gd name="connsiteX7" fmla="*/ 358140 w 4937760"/>
              <a:gd name="connsiteY7" fmla="*/ 502920 h 4175760"/>
              <a:gd name="connsiteX8" fmla="*/ 335280 w 4937760"/>
              <a:gd name="connsiteY8" fmla="*/ 548640 h 4175760"/>
              <a:gd name="connsiteX9" fmla="*/ 289560 w 4937760"/>
              <a:gd name="connsiteY9" fmla="*/ 556260 h 4175760"/>
              <a:gd name="connsiteX10" fmla="*/ 274320 w 4937760"/>
              <a:gd name="connsiteY10" fmla="*/ 632460 h 4175760"/>
              <a:gd name="connsiteX11" fmla="*/ 228600 w 4937760"/>
              <a:gd name="connsiteY11" fmla="*/ 716280 h 4175760"/>
              <a:gd name="connsiteX12" fmla="*/ 129540 w 4937760"/>
              <a:gd name="connsiteY12" fmla="*/ 693420 h 4175760"/>
              <a:gd name="connsiteX13" fmla="*/ 114300 w 4937760"/>
              <a:gd name="connsiteY13" fmla="*/ 693420 h 4175760"/>
              <a:gd name="connsiteX14" fmla="*/ 45720 w 4937760"/>
              <a:gd name="connsiteY14" fmla="*/ 762000 h 4175760"/>
              <a:gd name="connsiteX15" fmla="*/ 137160 w 4937760"/>
              <a:gd name="connsiteY15" fmla="*/ 914400 h 4175760"/>
              <a:gd name="connsiteX16" fmla="*/ 198120 w 4937760"/>
              <a:gd name="connsiteY16" fmla="*/ 1013460 h 4175760"/>
              <a:gd name="connsiteX17" fmla="*/ 205740 w 4937760"/>
              <a:gd name="connsiteY17" fmla="*/ 1181100 h 4175760"/>
              <a:gd name="connsiteX18" fmla="*/ 129540 w 4937760"/>
              <a:gd name="connsiteY18" fmla="*/ 1394460 h 4175760"/>
              <a:gd name="connsiteX19" fmla="*/ 228600 w 4937760"/>
              <a:gd name="connsiteY19" fmla="*/ 1394460 h 4175760"/>
              <a:gd name="connsiteX20" fmla="*/ 358140 w 4937760"/>
              <a:gd name="connsiteY20" fmla="*/ 1280160 h 4175760"/>
              <a:gd name="connsiteX21" fmla="*/ 358140 w 4937760"/>
              <a:gd name="connsiteY21" fmla="*/ 1219200 h 4175760"/>
              <a:gd name="connsiteX22" fmla="*/ 381000 w 4937760"/>
              <a:gd name="connsiteY22" fmla="*/ 1173480 h 4175760"/>
              <a:gd name="connsiteX23" fmla="*/ 449580 w 4937760"/>
              <a:gd name="connsiteY23" fmla="*/ 1158240 h 4175760"/>
              <a:gd name="connsiteX24" fmla="*/ 533400 w 4937760"/>
              <a:gd name="connsiteY24" fmla="*/ 1173480 h 4175760"/>
              <a:gd name="connsiteX25" fmla="*/ 571500 w 4937760"/>
              <a:gd name="connsiteY25" fmla="*/ 1310640 h 4175760"/>
              <a:gd name="connsiteX26" fmla="*/ 518160 w 4937760"/>
              <a:gd name="connsiteY26" fmla="*/ 1371600 h 4175760"/>
              <a:gd name="connsiteX27" fmla="*/ 289560 w 4937760"/>
              <a:gd name="connsiteY27" fmla="*/ 1508760 h 4175760"/>
              <a:gd name="connsiteX28" fmla="*/ 60960 w 4937760"/>
              <a:gd name="connsiteY28" fmla="*/ 1638300 h 4175760"/>
              <a:gd name="connsiteX29" fmla="*/ 53340 w 4937760"/>
              <a:gd name="connsiteY29" fmla="*/ 1859280 h 4175760"/>
              <a:gd name="connsiteX30" fmla="*/ 0 w 4937760"/>
              <a:gd name="connsiteY30" fmla="*/ 2049780 h 4175760"/>
              <a:gd name="connsiteX31" fmla="*/ 0 w 4937760"/>
              <a:gd name="connsiteY31" fmla="*/ 2118360 h 4175760"/>
              <a:gd name="connsiteX32" fmla="*/ 15240 w 4937760"/>
              <a:gd name="connsiteY32" fmla="*/ 2209800 h 4175760"/>
              <a:gd name="connsiteX33" fmla="*/ 60960 w 4937760"/>
              <a:gd name="connsiteY33" fmla="*/ 2293620 h 4175760"/>
              <a:gd name="connsiteX34" fmla="*/ 228600 w 4937760"/>
              <a:gd name="connsiteY34" fmla="*/ 2567940 h 4175760"/>
              <a:gd name="connsiteX35" fmla="*/ 297180 w 4937760"/>
              <a:gd name="connsiteY35" fmla="*/ 2651760 h 4175760"/>
              <a:gd name="connsiteX36" fmla="*/ 358140 w 4937760"/>
              <a:gd name="connsiteY36" fmla="*/ 2788920 h 4175760"/>
              <a:gd name="connsiteX37" fmla="*/ 411480 w 4937760"/>
              <a:gd name="connsiteY37" fmla="*/ 2872740 h 4175760"/>
              <a:gd name="connsiteX38" fmla="*/ 457200 w 4937760"/>
              <a:gd name="connsiteY38" fmla="*/ 2933700 h 4175760"/>
              <a:gd name="connsiteX39" fmla="*/ 464820 w 4937760"/>
              <a:gd name="connsiteY39" fmla="*/ 3025140 h 4175760"/>
              <a:gd name="connsiteX40" fmla="*/ 449580 w 4937760"/>
              <a:gd name="connsiteY40" fmla="*/ 3086100 h 4175760"/>
              <a:gd name="connsiteX41" fmla="*/ 541020 w 4937760"/>
              <a:gd name="connsiteY41" fmla="*/ 3314700 h 4175760"/>
              <a:gd name="connsiteX42" fmla="*/ 617220 w 4937760"/>
              <a:gd name="connsiteY42" fmla="*/ 3543300 h 4175760"/>
              <a:gd name="connsiteX43" fmla="*/ 708660 w 4937760"/>
              <a:gd name="connsiteY43" fmla="*/ 3749040 h 4175760"/>
              <a:gd name="connsiteX44" fmla="*/ 838200 w 4937760"/>
              <a:gd name="connsiteY44" fmla="*/ 3870960 h 4175760"/>
              <a:gd name="connsiteX45" fmla="*/ 1181100 w 4937760"/>
              <a:gd name="connsiteY45" fmla="*/ 3794760 h 4175760"/>
              <a:gd name="connsiteX46" fmla="*/ 1257300 w 4937760"/>
              <a:gd name="connsiteY46" fmla="*/ 3787140 h 4175760"/>
              <a:gd name="connsiteX47" fmla="*/ 1203960 w 4937760"/>
              <a:gd name="connsiteY47" fmla="*/ 3901440 h 4175760"/>
              <a:gd name="connsiteX48" fmla="*/ 1036320 w 4937760"/>
              <a:gd name="connsiteY48" fmla="*/ 4030980 h 4175760"/>
              <a:gd name="connsiteX49" fmla="*/ 952500 w 4937760"/>
              <a:gd name="connsiteY49" fmla="*/ 4053840 h 4175760"/>
              <a:gd name="connsiteX50" fmla="*/ 891540 w 4937760"/>
              <a:gd name="connsiteY50" fmla="*/ 4069080 h 4175760"/>
              <a:gd name="connsiteX51" fmla="*/ 748424 w 4937760"/>
              <a:gd name="connsiteY51" fmla="*/ 4175760 h 4175760"/>
              <a:gd name="connsiteX52" fmla="*/ 4937760 w 4937760"/>
              <a:gd name="connsiteY52" fmla="*/ 4175760 h 4175760"/>
              <a:gd name="connsiteX53" fmla="*/ 4937760 w 4937760"/>
              <a:gd name="connsiteY53" fmla="*/ 7620 h 4175760"/>
              <a:gd name="connsiteX54" fmla="*/ 121920 w 4937760"/>
              <a:gd name="connsiteY54" fmla="*/ 0 h 4175760"/>
              <a:gd name="connsiteX0" fmla="*/ 121920 w 5859819"/>
              <a:gd name="connsiteY0" fmla="*/ 2978 h 4178738"/>
              <a:gd name="connsiteX1" fmla="*/ 289560 w 5859819"/>
              <a:gd name="connsiteY1" fmla="*/ 63938 h 4178738"/>
              <a:gd name="connsiteX2" fmla="*/ 350520 w 5859819"/>
              <a:gd name="connsiteY2" fmla="*/ 132518 h 4178738"/>
              <a:gd name="connsiteX3" fmla="*/ 373380 w 5859819"/>
              <a:gd name="connsiteY3" fmla="*/ 193478 h 4178738"/>
              <a:gd name="connsiteX4" fmla="*/ 342900 w 5859819"/>
              <a:gd name="connsiteY4" fmla="*/ 239198 h 4178738"/>
              <a:gd name="connsiteX5" fmla="*/ 335280 w 5859819"/>
              <a:gd name="connsiteY5" fmla="*/ 353498 h 4178738"/>
              <a:gd name="connsiteX6" fmla="*/ 320040 w 5859819"/>
              <a:gd name="connsiteY6" fmla="*/ 422078 h 4178738"/>
              <a:gd name="connsiteX7" fmla="*/ 358140 w 5859819"/>
              <a:gd name="connsiteY7" fmla="*/ 505898 h 4178738"/>
              <a:gd name="connsiteX8" fmla="*/ 335280 w 5859819"/>
              <a:gd name="connsiteY8" fmla="*/ 551618 h 4178738"/>
              <a:gd name="connsiteX9" fmla="*/ 289560 w 5859819"/>
              <a:gd name="connsiteY9" fmla="*/ 559238 h 4178738"/>
              <a:gd name="connsiteX10" fmla="*/ 274320 w 5859819"/>
              <a:gd name="connsiteY10" fmla="*/ 635438 h 4178738"/>
              <a:gd name="connsiteX11" fmla="*/ 228600 w 5859819"/>
              <a:gd name="connsiteY11" fmla="*/ 719258 h 4178738"/>
              <a:gd name="connsiteX12" fmla="*/ 129540 w 5859819"/>
              <a:gd name="connsiteY12" fmla="*/ 696398 h 4178738"/>
              <a:gd name="connsiteX13" fmla="*/ 114300 w 5859819"/>
              <a:gd name="connsiteY13" fmla="*/ 696398 h 4178738"/>
              <a:gd name="connsiteX14" fmla="*/ 45720 w 5859819"/>
              <a:gd name="connsiteY14" fmla="*/ 764978 h 4178738"/>
              <a:gd name="connsiteX15" fmla="*/ 137160 w 5859819"/>
              <a:gd name="connsiteY15" fmla="*/ 917378 h 4178738"/>
              <a:gd name="connsiteX16" fmla="*/ 198120 w 5859819"/>
              <a:gd name="connsiteY16" fmla="*/ 1016438 h 4178738"/>
              <a:gd name="connsiteX17" fmla="*/ 205740 w 5859819"/>
              <a:gd name="connsiteY17" fmla="*/ 1184078 h 4178738"/>
              <a:gd name="connsiteX18" fmla="*/ 129540 w 5859819"/>
              <a:gd name="connsiteY18" fmla="*/ 1397438 h 4178738"/>
              <a:gd name="connsiteX19" fmla="*/ 228600 w 5859819"/>
              <a:gd name="connsiteY19" fmla="*/ 1397438 h 4178738"/>
              <a:gd name="connsiteX20" fmla="*/ 358140 w 5859819"/>
              <a:gd name="connsiteY20" fmla="*/ 1283138 h 4178738"/>
              <a:gd name="connsiteX21" fmla="*/ 358140 w 5859819"/>
              <a:gd name="connsiteY21" fmla="*/ 1222178 h 4178738"/>
              <a:gd name="connsiteX22" fmla="*/ 381000 w 5859819"/>
              <a:gd name="connsiteY22" fmla="*/ 1176458 h 4178738"/>
              <a:gd name="connsiteX23" fmla="*/ 449580 w 5859819"/>
              <a:gd name="connsiteY23" fmla="*/ 1161218 h 4178738"/>
              <a:gd name="connsiteX24" fmla="*/ 533400 w 5859819"/>
              <a:gd name="connsiteY24" fmla="*/ 1176458 h 4178738"/>
              <a:gd name="connsiteX25" fmla="*/ 571500 w 5859819"/>
              <a:gd name="connsiteY25" fmla="*/ 1313618 h 4178738"/>
              <a:gd name="connsiteX26" fmla="*/ 518160 w 5859819"/>
              <a:gd name="connsiteY26" fmla="*/ 1374578 h 4178738"/>
              <a:gd name="connsiteX27" fmla="*/ 289560 w 5859819"/>
              <a:gd name="connsiteY27" fmla="*/ 1511738 h 4178738"/>
              <a:gd name="connsiteX28" fmla="*/ 60960 w 5859819"/>
              <a:gd name="connsiteY28" fmla="*/ 1641278 h 4178738"/>
              <a:gd name="connsiteX29" fmla="*/ 53340 w 5859819"/>
              <a:gd name="connsiteY29" fmla="*/ 1862258 h 4178738"/>
              <a:gd name="connsiteX30" fmla="*/ 0 w 5859819"/>
              <a:gd name="connsiteY30" fmla="*/ 2052758 h 4178738"/>
              <a:gd name="connsiteX31" fmla="*/ 0 w 5859819"/>
              <a:gd name="connsiteY31" fmla="*/ 2121338 h 4178738"/>
              <a:gd name="connsiteX32" fmla="*/ 15240 w 5859819"/>
              <a:gd name="connsiteY32" fmla="*/ 2212778 h 4178738"/>
              <a:gd name="connsiteX33" fmla="*/ 60960 w 5859819"/>
              <a:gd name="connsiteY33" fmla="*/ 2296598 h 4178738"/>
              <a:gd name="connsiteX34" fmla="*/ 228600 w 5859819"/>
              <a:gd name="connsiteY34" fmla="*/ 2570918 h 4178738"/>
              <a:gd name="connsiteX35" fmla="*/ 297180 w 5859819"/>
              <a:gd name="connsiteY35" fmla="*/ 2654738 h 4178738"/>
              <a:gd name="connsiteX36" fmla="*/ 358140 w 5859819"/>
              <a:gd name="connsiteY36" fmla="*/ 2791898 h 4178738"/>
              <a:gd name="connsiteX37" fmla="*/ 411480 w 5859819"/>
              <a:gd name="connsiteY37" fmla="*/ 2875718 h 4178738"/>
              <a:gd name="connsiteX38" fmla="*/ 457200 w 5859819"/>
              <a:gd name="connsiteY38" fmla="*/ 2936678 h 4178738"/>
              <a:gd name="connsiteX39" fmla="*/ 464820 w 5859819"/>
              <a:gd name="connsiteY39" fmla="*/ 3028118 h 4178738"/>
              <a:gd name="connsiteX40" fmla="*/ 449580 w 5859819"/>
              <a:gd name="connsiteY40" fmla="*/ 3089078 h 4178738"/>
              <a:gd name="connsiteX41" fmla="*/ 541020 w 5859819"/>
              <a:gd name="connsiteY41" fmla="*/ 3317678 h 4178738"/>
              <a:gd name="connsiteX42" fmla="*/ 617220 w 5859819"/>
              <a:gd name="connsiteY42" fmla="*/ 3546278 h 4178738"/>
              <a:gd name="connsiteX43" fmla="*/ 708660 w 5859819"/>
              <a:gd name="connsiteY43" fmla="*/ 3752018 h 4178738"/>
              <a:gd name="connsiteX44" fmla="*/ 838200 w 5859819"/>
              <a:gd name="connsiteY44" fmla="*/ 3873938 h 4178738"/>
              <a:gd name="connsiteX45" fmla="*/ 1181100 w 5859819"/>
              <a:gd name="connsiteY45" fmla="*/ 3797738 h 4178738"/>
              <a:gd name="connsiteX46" fmla="*/ 1257300 w 5859819"/>
              <a:gd name="connsiteY46" fmla="*/ 3790118 h 4178738"/>
              <a:gd name="connsiteX47" fmla="*/ 1203960 w 5859819"/>
              <a:gd name="connsiteY47" fmla="*/ 3904418 h 4178738"/>
              <a:gd name="connsiteX48" fmla="*/ 1036320 w 5859819"/>
              <a:gd name="connsiteY48" fmla="*/ 4033958 h 4178738"/>
              <a:gd name="connsiteX49" fmla="*/ 952500 w 5859819"/>
              <a:gd name="connsiteY49" fmla="*/ 4056818 h 4178738"/>
              <a:gd name="connsiteX50" fmla="*/ 891540 w 5859819"/>
              <a:gd name="connsiteY50" fmla="*/ 4072058 h 4178738"/>
              <a:gd name="connsiteX51" fmla="*/ 748424 w 5859819"/>
              <a:gd name="connsiteY51" fmla="*/ 4178738 h 4178738"/>
              <a:gd name="connsiteX52" fmla="*/ 4937760 w 5859819"/>
              <a:gd name="connsiteY52" fmla="*/ 4178738 h 4178738"/>
              <a:gd name="connsiteX53" fmla="*/ 5859819 w 5859819"/>
              <a:gd name="connsiteY53" fmla="*/ 0 h 4178738"/>
              <a:gd name="connsiteX54" fmla="*/ 121920 w 5859819"/>
              <a:gd name="connsiteY54" fmla="*/ 2978 h 4178738"/>
              <a:gd name="connsiteX0" fmla="*/ 121920 w 5859819"/>
              <a:gd name="connsiteY0" fmla="*/ 2978 h 4178739"/>
              <a:gd name="connsiteX1" fmla="*/ 289560 w 5859819"/>
              <a:gd name="connsiteY1" fmla="*/ 63938 h 4178739"/>
              <a:gd name="connsiteX2" fmla="*/ 350520 w 5859819"/>
              <a:gd name="connsiteY2" fmla="*/ 132518 h 4178739"/>
              <a:gd name="connsiteX3" fmla="*/ 373380 w 5859819"/>
              <a:gd name="connsiteY3" fmla="*/ 193478 h 4178739"/>
              <a:gd name="connsiteX4" fmla="*/ 342900 w 5859819"/>
              <a:gd name="connsiteY4" fmla="*/ 239198 h 4178739"/>
              <a:gd name="connsiteX5" fmla="*/ 335280 w 5859819"/>
              <a:gd name="connsiteY5" fmla="*/ 353498 h 4178739"/>
              <a:gd name="connsiteX6" fmla="*/ 320040 w 5859819"/>
              <a:gd name="connsiteY6" fmla="*/ 422078 h 4178739"/>
              <a:gd name="connsiteX7" fmla="*/ 358140 w 5859819"/>
              <a:gd name="connsiteY7" fmla="*/ 505898 h 4178739"/>
              <a:gd name="connsiteX8" fmla="*/ 335280 w 5859819"/>
              <a:gd name="connsiteY8" fmla="*/ 551618 h 4178739"/>
              <a:gd name="connsiteX9" fmla="*/ 289560 w 5859819"/>
              <a:gd name="connsiteY9" fmla="*/ 559238 h 4178739"/>
              <a:gd name="connsiteX10" fmla="*/ 274320 w 5859819"/>
              <a:gd name="connsiteY10" fmla="*/ 635438 h 4178739"/>
              <a:gd name="connsiteX11" fmla="*/ 228600 w 5859819"/>
              <a:gd name="connsiteY11" fmla="*/ 719258 h 4178739"/>
              <a:gd name="connsiteX12" fmla="*/ 129540 w 5859819"/>
              <a:gd name="connsiteY12" fmla="*/ 696398 h 4178739"/>
              <a:gd name="connsiteX13" fmla="*/ 114300 w 5859819"/>
              <a:gd name="connsiteY13" fmla="*/ 696398 h 4178739"/>
              <a:gd name="connsiteX14" fmla="*/ 45720 w 5859819"/>
              <a:gd name="connsiteY14" fmla="*/ 764978 h 4178739"/>
              <a:gd name="connsiteX15" fmla="*/ 137160 w 5859819"/>
              <a:gd name="connsiteY15" fmla="*/ 917378 h 4178739"/>
              <a:gd name="connsiteX16" fmla="*/ 198120 w 5859819"/>
              <a:gd name="connsiteY16" fmla="*/ 1016438 h 4178739"/>
              <a:gd name="connsiteX17" fmla="*/ 205740 w 5859819"/>
              <a:gd name="connsiteY17" fmla="*/ 1184078 h 4178739"/>
              <a:gd name="connsiteX18" fmla="*/ 129540 w 5859819"/>
              <a:gd name="connsiteY18" fmla="*/ 1397438 h 4178739"/>
              <a:gd name="connsiteX19" fmla="*/ 228600 w 5859819"/>
              <a:gd name="connsiteY19" fmla="*/ 1397438 h 4178739"/>
              <a:gd name="connsiteX20" fmla="*/ 358140 w 5859819"/>
              <a:gd name="connsiteY20" fmla="*/ 1283138 h 4178739"/>
              <a:gd name="connsiteX21" fmla="*/ 358140 w 5859819"/>
              <a:gd name="connsiteY21" fmla="*/ 1222178 h 4178739"/>
              <a:gd name="connsiteX22" fmla="*/ 381000 w 5859819"/>
              <a:gd name="connsiteY22" fmla="*/ 1176458 h 4178739"/>
              <a:gd name="connsiteX23" fmla="*/ 449580 w 5859819"/>
              <a:gd name="connsiteY23" fmla="*/ 1161218 h 4178739"/>
              <a:gd name="connsiteX24" fmla="*/ 533400 w 5859819"/>
              <a:gd name="connsiteY24" fmla="*/ 1176458 h 4178739"/>
              <a:gd name="connsiteX25" fmla="*/ 571500 w 5859819"/>
              <a:gd name="connsiteY25" fmla="*/ 1313618 h 4178739"/>
              <a:gd name="connsiteX26" fmla="*/ 518160 w 5859819"/>
              <a:gd name="connsiteY26" fmla="*/ 1374578 h 4178739"/>
              <a:gd name="connsiteX27" fmla="*/ 289560 w 5859819"/>
              <a:gd name="connsiteY27" fmla="*/ 1511738 h 4178739"/>
              <a:gd name="connsiteX28" fmla="*/ 60960 w 5859819"/>
              <a:gd name="connsiteY28" fmla="*/ 1641278 h 4178739"/>
              <a:gd name="connsiteX29" fmla="*/ 53340 w 5859819"/>
              <a:gd name="connsiteY29" fmla="*/ 1862258 h 4178739"/>
              <a:gd name="connsiteX30" fmla="*/ 0 w 5859819"/>
              <a:gd name="connsiteY30" fmla="*/ 2052758 h 4178739"/>
              <a:gd name="connsiteX31" fmla="*/ 0 w 5859819"/>
              <a:gd name="connsiteY31" fmla="*/ 2121338 h 4178739"/>
              <a:gd name="connsiteX32" fmla="*/ 15240 w 5859819"/>
              <a:gd name="connsiteY32" fmla="*/ 2212778 h 4178739"/>
              <a:gd name="connsiteX33" fmla="*/ 60960 w 5859819"/>
              <a:gd name="connsiteY33" fmla="*/ 2296598 h 4178739"/>
              <a:gd name="connsiteX34" fmla="*/ 228600 w 5859819"/>
              <a:gd name="connsiteY34" fmla="*/ 2570918 h 4178739"/>
              <a:gd name="connsiteX35" fmla="*/ 297180 w 5859819"/>
              <a:gd name="connsiteY35" fmla="*/ 2654738 h 4178739"/>
              <a:gd name="connsiteX36" fmla="*/ 358140 w 5859819"/>
              <a:gd name="connsiteY36" fmla="*/ 2791898 h 4178739"/>
              <a:gd name="connsiteX37" fmla="*/ 411480 w 5859819"/>
              <a:gd name="connsiteY37" fmla="*/ 2875718 h 4178739"/>
              <a:gd name="connsiteX38" fmla="*/ 457200 w 5859819"/>
              <a:gd name="connsiteY38" fmla="*/ 2936678 h 4178739"/>
              <a:gd name="connsiteX39" fmla="*/ 464820 w 5859819"/>
              <a:gd name="connsiteY39" fmla="*/ 3028118 h 4178739"/>
              <a:gd name="connsiteX40" fmla="*/ 449580 w 5859819"/>
              <a:gd name="connsiteY40" fmla="*/ 3089078 h 4178739"/>
              <a:gd name="connsiteX41" fmla="*/ 541020 w 5859819"/>
              <a:gd name="connsiteY41" fmla="*/ 3317678 h 4178739"/>
              <a:gd name="connsiteX42" fmla="*/ 617220 w 5859819"/>
              <a:gd name="connsiteY42" fmla="*/ 3546278 h 4178739"/>
              <a:gd name="connsiteX43" fmla="*/ 708660 w 5859819"/>
              <a:gd name="connsiteY43" fmla="*/ 3752018 h 4178739"/>
              <a:gd name="connsiteX44" fmla="*/ 838200 w 5859819"/>
              <a:gd name="connsiteY44" fmla="*/ 3873938 h 4178739"/>
              <a:gd name="connsiteX45" fmla="*/ 1181100 w 5859819"/>
              <a:gd name="connsiteY45" fmla="*/ 3797738 h 4178739"/>
              <a:gd name="connsiteX46" fmla="*/ 1257300 w 5859819"/>
              <a:gd name="connsiteY46" fmla="*/ 3790118 h 4178739"/>
              <a:gd name="connsiteX47" fmla="*/ 1203960 w 5859819"/>
              <a:gd name="connsiteY47" fmla="*/ 3904418 h 4178739"/>
              <a:gd name="connsiteX48" fmla="*/ 1036320 w 5859819"/>
              <a:gd name="connsiteY48" fmla="*/ 4033958 h 4178739"/>
              <a:gd name="connsiteX49" fmla="*/ 952500 w 5859819"/>
              <a:gd name="connsiteY49" fmla="*/ 4056818 h 4178739"/>
              <a:gd name="connsiteX50" fmla="*/ 891540 w 5859819"/>
              <a:gd name="connsiteY50" fmla="*/ 4072058 h 4178739"/>
              <a:gd name="connsiteX51" fmla="*/ 748424 w 5859819"/>
              <a:gd name="connsiteY51" fmla="*/ 4178738 h 4178739"/>
              <a:gd name="connsiteX52" fmla="*/ 5859819 w 5859819"/>
              <a:gd name="connsiteY52" fmla="*/ 4178739 h 4178739"/>
              <a:gd name="connsiteX53" fmla="*/ 5859819 w 5859819"/>
              <a:gd name="connsiteY53" fmla="*/ 0 h 4178739"/>
              <a:gd name="connsiteX54" fmla="*/ 121920 w 5859819"/>
              <a:gd name="connsiteY54" fmla="*/ 2978 h 4178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5859819" h="4178739">
                <a:moveTo>
                  <a:pt x="121920" y="2978"/>
                </a:moveTo>
                <a:lnTo>
                  <a:pt x="289560" y="63938"/>
                </a:lnTo>
                <a:lnTo>
                  <a:pt x="350520" y="132518"/>
                </a:lnTo>
                <a:lnTo>
                  <a:pt x="373380" y="193478"/>
                </a:lnTo>
                <a:lnTo>
                  <a:pt x="342900" y="239198"/>
                </a:lnTo>
                <a:lnTo>
                  <a:pt x="335280" y="353498"/>
                </a:lnTo>
                <a:lnTo>
                  <a:pt x="320040" y="422078"/>
                </a:lnTo>
                <a:lnTo>
                  <a:pt x="358140" y="505898"/>
                </a:lnTo>
                <a:lnTo>
                  <a:pt x="335280" y="551618"/>
                </a:lnTo>
                <a:lnTo>
                  <a:pt x="289560" y="559238"/>
                </a:lnTo>
                <a:lnTo>
                  <a:pt x="274320" y="635438"/>
                </a:lnTo>
                <a:lnTo>
                  <a:pt x="228600" y="719258"/>
                </a:lnTo>
                <a:lnTo>
                  <a:pt x="129540" y="696398"/>
                </a:lnTo>
                <a:lnTo>
                  <a:pt x="114300" y="696398"/>
                </a:lnTo>
                <a:lnTo>
                  <a:pt x="45720" y="764978"/>
                </a:lnTo>
                <a:lnTo>
                  <a:pt x="137160" y="917378"/>
                </a:lnTo>
                <a:lnTo>
                  <a:pt x="198120" y="1016438"/>
                </a:lnTo>
                <a:lnTo>
                  <a:pt x="205740" y="1184078"/>
                </a:lnTo>
                <a:lnTo>
                  <a:pt x="129540" y="1397438"/>
                </a:lnTo>
                <a:lnTo>
                  <a:pt x="228600" y="1397438"/>
                </a:lnTo>
                <a:lnTo>
                  <a:pt x="358140" y="1283138"/>
                </a:lnTo>
                <a:lnTo>
                  <a:pt x="358140" y="1222178"/>
                </a:lnTo>
                <a:lnTo>
                  <a:pt x="381000" y="1176458"/>
                </a:lnTo>
                <a:lnTo>
                  <a:pt x="449580" y="1161218"/>
                </a:lnTo>
                <a:lnTo>
                  <a:pt x="533400" y="1176458"/>
                </a:lnTo>
                <a:lnTo>
                  <a:pt x="571500" y="1313618"/>
                </a:lnTo>
                <a:lnTo>
                  <a:pt x="518160" y="1374578"/>
                </a:lnTo>
                <a:lnTo>
                  <a:pt x="289560" y="1511738"/>
                </a:lnTo>
                <a:lnTo>
                  <a:pt x="60960" y="1641278"/>
                </a:lnTo>
                <a:lnTo>
                  <a:pt x="53340" y="1862258"/>
                </a:lnTo>
                <a:lnTo>
                  <a:pt x="0" y="2052758"/>
                </a:lnTo>
                <a:lnTo>
                  <a:pt x="0" y="2121338"/>
                </a:lnTo>
                <a:lnTo>
                  <a:pt x="15240" y="2212778"/>
                </a:lnTo>
                <a:lnTo>
                  <a:pt x="60960" y="2296598"/>
                </a:lnTo>
                <a:lnTo>
                  <a:pt x="228600" y="2570918"/>
                </a:lnTo>
                <a:lnTo>
                  <a:pt x="297180" y="2654738"/>
                </a:lnTo>
                <a:lnTo>
                  <a:pt x="358140" y="2791898"/>
                </a:lnTo>
                <a:lnTo>
                  <a:pt x="411480" y="2875718"/>
                </a:lnTo>
                <a:lnTo>
                  <a:pt x="457200" y="2936678"/>
                </a:lnTo>
                <a:lnTo>
                  <a:pt x="464820" y="3028118"/>
                </a:lnTo>
                <a:lnTo>
                  <a:pt x="449580" y="3089078"/>
                </a:lnTo>
                <a:lnTo>
                  <a:pt x="541020" y="3317678"/>
                </a:lnTo>
                <a:lnTo>
                  <a:pt x="617220" y="3546278"/>
                </a:lnTo>
                <a:lnTo>
                  <a:pt x="708660" y="3752018"/>
                </a:lnTo>
                <a:lnTo>
                  <a:pt x="838200" y="3873938"/>
                </a:lnTo>
                <a:lnTo>
                  <a:pt x="1181100" y="3797738"/>
                </a:lnTo>
                <a:lnTo>
                  <a:pt x="1257300" y="3790118"/>
                </a:lnTo>
                <a:lnTo>
                  <a:pt x="1203960" y="3904418"/>
                </a:lnTo>
                <a:lnTo>
                  <a:pt x="1036320" y="4033958"/>
                </a:lnTo>
                <a:lnTo>
                  <a:pt x="952500" y="4056818"/>
                </a:lnTo>
                <a:lnTo>
                  <a:pt x="891540" y="4072058"/>
                </a:lnTo>
                <a:lnTo>
                  <a:pt x="748424" y="4178738"/>
                </a:lnTo>
                <a:lnTo>
                  <a:pt x="5859819" y="4178739"/>
                </a:lnTo>
                <a:lnTo>
                  <a:pt x="5859819" y="0"/>
                </a:lnTo>
                <a:lnTo>
                  <a:pt x="121920" y="2978"/>
                </a:lnTo>
                <a:close/>
              </a:path>
            </a:pathLst>
          </a:cu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0800000" scaled="1"/>
            <a:tileRect/>
          </a:gra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85000"/>
              </a:lnSpc>
              <a:spcBef>
                <a:spcPct val="0"/>
              </a:spcBef>
              <a:spcAft>
                <a:spcPct val="0"/>
              </a:spcAft>
              <a:buClrTx/>
              <a:buSzTx/>
              <a:buFontTx/>
              <a:buNone/>
              <a:tabLst/>
            </a:pPr>
            <a:endParaRPr kumimoji="0" lang="fr-FR" sz="1800" b="0" i="0" u="none" strike="noStrike" cap="none" normalizeH="0" baseline="0" dirty="0" err="1" smtClean="0">
              <a:ln>
                <a:noFill/>
              </a:ln>
              <a:solidFill>
                <a:schemeClr val="bg1"/>
              </a:solidFill>
              <a:effectLst/>
              <a:latin typeface="+mn-lt"/>
            </a:endParaRPr>
          </a:p>
        </p:txBody>
      </p:sp>
      <p:cxnSp>
        <p:nvCxnSpPr>
          <p:cNvPr id="1039" name="Straight Connector 1038"/>
          <p:cNvCxnSpPr/>
          <p:nvPr/>
        </p:nvCxnSpPr>
        <p:spPr bwMode="auto">
          <a:xfrm>
            <a:off x="2914650" y="1768950"/>
            <a:ext cx="6229350" cy="0"/>
          </a:xfrm>
          <a:prstGeom prst="line">
            <a:avLst/>
          </a:prstGeom>
          <a:solidFill>
            <a:srgbClr val="009BCC"/>
          </a:solidFill>
          <a:ln w="9525" cap="flat" cmpd="sng" algn="ctr">
            <a:solidFill>
              <a:schemeClr val="bg1"/>
            </a:solidFill>
            <a:prstDash val="sysDot"/>
            <a:round/>
            <a:headEnd type="none" w="med" len="med"/>
            <a:tailEnd type="none" w="med" len="med"/>
          </a:ln>
          <a:effectLst/>
        </p:spPr>
      </p:cxnSp>
      <p:cxnSp>
        <p:nvCxnSpPr>
          <p:cNvPr id="1040" name="Straight Connector 1039"/>
          <p:cNvCxnSpPr/>
          <p:nvPr/>
        </p:nvCxnSpPr>
        <p:spPr bwMode="auto">
          <a:xfrm>
            <a:off x="3000375" y="2575558"/>
            <a:ext cx="6143625" cy="0"/>
          </a:xfrm>
          <a:prstGeom prst="line">
            <a:avLst/>
          </a:prstGeom>
          <a:solidFill>
            <a:srgbClr val="009BCC"/>
          </a:solidFill>
          <a:ln w="9525" cap="flat" cmpd="sng" algn="ctr">
            <a:solidFill>
              <a:schemeClr val="bg1"/>
            </a:solidFill>
            <a:prstDash val="sysDot"/>
            <a:round/>
            <a:headEnd type="none" w="med" len="med"/>
            <a:tailEnd type="none" w="med" len="med"/>
          </a:ln>
          <a:effectLst/>
        </p:spPr>
      </p:cxnSp>
      <p:cxnSp>
        <p:nvCxnSpPr>
          <p:cNvPr id="1043" name="Straight Connector 1042"/>
          <p:cNvCxnSpPr/>
          <p:nvPr/>
        </p:nvCxnSpPr>
        <p:spPr bwMode="auto">
          <a:xfrm>
            <a:off x="3552825" y="4188774"/>
            <a:ext cx="5591175" cy="0"/>
          </a:xfrm>
          <a:prstGeom prst="line">
            <a:avLst/>
          </a:prstGeom>
          <a:solidFill>
            <a:srgbClr val="009BCC"/>
          </a:solidFill>
          <a:ln w="9525" cap="flat" cmpd="sng" algn="ctr">
            <a:solidFill>
              <a:schemeClr val="bg1"/>
            </a:solidFill>
            <a:prstDash val="sysDot"/>
            <a:round/>
            <a:headEnd type="none" w="med" len="med"/>
            <a:tailEnd type="none" w="med" len="med"/>
          </a:ln>
          <a:effectLst/>
        </p:spPr>
      </p:cxnSp>
      <p:cxnSp>
        <p:nvCxnSpPr>
          <p:cNvPr id="1046" name="Straight Connector 1045"/>
          <p:cNvCxnSpPr/>
          <p:nvPr/>
        </p:nvCxnSpPr>
        <p:spPr bwMode="auto">
          <a:xfrm>
            <a:off x="3000375" y="3455645"/>
            <a:ext cx="6143625" cy="0"/>
          </a:xfrm>
          <a:prstGeom prst="line">
            <a:avLst/>
          </a:prstGeom>
          <a:solidFill>
            <a:srgbClr val="009BCC"/>
          </a:solidFill>
          <a:ln w="9525" cap="flat" cmpd="sng" algn="ctr">
            <a:solidFill>
              <a:schemeClr val="bg1"/>
            </a:solidFill>
            <a:prstDash val="sysDot"/>
            <a:round/>
            <a:headEnd type="none" w="med" len="med"/>
            <a:tailEnd type="none" w="med" len="med"/>
          </a:ln>
          <a:effectLst/>
        </p:spPr>
      </p:cxnSp>
      <p:sp>
        <p:nvSpPr>
          <p:cNvPr id="1032" name="Rectangle 1031"/>
          <p:cNvSpPr/>
          <p:nvPr/>
        </p:nvSpPr>
        <p:spPr>
          <a:xfrm>
            <a:off x="5010150" y="1017825"/>
            <a:ext cx="3936184" cy="707886"/>
          </a:xfrm>
          <a:prstGeom prst="rect">
            <a:avLst/>
          </a:prstGeom>
        </p:spPr>
        <p:txBody>
          <a:bodyPr wrap="square">
            <a:spAutoFit/>
          </a:bodyPr>
          <a:lstStyle/>
          <a:p>
            <a:pPr algn="l">
              <a:lnSpc>
                <a:spcPct val="100000"/>
              </a:lnSpc>
            </a:pPr>
            <a:r>
              <a:rPr lang="en-US" dirty="0" smtClean="0">
                <a:solidFill>
                  <a:schemeClr val="bg1"/>
                </a:solidFill>
                <a:latin typeface="Arial" pitchFamily="34" charset="0"/>
                <a:cs typeface="Arial" pitchFamily="34" charset="0"/>
              </a:rPr>
              <a:t>€3,092M </a:t>
            </a:r>
            <a:r>
              <a:rPr lang="en-US" sz="1600" b="0" dirty="0" smtClean="0">
                <a:solidFill>
                  <a:schemeClr val="bg1"/>
                </a:solidFill>
                <a:latin typeface="Arial" pitchFamily="34" charset="0"/>
                <a:cs typeface="Arial" pitchFamily="34" charset="0"/>
              </a:rPr>
              <a:t>revenue</a:t>
            </a:r>
            <a:r>
              <a:rPr lang="en-US" sz="1400" b="0" dirty="0" smtClean="0">
                <a:solidFill>
                  <a:schemeClr val="bg1"/>
                </a:solidFill>
                <a:latin typeface="Arial" pitchFamily="34" charset="0"/>
                <a:cs typeface="Arial" pitchFamily="34" charset="0"/>
              </a:rPr>
              <a:t/>
            </a:r>
            <a:br>
              <a:rPr lang="en-US" sz="1400" b="0" dirty="0" smtClean="0">
                <a:solidFill>
                  <a:schemeClr val="bg1"/>
                </a:solidFill>
                <a:latin typeface="Arial" pitchFamily="34" charset="0"/>
                <a:cs typeface="Arial" pitchFamily="34" charset="0"/>
              </a:rPr>
            </a:br>
            <a:r>
              <a:rPr lang="en-US" dirty="0" smtClean="0">
                <a:solidFill>
                  <a:schemeClr val="bg1"/>
                </a:solidFill>
                <a:latin typeface="Arial Narrow" pitchFamily="34" charset="0"/>
                <a:cs typeface="Arial" pitchFamily="34" charset="0"/>
              </a:rPr>
              <a:t>+13.9% </a:t>
            </a:r>
            <a:r>
              <a:rPr lang="en-US" sz="1600" b="0" dirty="0" smtClean="0">
                <a:solidFill>
                  <a:schemeClr val="bg1"/>
                </a:solidFill>
                <a:latin typeface="Arial Narrow" pitchFamily="34" charset="0"/>
                <a:cs typeface="Arial" pitchFamily="34" charset="0"/>
              </a:rPr>
              <a:t>constant currency growth </a:t>
            </a:r>
            <a:r>
              <a:rPr lang="en-US" sz="1600" b="0" dirty="0" err="1" smtClean="0">
                <a:solidFill>
                  <a:schemeClr val="bg1"/>
                </a:solidFill>
                <a:latin typeface="Arial Narrow" pitchFamily="34" charset="0"/>
                <a:cs typeface="Arial" pitchFamily="34" charset="0"/>
              </a:rPr>
              <a:t>YoY</a:t>
            </a:r>
            <a:endParaRPr lang="en-US" sz="1600" b="0" dirty="0" smtClean="0">
              <a:solidFill>
                <a:schemeClr val="bg1"/>
              </a:solidFill>
              <a:latin typeface="Arial Narrow" pitchFamily="34" charset="0"/>
              <a:cs typeface="Arial" pitchFamily="34" charset="0"/>
            </a:endParaRPr>
          </a:p>
        </p:txBody>
      </p:sp>
      <p:sp>
        <p:nvSpPr>
          <p:cNvPr id="1033" name="Rectangle 1032"/>
          <p:cNvSpPr/>
          <p:nvPr/>
        </p:nvSpPr>
        <p:spPr>
          <a:xfrm>
            <a:off x="5181738" y="2562269"/>
            <a:ext cx="3936184" cy="892552"/>
          </a:xfrm>
          <a:prstGeom prst="rect">
            <a:avLst/>
          </a:prstGeom>
        </p:spPr>
        <p:txBody>
          <a:bodyPr wrap="square">
            <a:spAutoFit/>
          </a:bodyPr>
          <a:lstStyle/>
          <a:p>
            <a:pPr algn="l">
              <a:lnSpc>
                <a:spcPct val="100000"/>
              </a:lnSpc>
            </a:pPr>
            <a:r>
              <a:rPr lang="en-US" sz="1600" b="0" dirty="0" smtClean="0">
                <a:solidFill>
                  <a:schemeClr val="bg1"/>
                </a:solidFill>
                <a:latin typeface="Arial" pitchFamily="34" charset="0"/>
                <a:cs typeface="Arial" pitchFamily="34" charset="0"/>
              </a:rPr>
              <a:t>Bookings growth </a:t>
            </a:r>
            <a:r>
              <a:rPr lang="en-US" dirty="0" smtClean="0">
                <a:solidFill>
                  <a:schemeClr val="bg1"/>
                </a:solidFill>
                <a:latin typeface="Arial" pitchFamily="34" charset="0"/>
                <a:cs typeface="Arial" pitchFamily="34" charset="0"/>
              </a:rPr>
              <a:t>+17.6% </a:t>
            </a:r>
            <a:r>
              <a:rPr lang="en-US" sz="1600" b="0" dirty="0" err="1" smtClean="0">
                <a:solidFill>
                  <a:schemeClr val="bg1"/>
                </a:solidFill>
                <a:latin typeface="Arial" pitchFamily="34" charset="0"/>
                <a:cs typeface="Arial" pitchFamily="34" charset="0"/>
              </a:rPr>
              <a:t>YoY</a:t>
            </a:r>
            <a:r>
              <a:rPr lang="en-US" sz="1600" b="0" dirty="0" smtClean="0">
                <a:solidFill>
                  <a:schemeClr val="bg1"/>
                </a:solidFill>
                <a:latin typeface="Arial" pitchFamily="34" charset="0"/>
                <a:cs typeface="Arial" pitchFamily="34" charset="0"/>
              </a:rPr>
              <a:t> at constant rates</a:t>
            </a:r>
          </a:p>
          <a:p>
            <a:pPr algn="l">
              <a:lnSpc>
                <a:spcPct val="100000"/>
              </a:lnSpc>
            </a:pPr>
            <a:r>
              <a:rPr lang="en-US" sz="1600" b="0" dirty="0" smtClean="0">
                <a:solidFill>
                  <a:schemeClr val="bg1"/>
                </a:solidFill>
                <a:latin typeface="Arial Narrow" pitchFamily="34" charset="0"/>
                <a:cs typeface="Arial" pitchFamily="34" charset="0"/>
              </a:rPr>
              <a:t>Positive market dynamic</a:t>
            </a:r>
            <a:endParaRPr lang="en-US" sz="1600" b="0" dirty="0" smtClean="0">
              <a:solidFill>
                <a:schemeClr val="bg1"/>
              </a:solidFill>
              <a:latin typeface="Arial" pitchFamily="34" charset="0"/>
              <a:cs typeface="Arial" pitchFamily="34" charset="0"/>
            </a:endParaRPr>
          </a:p>
        </p:txBody>
      </p:sp>
      <p:sp>
        <p:nvSpPr>
          <p:cNvPr id="1035" name="Freeform 7"/>
          <p:cNvSpPr>
            <a:spLocks/>
          </p:cNvSpPr>
          <p:nvPr/>
        </p:nvSpPr>
        <p:spPr bwMode="auto">
          <a:xfrm>
            <a:off x="-4765" y="9586"/>
            <a:ext cx="9148752" cy="1132057"/>
          </a:xfrm>
          <a:custGeom>
            <a:avLst/>
            <a:gdLst>
              <a:gd name="connsiteX0" fmla="*/ 0 w 10873"/>
              <a:gd name="connsiteY0" fmla="*/ 0 h 10000"/>
              <a:gd name="connsiteX1" fmla="*/ 0 w 10873"/>
              <a:gd name="connsiteY1" fmla="*/ 8087 h 10000"/>
              <a:gd name="connsiteX2" fmla="*/ 1331 w 10873"/>
              <a:gd name="connsiteY2" fmla="*/ 8087 h 10000"/>
              <a:gd name="connsiteX3" fmla="*/ 1982 w 10873"/>
              <a:gd name="connsiteY3" fmla="*/ 9103 h 10000"/>
              <a:gd name="connsiteX4" fmla="*/ 2141 w 10873"/>
              <a:gd name="connsiteY4" fmla="*/ 10000 h 10000"/>
              <a:gd name="connsiteX5" fmla="*/ 2193 w 10873"/>
              <a:gd name="connsiteY5" fmla="*/ 9671 h 10000"/>
              <a:gd name="connsiteX6" fmla="*/ 2987 w 10873"/>
              <a:gd name="connsiteY6" fmla="*/ 8087 h 10000"/>
              <a:gd name="connsiteX7" fmla="*/ 10000 w 10873"/>
              <a:gd name="connsiteY7" fmla="*/ 8087 h 10000"/>
              <a:gd name="connsiteX8" fmla="*/ 10873 w 10873"/>
              <a:gd name="connsiteY8" fmla="*/ 2920 h 10000"/>
              <a:gd name="connsiteX9" fmla="*/ 0 w 10873"/>
              <a:gd name="connsiteY9" fmla="*/ 0 h 10000"/>
              <a:gd name="connsiteX0" fmla="*/ 0 w 10873"/>
              <a:gd name="connsiteY0" fmla="*/ 0 h 10000"/>
              <a:gd name="connsiteX1" fmla="*/ 0 w 10873"/>
              <a:gd name="connsiteY1" fmla="*/ 8087 h 10000"/>
              <a:gd name="connsiteX2" fmla="*/ 1331 w 10873"/>
              <a:gd name="connsiteY2" fmla="*/ 8087 h 10000"/>
              <a:gd name="connsiteX3" fmla="*/ 1982 w 10873"/>
              <a:gd name="connsiteY3" fmla="*/ 9103 h 10000"/>
              <a:gd name="connsiteX4" fmla="*/ 2141 w 10873"/>
              <a:gd name="connsiteY4" fmla="*/ 10000 h 10000"/>
              <a:gd name="connsiteX5" fmla="*/ 2193 w 10873"/>
              <a:gd name="connsiteY5" fmla="*/ 9671 h 10000"/>
              <a:gd name="connsiteX6" fmla="*/ 2987 w 10873"/>
              <a:gd name="connsiteY6" fmla="*/ 8087 h 10000"/>
              <a:gd name="connsiteX7" fmla="*/ 10873 w 10873"/>
              <a:gd name="connsiteY7" fmla="*/ 8087 h 10000"/>
              <a:gd name="connsiteX8" fmla="*/ 10873 w 10873"/>
              <a:gd name="connsiteY8" fmla="*/ 2920 h 10000"/>
              <a:gd name="connsiteX9" fmla="*/ 0 w 10873"/>
              <a:gd name="connsiteY9" fmla="*/ 0 h 10000"/>
              <a:gd name="connsiteX0" fmla="*/ 873 w 10873"/>
              <a:gd name="connsiteY0" fmla="*/ 0 h 7080"/>
              <a:gd name="connsiteX1" fmla="*/ 0 w 10873"/>
              <a:gd name="connsiteY1" fmla="*/ 5167 h 7080"/>
              <a:gd name="connsiteX2" fmla="*/ 1331 w 10873"/>
              <a:gd name="connsiteY2" fmla="*/ 5167 h 7080"/>
              <a:gd name="connsiteX3" fmla="*/ 1982 w 10873"/>
              <a:gd name="connsiteY3" fmla="*/ 6183 h 7080"/>
              <a:gd name="connsiteX4" fmla="*/ 2141 w 10873"/>
              <a:gd name="connsiteY4" fmla="*/ 7080 h 7080"/>
              <a:gd name="connsiteX5" fmla="*/ 2193 w 10873"/>
              <a:gd name="connsiteY5" fmla="*/ 6751 h 7080"/>
              <a:gd name="connsiteX6" fmla="*/ 2987 w 10873"/>
              <a:gd name="connsiteY6" fmla="*/ 5167 h 7080"/>
              <a:gd name="connsiteX7" fmla="*/ 10873 w 10873"/>
              <a:gd name="connsiteY7" fmla="*/ 5167 h 7080"/>
              <a:gd name="connsiteX8" fmla="*/ 10873 w 10873"/>
              <a:gd name="connsiteY8" fmla="*/ 0 h 7080"/>
              <a:gd name="connsiteX9" fmla="*/ 873 w 10873"/>
              <a:gd name="connsiteY9" fmla="*/ 0 h 7080"/>
              <a:gd name="connsiteX0" fmla="*/ 268 w 9465"/>
              <a:gd name="connsiteY0" fmla="*/ 0 h 10000"/>
              <a:gd name="connsiteX1" fmla="*/ 268 w 9465"/>
              <a:gd name="connsiteY1" fmla="*/ 7554 h 10000"/>
              <a:gd name="connsiteX2" fmla="*/ 689 w 9465"/>
              <a:gd name="connsiteY2" fmla="*/ 7298 h 10000"/>
              <a:gd name="connsiteX3" fmla="*/ 1288 w 9465"/>
              <a:gd name="connsiteY3" fmla="*/ 8733 h 10000"/>
              <a:gd name="connsiteX4" fmla="*/ 1434 w 9465"/>
              <a:gd name="connsiteY4" fmla="*/ 10000 h 10000"/>
              <a:gd name="connsiteX5" fmla="*/ 1482 w 9465"/>
              <a:gd name="connsiteY5" fmla="*/ 9535 h 10000"/>
              <a:gd name="connsiteX6" fmla="*/ 2212 w 9465"/>
              <a:gd name="connsiteY6" fmla="*/ 7298 h 10000"/>
              <a:gd name="connsiteX7" fmla="*/ 9465 w 9465"/>
              <a:gd name="connsiteY7" fmla="*/ 7298 h 10000"/>
              <a:gd name="connsiteX8" fmla="*/ 9465 w 9465"/>
              <a:gd name="connsiteY8" fmla="*/ 0 h 10000"/>
              <a:gd name="connsiteX9" fmla="*/ 268 w 9465"/>
              <a:gd name="connsiteY9" fmla="*/ 0 h 10000"/>
              <a:gd name="connsiteX0" fmla="*/ 283 w 10000"/>
              <a:gd name="connsiteY0" fmla="*/ 0 h 10000"/>
              <a:gd name="connsiteX1" fmla="*/ 283 w 10000"/>
              <a:gd name="connsiteY1" fmla="*/ 7554 h 10000"/>
              <a:gd name="connsiteX2" fmla="*/ 728 w 10000"/>
              <a:gd name="connsiteY2" fmla="*/ 7298 h 10000"/>
              <a:gd name="connsiteX3" fmla="*/ 1361 w 10000"/>
              <a:gd name="connsiteY3" fmla="*/ 8733 h 10000"/>
              <a:gd name="connsiteX4" fmla="*/ 1515 w 10000"/>
              <a:gd name="connsiteY4" fmla="*/ 10000 h 10000"/>
              <a:gd name="connsiteX5" fmla="*/ 1566 w 10000"/>
              <a:gd name="connsiteY5" fmla="*/ 9535 h 10000"/>
              <a:gd name="connsiteX6" fmla="*/ 2337 w 10000"/>
              <a:gd name="connsiteY6" fmla="*/ 7298 h 10000"/>
              <a:gd name="connsiteX7" fmla="*/ 10000 w 10000"/>
              <a:gd name="connsiteY7" fmla="*/ 7298 h 10000"/>
              <a:gd name="connsiteX8" fmla="*/ 10000 w 10000"/>
              <a:gd name="connsiteY8" fmla="*/ 0 h 10000"/>
              <a:gd name="connsiteX9" fmla="*/ 283 w 10000"/>
              <a:gd name="connsiteY9" fmla="*/ 0 h 10000"/>
              <a:gd name="connsiteX0" fmla="*/ 5 w 9722"/>
              <a:gd name="connsiteY0" fmla="*/ 0 h 10000"/>
              <a:gd name="connsiteX1" fmla="*/ 5 w 9722"/>
              <a:gd name="connsiteY1" fmla="*/ 7554 h 10000"/>
              <a:gd name="connsiteX2" fmla="*/ 450 w 9722"/>
              <a:gd name="connsiteY2" fmla="*/ 7298 h 10000"/>
              <a:gd name="connsiteX3" fmla="*/ 1083 w 9722"/>
              <a:gd name="connsiteY3" fmla="*/ 8733 h 10000"/>
              <a:gd name="connsiteX4" fmla="*/ 1237 w 9722"/>
              <a:gd name="connsiteY4" fmla="*/ 10000 h 10000"/>
              <a:gd name="connsiteX5" fmla="*/ 1288 w 9722"/>
              <a:gd name="connsiteY5" fmla="*/ 9535 h 10000"/>
              <a:gd name="connsiteX6" fmla="*/ 2059 w 9722"/>
              <a:gd name="connsiteY6" fmla="*/ 7298 h 10000"/>
              <a:gd name="connsiteX7" fmla="*/ 9722 w 9722"/>
              <a:gd name="connsiteY7" fmla="*/ 7298 h 10000"/>
              <a:gd name="connsiteX8" fmla="*/ 9722 w 9722"/>
              <a:gd name="connsiteY8" fmla="*/ 0 h 10000"/>
              <a:gd name="connsiteX9" fmla="*/ 5 w 9722"/>
              <a:gd name="connsiteY9"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22" h="10000">
                <a:moveTo>
                  <a:pt x="5" y="0"/>
                </a:moveTo>
                <a:cubicBezTo>
                  <a:pt x="0" y="2689"/>
                  <a:pt x="10" y="4736"/>
                  <a:pt x="5" y="7554"/>
                </a:cubicBezTo>
                <a:lnTo>
                  <a:pt x="450" y="7298"/>
                </a:lnTo>
                <a:cubicBezTo>
                  <a:pt x="693" y="7298"/>
                  <a:pt x="911" y="7742"/>
                  <a:pt x="1083" y="8733"/>
                </a:cubicBezTo>
                <a:cubicBezTo>
                  <a:pt x="1141" y="9071"/>
                  <a:pt x="1179" y="9493"/>
                  <a:pt x="1237" y="10000"/>
                </a:cubicBezTo>
                <a:cubicBezTo>
                  <a:pt x="1255" y="9809"/>
                  <a:pt x="1275" y="9684"/>
                  <a:pt x="1288" y="9535"/>
                </a:cubicBezTo>
                <a:cubicBezTo>
                  <a:pt x="1464" y="7994"/>
                  <a:pt x="1728" y="7298"/>
                  <a:pt x="2059" y="7298"/>
                </a:cubicBezTo>
                <a:lnTo>
                  <a:pt x="9722" y="7298"/>
                </a:lnTo>
                <a:lnTo>
                  <a:pt x="9722" y="0"/>
                </a:lnTo>
                <a:lnTo>
                  <a:pt x="5" y="0"/>
                </a:lnTo>
                <a:close/>
              </a:path>
            </a:pathLst>
          </a:custGeom>
          <a:solidFill>
            <a:schemeClr val="bg1"/>
          </a:solidFill>
          <a:ln w="9525">
            <a:noFill/>
            <a:round/>
            <a:headEnd/>
            <a:tailEnd/>
          </a:ln>
          <a:effectLst>
            <a:outerShdw blurRad="3175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fr-FR"/>
          </a:p>
        </p:txBody>
      </p:sp>
      <p:sp>
        <p:nvSpPr>
          <p:cNvPr id="1037" name="Rectangle 1036"/>
          <p:cNvSpPr/>
          <p:nvPr/>
        </p:nvSpPr>
        <p:spPr>
          <a:xfrm>
            <a:off x="5067300" y="4347798"/>
            <a:ext cx="3936184" cy="615553"/>
          </a:xfrm>
          <a:prstGeom prst="rect">
            <a:avLst/>
          </a:prstGeom>
        </p:spPr>
        <p:txBody>
          <a:bodyPr wrap="square">
            <a:spAutoFit/>
          </a:bodyPr>
          <a:lstStyle/>
          <a:p>
            <a:pPr algn="l">
              <a:lnSpc>
                <a:spcPct val="100000"/>
              </a:lnSpc>
            </a:pPr>
            <a:r>
              <a:rPr lang="en-US" sz="1600" b="0" dirty="0" smtClean="0">
                <a:solidFill>
                  <a:schemeClr val="bg1"/>
                </a:solidFill>
                <a:latin typeface="Arial" pitchFamily="34" charset="0"/>
                <a:cs typeface="Arial" pitchFamily="34" charset="0"/>
              </a:rPr>
              <a:t>Offshore leverage at </a:t>
            </a:r>
            <a:r>
              <a:rPr lang="en-US" dirty="0" smtClean="0">
                <a:solidFill>
                  <a:schemeClr val="bg1"/>
                </a:solidFill>
                <a:latin typeface="Arial" pitchFamily="34" charset="0"/>
                <a:cs typeface="Arial" pitchFamily="34" charset="0"/>
              </a:rPr>
              <a:t>55%</a:t>
            </a:r>
            <a:endParaRPr lang="en-US" dirty="0">
              <a:solidFill>
                <a:schemeClr val="bg1"/>
              </a:solidFill>
              <a:latin typeface="Arial" pitchFamily="34" charset="0"/>
              <a:cs typeface="Arial" pitchFamily="34" charset="0"/>
            </a:endParaRPr>
          </a:p>
          <a:p>
            <a:pPr algn="l">
              <a:lnSpc>
                <a:spcPct val="100000"/>
              </a:lnSpc>
            </a:pPr>
            <a:r>
              <a:rPr lang="en-US" sz="1400" b="0" dirty="0" smtClean="0">
                <a:solidFill>
                  <a:schemeClr val="bg1"/>
                </a:solidFill>
                <a:latin typeface="Arial Narrow" pitchFamily="34" charset="0"/>
                <a:cs typeface="Arial" pitchFamily="34" charset="0"/>
              </a:rPr>
              <a:t>Reaching 100,000 </a:t>
            </a:r>
            <a:r>
              <a:rPr lang="en-US" sz="1400" b="0" dirty="0">
                <a:solidFill>
                  <a:schemeClr val="bg1"/>
                </a:solidFill>
                <a:latin typeface="Arial Narrow" pitchFamily="34" charset="0"/>
                <a:cs typeface="Arial" pitchFamily="34" charset="0"/>
              </a:rPr>
              <a:t>Workforce in global production centers</a:t>
            </a:r>
          </a:p>
        </p:txBody>
      </p:sp>
      <p:sp>
        <p:nvSpPr>
          <p:cNvPr id="1047" name="Rectangle 1046"/>
          <p:cNvSpPr/>
          <p:nvPr/>
        </p:nvSpPr>
        <p:spPr>
          <a:xfrm>
            <a:off x="5187028" y="3576464"/>
            <a:ext cx="3922876" cy="584775"/>
          </a:xfrm>
          <a:prstGeom prst="rect">
            <a:avLst/>
          </a:prstGeom>
        </p:spPr>
        <p:txBody>
          <a:bodyPr wrap="square">
            <a:spAutoFit/>
          </a:bodyPr>
          <a:lstStyle/>
          <a:p>
            <a:pPr algn="l">
              <a:lnSpc>
                <a:spcPct val="100000"/>
              </a:lnSpc>
            </a:pPr>
            <a:r>
              <a:rPr lang="en-US" sz="1600" b="0" dirty="0" smtClean="0">
                <a:solidFill>
                  <a:schemeClr val="bg1"/>
                </a:solidFill>
                <a:latin typeface="Arial" pitchFamily="34" charset="0"/>
                <a:cs typeface="Arial" pitchFamily="34" charset="0"/>
              </a:rPr>
              <a:t>Delivery of IGATE synergies is ahead on schedule</a:t>
            </a:r>
            <a:endParaRPr lang="en-US" sz="1400" b="0" dirty="0">
              <a:solidFill>
                <a:schemeClr val="bg1"/>
              </a:solidFill>
              <a:latin typeface="Arial Narrow" pitchFamily="34" charset="0"/>
              <a:cs typeface="Arial" pitchFamily="34" charset="0"/>
            </a:endParaRPr>
          </a:p>
        </p:txBody>
      </p:sp>
      <p:grpSp>
        <p:nvGrpSpPr>
          <p:cNvPr id="1048" name="Group 1047"/>
          <p:cNvGrpSpPr/>
          <p:nvPr/>
        </p:nvGrpSpPr>
        <p:grpSpPr>
          <a:xfrm>
            <a:off x="4467972" y="4283297"/>
            <a:ext cx="519113" cy="663575"/>
            <a:chOff x="6596062" y="5308600"/>
            <a:chExt cx="519113" cy="663575"/>
          </a:xfrm>
          <a:noFill/>
        </p:grpSpPr>
        <p:sp>
          <p:nvSpPr>
            <p:cNvPr id="1049" name="Freeform 812"/>
            <p:cNvSpPr>
              <a:spLocks/>
            </p:cNvSpPr>
            <p:nvPr/>
          </p:nvSpPr>
          <p:spPr bwMode="auto">
            <a:xfrm>
              <a:off x="6596062" y="5308600"/>
              <a:ext cx="209550" cy="307975"/>
            </a:xfrm>
            <a:custGeom>
              <a:avLst/>
              <a:gdLst/>
              <a:ahLst/>
              <a:cxnLst>
                <a:cxn ang="0">
                  <a:pos x="66" y="71"/>
                </a:cxn>
                <a:cxn ang="0">
                  <a:pos x="42" y="39"/>
                </a:cxn>
                <a:cxn ang="0">
                  <a:pos x="51" y="21"/>
                </a:cxn>
                <a:cxn ang="0">
                  <a:pos x="34" y="0"/>
                </a:cxn>
                <a:cxn ang="0">
                  <a:pos x="17" y="21"/>
                </a:cxn>
                <a:cxn ang="0">
                  <a:pos x="26" y="39"/>
                </a:cxn>
                <a:cxn ang="0">
                  <a:pos x="0" y="93"/>
                </a:cxn>
                <a:cxn ang="0">
                  <a:pos x="50" y="96"/>
                </a:cxn>
                <a:cxn ang="0">
                  <a:pos x="66" y="71"/>
                </a:cxn>
              </a:cxnLst>
              <a:rect l="0" t="0" r="r" b="b"/>
              <a:pathLst>
                <a:path w="66" h="97">
                  <a:moveTo>
                    <a:pt x="66" y="71"/>
                  </a:moveTo>
                  <a:cubicBezTo>
                    <a:pt x="63" y="55"/>
                    <a:pt x="55" y="43"/>
                    <a:pt x="42" y="39"/>
                  </a:cubicBezTo>
                  <a:cubicBezTo>
                    <a:pt x="46" y="35"/>
                    <a:pt x="51" y="28"/>
                    <a:pt x="51" y="21"/>
                  </a:cubicBezTo>
                  <a:cubicBezTo>
                    <a:pt x="51" y="9"/>
                    <a:pt x="43" y="0"/>
                    <a:pt x="34" y="0"/>
                  </a:cubicBezTo>
                  <a:cubicBezTo>
                    <a:pt x="25" y="0"/>
                    <a:pt x="17" y="9"/>
                    <a:pt x="17" y="21"/>
                  </a:cubicBezTo>
                  <a:cubicBezTo>
                    <a:pt x="17" y="28"/>
                    <a:pt x="22" y="35"/>
                    <a:pt x="26" y="39"/>
                  </a:cubicBezTo>
                  <a:cubicBezTo>
                    <a:pt x="6" y="45"/>
                    <a:pt x="0" y="67"/>
                    <a:pt x="0" y="93"/>
                  </a:cubicBezTo>
                  <a:cubicBezTo>
                    <a:pt x="0" y="96"/>
                    <a:pt x="29" y="97"/>
                    <a:pt x="50" y="96"/>
                  </a:cubicBezTo>
                  <a:cubicBezTo>
                    <a:pt x="51" y="84"/>
                    <a:pt x="57" y="74"/>
                    <a:pt x="66" y="71"/>
                  </a:cubicBezTo>
                  <a:close/>
                </a:path>
              </a:pathLst>
            </a:custGeom>
            <a:grpFill/>
            <a:ln w="285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0" name="Freeform 813"/>
            <p:cNvSpPr>
              <a:spLocks/>
            </p:cNvSpPr>
            <p:nvPr/>
          </p:nvSpPr>
          <p:spPr bwMode="auto">
            <a:xfrm>
              <a:off x="6865937" y="5384800"/>
              <a:ext cx="249238" cy="365125"/>
            </a:xfrm>
            <a:custGeom>
              <a:avLst/>
              <a:gdLst/>
              <a:ahLst/>
              <a:cxnLst>
                <a:cxn ang="0">
                  <a:pos x="47" y="46"/>
                </a:cxn>
                <a:cxn ang="0">
                  <a:pos x="58" y="24"/>
                </a:cxn>
                <a:cxn ang="0">
                  <a:pos x="38" y="0"/>
                </a:cxn>
                <a:cxn ang="0">
                  <a:pos x="18" y="24"/>
                </a:cxn>
                <a:cxn ang="0">
                  <a:pos x="29" y="46"/>
                </a:cxn>
                <a:cxn ang="0">
                  <a:pos x="10" y="60"/>
                </a:cxn>
                <a:cxn ang="0">
                  <a:pos x="13" y="75"/>
                </a:cxn>
                <a:cxn ang="0">
                  <a:pos x="0" y="102"/>
                </a:cxn>
                <a:cxn ang="0">
                  <a:pos x="19" y="113"/>
                </a:cxn>
                <a:cxn ang="0">
                  <a:pos x="78" y="109"/>
                </a:cxn>
                <a:cxn ang="0">
                  <a:pos x="47" y="46"/>
                </a:cxn>
              </a:cxnLst>
              <a:rect l="0" t="0" r="r" b="b"/>
              <a:pathLst>
                <a:path w="78" h="115">
                  <a:moveTo>
                    <a:pt x="47" y="46"/>
                  </a:moveTo>
                  <a:cubicBezTo>
                    <a:pt x="52" y="42"/>
                    <a:pt x="58" y="33"/>
                    <a:pt x="58" y="24"/>
                  </a:cubicBezTo>
                  <a:cubicBezTo>
                    <a:pt x="58" y="10"/>
                    <a:pt x="49" y="0"/>
                    <a:pt x="38" y="0"/>
                  </a:cubicBezTo>
                  <a:cubicBezTo>
                    <a:pt x="27" y="0"/>
                    <a:pt x="18" y="10"/>
                    <a:pt x="18" y="24"/>
                  </a:cubicBezTo>
                  <a:cubicBezTo>
                    <a:pt x="18" y="33"/>
                    <a:pt x="24" y="42"/>
                    <a:pt x="29" y="46"/>
                  </a:cubicBezTo>
                  <a:cubicBezTo>
                    <a:pt x="21" y="49"/>
                    <a:pt x="14" y="53"/>
                    <a:pt x="10" y="60"/>
                  </a:cubicBezTo>
                  <a:cubicBezTo>
                    <a:pt x="12" y="64"/>
                    <a:pt x="13" y="69"/>
                    <a:pt x="13" y="75"/>
                  </a:cubicBezTo>
                  <a:cubicBezTo>
                    <a:pt x="13" y="85"/>
                    <a:pt x="5" y="96"/>
                    <a:pt x="0" y="102"/>
                  </a:cubicBezTo>
                  <a:cubicBezTo>
                    <a:pt x="7" y="104"/>
                    <a:pt x="14" y="108"/>
                    <a:pt x="19" y="113"/>
                  </a:cubicBezTo>
                  <a:cubicBezTo>
                    <a:pt x="43" y="115"/>
                    <a:pt x="78" y="113"/>
                    <a:pt x="78" y="109"/>
                  </a:cubicBezTo>
                  <a:cubicBezTo>
                    <a:pt x="78" y="79"/>
                    <a:pt x="70" y="53"/>
                    <a:pt x="47" y="46"/>
                  </a:cubicBezTo>
                  <a:close/>
                </a:path>
              </a:pathLst>
            </a:custGeom>
            <a:grpFill/>
            <a:ln w="285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1" name="Freeform 814"/>
            <p:cNvSpPr>
              <a:spLocks/>
            </p:cNvSpPr>
            <p:nvPr/>
          </p:nvSpPr>
          <p:spPr bwMode="auto">
            <a:xfrm>
              <a:off x="6675437" y="5613400"/>
              <a:ext cx="312738" cy="358775"/>
            </a:xfrm>
            <a:custGeom>
              <a:avLst/>
              <a:gdLst/>
              <a:ahLst/>
              <a:cxnLst>
                <a:cxn ang="0">
                  <a:pos x="25" y="0"/>
                </a:cxn>
                <a:cxn ang="0">
                  <a:pos x="25" y="3"/>
                </a:cxn>
                <a:cxn ang="0">
                  <a:pos x="38" y="30"/>
                </a:cxn>
                <a:cxn ang="0">
                  <a:pos x="0" y="106"/>
                </a:cxn>
                <a:cxn ang="0">
                  <a:pos x="98" y="106"/>
                </a:cxn>
                <a:cxn ang="0">
                  <a:pos x="79" y="41"/>
                </a:cxn>
              </a:cxnLst>
              <a:rect l="0" t="0" r="r" b="b"/>
              <a:pathLst>
                <a:path w="98" h="113">
                  <a:moveTo>
                    <a:pt x="25" y="0"/>
                  </a:moveTo>
                  <a:cubicBezTo>
                    <a:pt x="25" y="1"/>
                    <a:pt x="25" y="2"/>
                    <a:pt x="25" y="3"/>
                  </a:cubicBezTo>
                  <a:cubicBezTo>
                    <a:pt x="25" y="13"/>
                    <a:pt x="32" y="24"/>
                    <a:pt x="38" y="30"/>
                  </a:cubicBezTo>
                  <a:cubicBezTo>
                    <a:pt x="10" y="38"/>
                    <a:pt x="0" y="69"/>
                    <a:pt x="0" y="106"/>
                  </a:cubicBezTo>
                  <a:cubicBezTo>
                    <a:pt x="0" y="113"/>
                    <a:pt x="98" y="113"/>
                    <a:pt x="98" y="106"/>
                  </a:cubicBezTo>
                  <a:cubicBezTo>
                    <a:pt x="98" y="79"/>
                    <a:pt x="92" y="55"/>
                    <a:pt x="79" y="41"/>
                  </a:cubicBezTo>
                </a:path>
              </a:pathLst>
            </a:custGeom>
            <a:grpFill/>
            <a:ln w="285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2" name="Freeform 815"/>
            <p:cNvSpPr>
              <a:spLocks/>
            </p:cNvSpPr>
            <p:nvPr/>
          </p:nvSpPr>
          <p:spPr bwMode="auto">
            <a:xfrm>
              <a:off x="6805612" y="5527675"/>
              <a:ext cx="93663" cy="47625"/>
            </a:xfrm>
            <a:custGeom>
              <a:avLst/>
              <a:gdLst/>
              <a:ahLst/>
              <a:cxnLst>
                <a:cxn ang="0">
                  <a:pos x="29" y="15"/>
                </a:cxn>
                <a:cxn ang="0">
                  <a:pos x="8" y="0"/>
                </a:cxn>
                <a:cxn ang="0">
                  <a:pos x="0" y="2"/>
                </a:cxn>
              </a:cxnLst>
              <a:rect l="0" t="0" r="r" b="b"/>
              <a:pathLst>
                <a:path w="29" h="15">
                  <a:moveTo>
                    <a:pt x="29" y="15"/>
                  </a:moveTo>
                  <a:cubicBezTo>
                    <a:pt x="24" y="6"/>
                    <a:pt x="17" y="0"/>
                    <a:pt x="8" y="0"/>
                  </a:cubicBezTo>
                  <a:cubicBezTo>
                    <a:pt x="5" y="0"/>
                    <a:pt x="2" y="1"/>
                    <a:pt x="0" y="2"/>
                  </a:cubicBezTo>
                </a:path>
              </a:pathLst>
            </a:custGeom>
            <a:grpFill/>
            <a:ln w="285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053" name="Group 1052"/>
          <p:cNvGrpSpPr/>
          <p:nvPr/>
        </p:nvGrpSpPr>
        <p:grpSpPr>
          <a:xfrm>
            <a:off x="4395241" y="3611010"/>
            <a:ext cx="748760" cy="464132"/>
            <a:chOff x="2422524" y="4606925"/>
            <a:chExt cx="1198563" cy="742950"/>
          </a:xfrm>
          <a:noFill/>
        </p:grpSpPr>
        <p:sp>
          <p:nvSpPr>
            <p:cNvPr id="1054" name="Freeform 720"/>
            <p:cNvSpPr>
              <a:spLocks/>
            </p:cNvSpPr>
            <p:nvPr/>
          </p:nvSpPr>
          <p:spPr bwMode="auto">
            <a:xfrm>
              <a:off x="2422524" y="4978400"/>
              <a:ext cx="612775" cy="371475"/>
            </a:xfrm>
            <a:custGeom>
              <a:avLst/>
              <a:gdLst/>
              <a:ahLst/>
              <a:cxnLst>
                <a:cxn ang="0">
                  <a:pos x="186" y="86"/>
                </a:cxn>
                <a:cxn ang="0">
                  <a:pos x="186" y="110"/>
                </a:cxn>
                <a:cxn ang="0">
                  <a:pos x="163" y="110"/>
                </a:cxn>
                <a:cxn ang="0">
                  <a:pos x="73" y="21"/>
                </a:cxn>
                <a:cxn ang="0">
                  <a:pos x="0" y="0"/>
                </a:cxn>
              </a:cxnLst>
              <a:rect l="0" t="0" r="r" b="b"/>
              <a:pathLst>
                <a:path w="193" h="117">
                  <a:moveTo>
                    <a:pt x="186" y="86"/>
                  </a:moveTo>
                  <a:cubicBezTo>
                    <a:pt x="193" y="93"/>
                    <a:pt x="193" y="104"/>
                    <a:pt x="186" y="110"/>
                  </a:cubicBezTo>
                  <a:cubicBezTo>
                    <a:pt x="180" y="117"/>
                    <a:pt x="169" y="117"/>
                    <a:pt x="163" y="110"/>
                  </a:cubicBezTo>
                  <a:cubicBezTo>
                    <a:pt x="73" y="21"/>
                    <a:pt x="73" y="21"/>
                    <a:pt x="73" y="21"/>
                  </a:cubicBezTo>
                  <a:cubicBezTo>
                    <a:pt x="0" y="0"/>
                    <a:pt x="0" y="0"/>
                    <a:pt x="0" y="0"/>
                  </a:cubicBezTo>
                </a:path>
              </a:pathLst>
            </a:custGeom>
            <a:grpFill/>
            <a:ln w="285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5" name="Freeform 721"/>
            <p:cNvSpPr>
              <a:spLocks/>
            </p:cNvSpPr>
            <p:nvPr/>
          </p:nvSpPr>
          <p:spPr bwMode="auto">
            <a:xfrm>
              <a:off x="2860674" y="5022850"/>
              <a:ext cx="269875" cy="269875"/>
            </a:xfrm>
            <a:custGeom>
              <a:avLst/>
              <a:gdLst/>
              <a:ahLst/>
              <a:cxnLst>
                <a:cxn ang="0">
                  <a:pos x="24" y="0"/>
                </a:cxn>
                <a:cxn ang="0">
                  <a:pos x="79" y="55"/>
                </a:cxn>
                <a:cxn ang="0">
                  <a:pos x="79" y="79"/>
                </a:cxn>
                <a:cxn ang="0">
                  <a:pos x="55" y="79"/>
                </a:cxn>
                <a:cxn ang="0">
                  <a:pos x="0" y="24"/>
                </a:cxn>
              </a:cxnLst>
              <a:rect l="0" t="0" r="r" b="b"/>
              <a:pathLst>
                <a:path w="85" h="85">
                  <a:moveTo>
                    <a:pt x="24" y="0"/>
                  </a:moveTo>
                  <a:cubicBezTo>
                    <a:pt x="79" y="55"/>
                    <a:pt x="79" y="55"/>
                    <a:pt x="79" y="55"/>
                  </a:cubicBezTo>
                  <a:cubicBezTo>
                    <a:pt x="85" y="61"/>
                    <a:pt x="85" y="72"/>
                    <a:pt x="79" y="79"/>
                  </a:cubicBezTo>
                  <a:cubicBezTo>
                    <a:pt x="72" y="85"/>
                    <a:pt x="61" y="85"/>
                    <a:pt x="55" y="79"/>
                  </a:cubicBezTo>
                  <a:cubicBezTo>
                    <a:pt x="0" y="24"/>
                    <a:pt x="0" y="24"/>
                    <a:pt x="0" y="24"/>
                  </a:cubicBezTo>
                </a:path>
              </a:pathLst>
            </a:custGeom>
            <a:grpFill/>
            <a:ln w="285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6" name="Freeform 722"/>
            <p:cNvSpPr>
              <a:spLocks/>
            </p:cNvSpPr>
            <p:nvPr/>
          </p:nvSpPr>
          <p:spPr bwMode="auto">
            <a:xfrm>
              <a:off x="3013074" y="4860925"/>
              <a:ext cx="344488" cy="355600"/>
            </a:xfrm>
            <a:custGeom>
              <a:avLst/>
              <a:gdLst/>
              <a:ahLst/>
              <a:cxnLst>
                <a:cxn ang="0">
                  <a:pos x="34" y="0"/>
                </a:cxn>
                <a:cxn ang="0">
                  <a:pos x="102" y="81"/>
                </a:cxn>
                <a:cxn ang="0">
                  <a:pos x="102" y="105"/>
                </a:cxn>
                <a:cxn ang="0">
                  <a:pos x="78" y="105"/>
                </a:cxn>
                <a:cxn ang="0">
                  <a:pos x="0" y="27"/>
                </a:cxn>
              </a:cxnLst>
              <a:rect l="0" t="0" r="r" b="b"/>
              <a:pathLst>
                <a:path w="108" h="112">
                  <a:moveTo>
                    <a:pt x="34" y="0"/>
                  </a:moveTo>
                  <a:cubicBezTo>
                    <a:pt x="102" y="81"/>
                    <a:pt x="102" y="81"/>
                    <a:pt x="102" y="81"/>
                  </a:cubicBezTo>
                  <a:cubicBezTo>
                    <a:pt x="108" y="88"/>
                    <a:pt x="108" y="99"/>
                    <a:pt x="102" y="105"/>
                  </a:cubicBezTo>
                  <a:cubicBezTo>
                    <a:pt x="95" y="112"/>
                    <a:pt x="84" y="112"/>
                    <a:pt x="78" y="105"/>
                  </a:cubicBezTo>
                  <a:cubicBezTo>
                    <a:pt x="0" y="27"/>
                    <a:pt x="0" y="27"/>
                    <a:pt x="0" y="27"/>
                  </a:cubicBezTo>
                </a:path>
              </a:pathLst>
            </a:custGeom>
            <a:grpFill/>
            <a:ln w="285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7" name="Freeform 723"/>
            <p:cNvSpPr>
              <a:spLocks/>
            </p:cNvSpPr>
            <p:nvPr/>
          </p:nvSpPr>
          <p:spPr bwMode="auto">
            <a:xfrm>
              <a:off x="2736849" y="4625975"/>
              <a:ext cx="884238" cy="292100"/>
            </a:xfrm>
            <a:custGeom>
              <a:avLst/>
              <a:gdLst/>
              <a:ahLst/>
              <a:cxnLst>
                <a:cxn ang="0">
                  <a:pos x="278" y="14"/>
                </a:cxn>
                <a:cxn ang="0">
                  <a:pos x="214" y="38"/>
                </a:cxn>
                <a:cxn ang="0">
                  <a:pos x="115" y="0"/>
                </a:cxn>
                <a:cxn ang="0">
                  <a:pos x="13" y="43"/>
                </a:cxn>
                <a:cxn ang="0">
                  <a:pos x="4" y="65"/>
                </a:cxn>
                <a:cxn ang="0">
                  <a:pos x="26" y="74"/>
                </a:cxn>
                <a:cxn ang="0">
                  <a:pos x="96" y="46"/>
                </a:cxn>
                <a:cxn ang="0">
                  <a:pos x="157" y="89"/>
                </a:cxn>
                <a:cxn ang="0">
                  <a:pos x="186" y="92"/>
                </a:cxn>
              </a:cxnLst>
              <a:rect l="0" t="0" r="r" b="b"/>
              <a:pathLst>
                <a:path w="278" h="92">
                  <a:moveTo>
                    <a:pt x="278" y="14"/>
                  </a:moveTo>
                  <a:cubicBezTo>
                    <a:pt x="214" y="38"/>
                    <a:pt x="214" y="38"/>
                    <a:pt x="214" y="38"/>
                  </a:cubicBezTo>
                  <a:cubicBezTo>
                    <a:pt x="115" y="0"/>
                    <a:pt x="115" y="0"/>
                    <a:pt x="115" y="0"/>
                  </a:cubicBezTo>
                  <a:cubicBezTo>
                    <a:pt x="13" y="43"/>
                    <a:pt x="13" y="43"/>
                    <a:pt x="13" y="43"/>
                  </a:cubicBezTo>
                  <a:cubicBezTo>
                    <a:pt x="4" y="46"/>
                    <a:pt x="0" y="56"/>
                    <a:pt x="4" y="65"/>
                  </a:cubicBezTo>
                  <a:cubicBezTo>
                    <a:pt x="8" y="73"/>
                    <a:pt x="18" y="77"/>
                    <a:pt x="26" y="74"/>
                  </a:cubicBezTo>
                  <a:cubicBezTo>
                    <a:pt x="96" y="46"/>
                    <a:pt x="96" y="46"/>
                    <a:pt x="96" y="46"/>
                  </a:cubicBezTo>
                  <a:cubicBezTo>
                    <a:pt x="96" y="46"/>
                    <a:pt x="128" y="85"/>
                    <a:pt x="157" y="89"/>
                  </a:cubicBezTo>
                  <a:cubicBezTo>
                    <a:pt x="186" y="92"/>
                    <a:pt x="186" y="92"/>
                    <a:pt x="186" y="92"/>
                  </a:cubicBezTo>
                </a:path>
              </a:pathLst>
            </a:custGeom>
            <a:grpFill/>
            <a:ln w="285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8" name="Freeform 724"/>
            <p:cNvSpPr>
              <a:spLocks/>
            </p:cNvSpPr>
            <p:nvPr/>
          </p:nvSpPr>
          <p:spPr bwMode="auto">
            <a:xfrm>
              <a:off x="3127374" y="5137150"/>
              <a:ext cx="95250" cy="95250"/>
            </a:xfrm>
            <a:custGeom>
              <a:avLst/>
              <a:gdLst/>
              <a:ahLst/>
              <a:cxnLst>
                <a:cxn ang="0">
                  <a:pos x="23" y="0"/>
                </a:cxn>
                <a:cxn ang="0">
                  <a:pos x="23" y="24"/>
                </a:cxn>
                <a:cxn ang="0">
                  <a:pos x="0" y="24"/>
                </a:cxn>
              </a:cxnLst>
              <a:rect l="0" t="0" r="r" b="b"/>
              <a:pathLst>
                <a:path w="30" h="30">
                  <a:moveTo>
                    <a:pt x="23" y="0"/>
                  </a:moveTo>
                  <a:cubicBezTo>
                    <a:pt x="30" y="6"/>
                    <a:pt x="30" y="17"/>
                    <a:pt x="23" y="24"/>
                  </a:cubicBezTo>
                  <a:cubicBezTo>
                    <a:pt x="17" y="30"/>
                    <a:pt x="6" y="30"/>
                    <a:pt x="0" y="24"/>
                  </a:cubicBezTo>
                </a:path>
              </a:pathLst>
            </a:custGeom>
            <a:grpFill/>
            <a:ln w="285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9" name="Line 725"/>
            <p:cNvSpPr>
              <a:spLocks noChangeShapeType="1"/>
            </p:cNvSpPr>
            <p:nvPr/>
          </p:nvSpPr>
          <p:spPr bwMode="auto">
            <a:xfrm flipV="1">
              <a:off x="3328987" y="4987925"/>
              <a:ext cx="292100" cy="101600"/>
            </a:xfrm>
            <a:prstGeom prst="line">
              <a:avLst/>
            </a:prstGeom>
            <a:grpFill/>
            <a:ln w="285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0" name="Line 726"/>
            <p:cNvSpPr>
              <a:spLocks noChangeShapeType="1"/>
            </p:cNvSpPr>
            <p:nvPr/>
          </p:nvSpPr>
          <p:spPr bwMode="auto">
            <a:xfrm>
              <a:off x="2511424" y="4606925"/>
              <a:ext cx="482600" cy="60325"/>
            </a:xfrm>
            <a:prstGeom prst="line">
              <a:avLst/>
            </a:prstGeom>
            <a:grpFill/>
            <a:ln w="285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061" name="Group 1060"/>
          <p:cNvGrpSpPr/>
          <p:nvPr/>
        </p:nvGrpSpPr>
        <p:grpSpPr>
          <a:xfrm>
            <a:off x="4567184" y="2726456"/>
            <a:ext cx="549564" cy="557606"/>
            <a:chOff x="2300287" y="2728913"/>
            <a:chExt cx="976312" cy="990600"/>
          </a:xfrm>
          <a:noFill/>
        </p:grpSpPr>
        <p:sp>
          <p:nvSpPr>
            <p:cNvPr id="1062" name="Freeform 716"/>
            <p:cNvSpPr>
              <a:spLocks/>
            </p:cNvSpPr>
            <p:nvPr/>
          </p:nvSpPr>
          <p:spPr bwMode="auto">
            <a:xfrm>
              <a:off x="2300287" y="2903538"/>
              <a:ext cx="738188" cy="692150"/>
            </a:xfrm>
            <a:custGeom>
              <a:avLst/>
              <a:gdLst/>
              <a:ahLst/>
              <a:cxnLst>
                <a:cxn ang="0">
                  <a:pos x="319" y="304"/>
                </a:cxn>
                <a:cxn ang="0">
                  <a:pos x="0" y="304"/>
                </a:cxn>
                <a:cxn ang="0">
                  <a:pos x="0" y="92"/>
                </a:cxn>
                <a:cxn ang="0">
                  <a:pos x="465" y="0"/>
                </a:cxn>
                <a:cxn ang="0">
                  <a:pos x="371" y="436"/>
                </a:cxn>
                <a:cxn ang="0">
                  <a:pos x="40" y="436"/>
                </a:cxn>
              </a:cxnLst>
              <a:rect l="0" t="0" r="r" b="b"/>
              <a:pathLst>
                <a:path w="465" h="436">
                  <a:moveTo>
                    <a:pt x="319" y="304"/>
                  </a:moveTo>
                  <a:lnTo>
                    <a:pt x="0" y="304"/>
                  </a:lnTo>
                  <a:lnTo>
                    <a:pt x="0" y="92"/>
                  </a:lnTo>
                  <a:lnTo>
                    <a:pt x="465" y="0"/>
                  </a:lnTo>
                  <a:lnTo>
                    <a:pt x="371" y="436"/>
                  </a:lnTo>
                  <a:lnTo>
                    <a:pt x="40" y="436"/>
                  </a:lnTo>
                </a:path>
              </a:pathLst>
            </a:custGeom>
            <a:grpFill/>
            <a:ln w="285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3" name="Freeform 717"/>
            <p:cNvSpPr>
              <a:spLocks/>
            </p:cNvSpPr>
            <p:nvPr/>
          </p:nvSpPr>
          <p:spPr bwMode="auto">
            <a:xfrm>
              <a:off x="3038474" y="2728913"/>
              <a:ext cx="238125" cy="174625"/>
            </a:xfrm>
            <a:custGeom>
              <a:avLst/>
              <a:gdLst/>
              <a:ahLst/>
              <a:cxnLst>
                <a:cxn ang="0">
                  <a:pos x="0" y="110"/>
                </a:cxn>
                <a:cxn ang="0">
                  <a:pos x="24" y="14"/>
                </a:cxn>
                <a:cxn ang="0">
                  <a:pos x="150" y="0"/>
                </a:cxn>
              </a:cxnLst>
              <a:rect l="0" t="0" r="r" b="b"/>
              <a:pathLst>
                <a:path w="150" h="110">
                  <a:moveTo>
                    <a:pt x="0" y="110"/>
                  </a:moveTo>
                  <a:lnTo>
                    <a:pt x="24" y="14"/>
                  </a:lnTo>
                  <a:lnTo>
                    <a:pt x="150" y="0"/>
                  </a:lnTo>
                </a:path>
              </a:pathLst>
            </a:custGeom>
            <a:grpFill/>
            <a:ln w="285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4" name="Freeform 718"/>
            <p:cNvSpPr>
              <a:spLocks/>
            </p:cNvSpPr>
            <p:nvPr/>
          </p:nvSpPr>
          <p:spPr bwMode="auto">
            <a:xfrm>
              <a:off x="2303462" y="3595688"/>
              <a:ext cx="123825" cy="123825"/>
            </a:xfrm>
            <a:custGeom>
              <a:avLst/>
              <a:gdLst/>
              <a:ahLst/>
              <a:cxnLst>
                <a:cxn ang="0">
                  <a:pos x="39" y="20"/>
                </a:cxn>
                <a:cxn ang="0">
                  <a:pos x="33" y="33"/>
                </a:cxn>
                <a:cxn ang="0">
                  <a:pos x="19" y="39"/>
                </a:cxn>
                <a:cxn ang="0">
                  <a:pos x="6" y="33"/>
                </a:cxn>
                <a:cxn ang="0">
                  <a:pos x="0" y="20"/>
                </a:cxn>
                <a:cxn ang="0">
                  <a:pos x="6" y="6"/>
                </a:cxn>
                <a:cxn ang="0">
                  <a:pos x="19" y="0"/>
                </a:cxn>
              </a:cxnLst>
              <a:rect l="0" t="0" r="r" b="b"/>
              <a:pathLst>
                <a:path w="39" h="39">
                  <a:moveTo>
                    <a:pt x="39" y="20"/>
                  </a:moveTo>
                  <a:cubicBezTo>
                    <a:pt x="39" y="25"/>
                    <a:pt x="36" y="30"/>
                    <a:pt x="33" y="33"/>
                  </a:cubicBezTo>
                  <a:cubicBezTo>
                    <a:pt x="29" y="37"/>
                    <a:pt x="25" y="39"/>
                    <a:pt x="19" y="39"/>
                  </a:cubicBezTo>
                  <a:cubicBezTo>
                    <a:pt x="14" y="39"/>
                    <a:pt x="9" y="37"/>
                    <a:pt x="6" y="33"/>
                  </a:cubicBezTo>
                  <a:cubicBezTo>
                    <a:pt x="2" y="30"/>
                    <a:pt x="0" y="25"/>
                    <a:pt x="0" y="20"/>
                  </a:cubicBezTo>
                  <a:cubicBezTo>
                    <a:pt x="0" y="14"/>
                    <a:pt x="2" y="10"/>
                    <a:pt x="6" y="6"/>
                  </a:cubicBezTo>
                  <a:cubicBezTo>
                    <a:pt x="9" y="3"/>
                    <a:pt x="14" y="0"/>
                    <a:pt x="19" y="0"/>
                  </a:cubicBezTo>
                </a:path>
              </a:pathLst>
            </a:custGeom>
            <a:grpFill/>
            <a:ln w="285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5" name="Freeform 719"/>
            <p:cNvSpPr>
              <a:spLocks/>
            </p:cNvSpPr>
            <p:nvPr/>
          </p:nvSpPr>
          <p:spPr bwMode="auto">
            <a:xfrm>
              <a:off x="2825749" y="3595688"/>
              <a:ext cx="123825" cy="123825"/>
            </a:xfrm>
            <a:custGeom>
              <a:avLst/>
              <a:gdLst/>
              <a:ahLst/>
              <a:cxnLst>
                <a:cxn ang="0">
                  <a:pos x="0" y="20"/>
                </a:cxn>
                <a:cxn ang="0">
                  <a:pos x="6" y="33"/>
                </a:cxn>
                <a:cxn ang="0">
                  <a:pos x="20" y="39"/>
                </a:cxn>
                <a:cxn ang="0">
                  <a:pos x="33" y="33"/>
                </a:cxn>
                <a:cxn ang="0">
                  <a:pos x="39" y="20"/>
                </a:cxn>
                <a:cxn ang="0">
                  <a:pos x="33" y="6"/>
                </a:cxn>
                <a:cxn ang="0">
                  <a:pos x="20" y="0"/>
                </a:cxn>
              </a:cxnLst>
              <a:rect l="0" t="0" r="r" b="b"/>
              <a:pathLst>
                <a:path w="39" h="39">
                  <a:moveTo>
                    <a:pt x="0" y="20"/>
                  </a:moveTo>
                  <a:cubicBezTo>
                    <a:pt x="0" y="25"/>
                    <a:pt x="3" y="30"/>
                    <a:pt x="6" y="33"/>
                  </a:cubicBezTo>
                  <a:cubicBezTo>
                    <a:pt x="10" y="37"/>
                    <a:pt x="14" y="39"/>
                    <a:pt x="20" y="39"/>
                  </a:cubicBezTo>
                  <a:cubicBezTo>
                    <a:pt x="25" y="39"/>
                    <a:pt x="30" y="37"/>
                    <a:pt x="33" y="33"/>
                  </a:cubicBezTo>
                  <a:cubicBezTo>
                    <a:pt x="37" y="30"/>
                    <a:pt x="39" y="25"/>
                    <a:pt x="39" y="20"/>
                  </a:cubicBezTo>
                  <a:cubicBezTo>
                    <a:pt x="39" y="14"/>
                    <a:pt x="37" y="10"/>
                    <a:pt x="33" y="6"/>
                  </a:cubicBezTo>
                  <a:cubicBezTo>
                    <a:pt x="30" y="3"/>
                    <a:pt x="25" y="0"/>
                    <a:pt x="20" y="0"/>
                  </a:cubicBezTo>
                </a:path>
              </a:pathLst>
            </a:custGeom>
            <a:grpFill/>
            <a:ln w="285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084" name="Group 314"/>
          <p:cNvGrpSpPr>
            <a:grpSpLocks noChangeAspect="1"/>
          </p:cNvGrpSpPr>
          <p:nvPr/>
        </p:nvGrpSpPr>
        <p:grpSpPr bwMode="auto">
          <a:xfrm>
            <a:off x="4478566" y="1135546"/>
            <a:ext cx="359247" cy="410292"/>
            <a:chOff x="3039" y="2769"/>
            <a:chExt cx="206" cy="255"/>
          </a:xfrm>
          <a:noFill/>
        </p:grpSpPr>
        <p:sp>
          <p:nvSpPr>
            <p:cNvPr id="1085" name="Freeform 315"/>
            <p:cNvSpPr>
              <a:spLocks noChangeAspect="1"/>
            </p:cNvSpPr>
            <p:nvPr/>
          </p:nvSpPr>
          <p:spPr bwMode="gray">
            <a:xfrm>
              <a:off x="3039" y="2901"/>
              <a:ext cx="181" cy="20"/>
            </a:xfrm>
            <a:custGeom>
              <a:avLst/>
              <a:gdLst/>
              <a:ahLst/>
              <a:cxnLst>
                <a:cxn ang="0">
                  <a:pos x="1361" y="0"/>
                </a:cxn>
                <a:cxn ang="0">
                  <a:pos x="1417" y="35"/>
                </a:cxn>
                <a:cxn ang="0">
                  <a:pos x="1417" y="119"/>
                </a:cxn>
                <a:cxn ang="0">
                  <a:pos x="1361" y="154"/>
                </a:cxn>
                <a:cxn ang="0">
                  <a:pos x="56" y="154"/>
                </a:cxn>
                <a:cxn ang="0">
                  <a:pos x="0" y="119"/>
                </a:cxn>
                <a:cxn ang="0">
                  <a:pos x="0" y="35"/>
                </a:cxn>
                <a:cxn ang="0">
                  <a:pos x="56" y="0"/>
                </a:cxn>
                <a:cxn ang="0">
                  <a:pos x="1361" y="0"/>
                </a:cxn>
              </a:cxnLst>
              <a:rect l="0" t="0" r="r" b="b"/>
              <a:pathLst>
                <a:path w="1417" h="154">
                  <a:moveTo>
                    <a:pt x="1361" y="0"/>
                  </a:moveTo>
                  <a:cubicBezTo>
                    <a:pt x="1392" y="0"/>
                    <a:pt x="1417" y="16"/>
                    <a:pt x="1417" y="35"/>
                  </a:cubicBezTo>
                  <a:cubicBezTo>
                    <a:pt x="1417" y="119"/>
                    <a:pt x="1417" y="119"/>
                    <a:pt x="1417" y="119"/>
                  </a:cubicBezTo>
                  <a:cubicBezTo>
                    <a:pt x="1417" y="138"/>
                    <a:pt x="1392" y="154"/>
                    <a:pt x="1361" y="154"/>
                  </a:cubicBezTo>
                  <a:cubicBezTo>
                    <a:pt x="56" y="154"/>
                    <a:pt x="56" y="154"/>
                    <a:pt x="56" y="154"/>
                  </a:cubicBezTo>
                  <a:cubicBezTo>
                    <a:pt x="25" y="154"/>
                    <a:pt x="0" y="138"/>
                    <a:pt x="0" y="119"/>
                  </a:cubicBezTo>
                  <a:cubicBezTo>
                    <a:pt x="0" y="35"/>
                    <a:pt x="0" y="35"/>
                    <a:pt x="0" y="35"/>
                  </a:cubicBezTo>
                  <a:cubicBezTo>
                    <a:pt x="0" y="16"/>
                    <a:pt x="25" y="0"/>
                    <a:pt x="56" y="0"/>
                  </a:cubicBezTo>
                  <a:lnTo>
                    <a:pt x="1361" y="0"/>
                  </a:lnTo>
                  <a:close/>
                </a:path>
              </a:pathLst>
            </a:custGeom>
            <a:solidFill>
              <a:schemeClr val="bg1"/>
            </a:solidFill>
            <a:ln w="28575">
              <a:noFill/>
              <a:round/>
              <a:headEnd/>
              <a:tailEnd/>
            </a:ln>
          </p:spPr>
          <p:txBody>
            <a:bodyPr/>
            <a:lstStyle/>
            <a:p>
              <a:endParaRPr lang="en-CA"/>
            </a:p>
          </p:txBody>
        </p:sp>
        <p:sp>
          <p:nvSpPr>
            <p:cNvPr id="1086" name="Freeform 316"/>
            <p:cNvSpPr>
              <a:spLocks noChangeAspect="1"/>
            </p:cNvSpPr>
            <p:nvPr/>
          </p:nvSpPr>
          <p:spPr bwMode="gray">
            <a:xfrm>
              <a:off x="3039" y="2872"/>
              <a:ext cx="181" cy="20"/>
            </a:xfrm>
            <a:custGeom>
              <a:avLst/>
              <a:gdLst/>
              <a:ahLst/>
              <a:cxnLst>
                <a:cxn ang="0">
                  <a:pos x="1361" y="0"/>
                </a:cxn>
                <a:cxn ang="0">
                  <a:pos x="1417" y="36"/>
                </a:cxn>
                <a:cxn ang="0">
                  <a:pos x="1417" y="119"/>
                </a:cxn>
                <a:cxn ang="0">
                  <a:pos x="1361" y="155"/>
                </a:cxn>
                <a:cxn ang="0">
                  <a:pos x="56" y="155"/>
                </a:cxn>
                <a:cxn ang="0">
                  <a:pos x="0" y="119"/>
                </a:cxn>
                <a:cxn ang="0">
                  <a:pos x="0" y="36"/>
                </a:cxn>
                <a:cxn ang="0">
                  <a:pos x="56" y="0"/>
                </a:cxn>
                <a:cxn ang="0">
                  <a:pos x="1361" y="0"/>
                </a:cxn>
              </a:cxnLst>
              <a:rect l="0" t="0" r="r" b="b"/>
              <a:pathLst>
                <a:path w="1417" h="155">
                  <a:moveTo>
                    <a:pt x="1361" y="0"/>
                  </a:moveTo>
                  <a:cubicBezTo>
                    <a:pt x="1392" y="0"/>
                    <a:pt x="1417" y="16"/>
                    <a:pt x="1417" y="36"/>
                  </a:cubicBezTo>
                  <a:cubicBezTo>
                    <a:pt x="1417" y="119"/>
                    <a:pt x="1417" y="119"/>
                    <a:pt x="1417" y="119"/>
                  </a:cubicBezTo>
                  <a:cubicBezTo>
                    <a:pt x="1417" y="139"/>
                    <a:pt x="1392" y="155"/>
                    <a:pt x="1361" y="155"/>
                  </a:cubicBezTo>
                  <a:cubicBezTo>
                    <a:pt x="56" y="155"/>
                    <a:pt x="56" y="155"/>
                    <a:pt x="56" y="155"/>
                  </a:cubicBezTo>
                  <a:cubicBezTo>
                    <a:pt x="25" y="155"/>
                    <a:pt x="0" y="139"/>
                    <a:pt x="0" y="119"/>
                  </a:cubicBezTo>
                  <a:cubicBezTo>
                    <a:pt x="0" y="36"/>
                    <a:pt x="0" y="36"/>
                    <a:pt x="0" y="36"/>
                  </a:cubicBezTo>
                  <a:cubicBezTo>
                    <a:pt x="0" y="16"/>
                    <a:pt x="25" y="0"/>
                    <a:pt x="56" y="0"/>
                  </a:cubicBezTo>
                  <a:lnTo>
                    <a:pt x="1361" y="0"/>
                  </a:lnTo>
                  <a:close/>
                </a:path>
              </a:pathLst>
            </a:custGeom>
            <a:solidFill>
              <a:schemeClr val="bg1"/>
            </a:solidFill>
            <a:ln w="28575">
              <a:noFill/>
              <a:round/>
              <a:headEnd/>
              <a:tailEnd/>
            </a:ln>
          </p:spPr>
          <p:txBody>
            <a:bodyPr/>
            <a:lstStyle/>
            <a:p>
              <a:endParaRPr lang="en-CA"/>
            </a:p>
          </p:txBody>
        </p:sp>
        <p:sp>
          <p:nvSpPr>
            <p:cNvPr id="1087" name="Freeform 317"/>
            <p:cNvSpPr>
              <a:spLocks noChangeAspect="1"/>
            </p:cNvSpPr>
            <p:nvPr/>
          </p:nvSpPr>
          <p:spPr bwMode="gray">
            <a:xfrm>
              <a:off x="3072" y="2769"/>
              <a:ext cx="173" cy="255"/>
            </a:xfrm>
            <a:custGeom>
              <a:avLst/>
              <a:gdLst/>
              <a:ahLst/>
              <a:cxnLst>
                <a:cxn ang="0">
                  <a:pos x="1002" y="1609"/>
                </a:cxn>
                <a:cxn ang="0">
                  <a:pos x="395" y="1002"/>
                </a:cxn>
                <a:cxn ang="0">
                  <a:pos x="1002" y="394"/>
                </a:cxn>
                <a:cxn ang="0">
                  <a:pos x="1357" y="510"/>
                </a:cxn>
                <a:cxn ang="0">
                  <a:pos x="1357" y="66"/>
                </a:cxn>
                <a:cxn ang="0">
                  <a:pos x="1002" y="0"/>
                </a:cxn>
                <a:cxn ang="0">
                  <a:pos x="0" y="1002"/>
                </a:cxn>
                <a:cxn ang="0">
                  <a:pos x="1002" y="2004"/>
                </a:cxn>
                <a:cxn ang="0">
                  <a:pos x="1357" y="1938"/>
                </a:cxn>
                <a:cxn ang="0">
                  <a:pos x="1357" y="1493"/>
                </a:cxn>
                <a:cxn ang="0">
                  <a:pos x="1002" y="1609"/>
                </a:cxn>
              </a:cxnLst>
              <a:rect l="0" t="0" r="r" b="b"/>
              <a:pathLst>
                <a:path w="1357" h="2004">
                  <a:moveTo>
                    <a:pt x="1002" y="1609"/>
                  </a:moveTo>
                  <a:cubicBezTo>
                    <a:pt x="667" y="1609"/>
                    <a:pt x="395" y="1337"/>
                    <a:pt x="395" y="1002"/>
                  </a:cubicBezTo>
                  <a:cubicBezTo>
                    <a:pt x="395" y="667"/>
                    <a:pt x="667" y="394"/>
                    <a:pt x="1002" y="394"/>
                  </a:cubicBezTo>
                  <a:cubicBezTo>
                    <a:pt x="1135" y="394"/>
                    <a:pt x="1257" y="438"/>
                    <a:pt x="1357" y="510"/>
                  </a:cubicBezTo>
                  <a:cubicBezTo>
                    <a:pt x="1357" y="66"/>
                    <a:pt x="1357" y="66"/>
                    <a:pt x="1357" y="66"/>
                  </a:cubicBezTo>
                  <a:cubicBezTo>
                    <a:pt x="1247" y="24"/>
                    <a:pt x="1127" y="0"/>
                    <a:pt x="1002" y="0"/>
                  </a:cubicBezTo>
                  <a:cubicBezTo>
                    <a:pt x="449" y="0"/>
                    <a:pt x="0" y="449"/>
                    <a:pt x="0" y="1002"/>
                  </a:cubicBezTo>
                  <a:cubicBezTo>
                    <a:pt x="0" y="1554"/>
                    <a:pt x="449" y="2004"/>
                    <a:pt x="1002" y="2004"/>
                  </a:cubicBezTo>
                  <a:cubicBezTo>
                    <a:pt x="1127" y="2004"/>
                    <a:pt x="1247" y="1980"/>
                    <a:pt x="1357" y="1938"/>
                  </a:cubicBezTo>
                  <a:cubicBezTo>
                    <a:pt x="1357" y="1493"/>
                    <a:pt x="1357" y="1493"/>
                    <a:pt x="1357" y="1493"/>
                  </a:cubicBezTo>
                  <a:cubicBezTo>
                    <a:pt x="1257" y="1566"/>
                    <a:pt x="1135" y="1609"/>
                    <a:pt x="1002" y="1609"/>
                  </a:cubicBezTo>
                  <a:close/>
                </a:path>
              </a:pathLst>
            </a:custGeom>
            <a:grpFill/>
            <a:ln w="28575">
              <a:solidFill>
                <a:schemeClr val="bg1"/>
              </a:solidFill>
              <a:round/>
              <a:headEnd/>
              <a:tailEnd/>
            </a:ln>
          </p:spPr>
          <p:txBody>
            <a:bodyPr/>
            <a:lstStyle/>
            <a:p>
              <a:endParaRPr lang="en-CA"/>
            </a:p>
          </p:txBody>
        </p:sp>
      </p:grpSp>
      <p:sp>
        <p:nvSpPr>
          <p:cNvPr id="1097" name="Rectangle 1096"/>
          <p:cNvSpPr/>
          <p:nvPr/>
        </p:nvSpPr>
        <p:spPr>
          <a:xfrm>
            <a:off x="830905" y="132084"/>
            <a:ext cx="7790581" cy="584775"/>
          </a:xfrm>
          <a:prstGeom prst="rect">
            <a:avLst/>
          </a:prstGeom>
        </p:spPr>
        <p:txBody>
          <a:bodyPr wrap="square">
            <a:spAutoFit/>
          </a:bodyPr>
          <a:lstStyle/>
          <a:p>
            <a:pPr>
              <a:lnSpc>
                <a:spcPct val="100000"/>
              </a:lnSpc>
            </a:pPr>
            <a:r>
              <a:rPr lang="en-US" sz="2800" b="0" dirty="0" smtClean="0">
                <a:solidFill>
                  <a:schemeClr val="tx1"/>
                </a:solidFill>
                <a:latin typeface="Arial" pitchFamily="34" charset="0"/>
                <a:cs typeface="Arial" pitchFamily="34" charset="0"/>
              </a:rPr>
              <a:t>A </a:t>
            </a:r>
            <a:r>
              <a:rPr lang="en-US" sz="3200" dirty="0">
                <a:solidFill>
                  <a:schemeClr val="accent1"/>
                </a:solidFill>
                <a:latin typeface="Arial" pitchFamily="34" charset="0"/>
                <a:cs typeface="Arial" pitchFamily="34" charset="0"/>
              </a:rPr>
              <a:t>dynamic growth </a:t>
            </a:r>
            <a:r>
              <a:rPr lang="en-US" sz="2800" b="0" dirty="0" smtClean="0">
                <a:solidFill>
                  <a:schemeClr val="tx1"/>
                </a:solidFill>
                <a:latin typeface="Arial" pitchFamily="34" charset="0"/>
                <a:cs typeface="Arial" pitchFamily="34" charset="0"/>
              </a:rPr>
              <a:t>in Q1 2016 </a:t>
            </a:r>
            <a:endParaRPr lang="fr-FR" sz="3200" dirty="0">
              <a:solidFill>
                <a:schemeClr val="accent1"/>
              </a:solidFill>
              <a:latin typeface="Arial" pitchFamily="34" charset="0"/>
              <a:cs typeface="Arial" pitchFamily="34" charset="0"/>
            </a:endParaRPr>
          </a:p>
        </p:txBody>
      </p:sp>
      <p:sp>
        <p:nvSpPr>
          <p:cNvPr id="237" name="Rectangle 236"/>
          <p:cNvSpPr/>
          <p:nvPr/>
        </p:nvSpPr>
        <p:spPr>
          <a:xfrm>
            <a:off x="5188506" y="1856230"/>
            <a:ext cx="4076700" cy="892552"/>
          </a:xfrm>
          <a:prstGeom prst="rect">
            <a:avLst/>
          </a:prstGeom>
        </p:spPr>
        <p:txBody>
          <a:bodyPr wrap="square">
            <a:spAutoFit/>
          </a:bodyPr>
          <a:lstStyle/>
          <a:p>
            <a:pPr algn="l">
              <a:lnSpc>
                <a:spcPct val="100000"/>
              </a:lnSpc>
            </a:pPr>
            <a:r>
              <a:rPr lang="en-US" dirty="0" smtClean="0">
                <a:solidFill>
                  <a:schemeClr val="bg1"/>
                </a:solidFill>
                <a:latin typeface="Arial" pitchFamily="34" charset="0"/>
                <a:cs typeface="Arial" pitchFamily="34" charset="0"/>
              </a:rPr>
              <a:t>28% </a:t>
            </a:r>
            <a:r>
              <a:rPr lang="en-US" sz="1600" b="0" dirty="0" smtClean="0">
                <a:solidFill>
                  <a:schemeClr val="bg1"/>
                </a:solidFill>
                <a:latin typeface="Arial" pitchFamily="34" charset="0"/>
                <a:cs typeface="Arial" pitchFamily="34" charset="0"/>
              </a:rPr>
              <a:t>Digital &amp; Cloud revenue growth </a:t>
            </a:r>
            <a:r>
              <a:rPr lang="en-US" sz="1600" b="0" dirty="0" err="1" smtClean="0">
                <a:solidFill>
                  <a:schemeClr val="bg1"/>
                </a:solidFill>
                <a:latin typeface="Arial" pitchFamily="34" charset="0"/>
                <a:cs typeface="Arial" pitchFamily="34" charset="0"/>
              </a:rPr>
              <a:t>YoY</a:t>
            </a:r>
            <a:endParaRPr lang="en-US" sz="1600" b="0" dirty="0" smtClean="0">
              <a:solidFill>
                <a:schemeClr val="bg1"/>
              </a:solidFill>
              <a:latin typeface="Arial" pitchFamily="34" charset="0"/>
              <a:cs typeface="Arial" pitchFamily="34" charset="0"/>
            </a:endParaRPr>
          </a:p>
          <a:p>
            <a:pPr algn="l">
              <a:lnSpc>
                <a:spcPct val="100000"/>
              </a:lnSpc>
            </a:pPr>
            <a:r>
              <a:rPr lang="en-US" sz="1600" b="0" dirty="0" smtClean="0">
                <a:solidFill>
                  <a:schemeClr val="bg1"/>
                </a:solidFill>
                <a:latin typeface="Arial Narrow" pitchFamily="34" charset="0"/>
                <a:cs typeface="Arial" pitchFamily="34" charset="0"/>
              </a:rPr>
              <a:t>Strong </a:t>
            </a:r>
            <a:r>
              <a:rPr lang="en-US" sz="1600" b="0" dirty="0">
                <a:solidFill>
                  <a:schemeClr val="bg1"/>
                </a:solidFill>
                <a:latin typeface="Arial Narrow" pitchFamily="34" charset="0"/>
                <a:cs typeface="Arial" pitchFamily="34" charset="0"/>
              </a:rPr>
              <a:t>traction for innovative offers</a:t>
            </a:r>
          </a:p>
          <a:p>
            <a:pPr algn="l">
              <a:lnSpc>
                <a:spcPct val="100000"/>
              </a:lnSpc>
            </a:pPr>
            <a:endParaRPr lang="en-US" sz="1600" b="0" dirty="0" smtClean="0">
              <a:solidFill>
                <a:schemeClr val="bg1"/>
              </a:solidFill>
              <a:latin typeface="Arial" pitchFamily="34" charset="0"/>
              <a:cs typeface="Arial" pitchFamily="34" charset="0"/>
            </a:endParaRPr>
          </a:p>
        </p:txBody>
      </p:sp>
      <p:grpSp>
        <p:nvGrpSpPr>
          <p:cNvPr id="238" name="Group 1095"/>
          <p:cNvGrpSpPr/>
          <p:nvPr/>
        </p:nvGrpSpPr>
        <p:grpSpPr>
          <a:xfrm>
            <a:off x="4440844" y="1904179"/>
            <a:ext cx="665112" cy="509888"/>
            <a:chOff x="4348560" y="3560795"/>
            <a:chExt cx="607268" cy="465544"/>
          </a:xfrm>
        </p:grpSpPr>
        <p:sp>
          <p:nvSpPr>
            <p:cNvPr id="239" name="Freeform 325"/>
            <p:cNvSpPr>
              <a:spLocks noChangeAspect="1" noEditPoints="1"/>
            </p:cNvSpPr>
            <p:nvPr/>
          </p:nvSpPr>
          <p:spPr bwMode="gray">
            <a:xfrm>
              <a:off x="4521317" y="3560795"/>
              <a:ext cx="123897" cy="459100"/>
            </a:xfrm>
            <a:custGeom>
              <a:avLst/>
              <a:gdLst/>
              <a:ahLst/>
              <a:cxnLst>
                <a:cxn ang="0">
                  <a:pos x="396" y="0"/>
                </a:cxn>
                <a:cxn ang="0">
                  <a:pos x="157" y="0"/>
                </a:cxn>
                <a:cxn ang="0">
                  <a:pos x="0" y="118"/>
                </a:cxn>
                <a:cxn ang="0">
                  <a:pos x="0" y="2120"/>
                </a:cxn>
                <a:cxn ang="0">
                  <a:pos x="157" y="2238"/>
                </a:cxn>
                <a:cxn ang="0">
                  <a:pos x="396" y="2238"/>
                </a:cxn>
                <a:cxn ang="0">
                  <a:pos x="553" y="2120"/>
                </a:cxn>
                <a:cxn ang="0">
                  <a:pos x="553" y="118"/>
                </a:cxn>
                <a:cxn ang="0">
                  <a:pos x="396" y="0"/>
                </a:cxn>
                <a:cxn ang="0">
                  <a:pos x="97" y="858"/>
                </a:cxn>
                <a:cxn ang="0">
                  <a:pos x="85" y="879"/>
                </a:cxn>
                <a:cxn ang="0">
                  <a:pos x="71" y="879"/>
                </a:cxn>
                <a:cxn ang="0">
                  <a:pos x="60" y="858"/>
                </a:cxn>
                <a:cxn ang="0">
                  <a:pos x="60" y="117"/>
                </a:cxn>
                <a:cxn ang="0">
                  <a:pos x="71" y="95"/>
                </a:cxn>
                <a:cxn ang="0">
                  <a:pos x="85" y="95"/>
                </a:cxn>
                <a:cxn ang="0">
                  <a:pos x="97" y="117"/>
                </a:cxn>
                <a:cxn ang="0">
                  <a:pos x="97" y="858"/>
                </a:cxn>
              </a:cxnLst>
              <a:rect l="0" t="0" r="r" b="b"/>
              <a:pathLst>
                <a:path w="553" h="2238">
                  <a:moveTo>
                    <a:pt x="396" y="0"/>
                  </a:moveTo>
                  <a:cubicBezTo>
                    <a:pt x="157" y="0"/>
                    <a:pt x="157" y="0"/>
                    <a:pt x="157" y="0"/>
                  </a:cubicBezTo>
                  <a:cubicBezTo>
                    <a:pt x="70" y="0"/>
                    <a:pt x="0" y="53"/>
                    <a:pt x="0" y="118"/>
                  </a:cubicBezTo>
                  <a:cubicBezTo>
                    <a:pt x="0" y="2120"/>
                    <a:pt x="0" y="2120"/>
                    <a:pt x="0" y="2120"/>
                  </a:cubicBezTo>
                  <a:cubicBezTo>
                    <a:pt x="0" y="2186"/>
                    <a:pt x="70" y="2238"/>
                    <a:pt x="157" y="2238"/>
                  </a:cubicBezTo>
                  <a:cubicBezTo>
                    <a:pt x="396" y="2238"/>
                    <a:pt x="396" y="2238"/>
                    <a:pt x="396" y="2238"/>
                  </a:cubicBezTo>
                  <a:cubicBezTo>
                    <a:pt x="483" y="2238"/>
                    <a:pt x="553" y="2186"/>
                    <a:pt x="553" y="2120"/>
                  </a:cubicBezTo>
                  <a:cubicBezTo>
                    <a:pt x="553" y="118"/>
                    <a:pt x="553" y="118"/>
                    <a:pt x="553" y="118"/>
                  </a:cubicBezTo>
                  <a:cubicBezTo>
                    <a:pt x="553" y="53"/>
                    <a:pt x="483" y="0"/>
                    <a:pt x="396" y="0"/>
                  </a:cubicBezTo>
                  <a:close/>
                  <a:moveTo>
                    <a:pt x="97" y="858"/>
                  </a:moveTo>
                  <a:cubicBezTo>
                    <a:pt x="97" y="869"/>
                    <a:pt x="92" y="879"/>
                    <a:pt x="85" y="879"/>
                  </a:cubicBezTo>
                  <a:cubicBezTo>
                    <a:pt x="71" y="879"/>
                    <a:pt x="71" y="879"/>
                    <a:pt x="71" y="879"/>
                  </a:cubicBezTo>
                  <a:cubicBezTo>
                    <a:pt x="65" y="879"/>
                    <a:pt x="60" y="869"/>
                    <a:pt x="60" y="858"/>
                  </a:cubicBezTo>
                  <a:cubicBezTo>
                    <a:pt x="60" y="117"/>
                    <a:pt x="60" y="117"/>
                    <a:pt x="60" y="117"/>
                  </a:cubicBezTo>
                  <a:cubicBezTo>
                    <a:pt x="60" y="105"/>
                    <a:pt x="65" y="95"/>
                    <a:pt x="71" y="95"/>
                  </a:cubicBezTo>
                  <a:cubicBezTo>
                    <a:pt x="85" y="95"/>
                    <a:pt x="85" y="95"/>
                    <a:pt x="85" y="95"/>
                  </a:cubicBezTo>
                  <a:cubicBezTo>
                    <a:pt x="92" y="95"/>
                    <a:pt x="97" y="105"/>
                    <a:pt x="97" y="117"/>
                  </a:cubicBezTo>
                  <a:lnTo>
                    <a:pt x="97" y="858"/>
                  </a:lnTo>
                  <a:close/>
                </a:path>
              </a:pathLst>
            </a:custGeom>
            <a:noFill/>
            <a:ln w="19050">
              <a:solidFill>
                <a:schemeClr val="bg1"/>
              </a:solidFill>
              <a:round/>
              <a:headEnd/>
              <a:tailEnd/>
            </a:ln>
          </p:spPr>
          <p:txBody>
            <a:bodyPr/>
            <a:lstStyle/>
            <a:p>
              <a:endParaRPr lang="en-CA"/>
            </a:p>
          </p:txBody>
        </p:sp>
        <p:sp>
          <p:nvSpPr>
            <p:cNvPr id="240" name="Freeform 327"/>
            <p:cNvSpPr>
              <a:spLocks noChangeAspect="1"/>
            </p:cNvSpPr>
            <p:nvPr/>
          </p:nvSpPr>
          <p:spPr bwMode="gray">
            <a:xfrm>
              <a:off x="4372990" y="3849142"/>
              <a:ext cx="29665" cy="101485"/>
            </a:xfrm>
            <a:custGeom>
              <a:avLst/>
              <a:gdLst/>
              <a:ahLst/>
              <a:cxnLst>
                <a:cxn ang="0">
                  <a:pos x="0" y="34"/>
                </a:cxn>
                <a:cxn ang="0">
                  <a:pos x="44" y="0"/>
                </a:cxn>
                <a:cxn ang="0">
                  <a:pos x="89" y="0"/>
                </a:cxn>
                <a:cxn ang="0">
                  <a:pos x="133" y="34"/>
                </a:cxn>
                <a:cxn ang="0">
                  <a:pos x="133" y="463"/>
                </a:cxn>
                <a:cxn ang="0">
                  <a:pos x="89" y="497"/>
                </a:cxn>
                <a:cxn ang="0">
                  <a:pos x="44" y="497"/>
                </a:cxn>
                <a:cxn ang="0">
                  <a:pos x="0" y="463"/>
                </a:cxn>
                <a:cxn ang="0">
                  <a:pos x="0" y="34"/>
                </a:cxn>
              </a:cxnLst>
              <a:rect l="0" t="0" r="r" b="b"/>
              <a:pathLst>
                <a:path w="133" h="497">
                  <a:moveTo>
                    <a:pt x="0" y="34"/>
                  </a:moveTo>
                  <a:cubicBezTo>
                    <a:pt x="0" y="15"/>
                    <a:pt x="20" y="0"/>
                    <a:pt x="44" y="0"/>
                  </a:cubicBezTo>
                  <a:cubicBezTo>
                    <a:pt x="89" y="0"/>
                    <a:pt x="89" y="0"/>
                    <a:pt x="89" y="0"/>
                  </a:cubicBezTo>
                  <a:cubicBezTo>
                    <a:pt x="113" y="0"/>
                    <a:pt x="133" y="15"/>
                    <a:pt x="133" y="34"/>
                  </a:cubicBezTo>
                  <a:cubicBezTo>
                    <a:pt x="133" y="463"/>
                    <a:pt x="133" y="463"/>
                    <a:pt x="133" y="463"/>
                  </a:cubicBezTo>
                  <a:cubicBezTo>
                    <a:pt x="133" y="482"/>
                    <a:pt x="113" y="497"/>
                    <a:pt x="89" y="497"/>
                  </a:cubicBezTo>
                  <a:cubicBezTo>
                    <a:pt x="44" y="497"/>
                    <a:pt x="44" y="497"/>
                    <a:pt x="44" y="497"/>
                  </a:cubicBezTo>
                  <a:cubicBezTo>
                    <a:pt x="20" y="497"/>
                    <a:pt x="0" y="482"/>
                    <a:pt x="0" y="463"/>
                  </a:cubicBezTo>
                  <a:lnTo>
                    <a:pt x="0" y="34"/>
                  </a:lnTo>
                  <a:close/>
                </a:path>
              </a:pathLst>
            </a:custGeom>
            <a:noFill/>
            <a:ln w="19050">
              <a:solidFill>
                <a:schemeClr val="bg1"/>
              </a:solidFill>
              <a:round/>
              <a:headEnd/>
              <a:tailEnd/>
            </a:ln>
          </p:spPr>
          <p:txBody>
            <a:bodyPr/>
            <a:lstStyle/>
            <a:p>
              <a:endParaRPr lang="en-CA"/>
            </a:p>
          </p:txBody>
        </p:sp>
        <p:sp>
          <p:nvSpPr>
            <p:cNvPr id="241" name="Freeform 329"/>
            <p:cNvSpPr>
              <a:spLocks noChangeAspect="1" noEditPoints="1"/>
            </p:cNvSpPr>
            <p:nvPr/>
          </p:nvSpPr>
          <p:spPr bwMode="gray">
            <a:xfrm>
              <a:off x="4678369" y="3652615"/>
              <a:ext cx="122152" cy="367280"/>
            </a:xfrm>
            <a:custGeom>
              <a:avLst/>
              <a:gdLst/>
              <a:ahLst/>
              <a:cxnLst>
                <a:cxn ang="0">
                  <a:pos x="396" y="0"/>
                </a:cxn>
                <a:cxn ang="0">
                  <a:pos x="157" y="0"/>
                </a:cxn>
                <a:cxn ang="0">
                  <a:pos x="0" y="156"/>
                </a:cxn>
                <a:cxn ang="0">
                  <a:pos x="0" y="1634"/>
                </a:cxn>
                <a:cxn ang="0">
                  <a:pos x="157" y="1790"/>
                </a:cxn>
                <a:cxn ang="0">
                  <a:pos x="396" y="1790"/>
                </a:cxn>
                <a:cxn ang="0">
                  <a:pos x="553" y="1634"/>
                </a:cxn>
                <a:cxn ang="0">
                  <a:pos x="553" y="156"/>
                </a:cxn>
                <a:cxn ang="0">
                  <a:pos x="396" y="0"/>
                </a:cxn>
                <a:cxn ang="0">
                  <a:pos x="97" y="666"/>
                </a:cxn>
                <a:cxn ang="0">
                  <a:pos x="85" y="687"/>
                </a:cxn>
                <a:cxn ang="0">
                  <a:pos x="71" y="687"/>
                </a:cxn>
                <a:cxn ang="0">
                  <a:pos x="59" y="666"/>
                </a:cxn>
                <a:cxn ang="0">
                  <a:pos x="59" y="116"/>
                </a:cxn>
                <a:cxn ang="0">
                  <a:pos x="71" y="95"/>
                </a:cxn>
                <a:cxn ang="0">
                  <a:pos x="85" y="95"/>
                </a:cxn>
                <a:cxn ang="0">
                  <a:pos x="97" y="116"/>
                </a:cxn>
                <a:cxn ang="0">
                  <a:pos x="97" y="666"/>
                </a:cxn>
              </a:cxnLst>
              <a:rect l="0" t="0" r="r" b="b"/>
              <a:pathLst>
                <a:path w="553" h="1790">
                  <a:moveTo>
                    <a:pt x="396" y="0"/>
                  </a:moveTo>
                  <a:cubicBezTo>
                    <a:pt x="157" y="0"/>
                    <a:pt x="157" y="0"/>
                    <a:pt x="157" y="0"/>
                  </a:cubicBezTo>
                  <a:cubicBezTo>
                    <a:pt x="70" y="0"/>
                    <a:pt x="0" y="70"/>
                    <a:pt x="0" y="156"/>
                  </a:cubicBezTo>
                  <a:cubicBezTo>
                    <a:pt x="0" y="1634"/>
                    <a:pt x="0" y="1634"/>
                    <a:pt x="0" y="1634"/>
                  </a:cubicBezTo>
                  <a:cubicBezTo>
                    <a:pt x="0" y="1720"/>
                    <a:pt x="70" y="1790"/>
                    <a:pt x="157" y="1790"/>
                  </a:cubicBezTo>
                  <a:cubicBezTo>
                    <a:pt x="396" y="1790"/>
                    <a:pt x="396" y="1790"/>
                    <a:pt x="396" y="1790"/>
                  </a:cubicBezTo>
                  <a:cubicBezTo>
                    <a:pt x="483" y="1790"/>
                    <a:pt x="553" y="1720"/>
                    <a:pt x="553" y="1634"/>
                  </a:cubicBezTo>
                  <a:cubicBezTo>
                    <a:pt x="553" y="156"/>
                    <a:pt x="553" y="156"/>
                    <a:pt x="553" y="156"/>
                  </a:cubicBezTo>
                  <a:cubicBezTo>
                    <a:pt x="553" y="70"/>
                    <a:pt x="483" y="0"/>
                    <a:pt x="396" y="0"/>
                  </a:cubicBezTo>
                  <a:close/>
                  <a:moveTo>
                    <a:pt x="97" y="666"/>
                  </a:moveTo>
                  <a:cubicBezTo>
                    <a:pt x="97" y="678"/>
                    <a:pt x="91" y="687"/>
                    <a:pt x="85" y="687"/>
                  </a:cubicBezTo>
                  <a:cubicBezTo>
                    <a:pt x="71" y="687"/>
                    <a:pt x="71" y="687"/>
                    <a:pt x="71" y="687"/>
                  </a:cubicBezTo>
                  <a:cubicBezTo>
                    <a:pt x="64" y="687"/>
                    <a:pt x="59" y="678"/>
                    <a:pt x="59" y="666"/>
                  </a:cubicBezTo>
                  <a:cubicBezTo>
                    <a:pt x="59" y="116"/>
                    <a:pt x="59" y="116"/>
                    <a:pt x="59" y="116"/>
                  </a:cubicBezTo>
                  <a:cubicBezTo>
                    <a:pt x="59" y="105"/>
                    <a:pt x="64" y="95"/>
                    <a:pt x="71" y="95"/>
                  </a:cubicBezTo>
                  <a:cubicBezTo>
                    <a:pt x="85" y="95"/>
                    <a:pt x="85" y="95"/>
                    <a:pt x="85" y="95"/>
                  </a:cubicBezTo>
                  <a:cubicBezTo>
                    <a:pt x="91" y="95"/>
                    <a:pt x="97" y="105"/>
                    <a:pt x="97" y="116"/>
                  </a:cubicBezTo>
                  <a:lnTo>
                    <a:pt x="97" y="666"/>
                  </a:lnTo>
                  <a:close/>
                </a:path>
              </a:pathLst>
            </a:custGeom>
            <a:noFill/>
            <a:ln w="19050">
              <a:solidFill>
                <a:schemeClr val="bg1"/>
              </a:solidFill>
              <a:round/>
              <a:headEnd/>
              <a:tailEnd/>
            </a:ln>
          </p:spPr>
          <p:txBody>
            <a:bodyPr/>
            <a:lstStyle/>
            <a:p>
              <a:endParaRPr lang="en-CA"/>
            </a:p>
          </p:txBody>
        </p:sp>
        <p:sp>
          <p:nvSpPr>
            <p:cNvPr id="242" name="Freeform 331"/>
            <p:cNvSpPr>
              <a:spLocks noChangeAspect="1" noEditPoints="1"/>
            </p:cNvSpPr>
            <p:nvPr/>
          </p:nvSpPr>
          <p:spPr bwMode="gray">
            <a:xfrm>
              <a:off x="4833676" y="3744435"/>
              <a:ext cx="122152" cy="275460"/>
            </a:xfrm>
            <a:custGeom>
              <a:avLst/>
              <a:gdLst/>
              <a:ahLst/>
              <a:cxnLst>
                <a:cxn ang="0">
                  <a:pos x="396" y="0"/>
                </a:cxn>
                <a:cxn ang="0">
                  <a:pos x="156" y="0"/>
                </a:cxn>
                <a:cxn ang="0">
                  <a:pos x="0" y="157"/>
                </a:cxn>
                <a:cxn ang="0">
                  <a:pos x="0" y="1187"/>
                </a:cxn>
                <a:cxn ang="0">
                  <a:pos x="156" y="1343"/>
                </a:cxn>
                <a:cxn ang="0">
                  <a:pos x="396" y="1343"/>
                </a:cxn>
                <a:cxn ang="0">
                  <a:pos x="552" y="1187"/>
                </a:cxn>
                <a:cxn ang="0">
                  <a:pos x="552" y="157"/>
                </a:cxn>
                <a:cxn ang="0">
                  <a:pos x="396" y="0"/>
                </a:cxn>
                <a:cxn ang="0">
                  <a:pos x="96" y="506"/>
                </a:cxn>
                <a:cxn ang="0">
                  <a:pos x="85" y="527"/>
                </a:cxn>
                <a:cxn ang="0">
                  <a:pos x="71" y="527"/>
                </a:cxn>
                <a:cxn ang="0">
                  <a:pos x="59" y="506"/>
                </a:cxn>
                <a:cxn ang="0">
                  <a:pos x="59" y="117"/>
                </a:cxn>
                <a:cxn ang="0">
                  <a:pos x="71" y="96"/>
                </a:cxn>
                <a:cxn ang="0">
                  <a:pos x="85" y="96"/>
                </a:cxn>
                <a:cxn ang="0">
                  <a:pos x="96" y="117"/>
                </a:cxn>
                <a:cxn ang="0">
                  <a:pos x="96" y="506"/>
                </a:cxn>
              </a:cxnLst>
              <a:rect l="0" t="0" r="r" b="b"/>
              <a:pathLst>
                <a:path w="552" h="1343">
                  <a:moveTo>
                    <a:pt x="396" y="0"/>
                  </a:moveTo>
                  <a:cubicBezTo>
                    <a:pt x="156" y="0"/>
                    <a:pt x="156" y="0"/>
                    <a:pt x="156" y="0"/>
                  </a:cubicBezTo>
                  <a:cubicBezTo>
                    <a:pt x="70" y="0"/>
                    <a:pt x="0" y="70"/>
                    <a:pt x="0" y="157"/>
                  </a:cubicBezTo>
                  <a:cubicBezTo>
                    <a:pt x="0" y="1187"/>
                    <a:pt x="0" y="1187"/>
                    <a:pt x="0" y="1187"/>
                  </a:cubicBezTo>
                  <a:cubicBezTo>
                    <a:pt x="0" y="1273"/>
                    <a:pt x="70" y="1343"/>
                    <a:pt x="156" y="1343"/>
                  </a:cubicBezTo>
                  <a:cubicBezTo>
                    <a:pt x="396" y="1343"/>
                    <a:pt x="396" y="1343"/>
                    <a:pt x="396" y="1343"/>
                  </a:cubicBezTo>
                  <a:cubicBezTo>
                    <a:pt x="482" y="1343"/>
                    <a:pt x="552" y="1273"/>
                    <a:pt x="552" y="1187"/>
                  </a:cubicBezTo>
                  <a:cubicBezTo>
                    <a:pt x="552" y="157"/>
                    <a:pt x="552" y="157"/>
                    <a:pt x="552" y="157"/>
                  </a:cubicBezTo>
                  <a:cubicBezTo>
                    <a:pt x="552" y="70"/>
                    <a:pt x="482" y="0"/>
                    <a:pt x="396" y="0"/>
                  </a:cubicBezTo>
                  <a:close/>
                  <a:moveTo>
                    <a:pt x="96" y="506"/>
                  </a:moveTo>
                  <a:cubicBezTo>
                    <a:pt x="96" y="517"/>
                    <a:pt x="91" y="527"/>
                    <a:pt x="85" y="527"/>
                  </a:cubicBezTo>
                  <a:cubicBezTo>
                    <a:pt x="71" y="527"/>
                    <a:pt x="71" y="527"/>
                    <a:pt x="71" y="527"/>
                  </a:cubicBezTo>
                  <a:cubicBezTo>
                    <a:pt x="64" y="527"/>
                    <a:pt x="59" y="517"/>
                    <a:pt x="59" y="506"/>
                  </a:cubicBezTo>
                  <a:cubicBezTo>
                    <a:pt x="59" y="117"/>
                    <a:pt x="59" y="117"/>
                    <a:pt x="59" y="117"/>
                  </a:cubicBezTo>
                  <a:cubicBezTo>
                    <a:pt x="59" y="105"/>
                    <a:pt x="64" y="96"/>
                    <a:pt x="71" y="96"/>
                  </a:cubicBezTo>
                  <a:cubicBezTo>
                    <a:pt x="85" y="96"/>
                    <a:pt x="85" y="96"/>
                    <a:pt x="85" y="96"/>
                  </a:cubicBezTo>
                  <a:cubicBezTo>
                    <a:pt x="91" y="96"/>
                    <a:pt x="96" y="105"/>
                    <a:pt x="96" y="117"/>
                  </a:cubicBezTo>
                  <a:lnTo>
                    <a:pt x="96" y="506"/>
                  </a:lnTo>
                  <a:close/>
                </a:path>
              </a:pathLst>
            </a:custGeom>
            <a:noFill/>
            <a:ln w="19050">
              <a:solidFill>
                <a:schemeClr val="bg1"/>
              </a:solidFill>
              <a:round/>
              <a:headEnd/>
              <a:tailEnd/>
            </a:ln>
          </p:spPr>
          <p:txBody>
            <a:bodyPr/>
            <a:lstStyle/>
            <a:p>
              <a:endParaRPr lang="en-CA"/>
            </a:p>
          </p:txBody>
        </p:sp>
        <p:sp>
          <p:nvSpPr>
            <p:cNvPr id="243" name="Freeform 332"/>
            <p:cNvSpPr>
              <a:spLocks noChangeAspect="1" noEditPoints="1"/>
            </p:cNvSpPr>
            <p:nvPr/>
          </p:nvSpPr>
          <p:spPr bwMode="gray">
            <a:xfrm>
              <a:off x="4366010" y="3836255"/>
              <a:ext cx="122152" cy="183640"/>
            </a:xfrm>
            <a:custGeom>
              <a:avLst/>
              <a:gdLst/>
              <a:ahLst/>
              <a:cxnLst>
                <a:cxn ang="0">
                  <a:pos x="396" y="0"/>
                </a:cxn>
                <a:cxn ang="0">
                  <a:pos x="156" y="0"/>
                </a:cxn>
                <a:cxn ang="0">
                  <a:pos x="0" y="157"/>
                </a:cxn>
                <a:cxn ang="0">
                  <a:pos x="0" y="739"/>
                </a:cxn>
                <a:cxn ang="0">
                  <a:pos x="156" y="895"/>
                </a:cxn>
                <a:cxn ang="0">
                  <a:pos x="396" y="895"/>
                </a:cxn>
                <a:cxn ang="0">
                  <a:pos x="552" y="739"/>
                </a:cxn>
                <a:cxn ang="0">
                  <a:pos x="552" y="157"/>
                </a:cxn>
                <a:cxn ang="0">
                  <a:pos x="396" y="0"/>
                </a:cxn>
                <a:cxn ang="0">
                  <a:pos x="96" y="364"/>
                </a:cxn>
                <a:cxn ang="0">
                  <a:pos x="85" y="385"/>
                </a:cxn>
                <a:cxn ang="0">
                  <a:pos x="71" y="385"/>
                </a:cxn>
                <a:cxn ang="0">
                  <a:pos x="59" y="364"/>
                </a:cxn>
                <a:cxn ang="0">
                  <a:pos x="59" y="117"/>
                </a:cxn>
                <a:cxn ang="0">
                  <a:pos x="71" y="95"/>
                </a:cxn>
                <a:cxn ang="0">
                  <a:pos x="85" y="95"/>
                </a:cxn>
                <a:cxn ang="0">
                  <a:pos x="96" y="117"/>
                </a:cxn>
                <a:cxn ang="0">
                  <a:pos x="96" y="364"/>
                </a:cxn>
              </a:cxnLst>
              <a:rect l="0" t="0" r="r" b="b"/>
              <a:pathLst>
                <a:path w="552" h="895">
                  <a:moveTo>
                    <a:pt x="396" y="0"/>
                  </a:moveTo>
                  <a:cubicBezTo>
                    <a:pt x="156" y="0"/>
                    <a:pt x="156" y="0"/>
                    <a:pt x="156" y="0"/>
                  </a:cubicBezTo>
                  <a:cubicBezTo>
                    <a:pt x="70" y="0"/>
                    <a:pt x="0" y="70"/>
                    <a:pt x="0" y="157"/>
                  </a:cubicBezTo>
                  <a:cubicBezTo>
                    <a:pt x="0" y="739"/>
                    <a:pt x="0" y="739"/>
                    <a:pt x="0" y="739"/>
                  </a:cubicBezTo>
                  <a:cubicBezTo>
                    <a:pt x="0" y="825"/>
                    <a:pt x="70" y="895"/>
                    <a:pt x="156" y="895"/>
                  </a:cubicBezTo>
                  <a:cubicBezTo>
                    <a:pt x="396" y="895"/>
                    <a:pt x="396" y="895"/>
                    <a:pt x="396" y="895"/>
                  </a:cubicBezTo>
                  <a:cubicBezTo>
                    <a:pt x="482" y="895"/>
                    <a:pt x="552" y="825"/>
                    <a:pt x="552" y="739"/>
                  </a:cubicBezTo>
                  <a:cubicBezTo>
                    <a:pt x="552" y="157"/>
                    <a:pt x="552" y="157"/>
                    <a:pt x="552" y="157"/>
                  </a:cubicBezTo>
                  <a:cubicBezTo>
                    <a:pt x="552" y="70"/>
                    <a:pt x="482" y="0"/>
                    <a:pt x="396" y="0"/>
                  </a:cubicBezTo>
                  <a:close/>
                  <a:moveTo>
                    <a:pt x="96" y="364"/>
                  </a:moveTo>
                  <a:cubicBezTo>
                    <a:pt x="96" y="375"/>
                    <a:pt x="91" y="385"/>
                    <a:pt x="85" y="385"/>
                  </a:cubicBezTo>
                  <a:cubicBezTo>
                    <a:pt x="71" y="385"/>
                    <a:pt x="71" y="385"/>
                    <a:pt x="71" y="385"/>
                  </a:cubicBezTo>
                  <a:cubicBezTo>
                    <a:pt x="64" y="385"/>
                    <a:pt x="59" y="375"/>
                    <a:pt x="59" y="364"/>
                  </a:cubicBezTo>
                  <a:cubicBezTo>
                    <a:pt x="59" y="117"/>
                    <a:pt x="59" y="117"/>
                    <a:pt x="59" y="117"/>
                  </a:cubicBezTo>
                  <a:cubicBezTo>
                    <a:pt x="59" y="105"/>
                    <a:pt x="64" y="95"/>
                    <a:pt x="71" y="95"/>
                  </a:cubicBezTo>
                  <a:cubicBezTo>
                    <a:pt x="85" y="95"/>
                    <a:pt x="85" y="95"/>
                    <a:pt x="85" y="95"/>
                  </a:cubicBezTo>
                  <a:cubicBezTo>
                    <a:pt x="91" y="95"/>
                    <a:pt x="96" y="105"/>
                    <a:pt x="96" y="117"/>
                  </a:cubicBezTo>
                  <a:lnTo>
                    <a:pt x="96" y="364"/>
                  </a:lnTo>
                  <a:close/>
                </a:path>
              </a:pathLst>
            </a:custGeom>
            <a:noFill/>
            <a:ln w="19050">
              <a:solidFill>
                <a:schemeClr val="bg1"/>
              </a:solidFill>
              <a:round/>
              <a:headEnd/>
              <a:tailEnd/>
            </a:ln>
          </p:spPr>
          <p:txBody>
            <a:bodyPr/>
            <a:lstStyle/>
            <a:p>
              <a:endParaRPr lang="en-CA"/>
            </a:p>
          </p:txBody>
        </p:sp>
        <p:sp>
          <p:nvSpPr>
            <p:cNvPr id="244" name="Freeform 333"/>
            <p:cNvSpPr>
              <a:spLocks noChangeAspect="1"/>
            </p:cNvSpPr>
            <p:nvPr/>
          </p:nvSpPr>
          <p:spPr bwMode="gray">
            <a:xfrm>
              <a:off x="4348560" y="3581737"/>
              <a:ext cx="547937" cy="444602"/>
            </a:xfrm>
            <a:custGeom>
              <a:avLst/>
              <a:gdLst/>
              <a:ahLst/>
              <a:cxnLst>
                <a:cxn ang="0">
                  <a:pos x="2465" y="0"/>
                </a:cxn>
                <a:cxn ang="0">
                  <a:pos x="1995" y="317"/>
                </a:cxn>
                <a:cxn ang="0">
                  <a:pos x="2103" y="401"/>
                </a:cxn>
                <a:cxn ang="0">
                  <a:pos x="1546" y="1216"/>
                </a:cxn>
                <a:cxn ang="0">
                  <a:pos x="1184" y="934"/>
                </a:cxn>
                <a:cxn ang="0">
                  <a:pos x="795" y="1501"/>
                </a:cxn>
                <a:cxn ang="0">
                  <a:pos x="531" y="1296"/>
                </a:cxn>
                <a:cxn ang="0">
                  <a:pos x="0" y="2072"/>
                </a:cxn>
                <a:cxn ang="0">
                  <a:pos x="115" y="2162"/>
                </a:cxn>
                <a:cxn ang="0">
                  <a:pos x="562" y="1508"/>
                </a:cxn>
                <a:cxn ang="0">
                  <a:pos x="827" y="1713"/>
                </a:cxn>
                <a:cxn ang="0">
                  <a:pos x="1215" y="1146"/>
                </a:cxn>
                <a:cxn ang="0">
                  <a:pos x="1577" y="1428"/>
                </a:cxn>
                <a:cxn ang="0">
                  <a:pos x="2218" y="490"/>
                </a:cxn>
                <a:cxn ang="0">
                  <a:pos x="2325" y="574"/>
                </a:cxn>
                <a:cxn ang="0">
                  <a:pos x="2465" y="0"/>
                </a:cxn>
              </a:cxnLst>
              <a:rect l="0" t="0" r="r" b="b"/>
              <a:pathLst>
                <a:path w="2465" h="2162">
                  <a:moveTo>
                    <a:pt x="2465" y="0"/>
                  </a:moveTo>
                  <a:cubicBezTo>
                    <a:pt x="1995" y="317"/>
                    <a:pt x="1995" y="317"/>
                    <a:pt x="1995" y="317"/>
                  </a:cubicBezTo>
                  <a:cubicBezTo>
                    <a:pt x="2103" y="401"/>
                    <a:pt x="2103" y="401"/>
                    <a:pt x="2103" y="401"/>
                  </a:cubicBezTo>
                  <a:cubicBezTo>
                    <a:pt x="2071" y="448"/>
                    <a:pt x="1616" y="1113"/>
                    <a:pt x="1546" y="1216"/>
                  </a:cubicBezTo>
                  <a:cubicBezTo>
                    <a:pt x="1465" y="1153"/>
                    <a:pt x="1184" y="934"/>
                    <a:pt x="1184" y="934"/>
                  </a:cubicBezTo>
                  <a:cubicBezTo>
                    <a:pt x="1184" y="934"/>
                    <a:pt x="862" y="1404"/>
                    <a:pt x="795" y="1501"/>
                  </a:cubicBezTo>
                  <a:cubicBezTo>
                    <a:pt x="725" y="1447"/>
                    <a:pt x="531" y="1296"/>
                    <a:pt x="531" y="1296"/>
                  </a:cubicBezTo>
                  <a:cubicBezTo>
                    <a:pt x="0" y="2072"/>
                    <a:pt x="0" y="2072"/>
                    <a:pt x="0" y="2072"/>
                  </a:cubicBezTo>
                  <a:cubicBezTo>
                    <a:pt x="115" y="2162"/>
                    <a:pt x="115" y="2162"/>
                    <a:pt x="115" y="2162"/>
                  </a:cubicBezTo>
                  <a:cubicBezTo>
                    <a:pt x="115" y="2162"/>
                    <a:pt x="492" y="1610"/>
                    <a:pt x="562" y="1508"/>
                  </a:cubicBezTo>
                  <a:cubicBezTo>
                    <a:pt x="633" y="1563"/>
                    <a:pt x="827" y="1713"/>
                    <a:pt x="827" y="1713"/>
                  </a:cubicBezTo>
                  <a:cubicBezTo>
                    <a:pt x="827" y="1713"/>
                    <a:pt x="1148" y="1244"/>
                    <a:pt x="1215" y="1146"/>
                  </a:cubicBezTo>
                  <a:cubicBezTo>
                    <a:pt x="1296" y="1209"/>
                    <a:pt x="1577" y="1428"/>
                    <a:pt x="1577" y="1428"/>
                  </a:cubicBezTo>
                  <a:cubicBezTo>
                    <a:pt x="2218" y="490"/>
                    <a:pt x="2218" y="490"/>
                    <a:pt x="2218" y="490"/>
                  </a:cubicBezTo>
                  <a:cubicBezTo>
                    <a:pt x="2325" y="574"/>
                    <a:pt x="2325" y="574"/>
                    <a:pt x="2325" y="574"/>
                  </a:cubicBezTo>
                  <a:lnTo>
                    <a:pt x="2465" y="0"/>
                  </a:lnTo>
                  <a:close/>
                </a:path>
              </a:pathLst>
            </a:custGeom>
            <a:solidFill>
              <a:schemeClr val="bg1"/>
            </a:solidFill>
            <a:ln w="19050">
              <a:noFill/>
              <a:round/>
              <a:headEnd/>
              <a:tailEnd/>
            </a:ln>
          </p:spPr>
          <p:txBody>
            <a:bodyPr/>
            <a:lstStyle/>
            <a:p>
              <a:endParaRPr lang="en-CA"/>
            </a:p>
          </p:txBody>
        </p:sp>
      </p:grpSp>
      <p:sp>
        <p:nvSpPr>
          <p:cNvPr id="14" name="Rectangle à coins arrondis 13"/>
          <p:cNvSpPr/>
          <p:nvPr/>
        </p:nvSpPr>
        <p:spPr bwMode="auto">
          <a:xfrm>
            <a:off x="177577" y="3879280"/>
            <a:ext cx="1997746" cy="999892"/>
          </a:xfrm>
          <a:prstGeom prst="round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a:lnSpc>
                <a:spcPct val="100000"/>
              </a:lnSpc>
            </a:pPr>
            <a:r>
              <a:rPr lang="en-US" sz="1600" dirty="0" smtClean="0">
                <a:solidFill>
                  <a:schemeClr val="accent6"/>
                </a:solidFill>
                <a:latin typeface="Arial" pitchFamily="34" charset="0"/>
                <a:cs typeface="Arial" pitchFamily="34" charset="0"/>
              </a:rPr>
              <a:t>We confirm our guidance for 2016</a:t>
            </a:r>
            <a:endParaRPr lang="en-US" sz="1600" dirty="0">
              <a:solidFill>
                <a:schemeClr val="accent6"/>
              </a:solidFill>
              <a:latin typeface="Arial Narrow" panose="020B0606020202030204" pitchFamily="34" charset="0"/>
              <a:cs typeface="Arial" pitchFamily="34" charset="0"/>
            </a:endParaRPr>
          </a:p>
        </p:txBody>
      </p:sp>
    </p:spTree>
    <p:extLst>
      <p:ext uri="{BB962C8B-B14F-4D97-AF65-F5344CB8AC3E}">
        <p14:creationId xmlns:p14="http://schemas.microsoft.com/office/powerpoint/2010/main" val="1269893301"/>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7" name="Group 336"/>
          <p:cNvGrpSpPr/>
          <p:nvPr/>
        </p:nvGrpSpPr>
        <p:grpSpPr>
          <a:xfrm>
            <a:off x="522855" y="0"/>
            <a:ext cx="8098290" cy="2189480"/>
            <a:chOff x="635015" y="894080"/>
            <a:chExt cx="7421865" cy="2006600"/>
          </a:xfrm>
        </p:grpSpPr>
        <p:pic>
          <p:nvPicPr>
            <p:cNvPr id="239618" name="Picture 2" descr="http://realvipsuccess.com/wordpress/wp-content/uploads/the-power-of-momentum-real-vip-success.jpg"/>
            <p:cNvPicPr>
              <a:picLocks noChangeAspect="1" noChangeArrowheads="1"/>
            </p:cNvPicPr>
            <p:nvPr/>
          </p:nvPicPr>
          <p:blipFill>
            <a:blip r:embed="rId3" cstate="print">
              <a:clrChange>
                <a:clrFrom>
                  <a:srgbClr val="FDFDFD"/>
                </a:clrFrom>
                <a:clrTo>
                  <a:srgbClr val="FDFDFD">
                    <a:alpha val="0"/>
                  </a:srgbClr>
                </a:clrTo>
              </a:clrChange>
              <a:duotone>
                <a:schemeClr val="accent5">
                  <a:shade val="45000"/>
                  <a:satMod val="135000"/>
                </a:schemeClr>
                <a:prstClr val="white"/>
              </a:duotone>
            </a:blip>
            <a:srcRect l="14069" t="52014" r="33309" b="23611"/>
            <a:stretch>
              <a:fillRect/>
            </a:stretch>
          </p:blipFill>
          <p:spPr bwMode="auto">
            <a:xfrm>
              <a:off x="635015" y="894080"/>
              <a:ext cx="5775945" cy="2006600"/>
            </a:xfrm>
            <a:prstGeom prst="rect">
              <a:avLst/>
            </a:prstGeom>
            <a:noFill/>
          </p:spPr>
        </p:pic>
        <p:pic>
          <p:nvPicPr>
            <p:cNvPr id="336" name="Picture 2" descr="http://realvipsuccess.com/wordpress/wp-content/uploads/the-power-of-momentum-real-vip-success.jpg"/>
            <p:cNvPicPr>
              <a:picLocks noChangeAspect="1" noChangeArrowheads="1"/>
            </p:cNvPicPr>
            <p:nvPr/>
          </p:nvPicPr>
          <p:blipFill>
            <a:blip r:embed="rId3" cstate="print">
              <a:clrChange>
                <a:clrFrom>
                  <a:srgbClr val="FDFDFD"/>
                </a:clrFrom>
                <a:clrTo>
                  <a:srgbClr val="FDFDFD">
                    <a:alpha val="0"/>
                  </a:srgbClr>
                </a:clrTo>
              </a:clrChange>
              <a:duotone>
                <a:schemeClr val="accent5">
                  <a:shade val="45000"/>
                  <a:satMod val="135000"/>
                </a:schemeClr>
                <a:prstClr val="white"/>
              </a:duotone>
            </a:blip>
            <a:srcRect l="74836" t="52014" r="12204" b="23611"/>
            <a:stretch>
              <a:fillRect/>
            </a:stretch>
          </p:blipFill>
          <p:spPr bwMode="auto">
            <a:xfrm>
              <a:off x="6634480" y="894080"/>
              <a:ext cx="1422400" cy="2006600"/>
            </a:xfrm>
            <a:prstGeom prst="rect">
              <a:avLst/>
            </a:prstGeom>
            <a:noFill/>
          </p:spPr>
        </p:pic>
      </p:grpSp>
      <p:sp>
        <p:nvSpPr>
          <p:cNvPr id="306" name="Rectangle 305"/>
          <p:cNvSpPr/>
          <p:nvPr/>
        </p:nvSpPr>
        <p:spPr bwMode="auto">
          <a:xfrm>
            <a:off x="0" y="0"/>
            <a:ext cx="9144000" cy="5143500"/>
          </a:xfrm>
          <a:prstGeom prst="rect">
            <a:avLst/>
          </a:prstGeom>
          <a:solidFill>
            <a:srgbClr val="F9F9F9">
              <a:alpha val="39000"/>
            </a:srgb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85000"/>
              </a:lnSpc>
              <a:spcBef>
                <a:spcPct val="0"/>
              </a:spcBef>
              <a:spcAft>
                <a:spcPct val="0"/>
              </a:spcAft>
              <a:buClrTx/>
              <a:buSzTx/>
              <a:buFontTx/>
              <a:buNone/>
              <a:tabLst/>
            </a:pPr>
            <a:endParaRPr kumimoji="0" lang="fr-FR" sz="1800" b="0" i="0" u="none" strike="noStrike" cap="none" normalizeH="0" baseline="0" dirty="0" err="1" smtClean="0">
              <a:ln>
                <a:noFill/>
              </a:ln>
              <a:solidFill>
                <a:schemeClr val="bg1"/>
              </a:solidFill>
              <a:effectLst/>
              <a:latin typeface="+mn-lt"/>
            </a:endParaRPr>
          </a:p>
        </p:txBody>
      </p:sp>
      <p:sp>
        <p:nvSpPr>
          <p:cNvPr id="305" name="Rectangle 304"/>
          <p:cNvSpPr/>
          <p:nvPr/>
        </p:nvSpPr>
        <p:spPr>
          <a:xfrm>
            <a:off x="62933" y="15610"/>
            <a:ext cx="9007588" cy="584775"/>
          </a:xfrm>
          <a:prstGeom prst="rect">
            <a:avLst/>
          </a:prstGeom>
        </p:spPr>
        <p:txBody>
          <a:bodyPr wrap="square">
            <a:spAutoFit/>
          </a:bodyPr>
          <a:lstStyle/>
          <a:p>
            <a:pPr>
              <a:lnSpc>
                <a:spcPct val="100000"/>
              </a:lnSpc>
            </a:pPr>
            <a:r>
              <a:rPr lang="en-US" sz="2800" b="0" dirty="0" smtClean="0">
                <a:solidFill>
                  <a:schemeClr val="tx1"/>
                </a:solidFill>
                <a:latin typeface="Arial" pitchFamily="34" charset="0"/>
                <a:cs typeface="Arial" pitchFamily="34" charset="0"/>
              </a:rPr>
              <a:t>Growing steadily thanks to </a:t>
            </a:r>
            <a:r>
              <a:rPr lang="en-US" sz="3200" dirty="0" smtClean="0">
                <a:solidFill>
                  <a:schemeClr val="accent1"/>
                </a:solidFill>
                <a:latin typeface="Arial" pitchFamily="34" charset="0"/>
                <a:cs typeface="Arial" pitchFamily="34" charset="0"/>
              </a:rPr>
              <a:t>a diversified portfolio</a:t>
            </a:r>
            <a:endParaRPr lang="fr-FR" sz="3200" dirty="0">
              <a:solidFill>
                <a:schemeClr val="accent1"/>
              </a:solidFill>
              <a:latin typeface="Arial" pitchFamily="34" charset="0"/>
              <a:cs typeface="Arial" pitchFamily="34" charset="0"/>
            </a:endParaRPr>
          </a:p>
        </p:txBody>
      </p:sp>
      <p:sp>
        <p:nvSpPr>
          <p:cNvPr id="339" name="Rectangle 338"/>
          <p:cNvSpPr/>
          <p:nvPr/>
        </p:nvSpPr>
        <p:spPr bwMode="auto">
          <a:xfrm>
            <a:off x="0" y="3114456"/>
            <a:ext cx="9144000" cy="2051269"/>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85000"/>
              </a:lnSpc>
              <a:spcBef>
                <a:spcPct val="0"/>
              </a:spcBef>
              <a:spcAft>
                <a:spcPct val="0"/>
              </a:spcAft>
              <a:buClrTx/>
              <a:buSzTx/>
              <a:buFontTx/>
              <a:buNone/>
              <a:tabLst/>
            </a:pPr>
            <a:endParaRPr kumimoji="0" lang="fr-FR" sz="1800" b="0" i="0" u="none" strike="noStrike" cap="none" normalizeH="0" baseline="0" dirty="0" smtClean="0">
              <a:ln>
                <a:noFill/>
              </a:ln>
              <a:solidFill>
                <a:schemeClr val="bg1"/>
              </a:solidFill>
              <a:effectLst/>
              <a:latin typeface="+mn-lt"/>
            </a:endParaRPr>
          </a:p>
        </p:txBody>
      </p:sp>
      <p:sp>
        <p:nvSpPr>
          <p:cNvPr id="348" name="Freeform 7"/>
          <p:cNvSpPr>
            <a:spLocks/>
          </p:cNvSpPr>
          <p:nvPr/>
        </p:nvSpPr>
        <p:spPr bwMode="auto">
          <a:xfrm>
            <a:off x="529921" y="3088291"/>
            <a:ext cx="750390" cy="152104"/>
          </a:xfrm>
          <a:custGeom>
            <a:avLst/>
            <a:gdLst>
              <a:gd name="connsiteX0" fmla="*/ 0 w 10000"/>
              <a:gd name="connsiteY0" fmla="*/ 0 h 10000"/>
              <a:gd name="connsiteX1" fmla="*/ 0 w 10000"/>
              <a:gd name="connsiteY1" fmla="*/ 7127 h 10000"/>
              <a:gd name="connsiteX2" fmla="*/ 1331 w 10000"/>
              <a:gd name="connsiteY2" fmla="*/ 7127 h 10000"/>
              <a:gd name="connsiteX3" fmla="*/ 1982 w 10000"/>
              <a:gd name="connsiteY3" fmla="*/ 8664 h 10000"/>
              <a:gd name="connsiteX4" fmla="*/ 2141 w 10000"/>
              <a:gd name="connsiteY4" fmla="*/ 10000 h 10000"/>
              <a:gd name="connsiteX5" fmla="*/ 2193 w 10000"/>
              <a:gd name="connsiteY5" fmla="*/ 9510 h 10000"/>
              <a:gd name="connsiteX6" fmla="*/ 2987 w 10000"/>
              <a:gd name="connsiteY6" fmla="*/ 7127 h 10000"/>
              <a:gd name="connsiteX7" fmla="*/ 10000 w 10000"/>
              <a:gd name="connsiteY7" fmla="*/ 0 h 10000"/>
              <a:gd name="connsiteX8" fmla="*/ 0 w 10000"/>
              <a:gd name="connsiteY8" fmla="*/ 0 h 10000"/>
              <a:gd name="connsiteX0" fmla="*/ 0 w 2987"/>
              <a:gd name="connsiteY0" fmla="*/ 0 h 10000"/>
              <a:gd name="connsiteX1" fmla="*/ 0 w 2987"/>
              <a:gd name="connsiteY1" fmla="*/ 7127 h 10000"/>
              <a:gd name="connsiteX2" fmla="*/ 1331 w 2987"/>
              <a:gd name="connsiteY2" fmla="*/ 7127 h 10000"/>
              <a:gd name="connsiteX3" fmla="*/ 1982 w 2987"/>
              <a:gd name="connsiteY3" fmla="*/ 8664 h 10000"/>
              <a:gd name="connsiteX4" fmla="*/ 2141 w 2987"/>
              <a:gd name="connsiteY4" fmla="*/ 10000 h 10000"/>
              <a:gd name="connsiteX5" fmla="*/ 2193 w 2987"/>
              <a:gd name="connsiteY5" fmla="*/ 9510 h 10000"/>
              <a:gd name="connsiteX6" fmla="*/ 2987 w 2987"/>
              <a:gd name="connsiteY6" fmla="*/ 7127 h 10000"/>
              <a:gd name="connsiteX7" fmla="*/ 0 w 2987"/>
              <a:gd name="connsiteY7" fmla="*/ 0 h 10000"/>
              <a:gd name="connsiteX0" fmla="*/ 10000 w 10000"/>
              <a:gd name="connsiteY0" fmla="*/ 0 h 2873"/>
              <a:gd name="connsiteX1" fmla="*/ 0 w 10000"/>
              <a:gd name="connsiteY1" fmla="*/ 0 h 2873"/>
              <a:gd name="connsiteX2" fmla="*/ 4456 w 10000"/>
              <a:gd name="connsiteY2" fmla="*/ 0 h 2873"/>
              <a:gd name="connsiteX3" fmla="*/ 6635 w 10000"/>
              <a:gd name="connsiteY3" fmla="*/ 1537 h 2873"/>
              <a:gd name="connsiteX4" fmla="*/ 7168 w 10000"/>
              <a:gd name="connsiteY4" fmla="*/ 2873 h 2873"/>
              <a:gd name="connsiteX5" fmla="*/ 7342 w 10000"/>
              <a:gd name="connsiteY5" fmla="*/ 2383 h 2873"/>
              <a:gd name="connsiteX6" fmla="*/ 10000 w 10000"/>
              <a:gd name="connsiteY6" fmla="*/ 0 h 2873"/>
              <a:gd name="connsiteX0" fmla="*/ 5544 w 5544"/>
              <a:gd name="connsiteY0" fmla="*/ 0 h 10000"/>
              <a:gd name="connsiteX1" fmla="*/ 0 w 5544"/>
              <a:gd name="connsiteY1" fmla="*/ 0 h 10000"/>
              <a:gd name="connsiteX2" fmla="*/ 2179 w 5544"/>
              <a:gd name="connsiteY2" fmla="*/ 5350 h 10000"/>
              <a:gd name="connsiteX3" fmla="*/ 2712 w 5544"/>
              <a:gd name="connsiteY3" fmla="*/ 10000 h 10000"/>
              <a:gd name="connsiteX4" fmla="*/ 2886 w 5544"/>
              <a:gd name="connsiteY4" fmla="*/ 8294 h 10000"/>
              <a:gd name="connsiteX5" fmla="*/ 5544 w 5544"/>
              <a:gd name="connsiteY5"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44" h="10000">
                <a:moveTo>
                  <a:pt x="5544" y="0"/>
                </a:moveTo>
                <a:lnTo>
                  <a:pt x="0" y="0"/>
                </a:lnTo>
                <a:cubicBezTo>
                  <a:pt x="837" y="0"/>
                  <a:pt x="1587" y="1706"/>
                  <a:pt x="2179" y="5350"/>
                </a:cubicBezTo>
                <a:cubicBezTo>
                  <a:pt x="2380" y="6666"/>
                  <a:pt x="2511" y="8218"/>
                  <a:pt x="2712" y="10000"/>
                </a:cubicBezTo>
                <a:cubicBezTo>
                  <a:pt x="2772" y="9380"/>
                  <a:pt x="2842" y="8837"/>
                  <a:pt x="2886" y="8294"/>
                </a:cubicBezTo>
                <a:cubicBezTo>
                  <a:pt x="3495" y="2635"/>
                  <a:pt x="4402" y="0"/>
                  <a:pt x="5544" y="0"/>
                </a:cubicBezTo>
                <a:close/>
              </a:path>
            </a:pathLst>
          </a:custGeom>
          <a:solidFill>
            <a:srgbClr val="FDFDFD"/>
          </a:solidFill>
          <a:ln w="9525">
            <a:noFill/>
            <a:round/>
            <a:headEnd/>
            <a:tailEnd/>
          </a:ln>
          <a:effectLst/>
        </p:spPr>
        <p:txBody>
          <a:bodyPr vert="horz" wrap="square" lIns="91440" tIns="45720" rIns="91440" bIns="45720" numCol="1" anchor="t" anchorCtr="0" compatLnSpc="1">
            <a:prstTxWarp prst="textNoShape">
              <a:avLst/>
            </a:prstTxWarp>
          </a:bodyPr>
          <a:lstStyle/>
          <a:p>
            <a:endParaRPr lang="fr-FR"/>
          </a:p>
        </p:txBody>
      </p:sp>
      <p:sp>
        <p:nvSpPr>
          <p:cNvPr id="350" name="Freeform 7"/>
          <p:cNvSpPr>
            <a:spLocks/>
          </p:cNvSpPr>
          <p:nvPr/>
        </p:nvSpPr>
        <p:spPr bwMode="auto">
          <a:xfrm>
            <a:off x="2601302" y="3075958"/>
            <a:ext cx="750390" cy="152104"/>
          </a:xfrm>
          <a:custGeom>
            <a:avLst/>
            <a:gdLst>
              <a:gd name="connsiteX0" fmla="*/ 0 w 10000"/>
              <a:gd name="connsiteY0" fmla="*/ 0 h 10000"/>
              <a:gd name="connsiteX1" fmla="*/ 0 w 10000"/>
              <a:gd name="connsiteY1" fmla="*/ 7127 h 10000"/>
              <a:gd name="connsiteX2" fmla="*/ 1331 w 10000"/>
              <a:gd name="connsiteY2" fmla="*/ 7127 h 10000"/>
              <a:gd name="connsiteX3" fmla="*/ 1982 w 10000"/>
              <a:gd name="connsiteY3" fmla="*/ 8664 h 10000"/>
              <a:gd name="connsiteX4" fmla="*/ 2141 w 10000"/>
              <a:gd name="connsiteY4" fmla="*/ 10000 h 10000"/>
              <a:gd name="connsiteX5" fmla="*/ 2193 w 10000"/>
              <a:gd name="connsiteY5" fmla="*/ 9510 h 10000"/>
              <a:gd name="connsiteX6" fmla="*/ 2987 w 10000"/>
              <a:gd name="connsiteY6" fmla="*/ 7127 h 10000"/>
              <a:gd name="connsiteX7" fmla="*/ 10000 w 10000"/>
              <a:gd name="connsiteY7" fmla="*/ 0 h 10000"/>
              <a:gd name="connsiteX8" fmla="*/ 0 w 10000"/>
              <a:gd name="connsiteY8" fmla="*/ 0 h 10000"/>
              <a:gd name="connsiteX0" fmla="*/ 0 w 2987"/>
              <a:gd name="connsiteY0" fmla="*/ 0 h 10000"/>
              <a:gd name="connsiteX1" fmla="*/ 0 w 2987"/>
              <a:gd name="connsiteY1" fmla="*/ 7127 h 10000"/>
              <a:gd name="connsiteX2" fmla="*/ 1331 w 2987"/>
              <a:gd name="connsiteY2" fmla="*/ 7127 h 10000"/>
              <a:gd name="connsiteX3" fmla="*/ 1982 w 2987"/>
              <a:gd name="connsiteY3" fmla="*/ 8664 h 10000"/>
              <a:gd name="connsiteX4" fmla="*/ 2141 w 2987"/>
              <a:gd name="connsiteY4" fmla="*/ 10000 h 10000"/>
              <a:gd name="connsiteX5" fmla="*/ 2193 w 2987"/>
              <a:gd name="connsiteY5" fmla="*/ 9510 h 10000"/>
              <a:gd name="connsiteX6" fmla="*/ 2987 w 2987"/>
              <a:gd name="connsiteY6" fmla="*/ 7127 h 10000"/>
              <a:gd name="connsiteX7" fmla="*/ 0 w 2987"/>
              <a:gd name="connsiteY7" fmla="*/ 0 h 10000"/>
              <a:gd name="connsiteX0" fmla="*/ 10000 w 10000"/>
              <a:gd name="connsiteY0" fmla="*/ 0 h 2873"/>
              <a:gd name="connsiteX1" fmla="*/ 0 w 10000"/>
              <a:gd name="connsiteY1" fmla="*/ 0 h 2873"/>
              <a:gd name="connsiteX2" fmla="*/ 4456 w 10000"/>
              <a:gd name="connsiteY2" fmla="*/ 0 h 2873"/>
              <a:gd name="connsiteX3" fmla="*/ 6635 w 10000"/>
              <a:gd name="connsiteY3" fmla="*/ 1537 h 2873"/>
              <a:gd name="connsiteX4" fmla="*/ 7168 w 10000"/>
              <a:gd name="connsiteY4" fmla="*/ 2873 h 2873"/>
              <a:gd name="connsiteX5" fmla="*/ 7342 w 10000"/>
              <a:gd name="connsiteY5" fmla="*/ 2383 h 2873"/>
              <a:gd name="connsiteX6" fmla="*/ 10000 w 10000"/>
              <a:gd name="connsiteY6" fmla="*/ 0 h 2873"/>
              <a:gd name="connsiteX0" fmla="*/ 5544 w 5544"/>
              <a:gd name="connsiteY0" fmla="*/ 0 h 10000"/>
              <a:gd name="connsiteX1" fmla="*/ 0 w 5544"/>
              <a:gd name="connsiteY1" fmla="*/ 0 h 10000"/>
              <a:gd name="connsiteX2" fmla="*/ 2179 w 5544"/>
              <a:gd name="connsiteY2" fmla="*/ 5350 h 10000"/>
              <a:gd name="connsiteX3" fmla="*/ 2712 w 5544"/>
              <a:gd name="connsiteY3" fmla="*/ 10000 h 10000"/>
              <a:gd name="connsiteX4" fmla="*/ 2886 w 5544"/>
              <a:gd name="connsiteY4" fmla="*/ 8294 h 10000"/>
              <a:gd name="connsiteX5" fmla="*/ 5544 w 5544"/>
              <a:gd name="connsiteY5"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44" h="10000">
                <a:moveTo>
                  <a:pt x="5544" y="0"/>
                </a:moveTo>
                <a:lnTo>
                  <a:pt x="0" y="0"/>
                </a:lnTo>
                <a:cubicBezTo>
                  <a:pt x="837" y="0"/>
                  <a:pt x="1587" y="1706"/>
                  <a:pt x="2179" y="5350"/>
                </a:cubicBezTo>
                <a:cubicBezTo>
                  <a:pt x="2380" y="6666"/>
                  <a:pt x="2511" y="8218"/>
                  <a:pt x="2712" y="10000"/>
                </a:cubicBezTo>
                <a:cubicBezTo>
                  <a:pt x="2772" y="9380"/>
                  <a:pt x="2842" y="8837"/>
                  <a:pt x="2886" y="8294"/>
                </a:cubicBezTo>
                <a:cubicBezTo>
                  <a:pt x="3495" y="2635"/>
                  <a:pt x="4402" y="0"/>
                  <a:pt x="5544" y="0"/>
                </a:cubicBezTo>
                <a:close/>
              </a:path>
            </a:pathLst>
          </a:custGeom>
          <a:solidFill>
            <a:srgbClr val="FDFDFD"/>
          </a:solidFill>
          <a:ln w="9525">
            <a:noFill/>
            <a:round/>
            <a:headEnd/>
            <a:tailEnd/>
          </a:ln>
          <a:effectLst/>
        </p:spPr>
        <p:txBody>
          <a:bodyPr vert="horz" wrap="square" lIns="91440" tIns="45720" rIns="91440" bIns="45720" numCol="1" anchor="t" anchorCtr="0" compatLnSpc="1">
            <a:prstTxWarp prst="textNoShape">
              <a:avLst/>
            </a:prstTxWarp>
          </a:bodyPr>
          <a:lstStyle/>
          <a:p>
            <a:endParaRPr lang="fr-FR"/>
          </a:p>
        </p:txBody>
      </p:sp>
      <p:sp>
        <p:nvSpPr>
          <p:cNvPr id="351" name="Freeform 7"/>
          <p:cNvSpPr>
            <a:spLocks/>
          </p:cNvSpPr>
          <p:nvPr/>
        </p:nvSpPr>
        <p:spPr bwMode="auto">
          <a:xfrm>
            <a:off x="4433188" y="3113630"/>
            <a:ext cx="750390" cy="152104"/>
          </a:xfrm>
          <a:custGeom>
            <a:avLst/>
            <a:gdLst>
              <a:gd name="connsiteX0" fmla="*/ 0 w 10000"/>
              <a:gd name="connsiteY0" fmla="*/ 0 h 10000"/>
              <a:gd name="connsiteX1" fmla="*/ 0 w 10000"/>
              <a:gd name="connsiteY1" fmla="*/ 7127 h 10000"/>
              <a:gd name="connsiteX2" fmla="*/ 1331 w 10000"/>
              <a:gd name="connsiteY2" fmla="*/ 7127 h 10000"/>
              <a:gd name="connsiteX3" fmla="*/ 1982 w 10000"/>
              <a:gd name="connsiteY3" fmla="*/ 8664 h 10000"/>
              <a:gd name="connsiteX4" fmla="*/ 2141 w 10000"/>
              <a:gd name="connsiteY4" fmla="*/ 10000 h 10000"/>
              <a:gd name="connsiteX5" fmla="*/ 2193 w 10000"/>
              <a:gd name="connsiteY5" fmla="*/ 9510 h 10000"/>
              <a:gd name="connsiteX6" fmla="*/ 2987 w 10000"/>
              <a:gd name="connsiteY6" fmla="*/ 7127 h 10000"/>
              <a:gd name="connsiteX7" fmla="*/ 10000 w 10000"/>
              <a:gd name="connsiteY7" fmla="*/ 0 h 10000"/>
              <a:gd name="connsiteX8" fmla="*/ 0 w 10000"/>
              <a:gd name="connsiteY8" fmla="*/ 0 h 10000"/>
              <a:gd name="connsiteX0" fmla="*/ 0 w 2987"/>
              <a:gd name="connsiteY0" fmla="*/ 0 h 10000"/>
              <a:gd name="connsiteX1" fmla="*/ 0 w 2987"/>
              <a:gd name="connsiteY1" fmla="*/ 7127 h 10000"/>
              <a:gd name="connsiteX2" fmla="*/ 1331 w 2987"/>
              <a:gd name="connsiteY2" fmla="*/ 7127 h 10000"/>
              <a:gd name="connsiteX3" fmla="*/ 1982 w 2987"/>
              <a:gd name="connsiteY3" fmla="*/ 8664 h 10000"/>
              <a:gd name="connsiteX4" fmla="*/ 2141 w 2987"/>
              <a:gd name="connsiteY4" fmla="*/ 10000 h 10000"/>
              <a:gd name="connsiteX5" fmla="*/ 2193 w 2987"/>
              <a:gd name="connsiteY5" fmla="*/ 9510 h 10000"/>
              <a:gd name="connsiteX6" fmla="*/ 2987 w 2987"/>
              <a:gd name="connsiteY6" fmla="*/ 7127 h 10000"/>
              <a:gd name="connsiteX7" fmla="*/ 0 w 2987"/>
              <a:gd name="connsiteY7" fmla="*/ 0 h 10000"/>
              <a:gd name="connsiteX0" fmla="*/ 10000 w 10000"/>
              <a:gd name="connsiteY0" fmla="*/ 0 h 2873"/>
              <a:gd name="connsiteX1" fmla="*/ 0 w 10000"/>
              <a:gd name="connsiteY1" fmla="*/ 0 h 2873"/>
              <a:gd name="connsiteX2" fmla="*/ 4456 w 10000"/>
              <a:gd name="connsiteY2" fmla="*/ 0 h 2873"/>
              <a:gd name="connsiteX3" fmla="*/ 6635 w 10000"/>
              <a:gd name="connsiteY3" fmla="*/ 1537 h 2873"/>
              <a:gd name="connsiteX4" fmla="*/ 7168 w 10000"/>
              <a:gd name="connsiteY4" fmla="*/ 2873 h 2873"/>
              <a:gd name="connsiteX5" fmla="*/ 7342 w 10000"/>
              <a:gd name="connsiteY5" fmla="*/ 2383 h 2873"/>
              <a:gd name="connsiteX6" fmla="*/ 10000 w 10000"/>
              <a:gd name="connsiteY6" fmla="*/ 0 h 2873"/>
              <a:gd name="connsiteX0" fmla="*/ 5544 w 5544"/>
              <a:gd name="connsiteY0" fmla="*/ 0 h 10000"/>
              <a:gd name="connsiteX1" fmla="*/ 0 w 5544"/>
              <a:gd name="connsiteY1" fmla="*/ 0 h 10000"/>
              <a:gd name="connsiteX2" fmla="*/ 2179 w 5544"/>
              <a:gd name="connsiteY2" fmla="*/ 5350 h 10000"/>
              <a:gd name="connsiteX3" fmla="*/ 2712 w 5544"/>
              <a:gd name="connsiteY3" fmla="*/ 10000 h 10000"/>
              <a:gd name="connsiteX4" fmla="*/ 2886 w 5544"/>
              <a:gd name="connsiteY4" fmla="*/ 8294 h 10000"/>
              <a:gd name="connsiteX5" fmla="*/ 5544 w 5544"/>
              <a:gd name="connsiteY5"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44" h="10000">
                <a:moveTo>
                  <a:pt x="5544" y="0"/>
                </a:moveTo>
                <a:lnTo>
                  <a:pt x="0" y="0"/>
                </a:lnTo>
                <a:cubicBezTo>
                  <a:pt x="837" y="0"/>
                  <a:pt x="1587" y="1706"/>
                  <a:pt x="2179" y="5350"/>
                </a:cubicBezTo>
                <a:cubicBezTo>
                  <a:pt x="2380" y="6666"/>
                  <a:pt x="2511" y="8218"/>
                  <a:pt x="2712" y="10000"/>
                </a:cubicBezTo>
                <a:cubicBezTo>
                  <a:pt x="2772" y="9380"/>
                  <a:pt x="2842" y="8837"/>
                  <a:pt x="2886" y="8294"/>
                </a:cubicBezTo>
                <a:cubicBezTo>
                  <a:pt x="3495" y="2635"/>
                  <a:pt x="4402" y="0"/>
                  <a:pt x="5544" y="0"/>
                </a:cubicBezTo>
                <a:close/>
              </a:path>
            </a:pathLst>
          </a:custGeom>
          <a:solidFill>
            <a:srgbClr val="FDFDFD"/>
          </a:solidFill>
          <a:ln w="9525">
            <a:noFill/>
            <a:round/>
            <a:headEnd/>
            <a:tailEnd/>
          </a:ln>
          <a:effectLst/>
        </p:spPr>
        <p:txBody>
          <a:bodyPr vert="horz" wrap="square" lIns="91440" tIns="45720" rIns="91440" bIns="45720" numCol="1" anchor="t" anchorCtr="0" compatLnSpc="1">
            <a:prstTxWarp prst="textNoShape">
              <a:avLst/>
            </a:prstTxWarp>
          </a:bodyPr>
          <a:lstStyle/>
          <a:p>
            <a:endParaRPr lang="fr-FR"/>
          </a:p>
        </p:txBody>
      </p:sp>
      <p:sp>
        <p:nvSpPr>
          <p:cNvPr id="352" name="Freeform 7"/>
          <p:cNvSpPr>
            <a:spLocks/>
          </p:cNvSpPr>
          <p:nvPr/>
        </p:nvSpPr>
        <p:spPr bwMode="auto">
          <a:xfrm>
            <a:off x="6244811" y="3088291"/>
            <a:ext cx="750390" cy="152104"/>
          </a:xfrm>
          <a:custGeom>
            <a:avLst/>
            <a:gdLst>
              <a:gd name="connsiteX0" fmla="*/ 0 w 10000"/>
              <a:gd name="connsiteY0" fmla="*/ 0 h 10000"/>
              <a:gd name="connsiteX1" fmla="*/ 0 w 10000"/>
              <a:gd name="connsiteY1" fmla="*/ 7127 h 10000"/>
              <a:gd name="connsiteX2" fmla="*/ 1331 w 10000"/>
              <a:gd name="connsiteY2" fmla="*/ 7127 h 10000"/>
              <a:gd name="connsiteX3" fmla="*/ 1982 w 10000"/>
              <a:gd name="connsiteY3" fmla="*/ 8664 h 10000"/>
              <a:gd name="connsiteX4" fmla="*/ 2141 w 10000"/>
              <a:gd name="connsiteY4" fmla="*/ 10000 h 10000"/>
              <a:gd name="connsiteX5" fmla="*/ 2193 w 10000"/>
              <a:gd name="connsiteY5" fmla="*/ 9510 h 10000"/>
              <a:gd name="connsiteX6" fmla="*/ 2987 w 10000"/>
              <a:gd name="connsiteY6" fmla="*/ 7127 h 10000"/>
              <a:gd name="connsiteX7" fmla="*/ 10000 w 10000"/>
              <a:gd name="connsiteY7" fmla="*/ 0 h 10000"/>
              <a:gd name="connsiteX8" fmla="*/ 0 w 10000"/>
              <a:gd name="connsiteY8" fmla="*/ 0 h 10000"/>
              <a:gd name="connsiteX0" fmla="*/ 0 w 2987"/>
              <a:gd name="connsiteY0" fmla="*/ 0 h 10000"/>
              <a:gd name="connsiteX1" fmla="*/ 0 w 2987"/>
              <a:gd name="connsiteY1" fmla="*/ 7127 h 10000"/>
              <a:gd name="connsiteX2" fmla="*/ 1331 w 2987"/>
              <a:gd name="connsiteY2" fmla="*/ 7127 h 10000"/>
              <a:gd name="connsiteX3" fmla="*/ 1982 w 2987"/>
              <a:gd name="connsiteY3" fmla="*/ 8664 h 10000"/>
              <a:gd name="connsiteX4" fmla="*/ 2141 w 2987"/>
              <a:gd name="connsiteY4" fmla="*/ 10000 h 10000"/>
              <a:gd name="connsiteX5" fmla="*/ 2193 w 2987"/>
              <a:gd name="connsiteY5" fmla="*/ 9510 h 10000"/>
              <a:gd name="connsiteX6" fmla="*/ 2987 w 2987"/>
              <a:gd name="connsiteY6" fmla="*/ 7127 h 10000"/>
              <a:gd name="connsiteX7" fmla="*/ 0 w 2987"/>
              <a:gd name="connsiteY7" fmla="*/ 0 h 10000"/>
              <a:gd name="connsiteX0" fmla="*/ 10000 w 10000"/>
              <a:gd name="connsiteY0" fmla="*/ 0 h 2873"/>
              <a:gd name="connsiteX1" fmla="*/ 0 w 10000"/>
              <a:gd name="connsiteY1" fmla="*/ 0 h 2873"/>
              <a:gd name="connsiteX2" fmla="*/ 4456 w 10000"/>
              <a:gd name="connsiteY2" fmla="*/ 0 h 2873"/>
              <a:gd name="connsiteX3" fmla="*/ 6635 w 10000"/>
              <a:gd name="connsiteY3" fmla="*/ 1537 h 2873"/>
              <a:gd name="connsiteX4" fmla="*/ 7168 w 10000"/>
              <a:gd name="connsiteY4" fmla="*/ 2873 h 2873"/>
              <a:gd name="connsiteX5" fmla="*/ 7342 w 10000"/>
              <a:gd name="connsiteY5" fmla="*/ 2383 h 2873"/>
              <a:gd name="connsiteX6" fmla="*/ 10000 w 10000"/>
              <a:gd name="connsiteY6" fmla="*/ 0 h 2873"/>
              <a:gd name="connsiteX0" fmla="*/ 5544 w 5544"/>
              <a:gd name="connsiteY0" fmla="*/ 0 h 10000"/>
              <a:gd name="connsiteX1" fmla="*/ 0 w 5544"/>
              <a:gd name="connsiteY1" fmla="*/ 0 h 10000"/>
              <a:gd name="connsiteX2" fmla="*/ 2179 w 5544"/>
              <a:gd name="connsiteY2" fmla="*/ 5350 h 10000"/>
              <a:gd name="connsiteX3" fmla="*/ 2712 w 5544"/>
              <a:gd name="connsiteY3" fmla="*/ 10000 h 10000"/>
              <a:gd name="connsiteX4" fmla="*/ 2886 w 5544"/>
              <a:gd name="connsiteY4" fmla="*/ 8294 h 10000"/>
              <a:gd name="connsiteX5" fmla="*/ 5544 w 5544"/>
              <a:gd name="connsiteY5"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44" h="10000">
                <a:moveTo>
                  <a:pt x="5544" y="0"/>
                </a:moveTo>
                <a:lnTo>
                  <a:pt x="0" y="0"/>
                </a:lnTo>
                <a:cubicBezTo>
                  <a:pt x="837" y="0"/>
                  <a:pt x="1587" y="1706"/>
                  <a:pt x="2179" y="5350"/>
                </a:cubicBezTo>
                <a:cubicBezTo>
                  <a:pt x="2380" y="6666"/>
                  <a:pt x="2511" y="8218"/>
                  <a:pt x="2712" y="10000"/>
                </a:cubicBezTo>
                <a:cubicBezTo>
                  <a:pt x="2772" y="9380"/>
                  <a:pt x="2842" y="8837"/>
                  <a:pt x="2886" y="8294"/>
                </a:cubicBezTo>
                <a:cubicBezTo>
                  <a:pt x="3495" y="2635"/>
                  <a:pt x="4402" y="0"/>
                  <a:pt x="5544" y="0"/>
                </a:cubicBezTo>
                <a:close/>
              </a:path>
            </a:pathLst>
          </a:custGeom>
          <a:solidFill>
            <a:srgbClr val="FDFDFD"/>
          </a:solidFill>
          <a:ln w="9525">
            <a:noFill/>
            <a:round/>
            <a:headEnd/>
            <a:tailEnd/>
          </a:ln>
          <a:effectLst/>
        </p:spPr>
        <p:txBody>
          <a:bodyPr vert="horz" wrap="square" lIns="91440" tIns="45720" rIns="91440" bIns="45720" numCol="1" anchor="t" anchorCtr="0" compatLnSpc="1">
            <a:prstTxWarp prst="textNoShape">
              <a:avLst/>
            </a:prstTxWarp>
          </a:bodyPr>
          <a:lstStyle/>
          <a:p>
            <a:endParaRPr lang="fr-FR"/>
          </a:p>
        </p:txBody>
      </p:sp>
      <p:sp>
        <p:nvSpPr>
          <p:cNvPr id="353" name="Freeform 7"/>
          <p:cNvSpPr>
            <a:spLocks/>
          </p:cNvSpPr>
          <p:nvPr/>
        </p:nvSpPr>
        <p:spPr bwMode="auto">
          <a:xfrm>
            <a:off x="8014214" y="3088291"/>
            <a:ext cx="750390" cy="152104"/>
          </a:xfrm>
          <a:custGeom>
            <a:avLst/>
            <a:gdLst>
              <a:gd name="connsiteX0" fmla="*/ 0 w 10000"/>
              <a:gd name="connsiteY0" fmla="*/ 0 h 10000"/>
              <a:gd name="connsiteX1" fmla="*/ 0 w 10000"/>
              <a:gd name="connsiteY1" fmla="*/ 7127 h 10000"/>
              <a:gd name="connsiteX2" fmla="*/ 1331 w 10000"/>
              <a:gd name="connsiteY2" fmla="*/ 7127 h 10000"/>
              <a:gd name="connsiteX3" fmla="*/ 1982 w 10000"/>
              <a:gd name="connsiteY3" fmla="*/ 8664 h 10000"/>
              <a:gd name="connsiteX4" fmla="*/ 2141 w 10000"/>
              <a:gd name="connsiteY4" fmla="*/ 10000 h 10000"/>
              <a:gd name="connsiteX5" fmla="*/ 2193 w 10000"/>
              <a:gd name="connsiteY5" fmla="*/ 9510 h 10000"/>
              <a:gd name="connsiteX6" fmla="*/ 2987 w 10000"/>
              <a:gd name="connsiteY6" fmla="*/ 7127 h 10000"/>
              <a:gd name="connsiteX7" fmla="*/ 10000 w 10000"/>
              <a:gd name="connsiteY7" fmla="*/ 0 h 10000"/>
              <a:gd name="connsiteX8" fmla="*/ 0 w 10000"/>
              <a:gd name="connsiteY8" fmla="*/ 0 h 10000"/>
              <a:gd name="connsiteX0" fmla="*/ 0 w 2987"/>
              <a:gd name="connsiteY0" fmla="*/ 0 h 10000"/>
              <a:gd name="connsiteX1" fmla="*/ 0 w 2987"/>
              <a:gd name="connsiteY1" fmla="*/ 7127 h 10000"/>
              <a:gd name="connsiteX2" fmla="*/ 1331 w 2987"/>
              <a:gd name="connsiteY2" fmla="*/ 7127 h 10000"/>
              <a:gd name="connsiteX3" fmla="*/ 1982 w 2987"/>
              <a:gd name="connsiteY3" fmla="*/ 8664 h 10000"/>
              <a:gd name="connsiteX4" fmla="*/ 2141 w 2987"/>
              <a:gd name="connsiteY4" fmla="*/ 10000 h 10000"/>
              <a:gd name="connsiteX5" fmla="*/ 2193 w 2987"/>
              <a:gd name="connsiteY5" fmla="*/ 9510 h 10000"/>
              <a:gd name="connsiteX6" fmla="*/ 2987 w 2987"/>
              <a:gd name="connsiteY6" fmla="*/ 7127 h 10000"/>
              <a:gd name="connsiteX7" fmla="*/ 0 w 2987"/>
              <a:gd name="connsiteY7" fmla="*/ 0 h 10000"/>
              <a:gd name="connsiteX0" fmla="*/ 10000 w 10000"/>
              <a:gd name="connsiteY0" fmla="*/ 0 h 2873"/>
              <a:gd name="connsiteX1" fmla="*/ 0 w 10000"/>
              <a:gd name="connsiteY1" fmla="*/ 0 h 2873"/>
              <a:gd name="connsiteX2" fmla="*/ 4456 w 10000"/>
              <a:gd name="connsiteY2" fmla="*/ 0 h 2873"/>
              <a:gd name="connsiteX3" fmla="*/ 6635 w 10000"/>
              <a:gd name="connsiteY3" fmla="*/ 1537 h 2873"/>
              <a:gd name="connsiteX4" fmla="*/ 7168 w 10000"/>
              <a:gd name="connsiteY4" fmla="*/ 2873 h 2873"/>
              <a:gd name="connsiteX5" fmla="*/ 7342 w 10000"/>
              <a:gd name="connsiteY5" fmla="*/ 2383 h 2873"/>
              <a:gd name="connsiteX6" fmla="*/ 10000 w 10000"/>
              <a:gd name="connsiteY6" fmla="*/ 0 h 2873"/>
              <a:gd name="connsiteX0" fmla="*/ 5544 w 5544"/>
              <a:gd name="connsiteY0" fmla="*/ 0 h 10000"/>
              <a:gd name="connsiteX1" fmla="*/ 0 w 5544"/>
              <a:gd name="connsiteY1" fmla="*/ 0 h 10000"/>
              <a:gd name="connsiteX2" fmla="*/ 2179 w 5544"/>
              <a:gd name="connsiteY2" fmla="*/ 5350 h 10000"/>
              <a:gd name="connsiteX3" fmla="*/ 2712 w 5544"/>
              <a:gd name="connsiteY3" fmla="*/ 10000 h 10000"/>
              <a:gd name="connsiteX4" fmla="*/ 2886 w 5544"/>
              <a:gd name="connsiteY4" fmla="*/ 8294 h 10000"/>
              <a:gd name="connsiteX5" fmla="*/ 5544 w 5544"/>
              <a:gd name="connsiteY5"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44" h="10000">
                <a:moveTo>
                  <a:pt x="5544" y="0"/>
                </a:moveTo>
                <a:lnTo>
                  <a:pt x="0" y="0"/>
                </a:lnTo>
                <a:cubicBezTo>
                  <a:pt x="837" y="0"/>
                  <a:pt x="1587" y="1706"/>
                  <a:pt x="2179" y="5350"/>
                </a:cubicBezTo>
                <a:cubicBezTo>
                  <a:pt x="2380" y="6666"/>
                  <a:pt x="2511" y="8218"/>
                  <a:pt x="2712" y="10000"/>
                </a:cubicBezTo>
                <a:cubicBezTo>
                  <a:pt x="2772" y="9380"/>
                  <a:pt x="2842" y="8837"/>
                  <a:pt x="2886" y="8294"/>
                </a:cubicBezTo>
                <a:cubicBezTo>
                  <a:pt x="3495" y="2635"/>
                  <a:pt x="4402" y="0"/>
                  <a:pt x="5544" y="0"/>
                </a:cubicBezTo>
                <a:close/>
              </a:path>
            </a:pathLst>
          </a:custGeom>
          <a:solidFill>
            <a:srgbClr val="FDFDFD"/>
          </a:solidFill>
          <a:ln w="9525">
            <a:noFill/>
            <a:round/>
            <a:headEnd/>
            <a:tailEnd/>
          </a:ln>
          <a:effectLst/>
        </p:spPr>
        <p:txBody>
          <a:bodyPr vert="horz" wrap="square" lIns="91440" tIns="45720" rIns="91440" bIns="45720" numCol="1" anchor="t" anchorCtr="0" compatLnSpc="1">
            <a:prstTxWarp prst="textNoShape">
              <a:avLst/>
            </a:prstTxWarp>
          </a:bodyPr>
          <a:lstStyle/>
          <a:p>
            <a:endParaRPr lang="fr-FR"/>
          </a:p>
        </p:txBody>
      </p:sp>
      <p:sp>
        <p:nvSpPr>
          <p:cNvPr id="312" name="Rectangle 311"/>
          <p:cNvSpPr/>
          <p:nvPr/>
        </p:nvSpPr>
        <p:spPr>
          <a:xfrm>
            <a:off x="-11942" y="2600671"/>
            <a:ext cx="2106489" cy="480131"/>
          </a:xfrm>
          <a:prstGeom prst="rect">
            <a:avLst/>
          </a:prstGeom>
          <a:noFill/>
        </p:spPr>
        <p:txBody>
          <a:bodyPr wrap="square" anchor="ctr" anchorCtr="0">
            <a:spAutoFit/>
          </a:bodyPr>
          <a:lstStyle/>
          <a:p>
            <a:pPr>
              <a:lnSpc>
                <a:spcPct val="90000"/>
              </a:lnSpc>
              <a:spcAft>
                <a:spcPts val="0"/>
              </a:spcAft>
              <a:tabLst>
                <a:tab pos="7111127" algn="r"/>
              </a:tabLst>
              <a:defRPr/>
            </a:pPr>
            <a:r>
              <a:rPr lang="en-US" sz="1400" b="0" dirty="0" smtClean="0">
                <a:solidFill>
                  <a:schemeClr val="accent1"/>
                </a:solidFill>
                <a:latin typeface="Arial Narrow" pitchFamily="34" charset="0"/>
              </a:rPr>
              <a:t>Improving momentum in </a:t>
            </a:r>
            <a:br>
              <a:rPr lang="en-US" sz="1400" b="0" dirty="0" smtClean="0">
                <a:solidFill>
                  <a:schemeClr val="accent1"/>
                </a:solidFill>
                <a:latin typeface="Arial Narrow" pitchFamily="34" charset="0"/>
              </a:rPr>
            </a:br>
            <a:r>
              <a:rPr lang="en-US" sz="1400" dirty="0" smtClean="0">
                <a:solidFill>
                  <a:schemeClr val="accent1"/>
                </a:solidFill>
                <a:latin typeface="Arial" pitchFamily="34" charset="0"/>
                <a:cs typeface="Arial" pitchFamily="34" charset="0"/>
              </a:rPr>
              <a:t>Europe</a:t>
            </a:r>
          </a:p>
        </p:txBody>
      </p:sp>
      <p:sp>
        <p:nvSpPr>
          <p:cNvPr id="317" name="Rectangle 316"/>
          <p:cNvSpPr/>
          <p:nvPr/>
        </p:nvSpPr>
        <p:spPr>
          <a:xfrm>
            <a:off x="3899094" y="2580838"/>
            <a:ext cx="1813327" cy="480131"/>
          </a:xfrm>
          <a:prstGeom prst="rect">
            <a:avLst/>
          </a:prstGeom>
          <a:noFill/>
        </p:spPr>
        <p:txBody>
          <a:bodyPr wrap="square" anchor="ctr" anchorCtr="0">
            <a:spAutoFit/>
          </a:bodyPr>
          <a:lstStyle/>
          <a:p>
            <a:pPr>
              <a:lnSpc>
                <a:spcPct val="90000"/>
              </a:lnSpc>
              <a:spcAft>
                <a:spcPts val="0"/>
              </a:spcAft>
              <a:tabLst>
                <a:tab pos="7111127" algn="r"/>
              </a:tabLst>
              <a:defRPr/>
            </a:pPr>
            <a:r>
              <a:rPr lang="en-US" sz="1400" b="0" dirty="0" smtClean="0">
                <a:solidFill>
                  <a:schemeClr val="accent1"/>
                </a:solidFill>
                <a:latin typeface="Arial Narrow" pitchFamily="34" charset="0"/>
              </a:rPr>
              <a:t>Contrasts in </a:t>
            </a:r>
          </a:p>
          <a:p>
            <a:pPr>
              <a:lnSpc>
                <a:spcPct val="90000"/>
              </a:lnSpc>
              <a:spcAft>
                <a:spcPts val="0"/>
              </a:spcAft>
              <a:tabLst>
                <a:tab pos="7111127" algn="r"/>
              </a:tabLst>
              <a:defRPr/>
            </a:pPr>
            <a:r>
              <a:rPr lang="en-US" sz="1400" dirty="0" smtClean="0">
                <a:solidFill>
                  <a:schemeClr val="accent1"/>
                </a:solidFill>
                <a:latin typeface="Arial" pitchFamily="34" charset="0"/>
                <a:cs typeface="Arial" pitchFamily="34" charset="0"/>
              </a:rPr>
              <a:t>APAC &amp; LATAM</a:t>
            </a:r>
          </a:p>
        </p:txBody>
      </p:sp>
      <p:sp>
        <p:nvSpPr>
          <p:cNvPr id="319" name="Rectangle 318"/>
          <p:cNvSpPr/>
          <p:nvPr/>
        </p:nvSpPr>
        <p:spPr>
          <a:xfrm>
            <a:off x="2094547" y="2464363"/>
            <a:ext cx="1792605" cy="674031"/>
          </a:xfrm>
          <a:prstGeom prst="rect">
            <a:avLst/>
          </a:prstGeom>
          <a:noFill/>
        </p:spPr>
        <p:txBody>
          <a:bodyPr wrap="square" lIns="36000" rIns="36000" anchor="ctr" anchorCtr="0">
            <a:spAutoFit/>
          </a:bodyPr>
          <a:lstStyle/>
          <a:p>
            <a:pPr>
              <a:lnSpc>
                <a:spcPct val="90000"/>
              </a:lnSpc>
              <a:spcAft>
                <a:spcPts val="0"/>
              </a:spcAft>
              <a:tabLst>
                <a:tab pos="7111127" algn="r"/>
              </a:tabLst>
              <a:defRPr/>
            </a:pPr>
            <a:r>
              <a:rPr lang="en-US" sz="1400" dirty="0" smtClean="0">
                <a:solidFill>
                  <a:schemeClr val="accent1"/>
                </a:solidFill>
                <a:latin typeface="Arial" pitchFamily="34" charset="0"/>
                <a:cs typeface="Arial" pitchFamily="34" charset="0"/>
              </a:rPr>
              <a:t>North America</a:t>
            </a:r>
          </a:p>
          <a:p>
            <a:pPr>
              <a:lnSpc>
                <a:spcPct val="90000"/>
              </a:lnSpc>
              <a:spcAft>
                <a:spcPts val="0"/>
              </a:spcAft>
              <a:tabLst>
                <a:tab pos="7111127" algn="r"/>
              </a:tabLst>
              <a:defRPr/>
            </a:pPr>
            <a:r>
              <a:rPr lang="en-US" sz="1400" b="0" dirty="0" smtClean="0">
                <a:solidFill>
                  <a:schemeClr val="accent1"/>
                </a:solidFill>
                <a:latin typeface="Arial Narrow" pitchFamily="34" charset="0"/>
              </a:rPr>
              <a:t>reinforced as first </a:t>
            </a:r>
            <a:r>
              <a:rPr lang="en-US" sz="1400" b="0" dirty="0">
                <a:solidFill>
                  <a:schemeClr val="accent1"/>
                </a:solidFill>
                <a:latin typeface="Arial Narrow" pitchFamily="34" charset="0"/>
              </a:rPr>
              <a:t>Group </a:t>
            </a:r>
            <a:r>
              <a:rPr lang="en-US" sz="1400" b="0" dirty="0" smtClean="0">
                <a:solidFill>
                  <a:schemeClr val="accent1"/>
                </a:solidFill>
                <a:latin typeface="Arial Narrow" pitchFamily="34" charset="0"/>
              </a:rPr>
              <a:t>market</a:t>
            </a:r>
            <a:endParaRPr lang="en-US" sz="1400" dirty="0" smtClean="0">
              <a:solidFill>
                <a:schemeClr val="accent1"/>
              </a:solidFill>
              <a:latin typeface="Arial" pitchFamily="34" charset="0"/>
              <a:cs typeface="Arial" pitchFamily="34" charset="0"/>
            </a:endParaRPr>
          </a:p>
        </p:txBody>
      </p:sp>
      <p:sp>
        <p:nvSpPr>
          <p:cNvPr id="321" name="Rectangle 320"/>
          <p:cNvSpPr/>
          <p:nvPr/>
        </p:nvSpPr>
        <p:spPr>
          <a:xfrm>
            <a:off x="5724363" y="2595827"/>
            <a:ext cx="1792605" cy="480131"/>
          </a:xfrm>
          <a:prstGeom prst="rect">
            <a:avLst/>
          </a:prstGeom>
          <a:noFill/>
        </p:spPr>
        <p:txBody>
          <a:bodyPr wrap="square" anchor="ctr" anchorCtr="0">
            <a:spAutoFit/>
          </a:bodyPr>
          <a:lstStyle/>
          <a:p>
            <a:pPr>
              <a:lnSpc>
                <a:spcPct val="90000"/>
              </a:lnSpc>
              <a:spcAft>
                <a:spcPts val="0"/>
              </a:spcAft>
              <a:tabLst>
                <a:tab pos="7111127" algn="r"/>
              </a:tabLst>
              <a:defRPr/>
            </a:pPr>
            <a:r>
              <a:rPr lang="en-US" sz="1400" b="0" dirty="0" smtClean="0">
                <a:solidFill>
                  <a:schemeClr val="accent1"/>
                </a:solidFill>
                <a:latin typeface="Arial Narrow" pitchFamily="34" charset="0"/>
              </a:rPr>
              <a:t>Buoyant </a:t>
            </a:r>
            <a:br>
              <a:rPr lang="en-US" sz="1400" b="0" dirty="0" smtClean="0">
                <a:solidFill>
                  <a:schemeClr val="accent1"/>
                </a:solidFill>
                <a:latin typeface="Arial Narrow" pitchFamily="34" charset="0"/>
              </a:rPr>
            </a:br>
            <a:r>
              <a:rPr lang="en-US" sz="1400" dirty="0">
                <a:solidFill>
                  <a:schemeClr val="accent1"/>
                </a:solidFill>
                <a:latin typeface="Arial" pitchFamily="34" charset="0"/>
                <a:cs typeface="Arial" pitchFamily="34" charset="0"/>
              </a:rPr>
              <a:t>F</a:t>
            </a:r>
            <a:r>
              <a:rPr lang="en-US" sz="1400" dirty="0" smtClean="0">
                <a:solidFill>
                  <a:schemeClr val="accent1"/>
                </a:solidFill>
                <a:latin typeface="Arial" pitchFamily="34" charset="0"/>
                <a:cs typeface="Arial" pitchFamily="34" charset="0"/>
              </a:rPr>
              <a:t>inancial </a:t>
            </a:r>
            <a:r>
              <a:rPr lang="en-US" sz="1400" dirty="0">
                <a:solidFill>
                  <a:schemeClr val="accent1"/>
                </a:solidFill>
                <a:latin typeface="Arial" pitchFamily="34" charset="0"/>
                <a:cs typeface="Arial" pitchFamily="34" charset="0"/>
              </a:rPr>
              <a:t>S</a:t>
            </a:r>
            <a:r>
              <a:rPr lang="en-US" sz="1400" dirty="0" smtClean="0">
                <a:solidFill>
                  <a:schemeClr val="accent1"/>
                </a:solidFill>
                <a:latin typeface="Arial" pitchFamily="34" charset="0"/>
                <a:cs typeface="Arial" pitchFamily="34" charset="0"/>
              </a:rPr>
              <a:t>ervices</a:t>
            </a:r>
          </a:p>
        </p:txBody>
      </p:sp>
      <p:sp>
        <p:nvSpPr>
          <p:cNvPr id="323" name="Rectangle 322"/>
          <p:cNvSpPr/>
          <p:nvPr/>
        </p:nvSpPr>
        <p:spPr>
          <a:xfrm>
            <a:off x="7584951" y="2596679"/>
            <a:ext cx="1554898" cy="480131"/>
          </a:xfrm>
          <a:prstGeom prst="rect">
            <a:avLst/>
          </a:prstGeom>
          <a:noFill/>
        </p:spPr>
        <p:txBody>
          <a:bodyPr wrap="square" anchor="ctr" anchorCtr="0">
            <a:spAutoFit/>
          </a:bodyPr>
          <a:lstStyle/>
          <a:p>
            <a:pPr>
              <a:lnSpc>
                <a:spcPct val="90000"/>
              </a:lnSpc>
              <a:spcAft>
                <a:spcPts val="0"/>
              </a:spcAft>
              <a:tabLst>
                <a:tab pos="7111127" algn="r"/>
              </a:tabLst>
              <a:defRPr/>
            </a:pPr>
            <a:r>
              <a:rPr lang="fr-FR" sz="1400" b="0" dirty="0" smtClean="0">
                <a:solidFill>
                  <a:schemeClr val="accent1"/>
                </a:solidFill>
                <a:latin typeface="Arial Narrow" pitchFamily="34" charset="0"/>
              </a:rPr>
              <a:t>An excellent </a:t>
            </a:r>
            <a:r>
              <a:rPr lang="fr-FR" sz="1400" b="0" dirty="0" err="1" smtClean="0">
                <a:solidFill>
                  <a:schemeClr val="accent1"/>
                </a:solidFill>
                <a:latin typeface="Arial Narrow" pitchFamily="34" charset="0"/>
              </a:rPr>
              <a:t>start</a:t>
            </a:r>
            <a:r>
              <a:rPr lang="fr-FR" sz="1400" b="0" dirty="0" smtClean="0">
                <a:solidFill>
                  <a:schemeClr val="accent1"/>
                </a:solidFill>
                <a:latin typeface="Arial Narrow" pitchFamily="34" charset="0"/>
              </a:rPr>
              <a:t> for </a:t>
            </a:r>
            <a:r>
              <a:rPr lang="fr-FR" sz="1400" dirty="0" smtClean="0">
                <a:solidFill>
                  <a:schemeClr val="accent1"/>
                </a:solidFill>
                <a:latin typeface="Arial" pitchFamily="34" charset="0"/>
                <a:cs typeface="Arial" pitchFamily="34" charset="0"/>
              </a:rPr>
              <a:t>Consulting</a:t>
            </a:r>
            <a:endParaRPr lang="en-US" sz="1400" dirty="0" smtClean="0">
              <a:solidFill>
                <a:schemeClr val="accent1"/>
              </a:solidFill>
              <a:latin typeface="Arial" pitchFamily="34" charset="0"/>
              <a:cs typeface="Arial" pitchFamily="34" charset="0"/>
            </a:endParaRPr>
          </a:p>
        </p:txBody>
      </p:sp>
      <p:cxnSp>
        <p:nvCxnSpPr>
          <p:cNvPr id="342" name="Straight Connector 341"/>
          <p:cNvCxnSpPr/>
          <p:nvPr/>
        </p:nvCxnSpPr>
        <p:spPr bwMode="auto">
          <a:xfrm>
            <a:off x="2094547" y="3114456"/>
            <a:ext cx="0" cy="2186940"/>
          </a:xfrm>
          <a:prstGeom prst="line">
            <a:avLst/>
          </a:prstGeom>
          <a:solidFill>
            <a:srgbClr val="009BCC"/>
          </a:solidFill>
          <a:ln w="9525" cap="flat" cmpd="sng" algn="ctr">
            <a:solidFill>
              <a:schemeClr val="bg1"/>
            </a:solidFill>
            <a:prstDash val="sysDot"/>
            <a:round/>
            <a:headEnd type="none" w="med" len="med"/>
            <a:tailEnd type="none" w="med" len="med"/>
          </a:ln>
          <a:effectLst/>
        </p:spPr>
      </p:cxnSp>
      <p:cxnSp>
        <p:nvCxnSpPr>
          <p:cNvPr id="343" name="Straight Connector 342"/>
          <p:cNvCxnSpPr/>
          <p:nvPr/>
        </p:nvCxnSpPr>
        <p:spPr bwMode="auto">
          <a:xfrm>
            <a:off x="3900722" y="3114456"/>
            <a:ext cx="0" cy="2186940"/>
          </a:xfrm>
          <a:prstGeom prst="line">
            <a:avLst/>
          </a:prstGeom>
          <a:solidFill>
            <a:srgbClr val="009BCC"/>
          </a:solidFill>
          <a:ln w="9525" cap="flat" cmpd="sng" algn="ctr">
            <a:solidFill>
              <a:schemeClr val="bg1"/>
            </a:solidFill>
            <a:prstDash val="sysDot"/>
            <a:round/>
            <a:headEnd type="none" w="med" len="med"/>
            <a:tailEnd type="none" w="med" len="med"/>
          </a:ln>
          <a:effectLst/>
        </p:spPr>
      </p:cxnSp>
      <p:cxnSp>
        <p:nvCxnSpPr>
          <p:cNvPr id="344" name="Straight Connector 343"/>
          <p:cNvCxnSpPr/>
          <p:nvPr/>
        </p:nvCxnSpPr>
        <p:spPr bwMode="auto">
          <a:xfrm>
            <a:off x="5712421" y="3098451"/>
            <a:ext cx="0" cy="2186940"/>
          </a:xfrm>
          <a:prstGeom prst="line">
            <a:avLst/>
          </a:prstGeom>
          <a:solidFill>
            <a:srgbClr val="009BCC"/>
          </a:solidFill>
          <a:ln w="9525" cap="flat" cmpd="sng" algn="ctr">
            <a:solidFill>
              <a:schemeClr val="bg1"/>
            </a:solidFill>
            <a:prstDash val="sysDot"/>
            <a:round/>
            <a:headEnd type="none" w="med" len="med"/>
            <a:tailEnd type="none" w="med" len="med"/>
          </a:ln>
          <a:effectLst/>
        </p:spPr>
      </p:cxnSp>
      <p:cxnSp>
        <p:nvCxnSpPr>
          <p:cNvPr id="345" name="Straight Connector 344"/>
          <p:cNvCxnSpPr/>
          <p:nvPr/>
        </p:nvCxnSpPr>
        <p:spPr bwMode="auto">
          <a:xfrm>
            <a:off x="7507266" y="3098451"/>
            <a:ext cx="0" cy="2186940"/>
          </a:xfrm>
          <a:prstGeom prst="line">
            <a:avLst/>
          </a:prstGeom>
          <a:solidFill>
            <a:srgbClr val="009BCC"/>
          </a:solidFill>
          <a:ln w="9525" cap="flat" cmpd="sng" algn="ctr">
            <a:solidFill>
              <a:schemeClr val="bg1"/>
            </a:solidFill>
            <a:prstDash val="sysDot"/>
            <a:round/>
            <a:headEnd type="none" w="med" len="med"/>
            <a:tailEnd type="none" w="med" len="med"/>
          </a:ln>
          <a:effectLst/>
        </p:spPr>
      </p:cxnSp>
      <p:grpSp>
        <p:nvGrpSpPr>
          <p:cNvPr id="354" name="Group 353"/>
          <p:cNvGrpSpPr/>
          <p:nvPr/>
        </p:nvGrpSpPr>
        <p:grpSpPr>
          <a:xfrm>
            <a:off x="5854382" y="1116621"/>
            <a:ext cx="519113" cy="663575"/>
            <a:chOff x="6596062" y="5308600"/>
            <a:chExt cx="519113" cy="663575"/>
          </a:xfrm>
        </p:grpSpPr>
        <p:sp>
          <p:nvSpPr>
            <p:cNvPr id="355" name="Freeform 812"/>
            <p:cNvSpPr>
              <a:spLocks/>
            </p:cNvSpPr>
            <p:nvPr/>
          </p:nvSpPr>
          <p:spPr bwMode="auto">
            <a:xfrm>
              <a:off x="6596062" y="5308600"/>
              <a:ext cx="209550" cy="307975"/>
            </a:xfrm>
            <a:custGeom>
              <a:avLst/>
              <a:gdLst/>
              <a:ahLst/>
              <a:cxnLst>
                <a:cxn ang="0">
                  <a:pos x="66" y="71"/>
                </a:cxn>
                <a:cxn ang="0">
                  <a:pos x="42" y="39"/>
                </a:cxn>
                <a:cxn ang="0">
                  <a:pos x="51" y="21"/>
                </a:cxn>
                <a:cxn ang="0">
                  <a:pos x="34" y="0"/>
                </a:cxn>
                <a:cxn ang="0">
                  <a:pos x="17" y="21"/>
                </a:cxn>
                <a:cxn ang="0">
                  <a:pos x="26" y="39"/>
                </a:cxn>
                <a:cxn ang="0">
                  <a:pos x="0" y="93"/>
                </a:cxn>
                <a:cxn ang="0">
                  <a:pos x="50" y="96"/>
                </a:cxn>
                <a:cxn ang="0">
                  <a:pos x="66" y="71"/>
                </a:cxn>
              </a:cxnLst>
              <a:rect l="0" t="0" r="r" b="b"/>
              <a:pathLst>
                <a:path w="66" h="97">
                  <a:moveTo>
                    <a:pt x="66" y="71"/>
                  </a:moveTo>
                  <a:cubicBezTo>
                    <a:pt x="63" y="55"/>
                    <a:pt x="55" y="43"/>
                    <a:pt x="42" y="39"/>
                  </a:cubicBezTo>
                  <a:cubicBezTo>
                    <a:pt x="46" y="35"/>
                    <a:pt x="51" y="28"/>
                    <a:pt x="51" y="21"/>
                  </a:cubicBezTo>
                  <a:cubicBezTo>
                    <a:pt x="51" y="9"/>
                    <a:pt x="43" y="0"/>
                    <a:pt x="34" y="0"/>
                  </a:cubicBezTo>
                  <a:cubicBezTo>
                    <a:pt x="25" y="0"/>
                    <a:pt x="17" y="9"/>
                    <a:pt x="17" y="21"/>
                  </a:cubicBezTo>
                  <a:cubicBezTo>
                    <a:pt x="17" y="28"/>
                    <a:pt x="22" y="35"/>
                    <a:pt x="26" y="39"/>
                  </a:cubicBezTo>
                  <a:cubicBezTo>
                    <a:pt x="6" y="45"/>
                    <a:pt x="0" y="67"/>
                    <a:pt x="0" y="93"/>
                  </a:cubicBezTo>
                  <a:cubicBezTo>
                    <a:pt x="0" y="96"/>
                    <a:pt x="29" y="97"/>
                    <a:pt x="50" y="96"/>
                  </a:cubicBezTo>
                  <a:cubicBezTo>
                    <a:pt x="51" y="84"/>
                    <a:pt x="57" y="74"/>
                    <a:pt x="66" y="71"/>
                  </a:cubicBezTo>
                  <a:close/>
                </a:path>
              </a:pathLst>
            </a:custGeom>
            <a:noFill/>
            <a:ln w="19050" cap="rnd">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6" name="Freeform 813"/>
            <p:cNvSpPr>
              <a:spLocks/>
            </p:cNvSpPr>
            <p:nvPr/>
          </p:nvSpPr>
          <p:spPr bwMode="auto">
            <a:xfrm>
              <a:off x="6865937" y="5384800"/>
              <a:ext cx="249238" cy="365125"/>
            </a:xfrm>
            <a:custGeom>
              <a:avLst/>
              <a:gdLst/>
              <a:ahLst/>
              <a:cxnLst>
                <a:cxn ang="0">
                  <a:pos x="47" y="46"/>
                </a:cxn>
                <a:cxn ang="0">
                  <a:pos x="58" y="24"/>
                </a:cxn>
                <a:cxn ang="0">
                  <a:pos x="38" y="0"/>
                </a:cxn>
                <a:cxn ang="0">
                  <a:pos x="18" y="24"/>
                </a:cxn>
                <a:cxn ang="0">
                  <a:pos x="29" y="46"/>
                </a:cxn>
                <a:cxn ang="0">
                  <a:pos x="10" y="60"/>
                </a:cxn>
                <a:cxn ang="0">
                  <a:pos x="13" y="75"/>
                </a:cxn>
                <a:cxn ang="0">
                  <a:pos x="0" y="102"/>
                </a:cxn>
                <a:cxn ang="0">
                  <a:pos x="19" y="113"/>
                </a:cxn>
                <a:cxn ang="0">
                  <a:pos x="78" y="109"/>
                </a:cxn>
                <a:cxn ang="0">
                  <a:pos x="47" y="46"/>
                </a:cxn>
              </a:cxnLst>
              <a:rect l="0" t="0" r="r" b="b"/>
              <a:pathLst>
                <a:path w="78" h="115">
                  <a:moveTo>
                    <a:pt x="47" y="46"/>
                  </a:moveTo>
                  <a:cubicBezTo>
                    <a:pt x="52" y="42"/>
                    <a:pt x="58" y="33"/>
                    <a:pt x="58" y="24"/>
                  </a:cubicBezTo>
                  <a:cubicBezTo>
                    <a:pt x="58" y="10"/>
                    <a:pt x="49" y="0"/>
                    <a:pt x="38" y="0"/>
                  </a:cubicBezTo>
                  <a:cubicBezTo>
                    <a:pt x="27" y="0"/>
                    <a:pt x="18" y="10"/>
                    <a:pt x="18" y="24"/>
                  </a:cubicBezTo>
                  <a:cubicBezTo>
                    <a:pt x="18" y="33"/>
                    <a:pt x="24" y="42"/>
                    <a:pt x="29" y="46"/>
                  </a:cubicBezTo>
                  <a:cubicBezTo>
                    <a:pt x="21" y="49"/>
                    <a:pt x="14" y="53"/>
                    <a:pt x="10" y="60"/>
                  </a:cubicBezTo>
                  <a:cubicBezTo>
                    <a:pt x="12" y="64"/>
                    <a:pt x="13" y="69"/>
                    <a:pt x="13" y="75"/>
                  </a:cubicBezTo>
                  <a:cubicBezTo>
                    <a:pt x="13" y="85"/>
                    <a:pt x="5" y="96"/>
                    <a:pt x="0" y="102"/>
                  </a:cubicBezTo>
                  <a:cubicBezTo>
                    <a:pt x="7" y="104"/>
                    <a:pt x="14" y="108"/>
                    <a:pt x="19" y="113"/>
                  </a:cubicBezTo>
                  <a:cubicBezTo>
                    <a:pt x="43" y="115"/>
                    <a:pt x="78" y="113"/>
                    <a:pt x="78" y="109"/>
                  </a:cubicBezTo>
                  <a:cubicBezTo>
                    <a:pt x="78" y="79"/>
                    <a:pt x="70" y="53"/>
                    <a:pt x="47" y="46"/>
                  </a:cubicBezTo>
                  <a:close/>
                </a:path>
              </a:pathLst>
            </a:custGeom>
            <a:noFill/>
            <a:ln w="19050" cap="rnd">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7" name="Freeform 814"/>
            <p:cNvSpPr>
              <a:spLocks/>
            </p:cNvSpPr>
            <p:nvPr/>
          </p:nvSpPr>
          <p:spPr bwMode="auto">
            <a:xfrm>
              <a:off x="6675437" y="5613400"/>
              <a:ext cx="312738" cy="358775"/>
            </a:xfrm>
            <a:custGeom>
              <a:avLst/>
              <a:gdLst/>
              <a:ahLst/>
              <a:cxnLst>
                <a:cxn ang="0">
                  <a:pos x="25" y="0"/>
                </a:cxn>
                <a:cxn ang="0">
                  <a:pos x="25" y="3"/>
                </a:cxn>
                <a:cxn ang="0">
                  <a:pos x="38" y="30"/>
                </a:cxn>
                <a:cxn ang="0">
                  <a:pos x="0" y="106"/>
                </a:cxn>
                <a:cxn ang="0">
                  <a:pos x="98" y="106"/>
                </a:cxn>
                <a:cxn ang="0">
                  <a:pos x="79" y="41"/>
                </a:cxn>
              </a:cxnLst>
              <a:rect l="0" t="0" r="r" b="b"/>
              <a:pathLst>
                <a:path w="98" h="113">
                  <a:moveTo>
                    <a:pt x="25" y="0"/>
                  </a:moveTo>
                  <a:cubicBezTo>
                    <a:pt x="25" y="1"/>
                    <a:pt x="25" y="2"/>
                    <a:pt x="25" y="3"/>
                  </a:cubicBezTo>
                  <a:cubicBezTo>
                    <a:pt x="25" y="13"/>
                    <a:pt x="32" y="24"/>
                    <a:pt x="38" y="30"/>
                  </a:cubicBezTo>
                  <a:cubicBezTo>
                    <a:pt x="10" y="38"/>
                    <a:pt x="0" y="69"/>
                    <a:pt x="0" y="106"/>
                  </a:cubicBezTo>
                  <a:cubicBezTo>
                    <a:pt x="0" y="113"/>
                    <a:pt x="98" y="113"/>
                    <a:pt x="98" y="106"/>
                  </a:cubicBezTo>
                  <a:cubicBezTo>
                    <a:pt x="98" y="79"/>
                    <a:pt x="92" y="55"/>
                    <a:pt x="79" y="41"/>
                  </a:cubicBezTo>
                </a:path>
              </a:pathLst>
            </a:custGeom>
            <a:noFill/>
            <a:ln w="19050" cap="rnd">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8" name="Freeform 815"/>
            <p:cNvSpPr>
              <a:spLocks/>
            </p:cNvSpPr>
            <p:nvPr/>
          </p:nvSpPr>
          <p:spPr bwMode="auto">
            <a:xfrm>
              <a:off x="6805612" y="5527675"/>
              <a:ext cx="93663" cy="47625"/>
            </a:xfrm>
            <a:custGeom>
              <a:avLst/>
              <a:gdLst/>
              <a:ahLst/>
              <a:cxnLst>
                <a:cxn ang="0">
                  <a:pos x="29" y="15"/>
                </a:cxn>
                <a:cxn ang="0">
                  <a:pos x="8" y="0"/>
                </a:cxn>
                <a:cxn ang="0">
                  <a:pos x="0" y="2"/>
                </a:cxn>
              </a:cxnLst>
              <a:rect l="0" t="0" r="r" b="b"/>
              <a:pathLst>
                <a:path w="29" h="15">
                  <a:moveTo>
                    <a:pt x="29" y="15"/>
                  </a:moveTo>
                  <a:cubicBezTo>
                    <a:pt x="24" y="6"/>
                    <a:pt x="17" y="0"/>
                    <a:pt x="8" y="0"/>
                  </a:cubicBezTo>
                  <a:cubicBezTo>
                    <a:pt x="5" y="0"/>
                    <a:pt x="2" y="1"/>
                    <a:pt x="0" y="2"/>
                  </a:cubicBezTo>
                </a:path>
              </a:pathLst>
            </a:custGeom>
            <a:noFill/>
            <a:ln w="19050" cap="rnd">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65" name="Group 364"/>
          <p:cNvGrpSpPr/>
          <p:nvPr/>
        </p:nvGrpSpPr>
        <p:grpSpPr>
          <a:xfrm>
            <a:off x="4527549" y="1269338"/>
            <a:ext cx="684213" cy="387350"/>
            <a:chOff x="2800349" y="3246437"/>
            <a:chExt cx="684213" cy="387350"/>
          </a:xfrm>
        </p:grpSpPr>
        <p:sp>
          <p:nvSpPr>
            <p:cNvPr id="366" name="Freeform 829"/>
            <p:cNvSpPr>
              <a:spLocks/>
            </p:cNvSpPr>
            <p:nvPr/>
          </p:nvSpPr>
          <p:spPr bwMode="auto">
            <a:xfrm>
              <a:off x="2800349" y="3246437"/>
              <a:ext cx="684213" cy="387350"/>
            </a:xfrm>
            <a:custGeom>
              <a:avLst/>
              <a:gdLst/>
              <a:ahLst/>
              <a:cxnLst>
                <a:cxn ang="0">
                  <a:pos x="121" y="87"/>
                </a:cxn>
                <a:cxn ang="0">
                  <a:pos x="167" y="122"/>
                </a:cxn>
                <a:cxn ang="0">
                  <a:pos x="215" y="75"/>
                </a:cxn>
                <a:cxn ang="0">
                  <a:pos x="193" y="35"/>
                </a:cxn>
                <a:cxn ang="0">
                  <a:pos x="149" y="14"/>
                </a:cxn>
                <a:cxn ang="0">
                  <a:pos x="133" y="0"/>
                </a:cxn>
                <a:cxn ang="0">
                  <a:pos x="118" y="9"/>
                </a:cxn>
                <a:cxn ang="0">
                  <a:pos x="105" y="9"/>
                </a:cxn>
                <a:cxn ang="0">
                  <a:pos x="97" y="9"/>
                </a:cxn>
                <a:cxn ang="0">
                  <a:pos x="82" y="0"/>
                </a:cxn>
                <a:cxn ang="0">
                  <a:pos x="66" y="14"/>
                </a:cxn>
                <a:cxn ang="0">
                  <a:pos x="13" y="43"/>
                </a:cxn>
                <a:cxn ang="0">
                  <a:pos x="0" y="75"/>
                </a:cxn>
                <a:cxn ang="0">
                  <a:pos x="48" y="122"/>
                </a:cxn>
                <a:cxn ang="0">
                  <a:pos x="94" y="87"/>
                </a:cxn>
              </a:cxnLst>
              <a:rect l="0" t="0" r="r" b="b"/>
              <a:pathLst>
                <a:path w="215" h="122">
                  <a:moveTo>
                    <a:pt x="121" y="87"/>
                  </a:moveTo>
                  <a:cubicBezTo>
                    <a:pt x="127" y="107"/>
                    <a:pt x="145" y="122"/>
                    <a:pt x="167" y="122"/>
                  </a:cubicBezTo>
                  <a:cubicBezTo>
                    <a:pt x="194" y="122"/>
                    <a:pt x="215" y="101"/>
                    <a:pt x="215" y="75"/>
                  </a:cubicBezTo>
                  <a:cubicBezTo>
                    <a:pt x="215" y="58"/>
                    <a:pt x="206" y="43"/>
                    <a:pt x="193" y="35"/>
                  </a:cubicBezTo>
                  <a:cubicBezTo>
                    <a:pt x="184" y="28"/>
                    <a:pt x="170" y="20"/>
                    <a:pt x="149" y="14"/>
                  </a:cubicBezTo>
                  <a:cubicBezTo>
                    <a:pt x="148" y="6"/>
                    <a:pt x="141" y="0"/>
                    <a:pt x="133" y="0"/>
                  </a:cubicBezTo>
                  <a:cubicBezTo>
                    <a:pt x="126" y="0"/>
                    <a:pt x="121" y="4"/>
                    <a:pt x="118" y="9"/>
                  </a:cubicBezTo>
                  <a:cubicBezTo>
                    <a:pt x="114" y="9"/>
                    <a:pt x="110" y="9"/>
                    <a:pt x="105" y="9"/>
                  </a:cubicBezTo>
                  <a:cubicBezTo>
                    <a:pt x="103" y="9"/>
                    <a:pt x="100" y="9"/>
                    <a:pt x="97" y="9"/>
                  </a:cubicBezTo>
                  <a:cubicBezTo>
                    <a:pt x="94" y="3"/>
                    <a:pt x="89" y="0"/>
                    <a:pt x="82" y="0"/>
                  </a:cubicBezTo>
                  <a:cubicBezTo>
                    <a:pt x="74" y="0"/>
                    <a:pt x="67" y="6"/>
                    <a:pt x="66" y="14"/>
                  </a:cubicBezTo>
                  <a:cubicBezTo>
                    <a:pt x="30" y="23"/>
                    <a:pt x="15" y="41"/>
                    <a:pt x="13" y="43"/>
                  </a:cubicBezTo>
                  <a:cubicBezTo>
                    <a:pt x="5" y="51"/>
                    <a:pt x="0" y="62"/>
                    <a:pt x="0" y="75"/>
                  </a:cubicBezTo>
                  <a:cubicBezTo>
                    <a:pt x="0" y="101"/>
                    <a:pt x="22" y="122"/>
                    <a:pt x="48" y="122"/>
                  </a:cubicBezTo>
                  <a:cubicBezTo>
                    <a:pt x="70" y="122"/>
                    <a:pt x="89" y="107"/>
                    <a:pt x="94" y="87"/>
                  </a:cubicBezTo>
                </a:path>
              </a:pathLst>
            </a:custGeom>
            <a:noFill/>
            <a:ln w="19050" cap="rnd">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67" name="Freeform 830"/>
            <p:cNvSpPr>
              <a:spLocks/>
            </p:cNvSpPr>
            <p:nvPr/>
          </p:nvSpPr>
          <p:spPr bwMode="auto">
            <a:xfrm>
              <a:off x="3092449" y="3382962"/>
              <a:ext cx="95250" cy="82550"/>
            </a:xfrm>
            <a:custGeom>
              <a:avLst/>
              <a:gdLst/>
              <a:ahLst/>
              <a:cxnLst>
                <a:cxn ang="0">
                  <a:pos x="15" y="0"/>
                </a:cxn>
                <a:cxn ang="0">
                  <a:pos x="30" y="15"/>
                </a:cxn>
                <a:cxn ang="0">
                  <a:pos x="28" y="26"/>
                </a:cxn>
                <a:cxn ang="0">
                  <a:pos x="3" y="26"/>
                </a:cxn>
                <a:cxn ang="0">
                  <a:pos x="0" y="15"/>
                </a:cxn>
                <a:cxn ang="0">
                  <a:pos x="15" y="0"/>
                </a:cxn>
              </a:cxnLst>
              <a:rect l="0" t="0" r="r" b="b"/>
              <a:pathLst>
                <a:path w="30" h="26">
                  <a:moveTo>
                    <a:pt x="15" y="0"/>
                  </a:moveTo>
                  <a:cubicBezTo>
                    <a:pt x="24" y="0"/>
                    <a:pt x="30" y="7"/>
                    <a:pt x="30" y="15"/>
                  </a:cubicBezTo>
                  <a:cubicBezTo>
                    <a:pt x="30" y="16"/>
                    <a:pt x="29" y="23"/>
                    <a:pt x="28" y="26"/>
                  </a:cubicBezTo>
                  <a:cubicBezTo>
                    <a:pt x="3" y="26"/>
                    <a:pt x="3" y="26"/>
                    <a:pt x="3" y="26"/>
                  </a:cubicBezTo>
                  <a:cubicBezTo>
                    <a:pt x="2" y="22"/>
                    <a:pt x="0" y="15"/>
                    <a:pt x="0" y="15"/>
                  </a:cubicBezTo>
                  <a:cubicBezTo>
                    <a:pt x="0" y="7"/>
                    <a:pt x="7" y="0"/>
                    <a:pt x="15" y="0"/>
                  </a:cubicBezTo>
                  <a:close/>
                </a:path>
              </a:pathLst>
            </a:custGeom>
            <a:noFill/>
            <a:ln w="19050" cap="rnd">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68" name="Oval 831"/>
            <p:cNvSpPr>
              <a:spLocks noChangeArrowheads="1"/>
            </p:cNvSpPr>
            <p:nvPr/>
          </p:nvSpPr>
          <p:spPr bwMode="auto">
            <a:xfrm>
              <a:off x="2847974" y="3379787"/>
              <a:ext cx="206375" cy="209550"/>
            </a:xfrm>
            <a:prstGeom prst="ellipse">
              <a:avLst/>
            </a:prstGeom>
            <a:noFill/>
            <a:ln w="19050" cap="rnd">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69" name="Oval 832"/>
            <p:cNvSpPr>
              <a:spLocks noChangeArrowheads="1"/>
            </p:cNvSpPr>
            <p:nvPr/>
          </p:nvSpPr>
          <p:spPr bwMode="auto">
            <a:xfrm>
              <a:off x="3232149" y="3386137"/>
              <a:ext cx="201613" cy="200025"/>
            </a:xfrm>
            <a:prstGeom prst="ellipse">
              <a:avLst/>
            </a:prstGeom>
            <a:noFill/>
            <a:ln w="19050" cap="rnd">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70" name="Group 369"/>
          <p:cNvGrpSpPr/>
          <p:nvPr/>
        </p:nvGrpSpPr>
        <p:grpSpPr>
          <a:xfrm>
            <a:off x="3336289" y="1172183"/>
            <a:ext cx="627063" cy="623888"/>
            <a:chOff x="5276849" y="3128962"/>
            <a:chExt cx="627063" cy="623888"/>
          </a:xfrm>
        </p:grpSpPr>
        <p:sp>
          <p:nvSpPr>
            <p:cNvPr id="371" name="Freeform 834"/>
            <p:cNvSpPr>
              <a:spLocks/>
            </p:cNvSpPr>
            <p:nvPr/>
          </p:nvSpPr>
          <p:spPr bwMode="auto">
            <a:xfrm>
              <a:off x="5276849" y="3240087"/>
              <a:ext cx="627063" cy="512763"/>
            </a:xfrm>
            <a:custGeom>
              <a:avLst/>
              <a:gdLst/>
              <a:ahLst/>
              <a:cxnLst>
                <a:cxn ang="0">
                  <a:pos x="23" y="0"/>
                </a:cxn>
                <a:cxn ang="0">
                  <a:pos x="0" y="63"/>
                </a:cxn>
                <a:cxn ang="0">
                  <a:pos x="98" y="161"/>
                </a:cxn>
                <a:cxn ang="0">
                  <a:pos x="197" y="63"/>
                </a:cxn>
                <a:cxn ang="0">
                  <a:pos x="173" y="0"/>
                </a:cxn>
              </a:cxnLst>
              <a:rect l="0" t="0" r="r" b="b"/>
              <a:pathLst>
                <a:path w="197" h="161">
                  <a:moveTo>
                    <a:pt x="23" y="0"/>
                  </a:moveTo>
                  <a:cubicBezTo>
                    <a:pt x="9" y="17"/>
                    <a:pt x="0" y="39"/>
                    <a:pt x="0" y="63"/>
                  </a:cubicBezTo>
                  <a:cubicBezTo>
                    <a:pt x="0" y="117"/>
                    <a:pt x="44" y="161"/>
                    <a:pt x="98" y="161"/>
                  </a:cubicBezTo>
                  <a:cubicBezTo>
                    <a:pt x="153" y="161"/>
                    <a:pt x="197" y="117"/>
                    <a:pt x="197" y="63"/>
                  </a:cubicBezTo>
                  <a:cubicBezTo>
                    <a:pt x="197" y="39"/>
                    <a:pt x="188" y="17"/>
                    <a:pt x="173" y="0"/>
                  </a:cubicBezTo>
                </a:path>
              </a:pathLst>
            </a:custGeom>
            <a:noFill/>
            <a:ln w="19050" cap="rnd">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2" name="Freeform 835"/>
            <p:cNvSpPr>
              <a:spLocks/>
            </p:cNvSpPr>
            <p:nvPr/>
          </p:nvSpPr>
          <p:spPr bwMode="auto">
            <a:xfrm>
              <a:off x="5349874" y="3128962"/>
              <a:ext cx="477838" cy="111125"/>
            </a:xfrm>
            <a:custGeom>
              <a:avLst/>
              <a:gdLst/>
              <a:ahLst/>
              <a:cxnLst>
                <a:cxn ang="0">
                  <a:pos x="0" y="35"/>
                </a:cxn>
                <a:cxn ang="0">
                  <a:pos x="75" y="0"/>
                </a:cxn>
                <a:cxn ang="0">
                  <a:pos x="150" y="35"/>
                </a:cxn>
              </a:cxnLst>
              <a:rect l="0" t="0" r="r" b="b"/>
              <a:pathLst>
                <a:path w="150" h="35">
                  <a:moveTo>
                    <a:pt x="0" y="35"/>
                  </a:moveTo>
                  <a:cubicBezTo>
                    <a:pt x="18" y="14"/>
                    <a:pt x="45" y="0"/>
                    <a:pt x="75" y="0"/>
                  </a:cubicBezTo>
                  <a:cubicBezTo>
                    <a:pt x="105" y="0"/>
                    <a:pt x="132" y="13"/>
                    <a:pt x="150" y="35"/>
                  </a:cubicBezTo>
                </a:path>
              </a:pathLst>
            </a:custGeom>
            <a:noFill/>
            <a:ln w="19050" cap="rnd">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3" name="Freeform 836"/>
            <p:cNvSpPr>
              <a:spLocks/>
            </p:cNvSpPr>
            <p:nvPr/>
          </p:nvSpPr>
          <p:spPr bwMode="auto">
            <a:xfrm>
              <a:off x="5349874" y="3240087"/>
              <a:ext cx="477838" cy="53975"/>
            </a:xfrm>
            <a:custGeom>
              <a:avLst/>
              <a:gdLst/>
              <a:ahLst/>
              <a:cxnLst>
                <a:cxn ang="0">
                  <a:pos x="0" y="0"/>
                </a:cxn>
                <a:cxn ang="0">
                  <a:pos x="75" y="17"/>
                </a:cxn>
                <a:cxn ang="0">
                  <a:pos x="150" y="0"/>
                </a:cxn>
              </a:cxnLst>
              <a:rect l="0" t="0" r="r" b="b"/>
              <a:pathLst>
                <a:path w="150" h="17">
                  <a:moveTo>
                    <a:pt x="0" y="0"/>
                  </a:moveTo>
                  <a:cubicBezTo>
                    <a:pt x="18" y="10"/>
                    <a:pt x="45" y="17"/>
                    <a:pt x="75" y="17"/>
                  </a:cubicBezTo>
                  <a:cubicBezTo>
                    <a:pt x="105" y="17"/>
                    <a:pt x="132" y="10"/>
                    <a:pt x="150" y="0"/>
                  </a:cubicBezTo>
                </a:path>
              </a:pathLst>
            </a:custGeom>
            <a:noFill/>
            <a:ln w="19050" cap="rnd">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4" name="Freeform 837"/>
            <p:cNvSpPr>
              <a:spLocks/>
            </p:cNvSpPr>
            <p:nvPr/>
          </p:nvSpPr>
          <p:spPr bwMode="auto">
            <a:xfrm>
              <a:off x="5349874" y="3586162"/>
              <a:ext cx="477838" cy="53975"/>
            </a:xfrm>
            <a:custGeom>
              <a:avLst/>
              <a:gdLst/>
              <a:ahLst/>
              <a:cxnLst>
                <a:cxn ang="0">
                  <a:pos x="150" y="17"/>
                </a:cxn>
                <a:cxn ang="0">
                  <a:pos x="75" y="0"/>
                </a:cxn>
                <a:cxn ang="0">
                  <a:pos x="0" y="17"/>
                </a:cxn>
              </a:cxnLst>
              <a:rect l="0" t="0" r="r" b="b"/>
              <a:pathLst>
                <a:path w="150" h="17">
                  <a:moveTo>
                    <a:pt x="150" y="17"/>
                  </a:moveTo>
                  <a:cubicBezTo>
                    <a:pt x="132" y="7"/>
                    <a:pt x="105" y="0"/>
                    <a:pt x="75" y="0"/>
                  </a:cubicBezTo>
                  <a:cubicBezTo>
                    <a:pt x="45" y="0"/>
                    <a:pt x="18" y="7"/>
                    <a:pt x="0" y="17"/>
                  </a:cubicBezTo>
                </a:path>
              </a:pathLst>
            </a:custGeom>
            <a:noFill/>
            <a:ln w="19050" cap="rnd">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5" name="Oval 838"/>
            <p:cNvSpPr>
              <a:spLocks noChangeArrowheads="1"/>
            </p:cNvSpPr>
            <p:nvPr/>
          </p:nvSpPr>
          <p:spPr bwMode="auto">
            <a:xfrm>
              <a:off x="5419724" y="3128962"/>
              <a:ext cx="338138" cy="623888"/>
            </a:xfrm>
            <a:prstGeom prst="ellipse">
              <a:avLst/>
            </a:prstGeom>
            <a:noFill/>
            <a:ln w="19050" cap="rnd">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6" name="Line 839"/>
            <p:cNvSpPr>
              <a:spLocks noChangeShapeType="1"/>
            </p:cNvSpPr>
            <p:nvPr/>
          </p:nvSpPr>
          <p:spPr bwMode="auto">
            <a:xfrm>
              <a:off x="5276849" y="3440112"/>
              <a:ext cx="627063" cy="1588"/>
            </a:xfrm>
            <a:prstGeom prst="line">
              <a:avLst/>
            </a:prstGeom>
            <a:noFill/>
            <a:ln w="19050" cap="rnd">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7" name="Line 840"/>
            <p:cNvSpPr>
              <a:spLocks noChangeShapeType="1"/>
            </p:cNvSpPr>
            <p:nvPr/>
          </p:nvSpPr>
          <p:spPr bwMode="auto">
            <a:xfrm flipV="1">
              <a:off x="5587999" y="3128962"/>
              <a:ext cx="1588" cy="623888"/>
            </a:xfrm>
            <a:prstGeom prst="line">
              <a:avLst/>
            </a:prstGeom>
            <a:noFill/>
            <a:ln w="19050" cap="rnd">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378" name="Freeform 853"/>
          <p:cNvSpPr>
            <a:spLocks/>
          </p:cNvSpPr>
          <p:nvPr/>
        </p:nvSpPr>
        <p:spPr bwMode="auto">
          <a:xfrm>
            <a:off x="2094547" y="1242668"/>
            <a:ext cx="642938" cy="393700"/>
          </a:xfrm>
          <a:custGeom>
            <a:avLst/>
            <a:gdLst/>
            <a:ahLst/>
            <a:cxnLst>
              <a:cxn ang="0">
                <a:pos x="169" y="124"/>
              </a:cxn>
              <a:cxn ang="0">
                <a:pos x="202" y="91"/>
              </a:cxn>
              <a:cxn ang="0">
                <a:pos x="169" y="58"/>
              </a:cxn>
              <a:cxn ang="0">
                <a:pos x="169" y="58"/>
              </a:cxn>
              <a:cxn ang="0">
                <a:pos x="169" y="56"/>
              </a:cxn>
              <a:cxn ang="0">
                <a:pos x="112" y="0"/>
              </a:cxn>
              <a:cxn ang="0">
                <a:pos x="59" y="37"/>
              </a:cxn>
              <a:cxn ang="0">
                <a:pos x="45" y="35"/>
              </a:cxn>
              <a:cxn ang="0">
                <a:pos x="0" y="79"/>
              </a:cxn>
              <a:cxn ang="0">
                <a:pos x="45" y="124"/>
              </a:cxn>
              <a:cxn ang="0">
                <a:pos x="139" y="124"/>
              </a:cxn>
            </a:cxnLst>
            <a:rect l="0" t="0" r="r" b="b"/>
            <a:pathLst>
              <a:path w="202" h="124">
                <a:moveTo>
                  <a:pt x="169" y="124"/>
                </a:moveTo>
                <a:cubicBezTo>
                  <a:pt x="188" y="124"/>
                  <a:pt x="202" y="109"/>
                  <a:pt x="202" y="91"/>
                </a:cubicBezTo>
                <a:cubicBezTo>
                  <a:pt x="202" y="73"/>
                  <a:pt x="188" y="58"/>
                  <a:pt x="169" y="58"/>
                </a:cubicBezTo>
                <a:cubicBezTo>
                  <a:pt x="169" y="58"/>
                  <a:pt x="169" y="58"/>
                  <a:pt x="169" y="58"/>
                </a:cubicBezTo>
                <a:cubicBezTo>
                  <a:pt x="169" y="57"/>
                  <a:pt x="169" y="57"/>
                  <a:pt x="169" y="56"/>
                </a:cubicBezTo>
                <a:cubicBezTo>
                  <a:pt x="169" y="25"/>
                  <a:pt x="144" y="0"/>
                  <a:pt x="112" y="0"/>
                </a:cubicBezTo>
                <a:cubicBezTo>
                  <a:pt x="88" y="0"/>
                  <a:pt x="67" y="15"/>
                  <a:pt x="59" y="37"/>
                </a:cubicBezTo>
                <a:cubicBezTo>
                  <a:pt x="54" y="35"/>
                  <a:pt x="50" y="35"/>
                  <a:pt x="45" y="35"/>
                </a:cubicBezTo>
                <a:cubicBezTo>
                  <a:pt x="20" y="35"/>
                  <a:pt x="0" y="55"/>
                  <a:pt x="0" y="79"/>
                </a:cubicBezTo>
                <a:cubicBezTo>
                  <a:pt x="0" y="104"/>
                  <a:pt x="20" y="124"/>
                  <a:pt x="45" y="124"/>
                </a:cubicBezTo>
                <a:cubicBezTo>
                  <a:pt x="139" y="124"/>
                  <a:pt x="139" y="124"/>
                  <a:pt x="139" y="124"/>
                </a:cubicBezTo>
              </a:path>
            </a:pathLst>
          </a:custGeom>
          <a:noFill/>
          <a:ln w="19050" cap="rnd">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379" name="Group 378"/>
          <p:cNvGrpSpPr/>
          <p:nvPr/>
        </p:nvGrpSpPr>
        <p:grpSpPr>
          <a:xfrm>
            <a:off x="871506" y="1066800"/>
            <a:ext cx="614426" cy="727656"/>
            <a:chOff x="1677987" y="2039937"/>
            <a:chExt cx="525463" cy="622300"/>
          </a:xfrm>
        </p:grpSpPr>
        <p:sp>
          <p:nvSpPr>
            <p:cNvPr id="380" name="Freeform 855"/>
            <p:cNvSpPr>
              <a:spLocks/>
            </p:cNvSpPr>
            <p:nvPr/>
          </p:nvSpPr>
          <p:spPr bwMode="auto">
            <a:xfrm>
              <a:off x="1801812" y="2195512"/>
              <a:ext cx="285750" cy="466725"/>
            </a:xfrm>
            <a:custGeom>
              <a:avLst/>
              <a:gdLst/>
              <a:ahLst/>
              <a:cxnLst>
                <a:cxn ang="0">
                  <a:pos x="66" y="84"/>
                </a:cxn>
                <a:cxn ang="0">
                  <a:pos x="90" y="45"/>
                </a:cxn>
                <a:cxn ang="0">
                  <a:pos x="45" y="0"/>
                </a:cxn>
                <a:cxn ang="0">
                  <a:pos x="0" y="45"/>
                </a:cxn>
                <a:cxn ang="0">
                  <a:pos x="23" y="84"/>
                </a:cxn>
                <a:cxn ang="0">
                  <a:pos x="23" y="106"/>
                </a:cxn>
                <a:cxn ang="0">
                  <a:pos x="66" y="106"/>
                </a:cxn>
                <a:cxn ang="0">
                  <a:pos x="66" y="129"/>
                </a:cxn>
                <a:cxn ang="0">
                  <a:pos x="57" y="139"/>
                </a:cxn>
                <a:cxn ang="0">
                  <a:pos x="57" y="140"/>
                </a:cxn>
                <a:cxn ang="0">
                  <a:pos x="45" y="147"/>
                </a:cxn>
                <a:cxn ang="0">
                  <a:pos x="32" y="140"/>
                </a:cxn>
                <a:cxn ang="0">
                  <a:pos x="32" y="139"/>
                </a:cxn>
                <a:cxn ang="0">
                  <a:pos x="23" y="129"/>
                </a:cxn>
                <a:cxn ang="0">
                  <a:pos x="23" y="121"/>
                </a:cxn>
              </a:cxnLst>
              <a:rect l="0" t="0" r="r" b="b"/>
              <a:pathLst>
                <a:path w="90" h="147">
                  <a:moveTo>
                    <a:pt x="66" y="84"/>
                  </a:moveTo>
                  <a:cubicBezTo>
                    <a:pt x="80" y="77"/>
                    <a:pt x="90" y="62"/>
                    <a:pt x="90" y="45"/>
                  </a:cubicBezTo>
                  <a:cubicBezTo>
                    <a:pt x="90" y="20"/>
                    <a:pt x="70" y="0"/>
                    <a:pt x="45" y="0"/>
                  </a:cubicBezTo>
                  <a:cubicBezTo>
                    <a:pt x="20" y="0"/>
                    <a:pt x="0" y="20"/>
                    <a:pt x="0" y="45"/>
                  </a:cubicBezTo>
                  <a:cubicBezTo>
                    <a:pt x="0" y="62"/>
                    <a:pt x="9" y="77"/>
                    <a:pt x="23" y="84"/>
                  </a:cubicBezTo>
                  <a:cubicBezTo>
                    <a:pt x="23" y="106"/>
                    <a:pt x="23" y="106"/>
                    <a:pt x="23" y="106"/>
                  </a:cubicBezTo>
                  <a:cubicBezTo>
                    <a:pt x="66" y="106"/>
                    <a:pt x="66" y="106"/>
                    <a:pt x="66" y="106"/>
                  </a:cubicBezTo>
                  <a:cubicBezTo>
                    <a:pt x="66" y="129"/>
                    <a:pt x="66" y="129"/>
                    <a:pt x="66" y="129"/>
                  </a:cubicBezTo>
                  <a:cubicBezTo>
                    <a:pt x="66" y="133"/>
                    <a:pt x="63" y="137"/>
                    <a:pt x="57" y="139"/>
                  </a:cubicBezTo>
                  <a:cubicBezTo>
                    <a:pt x="57" y="139"/>
                    <a:pt x="57" y="139"/>
                    <a:pt x="57" y="140"/>
                  </a:cubicBezTo>
                  <a:cubicBezTo>
                    <a:pt x="57" y="144"/>
                    <a:pt x="52" y="147"/>
                    <a:pt x="45" y="147"/>
                  </a:cubicBezTo>
                  <a:cubicBezTo>
                    <a:pt x="38" y="147"/>
                    <a:pt x="32" y="144"/>
                    <a:pt x="32" y="140"/>
                  </a:cubicBezTo>
                  <a:cubicBezTo>
                    <a:pt x="32" y="139"/>
                    <a:pt x="32" y="139"/>
                    <a:pt x="32" y="139"/>
                  </a:cubicBezTo>
                  <a:cubicBezTo>
                    <a:pt x="27" y="137"/>
                    <a:pt x="23" y="133"/>
                    <a:pt x="23" y="129"/>
                  </a:cubicBezTo>
                  <a:cubicBezTo>
                    <a:pt x="23" y="121"/>
                    <a:pt x="23" y="121"/>
                    <a:pt x="23" y="121"/>
                  </a:cubicBezTo>
                </a:path>
              </a:pathLst>
            </a:custGeom>
            <a:noFill/>
            <a:ln w="19050" cap="rnd">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81" name="Freeform 856"/>
            <p:cNvSpPr>
              <a:spLocks/>
            </p:cNvSpPr>
            <p:nvPr/>
          </p:nvSpPr>
          <p:spPr bwMode="auto">
            <a:xfrm>
              <a:off x="1858962" y="2246312"/>
              <a:ext cx="98425" cy="98425"/>
            </a:xfrm>
            <a:custGeom>
              <a:avLst/>
              <a:gdLst/>
              <a:ahLst/>
              <a:cxnLst>
                <a:cxn ang="0">
                  <a:pos x="0" y="31"/>
                </a:cxn>
                <a:cxn ang="0">
                  <a:pos x="31" y="0"/>
                </a:cxn>
              </a:cxnLst>
              <a:rect l="0" t="0" r="r" b="b"/>
              <a:pathLst>
                <a:path w="31" h="31">
                  <a:moveTo>
                    <a:pt x="0" y="31"/>
                  </a:moveTo>
                  <a:cubicBezTo>
                    <a:pt x="0" y="14"/>
                    <a:pt x="14" y="0"/>
                    <a:pt x="31" y="0"/>
                  </a:cubicBezTo>
                </a:path>
              </a:pathLst>
            </a:custGeom>
            <a:noFill/>
            <a:ln w="19050" cap="rnd">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82" name="Line 857"/>
            <p:cNvSpPr>
              <a:spLocks noChangeShapeType="1"/>
            </p:cNvSpPr>
            <p:nvPr/>
          </p:nvSpPr>
          <p:spPr bwMode="auto">
            <a:xfrm flipV="1">
              <a:off x="1944687" y="2039937"/>
              <a:ext cx="1588" cy="101600"/>
            </a:xfrm>
            <a:prstGeom prst="line">
              <a:avLst/>
            </a:prstGeom>
            <a:noFill/>
            <a:ln w="19050" cap="rnd">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83" name="Line 858"/>
            <p:cNvSpPr>
              <a:spLocks noChangeShapeType="1"/>
            </p:cNvSpPr>
            <p:nvPr/>
          </p:nvSpPr>
          <p:spPr bwMode="auto">
            <a:xfrm flipH="1" flipV="1">
              <a:off x="1684337" y="2182812"/>
              <a:ext cx="88900" cy="53975"/>
            </a:xfrm>
            <a:prstGeom prst="line">
              <a:avLst/>
            </a:prstGeom>
            <a:noFill/>
            <a:ln w="19050" cap="rnd">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84" name="Line 859"/>
            <p:cNvSpPr>
              <a:spLocks noChangeShapeType="1"/>
            </p:cNvSpPr>
            <p:nvPr/>
          </p:nvSpPr>
          <p:spPr bwMode="auto">
            <a:xfrm flipH="1">
              <a:off x="1677987" y="2430462"/>
              <a:ext cx="88900" cy="53975"/>
            </a:xfrm>
            <a:prstGeom prst="line">
              <a:avLst/>
            </a:prstGeom>
            <a:noFill/>
            <a:ln w="19050" cap="rnd">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85" name="Line 860"/>
            <p:cNvSpPr>
              <a:spLocks noChangeShapeType="1"/>
            </p:cNvSpPr>
            <p:nvPr/>
          </p:nvSpPr>
          <p:spPr bwMode="auto">
            <a:xfrm>
              <a:off x="2106612" y="2439987"/>
              <a:ext cx="90488" cy="50800"/>
            </a:xfrm>
            <a:prstGeom prst="line">
              <a:avLst/>
            </a:prstGeom>
            <a:noFill/>
            <a:ln w="19050" cap="rnd">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86" name="Line 861"/>
            <p:cNvSpPr>
              <a:spLocks noChangeShapeType="1"/>
            </p:cNvSpPr>
            <p:nvPr/>
          </p:nvSpPr>
          <p:spPr bwMode="auto">
            <a:xfrm flipV="1">
              <a:off x="2112962" y="2192337"/>
              <a:ext cx="90488" cy="50800"/>
            </a:xfrm>
            <a:prstGeom prst="line">
              <a:avLst/>
            </a:prstGeom>
            <a:noFill/>
            <a:ln w="19050" cap="rnd">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52934" name="Freeform 6"/>
          <p:cNvSpPr>
            <a:spLocks/>
          </p:cNvSpPr>
          <p:nvPr/>
        </p:nvSpPr>
        <p:spPr bwMode="auto">
          <a:xfrm>
            <a:off x="7412040" y="1180314"/>
            <a:ext cx="849310" cy="501636"/>
          </a:xfrm>
          <a:custGeom>
            <a:avLst/>
            <a:gdLst/>
            <a:ahLst/>
            <a:cxnLst>
              <a:cxn ang="0">
                <a:pos x="595" y="620"/>
              </a:cxn>
              <a:cxn ang="0">
                <a:pos x="309" y="729"/>
              </a:cxn>
              <a:cxn ang="0">
                <a:pos x="59" y="593"/>
              </a:cxn>
              <a:cxn ang="0">
                <a:pos x="142" y="273"/>
              </a:cxn>
              <a:cxn ang="0">
                <a:pos x="461" y="180"/>
              </a:cxn>
              <a:cxn ang="0">
                <a:pos x="706" y="0"/>
              </a:cxn>
              <a:cxn ang="0">
                <a:pos x="918" y="173"/>
              </a:cxn>
              <a:cxn ang="0">
                <a:pos x="1220" y="249"/>
              </a:cxn>
              <a:cxn ang="0">
                <a:pos x="1351" y="599"/>
              </a:cxn>
              <a:cxn ang="0">
                <a:pos x="1108" y="729"/>
              </a:cxn>
              <a:cxn ang="0">
                <a:pos x="816" y="622"/>
              </a:cxn>
              <a:cxn ang="0">
                <a:pos x="1057" y="844"/>
              </a:cxn>
              <a:cxn ang="0">
                <a:pos x="353" y="844"/>
              </a:cxn>
              <a:cxn ang="0">
                <a:pos x="538" y="716"/>
              </a:cxn>
            </a:cxnLst>
            <a:rect l="0" t="0" r="r" b="b"/>
            <a:pathLst>
              <a:path w="1430" h="844">
                <a:moveTo>
                  <a:pt x="595" y="620"/>
                </a:moveTo>
                <a:cubicBezTo>
                  <a:pt x="486" y="693"/>
                  <a:pt x="435" y="728"/>
                  <a:pt x="309" y="729"/>
                </a:cubicBezTo>
                <a:cubicBezTo>
                  <a:pt x="210" y="722"/>
                  <a:pt x="112" y="677"/>
                  <a:pt x="59" y="593"/>
                </a:cubicBezTo>
                <a:cubicBezTo>
                  <a:pt x="0" y="487"/>
                  <a:pt x="16" y="347"/>
                  <a:pt x="142" y="273"/>
                </a:cubicBezTo>
                <a:cubicBezTo>
                  <a:pt x="228" y="221"/>
                  <a:pt x="312" y="217"/>
                  <a:pt x="461" y="180"/>
                </a:cubicBezTo>
                <a:cubicBezTo>
                  <a:pt x="579" y="153"/>
                  <a:pt x="626" y="135"/>
                  <a:pt x="706" y="0"/>
                </a:cubicBezTo>
                <a:cubicBezTo>
                  <a:pt x="785" y="128"/>
                  <a:pt x="842" y="158"/>
                  <a:pt x="918" y="173"/>
                </a:cubicBezTo>
                <a:cubicBezTo>
                  <a:pt x="973" y="184"/>
                  <a:pt x="1131" y="208"/>
                  <a:pt x="1220" y="249"/>
                </a:cubicBezTo>
                <a:cubicBezTo>
                  <a:pt x="1430" y="337"/>
                  <a:pt x="1401" y="511"/>
                  <a:pt x="1351" y="599"/>
                </a:cubicBezTo>
                <a:cubicBezTo>
                  <a:pt x="1300" y="674"/>
                  <a:pt x="1211" y="716"/>
                  <a:pt x="1108" y="729"/>
                </a:cubicBezTo>
                <a:cubicBezTo>
                  <a:pt x="998" y="734"/>
                  <a:pt x="900" y="687"/>
                  <a:pt x="816" y="622"/>
                </a:cubicBezTo>
                <a:cubicBezTo>
                  <a:pt x="855" y="719"/>
                  <a:pt x="944" y="786"/>
                  <a:pt x="1057" y="844"/>
                </a:cubicBezTo>
                <a:cubicBezTo>
                  <a:pt x="353" y="844"/>
                  <a:pt x="353" y="844"/>
                  <a:pt x="353" y="844"/>
                </a:cubicBezTo>
                <a:cubicBezTo>
                  <a:pt x="432" y="811"/>
                  <a:pt x="485" y="772"/>
                  <a:pt x="538" y="716"/>
                </a:cubicBezTo>
              </a:path>
            </a:pathLst>
          </a:custGeom>
          <a:noFill/>
          <a:ln w="19050" cap="rnd">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53" name="Rectangle 52"/>
          <p:cNvSpPr/>
          <p:nvPr/>
        </p:nvSpPr>
        <p:spPr>
          <a:xfrm>
            <a:off x="62931" y="3497088"/>
            <a:ext cx="1914289" cy="1243417"/>
          </a:xfrm>
          <a:prstGeom prst="rect">
            <a:avLst/>
          </a:prstGeom>
          <a:noFill/>
        </p:spPr>
        <p:txBody>
          <a:bodyPr wrap="square">
            <a:spAutoFit/>
          </a:bodyPr>
          <a:lstStyle/>
          <a:p>
            <a:pPr marL="95250" indent="-95250" algn="l">
              <a:lnSpc>
                <a:spcPct val="90000"/>
              </a:lnSpc>
              <a:spcAft>
                <a:spcPts val="600"/>
              </a:spcAft>
              <a:buClr>
                <a:schemeClr val="bg1"/>
              </a:buClr>
              <a:buFont typeface="Arial" pitchFamily="34" charset="0"/>
              <a:buChar char="•"/>
              <a:tabLst>
                <a:tab pos="7111127" algn="r"/>
              </a:tabLst>
              <a:defRPr/>
            </a:pPr>
            <a:r>
              <a:rPr lang="en-US" sz="1200" b="0" dirty="0" smtClean="0">
                <a:solidFill>
                  <a:schemeClr val="bg1">
                    <a:lumMod val="95000"/>
                  </a:schemeClr>
                </a:solidFill>
                <a:latin typeface="Arial Narrow" pitchFamily="34" charset="0"/>
              </a:rPr>
              <a:t>Europe is growing +5.3% constant currency</a:t>
            </a:r>
          </a:p>
          <a:p>
            <a:pPr marL="95250" indent="-95250" algn="l">
              <a:lnSpc>
                <a:spcPct val="90000"/>
              </a:lnSpc>
              <a:spcAft>
                <a:spcPts val="600"/>
              </a:spcAft>
              <a:buClr>
                <a:schemeClr val="bg1"/>
              </a:buClr>
              <a:buFont typeface="Arial" pitchFamily="34" charset="0"/>
              <a:buChar char="•"/>
              <a:tabLst>
                <a:tab pos="7111127" algn="r"/>
              </a:tabLst>
              <a:defRPr/>
            </a:pPr>
            <a:r>
              <a:rPr lang="en-US" sz="1200" b="0" dirty="0" smtClean="0">
                <a:solidFill>
                  <a:schemeClr val="bg1">
                    <a:lumMod val="95000"/>
                  </a:schemeClr>
                </a:solidFill>
                <a:latin typeface="Arial Narrow" pitchFamily="34" charset="0"/>
              </a:rPr>
              <a:t>Positive growth in UK, with a dynamic private sector</a:t>
            </a:r>
          </a:p>
          <a:p>
            <a:pPr marL="95250" indent="-95250" algn="l">
              <a:lnSpc>
                <a:spcPct val="90000"/>
              </a:lnSpc>
              <a:spcAft>
                <a:spcPts val="600"/>
              </a:spcAft>
              <a:buClr>
                <a:schemeClr val="bg1"/>
              </a:buClr>
              <a:buFont typeface="Arial" pitchFamily="34" charset="0"/>
              <a:buChar char="•"/>
              <a:tabLst>
                <a:tab pos="7111127" algn="r"/>
              </a:tabLst>
              <a:defRPr/>
            </a:pPr>
            <a:r>
              <a:rPr lang="en-US" sz="1200" b="0" dirty="0">
                <a:solidFill>
                  <a:schemeClr val="bg1">
                    <a:lumMod val="95000"/>
                  </a:schemeClr>
                </a:solidFill>
                <a:latin typeface="Arial Narrow" pitchFamily="34" charset="0"/>
              </a:rPr>
              <a:t>Extension of the HMRC contract announced in </a:t>
            </a:r>
            <a:r>
              <a:rPr lang="en-US" sz="1200" b="0" dirty="0" smtClean="0">
                <a:solidFill>
                  <a:schemeClr val="bg1">
                    <a:lumMod val="95000"/>
                  </a:schemeClr>
                </a:solidFill>
                <a:latin typeface="Arial Narrow" pitchFamily="34" charset="0"/>
              </a:rPr>
              <a:t>March</a:t>
            </a:r>
          </a:p>
        </p:txBody>
      </p:sp>
      <p:sp>
        <p:nvSpPr>
          <p:cNvPr id="56" name="Rectangle 55"/>
          <p:cNvSpPr/>
          <p:nvPr/>
        </p:nvSpPr>
        <p:spPr>
          <a:xfrm>
            <a:off x="4018049" y="3497088"/>
            <a:ext cx="1564520" cy="911019"/>
          </a:xfrm>
          <a:prstGeom prst="rect">
            <a:avLst/>
          </a:prstGeom>
          <a:noFill/>
        </p:spPr>
        <p:txBody>
          <a:bodyPr wrap="square">
            <a:spAutoFit/>
          </a:bodyPr>
          <a:lstStyle/>
          <a:p>
            <a:pPr marL="95250" indent="-95250" algn="l">
              <a:lnSpc>
                <a:spcPct val="90000"/>
              </a:lnSpc>
              <a:spcAft>
                <a:spcPts val="600"/>
              </a:spcAft>
              <a:buClr>
                <a:schemeClr val="bg1"/>
              </a:buClr>
              <a:buFont typeface="Arial" pitchFamily="34" charset="0"/>
              <a:buChar char="•"/>
              <a:tabLst>
                <a:tab pos="7111127" algn="r"/>
              </a:tabLst>
              <a:defRPr/>
            </a:pPr>
            <a:r>
              <a:rPr lang="en-US" sz="1200" b="0" dirty="0" smtClean="0">
                <a:solidFill>
                  <a:schemeClr val="bg1">
                    <a:lumMod val="95000"/>
                  </a:schemeClr>
                </a:solidFill>
                <a:latin typeface="Arial Narrow" pitchFamily="34" charset="0"/>
              </a:rPr>
              <a:t>Solid </a:t>
            </a:r>
            <a:r>
              <a:rPr lang="en-US" sz="1200" b="0" dirty="0">
                <a:solidFill>
                  <a:schemeClr val="bg1">
                    <a:lumMod val="95000"/>
                  </a:schemeClr>
                </a:solidFill>
                <a:latin typeface="Arial Narrow" pitchFamily="34" charset="0"/>
              </a:rPr>
              <a:t>growth in APAC</a:t>
            </a:r>
          </a:p>
          <a:p>
            <a:pPr marL="95250" indent="-95250" algn="l">
              <a:lnSpc>
                <a:spcPct val="90000"/>
              </a:lnSpc>
              <a:spcAft>
                <a:spcPts val="600"/>
              </a:spcAft>
              <a:buClr>
                <a:schemeClr val="bg1"/>
              </a:buClr>
              <a:buFont typeface="Arial" pitchFamily="34" charset="0"/>
              <a:buChar char="•"/>
              <a:tabLst>
                <a:tab pos="7111127" algn="r"/>
              </a:tabLst>
              <a:defRPr/>
            </a:pPr>
            <a:r>
              <a:rPr lang="en-US" sz="1200" b="0" dirty="0">
                <a:solidFill>
                  <a:schemeClr val="bg1">
                    <a:lumMod val="95000"/>
                  </a:schemeClr>
                </a:solidFill>
                <a:latin typeface="Arial Narrow" pitchFamily="34" charset="0"/>
              </a:rPr>
              <a:t>Challenging environment in Brazil</a:t>
            </a:r>
          </a:p>
          <a:p>
            <a:pPr marL="95250" indent="-95250" algn="l">
              <a:lnSpc>
                <a:spcPct val="90000"/>
              </a:lnSpc>
              <a:spcAft>
                <a:spcPts val="600"/>
              </a:spcAft>
              <a:buClr>
                <a:schemeClr val="bg1"/>
              </a:buClr>
              <a:buFont typeface="Arial" pitchFamily="34" charset="0"/>
              <a:buChar char="•"/>
              <a:tabLst>
                <a:tab pos="7111127" algn="r"/>
              </a:tabLst>
              <a:defRPr/>
            </a:pPr>
            <a:endParaRPr lang="en-US" sz="1200" b="0" dirty="0" smtClean="0">
              <a:solidFill>
                <a:schemeClr val="bg1">
                  <a:lumMod val="95000"/>
                </a:schemeClr>
              </a:solidFill>
              <a:latin typeface="Arial Narrow" pitchFamily="34" charset="0"/>
            </a:endParaRPr>
          </a:p>
        </p:txBody>
      </p:sp>
      <p:sp>
        <p:nvSpPr>
          <p:cNvPr id="58" name="Rectangle 57"/>
          <p:cNvSpPr/>
          <p:nvPr/>
        </p:nvSpPr>
        <p:spPr>
          <a:xfrm>
            <a:off x="7524120" y="3497088"/>
            <a:ext cx="1556947" cy="834074"/>
          </a:xfrm>
          <a:prstGeom prst="rect">
            <a:avLst/>
          </a:prstGeom>
          <a:noFill/>
        </p:spPr>
        <p:txBody>
          <a:bodyPr wrap="square">
            <a:spAutoFit/>
          </a:bodyPr>
          <a:lstStyle/>
          <a:p>
            <a:pPr marL="95250" indent="-95250" algn="l">
              <a:lnSpc>
                <a:spcPct val="90000"/>
              </a:lnSpc>
              <a:spcAft>
                <a:spcPts val="600"/>
              </a:spcAft>
              <a:buClr>
                <a:schemeClr val="bg1"/>
              </a:buClr>
              <a:buFont typeface="Arial" pitchFamily="34" charset="0"/>
              <a:buChar char="•"/>
              <a:tabLst>
                <a:tab pos="7111127" algn="r"/>
              </a:tabLst>
              <a:defRPr/>
            </a:pPr>
            <a:r>
              <a:rPr lang="en-US" sz="1200" b="0" dirty="0" smtClean="0">
                <a:solidFill>
                  <a:schemeClr val="bg1">
                    <a:lumMod val="95000"/>
                  </a:schemeClr>
                </a:solidFill>
                <a:latin typeface="Arial Narrow" pitchFamily="34" charset="0"/>
              </a:rPr>
              <a:t>Strong start of the year, notably in UK, Germany and Nordics</a:t>
            </a:r>
          </a:p>
          <a:p>
            <a:pPr marL="95250" indent="-95250" algn="l">
              <a:lnSpc>
                <a:spcPct val="90000"/>
              </a:lnSpc>
              <a:spcAft>
                <a:spcPts val="600"/>
              </a:spcAft>
              <a:buClr>
                <a:schemeClr val="bg1"/>
              </a:buClr>
              <a:buFont typeface="Arial" pitchFamily="34" charset="0"/>
              <a:buChar char="•"/>
              <a:tabLst>
                <a:tab pos="7111127" algn="r"/>
              </a:tabLst>
              <a:defRPr/>
            </a:pPr>
            <a:endParaRPr lang="en-US" sz="1200" b="0" dirty="0" smtClean="0">
              <a:solidFill>
                <a:schemeClr val="bg1">
                  <a:lumMod val="95000"/>
                </a:schemeClr>
              </a:solidFill>
              <a:latin typeface="Arial Narrow" pitchFamily="34" charset="0"/>
            </a:endParaRPr>
          </a:p>
        </p:txBody>
      </p:sp>
      <p:sp>
        <p:nvSpPr>
          <p:cNvPr id="60" name="Rectangle 59"/>
          <p:cNvSpPr/>
          <p:nvPr/>
        </p:nvSpPr>
        <p:spPr>
          <a:xfrm>
            <a:off x="5724364" y="3497088"/>
            <a:ext cx="1764834" cy="1409617"/>
          </a:xfrm>
          <a:prstGeom prst="rect">
            <a:avLst/>
          </a:prstGeom>
          <a:noFill/>
        </p:spPr>
        <p:txBody>
          <a:bodyPr wrap="square">
            <a:spAutoFit/>
          </a:bodyPr>
          <a:lstStyle/>
          <a:p>
            <a:pPr marL="95250" indent="-95250" algn="l">
              <a:lnSpc>
                <a:spcPct val="90000"/>
              </a:lnSpc>
              <a:spcAft>
                <a:spcPts val="600"/>
              </a:spcAft>
              <a:buClr>
                <a:schemeClr val="bg1"/>
              </a:buClr>
              <a:buFont typeface="Arial" pitchFamily="34" charset="0"/>
              <a:buChar char="•"/>
              <a:tabLst>
                <a:tab pos="7111127" algn="r"/>
              </a:tabLst>
              <a:defRPr/>
            </a:pPr>
            <a:r>
              <a:rPr lang="en-US" sz="1200" b="0" dirty="0" smtClean="0">
                <a:solidFill>
                  <a:schemeClr val="bg1">
                    <a:lumMod val="95000"/>
                  </a:schemeClr>
                </a:solidFill>
                <a:latin typeface="Arial Narrow" pitchFamily="34" charset="0"/>
              </a:rPr>
              <a:t>Growing +29.7% constant currency</a:t>
            </a:r>
          </a:p>
          <a:p>
            <a:pPr marL="95250" indent="-95250" algn="l">
              <a:lnSpc>
                <a:spcPct val="90000"/>
              </a:lnSpc>
              <a:spcAft>
                <a:spcPts val="600"/>
              </a:spcAft>
              <a:buClr>
                <a:schemeClr val="bg1"/>
              </a:buClr>
              <a:buFont typeface="Arial" pitchFamily="34" charset="0"/>
              <a:buChar char="•"/>
              <a:tabLst>
                <a:tab pos="7111127" algn="r"/>
              </a:tabLst>
              <a:defRPr/>
            </a:pPr>
            <a:r>
              <a:rPr lang="en-US" sz="1200" b="0" dirty="0" smtClean="0">
                <a:solidFill>
                  <a:schemeClr val="bg1">
                    <a:lumMod val="95000"/>
                  </a:schemeClr>
                </a:solidFill>
                <a:latin typeface="Arial Narrow" pitchFamily="34" charset="0"/>
              </a:rPr>
              <a:t>Solid Group footprint and offerings in the sector, reinforced with IGATE</a:t>
            </a:r>
          </a:p>
          <a:p>
            <a:pPr marL="95250" indent="-95250" algn="l">
              <a:lnSpc>
                <a:spcPct val="90000"/>
              </a:lnSpc>
              <a:spcAft>
                <a:spcPts val="600"/>
              </a:spcAft>
              <a:buClr>
                <a:schemeClr val="bg1"/>
              </a:buClr>
              <a:buFont typeface="Arial" pitchFamily="34" charset="0"/>
              <a:buChar char="•"/>
              <a:tabLst>
                <a:tab pos="7111127" algn="r"/>
              </a:tabLst>
              <a:defRPr/>
            </a:pPr>
            <a:r>
              <a:rPr lang="en-US" sz="1200" b="0" dirty="0" smtClean="0">
                <a:solidFill>
                  <a:schemeClr val="bg1">
                    <a:lumMod val="95000"/>
                  </a:schemeClr>
                </a:solidFill>
                <a:latin typeface="Arial Narrow" pitchFamily="34" charset="0"/>
              </a:rPr>
              <a:t>Strong appetite for our Digital and Cloud offers</a:t>
            </a:r>
          </a:p>
        </p:txBody>
      </p:sp>
      <p:sp>
        <p:nvSpPr>
          <p:cNvPr id="2" name="Rectangle 1"/>
          <p:cNvSpPr/>
          <p:nvPr/>
        </p:nvSpPr>
        <p:spPr>
          <a:xfrm>
            <a:off x="2147188" y="3497088"/>
            <a:ext cx="1735465" cy="1000274"/>
          </a:xfrm>
          <a:prstGeom prst="rect">
            <a:avLst/>
          </a:prstGeom>
        </p:spPr>
        <p:txBody>
          <a:bodyPr wrap="square">
            <a:spAutoFit/>
          </a:bodyPr>
          <a:lstStyle/>
          <a:p>
            <a:pPr marL="95250" indent="-95250" algn="l">
              <a:lnSpc>
                <a:spcPct val="90000"/>
              </a:lnSpc>
              <a:spcAft>
                <a:spcPts val="600"/>
              </a:spcAft>
              <a:buClr>
                <a:schemeClr val="bg1"/>
              </a:buClr>
              <a:buFont typeface="Arial" pitchFamily="34" charset="0"/>
              <a:buChar char="•"/>
              <a:tabLst>
                <a:tab pos="7111127" algn="r"/>
              </a:tabLst>
              <a:defRPr/>
            </a:pPr>
            <a:r>
              <a:rPr lang="en-US" sz="1200" b="0" dirty="0" smtClean="0">
                <a:solidFill>
                  <a:schemeClr val="bg1">
                    <a:lumMod val="95000"/>
                  </a:schemeClr>
                </a:solidFill>
                <a:latin typeface="Arial Narrow" pitchFamily="34" charset="0"/>
              </a:rPr>
              <a:t>+40.1% constant currency growth</a:t>
            </a:r>
          </a:p>
          <a:p>
            <a:pPr marL="95250" indent="-95250" algn="l">
              <a:lnSpc>
                <a:spcPct val="90000"/>
              </a:lnSpc>
              <a:spcAft>
                <a:spcPts val="600"/>
              </a:spcAft>
              <a:buClr>
                <a:schemeClr val="bg1"/>
              </a:buClr>
              <a:buFont typeface="Arial" pitchFamily="34" charset="0"/>
              <a:buChar char="•"/>
              <a:tabLst>
                <a:tab pos="7111127" algn="r"/>
              </a:tabLst>
              <a:defRPr/>
            </a:pPr>
            <a:r>
              <a:rPr lang="en-US" sz="1200" b="0" dirty="0" smtClean="0">
                <a:solidFill>
                  <a:schemeClr val="bg1">
                    <a:lumMod val="95000"/>
                  </a:schemeClr>
                </a:solidFill>
                <a:latin typeface="Arial Narrow" pitchFamily="34" charset="0"/>
              </a:rPr>
              <a:t>Broad based growth outside Energy and Utilities : +</a:t>
            </a:r>
            <a:r>
              <a:rPr lang="en-US" sz="1200" b="0" dirty="0">
                <a:solidFill>
                  <a:schemeClr val="bg1">
                    <a:lumMod val="95000"/>
                  </a:schemeClr>
                </a:solidFill>
                <a:latin typeface="Arial Narrow" pitchFamily="34" charset="0"/>
              </a:rPr>
              <a:t>6.9% </a:t>
            </a:r>
            <a:r>
              <a:rPr lang="en-US" sz="1200" b="0" dirty="0" smtClean="0">
                <a:solidFill>
                  <a:schemeClr val="bg1">
                    <a:lumMod val="95000"/>
                  </a:schemeClr>
                </a:solidFill>
                <a:latin typeface="Arial Narrow" pitchFamily="34" charset="0"/>
              </a:rPr>
              <a:t>organic</a:t>
            </a:r>
          </a:p>
        </p:txBody>
      </p:sp>
    </p:spTree>
    <p:extLst>
      <p:ext uri="{BB962C8B-B14F-4D97-AF65-F5344CB8AC3E}">
        <p14:creationId xmlns:p14="http://schemas.microsoft.com/office/powerpoint/2010/main" val="180567851"/>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8834" name="Picture 2" descr="C:\Users\najat_errabii\Documents\MixStyles-05.png"/>
          <p:cNvPicPr>
            <a:picLocks noChangeAspect="1" noChangeArrowheads="1"/>
          </p:cNvPicPr>
          <p:nvPr/>
        </p:nvPicPr>
        <p:blipFill>
          <a:blip r:embed="rId3" cstate="print"/>
          <a:srcRect l="7597" t="43147" r="7597" b="189"/>
          <a:stretch>
            <a:fillRect/>
          </a:stretch>
        </p:blipFill>
        <p:spPr bwMode="auto">
          <a:xfrm>
            <a:off x="9366" y="0"/>
            <a:ext cx="9144000" cy="5143500"/>
          </a:xfrm>
          <a:prstGeom prst="rect">
            <a:avLst/>
          </a:prstGeom>
          <a:noFill/>
        </p:spPr>
      </p:pic>
      <p:sp>
        <p:nvSpPr>
          <p:cNvPr id="8" name="Rectangle 7"/>
          <p:cNvSpPr/>
          <p:nvPr/>
        </p:nvSpPr>
        <p:spPr>
          <a:xfrm>
            <a:off x="2483929" y="168517"/>
            <a:ext cx="4176143" cy="584775"/>
          </a:xfrm>
          <a:prstGeom prst="rect">
            <a:avLst/>
          </a:prstGeom>
        </p:spPr>
        <p:txBody>
          <a:bodyPr wrap="none">
            <a:spAutoFit/>
          </a:bodyPr>
          <a:lstStyle/>
          <a:p>
            <a:pPr>
              <a:lnSpc>
                <a:spcPct val="100000"/>
              </a:lnSpc>
            </a:pPr>
            <a:r>
              <a:rPr lang="en-US" sz="3200" dirty="0" smtClean="0">
                <a:solidFill>
                  <a:schemeClr val="accent1"/>
                </a:solidFill>
                <a:latin typeface="Arial" pitchFamily="34" charset="0"/>
                <a:cs typeface="Arial" pitchFamily="34" charset="0"/>
              </a:rPr>
              <a:t>Major wins </a:t>
            </a:r>
            <a:r>
              <a:rPr lang="en-US" sz="2800" b="0" dirty="0" smtClean="0">
                <a:solidFill>
                  <a:schemeClr val="tx1"/>
                </a:solidFill>
                <a:latin typeface="Arial" pitchFamily="34" charset="0"/>
                <a:cs typeface="Arial" pitchFamily="34" charset="0"/>
              </a:rPr>
              <a:t>in Q1 2016</a:t>
            </a:r>
            <a:endParaRPr lang="fr-FR" sz="2800" b="0" dirty="0" smtClean="0">
              <a:solidFill>
                <a:schemeClr val="tx1"/>
              </a:solidFill>
              <a:latin typeface="Arial" pitchFamily="34" charset="0"/>
              <a:cs typeface="Arial" pitchFamily="34" charset="0"/>
            </a:endParaRPr>
          </a:p>
        </p:txBody>
      </p:sp>
      <p:sp>
        <p:nvSpPr>
          <p:cNvPr id="59" name="Freeform 6"/>
          <p:cNvSpPr>
            <a:spLocks/>
          </p:cNvSpPr>
          <p:nvPr/>
        </p:nvSpPr>
        <p:spPr bwMode="auto">
          <a:xfrm>
            <a:off x="3894105" y="1216981"/>
            <a:ext cx="1374522" cy="811846"/>
          </a:xfrm>
          <a:custGeom>
            <a:avLst/>
            <a:gdLst/>
            <a:ahLst/>
            <a:cxnLst>
              <a:cxn ang="0">
                <a:pos x="595" y="620"/>
              </a:cxn>
              <a:cxn ang="0">
                <a:pos x="309" y="729"/>
              </a:cxn>
              <a:cxn ang="0">
                <a:pos x="59" y="593"/>
              </a:cxn>
              <a:cxn ang="0">
                <a:pos x="142" y="273"/>
              </a:cxn>
              <a:cxn ang="0">
                <a:pos x="461" y="180"/>
              </a:cxn>
              <a:cxn ang="0">
                <a:pos x="706" y="0"/>
              </a:cxn>
              <a:cxn ang="0">
                <a:pos x="918" y="173"/>
              </a:cxn>
              <a:cxn ang="0">
                <a:pos x="1220" y="249"/>
              </a:cxn>
              <a:cxn ang="0">
                <a:pos x="1351" y="599"/>
              </a:cxn>
              <a:cxn ang="0">
                <a:pos x="1108" y="729"/>
              </a:cxn>
              <a:cxn ang="0">
                <a:pos x="816" y="622"/>
              </a:cxn>
              <a:cxn ang="0">
                <a:pos x="1057" y="844"/>
              </a:cxn>
              <a:cxn ang="0">
                <a:pos x="353" y="844"/>
              </a:cxn>
              <a:cxn ang="0">
                <a:pos x="538" y="716"/>
              </a:cxn>
            </a:cxnLst>
            <a:rect l="0" t="0" r="r" b="b"/>
            <a:pathLst>
              <a:path w="1430" h="844">
                <a:moveTo>
                  <a:pt x="595" y="620"/>
                </a:moveTo>
                <a:cubicBezTo>
                  <a:pt x="486" y="693"/>
                  <a:pt x="435" y="728"/>
                  <a:pt x="309" y="729"/>
                </a:cubicBezTo>
                <a:cubicBezTo>
                  <a:pt x="210" y="722"/>
                  <a:pt x="112" y="677"/>
                  <a:pt x="59" y="593"/>
                </a:cubicBezTo>
                <a:cubicBezTo>
                  <a:pt x="0" y="487"/>
                  <a:pt x="16" y="347"/>
                  <a:pt x="142" y="273"/>
                </a:cubicBezTo>
                <a:cubicBezTo>
                  <a:pt x="228" y="221"/>
                  <a:pt x="312" y="217"/>
                  <a:pt x="461" y="180"/>
                </a:cubicBezTo>
                <a:cubicBezTo>
                  <a:pt x="579" y="153"/>
                  <a:pt x="626" y="135"/>
                  <a:pt x="706" y="0"/>
                </a:cubicBezTo>
                <a:cubicBezTo>
                  <a:pt x="785" y="128"/>
                  <a:pt x="842" y="158"/>
                  <a:pt x="918" y="173"/>
                </a:cubicBezTo>
                <a:cubicBezTo>
                  <a:pt x="973" y="184"/>
                  <a:pt x="1131" y="208"/>
                  <a:pt x="1220" y="249"/>
                </a:cubicBezTo>
                <a:cubicBezTo>
                  <a:pt x="1430" y="337"/>
                  <a:pt x="1401" y="511"/>
                  <a:pt x="1351" y="599"/>
                </a:cubicBezTo>
                <a:cubicBezTo>
                  <a:pt x="1300" y="674"/>
                  <a:pt x="1211" y="716"/>
                  <a:pt x="1108" y="729"/>
                </a:cubicBezTo>
                <a:cubicBezTo>
                  <a:pt x="998" y="734"/>
                  <a:pt x="900" y="687"/>
                  <a:pt x="816" y="622"/>
                </a:cubicBezTo>
                <a:cubicBezTo>
                  <a:pt x="855" y="719"/>
                  <a:pt x="944" y="786"/>
                  <a:pt x="1057" y="844"/>
                </a:cubicBezTo>
                <a:cubicBezTo>
                  <a:pt x="353" y="844"/>
                  <a:pt x="353" y="844"/>
                  <a:pt x="353" y="844"/>
                </a:cubicBezTo>
                <a:cubicBezTo>
                  <a:pt x="432" y="811"/>
                  <a:pt x="485" y="772"/>
                  <a:pt x="538" y="716"/>
                </a:cubicBezTo>
              </a:path>
            </a:pathLst>
          </a:custGeom>
          <a:noFill/>
          <a:ln w="38100" cap="rnd">
            <a:gradFill>
              <a:gsLst>
                <a:gs pos="0">
                  <a:schemeClr val="bg1">
                    <a:lumMod val="75000"/>
                  </a:schemeClr>
                </a:gs>
                <a:gs pos="100000">
                  <a:schemeClr val="tx2"/>
                </a:gs>
              </a:gsLst>
              <a:lin ang="0" scaled="0"/>
            </a:gra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pic>
        <p:nvPicPr>
          <p:cNvPr id="286724" name="Picture 4" descr="http://www.retirementsolutions.co.uk/wordpress/wp-content/uploads/2011/10/hmrc_0.jpe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538" t="24189" r="-665" b="23931"/>
          <a:stretch/>
        </p:blipFill>
        <p:spPr bwMode="auto">
          <a:xfrm>
            <a:off x="542009" y="3277830"/>
            <a:ext cx="1094204" cy="415896"/>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cxnSp>
        <p:nvCxnSpPr>
          <p:cNvPr id="3" name="Connecteur droit 2"/>
          <p:cNvCxnSpPr/>
          <p:nvPr/>
        </p:nvCxnSpPr>
        <p:spPr bwMode="auto">
          <a:xfrm flipH="1">
            <a:off x="4572000" y="2708322"/>
            <a:ext cx="9366" cy="2182241"/>
          </a:xfrm>
          <a:prstGeom prst="line">
            <a:avLst/>
          </a:prstGeom>
          <a:ln w="1905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 name="ZoneTexte 3"/>
          <p:cNvSpPr txBox="1"/>
          <p:nvPr/>
        </p:nvSpPr>
        <p:spPr>
          <a:xfrm>
            <a:off x="4470399" y="2459240"/>
            <a:ext cx="4562634" cy="353943"/>
          </a:xfrm>
          <a:prstGeom prst="rect">
            <a:avLst/>
          </a:prstGeom>
          <a:noFill/>
        </p:spPr>
        <p:txBody>
          <a:bodyPr wrap="square" rtlCol="0">
            <a:spAutoFit/>
          </a:bodyPr>
          <a:lstStyle/>
          <a:p>
            <a:r>
              <a:rPr lang="fr-FR" b="0" dirty="0" err="1" smtClean="0">
                <a:solidFill>
                  <a:schemeClr val="accent1"/>
                </a:solidFill>
                <a:latin typeface="+mn-lt"/>
              </a:rPr>
              <a:t>Specific</a:t>
            </a:r>
            <a:r>
              <a:rPr lang="fr-FR" b="0" dirty="0" smtClean="0">
                <a:solidFill>
                  <a:schemeClr val="accent1"/>
                </a:solidFill>
                <a:latin typeface="+mn-lt"/>
              </a:rPr>
              <a:t> Digital &amp; Cloud deals</a:t>
            </a:r>
          </a:p>
        </p:txBody>
      </p:sp>
      <p:sp>
        <p:nvSpPr>
          <p:cNvPr id="14" name="ZoneTexte 13"/>
          <p:cNvSpPr txBox="1"/>
          <p:nvPr/>
        </p:nvSpPr>
        <p:spPr>
          <a:xfrm>
            <a:off x="9366" y="2459240"/>
            <a:ext cx="4562633" cy="353943"/>
          </a:xfrm>
          <a:prstGeom prst="rect">
            <a:avLst/>
          </a:prstGeom>
          <a:noFill/>
        </p:spPr>
        <p:txBody>
          <a:bodyPr wrap="square" rtlCol="0">
            <a:spAutoFit/>
          </a:bodyPr>
          <a:lstStyle/>
          <a:p>
            <a:r>
              <a:rPr lang="fr-FR" b="0" dirty="0" err="1" smtClean="0">
                <a:solidFill>
                  <a:schemeClr val="accent1"/>
                </a:solidFill>
                <a:latin typeface="+mn-lt"/>
              </a:rPr>
              <a:t>Largest</a:t>
            </a:r>
            <a:r>
              <a:rPr lang="fr-FR" b="0" dirty="0" smtClean="0">
                <a:solidFill>
                  <a:schemeClr val="accent1"/>
                </a:solidFill>
                <a:latin typeface="+mn-lt"/>
              </a:rPr>
              <a:t> deals</a:t>
            </a:r>
          </a:p>
        </p:txBody>
      </p:sp>
      <p:pic>
        <p:nvPicPr>
          <p:cNvPr id="286722" name="Picture 2" descr="http://www.underthemoneytree.com/wp-content/uploads/2014/03/UNILEVER-LOGO.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1" b="-11311"/>
          <a:stretch/>
        </p:blipFill>
        <p:spPr bwMode="auto">
          <a:xfrm>
            <a:off x="8077745" y="3544239"/>
            <a:ext cx="669595" cy="496887"/>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pic>
        <p:nvPicPr>
          <p:cNvPr id="6" name="Picture 4" descr="http://1hmn4i28wmxq1pa76i2rqhe2.wpengine.netdna-cdn.com/wp-content/uploads/2015/06/adobe.gi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58498" y="4440986"/>
            <a:ext cx="533204" cy="427606"/>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pic>
        <p:nvPicPr>
          <p:cNvPr id="9" name="Picture 6" descr="Afficher l'image d'origin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948309" y="4363055"/>
            <a:ext cx="761544" cy="507696"/>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sp>
        <p:nvSpPr>
          <p:cNvPr id="16" name="ZoneTexte 15"/>
          <p:cNvSpPr txBox="1"/>
          <p:nvPr/>
        </p:nvSpPr>
        <p:spPr>
          <a:xfrm>
            <a:off x="6403339" y="3737220"/>
            <a:ext cx="1241482" cy="327782"/>
          </a:xfrm>
          <a:prstGeom prst="rect">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txBody>
          <a:bodyPr wrap="square" rtlCol="0">
            <a:spAutoFit/>
          </a:bodyPr>
          <a:lstStyle/>
          <a:p>
            <a:r>
              <a:rPr lang="fr-FR" sz="900" b="0" i="1" dirty="0" smtClean="0">
                <a:solidFill>
                  <a:schemeClr val="tx1"/>
                </a:solidFill>
                <a:latin typeface="+mn-lt"/>
              </a:rPr>
              <a:t>A global </a:t>
            </a:r>
            <a:r>
              <a:rPr lang="fr-FR" sz="900" b="0" i="1" dirty="0" err="1" smtClean="0">
                <a:solidFill>
                  <a:schemeClr val="tx1"/>
                </a:solidFill>
                <a:latin typeface="+mn-lt"/>
              </a:rPr>
              <a:t>beverage</a:t>
            </a:r>
            <a:r>
              <a:rPr lang="fr-FR" sz="900" b="0" i="1" dirty="0" smtClean="0">
                <a:solidFill>
                  <a:schemeClr val="tx1"/>
                </a:solidFill>
                <a:latin typeface="+mn-lt"/>
              </a:rPr>
              <a:t> </a:t>
            </a:r>
            <a:r>
              <a:rPr lang="fr-FR" sz="900" b="0" i="1" dirty="0" err="1" smtClean="0">
                <a:solidFill>
                  <a:schemeClr val="tx1"/>
                </a:solidFill>
                <a:latin typeface="+mn-lt"/>
              </a:rPr>
              <a:t>retailer</a:t>
            </a:r>
            <a:endParaRPr lang="fr-FR" sz="900" b="0" i="1" dirty="0" smtClean="0">
              <a:solidFill>
                <a:schemeClr val="tx1"/>
              </a:solidFill>
              <a:latin typeface="+mn-lt"/>
            </a:endParaRPr>
          </a:p>
        </p:txBody>
      </p:sp>
      <p:sp>
        <p:nvSpPr>
          <p:cNvPr id="26" name="ZoneTexte 25"/>
          <p:cNvSpPr txBox="1"/>
          <p:nvPr/>
        </p:nvSpPr>
        <p:spPr>
          <a:xfrm>
            <a:off x="544192" y="4560228"/>
            <a:ext cx="1241482" cy="327782"/>
          </a:xfrm>
          <a:prstGeom prst="rect">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txBody>
          <a:bodyPr wrap="square" rtlCol="0">
            <a:spAutoFit/>
          </a:bodyPr>
          <a:lstStyle/>
          <a:p>
            <a:r>
              <a:rPr lang="fr-FR" sz="900" b="0" i="1" dirty="0" smtClean="0">
                <a:solidFill>
                  <a:schemeClr val="tx1"/>
                </a:solidFill>
                <a:latin typeface="+mn-lt"/>
              </a:rPr>
              <a:t>A global agri-</a:t>
            </a:r>
            <a:r>
              <a:rPr lang="fr-FR" sz="900" b="0" i="1" dirty="0" err="1" smtClean="0">
                <a:solidFill>
                  <a:schemeClr val="tx1"/>
                </a:solidFill>
                <a:latin typeface="+mn-lt"/>
              </a:rPr>
              <a:t>food</a:t>
            </a:r>
            <a:r>
              <a:rPr lang="fr-FR" sz="900" b="0" i="1" dirty="0" smtClean="0">
                <a:solidFill>
                  <a:schemeClr val="tx1"/>
                </a:solidFill>
                <a:latin typeface="+mn-lt"/>
              </a:rPr>
              <a:t> </a:t>
            </a:r>
            <a:r>
              <a:rPr lang="fr-FR" sz="900" b="0" i="1" dirty="0" err="1" smtClean="0">
                <a:solidFill>
                  <a:schemeClr val="tx1"/>
                </a:solidFill>
                <a:latin typeface="+mn-lt"/>
              </a:rPr>
              <a:t>company</a:t>
            </a:r>
            <a:endParaRPr lang="fr-FR" sz="900" b="0" i="1" dirty="0" smtClean="0">
              <a:solidFill>
                <a:schemeClr val="tx1"/>
              </a:solidFill>
              <a:latin typeface="+mn-lt"/>
            </a:endParaRPr>
          </a:p>
        </p:txBody>
      </p:sp>
      <p:sp>
        <p:nvSpPr>
          <p:cNvPr id="27" name="ZoneTexte 26"/>
          <p:cNvSpPr txBox="1"/>
          <p:nvPr/>
        </p:nvSpPr>
        <p:spPr>
          <a:xfrm>
            <a:off x="2834572" y="3302112"/>
            <a:ext cx="1295134" cy="445507"/>
          </a:xfrm>
          <a:prstGeom prst="rect">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txBody>
          <a:bodyPr wrap="square" rtlCol="0">
            <a:spAutoFit/>
          </a:bodyPr>
          <a:lstStyle/>
          <a:p>
            <a:r>
              <a:rPr lang="fr-FR" sz="900" b="0" i="1" dirty="0" smtClean="0">
                <a:solidFill>
                  <a:schemeClr val="tx1"/>
                </a:solidFill>
                <a:latin typeface="+mn-lt"/>
              </a:rPr>
              <a:t>A </a:t>
            </a:r>
            <a:r>
              <a:rPr lang="fr-FR" sz="900" b="0" i="1" dirty="0" err="1" smtClean="0">
                <a:solidFill>
                  <a:schemeClr val="tx1"/>
                </a:solidFill>
                <a:latin typeface="+mn-lt"/>
              </a:rPr>
              <a:t>leading</a:t>
            </a:r>
            <a:r>
              <a:rPr lang="fr-FR" sz="900" b="0" i="1" dirty="0" smtClean="0">
                <a:solidFill>
                  <a:schemeClr val="tx1"/>
                </a:solidFill>
                <a:latin typeface="+mn-lt"/>
              </a:rPr>
              <a:t> manufacturer of </a:t>
            </a:r>
            <a:r>
              <a:rPr lang="fr-FR" sz="900" b="0" i="1" dirty="0" err="1" smtClean="0">
                <a:solidFill>
                  <a:schemeClr val="tx1"/>
                </a:solidFill>
                <a:latin typeface="+mn-lt"/>
              </a:rPr>
              <a:t>imaging</a:t>
            </a:r>
            <a:r>
              <a:rPr lang="fr-FR" sz="900" b="0" i="1" dirty="0" smtClean="0">
                <a:solidFill>
                  <a:schemeClr val="tx1"/>
                </a:solidFill>
                <a:latin typeface="+mn-lt"/>
              </a:rPr>
              <a:t> solutions</a:t>
            </a:r>
          </a:p>
        </p:txBody>
      </p:sp>
      <p:sp>
        <p:nvSpPr>
          <p:cNvPr id="28" name="ZoneTexte 27"/>
          <p:cNvSpPr txBox="1"/>
          <p:nvPr/>
        </p:nvSpPr>
        <p:spPr>
          <a:xfrm>
            <a:off x="5006758" y="4345884"/>
            <a:ext cx="1295134" cy="563231"/>
          </a:xfrm>
          <a:prstGeom prst="rect">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txBody>
          <a:bodyPr wrap="square" rtlCol="0">
            <a:spAutoFit/>
          </a:bodyPr>
          <a:lstStyle/>
          <a:p>
            <a:r>
              <a:rPr lang="fr-FR" sz="900" b="0" i="1" dirty="0" smtClean="0">
                <a:solidFill>
                  <a:schemeClr val="tx1"/>
                </a:solidFill>
                <a:latin typeface="+mn-lt"/>
              </a:rPr>
              <a:t>A global provider of </a:t>
            </a:r>
            <a:r>
              <a:rPr lang="fr-FR" sz="900" b="0" i="1" dirty="0" err="1" smtClean="0">
                <a:solidFill>
                  <a:schemeClr val="tx1"/>
                </a:solidFill>
                <a:latin typeface="+mn-lt"/>
              </a:rPr>
              <a:t>products</a:t>
            </a:r>
            <a:r>
              <a:rPr lang="fr-FR" sz="900" b="0" i="1" dirty="0" smtClean="0">
                <a:solidFill>
                  <a:schemeClr val="tx1"/>
                </a:solidFill>
                <a:latin typeface="+mn-lt"/>
              </a:rPr>
              <a:t> and solutions for the </a:t>
            </a:r>
            <a:r>
              <a:rPr lang="fr-FR" sz="900" b="0" i="1" dirty="0" err="1" smtClean="0">
                <a:solidFill>
                  <a:schemeClr val="tx1"/>
                </a:solidFill>
                <a:latin typeface="+mn-lt"/>
              </a:rPr>
              <a:t>healthcare</a:t>
            </a:r>
            <a:r>
              <a:rPr lang="fr-FR" sz="900" b="0" i="1" dirty="0" smtClean="0">
                <a:solidFill>
                  <a:schemeClr val="tx1"/>
                </a:solidFill>
                <a:latin typeface="+mn-lt"/>
              </a:rPr>
              <a:t> </a:t>
            </a:r>
          </a:p>
        </p:txBody>
      </p:sp>
      <p:sp>
        <p:nvSpPr>
          <p:cNvPr id="29" name="ZoneTexte 28"/>
          <p:cNvSpPr txBox="1"/>
          <p:nvPr/>
        </p:nvSpPr>
        <p:spPr>
          <a:xfrm>
            <a:off x="5006758" y="3576688"/>
            <a:ext cx="933856" cy="445507"/>
          </a:xfrm>
          <a:prstGeom prst="rect">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txBody>
          <a:bodyPr wrap="square" rtlCol="0">
            <a:spAutoFit/>
          </a:bodyPr>
          <a:lstStyle/>
          <a:p>
            <a:r>
              <a:rPr lang="en-GB" sz="900" b="0" i="1" dirty="0" smtClean="0">
                <a:solidFill>
                  <a:schemeClr val="tx1"/>
                </a:solidFill>
                <a:latin typeface="+mn-lt"/>
              </a:rPr>
              <a:t>An American </a:t>
            </a:r>
            <a:r>
              <a:rPr lang="en-GB" sz="900" b="0" i="1" dirty="0">
                <a:solidFill>
                  <a:schemeClr val="tx1"/>
                </a:solidFill>
                <a:latin typeface="+mn-lt"/>
              </a:rPr>
              <a:t>multinational bank </a:t>
            </a:r>
            <a:endParaRPr lang="fr-FR" sz="900" b="0" i="1" dirty="0">
              <a:solidFill>
                <a:schemeClr val="tx1"/>
              </a:solidFill>
              <a:latin typeface="+mn-lt"/>
            </a:endParaRPr>
          </a:p>
        </p:txBody>
      </p:sp>
      <p:grpSp>
        <p:nvGrpSpPr>
          <p:cNvPr id="33" name="Group 54"/>
          <p:cNvGrpSpPr/>
          <p:nvPr/>
        </p:nvGrpSpPr>
        <p:grpSpPr>
          <a:xfrm>
            <a:off x="8480029" y="2116509"/>
            <a:ext cx="557302" cy="660006"/>
            <a:chOff x="1677987" y="2039937"/>
            <a:chExt cx="525463" cy="622300"/>
          </a:xfrm>
        </p:grpSpPr>
        <p:sp>
          <p:nvSpPr>
            <p:cNvPr id="34" name="Freeform 855"/>
            <p:cNvSpPr>
              <a:spLocks/>
            </p:cNvSpPr>
            <p:nvPr/>
          </p:nvSpPr>
          <p:spPr bwMode="auto">
            <a:xfrm>
              <a:off x="1801812" y="2195512"/>
              <a:ext cx="285750" cy="466725"/>
            </a:xfrm>
            <a:custGeom>
              <a:avLst/>
              <a:gdLst/>
              <a:ahLst/>
              <a:cxnLst>
                <a:cxn ang="0">
                  <a:pos x="66" y="84"/>
                </a:cxn>
                <a:cxn ang="0">
                  <a:pos x="90" y="45"/>
                </a:cxn>
                <a:cxn ang="0">
                  <a:pos x="45" y="0"/>
                </a:cxn>
                <a:cxn ang="0">
                  <a:pos x="0" y="45"/>
                </a:cxn>
                <a:cxn ang="0">
                  <a:pos x="23" y="84"/>
                </a:cxn>
                <a:cxn ang="0">
                  <a:pos x="23" y="106"/>
                </a:cxn>
                <a:cxn ang="0">
                  <a:pos x="66" y="106"/>
                </a:cxn>
                <a:cxn ang="0">
                  <a:pos x="66" y="129"/>
                </a:cxn>
                <a:cxn ang="0">
                  <a:pos x="57" y="139"/>
                </a:cxn>
                <a:cxn ang="0">
                  <a:pos x="57" y="140"/>
                </a:cxn>
                <a:cxn ang="0">
                  <a:pos x="45" y="147"/>
                </a:cxn>
                <a:cxn ang="0">
                  <a:pos x="32" y="140"/>
                </a:cxn>
                <a:cxn ang="0">
                  <a:pos x="32" y="139"/>
                </a:cxn>
                <a:cxn ang="0">
                  <a:pos x="23" y="129"/>
                </a:cxn>
                <a:cxn ang="0">
                  <a:pos x="23" y="121"/>
                </a:cxn>
              </a:cxnLst>
              <a:rect l="0" t="0" r="r" b="b"/>
              <a:pathLst>
                <a:path w="90" h="147">
                  <a:moveTo>
                    <a:pt x="66" y="84"/>
                  </a:moveTo>
                  <a:cubicBezTo>
                    <a:pt x="80" y="77"/>
                    <a:pt x="90" y="62"/>
                    <a:pt x="90" y="45"/>
                  </a:cubicBezTo>
                  <a:cubicBezTo>
                    <a:pt x="90" y="20"/>
                    <a:pt x="70" y="0"/>
                    <a:pt x="45" y="0"/>
                  </a:cubicBezTo>
                  <a:cubicBezTo>
                    <a:pt x="20" y="0"/>
                    <a:pt x="0" y="20"/>
                    <a:pt x="0" y="45"/>
                  </a:cubicBezTo>
                  <a:cubicBezTo>
                    <a:pt x="0" y="62"/>
                    <a:pt x="9" y="77"/>
                    <a:pt x="23" y="84"/>
                  </a:cubicBezTo>
                  <a:cubicBezTo>
                    <a:pt x="23" y="106"/>
                    <a:pt x="23" y="106"/>
                    <a:pt x="23" y="106"/>
                  </a:cubicBezTo>
                  <a:cubicBezTo>
                    <a:pt x="66" y="106"/>
                    <a:pt x="66" y="106"/>
                    <a:pt x="66" y="106"/>
                  </a:cubicBezTo>
                  <a:cubicBezTo>
                    <a:pt x="66" y="129"/>
                    <a:pt x="66" y="129"/>
                    <a:pt x="66" y="129"/>
                  </a:cubicBezTo>
                  <a:cubicBezTo>
                    <a:pt x="66" y="133"/>
                    <a:pt x="63" y="137"/>
                    <a:pt x="57" y="139"/>
                  </a:cubicBezTo>
                  <a:cubicBezTo>
                    <a:pt x="57" y="139"/>
                    <a:pt x="57" y="139"/>
                    <a:pt x="57" y="140"/>
                  </a:cubicBezTo>
                  <a:cubicBezTo>
                    <a:pt x="57" y="144"/>
                    <a:pt x="52" y="147"/>
                    <a:pt x="45" y="147"/>
                  </a:cubicBezTo>
                  <a:cubicBezTo>
                    <a:pt x="38" y="147"/>
                    <a:pt x="32" y="144"/>
                    <a:pt x="32" y="140"/>
                  </a:cubicBezTo>
                  <a:cubicBezTo>
                    <a:pt x="32" y="139"/>
                    <a:pt x="32" y="139"/>
                    <a:pt x="32" y="139"/>
                  </a:cubicBezTo>
                  <a:cubicBezTo>
                    <a:pt x="27" y="137"/>
                    <a:pt x="23" y="133"/>
                    <a:pt x="23" y="129"/>
                  </a:cubicBezTo>
                  <a:cubicBezTo>
                    <a:pt x="23" y="121"/>
                    <a:pt x="23" y="121"/>
                    <a:pt x="23" y="121"/>
                  </a:cubicBezTo>
                </a:path>
              </a:pathLst>
            </a:custGeom>
            <a:noFill/>
            <a:ln w="19050" cap="rnd">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 name="Freeform 856"/>
            <p:cNvSpPr>
              <a:spLocks/>
            </p:cNvSpPr>
            <p:nvPr/>
          </p:nvSpPr>
          <p:spPr bwMode="auto">
            <a:xfrm>
              <a:off x="1858962" y="2246312"/>
              <a:ext cx="98425" cy="98425"/>
            </a:xfrm>
            <a:custGeom>
              <a:avLst/>
              <a:gdLst/>
              <a:ahLst/>
              <a:cxnLst>
                <a:cxn ang="0">
                  <a:pos x="0" y="31"/>
                </a:cxn>
                <a:cxn ang="0">
                  <a:pos x="31" y="0"/>
                </a:cxn>
              </a:cxnLst>
              <a:rect l="0" t="0" r="r" b="b"/>
              <a:pathLst>
                <a:path w="31" h="31">
                  <a:moveTo>
                    <a:pt x="0" y="31"/>
                  </a:moveTo>
                  <a:cubicBezTo>
                    <a:pt x="0" y="14"/>
                    <a:pt x="14" y="0"/>
                    <a:pt x="31" y="0"/>
                  </a:cubicBezTo>
                </a:path>
              </a:pathLst>
            </a:custGeom>
            <a:noFill/>
            <a:ln w="19050" cap="rnd">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 name="Line 857"/>
            <p:cNvSpPr>
              <a:spLocks noChangeShapeType="1"/>
            </p:cNvSpPr>
            <p:nvPr/>
          </p:nvSpPr>
          <p:spPr bwMode="auto">
            <a:xfrm flipV="1">
              <a:off x="1944687" y="2039937"/>
              <a:ext cx="1588" cy="101600"/>
            </a:xfrm>
            <a:prstGeom prst="line">
              <a:avLst/>
            </a:prstGeom>
            <a:noFill/>
            <a:ln w="19050" cap="rnd">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 name="Line 858"/>
            <p:cNvSpPr>
              <a:spLocks noChangeShapeType="1"/>
            </p:cNvSpPr>
            <p:nvPr/>
          </p:nvSpPr>
          <p:spPr bwMode="auto">
            <a:xfrm flipH="1" flipV="1">
              <a:off x="1684337" y="2182812"/>
              <a:ext cx="88900" cy="53975"/>
            </a:xfrm>
            <a:prstGeom prst="line">
              <a:avLst/>
            </a:prstGeom>
            <a:noFill/>
            <a:ln w="19050" cap="rnd">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8" name="Line 859"/>
            <p:cNvSpPr>
              <a:spLocks noChangeShapeType="1"/>
            </p:cNvSpPr>
            <p:nvPr/>
          </p:nvSpPr>
          <p:spPr bwMode="auto">
            <a:xfrm flipH="1">
              <a:off x="1677987" y="2430462"/>
              <a:ext cx="88900" cy="53975"/>
            </a:xfrm>
            <a:prstGeom prst="line">
              <a:avLst/>
            </a:prstGeom>
            <a:noFill/>
            <a:ln w="19050" cap="rnd">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9" name="Line 860"/>
            <p:cNvSpPr>
              <a:spLocks noChangeShapeType="1"/>
            </p:cNvSpPr>
            <p:nvPr/>
          </p:nvSpPr>
          <p:spPr bwMode="auto">
            <a:xfrm>
              <a:off x="2106612" y="2439987"/>
              <a:ext cx="90488" cy="50800"/>
            </a:xfrm>
            <a:prstGeom prst="line">
              <a:avLst/>
            </a:prstGeom>
            <a:noFill/>
            <a:ln w="19050" cap="rnd">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 name="Line 861"/>
            <p:cNvSpPr>
              <a:spLocks noChangeShapeType="1"/>
            </p:cNvSpPr>
            <p:nvPr/>
          </p:nvSpPr>
          <p:spPr bwMode="auto">
            <a:xfrm flipV="1">
              <a:off x="2112962" y="2192337"/>
              <a:ext cx="90488" cy="50800"/>
            </a:xfrm>
            <a:prstGeom prst="line">
              <a:avLst/>
            </a:prstGeom>
            <a:noFill/>
            <a:ln w="19050" cap="rnd">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41" name="Group 314"/>
          <p:cNvGrpSpPr>
            <a:grpSpLocks noChangeAspect="1"/>
          </p:cNvGrpSpPr>
          <p:nvPr/>
        </p:nvGrpSpPr>
        <p:grpSpPr bwMode="auto">
          <a:xfrm>
            <a:off x="986883" y="2397619"/>
            <a:ext cx="359247" cy="410292"/>
            <a:chOff x="3039" y="2769"/>
            <a:chExt cx="206" cy="255"/>
          </a:xfrm>
          <a:noFill/>
        </p:grpSpPr>
        <p:sp>
          <p:nvSpPr>
            <p:cNvPr id="42" name="Freeform 315"/>
            <p:cNvSpPr>
              <a:spLocks noChangeAspect="1"/>
            </p:cNvSpPr>
            <p:nvPr/>
          </p:nvSpPr>
          <p:spPr bwMode="gray">
            <a:xfrm>
              <a:off x="3039" y="2901"/>
              <a:ext cx="181" cy="20"/>
            </a:xfrm>
            <a:custGeom>
              <a:avLst/>
              <a:gdLst/>
              <a:ahLst/>
              <a:cxnLst>
                <a:cxn ang="0">
                  <a:pos x="1361" y="0"/>
                </a:cxn>
                <a:cxn ang="0">
                  <a:pos x="1417" y="35"/>
                </a:cxn>
                <a:cxn ang="0">
                  <a:pos x="1417" y="119"/>
                </a:cxn>
                <a:cxn ang="0">
                  <a:pos x="1361" y="154"/>
                </a:cxn>
                <a:cxn ang="0">
                  <a:pos x="56" y="154"/>
                </a:cxn>
                <a:cxn ang="0">
                  <a:pos x="0" y="119"/>
                </a:cxn>
                <a:cxn ang="0">
                  <a:pos x="0" y="35"/>
                </a:cxn>
                <a:cxn ang="0">
                  <a:pos x="56" y="0"/>
                </a:cxn>
                <a:cxn ang="0">
                  <a:pos x="1361" y="0"/>
                </a:cxn>
              </a:cxnLst>
              <a:rect l="0" t="0" r="r" b="b"/>
              <a:pathLst>
                <a:path w="1417" h="154">
                  <a:moveTo>
                    <a:pt x="1361" y="0"/>
                  </a:moveTo>
                  <a:cubicBezTo>
                    <a:pt x="1392" y="0"/>
                    <a:pt x="1417" y="16"/>
                    <a:pt x="1417" y="35"/>
                  </a:cubicBezTo>
                  <a:cubicBezTo>
                    <a:pt x="1417" y="119"/>
                    <a:pt x="1417" y="119"/>
                    <a:pt x="1417" y="119"/>
                  </a:cubicBezTo>
                  <a:cubicBezTo>
                    <a:pt x="1417" y="138"/>
                    <a:pt x="1392" y="154"/>
                    <a:pt x="1361" y="154"/>
                  </a:cubicBezTo>
                  <a:cubicBezTo>
                    <a:pt x="56" y="154"/>
                    <a:pt x="56" y="154"/>
                    <a:pt x="56" y="154"/>
                  </a:cubicBezTo>
                  <a:cubicBezTo>
                    <a:pt x="25" y="154"/>
                    <a:pt x="0" y="138"/>
                    <a:pt x="0" y="119"/>
                  </a:cubicBezTo>
                  <a:cubicBezTo>
                    <a:pt x="0" y="35"/>
                    <a:pt x="0" y="35"/>
                    <a:pt x="0" y="35"/>
                  </a:cubicBezTo>
                  <a:cubicBezTo>
                    <a:pt x="0" y="16"/>
                    <a:pt x="25" y="0"/>
                    <a:pt x="56" y="0"/>
                  </a:cubicBezTo>
                  <a:lnTo>
                    <a:pt x="1361" y="0"/>
                  </a:lnTo>
                  <a:close/>
                </a:path>
              </a:pathLst>
            </a:custGeom>
            <a:noFill/>
            <a:ln w="19050">
              <a:solidFill>
                <a:schemeClr val="accent1"/>
              </a:solidFill>
              <a:round/>
              <a:headEnd/>
              <a:tailEnd/>
            </a:ln>
          </p:spPr>
          <p:txBody>
            <a:bodyPr/>
            <a:lstStyle/>
            <a:p>
              <a:endParaRPr lang="en-CA"/>
            </a:p>
          </p:txBody>
        </p:sp>
        <p:sp>
          <p:nvSpPr>
            <p:cNvPr id="43" name="Freeform 316"/>
            <p:cNvSpPr>
              <a:spLocks noChangeAspect="1"/>
            </p:cNvSpPr>
            <p:nvPr/>
          </p:nvSpPr>
          <p:spPr bwMode="gray">
            <a:xfrm>
              <a:off x="3039" y="2872"/>
              <a:ext cx="181" cy="20"/>
            </a:xfrm>
            <a:custGeom>
              <a:avLst/>
              <a:gdLst/>
              <a:ahLst/>
              <a:cxnLst>
                <a:cxn ang="0">
                  <a:pos x="1361" y="0"/>
                </a:cxn>
                <a:cxn ang="0">
                  <a:pos x="1417" y="36"/>
                </a:cxn>
                <a:cxn ang="0">
                  <a:pos x="1417" y="119"/>
                </a:cxn>
                <a:cxn ang="0">
                  <a:pos x="1361" y="155"/>
                </a:cxn>
                <a:cxn ang="0">
                  <a:pos x="56" y="155"/>
                </a:cxn>
                <a:cxn ang="0">
                  <a:pos x="0" y="119"/>
                </a:cxn>
                <a:cxn ang="0">
                  <a:pos x="0" y="36"/>
                </a:cxn>
                <a:cxn ang="0">
                  <a:pos x="56" y="0"/>
                </a:cxn>
                <a:cxn ang="0">
                  <a:pos x="1361" y="0"/>
                </a:cxn>
              </a:cxnLst>
              <a:rect l="0" t="0" r="r" b="b"/>
              <a:pathLst>
                <a:path w="1417" h="155">
                  <a:moveTo>
                    <a:pt x="1361" y="0"/>
                  </a:moveTo>
                  <a:cubicBezTo>
                    <a:pt x="1392" y="0"/>
                    <a:pt x="1417" y="16"/>
                    <a:pt x="1417" y="36"/>
                  </a:cubicBezTo>
                  <a:cubicBezTo>
                    <a:pt x="1417" y="119"/>
                    <a:pt x="1417" y="119"/>
                    <a:pt x="1417" y="119"/>
                  </a:cubicBezTo>
                  <a:cubicBezTo>
                    <a:pt x="1417" y="139"/>
                    <a:pt x="1392" y="155"/>
                    <a:pt x="1361" y="155"/>
                  </a:cubicBezTo>
                  <a:cubicBezTo>
                    <a:pt x="56" y="155"/>
                    <a:pt x="56" y="155"/>
                    <a:pt x="56" y="155"/>
                  </a:cubicBezTo>
                  <a:cubicBezTo>
                    <a:pt x="25" y="155"/>
                    <a:pt x="0" y="139"/>
                    <a:pt x="0" y="119"/>
                  </a:cubicBezTo>
                  <a:cubicBezTo>
                    <a:pt x="0" y="36"/>
                    <a:pt x="0" y="36"/>
                    <a:pt x="0" y="36"/>
                  </a:cubicBezTo>
                  <a:cubicBezTo>
                    <a:pt x="0" y="16"/>
                    <a:pt x="25" y="0"/>
                    <a:pt x="56" y="0"/>
                  </a:cubicBezTo>
                  <a:lnTo>
                    <a:pt x="1361" y="0"/>
                  </a:lnTo>
                  <a:close/>
                </a:path>
              </a:pathLst>
            </a:custGeom>
            <a:noFill/>
            <a:ln w="19050">
              <a:solidFill>
                <a:schemeClr val="accent1"/>
              </a:solidFill>
              <a:round/>
              <a:headEnd/>
              <a:tailEnd/>
            </a:ln>
          </p:spPr>
          <p:txBody>
            <a:bodyPr/>
            <a:lstStyle/>
            <a:p>
              <a:endParaRPr lang="en-CA"/>
            </a:p>
          </p:txBody>
        </p:sp>
        <p:sp>
          <p:nvSpPr>
            <p:cNvPr id="44" name="Freeform 317"/>
            <p:cNvSpPr>
              <a:spLocks noChangeAspect="1"/>
            </p:cNvSpPr>
            <p:nvPr/>
          </p:nvSpPr>
          <p:spPr bwMode="gray">
            <a:xfrm>
              <a:off x="3072" y="2769"/>
              <a:ext cx="173" cy="255"/>
            </a:xfrm>
            <a:custGeom>
              <a:avLst/>
              <a:gdLst/>
              <a:ahLst/>
              <a:cxnLst>
                <a:cxn ang="0">
                  <a:pos x="1002" y="1609"/>
                </a:cxn>
                <a:cxn ang="0">
                  <a:pos x="395" y="1002"/>
                </a:cxn>
                <a:cxn ang="0">
                  <a:pos x="1002" y="394"/>
                </a:cxn>
                <a:cxn ang="0">
                  <a:pos x="1357" y="510"/>
                </a:cxn>
                <a:cxn ang="0">
                  <a:pos x="1357" y="66"/>
                </a:cxn>
                <a:cxn ang="0">
                  <a:pos x="1002" y="0"/>
                </a:cxn>
                <a:cxn ang="0">
                  <a:pos x="0" y="1002"/>
                </a:cxn>
                <a:cxn ang="0">
                  <a:pos x="1002" y="2004"/>
                </a:cxn>
                <a:cxn ang="0">
                  <a:pos x="1357" y="1938"/>
                </a:cxn>
                <a:cxn ang="0">
                  <a:pos x="1357" y="1493"/>
                </a:cxn>
                <a:cxn ang="0">
                  <a:pos x="1002" y="1609"/>
                </a:cxn>
              </a:cxnLst>
              <a:rect l="0" t="0" r="r" b="b"/>
              <a:pathLst>
                <a:path w="1357" h="2004">
                  <a:moveTo>
                    <a:pt x="1002" y="1609"/>
                  </a:moveTo>
                  <a:cubicBezTo>
                    <a:pt x="667" y="1609"/>
                    <a:pt x="395" y="1337"/>
                    <a:pt x="395" y="1002"/>
                  </a:cubicBezTo>
                  <a:cubicBezTo>
                    <a:pt x="395" y="667"/>
                    <a:pt x="667" y="394"/>
                    <a:pt x="1002" y="394"/>
                  </a:cubicBezTo>
                  <a:cubicBezTo>
                    <a:pt x="1135" y="394"/>
                    <a:pt x="1257" y="438"/>
                    <a:pt x="1357" y="510"/>
                  </a:cubicBezTo>
                  <a:cubicBezTo>
                    <a:pt x="1357" y="66"/>
                    <a:pt x="1357" y="66"/>
                    <a:pt x="1357" y="66"/>
                  </a:cubicBezTo>
                  <a:cubicBezTo>
                    <a:pt x="1247" y="24"/>
                    <a:pt x="1127" y="0"/>
                    <a:pt x="1002" y="0"/>
                  </a:cubicBezTo>
                  <a:cubicBezTo>
                    <a:pt x="449" y="0"/>
                    <a:pt x="0" y="449"/>
                    <a:pt x="0" y="1002"/>
                  </a:cubicBezTo>
                  <a:cubicBezTo>
                    <a:pt x="0" y="1554"/>
                    <a:pt x="449" y="2004"/>
                    <a:pt x="1002" y="2004"/>
                  </a:cubicBezTo>
                  <a:cubicBezTo>
                    <a:pt x="1127" y="2004"/>
                    <a:pt x="1247" y="1980"/>
                    <a:pt x="1357" y="1938"/>
                  </a:cubicBezTo>
                  <a:cubicBezTo>
                    <a:pt x="1357" y="1493"/>
                    <a:pt x="1357" y="1493"/>
                    <a:pt x="1357" y="1493"/>
                  </a:cubicBezTo>
                  <a:cubicBezTo>
                    <a:pt x="1257" y="1566"/>
                    <a:pt x="1135" y="1609"/>
                    <a:pt x="1002" y="1609"/>
                  </a:cubicBezTo>
                  <a:close/>
                </a:path>
              </a:pathLst>
            </a:custGeom>
            <a:grpFill/>
            <a:ln w="19050">
              <a:solidFill>
                <a:schemeClr val="accent1"/>
              </a:solidFill>
              <a:round/>
              <a:headEnd/>
              <a:tailEnd/>
            </a:ln>
          </p:spPr>
          <p:txBody>
            <a:bodyPr/>
            <a:lstStyle/>
            <a:p>
              <a:endParaRPr lang="en-CA"/>
            </a:p>
          </p:txBody>
        </p:sp>
      </p:grpSp>
      <p:sp>
        <p:nvSpPr>
          <p:cNvPr id="45" name="ZoneTexte 44"/>
          <p:cNvSpPr txBox="1"/>
          <p:nvPr/>
        </p:nvSpPr>
        <p:spPr>
          <a:xfrm>
            <a:off x="6702958" y="3109497"/>
            <a:ext cx="1119790" cy="327782"/>
          </a:xfrm>
          <a:prstGeom prst="rect">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txBody>
          <a:bodyPr wrap="square" rtlCol="0">
            <a:spAutoFit/>
          </a:bodyPr>
          <a:lstStyle/>
          <a:p>
            <a:r>
              <a:rPr lang="en-GB" sz="900" b="0" i="1" dirty="0" smtClean="0">
                <a:solidFill>
                  <a:schemeClr val="tx1"/>
                </a:solidFill>
                <a:latin typeface="+mn-lt"/>
              </a:rPr>
              <a:t>A leading car rental company</a:t>
            </a:r>
            <a:endParaRPr lang="fr-FR" sz="900" b="0" i="1" dirty="0">
              <a:solidFill>
                <a:schemeClr val="tx1"/>
              </a:solidFill>
              <a:latin typeface="+mn-lt"/>
            </a:endParaRPr>
          </a:p>
        </p:txBody>
      </p:sp>
      <p:sp>
        <p:nvSpPr>
          <p:cNvPr id="46" name="ZoneTexte 45"/>
          <p:cNvSpPr txBox="1"/>
          <p:nvPr/>
        </p:nvSpPr>
        <p:spPr>
          <a:xfrm>
            <a:off x="1609664" y="3966209"/>
            <a:ext cx="1295134" cy="327782"/>
          </a:xfrm>
          <a:prstGeom prst="rect">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txBody>
          <a:bodyPr wrap="square" rtlCol="0">
            <a:spAutoFit/>
          </a:bodyPr>
          <a:lstStyle/>
          <a:p>
            <a:r>
              <a:rPr lang="fr-FR" sz="900" b="0" i="1" dirty="0" smtClean="0">
                <a:solidFill>
                  <a:schemeClr val="tx1"/>
                </a:solidFill>
                <a:latin typeface="+mn-lt"/>
              </a:rPr>
              <a:t>An </a:t>
            </a:r>
            <a:r>
              <a:rPr lang="fr-FR" sz="900" b="0" i="1" dirty="0">
                <a:solidFill>
                  <a:schemeClr val="tx1"/>
                </a:solidFill>
                <a:latin typeface="+mn-lt"/>
              </a:rPr>
              <a:t>A</a:t>
            </a:r>
            <a:r>
              <a:rPr lang="fr-FR" sz="900" b="0" i="1" dirty="0" smtClean="0">
                <a:solidFill>
                  <a:schemeClr val="tx1"/>
                </a:solidFill>
                <a:latin typeface="+mn-lt"/>
              </a:rPr>
              <a:t>merican </a:t>
            </a:r>
            <a:r>
              <a:rPr lang="fr-FR" sz="900" b="0" i="1" dirty="0" err="1" smtClean="0">
                <a:solidFill>
                  <a:schemeClr val="tx1"/>
                </a:solidFill>
                <a:latin typeface="+mn-lt"/>
              </a:rPr>
              <a:t>Insurance</a:t>
            </a:r>
            <a:r>
              <a:rPr lang="fr-FR" sz="900" b="0" i="1" dirty="0" smtClean="0">
                <a:solidFill>
                  <a:schemeClr val="tx1"/>
                </a:solidFill>
                <a:latin typeface="+mn-lt"/>
              </a:rPr>
              <a:t> </a:t>
            </a:r>
            <a:r>
              <a:rPr lang="fr-FR" sz="900" b="0" i="1" dirty="0" err="1" smtClean="0">
                <a:solidFill>
                  <a:schemeClr val="tx1"/>
                </a:solidFill>
                <a:latin typeface="+mn-lt"/>
              </a:rPr>
              <a:t>company</a:t>
            </a:r>
            <a:endParaRPr lang="fr-FR" sz="900" b="0" i="1" dirty="0" smtClean="0">
              <a:solidFill>
                <a:schemeClr val="tx1"/>
              </a:solidFill>
              <a:latin typeface="+mn-lt"/>
            </a:endParaRPr>
          </a:p>
        </p:txBody>
      </p:sp>
      <p:sp>
        <p:nvSpPr>
          <p:cNvPr id="47" name="ZoneTexte 46"/>
          <p:cNvSpPr txBox="1"/>
          <p:nvPr/>
        </p:nvSpPr>
        <p:spPr>
          <a:xfrm>
            <a:off x="2785754" y="4531975"/>
            <a:ext cx="1295134" cy="327782"/>
          </a:xfrm>
          <a:prstGeom prst="rect">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txBody>
          <a:bodyPr wrap="square" rtlCol="0">
            <a:spAutoFit/>
          </a:bodyPr>
          <a:lstStyle/>
          <a:p>
            <a:r>
              <a:rPr lang="fr-FR" sz="900" b="0" i="1" dirty="0" smtClean="0">
                <a:solidFill>
                  <a:schemeClr val="tx1"/>
                </a:solidFill>
                <a:latin typeface="+mn-lt"/>
              </a:rPr>
              <a:t>A large commercial </a:t>
            </a:r>
            <a:r>
              <a:rPr lang="fr-FR" sz="900" b="0" i="1" dirty="0" err="1" smtClean="0">
                <a:solidFill>
                  <a:schemeClr val="tx1"/>
                </a:solidFill>
                <a:latin typeface="+mn-lt"/>
              </a:rPr>
              <a:t>European</a:t>
            </a:r>
            <a:r>
              <a:rPr lang="fr-FR" sz="900" b="0" i="1" dirty="0" smtClean="0">
                <a:solidFill>
                  <a:schemeClr val="tx1"/>
                </a:solidFill>
                <a:latin typeface="+mn-lt"/>
              </a:rPr>
              <a:t> Bank</a:t>
            </a:r>
          </a:p>
        </p:txBody>
      </p:sp>
      <p:pic>
        <p:nvPicPr>
          <p:cNvPr id="2" name="Picture 2" descr="http://www.jobup.ch/logos/7389.gif"/>
          <p:cNvPicPr>
            <a:picLocks noChangeAspect="1" noChangeArrowheads="1"/>
          </p:cNvPicPr>
          <p:nvPr/>
        </p:nvPicPr>
        <p:blipFill rotWithShape="1">
          <a:blip r:embed="rId8">
            <a:extLst>
              <a:ext uri="{28A0092B-C50C-407E-A947-70E740481C1C}">
                <a14:useLocalDpi xmlns:a14="http://schemas.microsoft.com/office/drawing/2010/main" val="0"/>
              </a:ext>
            </a:extLst>
          </a:blip>
          <a:srcRect l="-2631" t="-18509" r="-2331" b="-18988"/>
          <a:stretch/>
        </p:blipFill>
        <p:spPr bwMode="auto">
          <a:xfrm>
            <a:off x="5000424" y="3041986"/>
            <a:ext cx="1402915" cy="287146"/>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spTree>
    <p:extLst>
      <p:ext uri="{BB962C8B-B14F-4D97-AF65-F5344CB8AC3E}">
        <p14:creationId xmlns:p14="http://schemas.microsoft.com/office/powerpoint/2010/main" val="2954036260"/>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Freeform 7"/>
          <p:cNvSpPr>
            <a:spLocks/>
          </p:cNvSpPr>
          <p:nvPr/>
        </p:nvSpPr>
        <p:spPr bwMode="auto">
          <a:xfrm>
            <a:off x="0" y="0"/>
            <a:ext cx="9144000" cy="1240971"/>
          </a:xfrm>
          <a:custGeom>
            <a:avLst/>
            <a:gdLst/>
            <a:ahLst/>
            <a:cxnLst>
              <a:cxn ang="0">
                <a:pos x="0" y="0"/>
              </a:cxn>
              <a:cxn ang="0">
                <a:pos x="0" y="320"/>
              </a:cxn>
              <a:cxn ang="0">
                <a:pos x="511" y="320"/>
              </a:cxn>
              <a:cxn ang="0">
                <a:pos x="761" y="389"/>
              </a:cxn>
              <a:cxn ang="0">
                <a:pos x="822" y="449"/>
              </a:cxn>
              <a:cxn ang="0">
                <a:pos x="842" y="427"/>
              </a:cxn>
              <a:cxn ang="0">
                <a:pos x="1147" y="320"/>
              </a:cxn>
              <a:cxn ang="0">
                <a:pos x="3840" y="320"/>
              </a:cxn>
              <a:cxn ang="0">
                <a:pos x="3840" y="0"/>
              </a:cxn>
              <a:cxn ang="0">
                <a:pos x="0" y="0"/>
              </a:cxn>
            </a:cxnLst>
            <a:rect l="0" t="0" r="r" b="b"/>
            <a:pathLst>
              <a:path w="3840" h="449">
                <a:moveTo>
                  <a:pt x="0" y="0"/>
                </a:moveTo>
                <a:cubicBezTo>
                  <a:pt x="0" y="320"/>
                  <a:pt x="0" y="320"/>
                  <a:pt x="0" y="320"/>
                </a:cubicBezTo>
                <a:cubicBezTo>
                  <a:pt x="511" y="320"/>
                  <a:pt x="511" y="320"/>
                  <a:pt x="511" y="320"/>
                </a:cubicBezTo>
                <a:cubicBezTo>
                  <a:pt x="607" y="320"/>
                  <a:pt x="693" y="342"/>
                  <a:pt x="761" y="389"/>
                </a:cubicBezTo>
                <a:cubicBezTo>
                  <a:pt x="784" y="406"/>
                  <a:pt x="799" y="426"/>
                  <a:pt x="822" y="449"/>
                </a:cubicBezTo>
                <a:cubicBezTo>
                  <a:pt x="829" y="441"/>
                  <a:pt x="837" y="434"/>
                  <a:pt x="842" y="427"/>
                </a:cubicBezTo>
                <a:cubicBezTo>
                  <a:pt x="912" y="354"/>
                  <a:pt x="1016" y="320"/>
                  <a:pt x="1147" y="320"/>
                </a:cubicBezTo>
                <a:cubicBezTo>
                  <a:pt x="3840" y="320"/>
                  <a:pt x="3840" y="320"/>
                  <a:pt x="3840" y="320"/>
                </a:cubicBezTo>
                <a:cubicBezTo>
                  <a:pt x="3840" y="0"/>
                  <a:pt x="3840" y="0"/>
                  <a:pt x="3840" y="0"/>
                </a:cubicBezTo>
                <a:lnTo>
                  <a:pt x="0" y="0"/>
                </a:lnTo>
                <a:close/>
              </a:path>
            </a:pathLst>
          </a:custGeom>
          <a:solidFill>
            <a:schemeClr val="accent1"/>
          </a:solidFill>
          <a:ln w="9525">
            <a:noFill/>
            <a:round/>
            <a:headEnd/>
            <a:tailEnd/>
          </a:ln>
          <a:effectLst>
            <a:outerShdw blurRad="3175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fr-FR"/>
          </a:p>
        </p:txBody>
      </p:sp>
      <p:graphicFrame>
        <p:nvGraphicFramePr>
          <p:cNvPr id="52" name="Object 51" hidden="1"/>
          <p:cNvGraphicFramePr>
            <a:graphicFrameLocks noChangeAspect="1"/>
          </p:cNvGraphicFramePr>
          <p:nvPr>
            <p:custDataLst>
              <p:tags r:id="rId2"/>
            </p:custDataLst>
          </p:nvPr>
        </p:nvGraphicFramePr>
        <p:xfrm>
          <a:off x="1588" y="1589"/>
          <a:ext cx="1587" cy="1587"/>
        </p:xfrm>
        <a:graphic>
          <a:graphicData uri="http://schemas.openxmlformats.org/presentationml/2006/ole">
            <mc:AlternateContent xmlns:mc="http://schemas.openxmlformats.org/markup-compatibility/2006">
              <mc:Choice xmlns:v="urn:schemas-microsoft-com:vml" Requires="v">
                <p:oleObj spid="_x0000_s161799" name="think-cell Slide" r:id="rId7" imgW="360" imgH="360" progId="">
                  <p:embed/>
                </p:oleObj>
              </mc:Choice>
              <mc:Fallback>
                <p:oleObj name="think-cell Slide" r:id="rId7" imgW="360" imgH="360"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88" y="1589"/>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a:xfrm>
            <a:off x="0" y="0"/>
            <a:ext cx="9143999" cy="790575"/>
          </a:xfrm>
        </p:spPr>
        <p:txBody>
          <a:bodyPr/>
          <a:lstStyle/>
          <a:p>
            <a:pPr>
              <a:spcBef>
                <a:spcPts val="184"/>
              </a:spcBef>
              <a:spcAft>
                <a:spcPts val="184"/>
              </a:spcAft>
            </a:pPr>
            <a:r>
              <a:rPr lang="en-US" b="0" dirty="0" smtClean="0">
                <a:solidFill>
                  <a:schemeClr val="bg1"/>
                </a:solidFill>
              </a:rPr>
              <a:t>Progressing firmly on </a:t>
            </a:r>
            <a:r>
              <a:rPr lang="en-US" sz="2800" dirty="0" smtClean="0">
                <a:solidFill>
                  <a:schemeClr val="bg1"/>
                </a:solidFill>
              </a:rPr>
              <a:t>our priorities for 2016</a:t>
            </a:r>
            <a:endParaRPr lang="en-US" dirty="0">
              <a:solidFill>
                <a:schemeClr val="bg1"/>
              </a:solidFill>
            </a:endParaRPr>
          </a:p>
        </p:txBody>
      </p:sp>
      <p:sp>
        <p:nvSpPr>
          <p:cNvPr id="11" name="Rectangle 4"/>
          <p:cNvSpPr>
            <a:spLocks noChangeArrowheads="1"/>
          </p:cNvSpPr>
          <p:nvPr>
            <p:custDataLst>
              <p:tags r:id="rId3"/>
            </p:custDataLst>
          </p:nvPr>
        </p:nvSpPr>
        <p:spPr bwMode="gray">
          <a:xfrm>
            <a:off x="499343" y="4990335"/>
            <a:ext cx="45719" cy="91564"/>
          </a:xfrm>
          <a:prstGeom prst="rect">
            <a:avLst/>
          </a:prstGeom>
          <a:noFill/>
          <a:ln w="9525" algn="ctr">
            <a:noFill/>
            <a:miter lim="800000"/>
            <a:headEnd type="none" w="lg" len="lg"/>
            <a:tailEnd type="none" w="lg" len="lg"/>
          </a:ln>
        </p:spPr>
        <p:txBody>
          <a:bodyPr wrap="square" lIns="0" tIns="0" rIns="0" bIns="0" anchor="b">
            <a:spAutoFit/>
          </a:bodyPr>
          <a:lstStyle/>
          <a:p>
            <a:pPr algn="r"/>
            <a:r>
              <a:rPr lang="fr-FR" sz="700" b="0" dirty="0" smtClean="0">
                <a:solidFill>
                  <a:srgbClr val="808080"/>
                </a:solidFill>
                <a:latin typeface="Segoe UI" pitchFamily="34" charset="0"/>
                <a:cs typeface="Segoe UI" pitchFamily="34" charset="0"/>
              </a:rPr>
              <a:t>8</a:t>
            </a:r>
            <a:endParaRPr lang="en-US" sz="700" b="0" dirty="0">
              <a:solidFill>
                <a:srgbClr val="808080"/>
              </a:solidFill>
              <a:latin typeface="Segoe UI" pitchFamily="34" charset="0"/>
              <a:cs typeface="Segoe UI" pitchFamily="34" charset="0"/>
            </a:endParaRPr>
          </a:p>
        </p:txBody>
      </p:sp>
      <p:sp>
        <p:nvSpPr>
          <p:cNvPr id="12" name="Rectangle 4"/>
          <p:cNvSpPr>
            <a:spLocks noChangeArrowheads="1"/>
          </p:cNvSpPr>
          <p:nvPr>
            <p:custDataLst>
              <p:tags r:id="rId4"/>
            </p:custDataLst>
          </p:nvPr>
        </p:nvSpPr>
        <p:spPr bwMode="gray">
          <a:xfrm>
            <a:off x="638261" y="4983207"/>
            <a:ext cx="2015137" cy="91564"/>
          </a:xfrm>
          <a:prstGeom prst="rect">
            <a:avLst/>
          </a:prstGeom>
          <a:noFill/>
          <a:ln w="9525" algn="ctr">
            <a:noFill/>
            <a:miter lim="800000"/>
            <a:headEnd type="none" w="lg" len="lg"/>
            <a:tailEnd type="none" w="lg" len="lg"/>
          </a:ln>
        </p:spPr>
        <p:txBody>
          <a:bodyPr wrap="square" lIns="0" tIns="0" rIns="0" bIns="0" anchor="b">
            <a:spAutoFit/>
          </a:bodyPr>
          <a:lstStyle/>
          <a:p>
            <a:pPr algn="l"/>
            <a:r>
              <a:rPr lang="en-US" sz="700" b="0" dirty="0" smtClean="0">
                <a:solidFill>
                  <a:srgbClr val="808080"/>
                </a:solidFill>
                <a:latin typeface="Segoe UI" pitchFamily="34" charset="0"/>
                <a:cs typeface="Segoe UI" pitchFamily="34" charset="0"/>
              </a:rPr>
              <a:t>Copyright © 2016. All rights reserved</a:t>
            </a:r>
            <a:endParaRPr lang="en-US" sz="700" b="0" dirty="0">
              <a:solidFill>
                <a:srgbClr val="808080"/>
              </a:solidFill>
              <a:latin typeface="Segoe UI" pitchFamily="34" charset="0"/>
              <a:cs typeface="Segoe UI" pitchFamily="34" charset="0"/>
            </a:endParaRPr>
          </a:p>
        </p:txBody>
      </p:sp>
      <p:cxnSp>
        <p:nvCxnSpPr>
          <p:cNvPr id="13" name="Straight Connector 16"/>
          <p:cNvCxnSpPr/>
          <p:nvPr/>
        </p:nvCxnSpPr>
        <p:spPr bwMode="auto">
          <a:xfrm>
            <a:off x="594534" y="4982944"/>
            <a:ext cx="0" cy="86255"/>
          </a:xfrm>
          <a:prstGeom prst="line">
            <a:avLst/>
          </a:prstGeom>
          <a:solidFill>
            <a:srgbClr val="009BCC"/>
          </a:solidFill>
          <a:ln w="6350" cap="flat" cmpd="sng" algn="ctr">
            <a:solidFill>
              <a:srgbClr val="808080"/>
            </a:solidFill>
            <a:prstDash val="solid"/>
            <a:round/>
            <a:headEnd type="none" w="med" len="med"/>
            <a:tailEnd type="none" w="med" len="med"/>
          </a:ln>
          <a:effectLst/>
        </p:spPr>
      </p:cxnSp>
      <p:grpSp>
        <p:nvGrpSpPr>
          <p:cNvPr id="3" name="Group 39"/>
          <p:cNvGrpSpPr/>
          <p:nvPr/>
        </p:nvGrpSpPr>
        <p:grpSpPr>
          <a:xfrm>
            <a:off x="152382" y="2153796"/>
            <a:ext cx="2346364" cy="2705958"/>
            <a:chOff x="419099" y="1490980"/>
            <a:chExt cx="2603501" cy="2395220"/>
          </a:xfrm>
        </p:grpSpPr>
        <p:sp>
          <p:nvSpPr>
            <p:cNvPr id="15" name="Oval 1032"/>
            <p:cNvSpPr>
              <a:spLocks noChangeArrowheads="1"/>
            </p:cNvSpPr>
            <p:nvPr/>
          </p:nvSpPr>
          <p:spPr bwMode="auto">
            <a:xfrm>
              <a:off x="419099" y="1490980"/>
              <a:ext cx="2603501" cy="2395220"/>
            </a:xfrm>
            <a:prstGeom prst="roundRect">
              <a:avLst>
                <a:gd name="adj" fmla="val 0"/>
              </a:avLst>
            </a:prstGeom>
            <a:solidFill>
              <a:srgbClr val="F1F1F1"/>
            </a:solidFill>
            <a:ln w="28575">
              <a:noFill/>
              <a:round/>
              <a:headEnd/>
              <a:tailEnd/>
            </a:ln>
            <a:effectLst/>
          </p:spPr>
          <p:txBody>
            <a:bodyPr lIns="144000" tIns="288000" rIns="72000" bIns="41929" anchor="t" anchorCtr="0"/>
            <a:lstStyle/>
            <a:p>
              <a:pPr marL="203200" lvl="0" indent="-203200" algn="l" eaLnBrk="1" fontAlgn="auto" hangingPunct="1">
                <a:lnSpc>
                  <a:spcPct val="90000"/>
                </a:lnSpc>
                <a:spcBef>
                  <a:spcPts val="0"/>
                </a:spcBef>
                <a:spcAft>
                  <a:spcPts val="0"/>
                </a:spcAft>
                <a:buClr>
                  <a:srgbClr val="85888B"/>
                </a:buClr>
                <a:buFont typeface="Wingdings" pitchFamily="2" charset="2"/>
                <a:buChar char="§"/>
                <a:defRPr/>
              </a:pPr>
              <a:endParaRPr lang="en-GB" sz="1100" b="0" kern="0" dirty="0" smtClean="0">
                <a:solidFill>
                  <a:srgbClr val="9F958F">
                    <a:lumMod val="50000"/>
                  </a:srgbClr>
                </a:solidFill>
                <a:latin typeface="Segoe UI" pitchFamily="34" charset="0"/>
                <a:cs typeface="Segoe UI" pitchFamily="34" charset="0"/>
              </a:endParaRPr>
            </a:p>
          </p:txBody>
        </p:sp>
        <p:sp>
          <p:nvSpPr>
            <p:cNvPr id="16" name="Freeform 11"/>
            <p:cNvSpPr>
              <a:spLocks/>
            </p:cNvSpPr>
            <p:nvPr/>
          </p:nvSpPr>
          <p:spPr bwMode="auto">
            <a:xfrm rot="10800000" flipV="1">
              <a:off x="565149" y="1490981"/>
              <a:ext cx="554768" cy="151638"/>
            </a:xfrm>
            <a:custGeom>
              <a:avLst/>
              <a:gdLst>
                <a:gd name="connsiteX0" fmla="*/ 0 w 10000"/>
                <a:gd name="connsiteY0" fmla="*/ 0 h 10000"/>
                <a:gd name="connsiteX1" fmla="*/ 10000 w 10000"/>
                <a:gd name="connsiteY1" fmla="*/ 0 h 10000"/>
                <a:gd name="connsiteX2" fmla="*/ 10000 w 10000"/>
                <a:gd name="connsiteY2" fmla="*/ 5705 h 10000"/>
                <a:gd name="connsiteX3" fmla="*/ 9705 w 10000"/>
                <a:gd name="connsiteY3" fmla="*/ 8750 h 10000"/>
                <a:gd name="connsiteX4" fmla="*/ 814 w 10000"/>
                <a:gd name="connsiteY4" fmla="*/ 8750 h 10000"/>
                <a:gd name="connsiteX5" fmla="*/ 519 w 10000"/>
                <a:gd name="connsiteY5" fmla="*/ 10000 h 10000"/>
                <a:gd name="connsiteX6" fmla="*/ 228 w 10000"/>
                <a:gd name="connsiteY6" fmla="*/ 8750 h 10000"/>
                <a:gd name="connsiteX7" fmla="*/ 0 w 10000"/>
                <a:gd name="connsiteY7" fmla="*/ 8750 h 10000"/>
                <a:gd name="connsiteX8" fmla="*/ 92 w 10000"/>
                <a:gd name="connsiteY8" fmla="*/ 650 h 10000"/>
                <a:gd name="connsiteX0" fmla="*/ 0 w 10000"/>
                <a:gd name="connsiteY0" fmla="*/ 0 h 10000"/>
                <a:gd name="connsiteX1" fmla="*/ 10000 w 10000"/>
                <a:gd name="connsiteY1" fmla="*/ 0 h 10000"/>
                <a:gd name="connsiteX2" fmla="*/ 10000 w 10000"/>
                <a:gd name="connsiteY2" fmla="*/ 5705 h 10000"/>
                <a:gd name="connsiteX3" fmla="*/ 9705 w 10000"/>
                <a:gd name="connsiteY3" fmla="*/ 8750 h 10000"/>
                <a:gd name="connsiteX4" fmla="*/ 814 w 10000"/>
                <a:gd name="connsiteY4" fmla="*/ 8750 h 10000"/>
                <a:gd name="connsiteX5" fmla="*/ 519 w 10000"/>
                <a:gd name="connsiteY5" fmla="*/ 10000 h 10000"/>
                <a:gd name="connsiteX6" fmla="*/ 228 w 10000"/>
                <a:gd name="connsiteY6" fmla="*/ 8750 h 10000"/>
                <a:gd name="connsiteX7" fmla="*/ 0 w 10000"/>
                <a:gd name="connsiteY7" fmla="*/ 8750 h 10000"/>
                <a:gd name="connsiteX0" fmla="*/ 10000 w 10000"/>
                <a:gd name="connsiteY0" fmla="*/ 0 h 10000"/>
                <a:gd name="connsiteX1" fmla="*/ 10000 w 10000"/>
                <a:gd name="connsiteY1" fmla="*/ 5705 h 10000"/>
                <a:gd name="connsiteX2" fmla="*/ 9705 w 10000"/>
                <a:gd name="connsiteY2" fmla="*/ 8750 h 10000"/>
                <a:gd name="connsiteX3" fmla="*/ 814 w 10000"/>
                <a:gd name="connsiteY3" fmla="*/ 8750 h 10000"/>
                <a:gd name="connsiteX4" fmla="*/ 519 w 10000"/>
                <a:gd name="connsiteY4" fmla="*/ 10000 h 10000"/>
                <a:gd name="connsiteX5" fmla="*/ 228 w 10000"/>
                <a:gd name="connsiteY5" fmla="*/ 8750 h 10000"/>
                <a:gd name="connsiteX6" fmla="*/ 0 w 10000"/>
                <a:gd name="connsiteY6" fmla="*/ 8750 h 10000"/>
                <a:gd name="connsiteX0" fmla="*/ 10000 w 10000"/>
                <a:gd name="connsiteY0" fmla="*/ 16716 h 26716"/>
                <a:gd name="connsiteX1" fmla="*/ 4223 w 10000"/>
                <a:gd name="connsiteY1" fmla="*/ 0 h 26716"/>
                <a:gd name="connsiteX2" fmla="*/ 10000 w 10000"/>
                <a:gd name="connsiteY2" fmla="*/ 22421 h 26716"/>
                <a:gd name="connsiteX3" fmla="*/ 9705 w 10000"/>
                <a:gd name="connsiteY3" fmla="*/ 25466 h 26716"/>
                <a:gd name="connsiteX4" fmla="*/ 814 w 10000"/>
                <a:gd name="connsiteY4" fmla="*/ 25466 h 26716"/>
                <a:gd name="connsiteX5" fmla="*/ 519 w 10000"/>
                <a:gd name="connsiteY5" fmla="*/ 26716 h 26716"/>
                <a:gd name="connsiteX6" fmla="*/ 228 w 10000"/>
                <a:gd name="connsiteY6" fmla="*/ 25466 h 26716"/>
                <a:gd name="connsiteX7" fmla="*/ 0 w 10000"/>
                <a:gd name="connsiteY7" fmla="*/ 25466 h 26716"/>
                <a:gd name="connsiteX0" fmla="*/ 10000 w 10000"/>
                <a:gd name="connsiteY0" fmla="*/ 16716 h 26716"/>
                <a:gd name="connsiteX1" fmla="*/ 4223 w 10000"/>
                <a:gd name="connsiteY1" fmla="*/ 0 h 26716"/>
                <a:gd name="connsiteX2" fmla="*/ 10000 w 10000"/>
                <a:gd name="connsiteY2" fmla="*/ 22421 h 26716"/>
                <a:gd name="connsiteX3" fmla="*/ 4062 w 10000"/>
                <a:gd name="connsiteY3" fmla="*/ 25384 h 26716"/>
                <a:gd name="connsiteX4" fmla="*/ 814 w 10000"/>
                <a:gd name="connsiteY4" fmla="*/ 25466 h 26716"/>
                <a:gd name="connsiteX5" fmla="*/ 519 w 10000"/>
                <a:gd name="connsiteY5" fmla="*/ 26716 h 26716"/>
                <a:gd name="connsiteX6" fmla="*/ 228 w 10000"/>
                <a:gd name="connsiteY6" fmla="*/ 25466 h 26716"/>
                <a:gd name="connsiteX7" fmla="*/ 0 w 10000"/>
                <a:gd name="connsiteY7" fmla="*/ 25466 h 26716"/>
                <a:gd name="connsiteX0" fmla="*/ 10000 w 10000"/>
                <a:gd name="connsiteY0" fmla="*/ 16716 h 26716"/>
                <a:gd name="connsiteX1" fmla="*/ 4223 w 10000"/>
                <a:gd name="connsiteY1" fmla="*/ 0 h 26716"/>
                <a:gd name="connsiteX2" fmla="*/ 10000 w 10000"/>
                <a:gd name="connsiteY2" fmla="*/ 22421 h 26716"/>
                <a:gd name="connsiteX3" fmla="*/ 3373 w 10000"/>
                <a:gd name="connsiteY3" fmla="*/ 25384 h 26716"/>
                <a:gd name="connsiteX4" fmla="*/ 814 w 10000"/>
                <a:gd name="connsiteY4" fmla="*/ 25466 h 26716"/>
                <a:gd name="connsiteX5" fmla="*/ 519 w 10000"/>
                <a:gd name="connsiteY5" fmla="*/ 26716 h 26716"/>
                <a:gd name="connsiteX6" fmla="*/ 228 w 10000"/>
                <a:gd name="connsiteY6" fmla="*/ 25466 h 26716"/>
                <a:gd name="connsiteX7" fmla="*/ 0 w 10000"/>
                <a:gd name="connsiteY7" fmla="*/ 25466 h 26716"/>
                <a:gd name="connsiteX0" fmla="*/ 10000 w 10000"/>
                <a:gd name="connsiteY0" fmla="*/ 16716 h 26716"/>
                <a:gd name="connsiteX1" fmla="*/ 4223 w 10000"/>
                <a:gd name="connsiteY1" fmla="*/ 0 h 26716"/>
                <a:gd name="connsiteX2" fmla="*/ 4123 w 10000"/>
                <a:gd name="connsiteY2" fmla="*/ 23350 h 26716"/>
                <a:gd name="connsiteX3" fmla="*/ 3373 w 10000"/>
                <a:gd name="connsiteY3" fmla="*/ 25384 h 26716"/>
                <a:gd name="connsiteX4" fmla="*/ 814 w 10000"/>
                <a:gd name="connsiteY4" fmla="*/ 25466 h 26716"/>
                <a:gd name="connsiteX5" fmla="*/ 519 w 10000"/>
                <a:gd name="connsiteY5" fmla="*/ 26716 h 26716"/>
                <a:gd name="connsiteX6" fmla="*/ 228 w 10000"/>
                <a:gd name="connsiteY6" fmla="*/ 25466 h 26716"/>
                <a:gd name="connsiteX7" fmla="*/ 0 w 10000"/>
                <a:gd name="connsiteY7" fmla="*/ 25466 h 26716"/>
                <a:gd name="connsiteX0" fmla="*/ 10000 w 10000"/>
                <a:gd name="connsiteY0" fmla="*/ 16716 h 26716"/>
                <a:gd name="connsiteX1" fmla="*/ 9924 w 10000"/>
                <a:gd name="connsiteY1" fmla="*/ 16671 h 26716"/>
                <a:gd name="connsiteX2" fmla="*/ 4223 w 10000"/>
                <a:gd name="connsiteY2" fmla="*/ 0 h 26716"/>
                <a:gd name="connsiteX3" fmla="*/ 4123 w 10000"/>
                <a:gd name="connsiteY3" fmla="*/ 23350 h 26716"/>
                <a:gd name="connsiteX4" fmla="*/ 3373 w 10000"/>
                <a:gd name="connsiteY4" fmla="*/ 25384 h 26716"/>
                <a:gd name="connsiteX5" fmla="*/ 814 w 10000"/>
                <a:gd name="connsiteY5" fmla="*/ 25466 h 26716"/>
                <a:gd name="connsiteX6" fmla="*/ 519 w 10000"/>
                <a:gd name="connsiteY6" fmla="*/ 26716 h 26716"/>
                <a:gd name="connsiteX7" fmla="*/ 228 w 10000"/>
                <a:gd name="connsiteY7" fmla="*/ 25466 h 26716"/>
                <a:gd name="connsiteX8" fmla="*/ 0 w 10000"/>
                <a:gd name="connsiteY8" fmla="*/ 25466 h 26716"/>
                <a:gd name="connsiteX0" fmla="*/ 10000 w 10000"/>
                <a:gd name="connsiteY0" fmla="*/ 16716 h 26716"/>
                <a:gd name="connsiteX1" fmla="*/ 4223 w 10000"/>
                <a:gd name="connsiteY1" fmla="*/ 0 h 26716"/>
                <a:gd name="connsiteX2" fmla="*/ 4123 w 10000"/>
                <a:gd name="connsiteY2" fmla="*/ 23350 h 26716"/>
                <a:gd name="connsiteX3" fmla="*/ 3373 w 10000"/>
                <a:gd name="connsiteY3" fmla="*/ 25384 h 26716"/>
                <a:gd name="connsiteX4" fmla="*/ 814 w 10000"/>
                <a:gd name="connsiteY4" fmla="*/ 25466 h 26716"/>
                <a:gd name="connsiteX5" fmla="*/ 519 w 10000"/>
                <a:gd name="connsiteY5" fmla="*/ 26716 h 26716"/>
                <a:gd name="connsiteX6" fmla="*/ 228 w 10000"/>
                <a:gd name="connsiteY6" fmla="*/ 25466 h 26716"/>
                <a:gd name="connsiteX7" fmla="*/ 0 w 10000"/>
                <a:gd name="connsiteY7" fmla="*/ 25466 h 26716"/>
                <a:gd name="connsiteX0" fmla="*/ 4223 w 4224"/>
                <a:gd name="connsiteY0" fmla="*/ 0 h 26716"/>
                <a:gd name="connsiteX1" fmla="*/ 4123 w 4224"/>
                <a:gd name="connsiteY1" fmla="*/ 23350 h 26716"/>
                <a:gd name="connsiteX2" fmla="*/ 3373 w 4224"/>
                <a:gd name="connsiteY2" fmla="*/ 25384 h 26716"/>
                <a:gd name="connsiteX3" fmla="*/ 814 w 4224"/>
                <a:gd name="connsiteY3" fmla="*/ 25466 h 26716"/>
                <a:gd name="connsiteX4" fmla="*/ 519 w 4224"/>
                <a:gd name="connsiteY4" fmla="*/ 26716 h 26716"/>
                <a:gd name="connsiteX5" fmla="*/ 228 w 4224"/>
                <a:gd name="connsiteY5" fmla="*/ 25466 h 26716"/>
                <a:gd name="connsiteX6" fmla="*/ 0 w 4224"/>
                <a:gd name="connsiteY6" fmla="*/ 25466 h 26716"/>
                <a:gd name="connsiteX0" fmla="*/ 9998 w 10000"/>
                <a:gd name="connsiteY0" fmla="*/ 0 h 10000"/>
                <a:gd name="connsiteX1" fmla="*/ 9761 w 10000"/>
                <a:gd name="connsiteY1" fmla="*/ 8740 h 10000"/>
                <a:gd name="connsiteX2" fmla="*/ 7985 w 10000"/>
                <a:gd name="connsiteY2" fmla="*/ 9501 h 10000"/>
                <a:gd name="connsiteX3" fmla="*/ 1927 w 10000"/>
                <a:gd name="connsiteY3" fmla="*/ 9532 h 10000"/>
                <a:gd name="connsiteX4" fmla="*/ 1229 w 10000"/>
                <a:gd name="connsiteY4" fmla="*/ 10000 h 10000"/>
                <a:gd name="connsiteX5" fmla="*/ 540 w 10000"/>
                <a:gd name="connsiteY5" fmla="*/ 9532 h 10000"/>
                <a:gd name="connsiteX6" fmla="*/ 0 w 10000"/>
                <a:gd name="connsiteY6" fmla="*/ 9532 h 10000"/>
                <a:gd name="connsiteX0" fmla="*/ 9998 w 10000"/>
                <a:gd name="connsiteY0" fmla="*/ 0 h 10000"/>
                <a:gd name="connsiteX1" fmla="*/ 9761 w 10000"/>
                <a:gd name="connsiteY1" fmla="*/ 8740 h 10000"/>
                <a:gd name="connsiteX2" fmla="*/ 7985 w 10000"/>
                <a:gd name="connsiteY2" fmla="*/ 9501 h 10000"/>
                <a:gd name="connsiteX3" fmla="*/ 1927 w 10000"/>
                <a:gd name="connsiteY3" fmla="*/ 9532 h 10000"/>
                <a:gd name="connsiteX4" fmla="*/ 1229 w 10000"/>
                <a:gd name="connsiteY4" fmla="*/ 10000 h 10000"/>
                <a:gd name="connsiteX5" fmla="*/ 540 w 10000"/>
                <a:gd name="connsiteY5" fmla="*/ 9532 h 10000"/>
                <a:gd name="connsiteX6" fmla="*/ 0 w 10000"/>
                <a:gd name="connsiteY6" fmla="*/ 9532 h 10000"/>
                <a:gd name="connsiteX0" fmla="*/ 9998 w 10042"/>
                <a:gd name="connsiteY0" fmla="*/ 0 h 10000"/>
                <a:gd name="connsiteX1" fmla="*/ 10042 w 10042"/>
                <a:gd name="connsiteY1" fmla="*/ 8740 h 10000"/>
                <a:gd name="connsiteX2" fmla="*/ 7985 w 10042"/>
                <a:gd name="connsiteY2" fmla="*/ 9501 h 10000"/>
                <a:gd name="connsiteX3" fmla="*/ 1927 w 10042"/>
                <a:gd name="connsiteY3" fmla="*/ 9532 h 10000"/>
                <a:gd name="connsiteX4" fmla="*/ 1229 w 10042"/>
                <a:gd name="connsiteY4" fmla="*/ 10000 h 10000"/>
                <a:gd name="connsiteX5" fmla="*/ 540 w 10042"/>
                <a:gd name="connsiteY5" fmla="*/ 9532 h 10000"/>
                <a:gd name="connsiteX6" fmla="*/ 0 w 10042"/>
                <a:gd name="connsiteY6" fmla="*/ 9532 h 10000"/>
                <a:gd name="connsiteX0" fmla="*/ 9998 w 10042"/>
                <a:gd name="connsiteY0" fmla="*/ 0 h 10000"/>
                <a:gd name="connsiteX1" fmla="*/ 10042 w 10042"/>
                <a:gd name="connsiteY1" fmla="*/ 8723 h 10000"/>
                <a:gd name="connsiteX2" fmla="*/ 7985 w 10042"/>
                <a:gd name="connsiteY2" fmla="*/ 9501 h 10000"/>
                <a:gd name="connsiteX3" fmla="*/ 1927 w 10042"/>
                <a:gd name="connsiteY3" fmla="*/ 9532 h 10000"/>
                <a:gd name="connsiteX4" fmla="*/ 1229 w 10042"/>
                <a:gd name="connsiteY4" fmla="*/ 10000 h 10000"/>
                <a:gd name="connsiteX5" fmla="*/ 540 w 10042"/>
                <a:gd name="connsiteY5" fmla="*/ 9532 h 10000"/>
                <a:gd name="connsiteX6" fmla="*/ 0 w 10042"/>
                <a:gd name="connsiteY6" fmla="*/ 9532 h 10000"/>
                <a:gd name="connsiteX0" fmla="*/ 9998 w 10042"/>
                <a:gd name="connsiteY0" fmla="*/ 0 h 10250"/>
                <a:gd name="connsiteX1" fmla="*/ 10042 w 10042"/>
                <a:gd name="connsiteY1" fmla="*/ 8723 h 10250"/>
                <a:gd name="connsiteX2" fmla="*/ 9006 w 10042"/>
                <a:gd name="connsiteY2" fmla="*/ 9164 h 10250"/>
                <a:gd name="connsiteX3" fmla="*/ 7985 w 10042"/>
                <a:gd name="connsiteY3" fmla="*/ 9501 h 10250"/>
                <a:gd name="connsiteX4" fmla="*/ 1927 w 10042"/>
                <a:gd name="connsiteY4" fmla="*/ 9532 h 10250"/>
                <a:gd name="connsiteX5" fmla="*/ 1229 w 10042"/>
                <a:gd name="connsiteY5" fmla="*/ 10000 h 10250"/>
                <a:gd name="connsiteX6" fmla="*/ 540 w 10042"/>
                <a:gd name="connsiteY6" fmla="*/ 9532 h 10250"/>
                <a:gd name="connsiteX7" fmla="*/ 0 w 10042"/>
                <a:gd name="connsiteY7" fmla="*/ 9532 h 10250"/>
                <a:gd name="connsiteX0" fmla="*/ 9998 w 10042"/>
                <a:gd name="connsiteY0" fmla="*/ 0 h 10000"/>
                <a:gd name="connsiteX1" fmla="*/ 10042 w 10042"/>
                <a:gd name="connsiteY1" fmla="*/ 7777 h 10000"/>
                <a:gd name="connsiteX2" fmla="*/ 9006 w 10042"/>
                <a:gd name="connsiteY2" fmla="*/ 9164 h 10000"/>
                <a:gd name="connsiteX3" fmla="*/ 7985 w 10042"/>
                <a:gd name="connsiteY3" fmla="*/ 9501 h 10000"/>
                <a:gd name="connsiteX4" fmla="*/ 1927 w 10042"/>
                <a:gd name="connsiteY4" fmla="*/ 9532 h 10000"/>
                <a:gd name="connsiteX5" fmla="*/ 1229 w 10042"/>
                <a:gd name="connsiteY5" fmla="*/ 10000 h 10000"/>
                <a:gd name="connsiteX6" fmla="*/ 540 w 10042"/>
                <a:gd name="connsiteY6" fmla="*/ 9532 h 10000"/>
                <a:gd name="connsiteX7" fmla="*/ 0 w 10042"/>
                <a:gd name="connsiteY7" fmla="*/ 9532 h 10000"/>
                <a:gd name="connsiteX0" fmla="*/ 9998 w 10042"/>
                <a:gd name="connsiteY0" fmla="*/ 0 h 10000"/>
                <a:gd name="connsiteX1" fmla="*/ 10042 w 10042"/>
                <a:gd name="connsiteY1" fmla="*/ 7777 h 10000"/>
                <a:gd name="connsiteX2" fmla="*/ 9537 w 10042"/>
                <a:gd name="connsiteY2" fmla="*/ 9130 h 10000"/>
                <a:gd name="connsiteX3" fmla="*/ 7985 w 10042"/>
                <a:gd name="connsiteY3" fmla="*/ 9501 h 10000"/>
                <a:gd name="connsiteX4" fmla="*/ 1927 w 10042"/>
                <a:gd name="connsiteY4" fmla="*/ 9532 h 10000"/>
                <a:gd name="connsiteX5" fmla="*/ 1229 w 10042"/>
                <a:gd name="connsiteY5" fmla="*/ 10000 h 10000"/>
                <a:gd name="connsiteX6" fmla="*/ 540 w 10042"/>
                <a:gd name="connsiteY6" fmla="*/ 9532 h 10000"/>
                <a:gd name="connsiteX7" fmla="*/ 0 w 10042"/>
                <a:gd name="connsiteY7" fmla="*/ 9532 h 10000"/>
                <a:gd name="connsiteX0" fmla="*/ 9998 w 10042"/>
                <a:gd name="connsiteY0" fmla="*/ 0 h 10000"/>
                <a:gd name="connsiteX1" fmla="*/ 10042 w 10042"/>
                <a:gd name="connsiteY1" fmla="*/ 7777 h 10000"/>
                <a:gd name="connsiteX2" fmla="*/ 9537 w 10042"/>
                <a:gd name="connsiteY2" fmla="*/ 9130 h 10000"/>
                <a:gd name="connsiteX3" fmla="*/ 7985 w 10042"/>
                <a:gd name="connsiteY3" fmla="*/ 9501 h 10000"/>
                <a:gd name="connsiteX4" fmla="*/ 1927 w 10042"/>
                <a:gd name="connsiteY4" fmla="*/ 9532 h 10000"/>
                <a:gd name="connsiteX5" fmla="*/ 1229 w 10042"/>
                <a:gd name="connsiteY5" fmla="*/ 10000 h 10000"/>
                <a:gd name="connsiteX6" fmla="*/ 540 w 10042"/>
                <a:gd name="connsiteY6" fmla="*/ 9532 h 10000"/>
                <a:gd name="connsiteX7" fmla="*/ 0 w 10042"/>
                <a:gd name="connsiteY7" fmla="*/ 9532 h 10000"/>
                <a:gd name="connsiteX0" fmla="*/ 9998 w 10059"/>
                <a:gd name="connsiteY0" fmla="*/ 0 h 10000"/>
                <a:gd name="connsiteX1" fmla="*/ 10042 w 10059"/>
                <a:gd name="connsiteY1" fmla="*/ 7777 h 10000"/>
                <a:gd name="connsiteX2" fmla="*/ 9537 w 10059"/>
                <a:gd name="connsiteY2" fmla="*/ 9130 h 10000"/>
                <a:gd name="connsiteX3" fmla="*/ 7985 w 10059"/>
                <a:gd name="connsiteY3" fmla="*/ 9501 h 10000"/>
                <a:gd name="connsiteX4" fmla="*/ 1927 w 10059"/>
                <a:gd name="connsiteY4" fmla="*/ 9532 h 10000"/>
                <a:gd name="connsiteX5" fmla="*/ 1229 w 10059"/>
                <a:gd name="connsiteY5" fmla="*/ 10000 h 10000"/>
                <a:gd name="connsiteX6" fmla="*/ 540 w 10059"/>
                <a:gd name="connsiteY6" fmla="*/ 9532 h 10000"/>
                <a:gd name="connsiteX7" fmla="*/ 0 w 10059"/>
                <a:gd name="connsiteY7" fmla="*/ 9532 h 10000"/>
                <a:gd name="connsiteX0" fmla="*/ 9998 w 10059"/>
                <a:gd name="connsiteY0" fmla="*/ 0 h 10000"/>
                <a:gd name="connsiteX1" fmla="*/ 10042 w 10059"/>
                <a:gd name="connsiteY1" fmla="*/ 7777 h 10000"/>
                <a:gd name="connsiteX2" fmla="*/ 9689 w 10059"/>
                <a:gd name="connsiteY2" fmla="*/ 9231 h 10000"/>
                <a:gd name="connsiteX3" fmla="*/ 7985 w 10059"/>
                <a:gd name="connsiteY3" fmla="*/ 9501 h 10000"/>
                <a:gd name="connsiteX4" fmla="*/ 1927 w 10059"/>
                <a:gd name="connsiteY4" fmla="*/ 9532 h 10000"/>
                <a:gd name="connsiteX5" fmla="*/ 1229 w 10059"/>
                <a:gd name="connsiteY5" fmla="*/ 10000 h 10000"/>
                <a:gd name="connsiteX6" fmla="*/ 540 w 10059"/>
                <a:gd name="connsiteY6" fmla="*/ 9532 h 10000"/>
                <a:gd name="connsiteX7" fmla="*/ 0 w 10059"/>
                <a:gd name="connsiteY7" fmla="*/ 9532 h 10000"/>
                <a:gd name="connsiteX0" fmla="*/ 9998 w 10059"/>
                <a:gd name="connsiteY0" fmla="*/ 0 h 10000"/>
                <a:gd name="connsiteX1" fmla="*/ 10042 w 10059"/>
                <a:gd name="connsiteY1" fmla="*/ 7777 h 10000"/>
                <a:gd name="connsiteX2" fmla="*/ 9704 w 10059"/>
                <a:gd name="connsiteY2" fmla="*/ 9299 h 10000"/>
                <a:gd name="connsiteX3" fmla="*/ 7985 w 10059"/>
                <a:gd name="connsiteY3" fmla="*/ 9501 h 10000"/>
                <a:gd name="connsiteX4" fmla="*/ 1927 w 10059"/>
                <a:gd name="connsiteY4" fmla="*/ 9532 h 10000"/>
                <a:gd name="connsiteX5" fmla="*/ 1229 w 10059"/>
                <a:gd name="connsiteY5" fmla="*/ 10000 h 10000"/>
                <a:gd name="connsiteX6" fmla="*/ 540 w 10059"/>
                <a:gd name="connsiteY6" fmla="*/ 9532 h 10000"/>
                <a:gd name="connsiteX7" fmla="*/ 0 w 10059"/>
                <a:gd name="connsiteY7" fmla="*/ 9532 h 10000"/>
                <a:gd name="connsiteX0" fmla="*/ 9998 w 10059"/>
                <a:gd name="connsiteY0" fmla="*/ 0 h 10000"/>
                <a:gd name="connsiteX1" fmla="*/ 10042 w 10059"/>
                <a:gd name="connsiteY1" fmla="*/ 7777 h 10000"/>
                <a:gd name="connsiteX2" fmla="*/ 9704 w 10059"/>
                <a:gd name="connsiteY2" fmla="*/ 9299 h 10000"/>
                <a:gd name="connsiteX3" fmla="*/ 7985 w 10059"/>
                <a:gd name="connsiteY3" fmla="*/ 9501 h 10000"/>
                <a:gd name="connsiteX4" fmla="*/ 1927 w 10059"/>
                <a:gd name="connsiteY4" fmla="*/ 9532 h 10000"/>
                <a:gd name="connsiteX5" fmla="*/ 1229 w 10059"/>
                <a:gd name="connsiteY5" fmla="*/ 10000 h 10000"/>
                <a:gd name="connsiteX6" fmla="*/ 540 w 10059"/>
                <a:gd name="connsiteY6" fmla="*/ 9532 h 10000"/>
                <a:gd name="connsiteX7" fmla="*/ 0 w 10059"/>
                <a:gd name="connsiteY7" fmla="*/ 9532 h 10000"/>
                <a:gd name="connsiteX0" fmla="*/ 9998 w 10059"/>
                <a:gd name="connsiteY0" fmla="*/ 0 h 10000"/>
                <a:gd name="connsiteX1" fmla="*/ 10042 w 10059"/>
                <a:gd name="connsiteY1" fmla="*/ 7777 h 10000"/>
                <a:gd name="connsiteX2" fmla="*/ 9704 w 10059"/>
                <a:gd name="connsiteY2" fmla="*/ 9299 h 10000"/>
                <a:gd name="connsiteX3" fmla="*/ 7985 w 10059"/>
                <a:gd name="connsiteY3" fmla="*/ 9501 h 10000"/>
                <a:gd name="connsiteX4" fmla="*/ 1927 w 10059"/>
                <a:gd name="connsiteY4" fmla="*/ 9532 h 10000"/>
                <a:gd name="connsiteX5" fmla="*/ 1229 w 10059"/>
                <a:gd name="connsiteY5" fmla="*/ 10000 h 10000"/>
                <a:gd name="connsiteX6" fmla="*/ 540 w 10059"/>
                <a:gd name="connsiteY6" fmla="*/ 9532 h 10000"/>
                <a:gd name="connsiteX7" fmla="*/ 0 w 10059"/>
                <a:gd name="connsiteY7" fmla="*/ 9532 h 10000"/>
                <a:gd name="connsiteX0" fmla="*/ 9998 w 10059"/>
                <a:gd name="connsiteY0" fmla="*/ 0 h 10000"/>
                <a:gd name="connsiteX1" fmla="*/ 10042 w 10059"/>
                <a:gd name="connsiteY1" fmla="*/ 7777 h 10000"/>
                <a:gd name="connsiteX2" fmla="*/ 9710 w 10059"/>
                <a:gd name="connsiteY2" fmla="*/ 9331 h 10000"/>
                <a:gd name="connsiteX3" fmla="*/ 7985 w 10059"/>
                <a:gd name="connsiteY3" fmla="*/ 9501 h 10000"/>
                <a:gd name="connsiteX4" fmla="*/ 1927 w 10059"/>
                <a:gd name="connsiteY4" fmla="*/ 9532 h 10000"/>
                <a:gd name="connsiteX5" fmla="*/ 1229 w 10059"/>
                <a:gd name="connsiteY5" fmla="*/ 10000 h 10000"/>
                <a:gd name="connsiteX6" fmla="*/ 540 w 10059"/>
                <a:gd name="connsiteY6" fmla="*/ 9532 h 10000"/>
                <a:gd name="connsiteX7" fmla="*/ 0 w 10059"/>
                <a:gd name="connsiteY7" fmla="*/ 9532 h 10000"/>
                <a:gd name="connsiteX0" fmla="*/ 9998 w 10093"/>
                <a:gd name="connsiteY0" fmla="*/ 0 h 10000"/>
                <a:gd name="connsiteX1" fmla="*/ 10042 w 10093"/>
                <a:gd name="connsiteY1" fmla="*/ 7777 h 10000"/>
                <a:gd name="connsiteX2" fmla="*/ 9750 w 10093"/>
                <a:gd name="connsiteY2" fmla="*/ 9331 h 10000"/>
                <a:gd name="connsiteX3" fmla="*/ 7985 w 10093"/>
                <a:gd name="connsiteY3" fmla="*/ 9501 h 10000"/>
                <a:gd name="connsiteX4" fmla="*/ 1927 w 10093"/>
                <a:gd name="connsiteY4" fmla="*/ 9532 h 10000"/>
                <a:gd name="connsiteX5" fmla="*/ 1229 w 10093"/>
                <a:gd name="connsiteY5" fmla="*/ 10000 h 10000"/>
                <a:gd name="connsiteX6" fmla="*/ 540 w 10093"/>
                <a:gd name="connsiteY6" fmla="*/ 9532 h 10000"/>
                <a:gd name="connsiteX7" fmla="*/ 0 w 10093"/>
                <a:gd name="connsiteY7" fmla="*/ 9532 h 10000"/>
                <a:gd name="connsiteX0" fmla="*/ 9998 w 10068"/>
                <a:gd name="connsiteY0" fmla="*/ 0 h 10000"/>
                <a:gd name="connsiteX1" fmla="*/ 10042 w 10068"/>
                <a:gd name="connsiteY1" fmla="*/ 7777 h 10000"/>
                <a:gd name="connsiteX2" fmla="*/ 9750 w 10068"/>
                <a:gd name="connsiteY2" fmla="*/ 9331 h 10000"/>
                <a:gd name="connsiteX3" fmla="*/ 7985 w 10068"/>
                <a:gd name="connsiteY3" fmla="*/ 9501 h 10000"/>
                <a:gd name="connsiteX4" fmla="*/ 1927 w 10068"/>
                <a:gd name="connsiteY4" fmla="*/ 9532 h 10000"/>
                <a:gd name="connsiteX5" fmla="*/ 1229 w 10068"/>
                <a:gd name="connsiteY5" fmla="*/ 10000 h 10000"/>
                <a:gd name="connsiteX6" fmla="*/ 540 w 10068"/>
                <a:gd name="connsiteY6" fmla="*/ 9532 h 10000"/>
                <a:gd name="connsiteX7" fmla="*/ 0 w 10068"/>
                <a:gd name="connsiteY7" fmla="*/ 9532 h 10000"/>
                <a:gd name="connsiteX0" fmla="*/ 10042 w 10068"/>
                <a:gd name="connsiteY0" fmla="*/ 0 h 6834"/>
                <a:gd name="connsiteX1" fmla="*/ 10042 w 10068"/>
                <a:gd name="connsiteY1" fmla="*/ 4611 h 6834"/>
                <a:gd name="connsiteX2" fmla="*/ 9750 w 10068"/>
                <a:gd name="connsiteY2" fmla="*/ 6165 h 6834"/>
                <a:gd name="connsiteX3" fmla="*/ 7985 w 10068"/>
                <a:gd name="connsiteY3" fmla="*/ 6335 h 6834"/>
                <a:gd name="connsiteX4" fmla="*/ 1927 w 10068"/>
                <a:gd name="connsiteY4" fmla="*/ 6366 h 6834"/>
                <a:gd name="connsiteX5" fmla="*/ 1229 w 10068"/>
                <a:gd name="connsiteY5" fmla="*/ 6834 h 6834"/>
                <a:gd name="connsiteX6" fmla="*/ 540 w 10068"/>
                <a:gd name="connsiteY6" fmla="*/ 6366 h 6834"/>
                <a:gd name="connsiteX7" fmla="*/ 0 w 10068"/>
                <a:gd name="connsiteY7" fmla="*/ 6366 h 6834"/>
                <a:gd name="connsiteX0" fmla="*/ 9974 w 10000"/>
                <a:gd name="connsiteY0" fmla="*/ 0 h 3253"/>
                <a:gd name="connsiteX1" fmla="*/ 9684 w 10000"/>
                <a:gd name="connsiteY1" fmla="*/ 2274 h 3253"/>
                <a:gd name="connsiteX2" fmla="*/ 7931 w 10000"/>
                <a:gd name="connsiteY2" fmla="*/ 2523 h 3253"/>
                <a:gd name="connsiteX3" fmla="*/ 1914 w 10000"/>
                <a:gd name="connsiteY3" fmla="*/ 2568 h 3253"/>
                <a:gd name="connsiteX4" fmla="*/ 1221 w 10000"/>
                <a:gd name="connsiteY4" fmla="*/ 3253 h 3253"/>
                <a:gd name="connsiteX5" fmla="*/ 536 w 10000"/>
                <a:gd name="connsiteY5" fmla="*/ 2568 h 3253"/>
                <a:gd name="connsiteX6" fmla="*/ 0 w 10000"/>
                <a:gd name="connsiteY6" fmla="*/ 2568 h 3253"/>
                <a:gd name="connsiteX0" fmla="*/ 9684 w 9684"/>
                <a:gd name="connsiteY0" fmla="*/ 0 h 3010"/>
                <a:gd name="connsiteX1" fmla="*/ 7931 w 9684"/>
                <a:gd name="connsiteY1" fmla="*/ 766 h 3010"/>
                <a:gd name="connsiteX2" fmla="*/ 1914 w 9684"/>
                <a:gd name="connsiteY2" fmla="*/ 904 h 3010"/>
                <a:gd name="connsiteX3" fmla="*/ 1221 w 9684"/>
                <a:gd name="connsiteY3" fmla="*/ 3010 h 3010"/>
                <a:gd name="connsiteX4" fmla="*/ 536 w 9684"/>
                <a:gd name="connsiteY4" fmla="*/ 904 h 3010"/>
                <a:gd name="connsiteX5" fmla="*/ 0 w 9684"/>
                <a:gd name="connsiteY5" fmla="*/ 904 h 3010"/>
                <a:gd name="connsiteX0" fmla="*/ 8190 w 8190"/>
                <a:gd name="connsiteY0" fmla="*/ 0 h 7455"/>
                <a:gd name="connsiteX1" fmla="*/ 1976 w 8190"/>
                <a:gd name="connsiteY1" fmla="*/ 458 h 7455"/>
                <a:gd name="connsiteX2" fmla="*/ 1261 w 8190"/>
                <a:gd name="connsiteY2" fmla="*/ 7455 h 7455"/>
                <a:gd name="connsiteX3" fmla="*/ 553 w 8190"/>
                <a:gd name="connsiteY3" fmla="*/ 458 h 7455"/>
                <a:gd name="connsiteX4" fmla="*/ 0 w 8190"/>
                <a:gd name="connsiteY4" fmla="*/ 458 h 7455"/>
                <a:gd name="connsiteX0" fmla="*/ 2413 w 2413"/>
                <a:gd name="connsiteY0" fmla="*/ 0 h 9386"/>
                <a:gd name="connsiteX1" fmla="*/ 1540 w 2413"/>
                <a:gd name="connsiteY1" fmla="*/ 9386 h 9386"/>
                <a:gd name="connsiteX2" fmla="*/ 675 w 2413"/>
                <a:gd name="connsiteY2" fmla="*/ 0 h 9386"/>
                <a:gd name="connsiteX3" fmla="*/ 0 w 2413"/>
                <a:gd name="connsiteY3" fmla="*/ 0 h 9386"/>
                <a:gd name="connsiteX0" fmla="*/ 7203 w 7203"/>
                <a:gd name="connsiteY0" fmla="*/ 0 h 10000"/>
                <a:gd name="connsiteX1" fmla="*/ 3585 w 7203"/>
                <a:gd name="connsiteY1" fmla="*/ 10000 h 10000"/>
                <a:gd name="connsiteX2" fmla="*/ 0 w 7203"/>
                <a:gd name="connsiteY2" fmla="*/ 0 h 10000"/>
              </a:gdLst>
              <a:ahLst/>
              <a:cxnLst>
                <a:cxn ang="0">
                  <a:pos x="connsiteX0" y="connsiteY0"/>
                </a:cxn>
                <a:cxn ang="0">
                  <a:pos x="connsiteX1" y="connsiteY1"/>
                </a:cxn>
                <a:cxn ang="0">
                  <a:pos x="connsiteX2" y="connsiteY2"/>
                </a:cxn>
              </a:cxnLst>
              <a:rect l="l" t="t" r="r" b="b"/>
              <a:pathLst>
                <a:path w="7203" h="10000">
                  <a:moveTo>
                    <a:pt x="7203" y="0"/>
                  </a:moveTo>
                  <a:cubicBezTo>
                    <a:pt x="4385" y="0"/>
                    <a:pt x="3585" y="10000"/>
                    <a:pt x="3585" y="10000"/>
                  </a:cubicBezTo>
                  <a:cubicBezTo>
                    <a:pt x="3585" y="10000"/>
                    <a:pt x="2831" y="0"/>
                    <a:pt x="0" y="0"/>
                  </a:cubicBezTo>
                </a:path>
              </a:pathLst>
            </a:custGeom>
            <a:solidFill>
              <a:srgbClr val="FFFFFF">
                <a:lumMod val="95000"/>
              </a:srgbClr>
            </a:solidFill>
            <a:ln>
              <a:noFill/>
              <a:headEnd type="none" w="med" len="med"/>
              <a:tailEnd type="none" w="med" len="med"/>
            </a:ln>
            <a:effectLst/>
            <a:scene3d>
              <a:camera prst="orthographicFront">
                <a:rot lat="0" lon="0" rev="0"/>
              </a:camera>
              <a:lightRig rig="threePt" dir="t">
                <a:rot lat="0" lon="0" rev="1200000"/>
              </a:lightRig>
            </a:scene3d>
            <a:sp3d/>
          </p:spPr>
          <p:txBody>
            <a:bodyPr lIns="49523" tIns="42920" rIns="49523" bIns="41930" anchor="ctr"/>
            <a:lstStyle/>
            <a:p>
              <a:pPr marL="0" marR="0" lvl="0" indent="0" algn="ctr" defTabSz="912847" eaLnBrk="1" fontAlgn="auto" latinLnBrk="0" hangingPunct="1">
                <a:lnSpc>
                  <a:spcPct val="100000"/>
                </a:lnSpc>
                <a:spcBef>
                  <a:spcPts val="0"/>
                </a:spcBef>
                <a:spcAft>
                  <a:spcPts val="0"/>
                </a:spcAft>
                <a:buClrTx/>
                <a:buSzTx/>
                <a:buFontTx/>
                <a:buNone/>
                <a:tabLst/>
                <a:defRPr/>
              </a:pPr>
              <a:endParaRPr kumimoji="0" lang="en-GB" sz="1500" b="1" i="0" u="none" strike="noStrike" kern="0" cap="none" spc="0" normalizeH="0" baseline="0" noProof="0" dirty="0">
                <a:ln>
                  <a:noFill/>
                </a:ln>
                <a:solidFill>
                  <a:srgbClr val="FFFFFF"/>
                </a:solidFill>
                <a:effectLst/>
                <a:uLnTx/>
                <a:uFillTx/>
                <a:latin typeface="Arial"/>
                <a:cs typeface="+mn-cs"/>
              </a:endParaRPr>
            </a:p>
          </p:txBody>
        </p:sp>
      </p:grpSp>
      <p:sp>
        <p:nvSpPr>
          <p:cNvPr id="17" name="Rectangle 16"/>
          <p:cNvSpPr/>
          <p:nvPr/>
        </p:nvSpPr>
        <p:spPr>
          <a:xfrm>
            <a:off x="726615" y="1645957"/>
            <a:ext cx="1765300" cy="478633"/>
          </a:xfrm>
          <a:prstGeom prst="rect">
            <a:avLst/>
          </a:prstGeom>
        </p:spPr>
        <p:txBody>
          <a:bodyPr wrap="square" lIns="0" tIns="41930" rIns="0" bIns="41930" anchor="b">
            <a:spAutoFit/>
          </a:bodyPr>
          <a:lstStyle/>
          <a:p>
            <a:pPr marL="0" marR="0" lvl="0" indent="0" algn="l" defTabSz="698830" eaLnBrk="1" fontAlgn="auto" latinLnBrk="0" hangingPunct="1">
              <a:lnSpc>
                <a:spcPct val="80000"/>
              </a:lnSpc>
              <a:spcBef>
                <a:spcPts val="0"/>
              </a:spcBef>
              <a:spcAft>
                <a:spcPts val="0"/>
              </a:spcAft>
              <a:buClrTx/>
              <a:buSzTx/>
              <a:buFontTx/>
              <a:buNone/>
              <a:tabLst/>
              <a:defRPr/>
            </a:pPr>
            <a:r>
              <a:rPr lang="en-US" sz="1600" b="0" dirty="0" smtClean="0">
                <a:solidFill>
                  <a:schemeClr val="tx1"/>
                </a:solidFill>
                <a:latin typeface="+mj-lt"/>
                <a:cs typeface="Arial" pitchFamily="34" charset="0"/>
              </a:rPr>
              <a:t>Good momentum on </a:t>
            </a:r>
            <a:r>
              <a:rPr lang="en-US" sz="1600" dirty="0" smtClean="0">
                <a:solidFill>
                  <a:schemeClr val="accent1"/>
                </a:solidFill>
                <a:latin typeface="+mj-lt"/>
                <a:cs typeface="Arial" pitchFamily="34" charset="0"/>
              </a:rPr>
              <a:t>Digital &amp; Cloud</a:t>
            </a:r>
            <a:endParaRPr lang="en-US" sz="1600" b="0" dirty="0" smtClean="0">
              <a:solidFill>
                <a:schemeClr val="tx1"/>
              </a:solidFill>
              <a:latin typeface="+mj-lt"/>
              <a:cs typeface="Arial" pitchFamily="34" charset="0"/>
            </a:endParaRPr>
          </a:p>
        </p:txBody>
      </p:sp>
      <p:grpSp>
        <p:nvGrpSpPr>
          <p:cNvPr id="4" name="Group 40"/>
          <p:cNvGrpSpPr/>
          <p:nvPr/>
        </p:nvGrpSpPr>
        <p:grpSpPr>
          <a:xfrm>
            <a:off x="6590136" y="2150813"/>
            <a:ext cx="2312680" cy="2702780"/>
            <a:chOff x="3187699" y="1490980"/>
            <a:chExt cx="2603501" cy="2395220"/>
          </a:xfrm>
        </p:grpSpPr>
        <p:sp>
          <p:nvSpPr>
            <p:cNvPr id="19" name="Oval 1032"/>
            <p:cNvSpPr>
              <a:spLocks noChangeArrowheads="1"/>
            </p:cNvSpPr>
            <p:nvPr/>
          </p:nvSpPr>
          <p:spPr bwMode="auto">
            <a:xfrm>
              <a:off x="3187699" y="1490980"/>
              <a:ext cx="2603501" cy="2395220"/>
            </a:xfrm>
            <a:prstGeom prst="roundRect">
              <a:avLst>
                <a:gd name="adj" fmla="val 0"/>
              </a:avLst>
            </a:prstGeom>
            <a:solidFill>
              <a:srgbClr val="F1F1F1"/>
            </a:solidFill>
            <a:ln w="28575">
              <a:noFill/>
              <a:round/>
              <a:headEnd/>
              <a:tailEnd/>
            </a:ln>
            <a:effectLst/>
          </p:spPr>
          <p:txBody>
            <a:bodyPr lIns="144000" tIns="288000" rIns="72000" bIns="41929" anchor="t" anchorCtr="0"/>
            <a:lstStyle/>
            <a:p>
              <a:pPr marL="203200" lvl="0" indent="-203200" algn="l" eaLnBrk="1" fontAlgn="auto" hangingPunct="1">
                <a:lnSpc>
                  <a:spcPct val="90000"/>
                </a:lnSpc>
                <a:spcBef>
                  <a:spcPts val="0"/>
                </a:spcBef>
                <a:spcAft>
                  <a:spcPts val="0"/>
                </a:spcAft>
                <a:buClr>
                  <a:srgbClr val="85888B"/>
                </a:buClr>
                <a:buFont typeface="Wingdings" pitchFamily="2" charset="2"/>
                <a:buChar char="§"/>
                <a:defRPr/>
              </a:pPr>
              <a:endParaRPr lang="en-GB" sz="1100" b="0" kern="0" dirty="0" smtClean="0">
                <a:solidFill>
                  <a:srgbClr val="9F958F">
                    <a:lumMod val="50000"/>
                  </a:srgbClr>
                </a:solidFill>
                <a:latin typeface="Segoe UI" pitchFamily="34" charset="0"/>
                <a:cs typeface="Segoe UI" pitchFamily="34" charset="0"/>
              </a:endParaRPr>
            </a:p>
          </p:txBody>
        </p:sp>
        <p:sp>
          <p:nvSpPr>
            <p:cNvPr id="20" name="Freeform 11"/>
            <p:cNvSpPr>
              <a:spLocks/>
            </p:cNvSpPr>
            <p:nvPr/>
          </p:nvSpPr>
          <p:spPr bwMode="auto">
            <a:xfrm rot="10800000" flipV="1">
              <a:off x="3333749" y="1490981"/>
              <a:ext cx="554768" cy="151638"/>
            </a:xfrm>
            <a:custGeom>
              <a:avLst/>
              <a:gdLst>
                <a:gd name="connsiteX0" fmla="*/ 0 w 10000"/>
                <a:gd name="connsiteY0" fmla="*/ 0 h 10000"/>
                <a:gd name="connsiteX1" fmla="*/ 10000 w 10000"/>
                <a:gd name="connsiteY1" fmla="*/ 0 h 10000"/>
                <a:gd name="connsiteX2" fmla="*/ 10000 w 10000"/>
                <a:gd name="connsiteY2" fmla="*/ 5705 h 10000"/>
                <a:gd name="connsiteX3" fmla="*/ 9705 w 10000"/>
                <a:gd name="connsiteY3" fmla="*/ 8750 h 10000"/>
                <a:gd name="connsiteX4" fmla="*/ 814 w 10000"/>
                <a:gd name="connsiteY4" fmla="*/ 8750 h 10000"/>
                <a:gd name="connsiteX5" fmla="*/ 519 w 10000"/>
                <a:gd name="connsiteY5" fmla="*/ 10000 h 10000"/>
                <a:gd name="connsiteX6" fmla="*/ 228 w 10000"/>
                <a:gd name="connsiteY6" fmla="*/ 8750 h 10000"/>
                <a:gd name="connsiteX7" fmla="*/ 0 w 10000"/>
                <a:gd name="connsiteY7" fmla="*/ 8750 h 10000"/>
                <a:gd name="connsiteX8" fmla="*/ 92 w 10000"/>
                <a:gd name="connsiteY8" fmla="*/ 650 h 10000"/>
                <a:gd name="connsiteX0" fmla="*/ 0 w 10000"/>
                <a:gd name="connsiteY0" fmla="*/ 0 h 10000"/>
                <a:gd name="connsiteX1" fmla="*/ 10000 w 10000"/>
                <a:gd name="connsiteY1" fmla="*/ 0 h 10000"/>
                <a:gd name="connsiteX2" fmla="*/ 10000 w 10000"/>
                <a:gd name="connsiteY2" fmla="*/ 5705 h 10000"/>
                <a:gd name="connsiteX3" fmla="*/ 9705 w 10000"/>
                <a:gd name="connsiteY3" fmla="*/ 8750 h 10000"/>
                <a:gd name="connsiteX4" fmla="*/ 814 w 10000"/>
                <a:gd name="connsiteY4" fmla="*/ 8750 h 10000"/>
                <a:gd name="connsiteX5" fmla="*/ 519 w 10000"/>
                <a:gd name="connsiteY5" fmla="*/ 10000 h 10000"/>
                <a:gd name="connsiteX6" fmla="*/ 228 w 10000"/>
                <a:gd name="connsiteY6" fmla="*/ 8750 h 10000"/>
                <a:gd name="connsiteX7" fmla="*/ 0 w 10000"/>
                <a:gd name="connsiteY7" fmla="*/ 8750 h 10000"/>
                <a:gd name="connsiteX0" fmla="*/ 10000 w 10000"/>
                <a:gd name="connsiteY0" fmla="*/ 0 h 10000"/>
                <a:gd name="connsiteX1" fmla="*/ 10000 w 10000"/>
                <a:gd name="connsiteY1" fmla="*/ 5705 h 10000"/>
                <a:gd name="connsiteX2" fmla="*/ 9705 w 10000"/>
                <a:gd name="connsiteY2" fmla="*/ 8750 h 10000"/>
                <a:gd name="connsiteX3" fmla="*/ 814 w 10000"/>
                <a:gd name="connsiteY3" fmla="*/ 8750 h 10000"/>
                <a:gd name="connsiteX4" fmla="*/ 519 w 10000"/>
                <a:gd name="connsiteY4" fmla="*/ 10000 h 10000"/>
                <a:gd name="connsiteX5" fmla="*/ 228 w 10000"/>
                <a:gd name="connsiteY5" fmla="*/ 8750 h 10000"/>
                <a:gd name="connsiteX6" fmla="*/ 0 w 10000"/>
                <a:gd name="connsiteY6" fmla="*/ 8750 h 10000"/>
                <a:gd name="connsiteX0" fmla="*/ 10000 w 10000"/>
                <a:gd name="connsiteY0" fmla="*/ 16716 h 26716"/>
                <a:gd name="connsiteX1" fmla="*/ 4223 w 10000"/>
                <a:gd name="connsiteY1" fmla="*/ 0 h 26716"/>
                <a:gd name="connsiteX2" fmla="*/ 10000 w 10000"/>
                <a:gd name="connsiteY2" fmla="*/ 22421 h 26716"/>
                <a:gd name="connsiteX3" fmla="*/ 9705 w 10000"/>
                <a:gd name="connsiteY3" fmla="*/ 25466 h 26716"/>
                <a:gd name="connsiteX4" fmla="*/ 814 w 10000"/>
                <a:gd name="connsiteY4" fmla="*/ 25466 h 26716"/>
                <a:gd name="connsiteX5" fmla="*/ 519 w 10000"/>
                <a:gd name="connsiteY5" fmla="*/ 26716 h 26716"/>
                <a:gd name="connsiteX6" fmla="*/ 228 w 10000"/>
                <a:gd name="connsiteY6" fmla="*/ 25466 h 26716"/>
                <a:gd name="connsiteX7" fmla="*/ 0 w 10000"/>
                <a:gd name="connsiteY7" fmla="*/ 25466 h 26716"/>
                <a:gd name="connsiteX0" fmla="*/ 10000 w 10000"/>
                <a:gd name="connsiteY0" fmla="*/ 16716 h 26716"/>
                <a:gd name="connsiteX1" fmla="*/ 4223 w 10000"/>
                <a:gd name="connsiteY1" fmla="*/ 0 h 26716"/>
                <a:gd name="connsiteX2" fmla="*/ 10000 w 10000"/>
                <a:gd name="connsiteY2" fmla="*/ 22421 h 26716"/>
                <a:gd name="connsiteX3" fmla="*/ 4062 w 10000"/>
                <a:gd name="connsiteY3" fmla="*/ 25384 h 26716"/>
                <a:gd name="connsiteX4" fmla="*/ 814 w 10000"/>
                <a:gd name="connsiteY4" fmla="*/ 25466 h 26716"/>
                <a:gd name="connsiteX5" fmla="*/ 519 w 10000"/>
                <a:gd name="connsiteY5" fmla="*/ 26716 h 26716"/>
                <a:gd name="connsiteX6" fmla="*/ 228 w 10000"/>
                <a:gd name="connsiteY6" fmla="*/ 25466 h 26716"/>
                <a:gd name="connsiteX7" fmla="*/ 0 w 10000"/>
                <a:gd name="connsiteY7" fmla="*/ 25466 h 26716"/>
                <a:gd name="connsiteX0" fmla="*/ 10000 w 10000"/>
                <a:gd name="connsiteY0" fmla="*/ 16716 h 26716"/>
                <a:gd name="connsiteX1" fmla="*/ 4223 w 10000"/>
                <a:gd name="connsiteY1" fmla="*/ 0 h 26716"/>
                <a:gd name="connsiteX2" fmla="*/ 10000 w 10000"/>
                <a:gd name="connsiteY2" fmla="*/ 22421 h 26716"/>
                <a:gd name="connsiteX3" fmla="*/ 3373 w 10000"/>
                <a:gd name="connsiteY3" fmla="*/ 25384 h 26716"/>
                <a:gd name="connsiteX4" fmla="*/ 814 w 10000"/>
                <a:gd name="connsiteY4" fmla="*/ 25466 h 26716"/>
                <a:gd name="connsiteX5" fmla="*/ 519 w 10000"/>
                <a:gd name="connsiteY5" fmla="*/ 26716 h 26716"/>
                <a:gd name="connsiteX6" fmla="*/ 228 w 10000"/>
                <a:gd name="connsiteY6" fmla="*/ 25466 h 26716"/>
                <a:gd name="connsiteX7" fmla="*/ 0 w 10000"/>
                <a:gd name="connsiteY7" fmla="*/ 25466 h 26716"/>
                <a:gd name="connsiteX0" fmla="*/ 10000 w 10000"/>
                <a:gd name="connsiteY0" fmla="*/ 16716 h 26716"/>
                <a:gd name="connsiteX1" fmla="*/ 4223 w 10000"/>
                <a:gd name="connsiteY1" fmla="*/ 0 h 26716"/>
                <a:gd name="connsiteX2" fmla="*/ 4123 w 10000"/>
                <a:gd name="connsiteY2" fmla="*/ 23350 h 26716"/>
                <a:gd name="connsiteX3" fmla="*/ 3373 w 10000"/>
                <a:gd name="connsiteY3" fmla="*/ 25384 h 26716"/>
                <a:gd name="connsiteX4" fmla="*/ 814 w 10000"/>
                <a:gd name="connsiteY4" fmla="*/ 25466 h 26716"/>
                <a:gd name="connsiteX5" fmla="*/ 519 w 10000"/>
                <a:gd name="connsiteY5" fmla="*/ 26716 h 26716"/>
                <a:gd name="connsiteX6" fmla="*/ 228 w 10000"/>
                <a:gd name="connsiteY6" fmla="*/ 25466 h 26716"/>
                <a:gd name="connsiteX7" fmla="*/ 0 w 10000"/>
                <a:gd name="connsiteY7" fmla="*/ 25466 h 26716"/>
                <a:gd name="connsiteX0" fmla="*/ 10000 w 10000"/>
                <a:gd name="connsiteY0" fmla="*/ 16716 h 26716"/>
                <a:gd name="connsiteX1" fmla="*/ 9924 w 10000"/>
                <a:gd name="connsiteY1" fmla="*/ 16671 h 26716"/>
                <a:gd name="connsiteX2" fmla="*/ 4223 w 10000"/>
                <a:gd name="connsiteY2" fmla="*/ 0 h 26716"/>
                <a:gd name="connsiteX3" fmla="*/ 4123 w 10000"/>
                <a:gd name="connsiteY3" fmla="*/ 23350 h 26716"/>
                <a:gd name="connsiteX4" fmla="*/ 3373 w 10000"/>
                <a:gd name="connsiteY4" fmla="*/ 25384 h 26716"/>
                <a:gd name="connsiteX5" fmla="*/ 814 w 10000"/>
                <a:gd name="connsiteY5" fmla="*/ 25466 h 26716"/>
                <a:gd name="connsiteX6" fmla="*/ 519 w 10000"/>
                <a:gd name="connsiteY6" fmla="*/ 26716 h 26716"/>
                <a:gd name="connsiteX7" fmla="*/ 228 w 10000"/>
                <a:gd name="connsiteY7" fmla="*/ 25466 h 26716"/>
                <a:gd name="connsiteX8" fmla="*/ 0 w 10000"/>
                <a:gd name="connsiteY8" fmla="*/ 25466 h 26716"/>
                <a:gd name="connsiteX0" fmla="*/ 10000 w 10000"/>
                <a:gd name="connsiteY0" fmla="*/ 16716 h 26716"/>
                <a:gd name="connsiteX1" fmla="*/ 4223 w 10000"/>
                <a:gd name="connsiteY1" fmla="*/ 0 h 26716"/>
                <a:gd name="connsiteX2" fmla="*/ 4123 w 10000"/>
                <a:gd name="connsiteY2" fmla="*/ 23350 h 26716"/>
                <a:gd name="connsiteX3" fmla="*/ 3373 w 10000"/>
                <a:gd name="connsiteY3" fmla="*/ 25384 h 26716"/>
                <a:gd name="connsiteX4" fmla="*/ 814 w 10000"/>
                <a:gd name="connsiteY4" fmla="*/ 25466 h 26716"/>
                <a:gd name="connsiteX5" fmla="*/ 519 w 10000"/>
                <a:gd name="connsiteY5" fmla="*/ 26716 h 26716"/>
                <a:gd name="connsiteX6" fmla="*/ 228 w 10000"/>
                <a:gd name="connsiteY6" fmla="*/ 25466 h 26716"/>
                <a:gd name="connsiteX7" fmla="*/ 0 w 10000"/>
                <a:gd name="connsiteY7" fmla="*/ 25466 h 26716"/>
                <a:gd name="connsiteX0" fmla="*/ 4223 w 4224"/>
                <a:gd name="connsiteY0" fmla="*/ 0 h 26716"/>
                <a:gd name="connsiteX1" fmla="*/ 4123 w 4224"/>
                <a:gd name="connsiteY1" fmla="*/ 23350 h 26716"/>
                <a:gd name="connsiteX2" fmla="*/ 3373 w 4224"/>
                <a:gd name="connsiteY2" fmla="*/ 25384 h 26716"/>
                <a:gd name="connsiteX3" fmla="*/ 814 w 4224"/>
                <a:gd name="connsiteY3" fmla="*/ 25466 h 26716"/>
                <a:gd name="connsiteX4" fmla="*/ 519 w 4224"/>
                <a:gd name="connsiteY4" fmla="*/ 26716 h 26716"/>
                <a:gd name="connsiteX5" fmla="*/ 228 w 4224"/>
                <a:gd name="connsiteY5" fmla="*/ 25466 h 26716"/>
                <a:gd name="connsiteX6" fmla="*/ 0 w 4224"/>
                <a:gd name="connsiteY6" fmla="*/ 25466 h 26716"/>
                <a:gd name="connsiteX0" fmla="*/ 9998 w 10000"/>
                <a:gd name="connsiteY0" fmla="*/ 0 h 10000"/>
                <a:gd name="connsiteX1" fmla="*/ 9761 w 10000"/>
                <a:gd name="connsiteY1" fmla="*/ 8740 h 10000"/>
                <a:gd name="connsiteX2" fmla="*/ 7985 w 10000"/>
                <a:gd name="connsiteY2" fmla="*/ 9501 h 10000"/>
                <a:gd name="connsiteX3" fmla="*/ 1927 w 10000"/>
                <a:gd name="connsiteY3" fmla="*/ 9532 h 10000"/>
                <a:gd name="connsiteX4" fmla="*/ 1229 w 10000"/>
                <a:gd name="connsiteY4" fmla="*/ 10000 h 10000"/>
                <a:gd name="connsiteX5" fmla="*/ 540 w 10000"/>
                <a:gd name="connsiteY5" fmla="*/ 9532 h 10000"/>
                <a:gd name="connsiteX6" fmla="*/ 0 w 10000"/>
                <a:gd name="connsiteY6" fmla="*/ 9532 h 10000"/>
                <a:gd name="connsiteX0" fmla="*/ 9998 w 10000"/>
                <a:gd name="connsiteY0" fmla="*/ 0 h 10000"/>
                <a:gd name="connsiteX1" fmla="*/ 9761 w 10000"/>
                <a:gd name="connsiteY1" fmla="*/ 8740 h 10000"/>
                <a:gd name="connsiteX2" fmla="*/ 7985 w 10000"/>
                <a:gd name="connsiteY2" fmla="*/ 9501 h 10000"/>
                <a:gd name="connsiteX3" fmla="*/ 1927 w 10000"/>
                <a:gd name="connsiteY3" fmla="*/ 9532 h 10000"/>
                <a:gd name="connsiteX4" fmla="*/ 1229 w 10000"/>
                <a:gd name="connsiteY4" fmla="*/ 10000 h 10000"/>
                <a:gd name="connsiteX5" fmla="*/ 540 w 10000"/>
                <a:gd name="connsiteY5" fmla="*/ 9532 h 10000"/>
                <a:gd name="connsiteX6" fmla="*/ 0 w 10000"/>
                <a:gd name="connsiteY6" fmla="*/ 9532 h 10000"/>
                <a:gd name="connsiteX0" fmla="*/ 9998 w 10042"/>
                <a:gd name="connsiteY0" fmla="*/ 0 h 10000"/>
                <a:gd name="connsiteX1" fmla="*/ 10042 w 10042"/>
                <a:gd name="connsiteY1" fmla="*/ 8740 h 10000"/>
                <a:gd name="connsiteX2" fmla="*/ 7985 w 10042"/>
                <a:gd name="connsiteY2" fmla="*/ 9501 h 10000"/>
                <a:gd name="connsiteX3" fmla="*/ 1927 w 10042"/>
                <a:gd name="connsiteY3" fmla="*/ 9532 h 10000"/>
                <a:gd name="connsiteX4" fmla="*/ 1229 w 10042"/>
                <a:gd name="connsiteY4" fmla="*/ 10000 h 10000"/>
                <a:gd name="connsiteX5" fmla="*/ 540 w 10042"/>
                <a:gd name="connsiteY5" fmla="*/ 9532 h 10000"/>
                <a:gd name="connsiteX6" fmla="*/ 0 w 10042"/>
                <a:gd name="connsiteY6" fmla="*/ 9532 h 10000"/>
                <a:gd name="connsiteX0" fmla="*/ 9998 w 10042"/>
                <a:gd name="connsiteY0" fmla="*/ 0 h 10000"/>
                <a:gd name="connsiteX1" fmla="*/ 10042 w 10042"/>
                <a:gd name="connsiteY1" fmla="*/ 8723 h 10000"/>
                <a:gd name="connsiteX2" fmla="*/ 7985 w 10042"/>
                <a:gd name="connsiteY2" fmla="*/ 9501 h 10000"/>
                <a:gd name="connsiteX3" fmla="*/ 1927 w 10042"/>
                <a:gd name="connsiteY3" fmla="*/ 9532 h 10000"/>
                <a:gd name="connsiteX4" fmla="*/ 1229 w 10042"/>
                <a:gd name="connsiteY4" fmla="*/ 10000 h 10000"/>
                <a:gd name="connsiteX5" fmla="*/ 540 w 10042"/>
                <a:gd name="connsiteY5" fmla="*/ 9532 h 10000"/>
                <a:gd name="connsiteX6" fmla="*/ 0 w 10042"/>
                <a:gd name="connsiteY6" fmla="*/ 9532 h 10000"/>
                <a:gd name="connsiteX0" fmla="*/ 9998 w 10042"/>
                <a:gd name="connsiteY0" fmla="*/ 0 h 10250"/>
                <a:gd name="connsiteX1" fmla="*/ 10042 w 10042"/>
                <a:gd name="connsiteY1" fmla="*/ 8723 h 10250"/>
                <a:gd name="connsiteX2" fmla="*/ 9006 w 10042"/>
                <a:gd name="connsiteY2" fmla="*/ 9164 h 10250"/>
                <a:gd name="connsiteX3" fmla="*/ 7985 w 10042"/>
                <a:gd name="connsiteY3" fmla="*/ 9501 h 10250"/>
                <a:gd name="connsiteX4" fmla="*/ 1927 w 10042"/>
                <a:gd name="connsiteY4" fmla="*/ 9532 h 10250"/>
                <a:gd name="connsiteX5" fmla="*/ 1229 w 10042"/>
                <a:gd name="connsiteY5" fmla="*/ 10000 h 10250"/>
                <a:gd name="connsiteX6" fmla="*/ 540 w 10042"/>
                <a:gd name="connsiteY6" fmla="*/ 9532 h 10250"/>
                <a:gd name="connsiteX7" fmla="*/ 0 w 10042"/>
                <a:gd name="connsiteY7" fmla="*/ 9532 h 10250"/>
                <a:gd name="connsiteX0" fmla="*/ 9998 w 10042"/>
                <a:gd name="connsiteY0" fmla="*/ 0 h 10000"/>
                <a:gd name="connsiteX1" fmla="*/ 10042 w 10042"/>
                <a:gd name="connsiteY1" fmla="*/ 7777 h 10000"/>
                <a:gd name="connsiteX2" fmla="*/ 9006 w 10042"/>
                <a:gd name="connsiteY2" fmla="*/ 9164 h 10000"/>
                <a:gd name="connsiteX3" fmla="*/ 7985 w 10042"/>
                <a:gd name="connsiteY3" fmla="*/ 9501 h 10000"/>
                <a:gd name="connsiteX4" fmla="*/ 1927 w 10042"/>
                <a:gd name="connsiteY4" fmla="*/ 9532 h 10000"/>
                <a:gd name="connsiteX5" fmla="*/ 1229 w 10042"/>
                <a:gd name="connsiteY5" fmla="*/ 10000 h 10000"/>
                <a:gd name="connsiteX6" fmla="*/ 540 w 10042"/>
                <a:gd name="connsiteY6" fmla="*/ 9532 h 10000"/>
                <a:gd name="connsiteX7" fmla="*/ 0 w 10042"/>
                <a:gd name="connsiteY7" fmla="*/ 9532 h 10000"/>
                <a:gd name="connsiteX0" fmla="*/ 9998 w 10042"/>
                <a:gd name="connsiteY0" fmla="*/ 0 h 10000"/>
                <a:gd name="connsiteX1" fmla="*/ 10042 w 10042"/>
                <a:gd name="connsiteY1" fmla="*/ 7777 h 10000"/>
                <a:gd name="connsiteX2" fmla="*/ 9537 w 10042"/>
                <a:gd name="connsiteY2" fmla="*/ 9130 h 10000"/>
                <a:gd name="connsiteX3" fmla="*/ 7985 w 10042"/>
                <a:gd name="connsiteY3" fmla="*/ 9501 h 10000"/>
                <a:gd name="connsiteX4" fmla="*/ 1927 w 10042"/>
                <a:gd name="connsiteY4" fmla="*/ 9532 h 10000"/>
                <a:gd name="connsiteX5" fmla="*/ 1229 w 10042"/>
                <a:gd name="connsiteY5" fmla="*/ 10000 h 10000"/>
                <a:gd name="connsiteX6" fmla="*/ 540 w 10042"/>
                <a:gd name="connsiteY6" fmla="*/ 9532 h 10000"/>
                <a:gd name="connsiteX7" fmla="*/ 0 w 10042"/>
                <a:gd name="connsiteY7" fmla="*/ 9532 h 10000"/>
                <a:gd name="connsiteX0" fmla="*/ 9998 w 10042"/>
                <a:gd name="connsiteY0" fmla="*/ 0 h 10000"/>
                <a:gd name="connsiteX1" fmla="*/ 10042 w 10042"/>
                <a:gd name="connsiteY1" fmla="*/ 7777 h 10000"/>
                <a:gd name="connsiteX2" fmla="*/ 9537 w 10042"/>
                <a:gd name="connsiteY2" fmla="*/ 9130 h 10000"/>
                <a:gd name="connsiteX3" fmla="*/ 7985 w 10042"/>
                <a:gd name="connsiteY3" fmla="*/ 9501 h 10000"/>
                <a:gd name="connsiteX4" fmla="*/ 1927 w 10042"/>
                <a:gd name="connsiteY4" fmla="*/ 9532 h 10000"/>
                <a:gd name="connsiteX5" fmla="*/ 1229 w 10042"/>
                <a:gd name="connsiteY5" fmla="*/ 10000 h 10000"/>
                <a:gd name="connsiteX6" fmla="*/ 540 w 10042"/>
                <a:gd name="connsiteY6" fmla="*/ 9532 h 10000"/>
                <a:gd name="connsiteX7" fmla="*/ 0 w 10042"/>
                <a:gd name="connsiteY7" fmla="*/ 9532 h 10000"/>
                <a:gd name="connsiteX0" fmla="*/ 9998 w 10059"/>
                <a:gd name="connsiteY0" fmla="*/ 0 h 10000"/>
                <a:gd name="connsiteX1" fmla="*/ 10042 w 10059"/>
                <a:gd name="connsiteY1" fmla="*/ 7777 h 10000"/>
                <a:gd name="connsiteX2" fmla="*/ 9537 w 10059"/>
                <a:gd name="connsiteY2" fmla="*/ 9130 h 10000"/>
                <a:gd name="connsiteX3" fmla="*/ 7985 w 10059"/>
                <a:gd name="connsiteY3" fmla="*/ 9501 h 10000"/>
                <a:gd name="connsiteX4" fmla="*/ 1927 w 10059"/>
                <a:gd name="connsiteY4" fmla="*/ 9532 h 10000"/>
                <a:gd name="connsiteX5" fmla="*/ 1229 w 10059"/>
                <a:gd name="connsiteY5" fmla="*/ 10000 h 10000"/>
                <a:gd name="connsiteX6" fmla="*/ 540 w 10059"/>
                <a:gd name="connsiteY6" fmla="*/ 9532 h 10000"/>
                <a:gd name="connsiteX7" fmla="*/ 0 w 10059"/>
                <a:gd name="connsiteY7" fmla="*/ 9532 h 10000"/>
                <a:gd name="connsiteX0" fmla="*/ 9998 w 10059"/>
                <a:gd name="connsiteY0" fmla="*/ 0 h 10000"/>
                <a:gd name="connsiteX1" fmla="*/ 10042 w 10059"/>
                <a:gd name="connsiteY1" fmla="*/ 7777 h 10000"/>
                <a:gd name="connsiteX2" fmla="*/ 9689 w 10059"/>
                <a:gd name="connsiteY2" fmla="*/ 9231 h 10000"/>
                <a:gd name="connsiteX3" fmla="*/ 7985 w 10059"/>
                <a:gd name="connsiteY3" fmla="*/ 9501 h 10000"/>
                <a:gd name="connsiteX4" fmla="*/ 1927 w 10059"/>
                <a:gd name="connsiteY4" fmla="*/ 9532 h 10000"/>
                <a:gd name="connsiteX5" fmla="*/ 1229 w 10059"/>
                <a:gd name="connsiteY5" fmla="*/ 10000 h 10000"/>
                <a:gd name="connsiteX6" fmla="*/ 540 w 10059"/>
                <a:gd name="connsiteY6" fmla="*/ 9532 h 10000"/>
                <a:gd name="connsiteX7" fmla="*/ 0 w 10059"/>
                <a:gd name="connsiteY7" fmla="*/ 9532 h 10000"/>
                <a:gd name="connsiteX0" fmla="*/ 9998 w 10059"/>
                <a:gd name="connsiteY0" fmla="*/ 0 h 10000"/>
                <a:gd name="connsiteX1" fmla="*/ 10042 w 10059"/>
                <a:gd name="connsiteY1" fmla="*/ 7777 h 10000"/>
                <a:gd name="connsiteX2" fmla="*/ 9704 w 10059"/>
                <a:gd name="connsiteY2" fmla="*/ 9299 h 10000"/>
                <a:gd name="connsiteX3" fmla="*/ 7985 w 10059"/>
                <a:gd name="connsiteY3" fmla="*/ 9501 h 10000"/>
                <a:gd name="connsiteX4" fmla="*/ 1927 w 10059"/>
                <a:gd name="connsiteY4" fmla="*/ 9532 h 10000"/>
                <a:gd name="connsiteX5" fmla="*/ 1229 w 10059"/>
                <a:gd name="connsiteY5" fmla="*/ 10000 h 10000"/>
                <a:gd name="connsiteX6" fmla="*/ 540 w 10059"/>
                <a:gd name="connsiteY6" fmla="*/ 9532 h 10000"/>
                <a:gd name="connsiteX7" fmla="*/ 0 w 10059"/>
                <a:gd name="connsiteY7" fmla="*/ 9532 h 10000"/>
                <a:gd name="connsiteX0" fmla="*/ 9998 w 10059"/>
                <a:gd name="connsiteY0" fmla="*/ 0 h 10000"/>
                <a:gd name="connsiteX1" fmla="*/ 10042 w 10059"/>
                <a:gd name="connsiteY1" fmla="*/ 7777 h 10000"/>
                <a:gd name="connsiteX2" fmla="*/ 9704 w 10059"/>
                <a:gd name="connsiteY2" fmla="*/ 9299 h 10000"/>
                <a:gd name="connsiteX3" fmla="*/ 7985 w 10059"/>
                <a:gd name="connsiteY3" fmla="*/ 9501 h 10000"/>
                <a:gd name="connsiteX4" fmla="*/ 1927 w 10059"/>
                <a:gd name="connsiteY4" fmla="*/ 9532 h 10000"/>
                <a:gd name="connsiteX5" fmla="*/ 1229 w 10059"/>
                <a:gd name="connsiteY5" fmla="*/ 10000 h 10000"/>
                <a:gd name="connsiteX6" fmla="*/ 540 w 10059"/>
                <a:gd name="connsiteY6" fmla="*/ 9532 h 10000"/>
                <a:gd name="connsiteX7" fmla="*/ 0 w 10059"/>
                <a:gd name="connsiteY7" fmla="*/ 9532 h 10000"/>
                <a:gd name="connsiteX0" fmla="*/ 9998 w 10059"/>
                <a:gd name="connsiteY0" fmla="*/ 0 h 10000"/>
                <a:gd name="connsiteX1" fmla="*/ 10042 w 10059"/>
                <a:gd name="connsiteY1" fmla="*/ 7777 h 10000"/>
                <a:gd name="connsiteX2" fmla="*/ 9704 w 10059"/>
                <a:gd name="connsiteY2" fmla="*/ 9299 h 10000"/>
                <a:gd name="connsiteX3" fmla="*/ 7985 w 10059"/>
                <a:gd name="connsiteY3" fmla="*/ 9501 h 10000"/>
                <a:gd name="connsiteX4" fmla="*/ 1927 w 10059"/>
                <a:gd name="connsiteY4" fmla="*/ 9532 h 10000"/>
                <a:gd name="connsiteX5" fmla="*/ 1229 w 10059"/>
                <a:gd name="connsiteY5" fmla="*/ 10000 h 10000"/>
                <a:gd name="connsiteX6" fmla="*/ 540 w 10059"/>
                <a:gd name="connsiteY6" fmla="*/ 9532 h 10000"/>
                <a:gd name="connsiteX7" fmla="*/ 0 w 10059"/>
                <a:gd name="connsiteY7" fmla="*/ 9532 h 10000"/>
                <a:gd name="connsiteX0" fmla="*/ 9998 w 10059"/>
                <a:gd name="connsiteY0" fmla="*/ 0 h 10000"/>
                <a:gd name="connsiteX1" fmla="*/ 10042 w 10059"/>
                <a:gd name="connsiteY1" fmla="*/ 7777 h 10000"/>
                <a:gd name="connsiteX2" fmla="*/ 9710 w 10059"/>
                <a:gd name="connsiteY2" fmla="*/ 9331 h 10000"/>
                <a:gd name="connsiteX3" fmla="*/ 7985 w 10059"/>
                <a:gd name="connsiteY3" fmla="*/ 9501 h 10000"/>
                <a:gd name="connsiteX4" fmla="*/ 1927 w 10059"/>
                <a:gd name="connsiteY4" fmla="*/ 9532 h 10000"/>
                <a:gd name="connsiteX5" fmla="*/ 1229 w 10059"/>
                <a:gd name="connsiteY5" fmla="*/ 10000 h 10000"/>
                <a:gd name="connsiteX6" fmla="*/ 540 w 10059"/>
                <a:gd name="connsiteY6" fmla="*/ 9532 h 10000"/>
                <a:gd name="connsiteX7" fmla="*/ 0 w 10059"/>
                <a:gd name="connsiteY7" fmla="*/ 9532 h 10000"/>
                <a:gd name="connsiteX0" fmla="*/ 9998 w 10093"/>
                <a:gd name="connsiteY0" fmla="*/ 0 h 10000"/>
                <a:gd name="connsiteX1" fmla="*/ 10042 w 10093"/>
                <a:gd name="connsiteY1" fmla="*/ 7777 h 10000"/>
                <a:gd name="connsiteX2" fmla="*/ 9750 w 10093"/>
                <a:gd name="connsiteY2" fmla="*/ 9331 h 10000"/>
                <a:gd name="connsiteX3" fmla="*/ 7985 w 10093"/>
                <a:gd name="connsiteY3" fmla="*/ 9501 h 10000"/>
                <a:gd name="connsiteX4" fmla="*/ 1927 w 10093"/>
                <a:gd name="connsiteY4" fmla="*/ 9532 h 10000"/>
                <a:gd name="connsiteX5" fmla="*/ 1229 w 10093"/>
                <a:gd name="connsiteY5" fmla="*/ 10000 h 10000"/>
                <a:gd name="connsiteX6" fmla="*/ 540 w 10093"/>
                <a:gd name="connsiteY6" fmla="*/ 9532 h 10000"/>
                <a:gd name="connsiteX7" fmla="*/ 0 w 10093"/>
                <a:gd name="connsiteY7" fmla="*/ 9532 h 10000"/>
                <a:gd name="connsiteX0" fmla="*/ 9998 w 10068"/>
                <a:gd name="connsiteY0" fmla="*/ 0 h 10000"/>
                <a:gd name="connsiteX1" fmla="*/ 10042 w 10068"/>
                <a:gd name="connsiteY1" fmla="*/ 7777 h 10000"/>
                <a:gd name="connsiteX2" fmla="*/ 9750 w 10068"/>
                <a:gd name="connsiteY2" fmla="*/ 9331 h 10000"/>
                <a:gd name="connsiteX3" fmla="*/ 7985 w 10068"/>
                <a:gd name="connsiteY3" fmla="*/ 9501 h 10000"/>
                <a:gd name="connsiteX4" fmla="*/ 1927 w 10068"/>
                <a:gd name="connsiteY4" fmla="*/ 9532 h 10000"/>
                <a:gd name="connsiteX5" fmla="*/ 1229 w 10068"/>
                <a:gd name="connsiteY5" fmla="*/ 10000 h 10000"/>
                <a:gd name="connsiteX6" fmla="*/ 540 w 10068"/>
                <a:gd name="connsiteY6" fmla="*/ 9532 h 10000"/>
                <a:gd name="connsiteX7" fmla="*/ 0 w 10068"/>
                <a:gd name="connsiteY7" fmla="*/ 9532 h 10000"/>
                <a:gd name="connsiteX0" fmla="*/ 10042 w 10068"/>
                <a:gd name="connsiteY0" fmla="*/ 0 h 6834"/>
                <a:gd name="connsiteX1" fmla="*/ 10042 w 10068"/>
                <a:gd name="connsiteY1" fmla="*/ 4611 h 6834"/>
                <a:gd name="connsiteX2" fmla="*/ 9750 w 10068"/>
                <a:gd name="connsiteY2" fmla="*/ 6165 h 6834"/>
                <a:gd name="connsiteX3" fmla="*/ 7985 w 10068"/>
                <a:gd name="connsiteY3" fmla="*/ 6335 h 6834"/>
                <a:gd name="connsiteX4" fmla="*/ 1927 w 10068"/>
                <a:gd name="connsiteY4" fmla="*/ 6366 h 6834"/>
                <a:gd name="connsiteX5" fmla="*/ 1229 w 10068"/>
                <a:gd name="connsiteY5" fmla="*/ 6834 h 6834"/>
                <a:gd name="connsiteX6" fmla="*/ 540 w 10068"/>
                <a:gd name="connsiteY6" fmla="*/ 6366 h 6834"/>
                <a:gd name="connsiteX7" fmla="*/ 0 w 10068"/>
                <a:gd name="connsiteY7" fmla="*/ 6366 h 6834"/>
                <a:gd name="connsiteX0" fmla="*/ 9974 w 10000"/>
                <a:gd name="connsiteY0" fmla="*/ 0 h 3253"/>
                <a:gd name="connsiteX1" fmla="*/ 9684 w 10000"/>
                <a:gd name="connsiteY1" fmla="*/ 2274 h 3253"/>
                <a:gd name="connsiteX2" fmla="*/ 7931 w 10000"/>
                <a:gd name="connsiteY2" fmla="*/ 2523 h 3253"/>
                <a:gd name="connsiteX3" fmla="*/ 1914 w 10000"/>
                <a:gd name="connsiteY3" fmla="*/ 2568 h 3253"/>
                <a:gd name="connsiteX4" fmla="*/ 1221 w 10000"/>
                <a:gd name="connsiteY4" fmla="*/ 3253 h 3253"/>
                <a:gd name="connsiteX5" fmla="*/ 536 w 10000"/>
                <a:gd name="connsiteY5" fmla="*/ 2568 h 3253"/>
                <a:gd name="connsiteX6" fmla="*/ 0 w 10000"/>
                <a:gd name="connsiteY6" fmla="*/ 2568 h 3253"/>
                <a:gd name="connsiteX0" fmla="*/ 9684 w 9684"/>
                <a:gd name="connsiteY0" fmla="*/ 0 h 3010"/>
                <a:gd name="connsiteX1" fmla="*/ 7931 w 9684"/>
                <a:gd name="connsiteY1" fmla="*/ 766 h 3010"/>
                <a:gd name="connsiteX2" fmla="*/ 1914 w 9684"/>
                <a:gd name="connsiteY2" fmla="*/ 904 h 3010"/>
                <a:gd name="connsiteX3" fmla="*/ 1221 w 9684"/>
                <a:gd name="connsiteY3" fmla="*/ 3010 h 3010"/>
                <a:gd name="connsiteX4" fmla="*/ 536 w 9684"/>
                <a:gd name="connsiteY4" fmla="*/ 904 h 3010"/>
                <a:gd name="connsiteX5" fmla="*/ 0 w 9684"/>
                <a:gd name="connsiteY5" fmla="*/ 904 h 3010"/>
                <a:gd name="connsiteX0" fmla="*/ 8190 w 8190"/>
                <a:gd name="connsiteY0" fmla="*/ 0 h 7455"/>
                <a:gd name="connsiteX1" fmla="*/ 1976 w 8190"/>
                <a:gd name="connsiteY1" fmla="*/ 458 h 7455"/>
                <a:gd name="connsiteX2" fmla="*/ 1261 w 8190"/>
                <a:gd name="connsiteY2" fmla="*/ 7455 h 7455"/>
                <a:gd name="connsiteX3" fmla="*/ 553 w 8190"/>
                <a:gd name="connsiteY3" fmla="*/ 458 h 7455"/>
                <a:gd name="connsiteX4" fmla="*/ 0 w 8190"/>
                <a:gd name="connsiteY4" fmla="*/ 458 h 7455"/>
                <a:gd name="connsiteX0" fmla="*/ 2413 w 2413"/>
                <a:gd name="connsiteY0" fmla="*/ 0 h 9386"/>
                <a:gd name="connsiteX1" fmla="*/ 1540 w 2413"/>
                <a:gd name="connsiteY1" fmla="*/ 9386 h 9386"/>
                <a:gd name="connsiteX2" fmla="*/ 675 w 2413"/>
                <a:gd name="connsiteY2" fmla="*/ 0 h 9386"/>
                <a:gd name="connsiteX3" fmla="*/ 0 w 2413"/>
                <a:gd name="connsiteY3" fmla="*/ 0 h 9386"/>
                <a:gd name="connsiteX0" fmla="*/ 7203 w 7203"/>
                <a:gd name="connsiteY0" fmla="*/ 0 h 10000"/>
                <a:gd name="connsiteX1" fmla="*/ 3585 w 7203"/>
                <a:gd name="connsiteY1" fmla="*/ 10000 h 10000"/>
                <a:gd name="connsiteX2" fmla="*/ 0 w 7203"/>
                <a:gd name="connsiteY2" fmla="*/ 0 h 10000"/>
              </a:gdLst>
              <a:ahLst/>
              <a:cxnLst>
                <a:cxn ang="0">
                  <a:pos x="connsiteX0" y="connsiteY0"/>
                </a:cxn>
                <a:cxn ang="0">
                  <a:pos x="connsiteX1" y="connsiteY1"/>
                </a:cxn>
                <a:cxn ang="0">
                  <a:pos x="connsiteX2" y="connsiteY2"/>
                </a:cxn>
              </a:cxnLst>
              <a:rect l="l" t="t" r="r" b="b"/>
              <a:pathLst>
                <a:path w="7203" h="10000">
                  <a:moveTo>
                    <a:pt x="7203" y="0"/>
                  </a:moveTo>
                  <a:cubicBezTo>
                    <a:pt x="4385" y="0"/>
                    <a:pt x="3585" y="10000"/>
                    <a:pt x="3585" y="10000"/>
                  </a:cubicBezTo>
                  <a:cubicBezTo>
                    <a:pt x="3585" y="10000"/>
                    <a:pt x="2831" y="0"/>
                    <a:pt x="0" y="0"/>
                  </a:cubicBezTo>
                </a:path>
              </a:pathLst>
            </a:custGeom>
            <a:solidFill>
              <a:srgbClr val="FFFFFF">
                <a:lumMod val="95000"/>
              </a:srgbClr>
            </a:solidFill>
            <a:ln>
              <a:noFill/>
              <a:headEnd type="none" w="med" len="med"/>
              <a:tailEnd type="none" w="med" len="med"/>
            </a:ln>
            <a:effectLst/>
            <a:scene3d>
              <a:camera prst="orthographicFront">
                <a:rot lat="0" lon="0" rev="0"/>
              </a:camera>
              <a:lightRig rig="threePt" dir="t">
                <a:rot lat="0" lon="0" rev="1200000"/>
              </a:lightRig>
            </a:scene3d>
            <a:sp3d/>
          </p:spPr>
          <p:txBody>
            <a:bodyPr lIns="49523" tIns="42920" rIns="49523" bIns="41930" anchor="ctr"/>
            <a:lstStyle/>
            <a:p>
              <a:pPr marL="0" marR="0" lvl="0" indent="0" algn="ctr" defTabSz="912847" eaLnBrk="1" fontAlgn="auto" latinLnBrk="0" hangingPunct="1">
                <a:lnSpc>
                  <a:spcPct val="100000"/>
                </a:lnSpc>
                <a:spcBef>
                  <a:spcPts val="0"/>
                </a:spcBef>
                <a:spcAft>
                  <a:spcPts val="0"/>
                </a:spcAft>
                <a:buClrTx/>
                <a:buSzTx/>
                <a:buFontTx/>
                <a:buNone/>
                <a:tabLst/>
                <a:defRPr/>
              </a:pPr>
              <a:endParaRPr kumimoji="0" lang="en-GB" sz="1500" b="1" i="0" u="none" strike="noStrike" kern="0" cap="none" spc="0" normalizeH="0" baseline="0" noProof="0" dirty="0">
                <a:ln>
                  <a:noFill/>
                </a:ln>
                <a:solidFill>
                  <a:srgbClr val="FFFFFF"/>
                </a:solidFill>
                <a:effectLst/>
                <a:uLnTx/>
                <a:uFillTx/>
                <a:latin typeface="Arial"/>
                <a:cs typeface="+mn-cs"/>
              </a:endParaRPr>
            </a:p>
          </p:txBody>
        </p:sp>
      </p:grpSp>
      <p:sp>
        <p:nvSpPr>
          <p:cNvPr id="21" name="Rectangle 20"/>
          <p:cNvSpPr/>
          <p:nvPr/>
        </p:nvSpPr>
        <p:spPr>
          <a:xfrm>
            <a:off x="7213432" y="1492522"/>
            <a:ext cx="1697990" cy="675610"/>
          </a:xfrm>
          <a:prstGeom prst="rect">
            <a:avLst/>
          </a:prstGeom>
        </p:spPr>
        <p:txBody>
          <a:bodyPr wrap="square" lIns="0" tIns="41930" rIns="0" bIns="41930" anchor="b">
            <a:spAutoFit/>
          </a:bodyPr>
          <a:lstStyle/>
          <a:p>
            <a:pPr marL="0" marR="0" lvl="0" indent="0" algn="l" defTabSz="698830" eaLnBrk="1" fontAlgn="auto" latinLnBrk="0" hangingPunct="1">
              <a:lnSpc>
                <a:spcPct val="80000"/>
              </a:lnSpc>
              <a:spcBef>
                <a:spcPts val="0"/>
              </a:spcBef>
              <a:spcAft>
                <a:spcPts val="0"/>
              </a:spcAft>
              <a:buClrTx/>
              <a:buSzTx/>
              <a:buFontTx/>
              <a:buNone/>
              <a:tabLst/>
              <a:defRPr/>
            </a:pPr>
            <a:r>
              <a:rPr lang="en-US" sz="1600" b="0" dirty="0" smtClean="0">
                <a:solidFill>
                  <a:schemeClr val="tx1"/>
                </a:solidFill>
                <a:latin typeface="+mj-lt"/>
                <a:cs typeface="Arial" pitchFamily="34" charset="0"/>
              </a:rPr>
              <a:t>Following our </a:t>
            </a:r>
            <a:r>
              <a:rPr lang="en-US" sz="1600" dirty="0" smtClean="0">
                <a:solidFill>
                  <a:schemeClr val="accent1"/>
                </a:solidFill>
                <a:latin typeface="+mj-lt"/>
                <a:cs typeface="Arial" pitchFamily="34" charset="0"/>
              </a:rPr>
              <a:t>competitiveness </a:t>
            </a:r>
            <a:r>
              <a:rPr lang="en-US" sz="1600" b="0" dirty="0" smtClean="0">
                <a:solidFill>
                  <a:schemeClr val="tx1"/>
                </a:solidFill>
                <a:latin typeface="+mj-lt"/>
                <a:cs typeface="Arial" pitchFamily="34" charset="0"/>
              </a:rPr>
              <a:t>roadmap</a:t>
            </a:r>
          </a:p>
        </p:txBody>
      </p:sp>
      <p:grpSp>
        <p:nvGrpSpPr>
          <p:cNvPr id="5" name="Group 41"/>
          <p:cNvGrpSpPr/>
          <p:nvPr/>
        </p:nvGrpSpPr>
        <p:grpSpPr>
          <a:xfrm>
            <a:off x="4439926" y="2150813"/>
            <a:ext cx="2063334" cy="2702780"/>
            <a:chOff x="6045199" y="1490980"/>
            <a:chExt cx="2603501" cy="2395220"/>
          </a:xfrm>
        </p:grpSpPr>
        <p:sp>
          <p:nvSpPr>
            <p:cNvPr id="23" name="Oval 1032"/>
            <p:cNvSpPr>
              <a:spLocks noChangeArrowheads="1"/>
            </p:cNvSpPr>
            <p:nvPr/>
          </p:nvSpPr>
          <p:spPr bwMode="auto">
            <a:xfrm>
              <a:off x="6045199" y="1490980"/>
              <a:ext cx="2603501" cy="2395220"/>
            </a:xfrm>
            <a:prstGeom prst="roundRect">
              <a:avLst>
                <a:gd name="adj" fmla="val 0"/>
              </a:avLst>
            </a:prstGeom>
            <a:solidFill>
              <a:srgbClr val="F1F1F1"/>
            </a:solidFill>
            <a:ln w="28575">
              <a:noFill/>
              <a:round/>
              <a:headEnd/>
              <a:tailEnd/>
            </a:ln>
            <a:effectLst/>
          </p:spPr>
          <p:txBody>
            <a:bodyPr lIns="144000" tIns="288000" rIns="72000" bIns="41929" anchor="t" anchorCtr="0"/>
            <a:lstStyle/>
            <a:p>
              <a:pPr marL="203200" lvl="0" indent="-203200" algn="l" eaLnBrk="1" fontAlgn="auto" hangingPunct="1">
                <a:lnSpc>
                  <a:spcPct val="90000"/>
                </a:lnSpc>
                <a:spcBef>
                  <a:spcPts val="0"/>
                </a:spcBef>
                <a:spcAft>
                  <a:spcPts val="0"/>
                </a:spcAft>
                <a:buClr>
                  <a:srgbClr val="85888B"/>
                </a:buClr>
                <a:buFont typeface="Wingdings" pitchFamily="2" charset="2"/>
                <a:buChar char="§"/>
                <a:defRPr/>
              </a:pPr>
              <a:endParaRPr lang="en-GB" sz="1100" b="0" kern="0" dirty="0" smtClean="0">
                <a:solidFill>
                  <a:srgbClr val="9F958F">
                    <a:lumMod val="50000"/>
                  </a:srgbClr>
                </a:solidFill>
                <a:latin typeface="Segoe UI" pitchFamily="34" charset="0"/>
                <a:cs typeface="Segoe UI" pitchFamily="34" charset="0"/>
              </a:endParaRPr>
            </a:p>
          </p:txBody>
        </p:sp>
        <p:sp>
          <p:nvSpPr>
            <p:cNvPr id="24" name="Freeform 11"/>
            <p:cNvSpPr>
              <a:spLocks/>
            </p:cNvSpPr>
            <p:nvPr/>
          </p:nvSpPr>
          <p:spPr bwMode="auto">
            <a:xfrm rot="10800000" flipV="1">
              <a:off x="6191249" y="1490981"/>
              <a:ext cx="554768" cy="151638"/>
            </a:xfrm>
            <a:custGeom>
              <a:avLst/>
              <a:gdLst>
                <a:gd name="connsiteX0" fmla="*/ 0 w 10000"/>
                <a:gd name="connsiteY0" fmla="*/ 0 h 10000"/>
                <a:gd name="connsiteX1" fmla="*/ 10000 w 10000"/>
                <a:gd name="connsiteY1" fmla="*/ 0 h 10000"/>
                <a:gd name="connsiteX2" fmla="*/ 10000 w 10000"/>
                <a:gd name="connsiteY2" fmla="*/ 5705 h 10000"/>
                <a:gd name="connsiteX3" fmla="*/ 9705 w 10000"/>
                <a:gd name="connsiteY3" fmla="*/ 8750 h 10000"/>
                <a:gd name="connsiteX4" fmla="*/ 814 w 10000"/>
                <a:gd name="connsiteY4" fmla="*/ 8750 h 10000"/>
                <a:gd name="connsiteX5" fmla="*/ 519 w 10000"/>
                <a:gd name="connsiteY5" fmla="*/ 10000 h 10000"/>
                <a:gd name="connsiteX6" fmla="*/ 228 w 10000"/>
                <a:gd name="connsiteY6" fmla="*/ 8750 h 10000"/>
                <a:gd name="connsiteX7" fmla="*/ 0 w 10000"/>
                <a:gd name="connsiteY7" fmla="*/ 8750 h 10000"/>
                <a:gd name="connsiteX8" fmla="*/ 92 w 10000"/>
                <a:gd name="connsiteY8" fmla="*/ 650 h 10000"/>
                <a:gd name="connsiteX0" fmla="*/ 0 w 10000"/>
                <a:gd name="connsiteY0" fmla="*/ 0 h 10000"/>
                <a:gd name="connsiteX1" fmla="*/ 10000 w 10000"/>
                <a:gd name="connsiteY1" fmla="*/ 0 h 10000"/>
                <a:gd name="connsiteX2" fmla="*/ 10000 w 10000"/>
                <a:gd name="connsiteY2" fmla="*/ 5705 h 10000"/>
                <a:gd name="connsiteX3" fmla="*/ 9705 w 10000"/>
                <a:gd name="connsiteY3" fmla="*/ 8750 h 10000"/>
                <a:gd name="connsiteX4" fmla="*/ 814 w 10000"/>
                <a:gd name="connsiteY4" fmla="*/ 8750 h 10000"/>
                <a:gd name="connsiteX5" fmla="*/ 519 w 10000"/>
                <a:gd name="connsiteY5" fmla="*/ 10000 h 10000"/>
                <a:gd name="connsiteX6" fmla="*/ 228 w 10000"/>
                <a:gd name="connsiteY6" fmla="*/ 8750 h 10000"/>
                <a:gd name="connsiteX7" fmla="*/ 0 w 10000"/>
                <a:gd name="connsiteY7" fmla="*/ 8750 h 10000"/>
                <a:gd name="connsiteX0" fmla="*/ 10000 w 10000"/>
                <a:gd name="connsiteY0" fmla="*/ 0 h 10000"/>
                <a:gd name="connsiteX1" fmla="*/ 10000 w 10000"/>
                <a:gd name="connsiteY1" fmla="*/ 5705 h 10000"/>
                <a:gd name="connsiteX2" fmla="*/ 9705 w 10000"/>
                <a:gd name="connsiteY2" fmla="*/ 8750 h 10000"/>
                <a:gd name="connsiteX3" fmla="*/ 814 w 10000"/>
                <a:gd name="connsiteY3" fmla="*/ 8750 h 10000"/>
                <a:gd name="connsiteX4" fmla="*/ 519 w 10000"/>
                <a:gd name="connsiteY4" fmla="*/ 10000 h 10000"/>
                <a:gd name="connsiteX5" fmla="*/ 228 w 10000"/>
                <a:gd name="connsiteY5" fmla="*/ 8750 h 10000"/>
                <a:gd name="connsiteX6" fmla="*/ 0 w 10000"/>
                <a:gd name="connsiteY6" fmla="*/ 8750 h 10000"/>
                <a:gd name="connsiteX0" fmla="*/ 10000 w 10000"/>
                <a:gd name="connsiteY0" fmla="*/ 16716 h 26716"/>
                <a:gd name="connsiteX1" fmla="*/ 4223 w 10000"/>
                <a:gd name="connsiteY1" fmla="*/ 0 h 26716"/>
                <a:gd name="connsiteX2" fmla="*/ 10000 w 10000"/>
                <a:gd name="connsiteY2" fmla="*/ 22421 h 26716"/>
                <a:gd name="connsiteX3" fmla="*/ 9705 w 10000"/>
                <a:gd name="connsiteY3" fmla="*/ 25466 h 26716"/>
                <a:gd name="connsiteX4" fmla="*/ 814 w 10000"/>
                <a:gd name="connsiteY4" fmla="*/ 25466 h 26716"/>
                <a:gd name="connsiteX5" fmla="*/ 519 w 10000"/>
                <a:gd name="connsiteY5" fmla="*/ 26716 h 26716"/>
                <a:gd name="connsiteX6" fmla="*/ 228 w 10000"/>
                <a:gd name="connsiteY6" fmla="*/ 25466 h 26716"/>
                <a:gd name="connsiteX7" fmla="*/ 0 w 10000"/>
                <a:gd name="connsiteY7" fmla="*/ 25466 h 26716"/>
                <a:gd name="connsiteX0" fmla="*/ 10000 w 10000"/>
                <a:gd name="connsiteY0" fmla="*/ 16716 h 26716"/>
                <a:gd name="connsiteX1" fmla="*/ 4223 w 10000"/>
                <a:gd name="connsiteY1" fmla="*/ 0 h 26716"/>
                <a:gd name="connsiteX2" fmla="*/ 10000 w 10000"/>
                <a:gd name="connsiteY2" fmla="*/ 22421 h 26716"/>
                <a:gd name="connsiteX3" fmla="*/ 4062 w 10000"/>
                <a:gd name="connsiteY3" fmla="*/ 25384 h 26716"/>
                <a:gd name="connsiteX4" fmla="*/ 814 w 10000"/>
                <a:gd name="connsiteY4" fmla="*/ 25466 h 26716"/>
                <a:gd name="connsiteX5" fmla="*/ 519 w 10000"/>
                <a:gd name="connsiteY5" fmla="*/ 26716 h 26716"/>
                <a:gd name="connsiteX6" fmla="*/ 228 w 10000"/>
                <a:gd name="connsiteY6" fmla="*/ 25466 h 26716"/>
                <a:gd name="connsiteX7" fmla="*/ 0 w 10000"/>
                <a:gd name="connsiteY7" fmla="*/ 25466 h 26716"/>
                <a:gd name="connsiteX0" fmla="*/ 10000 w 10000"/>
                <a:gd name="connsiteY0" fmla="*/ 16716 h 26716"/>
                <a:gd name="connsiteX1" fmla="*/ 4223 w 10000"/>
                <a:gd name="connsiteY1" fmla="*/ 0 h 26716"/>
                <a:gd name="connsiteX2" fmla="*/ 10000 w 10000"/>
                <a:gd name="connsiteY2" fmla="*/ 22421 h 26716"/>
                <a:gd name="connsiteX3" fmla="*/ 3373 w 10000"/>
                <a:gd name="connsiteY3" fmla="*/ 25384 h 26716"/>
                <a:gd name="connsiteX4" fmla="*/ 814 w 10000"/>
                <a:gd name="connsiteY4" fmla="*/ 25466 h 26716"/>
                <a:gd name="connsiteX5" fmla="*/ 519 w 10000"/>
                <a:gd name="connsiteY5" fmla="*/ 26716 h 26716"/>
                <a:gd name="connsiteX6" fmla="*/ 228 w 10000"/>
                <a:gd name="connsiteY6" fmla="*/ 25466 h 26716"/>
                <a:gd name="connsiteX7" fmla="*/ 0 w 10000"/>
                <a:gd name="connsiteY7" fmla="*/ 25466 h 26716"/>
                <a:gd name="connsiteX0" fmla="*/ 10000 w 10000"/>
                <a:gd name="connsiteY0" fmla="*/ 16716 h 26716"/>
                <a:gd name="connsiteX1" fmla="*/ 4223 w 10000"/>
                <a:gd name="connsiteY1" fmla="*/ 0 h 26716"/>
                <a:gd name="connsiteX2" fmla="*/ 4123 w 10000"/>
                <a:gd name="connsiteY2" fmla="*/ 23350 h 26716"/>
                <a:gd name="connsiteX3" fmla="*/ 3373 w 10000"/>
                <a:gd name="connsiteY3" fmla="*/ 25384 h 26716"/>
                <a:gd name="connsiteX4" fmla="*/ 814 w 10000"/>
                <a:gd name="connsiteY4" fmla="*/ 25466 h 26716"/>
                <a:gd name="connsiteX5" fmla="*/ 519 w 10000"/>
                <a:gd name="connsiteY5" fmla="*/ 26716 h 26716"/>
                <a:gd name="connsiteX6" fmla="*/ 228 w 10000"/>
                <a:gd name="connsiteY6" fmla="*/ 25466 h 26716"/>
                <a:gd name="connsiteX7" fmla="*/ 0 w 10000"/>
                <a:gd name="connsiteY7" fmla="*/ 25466 h 26716"/>
                <a:gd name="connsiteX0" fmla="*/ 10000 w 10000"/>
                <a:gd name="connsiteY0" fmla="*/ 16716 h 26716"/>
                <a:gd name="connsiteX1" fmla="*/ 9924 w 10000"/>
                <a:gd name="connsiteY1" fmla="*/ 16671 h 26716"/>
                <a:gd name="connsiteX2" fmla="*/ 4223 w 10000"/>
                <a:gd name="connsiteY2" fmla="*/ 0 h 26716"/>
                <a:gd name="connsiteX3" fmla="*/ 4123 w 10000"/>
                <a:gd name="connsiteY3" fmla="*/ 23350 h 26716"/>
                <a:gd name="connsiteX4" fmla="*/ 3373 w 10000"/>
                <a:gd name="connsiteY4" fmla="*/ 25384 h 26716"/>
                <a:gd name="connsiteX5" fmla="*/ 814 w 10000"/>
                <a:gd name="connsiteY5" fmla="*/ 25466 h 26716"/>
                <a:gd name="connsiteX6" fmla="*/ 519 w 10000"/>
                <a:gd name="connsiteY6" fmla="*/ 26716 h 26716"/>
                <a:gd name="connsiteX7" fmla="*/ 228 w 10000"/>
                <a:gd name="connsiteY7" fmla="*/ 25466 h 26716"/>
                <a:gd name="connsiteX8" fmla="*/ 0 w 10000"/>
                <a:gd name="connsiteY8" fmla="*/ 25466 h 26716"/>
                <a:gd name="connsiteX0" fmla="*/ 10000 w 10000"/>
                <a:gd name="connsiteY0" fmla="*/ 16716 h 26716"/>
                <a:gd name="connsiteX1" fmla="*/ 4223 w 10000"/>
                <a:gd name="connsiteY1" fmla="*/ 0 h 26716"/>
                <a:gd name="connsiteX2" fmla="*/ 4123 w 10000"/>
                <a:gd name="connsiteY2" fmla="*/ 23350 h 26716"/>
                <a:gd name="connsiteX3" fmla="*/ 3373 w 10000"/>
                <a:gd name="connsiteY3" fmla="*/ 25384 h 26716"/>
                <a:gd name="connsiteX4" fmla="*/ 814 w 10000"/>
                <a:gd name="connsiteY4" fmla="*/ 25466 h 26716"/>
                <a:gd name="connsiteX5" fmla="*/ 519 w 10000"/>
                <a:gd name="connsiteY5" fmla="*/ 26716 h 26716"/>
                <a:gd name="connsiteX6" fmla="*/ 228 w 10000"/>
                <a:gd name="connsiteY6" fmla="*/ 25466 h 26716"/>
                <a:gd name="connsiteX7" fmla="*/ 0 w 10000"/>
                <a:gd name="connsiteY7" fmla="*/ 25466 h 26716"/>
                <a:gd name="connsiteX0" fmla="*/ 4223 w 4224"/>
                <a:gd name="connsiteY0" fmla="*/ 0 h 26716"/>
                <a:gd name="connsiteX1" fmla="*/ 4123 w 4224"/>
                <a:gd name="connsiteY1" fmla="*/ 23350 h 26716"/>
                <a:gd name="connsiteX2" fmla="*/ 3373 w 4224"/>
                <a:gd name="connsiteY2" fmla="*/ 25384 h 26716"/>
                <a:gd name="connsiteX3" fmla="*/ 814 w 4224"/>
                <a:gd name="connsiteY3" fmla="*/ 25466 h 26716"/>
                <a:gd name="connsiteX4" fmla="*/ 519 w 4224"/>
                <a:gd name="connsiteY4" fmla="*/ 26716 h 26716"/>
                <a:gd name="connsiteX5" fmla="*/ 228 w 4224"/>
                <a:gd name="connsiteY5" fmla="*/ 25466 h 26716"/>
                <a:gd name="connsiteX6" fmla="*/ 0 w 4224"/>
                <a:gd name="connsiteY6" fmla="*/ 25466 h 26716"/>
                <a:gd name="connsiteX0" fmla="*/ 9998 w 10000"/>
                <a:gd name="connsiteY0" fmla="*/ 0 h 10000"/>
                <a:gd name="connsiteX1" fmla="*/ 9761 w 10000"/>
                <a:gd name="connsiteY1" fmla="*/ 8740 h 10000"/>
                <a:gd name="connsiteX2" fmla="*/ 7985 w 10000"/>
                <a:gd name="connsiteY2" fmla="*/ 9501 h 10000"/>
                <a:gd name="connsiteX3" fmla="*/ 1927 w 10000"/>
                <a:gd name="connsiteY3" fmla="*/ 9532 h 10000"/>
                <a:gd name="connsiteX4" fmla="*/ 1229 w 10000"/>
                <a:gd name="connsiteY4" fmla="*/ 10000 h 10000"/>
                <a:gd name="connsiteX5" fmla="*/ 540 w 10000"/>
                <a:gd name="connsiteY5" fmla="*/ 9532 h 10000"/>
                <a:gd name="connsiteX6" fmla="*/ 0 w 10000"/>
                <a:gd name="connsiteY6" fmla="*/ 9532 h 10000"/>
                <a:gd name="connsiteX0" fmla="*/ 9998 w 10000"/>
                <a:gd name="connsiteY0" fmla="*/ 0 h 10000"/>
                <a:gd name="connsiteX1" fmla="*/ 9761 w 10000"/>
                <a:gd name="connsiteY1" fmla="*/ 8740 h 10000"/>
                <a:gd name="connsiteX2" fmla="*/ 7985 w 10000"/>
                <a:gd name="connsiteY2" fmla="*/ 9501 h 10000"/>
                <a:gd name="connsiteX3" fmla="*/ 1927 w 10000"/>
                <a:gd name="connsiteY3" fmla="*/ 9532 h 10000"/>
                <a:gd name="connsiteX4" fmla="*/ 1229 w 10000"/>
                <a:gd name="connsiteY4" fmla="*/ 10000 h 10000"/>
                <a:gd name="connsiteX5" fmla="*/ 540 w 10000"/>
                <a:gd name="connsiteY5" fmla="*/ 9532 h 10000"/>
                <a:gd name="connsiteX6" fmla="*/ 0 w 10000"/>
                <a:gd name="connsiteY6" fmla="*/ 9532 h 10000"/>
                <a:gd name="connsiteX0" fmla="*/ 9998 w 10042"/>
                <a:gd name="connsiteY0" fmla="*/ 0 h 10000"/>
                <a:gd name="connsiteX1" fmla="*/ 10042 w 10042"/>
                <a:gd name="connsiteY1" fmla="*/ 8740 h 10000"/>
                <a:gd name="connsiteX2" fmla="*/ 7985 w 10042"/>
                <a:gd name="connsiteY2" fmla="*/ 9501 h 10000"/>
                <a:gd name="connsiteX3" fmla="*/ 1927 w 10042"/>
                <a:gd name="connsiteY3" fmla="*/ 9532 h 10000"/>
                <a:gd name="connsiteX4" fmla="*/ 1229 w 10042"/>
                <a:gd name="connsiteY4" fmla="*/ 10000 h 10000"/>
                <a:gd name="connsiteX5" fmla="*/ 540 w 10042"/>
                <a:gd name="connsiteY5" fmla="*/ 9532 h 10000"/>
                <a:gd name="connsiteX6" fmla="*/ 0 w 10042"/>
                <a:gd name="connsiteY6" fmla="*/ 9532 h 10000"/>
                <a:gd name="connsiteX0" fmla="*/ 9998 w 10042"/>
                <a:gd name="connsiteY0" fmla="*/ 0 h 10000"/>
                <a:gd name="connsiteX1" fmla="*/ 10042 w 10042"/>
                <a:gd name="connsiteY1" fmla="*/ 8723 h 10000"/>
                <a:gd name="connsiteX2" fmla="*/ 7985 w 10042"/>
                <a:gd name="connsiteY2" fmla="*/ 9501 h 10000"/>
                <a:gd name="connsiteX3" fmla="*/ 1927 w 10042"/>
                <a:gd name="connsiteY3" fmla="*/ 9532 h 10000"/>
                <a:gd name="connsiteX4" fmla="*/ 1229 w 10042"/>
                <a:gd name="connsiteY4" fmla="*/ 10000 h 10000"/>
                <a:gd name="connsiteX5" fmla="*/ 540 w 10042"/>
                <a:gd name="connsiteY5" fmla="*/ 9532 h 10000"/>
                <a:gd name="connsiteX6" fmla="*/ 0 w 10042"/>
                <a:gd name="connsiteY6" fmla="*/ 9532 h 10000"/>
                <a:gd name="connsiteX0" fmla="*/ 9998 w 10042"/>
                <a:gd name="connsiteY0" fmla="*/ 0 h 10250"/>
                <a:gd name="connsiteX1" fmla="*/ 10042 w 10042"/>
                <a:gd name="connsiteY1" fmla="*/ 8723 h 10250"/>
                <a:gd name="connsiteX2" fmla="*/ 9006 w 10042"/>
                <a:gd name="connsiteY2" fmla="*/ 9164 h 10250"/>
                <a:gd name="connsiteX3" fmla="*/ 7985 w 10042"/>
                <a:gd name="connsiteY3" fmla="*/ 9501 h 10250"/>
                <a:gd name="connsiteX4" fmla="*/ 1927 w 10042"/>
                <a:gd name="connsiteY4" fmla="*/ 9532 h 10250"/>
                <a:gd name="connsiteX5" fmla="*/ 1229 w 10042"/>
                <a:gd name="connsiteY5" fmla="*/ 10000 h 10250"/>
                <a:gd name="connsiteX6" fmla="*/ 540 w 10042"/>
                <a:gd name="connsiteY6" fmla="*/ 9532 h 10250"/>
                <a:gd name="connsiteX7" fmla="*/ 0 w 10042"/>
                <a:gd name="connsiteY7" fmla="*/ 9532 h 10250"/>
                <a:gd name="connsiteX0" fmla="*/ 9998 w 10042"/>
                <a:gd name="connsiteY0" fmla="*/ 0 h 10000"/>
                <a:gd name="connsiteX1" fmla="*/ 10042 w 10042"/>
                <a:gd name="connsiteY1" fmla="*/ 7777 h 10000"/>
                <a:gd name="connsiteX2" fmla="*/ 9006 w 10042"/>
                <a:gd name="connsiteY2" fmla="*/ 9164 h 10000"/>
                <a:gd name="connsiteX3" fmla="*/ 7985 w 10042"/>
                <a:gd name="connsiteY3" fmla="*/ 9501 h 10000"/>
                <a:gd name="connsiteX4" fmla="*/ 1927 w 10042"/>
                <a:gd name="connsiteY4" fmla="*/ 9532 h 10000"/>
                <a:gd name="connsiteX5" fmla="*/ 1229 w 10042"/>
                <a:gd name="connsiteY5" fmla="*/ 10000 h 10000"/>
                <a:gd name="connsiteX6" fmla="*/ 540 w 10042"/>
                <a:gd name="connsiteY6" fmla="*/ 9532 h 10000"/>
                <a:gd name="connsiteX7" fmla="*/ 0 w 10042"/>
                <a:gd name="connsiteY7" fmla="*/ 9532 h 10000"/>
                <a:gd name="connsiteX0" fmla="*/ 9998 w 10042"/>
                <a:gd name="connsiteY0" fmla="*/ 0 h 10000"/>
                <a:gd name="connsiteX1" fmla="*/ 10042 w 10042"/>
                <a:gd name="connsiteY1" fmla="*/ 7777 h 10000"/>
                <a:gd name="connsiteX2" fmla="*/ 9537 w 10042"/>
                <a:gd name="connsiteY2" fmla="*/ 9130 h 10000"/>
                <a:gd name="connsiteX3" fmla="*/ 7985 w 10042"/>
                <a:gd name="connsiteY3" fmla="*/ 9501 h 10000"/>
                <a:gd name="connsiteX4" fmla="*/ 1927 w 10042"/>
                <a:gd name="connsiteY4" fmla="*/ 9532 h 10000"/>
                <a:gd name="connsiteX5" fmla="*/ 1229 w 10042"/>
                <a:gd name="connsiteY5" fmla="*/ 10000 h 10000"/>
                <a:gd name="connsiteX6" fmla="*/ 540 w 10042"/>
                <a:gd name="connsiteY6" fmla="*/ 9532 h 10000"/>
                <a:gd name="connsiteX7" fmla="*/ 0 w 10042"/>
                <a:gd name="connsiteY7" fmla="*/ 9532 h 10000"/>
                <a:gd name="connsiteX0" fmla="*/ 9998 w 10042"/>
                <a:gd name="connsiteY0" fmla="*/ 0 h 10000"/>
                <a:gd name="connsiteX1" fmla="*/ 10042 w 10042"/>
                <a:gd name="connsiteY1" fmla="*/ 7777 h 10000"/>
                <a:gd name="connsiteX2" fmla="*/ 9537 w 10042"/>
                <a:gd name="connsiteY2" fmla="*/ 9130 h 10000"/>
                <a:gd name="connsiteX3" fmla="*/ 7985 w 10042"/>
                <a:gd name="connsiteY3" fmla="*/ 9501 h 10000"/>
                <a:gd name="connsiteX4" fmla="*/ 1927 w 10042"/>
                <a:gd name="connsiteY4" fmla="*/ 9532 h 10000"/>
                <a:gd name="connsiteX5" fmla="*/ 1229 w 10042"/>
                <a:gd name="connsiteY5" fmla="*/ 10000 h 10000"/>
                <a:gd name="connsiteX6" fmla="*/ 540 w 10042"/>
                <a:gd name="connsiteY6" fmla="*/ 9532 h 10000"/>
                <a:gd name="connsiteX7" fmla="*/ 0 w 10042"/>
                <a:gd name="connsiteY7" fmla="*/ 9532 h 10000"/>
                <a:gd name="connsiteX0" fmla="*/ 9998 w 10059"/>
                <a:gd name="connsiteY0" fmla="*/ 0 h 10000"/>
                <a:gd name="connsiteX1" fmla="*/ 10042 w 10059"/>
                <a:gd name="connsiteY1" fmla="*/ 7777 h 10000"/>
                <a:gd name="connsiteX2" fmla="*/ 9537 w 10059"/>
                <a:gd name="connsiteY2" fmla="*/ 9130 h 10000"/>
                <a:gd name="connsiteX3" fmla="*/ 7985 w 10059"/>
                <a:gd name="connsiteY3" fmla="*/ 9501 h 10000"/>
                <a:gd name="connsiteX4" fmla="*/ 1927 w 10059"/>
                <a:gd name="connsiteY4" fmla="*/ 9532 h 10000"/>
                <a:gd name="connsiteX5" fmla="*/ 1229 w 10059"/>
                <a:gd name="connsiteY5" fmla="*/ 10000 h 10000"/>
                <a:gd name="connsiteX6" fmla="*/ 540 w 10059"/>
                <a:gd name="connsiteY6" fmla="*/ 9532 h 10000"/>
                <a:gd name="connsiteX7" fmla="*/ 0 w 10059"/>
                <a:gd name="connsiteY7" fmla="*/ 9532 h 10000"/>
                <a:gd name="connsiteX0" fmla="*/ 9998 w 10059"/>
                <a:gd name="connsiteY0" fmla="*/ 0 h 10000"/>
                <a:gd name="connsiteX1" fmla="*/ 10042 w 10059"/>
                <a:gd name="connsiteY1" fmla="*/ 7777 h 10000"/>
                <a:gd name="connsiteX2" fmla="*/ 9689 w 10059"/>
                <a:gd name="connsiteY2" fmla="*/ 9231 h 10000"/>
                <a:gd name="connsiteX3" fmla="*/ 7985 w 10059"/>
                <a:gd name="connsiteY3" fmla="*/ 9501 h 10000"/>
                <a:gd name="connsiteX4" fmla="*/ 1927 w 10059"/>
                <a:gd name="connsiteY4" fmla="*/ 9532 h 10000"/>
                <a:gd name="connsiteX5" fmla="*/ 1229 w 10059"/>
                <a:gd name="connsiteY5" fmla="*/ 10000 h 10000"/>
                <a:gd name="connsiteX6" fmla="*/ 540 w 10059"/>
                <a:gd name="connsiteY6" fmla="*/ 9532 h 10000"/>
                <a:gd name="connsiteX7" fmla="*/ 0 w 10059"/>
                <a:gd name="connsiteY7" fmla="*/ 9532 h 10000"/>
                <a:gd name="connsiteX0" fmla="*/ 9998 w 10059"/>
                <a:gd name="connsiteY0" fmla="*/ 0 h 10000"/>
                <a:gd name="connsiteX1" fmla="*/ 10042 w 10059"/>
                <a:gd name="connsiteY1" fmla="*/ 7777 h 10000"/>
                <a:gd name="connsiteX2" fmla="*/ 9704 w 10059"/>
                <a:gd name="connsiteY2" fmla="*/ 9299 h 10000"/>
                <a:gd name="connsiteX3" fmla="*/ 7985 w 10059"/>
                <a:gd name="connsiteY3" fmla="*/ 9501 h 10000"/>
                <a:gd name="connsiteX4" fmla="*/ 1927 w 10059"/>
                <a:gd name="connsiteY4" fmla="*/ 9532 h 10000"/>
                <a:gd name="connsiteX5" fmla="*/ 1229 w 10059"/>
                <a:gd name="connsiteY5" fmla="*/ 10000 h 10000"/>
                <a:gd name="connsiteX6" fmla="*/ 540 w 10059"/>
                <a:gd name="connsiteY6" fmla="*/ 9532 h 10000"/>
                <a:gd name="connsiteX7" fmla="*/ 0 w 10059"/>
                <a:gd name="connsiteY7" fmla="*/ 9532 h 10000"/>
                <a:gd name="connsiteX0" fmla="*/ 9998 w 10059"/>
                <a:gd name="connsiteY0" fmla="*/ 0 h 10000"/>
                <a:gd name="connsiteX1" fmla="*/ 10042 w 10059"/>
                <a:gd name="connsiteY1" fmla="*/ 7777 h 10000"/>
                <a:gd name="connsiteX2" fmla="*/ 9704 w 10059"/>
                <a:gd name="connsiteY2" fmla="*/ 9299 h 10000"/>
                <a:gd name="connsiteX3" fmla="*/ 7985 w 10059"/>
                <a:gd name="connsiteY3" fmla="*/ 9501 h 10000"/>
                <a:gd name="connsiteX4" fmla="*/ 1927 w 10059"/>
                <a:gd name="connsiteY4" fmla="*/ 9532 h 10000"/>
                <a:gd name="connsiteX5" fmla="*/ 1229 w 10059"/>
                <a:gd name="connsiteY5" fmla="*/ 10000 h 10000"/>
                <a:gd name="connsiteX6" fmla="*/ 540 w 10059"/>
                <a:gd name="connsiteY6" fmla="*/ 9532 h 10000"/>
                <a:gd name="connsiteX7" fmla="*/ 0 w 10059"/>
                <a:gd name="connsiteY7" fmla="*/ 9532 h 10000"/>
                <a:gd name="connsiteX0" fmla="*/ 9998 w 10059"/>
                <a:gd name="connsiteY0" fmla="*/ 0 h 10000"/>
                <a:gd name="connsiteX1" fmla="*/ 10042 w 10059"/>
                <a:gd name="connsiteY1" fmla="*/ 7777 h 10000"/>
                <a:gd name="connsiteX2" fmla="*/ 9704 w 10059"/>
                <a:gd name="connsiteY2" fmla="*/ 9299 h 10000"/>
                <a:gd name="connsiteX3" fmla="*/ 7985 w 10059"/>
                <a:gd name="connsiteY3" fmla="*/ 9501 h 10000"/>
                <a:gd name="connsiteX4" fmla="*/ 1927 w 10059"/>
                <a:gd name="connsiteY4" fmla="*/ 9532 h 10000"/>
                <a:gd name="connsiteX5" fmla="*/ 1229 w 10059"/>
                <a:gd name="connsiteY5" fmla="*/ 10000 h 10000"/>
                <a:gd name="connsiteX6" fmla="*/ 540 w 10059"/>
                <a:gd name="connsiteY6" fmla="*/ 9532 h 10000"/>
                <a:gd name="connsiteX7" fmla="*/ 0 w 10059"/>
                <a:gd name="connsiteY7" fmla="*/ 9532 h 10000"/>
                <a:gd name="connsiteX0" fmla="*/ 9998 w 10059"/>
                <a:gd name="connsiteY0" fmla="*/ 0 h 10000"/>
                <a:gd name="connsiteX1" fmla="*/ 10042 w 10059"/>
                <a:gd name="connsiteY1" fmla="*/ 7777 h 10000"/>
                <a:gd name="connsiteX2" fmla="*/ 9710 w 10059"/>
                <a:gd name="connsiteY2" fmla="*/ 9331 h 10000"/>
                <a:gd name="connsiteX3" fmla="*/ 7985 w 10059"/>
                <a:gd name="connsiteY3" fmla="*/ 9501 h 10000"/>
                <a:gd name="connsiteX4" fmla="*/ 1927 w 10059"/>
                <a:gd name="connsiteY4" fmla="*/ 9532 h 10000"/>
                <a:gd name="connsiteX5" fmla="*/ 1229 w 10059"/>
                <a:gd name="connsiteY5" fmla="*/ 10000 h 10000"/>
                <a:gd name="connsiteX6" fmla="*/ 540 w 10059"/>
                <a:gd name="connsiteY6" fmla="*/ 9532 h 10000"/>
                <a:gd name="connsiteX7" fmla="*/ 0 w 10059"/>
                <a:gd name="connsiteY7" fmla="*/ 9532 h 10000"/>
                <a:gd name="connsiteX0" fmla="*/ 9998 w 10093"/>
                <a:gd name="connsiteY0" fmla="*/ 0 h 10000"/>
                <a:gd name="connsiteX1" fmla="*/ 10042 w 10093"/>
                <a:gd name="connsiteY1" fmla="*/ 7777 h 10000"/>
                <a:gd name="connsiteX2" fmla="*/ 9750 w 10093"/>
                <a:gd name="connsiteY2" fmla="*/ 9331 h 10000"/>
                <a:gd name="connsiteX3" fmla="*/ 7985 w 10093"/>
                <a:gd name="connsiteY3" fmla="*/ 9501 h 10000"/>
                <a:gd name="connsiteX4" fmla="*/ 1927 w 10093"/>
                <a:gd name="connsiteY4" fmla="*/ 9532 h 10000"/>
                <a:gd name="connsiteX5" fmla="*/ 1229 w 10093"/>
                <a:gd name="connsiteY5" fmla="*/ 10000 h 10000"/>
                <a:gd name="connsiteX6" fmla="*/ 540 w 10093"/>
                <a:gd name="connsiteY6" fmla="*/ 9532 h 10000"/>
                <a:gd name="connsiteX7" fmla="*/ 0 w 10093"/>
                <a:gd name="connsiteY7" fmla="*/ 9532 h 10000"/>
                <a:gd name="connsiteX0" fmla="*/ 9998 w 10068"/>
                <a:gd name="connsiteY0" fmla="*/ 0 h 10000"/>
                <a:gd name="connsiteX1" fmla="*/ 10042 w 10068"/>
                <a:gd name="connsiteY1" fmla="*/ 7777 h 10000"/>
                <a:gd name="connsiteX2" fmla="*/ 9750 w 10068"/>
                <a:gd name="connsiteY2" fmla="*/ 9331 h 10000"/>
                <a:gd name="connsiteX3" fmla="*/ 7985 w 10068"/>
                <a:gd name="connsiteY3" fmla="*/ 9501 h 10000"/>
                <a:gd name="connsiteX4" fmla="*/ 1927 w 10068"/>
                <a:gd name="connsiteY4" fmla="*/ 9532 h 10000"/>
                <a:gd name="connsiteX5" fmla="*/ 1229 w 10068"/>
                <a:gd name="connsiteY5" fmla="*/ 10000 h 10000"/>
                <a:gd name="connsiteX6" fmla="*/ 540 w 10068"/>
                <a:gd name="connsiteY6" fmla="*/ 9532 h 10000"/>
                <a:gd name="connsiteX7" fmla="*/ 0 w 10068"/>
                <a:gd name="connsiteY7" fmla="*/ 9532 h 10000"/>
                <a:gd name="connsiteX0" fmla="*/ 10042 w 10068"/>
                <a:gd name="connsiteY0" fmla="*/ 0 h 6834"/>
                <a:gd name="connsiteX1" fmla="*/ 10042 w 10068"/>
                <a:gd name="connsiteY1" fmla="*/ 4611 h 6834"/>
                <a:gd name="connsiteX2" fmla="*/ 9750 w 10068"/>
                <a:gd name="connsiteY2" fmla="*/ 6165 h 6834"/>
                <a:gd name="connsiteX3" fmla="*/ 7985 w 10068"/>
                <a:gd name="connsiteY3" fmla="*/ 6335 h 6834"/>
                <a:gd name="connsiteX4" fmla="*/ 1927 w 10068"/>
                <a:gd name="connsiteY4" fmla="*/ 6366 h 6834"/>
                <a:gd name="connsiteX5" fmla="*/ 1229 w 10068"/>
                <a:gd name="connsiteY5" fmla="*/ 6834 h 6834"/>
                <a:gd name="connsiteX6" fmla="*/ 540 w 10068"/>
                <a:gd name="connsiteY6" fmla="*/ 6366 h 6834"/>
                <a:gd name="connsiteX7" fmla="*/ 0 w 10068"/>
                <a:gd name="connsiteY7" fmla="*/ 6366 h 6834"/>
                <a:gd name="connsiteX0" fmla="*/ 9974 w 10000"/>
                <a:gd name="connsiteY0" fmla="*/ 0 h 3253"/>
                <a:gd name="connsiteX1" fmla="*/ 9684 w 10000"/>
                <a:gd name="connsiteY1" fmla="*/ 2274 h 3253"/>
                <a:gd name="connsiteX2" fmla="*/ 7931 w 10000"/>
                <a:gd name="connsiteY2" fmla="*/ 2523 h 3253"/>
                <a:gd name="connsiteX3" fmla="*/ 1914 w 10000"/>
                <a:gd name="connsiteY3" fmla="*/ 2568 h 3253"/>
                <a:gd name="connsiteX4" fmla="*/ 1221 w 10000"/>
                <a:gd name="connsiteY4" fmla="*/ 3253 h 3253"/>
                <a:gd name="connsiteX5" fmla="*/ 536 w 10000"/>
                <a:gd name="connsiteY5" fmla="*/ 2568 h 3253"/>
                <a:gd name="connsiteX6" fmla="*/ 0 w 10000"/>
                <a:gd name="connsiteY6" fmla="*/ 2568 h 3253"/>
                <a:gd name="connsiteX0" fmla="*/ 9684 w 9684"/>
                <a:gd name="connsiteY0" fmla="*/ 0 h 3010"/>
                <a:gd name="connsiteX1" fmla="*/ 7931 w 9684"/>
                <a:gd name="connsiteY1" fmla="*/ 766 h 3010"/>
                <a:gd name="connsiteX2" fmla="*/ 1914 w 9684"/>
                <a:gd name="connsiteY2" fmla="*/ 904 h 3010"/>
                <a:gd name="connsiteX3" fmla="*/ 1221 w 9684"/>
                <a:gd name="connsiteY3" fmla="*/ 3010 h 3010"/>
                <a:gd name="connsiteX4" fmla="*/ 536 w 9684"/>
                <a:gd name="connsiteY4" fmla="*/ 904 h 3010"/>
                <a:gd name="connsiteX5" fmla="*/ 0 w 9684"/>
                <a:gd name="connsiteY5" fmla="*/ 904 h 3010"/>
                <a:gd name="connsiteX0" fmla="*/ 8190 w 8190"/>
                <a:gd name="connsiteY0" fmla="*/ 0 h 7455"/>
                <a:gd name="connsiteX1" fmla="*/ 1976 w 8190"/>
                <a:gd name="connsiteY1" fmla="*/ 458 h 7455"/>
                <a:gd name="connsiteX2" fmla="*/ 1261 w 8190"/>
                <a:gd name="connsiteY2" fmla="*/ 7455 h 7455"/>
                <a:gd name="connsiteX3" fmla="*/ 553 w 8190"/>
                <a:gd name="connsiteY3" fmla="*/ 458 h 7455"/>
                <a:gd name="connsiteX4" fmla="*/ 0 w 8190"/>
                <a:gd name="connsiteY4" fmla="*/ 458 h 7455"/>
                <a:gd name="connsiteX0" fmla="*/ 2413 w 2413"/>
                <a:gd name="connsiteY0" fmla="*/ 0 h 9386"/>
                <a:gd name="connsiteX1" fmla="*/ 1540 w 2413"/>
                <a:gd name="connsiteY1" fmla="*/ 9386 h 9386"/>
                <a:gd name="connsiteX2" fmla="*/ 675 w 2413"/>
                <a:gd name="connsiteY2" fmla="*/ 0 h 9386"/>
                <a:gd name="connsiteX3" fmla="*/ 0 w 2413"/>
                <a:gd name="connsiteY3" fmla="*/ 0 h 9386"/>
                <a:gd name="connsiteX0" fmla="*/ 7203 w 7203"/>
                <a:gd name="connsiteY0" fmla="*/ 0 h 10000"/>
                <a:gd name="connsiteX1" fmla="*/ 3585 w 7203"/>
                <a:gd name="connsiteY1" fmla="*/ 10000 h 10000"/>
                <a:gd name="connsiteX2" fmla="*/ 0 w 7203"/>
                <a:gd name="connsiteY2" fmla="*/ 0 h 10000"/>
              </a:gdLst>
              <a:ahLst/>
              <a:cxnLst>
                <a:cxn ang="0">
                  <a:pos x="connsiteX0" y="connsiteY0"/>
                </a:cxn>
                <a:cxn ang="0">
                  <a:pos x="connsiteX1" y="connsiteY1"/>
                </a:cxn>
                <a:cxn ang="0">
                  <a:pos x="connsiteX2" y="connsiteY2"/>
                </a:cxn>
              </a:cxnLst>
              <a:rect l="l" t="t" r="r" b="b"/>
              <a:pathLst>
                <a:path w="7203" h="10000">
                  <a:moveTo>
                    <a:pt x="7203" y="0"/>
                  </a:moveTo>
                  <a:cubicBezTo>
                    <a:pt x="4385" y="0"/>
                    <a:pt x="3585" y="10000"/>
                    <a:pt x="3585" y="10000"/>
                  </a:cubicBezTo>
                  <a:cubicBezTo>
                    <a:pt x="3585" y="10000"/>
                    <a:pt x="2831" y="0"/>
                    <a:pt x="0" y="0"/>
                  </a:cubicBezTo>
                </a:path>
              </a:pathLst>
            </a:custGeom>
            <a:solidFill>
              <a:srgbClr val="FFFFFF">
                <a:lumMod val="95000"/>
              </a:srgbClr>
            </a:solidFill>
            <a:ln>
              <a:noFill/>
              <a:headEnd type="none" w="med" len="med"/>
              <a:tailEnd type="none" w="med" len="med"/>
            </a:ln>
            <a:effectLst/>
            <a:scene3d>
              <a:camera prst="orthographicFront">
                <a:rot lat="0" lon="0" rev="0"/>
              </a:camera>
              <a:lightRig rig="threePt" dir="t">
                <a:rot lat="0" lon="0" rev="1200000"/>
              </a:lightRig>
            </a:scene3d>
            <a:sp3d/>
          </p:spPr>
          <p:txBody>
            <a:bodyPr lIns="49523" tIns="42920" rIns="49523" bIns="41930" anchor="ctr"/>
            <a:lstStyle/>
            <a:p>
              <a:pPr marL="0" marR="0" lvl="0" indent="0" algn="ctr" defTabSz="912847" eaLnBrk="1" fontAlgn="auto" latinLnBrk="0" hangingPunct="1">
                <a:lnSpc>
                  <a:spcPct val="100000"/>
                </a:lnSpc>
                <a:spcBef>
                  <a:spcPts val="0"/>
                </a:spcBef>
                <a:spcAft>
                  <a:spcPts val="0"/>
                </a:spcAft>
                <a:buClrTx/>
                <a:buSzTx/>
                <a:buFontTx/>
                <a:buNone/>
                <a:tabLst/>
                <a:defRPr/>
              </a:pPr>
              <a:endParaRPr kumimoji="0" lang="en-GB" sz="1500" b="1" i="0" u="none" strike="noStrike" kern="0" cap="none" spc="0" normalizeH="0" baseline="0" noProof="0" dirty="0">
                <a:ln>
                  <a:noFill/>
                </a:ln>
                <a:solidFill>
                  <a:srgbClr val="FFFFFF"/>
                </a:solidFill>
                <a:effectLst/>
                <a:uLnTx/>
                <a:uFillTx/>
                <a:latin typeface="Arial"/>
                <a:cs typeface="+mn-cs"/>
              </a:endParaRPr>
            </a:p>
          </p:txBody>
        </p:sp>
      </p:grpSp>
      <p:sp>
        <p:nvSpPr>
          <p:cNvPr id="25" name="Rectangle 24"/>
          <p:cNvSpPr/>
          <p:nvPr/>
        </p:nvSpPr>
        <p:spPr>
          <a:xfrm>
            <a:off x="5042411" y="1492522"/>
            <a:ext cx="1485901" cy="675610"/>
          </a:xfrm>
          <a:prstGeom prst="rect">
            <a:avLst/>
          </a:prstGeom>
        </p:spPr>
        <p:txBody>
          <a:bodyPr wrap="square" lIns="0" tIns="41930" rIns="0" bIns="41930" anchor="b">
            <a:spAutoFit/>
          </a:bodyPr>
          <a:lstStyle/>
          <a:p>
            <a:pPr marL="0" marR="0" lvl="0" indent="0" algn="l" defTabSz="698830" eaLnBrk="1" fontAlgn="auto" latinLnBrk="0" hangingPunct="1">
              <a:lnSpc>
                <a:spcPct val="80000"/>
              </a:lnSpc>
              <a:spcBef>
                <a:spcPts val="0"/>
              </a:spcBef>
              <a:spcAft>
                <a:spcPts val="0"/>
              </a:spcAft>
              <a:buClrTx/>
              <a:buSzTx/>
              <a:buFontTx/>
              <a:buNone/>
              <a:tabLst/>
              <a:defRPr/>
            </a:pPr>
            <a:r>
              <a:rPr lang="en-US" sz="1600" b="0" dirty="0" smtClean="0">
                <a:solidFill>
                  <a:schemeClr val="tx1"/>
                </a:solidFill>
                <a:latin typeface="+mj-lt"/>
                <a:cs typeface="Arial" pitchFamily="34" charset="0"/>
              </a:rPr>
              <a:t>Applying a </a:t>
            </a:r>
            <a:r>
              <a:rPr lang="en-US" sz="1600" dirty="0" smtClean="0">
                <a:solidFill>
                  <a:schemeClr val="accent1"/>
                </a:solidFill>
                <a:latin typeface="+mj-lt"/>
                <a:cs typeface="Arial" pitchFamily="34" charset="0"/>
              </a:rPr>
              <a:t>proactive talent strategy</a:t>
            </a:r>
          </a:p>
        </p:txBody>
      </p:sp>
      <p:sp>
        <p:nvSpPr>
          <p:cNvPr id="95" name="Rectangle 94"/>
          <p:cNvSpPr/>
          <p:nvPr/>
        </p:nvSpPr>
        <p:spPr>
          <a:xfrm>
            <a:off x="197750" y="2467361"/>
            <a:ext cx="2284674" cy="2339102"/>
          </a:xfrm>
          <a:prstGeom prst="rect">
            <a:avLst/>
          </a:prstGeom>
        </p:spPr>
        <p:txBody>
          <a:bodyPr wrap="square" lIns="0" rIns="0">
            <a:spAutoFit/>
          </a:bodyPr>
          <a:lstStyle/>
          <a:p>
            <a:pPr marL="236538" lvl="1" indent="-236538" algn="l" defTabSz="779163" eaLnBrk="1" fontAlgn="auto" hangingPunct="1">
              <a:lnSpc>
                <a:spcPct val="100000"/>
              </a:lnSpc>
              <a:spcBef>
                <a:spcPts val="0"/>
              </a:spcBef>
              <a:spcAft>
                <a:spcPts val="600"/>
              </a:spcAft>
              <a:buClr>
                <a:srgbClr val="0098CC"/>
              </a:buClr>
              <a:buFont typeface="Lucida Sans Unicode" pitchFamily="34" charset="0"/>
              <a:buChar char="♦"/>
              <a:defRPr/>
            </a:pPr>
            <a:r>
              <a:rPr lang="en-US" sz="1400" b="0" dirty="0" smtClean="0">
                <a:solidFill>
                  <a:schemeClr val="tx1"/>
                </a:solidFill>
                <a:latin typeface="Arial Narrow" pitchFamily="34" charset="0"/>
              </a:rPr>
              <a:t>Launch of </a:t>
            </a:r>
            <a:r>
              <a:rPr lang="en-US" sz="1400" dirty="0">
                <a:solidFill>
                  <a:schemeClr val="accent1"/>
                </a:solidFill>
                <a:latin typeface="Arial Narrow" pitchFamily="34" charset="0"/>
              </a:rPr>
              <a:t>three </a:t>
            </a:r>
            <a:r>
              <a:rPr lang="en-US" sz="1400" dirty="0" smtClean="0">
                <a:solidFill>
                  <a:schemeClr val="accent1"/>
                </a:solidFill>
                <a:latin typeface="Arial Narrow" pitchFamily="34" charset="0"/>
              </a:rPr>
              <a:t>cloud </a:t>
            </a:r>
            <a:r>
              <a:rPr lang="en-US" sz="1400" dirty="0">
                <a:solidFill>
                  <a:schemeClr val="accent1"/>
                </a:solidFill>
                <a:latin typeface="Arial Narrow" pitchFamily="34" charset="0"/>
              </a:rPr>
              <a:t>factories in India</a:t>
            </a:r>
          </a:p>
          <a:p>
            <a:pPr marL="236538" lvl="1" indent="-236538" algn="l" defTabSz="779163" eaLnBrk="1" fontAlgn="auto" hangingPunct="1">
              <a:lnSpc>
                <a:spcPct val="100000"/>
              </a:lnSpc>
              <a:spcBef>
                <a:spcPts val="0"/>
              </a:spcBef>
              <a:spcAft>
                <a:spcPts val="600"/>
              </a:spcAft>
              <a:buClr>
                <a:srgbClr val="0098CC"/>
              </a:buClr>
              <a:buFont typeface="Lucida Sans Unicode" pitchFamily="34" charset="0"/>
              <a:buChar char="♦"/>
              <a:defRPr/>
            </a:pPr>
            <a:r>
              <a:rPr lang="en-US" sz="1400" dirty="0" smtClean="0">
                <a:solidFill>
                  <a:schemeClr val="accent1"/>
                </a:solidFill>
                <a:latin typeface="Arial Narrow" pitchFamily="34" charset="0"/>
              </a:rPr>
              <a:t>Collaboration with AWS </a:t>
            </a:r>
            <a:r>
              <a:rPr lang="en-US" sz="1400" b="0" dirty="0" smtClean="0">
                <a:solidFill>
                  <a:schemeClr val="tx1"/>
                </a:solidFill>
                <a:latin typeface="Arial Narrow" pitchFamily="34" charset="0"/>
              </a:rPr>
              <a:t>reinforced</a:t>
            </a:r>
          </a:p>
          <a:p>
            <a:pPr marL="236538" lvl="1" indent="-236538" algn="l" defTabSz="779163" eaLnBrk="1" fontAlgn="auto" hangingPunct="1">
              <a:lnSpc>
                <a:spcPct val="100000"/>
              </a:lnSpc>
              <a:spcBef>
                <a:spcPts val="0"/>
              </a:spcBef>
              <a:spcAft>
                <a:spcPts val="600"/>
              </a:spcAft>
              <a:buClr>
                <a:srgbClr val="0098CC"/>
              </a:buClr>
              <a:buFont typeface="Lucida Sans Unicode" pitchFamily="34" charset="0"/>
              <a:buChar char="♦"/>
              <a:defRPr/>
            </a:pPr>
            <a:r>
              <a:rPr lang="en-US" sz="1400" dirty="0" err="1">
                <a:solidFill>
                  <a:schemeClr val="accent1"/>
                </a:solidFill>
                <a:latin typeface="Arial Narrow" pitchFamily="34" charset="0"/>
              </a:rPr>
              <a:t>Blockchain</a:t>
            </a:r>
            <a:r>
              <a:rPr lang="en-US" sz="1400" b="0" dirty="0" smtClean="0">
                <a:solidFill>
                  <a:schemeClr val="tx1"/>
                </a:solidFill>
                <a:latin typeface="Arial Narrow" pitchFamily="34" charset="0"/>
              </a:rPr>
              <a:t> practice launched</a:t>
            </a:r>
          </a:p>
          <a:p>
            <a:pPr marL="236538" lvl="1" indent="-236538" algn="l" defTabSz="779163" eaLnBrk="1" fontAlgn="auto" hangingPunct="1">
              <a:lnSpc>
                <a:spcPct val="100000"/>
              </a:lnSpc>
              <a:spcBef>
                <a:spcPts val="0"/>
              </a:spcBef>
              <a:spcAft>
                <a:spcPts val="600"/>
              </a:spcAft>
              <a:buClr>
                <a:srgbClr val="0098CC"/>
              </a:buClr>
              <a:buFont typeface="Lucida Sans Unicode" pitchFamily="34" charset="0"/>
              <a:buChar char="♦"/>
              <a:defRPr/>
            </a:pPr>
            <a:r>
              <a:rPr lang="en-US" sz="1400" dirty="0" smtClean="0">
                <a:solidFill>
                  <a:schemeClr val="accent1"/>
                </a:solidFill>
                <a:latin typeface="Arial Narrow" pitchFamily="34" charset="0"/>
              </a:rPr>
              <a:t>Cross-discipline </a:t>
            </a:r>
            <a:r>
              <a:rPr lang="en-US" sz="1400" dirty="0">
                <a:solidFill>
                  <a:schemeClr val="accent1"/>
                </a:solidFill>
                <a:latin typeface="Arial Narrow" pitchFamily="34" charset="0"/>
              </a:rPr>
              <a:t>teams</a:t>
            </a:r>
            <a:r>
              <a:rPr lang="en-US" sz="1400" b="0" dirty="0">
                <a:solidFill>
                  <a:schemeClr val="tx1"/>
                </a:solidFill>
                <a:latin typeface="Arial Narrow" pitchFamily="34" charset="0"/>
              </a:rPr>
              <a:t> on </a:t>
            </a:r>
            <a:r>
              <a:rPr lang="en-US" sz="1400" b="0" dirty="0" smtClean="0">
                <a:solidFill>
                  <a:schemeClr val="tx1"/>
                </a:solidFill>
                <a:latin typeface="Arial Narrow" pitchFamily="34" charset="0"/>
              </a:rPr>
              <a:t>digital transformation</a:t>
            </a:r>
            <a:endParaRPr lang="en-US" sz="1400" b="0" dirty="0">
              <a:solidFill>
                <a:schemeClr val="tx1"/>
              </a:solidFill>
              <a:latin typeface="Arial Narrow" pitchFamily="34" charset="0"/>
            </a:endParaRPr>
          </a:p>
          <a:p>
            <a:pPr marL="236538" lvl="1" indent="-236538" algn="l" defTabSz="779163" eaLnBrk="1" fontAlgn="auto" hangingPunct="1">
              <a:lnSpc>
                <a:spcPct val="100000"/>
              </a:lnSpc>
              <a:spcBef>
                <a:spcPts val="0"/>
              </a:spcBef>
              <a:spcAft>
                <a:spcPts val="600"/>
              </a:spcAft>
              <a:buClr>
                <a:srgbClr val="0098CC"/>
              </a:buClr>
              <a:buFont typeface="Lucida Sans Unicode" pitchFamily="34" charset="0"/>
              <a:buChar char="♦"/>
              <a:defRPr/>
            </a:pPr>
            <a:r>
              <a:rPr lang="en-US" sz="1400" b="0" dirty="0" smtClean="0">
                <a:solidFill>
                  <a:schemeClr val="tx1"/>
                </a:solidFill>
                <a:latin typeface="Arial Narrow" pitchFamily="34" charset="0"/>
              </a:rPr>
              <a:t>Acquisitions </a:t>
            </a:r>
            <a:r>
              <a:rPr lang="en-US" sz="1400" b="0" dirty="0">
                <a:solidFill>
                  <a:schemeClr val="tx1"/>
                </a:solidFill>
                <a:latin typeface="Arial Narrow" pitchFamily="34" charset="0"/>
              </a:rPr>
              <a:t>of </a:t>
            </a:r>
            <a:r>
              <a:rPr lang="en-US" sz="1400" b="0" dirty="0" smtClean="0">
                <a:solidFill>
                  <a:schemeClr val="tx1"/>
                </a:solidFill>
                <a:latin typeface="Arial Narrow" pitchFamily="34" charset="0"/>
              </a:rPr>
              <a:t>Fahrenheit 212 </a:t>
            </a:r>
            <a:r>
              <a:rPr lang="en-US" sz="1400" b="0" dirty="0">
                <a:solidFill>
                  <a:schemeClr val="tx1"/>
                </a:solidFill>
                <a:latin typeface="Arial Narrow" pitchFamily="34" charset="0"/>
              </a:rPr>
              <a:t>and </a:t>
            </a:r>
            <a:r>
              <a:rPr lang="en-US" sz="1400" b="0" dirty="0" err="1" smtClean="0">
                <a:solidFill>
                  <a:schemeClr val="tx1"/>
                </a:solidFill>
                <a:latin typeface="Arial Narrow" pitchFamily="34" charset="0"/>
              </a:rPr>
              <a:t>oinio</a:t>
            </a:r>
            <a:endParaRPr lang="en-US" sz="1400" b="0" dirty="0">
              <a:solidFill>
                <a:schemeClr val="tx1"/>
              </a:solidFill>
              <a:latin typeface="Arial Narrow" pitchFamily="34" charset="0"/>
            </a:endParaRPr>
          </a:p>
        </p:txBody>
      </p:sp>
      <p:sp>
        <p:nvSpPr>
          <p:cNvPr id="96" name="Rectangle 95"/>
          <p:cNvSpPr/>
          <p:nvPr/>
        </p:nvSpPr>
        <p:spPr>
          <a:xfrm>
            <a:off x="6590136" y="2464676"/>
            <a:ext cx="2312680" cy="1831271"/>
          </a:xfrm>
          <a:prstGeom prst="rect">
            <a:avLst/>
          </a:prstGeom>
        </p:spPr>
        <p:txBody>
          <a:bodyPr wrap="square">
            <a:spAutoFit/>
          </a:bodyPr>
          <a:lstStyle/>
          <a:p>
            <a:pPr marL="236538" lvl="1" indent="-236538" algn="l" defTabSz="779163" eaLnBrk="1" fontAlgn="auto" hangingPunct="1">
              <a:lnSpc>
                <a:spcPct val="100000"/>
              </a:lnSpc>
              <a:spcBef>
                <a:spcPts val="0"/>
              </a:spcBef>
              <a:spcAft>
                <a:spcPts val="600"/>
              </a:spcAft>
              <a:buClr>
                <a:srgbClr val="0098CC"/>
              </a:buClr>
              <a:buFont typeface="Lucida Sans Unicode" pitchFamily="34" charset="0"/>
              <a:buChar char="♦"/>
              <a:defRPr/>
            </a:pPr>
            <a:r>
              <a:rPr lang="fr-FR" sz="1400" b="0" dirty="0" err="1">
                <a:solidFill>
                  <a:schemeClr val="tx1"/>
                </a:solidFill>
                <a:latin typeface="Arial Narrow" pitchFamily="34" charset="0"/>
              </a:rPr>
              <a:t>Strong</a:t>
            </a:r>
            <a:r>
              <a:rPr lang="fr-FR" sz="1400" b="0" dirty="0">
                <a:solidFill>
                  <a:schemeClr val="tx1"/>
                </a:solidFill>
                <a:latin typeface="Arial Narrow" pitchFamily="34" charset="0"/>
              </a:rPr>
              <a:t> push on </a:t>
            </a:r>
            <a:r>
              <a:rPr lang="fr-FR" sz="1400" dirty="0" smtClean="0">
                <a:solidFill>
                  <a:schemeClr val="accent1"/>
                </a:solidFill>
                <a:latin typeface="Arial Narrow" pitchFamily="34" charset="0"/>
              </a:rPr>
              <a:t>automation </a:t>
            </a:r>
            <a:r>
              <a:rPr lang="fr-FR" sz="1400" b="0" dirty="0" err="1">
                <a:solidFill>
                  <a:schemeClr val="tx1"/>
                </a:solidFill>
                <a:latin typeface="Arial Narrow" pitchFamily="34" charset="0"/>
              </a:rPr>
              <a:t>led</a:t>
            </a:r>
            <a:r>
              <a:rPr lang="fr-FR" sz="1400" b="0" dirty="0">
                <a:solidFill>
                  <a:schemeClr val="tx1"/>
                </a:solidFill>
                <a:latin typeface="Arial Narrow" pitchFamily="34" charset="0"/>
              </a:rPr>
              <a:t> at Group </a:t>
            </a:r>
            <a:r>
              <a:rPr lang="fr-FR" sz="1400" b="0" dirty="0" err="1" smtClean="0">
                <a:solidFill>
                  <a:schemeClr val="tx1"/>
                </a:solidFill>
                <a:latin typeface="Arial Narrow" pitchFamily="34" charset="0"/>
              </a:rPr>
              <a:t>level</a:t>
            </a:r>
            <a:endParaRPr lang="fr-FR" sz="1400" b="0" dirty="0" smtClean="0">
              <a:solidFill>
                <a:schemeClr val="tx1"/>
              </a:solidFill>
              <a:latin typeface="Arial Narrow" pitchFamily="34" charset="0"/>
            </a:endParaRPr>
          </a:p>
          <a:p>
            <a:pPr marL="360363" lvl="2" indent="-184150" algn="l" defTabSz="779163" eaLnBrk="1" fontAlgn="auto" hangingPunct="1">
              <a:lnSpc>
                <a:spcPct val="100000"/>
              </a:lnSpc>
              <a:spcBef>
                <a:spcPts val="0"/>
              </a:spcBef>
              <a:spcAft>
                <a:spcPts val="600"/>
              </a:spcAft>
              <a:buClr>
                <a:srgbClr val="0098CC"/>
              </a:buClr>
              <a:buFont typeface="Arial" panose="020B0604020202020204" pitchFamily="34" charset="0"/>
              <a:buChar char="•"/>
              <a:defRPr/>
            </a:pPr>
            <a:r>
              <a:rPr lang="en-US" sz="1400" b="0" dirty="0" smtClean="0">
                <a:solidFill>
                  <a:schemeClr val="tx1"/>
                </a:solidFill>
                <a:latin typeface="Arial Narrow" pitchFamily="34" charset="0"/>
              </a:rPr>
              <a:t>Accelerating automation initiatives in Infrastructure and </a:t>
            </a:r>
            <a:r>
              <a:rPr lang="en-US" sz="1400" b="0" dirty="0">
                <a:solidFill>
                  <a:schemeClr val="tx1"/>
                </a:solidFill>
                <a:latin typeface="Arial Narrow" pitchFamily="34" charset="0"/>
              </a:rPr>
              <a:t>Business </a:t>
            </a:r>
            <a:r>
              <a:rPr lang="en-US" sz="1400" b="0" dirty="0" smtClean="0">
                <a:solidFill>
                  <a:schemeClr val="tx1"/>
                </a:solidFill>
                <a:latin typeface="Arial Narrow" pitchFamily="34" charset="0"/>
              </a:rPr>
              <a:t>Services</a:t>
            </a:r>
            <a:endParaRPr lang="en-US" sz="1400" b="0" dirty="0">
              <a:solidFill>
                <a:schemeClr val="tx1"/>
              </a:solidFill>
              <a:latin typeface="Arial Narrow" pitchFamily="34" charset="0"/>
            </a:endParaRPr>
          </a:p>
          <a:p>
            <a:pPr marL="236538" lvl="1" indent="-236538" algn="l" defTabSz="779163" eaLnBrk="1" fontAlgn="auto" hangingPunct="1">
              <a:lnSpc>
                <a:spcPct val="100000"/>
              </a:lnSpc>
              <a:spcBef>
                <a:spcPts val="0"/>
              </a:spcBef>
              <a:spcAft>
                <a:spcPts val="600"/>
              </a:spcAft>
              <a:buClr>
                <a:srgbClr val="0098CC"/>
              </a:buClr>
              <a:buFont typeface="Lucida Sans Unicode" pitchFamily="34" charset="0"/>
              <a:buChar char="♦"/>
              <a:defRPr/>
            </a:pPr>
            <a:r>
              <a:rPr lang="fr-FR" sz="1400" b="0" dirty="0" smtClean="0">
                <a:solidFill>
                  <a:schemeClr val="tx1"/>
                </a:solidFill>
                <a:latin typeface="Arial Narrow" pitchFamily="34" charset="0"/>
              </a:rPr>
              <a:t>New </a:t>
            </a:r>
            <a:r>
              <a:rPr lang="fr-FR" sz="1400" dirty="0" err="1">
                <a:solidFill>
                  <a:schemeClr val="accent1"/>
                </a:solidFill>
                <a:latin typeface="Arial Narrow" pitchFamily="34" charset="0"/>
              </a:rPr>
              <a:t>resource</a:t>
            </a:r>
            <a:r>
              <a:rPr lang="fr-FR" sz="1400" dirty="0">
                <a:solidFill>
                  <a:schemeClr val="accent1"/>
                </a:solidFill>
                <a:latin typeface="Arial Narrow" pitchFamily="34" charset="0"/>
              </a:rPr>
              <a:t> </a:t>
            </a:r>
            <a:r>
              <a:rPr lang="fr-FR" sz="1400" dirty="0" err="1">
                <a:solidFill>
                  <a:schemeClr val="accent1"/>
                </a:solidFill>
                <a:latin typeface="Arial Narrow" pitchFamily="34" charset="0"/>
              </a:rPr>
              <a:t>supply</a:t>
            </a:r>
            <a:r>
              <a:rPr lang="fr-FR" sz="1400" dirty="0">
                <a:solidFill>
                  <a:schemeClr val="accent1"/>
                </a:solidFill>
                <a:latin typeface="Arial Narrow" pitchFamily="34" charset="0"/>
              </a:rPr>
              <a:t> </a:t>
            </a:r>
            <a:r>
              <a:rPr lang="fr-FR" sz="1400" dirty="0" err="1" smtClean="0">
                <a:solidFill>
                  <a:schemeClr val="accent1"/>
                </a:solidFill>
                <a:latin typeface="Arial Narrow" pitchFamily="34" charset="0"/>
              </a:rPr>
              <a:t>chain</a:t>
            </a:r>
            <a:endParaRPr lang="fr-FR" sz="1400" dirty="0" smtClean="0">
              <a:solidFill>
                <a:schemeClr val="tx1"/>
              </a:solidFill>
              <a:latin typeface="Arial Narrow" pitchFamily="34" charset="0"/>
            </a:endParaRPr>
          </a:p>
          <a:p>
            <a:pPr marL="360363" lvl="2" indent="-185738" algn="l" defTabSz="779163" eaLnBrk="1" fontAlgn="auto" hangingPunct="1">
              <a:lnSpc>
                <a:spcPct val="100000"/>
              </a:lnSpc>
              <a:spcBef>
                <a:spcPts val="0"/>
              </a:spcBef>
              <a:spcAft>
                <a:spcPts val="600"/>
              </a:spcAft>
              <a:buClr>
                <a:srgbClr val="0098CC"/>
              </a:buClr>
              <a:buFont typeface="Arial" panose="020B0604020202020204" pitchFamily="34" charset="0"/>
              <a:buChar char="•"/>
              <a:defRPr/>
            </a:pPr>
            <a:r>
              <a:rPr lang="fr-FR" sz="1400" b="0" dirty="0" err="1" smtClean="0">
                <a:solidFill>
                  <a:schemeClr val="tx1"/>
                </a:solidFill>
                <a:latin typeface="Arial Narrow" pitchFamily="34" charset="0"/>
              </a:rPr>
              <a:t>Using</a:t>
            </a:r>
            <a:r>
              <a:rPr lang="fr-FR" sz="1400" b="0" dirty="0" smtClean="0">
                <a:solidFill>
                  <a:schemeClr val="tx1"/>
                </a:solidFill>
                <a:latin typeface="Arial Narrow" pitchFamily="34" charset="0"/>
              </a:rPr>
              <a:t> IBM Watson AI</a:t>
            </a:r>
            <a:endParaRPr lang="fr-FR" sz="1400" b="0" dirty="0">
              <a:solidFill>
                <a:schemeClr val="tx1"/>
              </a:solidFill>
              <a:latin typeface="Arial Narrow" pitchFamily="34" charset="0"/>
            </a:endParaRPr>
          </a:p>
        </p:txBody>
      </p:sp>
      <p:sp>
        <p:nvSpPr>
          <p:cNvPr id="97" name="Rectangle 96"/>
          <p:cNvSpPr/>
          <p:nvPr/>
        </p:nvSpPr>
        <p:spPr>
          <a:xfrm>
            <a:off x="4458465" y="2484529"/>
            <a:ext cx="1898484" cy="1969770"/>
          </a:xfrm>
          <a:prstGeom prst="rect">
            <a:avLst/>
          </a:prstGeom>
        </p:spPr>
        <p:txBody>
          <a:bodyPr wrap="square">
            <a:spAutoFit/>
          </a:bodyPr>
          <a:lstStyle/>
          <a:p>
            <a:pPr marL="236538" lvl="1" indent="-236538" algn="l" defTabSz="779163" eaLnBrk="1" fontAlgn="auto" hangingPunct="1">
              <a:lnSpc>
                <a:spcPct val="100000"/>
              </a:lnSpc>
              <a:spcBef>
                <a:spcPts val="0"/>
              </a:spcBef>
              <a:spcAft>
                <a:spcPts val="600"/>
              </a:spcAft>
              <a:buClr>
                <a:srgbClr val="0098CC"/>
              </a:buClr>
              <a:buFont typeface="Lucida Sans Unicode" pitchFamily="34" charset="0"/>
              <a:buChar char="♦"/>
              <a:defRPr/>
            </a:pPr>
            <a:r>
              <a:rPr lang="en-US" sz="1400" b="0" dirty="0" smtClean="0">
                <a:solidFill>
                  <a:schemeClr val="tx1"/>
                </a:solidFill>
                <a:latin typeface="Arial Narrow" pitchFamily="34" charset="0"/>
              </a:rPr>
              <a:t>Big focus on growing talents in </a:t>
            </a:r>
            <a:r>
              <a:rPr lang="en-US" sz="1400" dirty="0" smtClean="0">
                <a:solidFill>
                  <a:schemeClr val="accent1"/>
                </a:solidFill>
                <a:latin typeface="Arial Narrow" pitchFamily="34" charset="0"/>
              </a:rPr>
              <a:t>Digital </a:t>
            </a:r>
            <a:r>
              <a:rPr lang="en-US" sz="1400" dirty="0">
                <a:solidFill>
                  <a:schemeClr val="accent1"/>
                </a:solidFill>
                <a:latin typeface="Arial Narrow" pitchFamily="34" charset="0"/>
              </a:rPr>
              <a:t>&amp; Cloud</a:t>
            </a:r>
          </a:p>
          <a:p>
            <a:pPr marL="236538" lvl="1" indent="-236538" algn="l" defTabSz="779163" eaLnBrk="1" fontAlgn="auto" hangingPunct="1">
              <a:lnSpc>
                <a:spcPct val="100000"/>
              </a:lnSpc>
              <a:spcBef>
                <a:spcPts val="0"/>
              </a:spcBef>
              <a:spcAft>
                <a:spcPts val="600"/>
              </a:spcAft>
              <a:buClr>
                <a:srgbClr val="0098CC"/>
              </a:buClr>
              <a:buFont typeface="Lucida Sans Unicode" pitchFamily="34" charset="0"/>
              <a:buChar char="♦"/>
              <a:defRPr/>
            </a:pPr>
            <a:r>
              <a:rPr lang="en-US" sz="1400" b="0" dirty="0" smtClean="0">
                <a:solidFill>
                  <a:schemeClr val="tx1"/>
                </a:solidFill>
                <a:latin typeface="Arial Narrow" pitchFamily="34" charset="0"/>
              </a:rPr>
              <a:t>Accelerate </a:t>
            </a:r>
            <a:r>
              <a:rPr lang="en-US" sz="1400" b="0" dirty="0">
                <a:solidFill>
                  <a:schemeClr val="tx1"/>
                </a:solidFill>
                <a:latin typeface="Arial Narrow" pitchFamily="34" charset="0"/>
              </a:rPr>
              <a:t>attraction and retention plan for </a:t>
            </a:r>
            <a:r>
              <a:rPr lang="en-US" sz="1400" dirty="0">
                <a:solidFill>
                  <a:schemeClr val="accent1"/>
                </a:solidFill>
                <a:latin typeface="Arial Narrow" pitchFamily="34" charset="0"/>
              </a:rPr>
              <a:t>hot skills</a:t>
            </a:r>
          </a:p>
          <a:p>
            <a:pPr marL="236538" lvl="1" indent="-236538" algn="l" defTabSz="779163" eaLnBrk="1" fontAlgn="auto" hangingPunct="1">
              <a:lnSpc>
                <a:spcPct val="100000"/>
              </a:lnSpc>
              <a:spcBef>
                <a:spcPts val="0"/>
              </a:spcBef>
              <a:spcAft>
                <a:spcPts val="600"/>
              </a:spcAft>
              <a:buClr>
                <a:srgbClr val="0098CC"/>
              </a:buClr>
              <a:buFont typeface="Lucida Sans Unicode" pitchFamily="34" charset="0"/>
              <a:buChar char="♦"/>
              <a:defRPr/>
            </a:pPr>
            <a:r>
              <a:rPr lang="en-US" sz="1400" b="0" dirty="0">
                <a:solidFill>
                  <a:schemeClr val="tx1"/>
                </a:solidFill>
                <a:latin typeface="Arial Narrow" pitchFamily="34" charset="0"/>
              </a:rPr>
              <a:t>Focused investment in </a:t>
            </a:r>
            <a:r>
              <a:rPr lang="en-US" sz="1400" dirty="0">
                <a:solidFill>
                  <a:schemeClr val="accent1"/>
                </a:solidFill>
                <a:latin typeface="Arial Narrow" pitchFamily="34" charset="0"/>
              </a:rPr>
              <a:t>skills </a:t>
            </a:r>
            <a:r>
              <a:rPr lang="en-US" sz="1400" dirty="0" smtClean="0">
                <a:solidFill>
                  <a:schemeClr val="accent1"/>
                </a:solidFill>
                <a:latin typeface="Arial Narrow" pitchFamily="34" charset="0"/>
              </a:rPr>
              <a:t>development</a:t>
            </a:r>
          </a:p>
        </p:txBody>
      </p:sp>
      <p:sp>
        <p:nvSpPr>
          <p:cNvPr id="98" name="Freeform 854"/>
          <p:cNvSpPr>
            <a:spLocks/>
          </p:cNvSpPr>
          <p:nvPr/>
        </p:nvSpPr>
        <p:spPr bwMode="auto">
          <a:xfrm>
            <a:off x="6702981" y="1575348"/>
            <a:ext cx="424875" cy="453825"/>
          </a:xfrm>
          <a:custGeom>
            <a:avLst/>
            <a:gdLst/>
            <a:ahLst/>
            <a:cxnLst>
              <a:cxn ang="0">
                <a:pos x="244" y="344"/>
              </a:cxn>
              <a:cxn ang="0">
                <a:pos x="0" y="344"/>
              </a:cxn>
              <a:cxn ang="0">
                <a:pos x="0" y="138"/>
              </a:cxn>
              <a:cxn ang="0">
                <a:pos x="80" y="216"/>
              </a:cxn>
              <a:cxn ang="0">
                <a:pos x="80" y="138"/>
              </a:cxn>
              <a:cxn ang="0">
                <a:pos x="164" y="216"/>
              </a:cxn>
              <a:cxn ang="0">
                <a:pos x="164" y="138"/>
              </a:cxn>
              <a:cxn ang="0">
                <a:pos x="242" y="216"/>
              </a:cxn>
              <a:cxn ang="0">
                <a:pos x="268" y="0"/>
              </a:cxn>
              <a:cxn ang="0">
                <a:pos x="307" y="0"/>
              </a:cxn>
              <a:cxn ang="0">
                <a:pos x="307" y="344"/>
              </a:cxn>
            </a:cxnLst>
            <a:rect l="0" t="0" r="r" b="b"/>
            <a:pathLst>
              <a:path w="307" h="344">
                <a:moveTo>
                  <a:pt x="244" y="344"/>
                </a:moveTo>
                <a:lnTo>
                  <a:pt x="0" y="344"/>
                </a:lnTo>
                <a:lnTo>
                  <a:pt x="0" y="138"/>
                </a:lnTo>
                <a:lnTo>
                  <a:pt x="80" y="216"/>
                </a:lnTo>
                <a:lnTo>
                  <a:pt x="80" y="138"/>
                </a:lnTo>
                <a:lnTo>
                  <a:pt x="164" y="216"/>
                </a:lnTo>
                <a:lnTo>
                  <a:pt x="164" y="138"/>
                </a:lnTo>
                <a:lnTo>
                  <a:pt x="242" y="216"/>
                </a:lnTo>
                <a:lnTo>
                  <a:pt x="268" y="0"/>
                </a:lnTo>
                <a:lnTo>
                  <a:pt x="307" y="0"/>
                </a:lnTo>
                <a:lnTo>
                  <a:pt x="307" y="344"/>
                </a:lnTo>
              </a:path>
            </a:pathLst>
          </a:custGeom>
          <a:noFill/>
          <a:ln w="19050">
            <a:solidFill>
              <a:schemeClr val="accent1"/>
            </a:solidFill>
            <a:round/>
            <a:headEnd/>
            <a:tailEnd/>
          </a:ln>
        </p:spPr>
        <p:txBody>
          <a:bodyPr lIns="91430" tIns="45715" rIns="91430" bIns="45715"/>
          <a:lstStyle/>
          <a:p>
            <a:endParaRPr lang="en-US"/>
          </a:p>
        </p:txBody>
      </p:sp>
      <p:grpSp>
        <p:nvGrpSpPr>
          <p:cNvPr id="6" name="Groupe 659"/>
          <p:cNvGrpSpPr/>
          <p:nvPr/>
        </p:nvGrpSpPr>
        <p:grpSpPr>
          <a:xfrm>
            <a:off x="4483597" y="1602528"/>
            <a:ext cx="488732" cy="419819"/>
            <a:chOff x="5997576" y="1749426"/>
            <a:chExt cx="460375" cy="419100"/>
          </a:xfrm>
        </p:grpSpPr>
        <p:sp>
          <p:nvSpPr>
            <p:cNvPr id="100" name="Freeform 183"/>
            <p:cNvSpPr>
              <a:spLocks/>
            </p:cNvSpPr>
            <p:nvPr/>
          </p:nvSpPr>
          <p:spPr bwMode="auto">
            <a:xfrm>
              <a:off x="6073776" y="1749426"/>
              <a:ext cx="134938" cy="187325"/>
            </a:xfrm>
            <a:custGeom>
              <a:avLst/>
              <a:gdLst/>
              <a:ahLst/>
              <a:cxnLst>
                <a:cxn ang="0">
                  <a:pos x="70" y="73"/>
                </a:cxn>
                <a:cxn ang="0">
                  <a:pos x="44" y="41"/>
                </a:cxn>
                <a:cxn ang="0">
                  <a:pos x="54" y="21"/>
                </a:cxn>
                <a:cxn ang="0">
                  <a:pos x="36" y="0"/>
                </a:cxn>
                <a:cxn ang="0">
                  <a:pos x="18" y="21"/>
                </a:cxn>
                <a:cxn ang="0">
                  <a:pos x="28" y="41"/>
                </a:cxn>
                <a:cxn ang="0">
                  <a:pos x="1" y="97"/>
                </a:cxn>
              </a:cxnLst>
              <a:rect l="0" t="0" r="r" b="b"/>
              <a:pathLst>
                <a:path w="70" h="97">
                  <a:moveTo>
                    <a:pt x="70" y="73"/>
                  </a:moveTo>
                  <a:cubicBezTo>
                    <a:pt x="66" y="57"/>
                    <a:pt x="58" y="45"/>
                    <a:pt x="44" y="41"/>
                  </a:cubicBezTo>
                  <a:cubicBezTo>
                    <a:pt x="48" y="37"/>
                    <a:pt x="54" y="29"/>
                    <a:pt x="54" y="21"/>
                  </a:cubicBezTo>
                  <a:cubicBezTo>
                    <a:pt x="54" y="9"/>
                    <a:pt x="46" y="0"/>
                    <a:pt x="36" y="0"/>
                  </a:cubicBezTo>
                  <a:cubicBezTo>
                    <a:pt x="26" y="0"/>
                    <a:pt x="18" y="9"/>
                    <a:pt x="18" y="21"/>
                  </a:cubicBezTo>
                  <a:cubicBezTo>
                    <a:pt x="18" y="29"/>
                    <a:pt x="24" y="37"/>
                    <a:pt x="28" y="41"/>
                  </a:cubicBezTo>
                  <a:cubicBezTo>
                    <a:pt x="7" y="47"/>
                    <a:pt x="0" y="70"/>
                    <a:pt x="1" y="97"/>
                  </a:cubicBezTo>
                </a:path>
              </a:pathLst>
            </a:custGeom>
            <a:noFill/>
            <a:ln w="19050">
              <a:solidFill>
                <a:schemeClr val="accent1"/>
              </a:solidFill>
              <a:round/>
              <a:headEnd/>
              <a:tailEnd/>
            </a:ln>
          </p:spPr>
          <p:txBody>
            <a:bodyPr lIns="91430" tIns="45715" rIns="91430" bIns="45715"/>
            <a:lstStyle/>
            <a:p>
              <a:endParaRPr lang="en-US"/>
            </a:p>
          </p:txBody>
        </p:sp>
        <p:sp>
          <p:nvSpPr>
            <p:cNvPr id="101" name="Freeform 184"/>
            <p:cNvSpPr>
              <a:spLocks/>
            </p:cNvSpPr>
            <p:nvPr/>
          </p:nvSpPr>
          <p:spPr bwMode="auto">
            <a:xfrm>
              <a:off x="6115051" y="1943101"/>
              <a:ext cx="61913" cy="1588"/>
            </a:xfrm>
            <a:custGeom>
              <a:avLst/>
              <a:gdLst/>
              <a:ahLst/>
              <a:cxnLst>
                <a:cxn ang="0">
                  <a:pos x="32" y="0"/>
                </a:cxn>
                <a:cxn ang="0">
                  <a:pos x="0" y="0"/>
                </a:cxn>
              </a:cxnLst>
              <a:rect l="0" t="0" r="r" b="b"/>
              <a:pathLst>
                <a:path w="32" h="1">
                  <a:moveTo>
                    <a:pt x="32" y="0"/>
                  </a:moveTo>
                  <a:cubicBezTo>
                    <a:pt x="22" y="1"/>
                    <a:pt x="10" y="1"/>
                    <a:pt x="0" y="0"/>
                  </a:cubicBezTo>
                </a:path>
              </a:pathLst>
            </a:custGeom>
            <a:noFill/>
            <a:ln w="19050">
              <a:solidFill>
                <a:schemeClr val="accent1"/>
              </a:solidFill>
              <a:round/>
              <a:headEnd/>
              <a:tailEnd/>
            </a:ln>
          </p:spPr>
          <p:txBody>
            <a:bodyPr lIns="91430" tIns="45715" rIns="91430" bIns="45715"/>
            <a:lstStyle/>
            <a:p>
              <a:endParaRPr lang="en-US"/>
            </a:p>
          </p:txBody>
        </p:sp>
        <p:sp>
          <p:nvSpPr>
            <p:cNvPr id="102" name="Freeform 185"/>
            <p:cNvSpPr>
              <a:spLocks/>
            </p:cNvSpPr>
            <p:nvPr/>
          </p:nvSpPr>
          <p:spPr bwMode="auto">
            <a:xfrm>
              <a:off x="6267451" y="1795463"/>
              <a:ext cx="123825" cy="139700"/>
            </a:xfrm>
            <a:custGeom>
              <a:avLst/>
              <a:gdLst/>
              <a:ahLst/>
              <a:cxnLst>
                <a:cxn ang="0">
                  <a:pos x="0" y="63"/>
                </a:cxn>
                <a:cxn ang="0">
                  <a:pos x="19" y="49"/>
                </a:cxn>
                <a:cxn ang="0">
                  <a:pos x="8" y="26"/>
                </a:cxn>
                <a:cxn ang="0">
                  <a:pos x="29" y="0"/>
                </a:cxn>
                <a:cxn ang="0">
                  <a:pos x="50" y="26"/>
                </a:cxn>
                <a:cxn ang="0">
                  <a:pos x="38" y="49"/>
                </a:cxn>
                <a:cxn ang="0">
                  <a:pos x="64" y="72"/>
                </a:cxn>
              </a:cxnLst>
              <a:rect l="0" t="0" r="r" b="b"/>
              <a:pathLst>
                <a:path w="64" h="72">
                  <a:moveTo>
                    <a:pt x="0" y="63"/>
                  </a:moveTo>
                  <a:cubicBezTo>
                    <a:pt x="4" y="56"/>
                    <a:pt x="11" y="51"/>
                    <a:pt x="19" y="49"/>
                  </a:cubicBezTo>
                  <a:cubicBezTo>
                    <a:pt x="14" y="44"/>
                    <a:pt x="8" y="35"/>
                    <a:pt x="8" y="26"/>
                  </a:cubicBezTo>
                  <a:cubicBezTo>
                    <a:pt x="8" y="11"/>
                    <a:pt x="17" y="0"/>
                    <a:pt x="29" y="0"/>
                  </a:cubicBezTo>
                  <a:cubicBezTo>
                    <a:pt x="40" y="0"/>
                    <a:pt x="49" y="11"/>
                    <a:pt x="50" y="26"/>
                  </a:cubicBezTo>
                  <a:cubicBezTo>
                    <a:pt x="50" y="34"/>
                    <a:pt x="43" y="44"/>
                    <a:pt x="38" y="49"/>
                  </a:cubicBezTo>
                  <a:cubicBezTo>
                    <a:pt x="50" y="52"/>
                    <a:pt x="59" y="61"/>
                    <a:pt x="64" y="72"/>
                  </a:cubicBezTo>
                </a:path>
              </a:pathLst>
            </a:custGeom>
            <a:noFill/>
            <a:ln w="19050">
              <a:solidFill>
                <a:schemeClr val="accent1"/>
              </a:solidFill>
              <a:round/>
              <a:headEnd/>
              <a:tailEnd/>
            </a:ln>
          </p:spPr>
          <p:txBody>
            <a:bodyPr lIns="91430" tIns="45715" rIns="91430" bIns="45715"/>
            <a:lstStyle/>
            <a:p>
              <a:endParaRPr lang="en-US"/>
            </a:p>
          </p:txBody>
        </p:sp>
        <p:sp>
          <p:nvSpPr>
            <p:cNvPr id="103" name="Freeform 186"/>
            <p:cNvSpPr>
              <a:spLocks/>
            </p:cNvSpPr>
            <p:nvPr/>
          </p:nvSpPr>
          <p:spPr bwMode="auto">
            <a:xfrm>
              <a:off x="6176963" y="1890713"/>
              <a:ext cx="31750" cy="52388"/>
            </a:xfrm>
            <a:custGeom>
              <a:avLst/>
              <a:gdLst/>
              <a:ahLst/>
              <a:cxnLst>
                <a:cxn ang="0">
                  <a:pos x="0" y="27"/>
                </a:cxn>
                <a:cxn ang="0">
                  <a:pos x="17" y="0"/>
                </a:cxn>
              </a:cxnLst>
              <a:rect l="0" t="0" r="r" b="b"/>
              <a:pathLst>
                <a:path w="17" h="27">
                  <a:moveTo>
                    <a:pt x="0" y="27"/>
                  </a:moveTo>
                  <a:cubicBezTo>
                    <a:pt x="1" y="14"/>
                    <a:pt x="7" y="4"/>
                    <a:pt x="17" y="0"/>
                  </a:cubicBezTo>
                </a:path>
              </a:pathLst>
            </a:custGeom>
            <a:noFill/>
            <a:ln w="19050">
              <a:solidFill>
                <a:schemeClr val="accent1"/>
              </a:solidFill>
              <a:round/>
              <a:headEnd/>
              <a:tailEnd/>
            </a:ln>
          </p:spPr>
          <p:txBody>
            <a:bodyPr lIns="91430" tIns="45715" rIns="91430" bIns="45715"/>
            <a:lstStyle/>
            <a:p>
              <a:endParaRPr lang="en-US"/>
            </a:p>
          </p:txBody>
        </p:sp>
        <p:sp>
          <p:nvSpPr>
            <p:cNvPr id="104" name="Freeform 187"/>
            <p:cNvSpPr>
              <a:spLocks/>
            </p:cNvSpPr>
            <p:nvPr/>
          </p:nvSpPr>
          <p:spPr bwMode="auto">
            <a:xfrm>
              <a:off x="6115051" y="1943101"/>
              <a:ext cx="88900" cy="207963"/>
            </a:xfrm>
            <a:custGeom>
              <a:avLst/>
              <a:gdLst/>
              <a:ahLst/>
              <a:cxnLst>
                <a:cxn ang="0">
                  <a:pos x="32" y="0"/>
                </a:cxn>
                <a:cxn ang="0">
                  <a:pos x="32" y="3"/>
                </a:cxn>
                <a:cxn ang="0">
                  <a:pos x="46" y="31"/>
                </a:cxn>
                <a:cxn ang="0">
                  <a:pos x="7" y="107"/>
                </a:cxn>
              </a:cxnLst>
              <a:rect l="0" t="0" r="r" b="b"/>
              <a:pathLst>
                <a:path w="46" h="107">
                  <a:moveTo>
                    <a:pt x="32" y="0"/>
                  </a:moveTo>
                  <a:cubicBezTo>
                    <a:pt x="32" y="1"/>
                    <a:pt x="32" y="2"/>
                    <a:pt x="32" y="3"/>
                  </a:cubicBezTo>
                  <a:cubicBezTo>
                    <a:pt x="32" y="13"/>
                    <a:pt x="40" y="25"/>
                    <a:pt x="46" y="31"/>
                  </a:cubicBezTo>
                  <a:cubicBezTo>
                    <a:pt x="16" y="39"/>
                    <a:pt x="0" y="68"/>
                    <a:pt x="7" y="107"/>
                  </a:cubicBezTo>
                </a:path>
              </a:pathLst>
            </a:custGeom>
            <a:noFill/>
            <a:ln w="19050">
              <a:solidFill>
                <a:schemeClr val="accent1"/>
              </a:solidFill>
              <a:round/>
              <a:headEnd/>
              <a:tailEnd/>
            </a:ln>
          </p:spPr>
          <p:txBody>
            <a:bodyPr lIns="91430" tIns="45715" rIns="91430" bIns="45715"/>
            <a:lstStyle/>
            <a:p>
              <a:endParaRPr lang="en-US"/>
            </a:p>
          </p:txBody>
        </p:sp>
        <p:sp>
          <p:nvSpPr>
            <p:cNvPr id="105" name="Freeform 188"/>
            <p:cNvSpPr>
              <a:spLocks/>
            </p:cNvSpPr>
            <p:nvPr/>
          </p:nvSpPr>
          <p:spPr bwMode="auto">
            <a:xfrm>
              <a:off x="6286501" y="2027238"/>
              <a:ext cx="36513" cy="117475"/>
            </a:xfrm>
            <a:custGeom>
              <a:avLst/>
              <a:gdLst/>
              <a:ahLst/>
              <a:cxnLst>
                <a:cxn ang="0">
                  <a:pos x="0" y="0"/>
                </a:cxn>
                <a:cxn ang="0">
                  <a:pos x="19" y="59"/>
                </a:cxn>
                <a:cxn ang="0">
                  <a:pos x="18" y="61"/>
                </a:cxn>
              </a:cxnLst>
              <a:rect l="0" t="0" r="r" b="b"/>
              <a:pathLst>
                <a:path w="19" h="61">
                  <a:moveTo>
                    <a:pt x="0" y="0"/>
                  </a:moveTo>
                  <a:cubicBezTo>
                    <a:pt x="14" y="14"/>
                    <a:pt x="19" y="31"/>
                    <a:pt x="19" y="59"/>
                  </a:cubicBezTo>
                  <a:cubicBezTo>
                    <a:pt x="19" y="60"/>
                    <a:pt x="19" y="60"/>
                    <a:pt x="18" y="61"/>
                  </a:cubicBezTo>
                </a:path>
              </a:pathLst>
            </a:custGeom>
            <a:noFill/>
            <a:ln w="19050">
              <a:solidFill>
                <a:schemeClr val="accent1"/>
              </a:solidFill>
              <a:round/>
              <a:headEnd/>
              <a:tailEnd/>
            </a:ln>
          </p:spPr>
          <p:txBody>
            <a:bodyPr lIns="91430" tIns="45715" rIns="91430" bIns="45715"/>
            <a:lstStyle/>
            <a:p>
              <a:endParaRPr lang="en-US"/>
            </a:p>
          </p:txBody>
        </p:sp>
        <p:sp>
          <p:nvSpPr>
            <p:cNvPr id="106" name="Freeform 189"/>
            <p:cNvSpPr>
              <a:spLocks/>
            </p:cNvSpPr>
            <p:nvPr/>
          </p:nvSpPr>
          <p:spPr bwMode="auto">
            <a:xfrm>
              <a:off x="6208713" y="1889126"/>
              <a:ext cx="58738" cy="28575"/>
            </a:xfrm>
            <a:custGeom>
              <a:avLst/>
              <a:gdLst/>
              <a:ahLst/>
              <a:cxnLst>
                <a:cxn ang="0">
                  <a:pos x="0" y="1"/>
                </a:cxn>
                <a:cxn ang="0">
                  <a:pos x="8" y="0"/>
                </a:cxn>
                <a:cxn ang="0">
                  <a:pos x="30" y="15"/>
                </a:cxn>
              </a:cxnLst>
              <a:rect l="0" t="0" r="r" b="b"/>
              <a:pathLst>
                <a:path w="30" h="15">
                  <a:moveTo>
                    <a:pt x="0" y="1"/>
                  </a:moveTo>
                  <a:cubicBezTo>
                    <a:pt x="2" y="0"/>
                    <a:pt x="5" y="0"/>
                    <a:pt x="8" y="0"/>
                  </a:cubicBezTo>
                  <a:cubicBezTo>
                    <a:pt x="17" y="0"/>
                    <a:pt x="25" y="6"/>
                    <a:pt x="30" y="15"/>
                  </a:cubicBezTo>
                </a:path>
              </a:pathLst>
            </a:custGeom>
            <a:noFill/>
            <a:ln w="19050">
              <a:solidFill>
                <a:schemeClr val="accent1"/>
              </a:solidFill>
              <a:round/>
              <a:headEnd/>
              <a:tailEnd/>
            </a:ln>
          </p:spPr>
          <p:txBody>
            <a:bodyPr lIns="91430" tIns="45715" rIns="91430" bIns="45715"/>
            <a:lstStyle/>
            <a:p>
              <a:endParaRPr lang="en-US"/>
            </a:p>
          </p:txBody>
        </p:sp>
        <p:sp>
          <p:nvSpPr>
            <p:cNvPr id="107" name="Freeform 190"/>
            <p:cNvSpPr>
              <a:spLocks/>
            </p:cNvSpPr>
            <p:nvPr/>
          </p:nvSpPr>
          <p:spPr bwMode="auto">
            <a:xfrm>
              <a:off x="6246813" y="1917701"/>
              <a:ext cx="39688" cy="109538"/>
            </a:xfrm>
            <a:custGeom>
              <a:avLst/>
              <a:gdLst/>
              <a:ahLst/>
              <a:cxnLst>
                <a:cxn ang="0">
                  <a:pos x="11" y="0"/>
                </a:cxn>
                <a:cxn ang="0">
                  <a:pos x="14" y="16"/>
                </a:cxn>
                <a:cxn ang="0">
                  <a:pos x="0" y="44"/>
                </a:cxn>
                <a:cxn ang="0">
                  <a:pos x="21" y="56"/>
                </a:cxn>
              </a:cxnLst>
              <a:rect l="0" t="0" r="r" b="b"/>
              <a:pathLst>
                <a:path w="21" h="56">
                  <a:moveTo>
                    <a:pt x="11" y="0"/>
                  </a:moveTo>
                  <a:cubicBezTo>
                    <a:pt x="13" y="4"/>
                    <a:pt x="14" y="10"/>
                    <a:pt x="14" y="16"/>
                  </a:cubicBezTo>
                  <a:cubicBezTo>
                    <a:pt x="14" y="26"/>
                    <a:pt x="6" y="38"/>
                    <a:pt x="0" y="44"/>
                  </a:cubicBezTo>
                  <a:cubicBezTo>
                    <a:pt x="9" y="46"/>
                    <a:pt x="15" y="50"/>
                    <a:pt x="21" y="56"/>
                  </a:cubicBezTo>
                </a:path>
              </a:pathLst>
            </a:custGeom>
            <a:noFill/>
            <a:ln w="19050">
              <a:solidFill>
                <a:schemeClr val="accent1"/>
              </a:solidFill>
              <a:round/>
              <a:headEnd/>
              <a:tailEnd/>
            </a:ln>
          </p:spPr>
          <p:txBody>
            <a:bodyPr lIns="91430" tIns="45715" rIns="91430" bIns="45715"/>
            <a:lstStyle/>
            <a:p>
              <a:endParaRPr lang="en-US"/>
            </a:p>
          </p:txBody>
        </p:sp>
        <p:sp>
          <p:nvSpPr>
            <p:cNvPr id="108" name="Freeform 191"/>
            <p:cNvSpPr>
              <a:spLocks/>
            </p:cNvSpPr>
            <p:nvPr/>
          </p:nvSpPr>
          <p:spPr bwMode="auto">
            <a:xfrm>
              <a:off x="5997576" y="1935163"/>
              <a:ext cx="134938" cy="196850"/>
            </a:xfrm>
            <a:custGeom>
              <a:avLst/>
              <a:gdLst/>
              <a:ahLst/>
              <a:cxnLst>
                <a:cxn ang="0">
                  <a:pos x="69" y="69"/>
                </a:cxn>
                <a:cxn ang="0">
                  <a:pos x="47" y="41"/>
                </a:cxn>
                <a:cxn ang="0">
                  <a:pos x="57" y="21"/>
                </a:cxn>
                <a:cxn ang="0">
                  <a:pos x="39" y="0"/>
                </a:cxn>
                <a:cxn ang="0">
                  <a:pos x="22" y="21"/>
                </a:cxn>
                <a:cxn ang="0">
                  <a:pos x="31" y="41"/>
                </a:cxn>
                <a:cxn ang="0">
                  <a:pos x="0" y="101"/>
                </a:cxn>
                <a:cxn ang="0">
                  <a:pos x="36" y="101"/>
                </a:cxn>
              </a:cxnLst>
              <a:rect l="0" t="0" r="r" b="b"/>
              <a:pathLst>
                <a:path w="69" h="101">
                  <a:moveTo>
                    <a:pt x="69" y="69"/>
                  </a:moveTo>
                  <a:cubicBezTo>
                    <a:pt x="66" y="53"/>
                    <a:pt x="62" y="45"/>
                    <a:pt x="47" y="41"/>
                  </a:cubicBezTo>
                  <a:cubicBezTo>
                    <a:pt x="51" y="37"/>
                    <a:pt x="57" y="29"/>
                    <a:pt x="57" y="21"/>
                  </a:cubicBezTo>
                  <a:cubicBezTo>
                    <a:pt x="57" y="8"/>
                    <a:pt x="49" y="0"/>
                    <a:pt x="39" y="0"/>
                  </a:cubicBezTo>
                  <a:cubicBezTo>
                    <a:pt x="29" y="0"/>
                    <a:pt x="21" y="9"/>
                    <a:pt x="22" y="21"/>
                  </a:cubicBezTo>
                  <a:cubicBezTo>
                    <a:pt x="22" y="29"/>
                    <a:pt x="27" y="37"/>
                    <a:pt x="31" y="41"/>
                  </a:cubicBezTo>
                  <a:cubicBezTo>
                    <a:pt x="11" y="47"/>
                    <a:pt x="0" y="73"/>
                    <a:pt x="0" y="101"/>
                  </a:cubicBezTo>
                  <a:cubicBezTo>
                    <a:pt x="36" y="101"/>
                    <a:pt x="36" y="101"/>
                    <a:pt x="36" y="101"/>
                  </a:cubicBezTo>
                </a:path>
              </a:pathLst>
            </a:custGeom>
            <a:noFill/>
            <a:ln w="19050">
              <a:solidFill>
                <a:schemeClr val="accent1"/>
              </a:solidFill>
              <a:round/>
              <a:headEnd/>
              <a:tailEnd/>
            </a:ln>
          </p:spPr>
          <p:txBody>
            <a:bodyPr lIns="91430" tIns="45715" rIns="91430" bIns="45715"/>
            <a:lstStyle/>
            <a:p>
              <a:endParaRPr lang="en-US"/>
            </a:p>
          </p:txBody>
        </p:sp>
        <p:sp>
          <p:nvSpPr>
            <p:cNvPr id="109" name="Freeform 192"/>
            <p:cNvSpPr>
              <a:spLocks/>
            </p:cNvSpPr>
            <p:nvPr/>
          </p:nvSpPr>
          <p:spPr bwMode="auto">
            <a:xfrm>
              <a:off x="6318251" y="1935163"/>
              <a:ext cx="139700" cy="233363"/>
            </a:xfrm>
            <a:custGeom>
              <a:avLst/>
              <a:gdLst/>
              <a:ahLst/>
              <a:cxnLst>
                <a:cxn ang="0">
                  <a:pos x="0" y="63"/>
                </a:cxn>
                <a:cxn ang="0">
                  <a:pos x="20" y="49"/>
                </a:cxn>
                <a:cxn ang="0">
                  <a:pos x="9" y="26"/>
                </a:cxn>
                <a:cxn ang="0">
                  <a:pos x="29" y="0"/>
                </a:cxn>
                <a:cxn ang="0">
                  <a:pos x="50" y="26"/>
                </a:cxn>
                <a:cxn ang="0">
                  <a:pos x="39" y="49"/>
                </a:cxn>
                <a:cxn ang="0">
                  <a:pos x="72" y="114"/>
                </a:cxn>
                <a:cxn ang="0">
                  <a:pos x="10" y="119"/>
                </a:cxn>
              </a:cxnLst>
              <a:rect l="0" t="0" r="r" b="b"/>
              <a:pathLst>
                <a:path w="72" h="120">
                  <a:moveTo>
                    <a:pt x="0" y="63"/>
                  </a:moveTo>
                  <a:cubicBezTo>
                    <a:pt x="5" y="56"/>
                    <a:pt x="12" y="51"/>
                    <a:pt x="20" y="49"/>
                  </a:cubicBezTo>
                  <a:cubicBezTo>
                    <a:pt x="15" y="44"/>
                    <a:pt x="9" y="35"/>
                    <a:pt x="9" y="26"/>
                  </a:cubicBezTo>
                  <a:cubicBezTo>
                    <a:pt x="8" y="11"/>
                    <a:pt x="18" y="0"/>
                    <a:pt x="29" y="0"/>
                  </a:cubicBezTo>
                  <a:cubicBezTo>
                    <a:pt x="41" y="0"/>
                    <a:pt x="50" y="11"/>
                    <a:pt x="50" y="26"/>
                  </a:cubicBezTo>
                  <a:cubicBezTo>
                    <a:pt x="50" y="34"/>
                    <a:pt x="44" y="44"/>
                    <a:pt x="39" y="49"/>
                  </a:cubicBezTo>
                  <a:cubicBezTo>
                    <a:pt x="63" y="56"/>
                    <a:pt x="72" y="82"/>
                    <a:pt x="72" y="114"/>
                  </a:cubicBezTo>
                  <a:cubicBezTo>
                    <a:pt x="72" y="118"/>
                    <a:pt x="35" y="120"/>
                    <a:pt x="10" y="119"/>
                  </a:cubicBezTo>
                </a:path>
              </a:pathLst>
            </a:custGeom>
            <a:noFill/>
            <a:ln w="19050">
              <a:solidFill>
                <a:schemeClr val="accent1"/>
              </a:solidFill>
              <a:round/>
              <a:headEnd/>
              <a:tailEnd/>
            </a:ln>
          </p:spPr>
          <p:txBody>
            <a:bodyPr lIns="91430" tIns="45715" rIns="91430" bIns="45715"/>
            <a:lstStyle/>
            <a:p>
              <a:endParaRPr lang="en-US"/>
            </a:p>
          </p:txBody>
        </p:sp>
      </p:grpSp>
      <p:grpSp>
        <p:nvGrpSpPr>
          <p:cNvPr id="7" name="Groupe 669"/>
          <p:cNvGrpSpPr/>
          <p:nvPr/>
        </p:nvGrpSpPr>
        <p:grpSpPr>
          <a:xfrm>
            <a:off x="270321" y="1581992"/>
            <a:ext cx="374650" cy="415926"/>
            <a:chOff x="6470651" y="2876550"/>
            <a:chExt cx="374650" cy="415926"/>
          </a:xfrm>
        </p:grpSpPr>
        <p:sp>
          <p:nvSpPr>
            <p:cNvPr id="111" name="Freeform 283"/>
            <p:cNvSpPr>
              <a:spLocks/>
            </p:cNvSpPr>
            <p:nvPr/>
          </p:nvSpPr>
          <p:spPr bwMode="auto">
            <a:xfrm>
              <a:off x="6470651" y="3043238"/>
              <a:ext cx="374650" cy="249238"/>
            </a:xfrm>
            <a:custGeom>
              <a:avLst/>
              <a:gdLst/>
              <a:ahLst/>
              <a:cxnLst>
                <a:cxn ang="0">
                  <a:pos x="194" y="6"/>
                </a:cxn>
                <a:cxn ang="0">
                  <a:pos x="192" y="2"/>
                </a:cxn>
                <a:cxn ang="0">
                  <a:pos x="188" y="0"/>
                </a:cxn>
                <a:cxn ang="0">
                  <a:pos x="154" y="0"/>
                </a:cxn>
                <a:cxn ang="0">
                  <a:pos x="152" y="1"/>
                </a:cxn>
                <a:cxn ang="0">
                  <a:pos x="151" y="1"/>
                </a:cxn>
                <a:cxn ang="0">
                  <a:pos x="148" y="6"/>
                </a:cxn>
                <a:cxn ang="0">
                  <a:pos x="152" y="11"/>
                </a:cxn>
                <a:cxn ang="0">
                  <a:pos x="154" y="11"/>
                </a:cxn>
                <a:cxn ang="0">
                  <a:pos x="166" y="11"/>
                </a:cxn>
                <a:cxn ang="0">
                  <a:pos x="168" y="13"/>
                </a:cxn>
                <a:cxn ang="0">
                  <a:pos x="167" y="15"/>
                </a:cxn>
                <a:cxn ang="0">
                  <a:pos x="95" y="87"/>
                </a:cxn>
                <a:cxn ang="0">
                  <a:pos x="94" y="87"/>
                </a:cxn>
                <a:cxn ang="0">
                  <a:pos x="92" y="87"/>
                </a:cxn>
                <a:cxn ang="0">
                  <a:pos x="72" y="66"/>
                </a:cxn>
                <a:cxn ang="0">
                  <a:pos x="67" y="65"/>
                </a:cxn>
                <a:cxn ang="0">
                  <a:pos x="63" y="66"/>
                </a:cxn>
                <a:cxn ang="0">
                  <a:pos x="0" y="128"/>
                </a:cxn>
                <a:cxn ang="0">
                  <a:pos x="18" y="128"/>
                </a:cxn>
                <a:cxn ang="0">
                  <a:pos x="66" y="81"/>
                </a:cxn>
                <a:cxn ang="0">
                  <a:pos x="67" y="80"/>
                </a:cxn>
                <a:cxn ang="0">
                  <a:pos x="69" y="81"/>
                </a:cxn>
                <a:cxn ang="0">
                  <a:pos x="89" y="101"/>
                </a:cxn>
                <a:cxn ang="0">
                  <a:pos x="94" y="103"/>
                </a:cxn>
                <a:cxn ang="0">
                  <a:pos x="98" y="101"/>
                </a:cxn>
                <a:cxn ang="0">
                  <a:pos x="179" y="21"/>
                </a:cxn>
                <a:cxn ang="0">
                  <a:pos x="179" y="20"/>
                </a:cxn>
                <a:cxn ang="0">
                  <a:pos x="180" y="20"/>
                </a:cxn>
                <a:cxn ang="0">
                  <a:pos x="181" y="20"/>
                </a:cxn>
                <a:cxn ang="0">
                  <a:pos x="182" y="20"/>
                </a:cxn>
                <a:cxn ang="0">
                  <a:pos x="183" y="22"/>
                </a:cxn>
                <a:cxn ang="0">
                  <a:pos x="183" y="39"/>
                </a:cxn>
                <a:cxn ang="0">
                  <a:pos x="188" y="44"/>
                </a:cxn>
                <a:cxn ang="0">
                  <a:pos x="194" y="39"/>
                </a:cxn>
                <a:cxn ang="0">
                  <a:pos x="194" y="6"/>
                </a:cxn>
              </a:cxnLst>
              <a:rect l="0" t="0" r="r" b="b"/>
              <a:pathLst>
                <a:path w="194" h="128">
                  <a:moveTo>
                    <a:pt x="194" y="6"/>
                  </a:moveTo>
                  <a:cubicBezTo>
                    <a:pt x="194" y="4"/>
                    <a:pt x="193" y="3"/>
                    <a:pt x="192" y="2"/>
                  </a:cubicBezTo>
                  <a:cubicBezTo>
                    <a:pt x="191" y="1"/>
                    <a:pt x="190" y="0"/>
                    <a:pt x="188" y="0"/>
                  </a:cubicBezTo>
                  <a:cubicBezTo>
                    <a:pt x="154" y="0"/>
                    <a:pt x="154" y="0"/>
                    <a:pt x="154" y="0"/>
                  </a:cubicBezTo>
                  <a:cubicBezTo>
                    <a:pt x="153" y="0"/>
                    <a:pt x="152" y="0"/>
                    <a:pt x="152" y="1"/>
                  </a:cubicBezTo>
                  <a:cubicBezTo>
                    <a:pt x="151" y="1"/>
                    <a:pt x="151" y="1"/>
                    <a:pt x="151" y="1"/>
                  </a:cubicBezTo>
                  <a:cubicBezTo>
                    <a:pt x="149" y="2"/>
                    <a:pt x="148" y="4"/>
                    <a:pt x="148" y="6"/>
                  </a:cubicBezTo>
                  <a:cubicBezTo>
                    <a:pt x="148" y="8"/>
                    <a:pt x="149" y="10"/>
                    <a:pt x="152" y="11"/>
                  </a:cubicBezTo>
                  <a:cubicBezTo>
                    <a:pt x="152" y="11"/>
                    <a:pt x="153" y="11"/>
                    <a:pt x="154" y="11"/>
                  </a:cubicBezTo>
                  <a:cubicBezTo>
                    <a:pt x="154" y="11"/>
                    <a:pt x="166" y="11"/>
                    <a:pt x="166" y="11"/>
                  </a:cubicBezTo>
                  <a:cubicBezTo>
                    <a:pt x="167" y="11"/>
                    <a:pt x="167" y="12"/>
                    <a:pt x="168" y="13"/>
                  </a:cubicBezTo>
                  <a:cubicBezTo>
                    <a:pt x="168" y="13"/>
                    <a:pt x="168" y="14"/>
                    <a:pt x="167" y="15"/>
                  </a:cubicBezTo>
                  <a:cubicBezTo>
                    <a:pt x="95" y="87"/>
                    <a:pt x="95" y="87"/>
                    <a:pt x="95" y="87"/>
                  </a:cubicBezTo>
                  <a:cubicBezTo>
                    <a:pt x="95" y="87"/>
                    <a:pt x="94" y="87"/>
                    <a:pt x="94" y="87"/>
                  </a:cubicBezTo>
                  <a:cubicBezTo>
                    <a:pt x="93" y="87"/>
                    <a:pt x="93" y="87"/>
                    <a:pt x="92" y="87"/>
                  </a:cubicBezTo>
                  <a:cubicBezTo>
                    <a:pt x="72" y="66"/>
                    <a:pt x="72" y="66"/>
                    <a:pt x="72" y="66"/>
                  </a:cubicBezTo>
                  <a:cubicBezTo>
                    <a:pt x="71" y="65"/>
                    <a:pt x="69" y="65"/>
                    <a:pt x="67" y="65"/>
                  </a:cubicBezTo>
                  <a:cubicBezTo>
                    <a:pt x="66" y="65"/>
                    <a:pt x="64" y="65"/>
                    <a:pt x="63" y="66"/>
                  </a:cubicBezTo>
                  <a:cubicBezTo>
                    <a:pt x="0" y="128"/>
                    <a:pt x="0" y="128"/>
                    <a:pt x="0" y="128"/>
                  </a:cubicBezTo>
                  <a:cubicBezTo>
                    <a:pt x="18" y="128"/>
                    <a:pt x="18" y="128"/>
                    <a:pt x="18" y="128"/>
                  </a:cubicBezTo>
                  <a:cubicBezTo>
                    <a:pt x="66" y="81"/>
                    <a:pt x="66" y="81"/>
                    <a:pt x="66" y="81"/>
                  </a:cubicBezTo>
                  <a:cubicBezTo>
                    <a:pt x="66" y="81"/>
                    <a:pt x="67" y="80"/>
                    <a:pt x="67" y="80"/>
                  </a:cubicBezTo>
                  <a:cubicBezTo>
                    <a:pt x="68" y="80"/>
                    <a:pt x="68" y="81"/>
                    <a:pt x="69" y="81"/>
                  </a:cubicBezTo>
                  <a:cubicBezTo>
                    <a:pt x="89" y="101"/>
                    <a:pt x="89" y="101"/>
                    <a:pt x="89" y="101"/>
                  </a:cubicBezTo>
                  <a:cubicBezTo>
                    <a:pt x="90" y="102"/>
                    <a:pt x="92" y="103"/>
                    <a:pt x="94" y="103"/>
                  </a:cubicBezTo>
                  <a:cubicBezTo>
                    <a:pt x="95" y="103"/>
                    <a:pt x="97" y="102"/>
                    <a:pt x="98" y="101"/>
                  </a:cubicBezTo>
                  <a:cubicBezTo>
                    <a:pt x="179" y="21"/>
                    <a:pt x="179" y="21"/>
                    <a:pt x="179" y="21"/>
                  </a:cubicBezTo>
                  <a:cubicBezTo>
                    <a:pt x="179" y="21"/>
                    <a:pt x="179" y="21"/>
                    <a:pt x="179" y="20"/>
                  </a:cubicBezTo>
                  <a:cubicBezTo>
                    <a:pt x="180" y="20"/>
                    <a:pt x="180" y="20"/>
                    <a:pt x="180" y="20"/>
                  </a:cubicBezTo>
                  <a:cubicBezTo>
                    <a:pt x="180" y="20"/>
                    <a:pt x="180" y="20"/>
                    <a:pt x="181" y="20"/>
                  </a:cubicBezTo>
                  <a:cubicBezTo>
                    <a:pt x="181" y="20"/>
                    <a:pt x="181" y="20"/>
                    <a:pt x="182" y="20"/>
                  </a:cubicBezTo>
                  <a:cubicBezTo>
                    <a:pt x="182" y="20"/>
                    <a:pt x="183" y="21"/>
                    <a:pt x="183" y="22"/>
                  </a:cubicBezTo>
                  <a:cubicBezTo>
                    <a:pt x="183" y="39"/>
                    <a:pt x="183" y="39"/>
                    <a:pt x="183" y="39"/>
                  </a:cubicBezTo>
                  <a:cubicBezTo>
                    <a:pt x="183" y="42"/>
                    <a:pt x="185" y="44"/>
                    <a:pt x="188" y="44"/>
                  </a:cubicBezTo>
                  <a:cubicBezTo>
                    <a:pt x="191" y="44"/>
                    <a:pt x="194" y="42"/>
                    <a:pt x="194" y="39"/>
                  </a:cubicBezTo>
                  <a:lnTo>
                    <a:pt x="194" y="6"/>
                  </a:lnTo>
                  <a:close/>
                </a:path>
              </a:pathLst>
            </a:custGeom>
            <a:noFill/>
            <a:ln w="19050">
              <a:solidFill>
                <a:schemeClr val="accent1"/>
              </a:solidFill>
              <a:round/>
              <a:headEnd/>
              <a:tailEnd/>
            </a:ln>
          </p:spPr>
          <p:txBody>
            <a:bodyPr lIns="91430" tIns="45715" rIns="91430" bIns="45715"/>
            <a:lstStyle/>
            <a:p>
              <a:endParaRPr lang="en-US"/>
            </a:p>
          </p:txBody>
        </p:sp>
        <p:sp>
          <p:nvSpPr>
            <p:cNvPr id="112" name="Freeform 284"/>
            <p:cNvSpPr>
              <a:spLocks/>
            </p:cNvSpPr>
            <p:nvPr/>
          </p:nvSpPr>
          <p:spPr bwMode="auto">
            <a:xfrm>
              <a:off x="6654801" y="2951163"/>
              <a:ext cx="76200" cy="49213"/>
            </a:xfrm>
            <a:custGeom>
              <a:avLst/>
              <a:gdLst/>
              <a:ahLst/>
              <a:cxnLst>
                <a:cxn ang="0">
                  <a:pos x="0" y="21"/>
                </a:cxn>
                <a:cxn ang="0">
                  <a:pos x="14" y="26"/>
                </a:cxn>
                <a:cxn ang="0">
                  <a:pos x="19" y="25"/>
                </a:cxn>
                <a:cxn ang="0">
                  <a:pos x="37" y="12"/>
                </a:cxn>
                <a:cxn ang="0">
                  <a:pos x="38" y="4"/>
                </a:cxn>
                <a:cxn ang="0">
                  <a:pos x="30" y="2"/>
                </a:cxn>
                <a:cxn ang="0">
                  <a:pos x="14" y="13"/>
                </a:cxn>
              </a:cxnLst>
              <a:rect l="0" t="0" r="r" b="b"/>
              <a:pathLst>
                <a:path w="40" h="26">
                  <a:moveTo>
                    <a:pt x="0" y="21"/>
                  </a:moveTo>
                  <a:cubicBezTo>
                    <a:pt x="14" y="26"/>
                    <a:pt x="14" y="26"/>
                    <a:pt x="14" y="26"/>
                  </a:cubicBezTo>
                  <a:cubicBezTo>
                    <a:pt x="16" y="26"/>
                    <a:pt x="17" y="26"/>
                    <a:pt x="19" y="25"/>
                  </a:cubicBezTo>
                  <a:cubicBezTo>
                    <a:pt x="37" y="12"/>
                    <a:pt x="37" y="12"/>
                    <a:pt x="37" y="12"/>
                  </a:cubicBezTo>
                  <a:cubicBezTo>
                    <a:pt x="40" y="10"/>
                    <a:pt x="40" y="6"/>
                    <a:pt x="38" y="4"/>
                  </a:cubicBezTo>
                  <a:cubicBezTo>
                    <a:pt x="36" y="1"/>
                    <a:pt x="32" y="0"/>
                    <a:pt x="30" y="2"/>
                  </a:cubicBezTo>
                  <a:cubicBezTo>
                    <a:pt x="14" y="13"/>
                    <a:pt x="14" y="13"/>
                    <a:pt x="14" y="13"/>
                  </a:cubicBezTo>
                </a:path>
              </a:pathLst>
            </a:custGeom>
            <a:noFill/>
            <a:ln w="19050">
              <a:solidFill>
                <a:schemeClr val="accent1"/>
              </a:solidFill>
              <a:round/>
              <a:headEnd/>
              <a:tailEnd/>
            </a:ln>
          </p:spPr>
          <p:txBody>
            <a:bodyPr lIns="91430" tIns="45715" rIns="91430" bIns="45715"/>
            <a:lstStyle/>
            <a:p>
              <a:endParaRPr lang="en-US"/>
            </a:p>
          </p:txBody>
        </p:sp>
        <p:sp>
          <p:nvSpPr>
            <p:cNvPr id="113" name="Freeform 285"/>
            <p:cNvSpPr>
              <a:spLocks/>
            </p:cNvSpPr>
            <p:nvPr/>
          </p:nvSpPr>
          <p:spPr bwMode="auto">
            <a:xfrm>
              <a:off x="6616701" y="2876550"/>
              <a:ext cx="50800" cy="69850"/>
            </a:xfrm>
            <a:custGeom>
              <a:avLst/>
              <a:gdLst/>
              <a:ahLst/>
              <a:cxnLst>
                <a:cxn ang="0">
                  <a:pos x="16" y="35"/>
                </a:cxn>
                <a:cxn ang="0">
                  <a:pos x="26" y="15"/>
                </a:cxn>
                <a:cxn ang="0">
                  <a:pos x="14" y="0"/>
                </a:cxn>
                <a:cxn ang="0">
                  <a:pos x="0" y="15"/>
                </a:cxn>
                <a:cxn ang="0">
                  <a:pos x="16" y="35"/>
                </a:cxn>
              </a:cxnLst>
              <a:rect l="0" t="0" r="r" b="b"/>
              <a:pathLst>
                <a:path w="26" h="36">
                  <a:moveTo>
                    <a:pt x="16" y="35"/>
                  </a:moveTo>
                  <a:cubicBezTo>
                    <a:pt x="24" y="34"/>
                    <a:pt x="25" y="23"/>
                    <a:pt x="26" y="15"/>
                  </a:cubicBezTo>
                  <a:cubicBezTo>
                    <a:pt x="26" y="6"/>
                    <a:pt x="20" y="0"/>
                    <a:pt x="14" y="0"/>
                  </a:cubicBezTo>
                  <a:cubicBezTo>
                    <a:pt x="6" y="0"/>
                    <a:pt x="0" y="6"/>
                    <a:pt x="0" y="15"/>
                  </a:cubicBezTo>
                  <a:cubicBezTo>
                    <a:pt x="1" y="28"/>
                    <a:pt x="10" y="36"/>
                    <a:pt x="16" y="35"/>
                  </a:cubicBezTo>
                  <a:close/>
                </a:path>
              </a:pathLst>
            </a:custGeom>
            <a:noFill/>
            <a:ln w="19050">
              <a:solidFill>
                <a:schemeClr val="accent1"/>
              </a:solidFill>
              <a:round/>
              <a:headEnd/>
              <a:tailEnd/>
            </a:ln>
          </p:spPr>
          <p:txBody>
            <a:bodyPr lIns="91430" tIns="45715" rIns="91430" bIns="45715"/>
            <a:lstStyle/>
            <a:p>
              <a:endParaRPr lang="en-US"/>
            </a:p>
          </p:txBody>
        </p:sp>
        <p:sp>
          <p:nvSpPr>
            <p:cNvPr id="114" name="Line 286"/>
            <p:cNvSpPr>
              <a:spLocks noChangeShapeType="1"/>
            </p:cNvSpPr>
            <p:nvPr/>
          </p:nvSpPr>
          <p:spPr bwMode="auto">
            <a:xfrm>
              <a:off x="6648451" y="2960688"/>
              <a:ext cx="1588" cy="1588"/>
            </a:xfrm>
            <a:prstGeom prst="line">
              <a:avLst/>
            </a:prstGeom>
            <a:noFill/>
            <a:ln w="19050">
              <a:solidFill>
                <a:schemeClr val="accent1"/>
              </a:solidFill>
              <a:round/>
              <a:headEnd/>
              <a:tailEnd/>
            </a:ln>
          </p:spPr>
          <p:txBody>
            <a:bodyPr lIns="91430" tIns="45715" rIns="91430" bIns="45715"/>
            <a:lstStyle/>
            <a:p>
              <a:endParaRPr lang="en-US"/>
            </a:p>
          </p:txBody>
        </p:sp>
        <p:sp>
          <p:nvSpPr>
            <p:cNvPr id="115" name="Freeform 287"/>
            <p:cNvSpPr>
              <a:spLocks/>
            </p:cNvSpPr>
            <p:nvPr/>
          </p:nvSpPr>
          <p:spPr bwMode="auto">
            <a:xfrm>
              <a:off x="6627813" y="3055938"/>
              <a:ext cx="38100" cy="122238"/>
            </a:xfrm>
            <a:custGeom>
              <a:avLst/>
              <a:gdLst/>
              <a:ahLst/>
              <a:cxnLst>
                <a:cxn ang="0">
                  <a:pos x="4" y="26"/>
                </a:cxn>
                <a:cxn ang="0">
                  <a:pos x="0" y="53"/>
                </a:cxn>
                <a:cxn ang="0">
                  <a:pos x="7" y="63"/>
                </a:cxn>
                <a:cxn ang="0">
                  <a:pos x="15" y="56"/>
                </a:cxn>
                <a:cxn ang="0">
                  <a:pos x="19" y="26"/>
                </a:cxn>
                <a:cxn ang="0">
                  <a:pos x="18" y="18"/>
                </a:cxn>
                <a:cxn ang="0">
                  <a:pos x="3" y="0"/>
                </a:cxn>
              </a:cxnLst>
              <a:rect l="0" t="0" r="r" b="b"/>
              <a:pathLst>
                <a:path w="20" h="63">
                  <a:moveTo>
                    <a:pt x="4" y="26"/>
                  </a:moveTo>
                  <a:cubicBezTo>
                    <a:pt x="5" y="26"/>
                    <a:pt x="0" y="53"/>
                    <a:pt x="0" y="53"/>
                  </a:cubicBezTo>
                  <a:cubicBezTo>
                    <a:pt x="0" y="58"/>
                    <a:pt x="2" y="62"/>
                    <a:pt x="7" y="63"/>
                  </a:cubicBezTo>
                  <a:cubicBezTo>
                    <a:pt x="11" y="63"/>
                    <a:pt x="14" y="60"/>
                    <a:pt x="15" y="56"/>
                  </a:cubicBezTo>
                  <a:cubicBezTo>
                    <a:pt x="15" y="56"/>
                    <a:pt x="19" y="27"/>
                    <a:pt x="19" y="26"/>
                  </a:cubicBezTo>
                  <a:cubicBezTo>
                    <a:pt x="20" y="21"/>
                    <a:pt x="19" y="19"/>
                    <a:pt x="18" y="18"/>
                  </a:cubicBezTo>
                  <a:cubicBezTo>
                    <a:pt x="17" y="17"/>
                    <a:pt x="3" y="1"/>
                    <a:pt x="3" y="0"/>
                  </a:cubicBezTo>
                </a:path>
              </a:pathLst>
            </a:custGeom>
            <a:noFill/>
            <a:ln w="19050">
              <a:solidFill>
                <a:schemeClr val="accent1"/>
              </a:solidFill>
              <a:round/>
              <a:headEnd/>
              <a:tailEnd/>
            </a:ln>
          </p:spPr>
          <p:txBody>
            <a:bodyPr lIns="91430" tIns="45715" rIns="91430" bIns="45715"/>
            <a:lstStyle/>
            <a:p>
              <a:endParaRPr lang="en-US"/>
            </a:p>
          </p:txBody>
        </p:sp>
        <p:sp>
          <p:nvSpPr>
            <p:cNvPr id="116" name="Freeform 288"/>
            <p:cNvSpPr>
              <a:spLocks/>
            </p:cNvSpPr>
            <p:nvPr/>
          </p:nvSpPr>
          <p:spPr bwMode="auto">
            <a:xfrm>
              <a:off x="6578601" y="2976563"/>
              <a:ext cx="17463" cy="69850"/>
            </a:xfrm>
            <a:custGeom>
              <a:avLst/>
              <a:gdLst/>
              <a:ahLst/>
              <a:cxnLst>
                <a:cxn ang="0">
                  <a:pos x="9" y="0"/>
                </a:cxn>
                <a:cxn ang="0">
                  <a:pos x="0" y="36"/>
                </a:cxn>
              </a:cxnLst>
              <a:rect l="0" t="0" r="r" b="b"/>
              <a:pathLst>
                <a:path w="9" h="36">
                  <a:moveTo>
                    <a:pt x="9" y="0"/>
                  </a:moveTo>
                  <a:cubicBezTo>
                    <a:pt x="7" y="10"/>
                    <a:pt x="1" y="28"/>
                    <a:pt x="0" y="36"/>
                  </a:cubicBezTo>
                </a:path>
              </a:pathLst>
            </a:custGeom>
            <a:noFill/>
            <a:ln w="19050">
              <a:solidFill>
                <a:schemeClr val="accent1"/>
              </a:solidFill>
              <a:round/>
              <a:headEnd/>
              <a:tailEnd/>
            </a:ln>
          </p:spPr>
          <p:txBody>
            <a:bodyPr lIns="91430" tIns="45715" rIns="91430" bIns="45715"/>
            <a:lstStyle/>
            <a:p>
              <a:endParaRPr lang="en-US"/>
            </a:p>
          </p:txBody>
        </p:sp>
        <p:sp>
          <p:nvSpPr>
            <p:cNvPr id="117" name="Freeform 289"/>
            <p:cNvSpPr>
              <a:spLocks/>
            </p:cNvSpPr>
            <p:nvPr/>
          </p:nvSpPr>
          <p:spPr bwMode="auto">
            <a:xfrm>
              <a:off x="6524626" y="2946400"/>
              <a:ext cx="88900" cy="57150"/>
            </a:xfrm>
            <a:custGeom>
              <a:avLst/>
              <a:gdLst/>
              <a:ahLst/>
              <a:cxnLst>
                <a:cxn ang="0">
                  <a:pos x="46" y="0"/>
                </a:cxn>
                <a:cxn ang="0">
                  <a:pos x="24" y="2"/>
                </a:cxn>
                <a:cxn ang="0">
                  <a:pos x="2" y="18"/>
                </a:cxn>
                <a:cxn ang="0">
                  <a:pos x="2" y="27"/>
                </a:cxn>
                <a:cxn ang="0">
                  <a:pos x="10" y="27"/>
                </a:cxn>
                <a:cxn ang="0">
                  <a:pos x="10" y="27"/>
                </a:cxn>
                <a:cxn ang="0">
                  <a:pos x="35" y="14"/>
                </a:cxn>
              </a:cxnLst>
              <a:rect l="0" t="0" r="r" b="b"/>
              <a:pathLst>
                <a:path w="46" h="29">
                  <a:moveTo>
                    <a:pt x="46" y="0"/>
                  </a:moveTo>
                  <a:cubicBezTo>
                    <a:pt x="42" y="0"/>
                    <a:pt x="34" y="1"/>
                    <a:pt x="24" y="2"/>
                  </a:cubicBezTo>
                  <a:cubicBezTo>
                    <a:pt x="23" y="2"/>
                    <a:pt x="2" y="18"/>
                    <a:pt x="2" y="18"/>
                  </a:cubicBezTo>
                  <a:cubicBezTo>
                    <a:pt x="0" y="20"/>
                    <a:pt x="0" y="24"/>
                    <a:pt x="2" y="27"/>
                  </a:cubicBezTo>
                  <a:cubicBezTo>
                    <a:pt x="4" y="29"/>
                    <a:pt x="8" y="29"/>
                    <a:pt x="10" y="27"/>
                  </a:cubicBezTo>
                  <a:cubicBezTo>
                    <a:pt x="10" y="27"/>
                    <a:pt x="10" y="27"/>
                    <a:pt x="10" y="27"/>
                  </a:cubicBezTo>
                  <a:cubicBezTo>
                    <a:pt x="11" y="27"/>
                    <a:pt x="35" y="14"/>
                    <a:pt x="35" y="14"/>
                  </a:cubicBezTo>
                </a:path>
              </a:pathLst>
            </a:custGeom>
            <a:noFill/>
            <a:ln w="19050">
              <a:solidFill>
                <a:schemeClr val="accent1"/>
              </a:solidFill>
              <a:round/>
              <a:headEnd/>
              <a:tailEnd/>
            </a:ln>
          </p:spPr>
          <p:txBody>
            <a:bodyPr lIns="91430" tIns="45715" rIns="91430" bIns="45715"/>
            <a:lstStyle/>
            <a:p>
              <a:endParaRPr lang="en-US"/>
            </a:p>
          </p:txBody>
        </p:sp>
        <p:sp>
          <p:nvSpPr>
            <p:cNvPr id="118" name="Freeform 290"/>
            <p:cNvSpPr>
              <a:spLocks/>
            </p:cNvSpPr>
            <p:nvPr/>
          </p:nvSpPr>
          <p:spPr bwMode="auto">
            <a:xfrm>
              <a:off x="6530976" y="3043238"/>
              <a:ext cx="76200" cy="144463"/>
            </a:xfrm>
            <a:custGeom>
              <a:avLst/>
              <a:gdLst/>
              <a:ahLst/>
              <a:cxnLst>
                <a:cxn ang="0">
                  <a:pos x="25" y="0"/>
                </a:cxn>
                <a:cxn ang="0">
                  <a:pos x="38" y="19"/>
                </a:cxn>
                <a:cxn ang="0">
                  <a:pos x="38" y="44"/>
                </a:cxn>
                <a:cxn ang="0">
                  <a:pos x="14" y="71"/>
                </a:cxn>
                <a:cxn ang="0">
                  <a:pos x="3" y="72"/>
                </a:cxn>
                <a:cxn ang="0">
                  <a:pos x="3" y="61"/>
                </a:cxn>
                <a:cxn ang="0">
                  <a:pos x="26" y="36"/>
                </a:cxn>
              </a:cxnLst>
              <a:rect l="0" t="0" r="r" b="b"/>
              <a:pathLst>
                <a:path w="40" h="74">
                  <a:moveTo>
                    <a:pt x="25" y="0"/>
                  </a:moveTo>
                  <a:cubicBezTo>
                    <a:pt x="38" y="19"/>
                    <a:pt x="38" y="19"/>
                    <a:pt x="38" y="19"/>
                  </a:cubicBezTo>
                  <a:cubicBezTo>
                    <a:pt x="40" y="21"/>
                    <a:pt x="39" y="43"/>
                    <a:pt x="38" y="44"/>
                  </a:cubicBezTo>
                  <a:cubicBezTo>
                    <a:pt x="14" y="71"/>
                    <a:pt x="14" y="71"/>
                    <a:pt x="14" y="71"/>
                  </a:cubicBezTo>
                  <a:cubicBezTo>
                    <a:pt x="11" y="74"/>
                    <a:pt x="6" y="74"/>
                    <a:pt x="3" y="72"/>
                  </a:cubicBezTo>
                  <a:cubicBezTo>
                    <a:pt x="0" y="69"/>
                    <a:pt x="0" y="64"/>
                    <a:pt x="3" y="61"/>
                  </a:cubicBezTo>
                  <a:cubicBezTo>
                    <a:pt x="26" y="36"/>
                    <a:pt x="26" y="36"/>
                    <a:pt x="26" y="36"/>
                  </a:cubicBezTo>
                </a:path>
              </a:pathLst>
            </a:custGeom>
            <a:noFill/>
            <a:ln w="19050">
              <a:solidFill>
                <a:schemeClr val="accent1"/>
              </a:solidFill>
              <a:round/>
              <a:headEnd/>
              <a:tailEnd/>
            </a:ln>
          </p:spPr>
          <p:txBody>
            <a:bodyPr lIns="91430" tIns="45715" rIns="91430" bIns="45715"/>
            <a:lstStyle/>
            <a:p>
              <a:endParaRPr lang="en-US"/>
            </a:p>
          </p:txBody>
        </p:sp>
      </p:grpSp>
      <p:grpSp>
        <p:nvGrpSpPr>
          <p:cNvPr id="60" name="Group 39"/>
          <p:cNvGrpSpPr/>
          <p:nvPr/>
        </p:nvGrpSpPr>
        <p:grpSpPr>
          <a:xfrm>
            <a:off x="2586309" y="2150813"/>
            <a:ext cx="1764680" cy="2702780"/>
            <a:chOff x="419099" y="1490980"/>
            <a:chExt cx="2625443" cy="2395220"/>
          </a:xfrm>
        </p:grpSpPr>
        <p:sp>
          <p:nvSpPr>
            <p:cNvPr id="61" name="Oval 1032"/>
            <p:cNvSpPr>
              <a:spLocks noChangeArrowheads="1"/>
            </p:cNvSpPr>
            <p:nvPr/>
          </p:nvSpPr>
          <p:spPr bwMode="auto">
            <a:xfrm>
              <a:off x="419099" y="1490980"/>
              <a:ext cx="2625443" cy="2395220"/>
            </a:xfrm>
            <a:prstGeom prst="roundRect">
              <a:avLst>
                <a:gd name="adj" fmla="val 0"/>
              </a:avLst>
            </a:prstGeom>
            <a:solidFill>
              <a:srgbClr val="F1F1F1"/>
            </a:solidFill>
            <a:ln w="28575">
              <a:noFill/>
              <a:round/>
              <a:headEnd/>
              <a:tailEnd/>
            </a:ln>
            <a:effectLst/>
          </p:spPr>
          <p:txBody>
            <a:bodyPr lIns="144000" tIns="288000" rIns="72000" bIns="41929" anchor="t" anchorCtr="0"/>
            <a:lstStyle/>
            <a:p>
              <a:pPr marL="203200" lvl="0" indent="-203200" algn="l" eaLnBrk="1" fontAlgn="auto" hangingPunct="1">
                <a:lnSpc>
                  <a:spcPct val="90000"/>
                </a:lnSpc>
                <a:spcBef>
                  <a:spcPts val="0"/>
                </a:spcBef>
                <a:spcAft>
                  <a:spcPts val="0"/>
                </a:spcAft>
                <a:buClr>
                  <a:srgbClr val="85888B"/>
                </a:buClr>
                <a:buFont typeface="Wingdings" pitchFamily="2" charset="2"/>
                <a:buChar char="§"/>
                <a:defRPr/>
              </a:pPr>
              <a:endParaRPr lang="en-GB" sz="1100" b="0" kern="0" dirty="0" smtClean="0">
                <a:solidFill>
                  <a:srgbClr val="9F958F">
                    <a:lumMod val="50000"/>
                  </a:srgbClr>
                </a:solidFill>
                <a:latin typeface="Segoe UI" pitchFamily="34" charset="0"/>
                <a:cs typeface="Segoe UI" pitchFamily="34" charset="0"/>
              </a:endParaRPr>
            </a:p>
          </p:txBody>
        </p:sp>
        <p:sp>
          <p:nvSpPr>
            <p:cNvPr id="64" name="Freeform 11"/>
            <p:cNvSpPr>
              <a:spLocks/>
            </p:cNvSpPr>
            <p:nvPr/>
          </p:nvSpPr>
          <p:spPr bwMode="auto">
            <a:xfrm rot="10800000" flipV="1">
              <a:off x="565149" y="1490981"/>
              <a:ext cx="554768" cy="151638"/>
            </a:xfrm>
            <a:custGeom>
              <a:avLst/>
              <a:gdLst>
                <a:gd name="connsiteX0" fmla="*/ 0 w 10000"/>
                <a:gd name="connsiteY0" fmla="*/ 0 h 10000"/>
                <a:gd name="connsiteX1" fmla="*/ 10000 w 10000"/>
                <a:gd name="connsiteY1" fmla="*/ 0 h 10000"/>
                <a:gd name="connsiteX2" fmla="*/ 10000 w 10000"/>
                <a:gd name="connsiteY2" fmla="*/ 5705 h 10000"/>
                <a:gd name="connsiteX3" fmla="*/ 9705 w 10000"/>
                <a:gd name="connsiteY3" fmla="*/ 8750 h 10000"/>
                <a:gd name="connsiteX4" fmla="*/ 814 w 10000"/>
                <a:gd name="connsiteY4" fmla="*/ 8750 h 10000"/>
                <a:gd name="connsiteX5" fmla="*/ 519 w 10000"/>
                <a:gd name="connsiteY5" fmla="*/ 10000 h 10000"/>
                <a:gd name="connsiteX6" fmla="*/ 228 w 10000"/>
                <a:gd name="connsiteY6" fmla="*/ 8750 h 10000"/>
                <a:gd name="connsiteX7" fmla="*/ 0 w 10000"/>
                <a:gd name="connsiteY7" fmla="*/ 8750 h 10000"/>
                <a:gd name="connsiteX8" fmla="*/ 92 w 10000"/>
                <a:gd name="connsiteY8" fmla="*/ 650 h 10000"/>
                <a:gd name="connsiteX0" fmla="*/ 0 w 10000"/>
                <a:gd name="connsiteY0" fmla="*/ 0 h 10000"/>
                <a:gd name="connsiteX1" fmla="*/ 10000 w 10000"/>
                <a:gd name="connsiteY1" fmla="*/ 0 h 10000"/>
                <a:gd name="connsiteX2" fmla="*/ 10000 w 10000"/>
                <a:gd name="connsiteY2" fmla="*/ 5705 h 10000"/>
                <a:gd name="connsiteX3" fmla="*/ 9705 w 10000"/>
                <a:gd name="connsiteY3" fmla="*/ 8750 h 10000"/>
                <a:gd name="connsiteX4" fmla="*/ 814 w 10000"/>
                <a:gd name="connsiteY4" fmla="*/ 8750 h 10000"/>
                <a:gd name="connsiteX5" fmla="*/ 519 w 10000"/>
                <a:gd name="connsiteY5" fmla="*/ 10000 h 10000"/>
                <a:gd name="connsiteX6" fmla="*/ 228 w 10000"/>
                <a:gd name="connsiteY6" fmla="*/ 8750 h 10000"/>
                <a:gd name="connsiteX7" fmla="*/ 0 w 10000"/>
                <a:gd name="connsiteY7" fmla="*/ 8750 h 10000"/>
                <a:gd name="connsiteX0" fmla="*/ 10000 w 10000"/>
                <a:gd name="connsiteY0" fmla="*/ 0 h 10000"/>
                <a:gd name="connsiteX1" fmla="*/ 10000 w 10000"/>
                <a:gd name="connsiteY1" fmla="*/ 5705 h 10000"/>
                <a:gd name="connsiteX2" fmla="*/ 9705 w 10000"/>
                <a:gd name="connsiteY2" fmla="*/ 8750 h 10000"/>
                <a:gd name="connsiteX3" fmla="*/ 814 w 10000"/>
                <a:gd name="connsiteY3" fmla="*/ 8750 h 10000"/>
                <a:gd name="connsiteX4" fmla="*/ 519 w 10000"/>
                <a:gd name="connsiteY4" fmla="*/ 10000 h 10000"/>
                <a:gd name="connsiteX5" fmla="*/ 228 w 10000"/>
                <a:gd name="connsiteY5" fmla="*/ 8750 h 10000"/>
                <a:gd name="connsiteX6" fmla="*/ 0 w 10000"/>
                <a:gd name="connsiteY6" fmla="*/ 8750 h 10000"/>
                <a:gd name="connsiteX0" fmla="*/ 10000 w 10000"/>
                <a:gd name="connsiteY0" fmla="*/ 16716 h 26716"/>
                <a:gd name="connsiteX1" fmla="*/ 4223 w 10000"/>
                <a:gd name="connsiteY1" fmla="*/ 0 h 26716"/>
                <a:gd name="connsiteX2" fmla="*/ 10000 w 10000"/>
                <a:gd name="connsiteY2" fmla="*/ 22421 h 26716"/>
                <a:gd name="connsiteX3" fmla="*/ 9705 w 10000"/>
                <a:gd name="connsiteY3" fmla="*/ 25466 h 26716"/>
                <a:gd name="connsiteX4" fmla="*/ 814 w 10000"/>
                <a:gd name="connsiteY4" fmla="*/ 25466 h 26716"/>
                <a:gd name="connsiteX5" fmla="*/ 519 w 10000"/>
                <a:gd name="connsiteY5" fmla="*/ 26716 h 26716"/>
                <a:gd name="connsiteX6" fmla="*/ 228 w 10000"/>
                <a:gd name="connsiteY6" fmla="*/ 25466 h 26716"/>
                <a:gd name="connsiteX7" fmla="*/ 0 w 10000"/>
                <a:gd name="connsiteY7" fmla="*/ 25466 h 26716"/>
                <a:gd name="connsiteX0" fmla="*/ 10000 w 10000"/>
                <a:gd name="connsiteY0" fmla="*/ 16716 h 26716"/>
                <a:gd name="connsiteX1" fmla="*/ 4223 w 10000"/>
                <a:gd name="connsiteY1" fmla="*/ 0 h 26716"/>
                <a:gd name="connsiteX2" fmla="*/ 10000 w 10000"/>
                <a:gd name="connsiteY2" fmla="*/ 22421 h 26716"/>
                <a:gd name="connsiteX3" fmla="*/ 4062 w 10000"/>
                <a:gd name="connsiteY3" fmla="*/ 25384 h 26716"/>
                <a:gd name="connsiteX4" fmla="*/ 814 w 10000"/>
                <a:gd name="connsiteY4" fmla="*/ 25466 h 26716"/>
                <a:gd name="connsiteX5" fmla="*/ 519 w 10000"/>
                <a:gd name="connsiteY5" fmla="*/ 26716 h 26716"/>
                <a:gd name="connsiteX6" fmla="*/ 228 w 10000"/>
                <a:gd name="connsiteY6" fmla="*/ 25466 h 26716"/>
                <a:gd name="connsiteX7" fmla="*/ 0 w 10000"/>
                <a:gd name="connsiteY7" fmla="*/ 25466 h 26716"/>
                <a:gd name="connsiteX0" fmla="*/ 10000 w 10000"/>
                <a:gd name="connsiteY0" fmla="*/ 16716 h 26716"/>
                <a:gd name="connsiteX1" fmla="*/ 4223 w 10000"/>
                <a:gd name="connsiteY1" fmla="*/ 0 h 26716"/>
                <a:gd name="connsiteX2" fmla="*/ 10000 w 10000"/>
                <a:gd name="connsiteY2" fmla="*/ 22421 h 26716"/>
                <a:gd name="connsiteX3" fmla="*/ 3373 w 10000"/>
                <a:gd name="connsiteY3" fmla="*/ 25384 h 26716"/>
                <a:gd name="connsiteX4" fmla="*/ 814 w 10000"/>
                <a:gd name="connsiteY4" fmla="*/ 25466 h 26716"/>
                <a:gd name="connsiteX5" fmla="*/ 519 w 10000"/>
                <a:gd name="connsiteY5" fmla="*/ 26716 h 26716"/>
                <a:gd name="connsiteX6" fmla="*/ 228 w 10000"/>
                <a:gd name="connsiteY6" fmla="*/ 25466 h 26716"/>
                <a:gd name="connsiteX7" fmla="*/ 0 w 10000"/>
                <a:gd name="connsiteY7" fmla="*/ 25466 h 26716"/>
                <a:gd name="connsiteX0" fmla="*/ 10000 w 10000"/>
                <a:gd name="connsiteY0" fmla="*/ 16716 h 26716"/>
                <a:gd name="connsiteX1" fmla="*/ 4223 w 10000"/>
                <a:gd name="connsiteY1" fmla="*/ 0 h 26716"/>
                <a:gd name="connsiteX2" fmla="*/ 4123 w 10000"/>
                <a:gd name="connsiteY2" fmla="*/ 23350 h 26716"/>
                <a:gd name="connsiteX3" fmla="*/ 3373 w 10000"/>
                <a:gd name="connsiteY3" fmla="*/ 25384 h 26716"/>
                <a:gd name="connsiteX4" fmla="*/ 814 w 10000"/>
                <a:gd name="connsiteY4" fmla="*/ 25466 h 26716"/>
                <a:gd name="connsiteX5" fmla="*/ 519 w 10000"/>
                <a:gd name="connsiteY5" fmla="*/ 26716 h 26716"/>
                <a:gd name="connsiteX6" fmla="*/ 228 w 10000"/>
                <a:gd name="connsiteY6" fmla="*/ 25466 h 26716"/>
                <a:gd name="connsiteX7" fmla="*/ 0 w 10000"/>
                <a:gd name="connsiteY7" fmla="*/ 25466 h 26716"/>
                <a:gd name="connsiteX0" fmla="*/ 10000 w 10000"/>
                <a:gd name="connsiteY0" fmla="*/ 16716 h 26716"/>
                <a:gd name="connsiteX1" fmla="*/ 9924 w 10000"/>
                <a:gd name="connsiteY1" fmla="*/ 16671 h 26716"/>
                <a:gd name="connsiteX2" fmla="*/ 4223 w 10000"/>
                <a:gd name="connsiteY2" fmla="*/ 0 h 26716"/>
                <a:gd name="connsiteX3" fmla="*/ 4123 w 10000"/>
                <a:gd name="connsiteY3" fmla="*/ 23350 h 26716"/>
                <a:gd name="connsiteX4" fmla="*/ 3373 w 10000"/>
                <a:gd name="connsiteY4" fmla="*/ 25384 h 26716"/>
                <a:gd name="connsiteX5" fmla="*/ 814 w 10000"/>
                <a:gd name="connsiteY5" fmla="*/ 25466 h 26716"/>
                <a:gd name="connsiteX6" fmla="*/ 519 w 10000"/>
                <a:gd name="connsiteY6" fmla="*/ 26716 h 26716"/>
                <a:gd name="connsiteX7" fmla="*/ 228 w 10000"/>
                <a:gd name="connsiteY7" fmla="*/ 25466 h 26716"/>
                <a:gd name="connsiteX8" fmla="*/ 0 w 10000"/>
                <a:gd name="connsiteY8" fmla="*/ 25466 h 26716"/>
                <a:gd name="connsiteX0" fmla="*/ 10000 w 10000"/>
                <a:gd name="connsiteY0" fmla="*/ 16716 h 26716"/>
                <a:gd name="connsiteX1" fmla="*/ 4223 w 10000"/>
                <a:gd name="connsiteY1" fmla="*/ 0 h 26716"/>
                <a:gd name="connsiteX2" fmla="*/ 4123 w 10000"/>
                <a:gd name="connsiteY2" fmla="*/ 23350 h 26716"/>
                <a:gd name="connsiteX3" fmla="*/ 3373 w 10000"/>
                <a:gd name="connsiteY3" fmla="*/ 25384 h 26716"/>
                <a:gd name="connsiteX4" fmla="*/ 814 w 10000"/>
                <a:gd name="connsiteY4" fmla="*/ 25466 h 26716"/>
                <a:gd name="connsiteX5" fmla="*/ 519 w 10000"/>
                <a:gd name="connsiteY5" fmla="*/ 26716 h 26716"/>
                <a:gd name="connsiteX6" fmla="*/ 228 w 10000"/>
                <a:gd name="connsiteY6" fmla="*/ 25466 h 26716"/>
                <a:gd name="connsiteX7" fmla="*/ 0 w 10000"/>
                <a:gd name="connsiteY7" fmla="*/ 25466 h 26716"/>
                <a:gd name="connsiteX0" fmla="*/ 4223 w 4224"/>
                <a:gd name="connsiteY0" fmla="*/ 0 h 26716"/>
                <a:gd name="connsiteX1" fmla="*/ 4123 w 4224"/>
                <a:gd name="connsiteY1" fmla="*/ 23350 h 26716"/>
                <a:gd name="connsiteX2" fmla="*/ 3373 w 4224"/>
                <a:gd name="connsiteY2" fmla="*/ 25384 h 26716"/>
                <a:gd name="connsiteX3" fmla="*/ 814 w 4224"/>
                <a:gd name="connsiteY3" fmla="*/ 25466 h 26716"/>
                <a:gd name="connsiteX4" fmla="*/ 519 w 4224"/>
                <a:gd name="connsiteY4" fmla="*/ 26716 h 26716"/>
                <a:gd name="connsiteX5" fmla="*/ 228 w 4224"/>
                <a:gd name="connsiteY5" fmla="*/ 25466 h 26716"/>
                <a:gd name="connsiteX6" fmla="*/ 0 w 4224"/>
                <a:gd name="connsiteY6" fmla="*/ 25466 h 26716"/>
                <a:gd name="connsiteX0" fmla="*/ 9998 w 10000"/>
                <a:gd name="connsiteY0" fmla="*/ 0 h 10000"/>
                <a:gd name="connsiteX1" fmla="*/ 9761 w 10000"/>
                <a:gd name="connsiteY1" fmla="*/ 8740 h 10000"/>
                <a:gd name="connsiteX2" fmla="*/ 7985 w 10000"/>
                <a:gd name="connsiteY2" fmla="*/ 9501 h 10000"/>
                <a:gd name="connsiteX3" fmla="*/ 1927 w 10000"/>
                <a:gd name="connsiteY3" fmla="*/ 9532 h 10000"/>
                <a:gd name="connsiteX4" fmla="*/ 1229 w 10000"/>
                <a:gd name="connsiteY4" fmla="*/ 10000 h 10000"/>
                <a:gd name="connsiteX5" fmla="*/ 540 w 10000"/>
                <a:gd name="connsiteY5" fmla="*/ 9532 h 10000"/>
                <a:gd name="connsiteX6" fmla="*/ 0 w 10000"/>
                <a:gd name="connsiteY6" fmla="*/ 9532 h 10000"/>
                <a:gd name="connsiteX0" fmla="*/ 9998 w 10000"/>
                <a:gd name="connsiteY0" fmla="*/ 0 h 10000"/>
                <a:gd name="connsiteX1" fmla="*/ 9761 w 10000"/>
                <a:gd name="connsiteY1" fmla="*/ 8740 h 10000"/>
                <a:gd name="connsiteX2" fmla="*/ 7985 w 10000"/>
                <a:gd name="connsiteY2" fmla="*/ 9501 h 10000"/>
                <a:gd name="connsiteX3" fmla="*/ 1927 w 10000"/>
                <a:gd name="connsiteY3" fmla="*/ 9532 h 10000"/>
                <a:gd name="connsiteX4" fmla="*/ 1229 w 10000"/>
                <a:gd name="connsiteY4" fmla="*/ 10000 h 10000"/>
                <a:gd name="connsiteX5" fmla="*/ 540 w 10000"/>
                <a:gd name="connsiteY5" fmla="*/ 9532 h 10000"/>
                <a:gd name="connsiteX6" fmla="*/ 0 w 10000"/>
                <a:gd name="connsiteY6" fmla="*/ 9532 h 10000"/>
                <a:gd name="connsiteX0" fmla="*/ 9998 w 10042"/>
                <a:gd name="connsiteY0" fmla="*/ 0 h 10000"/>
                <a:gd name="connsiteX1" fmla="*/ 10042 w 10042"/>
                <a:gd name="connsiteY1" fmla="*/ 8740 h 10000"/>
                <a:gd name="connsiteX2" fmla="*/ 7985 w 10042"/>
                <a:gd name="connsiteY2" fmla="*/ 9501 h 10000"/>
                <a:gd name="connsiteX3" fmla="*/ 1927 w 10042"/>
                <a:gd name="connsiteY3" fmla="*/ 9532 h 10000"/>
                <a:gd name="connsiteX4" fmla="*/ 1229 w 10042"/>
                <a:gd name="connsiteY4" fmla="*/ 10000 h 10000"/>
                <a:gd name="connsiteX5" fmla="*/ 540 w 10042"/>
                <a:gd name="connsiteY5" fmla="*/ 9532 h 10000"/>
                <a:gd name="connsiteX6" fmla="*/ 0 w 10042"/>
                <a:gd name="connsiteY6" fmla="*/ 9532 h 10000"/>
                <a:gd name="connsiteX0" fmla="*/ 9998 w 10042"/>
                <a:gd name="connsiteY0" fmla="*/ 0 h 10000"/>
                <a:gd name="connsiteX1" fmla="*/ 10042 w 10042"/>
                <a:gd name="connsiteY1" fmla="*/ 8723 h 10000"/>
                <a:gd name="connsiteX2" fmla="*/ 7985 w 10042"/>
                <a:gd name="connsiteY2" fmla="*/ 9501 h 10000"/>
                <a:gd name="connsiteX3" fmla="*/ 1927 w 10042"/>
                <a:gd name="connsiteY3" fmla="*/ 9532 h 10000"/>
                <a:gd name="connsiteX4" fmla="*/ 1229 w 10042"/>
                <a:gd name="connsiteY4" fmla="*/ 10000 h 10000"/>
                <a:gd name="connsiteX5" fmla="*/ 540 w 10042"/>
                <a:gd name="connsiteY5" fmla="*/ 9532 h 10000"/>
                <a:gd name="connsiteX6" fmla="*/ 0 w 10042"/>
                <a:gd name="connsiteY6" fmla="*/ 9532 h 10000"/>
                <a:gd name="connsiteX0" fmla="*/ 9998 w 10042"/>
                <a:gd name="connsiteY0" fmla="*/ 0 h 10250"/>
                <a:gd name="connsiteX1" fmla="*/ 10042 w 10042"/>
                <a:gd name="connsiteY1" fmla="*/ 8723 h 10250"/>
                <a:gd name="connsiteX2" fmla="*/ 9006 w 10042"/>
                <a:gd name="connsiteY2" fmla="*/ 9164 h 10250"/>
                <a:gd name="connsiteX3" fmla="*/ 7985 w 10042"/>
                <a:gd name="connsiteY3" fmla="*/ 9501 h 10250"/>
                <a:gd name="connsiteX4" fmla="*/ 1927 w 10042"/>
                <a:gd name="connsiteY4" fmla="*/ 9532 h 10250"/>
                <a:gd name="connsiteX5" fmla="*/ 1229 w 10042"/>
                <a:gd name="connsiteY5" fmla="*/ 10000 h 10250"/>
                <a:gd name="connsiteX6" fmla="*/ 540 w 10042"/>
                <a:gd name="connsiteY6" fmla="*/ 9532 h 10250"/>
                <a:gd name="connsiteX7" fmla="*/ 0 w 10042"/>
                <a:gd name="connsiteY7" fmla="*/ 9532 h 10250"/>
                <a:gd name="connsiteX0" fmla="*/ 9998 w 10042"/>
                <a:gd name="connsiteY0" fmla="*/ 0 h 10000"/>
                <a:gd name="connsiteX1" fmla="*/ 10042 w 10042"/>
                <a:gd name="connsiteY1" fmla="*/ 7777 h 10000"/>
                <a:gd name="connsiteX2" fmla="*/ 9006 w 10042"/>
                <a:gd name="connsiteY2" fmla="*/ 9164 h 10000"/>
                <a:gd name="connsiteX3" fmla="*/ 7985 w 10042"/>
                <a:gd name="connsiteY3" fmla="*/ 9501 h 10000"/>
                <a:gd name="connsiteX4" fmla="*/ 1927 w 10042"/>
                <a:gd name="connsiteY4" fmla="*/ 9532 h 10000"/>
                <a:gd name="connsiteX5" fmla="*/ 1229 w 10042"/>
                <a:gd name="connsiteY5" fmla="*/ 10000 h 10000"/>
                <a:gd name="connsiteX6" fmla="*/ 540 w 10042"/>
                <a:gd name="connsiteY6" fmla="*/ 9532 h 10000"/>
                <a:gd name="connsiteX7" fmla="*/ 0 w 10042"/>
                <a:gd name="connsiteY7" fmla="*/ 9532 h 10000"/>
                <a:gd name="connsiteX0" fmla="*/ 9998 w 10042"/>
                <a:gd name="connsiteY0" fmla="*/ 0 h 10000"/>
                <a:gd name="connsiteX1" fmla="*/ 10042 w 10042"/>
                <a:gd name="connsiteY1" fmla="*/ 7777 h 10000"/>
                <a:gd name="connsiteX2" fmla="*/ 9537 w 10042"/>
                <a:gd name="connsiteY2" fmla="*/ 9130 h 10000"/>
                <a:gd name="connsiteX3" fmla="*/ 7985 w 10042"/>
                <a:gd name="connsiteY3" fmla="*/ 9501 h 10000"/>
                <a:gd name="connsiteX4" fmla="*/ 1927 w 10042"/>
                <a:gd name="connsiteY4" fmla="*/ 9532 h 10000"/>
                <a:gd name="connsiteX5" fmla="*/ 1229 w 10042"/>
                <a:gd name="connsiteY5" fmla="*/ 10000 h 10000"/>
                <a:gd name="connsiteX6" fmla="*/ 540 w 10042"/>
                <a:gd name="connsiteY6" fmla="*/ 9532 h 10000"/>
                <a:gd name="connsiteX7" fmla="*/ 0 w 10042"/>
                <a:gd name="connsiteY7" fmla="*/ 9532 h 10000"/>
                <a:gd name="connsiteX0" fmla="*/ 9998 w 10042"/>
                <a:gd name="connsiteY0" fmla="*/ 0 h 10000"/>
                <a:gd name="connsiteX1" fmla="*/ 10042 w 10042"/>
                <a:gd name="connsiteY1" fmla="*/ 7777 h 10000"/>
                <a:gd name="connsiteX2" fmla="*/ 9537 w 10042"/>
                <a:gd name="connsiteY2" fmla="*/ 9130 h 10000"/>
                <a:gd name="connsiteX3" fmla="*/ 7985 w 10042"/>
                <a:gd name="connsiteY3" fmla="*/ 9501 h 10000"/>
                <a:gd name="connsiteX4" fmla="*/ 1927 w 10042"/>
                <a:gd name="connsiteY4" fmla="*/ 9532 h 10000"/>
                <a:gd name="connsiteX5" fmla="*/ 1229 w 10042"/>
                <a:gd name="connsiteY5" fmla="*/ 10000 h 10000"/>
                <a:gd name="connsiteX6" fmla="*/ 540 w 10042"/>
                <a:gd name="connsiteY6" fmla="*/ 9532 h 10000"/>
                <a:gd name="connsiteX7" fmla="*/ 0 w 10042"/>
                <a:gd name="connsiteY7" fmla="*/ 9532 h 10000"/>
                <a:gd name="connsiteX0" fmla="*/ 9998 w 10059"/>
                <a:gd name="connsiteY0" fmla="*/ 0 h 10000"/>
                <a:gd name="connsiteX1" fmla="*/ 10042 w 10059"/>
                <a:gd name="connsiteY1" fmla="*/ 7777 h 10000"/>
                <a:gd name="connsiteX2" fmla="*/ 9537 w 10059"/>
                <a:gd name="connsiteY2" fmla="*/ 9130 h 10000"/>
                <a:gd name="connsiteX3" fmla="*/ 7985 w 10059"/>
                <a:gd name="connsiteY3" fmla="*/ 9501 h 10000"/>
                <a:gd name="connsiteX4" fmla="*/ 1927 w 10059"/>
                <a:gd name="connsiteY4" fmla="*/ 9532 h 10000"/>
                <a:gd name="connsiteX5" fmla="*/ 1229 w 10059"/>
                <a:gd name="connsiteY5" fmla="*/ 10000 h 10000"/>
                <a:gd name="connsiteX6" fmla="*/ 540 w 10059"/>
                <a:gd name="connsiteY6" fmla="*/ 9532 h 10000"/>
                <a:gd name="connsiteX7" fmla="*/ 0 w 10059"/>
                <a:gd name="connsiteY7" fmla="*/ 9532 h 10000"/>
                <a:gd name="connsiteX0" fmla="*/ 9998 w 10059"/>
                <a:gd name="connsiteY0" fmla="*/ 0 h 10000"/>
                <a:gd name="connsiteX1" fmla="*/ 10042 w 10059"/>
                <a:gd name="connsiteY1" fmla="*/ 7777 h 10000"/>
                <a:gd name="connsiteX2" fmla="*/ 9689 w 10059"/>
                <a:gd name="connsiteY2" fmla="*/ 9231 h 10000"/>
                <a:gd name="connsiteX3" fmla="*/ 7985 w 10059"/>
                <a:gd name="connsiteY3" fmla="*/ 9501 h 10000"/>
                <a:gd name="connsiteX4" fmla="*/ 1927 w 10059"/>
                <a:gd name="connsiteY4" fmla="*/ 9532 h 10000"/>
                <a:gd name="connsiteX5" fmla="*/ 1229 w 10059"/>
                <a:gd name="connsiteY5" fmla="*/ 10000 h 10000"/>
                <a:gd name="connsiteX6" fmla="*/ 540 w 10059"/>
                <a:gd name="connsiteY6" fmla="*/ 9532 h 10000"/>
                <a:gd name="connsiteX7" fmla="*/ 0 w 10059"/>
                <a:gd name="connsiteY7" fmla="*/ 9532 h 10000"/>
                <a:gd name="connsiteX0" fmla="*/ 9998 w 10059"/>
                <a:gd name="connsiteY0" fmla="*/ 0 h 10000"/>
                <a:gd name="connsiteX1" fmla="*/ 10042 w 10059"/>
                <a:gd name="connsiteY1" fmla="*/ 7777 h 10000"/>
                <a:gd name="connsiteX2" fmla="*/ 9704 w 10059"/>
                <a:gd name="connsiteY2" fmla="*/ 9299 h 10000"/>
                <a:gd name="connsiteX3" fmla="*/ 7985 w 10059"/>
                <a:gd name="connsiteY3" fmla="*/ 9501 h 10000"/>
                <a:gd name="connsiteX4" fmla="*/ 1927 w 10059"/>
                <a:gd name="connsiteY4" fmla="*/ 9532 h 10000"/>
                <a:gd name="connsiteX5" fmla="*/ 1229 w 10059"/>
                <a:gd name="connsiteY5" fmla="*/ 10000 h 10000"/>
                <a:gd name="connsiteX6" fmla="*/ 540 w 10059"/>
                <a:gd name="connsiteY6" fmla="*/ 9532 h 10000"/>
                <a:gd name="connsiteX7" fmla="*/ 0 w 10059"/>
                <a:gd name="connsiteY7" fmla="*/ 9532 h 10000"/>
                <a:gd name="connsiteX0" fmla="*/ 9998 w 10059"/>
                <a:gd name="connsiteY0" fmla="*/ 0 h 10000"/>
                <a:gd name="connsiteX1" fmla="*/ 10042 w 10059"/>
                <a:gd name="connsiteY1" fmla="*/ 7777 h 10000"/>
                <a:gd name="connsiteX2" fmla="*/ 9704 w 10059"/>
                <a:gd name="connsiteY2" fmla="*/ 9299 h 10000"/>
                <a:gd name="connsiteX3" fmla="*/ 7985 w 10059"/>
                <a:gd name="connsiteY3" fmla="*/ 9501 h 10000"/>
                <a:gd name="connsiteX4" fmla="*/ 1927 w 10059"/>
                <a:gd name="connsiteY4" fmla="*/ 9532 h 10000"/>
                <a:gd name="connsiteX5" fmla="*/ 1229 w 10059"/>
                <a:gd name="connsiteY5" fmla="*/ 10000 h 10000"/>
                <a:gd name="connsiteX6" fmla="*/ 540 w 10059"/>
                <a:gd name="connsiteY6" fmla="*/ 9532 h 10000"/>
                <a:gd name="connsiteX7" fmla="*/ 0 w 10059"/>
                <a:gd name="connsiteY7" fmla="*/ 9532 h 10000"/>
                <a:gd name="connsiteX0" fmla="*/ 9998 w 10059"/>
                <a:gd name="connsiteY0" fmla="*/ 0 h 10000"/>
                <a:gd name="connsiteX1" fmla="*/ 10042 w 10059"/>
                <a:gd name="connsiteY1" fmla="*/ 7777 h 10000"/>
                <a:gd name="connsiteX2" fmla="*/ 9704 w 10059"/>
                <a:gd name="connsiteY2" fmla="*/ 9299 h 10000"/>
                <a:gd name="connsiteX3" fmla="*/ 7985 w 10059"/>
                <a:gd name="connsiteY3" fmla="*/ 9501 h 10000"/>
                <a:gd name="connsiteX4" fmla="*/ 1927 w 10059"/>
                <a:gd name="connsiteY4" fmla="*/ 9532 h 10000"/>
                <a:gd name="connsiteX5" fmla="*/ 1229 w 10059"/>
                <a:gd name="connsiteY5" fmla="*/ 10000 h 10000"/>
                <a:gd name="connsiteX6" fmla="*/ 540 w 10059"/>
                <a:gd name="connsiteY6" fmla="*/ 9532 h 10000"/>
                <a:gd name="connsiteX7" fmla="*/ 0 w 10059"/>
                <a:gd name="connsiteY7" fmla="*/ 9532 h 10000"/>
                <a:gd name="connsiteX0" fmla="*/ 9998 w 10059"/>
                <a:gd name="connsiteY0" fmla="*/ 0 h 10000"/>
                <a:gd name="connsiteX1" fmla="*/ 10042 w 10059"/>
                <a:gd name="connsiteY1" fmla="*/ 7777 h 10000"/>
                <a:gd name="connsiteX2" fmla="*/ 9710 w 10059"/>
                <a:gd name="connsiteY2" fmla="*/ 9331 h 10000"/>
                <a:gd name="connsiteX3" fmla="*/ 7985 w 10059"/>
                <a:gd name="connsiteY3" fmla="*/ 9501 h 10000"/>
                <a:gd name="connsiteX4" fmla="*/ 1927 w 10059"/>
                <a:gd name="connsiteY4" fmla="*/ 9532 h 10000"/>
                <a:gd name="connsiteX5" fmla="*/ 1229 w 10059"/>
                <a:gd name="connsiteY5" fmla="*/ 10000 h 10000"/>
                <a:gd name="connsiteX6" fmla="*/ 540 w 10059"/>
                <a:gd name="connsiteY6" fmla="*/ 9532 h 10000"/>
                <a:gd name="connsiteX7" fmla="*/ 0 w 10059"/>
                <a:gd name="connsiteY7" fmla="*/ 9532 h 10000"/>
                <a:gd name="connsiteX0" fmla="*/ 9998 w 10093"/>
                <a:gd name="connsiteY0" fmla="*/ 0 h 10000"/>
                <a:gd name="connsiteX1" fmla="*/ 10042 w 10093"/>
                <a:gd name="connsiteY1" fmla="*/ 7777 h 10000"/>
                <a:gd name="connsiteX2" fmla="*/ 9750 w 10093"/>
                <a:gd name="connsiteY2" fmla="*/ 9331 h 10000"/>
                <a:gd name="connsiteX3" fmla="*/ 7985 w 10093"/>
                <a:gd name="connsiteY3" fmla="*/ 9501 h 10000"/>
                <a:gd name="connsiteX4" fmla="*/ 1927 w 10093"/>
                <a:gd name="connsiteY4" fmla="*/ 9532 h 10000"/>
                <a:gd name="connsiteX5" fmla="*/ 1229 w 10093"/>
                <a:gd name="connsiteY5" fmla="*/ 10000 h 10000"/>
                <a:gd name="connsiteX6" fmla="*/ 540 w 10093"/>
                <a:gd name="connsiteY6" fmla="*/ 9532 h 10000"/>
                <a:gd name="connsiteX7" fmla="*/ 0 w 10093"/>
                <a:gd name="connsiteY7" fmla="*/ 9532 h 10000"/>
                <a:gd name="connsiteX0" fmla="*/ 9998 w 10068"/>
                <a:gd name="connsiteY0" fmla="*/ 0 h 10000"/>
                <a:gd name="connsiteX1" fmla="*/ 10042 w 10068"/>
                <a:gd name="connsiteY1" fmla="*/ 7777 h 10000"/>
                <a:gd name="connsiteX2" fmla="*/ 9750 w 10068"/>
                <a:gd name="connsiteY2" fmla="*/ 9331 h 10000"/>
                <a:gd name="connsiteX3" fmla="*/ 7985 w 10068"/>
                <a:gd name="connsiteY3" fmla="*/ 9501 h 10000"/>
                <a:gd name="connsiteX4" fmla="*/ 1927 w 10068"/>
                <a:gd name="connsiteY4" fmla="*/ 9532 h 10000"/>
                <a:gd name="connsiteX5" fmla="*/ 1229 w 10068"/>
                <a:gd name="connsiteY5" fmla="*/ 10000 h 10000"/>
                <a:gd name="connsiteX6" fmla="*/ 540 w 10068"/>
                <a:gd name="connsiteY6" fmla="*/ 9532 h 10000"/>
                <a:gd name="connsiteX7" fmla="*/ 0 w 10068"/>
                <a:gd name="connsiteY7" fmla="*/ 9532 h 10000"/>
                <a:gd name="connsiteX0" fmla="*/ 10042 w 10068"/>
                <a:gd name="connsiteY0" fmla="*/ 0 h 6834"/>
                <a:gd name="connsiteX1" fmla="*/ 10042 w 10068"/>
                <a:gd name="connsiteY1" fmla="*/ 4611 h 6834"/>
                <a:gd name="connsiteX2" fmla="*/ 9750 w 10068"/>
                <a:gd name="connsiteY2" fmla="*/ 6165 h 6834"/>
                <a:gd name="connsiteX3" fmla="*/ 7985 w 10068"/>
                <a:gd name="connsiteY3" fmla="*/ 6335 h 6834"/>
                <a:gd name="connsiteX4" fmla="*/ 1927 w 10068"/>
                <a:gd name="connsiteY4" fmla="*/ 6366 h 6834"/>
                <a:gd name="connsiteX5" fmla="*/ 1229 w 10068"/>
                <a:gd name="connsiteY5" fmla="*/ 6834 h 6834"/>
                <a:gd name="connsiteX6" fmla="*/ 540 w 10068"/>
                <a:gd name="connsiteY6" fmla="*/ 6366 h 6834"/>
                <a:gd name="connsiteX7" fmla="*/ 0 w 10068"/>
                <a:gd name="connsiteY7" fmla="*/ 6366 h 6834"/>
                <a:gd name="connsiteX0" fmla="*/ 9974 w 10000"/>
                <a:gd name="connsiteY0" fmla="*/ 0 h 3253"/>
                <a:gd name="connsiteX1" fmla="*/ 9684 w 10000"/>
                <a:gd name="connsiteY1" fmla="*/ 2274 h 3253"/>
                <a:gd name="connsiteX2" fmla="*/ 7931 w 10000"/>
                <a:gd name="connsiteY2" fmla="*/ 2523 h 3253"/>
                <a:gd name="connsiteX3" fmla="*/ 1914 w 10000"/>
                <a:gd name="connsiteY3" fmla="*/ 2568 h 3253"/>
                <a:gd name="connsiteX4" fmla="*/ 1221 w 10000"/>
                <a:gd name="connsiteY4" fmla="*/ 3253 h 3253"/>
                <a:gd name="connsiteX5" fmla="*/ 536 w 10000"/>
                <a:gd name="connsiteY5" fmla="*/ 2568 h 3253"/>
                <a:gd name="connsiteX6" fmla="*/ 0 w 10000"/>
                <a:gd name="connsiteY6" fmla="*/ 2568 h 3253"/>
                <a:gd name="connsiteX0" fmla="*/ 9684 w 9684"/>
                <a:gd name="connsiteY0" fmla="*/ 0 h 3010"/>
                <a:gd name="connsiteX1" fmla="*/ 7931 w 9684"/>
                <a:gd name="connsiteY1" fmla="*/ 766 h 3010"/>
                <a:gd name="connsiteX2" fmla="*/ 1914 w 9684"/>
                <a:gd name="connsiteY2" fmla="*/ 904 h 3010"/>
                <a:gd name="connsiteX3" fmla="*/ 1221 w 9684"/>
                <a:gd name="connsiteY3" fmla="*/ 3010 h 3010"/>
                <a:gd name="connsiteX4" fmla="*/ 536 w 9684"/>
                <a:gd name="connsiteY4" fmla="*/ 904 h 3010"/>
                <a:gd name="connsiteX5" fmla="*/ 0 w 9684"/>
                <a:gd name="connsiteY5" fmla="*/ 904 h 3010"/>
                <a:gd name="connsiteX0" fmla="*/ 8190 w 8190"/>
                <a:gd name="connsiteY0" fmla="*/ 0 h 7455"/>
                <a:gd name="connsiteX1" fmla="*/ 1976 w 8190"/>
                <a:gd name="connsiteY1" fmla="*/ 458 h 7455"/>
                <a:gd name="connsiteX2" fmla="*/ 1261 w 8190"/>
                <a:gd name="connsiteY2" fmla="*/ 7455 h 7455"/>
                <a:gd name="connsiteX3" fmla="*/ 553 w 8190"/>
                <a:gd name="connsiteY3" fmla="*/ 458 h 7455"/>
                <a:gd name="connsiteX4" fmla="*/ 0 w 8190"/>
                <a:gd name="connsiteY4" fmla="*/ 458 h 7455"/>
                <a:gd name="connsiteX0" fmla="*/ 2413 w 2413"/>
                <a:gd name="connsiteY0" fmla="*/ 0 h 9386"/>
                <a:gd name="connsiteX1" fmla="*/ 1540 w 2413"/>
                <a:gd name="connsiteY1" fmla="*/ 9386 h 9386"/>
                <a:gd name="connsiteX2" fmla="*/ 675 w 2413"/>
                <a:gd name="connsiteY2" fmla="*/ 0 h 9386"/>
                <a:gd name="connsiteX3" fmla="*/ 0 w 2413"/>
                <a:gd name="connsiteY3" fmla="*/ 0 h 9386"/>
                <a:gd name="connsiteX0" fmla="*/ 7203 w 7203"/>
                <a:gd name="connsiteY0" fmla="*/ 0 h 10000"/>
                <a:gd name="connsiteX1" fmla="*/ 3585 w 7203"/>
                <a:gd name="connsiteY1" fmla="*/ 10000 h 10000"/>
                <a:gd name="connsiteX2" fmla="*/ 0 w 7203"/>
                <a:gd name="connsiteY2" fmla="*/ 0 h 10000"/>
              </a:gdLst>
              <a:ahLst/>
              <a:cxnLst>
                <a:cxn ang="0">
                  <a:pos x="connsiteX0" y="connsiteY0"/>
                </a:cxn>
                <a:cxn ang="0">
                  <a:pos x="connsiteX1" y="connsiteY1"/>
                </a:cxn>
                <a:cxn ang="0">
                  <a:pos x="connsiteX2" y="connsiteY2"/>
                </a:cxn>
              </a:cxnLst>
              <a:rect l="l" t="t" r="r" b="b"/>
              <a:pathLst>
                <a:path w="7203" h="10000">
                  <a:moveTo>
                    <a:pt x="7203" y="0"/>
                  </a:moveTo>
                  <a:cubicBezTo>
                    <a:pt x="4385" y="0"/>
                    <a:pt x="3585" y="10000"/>
                    <a:pt x="3585" y="10000"/>
                  </a:cubicBezTo>
                  <a:cubicBezTo>
                    <a:pt x="3585" y="10000"/>
                    <a:pt x="2831" y="0"/>
                    <a:pt x="0" y="0"/>
                  </a:cubicBezTo>
                </a:path>
              </a:pathLst>
            </a:custGeom>
            <a:solidFill>
              <a:srgbClr val="FFFFFF">
                <a:lumMod val="95000"/>
              </a:srgbClr>
            </a:solidFill>
            <a:ln>
              <a:noFill/>
              <a:headEnd type="none" w="med" len="med"/>
              <a:tailEnd type="none" w="med" len="med"/>
            </a:ln>
            <a:effectLst/>
            <a:scene3d>
              <a:camera prst="orthographicFront">
                <a:rot lat="0" lon="0" rev="0"/>
              </a:camera>
              <a:lightRig rig="threePt" dir="t">
                <a:rot lat="0" lon="0" rev="1200000"/>
              </a:lightRig>
            </a:scene3d>
            <a:sp3d/>
          </p:spPr>
          <p:txBody>
            <a:bodyPr lIns="49523" tIns="42920" rIns="49523" bIns="41930" anchor="ctr"/>
            <a:lstStyle/>
            <a:p>
              <a:pPr marL="0" marR="0" lvl="0" indent="0" algn="ctr" defTabSz="912847" eaLnBrk="1" fontAlgn="auto" latinLnBrk="0" hangingPunct="1">
                <a:lnSpc>
                  <a:spcPct val="100000"/>
                </a:lnSpc>
                <a:spcBef>
                  <a:spcPts val="0"/>
                </a:spcBef>
                <a:spcAft>
                  <a:spcPts val="0"/>
                </a:spcAft>
                <a:buClrTx/>
                <a:buSzTx/>
                <a:buFontTx/>
                <a:buNone/>
                <a:tabLst/>
                <a:defRPr/>
              </a:pPr>
              <a:endParaRPr kumimoji="0" lang="en-GB" sz="1500" b="1" i="0" u="none" strike="noStrike" kern="0" cap="none" spc="0" normalizeH="0" baseline="0" noProof="0" dirty="0">
                <a:ln>
                  <a:noFill/>
                </a:ln>
                <a:solidFill>
                  <a:srgbClr val="FFFFFF"/>
                </a:solidFill>
                <a:effectLst/>
                <a:uLnTx/>
                <a:uFillTx/>
                <a:latin typeface="Arial"/>
                <a:cs typeface="+mn-cs"/>
              </a:endParaRPr>
            </a:p>
          </p:txBody>
        </p:sp>
      </p:grpSp>
      <p:sp>
        <p:nvSpPr>
          <p:cNvPr id="65" name="Rectangle 64"/>
          <p:cNvSpPr/>
          <p:nvPr/>
        </p:nvSpPr>
        <p:spPr>
          <a:xfrm>
            <a:off x="3252363" y="1492522"/>
            <a:ext cx="1303380" cy="675610"/>
          </a:xfrm>
          <a:prstGeom prst="rect">
            <a:avLst/>
          </a:prstGeom>
        </p:spPr>
        <p:txBody>
          <a:bodyPr wrap="square" lIns="0" tIns="41930" rIns="0" bIns="41930" anchor="b">
            <a:spAutoFit/>
          </a:bodyPr>
          <a:lstStyle/>
          <a:p>
            <a:pPr marL="0" marR="0" lvl="0" indent="0" algn="l" defTabSz="698830" eaLnBrk="1" fontAlgn="auto" latinLnBrk="0" hangingPunct="1">
              <a:lnSpc>
                <a:spcPct val="80000"/>
              </a:lnSpc>
              <a:spcBef>
                <a:spcPts val="0"/>
              </a:spcBef>
              <a:spcAft>
                <a:spcPts val="0"/>
              </a:spcAft>
              <a:buClrTx/>
              <a:buSzTx/>
              <a:buFontTx/>
              <a:buNone/>
              <a:tabLst/>
              <a:defRPr/>
            </a:pPr>
            <a:r>
              <a:rPr lang="en-US" sz="1600" dirty="0" smtClean="0">
                <a:solidFill>
                  <a:schemeClr val="accent1"/>
                </a:solidFill>
                <a:latin typeface="+mj-lt"/>
                <a:cs typeface="Arial" pitchFamily="34" charset="0"/>
              </a:rPr>
              <a:t>IGATE integration </a:t>
            </a:r>
          </a:p>
          <a:p>
            <a:pPr marL="0" marR="0" lvl="0" indent="0" algn="l" defTabSz="698830" eaLnBrk="1" fontAlgn="auto" latinLnBrk="0" hangingPunct="1">
              <a:lnSpc>
                <a:spcPct val="80000"/>
              </a:lnSpc>
              <a:spcBef>
                <a:spcPts val="0"/>
              </a:spcBef>
              <a:spcAft>
                <a:spcPts val="0"/>
              </a:spcAft>
              <a:buClrTx/>
              <a:buSzTx/>
              <a:buFontTx/>
              <a:buNone/>
              <a:tabLst/>
              <a:defRPr/>
            </a:pPr>
            <a:r>
              <a:rPr lang="en-US" sz="1600" b="0" dirty="0" smtClean="0">
                <a:solidFill>
                  <a:schemeClr val="tx1"/>
                </a:solidFill>
                <a:latin typeface="+mj-lt"/>
                <a:cs typeface="Arial" pitchFamily="34" charset="0"/>
              </a:rPr>
              <a:t>on track</a:t>
            </a:r>
            <a:endParaRPr lang="en-US" sz="1600" b="0" dirty="0" smtClean="0">
              <a:solidFill>
                <a:schemeClr val="tx1"/>
              </a:solidFill>
              <a:latin typeface="Arial Narrow" pitchFamily="34" charset="0"/>
              <a:cs typeface="Arial" pitchFamily="34" charset="0"/>
            </a:endParaRPr>
          </a:p>
        </p:txBody>
      </p:sp>
      <p:sp>
        <p:nvSpPr>
          <p:cNvPr id="66" name="Rectangle 65"/>
          <p:cNvSpPr/>
          <p:nvPr/>
        </p:nvSpPr>
        <p:spPr>
          <a:xfrm>
            <a:off x="2629390" y="2492693"/>
            <a:ext cx="1721599" cy="2046714"/>
          </a:xfrm>
          <a:prstGeom prst="rect">
            <a:avLst/>
          </a:prstGeom>
        </p:spPr>
        <p:txBody>
          <a:bodyPr wrap="square" lIns="72000" rIns="72000">
            <a:spAutoFit/>
          </a:bodyPr>
          <a:lstStyle/>
          <a:p>
            <a:pPr marL="236538" lvl="1" indent="-236538" algn="l" defTabSz="779163" eaLnBrk="1" fontAlgn="auto" hangingPunct="1">
              <a:lnSpc>
                <a:spcPct val="100000"/>
              </a:lnSpc>
              <a:spcBef>
                <a:spcPts val="0"/>
              </a:spcBef>
              <a:spcAft>
                <a:spcPts val="600"/>
              </a:spcAft>
              <a:buClr>
                <a:srgbClr val="0098CC"/>
              </a:buClr>
              <a:buFont typeface="Lucida Sans Unicode" pitchFamily="34" charset="0"/>
              <a:buChar char="♦"/>
              <a:defRPr/>
            </a:pPr>
            <a:r>
              <a:rPr lang="en-US" sz="1400" dirty="0" smtClean="0">
                <a:solidFill>
                  <a:schemeClr val="accent1"/>
                </a:solidFill>
                <a:latin typeface="Arial Narrow" pitchFamily="34" charset="0"/>
              </a:rPr>
              <a:t>Synergies delivery </a:t>
            </a:r>
            <a:r>
              <a:rPr lang="en-US" sz="1400" b="0" dirty="0">
                <a:solidFill>
                  <a:schemeClr val="tx1"/>
                </a:solidFill>
                <a:latin typeface="Arial Narrow" pitchFamily="34" charset="0"/>
              </a:rPr>
              <a:t>ahead of schedule</a:t>
            </a:r>
          </a:p>
          <a:p>
            <a:pPr marL="236538" lvl="1" indent="-236538" algn="l" defTabSz="779163" eaLnBrk="1" fontAlgn="auto" hangingPunct="1">
              <a:lnSpc>
                <a:spcPct val="100000"/>
              </a:lnSpc>
              <a:spcBef>
                <a:spcPts val="0"/>
              </a:spcBef>
              <a:spcAft>
                <a:spcPts val="600"/>
              </a:spcAft>
              <a:buClr>
                <a:srgbClr val="0098CC"/>
              </a:buClr>
              <a:buFont typeface="Lucida Sans Unicode" pitchFamily="34" charset="0"/>
              <a:buChar char="♦"/>
              <a:defRPr/>
            </a:pPr>
            <a:r>
              <a:rPr lang="en-US" sz="1400" dirty="0" smtClean="0">
                <a:solidFill>
                  <a:schemeClr val="accent1"/>
                </a:solidFill>
                <a:latin typeface="Arial Narrow" pitchFamily="34" charset="0"/>
              </a:rPr>
              <a:t>Operation integration </a:t>
            </a:r>
            <a:r>
              <a:rPr lang="en-US" sz="1400" b="0" dirty="0">
                <a:solidFill>
                  <a:schemeClr val="tx1"/>
                </a:solidFill>
                <a:latin typeface="Arial Narrow" pitchFamily="34" charset="0"/>
              </a:rPr>
              <a:t>on track</a:t>
            </a:r>
          </a:p>
          <a:p>
            <a:pPr marL="236538" lvl="1" indent="-236538" algn="l" defTabSz="779163" eaLnBrk="1" fontAlgn="auto" hangingPunct="1">
              <a:lnSpc>
                <a:spcPct val="100000"/>
              </a:lnSpc>
              <a:spcBef>
                <a:spcPts val="0"/>
              </a:spcBef>
              <a:spcAft>
                <a:spcPts val="600"/>
              </a:spcAft>
              <a:buClr>
                <a:srgbClr val="0098CC"/>
              </a:buClr>
              <a:buFont typeface="Lucida Sans Unicode" pitchFamily="34" charset="0"/>
              <a:buChar char="♦"/>
              <a:defRPr/>
            </a:pPr>
            <a:r>
              <a:rPr lang="en-US" sz="1400" b="0" dirty="0" smtClean="0">
                <a:solidFill>
                  <a:schemeClr val="tx1"/>
                </a:solidFill>
                <a:latin typeface="Arial Narrow" pitchFamily="34" charset="0"/>
              </a:rPr>
              <a:t>Good </a:t>
            </a:r>
            <a:r>
              <a:rPr lang="en-US" sz="1400" dirty="0" smtClean="0">
                <a:solidFill>
                  <a:schemeClr val="accent1"/>
                </a:solidFill>
                <a:latin typeface="Arial Narrow" pitchFamily="34" charset="0"/>
              </a:rPr>
              <a:t>talent and client </a:t>
            </a:r>
            <a:r>
              <a:rPr lang="en-US" sz="1400" dirty="0">
                <a:solidFill>
                  <a:schemeClr val="accent1"/>
                </a:solidFill>
                <a:latin typeface="Arial Narrow" pitchFamily="34" charset="0"/>
              </a:rPr>
              <a:t>retention</a:t>
            </a:r>
          </a:p>
          <a:p>
            <a:pPr marL="236538" lvl="1" indent="-236538" algn="l" defTabSz="779163" eaLnBrk="1" fontAlgn="auto" hangingPunct="1">
              <a:lnSpc>
                <a:spcPct val="100000"/>
              </a:lnSpc>
              <a:spcBef>
                <a:spcPts val="0"/>
              </a:spcBef>
              <a:spcAft>
                <a:spcPts val="600"/>
              </a:spcAft>
              <a:buClr>
                <a:srgbClr val="0098CC"/>
              </a:buClr>
              <a:buFont typeface="Lucida Sans Unicode" pitchFamily="34" charset="0"/>
              <a:buChar char="♦"/>
              <a:defRPr/>
            </a:pPr>
            <a:r>
              <a:rPr lang="en-US" sz="1400" b="0" dirty="0" smtClean="0">
                <a:solidFill>
                  <a:schemeClr val="tx1"/>
                </a:solidFill>
                <a:latin typeface="Arial Narrow" pitchFamily="34" charset="0"/>
              </a:rPr>
              <a:t>Leveraging IGATE Account model</a:t>
            </a:r>
            <a:endParaRPr lang="en-US" sz="1200" b="0" i="1" dirty="0" smtClean="0">
              <a:solidFill>
                <a:schemeClr val="tx1"/>
              </a:solidFill>
              <a:latin typeface="Arial Narrow" pitchFamily="34" charset="0"/>
            </a:endParaRPr>
          </a:p>
        </p:txBody>
      </p:sp>
      <p:grpSp>
        <p:nvGrpSpPr>
          <p:cNvPr id="58" name="Groupe 398"/>
          <p:cNvGrpSpPr/>
          <p:nvPr/>
        </p:nvGrpSpPr>
        <p:grpSpPr>
          <a:xfrm>
            <a:off x="2562148" y="1508745"/>
            <a:ext cx="597026" cy="501842"/>
            <a:chOff x="4000501" y="5414963"/>
            <a:chExt cx="695325" cy="392112"/>
          </a:xfrm>
        </p:grpSpPr>
        <p:sp>
          <p:nvSpPr>
            <p:cNvPr id="59" name="Freeform 155"/>
            <p:cNvSpPr>
              <a:spLocks/>
            </p:cNvSpPr>
            <p:nvPr/>
          </p:nvSpPr>
          <p:spPr bwMode="auto">
            <a:xfrm>
              <a:off x="4000501" y="5414963"/>
              <a:ext cx="339725" cy="392112"/>
            </a:xfrm>
            <a:custGeom>
              <a:avLst/>
              <a:gdLst/>
              <a:ahLst/>
              <a:cxnLst>
                <a:cxn ang="0">
                  <a:pos x="134" y="101"/>
                </a:cxn>
                <a:cxn ang="0">
                  <a:pos x="113" y="80"/>
                </a:cxn>
                <a:cxn ang="0">
                  <a:pos x="134" y="59"/>
                </a:cxn>
                <a:cxn ang="0">
                  <a:pos x="135" y="59"/>
                </a:cxn>
                <a:cxn ang="0">
                  <a:pos x="135" y="55"/>
                </a:cxn>
                <a:cxn ang="0">
                  <a:pos x="119" y="39"/>
                </a:cxn>
                <a:cxn ang="0">
                  <a:pos x="96" y="39"/>
                </a:cxn>
                <a:cxn ang="0">
                  <a:pos x="96" y="36"/>
                </a:cxn>
                <a:cxn ang="0">
                  <a:pos x="96" y="34"/>
                </a:cxn>
                <a:cxn ang="0">
                  <a:pos x="107" y="18"/>
                </a:cxn>
                <a:cxn ang="0">
                  <a:pos x="89" y="0"/>
                </a:cxn>
                <a:cxn ang="0">
                  <a:pos x="71" y="18"/>
                </a:cxn>
                <a:cxn ang="0">
                  <a:pos x="80" y="33"/>
                </a:cxn>
                <a:cxn ang="0">
                  <a:pos x="79" y="36"/>
                </a:cxn>
                <a:cxn ang="0">
                  <a:pos x="79" y="39"/>
                </a:cxn>
                <a:cxn ang="0">
                  <a:pos x="54" y="39"/>
                </a:cxn>
                <a:cxn ang="0">
                  <a:pos x="39" y="55"/>
                </a:cxn>
                <a:cxn ang="0">
                  <a:pos x="39" y="67"/>
                </a:cxn>
                <a:cxn ang="0">
                  <a:pos x="36" y="67"/>
                </a:cxn>
                <a:cxn ang="0">
                  <a:pos x="35" y="67"/>
                </a:cxn>
                <a:cxn ang="0">
                  <a:pos x="18" y="56"/>
                </a:cxn>
                <a:cxn ang="0">
                  <a:pos x="0" y="74"/>
                </a:cxn>
                <a:cxn ang="0">
                  <a:pos x="18" y="92"/>
                </a:cxn>
                <a:cxn ang="0">
                  <a:pos x="34" y="83"/>
                </a:cxn>
                <a:cxn ang="0">
                  <a:pos x="36" y="84"/>
                </a:cxn>
                <a:cxn ang="0">
                  <a:pos x="39" y="84"/>
                </a:cxn>
                <a:cxn ang="0">
                  <a:pos x="39" y="101"/>
                </a:cxn>
                <a:cxn ang="0">
                  <a:pos x="54" y="117"/>
                </a:cxn>
                <a:cxn ang="0">
                  <a:pos x="100" y="117"/>
                </a:cxn>
                <a:cxn ang="0">
                  <a:pos x="100" y="119"/>
                </a:cxn>
                <a:cxn ang="0">
                  <a:pos x="100" y="120"/>
                </a:cxn>
                <a:cxn ang="0">
                  <a:pos x="89" y="137"/>
                </a:cxn>
                <a:cxn ang="0">
                  <a:pos x="107" y="155"/>
                </a:cxn>
                <a:cxn ang="0">
                  <a:pos x="125" y="137"/>
                </a:cxn>
                <a:cxn ang="0">
                  <a:pos x="116" y="121"/>
                </a:cxn>
                <a:cxn ang="0">
                  <a:pos x="117" y="119"/>
                </a:cxn>
                <a:cxn ang="0">
                  <a:pos x="117" y="117"/>
                </a:cxn>
                <a:cxn ang="0">
                  <a:pos x="119" y="117"/>
                </a:cxn>
                <a:cxn ang="0">
                  <a:pos x="135" y="101"/>
                </a:cxn>
                <a:cxn ang="0">
                  <a:pos x="135" y="101"/>
                </a:cxn>
                <a:cxn ang="0">
                  <a:pos x="134" y="101"/>
                </a:cxn>
              </a:cxnLst>
              <a:rect l="0" t="0" r="r" b="b"/>
              <a:pathLst>
                <a:path w="135" h="155">
                  <a:moveTo>
                    <a:pt x="134" y="101"/>
                  </a:moveTo>
                  <a:cubicBezTo>
                    <a:pt x="122" y="101"/>
                    <a:pt x="113" y="91"/>
                    <a:pt x="113" y="80"/>
                  </a:cubicBezTo>
                  <a:cubicBezTo>
                    <a:pt x="113" y="68"/>
                    <a:pt x="122" y="59"/>
                    <a:pt x="134" y="59"/>
                  </a:cubicBezTo>
                  <a:cubicBezTo>
                    <a:pt x="134" y="59"/>
                    <a:pt x="135" y="59"/>
                    <a:pt x="135" y="59"/>
                  </a:cubicBezTo>
                  <a:cubicBezTo>
                    <a:pt x="135" y="55"/>
                    <a:pt x="135" y="55"/>
                    <a:pt x="135" y="55"/>
                  </a:cubicBezTo>
                  <a:cubicBezTo>
                    <a:pt x="135" y="46"/>
                    <a:pt x="128" y="39"/>
                    <a:pt x="119" y="39"/>
                  </a:cubicBezTo>
                  <a:cubicBezTo>
                    <a:pt x="96" y="39"/>
                    <a:pt x="96" y="39"/>
                    <a:pt x="96" y="39"/>
                  </a:cubicBezTo>
                  <a:cubicBezTo>
                    <a:pt x="96" y="36"/>
                    <a:pt x="96" y="36"/>
                    <a:pt x="96" y="36"/>
                  </a:cubicBezTo>
                  <a:cubicBezTo>
                    <a:pt x="96" y="35"/>
                    <a:pt x="96" y="35"/>
                    <a:pt x="96" y="34"/>
                  </a:cubicBezTo>
                  <a:cubicBezTo>
                    <a:pt x="102" y="32"/>
                    <a:pt x="107" y="25"/>
                    <a:pt x="107" y="18"/>
                  </a:cubicBezTo>
                  <a:cubicBezTo>
                    <a:pt x="107" y="8"/>
                    <a:pt x="99" y="0"/>
                    <a:pt x="89" y="0"/>
                  </a:cubicBezTo>
                  <a:cubicBezTo>
                    <a:pt x="79" y="0"/>
                    <a:pt x="71" y="8"/>
                    <a:pt x="71" y="18"/>
                  </a:cubicBezTo>
                  <a:cubicBezTo>
                    <a:pt x="71" y="24"/>
                    <a:pt x="74" y="30"/>
                    <a:pt x="80" y="33"/>
                  </a:cubicBezTo>
                  <a:cubicBezTo>
                    <a:pt x="80" y="34"/>
                    <a:pt x="79" y="35"/>
                    <a:pt x="79" y="36"/>
                  </a:cubicBezTo>
                  <a:cubicBezTo>
                    <a:pt x="79" y="39"/>
                    <a:pt x="79" y="39"/>
                    <a:pt x="79" y="39"/>
                  </a:cubicBezTo>
                  <a:cubicBezTo>
                    <a:pt x="54" y="39"/>
                    <a:pt x="54" y="39"/>
                    <a:pt x="54" y="39"/>
                  </a:cubicBezTo>
                  <a:cubicBezTo>
                    <a:pt x="46" y="39"/>
                    <a:pt x="39" y="46"/>
                    <a:pt x="39" y="55"/>
                  </a:cubicBezTo>
                  <a:cubicBezTo>
                    <a:pt x="39" y="67"/>
                    <a:pt x="39" y="67"/>
                    <a:pt x="39" y="67"/>
                  </a:cubicBezTo>
                  <a:cubicBezTo>
                    <a:pt x="36" y="67"/>
                    <a:pt x="36" y="67"/>
                    <a:pt x="36" y="67"/>
                  </a:cubicBezTo>
                  <a:cubicBezTo>
                    <a:pt x="36" y="67"/>
                    <a:pt x="35" y="67"/>
                    <a:pt x="35" y="67"/>
                  </a:cubicBezTo>
                  <a:cubicBezTo>
                    <a:pt x="32" y="61"/>
                    <a:pt x="25" y="56"/>
                    <a:pt x="18" y="56"/>
                  </a:cubicBezTo>
                  <a:cubicBezTo>
                    <a:pt x="8" y="56"/>
                    <a:pt x="0" y="64"/>
                    <a:pt x="0" y="74"/>
                  </a:cubicBezTo>
                  <a:cubicBezTo>
                    <a:pt x="0" y="84"/>
                    <a:pt x="8" y="92"/>
                    <a:pt x="18" y="92"/>
                  </a:cubicBezTo>
                  <a:cubicBezTo>
                    <a:pt x="25" y="92"/>
                    <a:pt x="30" y="89"/>
                    <a:pt x="34" y="83"/>
                  </a:cubicBezTo>
                  <a:cubicBezTo>
                    <a:pt x="34" y="83"/>
                    <a:pt x="35" y="84"/>
                    <a:pt x="36" y="84"/>
                  </a:cubicBezTo>
                  <a:cubicBezTo>
                    <a:pt x="39" y="84"/>
                    <a:pt x="39" y="84"/>
                    <a:pt x="39" y="84"/>
                  </a:cubicBezTo>
                  <a:cubicBezTo>
                    <a:pt x="39" y="101"/>
                    <a:pt x="39" y="101"/>
                    <a:pt x="39" y="101"/>
                  </a:cubicBezTo>
                  <a:cubicBezTo>
                    <a:pt x="39" y="110"/>
                    <a:pt x="46" y="117"/>
                    <a:pt x="54" y="117"/>
                  </a:cubicBezTo>
                  <a:cubicBezTo>
                    <a:pt x="100" y="117"/>
                    <a:pt x="100" y="117"/>
                    <a:pt x="100" y="117"/>
                  </a:cubicBezTo>
                  <a:cubicBezTo>
                    <a:pt x="100" y="119"/>
                    <a:pt x="100" y="119"/>
                    <a:pt x="100" y="119"/>
                  </a:cubicBezTo>
                  <a:cubicBezTo>
                    <a:pt x="100" y="119"/>
                    <a:pt x="100" y="120"/>
                    <a:pt x="100" y="120"/>
                  </a:cubicBezTo>
                  <a:cubicBezTo>
                    <a:pt x="94" y="123"/>
                    <a:pt x="89" y="129"/>
                    <a:pt x="89" y="137"/>
                  </a:cubicBezTo>
                  <a:cubicBezTo>
                    <a:pt x="89" y="147"/>
                    <a:pt x="97" y="155"/>
                    <a:pt x="107" y="155"/>
                  </a:cubicBezTo>
                  <a:cubicBezTo>
                    <a:pt x="117" y="155"/>
                    <a:pt x="125" y="147"/>
                    <a:pt x="125" y="137"/>
                  </a:cubicBezTo>
                  <a:cubicBezTo>
                    <a:pt x="125" y="130"/>
                    <a:pt x="122" y="124"/>
                    <a:pt x="116" y="121"/>
                  </a:cubicBezTo>
                  <a:cubicBezTo>
                    <a:pt x="117" y="121"/>
                    <a:pt x="117" y="120"/>
                    <a:pt x="117" y="119"/>
                  </a:cubicBezTo>
                  <a:cubicBezTo>
                    <a:pt x="117" y="117"/>
                    <a:pt x="117" y="117"/>
                    <a:pt x="117" y="117"/>
                  </a:cubicBezTo>
                  <a:cubicBezTo>
                    <a:pt x="119" y="117"/>
                    <a:pt x="119" y="117"/>
                    <a:pt x="119" y="117"/>
                  </a:cubicBezTo>
                  <a:cubicBezTo>
                    <a:pt x="128" y="117"/>
                    <a:pt x="135" y="110"/>
                    <a:pt x="135" y="101"/>
                  </a:cubicBezTo>
                  <a:cubicBezTo>
                    <a:pt x="135" y="101"/>
                    <a:pt x="135" y="101"/>
                    <a:pt x="135" y="101"/>
                  </a:cubicBezTo>
                  <a:cubicBezTo>
                    <a:pt x="135" y="101"/>
                    <a:pt x="134" y="101"/>
                    <a:pt x="134" y="101"/>
                  </a:cubicBezTo>
                  <a:close/>
                </a:path>
              </a:pathLst>
            </a:custGeom>
            <a:noFill/>
            <a:ln w="19050" cap="rnd">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2" name="Freeform 156"/>
            <p:cNvSpPr>
              <a:spLocks/>
            </p:cNvSpPr>
            <p:nvPr/>
          </p:nvSpPr>
          <p:spPr bwMode="auto">
            <a:xfrm>
              <a:off x="4357688" y="5429250"/>
              <a:ext cx="338138" cy="296862"/>
            </a:xfrm>
            <a:custGeom>
              <a:avLst/>
              <a:gdLst/>
              <a:ahLst/>
              <a:cxnLst>
                <a:cxn ang="0">
                  <a:pos x="119" y="39"/>
                </a:cxn>
                <a:cxn ang="0">
                  <a:pos x="96" y="39"/>
                </a:cxn>
                <a:cxn ang="0">
                  <a:pos x="96" y="36"/>
                </a:cxn>
                <a:cxn ang="0">
                  <a:pos x="96" y="34"/>
                </a:cxn>
                <a:cxn ang="0">
                  <a:pos x="107" y="18"/>
                </a:cxn>
                <a:cxn ang="0">
                  <a:pos x="89" y="0"/>
                </a:cxn>
                <a:cxn ang="0">
                  <a:pos x="71" y="18"/>
                </a:cxn>
                <a:cxn ang="0">
                  <a:pos x="80" y="33"/>
                </a:cxn>
                <a:cxn ang="0">
                  <a:pos x="79" y="36"/>
                </a:cxn>
                <a:cxn ang="0">
                  <a:pos x="79" y="39"/>
                </a:cxn>
                <a:cxn ang="0">
                  <a:pos x="54" y="39"/>
                </a:cxn>
                <a:cxn ang="0">
                  <a:pos x="39" y="54"/>
                </a:cxn>
                <a:cxn ang="0">
                  <a:pos x="39" y="67"/>
                </a:cxn>
                <a:cxn ang="0">
                  <a:pos x="36" y="67"/>
                </a:cxn>
                <a:cxn ang="0">
                  <a:pos x="35" y="67"/>
                </a:cxn>
                <a:cxn ang="0">
                  <a:pos x="18" y="56"/>
                </a:cxn>
                <a:cxn ang="0">
                  <a:pos x="0" y="74"/>
                </a:cxn>
                <a:cxn ang="0">
                  <a:pos x="18" y="92"/>
                </a:cxn>
                <a:cxn ang="0">
                  <a:pos x="34" y="83"/>
                </a:cxn>
                <a:cxn ang="0">
                  <a:pos x="36" y="84"/>
                </a:cxn>
                <a:cxn ang="0">
                  <a:pos x="39" y="84"/>
                </a:cxn>
                <a:cxn ang="0">
                  <a:pos x="39" y="101"/>
                </a:cxn>
                <a:cxn ang="0">
                  <a:pos x="54" y="117"/>
                </a:cxn>
                <a:cxn ang="0">
                  <a:pos x="58" y="117"/>
                </a:cxn>
                <a:cxn ang="0">
                  <a:pos x="54" y="104"/>
                </a:cxn>
                <a:cxn ang="0">
                  <a:pos x="75" y="83"/>
                </a:cxn>
                <a:cxn ang="0">
                  <a:pos x="97" y="104"/>
                </a:cxn>
                <a:cxn ang="0">
                  <a:pos x="93" y="117"/>
                </a:cxn>
                <a:cxn ang="0">
                  <a:pos x="119" y="117"/>
                </a:cxn>
                <a:cxn ang="0">
                  <a:pos x="135" y="101"/>
                </a:cxn>
                <a:cxn ang="0">
                  <a:pos x="135" y="54"/>
                </a:cxn>
                <a:cxn ang="0">
                  <a:pos x="119" y="39"/>
                </a:cxn>
              </a:cxnLst>
              <a:rect l="0" t="0" r="r" b="b"/>
              <a:pathLst>
                <a:path w="135" h="117">
                  <a:moveTo>
                    <a:pt x="119" y="39"/>
                  </a:moveTo>
                  <a:cubicBezTo>
                    <a:pt x="96" y="39"/>
                    <a:pt x="96" y="39"/>
                    <a:pt x="96" y="39"/>
                  </a:cubicBezTo>
                  <a:cubicBezTo>
                    <a:pt x="96" y="36"/>
                    <a:pt x="96" y="36"/>
                    <a:pt x="96" y="36"/>
                  </a:cubicBezTo>
                  <a:cubicBezTo>
                    <a:pt x="96" y="35"/>
                    <a:pt x="96" y="35"/>
                    <a:pt x="96" y="34"/>
                  </a:cubicBezTo>
                  <a:cubicBezTo>
                    <a:pt x="102" y="32"/>
                    <a:pt x="107" y="25"/>
                    <a:pt x="107" y="18"/>
                  </a:cubicBezTo>
                  <a:cubicBezTo>
                    <a:pt x="107" y="8"/>
                    <a:pt x="99" y="0"/>
                    <a:pt x="89" y="0"/>
                  </a:cubicBezTo>
                  <a:cubicBezTo>
                    <a:pt x="79" y="0"/>
                    <a:pt x="71" y="8"/>
                    <a:pt x="71" y="18"/>
                  </a:cubicBezTo>
                  <a:cubicBezTo>
                    <a:pt x="71" y="24"/>
                    <a:pt x="75" y="30"/>
                    <a:pt x="80" y="33"/>
                  </a:cubicBezTo>
                  <a:cubicBezTo>
                    <a:pt x="80" y="34"/>
                    <a:pt x="79" y="35"/>
                    <a:pt x="79" y="36"/>
                  </a:cubicBezTo>
                  <a:cubicBezTo>
                    <a:pt x="79" y="39"/>
                    <a:pt x="79" y="39"/>
                    <a:pt x="79" y="39"/>
                  </a:cubicBezTo>
                  <a:cubicBezTo>
                    <a:pt x="54" y="39"/>
                    <a:pt x="54" y="39"/>
                    <a:pt x="54" y="39"/>
                  </a:cubicBezTo>
                  <a:cubicBezTo>
                    <a:pt x="46" y="39"/>
                    <a:pt x="39" y="46"/>
                    <a:pt x="39" y="54"/>
                  </a:cubicBezTo>
                  <a:cubicBezTo>
                    <a:pt x="39" y="67"/>
                    <a:pt x="39" y="67"/>
                    <a:pt x="39" y="67"/>
                  </a:cubicBezTo>
                  <a:cubicBezTo>
                    <a:pt x="36" y="67"/>
                    <a:pt x="36" y="67"/>
                    <a:pt x="36" y="67"/>
                  </a:cubicBezTo>
                  <a:cubicBezTo>
                    <a:pt x="36" y="67"/>
                    <a:pt x="35" y="67"/>
                    <a:pt x="35" y="67"/>
                  </a:cubicBezTo>
                  <a:cubicBezTo>
                    <a:pt x="32" y="61"/>
                    <a:pt x="26" y="56"/>
                    <a:pt x="18" y="56"/>
                  </a:cubicBezTo>
                  <a:cubicBezTo>
                    <a:pt x="8" y="56"/>
                    <a:pt x="0" y="64"/>
                    <a:pt x="0" y="74"/>
                  </a:cubicBezTo>
                  <a:cubicBezTo>
                    <a:pt x="0" y="84"/>
                    <a:pt x="8" y="92"/>
                    <a:pt x="18" y="92"/>
                  </a:cubicBezTo>
                  <a:cubicBezTo>
                    <a:pt x="25" y="92"/>
                    <a:pt x="31" y="88"/>
                    <a:pt x="34" y="83"/>
                  </a:cubicBezTo>
                  <a:cubicBezTo>
                    <a:pt x="34" y="83"/>
                    <a:pt x="35" y="84"/>
                    <a:pt x="36" y="84"/>
                  </a:cubicBezTo>
                  <a:cubicBezTo>
                    <a:pt x="39" y="84"/>
                    <a:pt x="39" y="84"/>
                    <a:pt x="39" y="84"/>
                  </a:cubicBezTo>
                  <a:cubicBezTo>
                    <a:pt x="39" y="101"/>
                    <a:pt x="39" y="101"/>
                    <a:pt x="39" y="101"/>
                  </a:cubicBezTo>
                  <a:cubicBezTo>
                    <a:pt x="39" y="110"/>
                    <a:pt x="46" y="117"/>
                    <a:pt x="54" y="117"/>
                  </a:cubicBezTo>
                  <a:cubicBezTo>
                    <a:pt x="58" y="117"/>
                    <a:pt x="58" y="117"/>
                    <a:pt x="58" y="117"/>
                  </a:cubicBezTo>
                  <a:cubicBezTo>
                    <a:pt x="56" y="113"/>
                    <a:pt x="54" y="109"/>
                    <a:pt x="54" y="104"/>
                  </a:cubicBezTo>
                  <a:cubicBezTo>
                    <a:pt x="54" y="93"/>
                    <a:pt x="64" y="83"/>
                    <a:pt x="75" y="83"/>
                  </a:cubicBezTo>
                  <a:cubicBezTo>
                    <a:pt x="87" y="83"/>
                    <a:pt x="97" y="93"/>
                    <a:pt x="97" y="104"/>
                  </a:cubicBezTo>
                  <a:cubicBezTo>
                    <a:pt x="97" y="109"/>
                    <a:pt x="95" y="113"/>
                    <a:pt x="93" y="117"/>
                  </a:cubicBezTo>
                  <a:cubicBezTo>
                    <a:pt x="119" y="117"/>
                    <a:pt x="119" y="117"/>
                    <a:pt x="119" y="117"/>
                  </a:cubicBezTo>
                  <a:cubicBezTo>
                    <a:pt x="128" y="117"/>
                    <a:pt x="135" y="110"/>
                    <a:pt x="135" y="101"/>
                  </a:cubicBezTo>
                  <a:cubicBezTo>
                    <a:pt x="135" y="54"/>
                    <a:pt x="135" y="54"/>
                    <a:pt x="135" y="54"/>
                  </a:cubicBezTo>
                  <a:cubicBezTo>
                    <a:pt x="135" y="46"/>
                    <a:pt x="128" y="39"/>
                    <a:pt x="119" y="39"/>
                  </a:cubicBezTo>
                  <a:close/>
                </a:path>
              </a:pathLst>
            </a:custGeom>
            <a:noFill/>
            <a:ln w="19050" cap="rnd">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636634884"/>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 name="Object 33" hidden="1"/>
          <p:cNvGraphicFramePr>
            <a:graphicFrameLocks noChangeAspect="1"/>
          </p:cNvGraphicFramePr>
          <p:nvPr>
            <p:custDataLst>
              <p:tags r:id="rId2"/>
            </p:custDataLst>
            <p:ext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162823" name="think-cell Slide" r:id="rId5" imgW="360" imgH="360" progId="">
                  <p:embed/>
                </p:oleObj>
              </mc:Choice>
              <mc:Fallback>
                <p:oleObj name="think-cell Slide" r:id="rId5" imgW="360" imgH="36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Rectangle 11"/>
          <p:cNvSpPr/>
          <p:nvPr/>
        </p:nvSpPr>
        <p:spPr>
          <a:xfrm>
            <a:off x="0" y="0"/>
            <a:ext cx="5080000" cy="5143500"/>
          </a:xfrm>
          <a:prstGeom prst="rect">
            <a:avLst/>
          </a:prstGeom>
          <a:gradFill flip="none" rotWithShape="1">
            <a:gsLst>
              <a:gs pos="0">
                <a:schemeClr val="bg2"/>
              </a:gs>
              <a:gs pos="50000">
                <a:schemeClr val="bg2">
                  <a:lumMod val="20000"/>
                  <a:lumOff val="80000"/>
                </a:schemeClr>
              </a:gs>
              <a:gs pos="100000">
                <a:schemeClr val="bg2"/>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2400" dirty="0" err="1" smtClean="0">
              <a:solidFill>
                <a:schemeClr val="tx2">
                  <a:lumMod val="50000"/>
                </a:schemeClr>
              </a:solidFill>
            </a:endParaRPr>
          </a:p>
        </p:txBody>
      </p:sp>
      <p:pic>
        <p:nvPicPr>
          <p:cNvPr id="3" name="Image 2"/>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189571" y="0"/>
            <a:ext cx="5430644" cy="5609063"/>
          </a:xfrm>
          <a:prstGeom prst="rect">
            <a:avLst/>
          </a:prstGeom>
        </p:spPr>
      </p:pic>
      <p:sp>
        <p:nvSpPr>
          <p:cNvPr id="10" name="Freeform 7"/>
          <p:cNvSpPr>
            <a:spLocks/>
          </p:cNvSpPr>
          <p:nvPr/>
        </p:nvSpPr>
        <p:spPr bwMode="auto">
          <a:xfrm>
            <a:off x="4408883" y="0"/>
            <a:ext cx="4735149" cy="5143500"/>
          </a:xfrm>
          <a:custGeom>
            <a:avLst/>
            <a:gdLst>
              <a:gd name="connsiteX0" fmla="*/ 2443 w 38019"/>
              <a:gd name="connsiteY0" fmla="*/ 0 h 10000"/>
              <a:gd name="connsiteX1" fmla="*/ 2443 w 38019"/>
              <a:gd name="connsiteY1" fmla="*/ 1594 h 10000"/>
              <a:gd name="connsiteX2" fmla="*/ 1145 w 38019"/>
              <a:gd name="connsiteY2" fmla="*/ 2750 h 10000"/>
              <a:gd name="connsiteX3" fmla="*/ 0 w 38019"/>
              <a:gd name="connsiteY3" fmla="*/ 3031 h 10000"/>
              <a:gd name="connsiteX4" fmla="*/ 420 w 38019"/>
              <a:gd name="connsiteY4" fmla="*/ 3124 h 10000"/>
              <a:gd name="connsiteX5" fmla="*/ 2443 w 38019"/>
              <a:gd name="connsiteY5" fmla="*/ 4538 h 10000"/>
              <a:gd name="connsiteX6" fmla="*/ 2443 w 38019"/>
              <a:gd name="connsiteY6" fmla="*/ 10000 h 10000"/>
              <a:gd name="connsiteX7" fmla="*/ 10000 w 38019"/>
              <a:gd name="connsiteY7" fmla="*/ 10000 h 10000"/>
              <a:gd name="connsiteX8" fmla="*/ 38019 w 38019"/>
              <a:gd name="connsiteY8" fmla="*/ 0 h 10000"/>
              <a:gd name="connsiteX9" fmla="*/ 2443 w 38019"/>
              <a:gd name="connsiteY9" fmla="*/ 0 h 10000"/>
              <a:gd name="connsiteX0" fmla="*/ 2443 w 38019"/>
              <a:gd name="connsiteY0" fmla="*/ 0 h 10000"/>
              <a:gd name="connsiteX1" fmla="*/ 2443 w 38019"/>
              <a:gd name="connsiteY1" fmla="*/ 1594 h 10000"/>
              <a:gd name="connsiteX2" fmla="*/ 1145 w 38019"/>
              <a:gd name="connsiteY2" fmla="*/ 2750 h 10000"/>
              <a:gd name="connsiteX3" fmla="*/ 0 w 38019"/>
              <a:gd name="connsiteY3" fmla="*/ 3031 h 10000"/>
              <a:gd name="connsiteX4" fmla="*/ 420 w 38019"/>
              <a:gd name="connsiteY4" fmla="*/ 3124 h 10000"/>
              <a:gd name="connsiteX5" fmla="*/ 2443 w 38019"/>
              <a:gd name="connsiteY5" fmla="*/ 4538 h 10000"/>
              <a:gd name="connsiteX6" fmla="*/ 2443 w 38019"/>
              <a:gd name="connsiteY6" fmla="*/ 10000 h 10000"/>
              <a:gd name="connsiteX7" fmla="*/ 38019 w 38019"/>
              <a:gd name="connsiteY7" fmla="*/ 9997 h 10000"/>
              <a:gd name="connsiteX8" fmla="*/ 38019 w 38019"/>
              <a:gd name="connsiteY8" fmla="*/ 0 h 10000"/>
              <a:gd name="connsiteX9" fmla="*/ 2443 w 38019"/>
              <a:gd name="connsiteY9"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019" h="10000">
                <a:moveTo>
                  <a:pt x="2443" y="0"/>
                </a:moveTo>
                <a:lnTo>
                  <a:pt x="2443" y="1594"/>
                </a:lnTo>
                <a:cubicBezTo>
                  <a:pt x="2443" y="2038"/>
                  <a:pt x="2023" y="2435"/>
                  <a:pt x="1145" y="2750"/>
                </a:cubicBezTo>
                <a:cubicBezTo>
                  <a:pt x="821" y="2856"/>
                  <a:pt x="439" y="2925"/>
                  <a:pt x="0" y="3031"/>
                </a:cubicBezTo>
                <a:cubicBezTo>
                  <a:pt x="153" y="3068"/>
                  <a:pt x="286" y="3101"/>
                  <a:pt x="420" y="3124"/>
                </a:cubicBezTo>
                <a:cubicBezTo>
                  <a:pt x="1813" y="3452"/>
                  <a:pt x="2443" y="3933"/>
                  <a:pt x="2443" y="4538"/>
                </a:cubicBezTo>
                <a:lnTo>
                  <a:pt x="2443" y="10000"/>
                </a:lnTo>
                <a:lnTo>
                  <a:pt x="38019" y="9997"/>
                </a:lnTo>
                <a:lnTo>
                  <a:pt x="38019" y="0"/>
                </a:lnTo>
                <a:lnTo>
                  <a:pt x="2443" y="0"/>
                </a:lnTo>
                <a:close/>
              </a:path>
            </a:pathLst>
          </a:custGeom>
          <a:solidFill>
            <a:schemeClr val="accent1"/>
          </a:solidFill>
          <a:ln w="9525">
            <a:noFill/>
            <a:round/>
            <a:headEnd/>
            <a:tailEnd/>
          </a:ln>
          <a:effectLst>
            <a:outerShdw blurRad="3175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pPr algn="ctr" rtl="0" eaLnBrk="0" fontAlgn="base" hangingPunct="0">
              <a:lnSpc>
                <a:spcPct val="85000"/>
              </a:lnSpc>
              <a:spcBef>
                <a:spcPct val="0"/>
              </a:spcBef>
              <a:spcAft>
                <a:spcPct val="0"/>
              </a:spcAft>
            </a:pPr>
            <a:endParaRPr lang="fr-FR" sz="2000" b="1" kern="1200">
              <a:solidFill>
                <a:schemeClr val="bg2"/>
              </a:solidFill>
              <a:latin typeface="Arial" charset="0"/>
              <a:ea typeface="+mn-ea"/>
              <a:cs typeface="+mn-cs"/>
            </a:endParaRPr>
          </a:p>
        </p:txBody>
      </p:sp>
      <p:pic>
        <p:nvPicPr>
          <p:cNvPr id="11" name="Picture 4" descr="http://www.genelco-inc.com/_images/logo-capgemini.png"/>
          <p:cNvPicPr>
            <a:picLocks noChangeAspect="1" noChangeArrowheads="1"/>
          </p:cNvPicPr>
          <p:nvPr/>
        </p:nvPicPr>
        <p:blipFill>
          <a:blip r:embed="rId8" cstate="print">
            <a:extLst>
              <a:ext uri="{BEBA8EAE-BF5A-486C-A8C5-ECC9F3942E4B}">
                <a14:imgProps xmlns:a14="http://schemas.microsoft.com/office/drawing/2010/main">
                  <a14:imgLayer r:embed="rId9">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7124526" y="4443958"/>
            <a:ext cx="1695946" cy="39289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5058957" y="1059582"/>
            <a:ext cx="2542619" cy="1138773"/>
          </a:xfrm>
          <a:prstGeom prst="rect">
            <a:avLst/>
          </a:prstGeom>
        </p:spPr>
        <p:txBody>
          <a:bodyPr wrap="none">
            <a:spAutoFit/>
          </a:bodyPr>
          <a:lstStyle/>
          <a:p>
            <a:pPr algn="l" defTabSz="630238">
              <a:tabLst>
                <a:tab pos="508000" algn="l"/>
              </a:tabLst>
            </a:pPr>
            <a:r>
              <a:rPr lang="en-GB" sz="4000" b="0" dirty="0" err="1" smtClean="0">
                <a:solidFill>
                  <a:schemeClr val="bg1"/>
                </a:solidFill>
                <a:latin typeface="Arial" pitchFamily="34" charset="0"/>
                <a:cs typeface="Arial" pitchFamily="34" charset="0"/>
              </a:rPr>
              <a:t>Aiman</a:t>
            </a:r>
            <a:r>
              <a:rPr lang="en-US" sz="4000" b="0" dirty="0" smtClean="0">
                <a:solidFill>
                  <a:schemeClr val="bg1"/>
                </a:solidFill>
                <a:latin typeface="Arial" pitchFamily="34" charset="0"/>
                <a:cs typeface="Arial" pitchFamily="34" charset="0"/>
              </a:rPr>
              <a:t> </a:t>
            </a:r>
            <a:r>
              <a:rPr lang="en-US" sz="4000" dirty="0" smtClean="0">
                <a:solidFill>
                  <a:schemeClr val="bg1"/>
                </a:solidFill>
                <a:latin typeface="Neo Sans Pro Light" panose="020B0304030504040204" pitchFamily="34" charset="0"/>
              </a:rPr>
              <a:t/>
            </a:r>
            <a:br>
              <a:rPr lang="en-US" sz="4000" dirty="0" smtClean="0">
                <a:solidFill>
                  <a:schemeClr val="bg1"/>
                </a:solidFill>
                <a:latin typeface="Neo Sans Pro Light" panose="020B0304030504040204" pitchFamily="34" charset="0"/>
              </a:rPr>
            </a:br>
            <a:r>
              <a:rPr lang="en-US" sz="4000" dirty="0" smtClean="0">
                <a:solidFill>
                  <a:schemeClr val="bg1"/>
                </a:solidFill>
                <a:latin typeface="Neo Sans Pro Light" panose="020B0304030504040204" pitchFamily="34" charset="0"/>
              </a:rPr>
              <a:t>	</a:t>
            </a:r>
            <a:r>
              <a:rPr lang="en-GB" sz="4000" b="0" dirty="0" smtClean="0">
                <a:solidFill>
                  <a:schemeClr val="bg1"/>
                </a:solidFill>
                <a:latin typeface="Arial Black" pitchFamily="34" charset="0"/>
                <a:cs typeface="Arial" pitchFamily="34" charset="0"/>
              </a:rPr>
              <a:t>EZZAT</a:t>
            </a:r>
            <a:endParaRPr lang="en-GB" sz="4000" b="0" dirty="0">
              <a:solidFill>
                <a:schemeClr val="bg1"/>
              </a:solidFill>
              <a:latin typeface="Arial Black" pitchFamily="34" charset="0"/>
              <a:cs typeface="Arial" pitchFamily="34" charset="0"/>
            </a:endParaRPr>
          </a:p>
        </p:txBody>
      </p:sp>
    </p:spTree>
    <p:extLst>
      <p:ext uri="{BB962C8B-B14F-4D97-AF65-F5344CB8AC3E}">
        <p14:creationId xmlns:p14="http://schemas.microsoft.com/office/powerpoint/2010/main" val="1175781660"/>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b="0" dirty="0">
                <a:latin typeface="Arial" pitchFamily="34" charset="0"/>
                <a:cs typeface="Arial" pitchFamily="34" charset="0"/>
              </a:rPr>
              <a:t>Revenues</a:t>
            </a:r>
            <a:r>
              <a:rPr lang="en-GB" dirty="0">
                <a:latin typeface="Arial" pitchFamily="34" charset="0"/>
                <a:cs typeface="Arial" pitchFamily="34" charset="0"/>
              </a:rPr>
              <a:t> Quarterly Evolution</a:t>
            </a:r>
            <a:endParaRPr lang="fr-FR" dirty="0"/>
          </a:p>
        </p:txBody>
      </p:sp>
      <p:grpSp>
        <p:nvGrpSpPr>
          <p:cNvPr id="26" name="Group 24"/>
          <p:cNvGrpSpPr/>
          <p:nvPr/>
        </p:nvGrpSpPr>
        <p:grpSpPr>
          <a:xfrm>
            <a:off x="5469574" y="1411283"/>
            <a:ext cx="2278016" cy="984885"/>
            <a:chOff x="2135780" y="4281054"/>
            <a:chExt cx="2122090" cy="984885"/>
          </a:xfrm>
        </p:grpSpPr>
        <p:sp>
          <p:nvSpPr>
            <p:cNvPr id="27" name="Rectangle 26"/>
            <p:cNvSpPr/>
            <p:nvPr/>
          </p:nvSpPr>
          <p:spPr>
            <a:xfrm>
              <a:off x="2660556" y="4281054"/>
              <a:ext cx="1597314" cy="984885"/>
            </a:xfrm>
            <a:prstGeom prst="rect">
              <a:avLst/>
            </a:prstGeom>
          </p:spPr>
          <p:txBody>
            <a:bodyPr wrap="square">
              <a:spAutoFit/>
            </a:bodyPr>
            <a:lstStyle/>
            <a:p>
              <a:pPr algn="l">
                <a:lnSpc>
                  <a:spcPct val="100000"/>
                </a:lnSpc>
              </a:pPr>
              <a:r>
                <a:rPr lang="en-US" sz="1400" b="0" dirty="0" smtClean="0">
                  <a:solidFill>
                    <a:schemeClr val="tx1"/>
                  </a:solidFill>
                  <a:latin typeface="Arial" pitchFamily="34" charset="0"/>
                  <a:cs typeface="Arial" pitchFamily="34" charset="0"/>
                </a:rPr>
                <a:t>Constant </a:t>
              </a:r>
            </a:p>
            <a:p>
              <a:pPr algn="l">
                <a:lnSpc>
                  <a:spcPct val="100000"/>
                </a:lnSpc>
              </a:pPr>
              <a:r>
                <a:rPr lang="en-US" sz="1400" b="0" dirty="0" smtClean="0">
                  <a:solidFill>
                    <a:schemeClr val="tx1"/>
                  </a:solidFill>
                  <a:latin typeface="Arial" pitchFamily="34" charset="0"/>
                  <a:cs typeface="Arial" pitchFamily="34" charset="0"/>
                </a:rPr>
                <a:t>currency </a:t>
              </a:r>
              <a:endParaRPr lang="en-US" sz="1400" b="0" dirty="0">
                <a:solidFill>
                  <a:schemeClr val="tx1"/>
                </a:solidFill>
                <a:latin typeface="Arial" pitchFamily="34" charset="0"/>
                <a:cs typeface="Arial" pitchFamily="34" charset="0"/>
              </a:endParaRPr>
            </a:p>
            <a:p>
              <a:pPr algn="l">
                <a:lnSpc>
                  <a:spcPct val="100000"/>
                </a:lnSpc>
              </a:pPr>
              <a:r>
                <a:rPr lang="en-US" sz="1400" b="0" dirty="0" smtClean="0">
                  <a:solidFill>
                    <a:schemeClr val="tx1"/>
                  </a:solidFill>
                  <a:latin typeface="Arial" pitchFamily="34" charset="0"/>
                  <a:cs typeface="Arial" pitchFamily="34" charset="0"/>
                </a:rPr>
                <a:t>growth </a:t>
              </a:r>
            </a:p>
            <a:p>
              <a:pPr algn="l">
                <a:lnSpc>
                  <a:spcPct val="100000"/>
                </a:lnSpc>
              </a:pPr>
              <a:r>
                <a:rPr lang="en-US" sz="1600" dirty="0" smtClean="0">
                  <a:solidFill>
                    <a:schemeClr val="accent1"/>
                  </a:solidFill>
                  <a:latin typeface="Arial" pitchFamily="34" charset="0"/>
                  <a:cs typeface="Arial" pitchFamily="34" charset="0"/>
                </a:rPr>
                <a:t>+13.9% </a:t>
              </a:r>
              <a:r>
                <a:rPr lang="en-US" sz="1400" b="0" dirty="0" smtClean="0">
                  <a:solidFill>
                    <a:schemeClr val="tx1"/>
                  </a:solidFill>
                  <a:latin typeface="Arial" pitchFamily="34" charset="0"/>
                  <a:cs typeface="Arial" pitchFamily="34" charset="0"/>
                </a:rPr>
                <a:t>YoY</a:t>
              </a:r>
              <a:endParaRPr lang="fr-FR" sz="1400" b="0" dirty="0">
                <a:solidFill>
                  <a:schemeClr val="tx1"/>
                </a:solidFill>
                <a:latin typeface="Arial" pitchFamily="34" charset="0"/>
                <a:cs typeface="Arial" pitchFamily="34" charset="0"/>
              </a:endParaRPr>
            </a:p>
          </p:txBody>
        </p:sp>
        <p:sp>
          <p:nvSpPr>
            <p:cNvPr id="28" name="Freeform 7"/>
            <p:cNvSpPr>
              <a:spLocks/>
            </p:cNvSpPr>
            <p:nvPr/>
          </p:nvSpPr>
          <p:spPr bwMode="auto">
            <a:xfrm>
              <a:off x="2135780" y="4517272"/>
              <a:ext cx="410863" cy="447915"/>
            </a:xfrm>
            <a:custGeom>
              <a:avLst/>
              <a:gdLst/>
              <a:ahLst/>
              <a:cxnLst>
                <a:cxn ang="0">
                  <a:pos x="255" y="222"/>
                </a:cxn>
                <a:cxn ang="0">
                  <a:pos x="342" y="257"/>
                </a:cxn>
                <a:cxn ang="0">
                  <a:pos x="430" y="141"/>
                </a:cxn>
                <a:cxn ang="0">
                  <a:pos x="444" y="120"/>
                </a:cxn>
                <a:cxn ang="0">
                  <a:pos x="512" y="179"/>
                </a:cxn>
                <a:cxn ang="0">
                  <a:pos x="508" y="94"/>
                </a:cxn>
                <a:cxn ang="0">
                  <a:pos x="505" y="0"/>
                </a:cxn>
                <a:cxn ang="0">
                  <a:pos x="432" y="21"/>
                </a:cxn>
                <a:cxn ang="0">
                  <a:pos x="359" y="42"/>
                </a:cxn>
                <a:cxn ang="0">
                  <a:pos x="418" y="96"/>
                </a:cxn>
                <a:cxn ang="0">
                  <a:pos x="328" y="217"/>
                </a:cxn>
                <a:cxn ang="0">
                  <a:pos x="238" y="177"/>
                </a:cxn>
                <a:cxn ang="0">
                  <a:pos x="170" y="300"/>
                </a:cxn>
                <a:cxn ang="0">
                  <a:pos x="71" y="269"/>
                </a:cxn>
                <a:cxn ang="0">
                  <a:pos x="16" y="432"/>
                </a:cxn>
                <a:cxn ang="0">
                  <a:pos x="0" y="465"/>
                </a:cxn>
                <a:cxn ang="0">
                  <a:pos x="26" y="475"/>
                </a:cxn>
                <a:cxn ang="0">
                  <a:pos x="80" y="314"/>
                </a:cxn>
                <a:cxn ang="0">
                  <a:pos x="184" y="345"/>
                </a:cxn>
                <a:cxn ang="0">
                  <a:pos x="255" y="222"/>
                </a:cxn>
                <a:cxn ang="0">
                  <a:pos x="255" y="222"/>
                </a:cxn>
                <a:cxn ang="0">
                  <a:pos x="255" y="222"/>
                </a:cxn>
                <a:cxn ang="0">
                  <a:pos x="255" y="222"/>
                </a:cxn>
              </a:cxnLst>
              <a:rect l="0" t="0" r="r" b="b"/>
              <a:pathLst>
                <a:path w="512" h="475">
                  <a:moveTo>
                    <a:pt x="255" y="222"/>
                  </a:moveTo>
                  <a:lnTo>
                    <a:pt x="342" y="257"/>
                  </a:lnTo>
                  <a:lnTo>
                    <a:pt x="430" y="141"/>
                  </a:lnTo>
                  <a:lnTo>
                    <a:pt x="444" y="120"/>
                  </a:lnTo>
                  <a:lnTo>
                    <a:pt x="512" y="179"/>
                  </a:lnTo>
                  <a:lnTo>
                    <a:pt x="508" y="94"/>
                  </a:lnTo>
                  <a:lnTo>
                    <a:pt x="505" y="0"/>
                  </a:lnTo>
                  <a:lnTo>
                    <a:pt x="432" y="21"/>
                  </a:lnTo>
                  <a:lnTo>
                    <a:pt x="359" y="42"/>
                  </a:lnTo>
                  <a:lnTo>
                    <a:pt x="418" y="96"/>
                  </a:lnTo>
                  <a:lnTo>
                    <a:pt x="328" y="217"/>
                  </a:lnTo>
                  <a:lnTo>
                    <a:pt x="238" y="177"/>
                  </a:lnTo>
                  <a:lnTo>
                    <a:pt x="170" y="300"/>
                  </a:lnTo>
                  <a:lnTo>
                    <a:pt x="71" y="269"/>
                  </a:lnTo>
                  <a:lnTo>
                    <a:pt x="16" y="432"/>
                  </a:lnTo>
                  <a:lnTo>
                    <a:pt x="0" y="465"/>
                  </a:lnTo>
                  <a:lnTo>
                    <a:pt x="26" y="475"/>
                  </a:lnTo>
                  <a:lnTo>
                    <a:pt x="80" y="314"/>
                  </a:lnTo>
                  <a:lnTo>
                    <a:pt x="184" y="345"/>
                  </a:lnTo>
                  <a:lnTo>
                    <a:pt x="255" y="222"/>
                  </a:lnTo>
                  <a:lnTo>
                    <a:pt x="255" y="222"/>
                  </a:lnTo>
                  <a:lnTo>
                    <a:pt x="255" y="222"/>
                  </a:lnTo>
                  <a:lnTo>
                    <a:pt x="255" y="222"/>
                  </a:lnTo>
                  <a:close/>
                </a:path>
              </a:pathLst>
            </a:custGeom>
            <a:solidFill>
              <a:schemeClr val="accent6"/>
            </a:solidFill>
            <a:ln w="9525">
              <a:noFill/>
              <a:round/>
              <a:headEnd/>
              <a:tailEnd/>
            </a:ln>
          </p:spPr>
          <p:txBody>
            <a:bodyPr vert="horz" wrap="square" lIns="91440" tIns="45720" rIns="91440" bIns="45720" numCol="1" anchor="ctr" anchorCtr="0" compatLnSpc="1">
              <a:prstTxWarp prst="textNoShape">
                <a:avLst/>
              </a:prstTxWarp>
            </a:bodyPr>
            <a:lstStyle/>
            <a:p>
              <a:endParaRPr lang="en-GB"/>
            </a:p>
          </p:txBody>
        </p:sp>
      </p:grpSp>
      <p:sp>
        <p:nvSpPr>
          <p:cNvPr id="20" name="TextBox 11"/>
          <p:cNvSpPr txBox="1"/>
          <p:nvPr/>
        </p:nvSpPr>
        <p:spPr>
          <a:xfrm>
            <a:off x="357798" y="4056867"/>
            <a:ext cx="678391" cy="523990"/>
          </a:xfrm>
          <a:prstGeom prst="rect">
            <a:avLst/>
          </a:prstGeom>
          <a:noFill/>
        </p:spPr>
        <p:txBody>
          <a:bodyPr wrap="none" rtlCol="0">
            <a:spAutoFit/>
          </a:bodyPr>
          <a:lstStyle/>
          <a:p>
            <a:r>
              <a:rPr lang="fr-FR" sz="1050" b="0" dirty="0" err="1" smtClean="0">
                <a:solidFill>
                  <a:srgbClr val="514A46"/>
                </a:solidFill>
                <a:latin typeface="+mn-lt"/>
              </a:rPr>
              <a:t>Organic</a:t>
            </a:r>
            <a:r>
              <a:rPr lang="fr-FR" sz="1050" b="0" dirty="0" smtClean="0">
                <a:solidFill>
                  <a:srgbClr val="514A46"/>
                </a:solidFill>
                <a:latin typeface="+mn-lt"/>
              </a:rPr>
              <a:t/>
            </a:r>
            <a:br>
              <a:rPr lang="fr-FR" sz="1050" b="0" dirty="0" smtClean="0">
                <a:solidFill>
                  <a:srgbClr val="514A46"/>
                </a:solidFill>
                <a:latin typeface="+mn-lt"/>
              </a:rPr>
            </a:br>
            <a:r>
              <a:rPr lang="fr-FR" sz="1050" b="0" dirty="0" err="1" smtClean="0">
                <a:solidFill>
                  <a:srgbClr val="514A46"/>
                </a:solidFill>
                <a:latin typeface="+mn-lt"/>
              </a:rPr>
              <a:t>growth</a:t>
            </a:r>
            <a:r>
              <a:rPr lang="fr-FR" sz="1050" b="0" dirty="0" smtClean="0">
                <a:solidFill>
                  <a:srgbClr val="514A46"/>
                </a:solidFill>
                <a:latin typeface="+mn-lt"/>
              </a:rPr>
              <a:t/>
            </a:r>
            <a:br>
              <a:rPr lang="fr-FR" sz="1050" b="0" dirty="0" smtClean="0">
                <a:solidFill>
                  <a:srgbClr val="514A46"/>
                </a:solidFill>
                <a:latin typeface="+mn-lt"/>
              </a:rPr>
            </a:br>
            <a:r>
              <a:rPr lang="fr-FR" sz="1050" b="0" dirty="0" smtClean="0">
                <a:solidFill>
                  <a:srgbClr val="514A46"/>
                </a:solidFill>
                <a:latin typeface="+mn-lt"/>
              </a:rPr>
              <a:t>YoY</a:t>
            </a:r>
            <a:endParaRPr lang="en-US" sz="1050" b="0" dirty="0" err="1" smtClean="0">
              <a:solidFill>
                <a:srgbClr val="514A46"/>
              </a:solidFill>
              <a:latin typeface="+mn-lt"/>
            </a:endParaRPr>
          </a:p>
        </p:txBody>
      </p:sp>
      <p:sp>
        <p:nvSpPr>
          <p:cNvPr id="22" name="TextBox 4"/>
          <p:cNvSpPr txBox="1"/>
          <p:nvPr/>
        </p:nvSpPr>
        <p:spPr>
          <a:xfrm>
            <a:off x="242381" y="2597247"/>
            <a:ext cx="793808" cy="229678"/>
          </a:xfrm>
          <a:prstGeom prst="rect">
            <a:avLst/>
          </a:prstGeom>
          <a:noFill/>
        </p:spPr>
        <p:txBody>
          <a:bodyPr wrap="none" rtlCol="0">
            <a:spAutoFit/>
          </a:bodyPr>
          <a:lstStyle/>
          <a:p>
            <a:r>
              <a:rPr lang="fr-FR" sz="1050" b="0" dirty="0" smtClean="0">
                <a:solidFill>
                  <a:srgbClr val="514A46"/>
                </a:solidFill>
                <a:latin typeface="+mn-lt"/>
              </a:rPr>
              <a:t>Revenues</a:t>
            </a:r>
            <a:endParaRPr lang="en-US" sz="1050" b="0" dirty="0" err="1" smtClean="0">
              <a:solidFill>
                <a:srgbClr val="514A46"/>
              </a:solidFill>
              <a:latin typeface="+mn-lt"/>
            </a:endParaRPr>
          </a:p>
        </p:txBody>
      </p:sp>
      <p:pic>
        <p:nvPicPr>
          <p:cNvPr id="12" name="Image 11"/>
          <p:cNvPicPr>
            <a:picLocks noChangeAspect="1"/>
          </p:cNvPicPr>
          <p:nvPr>
            <p:custDataLst>
              <p:tags r:id="rId1"/>
            </p:custDataLst>
          </p:nvPr>
        </p:nvPicPr>
        <p:blipFill>
          <a:blip r:embed="rId6"/>
          <a:stretch>
            <a:fillRect/>
          </a:stretch>
        </p:blipFill>
        <p:spPr>
          <a:xfrm>
            <a:off x="805361" y="1531274"/>
            <a:ext cx="3817620" cy="2591301"/>
          </a:xfrm>
          <a:prstGeom prst="rect">
            <a:avLst/>
          </a:prstGeom>
        </p:spPr>
      </p:pic>
      <p:pic>
        <p:nvPicPr>
          <p:cNvPr id="13" name="Image 12"/>
          <p:cNvPicPr>
            <a:picLocks noChangeAspect="1"/>
          </p:cNvPicPr>
          <p:nvPr>
            <p:custDataLst>
              <p:tags r:id="rId2"/>
            </p:custDataLst>
          </p:nvPr>
        </p:nvPicPr>
        <p:blipFill>
          <a:blip r:embed="rId7"/>
          <a:stretch>
            <a:fillRect/>
          </a:stretch>
        </p:blipFill>
        <p:spPr>
          <a:xfrm>
            <a:off x="1036189" y="4279617"/>
            <a:ext cx="3412440" cy="186436"/>
          </a:xfrm>
          <a:prstGeom prst="rect">
            <a:avLst/>
          </a:prstGeom>
        </p:spPr>
      </p:pic>
      <p:pic>
        <p:nvPicPr>
          <p:cNvPr id="14" name="Image 13"/>
          <p:cNvPicPr>
            <a:picLocks noChangeAspect="1"/>
          </p:cNvPicPr>
          <p:nvPr>
            <p:custDataLst>
              <p:tags r:id="rId3"/>
            </p:custDataLst>
          </p:nvPr>
        </p:nvPicPr>
        <p:blipFill>
          <a:blip r:embed="rId8"/>
          <a:stretch>
            <a:fillRect/>
          </a:stretch>
        </p:blipFill>
        <p:spPr>
          <a:xfrm>
            <a:off x="5690100" y="2396168"/>
            <a:ext cx="2674620" cy="1255632"/>
          </a:xfrm>
          <a:prstGeom prst="rect">
            <a:avLst/>
          </a:prstGeom>
        </p:spPr>
      </p:pic>
    </p:spTree>
    <p:extLst>
      <p:ext uri="{BB962C8B-B14F-4D97-AF65-F5344CB8AC3E}">
        <p14:creationId xmlns:p14="http://schemas.microsoft.com/office/powerpoint/2010/main" val="3442818438"/>
      </p:ext>
    </p:extLst>
  </p:cSld>
  <p:clrMapOvr>
    <a:masterClrMapping/>
  </p:clrMapOvr>
  <p:transition>
    <p:wipe dir="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SLIDESTYLE" val="CoverPage"/>
</p:tagLst>
</file>

<file path=ppt/tags/tag11.xml><?xml version="1.0" encoding="utf-8"?>
<p:tagLst xmlns:a="http://schemas.openxmlformats.org/drawingml/2006/main" xmlns:r="http://schemas.openxmlformats.org/officeDocument/2006/relationships" xmlns:p="http://schemas.openxmlformats.org/presentationml/2006/main">
  <p:tag name="BCGMACROSCOPYRIGHTREPRESENTATIVE" val="BCGMacrosCopyrightRepresentative"/>
</p:tagLst>
</file>

<file path=ppt/tags/tag12.xml><?xml version="1.0" encoding="utf-8"?>
<p:tagLst xmlns:a="http://schemas.openxmlformats.org/drawingml/2006/main" xmlns:r="http://schemas.openxmlformats.org/officeDocument/2006/relationships" xmlns:p="http://schemas.openxmlformats.org/presentationml/2006/main">
  <p:tag name="BCGMACROSCOPYRIGHTREPRESENTATIVE" val="BCGMacrosCopyrightRepresentativ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BCGMACROSCOPYRIGHTREPRESENTATIVE" val="BCGMacrosCopyrightRepresentative"/>
</p:tagLst>
</file>

<file path=ppt/tags/tag16.xml><?xml version="1.0" encoding="utf-8"?>
<p:tagLst xmlns:a="http://schemas.openxmlformats.org/drawingml/2006/main" xmlns:r="http://schemas.openxmlformats.org/officeDocument/2006/relationships" xmlns:p="http://schemas.openxmlformats.org/presentationml/2006/main">
  <p:tag name="BCGMACROSCOPYRIGHTREPRESENTATIVE" val="BCGMacrosCopyrightRepresentativ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LAST UPDATE DATE" val="199280281.516172"/>
  <p:tag name="IMPORTID" val="2846199027748.874918"/>
  <p:tag name="WBLAST" val="Z:\2016\Capgemini Events\Q1 2016\PREPARATION\Master Excel Q1 2016 V12.xlsb"/>
  <p:tag name="USER NAME" val="FPHILIPP"/>
  <p:tag name="TYPE" val="1"/>
  <p:tag name="SOURCENAME" val=""/>
</p:tagLst>
</file>

<file path=ppt/tags/tag19.xml><?xml version="1.0" encoding="utf-8"?>
<p:tagLst xmlns:a="http://schemas.openxmlformats.org/drawingml/2006/main" xmlns:r="http://schemas.openxmlformats.org/officeDocument/2006/relationships" xmlns:p="http://schemas.openxmlformats.org/presentationml/2006/main">
  <p:tag name="LAST UPDATE DATE" val="199280281.827203"/>
  <p:tag name="IMPORTID" val="7116198774490.610448"/>
  <p:tag name="WBLAST" val="Z:\2016\Capgemini Events\Q1 2016\PREPARATION\Master Excel Q1 2016 V12.xlsb"/>
  <p:tag name="USER NAME" val="FPHILIPP"/>
  <p:tag name="TYPE" val="1"/>
  <p:tag name="SOURCENAME" val="0.015"/>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LAST UPDATE DATE" val="199280282.081229"/>
  <p:tag name="IMPORTID" val="3999199027886.974727"/>
  <p:tag name="WBLAST" val="Z:\2016\Capgemini Events\Q1 2016\PREPARATION\Master Excel Q1 2016 V12.xlsb"/>
  <p:tag name="USER NAME" val="FPHILIPP"/>
  <p:tag name="TYPE" val="1"/>
  <p:tag name="SOURCENAME" val=""/>
</p:tagLst>
</file>

<file path=ppt/tags/tag21.xml><?xml version="1.0" encoding="utf-8"?>
<p:tagLst xmlns:a="http://schemas.openxmlformats.org/drawingml/2006/main" xmlns:r="http://schemas.openxmlformats.org/officeDocument/2006/relationships" xmlns:p="http://schemas.openxmlformats.org/presentationml/2006/main">
  <p:tag name="LAST UPDATE DATE" val="199306283.298232"/>
  <p:tag name="IMPORTID" val="7197175101737.758337"/>
  <p:tag name="WBLAST" val="Z:\2016\Capgemini Events\Q1 2016\PREPARATION\Master Excel Q1 2016 V13.xlsb"/>
  <p:tag name="USER NAME" val="FPHILIPP"/>
  <p:tag name="TYPE" val="2"/>
  <p:tag name="SOURCENAME" val=""/>
</p:tagLst>
</file>

<file path=ppt/tags/tag22.xml><?xml version="1.0" encoding="utf-8"?>
<p:tagLst xmlns:a="http://schemas.openxmlformats.org/drawingml/2006/main" xmlns:r="http://schemas.openxmlformats.org/officeDocument/2006/relationships" xmlns:p="http://schemas.openxmlformats.org/presentationml/2006/main">
  <p:tag name="LAST UPDATE DATE" val="199280283.542375"/>
  <p:tag name="IMPORTID" val="2974175101628.686337"/>
  <p:tag name="WBLAST" val="Z:\2016\Capgemini Events\Q1 2016\PREPARATION\Master Excel Q1 2016 V12.xlsb"/>
  <p:tag name="USER NAME" val="FPHILIPP"/>
  <p:tag name="TYPE" val="1"/>
  <p:tag name="SOURCENAME" val=""/>
</p:tagLst>
</file>

<file path=ppt/tags/tag23.xml><?xml version="1.0" encoding="utf-8"?>
<p:tagLst xmlns:a="http://schemas.openxmlformats.org/drawingml/2006/main" xmlns:r="http://schemas.openxmlformats.org/officeDocument/2006/relationships" xmlns:p="http://schemas.openxmlformats.org/presentationml/2006/main">
  <p:tag name="LAST UPDATE DATE" val="199280283.818403"/>
  <p:tag name="IMPORTID" val="1056175102256.100337"/>
  <p:tag name="WBLAST" val="Z:\2016\Capgemini Events\Q1 2016\PREPARATION\Master Excel Q1 2016 V12.xlsb"/>
  <p:tag name="USER NAME" val="FPHILIPP"/>
  <p:tag name="TYPE" val="2"/>
  <p:tag name="SOURCENAME" val=""/>
</p:tagLst>
</file>

<file path=ppt/tags/tag24.xml><?xml version="1.0" encoding="utf-8"?>
<p:tagLst xmlns:a="http://schemas.openxmlformats.org/drawingml/2006/main" xmlns:r="http://schemas.openxmlformats.org/officeDocument/2006/relationships" xmlns:p="http://schemas.openxmlformats.org/presentationml/2006/main">
  <p:tag name="LAST UPDATE DATE" val="199303320.542467"/>
  <p:tag name="IMPORTID" val="5303199279839.280916"/>
  <p:tag name="WBLAST" val="Z:\2016\Capgemini Events\Q1 2016\PREPARATION\Master Excel Q1 2016 V12.xlsb"/>
  <p:tag name="USER NAME" val="FPHILIPP"/>
  <p:tag name="TYPE" val="1"/>
  <p:tag name="SOURCENAME" val=""/>
</p:tagLst>
</file>

<file path=ppt/tags/tag25.xml><?xml version="1.0" encoding="utf-8"?>
<p:tagLst xmlns:a="http://schemas.openxmlformats.org/drawingml/2006/main" xmlns:r="http://schemas.openxmlformats.org/officeDocument/2006/relationships" xmlns:p="http://schemas.openxmlformats.org/presentationml/2006/main">
  <p:tag name="LAST UPDATE DATE" val="199280392.375257"/>
  <p:tag name="IMPORTID" val="7197175101737.758337"/>
  <p:tag name="WBLAST" val="Z:\2016\Capgemini Events\Q1 2016\PREPARATION\Master Excel Q1 2016 V12.xlsb"/>
  <p:tag name="USER NAME" val="FPHILIPP"/>
  <p:tag name="TYPE" val="2"/>
  <p:tag name="SOURCENAME" val=""/>
</p:tagLst>
</file>

<file path=ppt/tags/tag26.xml><?xml version="1.0" encoding="utf-8"?>
<p:tagLst xmlns:a="http://schemas.openxmlformats.org/drawingml/2006/main" xmlns:r="http://schemas.openxmlformats.org/officeDocument/2006/relationships" xmlns:p="http://schemas.openxmlformats.org/presentationml/2006/main">
  <p:tag name="LAST UPDATE DATE" val="199303313.316467"/>
  <p:tag name="IMPORTID" val="1081199279874.026427"/>
  <p:tag name="WBLAST" val="Z:\2016\Capgemini Events\Q1 2016\PREPARATION\Master Excel Q1 2016 V12.xlsb"/>
  <p:tag name="USER NAME" val="FPHILIPP"/>
  <p:tag name="TYPE" val="1"/>
  <p:tag name="SOURCENAME" val=""/>
</p:tagLst>
</file>

<file path=ppt/tags/tag27.xml><?xml version="1.0" encoding="utf-8"?>
<p:tagLst xmlns:a="http://schemas.openxmlformats.org/drawingml/2006/main" xmlns:r="http://schemas.openxmlformats.org/officeDocument/2006/relationships" xmlns:p="http://schemas.openxmlformats.org/presentationml/2006/main">
  <p:tag name="LAST UPDATE DATE" val="199280286.710692"/>
  <p:tag name="IMPORTID" val="2638118406781.919923"/>
  <p:tag name="WBLAST" val="Z:\2016\Capgemini Events\Q1 2016\PREPARATION\Master Excel Q1 2016 V12.xlsb"/>
  <p:tag name="USER NAME" val="FPHILIPP"/>
  <p:tag name="TYPE" val="2"/>
  <p:tag name="SOURCENAME" val=""/>
</p:tagLst>
</file>

<file path=ppt/tags/tag28.xml><?xml version="1.0" encoding="utf-8"?>
<p:tagLst xmlns:a="http://schemas.openxmlformats.org/drawingml/2006/main" xmlns:r="http://schemas.openxmlformats.org/officeDocument/2006/relationships" xmlns:p="http://schemas.openxmlformats.org/presentationml/2006/main">
  <p:tag name="LAST UPDATE DATE" val="199280288.431864"/>
  <p:tag name="IMPORTID" val="6841175102531.230457"/>
  <p:tag name="WBLAST" val="Z:\2016\Capgemini Events\Q1 2016\PREPARATION\Master Excel Q1 2016 V12.xlsb"/>
  <p:tag name="USER NAME" val="FPHILIPP"/>
  <p:tag name="TYPE" val="2"/>
  <p:tag name="SOURCENAME" val=""/>
</p:tagLst>
</file>

<file path=ppt/tags/tag29.xml><?xml version="1.0" encoding="utf-8"?>
<p:tagLst xmlns:a="http://schemas.openxmlformats.org/drawingml/2006/main" xmlns:r="http://schemas.openxmlformats.org/officeDocument/2006/relationships" xmlns:p="http://schemas.openxmlformats.org/presentationml/2006/main">
  <p:tag name="LAST UPDATE DATE" val="199280288.811902"/>
  <p:tag name="IMPORTID" val="6928174052768.236415"/>
  <p:tag name="WBLAST" val="Z:\2016\Capgemini Events\Q1 2016\PREPARATION\Master Excel Q1 2016 V12.xlsb"/>
  <p:tag name="USER NAME" val="FPHILIPP"/>
  <p:tag name="IMPORTID2" val="_1265_9902"/>
  <p:tag name="TYPE" val="1"/>
  <p:tag name="SOURCENAME" val="Attrition YTD"/>
</p:tagLst>
</file>

<file path=ppt/tags/tag3.xml><?xml version="1.0" encoding="utf-8"?>
<p:tagLst xmlns:a="http://schemas.openxmlformats.org/drawingml/2006/main" xmlns:r="http://schemas.openxmlformats.org/officeDocument/2006/relationships" xmlns:p="http://schemas.openxmlformats.org/presentationml/2006/main">
  <p:tag name="BCGMACROSCOPYRIGHTREPRESENTATIVE" val="BCGMacrosCopyrightRepresentativ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LAST UPDATE DATE" val="199280289.086929"/>
  <p:tag name="IMPORTID" val="1729198775287.317779"/>
  <p:tag name="WBLAST" val="Z:\2016\Capgemini Events\Q1 2016\PREPARATION\Master Excel Q1 2016 V12.xlsb"/>
  <p:tag name="USER NAME" val="FPHILIPP"/>
  <p:tag name="TYPE" val="1"/>
  <p:tag name="SOURCENAME" val=""/>
</p:tagLst>
</file>

<file path=ppt/tags/tag33.xml><?xml version="1.0" encoding="utf-8"?>
<p:tagLst xmlns:a="http://schemas.openxmlformats.org/drawingml/2006/main" xmlns:r="http://schemas.openxmlformats.org/officeDocument/2006/relationships" xmlns:p="http://schemas.openxmlformats.org/presentationml/2006/main">
  <p:tag name="LAST UPDATE DATE" val="199280289.973018"/>
  <p:tag name="IMPORTID" val="2116198776303.939285"/>
  <p:tag name="WBLAST" val="Z:\2016\Capgemini Events\Q1 2016\PREPARATION\Master Excel Q1 2016 V12.xlsb"/>
  <p:tag name="USER NAME" val="FPHILIPP"/>
  <p:tag name="TYPE" val="1"/>
  <p:tag name="SOURCENAME" val=""/>
</p:tagLst>
</file>

<file path=ppt/tags/tag34.xml><?xml version="1.0" encoding="utf-8"?>
<p:tagLst xmlns:a="http://schemas.openxmlformats.org/drawingml/2006/main" xmlns:r="http://schemas.openxmlformats.org/officeDocument/2006/relationships" xmlns:p="http://schemas.openxmlformats.org/presentationml/2006/main">
  <p:tag name="LAST UPDATE DATE" val="199280290.530074"/>
  <p:tag name="IMPORTID" val="4737198775480.870779"/>
  <p:tag name="WBLAST" val="Z:\2016\Capgemini Events\Q1 2016\PREPARATION\Master Excel Q1 2016 V12.xlsb"/>
  <p:tag name="USER NAME" val="FPHILIPP"/>
  <p:tag name="TYPE" val="1"/>
  <p:tag name="SOURCENAME" val=""/>
</p:tagLst>
</file>

<file path=ppt/tags/tag4.xml><?xml version="1.0" encoding="utf-8"?>
<p:tagLst xmlns:a="http://schemas.openxmlformats.org/drawingml/2006/main" xmlns:r="http://schemas.openxmlformats.org/officeDocument/2006/relationships" xmlns:p="http://schemas.openxmlformats.org/presentationml/2006/main">
  <p:tag name="BCGMACROSCOPYRIGHTREPRESENTATIVE" val="BCGMacrosCopyrightRepresentative"/>
</p:tagLst>
</file>

<file path=ppt/tags/tag5.xml><?xml version="1.0" encoding="utf-8"?>
<p:tagLst xmlns:a="http://schemas.openxmlformats.org/drawingml/2006/main" xmlns:r="http://schemas.openxmlformats.org/officeDocument/2006/relationships" xmlns:p="http://schemas.openxmlformats.org/presentationml/2006/main">
  <p:tag name="BCGMACROSCOPYRIGHTREPRESENTATIVE" val="BCGMacrosCopyrightRepresentative"/>
</p:tagLst>
</file>

<file path=ppt/tags/tag6.xml><?xml version="1.0" encoding="utf-8"?>
<p:tagLst xmlns:a="http://schemas.openxmlformats.org/drawingml/2006/main" xmlns:r="http://schemas.openxmlformats.org/officeDocument/2006/relationships" xmlns:p="http://schemas.openxmlformats.org/presentationml/2006/main">
  <p:tag name="BCGMACROSCOPYRIGHTREPRESENTATIVE" val="BCGMacrosCopyrightRepresentative"/>
</p:tagLst>
</file>

<file path=ppt/tags/tag7.xml><?xml version="1.0" encoding="utf-8"?>
<p:tagLst xmlns:a="http://schemas.openxmlformats.org/drawingml/2006/main" xmlns:r="http://schemas.openxmlformats.org/officeDocument/2006/relationships" xmlns:p="http://schemas.openxmlformats.org/presentationml/2006/main">
  <p:tag name="BCGMACROSCOPYRIGHTREPRESENTATIVE" val="BCGMacrosCopyrightRepresentative"/>
</p:tagLst>
</file>

<file path=ppt/tags/tag8.xml><?xml version="1.0" encoding="utf-8"?>
<p:tagLst xmlns:a="http://schemas.openxmlformats.org/drawingml/2006/main" xmlns:r="http://schemas.openxmlformats.org/officeDocument/2006/relationships" xmlns:p="http://schemas.openxmlformats.org/presentationml/2006/main">
  <p:tag name="BCGMACROSCOPYRIGHTREPRESENTATIVE" val="BCGMacrosCopyrightRepresentativ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Capgemini - Template AG">
  <a:themeElements>
    <a:clrScheme name="Custom 5">
      <a:dk1>
        <a:srgbClr val="514A46"/>
      </a:dk1>
      <a:lt1>
        <a:sysClr val="window" lastClr="FFFFFF"/>
      </a:lt1>
      <a:dk2>
        <a:srgbClr val="9F958F"/>
      </a:dk2>
      <a:lt2>
        <a:srgbClr val="909090"/>
      </a:lt2>
      <a:accent1>
        <a:srgbClr val="009BCC"/>
      </a:accent1>
      <a:accent2>
        <a:srgbClr val="63AEE7"/>
      </a:accent2>
      <a:accent3>
        <a:srgbClr val="D5EBF6"/>
      </a:accent3>
      <a:accent4>
        <a:srgbClr val="ADE5FF"/>
      </a:accent4>
      <a:accent5>
        <a:srgbClr val="00264A"/>
      </a:accent5>
      <a:accent6>
        <a:srgbClr val="0098CC"/>
      </a:accent6>
      <a:hlink>
        <a:srgbClr val="ED771A"/>
      </a:hlink>
      <a:folHlink>
        <a:srgbClr val="BDBD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noFill/>
          <a:prstDash val="solid"/>
          <a:round/>
          <a:headEnd type="none" w="med" len="med"/>
          <a:tailEnd type="none" w="med" len="med"/>
        </a:ln>
        <a:effectLst/>
      </a:spPr>
      <a:bodyPr vert="horz" wrap="none" lIns="91440" tIns="45720" rIns="91440" bIns="45720" numCol="1" rtlCol="0" anchor="ctr" anchorCtr="0" compatLnSpc="1">
        <a:prstTxWarp prst="textNoShape">
          <a:avLst/>
        </a:prstTxWarp>
      </a:bodyPr>
      <a:lstStyle>
        <a:defPPr marL="0" marR="0" indent="0" algn="ctr" defTabSz="914400" rtl="0" eaLnBrk="0" fontAlgn="base" latinLnBrk="0" hangingPunct="0">
          <a:lnSpc>
            <a:spcPct val="85000"/>
          </a:lnSpc>
          <a:spcBef>
            <a:spcPct val="0"/>
          </a:spcBef>
          <a:spcAft>
            <a:spcPct val="0"/>
          </a:spcAft>
          <a:buClrTx/>
          <a:buSzTx/>
          <a:buFontTx/>
          <a:buNone/>
          <a:tabLst/>
          <a:defRPr kumimoji="0" sz="1800" b="0" i="0" u="none" strike="noStrike" cap="none" normalizeH="0" baseline="0" dirty="0" err="1" smtClean="0">
            <a:ln>
              <a:noFill/>
            </a:ln>
            <a:solidFill>
              <a:schemeClr val="bg1"/>
            </a:solidFill>
            <a:effectLst/>
            <a:latin typeface="+mn-lt"/>
          </a:defRPr>
        </a:defPPr>
      </a:lstStyle>
    </a:spDef>
    <a:lnDef>
      <a:spPr bwMode="auto">
        <a:solidFill>
          <a:srgbClr val="009BCC"/>
        </a:solidFill>
        <a:ln w="9525" cap="flat" cmpd="sng" algn="ctr">
          <a:solidFill>
            <a:schemeClr val="bg2"/>
          </a:solidFill>
          <a:prstDash val="solid"/>
          <a:round/>
          <a:headEnd type="none" w="med" len="med"/>
          <a:tailEnd type="none" w="med" len="med"/>
        </a:ln>
        <a:effectLst/>
      </a:spPr>
      <a:bodyPr/>
      <a:lstStyle/>
    </a:lnDef>
    <a:txDef>
      <a:spPr>
        <a:noFill/>
      </a:spPr>
      <a:bodyPr wrap="none" rtlCol="0">
        <a:spAutoFit/>
      </a:bodyPr>
      <a:lstStyle>
        <a:defPPr>
          <a:defRPr b="0" dirty="0" err="1" smtClean="0">
            <a:solidFill>
              <a:schemeClr val="tx1"/>
            </a:solidFill>
            <a:latin typeface="+mn-lt"/>
          </a:defRPr>
        </a:defPPr>
      </a:lstStyle>
    </a:txDef>
  </a:objectDefaults>
  <a:extraClrSchemeLst>
    <a:extraClrScheme>
      <a:clrScheme name="AG 2008_template 1">
        <a:dk1>
          <a:srgbClr val="000000"/>
        </a:dk1>
        <a:lt1>
          <a:srgbClr val="FFFFFF"/>
        </a:lt1>
        <a:dk2>
          <a:srgbClr val="9E9E9E"/>
        </a:dk2>
        <a:lt2>
          <a:srgbClr val="F8F8F8"/>
        </a:lt2>
        <a:accent1>
          <a:srgbClr val="BCBCBC"/>
        </a:accent1>
        <a:accent2>
          <a:srgbClr val="E9E9E9"/>
        </a:accent2>
        <a:accent3>
          <a:srgbClr val="FFFFFF"/>
        </a:accent3>
        <a:accent4>
          <a:srgbClr val="000000"/>
        </a:accent4>
        <a:accent5>
          <a:srgbClr val="DADADA"/>
        </a:accent5>
        <a:accent6>
          <a:srgbClr val="D3D3D3"/>
        </a:accent6>
        <a:hlink>
          <a:srgbClr val="BCBCBC"/>
        </a:hlink>
        <a:folHlink>
          <a:srgbClr val="535353"/>
        </a:folHlink>
      </a:clrScheme>
      <a:clrMap bg1="lt1" tx1="dk1" bg2="lt2" tx2="dk2" accent1="accent1" accent2="accent2" accent3="accent3" accent4="accent4" accent5="accent5" accent6="accent6" hlink="hlink" folHlink="folHlink"/>
    </a:extraClrScheme>
    <a:extraClrScheme>
      <a:clrScheme name="AG 2008_template 2">
        <a:dk1>
          <a:srgbClr val="000000"/>
        </a:dk1>
        <a:lt1>
          <a:srgbClr val="FFFFFF"/>
        </a:lt1>
        <a:dk2>
          <a:srgbClr val="FFBA1D"/>
        </a:dk2>
        <a:lt2>
          <a:srgbClr val="FFFFFF"/>
        </a:lt2>
        <a:accent1>
          <a:srgbClr val="C8C500"/>
        </a:accent1>
        <a:accent2>
          <a:srgbClr val="E65A0F"/>
        </a:accent2>
        <a:accent3>
          <a:srgbClr val="FFFFFF"/>
        </a:accent3>
        <a:accent4>
          <a:srgbClr val="000000"/>
        </a:accent4>
        <a:accent5>
          <a:srgbClr val="E0DFAA"/>
        </a:accent5>
        <a:accent6>
          <a:srgbClr val="D0510C"/>
        </a:accent6>
        <a:hlink>
          <a:srgbClr val="4D740F"/>
        </a:hlink>
        <a:folHlink>
          <a:srgbClr val="C42F3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Capgemini - Template AG</Template>
  <TotalTime>4894</TotalTime>
  <Words>907</Words>
  <Application>Microsoft Office PowerPoint</Application>
  <PresentationFormat>Skjermfremvisning (16:9)</PresentationFormat>
  <Paragraphs>154</Paragraphs>
  <Slides>18</Slides>
  <Notes>18</Notes>
  <HiddenSlides>0</HiddenSlides>
  <MMClips>0</MMClips>
  <ScaleCrop>false</ScaleCrop>
  <HeadingPairs>
    <vt:vector size="8" baseType="variant">
      <vt:variant>
        <vt:lpstr>Brukte skrifter</vt:lpstr>
      </vt:variant>
      <vt:variant>
        <vt:i4>8</vt:i4>
      </vt:variant>
      <vt:variant>
        <vt:lpstr>Tema</vt:lpstr>
      </vt:variant>
      <vt:variant>
        <vt:i4>1</vt:i4>
      </vt:variant>
      <vt:variant>
        <vt:lpstr>Innebygde OLE-servere</vt:lpstr>
      </vt:variant>
      <vt:variant>
        <vt:i4>1</vt:i4>
      </vt:variant>
      <vt:variant>
        <vt:lpstr>Lysbildetitler</vt:lpstr>
      </vt:variant>
      <vt:variant>
        <vt:i4>18</vt:i4>
      </vt:variant>
    </vt:vector>
  </HeadingPairs>
  <TitlesOfParts>
    <vt:vector size="28" baseType="lpstr">
      <vt:lpstr>Arial</vt:lpstr>
      <vt:lpstr>Arial Black</vt:lpstr>
      <vt:lpstr>Arial Narrow</vt:lpstr>
      <vt:lpstr>Lucida Sans Unicode</vt:lpstr>
      <vt:lpstr>Neo Sans Pro Light</vt:lpstr>
      <vt:lpstr>Segoe UI</vt:lpstr>
      <vt:lpstr>Verdana</vt:lpstr>
      <vt:lpstr>Wingdings</vt:lpstr>
      <vt:lpstr>Capgemini - Template AG</vt:lpstr>
      <vt:lpstr>think-cell Slide</vt:lpstr>
      <vt:lpstr>PowerPoint-presentasjon</vt:lpstr>
      <vt:lpstr>Disclaimer</vt:lpstr>
      <vt:lpstr>PowerPoint-presentasjon</vt:lpstr>
      <vt:lpstr>PowerPoint-presentasjon</vt:lpstr>
      <vt:lpstr>PowerPoint-presentasjon</vt:lpstr>
      <vt:lpstr>PowerPoint-presentasjon</vt:lpstr>
      <vt:lpstr>Progressing firmly on our priorities for 2016</vt:lpstr>
      <vt:lpstr>PowerPoint-presentasjon</vt:lpstr>
      <vt:lpstr>Revenues Quarterly Evolution</vt:lpstr>
      <vt:lpstr>Q1 2016 Revenues by Main Geography</vt:lpstr>
      <vt:lpstr>Q1 2016 Revenues by Business</vt:lpstr>
      <vt:lpstr>Q1 2016 Revenues by Sector</vt:lpstr>
      <vt:lpstr>Bookings Evolution</vt:lpstr>
      <vt:lpstr>Headcount Evolution</vt:lpstr>
      <vt:lpstr>Update on 2016 priorities</vt:lpstr>
      <vt:lpstr>PowerPoint-presentasjon</vt:lpstr>
      <vt:lpstr>PowerPoint-presentasjon</vt:lpstr>
      <vt:lpstr>Utilization Rates</vt:lpstr>
    </vt:vector>
  </TitlesOfParts>
  <Manager>Paris, le 17 avril 2008</Manager>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Template</dc:subject>
  <dc:creator>Najat Errabii</dc:creator>
  <cp:lastModifiedBy>Resare, Gunilla</cp:lastModifiedBy>
  <cp:revision>411</cp:revision>
  <cp:lastPrinted>2016-04-26T18:54:37Z</cp:lastPrinted>
  <dcterms:created xsi:type="dcterms:W3CDTF">2015-04-25T11:53:32Z</dcterms:created>
  <dcterms:modified xsi:type="dcterms:W3CDTF">2016-04-27T12:42:13Z</dcterms:modified>
</cp:coreProperties>
</file>