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4"/>
    <p:sldMasterId id="2147483763" r:id="rId5"/>
    <p:sldMasterId id="2147483682" r:id="rId6"/>
    <p:sldMasterId id="2147483690" r:id="rId7"/>
  </p:sldMasterIdLst>
  <p:notesMasterIdLst>
    <p:notesMasterId r:id="rId24"/>
  </p:notesMasterIdLst>
  <p:handoutMasterIdLst>
    <p:handoutMasterId r:id="rId25"/>
  </p:handoutMasterIdLst>
  <p:sldIdLst>
    <p:sldId id="316" r:id="rId8"/>
    <p:sldId id="347" r:id="rId9"/>
    <p:sldId id="323" r:id="rId10"/>
    <p:sldId id="330" r:id="rId11"/>
    <p:sldId id="327" r:id="rId12"/>
    <p:sldId id="333" r:id="rId13"/>
    <p:sldId id="313" r:id="rId14"/>
    <p:sldId id="338" r:id="rId15"/>
    <p:sldId id="351" r:id="rId16"/>
    <p:sldId id="336" r:id="rId17"/>
    <p:sldId id="340" r:id="rId18"/>
    <p:sldId id="342" r:id="rId19"/>
    <p:sldId id="349" r:id="rId20"/>
    <p:sldId id="350" r:id="rId21"/>
    <p:sldId id="354" r:id="rId22"/>
    <p:sldId id="322" r:id="rId23"/>
  </p:sldIdLst>
  <p:sldSz cx="7561263" cy="10693400"/>
  <p:notesSz cx="7099300" cy="10234613"/>
  <p:defaultTextStyle>
    <a:defPPr>
      <a:defRPr lang="en-US"/>
    </a:defPPr>
    <a:lvl1pPr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49784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99569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49353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199138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489225" algn="l" defTabSz="995690" rtl="0" eaLnBrk="1" latinLnBrk="0" hangingPunct="1">
      <a:defRPr sz="2600" kern="1200">
        <a:solidFill>
          <a:schemeClr val="tx1"/>
        </a:solidFill>
        <a:latin typeface="Arial" pitchFamily="34" charset="0"/>
        <a:ea typeface="ヒラギノ角ゴ Pro W3"/>
        <a:cs typeface="ヒラギノ角ゴ Pro W3"/>
      </a:defRPr>
    </a:lvl6pPr>
    <a:lvl7pPr marL="2987070" algn="l" defTabSz="995690" rtl="0" eaLnBrk="1" latinLnBrk="0" hangingPunct="1">
      <a:defRPr sz="2600" kern="1200">
        <a:solidFill>
          <a:schemeClr val="tx1"/>
        </a:solidFill>
        <a:latin typeface="Arial" pitchFamily="34" charset="0"/>
        <a:ea typeface="ヒラギノ角ゴ Pro W3"/>
        <a:cs typeface="ヒラギノ角ゴ Pro W3"/>
      </a:defRPr>
    </a:lvl7pPr>
    <a:lvl8pPr marL="3484916" algn="l" defTabSz="995690" rtl="0" eaLnBrk="1" latinLnBrk="0" hangingPunct="1">
      <a:defRPr sz="2600" kern="1200">
        <a:solidFill>
          <a:schemeClr val="tx1"/>
        </a:solidFill>
        <a:latin typeface="Arial" pitchFamily="34" charset="0"/>
        <a:ea typeface="ヒラギノ角ゴ Pro W3"/>
        <a:cs typeface="ヒラギノ角ゴ Pro W3"/>
      </a:defRPr>
    </a:lvl8pPr>
    <a:lvl9pPr marL="3982761" algn="l" defTabSz="995690" rtl="0" eaLnBrk="1" latinLnBrk="0" hangingPunct="1">
      <a:defRPr sz="26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847"/>
    <a:srgbClr val="000000"/>
    <a:srgbClr val="0000FF"/>
    <a:srgbClr val="425968"/>
    <a:srgbClr val="C81F28"/>
    <a:srgbClr val="B50E20"/>
    <a:srgbClr val="91A3B0"/>
    <a:srgbClr val="E68534"/>
    <a:srgbClr val="FF66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9" autoAdjust="0"/>
    <p:restoredTop sz="94570" autoAdjust="0"/>
  </p:normalViewPr>
  <p:slideViewPr>
    <p:cSldViewPr snapToGrid="0" snapToObjects="1">
      <p:cViewPr>
        <p:scale>
          <a:sx n="100" d="100"/>
          <a:sy n="100" d="100"/>
        </p:scale>
        <p:origin x="-1776" y="1290"/>
      </p:cViewPr>
      <p:guideLst>
        <p:guide orient="horz" pos="6114"/>
        <p:guide/>
      </p:guideLst>
    </p:cSldViewPr>
  </p:slideViewPr>
  <p:outlineViewPr>
    <p:cViewPr>
      <p:scale>
        <a:sx n="33" d="100"/>
        <a:sy n="33" d="100"/>
      </p:scale>
      <p:origin x="30" y="22596"/>
    </p:cViewPr>
  </p:outlineViewPr>
  <p:notesTextViewPr>
    <p:cViewPr>
      <p:scale>
        <a:sx n="100" d="100"/>
        <a:sy n="100" d="100"/>
      </p:scale>
      <p:origin x="0" y="0"/>
    </p:cViewPr>
  </p:notesTextViewPr>
  <p:sorterViewPr>
    <p:cViewPr>
      <p:scale>
        <a:sx n="65" d="100"/>
        <a:sy n="65" d="100"/>
      </p:scale>
      <p:origin x="0" y="0"/>
    </p:cViewPr>
  </p:sorterViewPr>
  <p:notesViewPr>
    <p:cSldViewPr snapToGrid="0" snapToObjects="1">
      <p:cViewPr>
        <p:scale>
          <a:sx n="110" d="100"/>
          <a:sy n="110" d="100"/>
        </p:scale>
        <p:origin x="-3264" y="666"/>
      </p:cViewPr>
      <p:guideLst>
        <p:guide orient="horz" pos="3224"/>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137" cy="511731"/>
          </a:xfrm>
          <a:prstGeom prst="rect">
            <a:avLst/>
          </a:prstGeom>
        </p:spPr>
        <p:txBody>
          <a:bodyPr vert="horz" lIns="94750" tIns="47376" rIns="94750" bIns="47376" rtlCol="0"/>
          <a:lstStyle>
            <a:lvl1pPr algn="l">
              <a:defRPr sz="1000" dirty="0">
                <a:solidFill>
                  <a:srgbClr val="425968"/>
                </a:solidFill>
                <a:latin typeface="Arial"/>
                <a:ea typeface="ヒラギノ角ゴ Pro W3" charset="0"/>
                <a:cs typeface="Arial"/>
              </a:defRPr>
            </a:lvl1pPr>
          </a:lstStyle>
          <a:p>
            <a:pPr>
              <a:defRPr/>
            </a:pPr>
            <a:endParaRPr lang="en-US"/>
          </a:p>
        </p:txBody>
      </p:sp>
      <p:sp>
        <p:nvSpPr>
          <p:cNvPr id="3" name="Date Placeholder 2"/>
          <p:cNvSpPr>
            <a:spLocks noGrp="1"/>
          </p:cNvSpPr>
          <p:nvPr>
            <p:ph type="dt" sz="quarter" idx="1"/>
          </p:nvPr>
        </p:nvSpPr>
        <p:spPr>
          <a:xfrm>
            <a:off x="4020508" y="1"/>
            <a:ext cx="3077137" cy="511731"/>
          </a:xfrm>
          <a:prstGeom prst="rect">
            <a:avLst/>
          </a:prstGeom>
        </p:spPr>
        <p:txBody>
          <a:bodyPr vert="horz" wrap="square" lIns="94750" tIns="47376" rIns="94750" bIns="47376" numCol="1" anchor="t" anchorCtr="0" compatLnSpc="1">
            <a:prstTxWarp prst="textNoShape">
              <a:avLst/>
            </a:prstTxWarp>
          </a:bodyPr>
          <a:lstStyle>
            <a:lvl1pPr algn="r">
              <a:defRPr sz="1000">
                <a:solidFill>
                  <a:srgbClr val="425968"/>
                </a:solidFill>
                <a:latin typeface="Arial"/>
                <a:ea typeface="ヒラギノ角ゴ Pro W3" charset="-128"/>
                <a:cs typeface="+mn-cs"/>
              </a:defRPr>
            </a:lvl1pPr>
          </a:lstStyle>
          <a:p>
            <a:pPr>
              <a:defRPr/>
            </a:pPr>
            <a:fld id="{FEB20914-D169-4EED-9ACB-E283AA0BA36B}" type="datetimeFigureOut">
              <a:rPr lang="en-US"/>
              <a:pPr>
                <a:defRPr/>
              </a:pPr>
              <a:t>5/20/2016</a:t>
            </a:fld>
            <a:endParaRPr lang="en-US" dirty="0"/>
          </a:p>
        </p:txBody>
      </p:sp>
      <p:sp>
        <p:nvSpPr>
          <p:cNvPr id="4" name="Footer Placeholder 3"/>
          <p:cNvSpPr>
            <a:spLocks noGrp="1"/>
          </p:cNvSpPr>
          <p:nvPr>
            <p:ph type="ftr" sz="quarter" idx="2"/>
          </p:nvPr>
        </p:nvSpPr>
        <p:spPr>
          <a:xfrm>
            <a:off x="0" y="9721240"/>
            <a:ext cx="3077137" cy="511731"/>
          </a:xfrm>
          <a:prstGeom prst="rect">
            <a:avLst/>
          </a:prstGeom>
        </p:spPr>
        <p:txBody>
          <a:bodyPr vert="horz" lIns="94750" tIns="47376" rIns="94750" bIns="47376" rtlCol="0" anchor="b"/>
          <a:lstStyle>
            <a:lvl1pPr algn="l">
              <a:defRPr sz="1000" dirty="0">
                <a:solidFill>
                  <a:srgbClr val="425968"/>
                </a:solidFill>
                <a:latin typeface="Arial"/>
                <a:ea typeface="ヒラギノ角ゴ Pro W3" charset="0"/>
                <a:cs typeface="Arial"/>
              </a:defRPr>
            </a:lvl1pPr>
          </a:lstStyle>
          <a:p>
            <a:pPr>
              <a:defRPr/>
            </a:pPr>
            <a:endParaRPr lang="en-US"/>
          </a:p>
        </p:txBody>
      </p:sp>
      <p:sp>
        <p:nvSpPr>
          <p:cNvPr id="5" name="Slide Number Placeholder 4"/>
          <p:cNvSpPr>
            <a:spLocks noGrp="1"/>
          </p:cNvSpPr>
          <p:nvPr>
            <p:ph type="sldNum" sz="quarter" idx="3"/>
          </p:nvPr>
        </p:nvSpPr>
        <p:spPr>
          <a:xfrm>
            <a:off x="4020508" y="9721240"/>
            <a:ext cx="3077137" cy="511731"/>
          </a:xfrm>
          <a:prstGeom prst="rect">
            <a:avLst/>
          </a:prstGeom>
        </p:spPr>
        <p:txBody>
          <a:bodyPr vert="horz" wrap="square" lIns="94750" tIns="47376" rIns="94750" bIns="47376" numCol="1" anchor="b" anchorCtr="0" compatLnSpc="1">
            <a:prstTxWarp prst="textNoShape">
              <a:avLst/>
            </a:prstTxWarp>
          </a:bodyPr>
          <a:lstStyle>
            <a:lvl1pPr algn="r">
              <a:defRPr sz="1000">
                <a:solidFill>
                  <a:srgbClr val="425968"/>
                </a:solidFill>
                <a:latin typeface="Arial"/>
                <a:ea typeface="ヒラギノ角ゴ Pro W3" charset="-128"/>
                <a:cs typeface="+mn-cs"/>
              </a:defRPr>
            </a:lvl1pPr>
          </a:lstStyle>
          <a:p>
            <a:pPr>
              <a:defRPr/>
            </a:pPr>
            <a:fld id="{3C3427ED-C119-4B9F-8EC6-90A151E4B821}" type="slidenum">
              <a:rPr lang="en-US"/>
              <a:pPr>
                <a:defRPr/>
              </a:pPr>
              <a:t>‹Nr.›</a:t>
            </a:fld>
            <a:endParaRPr lang="en-US" dirty="0"/>
          </a:p>
        </p:txBody>
      </p:sp>
    </p:spTree>
    <p:extLst>
      <p:ext uri="{BB962C8B-B14F-4D97-AF65-F5344CB8AC3E}">
        <p14:creationId xmlns:p14="http://schemas.microsoft.com/office/powerpoint/2010/main" val="127111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01688" y="596900"/>
            <a:ext cx="5397500" cy="7634288"/>
          </a:xfrm>
          <a:prstGeom prst="rect">
            <a:avLst/>
          </a:prstGeom>
          <a:noFill/>
          <a:ln w="12700">
            <a:solidFill>
              <a:srgbClr val="425968"/>
            </a:solidFill>
          </a:ln>
        </p:spPr>
        <p:txBody>
          <a:bodyPr vert="horz" lIns="94750" tIns="47376" rIns="94750" bIns="47376" rtlCol="0" anchor="ctr"/>
          <a:lstStyle/>
          <a:p>
            <a:pPr lvl="0"/>
            <a:endParaRPr lang="en-US" noProof="0" dirty="0" smtClean="0"/>
          </a:p>
        </p:txBody>
      </p:sp>
      <p:sp>
        <p:nvSpPr>
          <p:cNvPr id="9" name="Notizenplatzhalter 8"/>
          <p:cNvSpPr>
            <a:spLocks noGrp="1"/>
          </p:cNvSpPr>
          <p:nvPr>
            <p:ph type="body" sz="quarter" idx="3"/>
          </p:nvPr>
        </p:nvSpPr>
        <p:spPr>
          <a:xfrm>
            <a:off x="709601" y="8296825"/>
            <a:ext cx="5680103" cy="1396142"/>
          </a:xfrm>
          <a:prstGeom prst="rect">
            <a:avLst/>
          </a:prstGeom>
        </p:spPr>
        <p:txBody>
          <a:bodyPr vert="horz" lIns="94750" tIns="47376" rIns="94750" bIns="47376"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38811492"/>
      </p:ext>
    </p:extLst>
  </p:cSld>
  <p:clrMap bg1="lt1" tx1="dk1" bg2="lt2" tx2="dk2" accent1="accent1" accent2="accent2" accent3="accent3" accent4="accent4" accent5="accent5" accent6="accent6" hlink="hlink" folHlink="folHlink"/>
  <p:hf hdr="0" ftr="0" dt="0"/>
  <p:notesStyle>
    <a:lvl1pPr marL="18669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1pPr>
    <a:lvl2pPr marL="684537"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2pPr>
    <a:lvl3pPr marL="118238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3pPr>
    <a:lvl4pPr marL="1680227"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4pPr>
    <a:lvl5pPr marL="217807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5pPr>
    <a:lvl6pPr marL="2489225" algn="l" defTabSz="497845" rtl="0" eaLnBrk="1" latinLnBrk="0" hangingPunct="1">
      <a:defRPr sz="1300" kern="1200">
        <a:solidFill>
          <a:schemeClr val="tx1"/>
        </a:solidFill>
        <a:latin typeface="+mn-lt"/>
        <a:ea typeface="+mn-ea"/>
        <a:cs typeface="+mn-cs"/>
      </a:defRPr>
    </a:lvl6pPr>
    <a:lvl7pPr marL="2987070" algn="l" defTabSz="497845" rtl="0" eaLnBrk="1" latinLnBrk="0" hangingPunct="1">
      <a:defRPr sz="1300" kern="1200">
        <a:solidFill>
          <a:schemeClr val="tx1"/>
        </a:solidFill>
        <a:latin typeface="+mn-lt"/>
        <a:ea typeface="+mn-ea"/>
        <a:cs typeface="+mn-cs"/>
      </a:defRPr>
    </a:lvl7pPr>
    <a:lvl8pPr marL="3484916" algn="l" defTabSz="497845" rtl="0" eaLnBrk="1" latinLnBrk="0" hangingPunct="1">
      <a:defRPr sz="1300" kern="1200">
        <a:solidFill>
          <a:schemeClr val="tx1"/>
        </a:solidFill>
        <a:latin typeface="+mn-lt"/>
        <a:ea typeface="+mn-ea"/>
        <a:cs typeface="+mn-cs"/>
      </a:defRPr>
    </a:lvl8pPr>
    <a:lvl9pPr marL="3982761" algn="l" defTabSz="49784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1688" y="596900"/>
            <a:ext cx="5399087" cy="7634288"/>
          </a:xfrm>
        </p:spPr>
      </p:sp>
      <p:sp>
        <p:nvSpPr>
          <p:cNvPr id="3" name="Notizenplatzhalter 2"/>
          <p:cNvSpPr>
            <a:spLocks noGrp="1"/>
          </p:cNvSpPr>
          <p:nvPr>
            <p:ph type="body" idx="1"/>
          </p:nvPr>
        </p:nvSpPr>
        <p:spPr>
          <a:xfrm>
            <a:off x="655553" y="8314609"/>
            <a:ext cx="5680103" cy="1596219"/>
          </a:xfrm>
          <a:prstGeom prst="rect">
            <a:avLst/>
          </a:prstGeom>
        </p:spPr>
        <p:txBody>
          <a:bodyPr/>
          <a:lstStyle/>
          <a:p>
            <a:pPr marL="0" indent="0">
              <a:buNone/>
            </a:pPr>
            <a:r>
              <a:rPr lang="de-DE" smtClean="0">
                <a:solidFill>
                  <a:srgbClr val="000000"/>
                </a:solidFill>
              </a:rPr>
              <a:t>14-06-2013:</a:t>
            </a:r>
          </a:p>
          <a:p>
            <a:pPr marL="0" indent="0">
              <a:buNone/>
            </a:pPr>
            <a:r>
              <a:rPr lang="de-DE" smtClean="0">
                <a:solidFill>
                  <a:srgbClr val="000000"/>
                </a:solidFill>
              </a:rPr>
              <a:t>	S.1		Wort ‚NEUE‘ gelöscht</a:t>
            </a:r>
          </a:p>
          <a:p>
            <a:pPr marL="0" indent="0">
              <a:buNone/>
            </a:pPr>
            <a:r>
              <a:rPr lang="de-DE" smtClean="0">
                <a:solidFill>
                  <a:srgbClr val="000000"/>
                </a:solidFill>
              </a:rPr>
              <a:t>	S.12		Kofferraumvolumen 5-Türer aktualisiert</a:t>
            </a:r>
          </a:p>
          <a:p>
            <a:pPr marL="0" indent="0">
              <a:buNone/>
            </a:pPr>
            <a:endParaRPr lang="de-DE" smtClean="0">
              <a:solidFill>
                <a:srgbClr val="000000"/>
              </a:solidFill>
            </a:endParaRPr>
          </a:p>
          <a:p>
            <a:pPr marL="0" indent="0">
              <a:buNone/>
            </a:pPr>
            <a:r>
              <a:rPr lang="de-DE" smtClean="0">
                <a:solidFill>
                  <a:srgbClr val="000000"/>
                </a:solidFill>
              </a:rPr>
              <a:t>22-02-2013:</a:t>
            </a:r>
            <a:endParaRPr lang="de-DE" baseline="0" smtClean="0">
              <a:solidFill>
                <a:srgbClr val="000000"/>
              </a:solidFill>
            </a:endParaRPr>
          </a:p>
          <a:p>
            <a:pPr marL="0" indent="0">
              <a:buNone/>
            </a:pPr>
            <a:r>
              <a:rPr lang="de-DE" baseline="0" smtClean="0">
                <a:solidFill>
                  <a:srgbClr val="000000"/>
                </a:solidFill>
              </a:rPr>
              <a:t>	alles:		neu erstellt</a:t>
            </a:r>
          </a:p>
          <a:p>
            <a:pPr marL="0" indent="0">
              <a:buNone/>
            </a:pPr>
            <a:endParaRPr lang="de-DE" baseline="0" smtClean="0">
              <a:solidFill>
                <a:srgbClr val="000000"/>
              </a:solidFill>
            </a:endParaRPr>
          </a:p>
          <a:p>
            <a:pPr marL="0" indent="0">
              <a:buNone/>
            </a:pPr>
            <a:r>
              <a:rPr lang="de-DE" baseline="0" smtClean="0">
                <a:solidFill>
                  <a:srgbClr val="000000"/>
                </a:solidFill>
              </a:rPr>
              <a:t>Offene Punkte:</a:t>
            </a:r>
          </a:p>
          <a:p>
            <a:pPr marL="0" indent="0">
              <a:buNone/>
            </a:pPr>
            <a:r>
              <a:rPr lang="de-DE" baseline="0" smtClean="0">
                <a:solidFill>
                  <a:srgbClr val="000000"/>
                </a:solidFill>
              </a:rPr>
              <a:t>S.12	Anti-Submarining-Feature hinzufügen?</a:t>
            </a:r>
          </a:p>
        </p:txBody>
      </p:sp>
      <p:sp>
        <p:nvSpPr>
          <p:cNvPr id="4" name="Foliennummernplatzhalter 3"/>
          <p:cNvSpPr>
            <a:spLocks noGrp="1"/>
          </p:cNvSpPr>
          <p:nvPr>
            <p:ph type="sldNum" sz="quarter" idx="10"/>
          </p:nvPr>
        </p:nvSpPr>
        <p:spPr>
          <a:xfrm>
            <a:off x="4020508" y="9721240"/>
            <a:ext cx="3077137" cy="511731"/>
          </a:xfrm>
          <a:prstGeom prst="rect">
            <a:avLst/>
          </a:prstGeom>
        </p:spPr>
        <p:txBody>
          <a:bodyPr lIns="94750" tIns="47376" rIns="94750" bIns="47376"/>
          <a:lstStyle/>
          <a:p>
            <a:pPr>
              <a:defRPr/>
            </a:pPr>
            <a:fld id="{E61BB838-990B-4A29-A547-51AFBE9FE5EF}" type="slidenum">
              <a:rPr lang="en-US" smtClean="0"/>
              <a:pPr>
                <a:defRPr/>
              </a:pPr>
              <a:t>1</a:t>
            </a:fld>
            <a:endParaRPr lang="en-US" dirty="0"/>
          </a:p>
        </p:txBody>
      </p:sp>
    </p:spTree>
    <p:extLst>
      <p:ext uri="{BB962C8B-B14F-4D97-AF65-F5344CB8AC3E}">
        <p14:creationId xmlns:p14="http://schemas.microsoft.com/office/powerpoint/2010/main" val="3228999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latin typeface="Arial" pitchFamily="34" charset="0"/>
                <a:cs typeface="Arial" pitchFamily="34" charset="0"/>
              </a:rPr>
              <a:t>Preisliste 10.9</a:t>
            </a:r>
          </a:p>
          <a:p>
            <a:pPr marL="0" indent="0">
              <a:buNone/>
            </a:pPr>
            <a:endParaRPr lang="de-DE" dirty="0" smtClean="0">
              <a:latin typeface="Arial" pitchFamily="34" charset="0"/>
              <a:cs typeface="Arial" pitchFamily="34" charset="0"/>
            </a:endParaRPr>
          </a:p>
          <a:p>
            <a:pPr marL="0" indent="0">
              <a:buNone/>
            </a:pPr>
            <a:r>
              <a:rPr lang="de-DE" dirty="0" err="1" smtClean="0">
                <a:latin typeface="Arial" pitchFamily="34" charset="0"/>
                <a:cs typeface="Arial" pitchFamily="34" charset="0"/>
              </a:rPr>
              <a:t>Vehicle</a:t>
            </a:r>
            <a:r>
              <a:rPr lang="de-DE" dirty="0" smtClean="0">
                <a:latin typeface="Arial" pitchFamily="34" charset="0"/>
                <a:cs typeface="Arial" pitchFamily="34" charset="0"/>
              </a:rPr>
              <a:t> Integration:</a:t>
            </a:r>
            <a:r>
              <a:rPr lang="de-DE" baseline="0" dirty="0" smtClean="0">
                <a:latin typeface="Arial" pitchFamily="34" charset="0"/>
                <a:cs typeface="Arial" pitchFamily="34" charset="0"/>
              </a:rPr>
              <a:t> Walter </a:t>
            </a:r>
            <a:r>
              <a:rPr lang="de-DE" baseline="0" dirty="0" err="1" smtClean="0">
                <a:latin typeface="Arial" pitchFamily="34" charset="0"/>
                <a:cs typeface="Arial" pitchFamily="34" charset="0"/>
              </a:rPr>
              <a:t>Felser</a:t>
            </a:r>
            <a:r>
              <a:rPr lang="de-DE" baseline="0" dirty="0" smtClean="0">
                <a:latin typeface="Arial" pitchFamily="34" charset="0"/>
                <a:cs typeface="Arial" pitchFamily="34" charset="0"/>
              </a:rPr>
              <a:t>, 7034619</a:t>
            </a:r>
          </a:p>
          <a:p>
            <a:pPr marL="0" indent="0" defTabSz="515869">
              <a:buNone/>
              <a:defRPr/>
            </a:pPr>
            <a:r>
              <a:rPr lang="de-DE" dirty="0" smtClean="0"/>
              <a:t>P/T-Integration: Roland Ernst, 7039182</a:t>
            </a:r>
          </a:p>
          <a:p>
            <a:pPr marL="0" indent="0" defTabSz="515869">
              <a:buNone/>
              <a:defRPr/>
            </a:pPr>
            <a:r>
              <a:rPr lang="de-DE" dirty="0" smtClean="0">
                <a:latin typeface="Arial" pitchFamily="34" charset="0"/>
                <a:cs typeface="Arial" pitchFamily="34" charset="0"/>
              </a:rPr>
              <a:t>VEME: Wolfgang </a:t>
            </a:r>
            <a:r>
              <a:rPr lang="de-DE" dirty="0" err="1" smtClean="0">
                <a:latin typeface="Arial" pitchFamily="34" charset="0"/>
                <a:cs typeface="Arial" pitchFamily="34" charset="0"/>
              </a:rPr>
              <a:t>Kaffka</a:t>
            </a:r>
            <a:r>
              <a:rPr lang="de-DE" dirty="0" smtClean="0">
                <a:latin typeface="Arial" pitchFamily="34" charset="0"/>
                <a:cs typeface="Arial" pitchFamily="34" charset="0"/>
              </a:rPr>
              <a:t>, 7036667</a:t>
            </a:r>
          </a:p>
          <a:p>
            <a:pPr marL="0" indent="0">
              <a:buNone/>
            </a:pP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10</a:t>
            </a:fld>
            <a:endParaRPr lang="en-US"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latin typeface="Arial" pitchFamily="34" charset="0"/>
                <a:cs typeface="Arial" pitchFamily="34" charset="0"/>
              </a:rPr>
              <a:t>PPI 7.9</a:t>
            </a:r>
          </a:p>
          <a:p>
            <a:pPr marL="0" indent="0">
              <a:buNone/>
            </a:pPr>
            <a:r>
              <a:rPr lang="de-DE" dirty="0" err="1" smtClean="0">
                <a:latin typeface="Arial" pitchFamily="34" charset="0"/>
                <a:cs typeface="Arial" pitchFamily="34" charset="0"/>
              </a:rPr>
              <a:t>Vehicle</a:t>
            </a:r>
            <a:r>
              <a:rPr lang="de-DE" baseline="0" dirty="0" smtClean="0">
                <a:latin typeface="Arial" pitchFamily="34" charset="0"/>
                <a:cs typeface="Arial" pitchFamily="34" charset="0"/>
              </a:rPr>
              <a:t> </a:t>
            </a:r>
            <a:r>
              <a:rPr lang="de-DE" baseline="0" dirty="0" err="1" smtClean="0">
                <a:latin typeface="Arial" pitchFamily="34" charset="0"/>
                <a:cs typeface="Arial" pitchFamily="34" charset="0"/>
              </a:rPr>
              <a:t>Weight</a:t>
            </a:r>
            <a:r>
              <a:rPr lang="de-DE" baseline="0" dirty="0" smtClean="0">
                <a:latin typeface="Arial" pitchFamily="34" charset="0"/>
                <a:cs typeface="Arial" pitchFamily="34" charset="0"/>
              </a:rPr>
              <a:t>: Manfred Schlummer, 7032155</a:t>
            </a:r>
          </a:p>
          <a:p>
            <a:pPr marL="0" indent="0" defTabSz="515869">
              <a:buNone/>
              <a:defRPr/>
            </a:pPr>
            <a:r>
              <a:rPr lang="de-DE" dirty="0" err="1" smtClean="0">
                <a:latin typeface="Arial" pitchFamily="34" charset="0"/>
                <a:cs typeface="Arial" pitchFamily="34" charset="0"/>
              </a:rPr>
              <a:t>Vehicle</a:t>
            </a:r>
            <a:r>
              <a:rPr lang="de-DE" dirty="0" smtClean="0">
                <a:latin typeface="Arial" pitchFamily="34" charset="0"/>
                <a:cs typeface="Arial" pitchFamily="34" charset="0"/>
              </a:rPr>
              <a:t> Integration:</a:t>
            </a:r>
            <a:r>
              <a:rPr lang="de-DE" baseline="0" dirty="0" smtClean="0">
                <a:latin typeface="Arial" pitchFamily="34" charset="0"/>
                <a:cs typeface="Arial" pitchFamily="34" charset="0"/>
              </a:rPr>
              <a:t> Walter </a:t>
            </a:r>
            <a:r>
              <a:rPr lang="de-DE" baseline="0" dirty="0" err="1" smtClean="0">
                <a:latin typeface="Arial" pitchFamily="34" charset="0"/>
                <a:cs typeface="Arial" pitchFamily="34" charset="0"/>
              </a:rPr>
              <a:t>Felser</a:t>
            </a:r>
            <a:r>
              <a:rPr lang="de-DE" baseline="0" dirty="0" smtClean="0">
                <a:latin typeface="Arial" pitchFamily="34" charset="0"/>
                <a:cs typeface="Arial" pitchFamily="34" charset="0"/>
              </a:rPr>
              <a:t>, 7034619</a:t>
            </a: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11</a:t>
            </a:fld>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smtClean="0">
                <a:latin typeface="Arial" pitchFamily="34" charset="0"/>
                <a:cs typeface="Arial" pitchFamily="34" charset="0"/>
              </a:rPr>
              <a:t>Insurance:</a:t>
            </a:r>
            <a:r>
              <a:rPr lang="de-DE" baseline="0" smtClean="0">
                <a:latin typeface="Arial" pitchFamily="34" charset="0"/>
                <a:cs typeface="Arial" pitchFamily="34" charset="0"/>
              </a:rPr>
              <a:t> Jochen Pieper, 7038950</a:t>
            </a:r>
          </a:p>
          <a:p>
            <a:pPr marL="0" indent="0">
              <a:buNone/>
            </a:pPr>
            <a:r>
              <a:rPr lang="de-DE" baseline="0" smtClean="0">
                <a:latin typeface="Arial" pitchFamily="34" charset="0"/>
                <a:cs typeface="Arial" pitchFamily="34" charset="0"/>
              </a:rPr>
              <a:t>Service Engineering: Reiner Haeselich, 7037653</a:t>
            </a:r>
            <a:endParaRPr lang="de-DE"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12</a:t>
            </a:fld>
            <a:endParaRPr lang="en-US"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1688" y="596900"/>
            <a:ext cx="5399087" cy="7634288"/>
          </a:xfrm>
        </p:spPr>
      </p:sp>
      <p:sp>
        <p:nvSpPr>
          <p:cNvPr id="3" name="Notizenplatzhalter 2"/>
          <p:cNvSpPr>
            <a:spLocks noGrp="1"/>
          </p:cNvSpPr>
          <p:nvPr>
            <p:ph type="body" idx="1"/>
          </p:nvPr>
        </p:nvSpPr>
        <p:spPr/>
        <p:txBody>
          <a:bodyPr/>
          <a:lstStyle/>
          <a:p>
            <a:pPr marL="0" indent="0" defTabSz="515869">
              <a:buNone/>
              <a:defRPr/>
            </a:pPr>
            <a:r>
              <a:rPr lang="de-DE" baseline="0" smtClean="0">
                <a:latin typeface="Arial" pitchFamily="34" charset="0"/>
                <a:cs typeface="Arial" pitchFamily="34" charset="0"/>
              </a:rPr>
              <a:t>Service: Michael Kilbinger, 7032784</a:t>
            </a:r>
          </a:p>
          <a:p>
            <a:pPr marL="0" indent="0" defTabSz="515869">
              <a:buNone/>
              <a:defRPr/>
            </a:pPr>
            <a:r>
              <a:rPr lang="de-DE" smtClean="0"/>
              <a:t>Warranty: Michael Anton, 7034370</a:t>
            </a:r>
          </a:p>
        </p:txBody>
      </p:sp>
    </p:spTree>
    <p:extLst>
      <p:ext uri="{BB962C8B-B14F-4D97-AF65-F5344CB8AC3E}">
        <p14:creationId xmlns:p14="http://schemas.microsoft.com/office/powerpoint/2010/main" val="32427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1688" y="596900"/>
            <a:ext cx="5399087" cy="7634288"/>
          </a:xfrm>
        </p:spPr>
      </p:sp>
      <p:sp>
        <p:nvSpPr>
          <p:cNvPr id="3" name="Notizenplatzhalter 2"/>
          <p:cNvSpPr>
            <a:spLocks noGrp="1"/>
          </p:cNvSpPr>
          <p:nvPr>
            <p:ph type="body" idx="1"/>
          </p:nvPr>
        </p:nvSpPr>
        <p:spPr/>
        <p:txBody>
          <a:bodyPr/>
          <a:lstStyle/>
          <a:p>
            <a:pPr marL="0" indent="0" defTabSz="515869">
              <a:buNone/>
              <a:defRPr/>
            </a:pPr>
            <a:r>
              <a:rPr lang="de-DE" smtClean="0"/>
              <a:t>Warranty: Michael Anton, 7034370</a:t>
            </a:r>
          </a:p>
          <a:p>
            <a:pPr marL="0" indent="0" defTabSz="515869">
              <a:buNone/>
              <a:defRPr/>
            </a:pPr>
            <a:r>
              <a:rPr lang="de-DE" smtClean="0"/>
              <a:t>Financial</a:t>
            </a:r>
            <a:r>
              <a:rPr lang="de-DE" baseline="0" smtClean="0"/>
              <a:t> Marketing: Alexandra Kurth-Schiffbauer, 7471773</a:t>
            </a:r>
            <a:endParaRPr lang="de-DE" smtClean="0"/>
          </a:p>
        </p:txBody>
      </p:sp>
    </p:spTree>
    <p:extLst>
      <p:ext uri="{BB962C8B-B14F-4D97-AF65-F5344CB8AC3E}">
        <p14:creationId xmlns:p14="http://schemas.microsoft.com/office/powerpoint/2010/main" val="3162959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54956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1688" y="596900"/>
            <a:ext cx="5399087" cy="7634288"/>
          </a:xfrm>
        </p:spPr>
      </p:sp>
      <p:sp>
        <p:nvSpPr>
          <p:cNvPr id="3" name="Notizenplatzhalter 2"/>
          <p:cNvSpPr>
            <a:spLocks noGrp="1"/>
          </p:cNvSpPr>
          <p:nvPr>
            <p:ph type="body" idx="1"/>
          </p:nvPr>
        </p:nvSpPr>
        <p:spPr>
          <a:xfrm>
            <a:off x="655553" y="8314609"/>
            <a:ext cx="5680103" cy="1596219"/>
          </a:xfrm>
          <a:prstGeom prst="rect">
            <a:avLst/>
          </a:prstGeom>
        </p:spPr>
        <p:txBody>
          <a:bodyPr/>
          <a:lstStyle/>
          <a:p>
            <a:pPr marL="0" indent="0">
              <a:buNone/>
            </a:pPr>
            <a:endParaRPr lang="de-DE">
              <a:solidFill>
                <a:srgbClr val="FF0000"/>
              </a:solidFill>
            </a:endParaRPr>
          </a:p>
        </p:txBody>
      </p:sp>
      <p:sp>
        <p:nvSpPr>
          <p:cNvPr id="4" name="Foliennummernplatzhalter 3"/>
          <p:cNvSpPr>
            <a:spLocks noGrp="1"/>
          </p:cNvSpPr>
          <p:nvPr>
            <p:ph type="sldNum" sz="quarter" idx="10"/>
          </p:nvPr>
        </p:nvSpPr>
        <p:spPr>
          <a:xfrm>
            <a:off x="4020508" y="9721240"/>
            <a:ext cx="3077137" cy="511731"/>
          </a:xfrm>
          <a:prstGeom prst="rect">
            <a:avLst/>
          </a:prstGeom>
        </p:spPr>
        <p:txBody>
          <a:bodyPr lIns="94750" tIns="47376" rIns="94750" bIns="47376"/>
          <a:lstStyle/>
          <a:p>
            <a:pPr>
              <a:defRPr/>
            </a:pPr>
            <a:fld id="{E61BB838-990B-4A29-A547-51AFBE9FE5EF}" type="slidenum">
              <a:rPr lang="en-US" smtClean="0"/>
              <a:pPr>
                <a:defRPr/>
              </a:pPr>
              <a:t>2</a:t>
            </a:fld>
            <a:endParaRPr lang="en-US" dirty="0"/>
          </a:p>
        </p:txBody>
      </p:sp>
    </p:spTree>
    <p:extLst>
      <p:ext uri="{BB962C8B-B14F-4D97-AF65-F5344CB8AC3E}">
        <p14:creationId xmlns:p14="http://schemas.microsoft.com/office/powerpoint/2010/main" val="243724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515869">
              <a:buNone/>
              <a:defRPr/>
            </a:pPr>
            <a:r>
              <a:rPr lang="de-DE" smtClean="0"/>
              <a:t>Vehicle Engineering Manager: Stefan Presser, 7039181</a:t>
            </a:r>
          </a:p>
        </p:txBody>
      </p:sp>
      <p:sp>
        <p:nvSpPr>
          <p:cNvPr id="52228"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C75B1FF6-4665-4077-8608-EB95E6C3FB46}" type="slidenum">
              <a:rPr lang="en-US" sz="1000"/>
              <a:pPr eaLnBrk="1" hangingPunct="1"/>
              <a:t>3</a:t>
            </a:fld>
            <a:endParaRPr 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err="1" smtClean="0">
                <a:latin typeface="Arial" pitchFamily="34" charset="0"/>
                <a:cs typeface="Arial" pitchFamily="34" charset="0"/>
              </a:rPr>
              <a:t>Ppi</a:t>
            </a:r>
            <a:r>
              <a:rPr lang="de-DE" dirty="0" smtClean="0">
                <a:latin typeface="Arial" pitchFamily="34" charset="0"/>
                <a:cs typeface="Arial" pitchFamily="34" charset="0"/>
              </a:rPr>
              <a:t> 7.9.</a:t>
            </a:r>
          </a:p>
          <a:p>
            <a:pPr marL="0" indent="0">
              <a:buNone/>
            </a:pPr>
            <a:r>
              <a:rPr lang="de-DE" dirty="0" smtClean="0">
                <a:latin typeface="Arial" pitchFamily="34" charset="0"/>
                <a:cs typeface="Arial" pitchFamily="34" charset="0"/>
              </a:rPr>
              <a:t>C-Car Marketing: Patrick </a:t>
            </a:r>
            <a:r>
              <a:rPr lang="de-DE" dirty="0" err="1" smtClean="0">
                <a:latin typeface="Arial" pitchFamily="34" charset="0"/>
                <a:cs typeface="Arial" pitchFamily="34" charset="0"/>
              </a:rPr>
              <a:t>Begaud</a:t>
            </a:r>
            <a:r>
              <a:rPr lang="de-DE" dirty="0" smtClean="0">
                <a:latin typeface="Arial" pitchFamily="34" charset="0"/>
                <a:cs typeface="Arial" pitchFamily="34" charset="0"/>
              </a:rPr>
              <a:t>,</a:t>
            </a:r>
            <a:r>
              <a:rPr lang="de-DE" baseline="0" dirty="0" smtClean="0">
                <a:latin typeface="Arial" pitchFamily="34" charset="0"/>
                <a:cs typeface="Arial" pitchFamily="34" charset="0"/>
              </a:rPr>
              <a:t> 7038139</a:t>
            </a:r>
            <a:endParaRPr lang="de-DE" dirty="0" smtClean="0">
              <a:latin typeface="Arial" pitchFamily="34" charset="0"/>
              <a:cs typeface="Arial" pitchFamily="34" charset="0"/>
            </a:endParaRPr>
          </a:p>
          <a:p>
            <a:pPr marL="0" indent="0">
              <a:buNone/>
            </a:pPr>
            <a:r>
              <a:rPr lang="de-DE" dirty="0" smtClean="0">
                <a:latin typeface="Arial" pitchFamily="34" charset="0"/>
                <a:cs typeface="Arial" pitchFamily="34" charset="0"/>
              </a:rPr>
              <a:t>C346 Marketing:</a:t>
            </a:r>
            <a:r>
              <a:rPr lang="de-DE" baseline="0" dirty="0" smtClean="0">
                <a:latin typeface="Arial" pitchFamily="34" charset="0"/>
                <a:cs typeface="Arial" pitchFamily="34" charset="0"/>
              </a:rPr>
              <a:t> Martin </a:t>
            </a:r>
            <a:r>
              <a:rPr lang="de-DE" baseline="0" dirty="0" err="1" smtClean="0">
                <a:latin typeface="Arial" pitchFamily="34" charset="0"/>
                <a:cs typeface="Arial" pitchFamily="34" charset="0"/>
              </a:rPr>
              <a:t>Sölter</a:t>
            </a:r>
            <a:r>
              <a:rPr lang="de-DE" baseline="0" dirty="0" smtClean="0">
                <a:latin typeface="Arial" pitchFamily="34" charset="0"/>
                <a:cs typeface="Arial" pitchFamily="34" charset="0"/>
              </a:rPr>
              <a:t>, 7038906</a:t>
            </a:r>
          </a:p>
          <a:p>
            <a:pPr marL="0" indent="0">
              <a:buNone/>
            </a:pPr>
            <a:r>
              <a:rPr lang="de-DE" baseline="0" dirty="0" smtClean="0">
                <a:latin typeface="Arial" pitchFamily="34" charset="0"/>
                <a:cs typeface="Arial" pitchFamily="34" charset="0"/>
              </a:rPr>
              <a:t>C346 MCA Marketing: Eva Balge, 7031090</a:t>
            </a:r>
          </a:p>
          <a:p>
            <a:pPr marL="0" indent="0">
              <a:buNone/>
            </a:pPr>
            <a:r>
              <a:rPr lang="de-DE" baseline="0" dirty="0" smtClean="0">
                <a:latin typeface="Arial" pitchFamily="34" charset="0"/>
                <a:cs typeface="Arial" pitchFamily="34" charset="0"/>
              </a:rPr>
              <a:t>C346 BEV Marketing: Sina Fabera, 7038679</a:t>
            </a:r>
          </a:p>
          <a:p>
            <a:pPr marL="0" indent="0">
              <a:buNone/>
            </a:pP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4</a:t>
            </a:fld>
            <a:endParaRPr lang="en-US"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1688" y="596900"/>
            <a:ext cx="5399087" cy="7634288"/>
          </a:xfrm>
        </p:spPr>
      </p:sp>
      <p:sp>
        <p:nvSpPr>
          <p:cNvPr id="3" name="Notizenplatzhalter 2"/>
          <p:cNvSpPr>
            <a:spLocks noGrp="1"/>
          </p:cNvSpPr>
          <p:nvPr>
            <p:ph type="body" idx="1"/>
          </p:nvPr>
        </p:nvSpPr>
        <p:spPr/>
        <p:txBody>
          <a:bodyPr/>
          <a:lstStyle/>
          <a:p>
            <a:pPr marL="0" indent="0">
              <a:buNone/>
            </a:pPr>
            <a:r>
              <a:rPr lang="de-DE" smtClean="0"/>
              <a:t>Body Structure: Philip</a:t>
            </a:r>
            <a:r>
              <a:rPr lang="de-DE" baseline="0" smtClean="0"/>
              <a:t> Csiba, 7038255 </a:t>
            </a:r>
          </a:p>
          <a:p>
            <a:pPr marL="0" indent="0">
              <a:buNone/>
            </a:pPr>
            <a:r>
              <a:rPr lang="de-DE" baseline="0" smtClean="0"/>
              <a:t>Vehicle Dynamics: Jürgen Pützschler, 7037808</a:t>
            </a:r>
          </a:p>
          <a:p>
            <a:pPr marL="0" indent="0">
              <a:buNone/>
            </a:pPr>
            <a:r>
              <a:rPr lang="de-DE" smtClean="0"/>
              <a:t>Chassis: Waldemar Alef, 7038265</a:t>
            </a:r>
          </a:p>
          <a:p>
            <a:pPr marL="0" indent="0">
              <a:buNone/>
            </a:pPr>
            <a:r>
              <a:rPr lang="de-DE" smtClean="0"/>
              <a:t>Brakes:</a:t>
            </a:r>
            <a:r>
              <a:rPr lang="de-DE" baseline="0" smtClean="0"/>
              <a:t> Peter Allrath, 7037576</a:t>
            </a:r>
          </a:p>
          <a:p>
            <a:pPr marL="0" indent="0">
              <a:buNone/>
            </a:pPr>
            <a:r>
              <a:rPr lang="de-DE" smtClean="0"/>
              <a:t>MMT6 Transmission: Daniel Jaggard; 7382107</a:t>
            </a:r>
          </a:p>
          <a:p>
            <a:pPr marL="0" indent="0">
              <a:buNone/>
            </a:pPr>
            <a:r>
              <a:rPr lang="de-DE" baseline="0" smtClean="0"/>
              <a:t>Manual Trans Manager: Dirk Borrmanns</a:t>
            </a:r>
          </a:p>
          <a:p>
            <a:pPr marL="0" indent="0">
              <a:buNone/>
            </a:pPr>
            <a:r>
              <a:rPr lang="de-DE" baseline="0" smtClean="0"/>
              <a:t>Transmission Systems: Johann Kirchhoffer, 7032192</a:t>
            </a:r>
          </a:p>
          <a:p>
            <a:pPr marL="0" indent="0">
              <a:buNone/>
            </a:pPr>
            <a:r>
              <a:rPr lang="de-DE" baseline="0" smtClean="0"/>
              <a:t>Steering: Klaus Rudnik, 7032978</a:t>
            </a:r>
          </a:p>
          <a:p>
            <a:pPr marL="0" indent="0">
              <a:buNone/>
            </a:pPr>
            <a:r>
              <a:rPr lang="de-DE" baseline="0" smtClean="0"/>
              <a:t>              Robert Dragos, 7033418</a:t>
            </a:r>
          </a:p>
          <a:p>
            <a:pPr marL="0" indent="0">
              <a:buNone/>
            </a:pPr>
            <a:r>
              <a:rPr lang="de-DE" baseline="0" smtClean="0"/>
              <a:t>Turning Circle: Fabien Courau, 7032909</a:t>
            </a:r>
          </a:p>
          <a:p>
            <a:pPr marL="0" indent="0">
              <a:buNone/>
            </a:pPr>
            <a:endParaRPr lang="de-DE" baseline="0" smtClean="0"/>
          </a:p>
          <a:p>
            <a:pPr marL="0" indent="0">
              <a:buNone/>
            </a:pPr>
            <a:endParaRPr lang="de-DE" baseline="0" smtClean="0"/>
          </a:p>
          <a:p>
            <a:pPr marL="0" indent="0">
              <a:buNone/>
            </a:pPr>
            <a:endParaRPr lang="de-DE"/>
          </a:p>
        </p:txBody>
      </p:sp>
    </p:spTree>
    <p:extLst>
      <p:ext uri="{BB962C8B-B14F-4D97-AF65-F5344CB8AC3E}">
        <p14:creationId xmlns:p14="http://schemas.microsoft.com/office/powerpoint/2010/main" val="2586949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515869">
              <a:buNone/>
              <a:defRPr/>
            </a:pPr>
            <a:r>
              <a:rPr lang="de-DE" dirty="0" smtClean="0"/>
              <a:t>7.9. </a:t>
            </a:r>
            <a:r>
              <a:rPr lang="de-DE" dirty="0" err="1" smtClean="0"/>
              <a:t>Achsübers</a:t>
            </a:r>
            <a:r>
              <a:rPr lang="de-DE" dirty="0" smtClean="0"/>
              <a:t>. Aus PPI</a:t>
            </a:r>
          </a:p>
          <a:p>
            <a:pPr marL="0" indent="0" defTabSz="515869">
              <a:buNone/>
              <a:defRPr/>
            </a:pPr>
            <a:r>
              <a:rPr lang="de-DE" dirty="0" smtClean="0"/>
              <a:t>P/T-Integration: Roland Ernst, 7039182</a:t>
            </a:r>
          </a:p>
          <a:p>
            <a:pPr marL="0" indent="0" defTabSz="515869">
              <a:buNone/>
              <a:defRPr/>
            </a:pPr>
            <a:r>
              <a:rPr lang="de-DE" dirty="0" smtClean="0">
                <a:latin typeface="Arial" pitchFamily="34" charset="0"/>
                <a:cs typeface="Arial" pitchFamily="34" charset="0"/>
              </a:rPr>
              <a:t>VEME: Wolfgang Kaffka, 7036667</a:t>
            </a:r>
          </a:p>
          <a:p>
            <a:pPr marL="0" indent="0">
              <a:buNone/>
            </a:pPr>
            <a:r>
              <a:rPr lang="de-DE" dirty="0" smtClean="0"/>
              <a:t>C1</a:t>
            </a:r>
            <a:r>
              <a:rPr lang="de-DE" baseline="0" dirty="0" smtClean="0"/>
              <a:t> PTIM</a:t>
            </a:r>
            <a:r>
              <a:rPr lang="de-DE" dirty="0" smtClean="0"/>
              <a:t>: Armin </a:t>
            </a:r>
            <a:r>
              <a:rPr lang="de-DE" dirty="0" err="1" smtClean="0"/>
              <a:t>Gundert</a:t>
            </a:r>
            <a:r>
              <a:rPr lang="de-DE" dirty="0" smtClean="0"/>
              <a:t>, 7036411</a:t>
            </a:r>
          </a:p>
          <a:p>
            <a:pPr marL="0" indent="0">
              <a:buNone/>
            </a:pPr>
            <a:r>
              <a:rPr lang="de-DE" dirty="0" smtClean="0"/>
              <a:t>C1 PTAE: Martin </a:t>
            </a:r>
            <a:r>
              <a:rPr lang="de-DE" dirty="0" err="1" smtClean="0"/>
              <a:t>Lodewick</a:t>
            </a:r>
            <a:r>
              <a:rPr lang="de-DE" dirty="0" smtClean="0"/>
              <a:t>, 7034406</a:t>
            </a:r>
          </a:p>
          <a:p>
            <a:pPr marL="0" indent="0">
              <a:buNone/>
            </a:pPr>
            <a:r>
              <a:rPr lang="de-DE" dirty="0" smtClean="0"/>
              <a:t>MMT6 Transmission: Daniel Jaggard; 7382107</a:t>
            </a:r>
            <a:endParaRPr lang="de-DE" baseline="0" dirty="0" smtClean="0"/>
          </a:p>
          <a:p>
            <a:pPr marL="0" indent="0">
              <a:buNone/>
            </a:pPr>
            <a:r>
              <a:rPr lang="de-DE" baseline="0" dirty="0" smtClean="0"/>
              <a:t>Manual Trans Manager: Dirk Borrmanns</a:t>
            </a:r>
          </a:p>
          <a:p>
            <a:pPr marL="0" indent="0">
              <a:buNone/>
            </a:pPr>
            <a:r>
              <a:rPr lang="de-DE" baseline="0" dirty="0" smtClean="0"/>
              <a:t>Transmission Systems: Johann </a:t>
            </a:r>
            <a:r>
              <a:rPr lang="de-DE" baseline="0" dirty="0" err="1" smtClean="0"/>
              <a:t>Kirchhoffer</a:t>
            </a:r>
            <a:r>
              <a:rPr lang="de-DE" baseline="0" dirty="0" smtClean="0"/>
              <a:t>, 7032192</a:t>
            </a:r>
          </a:p>
          <a:p>
            <a:pPr marL="0" indent="0">
              <a:buNone/>
            </a:pPr>
            <a:r>
              <a:rPr lang="de-DE" baseline="0" dirty="0" smtClean="0"/>
              <a:t>			  Thomas Bieber: 7031857</a:t>
            </a: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6</a:t>
            </a:fld>
            <a:endParaRPr 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515869">
              <a:buNone/>
              <a:defRPr/>
            </a:pPr>
            <a:endParaRPr lang="de-DE" dirty="0" smtClean="0"/>
          </a:p>
          <a:p>
            <a:pPr marL="0" indent="0" defTabSz="515869">
              <a:buNone/>
              <a:defRPr/>
            </a:pPr>
            <a:r>
              <a:rPr lang="de-DE" dirty="0" smtClean="0"/>
              <a:t>PPI 07.09</a:t>
            </a:r>
          </a:p>
          <a:p>
            <a:pPr marL="0" indent="0" defTabSz="515869">
              <a:buNone/>
              <a:defRPr/>
            </a:pPr>
            <a:r>
              <a:rPr lang="de-DE" dirty="0" smtClean="0"/>
              <a:t>P/T-Integration: Roland Ernst, 7039182</a:t>
            </a:r>
            <a:endParaRPr lang="de-DE" dirty="0" smtClean="0">
              <a:latin typeface="Arial" pitchFamily="34" charset="0"/>
              <a:cs typeface="Arial" pitchFamily="34" charset="0"/>
            </a:endParaRPr>
          </a:p>
          <a:p>
            <a:pPr marL="0" indent="0">
              <a:buNone/>
            </a:pPr>
            <a:r>
              <a:rPr lang="de-DE" dirty="0" smtClean="0">
                <a:latin typeface="Arial" pitchFamily="34" charset="0"/>
                <a:cs typeface="Arial" pitchFamily="34" charset="0"/>
              </a:rPr>
              <a:t>1.0L </a:t>
            </a:r>
            <a:r>
              <a:rPr lang="de-DE" dirty="0" err="1" smtClean="0">
                <a:latin typeface="Arial" pitchFamily="34" charset="0"/>
                <a:cs typeface="Arial" pitchFamily="34" charset="0"/>
              </a:rPr>
              <a:t>EcoBoost</a:t>
            </a:r>
            <a:r>
              <a:rPr lang="de-DE" dirty="0" smtClean="0">
                <a:latin typeface="Arial" pitchFamily="34" charset="0"/>
                <a:cs typeface="Arial" pitchFamily="34" charset="0"/>
              </a:rPr>
              <a:t> (Fox GTDI): </a:t>
            </a:r>
            <a:r>
              <a:rPr lang="de-DE" dirty="0" err="1" smtClean="0">
                <a:latin typeface="Arial" pitchFamily="34" charset="0"/>
                <a:cs typeface="Arial" pitchFamily="34" charset="0"/>
              </a:rPr>
              <a:t>Sumeet</a:t>
            </a:r>
            <a:r>
              <a:rPr lang="de-DE" dirty="0" smtClean="0">
                <a:latin typeface="Arial" pitchFamily="34" charset="0"/>
                <a:cs typeface="Arial" pitchFamily="34" charset="0"/>
              </a:rPr>
              <a:t> </a:t>
            </a:r>
            <a:r>
              <a:rPr lang="de-DE" dirty="0" err="1" smtClean="0">
                <a:latin typeface="Arial" pitchFamily="34" charset="0"/>
                <a:cs typeface="Arial" pitchFamily="34" charset="0"/>
              </a:rPr>
              <a:t>Lal</a:t>
            </a:r>
            <a:r>
              <a:rPr lang="de-DE" dirty="0" smtClean="0">
                <a:latin typeface="Arial" pitchFamily="34" charset="0"/>
                <a:cs typeface="Arial" pitchFamily="34" charset="0"/>
              </a:rPr>
              <a:t>,</a:t>
            </a:r>
            <a:r>
              <a:rPr lang="de-DE" baseline="0" dirty="0" smtClean="0">
                <a:latin typeface="Arial" pitchFamily="34" charset="0"/>
                <a:cs typeface="Arial" pitchFamily="34" charset="0"/>
              </a:rPr>
              <a:t> 7156641</a:t>
            </a:r>
          </a:p>
          <a:p>
            <a:pPr marL="0" indent="0">
              <a:buNone/>
            </a:pPr>
            <a:r>
              <a:rPr lang="de-DE" baseline="0" dirty="0" smtClean="0">
                <a:latin typeface="Arial" pitchFamily="34" charset="0"/>
                <a:cs typeface="Arial" pitchFamily="34" charset="0"/>
              </a:rPr>
              <a:t>1.6L </a:t>
            </a:r>
            <a:r>
              <a:rPr lang="de-DE" baseline="0" dirty="0" err="1" smtClean="0">
                <a:latin typeface="Arial" pitchFamily="34" charset="0"/>
                <a:cs typeface="Arial" pitchFamily="34" charset="0"/>
              </a:rPr>
              <a:t>Ti</a:t>
            </a:r>
            <a:r>
              <a:rPr lang="de-DE" baseline="0" dirty="0" smtClean="0">
                <a:latin typeface="Arial" pitchFamily="34" charset="0"/>
                <a:cs typeface="Arial" pitchFamily="34" charset="0"/>
              </a:rPr>
              <a:t>-VCT/LPG (Sigma): Colin Murphy, 7156773</a:t>
            </a:r>
          </a:p>
          <a:p>
            <a:pPr marL="0" indent="0">
              <a:buNone/>
            </a:pPr>
            <a:r>
              <a:rPr lang="de-DE" baseline="0" dirty="0" smtClean="0">
                <a:latin typeface="Arial" pitchFamily="34" charset="0"/>
                <a:cs typeface="Arial" pitchFamily="34" charset="0"/>
              </a:rPr>
              <a:t>1.6L </a:t>
            </a:r>
            <a:r>
              <a:rPr lang="de-DE" baseline="0" dirty="0" err="1" smtClean="0">
                <a:latin typeface="Arial" pitchFamily="34" charset="0"/>
                <a:cs typeface="Arial" pitchFamily="34" charset="0"/>
              </a:rPr>
              <a:t>EcoBoost</a:t>
            </a:r>
            <a:r>
              <a:rPr lang="de-DE" baseline="0" dirty="0" smtClean="0">
                <a:latin typeface="Arial" pitchFamily="34" charset="0"/>
                <a:cs typeface="Arial" pitchFamily="34" charset="0"/>
              </a:rPr>
              <a:t> (Sigma GTDI): Andrew Fells, 7156579</a:t>
            </a:r>
          </a:p>
          <a:p>
            <a:pPr marL="0" indent="0">
              <a:buNone/>
            </a:pPr>
            <a:r>
              <a:rPr lang="de-DE" baseline="0" dirty="0" smtClean="0">
                <a:latin typeface="Arial" pitchFamily="34" charset="0"/>
                <a:cs typeface="Arial" pitchFamily="34" charset="0"/>
              </a:rPr>
              <a:t>2.0L GTDI : Chris Shelton, 1-313-4754937</a:t>
            </a: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7</a:t>
            </a:fld>
            <a:endParaRPr lang="en-US"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latin typeface="Arial" pitchFamily="34" charset="0"/>
                <a:cs typeface="Arial" pitchFamily="34" charset="0"/>
              </a:rPr>
              <a:t>PPI 9.7</a:t>
            </a:r>
          </a:p>
          <a:p>
            <a:pPr marL="0" indent="0">
              <a:buNone/>
            </a:pPr>
            <a:r>
              <a:rPr lang="de-DE" dirty="0" err="1" smtClean="0">
                <a:latin typeface="Arial" pitchFamily="34" charset="0"/>
                <a:cs typeface="Arial" pitchFamily="34" charset="0"/>
              </a:rPr>
              <a:t>Driving</a:t>
            </a:r>
            <a:r>
              <a:rPr lang="de-DE" dirty="0" smtClean="0">
                <a:latin typeface="Arial" pitchFamily="34" charset="0"/>
                <a:cs typeface="Arial" pitchFamily="34" charset="0"/>
              </a:rPr>
              <a:t> Environment: Ralph</a:t>
            </a:r>
            <a:r>
              <a:rPr lang="de-DE" baseline="0" dirty="0" smtClean="0">
                <a:latin typeface="Arial" pitchFamily="34" charset="0"/>
                <a:cs typeface="Arial" pitchFamily="34" charset="0"/>
              </a:rPr>
              <a:t> Gesang, 7035188</a:t>
            </a: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849" indent="-296096" eaLnBrk="0" hangingPunct="0">
              <a:defRPr sz="2500">
                <a:solidFill>
                  <a:schemeClr val="tx1"/>
                </a:solidFill>
                <a:latin typeface="Arial" pitchFamily="34" charset="0"/>
                <a:ea typeface="ヒラギノ角ゴ Pro W3"/>
                <a:cs typeface="ヒラギノ角ゴ Pro W3"/>
              </a:defRPr>
            </a:lvl2pPr>
            <a:lvl3pPr marL="1184384" indent="-236877" eaLnBrk="0" hangingPunct="0">
              <a:defRPr sz="2500">
                <a:solidFill>
                  <a:schemeClr val="tx1"/>
                </a:solidFill>
                <a:latin typeface="Arial" pitchFamily="34" charset="0"/>
                <a:ea typeface="ヒラギノ角ゴ Pro W3"/>
                <a:cs typeface="ヒラギノ角ゴ Pro W3"/>
              </a:defRPr>
            </a:lvl3pPr>
            <a:lvl4pPr marL="1658136" indent="-236877" eaLnBrk="0" hangingPunct="0">
              <a:defRPr sz="2500">
                <a:solidFill>
                  <a:schemeClr val="tx1"/>
                </a:solidFill>
                <a:latin typeface="Arial" pitchFamily="34" charset="0"/>
                <a:ea typeface="ヒラギノ角ゴ Pro W3"/>
                <a:cs typeface="ヒラギノ角ゴ Pro W3"/>
              </a:defRPr>
            </a:lvl4pPr>
            <a:lvl5pPr marL="2131890" indent="-236877" eaLnBrk="0" hangingPunct="0">
              <a:defRPr sz="2500">
                <a:solidFill>
                  <a:schemeClr val="tx1"/>
                </a:solidFill>
                <a:latin typeface="Arial" pitchFamily="34" charset="0"/>
                <a:ea typeface="ヒラギノ角ゴ Pro W3"/>
                <a:cs typeface="ヒラギノ角ゴ Pro W3"/>
              </a:defRPr>
            </a:lvl5pPr>
            <a:lvl6pPr marL="2605644"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396"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3150"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905" indent="-236877" defTabSz="473753"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8</a:t>
            </a:fld>
            <a:endParaRPr 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192338" y="766763"/>
            <a:ext cx="2714625"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655553" y="8314609"/>
            <a:ext cx="5680103" cy="15962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latin typeface="Arial" pitchFamily="34" charset="0"/>
                <a:cs typeface="Arial" pitchFamily="34" charset="0"/>
              </a:rPr>
              <a:t>PPI</a:t>
            </a:r>
            <a:r>
              <a:rPr lang="de-DE" baseline="0" dirty="0" smtClean="0">
                <a:latin typeface="Arial" pitchFamily="34" charset="0"/>
                <a:cs typeface="Arial" pitchFamily="34" charset="0"/>
              </a:rPr>
              <a:t> 7.9</a:t>
            </a:r>
            <a:endParaRPr lang="de-DE" dirty="0" smtClean="0">
              <a:latin typeface="Arial" pitchFamily="34" charset="0"/>
              <a:cs typeface="Arial" pitchFamily="34" charset="0"/>
            </a:endParaRPr>
          </a:p>
          <a:p>
            <a:pPr marL="0" indent="0">
              <a:buNone/>
            </a:pPr>
            <a:r>
              <a:rPr lang="de-DE" dirty="0" smtClean="0">
                <a:latin typeface="Arial" pitchFamily="34" charset="0"/>
                <a:cs typeface="Arial" pitchFamily="34" charset="0"/>
              </a:rPr>
              <a:t>Chassis: Andy </a:t>
            </a:r>
            <a:r>
              <a:rPr lang="de-DE" dirty="0" err="1" smtClean="0">
                <a:latin typeface="Arial" pitchFamily="34" charset="0"/>
                <a:cs typeface="Arial" pitchFamily="34" charset="0"/>
              </a:rPr>
              <a:t>Kingate</a:t>
            </a:r>
            <a:r>
              <a:rPr lang="de-DE" dirty="0" smtClean="0">
                <a:latin typeface="Arial" pitchFamily="34" charset="0"/>
                <a:cs typeface="Arial" pitchFamily="34" charset="0"/>
              </a:rPr>
              <a:t>,</a:t>
            </a:r>
            <a:r>
              <a:rPr lang="de-DE" baseline="0" dirty="0" smtClean="0">
                <a:latin typeface="Arial" pitchFamily="34" charset="0"/>
                <a:cs typeface="Arial" pitchFamily="34" charset="0"/>
              </a:rPr>
              <a:t> 7035735</a:t>
            </a: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xfrm>
            <a:off x="4020508" y="9721240"/>
            <a:ext cx="3077137" cy="5117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0" tIns="47376" rIns="94750" bIns="47376"/>
          <a:lstStyle>
            <a:lvl1pPr eaLnBrk="0" hangingPunct="0">
              <a:defRPr sz="2500">
                <a:solidFill>
                  <a:schemeClr val="tx1"/>
                </a:solidFill>
                <a:latin typeface="Arial" pitchFamily="34" charset="0"/>
                <a:ea typeface="ヒラギノ角ゴ Pro W3"/>
                <a:cs typeface="ヒラギノ角ゴ Pro W3"/>
              </a:defRPr>
            </a:lvl1pPr>
            <a:lvl2pPr marL="769792" indent="-296074" eaLnBrk="0" hangingPunct="0">
              <a:defRPr sz="2500">
                <a:solidFill>
                  <a:schemeClr val="tx1"/>
                </a:solidFill>
                <a:latin typeface="Arial" pitchFamily="34" charset="0"/>
                <a:ea typeface="ヒラギノ角ゴ Pro W3"/>
                <a:cs typeface="ヒラギノ角ゴ Pro W3"/>
              </a:defRPr>
            </a:lvl2pPr>
            <a:lvl3pPr marL="1184295" indent="-236859" eaLnBrk="0" hangingPunct="0">
              <a:defRPr sz="2500">
                <a:solidFill>
                  <a:schemeClr val="tx1"/>
                </a:solidFill>
                <a:latin typeface="Arial" pitchFamily="34" charset="0"/>
                <a:ea typeface="ヒラギノ角ゴ Pro W3"/>
                <a:cs typeface="ヒラギノ角ゴ Pro W3"/>
              </a:defRPr>
            </a:lvl3pPr>
            <a:lvl4pPr marL="1658014" indent="-236859" eaLnBrk="0" hangingPunct="0">
              <a:defRPr sz="2500">
                <a:solidFill>
                  <a:schemeClr val="tx1"/>
                </a:solidFill>
                <a:latin typeface="Arial" pitchFamily="34" charset="0"/>
                <a:ea typeface="ヒラギノ角ゴ Pro W3"/>
                <a:cs typeface="ヒラギノ角ゴ Pro W3"/>
              </a:defRPr>
            </a:lvl4pPr>
            <a:lvl5pPr marL="2131732" indent="-236859" eaLnBrk="0" hangingPunct="0">
              <a:defRPr sz="2500">
                <a:solidFill>
                  <a:schemeClr val="tx1"/>
                </a:solidFill>
                <a:latin typeface="Arial" pitchFamily="34" charset="0"/>
                <a:ea typeface="ヒラギノ角ゴ Pro W3"/>
                <a:cs typeface="ヒラギノ角ゴ Pro W3"/>
              </a:defRPr>
            </a:lvl5pPr>
            <a:lvl6pPr marL="2605450" indent="-236859" defTabSz="473719"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6pPr>
            <a:lvl7pPr marL="3079167" indent="-236859" defTabSz="473719"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7pPr>
            <a:lvl8pPr marL="3552887" indent="-236859" defTabSz="473719"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8pPr>
            <a:lvl9pPr marL="4026605" indent="-236859" defTabSz="473719" eaLnBrk="0" fontAlgn="base" hangingPunct="0">
              <a:spcBef>
                <a:spcPct val="0"/>
              </a:spcBef>
              <a:spcAft>
                <a:spcPct val="0"/>
              </a:spcAft>
              <a:defRPr sz="25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1000"/>
              <a:pPr eaLnBrk="1" hangingPunct="1"/>
              <a:t>9</a:t>
            </a:fld>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ext Full Page">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20000" y="1440000"/>
            <a:ext cx="6480000" cy="810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 name="Title 5"/>
          <p:cNvSpPr>
            <a:spLocks noGrp="1"/>
          </p:cNvSpPr>
          <p:nvPr>
            <p:ph type="title"/>
          </p:nvPr>
        </p:nvSpPr>
        <p:spPr/>
        <p:txBody>
          <a:bodyPr/>
          <a:lstStyle>
            <a:lvl1pPr>
              <a:defRPr cap="all"/>
            </a:lvl1pPr>
          </a:lstStyle>
          <a:p>
            <a:r>
              <a:rPr lang="de-DE" smtClean="0"/>
              <a:t>Titelmasterformat durch Klicken bearbeiten</a:t>
            </a:r>
            <a:endParaRPr lang="en-US" dirty="0"/>
          </a:p>
        </p:txBody>
      </p:sp>
      <p:sp>
        <p:nvSpPr>
          <p:cNvPr id="4" name="Slide Number Placeholder 4"/>
          <p:cNvSpPr>
            <a:spLocks noGrp="1"/>
          </p:cNvSpPr>
          <p:nvPr>
            <p:ph type="sldNum" sz="quarter" idx="11"/>
          </p:nvPr>
        </p:nvSpPr>
        <p:spPr>
          <a:xfrm>
            <a:off x="728954" y="10065489"/>
            <a:ext cx="379376" cy="393768"/>
          </a:xfrm>
          <a:prstGeom prst="rect">
            <a:avLst/>
          </a:prstGeom>
        </p:spPr>
        <p:txBody>
          <a:bodyPr/>
          <a:lstStyle>
            <a:lvl1pPr>
              <a:defRPr/>
            </a:lvl1pPr>
          </a:lstStyle>
          <a:p>
            <a:pPr>
              <a:defRPr/>
            </a:pPr>
            <a:fld id="{75DAA85F-063A-48B9-B298-BAA77919E86C}" type="slidenum">
              <a:rPr lang="en-US"/>
              <a:pPr>
                <a:defRPr/>
              </a:pPr>
              <a:t>‹Nr.›</a:t>
            </a:fld>
            <a:endParaRPr lang="en-US"/>
          </a:p>
        </p:txBody>
      </p:sp>
    </p:spTree>
    <p:extLst>
      <p:ext uri="{BB962C8B-B14F-4D97-AF65-F5344CB8AC3E}">
        <p14:creationId xmlns:p14="http://schemas.microsoft.com/office/powerpoint/2010/main" val="1844670387"/>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4 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26232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4" name="Title 3"/>
          <p:cNvSpPr>
            <a:spLocks noGrp="1"/>
          </p:cNvSpPr>
          <p:nvPr>
            <p:ph type="title"/>
          </p:nvPr>
        </p:nvSpPr>
        <p:spPr>
          <a:xfrm>
            <a:off x="3999670" y="4819159"/>
            <a:ext cx="2457574" cy="1084929"/>
          </a:xfrm>
          <a:prstGeom prst="rect">
            <a:avLst/>
          </a:prstGeom>
        </p:spPr>
        <p:txBody>
          <a:bodyPr lIns="99569" tIns="49785" rIns="99569" bIns="49785"/>
          <a:lstStyle>
            <a:lvl1pPr>
              <a:defRPr sz="2000" b="1" i="0" cap="all">
                <a:solidFill>
                  <a:schemeClr val="bg1"/>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66622879"/>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Section">
    <p:spTree>
      <p:nvGrpSpPr>
        <p:cNvPr id="1" name=""/>
        <p:cNvGrpSpPr/>
        <p:nvPr/>
      </p:nvGrpSpPr>
      <p:grpSpPr>
        <a:xfrm>
          <a:off x="0" y="0"/>
          <a:ext cx="0" cy="0"/>
          <a:chOff x="0" y="0"/>
          <a:chExt cx="0" cy="0"/>
        </a:xfrm>
      </p:grpSpPr>
      <p:sp>
        <p:nvSpPr>
          <p:cNvPr id="7" name="Title 3"/>
          <p:cNvSpPr>
            <a:spLocks noGrp="1"/>
          </p:cNvSpPr>
          <p:nvPr>
            <p:ph type="title"/>
          </p:nvPr>
        </p:nvSpPr>
        <p:spPr>
          <a:xfrm>
            <a:off x="3753489" y="4738816"/>
            <a:ext cx="2432822" cy="1210428"/>
          </a:xfrm>
          <a:prstGeom prst="rect">
            <a:avLst/>
          </a:prstGeom>
        </p:spPr>
        <p:txBody>
          <a:bodyPr lIns="99569" tIns="49785" rIns="99569" bIns="49785"/>
          <a:lstStyle>
            <a:lvl1pPr>
              <a:defRPr sz="2000" b="1" i="0" cap="all">
                <a:solidFill>
                  <a:srgbClr val="474847"/>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45054260"/>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presse.fordmedia.eu/"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www.twitter.de/Ford_de" TargetMode="External"/><Relationship Id="rId5" Type="http://schemas.openxmlformats.org/officeDocument/2006/relationships/hyperlink" Target="http://www.youtube.de/user/fordindeutschland" TargetMode="External"/><Relationship Id="rId4" Type="http://schemas.openxmlformats.org/officeDocument/2006/relationships/hyperlink" Target="http://www.facebook.de/fordindeutschland" TargetMode="Externa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sp>
        <p:nvSpPr>
          <p:cNvPr id="1028" name="Text Placeholder 11"/>
          <p:cNvSpPr>
            <a:spLocks noGrp="1"/>
          </p:cNvSpPr>
          <p:nvPr>
            <p:ph type="body" idx="1"/>
          </p:nvPr>
        </p:nvSpPr>
        <p:spPr bwMode="auto">
          <a:xfrm>
            <a:off x="720000" y="1440000"/>
            <a:ext cx="6480000" cy="81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029" name="Title Placeholder 13"/>
          <p:cNvSpPr>
            <a:spLocks noGrp="1"/>
          </p:cNvSpPr>
          <p:nvPr>
            <p:ph type="title"/>
          </p:nvPr>
        </p:nvSpPr>
        <p:spPr bwMode="auto">
          <a:xfrm>
            <a:off x="720000" y="288000"/>
            <a:ext cx="648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b" anchorCtr="0" compatLnSpc="1">
            <a:prstTxWarp prst="textNoShape">
              <a:avLst/>
            </a:prstTxWarp>
          </a:bodyPr>
          <a:lstStyle/>
          <a:p>
            <a:pPr lvl="0"/>
            <a:r>
              <a:rPr lang="de-DE" smtClean="0"/>
              <a:t>Titelmasterformat durch Klicken bearbeiten</a:t>
            </a:r>
            <a:endParaRPr lang="en-US" dirty="0" smtClean="0"/>
          </a:p>
        </p:txBody>
      </p:sp>
      <p:sp>
        <p:nvSpPr>
          <p:cNvPr id="9" name="Rectangle 8"/>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cxnSp>
        <p:nvCxnSpPr>
          <p:cNvPr id="14" name="Straight Connector 13"/>
          <p:cNvCxnSpPr/>
          <p:nvPr/>
        </p:nvCxnSpPr>
        <p:spPr>
          <a:xfrm>
            <a:off x="720000" y="1044000"/>
            <a:ext cx="6480000" cy="0"/>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4"/>
          <p:cNvSpPr>
            <a:spLocks noGrp="1"/>
          </p:cNvSpPr>
          <p:nvPr>
            <p:ph type="sldNum" sz="quarter" idx="4"/>
          </p:nvPr>
        </p:nvSpPr>
        <p:spPr>
          <a:xfrm>
            <a:off x="728954" y="10065489"/>
            <a:ext cx="379376" cy="393768"/>
          </a:xfrm>
          <a:prstGeom prst="rect">
            <a:avLst/>
          </a:prstGeom>
        </p:spPr>
        <p:txBody>
          <a:bodyPr vert="horz" wrap="square" lIns="0" tIns="49785" rIns="99569" bIns="49785" numCol="1" anchor="ctr" anchorCtr="0" compatLnSpc="1">
            <a:prstTxWarp prst="textNoShape">
              <a:avLst/>
            </a:prstTxWarp>
          </a:bodyPr>
          <a:lstStyle>
            <a:lvl1pPr>
              <a:defRPr sz="900" smtClean="0">
                <a:solidFill>
                  <a:srgbClr val="474847"/>
                </a:solidFill>
                <a:latin typeface="Arial"/>
                <a:ea typeface="ヒラギノ角ゴ Pro W3" charset="-128"/>
                <a:cs typeface="+mn-cs"/>
              </a:defRPr>
            </a:lvl1pPr>
          </a:lstStyle>
          <a:p>
            <a:pPr>
              <a:defRPr/>
            </a:pPr>
            <a:fld id="{FE3D8E08-5811-47F4-B79C-812AC7257AD9}" type="slidenum">
              <a:rPr lang="en-US"/>
              <a:pPr>
                <a:defRPr/>
              </a:pPr>
              <a:t>‹Nr.›</a:t>
            </a:fld>
            <a:endParaRPr lang="en-US" dirty="0"/>
          </a:p>
        </p:txBody>
      </p:sp>
      <p:cxnSp>
        <p:nvCxnSpPr>
          <p:cNvPr id="16" name="Straight Connector 14"/>
          <p:cNvCxnSpPr/>
          <p:nvPr/>
        </p:nvCxnSpPr>
        <p:spPr>
          <a:xfrm>
            <a:off x="720000" y="9900000"/>
            <a:ext cx="5400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pic>
        <p:nvPicPr>
          <p:cNvPr id="19"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9"/>
          <p:cNvSpPr/>
          <p:nvPr userDrawn="1"/>
        </p:nvSpPr>
        <p:spPr>
          <a:xfrm>
            <a:off x="1338043" y="10008320"/>
            <a:ext cx="4424940" cy="507831"/>
          </a:xfrm>
          <a:prstGeom prst="rect">
            <a:avLst/>
          </a:prstGeom>
        </p:spPr>
        <p:txBody>
          <a:bodyPr wrap="square">
            <a:spAutoFit/>
          </a:bodyPr>
          <a:lstStyle/>
          <a:p>
            <a:pPr algn="ctr"/>
            <a:r>
              <a:rPr lang="en-GB" sz="900" smtClean="0"/>
              <a:t>Lernen Sie Ford von einer neuen Seite kennen und besuchen Sie uns auf </a:t>
            </a:r>
            <a:r>
              <a:rPr lang="fr-FR" sz="900" smtClean="0">
                <a:hlinkClick r:id="rId4"/>
              </a:rPr>
              <a:t>www.facebook.de/fordindeutschland</a:t>
            </a:r>
            <a:r>
              <a:rPr lang="fr-FR" sz="900" smtClean="0"/>
              <a:t>, </a:t>
            </a:r>
            <a:r>
              <a:rPr lang="de-DE" sz="900" smtClean="0">
                <a:hlinkClick r:id="rId5"/>
              </a:rPr>
              <a:t>www.youtube.de/user/fordindeutschland</a:t>
            </a:r>
            <a:r>
              <a:rPr lang="de-DE" sz="900" smtClean="0"/>
              <a:t> und </a:t>
            </a:r>
            <a:r>
              <a:rPr lang="fr-FR" sz="900" smtClean="0">
                <a:hlinkClick r:id="rId6"/>
              </a:rPr>
              <a:t>www.twitter.de/Ford_de</a:t>
            </a:r>
            <a:r>
              <a:rPr lang="fr-FR" sz="900" smtClean="0"/>
              <a:t>  o</a:t>
            </a:r>
            <a:r>
              <a:rPr lang="de-DE" sz="900" smtClean="0"/>
              <a:t>der registrieren Sie sich auf </a:t>
            </a:r>
            <a:r>
              <a:rPr lang="en-GB" sz="900" smtClean="0">
                <a:hlinkClick r:id="rId7"/>
              </a:rPr>
              <a:t>www.presse.fordmedia.eu</a:t>
            </a:r>
            <a:r>
              <a:rPr lang="en-GB" sz="900" smtClean="0"/>
              <a:t>.</a:t>
            </a:r>
          </a:p>
        </p:txBody>
      </p:sp>
    </p:spTree>
  </p:cSld>
  <p:clrMap bg1="lt1" tx1="dk1" bg2="lt2" tx2="dk2" accent1="accent1" accent2="accent2" accent3="accent3" accent4="accent4" accent5="accent5" accent6="accent6" hlink="hlink" folHlink="folHlink"/>
  <p:sldLayoutIdLst>
    <p:sldLayoutId id="2147483748" r:id="rId1"/>
  </p:sldLayoutIdLst>
  <p:transition spd="med">
    <p:fade/>
  </p:transition>
  <p:timing>
    <p:tnLst>
      <p:par>
        <p:cTn id="1" dur="indefinite" restart="never" nodeType="tmRoot"/>
      </p:par>
    </p:tnLst>
  </p:timing>
  <p:hf hdr="0"/>
  <p:txStyles>
    <p:titleStyle>
      <a:lvl1pPr algn="l" defTabSz="497845" rtl="0" eaLnBrk="1" fontAlgn="base" hangingPunct="1">
        <a:spcBef>
          <a:spcPct val="0"/>
        </a:spcBef>
        <a:spcAft>
          <a:spcPct val="0"/>
        </a:spcAft>
        <a:defRPr b="1" kern="1200">
          <a:solidFill>
            <a:srgbClr val="474847"/>
          </a:solidFill>
          <a:latin typeface="Arial"/>
          <a:ea typeface="ヒラギノ角ゴ Pro W3" pitchFamily="-108" charset="-128"/>
          <a:cs typeface="Arial"/>
        </a:defRPr>
      </a:lvl1pPr>
      <a:lvl2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2pPr>
      <a:lvl3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3pPr>
      <a:lvl4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4pPr>
      <a:lvl5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1pPr>
      <a:lvl2pPr marL="68799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2pPr>
      <a:lvl3pPr marL="118583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3pPr>
      <a:lvl4pPr marL="168368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4pPr>
      <a:lvl5pPr marL="218152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sp>
        <p:nvSpPr>
          <p:cNvPr id="9" name="Rectangle 8"/>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spTree>
    <p:extLst>
      <p:ext uri="{BB962C8B-B14F-4D97-AF65-F5344CB8AC3E}">
        <p14:creationId xmlns:p14="http://schemas.microsoft.com/office/powerpoint/2010/main" val="2094053108"/>
      </p:ext>
    </p:extLst>
  </p:cSld>
  <p:clrMap bg1="lt1" tx1="dk1" bg2="lt2" tx2="dk2" accent1="accent1" accent2="accent2" accent3="accent3" accent4="accent4" accent5="accent5" accent6="accent6" hlink="hlink" folHlink="folHlink"/>
  <p:sldLayoutIdLst>
    <p:sldLayoutId id="2147483764" r:id="rId1"/>
  </p:sldLayoutIdLst>
  <p:transition spd="med">
    <p:fade/>
  </p:transition>
  <p:timing>
    <p:tnLst>
      <p:par>
        <p:cTn id="1" dur="indefinite" restart="never" nodeType="tmRoot"/>
      </p:par>
    </p:tnLst>
  </p:timing>
  <p:hf hdr="0"/>
  <p:txStyles>
    <p:titleStyle>
      <a:lvl1pPr algn="l" defTabSz="497845" rtl="0" eaLnBrk="1" fontAlgn="base" hangingPunct="1">
        <a:spcBef>
          <a:spcPct val="0"/>
        </a:spcBef>
        <a:spcAft>
          <a:spcPct val="0"/>
        </a:spcAft>
        <a:defRPr b="1" kern="1200">
          <a:solidFill>
            <a:srgbClr val="474847"/>
          </a:solidFill>
          <a:latin typeface="Arial"/>
          <a:ea typeface="ヒラギノ角ゴ Pro W3" pitchFamily="-108" charset="-128"/>
          <a:cs typeface="Arial"/>
        </a:defRPr>
      </a:lvl1pPr>
      <a:lvl2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2pPr>
      <a:lvl3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3pPr>
      <a:lvl4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4pPr>
      <a:lvl5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1pPr>
      <a:lvl2pPr marL="68799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2pPr>
      <a:lvl3pPr marL="118583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3pPr>
      <a:lvl4pPr marL="168368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4pPr>
      <a:lvl5pPr marL="218152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1080000"/>
            <a:ext cx="7561263" cy="88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a:defRPr/>
            </a:pPr>
            <a:endParaRPr lang="en-US" dirty="0"/>
          </a:p>
        </p:txBody>
      </p:sp>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dirty="0"/>
          </a:p>
        </p:txBody>
      </p:sp>
      <p:pic>
        <p:nvPicPr>
          <p:cNvPr id="10"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Lst>
  <p:transition spd="med">
    <p:fade/>
  </p:transition>
  <p:timing>
    <p:tnLst>
      <p:par>
        <p:cTn id="1" dur="indefinite" restart="never" nodeType="tmRoot"/>
      </p:par>
    </p:tnLst>
  </p:timing>
  <p:hf hdr="0"/>
  <p:txStyles>
    <p:titleStyle>
      <a:lvl1pPr algn="l" defTabSz="497845" rtl="0" eaLnBrk="0" fontAlgn="base" hangingPunct="0">
        <a:spcBef>
          <a:spcPct val="0"/>
        </a:spcBef>
        <a:spcAft>
          <a:spcPct val="0"/>
        </a:spcAft>
        <a:defRPr sz="1500" b="1" kern="1200">
          <a:solidFill>
            <a:schemeClr val="tx1"/>
          </a:solidFill>
          <a:latin typeface="Ford Antenna Medium"/>
          <a:ea typeface="ヒラギノ角ゴ Pro W3" pitchFamily="-108" charset="-128"/>
          <a:cs typeface="Ford Antenna Medium"/>
        </a:defRPr>
      </a:lvl1pPr>
      <a:lvl2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2pPr>
      <a:lvl3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3pPr>
      <a:lvl4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4pPr>
      <a:lvl5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1pPr>
      <a:lvl2pPr marL="68799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2pPr>
      <a:lvl3pPr marL="118583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3pPr>
      <a:lvl4pPr marL="168368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4pPr>
      <a:lvl5pPr marL="218152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1080000"/>
            <a:ext cx="7560000" cy="8820000"/>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a:defRPr/>
            </a:pPr>
            <a:endParaRPr lang="en-US" dirty="0">
              <a:solidFill>
                <a:schemeClr val="accent5"/>
              </a:solidFill>
            </a:endParaRPr>
          </a:p>
        </p:txBody>
      </p:sp>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dirty="0"/>
          </a:p>
        </p:txBody>
      </p:sp>
      <p:pic>
        <p:nvPicPr>
          <p:cNvPr id="17"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2" r:id="rId1"/>
  </p:sldLayoutIdLst>
  <p:transition spd="med">
    <p:fade/>
  </p:transition>
  <p:timing>
    <p:tnLst>
      <p:par>
        <p:cTn id="1" dur="indefinite" restart="never" nodeType="tmRoot"/>
      </p:par>
    </p:tnLst>
  </p:timing>
  <p:hf hdr="0"/>
  <p:txStyles>
    <p:titleStyle>
      <a:lvl1pPr algn="l" defTabSz="497845" rtl="0" eaLnBrk="0" fontAlgn="base" hangingPunct="0">
        <a:spcBef>
          <a:spcPct val="0"/>
        </a:spcBef>
        <a:spcAft>
          <a:spcPct val="0"/>
        </a:spcAft>
        <a:defRPr sz="1500" b="1" kern="1200">
          <a:solidFill>
            <a:schemeClr val="tx1"/>
          </a:solidFill>
          <a:latin typeface="Ford Antenna Medium"/>
          <a:ea typeface="ヒラギノ角ゴ Pro W3" pitchFamily="-108" charset="-128"/>
          <a:cs typeface="Ford Antenna Medium"/>
        </a:defRPr>
      </a:lvl1pPr>
      <a:lvl2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2pPr>
      <a:lvl3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3pPr>
      <a:lvl4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4pPr>
      <a:lvl5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1pPr>
      <a:lvl2pPr marL="68799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2pPr>
      <a:lvl3pPr marL="118583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3pPr>
      <a:lvl4pPr marL="168368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4pPr>
      <a:lvl5pPr marL="218152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3128963" y="4819159"/>
            <a:ext cx="3828427" cy="1498514"/>
          </a:xfrm>
        </p:spPr>
        <p:txBody>
          <a:bodyPr/>
          <a:lstStyle/>
          <a:p>
            <a:r>
              <a:rPr lang="de-DE" dirty="0" smtClean="0"/>
              <a:t>DER NEUE Ford </a:t>
            </a:r>
            <a:r>
              <a:rPr lang="de-DE" smtClean="0"/>
              <a:t>Focus RS</a:t>
            </a:r>
            <a:r>
              <a:rPr lang="de-DE" dirty="0" smtClean="0"/>
              <a:t/>
            </a:r>
            <a:br>
              <a:rPr lang="de-DE" dirty="0" smtClean="0"/>
            </a:br>
            <a:r>
              <a:rPr lang="de-DE" dirty="0" smtClean="0"/>
              <a:t/>
            </a:r>
            <a:br>
              <a:rPr lang="de-DE" dirty="0" smtClean="0"/>
            </a:br>
            <a:r>
              <a:rPr lang="de-DE" sz="1600" dirty="0" smtClean="0"/>
              <a:t>Lieferprogramm</a:t>
            </a:r>
            <a:br>
              <a:rPr lang="de-DE" sz="1600" dirty="0" smtClean="0"/>
            </a:br>
            <a:r>
              <a:rPr lang="de-DE" sz="1600" dirty="0" smtClean="0"/>
              <a:t>AUSSTATTUNG</a:t>
            </a:r>
            <a:br>
              <a:rPr lang="de-DE" sz="1600" dirty="0" smtClean="0"/>
            </a:br>
            <a:r>
              <a:rPr lang="de-DE" sz="1600" dirty="0" smtClean="0"/>
              <a:t>Technische Daten</a:t>
            </a:r>
            <a:endParaRPr lang="de-DE" sz="1600" dirty="0"/>
          </a:p>
        </p:txBody>
      </p:sp>
    </p:spTree>
    <p:extLst>
      <p:ext uri="{BB962C8B-B14F-4D97-AF65-F5344CB8AC3E}">
        <p14:creationId xmlns:p14="http://schemas.microsoft.com/office/powerpoint/2010/main" val="3495050971"/>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p:txBody>
          <a:bodyPr/>
          <a:lstStyle/>
          <a:p>
            <a:pPr marL="0" indent="0">
              <a:buNone/>
            </a:pPr>
            <a:r>
              <a:rPr lang="en-US" sz="1400" b="1" u="sng" dirty="0" smtClean="0">
                <a:latin typeface="Arial" pitchFamily="34" charset="0"/>
                <a:ea typeface="ヒラギノ角ゴ Pro W3"/>
                <a:cs typeface="Arial" pitchFamily="34" charset="0"/>
              </a:rPr>
              <a:t>Limousine, 5-türig </a:t>
            </a: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r>
              <a:rPr lang="en-US" sz="1400" b="1" u="sng" dirty="0" smtClean="0">
                <a:latin typeface="Arial" pitchFamily="34" charset="0"/>
                <a:ea typeface="ヒラギノ角ゴ Pro W3"/>
                <a:cs typeface="Arial" pitchFamily="34" charset="0"/>
              </a:rPr>
              <a:t> </a:t>
            </a: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FAHRLEISTUNGEN</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10</a:t>
            </a:fld>
            <a:endParaRPr lang="en-US" sz="900">
              <a:solidFill>
                <a:srgbClr val="425968"/>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4212977895"/>
              </p:ext>
            </p:extLst>
          </p:nvPr>
        </p:nvGraphicFramePr>
        <p:xfrm>
          <a:off x="703384" y="1991393"/>
          <a:ext cx="6679392" cy="2176249"/>
        </p:xfrm>
        <a:graphic>
          <a:graphicData uri="http://schemas.openxmlformats.org/drawingml/2006/table">
            <a:tbl>
              <a:tblPr/>
              <a:tblGrid>
                <a:gridCol w="1906066"/>
                <a:gridCol w="620780"/>
                <a:gridCol w="692091"/>
                <a:gridCol w="692091"/>
                <a:gridCol w="692091"/>
                <a:gridCol w="589800"/>
                <a:gridCol w="677918"/>
                <a:gridCol w="808555"/>
              </a:tblGrid>
              <a:tr h="0">
                <a:tc rowSpan="3">
                  <a:txBody>
                    <a:bodyPr/>
                    <a:lstStyle/>
                    <a:p>
                      <a:pPr marL="0" marR="0" indent="0" algn="l" defTabSz="497845" rtl="0" eaLnBrk="1" fontAlgn="ctr" latinLnBrk="0" hangingPunct="1">
                        <a:lnSpc>
                          <a:spcPct val="100000"/>
                        </a:lnSpc>
                        <a:spcBef>
                          <a:spcPts val="0"/>
                        </a:spcBef>
                        <a:spcAft>
                          <a:spcPts val="0"/>
                        </a:spcAft>
                        <a:buClrTx/>
                        <a:buSzTx/>
                        <a:buFontTx/>
                        <a:buNone/>
                        <a:tabLst/>
                        <a:defRPr/>
                      </a:pPr>
                      <a:r>
                        <a:rPr lang="de-DE" sz="1000" b="1" i="0" u="none" strike="noStrike" dirty="0" smtClean="0">
                          <a:solidFill>
                            <a:srgbClr val="474847"/>
                          </a:solidFill>
                          <a:effectLst/>
                          <a:latin typeface="+mn-lt"/>
                        </a:rPr>
                        <a:t>Fahrleistungen </a:t>
                      </a:r>
                      <a:r>
                        <a:rPr lang="de-DE" sz="1000" b="1" i="0" u="none" strike="noStrike" baseline="30000" dirty="0" smtClean="0">
                          <a:solidFill>
                            <a:srgbClr val="474847"/>
                          </a:solidFill>
                          <a:effectLst/>
                          <a:latin typeface="+mn-lt"/>
                        </a:rPr>
                        <a:t>1</a:t>
                      </a:r>
                    </a:p>
                  </a:txBody>
                  <a:tcPr marL="8508" marR="8508" marT="8508"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de-DE" sz="1000" b="1" i="0" u="none" strike="noStrike" dirty="0">
                          <a:solidFill>
                            <a:srgbClr val="474847"/>
                          </a:solidFill>
                          <a:effectLst/>
                          <a:latin typeface="+mn-lt"/>
                        </a:rPr>
                        <a:t>Leistung</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474847"/>
                          </a:solidFill>
                          <a:effectLst/>
                          <a:latin typeface="+mn-lt"/>
                        </a:rPr>
                        <a:t>Höchstge-</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ctr"/>
                      <a:r>
                        <a:rPr lang="de-DE" sz="1000" b="1" i="0" u="none" strike="noStrike">
                          <a:solidFill>
                            <a:srgbClr val="474847"/>
                          </a:solidFill>
                          <a:effectLst/>
                          <a:latin typeface="+mn-lt"/>
                        </a:rPr>
                        <a:t>Beschleu-</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gridSpan="3">
                  <a:txBody>
                    <a:bodyPr/>
                    <a:lstStyle/>
                    <a:p>
                      <a:pPr algn="ctr" fontAlgn="ctr"/>
                      <a:r>
                        <a:rPr lang="de-DE" sz="1000" b="1" i="0" u="none" strike="noStrike">
                          <a:solidFill>
                            <a:srgbClr val="474847"/>
                          </a:solidFill>
                          <a:effectLst/>
                          <a:latin typeface="+mn-lt"/>
                        </a:rPr>
                        <a:t>Verbrauch gemäß </a:t>
                      </a:r>
                      <a:r>
                        <a:rPr lang="de-DE" sz="1000" b="1" i="0" u="none" strike="noStrike" smtClean="0">
                          <a:solidFill>
                            <a:srgbClr val="474847"/>
                          </a:solidFill>
                          <a:effectLst/>
                          <a:latin typeface="+mn-lt"/>
                        </a:rPr>
                        <a:t>93/116/EG</a:t>
                      </a:r>
                      <a:endParaRPr lang="de-DE" sz="1000" b="1" i="0" u="none" strike="noStrike">
                        <a:solidFill>
                          <a:srgbClr val="474847"/>
                        </a:solidFill>
                        <a:effectLst/>
                        <a:latin typeface="+mn-lt"/>
                      </a:endParaRP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a:txBody>
                    <a:bodyPr/>
                    <a:lstStyle/>
                    <a:p>
                      <a:pPr algn="ctr" fontAlgn="ctr"/>
                      <a:r>
                        <a:rPr lang="de-DE" sz="1000" b="1" i="0" u="none" strike="noStrike">
                          <a:solidFill>
                            <a:srgbClr val="474847"/>
                          </a:solidFill>
                          <a:effectLst/>
                          <a:latin typeface="+mn-lt"/>
                        </a:rPr>
                        <a:t>CO</a:t>
                      </a:r>
                      <a:r>
                        <a:rPr lang="de-DE" sz="1000" b="1" i="0" u="none" strike="noStrike" baseline="-25000">
                          <a:solidFill>
                            <a:srgbClr val="474847"/>
                          </a:solidFill>
                          <a:effectLst/>
                          <a:latin typeface="+mn-lt"/>
                        </a:rPr>
                        <a:t>2</a:t>
                      </a:r>
                      <a:r>
                        <a:rPr lang="de-DE" sz="1000" b="1" i="0" u="none" strike="noStrike">
                          <a:solidFill>
                            <a:srgbClr val="474847"/>
                          </a:solidFill>
                          <a:effectLst/>
                          <a:latin typeface="+mn-lt"/>
                        </a:rPr>
                        <a:t>-</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91821">
                <a:tc vMerge="1">
                  <a:txBody>
                    <a:bodyPr/>
                    <a:lstStyle/>
                    <a:p>
                      <a:endParaRPr lang="de-DE"/>
                    </a:p>
                  </a:txBody>
                  <a:tcPr/>
                </a:tc>
                <a:tc vMerge="1">
                  <a:txBody>
                    <a:bodyPr/>
                    <a:lstStyle/>
                    <a:p>
                      <a:endParaRPr lang="de-DE"/>
                    </a:p>
                  </a:txBody>
                  <a:tcPr/>
                </a:tc>
                <a:tc>
                  <a:txBody>
                    <a:bodyPr/>
                    <a:lstStyle/>
                    <a:p>
                      <a:pPr algn="ctr" fontAlgn="ctr"/>
                      <a:r>
                        <a:rPr lang="de-DE" sz="1000" b="1" i="0" u="none" strike="noStrike" dirty="0" err="1">
                          <a:solidFill>
                            <a:srgbClr val="474847"/>
                          </a:solidFill>
                          <a:effectLst/>
                          <a:latin typeface="+mn-lt"/>
                        </a:rPr>
                        <a:t>schwindig</a:t>
                      </a:r>
                      <a:r>
                        <a:rPr lang="de-DE" sz="1000" b="1" i="0" u="none" strike="noStrike" dirty="0">
                          <a:solidFill>
                            <a:srgbClr val="474847"/>
                          </a:solidFill>
                          <a:effectLst/>
                          <a:latin typeface="+mn-lt"/>
                        </a:rPr>
                        <a:t>-</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000" b="1" i="0" u="none" strike="noStrike" dirty="0" err="1">
                          <a:solidFill>
                            <a:srgbClr val="474847"/>
                          </a:solidFill>
                          <a:effectLst/>
                          <a:latin typeface="+mn-lt"/>
                        </a:rPr>
                        <a:t>nigung</a:t>
                      </a:r>
                      <a:endParaRPr lang="de-DE" sz="1000" b="1" i="0" u="none" strike="noStrike" dirty="0">
                        <a:solidFill>
                          <a:srgbClr val="474847"/>
                        </a:solidFill>
                        <a:effectLst/>
                        <a:latin typeface="+mn-lt"/>
                      </a:endParaRP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de-DE" sz="1000" b="1" i="0" u="none" strike="noStrike" dirty="0">
                          <a:solidFill>
                            <a:srgbClr val="474847"/>
                          </a:solidFill>
                          <a:effectLst/>
                          <a:latin typeface="+mn-lt"/>
                        </a:rPr>
                        <a:t>Liter / 100 km</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de-DE"/>
                    </a:p>
                  </a:txBody>
                  <a:tcPr/>
                </a:tc>
                <a:tc hMerge="1">
                  <a:txBody>
                    <a:bodyPr/>
                    <a:lstStyle/>
                    <a:p>
                      <a:endParaRPr lang="de-DE"/>
                    </a:p>
                  </a:txBody>
                  <a:tcPr/>
                </a:tc>
                <a:tc>
                  <a:txBody>
                    <a:bodyPr/>
                    <a:lstStyle/>
                    <a:p>
                      <a:pPr algn="ctr" fontAlgn="ctr"/>
                      <a:r>
                        <a:rPr lang="de-DE" sz="1000" b="1" i="0" u="none" strike="noStrike" dirty="0" smtClean="0">
                          <a:solidFill>
                            <a:srgbClr val="474847"/>
                          </a:solidFill>
                          <a:effectLst/>
                          <a:latin typeface="+mn-lt"/>
                        </a:rPr>
                        <a:t>Emissionen</a:t>
                      </a:r>
                      <a:endParaRPr lang="de-DE" sz="1000" b="1" i="0" u="none" strike="noStrike" dirty="0">
                        <a:solidFill>
                          <a:srgbClr val="474847"/>
                        </a:solidFill>
                        <a:effectLst/>
                        <a:latin typeface="+mn-lt"/>
                      </a:endParaRPr>
                    </a:p>
                  </a:txBody>
                  <a:tcPr marL="8508" marR="8508" marT="850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3739">
                <a:tc vMerge="1">
                  <a:txBody>
                    <a:bodyPr/>
                    <a:lstStyle/>
                    <a:p>
                      <a:endParaRPr lang="de-DE"/>
                    </a:p>
                  </a:txBody>
                  <a:tcPr/>
                </a:tc>
                <a:tc vMerge="1">
                  <a:txBody>
                    <a:bodyPr/>
                    <a:lstStyle/>
                    <a:p>
                      <a:endParaRPr lang="de-DE"/>
                    </a:p>
                  </a:txBody>
                  <a:tcPr/>
                </a:tc>
                <a:tc>
                  <a:txBody>
                    <a:bodyPr/>
                    <a:lstStyle/>
                    <a:p>
                      <a:pPr algn="ctr" fontAlgn="ctr"/>
                      <a:r>
                        <a:rPr lang="de-DE" sz="1000" b="1" i="0" u="none" strike="noStrike" dirty="0" err="1">
                          <a:solidFill>
                            <a:srgbClr val="474847"/>
                          </a:solidFill>
                          <a:effectLst/>
                          <a:latin typeface="+mn-lt"/>
                        </a:rPr>
                        <a:t>keit</a:t>
                      </a:r>
                      <a:endParaRPr lang="de-DE" sz="1000" b="1" i="0" u="none" strike="noStrike" dirty="0">
                        <a:solidFill>
                          <a:srgbClr val="474847"/>
                        </a:solidFill>
                        <a:effectLst/>
                        <a:latin typeface="+mn-lt"/>
                      </a:endParaRP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000" b="1" i="0" u="none" strike="noStrike" dirty="0">
                          <a:solidFill>
                            <a:srgbClr val="474847"/>
                          </a:solidFill>
                          <a:effectLst/>
                          <a:latin typeface="+mn-lt"/>
                        </a:rPr>
                        <a:t>0-100 km/h</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l" fontAlgn="ctr"/>
                      <a:r>
                        <a:rPr lang="de-DE" sz="1000" b="0" i="0" u="none" strike="noStrike" dirty="0">
                          <a:solidFill>
                            <a:srgbClr val="474847"/>
                          </a:solidFill>
                          <a:effectLst/>
                          <a:latin typeface="+mn-lt"/>
                        </a:rPr>
                        <a:t> </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ctr"/>
                      <a:r>
                        <a:rPr lang="de-DE" sz="1000" b="0" i="0" u="none" strike="noStrike" dirty="0">
                          <a:solidFill>
                            <a:srgbClr val="474847"/>
                          </a:solidFill>
                          <a:effectLst/>
                          <a:latin typeface="+mn-lt"/>
                        </a:rPr>
                        <a:t> </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1918">
                <a:tc rowSpan="2">
                  <a:txBody>
                    <a:bodyPr/>
                    <a:lstStyle/>
                    <a:p>
                      <a:pPr algn="l" fontAlgn="ctr"/>
                      <a:r>
                        <a:rPr lang="de-DE" sz="1000" b="1" i="0" u="none" strike="noStrike" dirty="0">
                          <a:solidFill>
                            <a:srgbClr val="474847"/>
                          </a:solidFill>
                          <a:effectLst/>
                          <a:latin typeface="+mn-lt"/>
                        </a:rPr>
                        <a:t> </a:t>
                      </a:r>
                    </a:p>
                  </a:txBody>
                  <a:tcPr marL="8508" marR="8508" marT="8508"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de-DE" sz="1000" b="0" i="0" u="none" strike="noStrike" smtClean="0">
                          <a:solidFill>
                            <a:srgbClr val="474847"/>
                          </a:solidFill>
                          <a:effectLst/>
                          <a:latin typeface="+mn-lt"/>
                        </a:rPr>
                        <a:t>kW</a:t>
                      </a:r>
                    </a:p>
                    <a:p>
                      <a:pPr algn="ctr" fontAlgn="ctr"/>
                      <a:r>
                        <a:rPr lang="de-DE" sz="1000" b="0" i="0" u="none" strike="noStrike" smtClean="0">
                          <a:solidFill>
                            <a:srgbClr val="474847"/>
                          </a:solidFill>
                          <a:effectLst/>
                          <a:latin typeface="+mn-lt"/>
                        </a:rPr>
                        <a:t>(PS)</a:t>
                      </a:r>
                      <a:endParaRPr lang="de-DE" sz="1000" b="0" i="0" u="none" strike="noStrike" dirty="0">
                        <a:solidFill>
                          <a:srgbClr val="474847"/>
                        </a:solidFill>
                        <a:effectLst/>
                        <a:latin typeface="+mn-lt"/>
                      </a:endParaRP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000" b="0" i="0" u="none" strike="noStrike" dirty="0">
                          <a:solidFill>
                            <a:srgbClr val="474847"/>
                          </a:solidFill>
                          <a:effectLst/>
                          <a:latin typeface="+mn-lt"/>
                        </a:rPr>
                        <a:t>km/h</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000" b="0" i="0" u="none" strike="noStrike" dirty="0">
                          <a:solidFill>
                            <a:srgbClr val="474847"/>
                          </a:solidFill>
                          <a:effectLst/>
                          <a:latin typeface="+mn-lt"/>
                        </a:rPr>
                        <a:t>s</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000" b="0" i="0" u="none" strike="noStrike" dirty="0">
                          <a:solidFill>
                            <a:srgbClr val="474847"/>
                          </a:solidFill>
                          <a:effectLst/>
                          <a:latin typeface="+mn-lt"/>
                        </a:rPr>
                        <a:t>städtisch</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474847"/>
                          </a:solidFill>
                          <a:effectLst/>
                          <a:latin typeface="+mn-lt"/>
                        </a:rPr>
                        <a:t>außer-</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r>
                        <a:rPr lang="de-DE" sz="1000" b="0" i="0" u="none" strike="noStrike">
                          <a:solidFill>
                            <a:srgbClr val="474847"/>
                          </a:solidFill>
                          <a:effectLst/>
                          <a:latin typeface="+mn-lt"/>
                        </a:rPr>
                        <a:t>insgesamt</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000" b="0" i="0" u="none" strike="noStrike" dirty="0">
                          <a:solidFill>
                            <a:srgbClr val="474847"/>
                          </a:solidFill>
                          <a:effectLst/>
                          <a:latin typeface="+mn-lt"/>
                        </a:rPr>
                        <a:t>g/km</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4">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fontAlgn="ctr"/>
                      <a:r>
                        <a:rPr lang="de-DE" sz="1000" b="0" i="0" u="none" strike="noStrike" dirty="0">
                          <a:solidFill>
                            <a:srgbClr val="474847"/>
                          </a:solidFill>
                          <a:effectLst/>
                          <a:latin typeface="+mn-lt"/>
                        </a:rPr>
                        <a:t>städtisch</a:t>
                      </a:r>
                    </a:p>
                  </a:txBody>
                  <a:tcPr marL="8508" marR="8508" marT="8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r>
              <a:tr h="429607">
                <a:tc>
                  <a:txBody>
                    <a:bodyPr/>
                    <a:lstStyle/>
                    <a:p>
                      <a:pPr hangingPunct="0">
                        <a:spcAft>
                          <a:spcPts val="0"/>
                        </a:spcAft>
                      </a:pPr>
                      <a:r>
                        <a:rPr lang="de-DE" sz="1100" b="1" dirty="0" smtClean="0">
                          <a:solidFill>
                            <a:srgbClr val="474847"/>
                          </a:solidFill>
                          <a:effectLst/>
                          <a:latin typeface="Arial" pitchFamily="34" charset="0"/>
                          <a:ea typeface="Times New Roman"/>
                          <a:cs typeface="Arial" pitchFamily="34" charset="0"/>
                        </a:rPr>
                        <a:t>2,3 l </a:t>
                      </a:r>
                      <a:r>
                        <a:rPr lang="de-DE" sz="1100" b="1" dirty="0" err="1" smtClean="0">
                          <a:solidFill>
                            <a:srgbClr val="474847"/>
                          </a:solidFill>
                          <a:effectLst/>
                          <a:latin typeface="Arial" pitchFamily="34" charset="0"/>
                          <a:ea typeface="Times New Roman"/>
                          <a:cs typeface="Arial" pitchFamily="34" charset="0"/>
                        </a:rPr>
                        <a:t>EcoBoost</a:t>
                      </a:r>
                      <a:r>
                        <a:rPr lang="de-DE" sz="1100" b="1" dirty="0" smtClean="0">
                          <a:solidFill>
                            <a:srgbClr val="474847"/>
                          </a:solidFill>
                          <a:effectLst/>
                          <a:latin typeface="Arial" pitchFamily="34" charset="0"/>
                          <a:ea typeface="Times New Roman"/>
                          <a:cs typeface="Arial" pitchFamily="34" charset="0"/>
                        </a:rPr>
                        <a:t>, 6-Gang, Limousine,</a:t>
                      </a:r>
                      <a:r>
                        <a:rPr lang="de-DE" sz="1100" b="1" baseline="0" dirty="0" smtClean="0">
                          <a:solidFill>
                            <a:srgbClr val="474847"/>
                          </a:solidFill>
                          <a:effectLst/>
                          <a:latin typeface="Arial" pitchFamily="34" charset="0"/>
                          <a:ea typeface="Times New Roman"/>
                          <a:cs typeface="Arial" pitchFamily="34" charset="0"/>
                        </a:rPr>
                        <a:t> </a:t>
                      </a:r>
                      <a:r>
                        <a:rPr lang="de-DE" sz="1100" b="1" dirty="0" smtClean="0">
                          <a:solidFill>
                            <a:srgbClr val="474847"/>
                          </a:solidFill>
                          <a:effectLst/>
                          <a:latin typeface="Arial" pitchFamily="34" charset="0"/>
                          <a:ea typeface="Times New Roman"/>
                          <a:cs typeface="Arial" pitchFamily="34" charset="0"/>
                        </a:rPr>
                        <a:t>5-türig</a:t>
                      </a: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257</a:t>
                      </a:r>
                    </a:p>
                    <a:p>
                      <a:pPr algn="ctr" hangingPunct="0">
                        <a:spcAft>
                          <a:spcPts val="0"/>
                        </a:spcAft>
                      </a:pPr>
                      <a:r>
                        <a:rPr lang="de-DE" sz="1100" b="0" dirty="0" smtClean="0">
                          <a:solidFill>
                            <a:srgbClr val="474847"/>
                          </a:solidFill>
                          <a:effectLst/>
                          <a:latin typeface="+mn-lt"/>
                          <a:ea typeface="Times New Roman"/>
                          <a:cs typeface="Arial" pitchFamily="34" charset="0"/>
                        </a:rPr>
                        <a:t>(350)</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266</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4,7</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10,0</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6,3</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7,7</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mn-lt"/>
                          <a:ea typeface="Times New Roman"/>
                          <a:cs typeface="Arial" pitchFamily="34" charset="0"/>
                        </a:rPr>
                        <a:t>175</a:t>
                      </a:r>
                      <a:endParaRPr lang="de-DE" sz="1100" b="0" dirty="0">
                        <a:solidFill>
                          <a:srgbClr val="474847"/>
                        </a:solidFill>
                        <a:effectLst/>
                        <a:latin typeface="+mn-lt"/>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1">
                <a:tc gridSpan="8">
                  <a:txBody>
                    <a:bodyPr/>
                    <a:lstStyle/>
                    <a:p>
                      <a:pPr algn="l" fontAlgn="ct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1) Fahrleistungen </a:t>
                      </a:r>
                      <a:r>
                        <a:rPr lang="de-DE" sz="1100" b="0" i="0" u="none" strike="noStrike" dirty="0">
                          <a:solidFill>
                            <a:srgbClr val="474847"/>
                          </a:solidFill>
                          <a:effectLst/>
                          <a:latin typeface="+mn-lt"/>
                        </a:rPr>
                        <a:t>und Verbrauchswerte gelten für Fahrzeuge mit Grundausstattung</a:t>
                      </a:r>
                    </a:p>
                  </a:txBody>
                  <a:tcPr marL="8661" marR="8661" marT="8661" marB="0" anchor="ctr">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242301">
                <a:tc gridSpan="8">
                  <a:txBody>
                    <a:bodyPr/>
                    <a:lstStyle/>
                    <a:p>
                      <a:pPr algn="l" fontAlgn="ctr"/>
                      <a:endParaRPr lang="de-DE" sz="1100" b="0" i="0" u="none" strike="noStrike" dirty="0">
                        <a:solidFill>
                          <a:srgbClr val="474847"/>
                        </a:solidFill>
                        <a:effectLst/>
                        <a:latin typeface="+mn-lt"/>
                      </a:endParaRPr>
                    </a:p>
                  </a:txBody>
                  <a:tcPr marL="8661" marR="8661" marT="8661"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bl>
          </a:graphicData>
        </a:graphic>
      </p:graphicFrame>
      <p:sp>
        <p:nvSpPr>
          <p:cNvPr id="6" name="Rechteck 5"/>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22399718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p:txBody>
          <a:bodyPr/>
          <a:lstStyle/>
          <a:p>
            <a:pPr marL="0" indent="0">
              <a:buNone/>
            </a:pPr>
            <a:r>
              <a:rPr lang="en-US" sz="1400" b="1" u="sng" dirty="0" smtClean="0">
                <a:latin typeface="Arial" pitchFamily="34" charset="0"/>
                <a:ea typeface="ヒラギノ角ゴ Pro W3"/>
                <a:cs typeface="Arial" pitchFamily="34" charset="0"/>
              </a:rPr>
              <a:t>Limousine, 5-türig  </a:t>
            </a: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GEWICHTE</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11</a:t>
            </a:fld>
            <a:endParaRPr lang="en-US" sz="900">
              <a:solidFill>
                <a:srgbClr val="425968"/>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1669568605"/>
              </p:ext>
            </p:extLst>
          </p:nvPr>
        </p:nvGraphicFramePr>
        <p:xfrm>
          <a:off x="728954" y="1998240"/>
          <a:ext cx="6471046" cy="2932289"/>
        </p:xfrm>
        <a:graphic>
          <a:graphicData uri="http://schemas.openxmlformats.org/drawingml/2006/table">
            <a:tbl>
              <a:tblPr/>
              <a:tblGrid>
                <a:gridCol w="1799297"/>
                <a:gridCol w="668311"/>
                <a:gridCol w="915714"/>
                <a:gridCol w="694015"/>
                <a:gridCol w="912501"/>
                <a:gridCol w="719719"/>
                <a:gridCol w="761489"/>
              </a:tblGrid>
              <a:tr h="646615">
                <a:tc>
                  <a:txBody>
                    <a:bodyPr/>
                    <a:lstStyle/>
                    <a:p>
                      <a:pPr algn="l" fontAlgn="ctr"/>
                      <a:r>
                        <a:rPr lang="de-DE" sz="1100" b="1" i="0" u="none" strike="noStrike" dirty="0">
                          <a:solidFill>
                            <a:srgbClr val="474847"/>
                          </a:solidFill>
                          <a:effectLst/>
                          <a:latin typeface="Arial"/>
                        </a:rPr>
                        <a:t> </a:t>
                      </a:r>
                    </a:p>
                  </a:txBody>
                  <a:tcPr marL="8607" marR="8607" marT="860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rowSpan="2">
                  <a:txBody>
                    <a:bodyPr/>
                    <a:lstStyle/>
                    <a:p>
                      <a:pPr algn="ctr" fontAlgn="ctr"/>
                      <a:r>
                        <a:rPr lang="de-DE" sz="1100" b="1" i="0" u="none" strike="noStrike">
                          <a:solidFill>
                            <a:srgbClr val="474847"/>
                          </a:solidFill>
                          <a:effectLst/>
                          <a:latin typeface="Arial"/>
                        </a:rPr>
                        <a:t>Leistung</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100" b="1" i="0" u="none" strike="noStrike">
                          <a:solidFill>
                            <a:srgbClr val="474847"/>
                          </a:solidFill>
                          <a:effectLst/>
                          <a:latin typeface="Arial"/>
                        </a:rPr>
                        <a:t>Leergewicht</a:t>
                      </a:r>
                      <a:r>
                        <a:rPr lang="de-DE" sz="1100" b="1" i="0" u="none" strike="noStrike" baseline="30000">
                          <a:solidFill>
                            <a:srgbClr val="474847"/>
                          </a:solidFill>
                          <a:effectLst/>
                          <a:latin typeface="Arial"/>
                        </a:rPr>
                        <a:t>1</a:t>
                      </a:r>
                      <a:endParaRPr lang="de-DE" sz="1100" b="1" i="0" u="none" strike="noStrike">
                        <a:solidFill>
                          <a:srgbClr val="474847"/>
                        </a:solidFill>
                        <a:effectLst/>
                        <a:latin typeface="Arial"/>
                      </a:endParaRP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100" b="1" i="0" u="none" strike="noStrike">
                          <a:solidFill>
                            <a:srgbClr val="474847"/>
                          </a:solidFill>
                          <a:effectLst/>
                          <a:latin typeface="Arial"/>
                        </a:rPr>
                        <a:t>Zuladung</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100" b="1" i="0" u="none" strike="noStrike" dirty="0" smtClean="0">
                        <a:solidFill>
                          <a:srgbClr val="474847"/>
                        </a:solidFill>
                        <a:effectLst/>
                        <a:latin typeface="Arial"/>
                      </a:endParaRPr>
                    </a:p>
                    <a:p>
                      <a:pPr algn="ctr" fontAlgn="ctr"/>
                      <a:r>
                        <a:rPr lang="de-DE" sz="1100" b="1" i="0" u="none" strike="noStrike" dirty="0" smtClean="0">
                          <a:solidFill>
                            <a:srgbClr val="474847"/>
                          </a:solidFill>
                          <a:effectLst/>
                          <a:latin typeface="Arial"/>
                        </a:rPr>
                        <a:t>zulässiges</a:t>
                      </a:r>
                      <a:endParaRPr lang="de-DE" sz="1100" b="1" i="0" u="none" strike="noStrike" dirty="0">
                        <a:solidFill>
                          <a:srgbClr val="474847"/>
                        </a:solidFill>
                        <a:effectLst/>
                        <a:latin typeface="Arial"/>
                      </a:endParaRPr>
                    </a:p>
                    <a:p>
                      <a:pPr algn="ctr" fontAlgn="ctr"/>
                      <a:r>
                        <a:rPr lang="de-DE" sz="1100" b="1" i="0" u="none" strike="noStrike" dirty="0" err="1">
                          <a:solidFill>
                            <a:srgbClr val="474847"/>
                          </a:solidFill>
                          <a:effectLst/>
                          <a:latin typeface="Arial"/>
                        </a:rPr>
                        <a:t>Gesamtgew</a:t>
                      </a:r>
                      <a:r>
                        <a:rPr lang="de-DE" sz="1100" b="1" i="0" u="none" strike="noStrike" dirty="0">
                          <a:solidFill>
                            <a:srgbClr val="474847"/>
                          </a:solidFill>
                          <a:effectLst/>
                          <a:latin typeface="Arial"/>
                        </a:rPr>
                        <a:t>.</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gridSpan="2">
                  <a:txBody>
                    <a:bodyPr/>
                    <a:lstStyle/>
                    <a:p>
                      <a:pPr algn="ctr" fontAlgn="ctr"/>
                      <a:r>
                        <a:rPr lang="de-DE" sz="1100" b="1" i="0" u="none" strike="noStrike">
                          <a:solidFill>
                            <a:srgbClr val="474847"/>
                          </a:solidFill>
                          <a:effectLst/>
                          <a:latin typeface="Arial"/>
                        </a:rPr>
                        <a:t>Anhängelasten in kg</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431241">
                <a:tc>
                  <a:txBody>
                    <a:bodyPr/>
                    <a:lstStyle/>
                    <a:p>
                      <a:pPr algn="l" fontAlgn="ctr"/>
                      <a:r>
                        <a:rPr lang="de-DE" sz="1100" b="1" i="0" u="none" strike="noStrike">
                          <a:solidFill>
                            <a:srgbClr val="474847"/>
                          </a:solidFill>
                          <a:effectLst/>
                          <a:latin typeface="Arial"/>
                        </a:rPr>
                        <a:t> </a:t>
                      </a:r>
                    </a:p>
                  </a:txBody>
                  <a:tcPr marL="8607" marR="8607" marT="860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fontAlgn="ctr"/>
                      <a:r>
                        <a:rPr lang="de-DE" sz="1100" b="1" i="0" u="none" strike="noStrike">
                          <a:solidFill>
                            <a:srgbClr val="474847"/>
                          </a:solidFill>
                          <a:effectLst/>
                          <a:latin typeface="Arial"/>
                        </a:rPr>
                        <a:t> </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000" b="1" i="0" u="none" strike="noStrike">
                          <a:solidFill>
                            <a:srgbClr val="474847"/>
                          </a:solidFill>
                          <a:effectLst/>
                          <a:latin typeface="Arial"/>
                        </a:rPr>
                        <a:t>gebremst</a:t>
                      </a:r>
                      <a:br>
                        <a:rPr lang="de-DE" sz="1000" b="1" i="0" u="none" strike="noStrike">
                          <a:solidFill>
                            <a:srgbClr val="474847"/>
                          </a:solidFill>
                          <a:effectLst/>
                          <a:latin typeface="Arial"/>
                        </a:rPr>
                      </a:br>
                      <a:r>
                        <a:rPr lang="de-DE" sz="1000" b="1" i="0" u="none" strike="noStrike">
                          <a:solidFill>
                            <a:srgbClr val="474847"/>
                          </a:solidFill>
                          <a:effectLst/>
                          <a:latin typeface="Arial"/>
                        </a:rPr>
                        <a:t>12 %</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1" i="0" u="none" strike="noStrike" dirty="0">
                          <a:solidFill>
                            <a:srgbClr val="474847"/>
                          </a:solidFill>
                          <a:effectLst/>
                          <a:latin typeface="Arial"/>
                        </a:rPr>
                        <a:t>ungebremst</a:t>
                      </a:r>
                    </a:p>
                  </a:txBody>
                  <a:tcPr marL="8607" marR="8607" marT="8607"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666">
                <a:tc>
                  <a:txBody>
                    <a:bodyPr/>
                    <a:lstStyle/>
                    <a:p>
                      <a:pPr algn="l" fontAlgn="ctr"/>
                      <a:r>
                        <a:rPr lang="de-DE" sz="1100" b="1" i="0" u="none" strike="noStrike">
                          <a:solidFill>
                            <a:srgbClr val="474847"/>
                          </a:solidFill>
                          <a:effectLst/>
                          <a:latin typeface="Arial"/>
                        </a:rPr>
                        <a:t> </a:t>
                      </a:r>
                    </a:p>
                  </a:txBody>
                  <a:tcPr marL="8607" marR="8607" marT="860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smtClean="0">
                          <a:solidFill>
                            <a:srgbClr val="474847"/>
                          </a:solidFill>
                          <a:effectLst/>
                          <a:latin typeface="Arial"/>
                        </a:rPr>
                        <a:t>kW</a:t>
                      </a:r>
                    </a:p>
                    <a:p>
                      <a:pPr algn="ctr" fontAlgn="ctr"/>
                      <a:r>
                        <a:rPr lang="de-DE" sz="1100" b="0" i="0" u="none" strike="noStrike" smtClean="0">
                          <a:solidFill>
                            <a:srgbClr val="474847"/>
                          </a:solidFill>
                          <a:effectLst/>
                          <a:latin typeface="Arial"/>
                        </a:rPr>
                        <a:t>(PS)</a:t>
                      </a:r>
                      <a:endParaRPr lang="de-DE" sz="1100" b="0" i="0" u="none" strike="noStrike">
                        <a:solidFill>
                          <a:srgbClr val="474847"/>
                        </a:solidFill>
                        <a:effectLst/>
                        <a:latin typeface="Arial"/>
                      </a:endParaRPr>
                    </a:p>
                  </a:txBody>
                  <a:tcPr marL="8607" marR="8607" marT="86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de-DE" sz="1100" b="0" i="0" u="none" strike="noStrike" dirty="0">
                          <a:solidFill>
                            <a:srgbClr val="474847"/>
                          </a:solidFill>
                          <a:effectLst/>
                          <a:latin typeface="Arial"/>
                        </a:rPr>
                        <a:t> </a:t>
                      </a:r>
                      <a:r>
                        <a:rPr lang="de-DE" sz="1100" b="0" i="0" u="none" strike="noStrike" dirty="0" smtClean="0">
                          <a:solidFill>
                            <a:srgbClr val="474847"/>
                          </a:solidFill>
                          <a:effectLst/>
                          <a:latin typeface="Arial"/>
                        </a:rPr>
                        <a:t>kg</a:t>
                      </a:r>
                      <a:endParaRPr lang="de-DE" sz="1100" b="0" i="0" u="none" strike="noStrike" dirty="0">
                        <a:solidFill>
                          <a:srgbClr val="474847"/>
                        </a:solidFill>
                        <a:effectLst/>
                        <a:latin typeface="Arial"/>
                      </a:endParaRPr>
                    </a:p>
                  </a:txBody>
                  <a:tcPr marL="8607" marR="8607" marT="8607"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452277">
                <a:tc>
                  <a:txBody>
                    <a:bodyPr/>
                    <a:lstStyle/>
                    <a:p>
                      <a:pPr hangingPunct="0">
                        <a:spcAft>
                          <a:spcPts val="0"/>
                        </a:spcAft>
                      </a:pPr>
                      <a:r>
                        <a:rPr lang="de-DE" sz="1100" b="1" dirty="0" smtClean="0">
                          <a:solidFill>
                            <a:srgbClr val="474847"/>
                          </a:solidFill>
                          <a:effectLst/>
                          <a:latin typeface="Arial" pitchFamily="34" charset="0"/>
                          <a:ea typeface="Times New Roman"/>
                          <a:cs typeface="Arial" pitchFamily="34" charset="0"/>
                        </a:rPr>
                        <a:t>2,3 l </a:t>
                      </a:r>
                      <a:r>
                        <a:rPr lang="de-DE" sz="1100" b="1" dirty="0" err="1" smtClean="0">
                          <a:solidFill>
                            <a:srgbClr val="474847"/>
                          </a:solidFill>
                          <a:effectLst/>
                          <a:latin typeface="Arial" pitchFamily="34" charset="0"/>
                          <a:ea typeface="Times New Roman"/>
                          <a:cs typeface="Arial" pitchFamily="34" charset="0"/>
                        </a:rPr>
                        <a:t>EcoBoost</a:t>
                      </a:r>
                      <a:r>
                        <a:rPr lang="de-DE" sz="1100" b="1" dirty="0" smtClean="0">
                          <a:solidFill>
                            <a:srgbClr val="474847"/>
                          </a:solidFill>
                          <a:effectLst/>
                          <a:latin typeface="Arial" pitchFamily="34" charset="0"/>
                          <a:ea typeface="Times New Roman"/>
                          <a:cs typeface="Arial" pitchFamily="34" charset="0"/>
                        </a:rPr>
                        <a:t>, 6-Gang, Limousine, 5-türig</a:t>
                      </a:r>
                      <a:endParaRPr lang="de-DE" sz="1100" b="1" dirty="0">
                        <a:solidFill>
                          <a:srgbClr val="474847"/>
                        </a:solidFill>
                        <a:effectLst/>
                        <a:latin typeface="Arial" pitchFamily="34" charset="0"/>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dirty="0" smtClean="0">
                          <a:solidFill>
                            <a:srgbClr val="474847"/>
                          </a:solidFill>
                          <a:effectLst/>
                          <a:latin typeface="Arial" pitchFamily="34" charset="0"/>
                          <a:ea typeface="Times New Roman"/>
                          <a:cs typeface="Arial" pitchFamily="34" charset="0"/>
                        </a:rPr>
                        <a:t>257</a:t>
                      </a:r>
                    </a:p>
                    <a:p>
                      <a:pPr algn="ctr" hangingPunct="0">
                        <a:spcAft>
                          <a:spcPts val="0"/>
                        </a:spcAft>
                      </a:pPr>
                      <a:r>
                        <a:rPr lang="de-DE" sz="1100" b="0" dirty="0" smtClean="0">
                          <a:solidFill>
                            <a:srgbClr val="474847"/>
                          </a:solidFill>
                          <a:effectLst/>
                          <a:latin typeface="Arial" pitchFamily="34" charset="0"/>
                          <a:ea typeface="Times New Roman"/>
                          <a:cs typeface="Arial" pitchFamily="34" charset="0"/>
                        </a:rPr>
                        <a:t>(350)</a:t>
                      </a:r>
                      <a:endParaRPr lang="de-DE" sz="1100" b="0" dirty="0">
                        <a:solidFill>
                          <a:srgbClr val="474847"/>
                        </a:solidFill>
                        <a:effectLst/>
                        <a:latin typeface="Arial" pitchFamily="34" charset="0"/>
                        <a:ea typeface="Times New Roman"/>
                        <a:cs typeface="Arial" pitchFamily="34" charset="0"/>
                      </a:endParaRPr>
                    </a:p>
                  </a:txBody>
                  <a:tcPr marL="45085" marR="45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1.529</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smtClean="0">
                          <a:solidFill>
                            <a:srgbClr val="474847"/>
                          </a:solidFill>
                          <a:effectLst/>
                          <a:latin typeface="Arial"/>
                        </a:rPr>
                        <a:t>496</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2.025</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baseline="30000" dirty="0" smtClean="0">
                        <a:solidFill>
                          <a:srgbClr val="474847"/>
                        </a:solidFill>
                        <a:effectLst/>
                        <a:latin typeface="Arial"/>
                      </a:endParaRPr>
                    </a:p>
                    <a:p>
                      <a:pPr algn="ctr" fontAlgn="ctr"/>
                      <a:r>
                        <a:rPr lang="de-DE" sz="1100" b="0" i="0" u="none" strike="noStrike" baseline="30000" dirty="0" smtClean="0">
                          <a:solidFill>
                            <a:srgbClr val="474847"/>
                          </a:solidFill>
                          <a:effectLst/>
                          <a:latin typeface="Arial"/>
                        </a:rPr>
                        <a:t>--</a:t>
                      </a:r>
                    </a:p>
                    <a:p>
                      <a:pPr algn="ctr" fontAlgn="ctr"/>
                      <a:endParaRPr lang="de-DE" sz="1100" b="0" i="0" u="none" strike="noStrike" baseline="30000"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baseline="30000" dirty="0" smtClean="0">
                          <a:solidFill>
                            <a:srgbClr val="474847"/>
                          </a:solidFill>
                          <a:effectLst/>
                          <a:latin typeface="Arial"/>
                        </a:rPr>
                        <a:t>--</a:t>
                      </a:r>
                      <a:endParaRPr lang="de-DE" sz="1100" b="0" i="0" u="none" strike="noStrike" baseline="30000"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5385">
                <a:tc gridSpan="7">
                  <a:txBody>
                    <a:bodyPr/>
                    <a:lstStyle/>
                    <a:p>
                      <a:pPr algn="l" fontAlgn="ctr"/>
                      <a:r>
                        <a:rPr lang="de-DE" sz="1100" b="0" i="0" u="none" strike="noStrike" baseline="0" dirty="0" smtClean="0">
                          <a:solidFill>
                            <a:srgbClr val="474847"/>
                          </a:solidFill>
                          <a:effectLst/>
                          <a:latin typeface="Arial"/>
                        </a:rPr>
                        <a:t> 1) </a:t>
                      </a:r>
                      <a:r>
                        <a:rPr lang="de-DE" sz="1100" b="0" i="0" u="none" strike="noStrike" dirty="0" smtClean="0">
                          <a:solidFill>
                            <a:srgbClr val="474847"/>
                          </a:solidFill>
                          <a:effectLst/>
                          <a:latin typeface="Arial"/>
                        </a:rPr>
                        <a:t>EG-Leergewicht </a:t>
                      </a:r>
                      <a:r>
                        <a:rPr lang="de-DE" sz="1100" b="0" i="0" u="none" strike="noStrike" dirty="0">
                          <a:solidFill>
                            <a:srgbClr val="474847"/>
                          </a:solidFill>
                          <a:effectLst/>
                          <a:latin typeface="Arial"/>
                        </a:rPr>
                        <a:t>einschließlich Fahrer (75 kg), Betriebsstoffen und befülltem Kraftstofftank (90%).</a:t>
                      </a:r>
                      <a:br>
                        <a:rPr lang="de-DE" sz="1100" b="0" i="0" u="none" strike="noStrike" dirty="0">
                          <a:solidFill>
                            <a:srgbClr val="474847"/>
                          </a:solidFill>
                          <a:effectLst/>
                          <a:latin typeface="Arial"/>
                        </a:rPr>
                      </a:br>
                      <a:r>
                        <a:rPr lang="de-DE" sz="1100" b="0" i="0" u="none" strike="noStrike" dirty="0">
                          <a:solidFill>
                            <a:srgbClr val="474847"/>
                          </a:solidFill>
                          <a:effectLst/>
                          <a:latin typeface="Arial"/>
                        </a:rPr>
                        <a:t>   Angaben gelten für Fahrzeuge mit </a:t>
                      </a:r>
                      <a:r>
                        <a:rPr lang="de-DE" sz="1100" b="0" i="0" u="none" strike="noStrike" dirty="0" smtClean="0">
                          <a:solidFill>
                            <a:srgbClr val="474847"/>
                          </a:solidFill>
                          <a:effectLst/>
                          <a:latin typeface="Arial"/>
                        </a:rPr>
                        <a:t>Grundausstattung</a:t>
                      </a:r>
                      <a:endParaRPr lang="de-DE" sz="1100" b="0" i="0" u="none" strike="noStrike" kern="1200" dirty="0" smtClean="0">
                        <a:solidFill>
                          <a:srgbClr val="474847"/>
                        </a:solidFill>
                        <a:effectLst/>
                        <a:latin typeface="Arial"/>
                        <a:ea typeface="+mn-ea"/>
                        <a:cs typeface="+mn-cs"/>
                      </a:endParaRPr>
                    </a:p>
                  </a:txBody>
                  <a:tcPr marL="8607" marR="8607" marT="8607" marB="0" anchor="ctr">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27666">
                <a:tc gridSpan="7">
                  <a:txBody>
                    <a:bodyPr/>
                    <a:lstStyle/>
                    <a:p>
                      <a:pPr marL="0" marR="0" indent="0" algn="l" defTabSz="497845"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Zulässige </a:t>
                      </a:r>
                      <a:r>
                        <a:rPr lang="de-DE" sz="1100" b="0" i="0" u="none" strike="noStrike" dirty="0" err="1" smtClean="0">
                          <a:solidFill>
                            <a:srgbClr val="474847"/>
                          </a:solidFill>
                          <a:effectLst/>
                          <a:latin typeface="+mn-lt"/>
                        </a:rPr>
                        <a:t>Dachlast</a:t>
                      </a:r>
                      <a:r>
                        <a:rPr lang="de-DE" sz="1100" b="0" i="0" u="none" strike="noStrike" dirty="0" smtClean="0">
                          <a:solidFill>
                            <a:srgbClr val="474847"/>
                          </a:solidFill>
                          <a:effectLst/>
                          <a:latin typeface="+mn-lt"/>
                        </a:rPr>
                        <a:t> : 75 kg</a:t>
                      </a:r>
                    </a:p>
                    <a:p>
                      <a:pPr algn="l" fontAlgn="ctr"/>
                      <a:endParaRPr lang="de-DE" sz="1100" b="0" i="0" u="none" strike="noStrike" dirty="0">
                        <a:solidFill>
                          <a:srgbClr val="474847"/>
                        </a:solidFill>
                        <a:effectLst/>
                        <a:latin typeface="Arial"/>
                      </a:endParaRPr>
                    </a:p>
                  </a:txBody>
                  <a:tcPr marL="8607" marR="8607" marT="8607"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98997">
                <a:tc gridSpan="7">
                  <a:txBody>
                    <a:bodyPr/>
                    <a:lstStyle/>
                    <a:p>
                      <a:pPr algn="l" fontAlgn="ctr"/>
                      <a:endParaRPr lang="de-DE" sz="1100" b="0" i="0" u="none" strike="noStrike" dirty="0">
                        <a:solidFill>
                          <a:srgbClr val="474847"/>
                        </a:solidFill>
                        <a:effectLst/>
                        <a:latin typeface="Arial"/>
                      </a:endParaRPr>
                    </a:p>
                  </a:txBody>
                  <a:tcPr marL="8607" marR="8607" marT="8607" marB="0" anchor="ctr">
                    <a:lnL>
                      <a:noFill/>
                    </a:lnL>
                    <a:lnR>
                      <a:noFill/>
                    </a:lnR>
                    <a:lnT>
                      <a:noFill/>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bl>
          </a:graphicData>
        </a:graphic>
      </p:graphicFrame>
      <p:sp>
        <p:nvSpPr>
          <p:cNvPr id="6" name="Rechteck 5"/>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73136744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VERSICHERUNGSEINSTUFUNG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12</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282264325"/>
              </p:ext>
            </p:extLst>
          </p:nvPr>
        </p:nvGraphicFramePr>
        <p:xfrm>
          <a:off x="714375" y="1670049"/>
          <a:ext cx="6529388" cy="2588051"/>
        </p:xfrm>
        <a:graphic>
          <a:graphicData uri="http://schemas.openxmlformats.org/drawingml/2006/table">
            <a:tbl>
              <a:tblPr/>
              <a:tblGrid>
                <a:gridCol w="1901825"/>
                <a:gridCol w="700602"/>
                <a:gridCol w="1293927"/>
                <a:gridCol w="1293927"/>
                <a:gridCol w="1339107"/>
              </a:tblGrid>
              <a:tr h="1343165">
                <a:tc>
                  <a:txBody>
                    <a:bodyPr/>
                    <a:lstStyle/>
                    <a:p>
                      <a:pPr algn="ctr" rtl="0" fontAlgn="ctr"/>
                      <a:endParaRPr lang="de-DE" sz="1100" b="1" i="0" u="none" strike="noStrike" dirty="0">
                        <a:solidFill>
                          <a:srgbClr val="474847"/>
                        </a:solidFill>
                        <a:effectLst/>
                        <a:latin typeface="Arial"/>
                      </a:endParaRP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de-DE" sz="1100" b="1" i="0" u="none" strike="noStrike" dirty="0" smtClean="0">
                        <a:solidFill>
                          <a:srgbClr val="474847"/>
                        </a:solidFill>
                        <a:effectLst/>
                        <a:latin typeface="Arial"/>
                      </a:endParaRPr>
                    </a:p>
                    <a:p>
                      <a:pPr algn="ctr" rtl="0" fontAlgn="ctr"/>
                      <a:endParaRPr lang="de-DE" sz="1100" b="1" i="0" u="none" strike="noStrike" dirty="0" smtClean="0">
                        <a:solidFill>
                          <a:srgbClr val="474847"/>
                        </a:solidFill>
                        <a:effectLst/>
                        <a:latin typeface="Arial"/>
                      </a:endParaRPr>
                    </a:p>
                    <a:p>
                      <a:pPr algn="ctr" rtl="0" fontAlgn="ctr"/>
                      <a:endParaRPr lang="de-DE" sz="1100" b="1" i="0" u="none" strike="noStrike" dirty="0" smtClean="0">
                        <a:solidFill>
                          <a:srgbClr val="474847"/>
                        </a:solidFill>
                        <a:effectLst/>
                        <a:latin typeface="Arial"/>
                      </a:endParaRPr>
                    </a:p>
                    <a:p>
                      <a:pPr algn="ctr" rtl="0" fontAlgn="ctr"/>
                      <a:r>
                        <a:rPr lang="de-DE" sz="1100" b="1" i="0" u="none" strike="noStrike" dirty="0" smtClean="0">
                          <a:solidFill>
                            <a:srgbClr val="474847"/>
                          </a:solidFill>
                          <a:effectLst/>
                          <a:latin typeface="Arial"/>
                        </a:rPr>
                        <a:t>Leistung</a:t>
                      </a:r>
                      <a:endParaRPr lang="de-DE" sz="1100" b="1" i="0" u="none" strike="noStrike" dirty="0">
                        <a:solidFill>
                          <a:srgbClr val="474847"/>
                        </a:solidFill>
                        <a:effectLst/>
                        <a:latin typeface="Arial"/>
                      </a:endParaRPr>
                    </a:p>
                    <a:p>
                      <a:pPr algn="ctr" rtl="0" fontAlgn="ctr"/>
                      <a:endParaRPr lang="de-DE" sz="1100" b="1" i="0" u="none" strike="noStrike" dirty="0" smtClean="0">
                        <a:solidFill>
                          <a:srgbClr val="474847"/>
                        </a:solidFill>
                        <a:effectLst/>
                        <a:latin typeface="Arial"/>
                      </a:endParaRPr>
                    </a:p>
                    <a:p>
                      <a:pPr algn="ctr" rtl="0" fontAlgn="ctr"/>
                      <a:r>
                        <a:rPr lang="de-DE" sz="1100" b="1" i="0" u="none" strike="noStrike" dirty="0" smtClean="0">
                          <a:solidFill>
                            <a:srgbClr val="474847"/>
                          </a:solidFill>
                          <a:effectLst/>
                          <a:latin typeface="Arial"/>
                        </a:rPr>
                        <a:t>kW         </a:t>
                      </a:r>
                      <a:r>
                        <a:rPr lang="de-DE" sz="1100" b="1" i="0" u="none" strike="noStrike" dirty="0">
                          <a:solidFill>
                            <a:srgbClr val="474847"/>
                          </a:solidFill>
                          <a:effectLst/>
                          <a:latin typeface="Arial"/>
                        </a:rPr>
                        <a:t>(PS)</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de-DE" sz="1100" b="1" i="0" u="none" strike="noStrike" dirty="0">
                          <a:solidFill>
                            <a:srgbClr val="474847"/>
                          </a:solidFill>
                          <a:effectLst/>
                          <a:latin typeface="Arial"/>
                        </a:rPr>
                        <a:t>Haftpflicht</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1" i="0" u="none" strike="noStrike">
                          <a:solidFill>
                            <a:srgbClr val="474847"/>
                          </a:solidFill>
                          <a:effectLst/>
                          <a:latin typeface="Arial"/>
                        </a:rPr>
                        <a:t>Vollkasko</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1" i="0" u="none" strike="noStrike">
                          <a:solidFill>
                            <a:srgbClr val="474847"/>
                          </a:solidFill>
                          <a:effectLst/>
                          <a:latin typeface="Arial"/>
                        </a:rPr>
                        <a:t>Teilkasko</a:t>
                      </a:r>
                    </a:p>
                  </a:txBody>
                  <a:tcPr marL="9525" marR="9525" marT="9525"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2443">
                <a:tc>
                  <a:txBody>
                    <a:bodyPr/>
                    <a:lstStyle/>
                    <a:p>
                      <a:pPr hangingPunct="0">
                        <a:spcAft>
                          <a:spcPts val="0"/>
                        </a:spcAft>
                      </a:pPr>
                      <a:r>
                        <a:rPr lang="de-DE" sz="1100" b="1" dirty="0" smtClean="0">
                          <a:solidFill>
                            <a:srgbClr val="474847"/>
                          </a:solidFill>
                          <a:effectLst/>
                          <a:latin typeface="Arial" pitchFamily="34" charset="0"/>
                          <a:ea typeface="Times New Roman"/>
                          <a:cs typeface="Arial" pitchFamily="34" charset="0"/>
                        </a:rPr>
                        <a:t>2,3 l </a:t>
                      </a:r>
                      <a:r>
                        <a:rPr lang="de-DE" sz="1100" b="1" dirty="0" err="1" smtClean="0">
                          <a:solidFill>
                            <a:srgbClr val="474847"/>
                          </a:solidFill>
                          <a:effectLst/>
                          <a:latin typeface="Arial" pitchFamily="34" charset="0"/>
                          <a:ea typeface="Times New Roman"/>
                          <a:cs typeface="Arial" pitchFamily="34" charset="0"/>
                        </a:rPr>
                        <a:t>EcoBoost</a:t>
                      </a:r>
                      <a:r>
                        <a:rPr lang="de-DE" sz="1100" b="1" dirty="0" smtClean="0">
                          <a:solidFill>
                            <a:srgbClr val="474847"/>
                          </a:solidFill>
                          <a:effectLst/>
                          <a:latin typeface="Arial" pitchFamily="34" charset="0"/>
                          <a:ea typeface="Times New Roman"/>
                          <a:cs typeface="Arial" pitchFamily="34" charset="0"/>
                        </a:rPr>
                        <a:t>, 6-Gang, Limousine, 5-türig</a:t>
                      </a:r>
                      <a:endParaRPr lang="de-DE" sz="1100" b="1" dirty="0">
                        <a:solidFill>
                          <a:srgbClr val="474847"/>
                        </a:solidFill>
                        <a:effectLst/>
                        <a:latin typeface="Arial" pitchFamily="34" charset="0"/>
                        <a:ea typeface="Times New Roman"/>
                        <a:cs typeface="Arial" pitchFamily="34" charset="0"/>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Aft>
                          <a:spcPts val="0"/>
                        </a:spcAft>
                      </a:pPr>
                      <a:r>
                        <a:rPr lang="de-DE" sz="1100" b="0" dirty="0" smtClean="0">
                          <a:solidFill>
                            <a:srgbClr val="474847"/>
                          </a:solidFill>
                          <a:effectLst/>
                          <a:latin typeface="Arial" pitchFamily="34" charset="0"/>
                          <a:ea typeface="Times New Roman"/>
                          <a:cs typeface="Arial" pitchFamily="34" charset="0"/>
                        </a:rPr>
                        <a:t>257</a:t>
                      </a:r>
                      <a:r>
                        <a:rPr lang="de-DE" sz="1100" b="0" baseline="0" dirty="0" smtClean="0">
                          <a:solidFill>
                            <a:srgbClr val="474847"/>
                          </a:solidFill>
                          <a:effectLst/>
                          <a:latin typeface="Arial" pitchFamily="34" charset="0"/>
                          <a:ea typeface="Times New Roman"/>
                          <a:cs typeface="Arial" pitchFamily="34" charset="0"/>
                        </a:rPr>
                        <a:t>     </a:t>
                      </a:r>
                      <a:r>
                        <a:rPr lang="de-DE" sz="1100" b="0" dirty="0" smtClean="0">
                          <a:solidFill>
                            <a:srgbClr val="474847"/>
                          </a:solidFill>
                          <a:effectLst/>
                          <a:latin typeface="Arial" pitchFamily="34" charset="0"/>
                          <a:ea typeface="Times New Roman"/>
                          <a:cs typeface="Arial" pitchFamily="34" charset="0"/>
                        </a:rPr>
                        <a:t> (350)</a:t>
                      </a:r>
                      <a:endParaRPr lang="de-DE" sz="1100" b="0" dirty="0">
                        <a:solidFill>
                          <a:srgbClr val="474847"/>
                        </a:solidFill>
                        <a:effectLst/>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Aft>
                          <a:spcPts val="0"/>
                        </a:spcAft>
                      </a:pPr>
                      <a:r>
                        <a:rPr lang="de-DE" sz="1100" b="0" kern="1200" dirty="0" smtClean="0">
                          <a:solidFill>
                            <a:srgbClr val="474847"/>
                          </a:solidFill>
                          <a:effectLst/>
                          <a:latin typeface="Arial" pitchFamily="34" charset="0"/>
                          <a:ea typeface="Times New Roman"/>
                          <a:cs typeface="Arial" pitchFamily="34" charset="0"/>
                        </a:rPr>
                        <a:t>18</a:t>
                      </a:r>
                      <a:endParaRPr lang="de-DE" sz="1100" b="0" kern="1200" dirty="0">
                        <a:solidFill>
                          <a:srgbClr val="474847"/>
                        </a:solidFill>
                        <a:effectLst/>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Aft>
                          <a:spcPts val="0"/>
                        </a:spcAft>
                      </a:pPr>
                      <a:r>
                        <a:rPr lang="de-DE" sz="1100" b="0" kern="1200" dirty="0" smtClean="0">
                          <a:solidFill>
                            <a:srgbClr val="474847"/>
                          </a:solidFill>
                          <a:effectLst/>
                          <a:latin typeface="Arial" pitchFamily="34" charset="0"/>
                          <a:ea typeface="Times New Roman"/>
                          <a:cs typeface="Arial" pitchFamily="34" charset="0"/>
                        </a:rPr>
                        <a:t>27</a:t>
                      </a:r>
                      <a:endParaRPr lang="de-DE" sz="1100" b="0" kern="1200" dirty="0">
                        <a:solidFill>
                          <a:srgbClr val="474847"/>
                        </a:solidFill>
                        <a:effectLst/>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hangingPunct="0">
                        <a:spcAft>
                          <a:spcPts val="0"/>
                        </a:spcAft>
                      </a:pPr>
                      <a:r>
                        <a:rPr lang="de-DE" sz="1100" b="0" kern="1200" dirty="0" smtClean="0">
                          <a:solidFill>
                            <a:srgbClr val="474847"/>
                          </a:solidFill>
                          <a:effectLst/>
                          <a:latin typeface="Arial" pitchFamily="34" charset="0"/>
                          <a:ea typeface="Times New Roman"/>
                          <a:cs typeface="Arial" pitchFamily="34" charset="0"/>
                        </a:rPr>
                        <a:t>24</a:t>
                      </a:r>
                      <a:endParaRPr lang="de-DE" sz="1100" b="0" kern="1200" dirty="0">
                        <a:solidFill>
                          <a:srgbClr val="474847"/>
                        </a:solidFill>
                        <a:effectLst/>
                        <a:latin typeface="Arial" pitchFamily="34" charset="0"/>
                        <a:ea typeface="Times New Roman"/>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2443">
                <a:tc gridSpan="5">
                  <a:txBody>
                    <a:bodyPr/>
                    <a:lstStyle/>
                    <a:p>
                      <a:pPr algn="l" fontAlgn="ctr"/>
                      <a:endParaRPr lang="de-DE" sz="1100" b="0" i="0" u="none" strike="noStrike" dirty="0">
                        <a:solidFill>
                          <a:srgbClr val="474847"/>
                        </a:solidFill>
                        <a:effectLst/>
                        <a:latin typeface="Arial"/>
                      </a:endParaRPr>
                    </a:p>
                  </a:txBody>
                  <a:tcPr marL="45085" marR="4508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de-DE" sz="1100" b="0" i="0" u="none" strike="noStrike">
                        <a:solidFill>
                          <a:srgbClr val="474847"/>
                        </a:solidFill>
                        <a:effectLst/>
                        <a:latin typeface="Arial"/>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l" fontAlgn="ctr"/>
                      <a:endParaRPr lang="de-DE" sz="1100" b="0" i="0" u="none" strike="noStrike">
                        <a:solidFill>
                          <a:srgbClr val="474847"/>
                        </a:solidFill>
                        <a:effectLst/>
                        <a:latin typeface="Arial"/>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l" fontAlgn="ctr"/>
                      <a:endParaRPr lang="de-DE" sz="1100" b="0" i="0" u="none" strike="noStrike">
                        <a:solidFill>
                          <a:srgbClr val="474847"/>
                        </a:solidFill>
                        <a:effectLst/>
                        <a:latin typeface="Arial"/>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l" fontAlgn="ctr"/>
                      <a:endParaRPr lang="de-DE" sz="1100" b="0" i="0" u="none" strike="noStrike">
                        <a:solidFill>
                          <a:srgbClr val="474847"/>
                        </a:solidFill>
                        <a:effectLst/>
                        <a:latin typeface="Arial"/>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r>
            </a:tbl>
          </a:graphicData>
        </a:graphic>
      </p:graphicFrame>
      <p:sp>
        <p:nvSpPr>
          <p:cNvPr id="6" name="Rechteck 5"/>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8896354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p:cNvSpPr>
            <a:spLocks noGrp="1"/>
          </p:cNvSpPr>
          <p:nvPr>
            <p:ph type="body" sz="quarter" idx="10"/>
          </p:nvPr>
        </p:nvSpPr>
        <p:spPr>
          <a:xfrm>
            <a:off x="720000" y="1162199"/>
            <a:ext cx="6480000" cy="8653133"/>
          </a:xfrm>
        </p:spPr>
        <p:txBody>
          <a:bodyPr/>
          <a:lstStyle/>
          <a:p>
            <a:pPr marL="0" indent="0">
              <a:buNone/>
              <a:tabLst>
                <a:tab pos="1703388" algn="l"/>
              </a:tabLst>
            </a:pPr>
            <a:r>
              <a:rPr lang="en-US" sz="1400" b="1" u="sng" dirty="0" smtClean="0">
                <a:latin typeface="Arial" pitchFamily="34" charset="0"/>
                <a:ea typeface="ヒラギノ角ゴ Pro W3"/>
                <a:cs typeface="Arial" pitchFamily="34" charset="0"/>
              </a:rPr>
              <a:t>Service</a:t>
            </a:r>
          </a:p>
          <a:p>
            <a:pPr marL="0" indent="0">
              <a:buNone/>
              <a:tabLst>
                <a:tab pos="1703388" algn="l"/>
              </a:tabLst>
            </a:pPr>
            <a:endParaRPr lang="en-US" sz="1400" b="1" u="sng" dirty="0">
              <a:latin typeface="Arial" pitchFamily="34" charset="0"/>
              <a:ea typeface="ヒラギノ角ゴ Pro W3"/>
              <a:cs typeface="Arial" pitchFamily="34" charset="0"/>
            </a:endParaRPr>
          </a:p>
          <a:p>
            <a:pPr marL="0" indent="0">
              <a:buNone/>
              <a:tabLst>
                <a:tab pos="1703388" algn="l"/>
              </a:tabLst>
            </a:pPr>
            <a:endParaRPr lang="en-US" sz="1400" b="1" u="sng" dirty="0" smtClean="0">
              <a:latin typeface="Arial" pitchFamily="34" charset="0"/>
              <a:ea typeface="ヒラギノ角ゴ Pro W3"/>
              <a:cs typeface="Arial" pitchFamily="34" charset="0"/>
            </a:endParaRPr>
          </a:p>
          <a:p>
            <a:pPr marL="0" indent="0">
              <a:buNone/>
              <a:tabLst>
                <a:tab pos="1703388" algn="l"/>
              </a:tabLst>
            </a:pPr>
            <a:endParaRPr lang="en-US" sz="1400" b="1" u="sng" dirty="0">
              <a:latin typeface="Arial" pitchFamily="34" charset="0"/>
              <a:ea typeface="ヒラギノ角ゴ Pro W3"/>
              <a:cs typeface="Arial" pitchFamily="34" charset="0"/>
            </a:endParaRPr>
          </a:p>
          <a:p>
            <a:pPr marL="0" indent="0">
              <a:buNone/>
              <a:tabLst>
                <a:tab pos="1703388" algn="l"/>
              </a:tabLst>
            </a:pPr>
            <a:endParaRPr lang="en-US" sz="1400" b="1" u="sng" dirty="0" smtClean="0">
              <a:latin typeface="Arial" pitchFamily="34" charset="0"/>
              <a:ea typeface="ヒラギノ角ゴ Pro W3"/>
              <a:cs typeface="Arial" pitchFamily="34" charset="0"/>
            </a:endParaRPr>
          </a:p>
          <a:p>
            <a:pPr marL="0" indent="0">
              <a:buNone/>
              <a:tabLst>
                <a:tab pos="1703388" algn="l"/>
              </a:tabLst>
            </a:pPr>
            <a:endParaRPr lang="en-US" sz="1400" b="1" u="sng" dirty="0" smtClean="0">
              <a:latin typeface="Arial" pitchFamily="34" charset="0"/>
              <a:ea typeface="ヒラギノ角ゴ Pro W3"/>
              <a:cs typeface="Arial" pitchFamily="34" charset="0"/>
            </a:endParaRPr>
          </a:p>
          <a:p>
            <a:pPr marL="0" lvl="0" indent="0">
              <a:buNone/>
              <a:tabLst>
                <a:tab pos="1703388" algn="l"/>
              </a:tabLst>
            </a:pPr>
            <a:r>
              <a:rPr lang="en-US" sz="1400" b="1" u="sng" dirty="0" err="1" smtClean="0">
                <a:latin typeface="Arial" pitchFamily="34" charset="0"/>
                <a:ea typeface="ヒラギノ角ゴ Pro W3"/>
                <a:cs typeface="Arial" pitchFamily="34" charset="0"/>
              </a:rPr>
              <a:t>Garantieleistungen</a:t>
            </a:r>
            <a:endParaRPr lang="en-US" sz="1400" b="1" u="sng" dirty="0">
              <a:latin typeface="Arial" pitchFamily="34" charset="0"/>
              <a:ea typeface="ヒラギノ角ゴ Pro W3"/>
              <a:cs typeface="Arial" pitchFamily="34" charset="0"/>
            </a:endParaRPr>
          </a:p>
          <a:p>
            <a:pPr lvl="0"/>
            <a:r>
              <a:rPr lang="de-DE" sz="1100" dirty="0"/>
              <a:t>2 Jahre Ford Neuwagengarantie</a:t>
            </a:r>
          </a:p>
          <a:p>
            <a:pPr lvl="0"/>
            <a:r>
              <a:rPr lang="de-DE" sz="1100" dirty="0"/>
              <a:t>12 Jahre Garantie gegen Durchrosten</a:t>
            </a:r>
          </a:p>
          <a:p>
            <a:pPr lvl="0"/>
            <a:r>
              <a:rPr lang="de-DE" sz="1100" dirty="0"/>
              <a:t>Ford Assistance 1 Jahr oder 20.000km  </a:t>
            </a:r>
          </a:p>
          <a:p>
            <a:pPr lvl="0"/>
            <a:r>
              <a:rPr lang="de-DE" sz="1100" dirty="0"/>
              <a:t>Ford </a:t>
            </a:r>
            <a:r>
              <a:rPr lang="de-DE" sz="1100" dirty="0" err="1"/>
              <a:t>Protect</a:t>
            </a:r>
            <a:r>
              <a:rPr lang="de-DE" sz="1100" dirty="0"/>
              <a:t> Extragarantie 3 Jahre bis 100.000km</a:t>
            </a:r>
          </a:p>
          <a:p>
            <a:pPr lvl="0"/>
            <a:endParaRPr lang="de-DE" sz="1100" dirty="0"/>
          </a:p>
          <a:p>
            <a:pPr lvl="0"/>
            <a:r>
              <a:rPr lang="de-DE" sz="1100" b="1" dirty="0"/>
              <a:t>Ford Neuwagengarantie: </a:t>
            </a:r>
            <a:endParaRPr lang="de-DE" sz="1100" dirty="0"/>
          </a:p>
          <a:p>
            <a:pPr marL="0" lvl="0" indent="0">
              <a:buNone/>
            </a:pPr>
            <a:r>
              <a:rPr lang="de-DE" sz="1100" dirty="0"/>
              <a:t>	Ford garantiert im Rahmen der Ford-Neuwagengarantie, dass das neue Fahrzeug frei von 	Material- und Herstellerfehlern ausgeliefert wird. Die Ford-Neuwagengarantie wird durch die 	Ford-Vertragspartner umgesetzt.</a:t>
            </a:r>
          </a:p>
          <a:p>
            <a:pPr marL="0" lvl="0" indent="0">
              <a:buNone/>
            </a:pPr>
            <a:r>
              <a:rPr lang="de-DE" sz="1100" dirty="0"/>
              <a:t>	Mit der Ford-Neuwagengarantie kann man Ansprüche auf Mängelbeseitigung beim Ford-	Vertragshändler oder europaweit bei jedem Ford-Vertragspartner </a:t>
            </a:r>
            <a:r>
              <a:rPr lang="de-DE" sz="1100" dirty="0" smtClean="0"/>
              <a:t>geltend  machen</a:t>
            </a:r>
            <a:r>
              <a:rPr lang="de-DE" sz="1100" dirty="0"/>
              <a:t>. Dabei 	werden Teile, die als Folge eines vom Hersteller zu verantwortenden Fehlers ausfallen, 	kostenlos repariert oder ausgetauscht. Die Garantie für die im Austausch eingebauten Teile 	erlischt mit Ablauf der Garantie für das Fahrzeug.</a:t>
            </a:r>
          </a:p>
          <a:p>
            <a:pPr marL="0" lvl="0" indent="0">
              <a:buNone/>
            </a:pPr>
            <a:r>
              <a:rPr lang="de-DE" sz="1100" dirty="0"/>
              <a:t>	Ansprüche aus der Ford-Neuwagengarantie können unabhängig von Besitzerwechseln geltend 	gemacht werden.</a:t>
            </a:r>
          </a:p>
          <a:p>
            <a:pPr marL="0" lvl="0" indent="0">
              <a:buNone/>
            </a:pPr>
            <a:r>
              <a:rPr lang="de-DE" sz="1100" dirty="0"/>
              <a:t>	Die Ford-Neuwagengarantie erstreckt sich über einen Zeitraum </a:t>
            </a:r>
            <a:r>
              <a:rPr lang="de-DE" sz="1100" dirty="0" smtClean="0"/>
              <a:t> von 2 Jahren ab dem Datum 	der Erstzulassung oder </a:t>
            </a:r>
            <a:r>
              <a:rPr lang="de-DE" sz="1100" dirty="0"/>
              <a:t>dem Datum der Auslieferung durch den Ford Händler (es gilt das 	früheste Datum). Die Garantiefrist wird durch die Inanspruchnahme von Garantiearbeiten nicht 	verlängert. Ansprüche aus der Ford-Neuwagengarantie setzen voraus, dass die Wartungen 	nach der jeweils gültigen Herstellervorgabe erbracht wurden.</a:t>
            </a:r>
          </a:p>
          <a:p>
            <a:pPr marL="0" lvl="0" indent="0">
              <a:buNone/>
            </a:pPr>
            <a:endParaRPr lang="de-DE" sz="1100" dirty="0"/>
          </a:p>
          <a:p>
            <a:pPr lvl="0"/>
            <a:r>
              <a:rPr lang="de-DE" sz="1100" b="1" dirty="0"/>
              <a:t>Garantie gegen Durchrosten:</a:t>
            </a:r>
          </a:p>
          <a:p>
            <a:pPr marL="0" lvl="0" indent="0">
              <a:buNone/>
            </a:pPr>
            <a:r>
              <a:rPr lang="de-DE" sz="1100" b="1" dirty="0"/>
              <a:t>	</a:t>
            </a:r>
            <a:r>
              <a:rPr lang="de-DE" sz="1100" dirty="0"/>
              <a:t>Ab Beginn der Ford Neuwagengarantie wird eine Garantie gegen das Durchrosten von 	Karosserieteilen gewährt, die 12 Jahre beträgt. Um sie zu erhalten, muss am Fahrzeug 	regelmäßig eine Korrosionsschutzkontrolle nach Herstellervorgabe durchgeführt werden. 	Nähere Informationen erhalten Sie bei Ihrem  Ford Vertragspartner. </a:t>
            </a:r>
          </a:p>
          <a:p>
            <a:pPr marL="0" indent="0">
              <a:buNone/>
            </a:pPr>
            <a:endParaRPr lang="de-DE" sz="1100" dirty="0"/>
          </a:p>
        </p:txBody>
      </p:sp>
      <p:sp>
        <p:nvSpPr>
          <p:cNvPr id="3" name="Titel 2"/>
          <p:cNvSpPr>
            <a:spLocks noGrp="1"/>
          </p:cNvSpPr>
          <p:nvPr>
            <p:ph type="title"/>
          </p:nvPr>
        </p:nvSpPr>
        <p:spPr/>
        <p:txBody>
          <a:bodyPr/>
          <a:lstStyle/>
          <a:p>
            <a:r>
              <a:rPr lang="de-DE" dirty="0" smtClean="0"/>
              <a:t>Ford FOCUS RS - Service &amp; GARANTIE</a:t>
            </a:r>
            <a:endParaRPr lang="de-DE" dirty="0"/>
          </a:p>
        </p:txBody>
      </p:sp>
      <p:sp>
        <p:nvSpPr>
          <p:cNvPr id="4" name="Foliennummernplatzhalter 3"/>
          <p:cNvSpPr>
            <a:spLocks noGrp="1"/>
          </p:cNvSpPr>
          <p:nvPr>
            <p:ph type="sldNum" sz="quarter" idx="11"/>
          </p:nvPr>
        </p:nvSpPr>
        <p:spPr>
          <a:xfrm>
            <a:off x="728954" y="10065489"/>
            <a:ext cx="379376" cy="393768"/>
          </a:xfrm>
        </p:spPr>
        <p:txBody>
          <a:bodyPr/>
          <a:lstStyle/>
          <a:p>
            <a:pPr>
              <a:defRPr/>
            </a:pPr>
            <a:fld id="{75DAA85F-063A-48B9-B298-BAA77919E86C}" type="slidenum">
              <a:rPr lang="en-US" smtClean="0">
                <a:solidFill>
                  <a:srgbClr val="425968"/>
                </a:solidFill>
              </a:rPr>
              <a:pPr>
                <a:defRPr/>
              </a:pPr>
              <a:t>13</a:t>
            </a:fld>
            <a:endParaRPr lang="en-US">
              <a:solidFill>
                <a:srgbClr val="425968"/>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790372615"/>
              </p:ext>
            </p:extLst>
          </p:nvPr>
        </p:nvGraphicFramePr>
        <p:xfrm>
          <a:off x="733425" y="1535950"/>
          <a:ext cx="6466573" cy="781050"/>
        </p:xfrm>
        <a:graphic>
          <a:graphicData uri="http://schemas.openxmlformats.org/drawingml/2006/table">
            <a:tbl>
              <a:tblPr>
                <a:tableStyleId>{9D7B26C5-4107-4FEC-AEDC-1716B250A1EF}</a:tableStyleId>
              </a:tblPr>
              <a:tblGrid>
                <a:gridCol w="3662810"/>
                <a:gridCol w="2803763"/>
              </a:tblGrid>
              <a:tr h="390525">
                <a:tc>
                  <a:txBody>
                    <a:bodyPr/>
                    <a:lstStyle/>
                    <a:p>
                      <a:pPr algn="l" fontAlgn="ctr"/>
                      <a:r>
                        <a:rPr lang="de-DE" sz="1100" u="none" strike="noStrike" dirty="0">
                          <a:effectLst/>
                        </a:rPr>
                        <a:t>Wartung</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de-DE" sz="1100" kern="1200" dirty="0">
                          <a:solidFill>
                            <a:srgbClr val="474847"/>
                          </a:solidFill>
                          <a:latin typeface="Arial"/>
                          <a:ea typeface="ヒラギノ角ゴ Pro W3" pitchFamily="-108" charset="-128"/>
                          <a:cs typeface="Arial"/>
                        </a:rPr>
                        <a:t>alle 12 Monate, spätestens jedoch alle 20.000 km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0500">
                <a:tc rowSpan="2">
                  <a:txBody>
                    <a:bodyPr/>
                    <a:lstStyle/>
                    <a:p>
                      <a:pPr algn="l" fontAlgn="ctr"/>
                      <a:r>
                        <a:rPr lang="de-DE" sz="1100" u="none" strike="noStrike" dirty="0">
                          <a:effectLst/>
                        </a:rPr>
                        <a:t>Korrosionsschutzkontrolle</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de-DE" sz="1100" u="none" strike="noStrike">
                          <a:effectLst/>
                        </a:rPr>
                        <a:t>Fahrzeugalter bis 6 Jahre: alle 2 Jahre</a:t>
                      </a:r>
                      <a:endParaRPr lang="de-DE" sz="1100" b="0" i="0" u="none" strike="noStrike">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00025">
                <a:tc vMerge="1">
                  <a:txBody>
                    <a:bodyPr/>
                    <a:lstStyle/>
                    <a:p>
                      <a:endParaRPr lang="de-DE"/>
                    </a:p>
                  </a:txBody>
                  <a:tcPr/>
                </a:tc>
                <a:tc>
                  <a:txBody>
                    <a:bodyPr/>
                    <a:lstStyle/>
                    <a:p>
                      <a:pPr algn="l" fontAlgn="ctr"/>
                      <a:r>
                        <a:rPr lang="de-DE" sz="1100" u="none" strike="noStrike" dirty="0">
                          <a:effectLst/>
                        </a:rPr>
                        <a:t>Fahrzeugalter ab 7 Jahre: jährlich</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Rechteck 5"/>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310148995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p:cNvSpPr>
            <a:spLocks noGrp="1"/>
          </p:cNvSpPr>
          <p:nvPr>
            <p:ph type="body" sz="quarter" idx="10"/>
          </p:nvPr>
        </p:nvSpPr>
        <p:spPr>
          <a:xfrm>
            <a:off x="720000" y="1231649"/>
            <a:ext cx="6480000" cy="8618403"/>
          </a:xfrm>
        </p:spPr>
        <p:txBody>
          <a:bodyPr/>
          <a:lstStyle/>
          <a:p>
            <a:pPr lvl="0"/>
            <a:r>
              <a:rPr lang="de-DE" sz="1100" b="1" dirty="0"/>
              <a:t>Ford Assistance-Mobilitätsservice:</a:t>
            </a:r>
          </a:p>
          <a:p>
            <a:pPr marL="0" lvl="0" indent="0">
              <a:buNone/>
            </a:pPr>
            <a:r>
              <a:rPr lang="de-DE" sz="1100" dirty="0"/>
              <a:t>	Ob Ford-Neuwagen oder älterer Ford – Ford-Kunden profitieren von </a:t>
            </a:r>
            <a:r>
              <a:rPr lang="de-DE" sz="1100" dirty="0" smtClean="0"/>
              <a:t>einem </a:t>
            </a:r>
            <a:r>
              <a:rPr lang="de-DE" sz="1100" dirty="0"/>
              <a:t>lebenslangen 	Mobilitätsservice. Bereits beim Neuwagen-Kauf wird der Besitzer automatisch durch die Ford  	Assistance Mobilitätsservice geschützt, die – als Erweiterung der </a:t>
            </a:r>
            <a:r>
              <a:rPr lang="de-DE" sz="1100" dirty="0" smtClean="0"/>
              <a:t>Neuwagengarantie </a:t>
            </a:r>
            <a:r>
              <a:rPr lang="de-DE" sz="1100" dirty="0"/>
              <a:t>– </a:t>
            </a:r>
            <a:r>
              <a:rPr lang="de-DE" sz="1100" dirty="0" smtClean="0"/>
              <a:t>	bei 	allen </a:t>
            </a:r>
            <a:r>
              <a:rPr lang="de-DE" sz="1100" dirty="0"/>
              <a:t>Neuwagen zwölf Monate beträgt.</a:t>
            </a:r>
          </a:p>
          <a:p>
            <a:pPr marL="0" lvl="0" indent="0">
              <a:buNone/>
            </a:pPr>
            <a:r>
              <a:rPr lang="de-DE" sz="1100" dirty="0"/>
              <a:t>	Wird das Fahrzeug danach, also nach den ersten zwölf Monaten, regelmäßig und fachgerecht, 	das heißt: gemäß den laut Serviceplan vorgeschriebenen Intervallen von einem Ford Service 	Partner </a:t>
            </a:r>
            <a:r>
              <a:rPr lang="de-DE" sz="1100" dirty="0" smtClean="0"/>
              <a:t>gewartet</a:t>
            </a:r>
            <a:r>
              <a:rPr lang="de-DE" sz="1100" dirty="0"/>
              <a:t>, erneuert sich das Ford </a:t>
            </a:r>
            <a:r>
              <a:rPr lang="de-DE" sz="1100" dirty="0" smtClean="0"/>
              <a:t>Mobilitätsservice automatisch </a:t>
            </a:r>
            <a:r>
              <a:rPr lang="de-DE" sz="1100" dirty="0"/>
              <a:t>bis zum Zeitpunkt </a:t>
            </a:r>
            <a:r>
              <a:rPr lang="de-DE" sz="1100" dirty="0" smtClean="0"/>
              <a:t>der 	nächsten </a:t>
            </a:r>
            <a:r>
              <a:rPr lang="de-DE" sz="1100" dirty="0"/>
              <a:t>fälligen Inspektion, maximal jedoch um weitere 12 </a:t>
            </a:r>
            <a:r>
              <a:rPr lang="de-DE" sz="1100" dirty="0" smtClean="0"/>
              <a:t>Monate </a:t>
            </a:r>
            <a:r>
              <a:rPr lang="de-DE" sz="1100" dirty="0"/>
              <a:t>– und das bis zum </a:t>
            </a:r>
            <a:r>
              <a:rPr lang="de-DE" sz="1100" dirty="0" smtClean="0"/>
              <a:t>	„</a:t>
            </a:r>
            <a:r>
              <a:rPr lang="de-DE" sz="1100" dirty="0"/>
              <a:t>Lebensende“ des Fahrzeugs.</a:t>
            </a:r>
          </a:p>
          <a:p>
            <a:pPr marL="0" lvl="0" indent="0">
              <a:buNone/>
            </a:pPr>
            <a:r>
              <a:rPr lang="de-DE" sz="1100" dirty="0"/>
              <a:t>	Ist eine Pannenhilfe vor Ort nicht möglich, bietet Ford den Reisenden nach Ermessen 	alternative Möglichkeiten an, um zum Zielort zu gelangen oder nach Hause zurückzukehren; 	dies schließt ein Ersatzfahrzeug, Weiterreise und Hotelunterkunft ein. Die Ford Assistance ist 	in Europa das ganze Jahr über 24 Stunden/Tag erreichbar.</a:t>
            </a:r>
          </a:p>
          <a:p>
            <a:pPr marL="0" lvl="0" indent="0">
              <a:buNone/>
            </a:pPr>
            <a:endParaRPr lang="de-DE" sz="1100" b="1" dirty="0"/>
          </a:p>
          <a:p>
            <a:pPr lvl="0"/>
            <a:r>
              <a:rPr lang="de-DE" sz="1100" b="1" dirty="0"/>
              <a:t>Ford </a:t>
            </a:r>
            <a:r>
              <a:rPr lang="de-DE" sz="1100" b="1" dirty="0" err="1"/>
              <a:t>Protect</a:t>
            </a:r>
            <a:r>
              <a:rPr lang="de-DE" sz="1100" b="1" dirty="0"/>
              <a:t> Extra - </a:t>
            </a:r>
            <a:r>
              <a:rPr lang="de-DE" sz="1100" b="1" dirty="0" smtClean="0"/>
              <a:t>Garantie:</a:t>
            </a:r>
            <a:endParaRPr lang="de-DE" sz="1100" dirty="0"/>
          </a:p>
          <a:p>
            <a:pPr marL="0" lvl="0" indent="0">
              <a:buNone/>
            </a:pPr>
            <a:r>
              <a:rPr lang="de-DE" sz="1100" dirty="0"/>
              <a:t>	Zusätzliche Sicherheit nach dem Ablauf der 2-jährigen Ford-Neuwagengarantie bietet die 	Ford </a:t>
            </a:r>
            <a:r>
              <a:rPr lang="de-DE" sz="1100" dirty="0" err="1"/>
              <a:t>Protect</a:t>
            </a:r>
            <a:r>
              <a:rPr lang="de-DE" sz="1100" dirty="0"/>
              <a:t> Extra - Garantie. Der Ford </a:t>
            </a:r>
            <a:r>
              <a:rPr lang="de-DE" sz="1100" dirty="0" err="1"/>
              <a:t>Protect</a:t>
            </a:r>
            <a:r>
              <a:rPr lang="de-DE" sz="1100" dirty="0"/>
              <a:t> Extra - Garantie	schützt vor unerwarteten 	Reparaturkosten, deckt fast alle Bauteile des Fahrzeugs ab und bietet 	sorgenfreies Fahren 	ohne unangenehme Überraschungen. </a:t>
            </a:r>
          </a:p>
          <a:p>
            <a:pPr marL="0" lvl="0" indent="0">
              <a:buNone/>
            </a:pPr>
            <a:r>
              <a:rPr lang="de-DE" sz="1100" dirty="0"/>
              <a:t>	Der Ford </a:t>
            </a:r>
            <a:r>
              <a:rPr lang="de-DE" sz="1100" dirty="0" err="1"/>
              <a:t>Protect</a:t>
            </a:r>
            <a:r>
              <a:rPr lang="de-DE" sz="1100" dirty="0"/>
              <a:t> Extra - Garantie kann wahlweise abgeschlossen werden</a:t>
            </a:r>
          </a:p>
          <a:p>
            <a:pPr marL="0" lvl="0" indent="0">
              <a:buNone/>
            </a:pPr>
            <a:endParaRPr lang="de-DE" sz="1100" dirty="0" smtClean="0"/>
          </a:p>
          <a:p>
            <a:pPr marL="0" lvl="0" indent="0">
              <a:buNone/>
            </a:pPr>
            <a:r>
              <a:rPr lang="de-DE" sz="1100" dirty="0"/>
              <a:t>	</a:t>
            </a:r>
            <a:r>
              <a:rPr lang="de-DE" sz="1100" dirty="0" smtClean="0"/>
              <a:t>	- für </a:t>
            </a:r>
            <a:r>
              <a:rPr lang="de-DE" sz="1100" dirty="0"/>
              <a:t>das 3. </a:t>
            </a:r>
            <a:r>
              <a:rPr lang="de-DE" sz="1100" dirty="0" smtClean="0"/>
              <a:t>bis 5. Jahr bis max. 100.000 km Gesamtfahrleistung</a:t>
            </a:r>
          </a:p>
          <a:p>
            <a:pPr marL="0" lvl="0" indent="0">
              <a:buNone/>
            </a:pPr>
            <a:r>
              <a:rPr lang="de-DE" sz="1100" dirty="0" smtClean="0"/>
              <a:t>		- für das </a:t>
            </a:r>
            <a:r>
              <a:rPr lang="de-DE" sz="1100" dirty="0"/>
              <a:t>3</a:t>
            </a:r>
            <a:r>
              <a:rPr lang="de-DE" sz="1100" dirty="0" smtClean="0"/>
              <a:t>. bis 4. Jahr bis max. 125.000 km Gesamtfahrleistung</a:t>
            </a:r>
          </a:p>
          <a:p>
            <a:pPr marL="0" lvl="0" indent="0">
              <a:buNone/>
            </a:pPr>
            <a:r>
              <a:rPr lang="de-DE" sz="1100" dirty="0"/>
              <a:t>	</a:t>
            </a:r>
            <a:r>
              <a:rPr lang="de-DE" sz="1100" dirty="0" smtClean="0"/>
              <a:t>	</a:t>
            </a:r>
            <a:endParaRPr lang="de-DE" sz="1100" dirty="0"/>
          </a:p>
          <a:p>
            <a:pPr marL="0" lvl="0" indent="0">
              <a:buNone/>
            </a:pPr>
            <a:endParaRPr lang="de-DE" sz="1100" dirty="0"/>
          </a:p>
          <a:p>
            <a:pPr marL="0" indent="0">
              <a:buNone/>
            </a:pPr>
            <a:endParaRPr lang="de-DE" sz="1100" dirty="0" smtClean="0"/>
          </a:p>
          <a:p>
            <a:pPr marL="0" indent="0">
              <a:buNone/>
            </a:pPr>
            <a:endParaRPr lang="de-DE" sz="1100" dirty="0" smtClean="0"/>
          </a:p>
        </p:txBody>
      </p:sp>
      <p:sp>
        <p:nvSpPr>
          <p:cNvPr id="3" name="Titel 2"/>
          <p:cNvSpPr>
            <a:spLocks noGrp="1"/>
          </p:cNvSpPr>
          <p:nvPr>
            <p:ph type="title"/>
          </p:nvPr>
        </p:nvSpPr>
        <p:spPr/>
        <p:txBody>
          <a:bodyPr/>
          <a:lstStyle/>
          <a:p>
            <a:r>
              <a:rPr lang="de-DE" dirty="0" smtClean="0"/>
              <a:t>Ford FOCUS RS - Service &amp; GARANTIE</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solidFill>
                  <a:srgbClr val="425968"/>
                </a:solidFill>
              </a:rPr>
              <a:pPr>
                <a:defRPr/>
              </a:pPr>
              <a:t>14</a:t>
            </a:fld>
            <a:endParaRPr lang="en-US">
              <a:solidFill>
                <a:srgbClr val="425968"/>
              </a:solidFill>
            </a:endParaRPr>
          </a:p>
        </p:txBody>
      </p:sp>
      <p:sp>
        <p:nvSpPr>
          <p:cNvPr id="5" name="Rechteck 4"/>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196306292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smtClean="0"/>
              <a:t>IHRE NOTIZEN</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solidFill>
                  <a:srgbClr val="425968"/>
                </a:solidFill>
              </a:rPr>
              <a:pPr>
                <a:defRPr/>
              </a:pPr>
              <a:t>15</a:t>
            </a:fld>
            <a:endParaRPr lang="en-US">
              <a:solidFill>
                <a:srgbClr val="425968"/>
              </a:solidFill>
            </a:endParaRPr>
          </a:p>
        </p:txBody>
      </p:sp>
      <p:cxnSp>
        <p:nvCxnSpPr>
          <p:cNvPr id="7" name="Gerade Verbindung 6"/>
          <p:cNvCxnSpPr/>
          <p:nvPr/>
        </p:nvCxnSpPr>
        <p:spPr>
          <a:xfrm>
            <a:off x="720000" y="252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a:off x="720000" y="180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720000" y="288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p:nvCxnSpPr>
        <p:spPr>
          <a:xfrm>
            <a:off x="720000" y="216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a:off x="720000" y="324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a:off x="720000" y="612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720000" y="540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720000" y="648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720000" y="576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a:off x="720000" y="684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a:off x="720000" y="432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720000" y="360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a:off x="728954" y="468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a:off x="720000" y="396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Gerade Verbindung 22"/>
          <p:cNvCxnSpPr/>
          <p:nvPr/>
        </p:nvCxnSpPr>
        <p:spPr>
          <a:xfrm>
            <a:off x="720000" y="504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a:off x="720000" y="756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720000" y="720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a:off x="720000" y="792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720000" y="828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p:nvCxnSpPr>
        <p:spPr>
          <a:xfrm>
            <a:off x="720000" y="864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Gerade Verbindung 28"/>
          <p:cNvCxnSpPr/>
          <p:nvPr/>
        </p:nvCxnSpPr>
        <p:spPr>
          <a:xfrm>
            <a:off x="720000" y="936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a:off x="720000" y="9000000"/>
            <a:ext cx="6480000" cy="0"/>
          </a:xfrm>
          <a:prstGeom prst="line">
            <a:avLst/>
          </a:prstGeom>
          <a:ln w="63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31" name="Rechteck 30"/>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111406855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p:cNvSpPr txBox="1">
            <a:spLocks/>
          </p:cNvSpPr>
          <p:nvPr/>
        </p:nvSpPr>
        <p:spPr>
          <a:xfrm>
            <a:off x="112672" y="10052042"/>
            <a:ext cx="4121848" cy="393768"/>
          </a:xfrm>
          <a:prstGeom prst="rect">
            <a:avLst/>
          </a:prstGeom>
        </p:spPr>
        <p:txBody>
          <a:bodyPr/>
          <a:lstStyle>
            <a:defPPr>
              <a:defRPr lang="en-US"/>
            </a:defPPr>
            <a:lvl1pPr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49784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99569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49353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199138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489225" algn="l" defTabSz="995690" rtl="0" eaLnBrk="1" latinLnBrk="0" hangingPunct="1">
              <a:defRPr sz="2600" kern="1200">
                <a:solidFill>
                  <a:schemeClr val="tx1"/>
                </a:solidFill>
                <a:latin typeface="Arial" pitchFamily="34" charset="0"/>
                <a:ea typeface="ヒラギノ角ゴ Pro W3"/>
                <a:cs typeface="ヒラギノ角ゴ Pro W3"/>
              </a:defRPr>
            </a:lvl6pPr>
            <a:lvl7pPr marL="2987070" algn="l" defTabSz="995690" rtl="0" eaLnBrk="1" latinLnBrk="0" hangingPunct="1">
              <a:defRPr sz="2600" kern="1200">
                <a:solidFill>
                  <a:schemeClr val="tx1"/>
                </a:solidFill>
                <a:latin typeface="Arial" pitchFamily="34" charset="0"/>
                <a:ea typeface="ヒラギノ角ゴ Pro W3"/>
                <a:cs typeface="ヒラギノ角ゴ Pro W3"/>
              </a:defRPr>
            </a:lvl7pPr>
            <a:lvl8pPr marL="3484916" algn="l" defTabSz="995690" rtl="0" eaLnBrk="1" latinLnBrk="0" hangingPunct="1">
              <a:defRPr sz="2600" kern="1200">
                <a:solidFill>
                  <a:schemeClr val="tx1"/>
                </a:solidFill>
                <a:latin typeface="Arial" pitchFamily="34" charset="0"/>
                <a:ea typeface="ヒラギノ角ゴ Pro W3"/>
                <a:cs typeface="ヒラギノ角ゴ Pro W3"/>
              </a:defRPr>
            </a:lvl8pPr>
            <a:lvl9pPr marL="3982761" algn="l" defTabSz="995690" rtl="0" eaLnBrk="1" latinLnBrk="0" hangingPunct="1">
              <a:defRPr sz="2600" kern="1200">
                <a:solidFill>
                  <a:schemeClr val="tx1"/>
                </a:solidFill>
                <a:latin typeface="Arial" pitchFamily="34" charset="0"/>
                <a:ea typeface="ヒラギノ角ゴ Pro W3"/>
                <a:cs typeface="ヒラギノ角ゴ Pro W3"/>
              </a:defRPr>
            </a:lvl9pPr>
          </a:lstStyle>
          <a:p>
            <a:pPr>
              <a:defRPr/>
            </a:pPr>
            <a:r>
              <a:rPr lang="en-US" sz="900" dirty="0" smtClean="0"/>
              <a:t>Ford Focus RS - </a:t>
            </a:r>
            <a:r>
              <a:rPr lang="en-US" sz="900" dirty="0" err="1" smtClean="0"/>
              <a:t>Technische</a:t>
            </a:r>
            <a:r>
              <a:rPr lang="en-US" sz="900" dirty="0" smtClean="0"/>
              <a:t> </a:t>
            </a:r>
            <a:r>
              <a:rPr lang="en-US" sz="900" dirty="0" err="1" smtClean="0"/>
              <a:t>Daten</a:t>
            </a:r>
            <a:r>
              <a:rPr lang="en-US" sz="900" dirty="0" smtClean="0"/>
              <a:t>-GER – Stand: 17.12.2015</a:t>
            </a:r>
          </a:p>
          <a:p>
            <a:pPr>
              <a:defRPr/>
            </a:pPr>
            <a:r>
              <a:rPr lang="en-US" sz="900" dirty="0" err="1" smtClean="0"/>
              <a:t>Angaben</a:t>
            </a:r>
            <a:r>
              <a:rPr lang="en-US" sz="900" dirty="0" smtClean="0"/>
              <a:t> </a:t>
            </a:r>
            <a:r>
              <a:rPr lang="en-US" sz="900" dirty="0" err="1" smtClean="0"/>
              <a:t>nach</a:t>
            </a:r>
            <a:r>
              <a:rPr lang="en-US" sz="900" dirty="0" smtClean="0"/>
              <a:t> Stand  der </a:t>
            </a:r>
            <a:r>
              <a:rPr lang="en-US" sz="900" dirty="0" err="1" smtClean="0"/>
              <a:t>Drucklegung</a:t>
            </a:r>
            <a:r>
              <a:rPr lang="en-US" sz="900" dirty="0" smtClean="0"/>
              <a:t>. </a:t>
            </a:r>
            <a:r>
              <a:rPr lang="en-US" sz="900" dirty="0" err="1" smtClean="0"/>
              <a:t>Irrtümer</a:t>
            </a:r>
            <a:r>
              <a:rPr lang="en-US" sz="900" dirty="0" smtClean="0"/>
              <a:t> </a:t>
            </a:r>
            <a:r>
              <a:rPr lang="en-US" sz="900" dirty="0" err="1" smtClean="0"/>
              <a:t>vorbehalten</a:t>
            </a:r>
            <a:endParaRPr lang="en-US" sz="900" dirty="0"/>
          </a:p>
        </p:txBody>
      </p:sp>
      <p:sp>
        <p:nvSpPr>
          <p:cNvPr id="3" name="Rechteck 2"/>
          <p:cNvSpPr/>
          <p:nvPr/>
        </p:nvSpPr>
        <p:spPr>
          <a:xfrm>
            <a:off x="112672" y="1000563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55037566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772354"/>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ÜBERSICHT</a:t>
            </a:r>
          </a:p>
        </p:txBody>
      </p:sp>
      <p:sp>
        <p:nvSpPr>
          <p:cNvPr id="245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88224141-12A8-4FEB-92DF-77CF870BB618}" type="slidenum">
              <a:rPr lang="en-US" sz="900">
                <a:solidFill>
                  <a:srgbClr val="425968"/>
                </a:solidFill>
              </a:rPr>
              <a:pPr eaLnBrk="1" hangingPunct="1"/>
              <a:t>3</a:t>
            </a:fld>
            <a:endParaRPr lang="en-US" sz="900">
              <a:solidFill>
                <a:srgbClr val="425968"/>
              </a:solidFill>
            </a:endParaRPr>
          </a:p>
        </p:txBody>
      </p:sp>
      <p:sp>
        <p:nvSpPr>
          <p:cNvPr id="7" name="Text Placeholder 5"/>
          <p:cNvSpPr>
            <a:spLocks noGrp="1"/>
          </p:cNvSpPr>
          <p:nvPr>
            <p:ph type="body" sz="quarter" idx="10"/>
          </p:nvPr>
        </p:nvSpPr>
        <p:spPr>
          <a:xfrm>
            <a:off x="720000" y="1440000"/>
            <a:ext cx="3205614" cy="8100000"/>
          </a:xfrm>
        </p:spPr>
        <p:txBody>
          <a:bodyPr/>
          <a:lstStyle/>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Lieferprogramm</a:t>
            </a:r>
            <a:r>
              <a:rPr lang="en-US" sz="1400" b="1" dirty="0">
                <a:latin typeface="Arial" pitchFamily="34" charset="0"/>
                <a:ea typeface="ヒラギノ角ゴ Pro W3"/>
                <a:cs typeface="Arial" pitchFamily="34" charset="0"/>
              </a:rPr>
              <a:t>		</a:t>
            </a:r>
          </a:p>
          <a:p>
            <a:pPr marL="0" lvl="1" indent="0">
              <a:spcAft>
                <a:spcPts val="0"/>
              </a:spcAft>
              <a:buNone/>
            </a:pPr>
            <a:r>
              <a:rPr lang="en-US" sz="1400" b="1" dirty="0">
                <a:latin typeface="Arial" pitchFamily="34" charset="0"/>
                <a:ea typeface="ヒラギノ角ゴ Pro W3"/>
                <a:cs typeface="Arial" pitchFamily="34" charset="0"/>
              </a:rPr>
              <a:t>	</a:t>
            </a:r>
            <a:endParaRPr lang="en-US" sz="1400" b="1" dirty="0" smtClean="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Serienausstattung</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a:latin typeface="Arial" pitchFamily="34" charset="0"/>
                <a:ea typeface="ヒラギノ角ゴ Pro W3"/>
                <a:cs typeface="Arial" pitchFamily="34" charset="0"/>
              </a:rPr>
              <a:t>Sicherheit</a:t>
            </a:r>
            <a:r>
              <a:rPr lang="en-US" sz="1400" b="1" dirty="0">
                <a:latin typeface="Arial" pitchFamily="34" charset="0"/>
                <a:ea typeface="ヒラギノ角ゴ Pro W3"/>
                <a:cs typeface="Arial" pitchFamily="34" charset="0"/>
              </a:rPr>
              <a:t> </a:t>
            </a:r>
            <a:r>
              <a:rPr lang="en-US" sz="1400" b="1" dirty="0" smtClean="0">
                <a:latin typeface="Arial" pitchFamily="34" charset="0"/>
                <a:ea typeface="ヒラギノ角ゴ Pro W3"/>
                <a:cs typeface="Arial" pitchFamily="34" charset="0"/>
              </a:rPr>
              <a:t> und </a:t>
            </a:r>
            <a:r>
              <a:rPr lang="en-US" sz="1400" b="1" dirty="0" err="1" smtClean="0">
                <a:latin typeface="Arial" pitchFamily="34" charset="0"/>
                <a:ea typeface="ヒラギノ角ゴ Pro W3"/>
                <a:cs typeface="Arial" pitchFamily="34" charset="0"/>
              </a:rPr>
              <a:t>Komfort</a:t>
            </a:r>
            <a:r>
              <a:rPr lang="en-US" sz="1400" b="1" dirty="0">
                <a:latin typeface="Arial" pitchFamily="34" charset="0"/>
                <a:ea typeface="ヒラギノ角ゴ Pro W3"/>
                <a:cs typeface="Arial" pitchFamily="34" charset="0"/>
              </a:rPr>
              <a:t>	</a:t>
            </a:r>
          </a:p>
          <a:p>
            <a:pPr marL="0" lvl="1" indent="0">
              <a:spcAft>
                <a:spcPts val="0"/>
              </a:spcAft>
              <a:buNone/>
            </a:pPr>
            <a:r>
              <a:rPr lang="en-US" sz="1400" b="1" dirty="0">
                <a:latin typeface="Arial" pitchFamily="34" charset="0"/>
                <a:ea typeface="ヒラギノ角ゴ Pro W3"/>
                <a:cs typeface="Arial" pitchFamily="34" charset="0"/>
              </a:rPr>
              <a:t>		</a:t>
            </a:r>
          </a:p>
          <a:p>
            <a:pPr marL="285750" lvl="1" indent="-285750">
              <a:spcAft>
                <a:spcPts val="0"/>
              </a:spcAft>
            </a:pPr>
            <a:r>
              <a:rPr lang="en-US" sz="1400" b="1" dirty="0">
                <a:latin typeface="Arial" pitchFamily="34" charset="0"/>
                <a:ea typeface="ヒラギノ角ゴ Pro W3"/>
                <a:cs typeface="Arial" pitchFamily="34" charset="0"/>
              </a:rPr>
              <a:t>Infotainment </a:t>
            </a: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a:latin typeface="Arial" pitchFamily="34" charset="0"/>
                <a:ea typeface="ヒラギノ角ゴ Pro W3"/>
                <a:cs typeface="Arial" pitchFamily="34" charset="0"/>
              </a:rPr>
              <a:t>Diebstahlschutz</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 </a:t>
            </a:r>
            <a:r>
              <a:rPr lang="en-US" sz="1400" b="1" dirty="0" err="1" smtClean="0">
                <a:latin typeface="Arial" pitchFamily="34" charset="0"/>
                <a:ea typeface="ヒラギノ角ゴ Pro W3"/>
                <a:cs typeface="Arial" pitchFamily="34" charset="0"/>
              </a:rPr>
              <a:t>Karosserie</a:t>
            </a:r>
            <a:r>
              <a:rPr lang="en-US" sz="1400" b="1" dirty="0" smtClean="0">
                <a:latin typeface="Arial" pitchFamily="34" charset="0"/>
                <a:ea typeface="ヒラギノ角ゴ Pro W3"/>
                <a:cs typeface="Arial" pitchFamily="34" charset="0"/>
              </a:rPr>
              <a:t> </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 </a:t>
            </a:r>
            <a:r>
              <a:rPr lang="en-US" sz="1400" b="1" dirty="0" err="1" smtClean="0">
                <a:latin typeface="Arial" pitchFamily="34" charset="0"/>
                <a:ea typeface="ヒラギノ角ゴ Pro W3"/>
                <a:cs typeface="Arial" pitchFamily="34" charset="0"/>
              </a:rPr>
              <a:t>Fahrwerk</a:t>
            </a:r>
            <a:endParaRPr lang="en-US" sz="1400" b="1" dirty="0" smtClean="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 </a:t>
            </a:r>
            <a:r>
              <a:rPr lang="en-US" sz="1400" b="1" dirty="0" err="1" smtClean="0">
                <a:latin typeface="Arial" pitchFamily="34" charset="0"/>
                <a:ea typeface="ヒラギノ角ゴ Pro W3"/>
                <a:cs typeface="Arial" pitchFamily="34" charset="0"/>
              </a:rPr>
              <a:t>Kraftübertragung</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 </a:t>
            </a:r>
            <a:r>
              <a:rPr lang="en-US" sz="1400" b="1" dirty="0" err="1" smtClean="0">
                <a:latin typeface="Arial" pitchFamily="34" charset="0"/>
                <a:ea typeface="ヒラギノ角ゴ Pro W3"/>
                <a:cs typeface="Arial" pitchFamily="34" charset="0"/>
              </a:rPr>
              <a:t>Getriebeübersetzung</a:t>
            </a:r>
            <a:endParaRPr lang="en-US" sz="1400" b="1" dirty="0">
              <a:latin typeface="Arial" pitchFamily="34" charset="0"/>
              <a:ea typeface="ヒラギノ角ゴ Pro W3"/>
              <a:cs typeface="Arial" pitchFamily="34" charset="0"/>
            </a:endParaRPr>
          </a:p>
          <a:p>
            <a:pPr marL="0" lvl="1" indent="0">
              <a:spcAft>
                <a:spcPts val="0"/>
              </a:spcAft>
              <a:buNone/>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a:latin typeface="Arial" pitchFamily="34" charset="0"/>
                <a:ea typeface="ヒラギノ角ゴ Pro W3"/>
                <a:cs typeface="Arial" pitchFamily="34" charset="0"/>
              </a:rPr>
              <a:t>Technische</a:t>
            </a:r>
            <a:r>
              <a:rPr lang="en-US" sz="1400" b="1" dirty="0">
                <a:latin typeface="Arial" pitchFamily="34" charset="0"/>
                <a:ea typeface="ヒラギノ角ゴ Pro W3"/>
                <a:cs typeface="Arial" pitchFamily="34" charset="0"/>
              </a:rPr>
              <a:t> </a:t>
            </a:r>
            <a:r>
              <a:rPr lang="en-US" sz="1400" b="1" dirty="0" err="1">
                <a:latin typeface="Arial" pitchFamily="34" charset="0"/>
                <a:ea typeface="ヒラギノ角ゴ Pro W3"/>
                <a:cs typeface="Arial" pitchFamily="34" charset="0"/>
              </a:rPr>
              <a:t>Daten</a:t>
            </a:r>
            <a:r>
              <a:rPr lang="en-US" sz="1400" b="1" dirty="0">
                <a:latin typeface="Arial" pitchFamily="34" charset="0"/>
                <a:ea typeface="ヒラギノ角ゴ Pro W3"/>
                <a:cs typeface="Arial" pitchFamily="34" charset="0"/>
              </a:rPr>
              <a:t> &amp; </a:t>
            </a:r>
            <a:r>
              <a:rPr lang="en-US" sz="1400" b="1" dirty="0" err="1">
                <a:latin typeface="Arial" pitchFamily="34" charset="0"/>
                <a:ea typeface="ヒラギノ角ゴ Pro W3"/>
                <a:cs typeface="Arial" pitchFamily="34" charset="0"/>
              </a:rPr>
              <a:t>Tabellen</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Motorendaten</a:t>
            </a:r>
            <a:endParaRPr lang="en-US" sz="1400" b="1" dirty="0">
              <a:latin typeface="Arial" pitchFamily="34" charset="0"/>
              <a:ea typeface="ヒラギノ角ゴ Pro W3"/>
              <a:cs typeface="Arial" pitchFamily="34" charset="0"/>
            </a:endParaRPr>
          </a:p>
          <a:p>
            <a:pPr lvl="1">
              <a:spcAft>
                <a:spcPts val="0"/>
              </a:spcAft>
            </a:pPr>
            <a:r>
              <a:rPr lang="en-US" sz="1400" b="1" dirty="0" err="1">
                <a:latin typeface="Arial" pitchFamily="34" charset="0"/>
                <a:ea typeface="ヒラギノ角ゴ Pro W3"/>
                <a:cs typeface="Arial" pitchFamily="34" charset="0"/>
              </a:rPr>
              <a:t>Abmessungen</a:t>
            </a:r>
            <a:endParaRPr lang="en-US" sz="1400" b="1" dirty="0">
              <a:latin typeface="Arial" pitchFamily="34" charset="0"/>
              <a:ea typeface="ヒラギノ角ゴ Pro W3"/>
              <a:cs typeface="Arial" pitchFamily="34" charset="0"/>
            </a:endParaRPr>
          </a:p>
          <a:p>
            <a:pPr lvl="1">
              <a:spcAft>
                <a:spcPts val="0"/>
              </a:spcAft>
            </a:pPr>
            <a:r>
              <a:rPr lang="en-US" sz="1400" b="1" dirty="0" err="1">
                <a:latin typeface="Arial" pitchFamily="34" charset="0"/>
                <a:ea typeface="ヒラギノ角ゴ Pro W3"/>
                <a:cs typeface="Arial" pitchFamily="34" charset="0"/>
              </a:rPr>
              <a:t>Räder</a:t>
            </a:r>
            <a:r>
              <a:rPr lang="en-US" sz="1400" b="1" dirty="0">
                <a:latin typeface="Arial" pitchFamily="34" charset="0"/>
                <a:ea typeface="ヒラギノ角ゴ Pro W3"/>
                <a:cs typeface="Arial" pitchFamily="34" charset="0"/>
              </a:rPr>
              <a:t> und </a:t>
            </a:r>
            <a:r>
              <a:rPr lang="en-US" sz="1400" b="1" dirty="0" err="1" smtClean="0">
                <a:latin typeface="Arial" pitchFamily="34" charset="0"/>
                <a:ea typeface="ヒラギノ角ゴ Pro W3"/>
                <a:cs typeface="Arial" pitchFamily="34" charset="0"/>
              </a:rPr>
              <a:t>Bereifung</a:t>
            </a:r>
            <a:endParaRPr lang="en-US" sz="1400" b="1" dirty="0">
              <a:latin typeface="Arial" pitchFamily="34" charset="0"/>
              <a:ea typeface="ヒラギノ角ゴ Pro W3"/>
              <a:cs typeface="Arial" pitchFamily="34" charset="0"/>
            </a:endParaRPr>
          </a:p>
          <a:p>
            <a:pPr lvl="1">
              <a:spcAft>
                <a:spcPts val="0"/>
              </a:spcAft>
            </a:pPr>
            <a:r>
              <a:rPr lang="en-US" sz="1400" b="1" dirty="0" err="1">
                <a:latin typeface="Arial" pitchFamily="34" charset="0"/>
                <a:ea typeface="ヒラギノ角ゴ Pro W3"/>
                <a:cs typeface="Arial" pitchFamily="34" charset="0"/>
              </a:rPr>
              <a:t>Fahrleistungen</a:t>
            </a:r>
            <a:endParaRPr lang="en-US" sz="1400" b="1" dirty="0">
              <a:latin typeface="Arial" pitchFamily="34" charset="0"/>
              <a:ea typeface="ヒラギノ角ゴ Pro W3"/>
              <a:cs typeface="Arial" pitchFamily="34" charset="0"/>
            </a:endParaRPr>
          </a:p>
          <a:p>
            <a:pPr lvl="1">
              <a:spcAft>
                <a:spcPts val="0"/>
              </a:spcAft>
            </a:pPr>
            <a:r>
              <a:rPr lang="en-US" sz="1400" b="1" dirty="0" err="1">
                <a:latin typeface="Arial" pitchFamily="34" charset="0"/>
                <a:ea typeface="ヒラギノ角ゴ Pro W3"/>
                <a:cs typeface="Arial" pitchFamily="34" charset="0"/>
              </a:rPr>
              <a:t>Gewichte</a:t>
            </a:r>
            <a:endParaRPr lang="en-US" sz="1400" b="1" dirty="0">
              <a:latin typeface="Arial" pitchFamily="34" charset="0"/>
              <a:ea typeface="ヒラギノ角ゴ Pro W3"/>
              <a:cs typeface="Arial" pitchFamily="34" charset="0"/>
            </a:endParaRPr>
          </a:p>
          <a:p>
            <a:pPr lvl="1">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Versicherungseinstufung</a:t>
            </a:r>
            <a:endParaRPr lang="en-US" sz="1400" b="1" dirty="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a:latin typeface="Arial" pitchFamily="34" charset="0"/>
                <a:ea typeface="ヒラギノ角ゴ Pro W3"/>
                <a:cs typeface="Arial" pitchFamily="34" charset="0"/>
              </a:rPr>
              <a:t>Service &amp; </a:t>
            </a:r>
            <a:r>
              <a:rPr lang="en-US" sz="1400" b="1" dirty="0" err="1">
                <a:latin typeface="Arial" pitchFamily="34" charset="0"/>
                <a:ea typeface="ヒラギノ角ゴ Pro W3"/>
                <a:cs typeface="Arial" pitchFamily="34" charset="0"/>
              </a:rPr>
              <a:t>Garantie</a:t>
            </a:r>
            <a:endParaRPr lang="en-US" sz="1400" b="1" dirty="0">
              <a:latin typeface="Arial" pitchFamily="34" charset="0"/>
              <a:ea typeface="ヒラギノ角ゴ Pro W3"/>
              <a:cs typeface="Arial" pitchFamily="34" charset="0"/>
            </a:endParaRPr>
          </a:p>
          <a:p>
            <a:pPr marL="190149" lvl="1">
              <a:spcAft>
                <a:spcPts val="100"/>
              </a:spcAft>
            </a:pPr>
            <a:endParaRPr lang="en-US" sz="1400" b="1" dirty="0">
              <a:latin typeface="Arial" pitchFamily="34" charset="0"/>
              <a:ea typeface="ヒラギノ角ゴ Pro W3"/>
              <a:cs typeface="Arial" pitchFamily="34" charset="0"/>
            </a:endParaRPr>
          </a:p>
        </p:txBody>
      </p:sp>
      <p:sp>
        <p:nvSpPr>
          <p:cNvPr id="8" name="Text Placeholder 5"/>
          <p:cNvSpPr txBox="1">
            <a:spLocks/>
          </p:cNvSpPr>
          <p:nvPr/>
        </p:nvSpPr>
        <p:spPr bwMode="auto">
          <a:xfrm>
            <a:off x="5624526" y="1193856"/>
            <a:ext cx="1252553" cy="898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t" anchorCtr="0" compatLnSpc="1">
            <a:prstTxWarp prst="textNoShape">
              <a:avLst/>
            </a:prstTxWarp>
          </a:bodyPr>
          <a:lstStyle>
            <a:lvl1pPr marL="19014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1pPr>
            <a:lvl2pPr marL="68799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2pPr>
            <a:lvl3pPr marL="118583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3pPr>
            <a:lvl4pPr marL="168368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4pPr>
            <a:lvl5pPr marL="218152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a:lstStyle>
          <a:p>
            <a:pPr marL="0" lvl="1" indent="0" algn="ctr">
              <a:spcAft>
                <a:spcPts val="0"/>
              </a:spcAft>
              <a:buNone/>
            </a:pPr>
            <a:r>
              <a:rPr lang="de-DE" sz="1400" b="1" dirty="0" smtClean="0">
                <a:latin typeface="Arial" pitchFamily="34" charset="0"/>
                <a:ea typeface="ヒラギノ角ゴ Pro W3"/>
                <a:cs typeface="Arial" pitchFamily="34" charset="0"/>
              </a:rPr>
              <a:t>Seite</a:t>
            </a:r>
            <a:endParaRPr lang="en-US"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4</a:t>
            </a:r>
          </a:p>
          <a:p>
            <a:pPr marL="0" lvl="1" indent="0" algn="ctr">
              <a:spcAft>
                <a:spcPts val="0"/>
              </a:spcAft>
              <a:buNone/>
            </a:pPr>
            <a:endParaRPr lang="en-US" sz="1400" b="1" dirty="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5</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6 - 7</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8</a:t>
            </a:r>
            <a:endParaRPr lang="en-US" sz="1400" b="1" dirty="0" smtClean="0">
              <a:latin typeface="Arial" pitchFamily="34" charset="0"/>
              <a:ea typeface="ヒラギノ角ゴ Pro W3"/>
              <a:cs typeface="Arial" pitchFamily="34" charset="0"/>
            </a:endParaRP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de-DE" sz="1400" b="1" dirty="0">
                <a:latin typeface="Arial" pitchFamily="34" charset="0"/>
                <a:ea typeface="ヒラギノ角ゴ Pro W3"/>
                <a:cs typeface="Arial" pitchFamily="34" charset="0"/>
              </a:rPr>
              <a:t>8</a:t>
            </a: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r>
              <a:rPr lang="de-DE" sz="1400" b="1" dirty="0">
                <a:latin typeface="Arial" pitchFamily="34" charset="0"/>
                <a:ea typeface="ヒラギノ角ゴ Pro W3"/>
                <a:cs typeface="Arial" pitchFamily="34" charset="0"/>
              </a:rPr>
              <a:t>9</a:t>
            </a: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a:latin typeface="Arial" pitchFamily="34" charset="0"/>
                <a:ea typeface="ヒラギノ角ゴ Pro W3"/>
                <a:cs typeface="Arial" pitchFamily="34" charset="0"/>
              </a:rPr>
              <a:t>9</a:t>
            </a: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9</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10</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11 - 15</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16</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17 - 18 </a:t>
            </a:r>
          </a:p>
        </p:txBody>
      </p:sp>
      <p:sp>
        <p:nvSpPr>
          <p:cNvPr id="2" name="Rechteck 1"/>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81570592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p:txBody>
          <a:bodyPr/>
          <a:lstStyle/>
          <a:p>
            <a:pPr marL="0" indent="0">
              <a:buNone/>
            </a:pPr>
            <a:r>
              <a:rPr lang="en-US" sz="1400" b="1" u="sng" dirty="0" err="1" smtClean="0">
                <a:latin typeface="Arial" pitchFamily="34" charset="0"/>
                <a:ea typeface="ヒラギノ角ゴ Pro W3"/>
                <a:cs typeface="Arial" pitchFamily="34" charset="0"/>
              </a:rPr>
              <a:t>Benzinmotor</a:t>
            </a:r>
            <a:endParaRPr lang="en-US" sz="1400" b="1" u="sng"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Getriebe</a:t>
            </a: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Modelle</a:t>
            </a:r>
            <a:endParaRPr lang="en-US" sz="1400" b="1" u="sng"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LIEFERPROGRAMM</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4</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986619853"/>
              </p:ext>
            </p:extLst>
          </p:nvPr>
        </p:nvGraphicFramePr>
        <p:xfrm>
          <a:off x="728954" y="6779237"/>
          <a:ext cx="6471046" cy="809390"/>
        </p:xfrm>
        <a:graphic>
          <a:graphicData uri="http://schemas.openxmlformats.org/drawingml/2006/table">
            <a:tbl>
              <a:tblPr>
                <a:tableStyleId>{2D5ABB26-0587-4C30-8999-92F81FD0307C}</a:tableStyleId>
              </a:tblPr>
              <a:tblGrid>
                <a:gridCol w="4246807"/>
                <a:gridCol w="2224239"/>
              </a:tblGrid>
              <a:tr h="395312">
                <a:tc>
                  <a:txBody>
                    <a:bodyPr/>
                    <a:lstStyle/>
                    <a:p>
                      <a:pPr algn="l" fontAlgn="ctr"/>
                      <a:r>
                        <a:rPr lang="de-DE" sz="1100" b="1" u="none" strike="noStrike" dirty="0" smtClean="0">
                          <a:effectLst/>
                        </a:rPr>
                        <a:t>Limousine, </a:t>
                      </a:r>
                      <a:r>
                        <a:rPr lang="de-DE" sz="1100" b="1" u="none" strike="noStrike" dirty="0">
                          <a:effectLst/>
                        </a:rPr>
                        <a:t>5-türig</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078">
                <a:tc>
                  <a:txBody>
                    <a:bodyPr/>
                    <a:lstStyle/>
                    <a:p>
                      <a:pPr marL="0" marR="0" indent="0" algn="l" defTabSz="497845" rtl="0" eaLnBrk="1" fontAlgn="ctr" latinLnBrk="0" hangingPunct="1">
                        <a:lnSpc>
                          <a:spcPct val="100000"/>
                        </a:lnSpc>
                        <a:spcBef>
                          <a:spcPts val="0"/>
                        </a:spcBef>
                        <a:spcAft>
                          <a:spcPts val="0"/>
                        </a:spcAft>
                        <a:buClrTx/>
                        <a:buSzTx/>
                        <a:buFontTx/>
                        <a:buNone/>
                        <a:tabLst/>
                        <a:defRPr/>
                      </a:pPr>
                      <a:r>
                        <a:rPr lang="de-DE" sz="1100" u="none" strike="noStrike" dirty="0">
                          <a:effectLst/>
                        </a:rPr>
                        <a:t>– = nicht </a:t>
                      </a:r>
                      <a:r>
                        <a:rPr lang="de-DE" sz="1100" u="none" strike="noStrike" dirty="0" smtClean="0">
                          <a:effectLst/>
                        </a:rPr>
                        <a:t>lieferbar       </a:t>
                      </a:r>
                      <a:r>
                        <a:rPr lang="de-DE" sz="1100" u="none" strike="noStrike" dirty="0" smtClean="0">
                          <a:effectLst/>
                          <a:latin typeface="Wingdings" pitchFamily="2" charset="2"/>
                        </a:rPr>
                        <a:t>ü</a:t>
                      </a:r>
                      <a:r>
                        <a:rPr lang="de-DE" sz="1100" u="none" strike="noStrike" dirty="0" smtClean="0">
                          <a:effectLst/>
                        </a:rPr>
                        <a:t> = lieferbar</a:t>
                      </a:r>
                      <a:endParaRPr lang="de-DE" sz="1100" b="0" i="0" u="none" strike="noStrike" dirty="0" smtClean="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a:txBody>
                    <a:bodyPr/>
                    <a:lstStyle/>
                    <a:p>
                      <a:pPr marL="0" marR="0" indent="0" algn="l" defTabSz="497845" rtl="0" eaLnBrk="1" fontAlgn="ctr" latinLnBrk="0" hangingPunct="1">
                        <a:lnSpc>
                          <a:spcPct val="100000"/>
                        </a:lnSpc>
                        <a:spcBef>
                          <a:spcPts val="0"/>
                        </a:spcBef>
                        <a:spcAft>
                          <a:spcPts val="0"/>
                        </a:spcAft>
                        <a:buClrTx/>
                        <a:buSzTx/>
                        <a:buFontTx/>
                        <a:buNone/>
                        <a:tabLst/>
                        <a:defRPr/>
                      </a:pPr>
                      <a:endParaRPr lang="de-DE" sz="1100" b="0" i="0" u="none" strike="noStrike" dirty="0" smtClean="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953976644"/>
              </p:ext>
            </p:extLst>
          </p:nvPr>
        </p:nvGraphicFramePr>
        <p:xfrm>
          <a:off x="716688" y="1805965"/>
          <a:ext cx="6483312" cy="2752386"/>
        </p:xfrm>
        <a:graphic>
          <a:graphicData uri="http://schemas.openxmlformats.org/drawingml/2006/table">
            <a:tbl>
              <a:tblPr>
                <a:tableStyleId>{2D5ABB26-0587-4C30-8999-92F81FD0307C}</a:tableStyleId>
              </a:tblPr>
              <a:tblGrid>
                <a:gridCol w="2598179"/>
                <a:gridCol w="1628605"/>
                <a:gridCol w="2256528"/>
              </a:tblGrid>
              <a:tr h="750650">
                <a:tc rowSpan="2">
                  <a:txBody>
                    <a:bodyPr/>
                    <a:lstStyle/>
                    <a:p>
                      <a:pPr algn="l" fontAlgn="ctr"/>
                      <a:r>
                        <a:rPr lang="de-DE" sz="1100" b="1" u="none" strike="noStrike" dirty="0">
                          <a:effectLst/>
                        </a:rPr>
                        <a:t>Typ</a:t>
                      </a:r>
                      <a:endParaRPr lang="de-DE" sz="1100" b="1"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de-DE" sz="1100" b="1" u="none" strike="noStrike" dirty="0">
                          <a:effectLst/>
                        </a:rPr>
                        <a:t> </a:t>
                      </a:r>
                      <a:endParaRPr lang="de-DE" sz="1100" b="1" i="0" u="none" strike="noStrike" dirty="0">
                        <a:solidFill>
                          <a:srgbClr val="000000"/>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effectLst/>
                        </a:rPr>
                        <a:t>2,3 l</a:t>
                      </a:r>
                      <a:r>
                        <a:rPr lang="de-DE" sz="1100" b="1" i="0" u="none" strike="noStrike" baseline="0" dirty="0">
                          <a:solidFill>
                            <a:srgbClr val="000000"/>
                          </a:solidFill>
                          <a:effectLst/>
                          <a:latin typeface="Arial"/>
                        </a:rPr>
                        <a:t> </a:t>
                      </a:r>
                      <a:r>
                        <a:rPr lang="de-DE" sz="1100" b="1" u="none" strike="noStrike" dirty="0" err="1" smtClean="0">
                          <a:effectLst/>
                        </a:rPr>
                        <a:t>EcoBoost</a:t>
                      </a:r>
                      <a:endParaRPr lang="de-DE" sz="1100" b="1"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50217">
                <a:tc vMerge="1">
                  <a:txBody>
                    <a:bodyPr/>
                    <a:lstStyle/>
                    <a:p>
                      <a:endParaRPr lang="de-DE"/>
                    </a:p>
                  </a:txBody>
                  <a:tcPr/>
                </a:tc>
                <a:tc vMerge="1">
                  <a:txBody>
                    <a:bodyPr/>
                    <a:lstStyle/>
                    <a:p>
                      <a:endParaRPr lang="de-DE"/>
                    </a:p>
                  </a:txBody>
                  <a:tcPr/>
                </a:tc>
                <a:tc>
                  <a:txBody>
                    <a:bodyPr/>
                    <a:lstStyle/>
                    <a:p>
                      <a:pPr algn="ctr" fontAlgn="ctr"/>
                      <a:r>
                        <a:rPr lang="de-DE" sz="1100" b="1" u="none" strike="noStrike" dirty="0">
                          <a:effectLst/>
                        </a:rPr>
                        <a:t> </a:t>
                      </a:r>
                      <a:endParaRPr lang="de-DE" sz="1100" b="1"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50217">
                <a:tc rowSpan="2">
                  <a:txBody>
                    <a:bodyPr/>
                    <a:lstStyle/>
                    <a:p>
                      <a:pPr algn="l" fontAlgn="ctr"/>
                      <a:r>
                        <a:rPr lang="de-DE" sz="1100" b="1" u="none" strike="noStrike" dirty="0">
                          <a:effectLst/>
                        </a:rPr>
                        <a:t>Leistung</a:t>
                      </a:r>
                      <a:endParaRPr lang="de-DE" sz="1100" b="1"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a:effectLst/>
                        </a:rPr>
                        <a:t>kW</a:t>
                      </a:r>
                      <a:endParaRPr lang="de-DE" sz="1100" b="0" i="0" u="none" strike="noStrike" dirty="0">
                        <a:solidFill>
                          <a:srgbClr val="000000"/>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000000"/>
                          </a:solidFill>
                          <a:effectLst/>
                          <a:latin typeface="Arial"/>
                        </a:rPr>
                        <a:t>257</a:t>
                      </a:r>
                      <a:endParaRPr lang="de-DE" sz="1100" b="0"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50217">
                <a:tc vMerge="1">
                  <a:txBody>
                    <a:bodyPr/>
                    <a:lstStyle/>
                    <a:p>
                      <a:endParaRPr lang="de-DE"/>
                    </a:p>
                  </a:txBody>
                  <a:tcPr/>
                </a:tc>
                <a:tc>
                  <a:txBody>
                    <a:bodyPr/>
                    <a:lstStyle/>
                    <a:p>
                      <a:pPr algn="ctr" fontAlgn="ctr"/>
                      <a:r>
                        <a:rPr lang="de-DE" sz="1100" b="0" u="none" strike="noStrike">
                          <a:effectLst/>
                        </a:rPr>
                        <a:t>PS</a:t>
                      </a:r>
                      <a:endParaRPr lang="de-DE" sz="1100" b="0" i="0" u="none" strike="noStrike">
                        <a:solidFill>
                          <a:srgbClr val="000000"/>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000000"/>
                          </a:solidFill>
                          <a:effectLst/>
                          <a:latin typeface="Arial"/>
                        </a:rPr>
                        <a:t>350</a:t>
                      </a:r>
                      <a:endParaRPr lang="de-DE" sz="1100" b="0"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50217">
                <a:tc gridSpan="2">
                  <a:txBody>
                    <a:bodyPr/>
                    <a:lstStyle/>
                    <a:p>
                      <a:pPr algn="l" fontAlgn="ctr"/>
                      <a:r>
                        <a:rPr lang="de-DE" sz="1100" b="1" u="none" strike="noStrike" smtClean="0">
                          <a:effectLst/>
                        </a:rPr>
                        <a:t>Abgasnorm</a:t>
                      </a:r>
                      <a:endParaRPr lang="de-DE" sz="1100" b="1"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u="none" strike="noStrike" dirty="0" smtClean="0">
                          <a:effectLst/>
                        </a:rPr>
                        <a:t>Euro 6</a:t>
                      </a:r>
                      <a:endParaRPr lang="de-DE" sz="1100" b="0"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217">
                <a:tc gridSpan="2">
                  <a:txBody>
                    <a:bodyPr/>
                    <a:lstStyle/>
                    <a:p>
                      <a:pPr marL="0" marR="0" indent="0" algn="l" defTabSz="497845" rtl="0" eaLnBrk="1" fontAlgn="ctr" latinLnBrk="0" hangingPunct="1">
                        <a:lnSpc>
                          <a:spcPct val="100000"/>
                        </a:lnSpc>
                        <a:spcBef>
                          <a:spcPts val="0"/>
                        </a:spcBef>
                        <a:spcAft>
                          <a:spcPts val="0"/>
                        </a:spcAft>
                        <a:buClrTx/>
                        <a:buSzTx/>
                        <a:buFontTx/>
                        <a:buNone/>
                        <a:tabLst/>
                        <a:defRPr/>
                      </a:pPr>
                      <a:r>
                        <a:rPr lang="de-DE" sz="1100" b="1" u="none" strike="noStrike" smtClean="0">
                          <a:effectLst/>
                        </a:rPr>
                        <a:t>CO</a:t>
                      </a:r>
                      <a:r>
                        <a:rPr lang="de-DE" sz="1100" b="1" u="none" strike="noStrike" baseline="-25000" smtClean="0">
                          <a:effectLst/>
                        </a:rPr>
                        <a:t>2</a:t>
                      </a:r>
                      <a:r>
                        <a:rPr lang="de-DE" sz="1100" b="1" u="none" strike="noStrike" smtClean="0">
                          <a:effectLst/>
                        </a:rPr>
                        <a:t>-Effizienzklasse</a:t>
                      </a:r>
                      <a:endParaRPr lang="de-DE" sz="1100" b="1" i="0" u="none" strike="noStrike" smtClean="0">
                        <a:solidFill>
                          <a:srgbClr val="000000"/>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b="0" i="0" u="none" strike="noStrike" dirty="0" smtClean="0">
                          <a:solidFill>
                            <a:srgbClr val="000000"/>
                          </a:solidFill>
                          <a:effectLst/>
                          <a:latin typeface="Arial"/>
                        </a:rPr>
                        <a:t>E</a:t>
                      </a:r>
                      <a:endParaRPr lang="de-DE" sz="1100" b="0" i="0" u="none" strike="noStrike" dirty="0">
                        <a:solidFill>
                          <a:srgbClr val="000000"/>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0651">
                <a:tc gridSpan="3">
                  <a:txBody>
                    <a:bodyPr/>
                    <a:lstStyle/>
                    <a:p>
                      <a:pPr algn="l" fontAlgn="ctr"/>
                      <a:endParaRPr lang="de-DE" sz="1100" b="0" i="0" u="none" strike="noStrike" dirty="0">
                        <a:solidFill>
                          <a:srgbClr val="000000"/>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hMerge="1">
                  <a:txBody>
                    <a:bodyPr/>
                    <a:lstStyle/>
                    <a:p>
                      <a:pPr algn="l" fontAlgn="b"/>
                      <a:endParaRPr lang="de-DE" sz="1200" b="0" i="0" u="none" strike="noStrike" dirty="0">
                        <a:solidFill>
                          <a:srgbClr val="000000"/>
                        </a:solidFill>
                        <a:effectLst/>
                        <a:latin typeface="Arial"/>
                      </a:endParaRPr>
                    </a:p>
                  </a:txBody>
                  <a:tcPr marL="8406" marR="8406" marT="8406" marB="0" anchor="b">
                    <a:lnT w="12700" cap="flat" cmpd="sng" algn="ctr">
                      <a:solidFill>
                        <a:schemeClr val="tx1"/>
                      </a:solidFill>
                      <a:prstDash val="solid"/>
                      <a:round/>
                      <a:headEnd type="none" w="med" len="med"/>
                      <a:tailEnd type="none" w="med" len="med"/>
                    </a:lnT>
                  </a:tcPr>
                </a:tc>
              </a:tr>
            </a:tbl>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2341323410"/>
              </p:ext>
            </p:extLst>
          </p:nvPr>
        </p:nvGraphicFramePr>
        <p:xfrm>
          <a:off x="728954" y="4941309"/>
          <a:ext cx="6471046" cy="731520"/>
        </p:xfrm>
        <a:graphic>
          <a:graphicData uri="http://schemas.openxmlformats.org/drawingml/2006/table">
            <a:tbl>
              <a:tblPr firstRow="1" bandRow="1">
                <a:tableStyleId>{5C22544A-7EE6-4342-B048-85BDC9FD1C3A}</a:tableStyleId>
              </a:tblPr>
              <a:tblGrid>
                <a:gridCol w="4223056"/>
                <a:gridCol w="2247990"/>
              </a:tblGrid>
              <a:tr h="354022">
                <a:tc>
                  <a:txBody>
                    <a:bodyPr/>
                    <a:lstStyle/>
                    <a:p>
                      <a:r>
                        <a:rPr lang="de-DE" sz="1100" dirty="0" smtClean="0">
                          <a:solidFill>
                            <a:srgbClr val="474847"/>
                          </a:solidFill>
                        </a:rPr>
                        <a:t>6-Gang-manuell</a:t>
                      </a:r>
                      <a:endParaRPr lang="de-DE" sz="1100" dirty="0">
                        <a:solidFill>
                          <a:srgbClr val="474847"/>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400" u="none" strike="noStrike" dirty="0" smtClean="0">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400" u="none" strike="noStrike" dirty="0" smtClean="0">
                          <a:effectLst/>
                          <a:latin typeface="Wingdings" pitchFamily="2" charset="2"/>
                        </a:rPr>
                        <a:t>ü</a:t>
                      </a: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p>
                      <a:pPr marL="0" marR="0" indent="0" algn="l" defTabSz="497845" rtl="0" eaLnBrk="1" fontAlgn="auto" latinLnBrk="0" hangingPunct="1">
                        <a:lnSpc>
                          <a:spcPct val="100000"/>
                        </a:lnSpc>
                        <a:spcBef>
                          <a:spcPts val="0"/>
                        </a:spcBef>
                        <a:spcAft>
                          <a:spcPts val="0"/>
                        </a:spcAft>
                        <a:buClrTx/>
                        <a:buSzTx/>
                        <a:buFontTx/>
                        <a:buNone/>
                        <a:tabLst/>
                        <a:defRPr/>
                      </a:pPr>
                      <a:endParaRPr lang="de-DE" sz="1400" dirty="0">
                        <a:solidFill>
                          <a:srgbClr val="474847"/>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Rechteck 8"/>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16025236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p:cNvSpPr>
            <a:spLocks noGrp="1"/>
          </p:cNvSpPr>
          <p:nvPr>
            <p:ph type="body" sz="quarter" idx="10"/>
          </p:nvPr>
        </p:nvSpPr>
        <p:spPr>
          <a:xfrm>
            <a:off x="720000" y="1125663"/>
            <a:ext cx="6480000" cy="8588353"/>
          </a:xfrm>
        </p:spPr>
        <p:txBody>
          <a:bodyPr/>
          <a:lstStyle/>
          <a:p>
            <a:pPr marL="0" indent="0">
              <a:buNone/>
              <a:tabLst>
                <a:tab pos="1703388" algn="l"/>
              </a:tabLst>
            </a:pPr>
            <a:r>
              <a:rPr lang="en-US" sz="1400" b="1" u="sng" dirty="0" err="1" smtClean="0">
                <a:solidFill>
                  <a:srgbClr val="000000"/>
                </a:solidFill>
                <a:latin typeface="Arial" pitchFamily="34" charset="0"/>
                <a:ea typeface="ヒラギノ角ゴ Pro W3"/>
                <a:cs typeface="Arial" pitchFamily="34" charset="0"/>
              </a:rPr>
              <a:t>Karosserie</a:t>
            </a:r>
            <a:endParaRPr lang="en-US" sz="1400" b="1" u="sng" dirty="0" smtClean="0">
              <a:solidFill>
                <a:srgbClr val="000000"/>
              </a:solidFill>
              <a:latin typeface="Arial" pitchFamily="34" charset="0"/>
              <a:ea typeface="ヒラギノ角ゴ Pro W3"/>
              <a:cs typeface="Arial" pitchFamily="34" charset="0"/>
            </a:endParaRPr>
          </a:p>
          <a:p>
            <a:pPr>
              <a:tabLst>
                <a:tab pos="1703388" algn="l"/>
              </a:tabLst>
            </a:pPr>
            <a:r>
              <a:rPr lang="de-DE" sz="1100" b="1" dirty="0">
                <a:solidFill>
                  <a:srgbClr val="000000"/>
                </a:solidFill>
                <a:latin typeface="Arial" pitchFamily="34" charset="0"/>
                <a:ea typeface="ヒラギノ角ゴ Pro W3"/>
                <a:cs typeface="Arial" pitchFamily="34" charset="0"/>
              </a:rPr>
              <a:t>Karosserie-Struktur:</a:t>
            </a:r>
            <a:r>
              <a:rPr lang="de-DE" sz="1100" dirty="0">
                <a:solidFill>
                  <a:srgbClr val="000000"/>
                </a:solidFill>
                <a:latin typeface="Arial" pitchFamily="34" charset="0"/>
                <a:ea typeface="ヒラギノ角ゴ Pro W3"/>
                <a:cs typeface="Arial" pitchFamily="34" charset="0"/>
              </a:rPr>
              <a:t> 	</a:t>
            </a:r>
            <a:r>
              <a:rPr lang="de-DE" sz="1100" dirty="0" smtClean="0">
                <a:solidFill>
                  <a:srgbClr val="000000"/>
                </a:solidFill>
                <a:latin typeface="Arial" pitchFamily="34" charset="0"/>
                <a:ea typeface="ヒラギノ角ゴ Pro W3"/>
                <a:cs typeface="Arial" pitchFamily="34" charset="0"/>
              </a:rPr>
              <a:t>Computeroptimierte</a:t>
            </a:r>
            <a:r>
              <a:rPr lang="de-DE" sz="1100" dirty="0">
                <a:solidFill>
                  <a:srgbClr val="000000"/>
                </a:solidFill>
                <a:latin typeface="Arial" pitchFamily="34" charset="0"/>
                <a:ea typeface="ヒラギノ角ゴ Pro W3"/>
                <a:cs typeface="Arial" pitchFamily="34" charset="0"/>
              </a:rPr>
              <a:t>, besonders verwindungssteife </a:t>
            </a:r>
            <a:r>
              <a:rPr lang="de-DE" sz="1100" dirty="0" smtClean="0">
                <a:solidFill>
                  <a:srgbClr val="000000"/>
                </a:solidFill>
                <a:latin typeface="Arial" pitchFamily="34" charset="0"/>
                <a:ea typeface="ヒラギノ角ゴ Pro W3"/>
                <a:cs typeface="Arial" pitchFamily="34" charset="0"/>
              </a:rPr>
              <a:t>Ganzstahl-Karosserie</a:t>
            </a:r>
            <a:endParaRPr lang="en-US" sz="1100" dirty="0">
              <a:solidFill>
                <a:srgbClr val="000000"/>
              </a:solidFill>
              <a:latin typeface="Arial" pitchFamily="34" charset="0"/>
              <a:ea typeface="ヒラギノ角ゴ Pro W3"/>
              <a:cs typeface="Arial" pitchFamily="34" charset="0"/>
            </a:endParaRPr>
          </a:p>
          <a:p>
            <a:pPr>
              <a:tabLst>
                <a:tab pos="1703388" algn="l"/>
              </a:tabLst>
            </a:pPr>
            <a:endParaRPr lang="de-DE" sz="1100" b="1" dirty="0" smtClean="0">
              <a:solidFill>
                <a:srgbClr val="FF0000"/>
              </a:solidFill>
              <a:latin typeface="Arial" pitchFamily="34" charset="0"/>
              <a:ea typeface="ヒラギノ角ゴ Pro W3"/>
              <a:cs typeface="Arial" pitchFamily="34" charset="0"/>
            </a:endParaRPr>
          </a:p>
          <a:p>
            <a:pPr>
              <a:tabLst>
                <a:tab pos="1703388" algn="l"/>
              </a:tabLst>
            </a:pPr>
            <a:r>
              <a:rPr lang="de-DE" sz="1100" b="1" dirty="0" smtClean="0">
                <a:solidFill>
                  <a:srgbClr val="000000"/>
                </a:solidFill>
                <a:latin typeface="Arial" pitchFamily="34" charset="0"/>
                <a:ea typeface="ヒラギノ角ゴ Pro W3"/>
                <a:cs typeface="Arial" pitchFamily="34" charset="0"/>
              </a:rPr>
              <a:t>Korrosionsschutz</a:t>
            </a:r>
            <a:r>
              <a:rPr lang="de-DE" sz="1100" b="1" dirty="0">
                <a:solidFill>
                  <a:srgbClr val="000000"/>
                </a:solidFill>
                <a:latin typeface="Arial" pitchFamily="34" charset="0"/>
                <a:ea typeface="ヒラギノ角ゴ Pro W3"/>
                <a:cs typeface="Arial" pitchFamily="34" charset="0"/>
              </a:rPr>
              <a:t>:</a:t>
            </a:r>
            <a:r>
              <a:rPr lang="de-DE" sz="1100" dirty="0">
                <a:solidFill>
                  <a:srgbClr val="000000"/>
                </a:solidFill>
                <a:latin typeface="Arial" pitchFamily="34" charset="0"/>
                <a:ea typeface="ヒラギノ角ゴ Pro W3"/>
                <a:cs typeface="Arial" pitchFamily="34" charset="0"/>
              </a:rPr>
              <a:t> </a:t>
            </a:r>
            <a:r>
              <a:rPr lang="de-DE" sz="1100" dirty="0" smtClean="0">
                <a:solidFill>
                  <a:srgbClr val="0000FF"/>
                </a:solidFill>
                <a:latin typeface="Arial" pitchFamily="34" charset="0"/>
                <a:ea typeface="ヒラギノ角ゴ Pro W3"/>
                <a:cs typeface="Arial" pitchFamily="34" charset="0"/>
              </a:rPr>
              <a:t>	</a:t>
            </a:r>
            <a:r>
              <a:rPr lang="de-DE" sz="1100" dirty="0">
                <a:latin typeface="Arial" pitchFamily="34" charset="0"/>
                <a:ea typeface="ヒラギノ角ゴ Pro W3"/>
                <a:cs typeface="Arial" pitchFamily="34" charset="0"/>
              </a:rPr>
              <a:t>Lack- und Karosserie-Schutzprogramm mit </a:t>
            </a:r>
            <a:r>
              <a:rPr lang="de-DE" sz="1100" dirty="0" smtClean="0">
                <a:latin typeface="Arial" pitchFamily="34" charset="0"/>
                <a:ea typeface="ヒラギノ角ゴ Pro W3"/>
                <a:cs typeface="Arial" pitchFamily="34" charset="0"/>
              </a:rPr>
              <a:t>6-fach-Beschichtung und 	sorgfältiger </a:t>
            </a:r>
            <a:r>
              <a:rPr lang="de-DE" sz="1100" dirty="0">
                <a:latin typeface="Arial" pitchFamily="34" charset="0"/>
                <a:ea typeface="ヒラギノ角ゴ Pro W3"/>
                <a:cs typeface="Arial" pitchFamily="34" charset="0"/>
              </a:rPr>
              <a:t>Verzinkung aller Stahl-Elemente; Versiegelung des Decklacks </a:t>
            </a:r>
            <a:r>
              <a:rPr lang="de-DE" sz="1100" dirty="0" smtClean="0">
                <a:latin typeface="Arial" pitchFamily="34" charset="0"/>
                <a:ea typeface="ヒラギノ角ゴ Pro W3"/>
                <a:cs typeface="Arial" pitchFamily="34" charset="0"/>
              </a:rPr>
              <a:t>	mit </a:t>
            </a:r>
            <a:r>
              <a:rPr lang="de-DE" sz="1100" dirty="0">
                <a:latin typeface="Arial" pitchFamily="34" charset="0"/>
                <a:ea typeface="ヒラギノ角ゴ Pro W3"/>
                <a:cs typeface="Arial" pitchFamily="34" charset="0"/>
              </a:rPr>
              <a:t>widerstandsfähigem Klarlack; s</a:t>
            </a:r>
            <a:r>
              <a:rPr lang="de-DE" sz="1100" dirty="0" smtClean="0">
                <a:latin typeface="Arial" pitchFamily="34" charset="0"/>
                <a:ea typeface="ヒラギノ角ゴ Pro W3"/>
                <a:cs typeface="Arial" pitchFamily="34" charset="0"/>
              </a:rPr>
              <a:t>orgfältige </a:t>
            </a:r>
            <a:r>
              <a:rPr lang="de-DE" sz="1100" dirty="0">
                <a:latin typeface="Arial" pitchFamily="34" charset="0"/>
                <a:ea typeface="ヒラギノ角ゴ Pro W3"/>
                <a:cs typeface="Arial" pitchFamily="34" charset="0"/>
              </a:rPr>
              <a:t>Konstruktion der </a:t>
            </a:r>
            <a:r>
              <a:rPr lang="de-DE" sz="1100" dirty="0" smtClean="0">
                <a:latin typeface="Arial" pitchFamily="34" charset="0"/>
                <a:ea typeface="ヒラギノ角ゴ Pro W3"/>
                <a:cs typeface="Arial" pitchFamily="34" charset="0"/>
              </a:rPr>
              <a:t>	Karosseriestruktur</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um alle </a:t>
            </a:r>
            <a:r>
              <a:rPr lang="de-DE" sz="1100" dirty="0">
                <a:latin typeface="Arial" pitchFamily="34" charset="0"/>
                <a:ea typeface="ヒラギノ角ゴ Pro W3"/>
                <a:cs typeface="Arial" pitchFamily="34" charset="0"/>
              </a:rPr>
              <a:t>Hohlräume in den Tauchbädern mit </a:t>
            </a:r>
            <a:r>
              <a:rPr lang="de-DE" sz="1100" dirty="0" smtClean="0">
                <a:latin typeface="Arial" pitchFamily="34" charset="0"/>
                <a:ea typeface="ヒラギノ角ゴ Pro W3"/>
                <a:cs typeface="Arial" pitchFamily="34" charset="0"/>
              </a:rPr>
              <a:t>	Phosphat und Rostschutzgrundierung beschichten zu können. </a:t>
            </a:r>
            <a:r>
              <a:rPr lang="de-DE" sz="1100" dirty="0">
                <a:latin typeface="Arial" pitchFamily="34" charset="0"/>
                <a:ea typeface="ヒラギノ角ゴ Pro W3"/>
                <a:cs typeface="Arial" pitchFamily="34" charset="0"/>
              </a:rPr>
              <a:t>PVC- </a:t>
            </a:r>
            <a:r>
              <a:rPr lang="de-DE" sz="1100" dirty="0" smtClean="0">
                <a:latin typeface="Arial" pitchFamily="34" charset="0"/>
                <a:ea typeface="ヒラギノ角ゴ Pro W3"/>
                <a:cs typeface="Arial" pitchFamily="34" charset="0"/>
              </a:rPr>
              <a:t>	Unterboden-Steinschlagschutz </a:t>
            </a:r>
            <a:r>
              <a:rPr lang="de-DE" sz="1100" dirty="0">
                <a:latin typeface="Arial" pitchFamily="34" charset="0"/>
                <a:ea typeface="ヒラギノ角ゴ Pro W3"/>
                <a:cs typeface="Arial" pitchFamily="34" charset="0"/>
              </a:rPr>
              <a:t>und dauerhafte </a:t>
            </a:r>
            <a:r>
              <a:rPr lang="de-DE" sz="1100" dirty="0" smtClean="0">
                <a:latin typeface="Arial" pitchFamily="34" charset="0"/>
                <a:ea typeface="ヒラギノ角ゴ Pro W3"/>
                <a:cs typeface="Arial" pitchFamily="34" charset="0"/>
              </a:rPr>
              <a:t>Wachs-	Hohlraumkonservierung</a:t>
            </a:r>
            <a:r>
              <a:rPr lang="de-DE" sz="1100" dirty="0">
                <a:latin typeface="Arial" pitchFamily="34" charset="0"/>
                <a:ea typeface="ヒラギノ角ゴ Pro W3"/>
                <a:cs typeface="Arial" pitchFamily="34" charset="0"/>
              </a:rPr>
              <a:t>; PVC-Abdichtung von </a:t>
            </a:r>
            <a:r>
              <a:rPr lang="de-DE" sz="1100" dirty="0" smtClean="0">
                <a:latin typeface="Arial" pitchFamily="34" charset="0"/>
                <a:ea typeface="ヒラギノ角ゴ Pro W3"/>
                <a:cs typeface="Arial" pitchFamily="34" charset="0"/>
              </a:rPr>
              <a:t>Karosserie-Flanschen</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vordere Radlauf-Innenverkleidungen </a:t>
            </a:r>
            <a:r>
              <a:rPr lang="de-DE" sz="1100" dirty="0">
                <a:latin typeface="Arial" pitchFamily="34" charset="0"/>
                <a:ea typeface="ヒラギノ角ゴ Pro W3"/>
                <a:cs typeface="Arial" pitchFamily="34" charset="0"/>
              </a:rPr>
              <a:t>aus Kunststoff, </a:t>
            </a:r>
            <a:r>
              <a:rPr lang="de-DE" sz="1100" dirty="0" smtClean="0">
                <a:latin typeface="Arial" pitchFamily="34" charset="0"/>
                <a:ea typeface="ヒラギノ角ゴ Pro W3"/>
                <a:cs typeface="Arial" pitchFamily="34" charset="0"/>
              </a:rPr>
              <a:t>hintere aus 	Textilgewebe</a:t>
            </a:r>
            <a:r>
              <a:rPr lang="de-DE" sz="1100" dirty="0">
                <a:latin typeface="Arial" pitchFamily="34" charset="0"/>
                <a:ea typeface="ヒラギノ角ゴ Pro W3"/>
                <a:cs typeface="Arial" pitchFamily="34" charset="0"/>
              </a:rPr>
              <a:t>. Stoßschutz für Ladekante und Einstiegsleisten</a:t>
            </a:r>
            <a:r>
              <a:rPr lang="de-DE" sz="1100" dirty="0" smtClean="0">
                <a:latin typeface="Arial" pitchFamily="34" charset="0"/>
                <a:ea typeface="ヒラギノ角ゴ Pro W3"/>
                <a:cs typeface="Arial" pitchFamily="34" charset="0"/>
              </a:rPr>
              <a:t>.</a:t>
            </a:r>
          </a:p>
          <a:p>
            <a:pPr marL="0" indent="0">
              <a:buNone/>
              <a:tabLst>
                <a:tab pos="1703388" algn="l"/>
              </a:tabLst>
            </a:pPr>
            <a:r>
              <a:rPr lang="en-US" sz="1400" b="1" u="sng" dirty="0" err="1" smtClean="0">
                <a:latin typeface="Arial" pitchFamily="34" charset="0"/>
                <a:ea typeface="ヒラギノ角ゴ Pro W3"/>
                <a:cs typeface="Arial" pitchFamily="34" charset="0"/>
              </a:rPr>
              <a:t>Fahrwerk</a:t>
            </a:r>
            <a:endParaRPr lang="en-US" sz="1400" b="1" u="sng"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Vorderachse:</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Einzelradaufhängung </a:t>
            </a:r>
            <a:r>
              <a:rPr lang="de-DE" sz="1100" dirty="0">
                <a:latin typeface="Arial" pitchFamily="34" charset="0"/>
                <a:ea typeface="ヒラギノ角ゴ Pro W3"/>
                <a:cs typeface="Arial" pitchFamily="34" charset="0"/>
              </a:rPr>
              <a:t>an </a:t>
            </a:r>
            <a:r>
              <a:rPr lang="de-DE" sz="1100" dirty="0" smtClean="0">
                <a:latin typeface="Arial" pitchFamily="34" charset="0"/>
                <a:ea typeface="ヒラギノ角ゴ Pro W3"/>
                <a:cs typeface="Arial" pitchFamily="34" charset="0"/>
              </a:rPr>
              <a:t>McPherson-Federbeinen, versetzte </a:t>
            </a:r>
            <a:r>
              <a:rPr lang="de-DE" sz="1100" dirty="0">
                <a:latin typeface="Arial" pitchFamily="34" charset="0"/>
                <a:ea typeface="ヒラギノ角ゴ Pro W3"/>
                <a:cs typeface="Arial" pitchFamily="34" charset="0"/>
              </a:rPr>
              <a:t>Spiralfedern </a:t>
            </a:r>
            <a:r>
              <a:rPr lang="de-DE" sz="1100" dirty="0" smtClean="0">
                <a:latin typeface="Arial" pitchFamily="34" charset="0"/>
                <a:ea typeface="ヒラギノ角ゴ Pro W3"/>
                <a:cs typeface="Arial" pitchFamily="34" charset="0"/>
              </a:rPr>
              <a:t>	mit elektronisch gesteuerten Zwei-Stufen-Stoßdämpfern</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untere 	Dreieckslenker </a:t>
            </a:r>
            <a:r>
              <a:rPr lang="de-DE" sz="1100" dirty="0">
                <a:latin typeface="Arial" pitchFamily="34" charset="0"/>
                <a:ea typeface="ヒラギノ角ゴ Pro W3"/>
                <a:cs typeface="Arial" pitchFamily="34" charset="0"/>
              </a:rPr>
              <a:t>mit </a:t>
            </a:r>
            <a:r>
              <a:rPr lang="de-DE" sz="1100" dirty="0" smtClean="0">
                <a:latin typeface="Arial" pitchFamily="34" charset="0"/>
                <a:ea typeface="ヒラギノ角ゴ Pro W3"/>
                <a:cs typeface="Arial" pitchFamily="34" charset="0"/>
              </a:rPr>
              <a:t>optimierten Gummibuchsen vorn und </a:t>
            </a:r>
            <a:r>
              <a:rPr lang="de-DE" sz="1100" dirty="0">
                <a:latin typeface="Arial" pitchFamily="34" charset="0"/>
                <a:ea typeface="ヒラギノ角ゴ Pro W3"/>
                <a:cs typeface="Arial" pitchFamily="34" charset="0"/>
              </a:rPr>
              <a:t>Hydrobuchsen </a:t>
            </a:r>
            <a:r>
              <a:rPr lang="de-DE" sz="1100" dirty="0" smtClean="0">
                <a:latin typeface="Arial" pitchFamily="34" charset="0"/>
                <a:ea typeface="ヒラギノ角ゴ Pro W3"/>
                <a:cs typeface="Arial" pitchFamily="34" charset="0"/>
              </a:rPr>
              <a:t>	hinten, </a:t>
            </a:r>
            <a:r>
              <a:rPr lang="de-DE" sz="1100" dirty="0">
                <a:latin typeface="Arial" pitchFamily="34" charset="0"/>
                <a:ea typeface="ヒラギノ角ゴ Pro W3"/>
                <a:cs typeface="Arial" pitchFamily="34" charset="0"/>
              </a:rPr>
              <a:t>verschraubt an </a:t>
            </a:r>
            <a:r>
              <a:rPr lang="de-DE" sz="1100" dirty="0" smtClean="0">
                <a:latin typeface="Arial" pitchFamily="34" charset="0"/>
                <a:ea typeface="ヒラギノ角ゴ Pro W3"/>
                <a:cs typeface="Arial" pitchFamily="34" charset="0"/>
              </a:rPr>
              <a:t>separatem verstärktem Querträger-Hilfsrahmen</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Stabilisator</a:t>
            </a:r>
            <a:endParaRPr lang="de-DE" sz="1100" dirty="0">
              <a:latin typeface="Arial" pitchFamily="34" charset="0"/>
              <a:ea typeface="ヒラギノ角ゴ Pro W3"/>
              <a:cs typeface="Arial" pitchFamily="34" charset="0"/>
            </a:endParaRP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Hinterachse:</a:t>
            </a:r>
            <a:r>
              <a:rPr lang="de-DE" sz="1100" dirty="0" smtClean="0">
                <a:latin typeface="Arial" pitchFamily="34" charset="0"/>
                <a:ea typeface="ヒラギノ角ゴ Pro W3"/>
                <a:cs typeface="Arial" pitchFamily="34" charset="0"/>
              </a:rPr>
              <a:t> 	Multilink-Einzelradaufhängung an </a:t>
            </a:r>
            <a:r>
              <a:rPr lang="de-DE" sz="1100" dirty="0">
                <a:latin typeface="Arial" pitchFamily="34" charset="0"/>
                <a:ea typeface="ヒラギノ角ゴ Pro W3"/>
                <a:cs typeface="Arial" pitchFamily="34" charset="0"/>
              </a:rPr>
              <a:t>Schwertlenker-Hinterachse; </a:t>
            </a:r>
            <a:r>
              <a:rPr lang="de-DE" sz="1100" dirty="0" smtClean="0">
                <a:latin typeface="Arial" pitchFamily="34" charset="0"/>
                <a:ea typeface="ヒラギノ角ゴ Pro W3"/>
                <a:cs typeface="Arial" pitchFamily="34" charset="0"/>
              </a:rPr>
              <a:t>	elektronisch gesteuerte Zwei-Stufen-Stoßdämpfer; </a:t>
            </a:r>
            <a:r>
              <a:rPr lang="de-DE" sz="1100" dirty="0">
                <a:latin typeface="Arial" pitchFamily="34" charset="0"/>
                <a:ea typeface="ヒラギノ角ゴ Pro W3"/>
                <a:cs typeface="Arial" pitchFamily="34" charset="0"/>
              </a:rPr>
              <a:t>h</a:t>
            </a:r>
            <a:r>
              <a:rPr lang="de-DE" sz="1100" dirty="0" smtClean="0">
                <a:latin typeface="Arial" pitchFamily="34" charset="0"/>
                <a:ea typeface="ヒラギノ角ゴ Pro W3"/>
                <a:cs typeface="Arial" pitchFamily="34" charset="0"/>
              </a:rPr>
              <a:t>intere </a:t>
            </a:r>
            <a:r>
              <a:rPr lang="de-DE" sz="1100" dirty="0">
                <a:latin typeface="Arial" pitchFamily="34" charset="0"/>
                <a:ea typeface="ヒラギノ角ゴ Pro W3"/>
                <a:cs typeface="Arial" pitchFamily="34" charset="0"/>
              </a:rPr>
              <a:t>Dämpfer über </a:t>
            </a:r>
            <a:r>
              <a:rPr lang="de-DE" sz="1100" dirty="0" smtClean="0">
                <a:latin typeface="Arial" pitchFamily="34" charset="0"/>
                <a:ea typeface="ヒラギノ角ゴ Pro W3"/>
                <a:cs typeface="Arial" pitchFamily="34" charset="0"/>
              </a:rPr>
              <a:t>	zwei </a:t>
            </a:r>
            <a:r>
              <a:rPr lang="de-DE" sz="1100" dirty="0">
                <a:latin typeface="Arial" pitchFamily="34" charset="0"/>
                <a:ea typeface="ヒラギノ角ゴ Pro W3"/>
                <a:cs typeface="Arial" pitchFamily="34" charset="0"/>
              </a:rPr>
              <a:t>Pfade mit Karosserie verschraubt; </a:t>
            </a:r>
            <a:r>
              <a:rPr lang="de-DE" sz="1100" dirty="0" smtClean="0">
                <a:latin typeface="Arial" pitchFamily="34" charset="0"/>
                <a:ea typeface="ヒラギノ角ゴ Pro W3"/>
                <a:cs typeface="Arial" pitchFamily="34" charset="0"/>
              </a:rPr>
              <a:t>Stabilisator </a:t>
            </a:r>
            <a:r>
              <a:rPr lang="de-DE" sz="1100" dirty="0">
                <a:latin typeface="Arial" pitchFamily="34" charset="0"/>
                <a:ea typeface="ヒラギノ角ゴ Pro W3"/>
                <a:cs typeface="Arial" pitchFamily="34" charset="0"/>
              </a:rPr>
              <a:t>mit </a:t>
            </a:r>
            <a:r>
              <a:rPr lang="de-DE" sz="1100" dirty="0" smtClean="0">
                <a:latin typeface="Arial" pitchFamily="34" charset="0"/>
                <a:ea typeface="ヒラギノ角ゴ Pro W3"/>
                <a:cs typeface="Arial" pitchFamily="34" charset="0"/>
              </a:rPr>
              <a:t> Federaufnahmen 	verbunden</a:t>
            </a:r>
            <a:endParaRPr lang="de-DE" sz="1100" dirty="0">
              <a:latin typeface="Arial" pitchFamily="34" charset="0"/>
              <a:ea typeface="ヒラギノ角ゴ Pro W3"/>
              <a:cs typeface="Arial" pitchFamily="34" charset="0"/>
            </a:endParaRP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Lenkung</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Zahnstangenlenkung </a:t>
            </a:r>
            <a:r>
              <a:rPr lang="de-DE" sz="1100" dirty="0">
                <a:latin typeface="Arial" pitchFamily="34" charset="0"/>
                <a:ea typeface="ヒラギノ角ゴ Pro W3"/>
                <a:cs typeface="Arial" pitchFamily="34" charset="0"/>
              </a:rPr>
              <a:t>mit elektrischer </a:t>
            </a:r>
            <a:r>
              <a:rPr lang="de-DE" sz="1100" dirty="0" err="1" smtClean="0">
                <a:latin typeface="Arial" pitchFamily="34" charset="0"/>
                <a:ea typeface="ヒラギノ角ゴ Pro W3"/>
                <a:cs typeface="Arial" pitchFamily="34" charset="0"/>
              </a:rPr>
              <a:t>Servo</a:t>
            </a:r>
            <a:r>
              <a:rPr lang="de-DE" sz="1100" dirty="0" smtClean="0">
                <a:latin typeface="Arial" pitchFamily="34" charset="0"/>
                <a:ea typeface="ヒラギノ角ゴ Pro W3"/>
                <a:cs typeface="Arial" pitchFamily="34" charset="0"/>
              </a:rPr>
              <a:t>-Unterstützung EPAS. </a:t>
            </a:r>
            <a:endParaRPr lang="de-DE" sz="1100" strike="dblStrike" dirty="0" smtClean="0">
              <a:latin typeface="Arial" pitchFamily="34" charset="0"/>
              <a:ea typeface="ヒラギノ角ゴ Pro W3"/>
              <a:cs typeface="Arial" pitchFamily="34" charset="0"/>
            </a:endParaRPr>
          </a:p>
          <a:p>
            <a:pPr marL="497845" lvl="1" indent="0">
              <a:buNone/>
              <a:tabLst>
                <a:tab pos="1703388" algn="l"/>
                <a:tab pos="2066925" algn="l"/>
                <a:tab pos="4217988" algn="r"/>
              </a:tabLst>
            </a:pPr>
            <a:r>
              <a:rPr lang="de-DE" sz="1100" dirty="0" smtClean="0">
                <a:latin typeface="Arial" pitchFamily="34" charset="0"/>
                <a:ea typeface="ヒラギノ角ゴ Pro W3"/>
                <a:cs typeface="Arial" pitchFamily="34" charset="0"/>
              </a:rPr>
              <a:t>	Maximale Lenkradumdrehungen</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1,84</a:t>
            </a:r>
            <a:endParaRPr lang="de-DE" sz="1100" dirty="0">
              <a:latin typeface="Arial" pitchFamily="34" charset="0"/>
              <a:ea typeface="ヒラギノ角ゴ Pro W3"/>
              <a:cs typeface="Arial" pitchFamily="34" charset="0"/>
            </a:endParaRP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Wendekreis: </a:t>
            </a:r>
            <a:r>
              <a:rPr lang="de-DE" sz="1100" dirty="0" smtClean="0">
                <a:latin typeface="Arial" pitchFamily="34" charset="0"/>
                <a:ea typeface="ヒラギノ角ゴ Pro W3"/>
                <a:cs typeface="Arial" pitchFamily="34" charset="0"/>
              </a:rPr>
              <a:t>	Bordstein-zu-Bordstein: 11,9 m </a:t>
            </a: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Bremsanlage</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Zweikreis-Diagonal-Bremsanlage</a:t>
            </a:r>
            <a:r>
              <a:rPr lang="de-DE" sz="1100" dirty="0">
                <a:latin typeface="Arial" pitchFamily="34" charset="0"/>
                <a:ea typeface="ヒラギノ角ゴ Pro W3"/>
                <a:cs typeface="Arial" pitchFamily="34" charset="0"/>
              </a:rPr>
              <a:t>, hydraulisch betätigte Scheibenbremsen </a:t>
            </a:r>
            <a:r>
              <a:rPr lang="de-DE" sz="1100" dirty="0" smtClean="0">
                <a:latin typeface="Arial" pitchFamily="34" charset="0"/>
                <a:ea typeface="ヒラギノ角ゴ Pro W3"/>
                <a:cs typeface="Arial" pitchFamily="34" charset="0"/>
              </a:rPr>
              <a:t>	rundum</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4-Kolben Festsattelbremse, Vakuum-Bremskraftverstärker mit 	elektronisch </a:t>
            </a:r>
            <a:r>
              <a:rPr lang="de-DE" sz="1100" dirty="0">
                <a:latin typeface="Arial" pitchFamily="34" charset="0"/>
                <a:ea typeface="ヒラギノ角ゴ Pro W3"/>
                <a:cs typeface="Arial" pitchFamily="34" charset="0"/>
              </a:rPr>
              <a:t>gesteuertem </a:t>
            </a:r>
            <a:r>
              <a:rPr lang="de-DE" sz="1100" dirty="0" smtClean="0">
                <a:latin typeface="Arial" pitchFamily="34" charset="0"/>
                <a:ea typeface="ヒラギノ角ゴ Pro W3"/>
                <a:cs typeface="Arial" pitchFamily="34" charset="0"/>
              </a:rPr>
              <a:t>Vierkanal-ABS </a:t>
            </a:r>
            <a:r>
              <a:rPr lang="de-DE" sz="1100" dirty="0">
                <a:latin typeface="Arial" pitchFamily="34" charset="0"/>
                <a:ea typeface="ヒラギノ角ゴ Pro W3"/>
                <a:cs typeface="Arial" pitchFamily="34" charset="0"/>
              </a:rPr>
              <a:t>mit elektronischer </a:t>
            </a:r>
            <a:r>
              <a:rPr lang="de-DE" sz="1100" dirty="0" smtClean="0">
                <a:latin typeface="Arial" pitchFamily="34" charset="0"/>
                <a:ea typeface="ヒラギノ角ゴ Pro W3"/>
                <a:cs typeface="Arial" pitchFamily="34" charset="0"/>
              </a:rPr>
              <a:t>	Bremskraftverteilung</a:t>
            </a:r>
            <a:r>
              <a:rPr lang="de-DE" sz="1100" dirty="0" smtClean="0"/>
              <a:t> (EBD); 	Elektronisches </a:t>
            </a:r>
            <a:r>
              <a:rPr lang="de-DE" sz="1100" dirty="0"/>
              <a:t>Sicherheits- </a:t>
            </a:r>
            <a:r>
              <a:rPr lang="de-DE" sz="1100" dirty="0" smtClean="0"/>
              <a:t>und 	Stabilitätsprogramm </a:t>
            </a:r>
            <a:r>
              <a:rPr lang="de-DE" sz="1100" dirty="0"/>
              <a:t>(ESP) mit </a:t>
            </a:r>
            <a:r>
              <a:rPr lang="de-DE" sz="1100" dirty="0" smtClean="0"/>
              <a:t>Antriebsschlupf-Regelung (</a:t>
            </a:r>
            <a:r>
              <a:rPr lang="de-DE" sz="1100" dirty="0"/>
              <a:t>ASR) </a:t>
            </a:r>
            <a:r>
              <a:rPr lang="de-DE" sz="1100" dirty="0" smtClean="0"/>
              <a:t>und 	Sicherheits-Bremsassistent </a:t>
            </a:r>
            <a:r>
              <a:rPr lang="de-DE" sz="1100" dirty="0"/>
              <a:t>(EBA)</a:t>
            </a:r>
            <a:endParaRPr lang="de-DE" sz="1100" dirty="0" smtClean="0">
              <a:latin typeface="Arial" pitchFamily="34" charset="0"/>
              <a:ea typeface="ヒラギノ角ゴ Pro W3"/>
              <a:cs typeface="Arial" pitchFamily="34" charset="0"/>
            </a:endParaRPr>
          </a:p>
          <a:p>
            <a:pPr marL="0" indent="0">
              <a:buNone/>
              <a:tabLst>
                <a:tab pos="1703388" algn="l"/>
                <a:tab pos="6364288" algn="r"/>
              </a:tabLst>
            </a:pPr>
            <a:r>
              <a:rPr lang="de-DE" sz="1100" dirty="0" smtClean="0">
                <a:latin typeface="Arial" pitchFamily="34" charset="0"/>
                <a:ea typeface="ヒラギノ角ゴ Pro W3"/>
                <a:cs typeface="Arial" pitchFamily="34" charset="0"/>
              </a:rPr>
              <a:t>	Durchmesser </a:t>
            </a:r>
            <a:r>
              <a:rPr lang="de-DE" sz="1100" dirty="0">
                <a:latin typeface="Arial" pitchFamily="34" charset="0"/>
                <a:ea typeface="ヒラギノ角ゴ Pro W3"/>
                <a:cs typeface="Arial" pitchFamily="34" charset="0"/>
              </a:rPr>
              <a:t>Bremsscheiben </a:t>
            </a:r>
            <a:r>
              <a:rPr lang="de-DE" sz="1100" dirty="0" smtClean="0">
                <a:latin typeface="Arial" pitchFamily="34" charset="0"/>
                <a:ea typeface="ヒラギノ角ゴ Pro W3"/>
                <a:cs typeface="Arial" pitchFamily="34" charset="0"/>
              </a:rPr>
              <a:t>vorn </a:t>
            </a:r>
            <a:r>
              <a:rPr lang="de-DE" sz="1100" dirty="0">
                <a:latin typeface="Arial" pitchFamily="34" charset="0"/>
                <a:ea typeface="ヒラギノ角ゴ Pro W3"/>
                <a:cs typeface="Arial" pitchFamily="34" charset="0"/>
              </a:rPr>
              <a:t>(innenbelüftet</a:t>
            </a:r>
            <a:r>
              <a:rPr lang="de-DE" sz="1100" dirty="0" smtClean="0">
                <a:latin typeface="Arial" pitchFamily="34" charset="0"/>
                <a:ea typeface="ヒラギノ角ゴ Pro W3"/>
                <a:cs typeface="Arial" pitchFamily="34" charset="0"/>
              </a:rPr>
              <a:t>): 	350 mm  x 25 mm</a:t>
            </a:r>
          </a:p>
          <a:p>
            <a:pPr marL="0" indent="0">
              <a:buNone/>
              <a:tabLst>
                <a:tab pos="1703388" algn="l"/>
                <a:tab pos="6364288" algn="r"/>
              </a:tabLst>
            </a:pP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Durchmesser </a:t>
            </a:r>
            <a:r>
              <a:rPr lang="de-DE" sz="1100" dirty="0">
                <a:latin typeface="Arial" pitchFamily="34" charset="0"/>
                <a:ea typeface="ヒラギノ角ゴ Pro W3"/>
                <a:cs typeface="Arial" pitchFamily="34" charset="0"/>
              </a:rPr>
              <a:t>Bremsscheiben hinten</a:t>
            </a:r>
            <a:r>
              <a:rPr lang="de-DE" sz="1100" dirty="0" smtClean="0">
                <a:latin typeface="Arial" pitchFamily="34" charset="0"/>
                <a:ea typeface="ヒラギノ角ゴ Pro W3"/>
                <a:cs typeface="Arial" pitchFamily="34" charset="0"/>
              </a:rPr>
              <a:t>:	302 mm  x 11 mm</a:t>
            </a:r>
          </a:p>
          <a:p>
            <a:pPr marL="0" indent="0">
              <a:buNone/>
              <a:tabLst>
                <a:tab pos="1703388" algn="l"/>
              </a:tabLst>
            </a:pPr>
            <a:r>
              <a:rPr lang="de-DE" sz="1400" b="1" u="sng" dirty="0" smtClean="0">
                <a:latin typeface="Arial" pitchFamily="34" charset="0"/>
                <a:ea typeface="ヒラギノ角ゴ Pro W3"/>
                <a:cs typeface="Arial" pitchFamily="34" charset="0"/>
              </a:rPr>
              <a:t>Kraftübertragung</a:t>
            </a:r>
            <a:endParaRPr lang="de-DE" sz="1400" b="1" u="sng" dirty="0">
              <a:latin typeface="Arial" pitchFamily="34" charset="0"/>
              <a:ea typeface="ヒラギノ角ゴ Pro W3"/>
              <a:cs typeface="Arial" pitchFamily="34" charset="0"/>
            </a:endParaRPr>
          </a:p>
          <a:p>
            <a:pPr>
              <a:tabLst>
                <a:tab pos="1703388" algn="l"/>
              </a:tabLst>
            </a:pPr>
            <a:r>
              <a:rPr lang="de-DE" sz="1100" b="1" dirty="0">
                <a:latin typeface="Arial" pitchFamily="34" charset="0"/>
                <a:ea typeface="ヒラギノ角ゴ Pro W3"/>
                <a:cs typeface="Arial" pitchFamily="34" charset="0"/>
              </a:rPr>
              <a:t>Antriebskonzept</a:t>
            </a:r>
            <a:r>
              <a:rPr lang="de-DE" sz="1100" b="1" dirty="0" smtClean="0">
                <a:latin typeface="Arial" pitchFamily="34" charset="0"/>
                <a:ea typeface="ヒラギノ角ゴ Pro W3"/>
                <a:cs typeface="Arial" pitchFamily="34" charset="0"/>
              </a:rPr>
              <a:t>:</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Allradantrieb</a:t>
            </a:r>
            <a:endParaRPr lang="de-DE" sz="1100" b="1" dirty="0">
              <a:latin typeface="Arial" pitchFamily="34" charset="0"/>
              <a:ea typeface="ヒラギノ角ゴ Pro W3"/>
              <a:cs typeface="Arial" pitchFamily="34" charset="0"/>
            </a:endParaRPr>
          </a:p>
          <a:p>
            <a:pPr>
              <a:tabLst>
                <a:tab pos="1703388" algn="l"/>
              </a:tabLst>
            </a:pPr>
            <a:r>
              <a:rPr lang="de-DE" sz="1100" b="1" dirty="0">
                <a:latin typeface="Arial" pitchFamily="34" charset="0"/>
                <a:ea typeface="ヒラギノ角ゴ Pro W3"/>
                <a:cs typeface="Arial" pitchFamily="34" charset="0"/>
              </a:rPr>
              <a:t>Getriebe</a:t>
            </a:r>
            <a:r>
              <a:rPr lang="de-DE" sz="1100" b="1" dirty="0" smtClean="0">
                <a:latin typeface="Arial" pitchFamily="34" charset="0"/>
                <a:ea typeface="ヒラギノ角ゴ Pro W3"/>
                <a:cs typeface="Arial" pitchFamily="34" charset="0"/>
              </a:rPr>
              <a:t>:</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MMT6 - 6-Gang-Schaltgetriebe</a:t>
            </a:r>
          </a:p>
          <a:p>
            <a:pPr marL="0" indent="0">
              <a:buNone/>
              <a:tabLst>
                <a:tab pos="1703388" algn="l"/>
              </a:tabLst>
            </a:pPr>
            <a:endParaRPr lang="de-DE" sz="1100" dirty="0" smtClean="0">
              <a:solidFill>
                <a:srgbClr val="C00000"/>
              </a:solidFill>
              <a:latin typeface="Arial" pitchFamily="34" charset="0"/>
              <a:ea typeface="ヒラギノ角ゴ Pro W3"/>
              <a:cs typeface="Arial" pitchFamily="34" charset="0"/>
            </a:endParaRPr>
          </a:p>
          <a:p>
            <a:pPr marL="0" indent="0">
              <a:buNone/>
              <a:tabLst>
                <a:tab pos="1703388" algn="l"/>
              </a:tabLst>
            </a:pPr>
            <a:endParaRPr lang="de-DE" sz="1100" dirty="0" smtClean="0">
              <a:solidFill>
                <a:srgbClr val="C00000"/>
              </a:solidFill>
              <a:latin typeface="Arial" pitchFamily="34" charset="0"/>
              <a:ea typeface="ヒラギノ角ゴ Pro W3"/>
              <a:cs typeface="Arial" pitchFamily="34" charset="0"/>
            </a:endParaRPr>
          </a:p>
          <a:p>
            <a:pPr marL="0" indent="0">
              <a:buNone/>
              <a:tabLst>
                <a:tab pos="1703388" algn="l"/>
              </a:tabLst>
            </a:pPr>
            <a:endParaRPr lang="de-DE" sz="1100" dirty="0" smtClean="0">
              <a:solidFill>
                <a:srgbClr val="C00000"/>
              </a:solidFill>
              <a:latin typeface="Arial" pitchFamily="34" charset="0"/>
              <a:ea typeface="ヒラギノ角ゴ Pro W3"/>
              <a:cs typeface="Arial" pitchFamily="34" charset="0"/>
            </a:endParaRPr>
          </a:p>
        </p:txBody>
      </p:sp>
      <p:sp>
        <p:nvSpPr>
          <p:cNvPr id="3" name="Titel 2"/>
          <p:cNvSpPr>
            <a:spLocks noGrp="1"/>
          </p:cNvSpPr>
          <p:nvPr>
            <p:ph type="title"/>
          </p:nvPr>
        </p:nvSpPr>
        <p:spPr/>
        <p:txBody>
          <a:bodyPr/>
          <a:lstStyle/>
          <a:p>
            <a:r>
              <a:rPr lang="de-DE" dirty="0" smtClean="0"/>
              <a:t>Ford Focus RS - Technik</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solidFill>
                  <a:srgbClr val="425968"/>
                </a:solidFill>
              </a:rPr>
              <a:pPr>
                <a:defRPr/>
              </a:pPr>
              <a:t>5</a:t>
            </a:fld>
            <a:endParaRPr lang="en-US">
              <a:solidFill>
                <a:srgbClr val="425968"/>
              </a:solidFill>
            </a:endParaRPr>
          </a:p>
        </p:txBody>
      </p:sp>
      <p:sp>
        <p:nvSpPr>
          <p:cNvPr id="5" name="Rechteck 4"/>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180379367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GETRIEBEÜBERSETZUNG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6</a:t>
            </a:fld>
            <a:endParaRPr lang="en-US" sz="900">
              <a:solidFill>
                <a:srgbClr val="425968"/>
              </a:solidFill>
            </a:endParaRPr>
          </a:p>
        </p:txBody>
      </p:sp>
      <p:graphicFrame>
        <p:nvGraphicFramePr>
          <p:cNvPr id="4" name="Tabelle 3"/>
          <p:cNvGraphicFramePr>
            <a:graphicFrameLocks noGrp="1"/>
          </p:cNvGraphicFramePr>
          <p:nvPr>
            <p:extLst>
              <p:ext uri="{D42A27DB-BD31-4B8C-83A1-F6EECF244321}">
                <p14:modId xmlns:p14="http://schemas.microsoft.com/office/powerpoint/2010/main" val="3296336218"/>
              </p:ext>
            </p:extLst>
          </p:nvPr>
        </p:nvGraphicFramePr>
        <p:xfrm>
          <a:off x="731720" y="1779095"/>
          <a:ext cx="6468280" cy="3286390"/>
        </p:xfrm>
        <a:graphic>
          <a:graphicData uri="http://schemas.openxmlformats.org/drawingml/2006/table">
            <a:tbl>
              <a:tblPr>
                <a:tableStyleId>{2D5ABB26-0587-4C30-8999-92F81FD0307C}</a:tableStyleId>
              </a:tblPr>
              <a:tblGrid>
                <a:gridCol w="2968742"/>
                <a:gridCol w="3499538"/>
              </a:tblGrid>
              <a:tr h="793263">
                <a:tc rowSpan="2">
                  <a:txBody>
                    <a:bodyPr/>
                    <a:lstStyle/>
                    <a:p>
                      <a:pPr algn="l" fontAlgn="ct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1" u="none" strike="noStrike" dirty="0" smtClean="0">
                          <a:solidFill>
                            <a:srgbClr val="474847"/>
                          </a:solidFill>
                          <a:effectLst/>
                        </a:rPr>
                        <a:t>2,3 l</a:t>
                      </a:r>
                      <a:r>
                        <a:rPr lang="de-DE" sz="1100" b="1" i="0" u="none" strike="noStrike" baseline="0" dirty="0">
                          <a:solidFill>
                            <a:srgbClr val="474847"/>
                          </a:solidFill>
                          <a:effectLst/>
                          <a:latin typeface="Arial"/>
                        </a:rPr>
                        <a:t> </a:t>
                      </a:r>
                      <a:r>
                        <a:rPr lang="de-DE" sz="1100" b="1" u="none" strike="noStrike" dirty="0" err="1" smtClean="0">
                          <a:solidFill>
                            <a:srgbClr val="474847"/>
                          </a:solidFill>
                          <a:effectLst/>
                        </a:rPr>
                        <a:t>EcoBoost</a:t>
                      </a:r>
                      <a:endParaRPr lang="de-DE" sz="1100" b="1" i="0" u="none" strike="noStrike" dirty="0">
                        <a:solidFill>
                          <a:srgbClr val="474847"/>
                        </a:solidFill>
                        <a:effectLst/>
                        <a:latin typeface="Arial"/>
                      </a:endParaRPr>
                    </a:p>
                    <a:p>
                      <a:pPr algn="ctr" rtl="0" fontAlgn="ctr"/>
                      <a:endParaRPr lang="de-DE" sz="1100" b="1" u="none" strike="noStrike" dirty="0" smtClean="0">
                        <a:solidFill>
                          <a:srgbClr val="474847"/>
                        </a:solidFill>
                        <a:effectLst/>
                      </a:endParaRPr>
                    </a:p>
                    <a:p>
                      <a:pPr algn="ctr" rtl="0" fontAlgn="ctr"/>
                      <a:r>
                        <a:rPr lang="de-DE" sz="1100" b="1" u="none" strike="noStrike" dirty="0" smtClean="0">
                          <a:solidFill>
                            <a:srgbClr val="474847"/>
                          </a:solidFill>
                          <a:effectLst/>
                        </a:rPr>
                        <a:t>257 </a:t>
                      </a:r>
                      <a:r>
                        <a:rPr lang="de-DE" sz="1100" b="1" u="none" strike="noStrike" dirty="0">
                          <a:solidFill>
                            <a:srgbClr val="474847"/>
                          </a:solidFill>
                          <a:effectLst/>
                        </a:rPr>
                        <a:t>kW</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28886">
                <a:tc vMerge="1">
                  <a:txBody>
                    <a:bodyPr/>
                    <a:lstStyle/>
                    <a:p>
                      <a:endParaRPr lang="de-DE"/>
                    </a:p>
                  </a:txBody>
                  <a:tcPr/>
                </a:tc>
                <a:tc>
                  <a:txBody>
                    <a:bodyPr/>
                    <a:lstStyle/>
                    <a:p>
                      <a:pPr algn="ctr" fontAlgn="t"/>
                      <a:r>
                        <a:rPr lang="de-DE" sz="1100" b="1" i="0" u="none" strike="noStrike" dirty="0" smtClean="0">
                          <a:solidFill>
                            <a:srgbClr val="474847"/>
                          </a:solidFill>
                          <a:effectLst/>
                          <a:latin typeface="Arial"/>
                        </a:rPr>
                        <a:t>MMT6, Allrad</a:t>
                      </a:r>
                      <a:endParaRPr lang="de-DE" sz="1100" b="1" i="0" u="none" strike="noStrike" dirty="0">
                        <a:solidFill>
                          <a:srgbClr val="474847"/>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28886">
                <a:tc>
                  <a:txBody>
                    <a:bodyPr/>
                    <a:lstStyle/>
                    <a:p>
                      <a:pPr algn="l" rtl="0" fontAlgn="ctr"/>
                      <a:r>
                        <a:rPr lang="de-DE" sz="1100" b="1" u="none" strike="noStrike" dirty="0">
                          <a:solidFill>
                            <a:srgbClr val="474847"/>
                          </a:solidFill>
                          <a:effectLst/>
                        </a:rPr>
                        <a:t>1.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000000"/>
                          </a:solidFill>
                          <a:effectLst/>
                          <a:latin typeface="+mn-lt"/>
                        </a:rPr>
                        <a:t>3,231</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28886">
                <a:tc>
                  <a:txBody>
                    <a:bodyPr/>
                    <a:lstStyle/>
                    <a:p>
                      <a:pPr algn="l" rtl="0" fontAlgn="ctr"/>
                      <a:r>
                        <a:rPr lang="de-DE" sz="1100" b="1" u="none" strike="noStrike" dirty="0">
                          <a:solidFill>
                            <a:srgbClr val="474847"/>
                          </a:solidFill>
                          <a:effectLst/>
                        </a:rPr>
                        <a:t>2.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000000"/>
                          </a:solidFill>
                          <a:effectLst/>
                          <a:latin typeface="+mn-lt"/>
                        </a:rPr>
                        <a:t>1,952</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28886">
                <a:tc>
                  <a:txBody>
                    <a:bodyPr/>
                    <a:lstStyle/>
                    <a:p>
                      <a:pPr algn="l" rtl="0" fontAlgn="ctr"/>
                      <a:r>
                        <a:rPr lang="de-DE" sz="1100" b="1" u="none" strike="noStrike" dirty="0">
                          <a:solidFill>
                            <a:srgbClr val="474847"/>
                          </a:solidFill>
                          <a:effectLst/>
                        </a:rPr>
                        <a:t>3.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000000"/>
                          </a:solidFill>
                          <a:effectLst/>
                          <a:latin typeface="+mn-lt"/>
                        </a:rPr>
                        <a:t>1,321</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28886">
                <a:tc>
                  <a:txBody>
                    <a:bodyPr/>
                    <a:lstStyle/>
                    <a:p>
                      <a:pPr algn="l" rtl="0" fontAlgn="ctr"/>
                      <a:r>
                        <a:rPr lang="de-DE" sz="1100" b="1" u="none" strike="noStrike" dirty="0">
                          <a:solidFill>
                            <a:srgbClr val="474847"/>
                          </a:solidFill>
                          <a:effectLst/>
                        </a:rPr>
                        <a:t>4.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000000"/>
                          </a:solidFill>
                          <a:effectLst/>
                          <a:latin typeface="+mn-lt"/>
                        </a:rPr>
                        <a:t>1,029</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28886">
                <a:tc>
                  <a:txBody>
                    <a:bodyPr/>
                    <a:lstStyle/>
                    <a:p>
                      <a:pPr algn="l" rtl="0" fontAlgn="ctr"/>
                      <a:r>
                        <a:rPr lang="de-DE" sz="1100" b="1" u="none" strike="noStrike" dirty="0">
                          <a:solidFill>
                            <a:srgbClr val="474847"/>
                          </a:solidFill>
                          <a:effectLst/>
                        </a:rPr>
                        <a:t>5.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000000"/>
                          </a:solidFill>
                          <a:effectLst/>
                          <a:latin typeface="+mn-lt"/>
                        </a:rPr>
                        <a:t>1,129</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28886">
                <a:tc>
                  <a:txBody>
                    <a:bodyPr/>
                    <a:lstStyle/>
                    <a:p>
                      <a:pPr algn="l" rtl="0" fontAlgn="ctr"/>
                      <a:r>
                        <a:rPr lang="de-DE" sz="1100" b="1" u="none" strike="noStrike" dirty="0">
                          <a:solidFill>
                            <a:srgbClr val="474847"/>
                          </a:solidFill>
                          <a:effectLst/>
                        </a:rPr>
                        <a:t>6. 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000000"/>
                          </a:solidFill>
                          <a:effectLst/>
                          <a:latin typeface="+mn-lt"/>
                        </a:rPr>
                        <a:t>0,943</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73144">
                <a:tc>
                  <a:txBody>
                    <a:bodyPr/>
                    <a:lstStyle/>
                    <a:p>
                      <a:pPr algn="l" rtl="0" fontAlgn="ctr"/>
                      <a:r>
                        <a:rPr lang="de-DE" sz="1100" b="1" u="none" strike="noStrike" dirty="0">
                          <a:solidFill>
                            <a:srgbClr val="474847"/>
                          </a:solidFill>
                          <a:effectLst/>
                        </a:rPr>
                        <a:t>Rückwärtsgang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000000"/>
                          </a:solidFill>
                          <a:effectLst/>
                          <a:latin typeface="+mn-lt"/>
                        </a:rPr>
                        <a:t>4,598</a:t>
                      </a:r>
                      <a:endParaRPr lang="de-DE" sz="11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781">
                <a:tc>
                  <a:txBody>
                    <a:bodyPr/>
                    <a:lstStyle/>
                    <a:p>
                      <a:pPr algn="l" rtl="0" fontAlgn="ctr"/>
                      <a:r>
                        <a:rPr lang="de-DE" sz="1100" b="1" u="none" strike="noStrike" dirty="0">
                          <a:solidFill>
                            <a:srgbClr val="474847"/>
                          </a:solidFill>
                          <a:effectLst/>
                        </a:rPr>
                        <a:t>Achsübersetzung</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0" i="0" u="none" strike="noStrike" dirty="0" smtClean="0">
                          <a:solidFill>
                            <a:srgbClr val="000000"/>
                          </a:solidFill>
                          <a:effectLst/>
                          <a:latin typeface="+mn-lt"/>
                        </a:rPr>
                        <a:t>4,063 /  2,955</a:t>
                      </a:r>
                      <a:endParaRPr lang="de-DE" sz="1100" b="0" i="0" u="none" strike="noStrike" dirty="0">
                        <a:solidFill>
                          <a:srgbClr val="000000"/>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hteck 4"/>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204532002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MOTORDATEN</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7</a:t>
            </a:fld>
            <a:endParaRPr lang="en-US" sz="900">
              <a:solidFill>
                <a:srgbClr val="425968"/>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1856540443"/>
              </p:ext>
            </p:extLst>
          </p:nvPr>
        </p:nvGraphicFramePr>
        <p:xfrm>
          <a:off x="728954" y="1781402"/>
          <a:ext cx="6471045" cy="7157883"/>
        </p:xfrm>
        <a:graphic>
          <a:graphicData uri="http://schemas.openxmlformats.org/drawingml/2006/table">
            <a:tbl>
              <a:tblPr>
                <a:tableStyleId>{2D5ABB26-0587-4C30-8999-92F81FD0307C}</a:tableStyleId>
              </a:tblPr>
              <a:tblGrid>
                <a:gridCol w="2925267"/>
                <a:gridCol w="1772889"/>
                <a:gridCol w="1772889"/>
              </a:tblGrid>
              <a:tr h="604600">
                <a:tc>
                  <a:txBody>
                    <a:bodyPr/>
                    <a:lstStyle/>
                    <a:p>
                      <a:pPr algn="l" fontAlgn="ctr"/>
                      <a:r>
                        <a:rPr lang="de-DE" sz="1100" b="1" u="none" strike="noStrike" dirty="0">
                          <a:solidFill>
                            <a:srgbClr val="474847"/>
                          </a:solidFill>
                          <a:effectLst/>
                        </a:rPr>
                        <a:t>Typ</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rPr>
                        <a:t>2,3 l</a:t>
                      </a:r>
                      <a:r>
                        <a:rPr lang="de-DE" sz="1100" b="1" i="0" u="none" strike="noStrike" baseline="0" dirty="0">
                          <a:solidFill>
                            <a:srgbClr val="474847"/>
                          </a:solidFill>
                          <a:effectLst/>
                          <a:latin typeface="Arial"/>
                        </a:rPr>
                        <a:t> </a:t>
                      </a:r>
                      <a:r>
                        <a:rPr lang="de-DE" sz="1100" b="1" u="none" strike="noStrike" dirty="0" err="1" smtClean="0">
                          <a:solidFill>
                            <a:srgbClr val="474847"/>
                          </a:solidFill>
                          <a:effectLst/>
                        </a:rPr>
                        <a:t>EcoBoost</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558">
                <a:tc>
                  <a:txBody>
                    <a:bodyPr/>
                    <a:lstStyle/>
                    <a:p>
                      <a:pPr algn="l" fontAlgn="ctr"/>
                      <a:r>
                        <a:rPr lang="de-DE" sz="1100" b="1" u="none" strike="noStrike" dirty="0">
                          <a:solidFill>
                            <a:srgbClr val="474847"/>
                          </a:solidFill>
                          <a:effectLst/>
                        </a:rPr>
                        <a:t>Bauart</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Reihen-Vierzylinder m</a:t>
                      </a:r>
                      <a:r>
                        <a:rPr lang="de-DE" sz="1100" b="0" i="0" u="none" strike="noStrike" dirty="0" smtClean="0">
                          <a:solidFill>
                            <a:srgbClr val="474847"/>
                          </a:solidFill>
                          <a:effectLst/>
                          <a:latin typeface="+mn-lt"/>
                        </a:rPr>
                        <a:t>it</a:t>
                      </a:r>
                      <a:r>
                        <a:rPr lang="de-DE" sz="1100" b="0" i="0" u="none" strike="noStrike" baseline="0" dirty="0" smtClean="0">
                          <a:solidFill>
                            <a:srgbClr val="474847"/>
                          </a:solidFill>
                          <a:effectLst/>
                          <a:latin typeface="+mn-lt"/>
                        </a:rPr>
                        <a:t> Turboaufladung</a:t>
                      </a:r>
                      <a:endParaRPr lang="de-DE" sz="1100" b="1" i="0" u="none" strike="noStrike" dirty="0">
                        <a:solidFill>
                          <a:srgbClr val="474847"/>
                        </a:solidFill>
                        <a:effectLst/>
                        <a:latin typeface="+mn-lt"/>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098">
                <a:tc>
                  <a:txBody>
                    <a:bodyPr/>
                    <a:lstStyle/>
                    <a:p>
                      <a:pPr algn="l" fontAlgn="ctr"/>
                      <a:r>
                        <a:rPr lang="de-DE" sz="1100" b="1" u="none" strike="noStrike" dirty="0">
                          <a:solidFill>
                            <a:srgbClr val="474847"/>
                          </a:solidFill>
                          <a:effectLst/>
                        </a:rPr>
                        <a:t>Hubraum</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de-DE" sz="1100" b="0" u="none" strike="noStrike" dirty="0">
                          <a:solidFill>
                            <a:srgbClr val="474847"/>
                          </a:solidFill>
                          <a:effectLst/>
                        </a:rPr>
                        <a:t>cm³</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mn-lt"/>
                        </a:rPr>
                        <a:t>2.261</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00715">
                <a:tc>
                  <a:txBody>
                    <a:bodyPr/>
                    <a:lstStyle/>
                    <a:p>
                      <a:pPr algn="l" fontAlgn="ctr"/>
                      <a:r>
                        <a:rPr lang="de-DE" sz="1100" b="1" u="none" strike="noStrike" dirty="0">
                          <a:solidFill>
                            <a:srgbClr val="474847"/>
                          </a:solidFill>
                          <a:effectLst/>
                        </a:rPr>
                        <a:t>Bohrung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tcPr>
                </a:tc>
                <a:tc>
                  <a:txBody>
                    <a:bodyPr/>
                    <a:lstStyle/>
                    <a:p>
                      <a:pPr algn="ctr" fontAlgn="ctr"/>
                      <a:r>
                        <a:rPr lang="de-DE" sz="1100" b="0" u="none" strike="noStrike">
                          <a:solidFill>
                            <a:srgbClr val="474847"/>
                          </a:solidFill>
                          <a:effectLst/>
                        </a:rPr>
                        <a:t>mm</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tcPr>
                </a:tc>
                <a:tc>
                  <a:txBody>
                    <a:bodyPr/>
                    <a:lstStyle/>
                    <a:p>
                      <a:pPr algn="ctr" fontAlgn="ctr"/>
                      <a:r>
                        <a:rPr lang="de-DE" sz="1100" u="none" strike="noStrike" dirty="0" smtClean="0">
                          <a:solidFill>
                            <a:srgbClr val="474847"/>
                          </a:solidFill>
                          <a:effectLst/>
                        </a:rPr>
                        <a:t>87,5</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61826">
                <a:tc>
                  <a:txBody>
                    <a:bodyPr/>
                    <a:lstStyle/>
                    <a:p>
                      <a:pPr algn="l" fontAlgn="ctr"/>
                      <a:r>
                        <a:rPr lang="de-DE" sz="1100" b="1" u="none" strike="noStrike" dirty="0">
                          <a:solidFill>
                            <a:srgbClr val="474847"/>
                          </a:solidFill>
                          <a:effectLst/>
                        </a:rPr>
                        <a:t>Hub</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tcPr>
                </a:tc>
                <a:tc>
                  <a:txBody>
                    <a:bodyPr/>
                    <a:lstStyle/>
                    <a:p>
                      <a:pPr algn="ctr" fontAlgn="ctr"/>
                      <a:r>
                        <a:rPr lang="de-DE" sz="1100" b="0" u="none" strike="noStrike">
                          <a:solidFill>
                            <a:srgbClr val="474847"/>
                          </a:solidFill>
                          <a:effectLst/>
                        </a:rPr>
                        <a:t>mm</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474847"/>
                          </a:solidFill>
                          <a:effectLst/>
                          <a:latin typeface="+mn-lt"/>
                        </a:rPr>
                        <a:t>94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94554">
                <a:tc>
                  <a:txBody>
                    <a:bodyPr/>
                    <a:lstStyle/>
                    <a:p>
                      <a:pPr algn="l" fontAlgn="ctr"/>
                      <a:r>
                        <a:rPr lang="de-DE" sz="1100" b="1" u="none" strike="noStrike" dirty="0">
                          <a:solidFill>
                            <a:srgbClr val="474847"/>
                          </a:solidFill>
                          <a:effectLst/>
                        </a:rPr>
                        <a:t>Verdichtung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a:solidFill>
                            <a:srgbClr val="474847"/>
                          </a:solidFill>
                          <a:effectLst/>
                        </a:rPr>
                        <a:t> </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9,4 :1</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39459">
                <a:tc>
                  <a:txBody>
                    <a:bodyPr/>
                    <a:lstStyle/>
                    <a:p>
                      <a:pPr algn="l" fontAlgn="ctr"/>
                      <a:r>
                        <a:rPr lang="de-DE" sz="1100" b="1" u="none" strike="noStrike" dirty="0">
                          <a:solidFill>
                            <a:srgbClr val="474847"/>
                          </a:solidFill>
                          <a:effectLst/>
                        </a:rPr>
                        <a:t>Leistung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u="none" strike="noStrike" smtClean="0">
                          <a:solidFill>
                            <a:srgbClr val="474847"/>
                          </a:solidFill>
                          <a:effectLst/>
                        </a:rPr>
                        <a:t>kW</a:t>
                      </a:r>
                    </a:p>
                    <a:p>
                      <a:pPr algn="ctr" fontAlgn="ctr"/>
                      <a:r>
                        <a:rPr lang="de-DE" sz="1100" b="0" u="none" strike="noStrike" smtClean="0">
                          <a:solidFill>
                            <a:srgbClr val="474847"/>
                          </a:solidFill>
                          <a:effectLst/>
                        </a:rPr>
                        <a:t>(PS</a:t>
                      </a:r>
                      <a:r>
                        <a:rPr lang="de-DE" sz="1100" b="0" u="none" strike="noStrike" dirty="0">
                          <a:solidFill>
                            <a:srgbClr val="474847"/>
                          </a:solidFill>
                          <a:effectLst/>
                        </a:rPr>
                        <a:t>)</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u="none" strike="noStrike" dirty="0" smtClean="0">
                          <a:solidFill>
                            <a:srgbClr val="474847"/>
                          </a:solidFill>
                          <a:effectLst/>
                        </a:rPr>
                        <a:t>257</a:t>
                      </a:r>
                    </a:p>
                    <a:p>
                      <a:pPr algn="ctr" fontAlgn="ctr"/>
                      <a:r>
                        <a:rPr lang="de-DE" sz="1100" u="none" strike="noStrike" dirty="0" smtClean="0">
                          <a:solidFill>
                            <a:srgbClr val="474847"/>
                          </a:solidFill>
                          <a:effectLst/>
                        </a:rPr>
                        <a:t>(350</a:t>
                      </a:r>
                      <a:r>
                        <a:rPr lang="de-DE" sz="1100" u="none" strike="noStrike" dirty="0">
                          <a:solidFill>
                            <a:srgbClr val="474847"/>
                          </a:solidFill>
                          <a:effectLst/>
                        </a:rPr>
                        <a:t>)</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02933">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u="none" strike="noStrike" dirty="0">
                          <a:solidFill>
                            <a:srgbClr val="474847"/>
                          </a:solidFill>
                          <a:effectLst/>
                        </a:rPr>
                        <a:t>bei min</a:t>
                      </a:r>
                      <a:r>
                        <a:rPr lang="de-DE" sz="1100" b="0" u="none" strike="noStrike" baseline="30000" dirty="0">
                          <a:solidFill>
                            <a:srgbClr val="474847"/>
                          </a:solidFill>
                          <a:effectLst/>
                        </a:rPr>
                        <a:t>-1</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u="none" strike="noStrike" dirty="0" smtClean="0">
                          <a:solidFill>
                            <a:srgbClr val="474847"/>
                          </a:solidFill>
                          <a:effectLst/>
                        </a:rPr>
                        <a:t>6.000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94554">
                <a:tc>
                  <a:txBody>
                    <a:bodyPr/>
                    <a:lstStyle/>
                    <a:p>
                      <a:pPr algn="l" fontAlgn="ctr"/>
                      <a:r>
                        <a:rPr lang="de-DE" sz="1100" b="1" u="none" strike="noStrike" dirty="0">
                          <a:solidFill>
                            <a:srgbClr val="474847"/>
                          </a:solidFill>
                          <a:effectLst/>
                        </a:rPr>
                        <a:t>Drehmoment</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u="none" strike="noStrike" dirty="0" err="1">
                          <a:solidFill>
                            <a:srgbClr val="474847"/>
                          </a:solidFill>
                          <a:effectLst/>
                        </a:rPr>
                        <a:t>Nm</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u="none" strike="noStrike" dirty="0" smtClean="0">
                          <a:solidFill>
                            <a:srgbClr val="474847"/>
                          </a:solidFill>
                          <a:effectLst/>
                        </a:rPr>
                        <a:t>440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39658">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u="none" strike="noStrike" dirty="0">
                          <a:solidFill>
                            <a:srgbClr val="474847"/>
                          </a:solidFill>
                          <a:effectLst/>
                        </a:rPr>
                        <a:t>bei min</a:t>
                      </a:r>
                      <a:r>
                        <a:rPr lang="de-DE" sz="1100" b="0" u="none" strike="noStrike" baseline="30000" dirty="0">
                          <a:solidFill>
                            <a:srgbClr val="474847"/>
                          </a:solidFill>
                          <a:effectLst/>
                        </a:rPr>
                        <a:t>-1</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u="none" strike="noStrike" dirty="0" smtClean="0">
                          <a:solidFill>
                            <a:srgbClr val="474847"/>
                          </a:solidFill>
                          <a:effectLst/>
                        </a:rPr>
                        <a:t>2.000 </a:t>
                      </a:r>
                      <a:r>
                        <a:rPr lang="de-DE" sz="1100" u="none" strike="noStrike" dirty="0">
                          <a:solidFill>
                            <a:srgbClr val="474847"/>
                          </a:solidFill>
                          <a:effectLst/>
                        </a:rPr>
                        <a:t>- </a:t>
                      </a:r>
                      <a:r>
                        <a:rPr lang="de-DE" sz="1100" u="none" strike="noStrike" dirty="0" smtClean="0">
                          <a:solidFill>
                            <a:srgbClr val="474847"/>
                          </a:solidFill>
                          <a:effectLst/>
                        </a:rPr>
                        <a:t>4.500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294572">
                <a:tc gridSpan="2">
                  <a:txBody>
                    <a:bodyPr/>
                    <a:lstStyle/>
                    <a:p>
                      <a:pPr algn="l" fontAlgn="ctr"/>
                      <a:r>
                        <a:rPr lang="de-DE" sz="1100" b="1" u="none" strike="noStrike" dirty="0" smtClean="0">
                          <a:solidFill>
                            <a:srgbClr val="474847"/>
                          </a:solidFill>
                          <a:effectLst/>
                        </a:rPr>
                        <a:t>Ventilsteuerung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u="none" strike="noStrike" dirty="0">
                          <a:solidFill>
                            <a:srgbClr val="474847"/>
                          </a:solidFill>
                          <a:effectLst/>
                        </a:rPr>
                        <a:t>DOHC</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78271">
                <a:tc gridSpan="2">
                  <a:txBody>
                    <a:bodyPr/>
                    <a:lstStyle/>
                    <a:p>
                      <a:pPr algn="l" fontAlgn="ctr"/>
                      <a:r>
                        <a:rPr lang="de-DE" sz="1100" b="1" u="none" strike="noStrike" dirty="0" smtClean="0">
                          <a:solidFill>
                            <a:srgbClr val="474847"/>
                          </a:solidFill>
                          <a:effectLst/>
                        </a:rPr>
                        <a:t>Ventile</a:t>
                      </a:r>
                      <a:r>
                        <a:rPr lang="de-DE" sz="1100" b="1" u="none" strike="noStrike" baseline="0" dirty="0" smtClean="0">
                          <a:solidFill>
                            <a:srgbClr val="474847"/>
                          </a:solidFill>
                          <a:effectLst/>
                        </a:rPr>
                        <a:t> pro </a:t>
                      </a:r>
                      <a:r>
                        <a:rPr lang="de-DE" sz="1100" b="1" u="none" strike="noStrike" dirty="0" smtClean="0">
                          <a:solidFill>
                            <a:srgbClr val="474847"/>
                          </a:solidFill>
                          <a:effectLst/>
                        </a:rPr>
                        <a:t>Zylinder</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32656">
                <a:tc gridSpan="2">
                  <a:txBody>
                    <a:bodyPr/>
                    <a:lstStyle/>
                    <a:p>
                      <a:pPr algn="l" fontAlgn="ctr"/>
                      <a:r>
                        <a:rPr lang="de-DE" sz="1100" b="1" i="0" u="none" strike="noStrike" dirty="0" smtClean="0">
                          <a:solidFill>
                            <a:srgbClr val="474847"/>
                          </a:solidFill>
                          <a:effectLst/>
                          <a:latin typeface="+mn-lt"/>
                        </a:rPr>
                        <a:t>Nockenwellenantrieb</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chemeClr val="tx1"/>
                          </a:solidFill>
                          <a:effectLst/>
                          <a:latin typeface="Arial"/>
                        </a:rPr>
                        <a:t>Zahnriemen</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076">
                <a:tc gridSpan="2">
                  <a:txBody>
                    <a:bodyPr/>
                    <a:lstStyle/>
                    <a:p>
                      <a:pPr algn="l" fontAlgn="ctr"/>
                      <a:r>
                        <a:rPr lang="de-DE" sz="1100" b="1" u="none" strike="noStrike" dirty="0">
                          <a:solidFill>
                            <a:srgbClr val="474847"/>
                          </a:solidFill>
                          <a:effectLst/>
                        </a:rPr>
                        <a:t>Kurbelwellenlager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chemeClr val="tx1"/>
                          </a:solidFill>
                          <a:effectLst/>
                        </a:rPr>
                        <a:t>5</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554">
                <a:tc gridSpan="2">
                  <a:txBody>
                    <a:bodyPr/>
                    <a:lstStyle/>
                    <a:p>
                      <a:pPr algn="l" fontAlgn="ctr"/>
                      <a:r>
                        <a:rPr lang="de-DE" sz="1100" b="1" u="none" strike="noStrike" dirty="0" smtClean="0">
                          <a:solidFill>
                            <a:srgbClr val="474847"/>
                          </a:solidFill>
                          <a:effectLst/>
                        </a:rPr>
                        <a:t>Motorsteuerung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tc>
                <a:tc>
                  <a:txBody>
                    <a:bodyPr/>
                    <a:lstStyle/>
                    <a:p>
                      <a:pPr algn="ctr" fontAlgn="ctr"/>
                      <a:r>
                        <a:rPr lang="de-DE" sz="1100" u="none" strike="noStrike" dirty="0">
                          <a:solidFill>
                            <a:schemeClr val="tx1"/>
                          </a:solidFill>
                          <a:effectLst/>
                        </a:rPr>
                        <a:t>Bosch</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2738">
                <a:tc gridSpan="2">
                  <a:txBody>
                    <a:bodyPr/>
                    <a:lstStyle/>
                    <a:p>
                      <a:pPr algn="l" fontAlgn="ctr"/>
                      <a:r>
                        <a:rPr lang="de-DE" sz="1100" b="1" u="none" strike="noStrike" dirty="0" smtClean="0">
                          <a:solidFill>
                            <a:srgbClr val="474847"/>
                          </a:solidFill>
                          <a:effectLst/>
                        </a:rPr>
                        <a:t>Gemisch-Aufbereitung</a:t>
                      </a:r>
                      <a:endParaRPr lang="de-DE" sz="1100" b="1" i="0" u="none" strike="noStrike" dirty="0">
                        <a:solidFill>
                          <a:srgbClr val="474847"/>
                        </a:solidFill>
                        <a:effectLst/>
                        <a:latin typeface="Arial"/>
                      </a:endParaRPr>
                    </a:p>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900" b="0"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u="none" strike="noStrike" kern="1200" dirty="0" smtClean="0">
                          <a:solidFill>
                            <a:srgbClr val="474847"/>
                          </a:solidFill>
                          <a:effectLst/>
                          <a:latin typeface="+mn-lt"/>
                          <a:ea typeface="+mn-ea"/>
                          <a:cs typeface="+mn-cs"/>
                        </a:rPr>
                        <a:t>Hochdruck-Benzin-</a:t>
                      </a:r>
                    </a:p>
                    <a:p>
                      <a:pPr algn="ctr" fontAlgn="ctr"/>
                      <a:r>
                        <a:rPr lang="de-DE" sz="1100" u="none" strike="noStrike" kern="1200" dirty="0" smtClean="0">
                          <a:solidFill>
                            <a:srgbClr val="474847"/>
                          </a:solidFill>
                          <a:effectLst/>
                          <a:latin typeface="+mn-lt"/>
                          <a:ea typeface="+mn-ea"/>
                          <a:cs typeface="+mn-cs"/>
                        </a:rPr>
                        <a:t>Direkteinspritzung</a:t>
                      </a:r>
                      <a:r>
                        <a:rPr lang="de-DE" sz="1100" u="none" strike="noStrike" dirty="0" smtClean="0">
                          <a:solidFill>
                            <a:srgbClr val="474847"/>
                          </a:solidFill>
                          <a:effectLst/>
                        </a:rPr>
                        <a:t>; </a:t>
                      </a:r>
                    </a:p>
                    <a:p>
                      <a:pPr algn="ctr" fontAlgn="ctr"/>
                      <a:r>
                        <a:rPr lang="de-DE" sz="1100" b="0" u="none" strike="noStrike" dirty="0" smtClean="0">
                          <a:solidFill>
                            <a:srgbClr val="474847"/>
                          </a:solidFill>
                          <a:effectLst/>
                        </a:rPr>
                        <a:t>200</a:t>
                      </a:r>
                      <a:r>
                        <a:rPr lang="de-DE" sz="1100" u="none" strike="noStrike" dirty="0" smtClean="0">
                          <a:solidFill>
                            <a:srgbClr val="474847"/>
                          </a:solidFill>
                          <a:effectLst/>
                        </a:rPr>
                        <a:t> bar Einspritzdruck</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939">
                <a:tc>
                  <a:txBody>
                    <a:bodyPr/>
                    <a:lstStyle/>
                    <a:p>
                      <a:pPr algn="l" fontAlgn="ctr"/>
                      <a:r>
                        <a:rPr lang="de-DE" sz="1100" b="1" u="none" strike="noStrike" dirty="0">
                          <a:solidFill>
                            <a:srgbClr val="474847"/>
                          </a:solidFill>
                          <a:effectLst/>
                        </a:rPr>
                        <a:t>Abgasnorm</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a:solidFill>
                            <a:srgbClr val="474847"/>
                          </a:solidFill>
                          <a:effectLst/>
                        </a:rPr>
                        <a:t> </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chemeClr val="tx1"/>
                          </a:solidFill>
                          <a:effectLst/>
                        </a:rPr>
                        <a:t>Euro </a:t>
                      </a:r>
                      <a:r>
                        <a:rPr lang="de-DE" sz="1100" u="none" strike="noStrike" dirty="0" smtClean="0">
                          <a:solidFill>
                            <a:schemeClr val="tx1"/>
                          </a:solidFill>
                          <a:effectLst/>
                        </a:rPr>
                        <a:t>6</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463">
                <a:tc>
                  <a:txBody>
                    <a:bodyPr/>
                    <a:lstStyle/>
                    <a:p>
                      <a:pPr algn="l" fontAlgn="ctr"/>
                      <a:r>
                        <a:rPr lang="de-DE" sz="1100" b="1" u="none" strike="noStrike" dirty="0" smtClean="0">
                          <a:solidFill>
                            <a:srgbClr val="474847"/>
                          </a:solidFill>
                          <a:effectLst/>
                        </a:rPr>
                        <a:t>Ölfüllmenge (ohne / mit</a:t>
                      </a:r>
                      <a:r>
                        <a:rPr lang="de-DE" sz="1100" b="1" u="none" strike="noStrike" baseline="0" dirty="0" smtClean="0">
                          <a:solidFill>
                            <a:srgbClr val="474847"/>
                          </a:solidFill>
                          <a:effectLst/>
                        </a:rPr>
                        <a:t> Ölfilter)</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a:solidFill>
                            <a:srgbClr val="474847"/>
                          </a:solidFill>
                          <a:effectLst/>
                        </a:rPr>
                        <a:t>l</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chemeClr val="tx1"/>
                          </a:solidFill>
                          <a:effectLst/>
                          <a:latin typeface="+mn-lt"/>
                        </a:rPr>
                        <a:t>5,1</a:t>
                      </a:r>
                      <a:r>
                        <a:rPr lang="de-DE" sz="1100" b="0" i="0" u="none" strike="noStrike" baseline="0" dirty="0" smtClean="0">
                          <a:solidFill>
                            <a:schemeClr val="tx1"/>
                          </a:solidFill>
                          <a:effectLst/>
                          <a:latin typeface="+mn-lt"/>
                        </a:rPr>
                        <a:t> / 5,4</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014">
                <a:tc>
                  <a:txBody>
                    <a:bodyPr/>
                    <a:lstStyle/>
                    <a:p>
                      <a:pPr algn="l" fontAlgn="ctr"/>
                      <a:r>
                        <a:rPr lang="de-DE" sz="1100" b="1" u="none" strike="noStrike" dirty="0">
                          <a:solidFill>
                            <a:srgbClr val="474847"/>
                          </a:solidFill>
                          <a:effectLst/>
                        </a:rPr>
                        <a:t>Kühlsystem inkl. Heizung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a:solidFill>
                            <a:srgbClr val="474847"/>
                          </a:solidFill>
                          <a:effectLst/>
                        </a:rPr>
                        <a:t>l</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chemeClr val="tx1"/>
                          </a:solidFill>
                          <a:effectLst/>
                          <a:latin typeface="+mn-lt"/>
                        </a:rPr>
                        <a:t>6,5</a:t>
                      </a:r>
                      <a:endParaRPr lang="de-DE" sz="1100" b="0" i="0" u="none" strike="noStrike" dirty="0">
                        <a:solidFill>
                          <a:schemeClr val="tx1"/>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645">
                <a:tc>
                  <a:txBody>
                    <a:bodyPr/>
                    <a:lstStyle/>
                    <a:p>
                      <a:pPr algn="l" fontAlgn="ctr"/>
                      <a:r>
                        <a:rPr lang="de-DE" sz="1100" b="1" u="none" strike="noStrike">
                          <a:solidFill>
                            <a:srgbClr val="474847"/>
                          </a:solidFill>
                          <a:effectLst/>
                        </a:rPr>
                        <a:t>Kraftstofftank</a:t>
                      </a:r>
                      <a:endParaRPr lang="de-DE" sz="1100" b="1" i="0" u="none" strike="noStrike">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a:solidFill>
                            <a:srgbClr val="474847"/>
                          </a:solidFill>
                          <a:effectLst/>
                        </a:rPr>
                        <a:t>l</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62</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ABMESSUNGEN</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8</a:t>
            </a:fld>
            <a:endParaRPr lang="en-US" sz="900">
              <a:solidFill>
                <a:srgbClr val="425968"/>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919238537"/>
              </p:ext>
            </p:extLst>
          </p:nvPr>
        </p:nvGraphicFramePr>
        <p:xfrm>
          <a:off x="738554" y="1596792"/>
          <a:ext cx="6461446" cy="7884897"/>
        </p:xfrm>
        <a:graphic>
          <a:graphicData uri="http://schemas.openxmlformats.org/drawingml/2006/table">
            <a:tbl>
              <a:tblPr/>
              <a:tblGrid>
                <a:gridCol w="4249321"/>
                <a:gridCol w="902547"/>
                <a:gridCol w="1309578"/>
              </a:tblGrid>
              <a:tr h="170538">
                <a:tc>
                  <a:txBody>
                    <a:bodyPr/>
                    <a:lstStyle/>
                    <a:p>
                      <a:pPr algn="l" fontAlgn="ct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de-DE" sz="1100" b="1" i="0" u="none" strike="noStrike" dirty="0">
                        <a:solidFill>
                          <a:srgbClr val="474847"/>
                        </a:solidFill>
                        <a:effectLst/>
                        <a:latin typeface="+mn-lt"/>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1" i="0" u="none" strike="noStrike" dirty="0" smtClean="0">
                          <a:solidFill>
                            <a:srgbClr val="474847"/>
                          </a:solidFill>
                          <a:effectLst/>
                          <a:latin typeface="+mn-lt"/>
                        </a:rPr>
                        <a:t>Limousine,</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0538">
                <a:tc>
                  <a:txBody>
                    <a:bodyPr/>
                    <a:lstStyle/>
                    <a:p>
                      <a:pPr algn="l" fontAlgn="ctr"/>
                      <a:r>
                        <a:rPr lang="de-DE" sz="1100" b="1" i="0" u="none" strike="noStrike">
                          <a:solidFill>
                            <a:srgbClr val="474847"/>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de-DE" sz="1100" b="1" i="0" u="none" strike="noStrike">
                          <a:solidFill>
                            <a:srgbClr val="474847"/>
                          </a:solidFill>
                          <a:effectLst/>
                          <a:latin typeface="+mn-lt"/>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1" i="0" u="none" strike="noStrike">
                          <a:solidFill>
                            <a:srgbClr val="474847"/>
                          </a:solidFill>
                          <a:effectLst/>
                          <a:latin typeface="+mn-lt"/>
                        </a:rPr>
                        <a:t>5-türig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0538">
                <a:tc>
                  <a:txBody>
                    <a:bodyPr/>
                    <a:lstStyle/>
                    <a:p>
                      <a:pPr algn="l" fontAlgn="ctr"/>
                      <a:r>
                        <a:rPr lang="de-DE" sz="1100" b="1" i="0" u="none" strike="noStrike">
                          <a:solidFill>
                            <a:srgbClr val="474847"/>
                          </a:solidFill>
                          <a:effectLst/>
                          <a:latin typeface="+mn-lt"/>
                        </a:rPr>
                        <a:t>Länge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dirty="0" smtClean="0">
                          <a:solidFill>
                            <a:srgbClr val="474847"/>
                          </a:solidFill>
                          <a:effectLst/>
                          <a:latin typeface="+mn-lt"/>
                        </a:rPr>
                        <a:t>4.390</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0538">
                <a:tc>
                  <a:txBody>
                    <a:bodyPr/>
                    <a:lstStyle/>
                    <a:p>
                      <a:pPr algn="l" fontAlgn="ctr"/>
                      <a:r>
                        <a:rPr lang="de-DE" sz="1100" b="1" i="0" u="none" strike="noStrike" dirty="0">
                          <a:solidFill>
                            <a:srgbClr val="474847"/>
                          </a:solidFill>
                          <a:effectLst/>
                          <a:latin typeface="+mn-lt"/>
                        </a:rPr>
                        <a:t>Breite </a:t>
                      </a:r>
                      <a:r>
                        <a:rPr lang="de-DE" sz="1100" b="1" i="0" u="none" strike="noStrike" dirty="0" smtClean="0">
                          <a:solidFill>
                            <a:srgbClr val="474847"/>
                          </a:solidFill>
                          <a:effectLst/>
                          <a:latin typeface="+mn-lt"/>
                        </a:rPr>
                        <a:t>mit Spiegeln /</a:t>
                      </a:r>
                      <a:r>
                        <a:rPr lang="de-DE" sz="1100" b="1" i="0" u="none" strike="noStrike" baseline="0" dirty="0" smtClean="0">
                          <a:solidFill>
                            <a:srgbClr val="474847"/>
                          </a:solidFill>
                          <a:effectLst/>
                          <a:latin typeface="+mn-lt"/>
                        </a:rPr>
                        <a:t> </a:t>
                      </a:r>
                      <a:r>
                        <a:rPr lang="de-DE" sz="1100" b="1" i="0" u="none" strike="noStrike" dirty="0" smtClean="0">
                          <a:solidFill>
                            <a:srgbClr val="474847"/>
                          </a:solidFill>
                          <a:effectLst/>
                          <a:latin typeface="+mn-lt"/>
                        </a:rPr>
                        <a:t>mit </a:t>
                      </a:r>
                      <a:r>
                        <a:rPr lang="de-DE" sz="1100" b="1" i="0" u="none" strike="noStrike" dirty="0" err="1" smtClean="0">
                          <a:solidFill>
                            <a:srgbClr val="474847"/>
                          </a:solidFill>
                          <a:effectLst/>
                          <a:latin typeface="+mn-lt"/>
                        </a:rPr>
                        <a:t>angeklappten</a:t>
                      </a:r>
                      <a:r>
                        <a:rPr lang="de-DE" sz="1100" b="1" i="0" u="none" strike="noStrike" baseline="0" dirty="0" smtClean="0">
                          <a:solidFill>
                            <a:srgbClr val="474847"/>
                          </a:solidFill>
                          <a:effectLst/>
                          <a:latin typeface="+mn-lt"/>
                        </a:rPr>
                        <a:t> Außenspiegeln</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smtClean="0">
                          <a:solidFill>
                            <a:srgbClr val="474847"/>
                          </a:solidFill>
                          <a:effectLst/>
                          <a:latin typeface="+mn-lt"/>
                        </a:rPr>
                        <a:t>2.010 / 1.858</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1" i="0" u="none" strike="noStrike" dirty="0">
                          <a:solidFill>
                            <a:srgbClr val="474847"/>
                          </a:solidFill>
                          <a:effectLst/>
                          <a:latin typeface="+mn-lt"/>
                        </a:rPr>
                        <a:t>Breite </a:t>
                      </a:r>
                      <a:r>
                        <a:rPr lang="de-DE" sz="1100" b="1" i="0" u="none" strike="noStrike" dirty="0" smtClean="0">
                          <a:solidFill>
                            <a:srgbClr val="474847"/>
                          </a:solidFill>
                          <a:effectLst/>
                          <a:latin typeface="+mn-lt"/>
                        </a:rPr>
                        <a:t>ohne Spiegel</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1.823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1" i="0" u="none" strike="noStrike" dirty="0">
                          <a:solidFill>
                            <a:srgbClr val="474847"/>
                          </a:solidFill>
                          <a:effectLst/>
                          <a:latin typeface="+mn-lt"/>
                        </a:rPr>
                        <a:t>Höhe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1.470</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0538">
                <a:tc>
                  <a:txBody>
                    <a:bodyPr/>
                    <a:lstStyle/>
                    <a:p>
                      <a:pPr algn="l" fontAlgn="ctr"/>
                      <a:r>
                        <a:rPr lang="de-DE" sz="1100" b="1" i="0" u="none" strike="noStrike" dirty="0">
                          <a:solidFill>
                            <a:srgbClr val="474847"/>
                          </a:solidFill>
                          <a:effectLst/>
                          <a:latin typeface="+mn-lt"/>
                        </a:rPr>
                        <a:t>Radstand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dirty="0">
                          <a:solidFill>
                            <a:srgbClr val="474847"/>
                          </a:solidFill>
                          <a:effectLst/>
                          <a:latin typeface="+mn-lt"/>
                        </a:rPr>
                        <a:t>2.648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9922">
                <a:tc>
                  <a:txBody>
                    <a:bodyPr/>
                    <a:lstStyle/>
                    <a:p>
                      <a:pPr algn="l" fontAlgn="ctr">
                        <a:tabLst>
                          <a:tab pos="984250" algn="l"/>
                        </a:tabLst>
                      </a:pPr>
                      <a:r>
                        <a:rPr lang="de-DE" sz="1100" b="1" i="0" u="none" strike="noStrike" dirty="0" smtClean="0">
                          <a:solidFill>
                            <a:srgbClr val="474847"/>
                          </a:solidFill>
                          <a:effectLst/>
                          <a:latin typeface="+mn-lt"/>
                        </a:rPr>
                        <a:t>Spurweite                        </a:t>
                      </a:r>
                      <a:r>
                        <a:rPr lang="de-DE" sz="1100" b="0" i="0" u="none" strike="noStrike" dirty="0" smtClean="0">
                          <a:solidFill>
                            <a:srgbClr val="474847"/>
                          </a:solidFill>
                          <a:effectLst/>
                          <a:latin typeface="+mn-lt"/>
                        </a:rPr>
                        <a:t>vorn</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1.565</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tabLst>
                          <a:tab pos="1077913" algn="l"/>
                        </a:tabLst>
                      </a:pPr>
                      <a:r>
                        <a:rPr lang="de-DE" sz="1100" b="0" i="0" u="none" strike="noStrike" dirty="0" smtClean="0">
                          <a:solidFill>
                            <a:srgbClr val="474847"/>
                          </a:solidFill>
                          <a:effectLst/>
                          <a:latin typeface="+mn-lt"/>
                        </a:rPr>
                        <a:t>                                         hinten</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1.539</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0538">
                <a:tc>
                  <a:txBody>
                    <a:bodyPr/>
                    <a:lstStyle/>
                    <a:p>
                      <a:pPr algn="l" fontAlgn="ctr"/>
                      <a:r>
                        <a:rPr lang="de-DE" sz="1100" b="1" i="0" u="none" strike="noStrike" dirty="0">
                          <a:solidFill>
                            <a:srgbClr val="474847"/>
                          </a:solidFill>
                          <a:effectLst/>
                          <a:latin typeface="+mn-lt"/>
                        </a:rPr>
                        <a:t>Schulterfreiheit </a:t>
                      </a:r>
                      <a:r>
                        <a:rPr lang="de-DE" sz="1100" b="1" i="0" u="none" strike="noStrike" dirty="0" smtClean="0">
                          <a:solidFill>
                            <a:srgbClr val="474847"/>
                          </a:solidFill>
                          <a:effectLst/>
                          <a:latin typeface="+mn-lt"/>
                        </a:rPr>
                        <a:t>             </a:t>
                      </a:r>
                      <a:r>
                        <a:rPr lang="de-DE" sz="1100" b="0" i="0" u="none" strike="noStrike" dirty="0" smtClean="0">
                          <a:solidFill>
                            <a:srgbClr val="474847"/>
                          </a:solidFill>
                          <a:effectLst/>
                          <a:latin typeface="+mn-lt"/>
                        </a:rPr>
                        <a:t>vorn</a:t>
                      </a:r>
                      <a:r>
                        <a:rPr lang="de-DE" sz="1100" b="1" i="0" u="none" strike="noStrike" dirty="0" smtClean="0">
                          <a:solidFill>
                            <a:srgbClr val="474847"/>
                          </a:solidFill>
                          <a:effectLst/>
                          <a:latin typeface="+mn-lt"/>
                        </a:rPr>
                        <a:t> </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dirty="0">
                          <a:solidFill>
                            <a:srgbClr val="474847"/>
                          </a:solidFill>
                          <a:effectLst/>
                          <a:latin typeface="+mn-lt"/>
                        </a:rPr>
                        <a:t>1.411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0538">
                <a:tc>
                  <a:txBody>
                    <a:bodyPr/>
                    <a:lstStyle/>
                    <a:p>
                      <a:pPr algn="l" fontAlgn="ctr"/>
                      <a:r>
                        <a:rPr lang="de-DE" sz="1100" b="0" i="0" u="none" strike="noStrike" dirty="0" smtClean="0">
                          <a:solidFill>
                            <a:srgbClr val="474847"/>
                          </a:solidFill>
                          <a:effectLst/>
                          <a:latin typeface="+mn-lt"/>
                        </a:rPr>
                        <a:t>                                         hinten</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a:solidFill>
                            <a:srgbClr val="474847"/>
                          </a:solidFill>
                          <a:effectLst/>
                          <a:latin typeface="+mn-lt"/>
                        </a:rPr>
                        <a:t>1.336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1" i="0" u="none" strike="noStrike" dirty="0">
                          <a:solidFill>
                            <a:srgbClr val="474847"/>
                          </a:solidFill>
                          <a:effectLst/>
                          <a:latin typeface="+mn-lt"/>
                        </a:rPr>
                        <a:t>Kopffreiheit  </a:t>
                      </a:r>
                      <a:r>
                        <a:rPr lang="de-DE" sz="1100" b="1" i="0" u="none" strike="noStrike" dirty="0" smtClean="0">
                          <a:solidFill>
                            <a:srgbClr val="474847"/>
                          </a:solidFill>
                          <a:effectLst/>
                          <a:latin typeface="+mn-lt"/>
                        </a:rPr>
                        <a:t>                  </a:t>
                      </a:r>
                      <a:r>
                        <a:rPr lang="de-DE" sz="1100" b="0" i="0" u="none" strike="noStrike" dirty="0" smtClean="0">
                          <a:solidFill>
                            <a:srgbClr val="474847"/>
                          </a:solidFill>
                          <a:effectLst/>
                          <a:latin typeface="+mn-lt"/>
                        </a:rPr>
                        <a:t>vorn</a:t>
                      </a:r>
                      <a:r>
                        <a:rPr lang="de-DE" sz="1100" b="1" i="0" u="none" strike="noStrike" dirty="0" smtClean="0">
                          <a:solidFill>
                            <a:srgbClr val="474847"/>
                          </a:solidFill>
                          <a:effectLst/>
                          <a:latin typeface="+mn-lt"/>
                        </a:rPr>
                        <a:t> </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993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0" i="0" u="none" strike="noStrike" dirty="0" smtClean="0">
                          <a:solidFill>
                            <a:srgbClr val="474847"/>
                          </a:solidFill>
                          <a:effectLst/>
                          <a:latin typeface="+mn-lt"/>
                        </a:rPr>
                        <a:t>                                         hinten</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963</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1" i="0" u="none" strike="noStrike" dirty="0">
                          <a:solidFill>
                            <a:srgbClr val="474847"/>
                          </a:solidFill>
                          <a:effectLst/>
                          <a:latin typeface="+mn-lt"/>
                        </a:rPr>
                        <a:t>Fußfreiheit  </a:t>
                      </a:r>
                      <a:r>
                        <a:rPr lang="de-DE" sz="1100" b="1" i="0" u="none" strike="noStrike" dirty="0" smtClean="0">
                          <a:solidFill>
                            <a:srgbClr val="474847"/>
                          </a:solidFill>
                          <a:effectLst/>
                          <a:latin typeface="+mn-lt"/>
                        </a:rPr>
                        <a:t>                    </a:t>
                      </a:r>
                      <a:r>
                        <a:rPr lang="de-DE" sz="1100" b="0" i="0" u="none" strike="noStrike" dirty="0" smtClean="0">
                          <a:solidFill>
                            <a:srgbClr val="474847"/>
                          </a:solidFill>
                          <a:effectLst/>
                          <a:latin typeface="+mn-lt"/>
                        </a:rPr>
                        <a:t>vorn </a:t>
                      </a:r>
                      <a:r>
                        <a:rPr lang="de-DE" sz="1100" b="0" i="0" u="none" strike="noStrike" dirty="0">
                          <a:solidFill>
                            <a:srgbClr val="474847"/>
                          </a:solidFill>
                          <a:effectLst/>
                          <a:latin typeface="+mn-lt"/>
                        </a:rPr>
                        <a:t>(max.)</a:t>
                      </a:r>
                      <a:endParaRPr lang="de-DE" sz="1100" b="1"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a:solidFill>
                            <a:srgbClr val="474847"/>
                          </a:solidFill>
                          <a:effectLst/>
                          <a:latin typeface="+mn-lt"/>
                        </a:rPr>
                        <a:t>mm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1.094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0" i="0" u="none" strike="noStrike" dirty="0" smtClean="0">
                          <a:solidFill>
                            <a:srgbClr val="474847"/>
                          </a:solidFill>
                          <a:effectLst/>
                          <a:latin typeface="+mn-lt"/>
                        </a:rPr>
                        <a:t>                                         hinten </a:t>
                      </a:r>
                      <a:r>
                        <a:rPr lang="de-DE" sz="1100" b="0" i="0" u="none" strike="noStrike" dirty="0">
                          <a:solidFill>
                            <a:srgbClr val="474847"/>
                          </a:solidFill>
                          <a:effectLst/>
                          <a:latin typeface="+mn-lt"/>
                        </a:rPr>
                        <a:t>(</a:t>
                      </a:r>
                      <a:r>
                        <a:rPr lang="de-DE" sz="1100" b="0" i="0" u="none" strike="noStrike" dirty="0" smtClean="0">
                          <a:solidFill>
                            <a:srgbClr val="474847"/>
                          </a:solidFill>
                          <a:effectLst/>
                          <a:latin typeface="+mn-lt"/>
                        </a:rPr>
                        <a:t>min.)</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mm</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848</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268333">
                <a:tc>
                  <a:txBody>
                    <a:bodyPr/>
                    <a:lstStyle/>
                    <a:p>
                      <a:pPr algn="l" fontAlgn="ctr"/>
                      <a:endParaRPr lang="de-DE" sz="1100" b="1" i="0" u="none" strike="noStrike" dirty="0" smtClean="0">
                        <a:solidFill>
                          <a:srgbClr val="474847"/>
                        </a:solidFill>
                        <a:effectLst/>
                        <a:latin typeface="+mn-lt"/>
                      </a:endParaRPr>
                    </a:p>
                    <a:p>
                      <a:pPr algn="l" fontAlgn="ctr"/>
                      <a:r>
                        <a:rPr lang="de-DE" sz="1100" b="1" i="0" u="none" strike="noStrike" dirty="0" smtClean="0">
                          <a:solidFill>
                            <a:srgbClr val="474847"/>
                          </a:solidFill>
                          <a:effectLst/>
                          <a:latin typeface="+mn-lt"/>
                        </a:rPr>
                        <a:t>Laderaum-Abmessungen</a:t>
                      </a:r>
                    </a:p>
                    <a:p>
                      <a:pPr algn="l" fontAlgn="ctr"/>
                      <a:endParaRPr lang="de-DE" sz="1100" b="1"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Höhe der Kofferraumöffnung (max.)</a:t>
                      </a:r>
                    </a:p>
                    <a:p>
                      <a:pPr algn="l" fontAlgn="ctr"/>
                      <a:r>
                        <a:rPr lang="de-DE" sz="1100" b="0" i="0" u="none" strike="noStrike" dirty="0" smtClean="0">
                          <a:solidFill>
                            <a:srgbClr val="474847"/>
                          </a:solidFill>
                          <a:effectLst/>
                          <a:latin typeface="+mn-lt"/>
                        </a:rPr>
                        <a:t>Breite der Kofferraumöffnung</a:t>
                      </a:r>
                      <a:r>
                        <a:rPr lang="de-DE" sz="1100" b="0" i="0" u="none" strike="noStrike" baseline="0" dirty="0" smtClean="0">
                          <a:solidFill>
                            <a:srgbClr val="474847"/>
                          </a:solidFill>
                          <a:effectLst/>
                          <a:latin typeface="+mn-lt"/>
                        </a:rPr>
                        <a:t> (max.)</a:t>
                      </a:r>
                    </a:p>
                    <a:p>
                      <a:pPr algn="l" fontAlgn="ctr"/>
                      <a:r>
                        <a:rPr lang="de-DE" sz="1100" b="0" i="0" u="none" strike="noStrike" baseline="0" dirty="0" smtClean="0">
                          <a:solidFill>
                            <a:srgbClr val="474847"/>
                          </a:solidFill>
                          <a:effectLst/>
                          <a:latin typeface="+mn-lt"/>
                        </a:rPr>
                        <a:t>Kofferraumhöhe bis Dach / Gepäckraumabdeckung</a:t>
                      </a:r>
                      <a:endParaRPr lang="de-DE" sz="1100" b="0" i="0" u="none" strike="noStrike" dirty="0" smtClean="0">
                        <a:solidFill>
                          <a:srgbClr val="474847"/>
                        </a:solidFill>
                        <a:effectLst/>
                        <a:latin typeface="+mn-lt"/>
                      </a:endParaRPr>
                    </a:p>
                    <a:p>
                      <a:pPr algn="l" fontAlgn="ctr"/>
                      <a:endParaRPr lang="de-DE" sz="1100" b="0" i="0" u="none" strike="noStrike" dirty="0" smtClean="0">
                        <a:solidFill>
                          <a:srgbClr val="474847"/>
                        </a:solidFill>
                        <a:effectLst/>
                        <a:latin typeface="+mn-lt"/>
                      </a:endParaRPr>
                    </a:p>
                    <a:p>
                      <a:pPr algn="l" fontAlgn="ct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Ladebreite</a:t>
                      </a:r>
                      <a:r>
                        <a:rPr lang="de-DE" sz="1100" b="0" i="0" u="none" strike="noStrike" baseline="0" dirty="0" smtClean="0">
                          <a:solidFill>
                            <a:srgbClr val="474847"/>
                          </a:solidFill>
                          <a:effectLst/>
                          <a:latin typeface="+mn-lt"/>
                        </a:rPr>
                        <a:t> zwischen Radhäusern</a:t>
                      </a: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Ladebodentiefe bis 1. Sitzreihe</a:t>
                      </a:r>
                    </a:p>
                    <a:p>
                      <a:pPr algn="l" fontAlgn="ctr"/>
                      <a:r>
                        <a:rPr lang="de-DE" sz="1100" b="0" i="0" u="none" strike="noStrike" dirty="0" smtClean="0">
                          <a:solidFill>
                            <a:srgbClr val="474847"/>
                          </a:solidFill>
                          <a:effectLst/>
                          <a:latin typeface="+mn-lt"/>
                        </a:rPr>
                        <a:t>Ladebodentiefe bis 2. Sitzreihe</a:t>
                      </a:r>
                    </a:p>
                    <a:p>
                      <a:pPr algn="l" fontAlgn="ctr"/>
                      <a:r>
                        <a:rPr lang="de-DE" sz="1100" b="0" i="0" u="none" strike="noStrike" dirty="0" err="1" smtClean="0">
                          <a:solidFill>
                            <a:srgbClr val="474847"/>
                          </a:solidFill>
                          <a:effectLst/>
                          <a:latin typeface="+mn-lt"/>
                        </a:rPr>
                        <a:t>Ladehöhe</a:t>
                      </a:r>
                      <a:endParaRPr lang="de-DE" sz="1100" b="0" i="0" u="none" strike="noStrike" dirty="0" smtClean="0">
                        <a:solidFill>
                          <a:srgbClr val="474847"/>
                        </a:solidFill>
                        <a:effectLst/>
                        <a:latin typeface="+mn-lt"/>
                      </a:endParaRPr>
                    </a:p>
                    <a:p>
                      <a:pPr algn="l" fontAlgn="ctr"/>
                      <a:endParaRPr lang="de-DE" sz="1100" b="1" i="0" u="none" strike="noStrike" dirty="0" smtClean="0">
                        <a:solidFill>
                          <a:srgbClr val="474847"/>
                        </a:solidFill>
                        <a:effectLst/>
                        <a:latin typeface="+mn-lt"/>
                      </a:endParaRPr>
                    </a:p>
                    <a:p>
                      <a:pPr algn="l" fontAlgn="ctr"/>
                      <a:r>
                        <a:rPr lang="de-DE" sz="1100" b="1" i="0" u="none" strike="noStrike" dirty="0" smtClean="0">
                          <a:solidFill>
                            <a:srgbClr val="474847"/>
                          </a:solidFill>
                          <a:effectLst/>
                          <a:latin typeface="+mn-lt"/>
                        </a:rPr>
                        <a:t>Gepäckraum-Volumen </a:t>
                      </a:r>
                      <a:r>
                        <a:rPr lang="de-DE" sz="1100" b="1" i="0" u="none" strike="noStrike" dirty="0">
                          <a:solidFill>
                            <a:srgbClr val="474847"/>
                          </a:solidFill>
                          <a:effectLst/>
                          <a:latin typeface="+mn-lt"/>
                        </a:rPr>
                        <a:t>(Liter</a:t>
                      </a:r>
                      <a:r>
                        <a:rPr lang="de-DE" sz="1100" b="1" i="0" u="none" strike="noStrike" dirty="0" smtClean="0">
                          <a:solidFill>
                            <a:srgbClr val="474847"/>
                          </a:solidFill>
                          <a:effectLst/>
                          <a:latin typeface="+mn-lt"/>
                        </a:rPr>
                        <a:t>)</a:t>
                      </a:r>
                      <a:endParaRPr lang="de-DE" sz="1100" b="1" i="0" u="none" strike="noStrike" baseline="30000" dirty="0" smtClean="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100" b="0" i="0" u="none" strike="noStrike" smtClean="0">
                          <a:solidFill>
                            <a:srgbClr val="474847"/>
                          </a:solidFill>
                          <a:effectLst/>
                          <a:latin typeface="+mn-lt"/>
                        </a:rPr>
                        <a:t>                                                  </a:t>
                      </a:r>
                      <a:r>
                        <a:rPr lang="de-DE" sz="1100" b="0" i="0" u="none" strike="noStrike" dirty="0" smtClean="0">
                          <a:solidFill>
                            <a:srgbClr val="474847"/>
                          </a:solidFill>
                          <a:effectLst/>
                          <a:latin typeface="+mn-lt"/>
                        </a:rPr>
                        <a:t>mm</a:t>
                      </a:r>
                      <a:endParaRPr lang="de-DE" sz="1100" b="0" i="0" u="none" strike="noStrike" dirty="0">
                        <a:solidFill>
                          <a:srgbClr val="474847"/>
                        </a:solidFill>
                        <a:effectLst/>
                        <a:latin typeface="+mn-lt"/>
                      </a:endParaRPr>
                    </a:p>
                    <a:p>
                      <a:pPr algn="ctr" fontAlgn="ctr"/>
                      <a:r>
                        <a:rPr lang="de-DE" sz="1100" b="0" i="0" u="none" strike="noStrike" dirty="0" smtClean="0">
                          <a:solidFill>
                            <a:srgbClr val="474847"/>
                          </a:solidFill>
                          <a:effectLst/>
                          <a:latin typeface="+mn-lt"/>
                        </a:rPr>
                        <a:t>mm</a:t>
                      </a:r>
                    </a:p>
                    <a:p>
                      <a:pPr algn="ctr" fontAlgn="ctr"/>
                      <a:r>
                        <a:rPr lang="de-DE" sz="1100" b="0" i="0" u="none" strike="noStrike" dirty="0" smtClean="0">
                          <a:solidFill>
                            <a:srgbClr val="474847"/>
                          </a:solidFill>
                          <a:effectLst/>
                          <a:latin typeface="+mn-lt"/>
                        </a:rPr>
                        <a:t>mm</a:t>
                      </a: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mm</a:t>
                      </a:r>
                    </a:p>
                    <a:p>
                      <a:pPr algn="ctr" fontAlgn="ctr"/>
                      <a:r>
                        <a:rPr lang="de-DE" sz="1100" b="0" i="0" u="none" strike="noStrike" dirty="0" smtClean="0">
                          <a:solidFill>
                            <a:srgbClr val="474847"/>
                          </a:solidFill>
                          <a:effectLst/>
                          <a:latin typeface="+mn-lt"/>
                        </a:rPr>
                        <a:t>mm</a:t>
                      </a:r>
                    </a:p>
                    <a:p>
                      <a:pPr algn="ctr" fontAlgn="ctr"/>
                      <a:r>
                        <a:rPr lang="de-DE" sz="1100" b="0" i="0" u="none" strike="noStrike" dirty="0" smtClean="0">
                          <a:solidFill>
                            <a:srgbClr val="474847"/>
                          </a:solidFill>
                          <a:effectLst/>
                          <a:latin typeface="+mn-lt"/>
                        </a:rPr>
                        <a:t>mm</a:t>
                      </a:r>
                    </a:p>
                    <a:p>
                      <a:pPr algn="ctr" fontAlgn="ctr"/>
                      <a:r>
                        <a:rPr lang="de-DE" sz="1100" b="0" i="0" u="none" strike="noStrike" dirty="0" smtClean="0">
                          <a:solidFill>
                            <a:srgbClr val="474847"/>
                          </a:solidFill>
                          <a:effectLst/>
                          <a:latin typeface="+mn-lt"/>
                        </a:rPr>
                        <a:t>mm</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de-DE" sz="1100" b="0" i="0" u="none" strike="noStrike" dirty="0" smtClean="0">
                        <a:solidFill>
                          <a:srgbClr val="474847"/>
                        </a:solidFill>
                        <a:effectLst/>
                        <a:latin typeface="+mn-lt"/>
                      </a:endParaRPr>
                    </a:p>
                    <a:p>
                      <a:pPr algn="ctr" fontAlgn="ctr"/>
                      <a:r>
                        <a:rPr lang="de-DE" sz="1100" b="0" i="0" u="none" strike="noStrike" smtClean="0">
                          <a:solidFill>
                            <a:srgbClr val="474847"/>
                          </a:solidFill>
                          <a:effectLst/>
                          <a:latin typeface="+mn-lt"/>
                        </a:rPr>
                        <a:t>616</a:t>
                      </a: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996</a:t>
                      </a:r>
                    </a:p>
                    <a:p>
                      <a:pPr algn="ctr" fontAlgn="ctr"/>
                      <a:r>
                        <a:rPr lang="de-DE" sz="1100" b="0" i="0" u="none" strike="noStrike" dirty="0" smtClean="0">
                          <a:solidFill>
                            <a:srgbClr val="474847"/>
                          </a:solidFill>
                          <a:effectLst/>
                          <a:latin typeface="+mn-lt"/>
                        </a:rPr>
                        <a:t>-</a:t>
                      </a: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1.029</a:t>
                      </a:r>
                    </a:p>
                    <a:p>
                      <a:pPr algn="ctr" fontAlgn="ctr"/>
                      <a:r>
                        <a:rPr lang="de-DE" sz="1100" b="0" i="0" u="none" strike="noStrike" dirty="0" smtClean="0">
                          <a:solidFill>
                            <a:srgbClr val="474847"/>
                          </a:solidFill>
                          <a:effectLst/>
                          <a:latin typeface="+mn-lt"/>
                        </a:rPr>
                        <a:t>1.461</a:t>
                      </a:r>
                    </a:p>
                    <a:p>
                      <a:pPr algn="ctr" fontAlgn="ctr"/>
                      <a:r>
                        <a:rPr lang="de-DE" sz="1100" b="0" i="0" u="none" strike="noStrike" dirty="0" smtClean="0">
                          <a:solidFill>
                            <a:srgbClr val="474847"/>
                          </a:solidFill>
                          <a:effectLst/>
                          <a:latin typeface="+mn-lt"/>
                        </a:rPr>
                        <a:t>798</a:t>
                      </a:r>
                    </a:p>
                    <a:p>
                      <a:pPr algn="ctr" fontAlgn="ctr"/>
                      <a:r>
                        <a:rPr lang="de-DE" sz="1100" b="0" i="0" u="none" strike="noStrike" dirty="0" smtClean="0">
                          <a:solidFill>
                            <a:srgbClr val="474847"/>
                          </a:solidFill>
                          <a:effectLst/>
                          <a:latin typeface="+mn-lt"/>
                        </a:rPr>
                        <a:t>692</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782272">
                <a:tc>
                  <a:txBody>
                    <a:bodyPr/>
                    <a:lstStyle/>
                    <a:p>
                      <a:pPr algn="l" fontAlgn="ctr"/>
                      <a:r>
                        <a:rPr lang="de-DE" sz="1100" b="0" i="0" u="none" strike="noStrike" dirty="0">
                          <a:solidFill>
                            <a:srgbClr val="474847"/>
                          </a:solidFill>
                          <a:effectLst/>
                          <a:latin typeface="+mn-lt"/>
                        </a:rPr>
                        <a:t>in 5-sitziger Konfiguration, beladen bis Gepäckraumabdeckung (Ersatzrad mit Notlaufeigenschaften)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 </a:t>
                      </a:r>
                      <a:r>
                        <a:rPr lang="de-DE" sz="1100" b="0" i="0" u="none" strike="noStrike" dirty="0" smtClean="0">
                          <a:solidFill>
                            <a:srgbClr val="474847"/>
                          </a:solidFill>
                          <a:effectLst/>
                          <a:latin typeface="+mn-lt"/>
                        </a:rPr>
                        <a:t>l</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25817">
                <a:tc>
                  <a:txBody>
                    <a:bodyPr/>
                    <a:lstStyle/>
                    <a:p>
                      <a:pPr algn="l" fontAlgn="ctr"/>
                      <a:r>
                        <a:rPr lang="de-DE" sz="1100" b="0" i="0" u="none" strike="noStrike" dirty="0">
                          <a:solidFill>
                            <a:srgbClr val="474847"/>
                          </a:solidFill>
                          <a:effectLst/>
                          <a:latin typeface="+mn-lt"/>
                        </a:rPr>
                        <a:t>in 5-sitziger Konfiguration, beladen bis Gepäckraumabdeckung </a:t>
                      </a: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a:t>
                      </a:r>
                      <a:r>
                        <a:rPr lang="de-DE" sz="1100" b="0" i="0" u="none" strike="noStrike" dirty="0">
                          <a:solidFill>
                            <a:srgbClr val="474847"/>
                          </a:solidFill>
                          <a:effectLst/>
                          <a:latin typeface="+mn-lt"/>
                        </a:rPr>
                        <a:t>bei Reifen-Reparatur-Set)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 </a:t>
                      </a:r>
                      <a:r>
                        <a:rPr lang="de-DE" sz="1100" b="0" i="0" u="none" strike="noStrike" dirty="0" smtClean="0">
                          <a:solidFill>
                            <a:srgbClr val="474847"/>
                          </a:solidFill>
                          <a:effectLst/>
                          <a:latin typeface="+mn-lt"/>
                        </a:rPr>
                        <a:t>l</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260</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25817">
                <a:tc>
                  <a:txBody>
                    <a:bodyPr/>
                    <a:lstStyle/>
                    <a:p>
                      <a:pPr algn="l" fontAlgn="ctr"/>
                      <a:r>
                        <a:rPr lang="de-DE" sz="1100" b="0" i="0" u="none" strike="noStrike" dirty="0">
                          <a:solidFill>
                            <a:srgbClr val="474847"/>
                          </a:solidFill>
                          <a:effectLst/>
                          <a:latin typeface="+mn-lt"/>
                        </a:rPr>
                        <a:t>in 2-sitziger Konfiguration, beladen bis Dachunterkante </a:t>
                      </a: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a:t>
                      </a:r>
                      <a:r>
                        <a:rPr lang="de-DE" sz="1100" b="0" i="0" u="none" strike="noStrike" dirty="0">
                          <a:solidFill>
                            <a:srgbClr val="474847"/>
                          </a:solidFill>
                          <a:effectLst/>
                          <a:latin typeface="+mn-lt"/>
                        </a:rPr>
                        <a:t>Ersatzrad mit Notlaufeigenschaften)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 </a:t>
                      </a:r>
                      <a:r>
                        <a:rPr lang="de-DE" sz="1100" b="0" i="0" u="none" strike="noStrike" dirty="0" smtClean="0">
                          <a:solidFill>
                            <a:srgbClr val="474847"/>
                          </a:solidFill>
                          <a:effectLst/>
                          <a:latin typeface="+mn-lt"/>
                        </a:rPr>
                        <a:t>l</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9363">
                <a:tc>
                  <a:txBody>
                    <a:bodyPr/>
                    <a:lstStyle/>
                    <a:p>
                      <a:pPr algn="l" fontAlgn="ctr"/>
                      <a:r>
                        <a:rPr lang="de-DE" sz="1100" b="0" i="0" u="none" strike="noStrike" dirty="0">
                          <a:solidFill>
                            <a:srgbClr val="474847"/>
                          </a:solidFill>
                          <a:effectLst/>
                          <a:latin typeface="+mn-lt"/>
                        </a:rPr>
                        <a:t>in 2-sitziger Konfiguration, beladen bis Dachunterkante </a:t>
                      </a: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a:t>
                      </a:r>
                      <a:r>
                        <a:rPr lang="de-DE" sz="1100" b="0" i="0" u="none" strike="noStrike" dirty="0">
                          <a:solidFill>
                            <a:srgbClr val="474847"/>
                          </a:solidFill>
                          <a:effectLst/>
                          <a:latin typeface="+mn-lt"/>
                        </a:rPr>
                        <a:t>bei Reifen-Reparatur-Set)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a:solidFill>
                            <a:srgbClr val="474847"/>
                          </a:solidFill>
                          <a:effectLst/>
                          <a:latin typeface="+mn-lt"/>
                        </a:rPr>
                        <a:t> </a:t>
                      </a:r>
                      <a:r>
                        <a:rPr lang="de-DE" sz="1100" b="0" i="0" u="none" strike="noStrike" dirty="0" smtClean="0">
                          <a:solidFill>
                            <a:srgbClr val="474847"/>
                          </a:solidFill>
                          <a:effectLst/>
                          <a:latin typeface="+mn-lt"/>
                        </a:rPr>
                        <a:t>l</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1.045</a:t>
                      </a:r>
                      <a:endParaRPr lang="de-DE" sz="1100" b="0" i="0" u="none" strike="noStrike" dirty="0">
                        <a:solidFill>
                          <a:srgbClr val="474847"/>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0538">
                <a:tc>
                  <a:txBody>
                    <a:bodyPr/>
                    <a:lstStyle/>
                    <a:p>
                      <a:pPr algn="l" fontAlgn="ctr"/>
                      <a:r>
                        <a:rPr lang="de-DE" sz="1100" b="1" i="0" u="none" strike="noStrike" dirty="0">
                          <a:solidFill>
                            <a:srgbClr val="474847"/>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7746">
                <a:tc gridSpan="3">
                  <a:txBody>
                    <a:bodyPr/>
                    <a:lstStyle/>
                    <a:p>
                      <a:pPr algn="l" fontAlgn="ctr"/>
                      <a:endParaRPr lang="de-DE" sz="1100" b="0" i="0" u="none" strike="noStrike" dirty="0">
                        <a:solidFill>
                          <a:srgbClr val="474847"/>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r>
            </a:tbl>
          </a:graphicData>
        </a:graphic>
      </p:graphicFrame>
      <p:sp>
        <p:nvSpPr>
          <p:cNvPr id="5" name="Rechteck 4"/>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36316727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FORD FOCUS RS - RÄDER UND BEREIFUNG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9</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393827706"/>
              </p:ext>
            </p:extLst>
          </p:nvPr>
        </p:nvGraphicFramePr>
        <p:xfrm>
          <a:off x="688769" y="1555665"/>
          <a:ext cx="5915725" cy="4127704"/>
        </p:xfrm>
        <a:graphic>
          <a:graphicData uri="http://schemas.openxmlformats.org/drawingml/2006/table">
            <a:tbl>
              <a:tblPr/>
              <a:tblGrid>
                <a:gridCol w="738889"/>
                <a:gridCol w="1294209"/>
                <a:gridCol w="1290254"/>
                <a:gridCol w="1298164"/>
                <a:gridCol w="1294209"/>
              </a:tblGrid>
              <a:tr h="377997">
                <a:tc>
                  <a:txBody>
                    <a:bodyPr/>
                    <a:lstStyle/>
                    <a:p>
                      <a:pPr algn="l" rtl="0" fontAlgn="ctr"/>
                      <a:r>
                        <a:rPr lang="de-DE" sz="1100" b="1" i="0" u="none" strike="noStrike" dirty="0">
                          <a:solidFill>
                            <a:srgbClr val="474847"/>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rtl="0" fontAlgn="ctr"/>
                      <a:r>
                        <a:rPr lang="de-DE" sz="1100" b="1" i="0" u="none" strike="noStrike">
                          <a:solidFill>
                            <a:srgbClr val="474847"/>
                          </a:solidFill>
                          <a:effectLst/>
                          <a:latin typeface="Arial"/>
                        </a:rPr>
                        <a:t>Serienausstattung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gridSpan="2">
                  <a:txBody>
                    <a:bodyPr/>
                    <a:lstStyle/>
                    <a:p>
                      <a:pPr algn="ctr" rtl="0" fontAlgn="ctr"/>
                      <a:r>
                        <a:rPr lang="de-DE" sz="1100" b="1" i="0" u="none" strike="noStrike" smtClean="0">
                          <a:solidFill>
                            <a:srgbClr val="474847"/>
                          </a:solidFill>
                          <a:effectLst/>
                          <a:latin typeface="Arial"/>
                        </a:rPr>
                        <a:t>Wunschausstattung</a:t>
                      </a:r>
                      <a:endParaRPr lang="de-DE" sz="1100" b="1" i="0" u="none" strike="noStrike">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377997">
                <a:tc>
                  <a:txBody>
                    <a:bodyPr/>
                    <a:lstStyle/>
                    <a:p>
                      <a:pPr algn="l" rtl="0" fontAlgn="ctr"/>
                      <a:r>
                        <a:rPr lang="de-DE" sz="1100" b="1" i="0" u="none" strike="noStrike">
                          <a:solidFill>
                            <a:srgbClr val="474847"/>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rtl="0" fontAlgn="ctr"/>
                      <a:r>
                        <a:rPr lang="de-DE" sz="1100" b="0" i="0" u="none" strike="noStrike" dirty="0">
                          <a:solidFill>
                            <a:srgbClr val="474847"/>
                          </a:solidFill>
                          <a:effectLst/>
                          <a:latin typeface="Arial"/>
                        </a:rPr>
                        <a:t>Räder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0" i="0" u="none" strike="noStrike" dirty="0">
                          <a:solidFill>
                            <a:srgbClr val="474847"/>
                          </a:solidFill>
                          <a:effectLst/>
                          <a:latin typeface="Arial"/>
                        </a:rPr>
                        <a:t>Bereifung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0" i="0" u="none" strike="noStrike">
                          <a:solidFill>
                            <a:srgbClr val="474847"/>
                          </a:solidFill>
                          <a:effectLst/>
                          <a:latin typeface="Arial"/>
                        </a:rPr>
                        <a:t>Räder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de-DE" sz="1100" b="0" i="0" u="none" strike="noStrike" dirty="0">
                          <a:solidFill>
                            <a:srgbClr val="474847"/>
                          </a:solidFill>
                          <a:effectLst/>
                          <a:latin typeface="Arial"/>
                        </a:rPr>
                        <a:t>Bereifung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7987">
                <a:tc>
                  <a:txBody>
                    <a:bodyPr/>
                    <a:lstStyle/>
                    <a:p>
                      <a:pPr algn="l" rtl="0" fontAlgn="ctr"/>
                      <a:r>
                        <a:rPr lang="de-DE" sz="1100" b="1" i="0" u="none" strike="noStrike" dirty="0" smtClean="0">
                          <a:solidFill>
                            <a:srgbClr val="474847"/>
                          </a:solidFill>
                          <a:effectLst/>
                          <a:latin typeface="Arial"/>
                        </a:rPr>
                        <a:t>Focus RS</a:t>
                      </a:r>
                      <a:endParaRPr lang="de-DE" sz="1100" b="1" i="0" u="none" strike="noStrike" dirty="0">
                        <a:solidFill>
                          <a:srgbClr val="474847"/>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8 J x 19</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Leichtmetall </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im 20-Speichen-Design</a:t>
                      </a:r>
                      <a:r>
                        <a:rPr kumimoji="0" lang="de-DE" sz="1100" b="0" i="0" u="none" strike="noStrike" kern="1200" cap="none" spc="0" normalizeH="0" baseline="30000" noProof="0" dirty="0" smtClean="0">
                          <a:ln>
                            <a:noFill/>
                          </a:ln>
                          <a:solidFill>
                            <a:srgbClr val="474847"/>
                          </a:solidFill>
                          <a:effectLst/>
                          <a:uLnTx/>
                          <a:uFillTx/>
                          <a:latin typeface="Arial" pitchFamily="34" charset="0"/>
                          <a:ea typeface="+mn-ea"/>
                          <a:cs typeface="Arial"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pitchFamily="34" charset="0"/>
                        <a:cs typeface="Arial" pitchFamily="34" charset="0"/>
                      </a:endParaRPr>
                    </a:p>
                    <a:p>
                      <a:pPr algn="ctr" fontAlgn="ctr"/>
                      <a:r>
                        <a:rPr lang="de-DE" sz="1100" b="0" i="0" u="none" strike="noStrike" dirty="0" smtClean="0">
                          <a:solidFill>
                            <a:srgbClr val="474847"/>
                          </a:solidFill>
                          <a:effectLst/>
                          <a:latin typeface="Arial" pitchFamily="34" charset="0"/>
                          <a:cs typeface="Arial" pitchFamily="34" charset="0"/>
                        </a:rPr>
                        <a:t>235 / 35 </a:t>
                      </a:r>
                      <a:r>
                        <a:rPr lang="de-DE" sz="1100" b="0" i="0" u="none" strike="noStrike" dirty="0">
                          <a:solidFill>
                            <a:srgbClr val="474847"/>
                          </a:solidFill>
                          <a:effectLst/>
                          <a:latin typeface="Arial" pitchFamily="34" charset="0"/>
                          <a:cs typeface="Arial" pitchFamily="34" charset="0"/>
                        </a:rPr>
                        <a:t>R </a:t>
                      </a:r>
                      <a:r>
                        <a:rPr lang="de-DE" sz="1100" b="0" i="0" u="none" strike="noStrike" dirty="0" smtClean="0">
                          <a:solidFill>
                            <a:srgbClr val="474847"/>
                          </a:solidFill>
                          <a:effectLst/>
                          <a:latin typeface="Arial" pitchFamily="34" charset="0"/>
                          <a:cs typeface="Arial" pitchFamily="34" charset="0"/>
                        </a:rPr>
                        <a:t>19</a:t>
                      </a:r>
                    </a:p>
                    <a:p>
                      <a:pPr algn="ctr" fontAlgn="ctr"/>
                      <a:endParaRPr lang="de-DE" sz="1100" b="0" i="0" u="none" strike="noStrike" dirty="0" smtClean="0">
                        <a:solidFill>
                          <a:srgbClr val="474847"/>
                        </a:solidFill>
                        <a:effectLst/>
                        <a:latin typeface="Arial" pitchFamily="34" charset="0"/>
                        <a:cs typeface="Arial" pitchFamily="34" charset="0"/>
                      </a:endParaRPr>
                    </a:p>
                    <a:p>
                      <a:pPr algn="ctr" fontAlgn="ctr"/>
                      <a:r>
                        <a:rPr lang="de-DE" sz="1100" b="0" i="0" u="none" strike="noStrike" dirty="0" smtClean="0">
                          <a:solidFill>
                            <a:srgbClr val="474847"/>
                          </a:solidFill>
                          <a:effectLst/>
                          <a:latin typeface="Arial" pitchFamily="34" charset="0"/>
                          <a:cs typeface="Arial" pitchFamily="34" charset="0"/>
                        </a:rPr>
                        <a:t>Michelin</a:t>
                      </a:r>
                    </a:p>
                    <a:p>
                      <a:pPr algn="ctr" fontAlgn="ctr"/>
                      <a:r>
                        <a:rPr lang="de-DE" sz="1100" b="0" i="0" u="none" strike="noStrike" baseline="0" dirty="0" smtClean="0">
                          <a:solidFill>
                            <a:srgbClr val="474847"/>
                          </a:solidFill>
                          <a:effectLst/>
                          <a:latin typeface="Arial" pitchFamily="34" charset="0"/>
                          <a:cs typeface="Arial" pitchFamily="34" charset="0"/>
                        </a:rPr>
                        <a:t> Pilot Super Sport</a:t>
                      </a:r>
                      <a:endParaRPr lang="de-DE" sz="1100" b="0" i="0" u="none" strike="noStrike" dirty="0">
                        <a:solidFill>
                          <a:srgbClr val="474847"/>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8 J x 19</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Leichtmetall </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Arial" pitchFamily="34" charset="0"/>
                          <a:ea typeface="+mn-ea"/>
                          <a:cs typeface="Arial" pitchFamily="34" charset="0"/>
                        </a:rPr>
                        <a:t>im 5x2-Speichen-Design, geschmiedet  in Schwarz</a:t>
                      </a:r>
                      <a:r>
                        <a:rPr kumimoji="0" lang="de-DE" sz="1100" b="0" i="0" u="none" strike="noStrike" kern="1200" cap="none" spc="0" normalizeH="0" baseline="30000" noProof="0" dirty="0" smtClean="0">
                          <a:ln>
                            <a:noFill/>
                          </a:ln>
                          <a:solidFill>
                            <a:srgbClr val="474847"/>
                          </a:solidFill>
                          <a:effectLst/>
                          <a:uLnTx/>
                          <a:uFillTx/>
                          <a:latin typeface="Arial" pitchFamily="34" charset="0"/>
                          <a:ea typeface="+mn-ea"/>
                          <a:cs typeface="Arial"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pitchFamily="34" charset="0"/>
                        <a:cs typeface="Arial" pitchFamily="34" charset="0"/>
                      </a:endParaRPr>
                    </a:p>
                    <a:p>
                      <a:pPr algn="ctr" fontAlgn="ctr"/>
                      <a:endParaRPr lang="de-DE" sz="1100" b="0" i="0" u="none" strike="noStrike" dirty="0" smtClean="0">
                        <a:solidFill>
                          <a:srgbClr val="474847"/>
                        </a:solidFill>
                        <a:effectLst/>
                        <a:latin typeface="Arial" pitchFamily="34" charset="0"/>
                        <a:cs typeface="Arial" pitchFamily="34" charset="0"/>
                      </a:endParaRPr>
                    </a:p>
                    <a:p>
                      <a:pPr algn="ctr" fontAlgn="ctr"/>
                      <a:r>
                        <a:rPr lang="de-DE" sz="1100" b="0" i="0" u="none" strike="noStrike" dirty="0" smtClean="0">
                          <a:solidFill>
                            <a:srgbClr val="474847"/>
                          </a:solidFill>
                          <a:effectLst/>
                          <a:latin typeface="Arial" pitchFamily="34" charset="0"/>
                          <a:cs typeface="Arial" pitchFamily="34" charset="0"/>
                        </a:rPr>
                        <a:t>235 / 35 </a:t>
                      </a:r>
                      <a:r>
                        <a:rPr lang="de-DE" sz="1100" b="0" i="0" u="none" strike="noStrike" dirty="0">
                          <a:solidFill>
                            <a:srgbClr val="474847"/>
                          </a:solidFill>
                          <a:effectLst/>
                          <a:latin typeface="Arial" pitchFamily="34" charset="0"/>
                          <a:cs typeface="Arial" pitchFamily="34" charset="0"/>
                        </a:rPr>
                        <a:t>R </a:t>
                      </a:r>
                      <a:r>
                        <a:rPr lang="de-DE" sz="1100" b="0" i="0" u="none" strike="noStrike" dirty="0" smtClean="0">
                          <a:solidFill>
                            <a:srgbClr val="474847"/>
                          </a:solidFill>
                          <a:effectLst/>
                          <a:latin typeface="Arial" pitchFamily="34" charset="0"/>
                          <a:cs typeface="Arial" pitchFamily="34" charset="0"/>
                        </a:rPr>
                        <a:t>19</a:t>
                      </a:r>
                    </a:p>
                    <a:p>
                      <a:pPr algn="ctr" fontAlgn="ctr"/>
                      <a:endParaRPr lang="de-DE" sz="1100" b="0" i="0" u="none" strike="noStrike" dirty="0" smtClean="0">
                        <a:solidFill>
                          <a:srgbClr val="474847"/>
                        </a:solidFill>
                        <a:effectLst/>
                        <a:latin typeface="Arial" pitchFamily="34" charset="0"/>
                        <a:cs typeface="Arial" pitchFamily="34" charset="0"/>
                      </a:endParaRPr>
                    </a:p>
                    <a:p>
                      <a:pPr algn="ctr" fontAlgn="ctr"/>
                      <a:r>
                        <a:rPr lang="de-DE" sz="1100" b="0" i="0" u="none" strike="noStrike" dirty="0" smtClean="0">
                          <a:solidFill>
                            <a:srgbClr val="474847"/>
                          </a:solidFill>
                          <a:effectLst/>
                          <a:latin typeface="Arial" pitchFamily="34" charset="0"/>
                          <a:cs typeface="Arial" pitchFamily="34" charset="0"/>
                        </a:rPr>
                        <a:t>Michelin</a:t>
                      </a:r>
                    </a:p>
                    <a:p>
                      <a:pPr algn="ctr" fontAlgn="ctr"/>
                      <a:r>
                        <a:rPr lang="de-DE" sz="1100" b="0" i="0" u="none" strike="noStrike" baseline="0" dirty="0" smtClean="0">
                          <a:solidFill>
                            <a:srgbClr val="474847"/>
                          </a:solidFill>
                          <a:effectLst/>
                          <a:latin typeface="Arial" pitchFamily="34" charset="0"/>
                          <a:cs typeface="Arial" pitchFamily="34" charset="0"/>
                        </a:rPr>
                        <a:t> Pilot Super Sport</a:t>
                      </a:r>
                      <a:r>
                        <a:rPr lang="de-DE" sz="1100" b="0" i="0" u="none" strike="noStrike" baseline="30000" dirty="0" smtClean="0">
                          <a:solidFill>
                            <a:srgbClr val="474847"/>
                          </a:solidFill>
                          <a:effectLst/>
                          <a:latin typeface="Arial" pitchFamily="34" charset="0"/>
                          <a:cs typeface="Arial" pitchFamily="34" charset="0"/>
                        </a:rPr>
                        <a:t>2)</a:t>
                      </a:r>
                    </a:p>
                    <a:p>
                      <a:pPr algn="ctr" fontAlgn="ctr"/>
                      <a:endParaRPr lang="de-DE" sz="1100" b="0" i="0" u="none" strike="noStrike" dirty="0">
                        <a:solidFill>
                          <a:srgbClr val="474847"/>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998">
                <a:tc gridSpan="5">
                  <a:txBody>
                    <a:bodyPr/>
                    <a:lstStyle/>
                    <a:p>
                      <a:pPr marL="228600" indent="-228600" algn="l" fontAlgn="b">
                        <a:buAutoNum type="arabicParenR"/>
                      </a:pPr>
                      <a:endParaRPr lang="de-DE" sz="1100" b="0" i="0" u="none" strike="noStrike" dirty="0" smtClean="0">
                        <a:solidFill>
                          <a:srgbClr val="474847"/>
                        </a:solidFill>
                        <a:effectLst/>
                        <a:latin typeface="Arial"/>
                      </a:endParaRPr>
                    </a:p>
                    <a:p>
                      <a:pPr marL="228600" indent="-228600" algn="l" fontAlgn="b">
                        <a:buAutoNum type="arabicParenR"/>
                      </a:pPr>
                      <a:r>
                        <a:rPr lang="de-DE" sz="1100" b="0" i="0" u="none" strike="noStrike" dirty="0" smtClean="0">
                          <a:solidFill>
                            <a:srgbClr val="474847"/>
                          </a:solidFill>
                          <a:effectLst/>
                          <a:latin typeface="Arial"/>
                        </a:rPr>
                        <a:t>Optional: Lackierte </a:t>
                      </a:r>
                      <a:r>
                        <a:rPr lang="de-DE" sz="1100" b="0" i="0" u="none" strike="noStrike" dirty="0" err="1" smtClean="0">
                          <a:solidFill>
                            <a:srgbClr val="474847"/>
                          </a:solidFill>
                          <a:effectLst/>
                          <a:latin typeface="Arial"/>
                        </a:rPr>
                        <a:t>Brembo</a:t>
                      </a:r>
                      <a:r>
                        <a:rPr lang="de-DE" sz="1100" b="0" i="0" u="none" strike="noStrike" dirty="0" smtClean="0">
                          <a:solidFill>
                            <a:srgbClr val="474847"/>
                          </a:solidFill>
                          <a:effectLst/>
                          <a:latin typeface="Arial"/>
                        </a:rPr>
                        <a:t>-Bremssättel in </a:t>
                      </a:r>
                      <a:r>
                        <a:rPr lang="de-DE" sz="1100" b="0" i="0" u="none" strike="noStrike" dirty="0" err="1" smtClean="0">
                          <a:solidFill>
                            <a:srgbClr val="474847"/>
                          </a:solidFill>
                          <a:effectLst/>
                          <a:latin typeface="Arial"/>
                        </a:rPr>
                        <a:t>Nitrous</a:t>
                      </a:r>
                      <a:r>
                        <a:rPr lang="de-DE" sz="1100" b="0" i="0" u="none" strike="noStrike" dirty="0" smtClean="0">
                          <a:solidFill>
                            <a:srgbClr val="474847"/>
                          </a:solidFill>
                          <a:effectLst/>
                          <a:latin typeface="Arial"/>
                        </a:rPr>
                        <a:t>-Blau </a:t>
                      </a:r>
                      <a:r>
                        <a:rPr lang="de-DE" sz="1100" b="0" i="0" u="none" strike="noStrike" baseline="0" dirty="0" smtClean="0">
                          <a:solidFill>
                            <a:srgbClr val="474847"/>
                          </a:solidFill>
                          <a:effectLst/>
                          <a:latin typeface="Arial"/>
                        </a:rPr>
                        <a:t>vorn und hinten</a:t>
                      </a:r>
                    </a:p>
                    <a:p>
                      <a:pPr marL="228600" indent="-228600" algn="l" fontAlgn="b">
                        <a:buAutoNum type="arabicParenR"/>
                      </a:pPr>
                      <a:endParaRPr lang="de-DE" sz="1100" b="0" i="0" u="none" strike="noStrike" baseline="0" dirty="0" smtClean="0">
                        <a:solidFill>
                          <a:srgbClr val="474847"/>
                        </a:solidFill>
                        <a:effectLst/>
                        <a:latin typeface="Arial"/>
                      </a:endParaRPr>
                    </a:p>
                    <a:p>
                      <a:pPr marL="228600" indent="-228600" algn="l" fontAlgn="b">
                        <a:buAutoNum type="arabicParenR"/>
                      </a:pPr>
                      <a:r>
                        <a:rPr lang="de-DE" sz="1100" b="0" i="0" u="none" strike="noStrike" baseline="0" dirty="0" smtClean="0">
                          <a:solidFill>
                            <a:srgbClr val="474847"/>
                          </a:solidFill>
                          <a:effectLst/>
                          <a:latin typeface="Arial"/>
                        </a:rPr>
                        <a:t>Optional: Semi-Slicks mit Straßenzulassung (Michelin  Pilot Sport Cup 2)</a:t>
                      </a:r>
                    </a:p>
                    <a:p>
                      <a:pPr marL="228600" indent="-228600" algn="l" fontAlgn="b">
                        <a:buAutoNum type="arabicParenR"/>
                      </a:pPr>
                      <a:endParaRPr lang="de-DE" sz="1100" b="0" i="0" u="none" strike="noStrike" dirty="0">
                        <a:solidFill>
                          <a:srgbClr val="474847"/>
                        </a:solidFill>
                        <a:effectLst/>
                        <a:latin typeface="Arial"/>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w="12700" cap="flat" cmpd="sng" algn="ctr">
                      <a:solidFill>
                        <a:srgbClr val="474847"/>
                      </a:solidFill>
                      <a:prstDash val="solid"/>
                      <a:round/>
                      <a:headEnd type="none" w="med" len="med"/>
                      <a:tailEnd type="none" w="med" len="med"/>
                    </a:lnT>
                    <a:lnB>
                      <a:noFill/>
                    </a:lnB>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w="12700" cap="flat" cmpd="sng" algn="ctr">
                      <a:solidFill>
                        <a:srgbClr val="474847"/>
                      </a:solidFill>
                      <a:prstDash val="solid"/>
                      <a:round/>
                      <a:headEnd type="none" w="med" len="med"/>
                      <a:tailEnd type="none" w="med" len="med"/>
                    </a:lnT>
                    <a:lnB>
                      <a:noFill/>
                    </a:lnB>
                  </a:tcPr>
                </a:tc>
              </a:tr>
              <a:tr h="305998">
                <a:tc gridSpan="5">
                  <a:txBody>
                    <a:bodyPr/>
                    <a:lstStyle/>
                    <a:p>
                      <a:pPr algn="l" fontAlgn="b"/>
                      <a:endParaRPr lang="de-DE" sz="1100" b="0" i="0" u="none" strike="noStrike" dirty="0">
                        <a:solidFill>
                          <a:srgbClr val="474847"/>
                        </a:solidFill>
                        <a:effectLst/>
                        <a:latin typeface="Arial"/>
                      </a:endParaRPr>
                    </a:p>
                  </a:txBody>
                  <a:tcPr marL="9525" marR="9525" marT="9525" marB="0" anchor="b">
                    <a:lnL>
                      <a:noFill/>
                    </a:lnL>
                    <a:lnR>
                      <a:noFill/>
                    </a:lnR>
                    <a:lnT>
                      <a:noFill/>
                    </a:lnT>
                    <a:lnB>
                      <a:noFill/>
                    </a:lnB>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a:noFill/>
                    </a:lnT>
                    <a:lnB>
                      <a:noFill/>
                    </a:lnB>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a:noFill/>
                    </a:lnT>
                    <a:lnB>
                      <a:noFill/>
                    </a:lnB>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a:noFill/>
                    </a:lnT>
                    <a:lnB>
                      <a:noFill/>
                    </a:lnB>
                  </a:tcPr>
                </a:tc>
                <a:tc hMerge="1">
                  <a:txBody>
                    <a:bodyPr/>
                    <a:lstStyle/>
                    <a:p>
                      <a:pPr algn="l" fontAlgn="b"/>
                      <a:endParaRPr lang="de-DE" sz="1100" b="0" i="0" u="none" strike="noStrike">
                        <a:solidFill>
                          <a:srgbClr val="474847"/>
                        </a:solidFill>
                        <a:effectLst/>
                        <a:latin typeface="Arial"/>
                      </a:endParaRPr>
                    </a:p>
                  </a:txBody>
                  <a:tcPr marL="9525" marR="9525" marT="9525" marB="0" anchor="b">
                    <a:lnL>
                      <a:noFill/>
                    </a:lnL>
                    <a:lnR>
                      <a:noFill/>
                    </a:lnR>
                    <a:lnT>
                      <a:noFill/>
                    </a:lnT>
                    <a:lnB>
                      <a:noFill/>
                    </a:lnB>
                  </a:tcPr>
                </a:tc>
              </a:tr>
            </a:tbl>
          </a:graphicData>
        </a:graphic>
      </p:graphicFrame>
      <p:sp>
        <p:nvSpPr>
          <p:cNvPr id="6" name="Rechteck 5"/>
          <p:cNvSpPr/>
          <p:nvPr/>
        </p:nvSpPr>
        <p:spPr>
          <a:xfrm>
            <a:off x="1371600" y="9972675"/>
            <a:ext cx="4391025" cy="4865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z="1200" dirty="0">
              <a:solidFill>
                <a:schemeClr val="tx1"/>
              </a:solidFill>
              <a:latin typeface="Ford Antenna Medium"/>
              <a:cs typeface="Ford Antenna Medium"/>
            </a:endParaRPr>
          </a:p>
        </p:txBody>
      </p:sp>
    </p:spTree>
    <p:extLst>
      <p:ext uri="{BB962C8B-B14F-4D97-AF65-F5344CB8AC3E}">
        <p14:creationId xmlns:p14="http://schemas.microsoft.com/office/powerpoint/2010/main" val="393254651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ine-Idee-weiter_A4hoch_Arial">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noFill/>
        </a:ln>
        <a:effectLst/>
      </a:spPr>
      <a:bodyPr anchor="ctr"/>
      <a:lstStyle>
        <a:defPPr algn="ctr">
          <a:defRPr sz="1200" dirty="0">
            <a:solidFill>
              <a:schemeClr val="tx1"/>
            </a:solidFill>
            <a:latin typeface="Ford Antenna Medium"/>
            <a:cs typeface="Ford Antenna Medium"/>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200" dirty="0" smtClean="0">
            <a:latin typeface="+mj-lt"/>
            <a:cs typeface="Ford Antenna Regular"/>
          </a:defRPr>
        </a:defPPr>
      </a:lstStyle>
    </a:txDef>
  </a:objectDefaults>
  <a:extraClrSchemeLst/>
</a:theme>
</file>

<file path=ppt/theme/theme2.xml><?xml version="1.0" encoding="utf-8"?>
<a:theme xmlns:a="http://schemas.openxmlformats.org/drawingml/2006/main" name="A4 leer">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noFill/>
        </a:ln>
        <a:effectLst/>
      </a:spPr>
      <a:bodyPr anchor="ctr"/>
      <a:lstStyle>
        <a:defPPr algn="ctr">
          <a:defRPr sz="1200" dirty="0">
            <a:solidFill>
              <a:schemeClr val="tx1"/>
            </a:solidFill>
            <a:latin typeface="Ford Antenna Medium"/>
            <a:cs typeface="Ford Antenna Medium"/>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200" dirty="0" smtClean="0">
            <a:latin typeface="+mj-lt"/>
            <a:cs typeface="Ford Antenna Regular"/>
          </a:defRPr>
        </a:defPPr>
      </a:lstStyle>
    </a:txDef>
  </a:objectDefaults>
  <a:extraClrSchemeLst/>
</a:theme>
</file>

<file path=ppt/theme/theme3.xml><?xml version="1.0" encoding="utf-8"?>
<a:theme xmlns:a="http://schemas.openxmlformats.org/drawingml/2006/main" name="Cover Theme">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2"/>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spcAft>
            <a:spcPts val="600"/>
          </a:spcAft>
          <a:defRPr sz="1200" dirty="0" smtClean="0">
            <a:latin typeface="Ford Antenna Regular"/>
            <a:cs typeface="Ford Antenna Regular"/>
          </a:defRPr>
        </a:defPPr>
      </a:lstStyle>
    </a:txDef>
  </a:objectDefaults>
  <a:extraClrSchemeLst/>
</a:theme>
</file>

<file path=ppt/theme/theme4.xml><?xml version="1.0" encoding="utf-8"?>
<a:theme xmlns:a="http://schemas.openxmlformats.org/drawingml/2006/main" name="Divider">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2"/>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A989BC32369746B6C0F395B4654423" ma:contentTypeVersion="0" ma:contentTypeDescription="Create a new document." ma:contentTypeScope="" ma:versionID="6848ab1250e48b7ab057e1b7778c23c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92410E-E4C9-4F21-B49B-C9B7EE7F1448}">
  <ds:schemaRefs>
    <ds:schemaRef ds:uri="http://purl.org/dc/dcmitype/"/>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4A765725-8985-421E-AD79-788D0CF3831A}">
  <ds:schemaRefs>
    <ds:schemaRef ds:uri="http://schemas.microsoft.com/sharepoint/v3/contenttype/forms"/>
  </ds:schemaRefs>
</ds:datastoreItem>
</file>

<file path=customXml/itemProps3.xml><?xml version="1.0" encoding="utf-8"?>
<ds:datastoreItem xmlns:ds="http://schemas.openxmlformats.org/officeDocument/2006/customXml" ds:itemID="{5CFB1684-FA3C-46D6-8ED8-581337E82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Eine-Idee-weiter_A4hoch_Arial</Template>
  <TotalTime>0</TotalTime>
  <Words>1021</Words>
  <Application>Microsoft Office PowerPoint</Application>
  <PresentationFormat>Benutzerdefiniert</PresentationFormat>
  <Paragraphs>549</Paragraphs>
  <Slides>16</Slides>
  <Notes>15</Notes>
  <HiddenSlides>0</HiddenSlides>
  <MMClips>0</MMClips>
  <ScaleCrop>false</ScaleCrop>
  <HeadingPairs>
    <vt:vector size="4" baseType="variant">
      <vt:variant>
        <vt:lpstr>Design</vt:lpstr>
      </vt:variant>
      <vt:variant>
        <vt:i4>4</vt:i4>
      </vt:variant>
      <vt:variant>
        <vt:lpstr>Folientitel</vt:lpstr>
      </vt:variant>
      <vt:variant>
        <vt:i4>16</vt:i4>
      </vt:variant>
    </vt:vector>
  </HeadingPairs>
  <TitlesOfParts>
    <vt:vector size="20" baseType="lpstr">
      <vt:lpstr>Eine-Idee-weiter_A4hoch_Arial</vt:lpstr>
      <vt:lpstr>A4 leer</vt:lpstr>
      <vt:lpstr>Cover Theme</vt:lpstr>
      <vt:lpstr>Divider</vt:lpstr>
      <vt:lpstr>DER NEUE Ford Focus RS  Lieferprogramm AUSSTATTUNG Technische Daten</vt:lpstr>
      <vt:lpstr>PowerPoint-Präsentation</vt:lpstr>
      <vt:lpstr>FORD FOCUS RS - ÜBERSICHT</vt:lpstr>
      <vt:lpstr>FORD FOCUS RS - LIEFERPROGRAMM</vt:lpstr>
      <vt:lpstr>Ford Focus RS - Technik</vt:lpstr>
      <vt:lpstr>FORD FOCUS RS - GETRIEBEÜBERSETZUNG</vt:lpstr>
      <vt:lpstr>FORD FOCUS RS - MOTORDATEN</vt:lpstr>
      <vt:lpstr>FORD FOCUS RS - ABMESSUNGEN</vt:lpstr>
      <vt:lpstr>FORD FOCUS RS - RÄDER UND BEREIFUNG</vt:lpstr>
      <vt:lpstr>FORD FOCUS RS - FAHRLEISTUNGEN</vt:lpstr>
      <vt:lpstr>FORD FOCUS RS - GEWICHTE</vt:lpstr>
      <vt:lpstr>FORD FOCUS RS - VERSICHERUNGSEINSTUFUNG</vt:lpstr>
      <vt:lpstr>Ford FOCUS RS - Service &amp; GARANTIE</vt:lpstr>
      <vt:lpstr>Ford FOCUS RS - Service &amp; GARANTIE</vt:lpstr>
      <vt:lpstr>IHRE NOTIZEN</vt:lpstr>
      <vt:lpstr>PowerPoint-Präsentation</vt:lpstr>
    </vt:vector>
  </TitlesOfParts>
  <Company>Ford Motor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Ihr neuer Ford Focus</dc:title>
  <dc:creator>Brodbeck, Michael (M.)</dc:creator>
  <cp:lastModifiedBy>Scheidl, Christa (C.)</cp:lastModifiedBy>
  <cp:revision>373</cp:revision>
  <cp:lastPrinted>2016-01-04T09:30:16Z</cp:lastPrinted>
  <dcterms:created xsi:type="dcterms:W3CDTF">2012-10-19T08:44:15Z</dcterms:created>
  <dcterms:modified xsi:type="dcterms:W3CDTF">2016-05-20T12:59:32Z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0x0101004DA989BC32369746B6C0F395B4654423</vt:lpwstr>
  </property>
  <property fmtid="{D5CDD505-2E9C-101B-9397-08002B2CF9AE}" pid="3" name="_NewReviewCycle">
    <vt:lpwstr/>
  </property>
</Properties>
</file>