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3" r:id="rId2"/>
    <p:sldMasterId id="2147484940" r:id="rId3"/>
    <p:sldMasterId id="2147484952" r:id="rId4"/>
    <p:sldMasterId id="2147484964" r:id="rId5"/>
  </p:sldMasterIdLst>
  <p:notesMasterIdLst>
    <p:notesMasterId r:id="rId19"/>
  </p:notesMasterIdLst>
  <p:sldIdLst>
    <p:sldId id="314" r:id="rId6"/>
    <p:sldId id="316" r:id="rId7"/>
    <p:sldId id="315" r:id="rId8"/>
    <p:sldId id="273" r:id="rId9"/>
    <p:sldId id="326" r:id="rId10"/>
    <p:sldId id="277" r:id="rId11"/>
    <p:sldId id="283" r:id="rId12"/>
    <p:sldId id="288" r:id="rId13"/>
    <p:sldId id="318" r:id="rId14"/>
    <p:sldId id="317" r:id="rId15"/>
    <p:sldId id="324" r:id="rId16"/>
    <p:sldId id="325" r:id="rId17"/>
    <p:sldId id="281" r:id="rId18"/>
  </p:sldIdLst>
  <p:sldSz cx="9144000" cy="6858000" type="screen4x3"/>
  <p:notesSz cx="6797675" cy="987266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1" autoAdjust="0"/>
  </p:normalViewPr>
  <p:slideViewPr>
    <p:cSldViewPr snapToGrid="0">
      <p:cViewPr varScale="1">
        <p:scale>
          <a:sx n="124" d="100"/>
          <a:sy n="124" d="100"/>
        </p:scale>
        <p:origin x="11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BADCAE0-8ED1-4E89-86FF-029735428DAA}" type="datetimeFigureOut">
              <a:rPr lang="sv-SE"/>
              <a:pPr>
                <a:defRPr/>
              </a:pPr>
              <a:t>2013-10-08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dirty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22F9B72-080E-4B0C-8704-9B9D6E6BB852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542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la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SLL_Kulturförvaltningen_1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atshållare för sidfot 7"/>
          <p:cNvSpPr txBox="1">
            <a:spLocks noGrp="1"/>
          </p:cNvSpPr>
          <p:nvPr/>
        </p:nvSpPr>
        <p:spPr bwMode="auto">
          <a:xfrm>
            <a:off x="4903788" y="636588"/>
            <a:ext cx="3960812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>
              <a:defRPr/>
            </a:pPr>
            <a:endParaRPr lang="sv-SE" sz="900" smtClean="0">
              <a:latin typeface="Verdana" pitchFamily="34" charset="0"/>
            </a:endParaRPr>
          </a:p>
        </p:txBody>
      </p:sp>
      <p:sp>
        <p:nvSpPr>
          <p:cNvPr id="7" name="textruta 6"/>
          <p:cNvSpPr txBox="1">
            <a:spLocks noChangeArrowheads="1"/>
          </p:cNvSpPr>
          <p:nvPr/>
        </p:nvSpPr>
        <p:spPr bwMode="auto">
          <a:xfrm>
            <a:off x="5676900" y="630238"/>
            <a:ext cx="3265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latin typeface="Verdana" pitchFamily="34" charset="0"/>
              </a:rPr>
              <a:t>Enheten för  kultur- och föreningsstöd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646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709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96050" y="1079500"/>
            <a:ext cx="1924050" cy="50165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19138" y="1079500"/>
            <a:ext cx="5624512" cy="50165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0033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la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SLL_Kulturförvaltningen_1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/>
          <p:cNvSpPr txBox="1">
            <a:spLocks noChangeArrowheads="1"/>
          </p:cNvSpPr>
          <p:nvPr/>
        </p:nvSpPr>
        <p:spPr bwMode="auto">
          <a:xfrm>
            <a:off x="5908675" y="630238"/>
            <a:ext cx="303371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solidFill>
                  <a:schemeClr val="bg1"/>
                </a:solidFill>
                <a:latin typeface="Verdana" pitchFamily="34" charset="0"/>
              </a:rPr>
              <a:t>Enheten för kultur- och föreningsstöd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235937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1765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33894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73487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5025" y="2159000"/>
            <a:ext cx="3775075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1570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36607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72440" y="1798320"/>
            <a:ext cx="4040188" cy="135191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489960"/>
            <a:ext cx="4040188" cy="2880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60265" y="1828800"/>
            <a:ext cx="4041775" cy="1264919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3459480"/>
            <a:ext cx="4041775" cy="2895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4940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4067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493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1960" y="1158240"/>
            <a:ext cx="3008313" cy="6858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173480"/>
            <a:ext cx="5111750" cy="4952683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392680"/>
            <a:ext cx="3008313" cy="3733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361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92539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61808" y="448056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1188720"/>
            <a:ext cx="5486400" cy="3048000"/>
          </a:xfrm>
        </p:spPr>
        <p:txBody>
          <a:bodyPr/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32056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5420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96050" y="1079500"/>
            <a:ext cx="1924050" cy="5016500"/>
          </a:xfrm>
        </p:spPr>
        <p:txBody>
          <a:bodyPr vert="eaVer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19138" y="1079500"/>
            <a:ext cx="5624512" cy="5016500"/>
          </a:xfrm>
        </p:spPr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5831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lat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SLL_Kulturförvaltningen_1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sidfot 7"/>
          <p:cNvSpPr txBox="1">
            <a:spLocks noGrp="1"/>
          </p:cNvSpPr>
          <p:nvPr/>
        </p:nvSpPr>
        <p:spPr bwMode="auto">
          <a:xfrm>
            <a:off x="4903788" y="636588"/>
            <a:ext cx="3960812" cy="1317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defRPr/>
            </a:pPr>
            <a:endParaRPr lang="sv-SE" sz="900" dirty="0">
              <a:solidFill>
                <a:srgbClr val="000000"/>
              </a:solidFill>
              <a:latin typeface="Verdana" pitchFamily="34" charset="0"/>
              <a:ea typeface="Geneva" pitchFamily="1" charset="-128"/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19578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5667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1318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35539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73487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5025" y="2159000"/>
            <a:ext cx="3775075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84208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8229600" cy="36607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6240" y="1600200"/>
            <a:ext cx="4040188" cy="144335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230880"/>
            <a:ext cx="4040188" cy="289528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14545" y="1706880"/>
            <a:ext cx="4041775" cy="132143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3215640"/>
            <a:ext cx="4041775" cy="291052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55880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1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815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1318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430989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630680"/>
            <a:ext cx="3008313" cy="68834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584960"/>
            <a:ext cx="5111750" cy="4541203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529840"/>
            <a:ext cx="3008313" cy="3596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32370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77048" y="1280159"/>
            <a:ext cx="5486400" cy="3295015"/>
          </a:xfrm>
        </p:spPr>
        <p:txBody>
          <a:bodyPr/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dirty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544446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3070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96050" y="1079500"/>
            <a:ext cx="1924050" cy="5016500"/>
          </a:xfrm>
        </p:spPr>
        <p:txBody>
          <a:bodyPr vert="eaVer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19138" y="1079500"/>
            <a:ext cx="5624512" cy="5016500"/>
          </a:xfrm>
        </p:spPr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74946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la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SLL_Kulturförvaltningen_1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atshållare för sidfot 7"/>
          <p:cNvSpPr txBox="1">
            <a:spLocks noGrp="1"/>
          </p:cNvSpPr>
          <p:nvPr/>
        </p:nvSpPr>
        <p:spPr bwMode="auto">
          <a:xfrm>
            <a:off x="4903788" y="636588"/>
            <a:ext cx="3960812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>
              <a:defRPr/>
            </a:pPr>
            <a:endParaRPr lang="sv-SE" sz="90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" name="textruta 6"/>
          <p:cNvSpPr txBox="1">
            <a:spLocks noChangeArrowheads="1"/>
          </p:cNvSpPr>
          <p:nvPr/>
        </p:nvSpPr>
        <p:spPr bwMode="auto">
          <a:xfrm>
            <a:off x="5676900" y="630238"/>
            <a:ext cx="3265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solidFill>
                  <a:srgbClr val="000000"/>
                </a:solidFill>
                <a:latin typeface="Verdana" pitchFamily="34" charset="0"/>
              </a:rPr>
              <a:t>Enheten för  kultur- och föreningsstöd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32447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52470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1318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083314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73487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5025" y="2159000"/>
            <a:ext cx="3775075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7241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8229600" cy="36607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6240" y="1600200"/>
            <a:ext cx="4040188" cy="144335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230880"/>
            <a:ext cx="4040188" cy="289528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14545" y="1706880"/>
            <a:ext cx="4041775" cy="132143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3215640"/>
            <a:ext cx="4041775" cy="291052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22018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585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73487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5025" y="2159000"/>
            <a:ext cx="3775075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9939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13231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630680"/>
            <a:ext cx="3008313" cy="68834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584960"/>
            <a:ext cx="5111750" cy="4541203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529840"/>
            <a:ext cx="3008313" cy="3596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428500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77048" y="1280159"/>
            <a:ext cx="5486400" cy="3295015"/>
          </a:xfrm>
        </p:spPr>
        <p:txBody>
          <a:bodyPr/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dirty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103477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80297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96050" y="1079500"/>
            <a:ext cx="1924050" cy="5016500"/>
          </a:xfrm>
        </p:spPr>
        <p:txBody>
          <a:bodyPr vert="eaVer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19138" y="1079500"/>
            <a:ext cx="5624512" cy="5016500"/>
          </a:xfrm>
        </p:spPr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3088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la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SLL_Kulturförvaltningen_1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atshållare för sidfot 7"/>
          <p:cNvSpPr txBox="1">
            <a:spLocks noGrp="1"/>
          </p:cNvSpPr>
          <p:nvPr/>
        </p:nvSpPr>
        <p:spPr bwMode="auto">
          <a:xfrm>
            <a:off x="4903788" y="636588"/>
            <a:ext cx="3960812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>
              <a:defRPr/>
            </a:pPr>
            <a:endParaRPr lang="sv-SE" sz="90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" name="textruta 6"/>
          <p:cNvSpPr txBox="1">
            <a:spLocks noChangeArrowheads="1"/>
          </p:cNvSpPr>
          <p:nvPr/>
        </p:nvSpPr>
        <p:spPr bwMode="auto">
          <a:xfrm>
            <a:off x="5676900" y="630238"/>
            <a:ext cx="3265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solidFill>
                  <a:srgbClr val="000000"/>
                </a:solidFill>
                <a:latin typeface="Verdana" pitchFamily="34" charset="0"/>
              </a:rPr>
              <a:t>Enheten för  kultur- och föreningsstöd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72435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48736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1318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278107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73487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5025" y="2159000"/>
            <a:ext cx="3775075" cy="3937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83239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8229600" cy="36607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6240" y="1600200"/>
            <a:ext cx="4040188" cy="144335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230880"/>
            <a:ext cx="4040188" cy="289528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14545" y="1706880"/>
            <a:ext cx="4041775" cy="132143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3215640"/>
            <a:ext cx="4041775" cy="291052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969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8229600" cy="366078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6240" y="1600200"/>
            <a:ext cx="4040188" cy="144335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230880"/>
            <a:ext cx="4040188" cy="289528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14545" y="1706880"/>
            <a:ext cx="4041775" cy="1321435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3215640"/>
            <a:ext cx="4041775" cy="291052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89234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53810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3021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630680"/>
            <a:ext cx="3008313" cy="68834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584960"/>
            <a:ext cx="5111750" cy="4541203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529840"/>
            <a:ext cx="3008313" cy="3596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600942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77048" y="1280159"/>
            <a:ext cx="5486400" cy="3295015"/>
          </a:xfrm>
        </p:spPr>
        <p:txBody>
          <a:bodyPr/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dirty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249250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83723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96050" y="1079500"/>
            <a:ext cx="1924050" cy="5016500"/>
          </a:xfrm>
        </p:spPr>
        <p:txBody>
          <a:bodyPr vert="eaVer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19138" y="1079500"/>
            <a:ext cx="5624512" cy="5016500"/>
          </a:xfrm>
        </p:spPr>
        <p:txBody>
          <a:bodyPr vert="eaVert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4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689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814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630680"/>
            <a:ext cx="3008313" cy="68834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584960"/>
            <a:ext cx="5111750" cy="4541203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529840"/>
            <a:ext cx="3008313" cy="3596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3065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77048" y="1280159"/>
            <a:ext cx="5486400" cy="3295015"/>
          </a:xfrm>
        </p:spPr>
        <p:txBody>
          <a:bodyPr/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8807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latt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ruta 15"/>
          <p:cNvSpPr txBox="1">
            <a:spLocks noChangeArrowheads="1"/>
          </p:cNvSpPr>
          <p:nvPr/>
        </p:nvSpPr>
        <p:spPr bwMode="auto">
          <a:xfrm>
            <a:off x="5978525" y="630238"/>
            <a:ext cx="29638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latin typeface="Verdana" pitchFamily="34" charset="0"/>
              </a:rPr>
              <a:t>Enheten för kultur- och föreningsstöd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079500"/>
            <a:ext cx="7700962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700962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1030" name="Picture 10" descr="SLL_Kulturförvaltningen_1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38" r:id="rId1"/>
    <p:sldLayoutId id="2147484918" r:id="rId2"/>
    <p:sldLayoutId id="2147484919" r:id="rId3"/>
    <p:sldLayoutId id="2147484920" r:id="rId4"/>
    <p:sldLayoutId id="2147484921" r:id="rId5"/>
    <p:sldLayoutId id="2147484922" r:id="rId6"/>
    <p:sldLayoutId id="2147484923" r:id="rId7"/>
    <p:sldLayoutId id="2147484924" r:id="rId8"/>
    <p:sldLayoutId id="2147484925" r:id="rId9"/>
    <p:sldLayoutId id="2147484926" r:id="rId10"/>
    <p:sldLayoutId id="2147484927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Genev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9pPr>
    </p:titleStyle>
    <p:bodyStyle>
      <a:lvl1pPr marL="342900" indent="-342900" algn="l" rtl="0" eaLnBrk="1" fontAlgn="base" hangingPunct="1">
        <a:lnSpc>
          <a:spcPct val="130000"/>
        </a:lnSpc>
        <a:spcBef>
          <a:spcPts val="500"/>
        </a:spcBef>
        <a:spcAft>
          <a:spcPts val="200"/>
        </a:spcAft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0955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079500"/>
            <a:ext cx="7700962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700962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2052" name="Picture 9" descr="Platt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SLL_Kulturförvaltningen_1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ruta 5"/>
          <p:cNvSpPr txBox="1">
            <a:spLocks noChangeArrowheads="1"/>
          </p:cNvSpPr>
          <p:nvPr/>
        </p:nvSpPr>
        <p:spPr bwMode="auto">
          <a:xfrm>
            <a:off x="5827713" y="630238"/>
            <a:ext cx="31146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solidFill>
                  <a:schemeClr val="bg1"/>
                </a:solidFill>
                <a:latin typeface="Verdana" pitchFamily="34" charset="0"/>
              </a:rPr>
              <a:t>Enheten för kultur- och föreningsstöd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939" r:id="rId1"/>
    <p:sldLayoutId id="2147484928" r:id="rId2"/>
    <p:sldLayoutId id="2147484929" r:id="rId3"/>
    <p:sldLayoutId id="2147484930" r:id="rId4"/>
    <p:sldLayoutId id="2147484931" r:id="rId5"/>
    <p:sldLayoutId id="2147484932" r:id="rId6"/>
    <p:sldLayoutId id="2147484933" r:id="rId7"/>
    <p:sldLayoutId id="2147484934" r:id="rId8"/>
    <p:sldLayoutId id="2147484935" r:id="rId9"/>
    <p:sldLayoutId id="2147484936" r:id="rId10"/>
    <p:sldLayoutId id="2147484937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ts val="500"/>
        </a:spcBef>
        <a:spcAft>
          <a:spcPts val="200"/>
        </a:spcAft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095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»"/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fontAlgn="base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latt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079500"/>
            <a:ext cx="7700962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700962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pic>
        <p:nvPicPr>
          <p:cNvPr id="1032" name="Picture 10" descr="SLL_Kulturförvaltningen_1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379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41" r:id="rId1"/>
    <p:sldLayoutId id="2147484942" r:id="rId2"/>
    <p:sldLayoutId id="2147484943" r:id="rId3"/>
    <p:sldLayoutId id="2147484944" r:id="rId4"/>
    <p:sldLayoutId id="2147484945" r:id="rId5"/>
    <p:sldLayoutId id="2147484946" r:id="rId6"/>
    <p:sldLayoutId id="2147484947" r:id="rId7"/>
    <p:sldLayoutId id="2147484948" r:id="rId8"/>
    <p:sldLayoutId id="2147484949" r:id="rId9"/>
    <p:sldLayoutId id="2147484950" r:id="rId10"/>
    <p:sldLayoutId id="214748495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ts val="500"/>
        </a:spcBef>
        <a:spcAft>
          <a:spcPts val="200"/>
        </a:spcAft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095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»"/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latt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ruta 15"/>
          <p:cNvSpPr txBox="1">
            <a:spLocks noChangeArrowheads="1"/>
          </p:cNvSpPr>
          <p:nvPr/>
        </p:nvSpPr>
        <p:spPr bwMode="auto">
          <a:xfrm>
            <a:off x="5978525" y="630238"/>
            <a:ext cx="29638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solidFill>
                  <a:srgbClr val="000000"/>
                </a:solidFill>
                <a:latin typeface="Verdana" pitchFamily="34" charset="0"/>
              </a:rPr>
              <a:t>Enheten för kultur- och föreningsstöd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079500"/>
            <a:ext cx="7700962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700962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1030" name="Picture 10" descr="SLL_Kulturförvaltningen_1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49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53" r:id="rId1"/>
    <p:sldLayoutId id="2147484954" r:id="rId2"/>
    <p:sldLayoutId id="2147484955" r:id="rId3"/>
    <p:sldLayoutId id="2147484956" r:id="rId4"/>
    <p:sldLayoutId id="2147484957" r:id="rId5"/>
    <p:sldLayoutId id="2147484958" r:id="rId6"/>
    <p:sldLayoutId id="2147484959" r:id="rId7"/>
    <p:sldLayoutId id="2147484960" r:id="rId8"/>
    <p:sldLayoutId id="2147484961" r:id="rId9"/>
    <p:sldLayoutId id="2147484962" r:id="rId10"/>
    <p:sldLayoutId id="214748496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ts val="500"/>
        </a:spcBef>
        <a:spcAft>
          <a:spcPts val="200"/>
        </a:spcAft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095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»"/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latt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ruta 15"/>
          <p:cNvSpPr txBox="1">
            <a:spLocks noChangeArrowheads="1"/>
          </p:cNvSpPr>
          <p:nvPr/>
        </p:nvSpPr>
        <p:spPr bwMode="auto">
          <a:xfrm>
            <a:off x="5978525" y="630238"/>
            <a:ext cx="29638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r" eaLnBrk="1" hangingPunct="1">
              <a:defRPr/>
            </a:pPr>
            <a:r>
              <a:rPr lang="sv-SE" sz="900" smtClean="0">
                <a:solidFill>
                  <a:srgbClr val="000000"/>
                </a:solidFill>
                <a:latin typeface="Verdana" pitchFamily="34" charset="0"/>
              </a:rPr>
              <a:t>Enheten för kultur- och föreningsstöd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079500"/>
            <a:ext cx="7700962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700962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1030" name="Picture 10" descr="SLL_Kulturförvaltningen_1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1125"/>
            <a:ext cx="256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88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65" r:id="rId1"/>
    <p:sldLayoutId id="2147484966" r:id="rId2"/>
    <p:sldLayoutId id="2147484967" r:id="rId3"/>
    <p:sldLayoutId id="2147484968" r:id="rId4"/>
    <p:sldLayoutId id="2147484969" r:id="rId5"/>
    <p:sldLayoutId id="2147484970" r:id="rId6"/>
    <p:sldLayoutId id="2147484971" r:id="rId7"/>
    <p:sldLayoutId id="2147484972" r:id="rId8"/>
    <p:sldLayoutId id="2147484973" r:id="rId9"/>
    <p:sldLayoutId id="2147484974" r:id="rId10"/>
    <p:sldLayoutId id="214748497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  <a:cs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ts val="500"/>
        </a:spcBef>
        <a:spcAft>
          <a:spcPts val="200"/>
        </a:spcAft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0955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lnSpc>
          <a:spcPct val="120000"/>
        </a:lnSpc>
        <a:spcBef>
          <a:spcPts val="400"/>
        </a:spcBef>
        <a:spcAft>
          <a:spcPts val="100"/>
        </a:spcAft>
        <a:buChar char="»"/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Kulturförvaltningens verksamhet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Arbetar på uppdrag av kulturnämnden</a:t>
            </a:r>
          </a:p>
          <a:p>
            <a:r>
              <a:rPr lang="sv-SE" sz="2000" dirty="0" smtClean="0"/>
              <a:t>Stöd till kultur</a:t>
            </a:r>
          </a:p>
          <a:p>
            <a:r>
              <a:rPr lang="sv-SE" sz="2000" dirty="0" smtClean="0"/>
              <a:t>Stöd till folkbildning och föreningsliv</a:t>
            </a:r>
          </a:p>
          <a:p>
            <a:r>
              <a:rPr lang="sv-SE" sz="2000" dirty="0" smtClean="0"/>
              <a:t>Kultur i vården</a:t>
            </a:r>
          </a:p>
          <a:p>
            <a:r>
              <a:rPr lang="sv-SE" sz="2000" dirty="0" smtClean="0"/>
              <a:t>Konst i landstingets lokaler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366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Ansökans gång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Registreras och fördelning </a:t>
            </a:r>
            <a:r>
              <a:rPr lang="sv-SE" sz="2000" dirty="0"/>
              <a:t>på olika handläggare	</a:t>
            </a:r>
            <a:endParaRPr lang="sv-SE" sz="2000" dirty="0" smtClean="0"/>
          </a:p>
          <a:p>
            <a:r>
              <a:rPr lang="sv-SE" sz="2000" dirty="0" smtClean="0"/>
              <a:t>Kollar formalia och fördjupar </a:t>
            </a:r>
            <a:r>
              <a:rPr lang="sv-SE" sz="2000" dirty="0"/>
              <a:t>sig i </a:t>
            </a:r>
            <a:r>
              <a:rPr lang="sv-SE" sz="2000" dirty="0" smtClean="0"/>
              <a:t>ansökan.</a:t>
            </a:r>
          </a:p>
          <a:p>
            <a:r>
              <a:rPr lang="sv-SE" sz="2000" dirty="0" smtClean="0"/>
              <a:t>Vid behov kommunikation med de som söker.</a:t>
            </a:r>
          </a:p>
          <a:p>
            <a:r>
              <a:rPr lang="sv-SE" sz="2000" dirty="0" smtClean="0"/>
              <a:t>Handläggargruppen diskuterar alla ansökaningar och skriver förslag till kulturnämnden.</a:t>
            </a:r>
          </a:p>
          <a:p>
            <a:r>
              <a:rPr lang="sv-SE" sz="2000" dirty="0" smtClean="0"/>
              <a:t>Nämnden beslutar. </a:t>
            </a:r>
          </a:p>
          <a:p>
            <a:r>
              <a:rPr lang="sv-SE" sz="2000" dirty="0" smtClean="0"/>
              <a:t>Villkorsdokument och utbetalning .</a:t>
            </a:r>
          </a:p>
          <a:p>
            <a:r>
              <a:rPr lang="sv-SE" sz="2000" dirty="0" smtClean="0"/>
              <a:t>Redovisning två månader efter projektets slut.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94245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tänka på när man söker stöd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41838" y="2159000"/>
            <a:ext cx="7778262" cy="4285762"/>
          </a:xfrm>
        </p:spPr>
        <p:txBody>
          <a:bodyPr/>
          <a:lstStyle/>
          <a:p>
            <a:r>
              <a:rPr lang="sv-SE" sz="2000" dirty="0"/>
              <a:t>Vem</a:t>
            </a:r>
          </a:p>
          <a:p>
            <a:r>
              <a:rPr lang="sv-SE" sz="2000" dirty="0" smtClean="0"/>
              <a:t>Vad</a:t>
            </a:r>
          </a:p>
          <a:p>
            <a:r>
              <a:rPr lang="sv-SE" sz="2000" dirty="0" smtClean="0"/>
              <a:t>Varför</a:t>
            </a:r>
          </a:p>
          <a:p>
            <a:r>
              <a:rPr lang="sv-SE" sz="2000" dirty="0" smtClean="0"/>
              <a:t>Hur</a:t>
            </a:r>
            <a:endParaRPr lang="sv-SE" sz="2000" dirty="0"/>
          </a:p>
          <a:p>
            <a:r>
              <a:rPr lang="sv-SE" sz="2000" dirty="0" smtClean="0"/>
              <a:t>Var</a:t>
            </a:r>
          </a:p>
          <a:p>
            <a:r>
              <a:rPr lang="sv-SE" sz="2000" dirty="0" smtClean="0"/>
              <a:t>När </a:t>
            </a:r>
          </a:p>
          <a:p>
            <a:r>
              <a:rPr lang="sv-SE" sz="2000" dirty="0" smtClean="0"/>
              <a:t>Var inte hemmablind</a:t>
            </a:r>
          </a:p>
          <a:p>
            <a:r>
              <a:rPr lang="sv-SE" sz="2000" dirty="0" smtClean="0"/>
              <a:t>Samverkan för att nå ut i länet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2675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Ansökningstider under hösten 2013/våren 2014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Kulturstöd – 5 november 2013, fler datum under 2014</a:t>
            </a:r>
          </a:p>
          <a:p>
            <a:r>
              <a:rPr lang="sv-SE" dirty="0" smtClean="0"/>
              <a:t>Ung aktiv </a:t>
            </a:r>
            <a:r>
              <a:rPr lang="sv-SE" dirty="0"/>
              <a:t>k</a:t>
            </a:r>
            <a:r>
              <a:rPr lang="sv-SE" dirty="0" smtClean="0"/>
              <a:t>ultur – under januari-mars 2014</a:t>
            </a:r>
          </a:p>
          <a:p>
            <a:r>
              <a:rPr lang="sv-SE" dirty="0" smtClean="0"/>
              <a:t>Kultur i vården och Kultur i skärgården - löpande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4508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Frågor?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9138" y="2159000"/>
            <a:ext cx="7700962" cy="3379651"/>
          </a:xfrm>
        </p:spPr>
        <p:txBody>
          <a:bodyPr/>
          <a:lstStyle/>
          <a:p>
            <a:r>
              <a:rPr lang="sv-SE" sz="2000" dirty="0" smtClean="0"/>
              <a:t>Raluca Mihu, 08-690 51 18</a:t>
            </a:r>
          </a:p>
          <a:p>
            <a:r>
              <a:rPr lang="sv-SE" sz="2000" dirty="0"/>
              <a:t>Karin Sundequist </a:t>
            </a:r>
            <a:r>
              <a:rPr lang="sv-SE" sz="2000" dirty="0" smtClean="0"/>
              <a:t>Sjöberg, 08-690 </a:t>
            </a:r>
            <a:r>
              <a:rPr lang="sv-SE" sz="2000" dirty="0"/>
              <a:t>51 16</a:t>
            </a:r>
            <a:endParaRPr lang="sv-SE" sz="2000" dirty="0" smtClean="0"/>
          </a:p>
          <a:p>
            <a:r>
              <a:rPr lang="sv-SE" sz="2000" dirty="0" smtClean="0"/>
              <a:t>Agneta Olofsson, 08-690 51 43</a:t>
            </a:r>
          </a:p>
          <a:p>
            <a:r>
              <a:rPr lang="sv-SE" sz="2000" dirty="0" smtClean="0"/>
              <a:t>Kristina Solberg, 08-690 51 44 </a:t>
            </a:r>
          </a:p>
          <a:p>
            <a:r>
              <a:rPr lang="sv-SE" sz="2000" dirty="0" smtClean="0"/>
              <a:t>Margareta Wennerberg, 08-690 51 13</a:t>
            </a:r>
          </a:p>
          <a:p>
            <a:r>
              <a:rPr lang="sv-SE" sz="2000" dirty="0"/>
              <a:t>Margaretha Häggroth, 08- 690 51 17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 smtClean="0"/>
              <a:t>fornamn.efternamn@kultur.sll.se</a:t>
            </a:r>
            <a:r>
              <a:rPr lang="sv-SE" sz="2000" smtClean="0"/>
              <a:t/>
            </a:r>
            <a:br>
              <a:rPr lang="sv-SE" sz="2000" smtClean="0"/>
            </a:br>
            <a:r>
              <a:rPr lang="sv-SE" sz="2000" smtClean="0"/>
              <a:t>stod@kultur.sll.se </a:t>
            </a:r>
            <a:endParaRPr lang="sv-SE" sz="2000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949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Kultur till länets invånare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Ska verka för mångsidigt och rikt kulturutbud i </a:t>
            </a:r>
            <a:r>
              <a:rPr lang="sv-SE" sz="2000" dirty="0" smtClean="0"/>
              <a:t>hela Stockholms län.</a:t>
            </a:r>
            <a:endParaRPr lang="sv-SE" sz="2000" dirty="0"/>
          </a:p>
          <a:p>
            <a:r>
              <a:rPr lang="sv-SE" sz="2000" dirty="0" smtClean="0"/>
              <a:t>Genom </a:t>
            </a:r>
            <a:r>
              <a:rPr lang="sv-SE" sz="2000" dirty="0"/>
              <a:t>kulturnämndens stöd till länets kultur- och föreningsliv erbjuds invånarna ett större utbud av kultur- och föreningsverksamhet av god kvalitet än vad som hade varit möjligt utan nämndens stöd. </a:t>
            </a:r>
            <a:endParaRPr lang="sv-SE" sz="2000" dirty="0" smtClean="0"/>
          </a:p>
          <a:p>
            <a:r>
              <a:rPr lang="sv-SE" sz="2000" dirty="0"/>
              <a:t>Tillgänglig för alla oavsett ålder, kön, funktionsförutsättning, etnisk bakgrund eller utbildning</a:t>
            </a:r>
          </a:p>
          <a:p>
            <a:r>
              <a:rPr lang="sv-SE" sz="2000" dirty="0" smtClean="0"/>
              <a:t>Barn </a:t>
            </a:r>
            <a:r>
              <a:rPr lang="sv-SE" sz="2000" dirty="0"/>
              <a:t>och </a:t>
            </a:r>
            <a:r>
              <a:rPr lang="sv-SE" sz="2000" dirty="0" smtClean="0"/>
              <a:t>unga </a:t>
            </a:r>
            <a:r>
              <a:rPr lang="sv-SE" sz="2000" dirty="0"/>
              <a:t>6-25 </a:t>
            </a:r>
            <a:r>
              <a:rPr lang="sv-SE" sz="2000" dirty="0" smtClean="0"/>
              <a:t>år prioriteras.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02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/>
              <a:t>Kulturnämndens budget 2013 - 400 miljoner kr</a:t>
            </a:r>
          </a:p>
          <a:p>
            <a:r>
              <a:rPr lang="sv-SE" sz="2400" dirty="0" smtClean="0"/>
              <a:t>Kulturstöd </a:t>
            </a:r>
            <a:r>
              <a:rPr lang="sv-SE" sz="2400" dirty="0"/>
              <a:t>– regional kulturverksamhet  </a:t>
            </a:r>
            <a:r>
              <a:rPr lang="sv-SE" sz="2400" dirty="0" smtClean="0"/>
              <a:t>218 miljoner kr </a:t>
            </a:r>
            <a:r>
              <a:rPr lang="sv-SE" sz="2400" dirty="0"/>
              <a:t>varav 125 miljoner </a:t>
            </a:r>
            <a:r>
              <a:rPr lang="sv-SE" sz="2400" dirty="0" smtClean="0"/>
              <a:t>kr till Stockholms </a:t>
            </a:r>
            <a:r>
              <a:rPr lang="sv-SE" sz="2400" dirty="0"/>
              <a:t>konserthus </a:t>
            </a:r>
            <a:endParaRPr lang="sv-SE" sz="2400" dirty="0" smtClean="0"/>
          </a:p>
          <a:p>
            <a:r>
              <a:rPr lang="sv-SE" sz="2400" dirty="0" smtClean="0"/>
              <a:t>Folkbildning - 88 </a:t>
            </a:r>
            <a:r>
              <a:rPr lang="sv-SE" sz="2400" dirty="0"/>
              <a:t>miljoner kr</a:t>
            </a:r>
          </a:p>
          <a:p>
            <a:r>
              <a:rPr lang="sv-SE" sz="2400" dirty="0" smtClean="0"/>
              <a:t>Föreningsstöd - 47 miljoner </a:t>
            </a:r>
            <a:r>
              <a:rPr lang="sv-SE" sz="2400" dirty="0"/>
              <a:t>kr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6971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9138" y="1079501"/>
            <a:ext cx="7700962" cy="709194"/>
          </a:xfrm>
        </p:spPr>
        <p:txBody>
          <a:bodyPr/>
          <a:lstStyle/>
          <a:p>
            <a:r>
              <a:rPr lang="sv-SE" sz="2800" dirty="0" smtClean="0"/>
              <a:t>Stöd till regional kulturverksamhet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9138" y="2133599"/>
            <a:ext cx="7700962" cy="4106779"/>
          </a:xfrm>
        </p:spPr>
        <p:txBody>
          <a:bodyPr/>
          <a:lstStyle/>
          <a:p>
            <a:r>
              <a:rPr lang="sv-SE" sz="2000" dirty="0" smtClean="0"/>
              <a:t>Kort- och dokumentärfilmsstöd</a:t>
            </a:r>
          </a:p>
          <a:p>
            <a:r>
              <a:rPr lang="sv-SE" sz="2000" dirty="0"/>
              <a:t>Scenkonststöd</a:t>
            </a:r>
          </a:p>
          <a:p>
            <a:r>
              <a:rPr lang="sv-SE" sz="2000" dirty="0" smtClean="0"/>
              <a:t>Hälsopedagogiskt </a:t>
            </a:r>
            <a:r>
              <a:rPr lang="sv-SE" sz="2000" dirty="0"/>
              <a:t>kulturverksamhet</a:t>
            </a:r>
          </a:p>
          <a:p>
            <a:r>
              <a:rPr lang="sv-SE" sz="2000" dirty="0"/>
              <a:t>Kultur i skärgården</a:t>
            </a:r>
          </a:p>
          <a:p>
            <a:r>
              <a:rPr lang="sv-SE" sz="2000" dirty="0" smtClean="0"/>
              <a:t>Projektstöd </a:t>
            </a:r>
            <a:r>
              <a:rPr lang="sv-SE" sz="2000" dirty="0"/>
              <a:t>kultur i vården</a:t>
            </a:r>
          </a:p>
          <a:p>
            <a:r>
              <a:rPr lang="sv-SE" sz="2000" b="1" dirty="0" smtClean="0"/>
              <a:t>Ung </a:t>
            </a:r>
            <a:r>
              <a:rPr lang="sv-SE" sz="2000" b="1" dirty="0"/>
              <a:t>aktiv kultur</a:t>
            </a:r>
          </a:p>
          <a:p>
            <a:r>
              <a:rPr lang="sv-SE" sz="2000" dirty="0"/>
              <a:t>Verksamhetsstöd</a:t>
            </a:r>
          </a:p>
          <a:p>
            <a:r>
              <a:rPr lang="sv-SE" sz="2000" b="1" dirty="0" smtClean="0"/>
              <a:t>Kulturstöd till kontinuerlig eller tillfällig verksamhet inkl. tillgänglighetsstöd</a:t>
            </a:r>
          </a:p>
          <a:p>
            <a:endParaRPr lang="sv-SE" sz="2000" dirty="0" smtClean="0"/>
          </a:p>
          <a:p>
            <a:endParaRPr lang="sv-SE" sz="2000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130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4838" y="1193800"/>
            <a:ext cx="7700962" cy="836613"/>
          </a:xfrm>
        </p:spPr>
        <p:txBody>
          <a:bodyPr/>
          <a:lstStyle/>
          <a:p>
            <a:r>
              <a:rPr lang="sv-SE" dirty="0" smtClean="0"/>
              <a:t>Kulturnämndens fyra målområden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 smtClean="0"/>
              <a:t>Verksamheten/projektet </a:t>
            </a:r>
            <a:r>
              <a:rPr lang="sv-SE" sz="1800" dirty="0"/>
              <a:t>ska även uppfylla de fyra målområden som kulturnämnden antagit</a:t>
            </a:r>
            <a:r>
              <a:rPr lang="sv-SE" sz="1800" dirty="0" smtClean="0"/>
              <a:t>.</a:t>
            </a:r>
          </a:p>
          <a:p>
            <a:r>
              <a:rPr lang="sv-SE" sz="2000" dirty="0" smtClean="0"/>
              <a:t>Demokrati</a:t>
            </a:r>
          </a:p>
          <a:p>
            <a:r>
              <a:rPr lang="sv-SE" sz="2000" dirty="0" smtClean="0"/>
              <a:t>Jämställdhet</a:t>
            </a:r>
          </a:p>
          <a:p>
            <a:r>
              <a:rPr lang="sv-SE" sz="2000" dirty="0" smtClean="0"/>
              <a:t>Jämlikhet </a:t>
            </a:r>
          </a:p>
          <a:p>
            <a:r>
              <a:rPr lang="sv-SE" sz="2000" dirty="0" smtClean="0"/>
              <a:t>Tillgänglighet för funktionshindrade</a:t>
            </a:r>
          </a:p>
          <a:p>
            <a:endParaRPr lang="sv-SE" sz="2000" dirty="0" smtClean="0"/>
          </a:p>
          <a:p>
            <a:r>
              <a:rPr lang="sv-SE" sz="2000" dirty="0" smtClean="0"/>
              <a:t>Miljöarbete (för organisationer som får 500 tkr eller mer)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101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9138" y="1106905"/>
            <a:ext cx="7700962" cy="770021"/>
          </a:xfrm>
        </p:spPr>
        <p:txBody>
          <a:bodyPr/>
          <a:lstStyle/>
          <a:p>
            <a:r>
              <a:rPr lang="sv-SE" sz="2300" dirty="0" smtClean="0"/>
              <a:t>Kulturstöd till kontinuerlig eller tillfällig verksamhet</a:t>
            </a:r>
            <a:endParaRPr lang="sv-SE" sz="23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 smtClean="0"/>
              <a:t>Fördelas till </a:t>
            </a:r>
          </a:p>
          <a:p>
            <a:pPr lvl="1"/>
            <a:r>
              <a:rPr lang="sv-SE" sz="1400" dirty="0" smtClean="0"/>
              <a:t>Kontinuerlig verksamhet under hela året</a:t>
            </a:r>
          </a:p>
          <a:p>
            <a:pPr lvl="1"/>
            <a:r>
              <a:rPr lang="sv-SE" sz="1400" dirty="0" smtClean="0"/>
              <a:t>Tidsbegränsad verksamhet (projekt)</a:t>
            </a:r>
          </a:p>
          <a:p>
            <a:pPr marL="457200" lvl="1" indent="0">
              <a:buNone/>
            </a:pPr>
            <a:endParaRPr lang="sv-SE" sz="1000" dirty="0" smtClean="0"/>
          </a:p>
          <a:p>
            <a:r>
              <a:rPr lang="sv-SE" sz="1800" dirty="0" smtClean="0"/>
              <a:t>Kriterier och bedömningsgrunder</a:t>
            </a:r>
          </a:p>
          <a:p>
            <a:pPr lvl="1"/>
            <a:r>
              <a:rPr lang="sv-SE" sz="1400" dirty="0" smtClean="0"/>
              <a:t>Håller hög kvalitet</a:t>
            </a:r>
          </a:p>
          <a:p>
            <a:pPr lvl="1"/>
            <a:r>
              <a:rPr lang="sv-SE" sz="1400" dirty="0" smtClean="0"/>
              <a:t>Främjar konstnärlig och kulturell förnyelse</a:t>
            </a:r>
          </a:p>
          <a:p>
            <a:pPr lvl="1"/>
            <a:r>
              <a:rPr lang="sv-SE" sz="1400" dirty="0" smtClean="0"/>
              <a:t>Angelägen för Stockholms län</a:t>
            </a:r>
          </a:p>
          <a:p>
            <a:pPr lvl="1"/>
            <a:r>
              <a:rPr lang="sv-SE" sz="1400" dirty="0" smtClean="0"/>
              <a:t>Öppen för allmänheten, alla skolor e.d.</a:t>
            </a:r>
          </a:p>
          <a:p>
            <a:pPr lvl="1"/>
            <a:r>
              <a:rPr lang="sv-SE" sz="1400" dirty="0" smtClean="0"/>
              <a:t>Verkar i linje med kulturnämndens målområden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6641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9138" y="1106905"/>
            <a:ext cx="7700962" cy="770021"/>
          </a:xfrm>
        </p:spPr>
        <p:txBody>
          <a:bodyPr/>
          <a:lstStyle/>
          <a:p>
            <a:r>
              <a:rPr lang="sv-SE" sz="2300" dirty="0" smtClean="0"/>
              <a:t>Kulturstöd till kontinuerlig eller tillfällig verksamhet</a:t>
            </a:r>
            <a:endParaRPr lang="sv-SE" sz="23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400" dirty="0"/>
              <a:t>Kan sökas av föreningar, stiftelser, bolag (inkl. enskild firma), </a:t>
            </a:r>
            <a:r>
              <a:rPr lang="sv-SE" sz="1400" i="1" dirty="0"/>
              <a:t>inte</a:t>
            </a:r>
            <a:r>
              <a:rPr lang="sv-SE" sz="1400" dirty="0"/>
              <a:t> av enskilda personer.</a:t>
            </a:r>
          </a:p>
          <a:p>
            <a:r>
              <a:rPr lang="sv-SE" sz="1400" dirty="0"/>
              <a:t>Söks av det fria kulturlivet (dvs. ej kommun-, läns- eller statliga institutioner)</a:t>
            </a:r>
          </a:p>
          <a:p>
            <a:r>
              <a:rPr lang="sv-SE" sz="1400" dirty="0"/>
              <a:t>Professionellt producerad kultur</a:t>
            </a:r>
          </a:p>
          <a:p>
            <a:r>
              <a:rPr lang="sv-SE" sz="1400" dirty="0"/>
              <a:t>Fördelas </a:t>
            </a:r>
            <a:r>
              <a:rPr lang="sv-SE" sz="1400" dirty="0" smtClean="0"/>
              <a:t>3 gånger per år</a:t>
            </a:r>
            <a:endParaRPr lang="sv-SE" sz="1400" dirty="0"/>
          </a:p>
          <a:p>
            <a:r>
              <a:rPr lang="sv-SE" sz="1400" dirty="0"/>
              <a:t>Ca 300 ansökningar/år</a:t>
            </a:r>
          </a:p>
          <a:p>
            <a:r>
              <a:rPr lang="sv-SE" sz="1400" dirty="0"/>
              <a:t>Ca 75 stöd/år (varav ca 15 till </a:t>
            </a:r>
            <a:r>
              <a:rPr lang="sv-SE" sz="1400" i="1" dirty="0"/>
              <a:t>kontinuerlig</a:t>
            </a:r>
            <a:r>
              <a:rPr lang="sv-SE" sz="1400" dirty="0"/>
              <a:t> verksamhet)</a:t>
            </a:r>
          </a:p>
          <a:p>
            <a:r>
              <a:rPr lang="sv-SE" sz="1400" dirty="0"/>
              <a:t>Ca 10 miljoner </a:t>
            </a:r>
            <a:r>
              <a:rPr lang="sv-SE" sz="1400" dirty="0" smtClean="0"/>
              <a:t>kr</a:t>
            </a:r>
          </a:p>
          <a:p>
            <a:r>
              <a:rPr lang="sv-SE" sz="1400" dirty="0" smtClean="0"/>
              <a:t>Möjlighet att söka tillgänglighetsstöd</a:t>
            </a:r>
            <a:endParaRPr lang="sv-SE" sz="1400" dirty="0"/>
          </a:p>
          <a:p>
            <a:r>
              <a:rPr lang="sv-SE" sz="1400" dirty="0"/>
              <a:t>Prioriteringar</a:t>
            </a:r>
          </a:p>
          <a:p>
            <a:pPr lvl="1"/>
            <a:r>
              <a:rPr lang="sv-SE" sz="1400" dirty="0"/>
              <a:t>Barn och unga (6-25 år) som publikgrupp</a:t>
            </a:r>
          </a:p>
          <a:p>
            <a:pPr lvl="1"/>
            <a:r>
              <a:rPr lang="sv-SE" sz="1400" dirty="0"/>
              <a:t>Verksamhet med regional spridning </a:t>
            </a:r>
            <a:endParaRPr lang="sv-SE" sz="1400" dirty="0" smtClean="0"/>
          </a:p>
          <a:p>
            <a:pPr lvl="1"/>
            <a:endParaRPr lang="sv-SE" sz="1400" dirty="0" smtClean="0"/>
          </a:p>
          <a:p>
            <a:pPr marL="457200" lvl="1" indent="0">
              <a:buNone/>
            </a:pPr>
            <a:endParaRPr lang="sv-SE" sz="1400" dirty="0"/>
          </a:p>
          <a:p>
            <a:pPr lvl="1"/>
            <a:endParaRPr lang="sv-SE" sz="1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70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</a:t>
            </a:r>
            <a:r>
              <a:rPr lang="sv-SE" dirty="0" smtClean="0"/>
              <a:t>rågor som beaktas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 smtClean="0"/>
              <a:t>Innehåll och kvalitet</a:t>
            </a:r>
          </a:p>
          <a:p>
            <a:r>
              <a:rPr lang="sv-SE" sz="1800" dirty="0" smtClean="0"/>
              <a:t>Publik- </a:t>
            </a:r>
            <a:r>
              <a:rPr lang="sv-SE" sz="1800" dirty="0"/>
              <a:t>och </a:t>
            </a:r>
            <a:r>
              <a:rPr lang="sv-SE" sz="1800" dirty="0" smtClean="0"/>
              <a:t>tillgänglighetsarbete - Regional spridning? Barn och unga?</a:t>
            </a:r>
            <a:endParaRPr lang="sv-SE" sz="1800" dirty="0"/>
          </a:p>
          <a:p>
            <a:r>
              <a:rPr lang="sv-SE" sz="1800" dirty="0" smtClean="0"/>
              <a:t>Rimlighet </a:t>
            </a:r>
            <a:r>
              <a:rPr lang="sv-SE" sz="1800" dirty="0"/>
              <a:t>i att verksamheten kan genomföras efter plan</a:t>
            </a:r>
          </a:p>
          <a:p>
            <a:r>
              <a:rPr lang="sv-SE" sz="1800" dirty="0" smtClean="0"/>
              <a:t>Rimlighet </a:t>
            </a:r>
            <a:r>
              <a:rPr lang="sv-SE" sz="1800" dirty="0"/>
              <a:t>i att verksamheten hittar sin </a:t>
            </a:r>
            <a:r>
              <a:rPr lang="sv-SE" sz="1800" dirty="0" smtClean="0"/>
              <a:t>publik – genom t ex marknadsföring</a:t>
            </a:r>
            <a:endParaRPr lang="sv-SE" sz="1800" dirty="0"/>
          </a:p>
          <a:p>
            <a:r>
              <a:rPr lang="sv-SE" sz="1800" dirty="0" smtClean="0"/>
              <a:t>Ekonomisk rimlighet att genomföra projektet</a:t>
            </a:r>
          </a:p>
          <a:p>
            <a:r>
              <a:rPr lang="sv-SE" sz="1800" dirty="0" smtClean="0"/>
              <a:t>Jämställdhet – styrelsens sammansättning</a:t>
            </a:r>
          </a:p>
          <a:p>
            <a:r>
              <a:rPr lang="sv-SE" sz="1800" dirty="0" smtClean="0"/>
              <a:t>Målområden och miljö</a:t>
            </a:r>
          </a:p>
        </p:txBody>
      </p:sp>
    </p:spTree>
    <p:extLst>
      <p:ext uri="{BB962C8B-B14F-4D97-AF65-F5344CB8AC3E}">
        <p14:creationId xmlns:p14="http://schemas.microsoft.com/office/powerpoint/2010/main" val="193807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Projektstöd Ung Aktiv Kultur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f</a:t>
            </a:r>
            <a:r>
              <a:rPr lang="sv-SE" sz="2000" dirty="0" smtClean="0"/>
              <a:t>ör ungas eget skapande</a:t>
            </a:r>
          </a:p>
          <a:p>
            <a:r>
              <a:rPr lang="sv-SE" sz="2000" dirty="0" smtClean="0"/>
              <a:t>6-25 år</a:t>
            </a:r>
          </a:p>
          <a:p>
            <a:r>
              <a:rPr lang="sv-SE" sz="2000" dirty="0"/>
              <a:t>projekt som unga tagit initiativet till och/eller driver själva </a:t>
            </a:r>
          </a:p>
          <a:p>
            <a:r>
              <a:rPr lang="sv-SE" sz="2000" dirty="0"/>
              <a:t>projekt som genomförs utanför skolan och som ägs av annan än kommunal förvaltning eller skola </a:t>
            </a:r>
            <a:endParaRPr lang="sv-SE" sz="2000" dirty="0" smtClean="0"/>
          </a:p>
          <a:p>
            <a:r>
              <a:rPr lang="sv-SE" sz="2000" dirty="0" smtClean="0"/>
              <a:t>utlyses en gång/år, i januari-mars (kolla webben!)</a:t>
            </a:r>
          </a:p>
          <a:p>
            <a:r>
              <a:rPr lang="sv-SE" sz="2000" dirty="0" smtClean="0"/>
              <a:t>1,8 miljoner kr</a:t>
            </a:r>
            <a:endParaRPr lang="sv-SE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744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ower Point Kulturstöd Lidingö 2012">
  <a:themeElements>
    <a:clrScheme name="Mall 1">
      <a:dk1>
        <a:srgbClr val="000000"/>
      </a:dk1>
      <a:lt1>
        <a:srgbClr val="FFFFFF"/>
      </a:lt1>
      <a:dk2>
        <a:srgbClr val="000000"/>
      </a:dk2>
      <a:lt2>
        <a:srgbClr val="BAB0B9"/>
      </a:lt2>
      <a:accent1>
        <a:srgbClr val="003468"/>
      </a:accent1>
      <a:accent2>
        <a:srgbClr val="00AEEF"/>
      </a:accent2>
      <a:accent3>
        <a:srgbClr val="FFFFFF"/>
      </a:accent3>
      <a:accent4>
        <a:srgbClr val="000000"/>
      </a:accent4>
      <a:accent5>
        <a:srgbClr val="AAAEB9"/>
      </a:accent5>
      <a:accent6>
        <a:srgbClr val="009DD9"/>
      </a:accent6>
      <a:hlink>
        <a:srgbClr val="B30538"/>
      </a:hlink>
      <a:folHlink>
        <a:srgbClr val="E20076"/>
      </a:folHlink>
    </a:clrScheme>
    <a:fontScheme name="Mall">
      <a:majorFont>
        <a:latin typeface="Verdana"/>
        <a:ea typeface="Geneva"/>
        <a:cs typeface=""/>
      </a:majorFont>
      <a:minorFont>
        <a:latin typeface="Verdana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ll 1">
        <a:dk1>
          <a:srgbClr val="000000"/>
        </a:dk1>
        <a:lt1>
          <a:srgbClr val="FFFFFF"/>
        </a:lt1>
        <a:dk2>
          <a:srgbClr val="000000"/>
        </a:dk2>
        <a:lt2>
          <a:srgbClr val="BAB0B9"/>
        </a:lt2>
        <a:accent1>
          <a:srgbClr val="003468"/>
        </a:accent1>
        <a:accent2>
          <a:srgbClr val="00AEEF"/>
        </a:accent2>
        <a:accent3>
          <a:srgbClr val="FFFFFF"/>
        </a:accent3>
        <a:accent4>
          <a:srgbClr val="000000"/>
        </a:accent4>
        <a:accent5>
          <a:srgbClr val="AAAEB9"/>
        </a:accent5>
        <a:accent6>
          <a:srgbClr val="009DD9"/>
        </a:accent6>
        <a:hlink>
          <a:srgbClr val="B30538"/>
        </a:hlink>
        <a:folHlink>
          <a:srgbClr val="E2007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ulturförvaltningen - blå bakgrund">
  <a:themeElements>
    <a:clrScheme name="1_BLå bakgrund 1">
      <a:dk1>
        <a:srgbClr val="000000"/>
      </a:dk1>
      <a:lt1>
        <a:srgbClr val="FFFFFF"/>
      </a:lt1>
      <a:dk2>
        <a:srgbClr val="003468"/>
      </a:dk2>
      <a:lt2>
        <a:srgbClr val="FFFFFF"/>
      </a:lt2>
      <a:accent1>
        <a:srgbClr val="BAB0B9"/>
      </a:accent1>
      <a:accent2>
        <a:srgbClr val="00AEEF"/>
      </a:accent2>
      <a:accent3>
        <a:srgbClr val="AAAEB9"/>
      </a:accent3>
      <a:accent4>
        <a:srgbClr val="DADADA"/>
      </a:accent4>
      <a:accent5>
        <a:srgbClr val="D9D4D9"/>
      </a:accent5>
      <a:accent6>
        <a:srgbClr val="009DD9"/>
      </a:accent6>
      <a:hlink>
        <a:srgbClr val="B30538"/>
      </a:hlink>
      <a:folHlink>
        <a:srgbClr val="E20076"/>
      </a:folHlink>
    </a:clrScheme>
    <a:fontScheme name="1_BLå bakgrund">
      <a:majorFont>
        <a:latin typeface="Verdana"/>
        <a:ea typeface="Geneva"/>
        <a:cs typeface=""/>
      </a:majorFont>
      <a:minorFont>
        <a:latin typeface="Verdana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å bakgrund 1">
        <a:dk1>
          <a:srgbClr val="000000"/>
        </a:dk1>
        <a:lt1>
          <a:srgbClr val="FFFFFF"/>
        </a:lt1>
        <a:dk2>
          <a:srgbClr val="003468"/>
        </a:dk2>
        <a:lt2>
          <a:srgbClr val="FFFFFF"/>
        </a:lt2>
        <a:accent1>
          <a:srgbClr val="BAB0B9"/>
        </a:accent1>
        <a:accent2>
          <a:srgbClr val="00AEEF"/>
        </a:accent2>
        <a:accent3>
          <a:srgbClr val="AAAEB9"/>
        </a:accent3>
        <a:accent4>
          <a:srgbClr val="DADADA"/>
        </a:accent4>
        <a:accent5>
          <a:srgbClr val="D9D4D9"/>
        </a:accent5>
        <a:accent6>
          <a:srgbClr val="009DD9"/>
        </a:accent6>
        <a:hlink>
          <a:srgbClr val="B30538"/>
        </a:hlink>
        <a:folHlink>
          <a:srgbClr val="E2007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ulturförvaltningen - vit bakgrund">
  <a:themeElements>
    <a:clrScheme name="Mall 1">
      <a:dk1>
        <a:srgbClr val="000000"/>
      </a:dk1>
      <a:lt1>
        <a:srgbClr val="FFFFFF"/>
      </a:lt1>
      <a:dk2>
        <a:srgbClr val="000000"/>
      </a:dk2>
      <a:lt2>
        <a:srgbClr val="BAB0B9"/>
      </a:lt2>
      <a:accent1>
        <a:srgbClr val="003468"/>
      </a:accent1>
      <a:accent2>
        <a:srgbClr val="00AEEF"/>
      </a:accent2>
      <a:accent3>
        <a:srgbClr val="FFFFFF"/>
      </a:accent3>
      <a:accent4>
        <a:srgbClr val="000000"/>
      </a:accent4>
      <a:accent5>
        <a:srgbClr val="AAAEB9"/>
      </a:accent5>
      <a:accent6>
        <a:srgbClr val="009DD9"/>
      </a:accent6>
      <a:hlink>
        <a:srgbClr val="B30538"/>
      </a:hlink>
      <a:folHlink>
        <a:srgbClr val="E20076"/>
      </a:folHlink>
    </a:clrScheme>
    <a:fontScheme name="Mall">
      <a:majorFont>
        <a:latin typeface="Verdana"/>
        <a:ea typeface="Geneva"/>
        <a:cs typeface=""/>
      </a:majorFont>
      <a:minorFont>
        <a:latin typeface="Verdana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ll 1">
        <a:dk1>
          <a:srgbClr val="000000"/>
        </a:dk1>
        <a:lt1>
          <a:srgbClr val="FFFFFF"/>
        </a:lt1>
        <a:dk2>
          <a:srgbClr val="000000"/>
        </a:dk2>
        <a:lt2>
          <a:srgbClr val="BAB0B9"/>
        </a:lt2>
        <a:accent1>
          <a:srgbClr val="003468"/>
        </a:accent1>
        <a:accent2>
          <a:srgbClr val="00AEEF"/>
        </a:accent2>
        <a:accent3>
          <a:srgbClr val="FFFFFF"/>
        </a:accent3>
        <a:accent4>
          <a:srgbClr val="000000"/>
        </a:accent4>
        <a:accent5>
          <a:srgbClr val="AAAEB9"/>
        </a:accent5>
        <a:accent6>
          <a:srgbClr val="009DD9"/>
        </a:accent6>
        <a:hlink>
          <a:srgbClr val="B30538"/>
        </a:hlink>
        <a:folHlink>
          <a:srgbClr val="E2007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Kulturförvaltningen - vit bakgrund">
  <a:themeElements>
    <a:clrScheme name="Mall 1">
      <a:dk1>
        <a:srgbClr val="000000"/>
      </a:dk1>
      <a:lt1>
        <a:srgbClr val="FFFFFF"/>
      </a:lt1>
      <a:dk2>
        <a:srgbClr val="000000"/>
      </a:dk2>
      <a:lt2>
        <a:srgbClr val="BAB0B9"/>
      </a:lt2>
      <a:accent1>
        <a:srgbClr val="003468"/>
      </a:accent1>
      <a:accent2>
        <a:srgbClr val="00AEEF"/>
      </a:accent2>
      <a:accent3>
        <a:srgbClr val="FFFFFF"/>
      </a:accent3>
      <a:accent4>
        <a:srgbClr val="000000"/>
      </a:accent4>
      <a:accent5>
        <a:srgbClr val="AAAEB9"/>
      </a:accent5>
      <a:accent6>
        <a:srgbClr val="009DD9"/>
      </a:accent6>
      <a:hlink>
        <a:srgbClr val="B30538"/>
      </a:hlink>
      <a:folHlink>
        <a:srgbClr val="E20076"/>
      </a:folHlink>
    </a:clrScheme>
    <a:fontScheme name="Mall">
      <a:majorFont>
        <a:latin typeface="Verdana"/>
        <a:ea typeface="Geneva"/>
        <a:cs typeface=""/>
      </a:majorFont>
      <a:minorFont>
        <a:latin typeface="Verdana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ll 1">
        <a:dk1>
          <a:srgbClr val="000000"/>
        </a:dk1>
        <a:lt1>
          <a:srgbClr val="FFFFFF"/>
        </a:lt1>
        <a:dk2>
          <a:srgbClr val="000000"/>
        </a:dk2>
        <a:lt2>
          <a:srgbClr val="BAB0B9"/>
        </a:lt2>
        <a:accent1>
          <a:srgbClr val="003468"/>
        </a:accent1>
        <a:accent2>
          <a:srgbClr val="00AEEF"/>
        </a:accent2>
        <a:accent3>
          <a:srgbClr val="FFFFFF"/>
        </a:accent3>
        <a:accent4>
          <a:srgbClr val="000000"/>
        </a:accent4>
        <a:accent5>
          <a:srgbClr val="AAAEB9"/>
        </a:accent5>
        <a:accent6>
          <a:srgbClr val="009DD9"/>
        </a:accent6>
        <a:hlink>
          <a:srgbClr val="B30538"/>
        </a:hlink>
        <a:folHlink>
          <a:srgbClr val="E2007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Kulturförvaltningen - vit bakgrund">
  <a:themeElements>
    <a:clrScheme name="Mall 1">
      <a:dk1>
        <a:srgbClr val="000000"/>
      </a:dk1>
      <a:lt1>
        <a:srgbClr val="FFFFFF"/>
      </a:lt1>
      <a:dk2>
        <a:srgbClr val="000000"/>
      </a:dk2>
      <a:lt2>
        <a:srgbClr val="BAB0B9"/>
      </a:lt2>
      <a:accent1>
        <a:srgbClr val="003468"/>
      </a:accent1>
      <a:accent2>
        <a:srgbClr val="00AEEF"/>
      </a:accent2>
      <a:accent3>
        <a:srgbClr val="FFFFFF"/>
      </a:accent3>
      <a:accent4>
        <a:srgbClr val="000000"/>
      </a:accent4>
      <a:accent5>
        <a:srgbClr val="AAAEB9"/>
      </a:accent5>
      <a:accent6>
        <a:srgbClr val="009DD9"/>
      </a:accent6>
      <a:hlink>
        <a:srgbClr val="B30538"/>
      </a:hlink>
      <a:folHlink>
        <a:srgbClr val="E20076"/>
      </a:folHlink>
    </a:clrScheme>
    <a:fontScheme name="Mall">
      <a:majorFont>
        <a:latin typeface="Verdana"/>
        <a:ea typeface="Geneva"/>
        <a:cs typeface=""/>
      </a:majorFont>
      <a:minorFont>
        <a:latin typeface="Verdana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ll 1">
        <a:dk1>
          <a:srgbClr val="000000"/>
        </a:dk1>
        <a:lt1>
          <a:srgbClr val="FFFFFF"/>
        </a:lt1>
        <a:dk2>
          <a:srgbClr val="000000"/>
        </a:dk2>
        <a:lt2>
          <a:srgbClr val="BAB0B9"/>
        </a:lt2>
        <a:accent1>
          <a:srgbClr val="003468"/>
        </a:accent1>
        <a:accent2>
          <a:srgbClr val="00AEEF"/>
        </a:accent2>
        <a:accent3>
          <a:srgbClr val="FFFFFF"/>
        </a:accent3>
        <a:accent4>
          <a:srgbClr val="000000"/>
        </a:accent4>
        <a:accent5>
          <a:srgbClr val="AAAEB9"/>
        </a:accent5>
        <a:accent6>
          <a:srgbClr val="009DD9"/>
        </a:accent6>
        <a:hlink>
          <a:srgbClr val="B30538"/>
        </a:hlink>
        <a:folHlink>
          <a:srgbClr val="E2007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 Kulturstöd Lidingö 2012</Template>
  <TotalTime>997</TotalTime>
  <Words>513</Words>
  <Application>Microsoft Office PowerPoint</Application>
  <PresentationFormat>Bildspel på skärmen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13</vt:i4>
      </vt:variant>
    </vt:vector>
  </HeadingPairs>
  <TitlesOfParts>
    <vt:vector size="23" baseType="lpstr">
      <vt:lpstr>Arial</vt:lpstr>
      <vt:lpstr>Calibri</vt:lpstr>
      <vt:lpstr>Geneva</vt:lpstr>
      <vt:lpstr>Verdana</vt:lpstr>
      <vt:lpstr>Wingdings</vt:lpstr>
      <vt:lpstr>Power Point Kulturstöd Lidingö 2012</vt:lpstr>
      <vt:lpstr>Kulturförvaltningen - blå bakgrund</vt:lpstr>
      <vt:lpstr>Kulturförvaltningen - vit bakgrund</vt:lpstr>
      <vt:lpstr>1_Kulturförvaltningen - vit bakgrund</vt:lpstr>
      <vt:lpstr>2_Kulturförvaltningen - vit bakgrund</vt:lpstr>
      <vt:lpstr>Kulturförvaltningens verksamhet</vt:lpstr>
      <vt:lpstr>Kultur till länets invånare</vt:lpstr>
      <vt:lpstr>Budget </vt:lpstr>
      <vt:lpstr>Stöd till regional kulturverksamhet</vt:lpstr>
      <vt:lpstr>Kulturnämndens fyra målområden</vt:lpstr>
      <vt:lpstr>Kulturstöd till kontinuerlig eller tillfällig verksamhet</vt:lpstr>
      <vt:lpstr>Kulturstöd till kontinuerlig eller tillfällig verksamhet</vt:lpstr>
      <vt:lpstr>Frågor som beaktas </vt:lpstr>
      <vt:lpstr>Projektstöd Ung Aktiv Kultur</vt:lpstr>
      <vt:lpstr>Ansökans gång</vt:lpstr>
      <vt:lpstr>Att tänka på när man söker stöd</vt:lpstr>
      <vt:lpstr>Ansökningstider under hösten 2013/våren 2014</vt:lpstr>
      <vt:lpstr>Frågor?</vt:lpstr>
    </vt:vector>
  </TitlesOfParts>
  <Company>Stockholms läns landsting Kulturförvaltningen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Landstingets stöd till regional kultur – kan lokalt vara regionalt ?</dc:title>
  <dc:subject>Mallar</dc:subject>
  <dc:creator>Kristina Solberg</dc:creator>
  <cp:lastModifiedBy>Jerker Larsson</cp:lastModifiedBy>
  <cp:revision>76</cp:revision>
  <cp:lastPrinted>2012-11-29T08:18:07Z</cp:lastPrinted>
  <dcterms:created xsi:type="dcterms:W3CDTF">2012-11-22T07:29:11Z</dcterms:created>
  <dcterms:modified xsi:type="dcterms:W3CDTF">2013-10-08T14:13:46Z</dcterms:modified>
</cp:coreProperties>
</file>