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7" r:id="rId9"/>
    <p:sldId id="269" r:id="rId10"/>
    <p:sldId id="271" r:id="rId11"/>
    <p:sldId id="272" r:id="rId12"/>
    <p:sldId id="274" r:id="rId13"/>
    <p:sldId id="275" r:id="rId14"/>
    <p:sldId id="276" r:id="rId15"/>
    <p:sldId id="278" r:id="rId16"/>
    <p:sldId id="279" r:id="rId17"/>
    <p:sldId id="280" r:id="rId18"/>
    <p:sldId id="281" r:id="rId19"/>
    <p:sldId id="282" r:id="rId20"/>
    <p:sldId id="283" r:id="rId21"/>
    <p:sldId id="296" r:id="rId22"/>
    <p:sldId id="284" r:id="rId23"/>
    <p:sldId id="285" r:id="rId24"/>
    <p:sldId id="297" r:id="rId25"/>
    <p:sldId id="286" r:id="rId26"/>
    <p:sldId id="287" r:id="rId27"/>
    <p:sldId id="288" r:id="rId28"/>
    <p:sldId id="289" r:id="rId29"/>
    <p:sldId id="293" r:id="rId30"/>
    <p:sldId id="290" r:id="rId31"/>
    <p:sldId id="291" r:id="rId32"/>
    <p:sldId id="292" r:id="rId33"/>
    <p:sldId id="298" r:id="rId34"/>
    <p:sldId id="302" r:id="rId35"/>
    <p:sldId id="303" r:id="rId36"/>
    <p:sldId id="309" r:id="rId37"/>
    <p:sldId id="310" r:id="rId38"/>
    <p:sldId id="311" r:id="rId39"/>
    <p:sldId id="312" r:id="rId40"/>
    <p:sldId id="313" r:id="rId41"/>
    <p:sldId id="317" r:id="rId42"/>
    <p:sldId id="318" r:id="rId43"/>
    <p:sldId id="320" r:id="rId44"/>
    <p:sldId id="322" r:id="rId45"/>
    <p:sldId id="324" r:id="rId46"/>
    <p:sldId id="325" r:id="rId47"/>
    <p:sldId id="326" r:id="rId48"/>
  </p:sldIdLst>
  <p:sldSz cx="9906000" cy="6858000" type="A4"/>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p15:clr>
            <a:srgbClr val="A4A3A4"/>
          </p15:clr>
        </p15:guide>
        <p15:guide id="2" pos="312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32A"/>
    <a:srgbClr val="A6AE12"/>
    <a:srgbClr val="F0C80A"/>
    <a:srgbClr val="E47B2C"/>
    <a:srgbClr val="BC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showGuides="1">
      <p:cViewPr varScale="1">
        <p:scale>
          <a:sx n="117" d="100"/>
          <a:sy n="117" d="100"/>
        </p:scale>
        <p:origin x="612" y="108"/>
      </p:cViewPr>
      <p:guideLst>
        <p:guide orient="horz" pos="210"/>
        <p:guide pos="3120"/>
      </p:guideLst>
    </p:cSldViewPr>
  </p:slideViewPr>
  <p:notesTextViewPr>
    <p:cViewPr>
      <p:scale>
        <a:sx n="1" d="1"/>
        <a:sy n="1" d="1"/>
      </p:scale>
      <p:origin x="0" y="0"/>
    </p:cViewPr>
  </p:notesTextViewPr>
  <p:notesViewPr>
    <p:cSldViewPr showGuides="1">
      <p:cViewPr varScale="1">
        <p:scale>
          <a:sx n="132" d="100"/>
          <a:sy n="132" d="100"/>
        </p:scale>
        <p:origin x="-1818"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4301543" cy="33988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5623373" y="1"/>
            <a:ext cx="4301543" cy="339884"/>
          </a:xfrm>
          <a:prstGeom prst="rect">
            <a:avLst/>
          </a:prstGeom>
        </p:spPr>
        <p:txBody>
          <a:bodyPr vert="horz" lIns="91440" tIns="45720" rIns="91440" bIns="45720" rtlCol="0"/>
          <a:lstStyle>
            <a:lvl1pPr algn="r">
              <a:defRPr sz="1200"/>
            </a:lvl1pPr>
          </a:lstStyle>
          <a:p>
            <a:fld id="{398B7723-47D7-4D94-8DA0-2A162A80523E}" type="datetimeFigureOut">
              <a:rPr lang="sv-SE" smtClean="0"/>
              <a:t>2016-12-12</a:t>
            </a:fld>
            <a:endParaRPr lang="sv-SE"/>
          </a:p>
        </p:txBody>
      </p:sp>
      <p:sp>
        <p:nvSpPr>
          <p:cNvPr id="4" name="Platshållare för sidfot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5623373" y="6456218"/>
            <a:ext cx="4301543" cy="339884"/>
          </a:xfrm>
          <a:prstGeom prst="rect">
            <a:avLst/>
          </a:prstGeom>
        </p:spPr>
        <p:txBody>
          <a:bodyPr vert="horz" lIns="91440" tIns="45720" rIns="91440" bIns="45720" rtlCol="0" anchor="b"/>
          <a:lstStyle>
            <a:lvl1pPr algn="r">
              <a:defRPr sz="1200"/>
            </a:lvl1pPr>
          </a:lstStyle>
          <a:p>
            <a:fld id="{C891BB69-7914-4EF0-827F-0B135584E50B}" type="slidenum">
              <a:rPr lang="sv-SE" smtClean="0"/>
              <a:t>‹#›</a:t>
            </a:fld>
            <a:endParaRPr lang="sv-SE"/>
          </a:p>
        </p:txBody>
      </p:sp>
    </p:spTree>
    <p:extLst>
      <p:ext uri="{BB962C8B-B14F-4D97-AF65-F5344CB8AC3E}">
        <p14:creationId xmlns:p14="http://schemas.microsoft.com/office/powerpoint/2010/main" val="360766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4302221" cy="34019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622723" y="0"/>
            <a:ext cx="4302221" cy="340192"/>
          </a:xfrm>
          <a:prstGeom prst="rect">
            <a:avLst/>
          </a:prstGeom>
        </p:spPr>
        <p:txBody>
          <a:bodyPr vert="horz" lIns="91440" tIns="45720" rIns="91440" bIns="45720" rtlCol="0"/>
          <a:lstStyle>
            <a:lvl1pPr algn="r">
              <a:defRPr sz="1200"/>
            </a:lvl1pPr>
          </a:lstStyle>
          <a:p>
            <a:fld id="{630C5328-1D8F-45A0-AB30-11635308CE23}" type="datetimeFigureOut">
              <a:rPr lang="sv-SE" smtClean="0"/>
              <a:t>2016-12-12</a:t>
            </a:fld>
            <a:endParaRPr lang="sv-SE"/>
          </a:p>
        </p:txBody>
      </p:sp>
      <p:sp>
        <p:nvSpPr>
          <p:cNvPr id="4" name="Platshållare för bildobjekt 3"/>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93342" y="3229512"/>
            <a:ext cx="7939954" cy="305864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6455944"/>
            <a:ext cx="4302221" cy="34019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622723" y="6455944"/>
            <a:ext cx="4302221" cy="340192"/>
          </a:xfrm>
          <a:prstGeom prst="rect">
            <a:avLst/>
          </a:prstGeom>
        </p:spPr>
        <p:txBody>
          <a:bodyPr vert="horz" lIns="91440" tIns="45720" rIns="91440" bIns="45720" rtlCol="0" anchor="b"/>
          <a:lstStyle>
            <a:lvl1pPr algn="r">
              <a:defRPr sz="1200"/>
            </a:lvl1pPr>
          </a:lstStyle>
          <a:p>
            <a:fld id="{45101E6D-B979-4A2A-871B-303A7D3E0BFE}" type="slidenum">
              <a:rPr lang="sv-SE" smtClean="0"/>
              <a:t>‹#›</a:t>
            </a:fld>
            <a:endParaRPr lang="sv-SE"/>
          </a:p>
        </p:txBody>
      </p:sp>
    </p:spTree>
    <p:extLst>
      <p:ext uri="{BB962C8B-B14F-4D97-AF65-F5344CB8AC3E}">
        <p14:creationId xmlns:p14="http://schemas.microsoft.com/office/powerpoint/2010/main" val="316388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5101E6D-B979-4A2A-871B-303A7D3E0BFE}" type="slidenum">
              <a:rPr lang="sv-SE" smtClean="0"/>
              <a:t>1</a:t>
            </a:fld>
            <a:endParaRPr lang="sv-SE"/>
          </a:p>
        </p:txBody>
      </p:sp>
    </p:spTree>
    <p:extLst>
      <p:ext uri="{BB962C8B-B14F-4D97-AF65-F5344CB8AC3E}">
        <p14:creationId xmlns:p14="http://schemas.microsoft.com/office/powerpoint/2010/main" val="2276604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5182" cy="6857434"/>
          </a:xfrm>
          <a:prstGeom prst="rect">
            <a:avLst/>
          </a:prstGeom>
          <a:noFill/>
          <a:ln>
            <a:noFill/>
          </a:ln>
        </p:spPr>
      </p:pic>
      <p:sp>
        <p:nvSpPr>
          <p:cNvPr id="22" name="Platshållare för text 21"/>
          <p:cNvSpPr>
            <a:spLocks noGrp="1"/>
          </p:cNvSpPr>
          <p:nvPr>
            <p:ph type="body" sz="quarter" idx="10" hasCustomPrompt="1"/>
          </p:nvPr>
        </p:nvSpPr>
        <p:spPr>
          <a:xfrm>
            <a:off x="496800" y="4437112"/>
            <a:ext cx="6048226" cy="505271"/>
          </a:xfrm>
          <a:prstGeom prst="rect">
            <a:avLst/>
          </a:prstGeom>
        </p:spPr>
        <p:txBody>
          <a:bodyPr numCol="1" anchor="t">
            <a:noAutofit/>
          </a:bodyPr>
          <a:lstStyle>
            <a:lvl1pPr algn="l">
              <a:buNone/>
              <a:defRPr sz="2400" b="0" baseline="0">
                <a:solidFill>
                  <a:schemeClr val="tx2"/>
                </a:solidFill>
                <a:latin typeface="+mj-lt"/>
                <a:cs typeface="Arial" pitchFamily="34" charset="0"/>
              </a:defRPr>
            </a:lvl1pPr>
            <a:lvl2pPr>
              <a:lnSpc>
                <a:spcPct val="100000"/>
              </a:lnSpc>
              <a:spcBef>
                <a:spcPts val="600"/>
              </a:spcBef>
              <a:spcAft>
                <a:spcPts val="600"/>
              </a:spcAft>
              <a:defRPr sz="18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dirty="0" smtClean="0"/>
              <a:t>Kundundersökning</a:t>
            </a:r>
          </a:p>
          <a:p>
            <a:pPr lvl="1"/>
            <a:r>
              <a:rPr lang="sv-SE" dirty="0" smtClean="0"/>
              <a:t>Nivå 2</a:t>
            </a:r>
            <a:endParaRPr lang="sv-SE" dirty="0"/>
          </a:p>
        </p:txBody>
      </p:sp>
      <p:sp>
        <p:nvSpPr>
          <p:cNvPr id="24" name="Platshållare för text 23"/>
          <p:cNvSpPr>
            <a:spLocks noGrp="1"/>
          </p:cNvSpPr>
          <p:nvPr>
            <p:ph type="body" sz="quarter" idx="11" hasCustomPrompt="1"/>
          </p:nvPr>
        </p:nvSpPr>
        <p:spPr>
          <a:xfrm>
            <a:off x="496800" y="5157192"/>
            <a:ext cx="6048226" cy="433388"/>
          </a:xfrm>
          <a:prstGeom prst="rect">
            <a:avLst/>
          </a:prstGeom>
        </p:spPr>
        <p:txBody>
          <a:bodyPr numCol="1">
            <a:noAutofit/>
          </a:bodyPr>
          <a:lstStyle>
            <a:lvl1pPr algn="l">
              <a:lnSpc>
                <a:spcPct val="114000"/>
              </a:lnSpc>
              <a:spcBef>
                <a:spcPts val="0"/>
              </a:spcBef>
              <a:spcAft>
                <a:spcPts val="0"/>
              </a:spcAft>
              <a:buNone/>
              <a:defRPr lang="sv-SE" sz="1600" dirty="0">
                <a:solidFill>
                  <a:schemeClr val="bg1">
                    <a:lumMod val="50000"/>
                  </a:schemeClr>
                </a:solidFill>
              </a:defRPr>
            </a:lvl1pPr>
          </a:lstStyle>
          <a:p>
            <a:pPr>
              <a:spcBef>
                <a:spcPts val="600"/>
              </a:spcBef>
            </a:pPr>
            <a:r>
              <a:rPr lang="sv-SE" sz="1600" dirty="0" smtClean="0"/>
              <a:t>Genomförd av CMA Research AB</a:t>
            </a:r>
          </a:p>
          <a:p>
            <a:pPr>
              <a:spcBef>
                <a:spcPts val="600"/>
              </a:spcBef>
            </a:pPr>
            <a:r>
              <a:rPr lang="sv-SE" sz="1600" dirty="0" smtClean="0"/>
              <a:t>Månad År</a:t>
            </a:r>
            <a:endParaRPr lang="sv-SE" sz="1600" dirty="0"/>
          </a:p>
        </p:txBody>
      </p:sp>
      <p:sp>
        <p:nvSpPr>
          <p:cNvPr id="8" name="Platshållare för text 21"/>
          <p:cNvSpPr>
            <a:spLocks noGrp="1"/>
          </p:cNvSpPr>
          <p:nvPr>
            <p:ph type="body" sz="quarter" idx="12" hasCustomPrompt="1"/>
          </p:nvPr>
        </p:nvSpPr>
        <p:spPr>
          <a:xfrm>
            <a:off x="496800" y="3789040"/>
            <a:ext cx="6048226" cy="648000"/>
          </a:xfrm>
          <a:prstGeom prst="rect">
            <a:avLst/>
          </a:prstGeom>
        </p:spPr>
        <p:txBody>
          <a:bodyPr numCol="1" anchor="b">
            <a:noAutofit/>
          </a:bodyPr>
          <a:lstStyle>
            <a:lvl1pPr algn="l">
              <a:buNone/>
              <a:defRPr sz="3600" b="0">
                <a:solidFill>
                  <a:schemeClr val="tx2"/>
                </a:solidFill>
                <a:latin typeface="+mj-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dirty="0" smtClean="0"/>
              <a:t>Företaget AB</a:t>
            </a:r>
            <a:endParaRPr lang="sv-SE" dirty="0"/>
          </a:p>
        </p:txBody>
      </p:sp>
      <p:sp>
        <p:nvSpPr>
          <p:cNvPr id="23" name="Platshållare för bild 9"/>
          <p:cNvSpPr>
            <a:spLocks noGrp="1"/>
          </p:cNvSpPr>
          <p:nvPr>
            <p:ph type="pic" sz="quarter" idx="13" hasCustomPrompt="1"/>
          </p:nvPr>
        </p:nvSpPr>
        <p:spPr>
          <a:xfrm>
            <a:off x="496800" y="404664"/>
            <a:ext cx="2295960" cy="1008112"/>
          </a:xfrm>
          <a:prstGeom prst="rect">
            <a:avLst/>
          </a:prstGeom>
        </p:spPr>
        <p:txBody>
          <a:bodyPr numCol="1" anchor="ctr">
            <a:noAutofit/>
          </a:bodyPr>
          <a:lstStyle>
            <a:lvl1pPr algn="ctr">
              <a:defRPr sz="1100" baseline="0"/>
            </a:lvl1pPr>
          </a:lstStyle>
          <a:p>
            <a:r>
              <a:rPr lang="sv-SE" dirty="0" smtClean="0"/>
              <a:t>Klicka på ikonen för att lägga till en företagslogotyp</a:t>
            </a:r>
            <a:endParaRPr lang="sv-SE" dirty="0"/>
          </a:p>
        </p:txBody>
      </p:sp>
      <p:pic>
        <p:nvPicPr>
          <p:cNvPr id="9" name="Bildobjekt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018" t="7620" r="3920" b="7594"/>
          <a:stretch/>
        </p:blipFill>
        <p:spPr>
          <a:xfrm>
            <a:off x="7545488" y="5867034"/>
            <a:ext cx="1800000" cy="802326"/>
          </a:xfrm>
          <a:prstGeom prst="rect">
            <a:avLst/>
          </a:prstGeom>
        </p:spPr>
      </p:pic>
    </p:spTree>
    <p:extLst>
      <p:ext uri="{BB962C8B-B14F-4D97-AF65-F5344CB8AC3E}">
        <p14:creationId xmlns:p14="http://schemas.microsoft.com/office/powerpoint/2010/main" val="186777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nehållsförteckning">
    <p:spTree>
      <p:nvGrpSpPr>
        <p:cNvPr id="1" name=""/>
        <p:cNvGrpSpPr/>
        <p:nvPr/>
      </p:nvGrpSpPr>
      <p:grpSpPr>
        <a:xfrm>
          <a:off x="0" y="0"/>
          <a:ext cx="0" cy="0"/>
          <a:chOff x="0" y="0"/>
          <a:chExt cx="0" cy="0"/>
        </a:xfrm>
      </p:grpSpPr>
      <p:sp>
        <p:nvSpPr>
          <p:cNvPr id="10" name="Platshållare för text 9"/>
          <p:cNvSpPr>
            <a:spLocks noGrp="1"/>
          </p:cNvSpPr>
          <p:nvPr>
            <p:ph type="body" sz="quarter" idx="11"/>
          </p:nvPr>
        </p:nvSpPr>
        <p:spPr>
          <a:xfrm>
            <a:off x="506506" y="1620000"/>
            <a:ext cx="8892988" cy="4680000"/>
          </a:xfrm>
          <a:prstGeom prst="rect">
            <a:avLst/>
          </a:prstGeom>
          <a:noFill/>
        </p:spPr>
        <p:txBody>
          <a:bodyPr numCol="2" spcCol="432000">
            <a:noAutofit/>
          </a:bodyPr>
          <a:lstStyle>
            <a:lvl1pPr>
              <a:spcBef>
                <a:spcPts val="1350"/>
              </a:spcBef>
              <a:spcAft>
                <a:spcPts val="600"/>
              </a:spcAft>
              <a:tabLst>
                <a:tab pos="3857625" algn="l"/>
              </a:tabLst>
              <a:defRPr lang="sv-SE" sz="1600" b="0" kern="1200" baseline="0" dirty="0" smtClean="0">
                <a:solidFill>
                  <a:schemeClr val="accent2"/>
                </a:solidFill>
                <a:latin typeface="+mj-lt"/>
                <a:ea typeface="+mn-ea"/>
                <a:cs typeface="Arial" pitchFamily="34" charset="0"/>
              </a:defRPr>
            </a:lvl1pPr>
            <a:lvl2pPr marL="0" indent="0">
              <a:spcBef>
                <a:spcPts val="0"/>
              </a:spcBef>
              <a:spcAft>
                <a:spcPts val="500"/>
              </a:spcAft>
              <a:tabLst>
                <a:tab pos="3857625" algn="l"/>
              </a:tabLst>
              <a:defRPr sz="1600" b="0">
                <a:solidFill>
                  <a:schemeClr val="accent2"/>
                </a:solidFill>
                <a:latin typeface="+mn-lt"/>
              </a:defRPr>
            </a:lvl2pPr>
            <a:lvl3pPr marL="180975" indent="0">
              <a:spcBef>
                <a:spcPts val="0"/>
              </a:spcBef>
              <a:spcAft>
                <a:spcPts val="450"/>
              </a:spcAft>
              <a:buNone/>
              <a:tabLst>
                <a:tab pos="3857625" algn="l"/>
              </a:tabLst>
              <a:defRPr sz="1300">
                <a:solidFill>
                  <a:schemeClr val="tx1"/>
                </a:solidFill>
                <a:latin typeface="+mn-lt"/>
              </a:defRPr>
            </a:lvl3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Rubrik 1"/>
          <p:cNvSpPr txBox="1">
            <a:spLocks/>
          </p:cNvSpPr>
          <p:nvPr/>
        </p:nvSpPr>
        <p:spPr>
          <a:xfrm>
            <a:off x="496800" y="432000"/>
            <a:ext cx="8915400" cy="93689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a:solidFill>
                  <a:schemeClr val="bg2"/>
                </a:solidFill>
                <a:latin typeface="Arial" pitchFamily="34" charset="0"/>
                <a:ea typeface="+mj-ea"/>
                <a:cs typeface="Arial" pitchFamily="34" charset="0"/>
              </a:defRPr>
            </a:lvl1pPr>
          </a:lstStyle>
          <a:p>
            <a:r>
              <a:rPr lang="sv-SE" sz="3000" b="0" dirty="0" smtClean="0">
                <a:solidFill>
                  <a:schemeClr val="tx2"/>
                </a:solidFill>
                <a:latin typeface="+mj-lt"/>
              </a:rPr>
              <a:t>Innehåll</a:t>
            </a:r>
            <a:endParaRPr lang="sv-SE" sz="3000" b="0" dirty="0">
              <a:solidFill>
                <a:schemeClr val="tx2"/>
              </a:solidFill>
              <a:latin typeface="+mj-lt"/>
            </a:endParaRPr>
          </a:p>
        </p:txBody>
      </p:sp>
    </p:spTree>
    <p:extLst>
      <p:ext uri="{BB962C8B-B14F-4D97-AF65-F5344CB8AC3E}">
        <p14:creationId xmlns:p14="http://schemas.microsoft.com/office/powerpoint/2010/main" val="566060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vå innehållsdelar En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95300" y="432000"/>
            <a:ext cx="8915400" cy="936104"/>
          </a:xfrm>
        </p:spPr>
        <p:txBody>
          <a:bodyPr numCol="1" anchor="b" anchorCtr="0">
            <a:noAutofit/>
          </a:bodyPr>
          <a:lstStyle>
            <a:lvl1pPr algn="l">
              <a:defRPr sz="3000" b="0">
                <a:solidFill>
                  <a:schemeClr val="tx2"/>
                </a:solidFill>
                <a:latin typeface="+mj-lt"/>
                <a:cs typeface="Arial" pitchFamily="34" charset="0"/>
              </a:defRPr>
            </a:lvl1pPr>
          </a:lstStyle>
          <a:p>
            <a:r>
              <a:rPr lang="sv-SE" dirty="0" smtClean="0"/>
              <a:t>Rubrik 1</a:t>
            </a:r>
            <a:endParaRPr lang="sv-SE" dirty="0"/>
          </a:p>
        </p:txBody>
      </p:sp>
      <p:sp>
        <p:nvSpPr>
          <p:cNvPr id="11" name="Platshållare för text 9"/>
          <p:cNvSpPr>
            <a:spLocks noGrp="1"/>
          </p:cNvSpPr>
          <p:nvPr>
            <p:ph type="body" sz="quarter" idx="12" hasCustomPrompt="1"/>
          </p:nvPr>
        </p:nvSpPr>
        <p:spPr>
          <a:xfrm>
            <a:off x="194472" y="6525468"/>
            <a:ext cx="8430936" cy="215900"/>
          </a:xfrm>
          <a:prstGeom prst="rect">
            <a:avLst/>
          </a:prstGeom>
        </p:spPr>
        <p:txBody>
          <a:bodyPr anchor="b">
            <a:noAutofit/>
          </a:bodyPr>
          <a:lstStyle>
            <a:lvl1pPr>
              <a:spcBef>
                <a:spcPts val="300"/>
              </a:spcBef>
              <a:defRPr sz="1000" i="1" baseline="0">
                <a:solidFill>
                  <a:schemeClr val="tx1"/>
                </a:solidFill>
                <a:latin typeface="+mn-lt"/>
              </a:defRPr>
            </a:lvl1pPr>
          </a:lstStyle>
          <a:p>
            <a:pPr lvl="0"/>
            <a:r>
              <a:rPr lang="sv-SE" dirty="0" smtClean="0"/>
              <a:t>* Plats för noter, förklaringar och liknande</a:t>
            </a:r>
            <a:endParaRPr lang="sv-SE" dirty="0"/>
          </a:p>
        </p:txBody>
      </p:sp>
      <p:sp>
        <p:nvSpPr>
          <p:cNvPr id="12" name="Platshållare för innehåll 2"/>
          <p:cNvSpPr>
            <a:spLocks noGrp="1"/>
          </p:cNvSpPr>
          <p:nvPr>
            <p:ph sz="half" idx="16"/>
          </p:nvPr>
        </p:nvSpPr>
        <p:spPr>
          <a:xfrm>
            <a:off x="495300" y="1620000"/>
            <a:ext cx="4374000" cy="4680000"/>
          </a:xfrm>
          <a:prstGeom prst="rect">
            <a:avLst/>
          </a:prstGeom>
          <a:noFill/>
        </p:spPr>
        <p:txBody>
          <a:bodyPr vert="horz" lIns="91440" tIns="45720" rIns="91440" bIns="45720" rtlCol="0">
            <a:noAutofit/>
          </a:bodyPr>
          <a:lstStyle>
            <a:lvl1pPr marL="0" indent="0" algn="l" defTabSz="182563" rtl="0" eaLnBrk="1" latinLnBrk="0" hangingPunct="1">
              <a:spcBef>
                <a:spcPts val="300"/>
              </a:spcBef>
              <a:spcAft>
                <a:spcPts val="300"/>
              </a:spcAft>
              <a:buFont typeface="Arial" pitchFamily="34" charset="0"/>
              <a:buNone/>
              <a:defRPr lang="sv-SE" dirty="0" smtClean="0"/>
            </a:lvl1pPr>
            <a:lvl2pPr marL="0" indent="0" algn="l" rtl="0" eaLnBrk="1" latinLnBrk="0" hangingPunct="1">
              <a:spcBef>
                <a:spcPts val="2000"/>
              </a:spcBef>
              <a:spcAft>
                <a:spcPts val="300"/>
              </a:spcAft>
              <a:buFont typeface="Arial" pitchFamily="34" charset="0"/>
              <a:buNone/>
              <a:defRPr lang="sv-SE" dirty="0" smtClean="0"/>
            </a:lvl2pPr>
            <a:lvl3pPr marL="0" indent="0" algn="l" rtl="0" eaLnBrk="1" latinLnBrk="0" hangingPunct="1">
              <a:spcBef>
                <a:spcPts val="300"/>
              </a:spcBef>
              <a:spcAft>
                <a:spcPts val="300"/>
              </a:spcAft>
              <a:buFontTx/>
              <a:buNone/>
              <a:defRPr lang="sv-SE" dirty="0" smtClean="0"/>
            </a:lvl3pPr>
            <a:lvl4pPr marL="180000" marR="0" indent="-180000" algn="l" defTabSz="914400" rtl="0" eaLnBrk="1" fontAlgn="auto" latinLnBrk="0" hangingPunct="1">
              <a:lnSpc>
                <a:spcPct val="100000"/>
              </a:lnSpc>
              <a:spcBef>
                <a:spcPts val="300"/>
              </a:spcBef>
              <a:spcAft>
                <a:spcPts val="300"/>
              </a:spcAft>
              <a:buClr>
                <a:schemeClr val="tx1"/>
              </a:buClr>
              <a:buSzTx/>
              <a:buFont typeface="Ebrima" panose="02000000000000000000" pitchFamily="2" charset="0"/>
              <a:buChar char="−"/>
              <a:tabLst/>
              <a:defRPr lang="sv-SE" baseline="0" dirty="0" smtClean="0"/>
            </a:lvl4pPr>
            <a:lvl5pPr marL="180975" indent="-180975">
              <a:spcBef>
                <a:spcPts val="300"/>
              </a:spcBef>
              <a:spcAft>
                <a:spcPts val="300"/>
              </a:spcAft>
              <a:buFont typeface="Arial" pitchFamily="34" charset="0"/>
              <a:buChar char="−"/>
              <a:defRPr lang="sv-SE" sz="1100" kern="1200" dirty="0" smtClean="0">
                <a:solidFill>
                  <a:srgbClr val="333333"/>
                </a:solidFill>
                <a:latin typeface="+mn-lt"/>
                <a:ea typeface="+mn-ea"/>
                <a:cs typeface="+mn-cs"/>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innehåll 2"/>
          <p:cNvSpPr>
            <a:spLocks noGrp="1"/>
          </p:cNvSpPr>
          <p:nvPr>
            <p:ph sz="half" idx="17"/>
          </p:nvPr>
        </p:nvSpPr>
        <p:spPr>
          <a:xfrm>
            <a:off x="5025008" y="1620000"/>
            <a:ext cx="4374000" cy="4680000"/>
          </a:xfrm>
          <a:prstGeom prst="rect">
            <a:avLst/>
          </a:prstGeom>
          <a:noFill/>
        </p:spPr>
        <p:txBody>
          <a:bodyPr vert="horz" lIns="91440" tIns="45720" rIns="91440" bIns="45720" rtlCol="0">
            <a:noAutofit/>
          </a:bodyPr>
          <a:lstStyle>
            <a:lvl1pPr marL="0" indent="0" algn="l" defTabSz="182563" rtl="0" eaLnBrk="1" latinLnBrk="0" hangingPunct="1">
              <a:spcBef>
                <a:spcPts val="300"/>
              </a:spcBef>
              <a:spcAft>
                <a:spcPts val="300"/>
              </a:spcAft>
              <a:buFont typeface="Arial" pitchFamily="34" charset="0"/>
              <a:buNone/>
              <a:defRPr lang="sv-SE" dirty="0" smtClean="0"/>
            </a:lvl1pPr>
            <a:lvl2pPr marL="0" indent="0" algn="l" rtl="0" eaLnBrk="1" latinLnBrk="0" hangingPunct="1">
              <a:spcBef>
                <a:spcPts val="2000"/>
              </a:spcBef>
              <a:spcAft>
                <a:spcPts val="300"/>
              </a:spcAft>
              <a:buFont typeface="Arial" pitchFamily="34" charset="0"/>
              <a:buNone/>
              <a:defRPr lang="sv-SE" dirty="0" smtClean="0"/>
            </a:lvl2pPr>
            <a:lvl3pPr marL="0" indent="0" algn="l" rtl="0" eaLnBrk="1" latinLnBrk="0" hangingPunct="1">
              <a:spcBef>
                <a:spcPts val="300"/>
              </a:spcBef>
              <a:spcAft>
                <a:spcPts val="300"/>
              </a:spcAft>
              <a:buFontTx/>
              <a:buNone/>
              <a:defRPr lang="sv-SE" dirty="0" smtClean="0"/>
            </a:lvl3pPr>
            <a:lvl4pPr marL="180000" marR="0" indent="-180000" algn="l" defTabSz="914400" rtl="0" eaLnBrk="1" fontAlgn="auto" latinLnBrk="0" hangingPunct="1">
              <a:lnSpc>
                <a:spcPct val="100000"/>
              </a:lnSpc>
              <a:spcBef>
                <a:spcPts val="300"/>
              </a:spcBef>
              <a:spcAft>
                <a:spcPts val="300"/>
              </a:spcAft>
              <a:buClr>
                <a:schemeClr val="tx1"/>
              </a:buClr>
              <a:buSzTx/>
              <a:buFont typeface="Ebrima" panose="02000000000000000000" pitchFamily="2" charset="0"/>
              <a:buChar char="−"/>
              <a:tabLst/>
              <a:defRPr lang="sv-SE" dirty="0" smtClean="0"/>
            </a:lvl4pPr>
            <a:lvl5pPr marL="180000" indent="-180000" algn="l" defTabSz="914400" rtl="0" eaLnBrk="1" latinLnBrk="0" hangingPunct="1">
              <a:spcBef>
                <a:spcPts val="300"/>
              </a:spcBef>
              <a:spcAft>
                <a:spcPts val="300"/>
              </a:spcAft>
              <a:buFont typeface="Arial" pitchFamily="34" charset="0"/>
              <a:buChar char="−"/>
              <a:defRPr lang="sv-SE" sz="1100" kern="1200" dirty="0" smtClean="0">
                <a:solidFill>
                  <a:srgbClr val="333333"/>
                </a:solidFill>
                <a:latin typeface="+mn-lt"/>
                <a:ea typeface="+mn-ea"/>
                <a:cs typeface="+mn-cs"/>
              </a:defRPr>
            </a:lvl5pPr>
            <a:lvl6pPr marL="180000" indent="-180000">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11450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innehållsdelar Två rubrik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95300" y="432000"/>
            <a:ext cx="8915400" cy="576065"/>
          </a:xfrm>
        </p:spPr>
        <p:txBody>
          <a:bodyPr numCol="1" anchor="b" anchorCtr="0">
            <a:noAutofit/>
          </a:bodyPr>
          <a:lstStyle>
            <a:lvl1pPr algn="l">
              <a:defRPr sz="3000" b="0">
                <a:solidFill>
                  <a:schemeClr val="tx2"/>
                </a:solidFill>
                <a:latin typeface="+mj-lt"/>
                <a:cs typeface="Arial" pitchFamily="34" charset="0"/>
              </a:defRPr>
            </a:lvl1pPr>
          </a:lstStyle>
          <a:p>
            <a:r>
              <a:rPr lang="sv-SE" dirty="0" smtClean="0"/>
              <a:t>Rubrik 1</a:t>
            </a:r>
            <a:endParaRPr lang="sv-SE" dirty="0"/>
          </a:p>
        </p:txBody>
      </p:sp>
      <p:sp>
        <p:nvSpPr>
          <p:cNvPr id="9" name="Platshållare för text 8"/>
          <p:cNvSpPr>
            <a:spLocks noGrp="1"/>
          </p:cNvSpPr>
          <p:nvPr>
            <p:ph type="body" sz="quarter" idx="13" hasCustomPrompt="1"/>
          </p:nvPr>
        </p:nvSpPr>
        <p:spPr>
          <a:xfrm>
            <a:off x="506507" y="1008000"/>
            <a:ext cx="8891323" cy="360040"/>
          </a:xfrm>
          <a:prstGeom prst="rect">
            <a:avLst/>
          </a:prstGeom>
        </p:spPr>
        <p:txBody>
          <a:bodyPr tIns="0" bIns="0" numCol="1">
            <a:noAutofit/>
          </a:bodyPr>
          <a:lstStyle>
            <a:lvl1pPr>
              <a:defRPr sz="2400" b="0">
                <a:solidFill>
                  <a:schemeClr val="tx2"/>
                </a:solidFill>
                <a:latin typeface="+mj-lt"/>
              </a:defRPr>
            </a:lvl1pPr>
          </a:lstStyle>
          <a:p>
            <a:pPr lvl="0"/>
            <a:r>
              <a:rPr lang="sv-SE" dirty="0" smtClean="0"/>
              <a:t>Rubrik 2</a:t>
            </a:r>
            <a:endParaRPr lang="sv-SE" dirty="0"/>
          </a:p>
        </p:txBody>
      </p:sp>
      <p:sp>
        <p:nvSpPr>
          <p:cNvPr id="11" name="Platshållare för text 9"/>
          <p:cNvSpPr>
            <a:spLocks noGrp="1"/>
          </p:cNvSpPr>
          <p:nvPr>
            <p:ph type="body" sz="quarter" idx="12" hasCustomPrompt="1"/>
          </p:nvPr>
        </p:nvSpPr>
        <p:spPr>
          <a:xfrm>
            <a:off x="194472" y="6525468"/>
            <a:ext cx="8430936" cy="215900"/>
          </a:xfrm>
          <a:prstGeom prst="rect">
            <a:avLst/>
          </a:prstGeom>
        </p:spPr>
        <p:txBody>
          <a:bodyPr anchor="b">
            <a:noAutofit/>
          </a:bodyPr>
          <a:lstStyle>
            <a:lvl1pPr>
              <a:spcBef>
                <a:spcPts val="300"/>
              </a:spcBef>
              <a:defRPr sz="1000" i="1" baseline="0">
                <a:solidFill>
                  <a:schemeClr val="tx1"/>
                </a:solidFill>
                <a:latin typeface="+mn-lt"/>
              </a:defRPr>
            </a:lvl1pPr>
          </a:lstStyle>
          <a:p>
            <a:pPr lvl="0"/>
            <a:r>
              <a:rPr lang="sv-SE" dirty="0" smtClean="0"/>
              <a:t>* Plats för noter, förklaringar och liknande</a:t>
            </a:r>
            <a:endParaRPr lang="sv-SE" dirty="0"/>
          </a:p>
        </p:txBody>
      </p:sp>
      <p:sp>
        <p:nvSpPr>
          <p:cNvPr id="12" name="Platshållare för innehåll 2"/>
          <p:cNvSpPr>
            <a:spLocks noGrp="1"/>
          </p:cNvSpPr>
          <p:nvPr>
            <p:ph sz="half" idx="16"/>
          </p:nvPr>
        </p:nvSpPr>
        <p:spPr>
          <a:xfrm>
            <a:off x="495300" y="1620000"/>
            <a:ext cx="4374000" cy="4680000"/>
          </a:xfrm>
          <a:prstGeom prst="rect">
            <a:avLst/>
          </a:prstGeom>
          <a:noFill/>
        </p:spPr>
        <p:txBody>
          <a:bodyPr vert="horz" lIns="91440" tIns="45720" rIns="91440" bIns="45720" rtlCol="0">
            <a:noAutofit/>
          </a:bodyPr>
          <a:lstStyle>
            <a:lvl1pPr marL="0" indent="0" algn="l" defTabSz="182563" rtl="0" eaLnBrk="1" latinLnBrk="0" hangingPunct="1">
              <a:spcBef>
                <a:spcPts val="300"/>
              </a:spcBef>
              <a:spcAft>
                <a:spcPts val="300"/>
              </a:spcAft>
              <a:buFont typeface="Arial" pitchFamily="34" charset="0"/>
              <a:buNone/>
              <a:defRPr lang="sv-SE" dirty="0" smtClean="0"/>
            </a:lvl1pPr>
            <a:lvl2pPr marL="0" indent="0" algn="l" rtl="0" eaLnBrk="1" latinLnBrk="0" hangingPunct="1">
              <a:spcBef>
                <a:spcPts val="2000"/>
              </a:spcBef>
              <a:spcAft>
                <a:spcPts val="300"/>
              </a:spcAft>
              <a:buFont typeface="Arial" pitchFamily="34" charset="0"/>
              <a:buNone/>
              <a:defRPr lang="sv-SE" dirty="0" smtClean="0"/>
            </a:lvl2pPr>
            <a:lvl3pPr marL="0" indent="0" algn="l" rtl="0" eaLnBrk="1" latinLnBrk="0" hangingPunct="1">
              <a:spcBef>
                <a:spcPts val="300"/>
              </a:spcBef>
              <a:spcAft>
                <a:spcPts val="300"/>
              </a:spcAft>
              <a:buFontTx/>
              <a:buNone/>
              <a:defRPr lang="sv-SE" dirty="0" smtClean="0"/>
            </a:lvl3pPr>
            <a:lvl4pPr marL="180000" marR="0" indent="-180000" algn="l" defTabSz="914400" rtl="0" eaLnBrk="1" fontAlgn="auto" latinLnBrk="0" hangingPunct="1">
              <a:lnSpc>
                <a:spcPct val="100000"/>
              </a:lnSpc>
              <a:spcBef>
                <a:spcPts val="300"/>
              </a:spcBef>
              <a:spcAft>
                <a:spcPts val="300"/>
              </a:spcAft>
              <a:buClr>
                <a:schemeClr val="tx1"/>
              </a:buClr>
              <a:buSzTx/>
              <a:buFont typeface="Ebrima" panose="02000000000000000000" pitchFamily="2" charset="0"/>
              <a:buChar char="−"/>
              <a:tabLst/>
              <a:defRPr lang="sv-SE" dirty="0" smtClean="0"/>
            </a:lvl4pPr>
            <a:lvl5pPr marL="0" marR="0" indent="0" algn="l" defTabSz="914400" rtl="0" eaLnBrk="1" fontAlgn="auto" latinLnBrk="0" hangingPunct="1">
              <a:lnSpc>
                <a:spcPct val="100000"/>
              </a:lnSpc>
              <a:spcBef>
                <a:spcPts val="300"/>
              </a:spcBef>
              <a:spcAft>
                <a:spcPts val="300"/>
              </a:spcAft>
              <a:buClrTx/>
              <a:buSzTx/>
              <a:buFont typeface="Arial" pitchFamily="34" charset="0"/>
              <a:buNone/>
              <a:tabLst/>
              <a:defRPr lang="sv-SE" sz="1100" kern="1200" dirty="0" smtClean="0">
                <a:solidFill>
                  <a:srgbClr val="333333"/>
                </a:solidFill>
                <a:latin typeface="+mn-lt"/>
                <a:ea typeface="+mn-ea"/>
                <a:cs typeface="+mn-cs"/>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innehåll 2"/>
          <p:cNvSpPr>
            <a:spLocks noGrp="1"/>
          </p:cNvSpPr>
          <p:nvPr>
            <p:ph sz="half" idx="17"/>
          </p:nvPr>
        </p:nvSpPr>
        <p:spPr>
          <a:xfrm>
            <a:off x="5025008" y="1620000"/>
            <a:ext cx="4374000" cy="4680000"/>
          </a:xfrm>
          <a:prstGeom prst="rect">
            <a:avLst/>
          </a:prstGeom>
          <a:noFill/>
        </p:spPr>
        <p:txBody>
          <a:bodyPr vert="horz" lIns="91440" tIns="45720" rIns="91440" bIns="45720" rtlCol="0">
            <a:noAutofit/>
          </a:bodyPr>
          <a:lstStyle>
            <a:lvl1pPr marL="0" indent="0" algn="l" defTabSz="182563" rtl="0" eaLnBrk="1" latinLnBrk="0" hangingPunct="1">
              <a:spcBef>
                <a:spcPts val="300"/>
              </a:spcBef>
              <a:spcAft>
                <a:spcPts val="300"/>
              </a:spcAft>
              <a:buFont typeface="Arial" pitchFamily="34" charset="0"/>
              <a:buNone/>
              <a:defRPr lang="sv-SE" dirty="0" smtClean="0"/>
            </a:lvl1pPr>
            <a:lvl2pPr marL="0" indent="0" algn="l" rtl="0" eaLnBrk="1" latinLnBrk="0" hangingPunct="1">
              <a:spcBef>
                <a:spcPts val="2000"/>
              </a:spcBef>
              <a:spcAft>
                <a:spcPts val="300"/>
              </a:spcAft>
              <a:buFont typeface="Arial" pitchFamily="34" charset="0"/>
              <a:buNone/>
              <a:defRPr lang="sv-SE" dirty="0" smtClean="0"/>
            </a:lvl2pPr>
            <a:lvl3pPr marL="0" indent="0" algn="l" rtl="0" eaLnBrk="1" latinLnBrk="0" hangingPunct="1">
              <a:spcBef>
                <a:spcPts val="300"/>
              </a:spcBef>
              <a:spcAft>
                <a:spcPts val="300"/>
              </a:spcAft>
              <a:buFontTx/>
              <a:buNone/>
              <a:defRPr lang="sv-SE" dirty="0" smtClean="0"/>
            </a:lvl3pPr>
            <a:lvl4pPr marL="180000" marR="0" indent="-180000" algn="l" defTabSz="914400" rtl="0" eaLnBrk="1" fontAlgn="auto" latinLnBrk="0" hangingPunct="1">
              <a:lnSpc>
                <a:spcPct val="100000"/>
              </a:lnSpc>
              <a:spcBef>
                <a:spcPts val="300"/>
              </a:spcBef>
              <a:spcAft>
                <a:spcPts val="300"/>
              </a:spcAft>
              <a:buClr>
                <a:schemeClr val="tx1"/>
              </a:buClr>
              <a:buSzTx/>
              <a:buFont typeface="Ebrima" panose="02000000000000000000" pitchFamily="2" charset="0"/>
              <a:buChar char="−"/>
              <a:tabLst/>
              <a:defRPr lang="sv-SE" dirty="0" smtClean="0"/>
            </a:lvl4pPr>
            <a:lvl5pPr marL="0" marR="0" indent="0" algn="l" defTabSz="914400" rtl="0" eaLnBrk="1" fontAlgn="auto" latinLnBrk="0" hangingPunct="1">
              <a:lnSpc>
                <a:spcPct val="100000"/>
              </a:lnSpc>
              <a:spcBef>
                <a:spcPts val="300"/>
              </a:spcBef>
              <a:spcAft>
                <a:spcPts val="300"/>
              </a:spcAft>
              <a:buClrTx/>
              <a:buSzTx/>
              <a:buFont typeface="Arial" pitchFamily="34" charset="0"/>
              <a:buNone/>
              <a:tabLst/>
              <a:defRPr lang="sv-SE" sz="1100" kern="1200" dirty="0" smtClean="0">
                <a:solidFill>
                  <a:srgbClr val="333333"/>
                </a:solidFill>
                <a:latin typeface="+mn-lt"/>
                <a:ea typeface="+mn-ea"/>
                <a:cs typeface="+mn-cs"/>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87882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vgränsningssida alt2">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6900"/>
                    </a14:imgEffect>
                    <a14:imgEffect>
                      <a14:saturation sat="105000"/>
                    </a14:imgEffect>
                  </a14:imgLayer>
                </a14:imgProps>
              </a:ext>
              <a:ext uri="{28A0092B-C50C-407E-A947-70E740481C1C}">
                <a14:useLocalDpi xmlns:a14="http://schemas.microsoft.com/office/drawing/2010/main" val="0"/>
              </a:ext>
            </a:extLst>
          </a:blip>
          <a:srcRect t="7360" r="10972"/>
          <a:stretch/>
        </p:blipFill>
        <p:spPr>
          <a:xfrm>
            <a:off x="311" y="504824"/>
            <a:ext cx="8819839" cy="6353769"/>
          </a:xfrm>
          <a:prstGeom prst="rect">
            <a:avLst/>
          </a:prstGeom>
        </p:spPr>
      </p:pic>
      <p:sp>
        <p:nvSpPr>
          <p:cNvPr id="11" name="Rectangle 2"/>
          <p:cNvSpPr>
            <a:spLocks noGrp="1" noChangeArrowheads="1"/>
          </p:cNvSpPr>
          <p:nvPr>
            <p:ph type="subTitle" idx="1" hasCustomPrompt="1"/>
          </p:nvPr>
        </p:nvSpPr>
        <p:spPr>
          <a:xfrm>
            <a:off x="3800122" y="3547480"/>
            <a:ext cx="5689264" cy="1440000"/>
          </a:xfrm>
          <a:prstGeom prst="rect">
            <a:avLst/>
          </a:prstGeom>
        </p:spPr>
        <p:txBody>
          <a:bodyPr>
            <a:noAutofit/>
          </a:bodyPr>
          <a:lstStyle>
            <a:lvl1pPr marL="0" marR="0" indent="0" algn="l" defTabSz="914400" rtl="0" eaLnBrk="1" fontAlgn="auto" latinLnBrk="0" hangingPunct="1">
              <a:lnSpc>
                <a:spcPct val="100000"/>
              </a:lnSpc>
              <a:spcBef>
                <a:spcPts val="300"/>
              </a:spcBef>
              <a:spcAft>
                <a:spcPts val="300"/>
              </a:spcAft>
              <a:buClrTx/>
              <a:buSzTx/>
              <a:buFont typeface="Arial" pitchFamily="34" charset="0"/>
              <a:buNone/>
              <a:tabLst/>
              <a:defRPr sz="1300">
                <a:solidFill>
                  <a:schemeClr val="tx1"/>
                </a:solidFill>
                <a:latin typeface="+mn-lt"/>
                <a:cs typeface="Arial" pitchFamily="34" charset="0"/>
              </a:defRPr>
            </a:lvl1pPr>
            <a:lvl2pPr marL="285750" marR="0" indent="-285750" algn="l" defTabSz="914400" rtl="0" eaLnBrk="1" fontAlgn="auto" latinLnBrk="0" hangingPunct="1">
              <a:lnSpc>
                <a:spcPct val="100000"/>
              </a:lnSpc>
              <a:spcBef>
                <a:spcPts val="0"/>
              </a:spcBef>
              <a:spcAft>
                <a:spcPts val="300"/>
              </a:spcAft>
              <a:buClr>
                <a:schemeClr val="tx1"/>
              </a:buClr>
              <a:buSzPct val="90000"/>
              <a:buFont typeface="Arial" pitchFamily="34" charset="0"/>
              <a:buChar char="−"/>
              <a:tabLst/>
              <a:defRPr sz="1300" b="0">
                <a:solidFill>
                  <a:schemeClr val="tx1"/>
                </a:solidFill>
                <a:latin typeface="+mn-lt"/>
              </a:defRPr>
            </a:lvl2pPr>
            <a:lvl3pPr>
              <a:defRPr sz="1400"/>
            </a:lvl3pPr>
          </a:lstStyle>
          <a:p>
            <a:r>
              <a:rPr lang="sv-SE" dirty="0" smtClean="0"/>
              <a:t>Nivå 1</a:t>
            </a:r>
          </a:p>
          <a:p>
            <a:pPr lvl="1"/>
            <a:r>
              <a:rPr lang="sv-SE" dirty="0" smtClean="0"/>
              <a:t>Nivå 2</a:t>
            </a:r>
          </a:p>
        </p:txBody>
      </p:sp>
      <p:sp>
        <p:nvSpPr>
          <p:cNvPr id="10" name="Rubrik 9"/>
          <p:cNvSpPr>
            <a:spLocks noGrp="1"/>
          </p:cNvSpPr>
          <p:nvPr>
            <p:ph type="title" hasCustomPrompt="1"/>
          </p:nvPr>
        </p:nvSpPr>
        <p:spPr>
          <a:xfrm>
            <a:off x="3800873" y="2852936"/>
            <a:ext cx="5688632" cy="576000"/>
          </a:xfrm>
        </p:spPr>
        <p:txBody>
          <a:bodyPr>
            <a:noAutofit/>
          </a:bodyPr>
          <a:lstStyle>
            <a:lvl1pPr>
              <a:defRPr sz="3000" b="0">
                <a:solidFill>
                  <a:schemeClr val="tx2"/>
                </a:solidFill>
                <a:latin typeface="+mj-lt"/>
              </a:defRPr>
            </a:lvl1pPr>
          </a:lstStyle>
          <a:p>
            <a:r>
              <a:rPr lang="sv-SE" dirty="0" smtClean="0"/>
              <a:t>Avgränsningssida</a:t>
            </a:r>
            <a:endParaRPr lang="sv-SE" dirty="0"/>
          </a:p>
        </p:txBody>
      </p:sp>
    </p:spTree>
    <p:extLst>
      <p:ext uri="{BB962C8B-B14F-4D97-AF65-F5344CB8AC3E}">
        <p14:creationId xmlns:p14="http://schemas.microsoft.com/office/powerpoint/2010/main" val="206355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432000"/>
            <a:ext cx="8915400" cy="936625"/>
          </a:xfrm>
          <a:prstGeom prst="rect">
            <a:avLst/>
          </a:prstGeom>
        </p:spPr>
        <p:txBody>
          <a:bodyPr vert="horz" lIns="91440" tIns="45720" rIns="91440" bIns="45720" rtlCol="0" anchor="b">
            <a:noAutofit/>
          </a:bodyPr>
          <a:lstStyle/>
          <a:p>
            <a:r>
              <a:rPr lang="sv-SE" dirty="0" smtClean="0"/>
              <a:t>Klicka här för att ändra format</a:t>
            </a:r>
            <a:endParaRPr lang="sv-SE" dirty="0"/>
          </a:p>
        </p:txBody>
      </p:sp>
      <p:sp>
        <p:nvSpPr>
          <p:cNvPr id="7" name="Platshållare för text 6"/>
          <p:cNvSpPr>
            <a:spLocks noGrp="1"/>
          </p:cNvSpPr>
          <p:nvPr>
            <p:ph type="body" idx="1"/>
          </p:nvPr>
        </p:nvSpPr>
        <p:spPr>
          <a:xfrm>
            <a:off x="495300" y="1620000"/>
            <a:ext cx="8915400" cy="4680000"/>
          </a:xfrm>
          <a:prstGeom prst="rect">
            <a:avLst/>
          </a:prstGeom>
        </p:spPr>
        <p:txBody>
          <a:bodyPr vert="horz" lIns="91440" tIns="45720" rIns="91440" bIns="45720" numCol="1" spcCol="43200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sp>
        <p:nvSpPr>
          <p:cNvPr id="8" name="Rektangel 7"/>
          <p:cNvSpPr/>
          <p:nvPr/>
        </p:nvSpPr>
        <p:spPr>
          <a:xfrm>
            <a:off x="4664968" y="45204"/>
            <a:ext cx="5148572" cy="215444"/>
          </a:xfrm>
          <a:prstGeom prst="rect">
            <a:avLst/>
          </a:prstGeom>
        </p:spPr>
        <p:txBody>
          <a:bodyPr wrap="square">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sv-SE" sz="800" kern="1200" spc="0" baseline="0" smtClean="0">
                <a:solidFill>
                  <a:schemeClr val="bg1">
                    <a:lumMod val="50000"/>
                  </a:schemeClr>
                </a:solidFill>
                <a:latin typeface="+mj-lt"/>
                <a:ea typeface="+mn-ea"/>
                <a:cs typeface="Arial" pitchFamily="34" charset="0"/>
              </a:rPr>
              <a:t>Riksidrottsförbundet, Kommunundersökning 2016, </a:t>
            </a:r>
            <a:r>
              <a:rPr lang="sv-SE" sz="800" kern="1200" spc="0" baseline="0" dirty="0" smtClean="0">
                <a:solidFill>
                  <a:schemeClr val="bg1">
                    <a:lumMod val="50000"/>
                  </a:schemeClr>
                </a:solidFill>
                <a:latin typeface="+mj-lt"/>
                <a:ea typeface="+mn-ea"/>
                <a:cs typeface="Arial" pitchFamily="34" charset="0"/>
              </a:rPr>
              <a:t>sida </a:t>
            </a:r>
            <a:fld id="{8B2AC9C9-D11E-4241-B6E5-E44314402FCE}" type="slidenum">
              <a:rPr lang="sv-SE" sz="800" kern="1200" spc="0" baseline="0" smtClean="0">
                <a:solidFill>
                  <a:schemeClr val="bg1">
                    <a:lumMod val="50000"/>
                  </a:schemeClr>
                </a:solidFill>
                <a:latin typeface="+mj-lt"/>
                <a:ea typeface="+mn-ea"/>
                <a:cs typeface="Arial" pitchFamily="34" charset="0"/>
              </a:rPr>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t>‹#›</a:t>
            </a:fld>
            <a:endParaRPr lang="sv-SE" sz="800" kern="1200" spc="0" baseline="0" dirty="0" smtClean="0">
              <a:solidFill>
                <a:schemeClr val="bg1">
                  <a:lumMod val="50000"/>
                </a:schemeClr>
              </a:solidFill>
              <a:latin typeface="+mj-lt"/>
              <a:ea typeface="+mn-ea"/>
              <a:cs typeface="Arial" pitchFamily="34" charset="0"/>
            </a:endParaRPr>
          </a:p>
        </p:txBody>
      </p:sp>
      <p:pic>
        <p:nvPicPr>
          <p:cNvPr id="9" name="Bildobjekt 8"/>
          <p:cNvPicPr>
            <a:picLocks noChangeAspect="1"/>
          </p:cNvPicPr>
          <p:nvPr/>
        </p:nvPicPr>
        <p:blipFill rotWithShape="1">
          <a:blip r:embed="rId7" cstate="print">
            <a:extLst>
              <a:ext uri="{28A0092B-C50C-407E-A947-70E740481C1C}">
                <a14:useLocalDpi xmlns:a14="http://schemas.microsoft.com/office/drawing/2010/main" val="0"/>
              </a:ext>
            </a:extLst>
          </a:blip>
          <a:srcRect l="4018" t="7620" r="3920" b="7594"/>
          <a:stretch/>
        </p:blipFill>
        <p:spPr>
          <a:xfrm>
            <a:off x="9057536" y="6453336"/>
            <a:ext cx="720000" cy="320930"/>
          </a:xfrm>
          <a:prstGeom prst="rect">
            <a:avLst/>
          </a:prstGeom>
        </p:spPr>
      </p:pic>
    </p:spTree>
    <p:extLst>
      <p:ext uri="{BB962C8B-B14F-4D97-AF65-F5344CB8AC3E}">
        <p14:creationId xmlns:p14="http://schemas.microsoft.com/office/powerpoint/2010/main" val="158936650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spcBef>
          <a:spcPct val="0"/>
        </a:spcBef>
        <a:buNone/>
        <a:defRPr sz="3200" b="0" kern="1200">
          <a:solidFill>
            <a:schemeClr val="tx2"/>
          </a:solidFill>
          <a:latin typeface="+mj-lt"/>
          <a:ea typeface="+mj-ea"/>
          <a:cs typeface="Arial" pitchFamily="34" charset="0"/>
        </a:defRPr>
      </a:lvl1pPr>
    </p:titleStyle>
    <p:bodyStyle>
      <a:lvl1pPr marL="0" indent="0" algn="l" defTabSz="914400" rtl="0" eaLnBrk="1" latinLnBrk="0" hangingPunct="1">
        <a:spcBef>
          <a:spcPts val="300"/>
        </a:spcBef>
        <a:spcAft>
          <a:spcPts val="300"/>
        </a:spcAft>
        <a:buFont typeface="Arial" pitchFamily="34" charset="0"/>
        <a:buNone/>
        <a:defRPr lang="sv-SE" sz="1300" kern="1200" baseline="0" dirty="0" smtClean="0">
          <a:solidFill>
            <a:schemeClr val="tx1"/>
          </a:solidFill>
          <a:latin typeface="+mn-lt"/>
          <a:ea typeface="+mn-ea"/>
          <a:cs typeface="Arial" pitchFamily="34" charset="0"/>
        </a:defRPr>
      </a:lvl1pPr>
      <a:lvl2pPr marL="0" marR="0" indent="0" algn="l" defTabSz="914400" rtl="0" eaLnBrk="1" fontAlgn="auto" latinLnBrk="0" hangingPunct="1">
        <a:lnSpc>
          <a:spcPts val="1700"/>
        </a:lnSpc>
        <a:spcBef>
          <a:spcPts val="2000"/>
        </a:spcBef>
        <a:spcAft>
          <a:spcPts val="300"/>
        </a:spcAft>
        <a:buClrTx/>
        <a:buSzTx/>
        <a:buFont typeface="Arial" pitchFamily="34" charset="0"/>
        <a:buNone/>
        <a:tabLst/>
        <a:defRPr lang="sv-SE" sz="1600" b="0" u="none" kern="1200" baseline="0" dirty="0" smtClean="0">
          <a:solidFill>
            <a:schemeClr val="accent2"/>
          </a:solidFill>
          <a:effectLst/>
          <a:latin typeface="+mn-lt"/>
          <a:ea typeface="+mn-ea"/>
          <a:cs typeface="Arial" pitchFamily="34" charset="0"/>
        </a:defRPr>
      </a:lvl2pPr>
      <a:lvl3pPr marL="0" indent="0" algn="l" defTabSz="914400" rtl="0" eaLnBrk="1" latinLnBrk="0" hangingPunct="1">
        <a:spcBef>
          <a:spcPts val="300"/>
        </a:spcBef>
        <a:spcAft>
          <a:spcPts val="300"/>
        </a:spcAft>
        <a:buClr>
          <a:schemeClr val="tx1"/>
        </a:buClr>
        <a:buFontTx/>
        <a:buNone/>
        <a:tabLst/>
        <a:defRPr lang="sv-SE" sz="1100" kern="1200" dirty="0" smtClean="0">
          <a:solidFill>
            <a:schemeClr val="tx1"/>
          </a:solidFill>
          <a:latin typeface="+mn-lt"/>
          <a:ea typeface="+mn-ea"/>
          <a:cs typeface="+mn-cs"/>
        </a:defRPr>
      </a:lvl3pPr>
      <a:lvl4pPr marL="180000" marR="0" indent="-180000" algn="l" defTabSz="914400" rtl="0" eaLnBrk="1" fontAlgn="auto" latinLnBrk="0" hangingPunct="1">
        <a:lnSpc>
          <a:spcPct val="100000"/>
        </a:lnSpc>
        <a:spcBef>
          <a:spcPts val="300"/>
        </a:spcBef>
        <a:spcAft>
          <a:spcPts val="300"/>
        </a:spcAft>
        <a:buClr>
          <a:schemeClr val="tx1"/>
        </a:buClr>
        <a:buSzTx/>
        <a:buFont typeface="Arial" pitchFamily="34" charset="0"/>
        <a:buChar char="–"/>
        <a:tabLst/>
        <a:defRPr sz="1300" kern="1200">
          <a:solidFill>
            <a:schemeClr val="tx1"/>
          </a:solidFill>
          <a:latin typeface="+mn-lt"/>
          <a:ea typeface="+mn-ea"/>
          <a:cs typeface="+mn-cs"/>
        </a:defRPr>
      </a:lvl4pPr>
      <a:lvl5pPr marL="180000" indent="-180000" algn="l" defTabSz="914400" rtl="0" eaLnBrk="1" latinLnBrk="0" hangingPunct="1">
        <a:spcBef>
          <a:spcPts val="300"/>
        </a:spcBef>
        <a:spcAft>
          <a:spcPts val="300"/>
        </a:spcAft>
        <a:buFont typeface="Arial" pitchFamily="34" charset="0"/>
        <a:buChar char="−"/>
        <a:defRPr lang="sv-SE" sz="1100" kern="1200" dirty="0" smtClean="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cmaresearch.se/"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p:txBody>
          <a:bodyPr/>
          <a:lstStyle/>
          <a:p>
            <a:r>
              <a:rPr lang="sv-SE" dirty="0" smtClean="0"/>
              <a:t>Kommunundersökning 2016</a:t>
            </a:r>
            <a:endParaRPr lang="sv-SE" dirty="0"/>
          </a:p>
        </p:txBody>
      </p:sp>
      <p:sp>
        <p:nvSpPr>
          <p:cNvPr id="5" name="Platshållare för text 4"/>
          <p:cNvSpPr>
            <a:spLocks noGrp="1"/>
          </p:cNvSpPr>
          <p:nvPr>
            <p:ph type="body" sz="quarter" idx="11"/>
          </p:nvPr>
        </p:nvSpPr>
        <p:spPr/>
        <p:txBody>
          <a:bodyPr/>
          <a:lstStyle/>
          <a:p>
            <a:r>
              <a:rPr lang="sv-SE" dirty="0"/>
              <a:t>Genomförd av CMA Research </a:t>
            </a:r>
            <a:r>
              <a:rPr lang="sv-SE" dirty="0" smtClean="0"/>
              <a:t>AB</a:t>
            </a:r>
          </a:p>
          <a:p>
            <a:r>
              <a:rPr lang="sv-SE" dirty="0" smtClean="0"/>
              <a:t>Juni 2016</a:t>
            </a:r>
            <a:endParaRPr lang="sv-SE" dirty="0"/>
          </a:p>
        </p:txBody>
      </p:sp>
      <p:sp>
        <p:nvSpPr>
          <p:cNvPr id="6" name="Platshållare för text 5"/>
          <p:cNvSpPr>
            <a:spLocks noGrp="1"/>
          </p:cNvSpPr>
          <p:nvPr>
            <p:ph type="body" sz="quarter" idx="12"/>
          </p:nvPr>
        </p:nvSpPr>
        <p:spPr/>
        <p:txBody>
          <a:bodyPr/>
          <a:lstStyle/>
          <a:p>
            <a:r>
              <a:rPr lang="sv-SE" dirty="0" smtClean="0"/>
              <a:t>Riksidrottsförbundet</a:t>
            </a:r>
            <a:endParaRPr lang="sv-SE" dirty="0"/>
          </a:p>
        </p:txBody>
      </p:sp>
      <p:pic>
        <p:nvPicPr>
          <p:cNvPr id="1028" name="Picture 4" descr="P:\Riksidrottsförbundet\Kommunundersökning\2016\1 Projektdokumentation\RF Logo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36" y="529233"/>
            <a:ext cx="116205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7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Prioriterade grupper</a:t>
            </a:r>
            <a:endParaRPr lang="sv-SE" dirty="0"/>
          </a:p>
        </p:txBody>
      </p:sp>
      <p:sp>
        <p:nvSpPr>
          <p:cNvPr id="5" name="Platshållare för innehåll 4"/>
          <p:cNvSpPr>
            <a:spLocks noGrp="1"/>
          </p:cNvSpPr>
          <p:nvPr>
            <p:ph sz="half" idx="16"/>
          </p:nvPr>
        </p:nvSpPr>
        <p:spPr/>
        <p:txBody>
          <a:bodyPr/>
          <a:lstStyle/>
          <a:p>
            <a:r>
              <a:rPr lang="sv-SE" dirty="0" smtClean="0"/>
              <a:t>Mer än hälften av kommunerna uppger att de inte har någon prioriterad grupp vid tilldelning av aktivitetsstödet.</a:t>
            </a:r>
            <a:endParaRPr lang="sv-SE" dirty="0"/>
          </a:p>
        </p:txBody>
      </p:sp>
      <p:sp>
        <p:nvSpPr>
          <p:cNvPr id="6" name="Platshållare för innehåll 5"/>
          <p:cNvSpPr>
            <a:spLocks noGrp="1"/>
          </p:cNvSpPr>
          <p:nvPr>
            <p:ph sz="half" idx="17"/>
          </p:nvPr>
        </p:nvSpPr>
        <p:spPr/>
        <p:txBody>
          <a:bodyPr/>
          <a:lstStyle/>
          <a:p>
            <a:r>
              <a:rPr lang="sv-SE" dirty="0" smtClean="0"/>
              <a:t>Den grupp som oftast prioriteras är personer med funktionsnedsättningar, följt av ungdomar och barn.</a:t>
            </a:r>
            <a:endParaRPr lang="sv-SE" dirty="0"/>
          </a:p>
        </p:txBody>
      </p:sp>
      <p:pic>
        <p:nvPicPr>
          <p:cNvPr id="3" name="Bildobjekt 2"/>
          <p:cNvPicPr/>
          <p:nvPr>
            <p:extLst>
              <p:ext uri="{D42A27DB-BD31-4B8C-83A1-F6EECF244321}">
                <p14:modId xmlns:p14="http://schemas.microsoft.com/office/powerpoint/2010/main" val="2322168442"/>
              </p:ext>
            </p:extLst>
          </p:nvPr>
        </p:nvPicPr>
        <p:blipFill>
          <a:blip r:embed="rId2"/>
          <a:stretch>
            <a:fillRect/>
          </a:stretch>
        </p:blipFill>
        <p:spPr>
          <a:xfrm>
            <a:off x="1562157" y="2654839"/>
            <a:ext cx="6781687" cy="3438457"/>
          </a:xfrm>
          <a:prstGeom prst="rect">
            <a:avLst/>
          </a:prstGeom>
        </p:spPr>
      </p:pic>
    </p:spTree>
    <p:extLst>
      <p:ext uri="{BB962C8B-B14F-4D97-AF65-F5344CB8AC3E}">
        <p14:creationId xmlns:p14="http://schemas.microsoft.com/office/powerpoint/2010/main" val="134665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Lokalsubventioner</a:t>
            </a:r>
            <a:endParaRPr lang="sv-SE" dirty="0"/>
          </a:p>
        </p:txBody>
      </p:sp>
    </p:spTree>
    <p:extLst>
      <p:ext uri="{BB962C8B-B14F-4D97-AF65-F5344CB8AC3E}">
        <p14:creationId xmlns:p14="http://schemas.microsoft.com/office/powerpoint/2010/main" val="332336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Reducerad taxa/nolltaxa </a:t>
            </a:r>
            <a:endParaRPr lang="sv-SE" dirty="0"/>
          </a:p>
        </p:txBody>
      </p:sp>
      <p:sp>
        <p:nvSpPr>
          <p:cNvPr id="4" name="Platshållare för text 3"/>
          <p:cNvSpPr>
            <a:spLocks noGrp="1"/>
          </p:cNvSpPr>
          <p:nvPr>
            <p:ph type="body" sz="quarter" idx="12"/>
          </p:nvPr>
        </p:nvSpPr>
        <p:spPr/>
        <p:txBody>
          <a:bodyPr/>
          <a:lstStyle/>
          <a:p>
            <a:r>
              <a:rPr lang="sv-SE" dirty="0"/>
              <a:t>Bas: Samtliga 259 deltagande kommuner</a:t>
            </a:r>
            <a:r>
              <a:rPr lang="sv-SE" dirty="0" smtClean="0"/>
              <a:t>.</a:t>
            </a:r>
            <a:endParaRPr lang="sv-SE" dirty="0"/>
          </a:p>
        </p:txBody>
      </p:sp>
      <p:sp>
        <p:nvSpPr>
          <p:cNvPr id="5" name="Platshållare för innehåll 4"/>
          <p:cNvSpPr>
            <a:spLocks noGrp="1"/>
          </p:cNvSpPr>
          <p:nvPr>
            <p:ph sz="half" idx="16"/>
          </p:nvPr>
        </p:nvSpPr>
        <p:spPr/>
        <p:txBody>
          <a:bodyPr/>
          <a:lstStyle/>
          <a:p>
            <a:r>
              <a:rPr lang="sv-SE" dirty="0" smtClean="0"/>
              <a:t>Barn och ungdomar omfattas i högre grad än övriga av nolltaxa.</a:t>
            </a:r>
          </a:p>
          <a:p>
            <a:r>
              <a:rPr lang="sv-SE" dirty="0"/>
              <a:t>Dessa grupper omfattas även i högre </a:t>
            </a:r>
            <a:r>
              <a:rPr lang="sv-SE" dirty="0" smtClean="0"/>
              <a:t>grad av </a:t>
            </a:r>
            <a:r>
              <a:rPr lang="sv-SE" dirty="0"/>
              <a:t>reducerad taxa, men det är inte lika stor skillnad mellan grupperna som det är vad gäller nolltaxa</a:t>
            </a:r>
            <a:r>
              <a:rPr lang="sv-SE" dirty="0" smtClean="0"/>
              <a:t>.</a:t>
            </a:r>
            <a:endParaRPr lang="sv-SE" dirty="0"/>
          </a:p>
        </p:txBody>
      </p:sp>
      <p:sp>
        <p:nvSpPr>
          <p:cNvPr id="6" name="Platshållare för innehåll 5"/>
          <p:cNvSpPr>
            <a:spLocks noGrp="1"/>
          </p:cNvSpPr>
          <p:nvPr>
            <p:ph sz="half" idx="17"/>
          </p:nvPr>
        </p:nvSpPr>
        <p:spPr/>
        <p:txBody>
          <a:bodyPr/>
          <a:lstStyle/>
          <a:p>
            <a:r>
              <a:rPr lang="sv-SE" dirty="0" smtClean="0"/>
              <a:t>Andra grupper som kommunerna uppgett återfinns i kundkorten.</a:t>
            </a:r>
            <a:endParaRPr lang="sv-SE" dirty="0"/>
          </a:p>
        </p:txBody>
      </p:sp>
      <p:pic>
        <p:nvPicPr>
          <p:cNvPr id="3" name="Bildobjekt 2"/>
          <p:cNvPicPr/>
          <p:nvPr>
            <p:extLst>
              <p:ext uri="{D42A27DB-BD31-4B8C-83A1-F6EECF244321}">
                <p14:modId xmlns:p14="http://schemas.microsoft.com/office/powerpoint/2010/main" val="1095213194"/>
              </p:ext>
            </p:extLst>
          </p:nvPr>
        </p:nvPicPr>
        <p:blipFill>
          <a:blip r:embed="rId2"/>
          <a:stretch>
            <a:fillRect/>
          </a:stretch>
        </p:blipFill>
        <p:spPr>
          <a:xfrm>
            <a:off x="466767" y="2790471"/>
            <a:ext cx="8972466" cy="3590857"/>
          </a:xfrm>
          <a:prstGeom prst="rect">
            <a:avLst/>
          </a:prstGeom>
        </p:spPr>
      </p:pic>
    </p:spTree>
    <p:extLst>
      <p:ext uri="{BB962C8B-B14F-4D97-AF65-F5344CB8AC3E}">
        <p14:creationId xmlns:p14="http://schemas.microsoft.com/office/powerpoint/2010/main" val="371934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Kommunala idrottsanläggningar</a:t>
            </a:r>
            <a:endParaRPr lang="sv-SE" dirty="0"/>
          </a:p>
        </p:txBody>
      </p:sp>
    </p:spTree>
    <p:extLst>
      <p:ext uri="{BB962C8B-B14F-4D97-AF65-F5344CB8AC3E}">
        <p14:creationId xmlns:p14="http://schemas.microsoft.com/office/powerpoint/2010/main" val="15579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Anläggningstider</a:t>
            </a:r>
            <a:endParaRPr lang="sv-SE" dirty="0"/>
          </a:p>
        </p:txBody>
      </p:sp>
      <p:sp>
        <p:nvSpPr>
          <p:cNvPr id="5" name="Platshållare för innehåll 4"/>
          <p:cNvSpPr>
            <a:spLocks noGrp="1"/>
          </p:cNvSpPr>
          <p:nvPr>
            <p:ph sz="half" idx="16"/>
          </p:nvPr>
        </p:nvSpPr>
        <p:spPr/>
        <p:txBody>
          <a:bodyPr/>
          <a:lstStyle/>
          <a:p>
            <a:r>
              <a:rPr lang="sv-SE" dirty="0" smtClean="0"/>
              <a:t>Främst är det barn och ungdomar som prioriteras vid tilldelning av anläggningstider.</a:t>
            </a:r>
            <a:endParaRPr lang="sv-SE" dirty="0"/>
          </a:p>
        </p:txBody>
      </p:sp>
      <p:sp>
        <p:nvSpPr>
          <p:cNvPr id="6" name="Platshållare för innehåll 5"/>
          <p:cNvSpPr>
            <a:spLocks noGrp="1"/>
          </p:cNvSpPr>
          <p:nvPr>
            <p:ph sz="half" idx="17"/>
          </p:nvPr>
        </p:nvSpPr>
        <p:spPr/>
        <p:txBody>
          <a:bodyPr/>
          <a:lstStyle/>
          <a:p>
            <a:r>
              <a:rPr lang="sv-SE" dirty="0" smtClean="0"/>
              <a:t>Annan prioritering </a:t>
            </a:r>
            <a:r>
              <a:rPr lang="sv-SE" dirty="0"/>
              <a:t>som kommunerna uppgett återfinns i kundkorten</a:t>
            </a:r>
            <a:r>
              <a:rPr lang="sv-SE" dirty="0" smtClean="0"/>
              <a:t>.</a:t>
            </a:r>
            <a:endParaRPr lang="sv-SE" dirty="0"/>
          </a:p>
        </p:txBody>
      </p:sp>
      <p:pic>
        <p:nvPicPr>
          <p:cNvPr id="3" name="Bildobjekt 2"/>
          <p:cNvPicPr/>
          <p:nvPr>
            <p:extLst>
              <p:ext uri="{D42A27DB-BD31-4B8C-83A1-F6EECF244321}">
                <p14:modId xmlns:p14="http://schemas.microsoft.com/office/powerpoint/2010/main" val="4198445862"/>
              </p:ext>
            </p:extLst>
          </p:nvPr>
        </p:nvPicPr>
        <p:blipFill>
          <a:blip r:embed="rId2"/>
          <a:stretch>
            <a:fillRect/>
          </a:stretch>
        </p:blipFill>
        <p:spPr>
          <a:xfrm>
            <a:off x="1562157" y="2413000"/>
            <a:ext cx="6781687" cy="3438457"/>
          </a:xfrm>
          <a:prstGeom prst="rect">
            <a:avLst/>
          </a:prstGeom>
        </p:spPr>
      </p:pic>
    </p:spTree>
    <p:extLst>
      <p:ext uri="{BB962C8B-B14F-4D97-AF65-F5344CB8AC3E}">
        <p14:creationId xmlns:p14="http://schemas.microsoft.com/office/powerpoint/2010/main" val="293821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Kommunernas underhållsbudget</a:t>
            </a:r>
            <a:endParaRPr lang="sv-SE" dirty="0"/>
          </a:p>
        </p:txBody>
      </p:sp>
      <p:sp>
        <p:nvSpPr>
          <p:cNvPr id="4" name="Platshållare för text 3"/>
          <p:cNvSpPr>
            <a:spLocks noGrp="1"/>
          </p:cNvSpPr>
          <p:nvPr>
            <p:ph type="body" sz="quarter" idx="12"/>
          </p:nvPr>
        </p:nvSpPr>
        <p:spPr/>
        <p:txBody>
          <a:bodyPr/>
          <a:lstStyle/>
          <a:p>
            <a:r>
              <a:rPr lang="sv-SE" dirty="0" smtClean="0"/>
              <a:t>Bas: 161 kommuner</a:t>
            </a:r>
            <a:endParaRPr lang="sv-SE" dirty="0"/>
          </a:p>
        </p:txBody>
      </p:sp>
      <p:sp>
        <p:nvSpPr>
          <p:cNvPr id="5" name="Platshållare för innehåll 4"/>
          <p:cNvSpPr>
            <a:spLocks noGrp="1"/>
          </p:cNvSpPr>
          <p:nvPr>
            <p:ph sz="half" idx="16"/>
          </p:nvPr>
        </p:nvSpPr>
        <p:spPr/>
        <p:txBody>
          <a:bodyPr/>
          <a:lstStyle/>
          <a:p>
            <a:r>
              <a:rPr lang="sv-SE" dirty="0" smtClean="0"/>
              <a:t>Underhållsbudgeten för idrottsanläggningarna uppgår till 3,9 Mkr (</a:t>
            </a:r>
            <a:r>
              <a:rPr lang="sv-SE" dirty="0"/>
              <a:t>median </a:t>
            </a:r>
            <a:r>
              <a:rPr lang="sv-SE" dirty="0" smtClean="0"/>
              <a:t>1,0 Mkr).</a:t>
            </a:r>
            <a:endParaRPr lang="sv-SE" dirty="0"/>
          </a:p>
        </p:txBody>
      </p:sp>
      <p:sp>
        <p:nvSpPr>
          <p:cNvPr id="6" name="Platshållare för innehåll 5"/>
          <p:cNvSpPr>
            <a:spLocks noGrp="1"/>
          </p:cNvSpPr>
          <p:nvPr>
            <p:ph sz="half" idx="17"/>
          </p:nvPr>
        </p:nvSpPr>
        <p:spPr/>
        <p:txBody>
          <a:bodyPr/>
          <a:lstStyle/>
          <a:p>
            <a:r>
              <a:rPr lang="sv-SE" dirty="0" smtClean="0"/>
              <a:t>Snittet per invånare blir för de ingående kommunerna 110 kr (median 51 kr).</a:t>
            </a:r>
            <a:endParaRPr lang="sv-SE" dirty="0"/>
          </a:p>
        </p:txBody>
      </p:sp>
      <p:pic>
        <p:nvPicPr>
          <p:cNvPr id="3" name="Bildobjekt 2"/>
          <p:cNvPicPr/>
          <p:nvPr>
            <p:extLst>
              <p:ext uri="{D42A27DB-BD31-4B8C-83A1-F6EECF244321}">
                <p14:modId xmlns:p14="http://schemas.microsoft.com/office/powerpoint/2010/main" val="3520721970"/>
              </p:ext>
            </p:extLst>
          </p:nvPr>
        </p:nvPicPr>
        <p:blipFill>
          <a:blip r:embed="rId2"/>
          <a:stretch>
            <a:fillRect/>
          </a:stretch>
        </p:blipFill>
        <p:spPr>
          <a:xfrm>
            <a:off x="5241600" y="3934800"/>
            <a:ext cx="3962400" cy="1323975"/>
          </a:xfrm>
          <a:prstGeom prst="rect">
            <a:avLst/>
          </a:prstGeom>
        </p:spPr>
      </p:pic>
      <p:pic>
        <p:nvPicPr>
          <p:cNvPr id="9" name="Bildobjekt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600" y="2563200"/>
            <a:ext cx="4770120" cy="3817620"/>
          </a:xfrm>
          <a:prstGeom prst="rect">
            <a:avLst/>
          </a:prstGeom>
          <a:noFill/>
          <a:ln>
            <a:noFill/>
          </a:ln>
        </p:spPr>
      </p:pic>
    </p:spTree>
    <p:extLst>
      <p:ext uri="{BB962C8B-B14F-4D97-AF65-F5344CB8AC3E}">
        <p14:creationId xmlns:p14="http://schemas.microsoft.com/office/powerpoint/2010/main" val="98319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Kommunernas investeringsbudget</a:t>
            </a:r>
            <a:endParaRPr lang="sv-SE" dirty="0"/>
          </a:p>
        </p:txBody>
      </p:sp>
      <p:sp>
        <p:nvSpPr>
          <p:cNvPr id="4" name="Platshållare för text 3"/>
          <p:cNvSpPr>
            <a:spLocks noGrp="1"/>
          </p:cNvSpPr>
          <p:nvPr>
            <p:ph type="body" sz="quarter" idx="12"/>
          </p:nvPr>
        </p:nvSpPr>
        <p:spPr/>
        <p:txBody>
          <a:bodyPr/>
          <a:lstStyle/>
          <a:p>
            <a:r>
              <a:rPr lang="sv-SE" dirty="0" smtClean="0"/>
              <a:t>Bas: 187 kommuner</a:t>
            </a:r>
            <a:endParaRPr lang="sv-SE" dirty="0"/>
          </a:p>
        </p:txBody>
      </p:sp>
      <p:sp>
        <p:nvSpPr>
          <p:cNvPr id="5" name="Platshållare för innehåll 4"/>
          <p:cNvSpPr>
            <a:spLocks noGrp="1"/>
          </p:cNvSpPr>
          <p:nvPr>
            <p:ph sz="half" idx="16"/>
          </p:nvPr>
        </p:nvSpPr>
        <p:spPr/>
        <p:txBody>
          <a:bodyPr/>
          <a:lstStyle/>
          <a:p>
            <a:r>
              <a:rPr lang="sv-SE" dirty="0" smtClean="0"/>
              <a:t>Kommunerna investerade i snitt 15,3 Mkr i nya idrottsanläggningar under 2015 (investeringsbudget plus investeringsbidrag).</a:t>
            </a:r>
            <a:endParaRPr lang="sv-SE" dirty="0"/>
          </a:p>
        </p:txBody>
      </p:sp>
      <p:sp>
        <p:nvSpPr>
          <p:cNvPr id="6" name="Platshållare för innehåll 5"/>
          <p:cNvSpPr>
            <a:spLocks noGrp="1"/>
          </p:cNvSpPr>
          <p:nvPr>
            <p:ph sz="half" idx="17"/>
          </p:nvPr>
        </p:nvSpPr>
        <p:spPr/>
        <p:txBody>
          <a:bodyPr/>
          <a:lstStyle/>
          <a:p>
            <a:r>
              <a:rPr lang="sv-SE" dirty="0" smtClean="0"/>
              <a:t>Uppdelat per invånare uppgår investeringarna i snitt till 338 kr (median 73 kr).</a:t>
            </a:r>
            <a:endParaRPr lang="sv-SE" dirty="0"/>
          </a:p>
        </p:txBody>
      </p:sp>
      <p:pic>
        <p:nvPicPr>
          <p:cNvPr id="3" name="Bildobjekt 2"/>
          <p:cNvPicPr>
            <a:picLocks noChangeAspect="1" noChangeArrowheads="1"/>
          </p:cNvPicPr>
          <p:nvPr>
            <p:extLst>
              <p:ext uri="{D42A27DB-BD31-4B8C-83A1-F6EECF244321}">
                <p14:modId xmlns:p14="http://schemas.microsoft.com/office/powerpoint/2010/main" val="2265825797"/>
              </p:ext>
            </p:extLst>
          </p:nvPr>
        </p:nvPicPr>
        <p:blipFill>
          <a:blip r:embed="rId2">
            <a:extLst>
              <a:ext uri="{28A0092B-C50C-407E-A947-70E740481C1C}">
                <a14:useLocalDpi xmlns:a14="http://schemas.microsoft.com/office/drawing/2010/main" val="0"/>
              </a:ext>
            </a:extLst>
          </a:blip>
          <a:srcRect/>
          <a:stretch>
            <a:fillRect/>
          </a:stretch>
        </p:blipFill>
        <p:spPr bwMode="auto">
          <a:xfrm>
            <a:off x="5241600" y="3934800"/>
            <a:ext cx="396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600" y="2563200"/>
            <a:ext cx="4770120" cy="3817620"/>
          </a:xfrm>
          <a:prstGeom prst="rect">
            <a:avLst/>
          </a:prstGeom>
          <a:noFill/>
          <a:ln>
            <a:noFill/>
          </a:ln>
        </p:spPr>
      </p:pic>
    </p:spTree>
    <p:extLst>
      <p:ext uri="{BB962C8B-B14F-4D97-AF65-F5344CB8AC3E}">
        <p14:creationId xmlns:p14="http://schemas.microsoft.com/office/powerpoint/2010/main" val="385270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Föreningsägda/föreningsdrivna idrottsanläggningar</a:t>
            </a:r>
            <a:endParaRPr lang="sv-SE" dirty="0"/>
          </a:p>
        </p:txBody>
      </p:sp>
    </p:spTree>
    <p:extLst>
      <p:ext uri="{BB962C8B-B14F-4D97-AF65-F5344CB8AC3E}">
        <p14:creationId xmlns:p14="http://schemas.microsoft.com/office/powerpoint/2010/main" val="259329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Kommunernas driftbidrag</a:t>
            </a:r>
            <a:endParaRPr lang="sv-SE" dirty="0"/>
          </a:p>
        </p:txBody>
      </p:sp>
      <p:sp>
        <p:nvSpPr>
          <p:cNvPr id="4" name="Platshållare för text 3"/>
          <p:cNvSpPr>
            <a:spLocks noGrp="1"/>
          </p:cNvSpPr>
          <p:nvPr>
            <p:ph type="body" sz="quarter" idx="12"/>
          </p:nvPr>
        </p:nvSpPr>
        <p:spPr/>
        <p:txBody>
          <a:bodyPr/>
          <a:lstStyle/>
          <a:p>
            <a:r>
              <a:rPr lang="sv-SE" dirty="0" smtClean="0"/>
              <a:t>Bas: 243 kommuner</a:t>
            </a:r>
            <a:endParaRPr lang="sv-SE" dirty="0"/>
          </a:p>
        </p:txBody>
      </p:sp>
      <p:sp>
        <p:nvSpPr>
          <p:cNvPr id="5" name="Platshållare för innehåll 4"/>
          <p:cNvSpPr>
            <a:spLocks noGrp="1"/>
          </p:cNvSpPr>
          <p:nvPr>
            <p:ph sz="half" idx="16"/>
          </p:nvPr>
        </p:nvSpPr>
        <p:spPr/>
        <p:txBody>
          <a:bodyPr/>
          <a:lstStyle/>
          <a:p>
            <a:r>
              <a:rPr lang="sv-SE" dirty="0" smtClean="0"/>
              <a:t>Kommunerna uppskattar budgeten för driftbidragen till idrottsföreningar i snitt till 1,8 Mkr (</a:t>
            </a:r>
            <a:r>
              <a:rPr lang="sv-SE" dirty="0"/>
              <a:t>median </a:t>
            </a:r>
            <a:r>
              <a:rPr lang="sv-SE" dirty="0" smtClean="0"/>
              <a:t>1,0 Mkr).</a:t>
            </a:r>
            <a:endParaRPr lang="sv-SE" dirty="0"/>
          </a:p>
        </p:txBody>
      </p:sp>
      <p:sp>
        <p:nvSpPr>
          <p:cNvPr id="6" name="Platshållare för innehåll 5"/>
          <p:cNvSpPr>
            <a:spLocks noGrp="1"/>
          </p:cNvSpPr>
          <p:nvPr>
            <p:ph sz="half" idx="17"/>
          </p:nvPr>
        </p:nvSpPr>
        <p:spPr/>
        <p:txBody>
          <a:bodyPr/>
          <a:lstStyle/>
          <a:p>
            <a:r>
              <a:rPr lang="sv-SE" dirty="0" smtClean="0"/>
              <a:t>Uppdelat per invånare är det i snitt 73 kr (median 49 kr).</a:t>
            </a:r>
            <a:endParaRPr lang="sv-SE" dirty="0"/>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00" y="2563200"/>
            <a:ext cx="4770120" cy="3817620"/>
          </a:xfrm>
          <a:prstGeom prst="rect">
            <a:avLst/>
          </a:prstGeom>
          <a:noFill/>
          <a:ln>
            <a:noFill/>
          </a:ln>
        </p:spPr>
      </p:pic>
      <p:pic>
        <p:nvPicPr>
          <p:cNvPr id="3" name="Bildobjekt 2"/>
          <p:cNvPicPr/>
          <p:nvPr>
            <p:extLst>
              <p:ext uri="{D42A27DB-BD31-4B8C-83A1-F6EECF244321}">
                <p14:modId xmlns:p14="http://schemas.microsoft.com/office/powerpoint/2010/main" val="569118338"/>
              </p:ext>
            </p:extLst>
          </p:nvPr>
        </p:nvPicPr>
        <p:blipFill>
          <a:blip r:embed="rId3"/>
          <a:stretch>
            <a:fillRect/>
          </a:stretch>
        </p:blipFill>
        <p:spPr>
          <a:xfrm>
            <a:off x="5241600" y="3934800"/>
            <a:ext cx="3962310" cy="1324043"/>
          </a:xfrm>
          <a:prstGeom prst="rect">
            <a:avLst/>
          </a:prstGeom>
        </p:spPr>
      </p:pic>
    </p:spTree>
    <p:extLst>
      <p:ext uri="{BB962C8B-B14F-4D97-AF65-F5344CB8AC3E}">
        <p14:creationId xmlns:p14="http://schemas.microsoft.com/office/powerpoint/2010/main" val="130173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Särskild idrottssatsning</a:t>
            </a:r>
            <a:endParaRPr lang="sv-SE" dirty="0"/>
          </a:p>
        </p:txBody>
      </p:sp>
    </p:spTree>
    <p:extLst>
      <p:ext uri="{BB962C8B-B14F-4D97-AF65-F5344CB8AC3E}">
        <p14:creationId xmlns:p14="http://schemas.microsoft.com/office/powerpoint/2010/main" val="180396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a:xfrm>
            <a:off x="506506" y="1620000"/>
            <a:ext cx="8892988" cy="4905344"/>
          </a:xfrm>
        </p:spPr>
        <p:txBody>
          <a:bodyPr/>
          <a:lstStyle/>
          <a:p>
            <a:r>
              <a:rPr lang="sv-SE" dirty="0" smtClean="0"/>
              <a:t>Sammanfattning	</a:t>
            </a:r>
            <a:r>
              <a:rPr lang="sv-SE" dirty="0" smtClean="0"/>
              <a:t>3</a:t>
            </a:r>
            <a:br>
              <a:rPr lang="sv-SE" dirty="0" smtClean="0"/>
            </a:br>
            <a:r>
              <a:rPr lang="sv-SE" dirty="0" smtClean="0"/>
              <a:t>Fakta </a:t>
            </a:r>
            <a:r>
              <a:rPr lang="sv-SE" dirty="0" smtClean="0"/>
              <a:t>om undersökningen	4</a:t>
            </a:r>
          </a:p>
          <a:p>
            <a:pPr lvl="1"/>
            <a:r>
              <a:rPr lang="sv-SE" dirty="0" smtClean="0"/>
              <a:t>Fakta om de deltagande kommunerna	</a:t>
            </a:r>
            <a:r>
              <a:rPr lang="sv-SE" dirty="0" smtClean="0"/>
              <a:t>5</a:t>
            </a:r>
          </a:p>
          <a:p>
            <a:pPr lvl="1"/>
            <a:r>
              <a:rPr lang="sv-SE" dirty="0" smtClean="0"/>
              <a:t>Inledande </a:t>
            </a:r>
            <a:r>
              <a:rPr lang="sv-SE" dirty="0" smtClean="0"/>
              <a:t>frågor	6</a:t>
            </a:r>
          </a:p>
          <a:p>
            <a:pPr lvl="2"/>
            <a:r>
              <a:rPr lang="sv-SE" dirty="0" smtClean="0"/>
              <a:t>Stöd/bidrag till idrottsföreningar	7</a:t>
            </a:r>
          </a:p>
          <a:p>
            <a:pPr lvl="1"/>
            <a:r>
              <a:rPr lang="sv-SE" dirty="0" smtClean="0"/>
              <a:t>Lokalt </a:t>
            </a:r>
            <a:r>
              <a:rPr lang="sv-SE" dirty="0" smtClean="0"/>
              <a:t>aktivitetsstöd	</a:t>
            </a:r>
            <a:r>
              <a:rPr lang="sv-SE" dirty="0"/>
              <a:t>8</a:t>
            </a:r>
            <a:endParaRPr lang="sv-SE" dirty="0" smtClean="0"/>
          </a:p>
          <a:p>
            <a:pPr lvl="2"/>
            <a:r>
              <a:rPr lang="sv-SE" dirty="0" smtClean="0"/>
              <a:t>Fördelning </a:t>
            </a:r>
            <a:r>
              <a:rPr lang="sv-SE" dirty="0" smtClean="0"/>
              <a:t>av det lokala aktivitetsstödet	</a:t>
            </a:r>
            <a:r>
              <a:rPr lang="sv-SE" dirty="0"/>
              <a:t>9</a:t>
            </a:r>
            <a:endParaRPr lang="sv-SE" dirty="0" smtClean="0"/>
          </a:p>
          <a:p>
            <a:pPr lvl="2"/>
            <a:r>
              <a:rPr lang="sv-SE" dirty="0" smtClean="0"/>
              <a:t>Prioriterade </a:t>
            </a:r>
            <a:r>
              <a:rPr lang="sv-SE" dirty="0" smtClean="0"/>
              <a:t>grupper	</a:t>
            </a:r>
            <a:r>
              <a:rPr lang="sv-SE" dirty="0" smtClean="0"/>
              <a:t>10</a:t>
            </a:r>
            <a:endParaRPr lang="sv-SE" dirty="0" smtClean="0"/>
          </a:p>
          <a:p>
            <a:pPr lvl="1"/>
            <a:r>
              <a:rPr lang="sv-SE" dirty="0" smtClean="0"/>
              <a:t>Lokalsubventioner	</a:t>
            </a:r>
            <a:r>
              <a:rPr lang="sv-SE" dirty="0" smtClean="0"/>
              <a:t>11</a:t>
            </a:r>
            <a:endParaRPr lang="sv-SE" dirty="0" smtClean="0"/>
          </a:p>
          <a:p>
            <a:pPr lvl="2"/>
            <a:r>
              <a:rPr lang="sv-SE" dirty="0" smtClean="0"/>
              <a:t>Reducerad taxa/nolltaxa 	</a:t>
            </a:r>
            <a:r>
              <a:rPr lang="sv-SE" dirty="0" smtClean="0"/>
              <a:t>12</a:t>
            </a:r>
            <a:endParaRPr lang="sv-SE" dirty="0" smtClean="0"/>
          </a:p>
          <a:p>
            <a:pPr lvl="1"/>
            <a:r>
              <a:rPr lang="sv-SE" dirty="0" smtClean="0"/>
              <a:t>Kommunala </a:t>
            </a:r>
            <a:r>
              <a:rPr lang="sv-SE" dirty="0" smtClean="0"/>
              <a:t>idrottsanläggningar	</a:t>
            </a:r>
            <a:r>
              <a:rPr lang="sv-SE" dirty="0" smtClean="0"/>
              <a:t>13</a:t>
            </a:r>
            <a:endParaRPr lang="sv-SE" dirty="0" smtClean="0"/>
          </a:p>
          <a:p>
            <a:pPr lvl="2"/>
            <a:r>
              <a:rPr lang="sv-SE" dirty="0" smtClean="0"/>
              <a:t>Anläggningstider	</a:t>
            </a:r>
            <a:r>
              <a:rPr lang="sv-SE" dirty="0" smtClean="0"/>
              <a:t>14</a:t>
            </a:r>
            <a:endParaRPr lang="sv-SE" dirty="0" smtClean="0"/>
          </a:p>
          <a:p>
            <a:pPr lvl="2"/>
            <a:r>
              <a:rPr lang="sv-SE" dirty="0" smtClean="0"/>
              <a:t>Kommunernas </a:t>
            </a:r>
            <a:r>
              <a:rPr lang="sv-SE" dirty="0" smtClean="0"/>
              <a:t>underhållsbudget	</a:t>
            </a:r>
            <a:r>
              <a:rPr lang="sv-SE" dirty="0" smtClean="0"/>
              <a:t>15</a:t>
            </a:r>
            <a:endParaRPr lang="sv-SE" dirty="0" smtClean="0"/>
          </a:p>
          <a:p>
            <a:pPr lvl="2"/>
            <a:r>
              <a:rPr lang="sv-SE" dirty="0" smtClean="0"/>
              <a:t>Kommunernas investeringsbudget	</a:t>
            </a:r>
            <a:r>
              <a:rPr lang="sv-SE" dirty="0" smtClean="0"/>
              <a:t>16</a:t>
            </a:r>
            <a:endParaRPr lang="sv-SE" dirty="0" smtClean="0"/>
          </a:p>
          <a:p>
            <a:pPr lvl="1"/>
            <a:r>
              <a:rPr lang="sv-SE" dirty="0" smtClean="0"/>
              <a:t>Föreningsägda/föreningsdrivna idrottsanläggningar	</a:t>
            </a:r>
            <a:r>
              <a:rPr lang="sv-SE" dirty="0" smtClean="0"/>
              <a:t>17</a:t>
            </a:r>
            <a:endParaRPr lang="sv-SE" dirty="0" smtClean="0"/>
          </a:p>
          <a:p>
            <a:pPr lvl="1"/>
            <a:r>
              <a:rPr lang="sv-SE" sz="1200" dirty="0">
                <a:solidFill>
                  <a:schemeClr val="tx1"/>
                </a:solidFill>
              </a:rPr>
              <a:t> </a:t>
            </a:r>
            <a:r>
              <a:rPr lang="sv-SE" sz="1200" dirty="0" smtClean="0">
                <a:solidFill>
                  <a:schemeClr val="tx1"/>
                </a:solidFill>
              </a:rPr>
              <a:t>   Kommunernas driftbidrag</a:t>
            </a:r>
            <a:r>
              <a:rPr lang="sv-SE" sz="1200" dirty="0">
                <a:solidFill>
                  <a:schemeClr val="tx1"/>
                </a:solidFill>
              </a:rPr>
              <a:t>	</a:t>
            </a:r>
            <a:r>
              <a:rPr lang="sv-SE" sz="1200" dirty="0" smtClean="0">
                <a:solidFill>
                  <a:schemeClr val="tx1"/>
                </a:solidFill>
              </a:rPr>
              <a:t>18</a:t>
            </a:r>
            <a:endParaRPr lang="sv-SE" sz="1200" dirty="0">
              <a:solidFill>
                <a:schemeClr val="tx1"/>
              </a:solidFill>
            </a:endParaRPr>
          </a:p>
          <a:p>
            <a:pPr lvl="1"/>
            <a:r>
              <a:rPr lang="sv-SE" dirty="0" smtClean="0"/>
              <a:t>Särskild </a:t>
            </a:r>
            <a:r>
              <a:rPr lang="sv-SE" dirty="0" smtClean="0"/>
              <a:t>idrottssatsning	</a:t>
            </a:r>
            <a:r>
              <a:rPr lang="sv-SE" dirty="0" smtClean="0"/>
              <a:t>19</a:t>
            </a:r>
            <a:endParaRPr lang="sv-SE" dirty="0" smtClean="0"/>
          </a:p>
          <a:p>
            <a:pPr lvl="2"/>
            <a:r>
              <a:rPr lang="sv-SE" dirty="0" smtClean="0"/>
              <a:t>Särskilda satsningar	</a:t>
            </a:r>
            <a:r>
              <a:rPr lang="sv-SE" dirty="0" smtClean="0"/>
              <a:t>20</a:t>
            </a:r>
            <a:endParaRPr lang="sv-SE" dirty="0" smtClean="0"/>
          </a:p>
          <a:p>
            <a:pPr lvl="2"/>
            <a:r>
              <a:rPr lang="sv-SE" dirty="0" smtClean="0"/>
              <a:t>Kommunernas särskilda satsningar	</a:t>
            </a:r>
            <a:r>
              <a:rPr lang="sv-SE" dirty="0" smtClean="0"/>
              <a:t>21</a:t>
            </a:r>
            <a:endParaRPr lang="sv-SE" dirty="0" smtClean="0"/>
          </a:p>
          <a:p>
            <a:pPr lvl="1"/>
            <a:r>
              <a:rPr lang="sv-SE" dirty="0" smtClean="0"/>
              <a:t>Villkorat stöd	</a:t>
            </a:r>
            <a:r>
              <a:rPr lang="sv-SE" dirty="0" smtClean="0"/>
              <a:t>22</a:t>
            </a:r>
            <a:endParaRPr lang="sv-SE" dirty="0" smtClean="0"/>
          </a:p>
          <a:p>
            <a:pPr lvl="2"/>
            <a:r>
              <a:rPr lang="sv-SE" dirty="0" smtClean="0"/>
              <a:t>Villkorat stöd	</a:t>
            </a:r>
            <a:r>
              <a:rPr lang="sv-SE" dirty="0" smtClean="0"/>
              <a:t>23</a:t>
            </a:r>
            <a:endParaRPr lang="sv-SE" dirty="0" smtClean="0"/>
          </a:p>
          <a:p>
            <a:pPr lvl="2"/>
            <a:r>
              <a:rPr lang="sv-SE" dirty="0" smtClean="0"/>
              <a:t>Kommunernas villkorade stöd	</a:t>
            </a:r>
            <a:r>
              <a:rPr lang="sv-SE" dirty="0" smtClean="0"/>
              <a:t>24</a:t>
            </a:r>
            <a:endParaRPr lang="sv-SE" dirty="0" smtClean="0"/>
          </a:p>
          <a:p>
            <a:pPr lvl="1"/>
            <a:r>
              <a:rPr lang="sv-SE" dirty="0" smtClean="0"/>
              <a:t>Framtida </a:t>
            </a:r>
            <a:r>
              <a:rPr lang="sv-SE" dirty="0" smtClean="0"/>
              <a:t>stöd	</a:t>
            </a:r>
            <a:r>
              <a:rPr lang="sv-SE" dirty="0" smtClean="0"/>
              <a:t>25</a:t>
            </a:r>
            <a:endParaRPr lang="sv-SE" dirty="0" smtClean="0"/>
          </a:p>
          <a:p>
            <a:pPr lvl="1"/>
            <a:r>
              <a:rPr lang="sv-SE" dirty="0" smtClean="0"/>
              <a:t>Idrottspolitiskt program och idrottspolicy	</a:t>
            </a:r>
            <a:r>
              <a:rPr lang="sv-SE" dirty="0" smtClean="0"/>
              <a:t>27</a:t>
            </a:r>
            <a:endParaRPr lang="sv-SE" dirty="0" smtClean="0"/>
          </a:p>
          <a:p>
            <a:pPr lvl="1"/>
            <a:r>
              <a:rPr lang="sv-SE" dirty="0" smtClean="0"/>
              <a:t>Utvecklingsplan för idrottsanläggningar	</a:t>
            </a:r>
            <a:r>
              <a:rPr lang="sv-SE" dirty="0" smtClean="0"/>
              <a:t>30</a:t>
            </a:r>
            <a:endParaRPr lang="sv-SE" dirty="0" smtClean="0"/>
          </a:p>
          <a:p>
            <a:r>
              <a:rPr lang="sv-SE" dirty="0" smtClean="0"/>
              <a:t>Bilagor	33</a:t>
            </a:r>
            <a:endParaRPr lang="sv-SE" dirty="0" smtClean="0"/>
          </a:p>
        </p:txBody>
      </p:sp>
    </p:spTree>
    <p:extLst>
      <p:ext uri="{BB962C8B-B14F-4D97-AF65-F5344CB8AC3E}">
        <p14:creationId xmlns:p14="http://schemas.microsoft.com/office/powerpoint/2010/main" val="1072446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Särskilda satsningar</a:t>
            </a:r>
            <a:endParaRPr lang="sv-SE" dirty="0"/>
          </a:p>
        </p:txBody>
      </p:sp>
      <p:sp>
        <p:nvSpPr>
          <p:cNvPr id="4" name="Platshållare för text 3"/>
          <p:cNvSpPr>
            <a:spLocks noGrp="1"/>
          </p:cNvSpPr>
          <p:nvPr>
            <p:ph type="body" sz="quarter" idx="12"/>
          </p:nvPr>
        </p:nvSpPr>
        <p:spPr/>
        <p:txBody>
          <a:bodyPr/>
          <a:lstStyle/>
          <a:p>
            <a:r>
              <a:rPr lang="sv-SE" dirty="0"/>
              <a:t>Bas: Samtliga 259 deltagande kommuner</a:t>
            </a:r>
            <a:r>
              <a:rPr lang="sv-SE" dirty="0" smtClean="0"/>
              <a:t>.</a:t>
            </a:r>
            <a:endParaRPr lang="sv-SE" dirty="0"/>
          </a:p>
        </p:txBody>
      </p:sp>
      <p:sp>
        <p:nvSpPr>
          <p:cNvPr id="5" name="Platshållare för innehåll 4"/>
          <p:cNvSpPr>
            <a:spLocks noGrp="1"/>
          </p:cNvSpPr>
          <p:nvPr>
            <p:ph sz="half" idx="16"/>
          </p:nvPr>
        </p:nvSpPr>
        <p:spPr/>
        <p:txBody>
          <a:bodyPr/>
          <a:lstStyle/>
          <a:p>
            <a:r>
              <a:rPr lang="sv-SE" dirty="0" smtClean="0"/>
              <a:t>Tre av fem kommuner uppger att de har någon särskild idrottssatsning i budgeten för 2016.</a:t>
            </a:r>
            <a:endParaRPr lang="sv-SE" dirty="0"/>
          </a:p>
        </p:txBody>
      </p:sp>
      <p:sp>
        <p:nvSpPr>
          <p:cNvPr id="6" name="Platshållare för innehåll 5"/>
          <p:cNvSpPr>
            <a:spLocks noGrp="1"/>
          </p:cNvSpPr>
          <p:nvPr>
            <p:ph sz="half" idx="17"/>
          </p:nvPr>
        </p:nvSpPr>
        <p:spPr/>
        <p:txBody>
          <a:bodyPr/>
          <a:lstStyle/>
          <a:p>
            <a:endParaRPr lang="sv-SE" dirty="0"/>
          </a:p>
        </p:txBody>
      </p:sp>
      <p:pic>
        <p:nvPicPr>
          <p:cNvPr id="3" name="Bildobjekt 2"/>
          <p:cNvPicPr/>
          <p:nvPr>
            <p:extLst>
              <p:ext uri="{D42A27DB-BD31-4B8C-83A1-F6EECF244321}">
                <p14:modId xmlns:p14="http://schemas.microsoft.com/office/powerpoint/2010/main" val="918540463"/>
              </p:ext>
            </p:extLst>
          </p:nvPr>
        </p:nvPicPr>
        <p:blipFill>
          <a:blip r:embed="rId2"/>
          <a:stretch>
            <a:fillRect/>
          </a:stretch>
        </p:blipFill>
        <p:spPr>
          <a:xfrm>
            <a:off x="2205073" y="2510823"/>
            <a:ext cx="5495855" cy="3438457"/>
          </a:xfrm>
          <a:prstGeom prst="rect">
            <a:avLst/>
          </a:prstGeom>
        </p:spPr>
      </p:pic>
    </p:spTree>
    <p:extLst>
      <p:ext uri="{BB962C8B-B14F-4D97-AF65-F5344CB8AC3E}">
        <p14:creationId xmlns:p14="http://schemas.microsoft.com/office/powerpoint/2010/main" val="366142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Kommunernas särskilda satsningar</a:t>
            </a:r>
            <a:endParaRPr lang="sv-SE" dirty="0"/>
          </a:p>
        </p:txBody>
      </p:sp>
      <p:sp>
        <p:nvSpPr>
          <p:cNvPr id="4" name="Platshållare för text 3"/>
          <p:cNvSpPr>
            <a:spLocks noGrp="1"/>
          </p:cNvSpPr>
          <p:nvPr>
            <p:ph type="body" sz="quarter" idx="12"/>
          </p:nvPr>
        </p:nvSpPr>
        <p:spPr/>
        <p:txBody>
          <a:bodyPr/>
          <a:lstStyle/>
          <a:p>
            <a:r>
              <a:rPr lang="sv-SE" dirty="0" smtClean="0"/>
              <a:t>Bas: 136 kommuner</a:t>
            </a:r>
            <a:endParaRPr lang="sv-SE" dirty="0"/>
          </a:p>
        </p:txBody>
      </p:sp>
      <p:sp>
        <p:nvSpPr>
          <p:cNvPr id="5" name="Platshållare för innehåll 4"/>
          <p:cNvSpPr>
            <a:spLocks noGrp="1"/>
          </p:cNvSpPr>
          <p:nvPr>
            <p:ph sz="half" idx="16"/>
          </p:nvPr>
        </p:nvSpPr>
        <p:spPr/>
        <p:txBody>
          <a:bodyPr/>
          <a:lstStyle/>
          <a:p>
            <a:r>
              <a:rPr lang="sv-SE" dirty="0" smtClean="0"/>
              <a:t>Särskilda satsningar uppgår totalt för kommunerna i snitt till 27,8 Mkr (median 4,0 Mkr).</a:t>
            </a:r>
            <a:endParaRPr lang="sv-SE" dirty="0"/>
          </a:p>
        </p:txBody>
      </p:sp>
      <p:sp>
        <p:nvSpPr>
          <p:cNvPr id="6" name="Platshållare för innehåll 5"/>
          <p:cNvSpPr>
            <a:spLocks noGrp="1"/>
          </p:cNvSpPr>
          <p:nvPr>
            <p:ph sz="half" idx="17"/>
          </p:nvPr>
        </p:nvSpPr>
        <p:spPr/>
        <p:txBody>
          <a:bodyPr/>
          <a:lstStyle/>
          <a:p>
            <a:r>
              <a:rPr lang="sv-SE" dirty="0" smtClean="0"/>
              <a:t>Uppdelat per invånare uppgår de särskilda satsningarna till 786 kr (median 188 kr).</a:t>
            </a:r>
            <a:endParaRPr lang="sv-SE" dirty="0"/>
          </a:p>
        </p:txBody>
      </p:sp>
      <p:pic>
        <p:nvPicPr>
          <p:cNvPr id="7" name="Bildobjekt 6"/>
          <p:cNvPicPr/>
          <p:nvPr/>
        </p:nvPicPr>
        <p:blipFill>
          <a:blip r:embed="rId2">
            <a:extLst>
              <a:ext uri="{28A0092B-C50C-407E-A947-70E740481C1C}">
                <a14:useLocalDpi xmlns:a14="http://schemas.microsoft.com/office/drawing/2010/main" val="0"/>
              </a:ext>
            </a:extLst>
          </a:blip>
          <a:srcRect/>
          <a:stretch>
            <a:fillRect/>
          </a:stretch>
        </p:blipFill>
        <p:spPr bwMode="auto">
          <a:xfrm>
            <a:off x="129600" y="2563200"/>
            <a:ext cx="4770120" cy="3817620"/>
          </a:xfrm>
          <a:prstGeom prst="rect">
            <a:avLst/>
          </a:prstGeom>
          <a:noFill/>
          <a:ln>
            <a:noFill/>
          </a:ln>
        </p:spPr>
      </p:pic>
      <p:pic>
        <p:nvPicPr>
          <p:cNvPr id="3" name="Bildobjekt 2"/>
          <p:cNvPicPr>
            <a:picLocks noChangeAspect="1" noChangeArrowheads="1"/>
          </p:cNvPicPr>
          <p:nvPr>
            <p:extLst>
              <p:ext uri="{D42A27DB-BD31-4B8C-83A1-F6EECF244321}">
                <p14:modId xmlns:p14="http://schemas.microsoft.com/office/powerpoint/2010/main" val="923725770"/>
              </p:ext>
            </p:extLst>
          </p:nvPr>
        </p:nvPicPr>
        <p:blipFill>
          <a:blip r:embed="rId3">
            <a:extLst>
              <a:ext uri="{28A0092B-C50C-407E-A947-70E740481C1C}">
                <a14:useLocalDpi xmlns:a14="http://schemas.microsoft.com/office/drawing/2010/main" val="0"/>
              </a:ext>
            </a:extLst>
          </a:blip>
          <a:srcRect/>
          <a:stretch>
            <a:fillRect/>
          </a:stretch>
        </p:blipFill>
        <p:spPr bwMode="auto">
          <a:xfrm>
            <a:off x="5241925" y="3935413"/>
            <a:ext cx="396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92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Villkorat stöd</a:t>
            </a:r>
            <a:endParaRPr lang="sv-SE" dirty="0"/>
          </a:p>
        </p:txBody>
      </p:sp>
    </p:spTree>
    <p:extLst>
      <p:ext uri="{BB962C8B-B14F-4D97-AF65-F5344CB8AC3E}">
        <p14:creationId xmlns:p14="http://schemas.microsoft.com/office/powerpoint/2010/main" val="273353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Villkorat stöd</a:t>
            </a:r>
            <a:endParaRPr lang="sv-SE" dirty="0"/>
          </a:p>
        </p:txBody>
      </p:sp>
      <p:sp>
        <p:nvSpPr>
          <p:cNvPr id="4" name="Platshållare för text 3"/>
          <p:cNvSpPr>
            <a:spLocks noGrp="1"/>
          </p:cNvSpPr>
          <p:nvPr>
            <p:ph type="body" sz="quarter" idx="12"/>
          </p:nvPr>
        </p:nvSpPr>
        <p:spPr/>
        <p:txBody>
          <a:bodyPr/>
          <a:lstStyle/>
          <a:p>
            <a:r>
              <a:rPr lang="sv-SE" dirty="0"/>
              <a:t>Bas: Samtliga 259 deltagande kommuner</a:t>
            </a:r>
            <a:r>
              <a:rPr lang="sv-SE" dirty="0" smtClean="0"/>
              <a:t>.</a:t>
            </a:r>
            <a:endParaRPr lang="sv-SE" dirty="0"/>
          </a:p>
        </p:txBody>
      </p:sp>
      <p:sp>
        <p:nvSpPr>
          <p:cNvPr id="5" name="Platshållare för innehåll 4"/>
          <p:cNvSpPr>
            <a:spLocks noGrp="1"/>
          </p:cNvSpPr>
          <p:nvPr>
            <p:ph sz="half" idx="16"/>
          </p:nvPr>
        </p:nvSpPr>
        <p:spPr/>
        <p:txBody>
          <a:bodyPr/>
          <a:lstStyle/>
          <a:p>
            <a:r>
              <a:rPr lang="sv-SE" dirty="0" smtClean="0"/>
              <a:t>Nästan två av fem uppger att de till någon del har villkorat stöd till idrottsföreningar.</a:t>
            </a:r>
            <a:endParaRPr lang="sv-SE" dirty="0"/>
          </a:p>
        </p:txBody>
      </p:sp>
      <p:pic>
        <p:nvPicPr>
          <p:cNvPr id="3" name="Bildobjekt 2"/>
          <p:cNvPicPr/>
          <p:nvPr>
            <p:extLst>
              <p:ext uri="{D42A27DB-BD31-4B8C-83A1-F6EECF244321}">
                <p14:modId xmlns:p14="http://schemas.microsoft.com/office/powerpoint/2010/main" val="2186545386"/>
              </p:ext>
            </p:extLst>
          </p:nvPr>
        </p:nvPicPr>
        <p:blipFill>
          <a:blip r:embed="rId2"/>
          <a:stretch>
            <a:fillRect/>
          </a:stretch>
        </p:blipFill>
        <p:spPr>
          <a:xfrm>
            <a:off x="2205073" y="2603500"/>
            <a:ext cx="5495855" cy="3152843"/>
          </a:xfrm>
          <a:prstGeom prst="rect">
            <a:avLst/>
          </a:prstGeom>
        </p:spPr>
      </p:pic>
    </p:spTree>
    <p:extLst>
      <p:ext uri="{BB962C8B-B14F-4D97-AF65-F5344CB8AC3E}">
        <p14:creationId xmlns:p14="http://schemas.microsoft.com/office/powerpoint/2010/main" val="3003673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Kommunernas villkorade stöd</a:t>
            </a:r>
            <a:endParaRPr lang="sv-SE" dirty="0"/>
          </a:p>
        </p:txBody>
      </p:sp>
      <p:sp>
        <p:nvSpPr>
          <p:cNvPr id="4" name="Platshållare för text 3"/>
          <p:cNvSpPr>
            <a:spLocks noGrp="1"/>
          </p:cNvSpPr>
          <p:nvPr>
            <p:ph type="body" sz="quarter" idx="12"/>
          </p:nvPr>
        </p:nvSpPr>
        <p:spPr/>
        <p:txBody>
          <a:bodyPr/>
          <a:lstStyle/>
          <a:p>
            <a:r>
              <a:rPr lang="sv-SE" dirty="0" smtClean="0"/>
              <a:t>Bas: 87 kommuner</a:t>
            </a:r>
          </a:p>
        </p:txBody>
      </p:sp>
      <p:sp>
        <p:nvSpPr>
          <p:cNvPr id="5" name="Platshållare för innehåll 4"/>
          <p:cNvSpPr>
            <a:spLocks noGrp="1"/>
          </p:cNvSpPr>
          <p:nvPr>
            <p:ph sz="half" idx="16"/>
          </p:nvPr>
        </p:nvSpPr>
        <p:spPr/>
        <p:txBody>
          <a:bodyPr/>
          <a:lstStyle/>
          <a:p>
            <a:r>
              <a:rPr lang="sv-SE" dirty="0" smtClean="0"/>
              <a:t>I snitt uppskattar kommunerna att de kommer att dela ut villkorade stöd på 2,0 Mkr (median 0,8 Mkr).</a:t>
            </a:r>
            <a:endParaRPr lang="sv-SE" dirty="0"/>
          </a:p>
        </p:txBody>
      </p:sp>
      <p:sp>
        <p:nvSpPr>
          <p:cNvPr id="6" name="Platshållare för innehåll 5"/>
          <p:cNvSpPr>
            <a:spLocks noGrp="1"/>
          </p:cNvSpPr>
          <p:nvPr>
            <p:ph sz="half" idx="17"/>
          </p:nvPr>
        </p:nvSpPr>
        <p:spPr/>
        <p:txBody>
          <a:bodyPr/>
          <a:lstStyle/>
          <a:p>
            <a:r>
              <a:rPr lang="sv-SE" dirty="0" smtClean="0"/>
              <a:t>Motsvarande summa per invånare uppgår till 68 kr (median 35 kr).</a:t>
            </a:r>
            <a:endParaRPr lang="sv-SE" dirty="0"/>
          </a:p>
        </p:txBody>
      </p:sp>
      <p:pic>
        <p:nvPicPr>
          <p:cNvPr id="7" name="Bildobjekt 6"/>
          <p:cNvPicPr/>
          <p:nvPr/>
        </p:nvPicPr>
        <p:blipFill>
          <a:blip r:embed="rId2">
            <a:extLst>
              <a:ext uri="{28A0092B-C50C-407E-A947-70E740481C1C}">
                <a14:useLocalDpi xmlns:a14="http://schemas.microsoft.com/office/drawing/2010/main" val="0"/>
              </a:ext>
            </a:extLst>
          </a:blip>
          <a:srcRect/>
          <a:stretch>
            <a:fillRect/>
          </a:stretch>
        </p:blipFill>
        <p:spPr bwMode="auto">
          <a:xfrm>
            <a:off x="129600" y="2563200"/>
            <a:ext cx="4770120" cy="3817620"/>
          </a:xfrm>
          <a:prstGeom prst="rect">
            <a:avLst/>
          </a:prstGeom>
          <a:noFill/>
          <a:ln>
            <a:noFill/>
          </a:ln>
        </p:spPr>
      </p:pic>
      <p:pic>
        <p:nvPicPr>
          <p:cNvPr id="3" name="Bildobjekt 2"/>
          <p:cNvPicPr>
            <a:picLocks noChangeAspect="1" noChangeArrowheads="1"/>
          </p:cNvPicPr>
          <p:nvPr>
            <p:extLst>
              <p:ext uri="{D42A27DB-BD31-4B8C-83A1-F6EECF244321}">
                <p14:modId xmlns:p14="http://schemas.microsoft.com/office/powerpoint/2010/main" val="411881816"/>
              </p:ext>
            </p:extLst>
          </p:nvPr>
        </p:nvPicPr>
        <p:blipFill>
          <a:blip r:embed="rId3">
            <a:extLst>
              <a:ext uri="{28A0092B-C50C-407E-A947-70E740481C1C}">
                <a14:useLocalDpi xmlns:a14="http://schemas.microsoft.com/office/drawing/2010/main" val="0"/>
              </a:ext>
            </a:extLst>
          </a:blip>
          <a:srcRect/>
          <a:stretch>
            <a:fillRect/>
          </a:stretch>
        </p:blipFill>
        <p:spPr bwMode="auto">
          <a:xfrm>
            <a:off x="5241925" y="3935413"/>
            <a:ext cx="396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57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Framtida stöd</a:t>
            </a:r>
            <a:endParaRPr lang="sv-SE" dirty="0"/>
          </a:p>
        </p:txBody>
      </p:sp>
    </p:spTree>
    <p:extLst>
      <p:ext uri="{BB962C8B-B14F-4D97-AF65-F5344CB8AC3E}">
        <p14:creationId xmlns:p14="http://schemas.microsoft.com/office/powerpoint/2010/main" val="263159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Kommunernas framtida stöd</a:t>
            </a:r>
            <a:endParaRPr lang="sv-SE" dirty="0"/>
          </a:p>
        </p:txBody>
      </p:sp>
      <p:sp>
        <p:nvSpPr>
          <p:cNvPr id="4" name="Platshållare för text 3"/>
          <p:cNvSpPr>
            <a:spLocks noGrp="1"/>
          </p:cNvSpPr>
          <p:nvPr>
            <p:ph type="body" sz="quarter" idx="12"/>
          </p:nvPr>
        </p:nvSpPr>
        <p:spPr/>
        <p:txBody>
          <a:bodyPr/>
          <a:lstStyle/>
          <a:p>
            <a:r>
              <a:rPr lang="sv-SE" dirty="0"/>
              <a:t>Bas: Samtliga 259 deltagande kommuner.</a:t>
            </a:r>
          </a:p>
        </p:txBody>
      </p:sp>
      <p:sp>
        <p:nvSpPr>
          <p:cNvPr id="5" name="Platshållare för innehåll 4"/>
          <p:cNvSpPr>
            <a:spLocks noGrp="1"/>
          </p:cNvSpPr>
          <p:nvPr>
            <p:ph sz="half" idx="16"/>
          </p:nvPr>
        </p:nvSpPr>
        <p:spPr/>
        <p:txBody>
          <a:bodyPr/>
          <a:lstStyle/>
          <a:p>
            <a:r>
              <a:rPr lang="sv-SE" dirty="0" smtClean="0"/>
              <a:t>Det vanligaste svaret är att kommunen för nästa år kommer ha relativt oförändrade budgetar/bidrag vad avser nedanstående områden.</a:t>
            </a:r>
            <a:endParaRPr lang="sv-SE" dirty="0"/>
          </a:p>
        </p:txBody>
      </p:sp>
      <p:sp>
        <p:nvSpPr>
          <p:cNvPr id="6" name="Platshållare för innehåll 5"/>
          <p:cNvSpPr>
            <a:spLocks noGrp="1"/>
          </p:cNvSpPr>
          <p:nvPr>
            <p:ph sz="half" idx="17"/>
          </p:nvPr>
        </p:nvSpPr>
        <p:spPr/>
        <p:txBody>
          <a:bodyPr/>
          <a:lstStyle/>
          <a:p>
            <a:r>
              <a:rPr lang="sv-SE" dirty="0" smtClean="0"/>
              <a:t>Det som främst kommer att ökas är investeringsbudgeten respektive driftbudgeten för idrottsanläggningar. Nästan en av fem kommuner uppger att stöden till idrottsföreningarna kommer att ökas med minst fem procent.</a:t>
            </a:r>
            <a:endParaRPr lang="sv-SE" dirty="0"/>
          </a:p>
        </p:txBody>
      </p:sp>
      <p:pic>
        <p:nvPicPr>
          <p:cNvPr id="3" name="Bildobjekt 2"/>
          <p:cNvPicPr/>
          <p:nvPr>
            <p:extLst>
              <p:ext uri="{D42A27DB-BD31-4B8C-83A1-F6EECF244321}">
                <p14:modId xmlns:p14="http://schemas.microsoft.com/office/powerpoint/2010/main" val="3689429906"/>
              </p:ext>
            </p:extLst>
          </p:nvPr>
        </p:nvPicPr>
        <p:blipFill>
          <a:blip r:embed="rId2"/>
          <a:stretch>
            <a:fillRect/>
          </a:stretch>
        </p:blipFill>
        <p:spPr>
          <a:xfrm>
            <a:off x="252417" y="2636912"/>
            <a:ext cx="9401167" cy="3876743"/>
          </a:xfrm>
          <a:prstGeom prst="rect">
            <a:avLst/>
          </a:prstGeom>
        </p:spPr>
      </p:pic>
    </p:spTree>
    <p:extLst>
      <p:ext uri="{BB962C8B-B14F-4D97-AF65-F5344CB8AC3E}">
        <p14:creationId xmlns:p14="http://schemas.microsoft.com/office/powerpoint/2010/main" val="1568378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Idrottspolitiskt program och idrottspolicy</a:t>
            </a:r>
            <a:endParaRPr lang="sv-SE" dirty="0"/>
          </a:p>
        </p:txBody>
      </p:sp>
    </p:spTree>
    <p:extLst>
      <p:ext uri="{BB962C8B-B14F-4D97-AF65-F5344CB8AC3E}">
        <p14:creationId xmlns:p14="http://schemas.microsoft.com/office/powerpoint/2010/main" val="25453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Idrottspolitiskt program och idrottspolicy</a:t>
            </a:r>
          </a:p>
        </p:txBody>
      </p:sp>
      <p:sp>
        <p:nvSpPr>
          <p:cNvPr id="4" name="Platshållare för text 3"/>
          <p:cNvSpPr>
            <a:spLocks noGrp="1"/>
          </p:cNvSpPr>
          <p:nvPr>
            <p:ph type="body" sz="quarter" idx="12"/>
          </p:nvPr>
        </p:nvSpPr>
        <p:spPr/>
        <p:txBody>
          <a:bodyPr/>
          <a:lstStyle/>
          <a:p>
            <a:r>
              <a:rPr lang="sv-SE" dirty="0"/>
              <a:t>Bas: Samtliga 259 deltagande kommuner.</a:t>
            </a:r>
          </a:p>
        </p:txBody>
      </p:sp>
      <p:sp>
        <p:nvSpPr>
          <p:cNvPr id="10" name="Platshållare för innehåll 4"/>
          <p:cNvSpPr>
            <a:spLocks noGrp="1"/>
          </p:cNvSpPr>
          <p:nvPr>
            <p:ph sz="half" idx="16"/>
          </p:nvPr>
        </p:nvSpPr>
        <p:spPr/>
        <p:txBody>
          <a:bodyPr/>
          <a:lstStyle/>
          <a:p>
            <a:r>
              <a:rPr lang="sv-SE" dirty="0" smtClean="0"/>
              <a:t>En av fyra kommuner uppger att de har ett idrottspolitiskt program eller idrottspolicy och en lika hög andel att det är på </a:t>
            </a:r>
            <a:r>
              <a:rPr lang="sv-SE" dirty="0"/>
              <a:t>gång. Hälften av kommunerna uppger </a:t>
            </a:r>
            <a:r>
              <a:rPr lang="sv-SE" dirty="0" smtClean="0"/>
              <a:t>dock att </a:t>
            </a:r>
            <a:r>
              <a:rPr lang="sv-SE" dirty="0"/>
              <a:t>de inte har </a:t>
            </a:r>
            <a:r>
              <a:rPr lang="sv-SE" dirty="0" smtClean="0"/>
              <a:t>det.</a:t>
            </a:r>
            <a:endParaRPr lang="sv-SE" dirty="0"/>
          </a:p>
        </p:txBody>
      </p:sp>
      <p:sp>
        <p:nvSpPr>
          <p:cNvPr id="6" name="Platshållare för innehåll 5"/>
          <p:cNvSpPr>
            <a:spLocks noGrp="1"/>
          </p:cNvSpPr>
          <p:nvPr>
            <p:ph sz="half" idx="17"/>
          </p:nvPr>
        </p:nvSpPr>
        <p:spPr/>
        <p:txBody>
          <a:bodyPr/>
          <a:lstStyle/>
          <a:p>
            <a:r>
              <a:rPr lang="sv-SE" dirty="0" smtClean="0"/>
              <a:t>Mer än hälften som har ett program/policy uppger att den antogs 2013 eller senare.</a:t>
            </a:r>
            <a:endParaRPr lang="sv-SE" dirty="0"/>
          </a:p>
        </p:txBody>
      </p:sp>
      <p:pic>
        <p:nvPicPr>
          <p:cNvPr id="3" name="Bildobjekt 2"/>
          <p:cNvPicPr/>
          <p:nvPr>
            <p:extLst>
              <p:ext uri="{D42A27DB-BD31-4B8C-83A1-F6EECF244321}">
                <p14:modId xmlns:p14="http://schemas.microsoft.com/office/powerpoint/2010/main" val="2065054035"/>
              </p:ext>
            </p:extLst>
          </p:nvPr>
        </p:nvPicPr>
        <p:blipFill>
          <a:blip r:embed="rId2"/>
          <a:stretch>
            <a:fillRect/>
          </a:stretch>
        </p:blipFill>
        <p:spPr>
          <a:xfrm>
            <a:off x="56456" y="2724429"/>
            <a:ext cx="5495855" cy="3152843"/>
          </a:xfrm>
          <a:prstGeom prst="rect">
            <a:avLst/>
          </a:prstGeom>
        </p:spPr>
      </p:pic>
      <p:pic>
        <p:nvPicPr>
          <p:cNvPr id="8" name="Bildobjekt 7"/>
          <p:cNvPicPr/>
          <p:nvPr>
            <p:extLst>
              <p:ext uri="{D42A27DB-BD31-4B8C-83A1-F6EECF244321}">
                <p14:modId xmlns:p14="http://schemas.microsoft.com/office/powerpoint/2010/main" val="1484222978"/>
              </p:ext>
            </p:extLst>
          </p:nvPr>
        </p:nvPicPr>
        <p:blipFill>
          <a:blip r:embed="rId3"/>
          <a:stretch>
            <a:fillRect/>
          </a:stretch>
        </p:blipFill>
        <p:spPr>
          <a:xfrm>
            <a:off x="5652839" y="2877831"/>
            <a:ext cx="3476625" cy="3295650"/>
          </a:xfrm>
          <a:prstGeom prst="rect">
            <a:avLst/>
          </a:prstGeom>
        </p:spPr>
      </p:pic>
    </p:spTree>
    <p:extLst>
      <p:ext uri="{BB962C8B-B14F-4D97-AF65-F5344CB8AC3E}">
        <p14:creationId xmlns:p14="http://schemas.microsoft.com/office/powerpoint/2010/main" val="1025838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Idrottspolitiskt program och idrottspolicy</a:t>
            </a:r>
          </a:p>
        </p:txBody>
      </p:sp>
      <p:sp>
        <p:nvSpPr>
          <p:cNvPr id="5" name="Platshållare för innehåll 4"/>
          <p:cNvSpPr>
            <a:spLocks noGrp="1"/>
          </p:cNvSpPr>
          <p:nvPr>
            <p:ph sz="half" idx="16"/>
          </p:nvPr>
        </p:nvSpPr>
        <p:spPr/>
        <p:txBody>
          <a:bodyPr/>
          <a:lstStyle/>
          <a:p>
            <a:r>
              <a:rPr lang="sv-SE" dirty="0" smtClean="0"/>
              <a:t>Andelen kommuner med ett antaget idrottsprogram/idrottspolicy ökar med ökat antal invånare i kommunen.</a:t>
            </a:r>
            <a:endParaRPr lang="sv-SE" dirty="0"/>
          </a:p>
        </p:txBody>
      </p:sp>
      <p:pic>
        <p:nvPicPr>
          <p:cNvPr id="3" name="Bildobjekt 2"/>
          <p:cNvPicPr>
            <a:picLocks noChangeAspect="1" noChangeArrowheads="1"/>
          </p:cNvPicPr>
          <p:nvPr>
            <p:extLst>
              <p:ext uri="{D42A27DB-BD31-4B8C-83A1-F6EECF244321}">
                <p14:modId xmlns:p14="http://schemas.microsoft.com/office/powerpoint/2010/main" val="789303857"/>
              </p:ext>
            </p:extLst>
          </p:nvPr>
        </p:nvPicPr>
        <p:blipFill>
          <a:blip r:embed="rId2">
            <a:extLst>
              <a:ext uri="{28A0092B-C50C-407E-A947-70E740481C1C}">
                <a14:useLocalDpi xmlns:a14="http://schemas.microsoft.com/office/drawing/2010/main" val="0"/>
              </a:ext>
            </a:extLst>
          </a:blip>
          <a:srcRect/>
          <a:stretch>
            <a:fillRect/>
          </a:stretch>
        </p:blipFill>
        <p:spPr bwMode="auto">
          <a:xfrm>
            <a:off x="2600325" y="2794000"/>
            <a:ext cx="47053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25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Sammanfattning</a:t>
            </a:r>
            <a:endParaRPr lang="sv-SE" dirty="0"/>
          </a:p>
        </p:txBody>
      </p:sp>
      <p:sp>
        <p:nvSpPr>
          <p:cNvPr id="8" name="Platshållare för innehåll 7"/>
          <p:cNvSpPr>
            <a:spLocks noGrp="1"/>
          </p:cNvSpPr>
          <p:nvPr>
            <p:ph sz="half" idx="16"/>
          </p:nvPr>
        </p:nvSpPr>
        <p:spPr/>
        <p:txBody>
          <a:bodyPr/>
          <a:lstStyle/>
          <a:p>
            <a:pPr lvl="1"/>
            <a:r>
              <a:rPr lang="sv-SE" dirty="0" smtClean="0"/>
              <a:t>Ökat stöd för drift av anläggningar</a:t>
            </a:r>
          </a:p>
          <a:p>
            <a:r>
              <a:rPr lang="sv-SE" dirty="0" smtClean="0"/>
              <a:t>Jämfört med år 2015 uppger kommunerna främst att de ger ökat stöd för investeringar i nya idrottsanläggningar samt projektbidrag. Det vanligaste är att ge stöd för drift av idrottsanläggningar respektive lokalt aktivitetsstöd.</a:t>
            </a:r>
          </a:p>
          <a:p>
            <a:pPr lvl="1"/>
            <a:r>
              <a:rPr lang="sv-SE" dirty="0" smtClean="0"/>
              <a:t>Tydliga åldersgränser vid lokalt aktivitetsstöd</a:t>
            </a:r>
          </a:p>
          <a:p>
            <a:r>
              <a:rPr lang="sv-SE" dirty="0" smtClean="0"/>
              <a:t>Det klart vanligaste är att kommunerna har åldersgränserna 7-20 år respektive 7-25 år vad gäller fördelning av det lokala aktivitetsstödet. Nästan tre av fem kommuner delar ut stödet per deltagartillfälle medan en något lägre andel uppger att de delar ut det per sammankomst.</a:t>
            </a:r>
          </a:p>
          <a:p>
            <a:endParaRPr lang="sv-SE" dirty="0"/>
          </a:p>
        </p:txBody>
      </p:sp>
      <p:sp>
        <p:nvSpPr>
          <p:cNvPr id="9" name="Platshållare för innehåll 8"/>
          <p:cNvSpPr>
            <a:spLocks noGrp="1"/>
          </p:cNvSpPr>
          <p:nvPr>
            <p:ph sz="half" idx="17"/>
          </p:nvPr>
        </p:nvSpPr>
        <p:spPr/>
        <p:txBody>
          <a:bodyPr/>
          <a:lstStyle/>
          <a:p>
            <a:pPr lvl="1"/>
            <a:r>
              <a:rPr lang="sv-SE" dirty="0" smtClean="0"/>
              <a:t>Det framtida stödet kommer överlag vara oförändrat</a:t>
            </a:r>
          </a:p>
          <a:p>
            <a:r>
              <a:rPr lang="sv-SE" dirty="0" smtClean="0"/>
              <a:t>En av fem kommuner uppger att den egna investeringsbudgeten för idrottsanläggningar och driftbudgeten för egna kommunala idrottsanläggningar kommer att öka mer än fem procent. Omkring tre av fyra kommuner uppger att stödet nästa år kommer vara relativt oförändrat vad gäller föreningsbidrag, lokalsubvention, driftbidrag och investeringsbidrag för föreningsägda idrottsanläggningar.</a:t>
            </a:r>
          </a:p>
          <a:p>
            <a:pPr lvl="1"/>
            <a:r>
              <a:rPr lang="sv-SE" dirty="0" smtClean="0"/>
              <a:t>Idrottspolitiskt program/Idrottspolicy och utvecklingsplan för idrottsanläggningar vanligast i stora kommuner</a:t>
            </a:r>
          </a:p>
          <a:p>
            <a:r>
              <a:rPr lang="sv-SE" dirty="0" smtClean="0"/>
              <a:t>Andelen kommuner som har ett idrottspolitisk program/en idrottspolicy ökar med antalet kommuninvånare. Detsamma gäller andelen som har en utvecklingsplan för idrottsanläggningar.</a:t>
            </a:r>
            <a:endParaRPr lang="sv-SE" dirty="0"/>
          </a:p>
        </p:txBody>
      </p:sp>
    </p:spTree>
    <p:extLst>
      <p:ext uri="{BB962C8B-B14F-4D97-AF65-F5344CB8AC3E}">
        <p14:creationId xmlns:p14="http://schemas.microsoft.com/office/powerpoint/2010/main" val="1334427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Utvecklingsplan för idrottsanläggningar</a:t>
            </a:r>
            <a:endParaRPr lang="sv-SE" dirty="0"/>
          </a:p>
        </p:txBody>
      </p:sp>
    </p:spTree>
    <p:extLst>
      <p:ext uri="{BB962C8B-B14F-4D97-AF65-F5344CB8AC3E}">
        <p14:creationId xmlns:p14="http://schemas.microsoft.com/office/powerpoint/2010/main" val="3392605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Utvecklingsplan för idrottsanläggningar</a:t>
            </a:r>
          </a:p>
        </p:txBody>
      </p:sp>
      <p:sp>
        <p:nvSpPr>
          <p:cNvPr id="4" name="Platshållare för text 3"/>
          <p:cNvSpPr>
            <a:spLocks noGrp="1"/>
          </p:cNvSpPr>
          <p:nvPr>
            <p:ph type="body" sz="quarter" idx="12"/>
          </p:nvPr>
        </p:nvSpPr>
        <p:spPr/>
        <p:txBody>
          <a:bodyPr/>
          <a:lstStyle/>
          <a:p>
            <a:r>
              <a:rPr lang="sv-SE" dirty="0"/>
              <a:t>Bas: Samtliga 259 deltagande kommuner.</a:t>
            </a:r>
          </a:p>
        </p:txBody>
      </p:sp>
      <p:sp>
        <p:nvSpPr>
          <p:cNvPr id="10" name="Platshållare för innehåll 4"/>
          <p:cNvSpPr>
            <a:spLocks noGrp="1"/>
          </p:cNvSpPr>
          <p:nvPr>
            <p:ph sz="half" idx="16"/>
          </p:nvPr>
        </p:nvSpPr>
        <p:spPr/>
        <p:txBody>
          <a:bodyPr/>
          <a:lstStyle/>
          <a:p>
            <a:r>
              <a:rPr lang="sv-SE" dirty="0" smtClean="0"/>
              <a:t>En av fyra uppger att kommunen har en utvecklingsplan för idrottsanläggningar och en lika hög andel uppger att det är på gång.</a:t>
            </a:r>
            <a:endParaRPr lang="sv-SE" dirty="0"/>
          </a:p>
        </p:txBody>
      </p:sp>
      <p:pic>
        <p:nvPicPr>
          <p:cNvPr id="3" name="Bildobjekt 2"/>
          <p:cNvPicPr/>
          <p:nvPr>
            <p:extLst>
              <p:ext uri="{D42A27DB-BD31-4B8C-83A1-F6EECF244321}">
                <p14:modId xmlns:p14="http://schemas.microsoft.com/office/powerpoint/2010/main" val="2785654133"/>
              </p:ext>
            </p:extLst>
          </p:nvPr>
        </p:nvPicPr>
        <p:blipFill>
          <a:blip r:embed="rId2"/>
          <a:stretch>
            <a:fillRect/>
          </a:stretch>
        </p:blipFill>
        <p:spPr>
          <a:xfrm>
            <a:off x="2205073" y="2603500"/>
            <a:ext cx="5495855" cy="3152843"/>
          </a:xfrm>
          <a:prstGeom prst="rect">
            <a:avLst/>
          </a:prstGeom>
        </p:spPr>
      </p:pic>
    </p:spTree>
    <p:extLst>
      <p:ext uri="{BB962C8B-B14F-4D97-AF65-F5344CB8AC3E}">
        <p14:creationId xmlns:p14="http://schemas.microsoft.com/office/powerpoint/2010/main" val="2717947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Utvecklingsplan för idrottsanläggningar</a:t>
            </a:r>
          </a:p>
        </p:txBody>
      </p:sp>
      <p:sp>
        <p:nvSpPr>
          <p:cNvPr id="5" name="Platshållare för innehåll 4"/>
          <p:cNvSpPr>
            <a:spLocks noGrp="1"/>
          </p:cNvSpPr>
          <p:nvPr>
            <p:ph sz="half" idx="16"/>
          </p:nvPr>
        </p:nvSpPr>
        <p:spPr/>
        <p:txBody>
          <a:bodyPr/>
          <a:lstStyle/>
          <a:p>
            <a:r>
              <a:rPr lang="sv-SE" dirty="0" smtClean="0"/>
              <a:t>Andelen kommuner som har en utvecklingsplan för idrottsanläggningar ökar med antalet invånare i kommunen.</a:t>
            </a:r>
            <a:endParaRPr lang="sv-SE" dirty="0"/>
          </a:p>
        </p:txBody>
      </p:sp>
      <p:sp>
        <p:nvSpPr>
          <p:cNvPr id="6" name="Platshållare för innehåll 5"/>
          <p:cNvSpPr>
            <a:spLocks noGrp="1"/>
          </p:cNvSpPr>
          <p:nvPr>
            <p:ph sz="half" idx="17"/>
          </p:nvPr>
        </p:nvSpPr>
        <p:spPr/>
        <p:txBody>
          <a:bodyPr/>
          <a:lstStyle/>
          <a:p>
            <a:r>
              <a:rPr lang="sv-SE" dirty="0"/>
              <a:t>Klart vanligast är det att ha en </a:t>
            </a:r>
            <a:r>
              <a:rPr lang="sv-SE" dirty="0" smtClean="0"/>
              <a:t>utvecklingsplan </a:t>
            </a:r>
            <a:r>
              <a:rPr lang="sv-SE" dirty="0"/>
              <a:t>om kommuninvånarantalet överstiger 40 000</a:t>
            </a:r>
            <a:r>
              <a:rPr lang="sv-SE" dirty="0" smtClean="0"/>
              <a:t>.</a:t>
            </a:r>
            <a:endParaRPr lang="sv-SE" dirty="0"/>
          </a:p>
        </p:txBody>
      </p:sp>
      <p:pic>
        <p:nvPicPr>
          <p:cNvPr id="3" name="Bildobjekt 2"/>
          <p:cNvPicPr>
            <a:picLocks noChangeAspect="1" noChangeArrowheads="1"/>
          </p:cNvPicPr>
          <p:nvPr>
            <p:extLst>
              <p:ext uri="{D42A27DB-BD31-4B8C-83A1-F6EECF244321}">
                <p14:modId xmlns:p14="http://schemas.microsoft.com/office/powerpoint/2010/main" val="1319731989"/>
              </p:ext>
            </p:extLst>
          </p:nvPr>
        </p:nvPicPr>
        <p:blipFill>
          <a:blip r:embed="rId2">
            <a:extLst>
              <a:ext uri="{28A0092B-C50C-407E-A947-70E740481C1C}">
                <a14:useLocalDpi xmlns:a14="http://schemas.microsoft.com/office/drawing/2010/main" val="0"/>
              </a:ext>
            </a:extLst>
          </a:blip>
          <a:srcRect/>
          <a:stretch>
            <a:fillRect/>
          </a:stretch>
        </p:blipFill>
        <p:spPr bwMode="auto">
          <a:xfrm>
            <a:off x="2600325" y="2794000"/>
            <a:ext cx="47053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577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rubrik 6"/>
          <p:cNvSpPr>
            <a:spLocks noGrp="1"/>
          </p:cNvSpPr>
          <p:nvPr>
            <p:ph type="subTitle" idx="1"/>
          </p:nvPr>
        </p:nvSpPr>
        <p:spPr/>
        <p:txBody>
          <a:bodyPr/>
          <a:lstStyle/>
          <a:p>
            <a:r>
              <a:rPr lang="sv-SE" dirty="0" smtClean="0"/>
              <a:t>Bilaga 1: Jämförelser mellan län</a:t>
            </a:r>
          </a:p>
          <a:p>
            <a:r>
              <a:rPr lang="sv-SE" dirty="0" smtClean="0"/>
              <a:t>Bilaga 2: Jämförelser mellan distrikt</a:t>
            </a:r>
            <a:endParaRPr lang="sv-SE" dirty="0"/>
          </a:p>
        </p:txBody>
      </p:sp>
      <p:sp>
        <p:nvSpPr>
          <p:cNvPr id="6" name="Rubrik 5"/>
          <p:cNvSpPr>
            <a:spLocks noGrp="1"/>
          </p:cNvSpPr>
          <p:nvPr>
            <p:ph type="title"/>
          </p:nvPr>
        </p:nvSpPr>
        <p:spPr/>
        <p:txBody>
          <a:bodyPr/>
          <a:lstStyle/>
          <a:p>
            <a:r>
              <a:rPr lang="sv-SE" dirty="0" smtClean="0"/>
              <a:t>Bilagor</a:t>
            </a:r>
            <a:endParaRPr lang="sv-SE" dirty="0"/>
          </a:p>
        </p:txBody>
      </p:sp>
    </p:spTree>
    <p:extLst>
      <p:ext uri="{BB962C8B-B14F-4D97-AF65-F5344CB8AC3E}">
        <p14:creationId xmlns:p14="http://schemas.microsoft.com/office/powerpoint/2010/main" val="3246977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1: Jämförelser mellan län</a:t>
            </a:r>
            <a:endParaRPr lang="sv-SE" dirty="0"/>
          </a:p>
        </p:txBody>
      </p:sp>
      <p:sp>
        <p:nvSpPr>
          <p:cNvPr id="6" name="Platshållare för text 5"/>
          <p:cNvSpPr>
            <a:spLocks noGrp="1"/>
          </p:cNvSpPr>
          <p:nvPr>
            <p:ph type="body" sz="quarter" idx="13"/>
          </p:nvPr>
        </p:nvSpPr>
        <p:spPr/>
        <p:txBody>
          <a:bodyPr/>
          <a:lstStyle/>
          <a:p>
            <a:r>
              <a:rPr lang="sv-SE" dirty="0" smtClean="0"/>
              <a:t>Utveckling av underhållsbudget för idrottsanläggningar</a:t>
            </a:r>
            <a:endParaRPr lang="sv-SE" dirty="0"/>
          </a:p>
        </p:txBody>
      </p:sp>
      <p:sp>
        <p:nvSpPr>
          <p:cNvPr id="5" name="Platshållare för text 4"/>
          <p:cNvSpPr>
            <a:spLocks noGrp="1"/>
          </p:cNvSpPr>
          <p:nvPr>
            <p:ph type="body" sz="quarter" idx="12"/>
          </p:nvPr>
        </p:nvSpPr>
        <p:spPr/>
        <p:txBody>
          <a:bodyPr/>
          <a:lstStyle/>
          <a:p>
            <a:r>
              <a:rPr lang="sv-SE" dirty="0" smtClean="0"/>
              <a:t>Frågan är ny 2016 varför inga jämförelser mot tidigare år kan göras.</a:t>
            </a:r>
            <a:endParaRPr lang="sv-SE" dirty="0"/>
          </a:p>
        </p:txBody>
      </p:sp>
      <p:pic>
        <p:nvPicPr>
          <p:cNvPr id="2" name="Bildobjekt 1"/>
          <p:cNvPicPr/>
          <p:nvPr>
            <p:extLst>
              <p:ext uri="{D42A27DB-BD31-4B8C-83A1-F6EECF244321}">
                <p14:modId xmlns:p14="http://schemas.microsoft.com/office/powerpoint/2010/main" val="1834733613"/>
              </p:ext>
            </p:extLst>
          </p:nvPr>
        </p:nvPicPr>
        <p:blipFill>
          <a:blip r:embed="rId2"/>
          <a:stretch>
            <a:fillRect/>
          </a:stretch>
        </p:blipFill>
        <p:spPr>
          <a:xfrm>
            <a:off x="815833" y="1660356"/>
            <a:ext cx="8274334" cy="4792980"/>
          </a:xfrm>
          <a:prstGeom prst="rect">
            <a:avLst/>
          </a:prstGeom>
        </p:spPr>
      </p:pic>
    </p:spTree>
    <p:extLst>
      <p:ext uri="{BB962C8B-B14F-4D97-AF65-F5344CB8AC3E}">
        <p14:creationId xmlns:p14="http://schemas.microsoft.com/office/powerpoint/2010/main" val="3007925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1: Jämförelser mellan län</a:t>
            </a:r>
            <a:endParaRPr lang="sv-SE" dirty="0"/>
          </a:p>
        </p:txBody>
      </p:sp>
      <p:sp>
        <p:nvSpPr>
          <p:cNvPr id="6" name="Platshållare för text 5"/>
          <p:cNvSpPr>
            <a:spLocks noGrp="1"/>
          </p:cNvSpPr>
          <p:nvPr>
            <p:ph type="body" sz="quarter" idx="13"/>
          </p:nvPr>
        </p:nvSpPr>
        <p:spPr/>
        <p:txBody>
          <a:bodyPr/>
          <a:lstStyle/>
          <a:p>
            <a:r>
              <a:rPr lang="sv-SE" dirty="0" smtClean="0"/>
              <a:t>Utveckling av totala investeringar i nya anläggningar</a:t>
            </a:r>
            <a:endParaRPr lang="sv-SE" dirty="0"/>
          </a:p>
        </p:txBody>
      </p:sp>
      <p:sp>
        <p:nvSpPr>
          <p:cNvPr id="5" name="Platshållare för text 4"/>
          <p:cNvSpPr>
            <a:spLocks noGrp="1"/>
          </p:cNvSpPr>
          <p:nvPr>
            <p:ph type="body" sz="quarter" idx="12"/>
          </p:nvPr>
        </p:nvSpPr>
        <p:spPr/>
        <p:txBody>
          <a:bodyPr/>
          <a:lstStyle/>
          <a:p>
            <a:r>
              <a:rPr lang="sv-SE" dirty="0"/>
              <a:t>Frågan är ny 2016 varför inga </a:t>
            </a:r>
            <a:r>
              <a:rPr lang="sv-SE" dirty="0" smtClean="0"/>
              <a:t>jämförelser mot tidigare år kan </a:t>
            </a:r>
            <a:r>
              <a:rPr lang="sv-SE" dirty="0"/>
              <a:t>göras</a:t>
            </a:r>
            <a:r>
              <a:rPr lang="sv-SE" dirty="0" smtClean="0"/>
              <a:t>.</a:t>
            </a:r>
            <a:endParaRPr lang="sv-SE" dirty="0"/>
          </a:p>
        </p:txBody>
      </p:sp>
      <p:pic>
        <p:nvPicPr>
          <p:cNvPr id="3" name="Bildobjekt 2"/>
          <p:cNvPicPr/>
          <p:nvPr>
            <p:extLst>
              <p:ext uri="{D42A27DB-BD31-4B8C-83A1-F6EECF244321}">
                <p14:modId xmlns:p14="http://schemas.microsoft.com/office/powerpoint/2010/main" val="852258186"/>
              </p:ext>
            </p:extLst>
          </p:nvPr>
        </p:nvPicPr>
        <p:blipFill>
          <a:blip r:embed="rId2"/>
          <a:stretch>
            <a:fillRect/>
          </a:stretch>
        </p:blipFill>
        <p:spPr>
          <a:xfrm>
            <a:off x="815975" y="1659086"/>
            <a:ext cx="8274050" cy="4794250"/>
          </a:xfrm>
          <a:prstGeom prst="rect">
            <a:avLst/>
          </a:prstGeom>
        </p:spPr>
      </p:pic>
    </p:spTree>
    <p:extLst>
      <p:ext uri="{BB962C8B-B14F-4D97-AF65-F5344CB8AC3E}">
        <p14:creationId xmlns:p14="http://schemas.microsoft.com/office/powerpoint/2010/main" val="3291692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1: Jämförelser mellan län</a:t>
            </a:r>
            <a:endParaRPr lang="sv-SE" dirty="0"/>
          </a:p>
        </p:txBody>
      </p:sp>
      <p:sp>
        <p:nvSpPr>
          <p:cNvPr id="6" name="Platshållare för text 5"/>
          <p:cNvSpPr>
            <a:spLocks noGrp="1"/>
          </p:cNvSpPr>
          <p:nvPr>
            <p:ph type="body" sz="quarter" idx="13"/>
          </p:nvPr>
        </p:nvSpPr>
        <p:spPr/>
        <p:txBody>
          <a:bodyPr/>
          <a:lstStyle/>
          <a:p>
            <a:r>
              <a:rPr lang="sv-SE" dirty="0" smtClean="0"/>
              <a:t>Det kontanta föreningsbidraget – Inför 2017</a:t>
            </a:r>
            <a:endParaRPr lang="sv-SE" dirty="0"/>
          </a:p>
        </p:txBody>
      </p:sp>
      <p:pic>
        <p:nvPicPr>
          <p:cNvPr id="2" name="Bildobjekt 1"/>
          <p:cNvPicPr/>
          <p:nvPr>
            <p:extLst>
              <p:ext uri="{D42A27DB-BD31-4B8C-83A1-F6EECF244321}">
                <p14:modId xmlns:p14="http://schemas.microsoft.com/office/powerpoint/2010/main" val="4204122582"/>
              </p:ext>
            </p:extLst>
          </p:nvPr>
        </p:nvPicPr>
        <p:blipFill>
          <a:blip r:embed="rId2"/>
          <a:stretch>
            <a:fillRect/>
          </a:stretch>
        </p:blipFill>
        <p:spPr>
          <a:xfrm>
            <a:off x="107950" y="1506686"/>
            <a:ext cx="9690100" cy="4946650"/>
          </a:xfrm>
          <a:prstGeom prst="rect">
            <a:avLst/>
          </a:prstGeom>
        </p:spPr>
      </p:pic>
    </p:spTree>
    <p:extLst>
      <p:ext uri="{BB962C8B-B14F-4D97-AF65-F5344CB8AC3E}">
        <p14:creationId xmlns:p14="http://schemas.microsoft.com/office/powerpoint/2010/main" val="291287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1: Jämförelser mellan län</a:t>
            </a:r>
            <a:endParaRPr lang="sv-SE" dirty="0"/>
          </a:p>
        </p:txBody>
      </p:sp>
      <p:sp>
        <p:nvSpPr>
          <p:cNvPr id="6" name="Platshållare för text 5"/>
          <p:cNvSpPr>
            <a:spLocks noGrp="1"/>
          </p:cNvSpPr>
          <p:nvPr>
            <p:ph type="body" sz="quarter" idx="13"/>
          </p:nvPr>
        </p:nvSpPr>
        <p:spPr/>
        <p:txBody>
          <a:bodyPr/>
          <a:lstStyle/>
          <a:p>
            <a:r>
              <a:rPr lang="sv-SE" dirty="0" smtClean="0"/>
              <a:t>Driftbudget kommunala anläggningar – Inför 2017</a:t>
            </a:r>
            <a:endParaRPr lang="sv-SE" dirty="0"/>
          </a:p>
        </p:txBody>
      </p:sp>
      <p:pic>
        <p:nvPicPr>
          <p:cNvPr id="3" name="Bildobjekt 2"/>
          <p:cNvPicPr/>
          <p:nvPr>
            <p:extLst>
              <p:ext uri="{D42A27DB-BD31-4B8C-83A1-F6EECF244321}">
                <p14:modId xmlns:p14="http://schemas.microsoft.com/office/powerpoint/2010/main" val="2954817524"/>
              </p:ext>
            </p:extLst>
          </p:nvPr>
        </p:nvPicPr>
        <p:blipFill>
          <a:blip r:embed="rId2"/>
          <a:stretch>
            <a:fillRect/>
          </a:stretch>
        </p:blipFill>
        <p:spPr>
          <a:xfrm>
            <a:off x="107362" y="1506469"/>
            <a:ext cx="9691276" cy="4946867"/>
          </a:xfrm>
          <a:prstGeom prst="rect">
            <a:avLst/>
          </a:prstGeom>
        </p:spPr>
      </p:pic>
    </p:spTree>
    <p:extLst>
      <p:ext uri="{BB962C8B-B14F-4D97-AF65-F5344CB8AC3E}">
        <p14:creationId xmlns:p14="http://schemas.microsoft.com/office/powerpoint/2010/main" val="3256133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1: Jämförelser mellan län</a:t>
            </a:r>
            <a:endParaRPr lang="sv-SE" dirty="0"/>
          </a:p>
        </p:txBody>
      </p:sp>
      <p:sp>
        <p:nvSpPr>
          <p:cNvPr id="6" name="Platshållare för text 5"/>
          <p:cNvSpPr>
            <a:spLocks noGrp="1"/>
          </p:cNvSpPr>
          <p:nvPr>
            <p:ph type="body" sz="quarter" idx="13"/>
          </p:nvPr>
        </p:nvSpPr>
        <p:spPr/>
        <p:txBody>
          <a:bodyPr/>
          <a:lstStyle/>
          <a:p>
            <a:r>
              <a:rPr lang="sv-SE" dirty="0" smtClean="0"/>
              <a:t>Driftbidrag föreningsägda anläggningar – Inför 2017</a:t>
            </a:r>
            <a:endParaRPr lang="sv-SE" dirty="0"/>
          </a:p>
        </p:txBody>
      </p:sp>
      <p:pic>
        <p:nvPicPr>
          <p:cNvPr id="3" name="Bildobjekt 2"/>
          <p:cNvPicPr/>
          <p:nvPr>
            <p:extLst>
              <p:ext uri="{D42A27DB-BD31-4B8C-83A1-F6EECF244321}">
                <p14:modId xmlns:p14="http://schemas.microsoft.com/office/powerpoint/2010/main" val="760472020"/>
              </p:ext>
            </p:extLst>
          </p:nvPr>
        </p:nvPicPr>
        <p:blipFill>
          <a:blip r:embed="rId2"/>
          <a:stretch>
            <a:fillRect/>
          </a:stretch>
        </p:blipFill>
        <p:spPr>
          <a:xfrm>
            <a:off x="107362" y="1506469"/>
            <a:ext cx="9691276" cy="4946867"/>
          </a:xfrm>
          <a:prstGeom prst="rect">
            <a:avLst/>
          </a:prstGeom>
        </p:spPr>
      </p:pic>
    </p:spTree>
    <p:extLst>
      <p:ext uri="{BB962C8B-B14F-4D97-AF65-F5344CB8AC3E}">
        <p14:creationId xmlns:p14="http://schemas.microsoft.com/office/powerpoint/2010/main" val="228178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1: Jämförelser mellan län</a:t>
            </a:r>
            <a:endParaRPr lang="sv-SE" dirty="0"/>
          </a:p>
        </p:txBody>
      </p:sp>
      <p:sp>
        <p:nvSpPr>
          <p:cNvPr id="6" name="Platshållare för text 5"/>
          <p:cNvSpPr>
            <a:spLocks noGrp="1"/>
          </p:cNvSpPr>
          <p:nvPr>
            <p:ph type="body" sz="quarter" idx="13"/>
          </p:nvPr>
        </p:nvSpPr>
        <p:spPr/>
        <p:txBody>
          <a:bodyPr/>
          <a:lstStyle/>
          <a:p>
            <a:r>
              <a:rPr lang="sv-SE" dirty="0" smtClean="0"/>
              <a:t>Investeringsbudget för kommunala anläggningar – Inför 2017</a:t>
            </a:r>
            <a:endParaRPr lang="sv-SE" dirty="0"/>
          </a:p>
        </p:txBody>
      </p:sp>
      <p:pic>
        <p:nvPicPr>
          <p:cNvPr id="2" name="Bildobjekt 1"/>
          <p:cNvPicPr/>
          <p:nvPr>
            <p:extLst>
              <p:ext uri="{D42A27DB-BD31-4B8C-83A1-F6EECF244321}">
                <p14:modId xmlns:p14="http://schemas.microsoft.com/office/powerpoint/2010/main" val="4180055386"/>
              </p:ext>
            </p:extLst>
          </p:nvPr>
        </p:nvPicPr>
        <p:blipFill>
          <a:blip r:embed="rId2"/>
          <a:stretch>
            <a:fillRect/>
          </a:stretch>
        </p:blipFill>
        <p:spPr>
          <a:xfrm>
            <a:off x="107362" y="1571239"/>
            <a:ext cx="9691276" cy="4882097"/>
          </a:xfrm>
          <a:prstGeom prst="rect">
            <a:avLst/>
          </a:prstGeom>
        </p:spPr>
      </p:pic>
    </p:spTree>
    <p:extLst>
      <p:ext uri="{BB962C8B-B14F-4D97-AF65-F5344CB8AC3E}">
        <p14:creationId xmlns:p14="http://schemas.microsoft.com/office/powerpoint/2010/main" val="342727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Fakta om undersökningen</a:t>
            </a:r>
            <a:endParaRPr lang="sv-SE" dirty="0"/>
          </a:p>
        </p:txBody>
      </p:sp>
      <p:sp>
        <p:nvSpPr>
          <p:cNvPr id="4" name="Platshållare för innehåll 3"/>
          <p:cNvSpPr>
            <a:spLocks noGrp="1"/>
          </p:cNvSpPr>
          <p:nvPr>
            <p:ph sz="half" idx="16"/>
          </p:nvPr>
        </p:nvSpPr>
        <p:spPr/>
        <p:txBody>
          <a:bodyPr/>
          <a:lstStyle/>
          <a:p>
            <a:pPr lvl="1"/>
            <a:r>
              <a:rPr lang="sv-SE" dirty="0"/>
              <a:t>Bakgrund och syfte</a:t>
            </a:r>
          </a:p>
          <a:p>
            <a:r>
              <a:rPr lang="sv-SE" dirty="0"/>
              <a:t>Riksidrottsförbundet genomför årligen sedan 2004 tillsammans med CMA en undersökning riktad mot Sveriges </a:t>
            </a:r>
            <a:r>
              <a:rPr lang="sv-SE" dirty="0" smtClean="0"/>
              <a:t>kommuner </a:t>
            </a:r>
            <a:r>
              <a:rPr lang="sv-SE" dirty="0"/>
              <a:t>i syfte att kartlägga och följa upp utvecklingen av kommunernas stöd till idrottsrörelsen. Huvudsyftet med undersökningen är att se huruvida kommunerna minskat eller ökat sina bidrag till föreningar under det senaste året.</a:t>
            </a:r>
            <a:endParaRPr lang="sv-SE" dirty="0" smtClean="0"/>
          </a:p>
          <a:p>
            <a:pPr lvl="1"/>
            <a:r>
              <a:rPr lang="sv-SE" dirty="0" smtClean="0"/>
              <a:t>Genomförande</a:t>
            </a:r>
          </a:p>
          <a:p>
            <a:r>
              <a:rPr lang="sv-SE" dirty="0" smtClean="0"/>
              <a:t>Undersökningen </a:t>
            </a:r>
            <a:r>
              <a:rPr lang="sv-SE" dirty="0"/>
              <a:t>har genomförts under perioden </a:t>
            </a:r>
            <a:r>
              <a:rPr lang="sv-SE" dirty="0" smtClean="0"/>
              <a:t/>
            </a:r>
            <a:br>
              <a:rPr lang="sv-SE" dirty="0" smtClean="0"/>
            </a:br>
            <a:r>
              <a:rPr lang="sv-SE" dirty="0" smtClean="0"/>
              <a:t>februari-juni 2016 </a:t>
            </a:r>
            <a:r>
              <a:rPr lang="sv-SE" dirty="0"/>
              <a:t>av CMA Research AB. </a:t>
            </a:r>
            <a:endParaRPr lang="sv-SE" dirty="0" smtClean="0"/>
          </a:p>
          <a:p>
            <a:r>
              <a:rPr lang="sv-SE" dirty="0" smtClean="0"/>
              <a:t>För </a:t>
            </a:r>
            <a:r>
              <a:rPr lang="sv-SE" dirty="0"/>
              <a:t>mer info gå </a:t>
            </a:r>
            <a:r>
              <a:rPr lang="sv-SE" dirty="0" smtClean="0"/>
              <a:t>till </a:t>
            </a:r>
            <a:r>
              <a:rPr lang="sv-SE" dirty="0" smtClean="0">
                <a:hlinkClick r:id="rId2"/>
              </a:rPr>
              <a:t>www.cmaresearch.se</a:t>
            </a:r>
            <a:r>
              <a:rPr lang="sv-SE" dirty="0" smtClean="0"/>
              <a:t>.</a:t>
            </a:r>
            <a:endParaRPr lang="sv-SE" dirty="0"/>
          </a:p>
          <a:p>
            <a:r>
              <a:rPr lang="sv-SE" dirty="0"/>
              <a:t>Projektledare på CMA: Denis Zgela. </a:t>
            </a:r>
            <a:endParaRPr lang="sv-SE" dirty="0" smtClean="0"/>
          </a:p>
          <a:p>
            <a:r>
              <a:rPr lang="sv-SE" dirty="0" smtClean="0"/>
              <a:t>Analys </a:t>
            </a:r>
            <a:r>
              <a:rPr lang="sv-SE" dirty="0"/>
              <a:t>och rapportsammanställning har genomförts av Erik Nygårds.</a:t>
            </a:r>
          </a:p>
          <a:p>
            <a:r>
              <a:rPr lang="sv-SE" dirty="0" smtClean="0"/>
              <a:t>Kontaktperson </a:t>
            </a:r>
            <a:r>
              <a:rPr lang="sv-SE" dirty="0"/>
              <a:t>på </a:t>
            </a:r>
            <a:r>
              <a:rPr lang="sv-SE" dirty="0" smtClean="0"/>
              <a:t>Riksidrottsförbundet: </a:t>
            </a:r>
            <a:r>
              <a:rPr lang="sv-SE" dirty="0"/>
              <a:t>Lina </a:t>
            </a:r>
            <a:r>
              <a:rPr lang="sv-SE" dirty="0" smtClean="0"/>
              <a:t>Wahlgren.</a:t>
            </a:r>
            <a:endParaRPr lang="sv-SE" dirty="0"/>
          </a:p>
        </p:txBody>
      </p:sp>
      <p:sp>
        <p:nvSpPr>
          <p:cNvPr id="5" name="Platshållare för innehåll 4"/>
          <p:cNvSpPr>
            <a:spLocks noGrp="1"/>
          </p:cNvSpPr>
          <p:nvPr>
            <p:ph sz="half" idx="17"/>
          </p:nvPr>
        </p:nvSpPr>
        <p:spPr/>
        <p:txBody>
          <a:bodyPr/>
          <a:lstStyle/>
          <a:p>
            <a:pPr lvl="1"/>
            <a:r>
              <a:rPr lang="sv-SE" dirty="0"/>
              <a:t>Metod</a:t>
            </a:r>
          </a:p>
          <a:p>
            <a:r>
              <a:rPr lang="sv-SE" dirty="0"/>
              <a:t>Informationsbrev och webbenkät har skickats ut till samtliga kommuner, riktat till ansvarig person på fritidsförvaltningen eller den person i kommunens organisation som har kännedom om kommunens anslag i idrottslivet. Två påminnelser skickades ut, vartefter de som ännu inte svarat kontaktades via telefon för möjlighet att delta</a:t>
            </a:r>
            <a:r>
              <a:rPr lang="sv-SE" dirty="0" smtClean="0"/>
              <a:t>.</a:t>
            </a:r>
          </a:p>
          <a:p>
            <a:r>
              <a:rPr lang="sv-SE" dirty="0"/>
              <a:t>Uppnådd svarsfrekvens: </a:t>
            </a:r>
            <a:r>
              <a:rPr lang="sv-SE" dirty="0" smtClean="0"/>
              <a:t>89 </a:t>
            </a:r>
            <a:r>
              <a:rPr lang="sv-SE" dirty="0"/>
              <a:t>procent (</a:t>
            </a:r>
            <a:r>
              <a:rPr lang="sv-SE" dirty="0" smtClean="0"/>
              <a:t>259 </a:t>
            </a:r>
            <a:r>
              <a:rPr lang="sv-SE" dirty="0"/>
              <a:t>av 290 kommuner</a:t>
            </a:r>
            <a:r>
              <a:rPr lang="sv-SE" dirty="0" smtClean="0"/>
              <a:t>).</a:t>
            </a:r>
          </a:p>
          <a:p>
            <a:r>
              <a:rPr lang="sv-SE" sz="1200" dirty="0"/>
              <a:t>Svarsfrekvens </a:t>
            </a:r>
            <a:r>
              <a:rPr lang="sv-SE" sz="1200" dirty="0" smtClean="0"/>
              <a:t>2015: 90 procent.</a:t>
            </a:r>
            <a:endParaRPr lang="sv-SE" sz="1200" dirty="0"/>
          </a:p>
          <a:p>
            <a:pPr lvl="1"/>
            <a:r>
              <a:rPr lang="sv-SE" dirty="0" smtClean="0"/>
              <a:t>Enkät</a:t>
            </a:r>
            <a:endParaRPr lang="sv-SE" dirty="0"/>
          </a:p>
          <a:p>
            <a:r>
              <a:rPr lang="sv-SE" dirty="0"/>
              <a:t>Enkäten består av drygt 30 frågor </a:t>
            </a:r>
            <a:r>
              <a:rPr lang="sv-SE" dirty="0" smtClean="0"/>
              <a:t>som i huvudsak rör områdena: föreningsbidrag, lokalt aktivitetsstöd, lokalsubventioner, kommunala idrottsanläggningar, föreningsdrivna idrottsanläggningar, särskild idrottssatsning, villkorat stöd och framtida stöd. </a:t>
            </a:r>
            <a:r>
              <a:rPr lang="sv-SE" dirty="0"/>
              <a:t>Utöver detta finns även ett antal bakgrundsfrågor om kommunen och dess idrottsföreningar. Det har även funnits möjlighet att </a:t>
            </a:r>
            <a:r>
              <a:rPr lang="sv-SE" dirty="0" smtClean="0"/>
              <a:t>lämna </a:t>
            </a:r>
            <a:r>
              <a:rPr lang="sv-SE" dirty="0"/>
              <a:t>kommentarer </a:t>
            </a:r>
            <a:r>
              <a:rPr lang="sv-SE" dirty="0" smtClean="0"/>
              <a:t>för </a:t>
            </a:r>
            <a:r>
              <a:rPr lang="sv-SE" dirty="0"/>
              <a:t>varje </a:t>
            </a:r>
            <a:r>
              <a:rPr lang="sv-SE" dirty="0" smtClean="0"/>
              <a:t>frågeområde </a:t>
            </a:r>
            <a:r>
              <a:rPr lang="sv-SE" dirty="0"/>
              <a:t>i enkäten.</a:t>
            </a:r>
          </a:p>
        </p:txBody>
      </p:sp>
    </p:spTree>
    <p:extLst>
      <p:ext uri="{BB962C8B-B14F-4D97-AF65-F5344CB8AC3E}">
        <p14:creationId xmlns:p14="http://schemas.microsoft.com/office/powerpoint/2010/main" val="3597227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1: Jämförelser mellan län</a:t>
            </a:r>
            <a:endParaRPr lang="sv-SE" dirty="0"/>
          </a:p>
        </p:txBody>
      </p:sp>
      <p:sp>
        <p:nvSpPr>
          <p:cNvPr id="6" name="Platshållare för text 5"/>
          <p:cNvSpPr>
            <a:spLocks noGrp="1"/>
          </p:cNvSpPr>
          <p:nvPr>
            <p:ph type="body" sz="quarter" idx="13"/>
          </p:nvPr>
        </p:nvSpPr>
        <p:spPr/>
        <p:txBody>
          <a:bodyPr/>
          <a:lstStyle/>
          <a:p>
            <a:r>
              <a:rPr lang="sv-SE" dirty="0" smtClean="0"/>
              <a:t>Investeringsbudget för föreningsägda anläggningar – Inför 2017</a:t>
            </a:r>
            <a:endParaRPr lang="sv-SE" dirty="0"/>
          </a:p>
        </p:txBody>
      </p:sp>
      <p:pic>
        <p:nvPicPr>
          <p:cNvPr id="3" name="Bildobjekt 2"/>
          <p:cNvPicPr/>
          <p:nvPr>
            <p:extLst>
              <p:ext uri="{D42A27DB-BD31-4B8C-83A1-F6EECF244321}">
                <p14:modId xmlns:p14="http://schemas.microsoft.com/office/powerpoint/2010/main" val="4182103443"/>
              </p:ext>
            </p:extLst>
          </p:nvPr>
        </p:nvPicPr>
        <p:blipFill>
          <a:blip r:embed="rId2"/>
          <a:stretch>
            <a:fillRect/>
          </a:stretch>
        </p:blipFill>
        <p:spPr>
          <a:xfrm>
            <a:off x="107362" y="1571239"/>
            <a:ext cx="9691276" cy="4882097"/>
          </a:xfrm>
          <a:prstGeom prst="rect">
            <a:avLst/>
          </a:prstGeom>
        </p:spPr>
      </p:pic>
    </p:spTree>
    <p:extLst>
      <p:ext uri="{BB962C8B-B14F-4D97-AF65-F5344CB8AC3E}">
        <p14:creationId xmlns:p14="http://schemas.microsoft.com/office/powerpoint/2010/main" val="891599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2: Jämförelser mellan distrikt</a:t>
            </a:r>
            <a:endParaRPr lang="sv-SE" dirty="0"/>
          </a:p>
        </p:txBody>
      </p:sp>
      <p:sp>
        <p:nvSpPr>
          <p:cNvPr id="6" name="Platshållare för text 5"/>
          <p:cNvSpPr>
            <a:spLocks noGrp="1"/>
          </p:cNvSpPr>
          <p:nvPr>
            <p:ph type="body" sz="quarter" idx="13"/>
          </p:nvPr>
        </p:nvSpPr>
        <p:spPr/>
        <p:txBody>
          <a:bodyPr/>
          <a:lstStyle/>
          <a:p>
            <a:r>
              <a:rPr lang="sv-SE" dirty="0" smtClean="0"/>
              <a:t>Utveckling av underhållsbudget för idrottsanläggningar</a:t>
            </a:r>
            <a:endParaRPr lang="sv-SE" dirty="0"/>
          </a:p>
        </p:txBody>
      </p:sp>
      <p:sp>
        <p:nvSpPr>
          <p:cNvPr id="5" name="Platshållare för text 4"/>
          <p:cNvSpPr>
            <a:spLocks noGrp="1"/>
          </p:cNvSpPr>
          <p:nvPr>
            <p:ph type="body" sz="quarter" idx="12"/>
          </p:nvPr>
        </p:nvSpPr>
        <p:spPr/>
        <p:txBody>
          <a:bodyPr/>
          <a:lstStyle/>
          <a:p>
            <a:r>
              <a:rPr lang="sv-SE" dirty="0" smtClean="0"/>
              <a:t>Frågan är ny 2016 varför inga jämförelser mot tidigare år kan göras.</a:t>
            </a:r>
            <a:endParaRPr lang="sv-SE" dirty="0"/>
          </a:p>
        </p:txBody>
      </p:sp>
      <p:pic>
        <p:nvPicPr>
          <p:cNvPr id="3" name="Bildobjekt 2"/>
          <p:cNvPicPr/>
          <p:nvPr>
            <p:extLst/>
          </p:nvPr>
        </p:nvPicPr>
        <p:blipFill>
          <a:blip r:embed="rId2"/>
          <a:stretch>
            <a:fillRect/>
          </a:stretch>
        </p:blipFill>
        <p:spPr>
          <a:xfrm>
            <a:off x="815833" y="1644049"/>
            <a:ext cx="8274335" cy="4809287"/>
          </a:xfrm>
          <a:prstGeom prst="rect">
            <a:avLst/>
          </a:prstGeom>
        </p:spPr>
      </p:pic>
    </p:spTree>
    <p:extLst>
      <p:ext uri="{BB962C8B-B14F-4D97-AF65-F5344CB8AC3E}">
        <p14:creationId xmlns:p14="http://schemas.microsoft.com/office/powerpoint/2010/main" val="2031822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2: Jämförelser mellan distrikt</a:t>
            </a:r>
            <a:endParaRPr lang="sv-SE" dirty="0"/>
          </a:p>
        </p:txBody>
      </p:sp>
      <p:sp>
        <p:nvSpPr>
          <p:cNvPr id="6" name="Platshållare för text 5"/>
          <p:cNvSpPr>
            <a:spLocks noGrp="1"/>
          </p:cNvSpPr>
          <p:nvPr>
            <p:ph type="body" sz="quarter" idx="13"/>
          </p:nvPr>
        </p:nvSpPr>
        <p:spPr/>
        <p:txBody>
          <a:bodyPr/>
          <a:lstStyle/>
          <a:p>
            <a:r>
              <a:rPr lang="sv-SE" dirty="0" smtClean="0"/>
              <a:t>Utveckling av totala investeringar i nya anläggningar</a:t>
            </a:r>
            <a:endParaRPr lang="sv-SE" dirty="0"/>
          </a:p>
        </p:txBody>
      </p:sp>
      <p:sp>
        <p:nvSpPr>
          <p:cNvPr id="5" name="Platshållare för text 4"/>
          <p:cNvSpPr>
            <a:spLocks noGrp="1"/>
          </p:cNvSpPr>
          <p:nvPr>
            <p:ph type="body" sz="quarter" idx="12"/>
          </p:nvPr>
        </p:nvSpPr>
        <p:spPr/>
        <p:txBody>
          <a:bodyPr/>
          <a:lstStyle/>
          <a:p>
            <a:r>
              <a:rPr lang="sv-SE" dirty="0"/>
              <a:t>Frågan är ny 2016 varför inga </a:t>
            </a:r>
            <a:r>
              <a:rPr lang="sv-SE" dirty="0" smtClean="0"/>
              <a:t>jämförelser mot tidigare år kan </a:t>
            </a:r>
            <a:r>
              <a:rPr lang="sv-SE" dirty="0"/>
              <a:t>göras</a:t>
            </a:r>
            <a:r>
              <a:rPr lang="sv-SE" dirty="0" smtClean="0"/>
              <a:t>.</a:t>
            </a:r>
            <a:endParaRPr lang="sv-SE" dirty="0"/>
          </a:p>
        </p:txBody>
      </p:sp>
      <p:pic>
        <p:nvPicPr>
          <p:cNvPr id="2" name="Bildobjekt 1"/>
          <p:cNvPicPr/>
          <p:nvPr>
            <p:extLst/>
          </p:nvPr>
        </p:nvPicPr>
        <p:blipFill>
          <a:blip r:embed="rId2"/>
          <a:stretch>
            <a:fillRect/>
          </a:stretch>
        </p:blipFill>
        <p:spPr>
          <a:xfrm>
            <a:off x="815833" y="1644049"/>
            <a:ext cx="8274335" cy="4809287"/>
          </a:xfrm>
          <a:prstGeom prst="rect">
            <a:avLst/>
          </a:prstGeom>
        </p:spPr>
      </p:pic>
    </p:spTree>
    <p:extLst>
      <p:ext uri="{BB962C8B-B14F-4D97-AF65-F5344CB8AC3E}">
        <p14:creationId xmlns:p14="http://schemas.microsoft.com/office/powerpoint/2010/main" val="3625988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2: Jämförelser mellan distrikt</a:t>
            </a:r>
            <a:endParaRPr lang="sv-SE" dirty="0"/>
          </a:p>
        </p:txBody>
      </p:sp>
      <p:sp>
        <p:nvSpPr>
          <p:cNvPr id="6" name="Platshållare för text 5"/>
          <p:cNvSpPr>
            <a:spLocks noGrp="1"/>
          </p:cNvSpPr>
          <p:nvPr>
            <p:ph type="body" sz="quarter" idx="13"/>
          </p:nvPr>
        </p:nvSpPr>
        <p:spPr/>
        <p:txBody>
          <a:bodyPr/>
          <a:lstStyle/>
          <a:p>
            <a:r>
              <a:rPr lang="sv-SE" dirty="0" smtClean="0"/>
              <a:t>Det kontanta föreningsbidraget – Inför 2017</a:t>
            </a:r>
            <a:endParaRPr lang="sv-SE" dirty="0"/>
          </a:p>
        </p:txBody>
      </p:sp>
      <p:pic>
        <p:nvPicPr>
          <p:cNvPr id="2" name="Bildobjekt 1"/>
          <p:cNvPicPr/>
          <p:nvPr>
            <p:extLst/>
          </p:nvPr>
        </p:nvPicPr>
        <p:blipFill>
          <a:blip r:embed="rId2"/>
          <a:stretch>
            <a:fillRect/>
          </a:stretch>
        </p:blipFill>
        <p:spPr>
          <a:xfrm>
            <a:off x="107362" y="1466046"/>
            <a:ext cx="9691276" cy="4987290"/>
          </a:xfrm>
          <a:prstGeom prst="rect">
            <a:avLst/>
          </a:prstGeom>
        </p:spPr>
      </p:pic>
    </p:spTree>
    <p:extLst>
      <p:ext uri="{BB962C8B-B14F-4D97-AF65-F5344CB8AC3E}">
        <p14:creationId xmlns:p14="http://schemas.microsoft.com/office/powerpoint/2010/main" val="3268950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2: Jämförelser mellan distrikt</a:t>
            </a:r>
            <a:endParaRPr lang="sv-SE" dirty="0"/>
          </a:p>
        </p:txBody>
      </p:sp>
      <p:sp>
        <p:nvSpPr>
          <p:cNvPr id="6" name="Platshållare för text 5"/>
          <p:cNvSpPr>
            <a:spLocks noGrp="1"/>
          </p:cNvSpPr>
          <p:nvPr>
            <p:ph type="body" sz="quarter" idx="13"/>
          </p:nvPr>
        </p:nvSpPr>
        <p:spPr/>
        <p:txBody>
          <a:bodyPr/>
          <a:lstStyle/>
          <a:p>
            <a:r>
              <a:rPr lang="sv-SE" dirty="0" smtClean="0"/>
              <a:t>Driftbudget kommunala anläggningar – Inför 2017</a:t>
            </a:r>
            <a:endParaRPr lang="sv-SE" dirty="0"/>
          </a:p>
        </p:txBody>
      </p:sp>
      <p:pic>
        <p:nvPicPr>
          <p:cNvPr id="2" name="Bildobjekt 1"/>
          <p:cNvPicPr/>
          <p:nvPr>
            <p:extLst/>
          </p:nvPr>
        </p:nvPicPr>
        <p:blipFill>
          <a:blip r:embed="rId2"/>
          <a:stretch>
            <a:fillRect/>
          </a:stretch>
        </p:blipFill>
        <p:spPr>
          <a:xfrm>
            <a:off x="107362" y="1466046"/>
            <a:ext cx="9691276" cy="4987290"/>
          </a:xfrm>
          <a:prstGeom prst="rect">
            <a:avLst/>
          </a:prstGeom>
        </p:spPr>
      </p:pic>
    </p:spTree>
    <p:extLst>
      <p:ext uri="{BB962C8B-B14F-4D97-AF65-F5344CB8AC3E}">
        <p14:creationId xmlns:p14="http://schemas.microsoft.com/office/powerpoint/2010/main" val="863231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2: Jämförelser mellan distrikt</a:t>
            </a:r>
            <a:endParaRPr lang="sv-SE" dirty="0"/>
          </a:p>
        </p:txBody>
      </p:sp>
      <p:sp>
        <p:nvSpPr>
          <p:cNvPr id="6" name="Platshållare för text 5"/>
          <p:cNvSpPr>
            <a:spLocks noGrp="1"/>
          </p:cNvSpPr>
          <p:nvPr>
            <p:ph type="body" sz="quarter" idx="13"/>
          </p:nvPr>
        </p:nvSpPr>
        <p:spPr/>
        <p:txBody>
          <a:bodyPr/>
          <a:lstStyle/>
          <a:p>
            <a:r>
              <a:rPr lang="sv-SE" dirty="0" smtClean="0"/>
              <a:t>Driftbidrag föreningsägda anläggningar – Inför 2017</a:t>
            </a:r>
            <a:endParaRPr lang="sv-SE" dirty="0"/>
          </a:p>
        </p:txBody>
      </p:sp>
      <p:pic>
        <p:nvPicPr>
          <p:cNvPr id="2" name="Bildobjekt 1"/>
          <p:cNvPicPr/>
          <p:nvPr>
            <p:extLst/>
          </p:nvPr>
        </p:nvPicPr>
        <p:blipFill>
          <a:blip r:embed="rId2"/>
          <a:stretch>
            <a:fillRect/>
          </a:stretch>
        </p:blipFill>
        <p:spPr>
          <a:xfrm>
            <a:off x="107362" y="1466046"/>
            <a:ext cx="9691276" cy="4987290"/>
          </a:xfrm>
          <a:prstGeom prst="rect">
            <a:avLst/>
          </a:prstGeom>
        </p:spPr>
      </p:pic>
    </p:spTree>
    <p:extLst>
      <p:ext uri="{BB962C8B-B14F-4D97-AF65-F5344CB8AC3E}">
        <p14:creationId xmlns:p14="http://schemas.microsoft.com/office/powerpoint/2010/main" val="2507181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2: Jämförelser mellan distrikt</a:t>
            </a:r>
            <a:endParaRPr lang="sv-SE" dirty="0"/>
          </a:p>
        </p:txBody>
      </p:sp>
      <p:sp>
        <p:nvSpPr>
          <p:cNvPr id="6" name="Platshållare för text 5"/>
          <p:cNvSpPr>
            <a:spLocks noGrp="1"/>
          </p:cNvSpPr>
          <p:nvPr>
            <p:ph type="body" sz="quarter" idx="13"/>
          </p:nvPr>
        </p:nvSpPr>
        <p:spPr/>
        <p:txBody>
          <a:bodyPr/>
          <a:lstStyle/>
          <a:p>
            <a:r>
              <a:rPr lang="sv-SE" dirty="0" smtClean="0"/>
              <a:t>Investeringsbudget för kommunala anläggningar – Inför 2017</a:t>
            </a:r>
            <a:endParaRPr lang="sv-SE" dirty="0"/>
          </a:p>
        </p:txBody>
      </p:sp>
      <p:pic>
        <p:nvPicPr>
          <p:cNvPr id="3" name="Bildobjekt 2"/>
          <p:cNvPicPr/>
          <p:nvPr>
            <p:extLst/>
          </p:nvPr>
        </p:nvPicPr>
        <p:blipFill>
          <a:blip r:embed="rId2"/>
          <a:stretch>
            <a:fillRect/>
          </a:stretch>
        </p:blipFill>
        <p:spPr>
          <a:xfrm>
            <a:off x="107362" y="1466046"/>
            <a:ext cx="9691276" cy="4987290"/>
          </a:xfrm>
          <a:prstGeom prst="rect">
            <a:avLst/>
          </a:prstGeom>
        </p:spPr>
      </p:pic>
    </p:spTree>
    <p:extLst>
      <p:ext uri="{BB962C8B-B14F-4D97-AF65-F5344CB8AC3E}">
        <p14:creationId xmlns:p14="http://schemas.microsoft.com/office/powerpoint/2010/main" val="3445921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Bilaga 2: Jämförelser mellan distrikt</a:t>
            </a:r>
            <a:endParaRPr lang="sv-SE" dirty="0"/>
          </a:p>
        </p:txBody>
      </p:sp>
      <p:sp>
        <p:nvSpPr>
          <p:cNvPr id="6" name="Platshållare för text 5"/>
          <p:cNvSpPr>
            <a:spLocks noGrp="1"/>
          </p:cNvSpPr>
          <p:nvPr>
            <p:ph type="body" sz="quarter" idx="13"/>
          </p:nvPr>
        </p:nvSpPr>
        <p:spPr/>
        <p:txBody>
          <a:bodyPr/>
          <a:lstStyle/>
          <a:p>
            <a:r>
              <a:rPr lang="sv-SE" dirty="0" smtClean="0"/>
              <a:t>Investeringsbudget för föreningsägda anläggningar – Inför 2017</a:t>
            </a:r>
            <a:endParaRPr lang="sv-SE" dirty="0"/>
          </a:p>
        </p:txBody>
      </p:sp>
      <p:pic>
        <p:nvPicPr>
          <p:cNvPr id="2" name="Bildobjekt 1"/>
          <p:cNvPicPr/>
          <p:nvPr>
            <p:extLst/>
          </p:nvPr>
        </p:nvPicPr>
        <p:blipFill>
          <a:blip r:embed="rId2"/>
          <a:stretch>
            <a:fillRect/>
          </a:stretch>
        </p:blipFill>
        <p:spPr>
          <a:xfrm>
            <a:off x="107362" y="1466046"/>
            <a:ext cx="9691276" cy="4987290"/>
          </a:xfrm>
          <a:prstGeom prst="rect">
            <a:avLst/>
          </a:prstGeom>
        </p:spPr>
      </p:pic>
    </p:spTree>
    <p:extLst>
      <p:ext uri="{BB962C8B-B14F-4D97-AF65-F5344CB8AC3E}">
        <p14:creationId xmlns:p14="http://schemas.microsoft.com/office/powerpoint/2010/main" val="159234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Fakta om de deltagande kommunerna</a:t>
            </a:r>
            <a:endParaRPr lang="sv-SE" dirty="0"/>
          </a:p>
        </p:txBody>
      </p:sp>
      <p:sp>
        <p:nvSpPr>
          <p:cNvPr id="12" name="Platshållare för text 11"/>
          <p:cNvSpPr>
            <a:spLocks noGrp="1"/>
          </p:cNvSpPr>
          <p:nvPr>
            <p:ph type="body" sz="quarter" idx="12"/>
          </p:nvPr>
        </p:nvSpPr>
        <p:spPr>
          <a:xfrm>
            <a:off x="5025008" y="6525468"/>
            <a:ext cx="3600400" cy="215900"/>
          </a:xfrm>
        </p:spPr>
        <p:txBody>
          <a:bodyPr/>
          <a:lstStyle/>
          <a:p>
            <a:r>
              <a:rPr lang="sv-SE" dirty="0" smtClean="0"/>
              <a:t>* Källa SCB.se</a:t>
            </a:r>
            <a:endParaRPr lang="sv-SE" dirty="0"/>
          </a:p>
        </p:txBody>
      </p:sp>
      <p:sp>
        <p:nvSpPr>
          <p:cNvPr id="13" name="Platshållare för innehåll 12"/>
          <p:cNvSpPr>
            <a:spLocks noGrp="1"/>
          </p:cNvSpPr>
          <p:nvPr>
            <p:ph sz="half" idx="16"/>
          </p:nvPr>
        </p:nvSpPr>
        <p:spPr/>
        <p:txBody>
          <a:bodyPr/>
          <a:lstStyle/>
          <a:p>
            <a:pPr lvl="1"/>
            <a:r>
              <a:rPr lang="sv-SE" dirty="0" smtClean="0"/>
              <a:t>Fakta om idrottsföreningar i kommunerna</a:t>
            </a:r>
          </a:p>
          <a:p>
            <a:endParaRPr lang="sv-SE" dirty="0"/>
          </a:p>
        </p:txBody>
      </p:sp>
      <p:sp>
        <p:nvSpPr>
          <p:cNvPr id="14" name="Platshållare för innehåll 13"/>
          <p:cNvSpPr>
            <a:spLocks noGrp="1"/>
          </p:cNvSpPr>
          <p:nvPr>
            <p:ph sz="half" idx="17"/>
          </p:nvPr>
        </p:nvSpPr>
        <p:spPr/>
        <p:txBody>
          <a:bodyPr/>
          <a:lstStyle/>
          <a:p>
            <a:pPr lvl="1"/>
            <a:r>
              <a:rPr lang="sv-SE" dirty="0" smtClean="0"/>
              <a:t>Antal kommuninvånare</a:t>
            </a:r>
          </a:p>
          <a:p>
            <a:r>
              <a:rPr lang="sv-SE" dirty="0" smtClean="0"/>
              <a:t>Fördelning av antal kommuninvånare* för de kommuner som ingår i undersökningen redovisas i grafen nedan.</a:t>
            </a:r>
            <a:endParaRPr lang="sv-SE" dirty="0"/>
          </a:p>
        </p:txBody>
      </p:sp>
      <p:pic>
        <p:nvPicPr>
          <p:cNvPr id="3" name="Bildobjekt 2"/>
          <p:cNvPicPr/>
          <p:nvPr>
            <p:extLst>
              <p:ext uri="{D42A27DB-BD31-4B8C-83A1-F6EECF244321}">
                <p14:modId xmlns:p14="http://schemas.microsoft.com/office/powerpoint/2010/main" val="1398965266"/>
              </p:ext>
            </p:extLst>
          </p:nvPr>
        </p:nvPicPr>
        <p:blipFill>
          <a:blip r:embed="rId2"/>
          <a:stretch>
            <a:fillRect/>
          </a:stretch>
        </p:blipFill>
        <p:spPr>
          <a:xfrm>
            <a:off x="838597" y="2028403"/>
            <a:ext cx="2962275" cy="4352925"/>
          </a:xfrm>
          <a:prstGeom prst="rect">
            <a:avLst/>
          </a:prstGeom>
        </p:spPr>
      </p:pic>
      <p:pic>
        <p:nvPicPr>
          <p:cNvPr id="4" name="Bildobjekt 3"/>
          <p:cNvPicPr/>
          <p:nvPr>
            <p:extLst>
              <p:ext uri="{D42A27DB-BD31-4B8C-83A1-F6EECF244321}">
                <p14:modId xmlns:p14="http://schemas.microsoft.com/office/powerpoint/2010/main" val="3718276900"/>
              </p:ext>
            </p:extLst>
          </p:nvPr>
        </p:nvPicPr>
        <p:blipFill>
          <a:blip r:embed="rId3"/>
          <a:stretch>
            <a:fillRect/>
          </a:stretch>
        </p:blipFill>
        <p:spPr>
          <a:xfrm>
            <a:off x="4353689" y="2292381"/>
            <a:ext cx="5495855" cy="3152843"/>
          </a:xfrm>
          <a:prstGeom prst="rect">
            <a:avLst/>
          </a:prstGeom>
        </p:spPr>
      </p:pic>
    </p:spTree>
    <p:extLst>
      <p:ext uri="{BB962C8B-B14F-4D97-AF65-F5344CB8AC3E}">
        <p14:creationId xmlns:p14="http://schemas.microsoft.com/office/powerpoint/2010/main" val="124251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Inledande frågor</a:t>
            </a:r>
            <a:endParaRPr lang="sv-SE" dirty="0"/>
          </a:p>
        </p:txBody>
      </p:sp>
    </p:spTree>
    <p:extLst>
      <p:ext uri="{BB962C8B-B14F-4D97-AF65-F5344CB8AC3E}">
        <p14:creationId xmlns:p14="http://schemas.microsoft.com/office/powerpoint/2010/main" val="416946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Stöd/bidrag till idrottsföreningar</a:t>
            </a:r>
            <a:endParaRPr lang="sv-SE" dirty="0"/>
          </a:p>
        </p:txBody>
      </p:sp>
      <p:sp>
        <p:nvSpPr>
          <p:cNvPr id="2" name="Platshållare för text 1"/>
          <p:cNvSpPr>
            <a:spLocks noGrp="1"/>
          </p:cNvSpPr>
          <p:nvPr>
            <p:ph type="body" sz="quarter" idx="12"/>
          </p:nvPr>
        </p:nvSpPr>
        <p:spPr/>
        <p:txBody>
          <a:bodyPr/>
          <a:lstStyle/>
          <a:p>
            <a:r>
              <a:rPr lang="sv-SE" dirty="0"/>
              <a:t>Bas: Samtliga 259 deltagande kommuner.</a:t>
            </a:r>
          </a:p>
        </p:txBody>
      </p:sp>
      <p:sp>
        <p:nvSpPr>
          <p:cNvPr id="8" name="Platshållare för innehåll 7"/>
          <p:cNvSpPr>
            <a:spLocks noGrp="1"/>
          </p:cNvSpPr>
          <p:nvPr>
            <p:ph sz="half" idx="16"/>
          </p:nvPr>
        </p:nvSpPr>
        <p:spPr/>
        <p:txBody>
          <a:bodyPr/>
          <a:lstStyle/>
          <a:p>
            <a:r>
              <a:rPr lang="sv-SE" dirty="0" smtClean="0"/>
              <a:t>Det vanligaste är att ge stöd för drift av idrottsanläggningar och lokalt aktivitetsstöd.</a:t>
            </a:r>
            <a:endParaRPr lang="sv-SE" dirty="0"/>
          </a:p>
        </p:txBody>
      </p:sp>
      <p:sp>
        <p:nvSpPr>
          <p:cNvPr id="9" name="Platshållare för innehåll 8"/>
          <p:cNvSpPr>
            <a:spLocks noGrp="1"/>
          </p:cNvSpPr>
          <p:nvPr>
            <p:ph sz="half" idx="17"/>
          </p:nvPr>
        </p:nvSpPr>
        <p:spPr/>
        <p:txBody>
          <a:bodyPr/>
          <a:lstStyle/>
          <a:p>
            <a:r>
              <a:rPr lang="sv-SE" dirty="0"/>
              <a:t>Nästan en av fem har ökat stödet för investeringar i nya idrottsanläggningar och en någon lägre andel har ökat </a:t>
            </a:r>
            <a:r>
              <a:rPr lang="sv-SE" dirty="0" smtClean="0"/>
              <a:t>projektbidragen.</a:t>
            </a:r>
            <a:endParaRPr lang="sv-SE" dirty="0"/>
          </a:p>
        </p:txBody>
      </p:sp>
      <p:pic>
        <p:nvPicPr>
          <p:cNvPr id="3" name="Bildobjekt 2"/>
          <p:cNvPicPr/>
          <p:nvPr>
            <p:extLst>
              <p:ext uri="{D42A27DB-BD31-4B8C-83A1-F6EECF244321}">
                <p14:modId xmlns:p14="http://schemas.microsoft.com/office/powerpoint/2010/main" val="1581185021"/>
              </p:ext>
            </p:extLst>
          </p:nvPr>
        </p:nvPicPr>
        <p:blipFill>
          <a:blip r:embed="rId2"/>
          <a:stretch>
            <a:fillRect/>
          </a:stretch>
        </p:blipFill>
        <p:spPr>
          <a:xfrm>
            <a:off x="677629" y="2276872"/>
            <a:ext cx="8523843" cy="4497164"/>
          </a:xfrm>
          <a:prstGeom prst="rect">
            <a:avLst/>
          </a:prstGeom>
        </p:spPr>
      </p:pic>
    </p:spTree>
    <p:extLst>
      <p:ext uri="{BB962C8B-B14F-4D97-AF65-F5344CB8AC3E}">
        <p14:creationId xmlns:p14="http://schemas.microsoft.com/office/powerpoint/2010/main" val="3173845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Lokalt aktivitetsstöd</a:t>
            </a:r>
            <a:endParaRPr lang="sv-SE" dirty="0"/>
          </a:p>
        </p:txBody>
      </p:sp>
    </p:spTree>
    <p:extLst>
      <p:ext uri="{BB962C8B-B14F-4D97-AF65-F5344CB8AC3E}">
        <p14:creationId xmlns:p14="http://schemas.microsoft.com/office/powerpoint/2010/main" val="3716576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Fördelning av det lokala aktivitetsstödet</a:t>
            </a:r>
            <a:endParaRPr lang="sv-SE" dirty="0"/>
          </a:p>
        </p:txBody>
      </p:sp>
      <p:sp>
        <p:nvSpPr>
          <p:cNvPr id="5" name="Platshållare för innehåll 4"/>
          <p:cNvSpPr>
            <a:spLocks noGrp="1"/>
          </p:cNvSpPr>
          <p:nvPr>
            <p:ph sz="half" idx="16"/>
          </p:nvPr>
        </p:nvSpPr>
        <p:spPr/>
        <p:txBody>
          <a:bodyPr/>
          <a:lstStyle/>
          <a:p>
            <a:r>
              <a:rPr lang="sv-SE" dirty="0" smtClean="0"/>
              <a:t>Det vanligaste är att den undre åldersgränsen för aktivitetsstödet är 7 år och att stödet sedan sträcker sig upp till 20 respektive 25 år.</a:t>
            </a:r>
            <a:endParaRPr lang="sv-SE" dirty="0"/>
          </a:p>
        </p:txBody>
      </p:sp>
      <p:pic>
        <p:nvPicPr>
          <p:cNvPr id="3" name="Bildobjekt 2"/>
          <p:cNvPicPr/>
          <p:nvPr>
            <p:extLst>
              <p:ext uri="{D42A27DB-BD31-4B8C-83A1-F6EECF244321}">
                <p14:modId xmlns:p14="http://schemas.microsoft.com/office/powerpoint/2010/main" val="2890207098"/>
              </p:ext>
            </p:extLst>
          </p:nvPr>
        </p:nvPicPr>
        <p:blipFill>
          <a:blip r:embed="rId2"/>
          <a:stretch>
            <a:fillRect/>
          </a:stretch>
        </p:blipFill>
        <p:spPr>
          <a:xfrm>
            <a:off x="2771775" y="2441029"/>
            <a:ext cx="4362450" cy="3724275"/>
          </a:xfrm>
          <a:prstGeom prst="rect">
            <a:avLst/>
          </a:prstGeom>
        </p:spPr>
      </p:pic>
    </p:spTree>
    <p:extLst>
      <p:ext uri="{BB962C8B-B14F-4D97-AF65-F5344CB8AC3E}">
        <p14:creationId xmlns:p14="http://schemas.microsoft.com/office/powerpoint/2010/main" val="248596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MA Rapportmall 2016">
  <a:themeElements>
    <a:clrScheme name="CMA 2016 Webbfärger">
      <a:dk1>
        <a:srgbClr val="333333"/>
      </a:dk1>
      <a:lt1>
        <a:srgbClr val="FFFFFF"/>
      </a:lt1>
      <a:dk2>
        <a:srgbClr val="20315C"/>
      </a:dk2>
      <a:lt2>
        <a:srgbClr val="D1E6F3"/>
      </a:lt2>
      <a:accent1>
        <a:srgbClr val="2A5383"/>
      </a:accent1>
      <a:accent2>
        <a:srgbClr val="4F80B1"/>
      </a:accent2>
      <a:accent3>
        <a:srgbClr val="74AAD0"/>
      </a:accent3>
      <a:accent4>
        <a:srgbClr val="A0CAE4"/>
      </a:accent4>
      <a:accent5>
        <a:srgbClr val="E8C587"/>
      </a:accent5>
      <a:accent6>
        <a:srgbClr val="951E3E"/>
      </a:accent6>
      <a:hlink>
        <a:srgbClr val="4F80B1"/>
      </a:hlink>
      <a:folHlink>
        <a:srgbClr val="4F80B1"/>
      </a:folHlink>
    </a:clrScheme>
    <a:fontScheme name="CMA Rapportering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CMA Rapportmall 2016</Template>
  <TotalTime>1362</TotalTime>
  <Words>1306</Words>
  <Application>Microsoft Office PowerPoint</Application>
  <PresentationFormat>A4 (210 x 297 mm)</PresentationFormat>
  <Paragraphs>163</Paragraphs>
  <Slides>47</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47</vt:i4>
      </vt:variant>
    </vt:vector>
  </HeadingPairs>
  <TitlesOfParts>
    <vt:vector size="51" baseType="lpstr">
      <vt:lpstr>Arial</vt:lpstr>
      <vt:lpstr>Calibri</vt:lpstr>
      <vt:lpstr>Ebrima</vt:lpstr>
      <vt:lpstr>CMA Rapportmall 2016</vt:lpstr>
      <vt:lpstr>PowerPoint-presentation</vt:lpstr>
      <vt:lpstr>PowerPoint-presentation</vt:lpstr>
      <vt:lpstr>Sammanfattning</vt:lpstr>
      <vt:lpstr>Fakta om undersökningen</vt:lpstr>
      <vt:lpstr>Fakta om de deltagande kommunerna</vt:lpstr>
      <vt:lpstr>Inledande frågor</vt:lpstr>
      <vt:lpstr>Stöd/bidrag till idrottsföreningar</vt:lpstr>
      <vt:lpstr>Lokalt aktivitetsstöd</vt:lpstr>
      <vt:lpstr>Fördelning av det lokala aktivitetsstödet</vt:lpstr>
      <vt:lpstr>Prioriterade grupper</vt:lpstr>
      <vt:lpstr>Lokalsubventioner</vt:lpstr>
      <vt:lpstr>Reducerad taxa/nolltaxa </vt:lpstr>
      <vt:lpstr>Kommunala idrottsanläggningar</vt:lpstr>
      <vt:lpstr>Anläggningstider</vt:lpstr>
      <vt:lpstr>Kommunernas underhållsbudget</vt:lpstr>
      <vt:lpstr>Kommunernas investeringsbudget</vt:lpstr>
      <vt:lpstr>Föreningsägda/föreningsdrivna idrottsanläggningar</vt:lpstr>
      <vt:lpstr>Kommunernas driftbidrag</vt:lpstr>
      <vt:lpstr>Särskild idrottssatsning</vt:lpstr>
      <vt:lpstr>Särskilda satsningar</vt:lpstr>
      <vt:lpstr>Kommunernas särskilda satsningar</vt:lpstr>
      <vt:lpstr>Villkorat stöd</vt:lpstr>
      <vt:lpstr>Villkorat stöd</vt:lpstr>
      <vt:lpstr>Kommunernas villkorade stöd</vt:lpstr>
      <vt:lpstr>Framtida stöd</vt:lpstr>
      <vt:lpstr>Kommunernas framtida stöd</vt:lpstr>
      <vt:lpstr>Idrottspolitiskt program och idrottspolicy</vt:lpstr>
      <vt:lpstr>Idrottspolitiskt program och idrottspolicy</vt:lpstr>
      <vt:lpstr>Idrottspolitiskt program och idrottspolicy</vt:lpstr>
      <vt:lpstr>Utvecklingsplan för idrottsanläggningar</vt:lpstr>
      <vt:lpstr>Utvecklingsplan för idrottsanläggningar</vt:lpstr>
      <vt:lpstr>Utvecklingsplan för idrottsanläggningar</vt:lpstr>
      <vt:lpstr>Bilagor</vt:lpstr>
      <vt:lpstr>Bilaga 1: Jämförelser mellan län</vt:lpstr>
      <vt:lpstr>Bilaga 1: Jämförelser mellan län</vt:lpstr>
      <vt:lpstr>Bilaga 1: Jämförelser mellan län</vt:lpstr>
      <vt:lpstr>Bilaga 1: Jämförelser mellan län</vt:lpstr>
      <vt:lpstr>Bilaga 1: Jämförelser mellan län</vt:lpstr>
      <vt:lpstr>Bilaga 1: Jämförelser mellan län</vt:lpstr>
      <vt:lpstr>Bilaga 1: Jämförelser mellan län</vt:lpstr>
      <vt:lpstr>Bilaga 2: Jämförelser mellan distrikt</vt:lpstr>
      <vt:lpstr>Bilaga 2: Jämförelser mellan distrikt</vt:lpstr>
      <vt:lpstr>Bilaga 2: Jämförelser mellan distrikt</vt:lpstr>
      <vt:lpstr>Bilaga 2: Jämförelser mellan distrikt</vt:lpstr>
      <vt:lpstr>Bilaga 2: Jämförelser mellan distrikt</vt:lpstr>
      <vt:lpstr>Bilaga 2: Jämförelser mellan distrikt</vt:lpstr>
      <vt:lpstr>Bilaga 2: Jämförelser mellan distrikt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 Nygårds</dc:creator>
  <cp:lastModifiedBy>Peter Eriksson (RF)</cp:lastModifiedBy>
  <cp:revision>160</cp:revision>
  <cp:lastPrinted>2016-06-08T12:08:54Z</cp:lastPrinted>
  <dcterms:created xsi:type="dcterms:W3CDTF">2016-04-20T10:50:58Z</dcterms:created>
  <dcterms:modified xsi:type="dcterms:W3CDTF">2016-12-12T14:08:44Z</dcterms:modified>
</cp:coreProperties>
</file>