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71" r:id="rId4"/>
    <p:sldId id="270" r:id="rId5"/>
    <p:sldId id="262" r:id="rId6"/>
    <p:sldId id="263" r:id="rId7"/>
    <p:sldId id="259" r:id="rId8"/>
    <p:sldId id="258" r:id="rId9"/>
    <p:sldId id="264" r:id="rId10"/>
    <p:sldId id="272" r:id="rId11"/>
  </p:sldIdLst>
  <p:sldSz cx="9144000" cy="6858000" type="screen4x3"/>
  <p:notesSz cx="6858000" cy="9872663"/>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snapToObjects="1">
      <p:cViewPr varScale="1">
        <p:scale>
          <a:sx n="113" d="100"/>
          <a:sy n="113" d="100"/>
        </p:scale>
        <p:origin x="114"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95348"/>
          </a:xfrm>
          <a:prstGeom prst="rect">
            <a:avLst/>
          </a:prstGeom>
        </p:spPr>
        <p:txBody>
          <a:bodyPr vert="horz" lIns="91440" tIns="45720" rIns="91440" bIns="45720" rtlCol="0"/>
          <a:lstStyle>
            <a:lvl1pPr algn="r">
              <a:defRPr sz="1200"/>
            </a:lvl1pPr>
          </a:lstStyle>
          <a:p>
            <a:fld id="{396F1563-623D-49D4-B759-FD4C283F439F}" type="datetimeFigureOut">
              <a:rPr lang="sv-SE" smtClean="0"/>
              <a:t>2019-06-04</a:t>
            </a:fld>
            <a:endParaRPr lang="sv-SE"/>
          </a:p>
        </p:txBody>
      </p:sp>
      <p:sp>
        <p:nvSpPr>
          <p:cNvPr id="4" name="Platshållare för bildobjekt 3"/>
          <p:cNvSpPr>
            <a:spLocks noGrp="1" noRot="1" noChangeAspect="1"/>
          </p:cNvSpPr>
          <p:nvPr>
            <p:ph type="sldImg" idx="2"/>
          </p:nvPr>
        </p:nvSpPr>
        <p:spPr>
          <a:xfrm>
            <a:off x="1208088" y="1235075"/>
            <a:ext cx="4441825" cy="33305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751219"/>
            <a:ext cx="5486400" cy="3887361"/>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377318"/>
            <a:ext cx="2971800" cy="49534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9377318"/>
            <a:ext cx="2971800" cy="495347"/>
          </a:xfrm>
          <a:prstGeom prst="rect">
            <a:avLst/>
          </a:prstGeom>
        </p:spPr>
        <p:txBody>
          <a:bodyPr vert="horz" lIns="91440" tIns="45720" rIns="91440" bIns="45720" rtlCol="0" anchor="b"/>
          <a:lstStyle>
            <a:lvl1pPr algn="r">
              <a:defRPr sz="1200"/>
            </a:lvl1pPr>
          </a:lstStyle>
          <a:p>
            <a:fld id="{5AD9F457-6F61-46BA-9923-6C59E7C13349}" type="slidenum">
              <a:rPr lang="sv-SE" smtClean="0"/>
              <a:t>‹#›</a:t>
            </a:fld>
            <a:endParaRPr lang="sv-SE"/>
          </a:p>
        </p:txBody>
      </p:sp>
    </p:spTree>
    <p:extLst>
      <p:ext uri="{BB962C8B-B14F-4D97-AF65-F5344CB8AC3E}">
        <p14:creationId xmlns:p14="http://schemas.microsoft.com/office/powerpoint/2010/main" val="55876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normAutofit/>
          </a:bodyPr>
          <a:lstStyle>
            <a:lvl1pPr>
              <a:defRPr sz="4800">
                <a:solidFill>
                  <a:srgbClr val="EEECE1"/>
                </a:solidFill>
                <a:latin typeface="MP Sans"/>
                <a:cs typeface="MP Sans"/>
              </a:defRPr>
            </a:lvl1p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rgbClr val="EEECE1"/>
                </a:solidFill>
                <a:latin typeface="MP Serif"/>
                <a:cs typeface="MP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40FE9533-301B-2E47-80F5-616C3C03A52D}" type="datetimeFigureOut">
              <a:rPr lang="sv-SE" smtClean="0"/>
              <a:t>2019-06-04</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6047B54-C36A-DB4D-AB54-A1329EA895BB}" type="slidenum">
              <a:rPr lang="sv-SE" smtClean="0"/>
              <a:t>‹#›</a:t>
            </a:fld>
            <a:endParaRPr lang="sv-SE"/>
          </a:p>
        </p:txBody>
      </p:sp>
    </p:spTree>
    <p:extLst>
      <p:ext uri="{BB962C8B-B14F-4D97-AF65-F5344CB8AC3E}">
        <p14:creationId xmlns:p14="http://schemas.microsoft.com/office/powerpoint/2010/main" val="84509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0FE9533-301B-2E47-80F5-616C3C03A52D}" type="datetimeFigureOut">
              <a:rPr lang="sv-SE" smtClean="0"/>
              <a:t>2019-06-04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6047B54-C36A-DB4D-AB54-A1329EA895BB}" type="slidenum">
              <a:rPr lang="sv-SE" smtClean="0"/>
              <a:t>‹#›</a:t>
            </a:fld>
            <a:endParaRPr lang="sv-SE"/>
          </a:p>
        </p:txBody>
      </p:sp>
    </p:spTree>
    <p:extLst>
      <p:ext uri="{BB962C8B-B14F-4D97-AF65-F5344CB8AC3E}">
        <p14:creationId xmlns:p14="http://schemas.microsoft.com/office/powerpoint/2010/main" val="89636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0FE9533-301B-2E47-80F5-616C3C03A52D}" type="datetimeFigureOut">
              <a:rPr lang="sv-SE" smtClean="0"/>
              <a:t>2019-06-04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6047B54-C36A-DB4D-AB54-A1329EA895BB}" type="slidenum">
              <a:rPr lang="sv-SE" smtClean="0"/>
              <a:t>‹#›</a:t>
            </a:fld>
            <a:endParaRPr lang="sv-SE"/>
          </a:p>
        </p:txBody>
      </p:sp>
    </p:spTree>
    <p:extLst>
      <p:ext uri="{BB962C8B-B14F-4D97-AF65-F5344CB8AC3E}">
        <p14:creationId xmlns:p14="http://schemas.microsoft.com/office/powerpoint/2010/main" val="376026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rgbClr val="008000"/>
                </a:solidFill>
                <a:latin typeface="MP Sans"/>
                <a:cs typeface="MP Sans"/>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latin typeface="Georgia"/>
                <a:cs typeface="Georgia"/>
              </a:defRPr>
            </a:lvl1pPr>
            <a:lvl2pPr>
              <a:defRPr>
                <a:latin typeface="Georgia"/>
                <a:cs typeface="Georgia"/>
              </a:defRPr>
            </a:lvl2pPr>
            <a:lvl3pPr>
              <a:defRPr>
                <a:latin typeface="Georgia"/>
                <a:cs typeface="Georgia"/>
              </a:defRPr>
            </a:lvl3pPr>
            <a:lvl4pPr>
              <a:defRPr>
                <a:latin typeface="Georgia"/>
                <a:cs typeface="Georgia"/>
              </a:defRPr>
            </a:lvl4pPr>
            <a:lvl5pPr>
              <a:defRPr>
                <a:latin typeface="Georgia"/>
                <a:cs typeface="Georgia"/>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0FE9533-301B-2E47-80F5-616C3C03A52D}" type="datetimeFigureOut">
              <a:rPr lang="sv-SE" smtClean="0"/>
              <a:t>2019-06-04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6047B54-C36A-DB4D-AB54-A1329EA895BB}" type="slidenum">
              <a:rPr lang="sv-SE" smtClean="0"/>
              <a:t>‹#›</a:t>
            </a:fld>
            <a:endParaRPr lang="sv-SE"/>
          </a:p>
        </p:txBody>
      </p:sp>
    </p:spTree>
    <p:extLst>
      <p:ext uri="{BB962C8B-B14F-4D97-AF65-F5344CB8AC3E}">
        <p14:creationId xmlns:p14="http://schemas.microsoft.com/office/powerpoint/2010/main" val="427061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0FE9533-301B-2E47-80F5-616C3C03A52D}" type="datetimeFigureOut">
              <a:rPr lang="sv-SE" smtClean="0"/>
              <a:t>2019-06-04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6047B54-C36A-DB4D-AB54-A1329EA895BB}" type="slidenum">
              <a:rPr lang="sv-SE" smtClean="0"/>
              <a:t>‹#›</a:t>
            </a:fld>
            <a:endParaRPr lang="sv-SE"/>
          </a:p>
        </p:txBody>
      </p:sp>
    </p:spTree>
    <p:extLst>
      <p:ext uri="{BB962C8B-B14F-4D97-AF65-F5344CB8AC3E}">
        <p14:creationId xmlns:p14="http://schemas.microsoft.com/office/powerpoint/2010/main" val="409694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0FE9533-301B-2E47-80F5-616C3C03A52D}" type="datetimeFigureOut">
              <a:rPr lang="sv-SE" smtClean="0"/>
              <a:t>2019-06-04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6047B54-C36A-DB4D-AB54-A1329EA895BB}" type="slidenum">
              <a:rPr lang="sv-SE" smtClean="0"/>
              <a:t>‹#›</a:t>
            </a:fld>
            <a:endParaRPr lang="sv-SE"/>
          </a:p>
        </p:txBody>
      </p:sp>
    </p:spTree>
    <p:extLst>
      <p:ext uri="{BB962C8B-B14F-4D97-AF65-F5344CB8AC3E}">
        <p14:creationId xmlns:p14="http://schemas.microsoft.com/office/powerpoint/2010/main" val="265459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0FE9533-301B-2E47-80F5-616C3C03A52D}" type="datetimeFigureOut">
              <a:rPr lang="sv-SE" smtClean="0"/>
              <a:t>2019-06-04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6047B54-C36A-DB4D-AB54-A1329EA895BB}" type="slidenum">
              <a:rPr lang="sv-SE" smtClean="0"/>
              <a:t>‹#›</a:t>
            </a:fld>
            <a:endParaRPr lang="sv-SE"/>
          </a:p>
        </p:txBody>
      </p:sp>
    </p:spTree>
    <p:extLst>
      <p:ext uri="{BB962C8B-B14F-4D97-AF65-F5344CB8AC3E}">
        <p14:creationId xmlns:p14="http://schemas.microsoft.com/office/powerpoint/2010/main" val="208882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0FE9533-301B-2E47-80F5-616C3C03A52D}" type="datetimeFigureOut">
              <a:rPr lang="sv-SE" smtClean="0"/>
              <a:t>2019-06-04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6047B54-C36A-DB4D-AB54-A1329EA895BB}" type="slidenum">
              <a:rPr lang="sv-SE" smtClean="0"/>
              <a:t>‹#›</a:t>
            </a:fld>
            <a:endParaRPr lang="sv-SE"/>
          </a:p>
        </p:txBody>
      </p:sp>
    </p:spTree>
    <p:extLst>
      <p:ext uri="{BB962C8B-B14F-4D97-AF65-F5344CB8AC3E}">
        <p14:creationId xmlns:p14="http://schemas.microsoft.com/office/powerpoint/2010/main" val="91886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0FE9533-301B-2E47-80F5-616C3C03A52D}" type="datetimeFigureOut">
              <a:rPr lang="sv-SE" smtClean="0"/>
              <a:t>2019-06-04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6047B54-C36A-DB4D-AB54-A1329EA895BB}" type="slidenum">
              <a:rPr lang="sv-SE" smtClean="0"/>
              <a:t>‹#›</a:t>
            </a:fld>
            <a:endParaRPr lang="sv-SE"/>
          </a:p>
        </p:txBody>
      </p:sp>
    </p:spTree>
    <p:extLst>
      <p:ext uri="{BB962C8B-B14F-4D97-AF65-F5344CB8AC3E}">
        <p14:creationId xmlns:p14="http://schemas.microsoft.com/office/powerpoint/2010/main" val="332918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0FE9533-301B-2E47-80F5-616C3C03A52D}" type="datetimeFigureOut">
              <a:rPr lang="sv-SE" smtClean="0"/>
              <a:t>2019-06-04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6047B54-C36A-DB4D-AB54-A1329EA895BB}" type="slidenum">
              <a:rPr lang="sv-SE" smtClean="0"/>
              <a:t>‹#›</a:t>
            </a:fld>
            <a:endParaRPr lang="sv-SE"/>
          </a:p>
        </p:txBody>
      </p:sp>
    </p:spTree>
    <p:extLst>
      <p:ext uri="{BB962C8B-B14F-4D97-AF65-F5344CB8AC3E}">
        <p14:creationId xmlns:p14="http://schemas.microsoft.com/office/powerpoint/2010/main" val="3015440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0FE9533-301B-2E47-80F5-616C3C03A52D}" type="datetimeFigureOut">
              <a:rPr lang="sv-SE" smtClean="0"/>
              <a:t>2019-06-04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6047B54-C36A-DB4D-AB54-A1329EA895BB}" type="slidenum">
              <a:rPr lang="sv-SE" smtClean="0"/>
              <a:t>‹#›</a:t>
            </a:fld>
            <a:endParaRPr lang="sv-SE"/>
          </a:p>
        </p:txBody>
      </p:sp>
    </p:spTree>
    <p:extLst>
      <p:ext uri="{BB962C8B-B14F-4D97-AF65-F5344CB8AC3E}">
        <p14:creationId xmlns:p14="http://schemas.microsoft.com/office/powerpoint/2010/main" val="131786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E9533-301B-2E47-80F5-616C3C03A52D}" type="datetimeFigureOut">
              <a:rPr lang="sv-SE" smtClean="0"/>
              <a:t>2019-06-04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47B54-C36A-DB4D-AB54-A1329EA895BB}" type="slidenum">
              <a:rPr lang="sv-SE" smtClean="0"/>
              <a:t>‹#›</a:t>
            </a:fld>
            <a:endParaRPr lang="sv-SE"/>
          </a:p>
        </p:txBody>
      </p:sp>
      <p:pic>
        <p:nvPicPr>
          <p:cNvPr id="7" name="Bildobjekt 6" descr="BG_Skog_A4_RGB.jpg"/>
          <p:cNvPicPr>
            <a:picLocks noChangeAspect="1"/>
          </p:cNvPicPr>
          <p:nvPr/>
        </p:nvPicPr>
        <p:blipFill rotWithShape="1">
          <a:blip r:embed="rId13">
            <a:extLst>
              <a:ext uri="{28A0092B-C50C-407E-A947-70E740481C1C}">
                <a14:useLocalDpi xmlns:a14="http://schemas.microsoft.com/office/drawing/2010/main" val="0"/>
              </a:ext>
            </a:extLst>
          </a:blip>
          <a:srcRect b="87179"/>
          <a:stretch/>
        </p:blipFill>
        <p:spPr>
          <a:xfrm rot="10800000">
            <a:off x="-77910" y="5657050"/>
            <a:ext cx="9287164" cy="1260000"/>
          </a:xfrm>
          <a:prstGeom prst="rect">
            <a:avLst/>
          </a:prstGeom>
        </p:spPr>
      </p:pic>
      <p:pic>
        <p:nvPicPr>
          <p:cNvPr id="8" name="Bildobjekt 7" descr="MP_logo_original_vit_CMYK.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9800" y="6051555"/>
            <a:ext cx="2688894" cy="435525"/>
          </a:xfrm>
          <a:prstGeom prst="rect">
            <a:avLst/>
          </a:prstGeom>
        </p:spPr>
      </p:pic>
    </p:spTree>
    <p:extLst>
      <p:ext uri="{BB962C8B-B14F-4D97-AF65-F5344CB8AC3E}">
        <p14:creationId xmlns:p14="http://schemas.microsoft.com/office/powerpoint/2010/main" val="279192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800" kern="1200">
          <a:solidFill>
            <a:srgbClr val="008000"/>
          </a:solidFill>
          <a:latin typeface="MP Sans"/>
          <a:ea typeface="+mj-ea"/>
          <a:cs typeface="MP San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503653"/>
            <a:ext cx="7772400" cy="1470025"/>
          </a:xfrm>
        </p:spPr>
        <p:txBody>
          <a:bodyPr>
            <a:normAutofit fontScale="90000"/>
          </a:bodyPr>
          <a:lstStyle/>
          <a:p>
            <a:r>
              <a:rPr lang="sv-SE" sz="6600" dirty="0" smtClean="0">
                <a:solidFill>
                  <a:schemeClr val="bg2"/>
                </a:solidFill>
              </a:rPr>
              <a:t>Budget 2020</a:t>
            </a:r>
            <a:br>
              <a:rPr lang="sv-SE" sz="6600" dirty="0" smtClean="0">
                <a:solidFill>
                  <a:schemeClr val="bg2"/>
                </a:solidFill>
              </a:rPr>
            </a:br>
            <a:r>
              <a:rPr lang="sv-SE" sz="3600" dirty="0" smtClean="0">
                <a:solidFill>
                  <a:schemeClr val="bg2"/>
                </a:solidFill>
              </a:rPr>
              <a:t>Med plan 2021-2022</a:t>
            </a:r>
            <a:endParaRPr lang="sv-SE" sz="3600" dirty="0">
              <a:solidFill>
                <a:schemeClr val="bg2"/>
              </a:solidFill>
            </a:endParaRPr>
          </a:p>
        </p:txBody>
      </p:sp>
      <p:sp>
        <p:nvSpPr>
          <p:cNvPr id="5" name="Rubrik 1"/>
          <p:cNvSpPr txBox="1">
            <a:spLocks/>
          </p:cNvSpPr>
          <p:nvPr/>
        </p:nvSpPr>
        <p:spPr>
          <a:xfrm>
            <a:off x="685800" y="2821933"/>
            <a:ext cx="7772400" cy="19146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800" kern="1200">
                <a:solidFill>
                  <a:srgbClr val="EEECE1"/>
                </a:solidFill>
                <a:latin typeface="MP Sans"/>
                <a:ea typeface="+mj-ea"/>
                <a:cs typeface="MP Sans"/>
              </a:defRPr>
            </a:lvl1pPr>
          </a:lstStyle>
          <a:p>
            <a:r>
              <a:rPr lang="sv-SE" sz="6600" dirty="0" smtClean="0">
                <a:solidFill>
                  <a:schemeClr val="bg2"/>
                </a:solidFill>
              </a:rPr>
              <a:t>—</a:t>
            </a:r>
            <a:endParaRPr lang="sv-SE" sz="6600" dirty="0">
              <a:solidFill>
                <a:schemeClr val="bg2"/>
              </a:solidFill>
            </a:endParaRPr>
          </a:p>
        </p:txBody>
      </p:sp>
      <p:pic>
        <p:nvPicPr>
          <p:cNvPr id="6" name="Bildobjekt 5" descr="MP_logo_centrerad_vit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355" y="4736619"/>
            <a:ext cx="1090031" cy="1284518"/>
          </a:xfrm>
          <a:prstGeom prst="rect">
            <a:avLst/>
          </a:prstGeom>
        </p:spPr>
      </p:pic>
    </p:spTree>
    <p:extLst>
      <p:ext uri="{BB962C8B-B14F-4D97-AF65-F5344CB8AC3E}">
        <p14:creationId xmlns:p14="http://schemas.microsoft.com/office/powerpoint/2010/main" val="935501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837262642"/>
              </p:ext>
            </p:extLst>
          </p:nvPr>
        </p:nvGraphicFramePr>
        <p:xfrm>
          <a:off x="1095375" y="185738"/>
          <a:ext cx="6953250" cy="6486525"/>
        </p:xfrm>
        <a:graphic>
          <a:graphicData uri="http://schemas.openxmlformats.org/presentationml/2006/ole">
            <mc:AlternateContent xmlns:mc="http://schemas.openxmlformats.org/markup-compatibility/2006">
              <mc:Choice xmlns:v="urn:schemas-microsoft-com:vml" Requires="v">
                <p:oleObj spid="_x0000_s3074" name="Kalkylblad" r:id="rId3" imgW="6953222" imgH="6486480" progId="Excel.Sheet.12">
                  <p:embed/>
                </p:oleObj>
              </mc:Choice>
              <mc:Fallback>
                <p:oleObj name="Kalkylblad" r:id="rId3" imgW="6953222" imgH="6486480" progId="Excel.Sheet.12">
                  <p:embed/>
                  <p:pic>
                    <p:nvPicPr>
                      <p:cNvPr id="0" name=""/>
                      <p:cNvPicPr/>
                      <p:nvPr/>
                    </p:nvPicPr>
                    <p:blipFill>
                      <a:blip r:embed="rId4"/>
                      <a:stretch>
                        <a:fillRect/>
                      </a:stretch>
                    </p:blipFill>
                    <p:spPr>
                      <a:xfrm>
                        <a:off x="1095375" y="185738"/>
                        <a:ext cx="6953250" cy="6486525"/>
                      </a:xfrm>
                      <a:prstGeom prst="rect">
                        <a:avLst/>
                      </a:prstGeom>
                    </p:spPr>
                  </p:pic>
                </p:oleObj>
              </mc:Fallback>
            </mc:AlternateContent>
          </a:graphicData>
        </a:graphic>
      </p:graphicFrame>
    </p:spTree>
    <p:extLst>
      <p:ext uri="{BB962C8B-B14F-4D97-AF65-F5344CB8AC3E}">
        <p14:creationId xmlns:p14="http://schemas.microsoft.com/office/powerpoint/2010/main" val="1502651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Miljöpartiets budget 2020</a:t>
            </a:r>
            <a:br>
              <a:rPr lang="sv-SE" dirty="0" smtClean="0"/>
            </a:br>
            <a:endParaRPr lang="sv-SE" dirty="0"/>
          </a:p>
        </p:txBody>
      </p:sp>
      <p:sp>
        <p:nvSpPr>
          <p:cNvPr id="4" name="Platshållare för innehåll 3"/>
          <p:cNvSpPr>
            <a:spLocks noGrp="1"/>
          </p:cNvSpPr>
          <p:nvPr>
            <p:ph sz="half" idx="2"/>
          </p:nvPr>
        </p:nvSpPr>
        <p:spPr>
          <a:xfrm>
            <a:off x="4137285" y="1244600"/>
            <a:ext cx="4549515" cy="4525963"/>
          </a:xfrm>
        </p:spPr>
        <p:txBody>
          <a:bodyPr/>
          <a:lstStyle/>
          <a:p>
            <a:pPr>
              <a:spcAft>
                <a:spcPts val="400"/>
              </a:spcAft>
            </a:pPr>
            <a:r>
              <a:rPr lang="sv-SE" dirty="0" smtClean="0"/>
              <a:t>Psykiatrisatsning</a:t>
            </a:r>
            <a:endParaRPr lang="sv-SE" dirty="0"/>
          </a:p>
          <a:p>
            <a:pPr>
              <a:spcAft>
                <a:spcPts val="400"/>
              </a:spcAft>
            </a:pPr>
            <a:r>
              <a:rPr lang="sv-SE" dirty="0" smtClean="0"/>
              <a:t>Klimatet kan inte vänta</a:t>
            </a:r>
            <a:endParaRPr lang="sv-SE" dirty="0"/>
          </a:p>
          <a:p>
            <a:pPr>
              <a:spcAft>
                <a:spcPts val="400"/>
              </a:spcAft>
            </a:pPr>
            <a:r>
              <a:rPr lang="sv-SE" dirty="0" smtClean="0"/>
              <a:t>Ökat fokus på det förebyggande folkhälsoarbetet</a:t>
            </a:r>
            <a:endParaRPr lang="sv-SE" dirty="0"/>
          </a:p>
          <a:p>
            <a:pPr>
              <a:spcAft>
                <a:spcPts val="400"/>
              </a:spcAft>
            </a:pPr>
            <a:r>
              <a:rPr lang="sv-SE" dirty="0" smtClean="0"/>
              <a:t>En hållbar ekonomi</a:t>
            </a:r>
          </a:p>
          <a:p>
            <a:pPr>
              <a:spcAft>
                <a:spcPts val="400"/>
              </a:spcAft>
            </a:pPr>
            <a:r>
              <a:rPr lang="sv-SE" dirty="0" smtClean="0"/>
              <a:t>529 miljoner kronor mer till hälso- och sjukvården</a:t>
            </a:r>
            <a:endParaRPr lang="sv-SE" dirty="0"/>
          </a:p>
        </p:txBody>
      </p:sp>
      <p:pic>
        <p:nvPicPr>
          <p:cNvPr id="3" name="Bildobjekt 2"/>
          <p:cNvPicPr>
            <a:picLocks noChangeAspect="1"/>
          </p:cNvPicPr>
          <p:nvPr/>
        </p:nvPicPr>
        <p:blipFill>
          <a:blip r:embed="rId2"/>
          <a:stretch>
            <a:fillRect/>
          </a:stretch>
        </p:blipFill>
        <p:spPr>
          <a:xfrm rot="21409483">
            <a:off x="933299" y="1288356"/>
            <a:ext cx="2661894" cy="3756739"/>
          </a:xfrm>
          <a:prstGeom prst="rect">
            <a:avLst/>
          </a:prstGeom>
        </p:spPr>
      </p:pic>
    </p:spTree>
    <p:extLst>
      <p:ext uri="{BB962C8B-B14F-4D97-AF65-F5344CB8AC3E}">
        <p14:creationId xmlns:p14="http://schemas.microsoft.com/office/powerpoint/2010/main" val="2343283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214184"/>
            <a:ext cx="8229600" cy="1143000"/>
          </a:xfrm>
        </p:spPr>
        <p:txBody>
          <a:bodyPr>
            <a:normAutofit/>
          </a:bodyPr>
          <a:lstStyle/>
          <a:p>
            <a:r>
              <a:rPr lang="sv-SE" dirty="0" smtClean="0"/>
              <a:t>Krafttag mot psykisk ohälsa</a:t>
            </a:r>
            <a:endParaRPr lang="sv-SE" dirty="0"/>
          </a:p>
        </p:txBody>
      </p:sp>
      <p:sp>
        <p:nvSpPr>
          <p:cNvPr id="5" name="Platshållare för innehåll 4"/>
          <p:cNvSpPr>
            <a:spLocks noGrp="1"/>
          </p:cNvSpPr>
          <p:nvPr>
            <p:ph sz="half" idx="1"/>
          </p:nvPr>
        </p:nvSpPr>
        <p:spPr>
          <a:xfrm>
            <a:off x="457199" y="1472514"/>
            <a:ext cx="7831667" cy="3659659"/>
          </a:xfrm>
        </p:spPr>
        <p:txBody>
          <a:bodyPr>
            <a:normAutofit/>
          </a:bodyPr>
          <a:lstStyle/>
          <a:p>
            <a:r>
              <a:rPr lang="sv-SE" sz="2400" dirty="0" smtClean="0"/>
              <a:t>Alliansen sparar 100 miljoner kronor på psykiatri-, habiliterings och hjälpmedelsnämnden.</a:t>
            </a:r>
          </a:p>
          <a:p>
            <a:pPr marL="0" indent="0">
              <a:buNone/>
            </a:pPr>
            <a:endParaRPr lang="sv-SE" sz="2400" dirty="0"/>
          </a:p>
          <a:p>
            <a:r>
              <a:rPr lang="sv-SE" sz="2400" dirty="0" smtClean="0"/>
              <a:t>Miljöpartiet </a:t>
            </a:r>
            <a:r>
              <a:rPr lang="sv-SE" sz="2400" dirty="0"/>
              <a:t>lägger 118,5 miljoner kronor mer än Alliansen på psykiatri-, habiliterings- och </a:t>
            </a:r>
            <a:r>
              <a:rPr lang="sv-SE" sz="2400" dirty="0" smtClean="0"/>
              <a:t>hjälpmedelsnämnden.</a:t>
            </a:r>
            <a:endParaRPr lang="sv-SE" sz="2400" dirty="0"/>
          </a:p>
          <a:p>
            <a:endParaRPr lang="sv-SE" sz="2400" dirty="0"/>
          </a:p>
          <a:p>
            <a:endParaRPr lang="sv-SE" sz="2400" dirty="0"/>
          </a:p>
        </p:txBody>
      </p:sp>
    </p:spTree>
    <p:extLst>
      <p:ext uri="{BB962C8B-B14F-4D97-AF65-F5344CB8AC3E}">
        <p14:creationId xmlns:p14="http://schemas.microsoft.com/office/powerpoint/2010/main" val="1344604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latshållare för innehåll 5"/>
          <p:cNvSpPr>
            <a:spLocks noGrp="1"/>
          </p:cNvSpPr>
          <p:nvPr>
            <p:ph sz="half" idx="2"/>
          </p:nvPr>
        </p:nvSpPr>
        <p:spPr>
          <a:xfrm>
            <a:off x="457200" y="1357184"/>
            <a:ext cx="8229600" cy="5441092"/>
          </a:xfrm>
        </p:spPr>
        <p:txBody>
          <a:bodyPr>
            <a:normAutofit lnSpcReduction="10000"/>
          </a:bodyPr>
          <a:lstStyle/>
          <a:p>
            <a:pPr>
              <a:spcAft>
                <a:spcPts val="400"/>
              </a:spcAft>
            </a:pPr>
            <a:r>
              <a:rPr lang="sv-SE" sz="2400" dirty="0"/>
              <a:t>Barn- och ungdomspsykiatrin tillförs 32 miljoner kronor för kortare köer och bättre </a:t>
            </a:r>
            <a:r>
              <a:rPr lang="sv-SE" sz="2400" dirty="0" smtClean="0"/>
              <a:t>tillgänglighet.</a:t>
            </a:r>
            <a:endParaRPr lang="sv-SE" sz="2400" dirty="0"/>
          </a:p>
          <a:p>
            <a:pPr>
              <a:spcAft>
                <a:spcPts val="400"/>
              </a:spcAft>
            </a:pPr>
            <a:r>
              <a:rPr lang="sv-SE" sz="2400" dirty="0"/>
              <a:t>Minst en psykolog på varje vårdcentral. Ingår i vår </a:t>
            </a:r>
            <a:r>
              <a:rPr lang="sv-SE" sz="2400" dirty="0" err="1"/>
              <a:t>primärvårdsatning</a:t>
            </a:r>
            <a:r>
              <a:rPr lang="sv-SE" sz="2400" dirty="0"/>
              <a:t> på 130 miljoner kronor.</a:t>
            </a:r>
          </a:p>
          <a:p>
            <a:pPr>
              <a:spcAft>
                <a:spcPts val="400"/>
              </a:spcAft>
            </a:pPr>
            <a:r>
              <a:rPr lang="sv-SE" sz="2400" dirty="0" smtClean="0"/>
              <a:t>3 </a:t>
            </a:r>
            <a:r>
              <a:rPr lang="sv-SE" sz="2400" dirty="0"/>
              <a:t>miljoner satsas på att skapa fler unga vuxna-mottagningar. </a:t>
            </a:r>
          </a:p>
          <a:p>
            <a:pPr>
              <a:spcAft>
                <a:spcPts val="400"/>
              </a:spcAft>
            </a:pPr>
            <a:r>
              <a:rPr lang="sv-SE" sz="2400" dirty="0" smtClean="0"/>
              <a:t>8 miljoner satsas på bättre </a:t>
            </a:r>
            <a:r>
              <a:rPr lang="sv-SE" sz="2400" dirty="0"/>
              <a:t>öppettider på </a:t>
            </a:r>
            <a:r>
              <a:rPr lang="sv-SE" sz="2400" dirty="0" smtClean="0"/>
              <a:t>Skånes ungdomsmottagningar och för att göra </a:t>
            </a:r>
            <a:r>
              <a:rPr lang="sv-SE" sz="2400" dirty="0" err="1" smtClean="0"/>
              <a:t>ungdoms-mottagningen</a:t>
            </a:r>
            <a:r>
              <a:rPr lang="sv-SE" sz="2400" dirty="0" smtClean="0"/>
              <a:t> på nätet permanent.</a:t>
            </a:r>
          </a:p>
          <a:p>
            <a:pPr>
              <a:spcAft>
                <a:spcPts val="400"/>
              </a:spcAft>
            </a:pPr>
            <a:r>
              <a:rPr lang="sv-SE" sz="2400" dirty="0" smtClean="0"/>
              <a:t>6 miljoner satsas på en särskild mottagning för våldtäktsoffer som lider av posttraumatiskt stressyndrom. </a:t>
            </a:r>
          </a:p>
          <a:p>
            <a:pPr>
              <a:spcAft>
                <a:spcPts val="400"/>
              </a:spcAft>
            </a:pPr>
            <a:r>
              <a:rPr lang="sv-SE" sz="2400" dirty="0" smtClean="0"/>
              <a:t>3 miljoner satsas på könsidentitetsmottagningen </a:t>
            </a:r>
            <a:r>
              <a:rPr lang="sv-SE" sz="2400" dirty="0"/>
              <a:t>i Lund </a:t>
            </a:r>
            <a:r>
              <a:rPr lang="sv-SE" sz="2400" dirty="0" smtClean="0"/>
              <a:t>för </a:t>
            </a:r>
            <a:r>
              <a:rPr lang="sv-SE" sz="2400" dirty="0"/>
              <a:t>att korta köerna vid köndysfori.</a:t>
            </a:r>
          </a:p>
          <a:p>
            <a:pPr>
              <a:spcAft>
                <a:spcPts val="400"/>
              </a:spcAft>
            </a:pPr>
            <a:endParaRPr lang="sv-SE" sz="2000" dirty="0"/>
          </a:p>
        </p:txBody>
      </p:sp>
      <p:sp>
        <p:nvSpPr>
          <p:cNvPr id="11" name="Rubrik 3"/>
          <p:cNvSpPr>
            <a:spLocks noGrp="1"/>
          </p:cNvSpPr>
          <p:nvPr>
            <p:ph type="title"/>
          </p:nvPr>
        </p:nvSpPr>
        <p:spPr>
          <a:xfrm>
            <a:off x="457200" y="214184"/>
            <a:ext cx="8229600" cy="1143000"/>
          </a:xfrm>
        </p:spPr>
        <p:txBody>
          <a:bodyPr>
            <a:normAutofit/>
          </a:bodyPr>
          <a:lstStyle/>
          <a:p>
            <a:r>
              <a:rPr lang="sv-SE" dirty="0" smtClean="0"/>
              <a:t>Krafttag mot psykisk ohälsa</a:t>
            </a:r>
            <a:endParaRPr lang="sv-SE" dirty="0"/>
          </a:p>
        </p:txBody>
      </p:sp>
      <p:pic>
        <p:nvPicPr>
          <p:cNvPr id="14" name="Bildobjekt 13" descr="MP_logo_centrerad_vit_CMYK.eps"/>
          <p:cNvPicPr>
            <a:picLocks noChangeAspect="1"/>
          </p:cNvPicPr>
          <p:nvPr/>
        </p:nvPicPr>
        <p:blipFill rotWithShape="1">
          <a:blip r:embed="rId2">
            <a:extLst>
              <a:ext uri="{28A0092B-C50C-407E-A947-70E740481C1C}">
                <a14:useLocalDpi xmlns:a14="http://schemas.microsoft.com/office/drawing/2010/main" val="0"/>
              </a:ext>
            </a:extLst>
          </a:blip>
          <a:srcRect b="39495"/>
          <a:stretch/>
        </p:blipFill>
        <p:spPr>
          <a:xfrm>
            <a:off x="8144759" y="6315123"/>
            <a:ext cx="620932" cy="442726"/>
          </a:xfrm>
          <a:prstGeom prst="rect">
            <a:avLst/>
          </a:prstGeom>
        </p:spPr>
      </p:pic>
    </p:spTree>
    <p:extLst>
      <p:ext uri="{BB962C8B-B14F-4D97-AF65-F5344CB8AC3E}">
        <p14:creationId xmlns:p14="http://schemas.microsoft.com/office/powerpoint/2010/main" val="1063213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072977"/>
            <a:ext cx="8229600" cy="4525963"/>
          </a:xfrm>
        </p:spPr>
        <p:txBody>
          <a:bodyPr>
            <a:normAutofit lnSpcReduction="10000"/>
          </a:bodyPr>
          <a:lstStyle/>
          <a:p>
            <a:pPr>
              <a:spcAft>
                <a:spcPts val="400"/>
              </a:spcAft>
            </a:pPr>
            <a:r>
              <a:rPr lang="sv-SE" sz="2400" dirty="0" smtClean="0"/>
              <a:t>17 miljoner satsas på klimat- och regionalt utvecklingsarbete.</a:t>
            </a:r>
          </a:p>
          <a:p>
            <a:pPr>
              <a:spcAft>
                <a:spcPts val="400"/>
              </a:spcAft>
            </a:pPr>
            <a:r>
              <a:rPr lang="sv-SE" sz="2400" dirty="0" smtClean="0"/>
              <a:t>Region Skåne behöver ta fram en koldioxidbudget.</a:t>
            </a:r>
          </a:p>
          <a:p>
            <a:pPr>
              <a:spcAft>
                <a:spcPts val="400"/>
              </a:spcAft>
            </a:pPr>
            <a:r>
              <a:rPr lang="sv-SE" sz="2400" dirty="0" smtClean="0"/>
              <a:t>Region Skåne behöver även ta fram en klimatfärdplan för </a:t>
            </a:r>
            <a:r>
              <a:rPr lang="sv-SE" sz="2400" dirty="0"/>
              <a:t>att nå de klimatpolitiska målen. </a:t>
            </a:r>
            <a:r>
              <a:rPr lang="sv-SE" sz="2400" dirty="0" smtClean="0"/>
              <a:t>De </a:t>
            </a:r>
            <a:r>
              <a:rPr lang="sv-SE" sz="2400" dirty="0"/>
              <a:t>klimatpolitiska målen ska ha samma tyngd som </a:t>
            </a:r>
            <a:r>
              <a:rPr lang="sv-SE" sz="2400" dirty="0" smtClean="0"/>
              <a:t>de ekonomiska.</a:t>
            </a:r>
          </a:p>
          <a:p>
            <a:pPr>
              <a:spcAft>
                <a:spcPts val="400"/>
              </a:spcAft>
            </a:pPr>
            <a:r>
              <a:rPr lang="sv-SE" sz="2400" dirty="0" smtClean="0"/>
              <a:t>Inrätta ett klimatpolitiskt råd, med representanter för forskningen, näringslivet och föreningslivet.</a:t>
            </a:r>
          </a:p>
          <a:p>
            <a:pPr>
              <a:spcAft>
                <a:spcPts val="400"/>
              </a:spcAft>
            </a:pPr>
            <a:r>
              <a:rPr lang="sv-SE" sz="2400" dirty="0" smtClean="0"/>
              <a:t>Strategi för klimatneutralt byggande samt klimatdeklarationer på nya byggnader.</a:t>
            </a:r>
          </a:p>
          <a:p>
            <a:pPr>
              <a:spcAft>
                <a:spcPts val="400"/>
              </a:spcAft>
            </a:pPr>
            <a:r>
              <a:rPr lang="sv-SE" sz="2400" dirty="0" smtClean="0"/>
              <a:t>FN:s globala mål ska också vara Region Skånes mål.</a:t>
            </a:r>
          </a:p>
        </p:txBody>
      </p:sp>
      <p:sp>
        <p:nvSpPr>
          <p:cNvPr id="4" name="Rubrik 3"/>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800" kern="1200">
                <a:solidFill>
                  <a:srgbClr val="008000"/>
                </a:solidFill>
                <a:latin typeface="MP Sans"/>
                <a:ea typeface="+mj-ea"/>
                <a:cs typeface="MP Sans"/>
              </a:defRPr>
            </a:lvl1pPr>
          </a:lstStyle>
          <a:p>
            <a:r>
              <a:rPr lang="sv-SE" dirty="0"/>
              <a:t>Klimatet kan inte vänta</a:t>
            </a:r>
          </a:p>
        </p:txBody>
      </p:sp>
    </p:spTree>
    <p:extLst>
      <p:ext uri="{BB962C8B-B14F-4D97-AF65-F5344CB8AC3E}">
        <p14:creationId xmlns:p14="http://schemas.microsoft.com/office/powerpoint/2010/main" val="363434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Satsa på det förebyggande folkhälsoarbetet</a:t>
            </a:r>
            <a:endParaRPr lang="sv-SE" dirty="0"/>
          </a:p>
        </p:txBody>
      </p:sp>
      <p:sp>
        <p:nvSpPr>
          <p:cNvPr id="3" name="Platshållare för innehåll 2"/>
          <p:cNvSpPr>
            <a:spLocks noGrp="1"/>
          </p:cNvSpPr>
          <p:nvPr>
            <p:ph idx="1"/>
          </p:nvPr>
        </p:nvSpPr>
        <p:spPr>
          <a:xfrm>
            <a:off x="457200" y="1534342"/>
            <a:ext cx="8229600" cy="4284133"/>
          </a:xfrm>
        </p:spPr>
        <p:txBody>
          <a:bodyPr>
            <a:normAutofit/>
          </a:bodyPr>
          <a:lstStyle/>
          <a:p>
            <a:pPr>
              <a:spcAft>
                <a:spcPts val="400"/>
              </a:spcAft>
            </a:pPr>
            <a:r>
              <a:rPr lang="sv-SE" sz="2400" dirty="0" smtClean="0"/>
              <a:t>Miljöpartiet satsar 25 miljoner kronor på det förebyggande folkhälsoarbetet.</a:t>
            </a:r>
            <a:endParaRPr lang="sv-SE" sz="2400" dirty="0"/>
          </a:p>
          <a:p>
            <a:pPr>
              <a:spcAft>
                <a:spcPts val="400"/>
              </a:spcAft>
            </a:pPr>
            <a:r>
              <a:rPr lang="sv-SE" sz="2400" dirty="0" smtClean="0"/>
              <a:t>Alliansen skar i år ned anslagen till folkhälsoberedningen med 5 miljoner kronor – från 28 miljoner till 23 miljoner kronor. Det är risk att det blir ytterligare nedskärningar när Alliansen sparar drygt 11 miljoner på regionala utvecklingsnämnden.</a:t>
            </a:r>
          </a:p>
        </p:txBody>
      </p:sp>
    </p:spTree>
    <p:extLst>
      <p:ext uri="{BB962C8B-B14F-4D97-AF65-F5344CB8AC3E}">
        <p14:creationId xmlns:p14="http://schemas.microsoft.com/office/powerpoint/2010/main" val="932464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Alliansen tar inte ansvar för Region Skånes ekonomi</a:t>
            </a:r>
            <a:endParaRPr lang="sv-SE" dirty="0"/>
          </a:p>
        </p:txBody>
      </p:sp>
      <p:sp>
        <p:nvSpPr>
          <p:cNvPr id="3" name="Platshållare för innehåll 2"/>
          <p:cNvSpPr>
            <a:spLocks noGrp="1"/>
          </p:cNvSpPr>
          <p:nvPr>
            <p:ph idx="1"/>
          </p:nvPr>
        </p:nvSpPr>
        <p:spPr/>
        <p:txBody>
          <a:bodyPr>
            <a:normAutofit/>
          </a:bodyPr>
          <a:lstStyle/>
          <a:p>
            <a:pPr>
              <a:spcAft>
                <a:spcPts val="400"/>
              </a:spcAft>
            </a:pPr>
            <a:r>
              <a:rPr lang="sv-SE" sz="2400" dirty="0" smtClean="0"/>
              <a:t>Alliansen ägnar sig åt siffertrixande och dolda besparingar. Deras budget går ihop på pappret, men saknar verklighetsförankring.</a:t>
            </a:r>
          </a:p>
          <a:p>
            <a:pPr>
              <a:spcAft>
                <a:spcPts val="400"/>
              </a:spcAft>
            </a:pPr>
            <a:r>
              <a:rPr lang="sv-SE" sz="2400" dirty="0" smtClean="0"/>
              <a:t>Effektiviseringskravet höjs från 1% till 2%. Besparing på </a:t>
            </a:r>
            <a:r>
              <a:rPr lang="sv-SE" sz="2400" u="sng" dirty="0" smtClean="0"/>
              <a:t>411 miljoner kronor</a:t>
            </a:r>
            <a:r>
              <a:rPr lang="sv-SE" sz="2400" dirty="0" smtClean="0"/>
              <a:t>.</a:t>
            </a:r>
          </a:p>
          <a:p>
            <a:pPr>
              <a:spcAft>
                <a:spcPts val="400"/>
              </a:spcAft>
            </a:pPr>
            <a:r>
              <a:rPr lang="sv-SE" sz="2400" dirty="0" smtClean="0"/>
              <a:t>Trots att skåningarna blir både fler och att andelen äldre ökar stryker Alliansen demografiuppräkningen helt. Besparing på </a:t>
            </a:r>
            <a:r>
              <a:rPr lang="sv-SE" sz="2400" u="sng" dirty="0" smtClean="0"/>
              <a:t>506 miljoner kronor</a:t>
            </a:r>
            <a:r>
              <a:rPr lang="sv-SE" sz="2400" dirty="0" smtClean="0"/>
              <a:t>.</a:t>
            </a:r>
          </a:p>
          <a:p>
            <a:pPr marL="457200" lvl="1" indent="0">
              <a:buNone/>
            </a:pPr>
            <a:endParaRPr lang="sv-SE" dirty="0"/>
          </a:p>
          <a:p>
            <a:endParaRPr lang="sv-SE" dirty="0" smtClean="0"/>
          </a:p>
          <a:p>
            <a:pPr marL="0" indent="0">
              <a:buNone/>
            </a:pPr>
            <a:endParaRPr lang="sv-SE" dirty="0"/>
          </a:p>
        </p:txBody>
      </p:sp>
    </p:spTree>
    <p:extLst>
      <p:ext uri="{BB962C8B-B14F-4D97-AF65-F5344CB8AC3E}">
        <p14:creationId xmlns:p14="http://schemas.microsoft.com/office/powerpoint/2010/main" val="3098028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457200" y="1029728"/>
            <a:ext cx="8430403" cy="5828272"/>
          </a:xfrm>
        </p:spPr>
        <p:txBody>
          <a:bodyPr>
            <a:noAutofit/>
          </a:bodyPr>
          <a:lstStyle/>
          <a:p>
            <a:r>
              <a:rPr lang="sv-SE" sz="1800" b="1" dirty="0" smtClean="0"/>
              <a:t>Kraftig besparing på psykiatrin</a:t>
            </a:r>
          </a:p>
          <a:p>
            <a:pPr lvl="1">
              <a:spcAft>
                <a:spcPts val="1200"/>
              </a:spcAft>
            </a:pPr>
            <a:r>
              <a:rPr lang="sv-SE" sz="1800" dirty="0" smtClean="0"/>
              <a:t>Alliansen skär ner regionbidraget till psykiatri-, habiliterings- och hjälpmedelsnämnden med </a:t>
            </a:r>
            <a:r>
              <a:rPr lang="sv-SE" sz="1800" b="1" u="sng" dirty="0" smtClean="0"/>
              <a:t>100 miljoner kronor</a:t>
            </a:r>
            <a:r>
              <a:rPr lang="sv-SE" sz="1800" dirty="0" smtClean="0"/>
              <a:t>.</a:t>
            </a:r>
          </a:p>
          <a:p>
            <a:r>
              <a:rPr lang="sv-SE" sz="1800" b="1" dirty="0" smtClean="0"/>
              <a:t>Ytterligare neddragningar på Skånetrafiken</a:t>
            </a:r>
          </a:p>
          <a:p>
            <a:pPr lvl="1">
              <a:spcAft>
                <a:spcPts val="400"/>
              </a:spcAft>
            </a:pPr>
            <a:r>
              <a:rPr lang="sv-SE" sz="1800" dirty="0" smtClean="0"/>
              <a:t>Utifrån </a:t>
            </a:r>
            <a:r>
              <a:rPr lang="sv-SE" sz="1800" dirty="0"/>
              <a:t>Skånetrafikens egna beräkningar saknas </a:t>
            </a:r>
            <a:r>
              <a:rPr lang="sv-SE" sz="1800" b="1" u="sng" dirty="0"/>
              <a:t>37,3 miljoner kronor</a:t>
            </a:r>
            <a:r>
              <a:rPr lang="sv-SE" sz="1800" b="1" dirty="0"/>
              <a:t> </a:t>
            </a:r>
            <a:r>
              <a:rPr lang="sv-SE" sz="1800" dirty="0"/>
              <a:t>i Alliansens budget. Miljöpartiet satsar på kollektivtrafiken och lägger 55 miljoner. </a:t>
            </a:r>
          </a:p>
          <a:p>
            <a:r>
              <a:rPr lang="sv-SE" sz="1800" b="1" dirty="0" smtClean="0"/>
              <a:t>Ingen </a:t>
            </a:r>
            <a:r>
              <a:rPr lang="sv-SE" sz="1800" b="1" dirty="0"/>
              <a:t>återställning av kulturanslagen</a:t>
            </a:r>
          </a:p>
          <a:p>
            <a:pPr lvl="1">
              <a:spcAft>
                <a:spcPts val="1200"/>
              </a:spcAft>
            </a:pPr>
            <a:r>
              <a:rPr lang="sv-SE" sz="1800" dirty="0" smtClean="0"/>
              <a:t>Statens kulturråd varnar för att de statliga bidragen sänks ytterligare om inte anslagen till kulturnämnden återställs till minst 2018 års nivå, vilket betyder 321 miljoner kronor. Alliansen når inte upp till det, utan lägger 313 miljoner kronor.</a:t>
            </a:r>
            <a:endParaRPr lang="sv-SE" sz="1800" b="1" dirty="0"/>
          </a:p>
          <a:p>
            <a:r>
              <a:rPr lang="sv-SE" sz="1800" b="1" dirty="0" smtClean="0"/>
              <a:t>Klimatarbetet och det förebyggande folkhälsoarbetet skärs ner.</a:t>
            </a:r>
          </a:p>
          <a:p>
            <a:pPr lvl="1"/>
            <a:r>
              <a:rPr lang="sv-SE" sz="1800" dirty="0" smtClean="0"/>
              <a:t>Anslagen till regionala utvecklingsnämnden skärs ner från 211,3 miljoner kronor 2019 till 200 miljoner kronor 2020. Besparingen är ännu större eftersom RUN inte får ersättning för högre lönekostnader och högre kostnader p.g.a. av inflationen.</a:t>
            </a:r>
          </a:p>
          <a:p>
            <a:pPr marL="457200" lvl="1" indent="0">
              <a:buNone/>
            </a:pPr>
            <a:r>
              <a:rPr lang="sv-SE" sz="1600" dirty="0" smtClean="0"/>
              <a:t> </a:t>
            </a:r>
            <a:endParaRPr lang="sv-SE" sz="1600" dirty="0"/>
          </a:p>
        </p:txBody>
      </p:sp>
      <p:sp>
        <p:nvSpPr>
          <p:cNvPr id="4" name="Rubrik 3"/>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800" kern="1200">
                <a:solidFill>
                  <a:srgbClr val="008000"/>
                </a:solidFill>
                <a:latin typeface="MP Sans"/>
                <a:ea typeface="+mj-ea"/>
                <a:cs typeface="MP Sans"/>
              </a:defRPr>
            </a:lvl1pPr>
          </a:lstStyle>
          <a:p>
            <a:r>
              <a:rPr lang="sv-SE" dirty="0"/>
              <a:t>Alliansstyrets budgetförslag</a:t>
            </a:r>
          </a:p>
        </p:txBody>
      </p:sp>
      <p:pic>
        <p:nvPicPr>
          <p:cNvPr id="10" name="Bildobjekt 9" descr="MP_logo_centrerad_vit_CMYK.eps"/>
          <p:cNvPicPr>
            <a:picLocks noChangeAspect="1"/>
          </p:cNvPicPr>
          <p:nvPr/>
        </p:nvPicPr>
        <p:blipFill rotWithShape="1">
          <a:blip r:embed="rId2">
            <a:extLst>
              <a:ext uri="{28A0092B-C50C-407E-A947-70E740481C1C}">
                <a14:useLocalDpi xmlns:a14="http://schemas.microsoft.com/office/drawing/2010/main" val="0"/>
              </a:ext>
            </a:extLst>
          </a:blip>
          <a:srcRect b="39495"/>
          <a:stretch/>
        </p:blipFill>
        <p:spPr>
          <a:xfrm>
            <a:off x="8144759" y="6315123"/>
            <a:ext cx="620932" cy="442726"/>
          </a:xfrm>
          <a:prstGeom prst="rect">
            <a:avLst/>
          </a:prstGeom>
        </p:spPr>
      </p:pic>
    </p:spTree>
    <p:extLst>
      <p:ext uri="{BB962C8B-B14F-4D97-AF65-F5344CB8AC3E}">
        <p14:creationId xmlns:p14="http://schemas.microsoft.com/office/powerpoint/2010/main" val="2998306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Bildobjekt 9"/>
          <p:cNvPicPr>
            <a:picLocks noChangeAspect="1"/>
          </p:cNvPicPr>
          <p:nvPr/>
        </p:nvPicPr>
        <p:blipFill rotWithShape="1">
          <a:blip r:embed="rId2"/>
          <a:srcRect t="3768" b="8114"/>
          <a:stretch/>
        </p:blipFill>
        <p:spPr>
          <a:xfrm>
            <a:off x="5713399" y="1158234"/>
            <a:ext cx="3084995" cy="5397494"/>
          </a:xfrm>
          <a:prstGeom prst="rect">
            <a:avLst/>
          </a:prstGeom>
        </p:spPr>
      </p:pic>
      <p:pic>
        <p:nvPicPr>
          <p:cNvPr id="8" name="Bildobjekt 7"/>
          <p:cNvPicPr>
            <a:picLocks noChangeAspect="1"/>
          </p:cNvPicPr>
          <p:nvPr/>
        </p:nvPicPr>
        <p:blipFill>
          <a:blip r:embed="rId2"/>
          <a:stretch>
            <a:fillRect/>
          </a:stretch>
        </p:blipFill>
        <p:spPr>
          <a:xfrm>
            <a:off x="5708754" y="1465212"/>
            <a:ext cx="3084995" cy="5005247"/>
          </a:xfrm>
          <a:prstGeom prst="rect">
            <a:avLst/>
          </a:prstGeom>
        </p:spPr>
      </p:pic>
      <p:sp>
        <p:nvSpPr>
          <p:cNvPr id="3" name="Platshållare för innehåll 2"/>
          <p:cNvSpPr>
            <a:spLocks noGrp="1"/>
          </p:cNvSpPr>
          <p:nvPr>
            <p:ph idx="1"/>
          </p:nvPr>
        </p:nvSpPr>
        <p:spPr>
          <a:xfrm>
            <a:off x="718457" y="1465157"/>
            <a:ext cx="4536875" cy="5212494"/>
          </a:xfrm>
        </p:spPr>
        <p:txBody>
          <a:bodyPr>
            <a:noAutofit/>
          </a:bodyPr>
          <a:lstStyle/>
          <a:p>
            <a:pPr>
              <a:lnSpc>
                <a:spcPts val="3000"/>
              </a:lnSpc>
            </a:pPr>
            <a:r>
              <a:rPr lang="sv-SE" sz="2400" dirty="0" smtClean="0"/>
              <a:t>Skattehöjning på 20 öre. Region Skåne har idag den femte lägsta regionskatten i Sverige. Även med en skattehöjning ligger Region Skåne under medlet för Sverige och under jämförbara regioner med universitetssjukhus, som Uppsala och Västra Götaland.</a:t>
            </a:r>
            <a:endParaRPr lang="sv-SE" sz="2400" dirty="0"/>
          </a:p>
        </p:txBody>
      </p:sp>
      <p:sp>
        <p:nvSpPr>
          <p:cNvPr id="4" name="Rubrik 3"/>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800" kern="1200">
                <a:solidFill>
                  <a:srgbClr val="008000"/>
                </a:solidFill>
                <a:latin typeface="MP Sans"/>
                <a:ea typeface="+mj-ea"/>
                <a:cs typeface="MP Sans"/>
              </a:defRPr>
            </a:lvl1pPr>
          </a:lstStyle>
          <a:p>
            <a:r>
              <a:rPr lang="sv-SE" dirty="0"/>
              <a:t>En hållbar ekonomi</a:t>
            </a:r>
          </a:p>
        </p:txBody>
      </p:sp>
      <p:sp>
        <p:nvSpPr>
          <p:cNvPr id="9" name="textruta 8"/>
          <p:cNvSpPr txBox="1"/>
          <p:nvPr/>
        </p:nvSpPr>
        <p:spPr>
          <a:xfrm>
            <a:off x="5190305" y="1133208"/>
            <a:ext cx="3054804" cy="646331"/>
          </a:xfrm>
          <a:prstGeom prst="rect">
            <a:avLst/>
          </a:prstGeom>
          <a:noFill/>
        </p:spPr>
        <p:txBody>
          <a:bodyPr wrap="square" rtlCol="0">
            <a:spAutoFit/>
          </a:bodyPr>
          <a:lstStyle/>
          <a:p>
            <a:pPr algn="ctr"/>
            <a:r>
              <a:rPr lang="sv-SE" b="1" dirty="0" smtClean="0"/>
              <a:t>Skattesatser </a:t>
            </a:r>
          </a:p>
          <a:p>
            <a:pPr algn="ctr"/>
            <a:r>
              <a:rPr lang="sv-SE" b="1" dirty="0" smtClean="0"/>
              <a:t>Sveriges regioner</a:t>
            </a:r>
            <a:endParaRPr lang="sv-SE" b="1" dirty="0"/>
          </a:p>
        </p:txBody>
      </p:sp>
      <p:pic>
        <p:nvPicPr>
          <p:cNvPr id="11" name="Bildobjekt 10" descr="MP_logo_centrerad_vit_CMYK.eps"/>
          <p:cNvPicPr>
            <a:picLocks noChangeAspect="1"/>
          </p:cNvPicPr>
          <p:nvPr/>
        </p:nvPicPr>
        <p:blipFill rotWithShape="1">
          <a:blip r:embed="rId3">
            <a:extLst>
              <a:ext uri="{28A0092B-C50C-407E-A947-70E740481C1C}">
                <a14:useLocalDpi xmlns:a14="http://schemas.microsoft.com/office/drawing/2010/main" val="0"/>
              </a:ext>
            </a:extLst>
          </a:blip>
          <a:srcRect b="39495"/>
          <a:stretch/>
        </p:blipFill>
        <p:spPr>
          <a:xfrm>
            <a:off x="8144759" y="6315123"/>
            <a:ext cx="620932" cy="442726"/>
          </a:xfrm>
          <a:prstGeom prst="rect">
            <a:avLst/>
          </a:prstGeom>
        </p:spPr>
      </p:pic>
    </p:spTree>
    <p:extLst>
      <p:ext uri="{BB962C8B-B14F-4D97-AF65-F5344CB8AC3E}">
        <p14:creationId xmlns:p14="http://schemas.microsoft.com/office/powerpoint/2010/main" val="1299919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small_MP">
  <a:themeElements>
    <a:clrScheme name="MP 1">
      <a:dk1>
        <a:sysClr val="windowText" lastClr="000000"/>
      </a:dk1>
      <a:lt1>
        <a:srgbClr val="F6F4E5"/>
      </a:lt1>
      <a:dk2>
        <a:srgbClr val="1F497D"/>
      </a:dk2>
      <a:lt2>
        <a:srgbClr val="EEECE1"/>
      </a:lt2>
      <a:accent1>
        <a:srgbClr val="F6F4E5"/>
      </a:accent1>
      <a:accent2>
        <a:srgbClr val="BD0076"/>
      </a:accent2>
      <a:accent3>
        <a:srgbClr val="F6E400"/>
      </a:accent3>
      <a:accent4>
        <a:srgbClr val="53A045"/>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2686</TotalTime>
  <Words>532</Words>
  <Application>Microsoft Office PowerPoint</Application>
  <PresentationFormat>Bildspel på skärmen (4:3)</PresentationFormat>
  <Paragraphs>48</Paragraphs>
  <Slides>10</Slides>
  <Notes>0</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10</vt:i4>
      </vt:variant>
    </vt:vector>
  </HeadingPairs>
  <TitlesOfParts>
    <vt:vector size="17" baseType="lpstr">
      <vt:lpstr>Arial</vt:lpstr>
      <vt:lpstr>Calibri</vt:lpstr>
      <vt:lpstr>Georgia</vt:lpstr>
      <vt:lpstr>MP Sans</vt:lpstr>
      <vt:lpstr>MP Serif</vt:lpstr>
      <vt:lpstr>Presentationsmall_MP</vt:lpstr>
      <vt:lpstr>Microsoft Excel-kalkylblad</vt:lpstr>
      <vt:lpstr>Budget 2020 Med plan 2021-2022</vt:lpstr>
      <vt:lpstr>Miljöpartiets budget 2020 </vt:lpstr>
      <vt:lpstr>Krafttag mot psykisk ohälsa</vt:lpstr>
      <vt:lpstr>Krafttag mot psykisk ohälsa</vt:lpstr>
      <vt:lpstr>PowerPoint-presentation</vt:lpstr>
      <vt:lpstr>Satsa på det förebyggande folkhälsoarbetet</vt:lpstr>
      <vt:lpstr>Alliansen tar inte ansvar för Region Skånes ekonomi</vt:lpstr>
      <vt:lpstr>PowerPoint-presentation</vt:lpstr>
      <vt:lpstr>PowerPoint-presentation</vt:lpstr>
      <vt:lpstr>PowerPoint-presentation</vt:lpstr>
    </vt:vector>
  </TitlesOfParts>
  <Company>Region Skåne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för din presentation</dc:title>
  <dc:creator>Olsson Tobias N</dc:creator>
  <cp:lastModifiedBy>Olsson Tobias N</cp:lastModifiedBy>
  <cp:revision>59</cp:revision>
  <cp:lastPrinted>2019-06-04T07:36:09Z</cp:lastPrinted>
  <dcterms:created xsi:type="dcterms:W3CDTF">2019-03-13T11:38:47Z</dcterms:created>
  <dcterms:modified xsi:type="dcterms:W3CDTF">2019-06-04T10:27:03Z</dcterms:modified>
</cp:coreProperties>
</file>