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8" r:id="rId2"/>
    <p:sldId id="316" r:id="rId3"/>
    <p:sldId id="317" r:id="rId4"/>
    <p:sldId id="319" r:id="rId5"/>
    <p:sldId id="320" r:id="rId6"/>
    <p:sldId id="321" r:id="rId7"/>
    <p:sldId id="322" r:id="rId8"/>
    <p:sldId id="324" r:id="rId9"/>
    <p:sldId id="325" r:id="rId10"/>
    <p:sldId id="326" r:id="rId11"/>
    <p:sldId id="327" r:id="rId12"/>
    <p:sldId id="328" r:id="rId13"/>
    <p:sldId id="329" r:id="rId14"/>
    <p:sldId id="330" r:id="rId15"/>
    <p:sldId id="337"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704" autoAdjust="0"/>
  </p:normalViewPr>
  <p:slideViewPr>
    <p:cSldViewPr snapToGrid="0" showGuides="1">
      <p:cViewPr>
        <p:scale>
          <a:sx n="120" d="100"/>
          <a:sy n="120" d="100"/>
        </p:scale>
        <p:origin x="618" y="810"/>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3/23/2017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23/03/2017</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7</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foretag.stockholm.se/Foretagsservice/Stockholmskonjunkturen1/"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2_sverige_lansgranser__stockholm.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800" dirty="0" err="1"/>
              <a:t>Konjunkturen</a:t>
            </a:r>
            <a:r>
              <a:rPr lang="en-GB" sz="2800" dirty="0"/>
              <a:t> </a:t>
            </a:r>
            <a:r>
              <a:rPr lang="en-GB" sz="2800" dirty="0" err="1"/>
              <a:t>i</a:t>
            </a:r>
            <a:r>
              <a:rPr lang="en-GB" sz="2800" dirty="0"/>
              <a:t> </a:t>
            </a:r>
            <a:r>
              <a:rPr lang="en-GB" sz="2800" dirty="0" err="1" smtClean="0"/>
              <a:t>Stockholms</a:t>
            </a:r>
            <a:r>
              <a:rPr lang="en-GB" sz="2800" dirty="0" smtClean="0"/>
              <a:t> </a:t>
            </a:r>
            <a:r>
              <a:rPr lang="en-GB" sz="2800" dirty="0" err="1" smtClean="0"/>
              <a:t>län</a:t>
            </a:r>
            <a:r>
              <a:rPr lang="en-GB" sz="2000" dirty="0"/>
              <a:t/>
            </a:r>
            <a:br>
              <a:rPr lang="en-GB" sz="2000" dirty="0"/>
            </a:br>
            <a:r>
              <a:rPr lang="en-GB" sz="2000" dirty="0"/>
              <a:t/>
            </a:r>
            <a:br>
              <a:rPr lang="en-GB" sz="2000" dirty="0"/>
            </a:br>
            <a:r>
              <a:rPr lang="en-GB" sz="2000" dirty="0" smtClean="0"/>
              <a:t>kv4 2016</a:t>
            </a:r>
            <a:r>
              <a:rPr lang="en-GB" sz="2000" dirty="0"/>
              <a:t/>
            </a:r>
            <a:br>
              <a:rPr lang="en-GB" sz="2000" dirty="0"/>
            </a:br>
            <a:r>
              <a:rPr lang="en-GB" sz="2000" dirty="0" smtClean="0"/>
              <a:t>Mars 2017</a:t>
            </a:r>
            <a:endParaRPr lang="sv-SE" sz="2000" dirty="0"/>
          </a:p>
        </p:txBody>
      </p:sp>
    </p:spTree>
    <p:extLst>
      <p:ext uri="{BB962C8B-B14F-4D97-AF65-F5344CB8AC3E}">
        <p14:creationId xmlns:p14="http://schemas.microsoft.com/office/powerpoint/2010/main" val="108873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0" y="2288217"/>
            <a:ext cx="5816088"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2805382016"/>
              </p:ext>
            </p:extLst>
          </p:nvPr>
        </p:nvGraphicFramePr>
        <p:xfrm>
          <a:off x="3962400" y="2318932"/>
          <a:ext cx="4871086" cy="1487805"/>
        </p:xfrm>
        <a:graphic>
          <a:graphicData uri="http://schemas.openxmlformats.org/drawingml/2006/table">
            <a:tbl>
              <a:tblPr>
                <a:tableStyleId>{68D230F3-CF80-4859-8CE7-A43EE81993B5}</a:tableStyleId>
              </a:tblPr>
              <a:tblGrid>
                <a:gridCol w="1542183">
                  <a:extLst>
                    <a:ext uri="{9D8B030D-6E8A-4147-A177-3AD203B41FA5}">
                      <a16:colId xmlns:a16="http://schemas.microsoft.com/office/drawing/2014/main" val="20000"/>
                    </a:ext>
                  </a:extLst>
                </a:gridCol>
                <a:gridCol w="1017976">
                  <a:extLst>
                    <a:ext uri="{9D8B030D-6E8A-4147-A177-3AD203B41FA5}">
                      <a16:colId xmlns:a16="http://schemas.microsoft.com/office/drawing/2014/main" val="20001"/>
                    </a:ext>
                  </a:extLst>
                </a:gridCol>
                <a:gridCol w="770309">
                  <a:extLst>
                    <a:ext uri="{9D8B030D-6E8A-4147-A177-3AD203B41FA5}">
                      <a16:colId xmlns:a16="http://schemas.microsoft.com/office/drawing/2014/main" val="20002"/>
                    </a:ext>
                  </a:extLst>
                </a:gridCol>
                <a:gridCol w="770309">
                  <a:extLst>
                    <a:ext uri="{9D8B030D-6E8A-4147-A177-3AD203B41FA5}">
                      <a16:colId xmlns:a16="http://schemas.microsoft.com/office/drawing/2014/main" val="20003"/>
                    </a:ext>
                  </a:extLst>
                </a:gridCol>
                <a:gridCol w="770309">
                  <a:extLst>
                    <a:ext uri="{9D8B030D-6E8A-4147-A177-3AD203B41FA5}">
                      <a16:colId xmlns:a16="http://schemas.microsoft.com/office/drawing/2014/main" val="20004"/>
                    </a:ext>
                  </a:extLst>
                </a:gridCol>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mj-lt"/>
                        </a:rPr>
                        <a:t>Sverige</a:t>
                      </a:r>
                    </a:p>
                  </a:txBody>
                  <a:tcPr marL="9525" marR="9525" marT="9525" marB="0" anchor="b"/>
                </a:tc>
                <a:tc>
                  <a:txBody>
                    <a:bodyPr/>
                    <a:lstStyle/>
                    <a:p>
                      <a:pPr algn="ctr" fontAlgn="b"/>
                      <a:r>
                        <a:rPr lang="sv-SE" sz="1100" b="0" i="0" u="none" strike="noStrike" dirty="0">
                          <a:solidFill>
                            <a:srgbClr val="000000"/>
                          </a:solidFill>
                          <a:effectLst/>
                          <a:latin typeface="Futura Std Book"/>
                        </a:rPr>
                        <a:t>11 454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38 587</a:t>
                      </a:r>
                    </a:p>
                  </a:txBody>
                  <a:tcPr marL="9525" marR="9525" marT="9525" marB="0" anchor="b"/>
                </a:tc>
                <a:tc>
                  <a:txBody>
                    <a:bodyPr/>
                    <a:lstStyle/>
                    <a:p>
                      <a:pPr algn="ctr" fontAlgn="b"/>
                      <a:r>
                        <a:rPr lang="sv-SE" sz="1100" b="0" i="0" u="none" strike="noStrike">
                          <a:solidFill>
                            <a:srgbClr val="000000"/>
                          </a:solidFill>
                          <a:effectLst/>
                          <a:latin typeface="Futura Std Book"/>
                        </a:rPr>
                        <a:t>-10,6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5 961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18 796</a:t>
                      </a:r>
                    </a:p>
                  </a:txBody>
                  <a:tcPr marL="9525" marR="9525" marT="9525" marB="0" anchor="b"/>
                </a:tc>
                <a:tc>
                  <a:txBody>
                    <a:bodyPr/>
                    <a:lstStyle/>
                    <a:p>
                      <a:pPr algn="ctr" fontAlgn="b"/>
                      <a:r>
                        <a:rPr lang="sv-SE" sz="1100" b="0" i="0" u="none" strike="noStrike">
                          <a:solidFill>
                            <a:srgbClr val="000000"/>
                          </a:solidFill>
                          <a:effectLst/>
                          <a:latin typeface="Futura Std Book"/>
                        </a:rPr>
                        <a:t>-13,2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3 829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23,8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11 006</a:t>
                      </a:r>
                    </a:p>
                  </a:txBody>
                  <a:tcPr marL="9525" marR="9525" marT="9525" marB="0" anchor="b"/>
                </a:tc>
                <a:tc>
                  <a:txBody>
                    <a:bodyPr/>
                    <a:lstStyle/>
                    <a:p>
                      <a:pPr algn="ctr" fontAlgn="b"/>
                      <a:r>
                        <a:rPr lang="sv-SE" sz="1100" b="1" i="0" u="none" strike="noStrike" dirty="0">
                          <a:solidFill>
                            <a:srgbClr val="000000"/>
                          </a:solidFill>
                          <a:effectLst/>
                          <a:latin typeface="Futura std book"/>
                        </a:rPr>
                        <a:t>-8,9</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mj-lt"/>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2 532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166,2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6 473</a:t>
                      </a:r>
                    </a:p>
                  </a:txBody>
                  <a:tcPr marL="9525" marR="9525" marT="9525" marB="0" anchor="b"/>
                </a:tc>
                <a:tc>
                  <a:txBody>
                    <a:bodyPr/>
                    <a:lstStyle/>
                    <a:p>
                      <a:pPr algn="ctr" fontAlgn="b"/>
                      <a:r>
                        <a:rPr lang="sv-SE" sz="1100" b="1" i="0" u="none" strike="noStrike">
                          <a:solidFill>
                            <a:srgbClr val="000000"/>
                          </a:solidFill>
                          <a:effectLst/>
                          <a:latin typeface="Futura std book"/>
                        </a:rPr>
                        <a:t>7,7</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mj-lt"/>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7 625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27 581</a:t>
                      </a:r>
                    </a:p>
                  </a:txBody>
                  <a:tcPr marL="9525" marR="9525" marT="9525" marB="0" anchor="b"/>
                </a:tc>
                <a:tc>
                  <a:txBody>
                    <a:bodyPr/>
                    <a:lstStyle/>
                    <a:p>
                      <a:pPr algn="ctr" fontAlgn="b"/>
                      <a:r>
                        <a:rPr lang="sv-SE" sz="1100" b="0" i="0" u="none" strike="noStrike" dirty="0">
                          <a:solidFill>
                            <a:srgbClr val="000000"/>
                          </a:solidFill>
                          <a:effectLst/>
                          <a:latin typeface="Futura Std Book"/>
                        </a:rPr>
                        <a:t>-11,2</a:t>
                      </a:r>
                    </a:p>
                  </a:txBody>
                  <a:tcPr marL="9525" marR="9525" marT="9525" marB="0" anchor="b"/>
                </a:tc>
                <a:extLst>
                  <a:ext uri="{0D108BD9-81ED-4DB2-BD59-A6C34878D82A}">
                    <a16:rowId xmlns:a16="http://schemas.microsoft.com/office/drawing/2014/main" val="10006"/>
                  </a:ext>
                </a:extLst>
              </a:tr>
            </a:tbl>
          </a:graphicData>
        </a:graphic>
      </p:graphicFrame>
      <p:sp>
        <p:nvSpPr>
          <p:cNvPr id="6" name="textruta 5"/>
          <p:cNvSpPr txBox="1"/>
          <p:nvPr/>
        </p:nvSpPr>
        <p:spPr>
          <a:xfrm>
            <a:off x="7474169" y="3768553"/>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3234473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32006" y="2250591"/>
            <a:ext cx="5200339" cy="2523963"/>
          </a:xfrm>
          <a:prstGeom prst="rect">
            <a:avLst/>
          </a:prstGeom>
        </p:spPr>
      </p:pic>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8" name="Tabell 7"/>
          <p:cNvGraphicFramePr>
            <a:graphicFrameLocks noGrp="1"/>
          </p:cNvGraphicFramePr>
          <p:nvPr>
            <p:extLst>
              <p:ext uri="{D42A27DB-BD31-4B8C-83A1-F6EECF244321}">
                <p14:modId xmlns:p14="http://schemas.microsoft.com/office/powerpoint/2010/main" val="1945436411"/>
              </p:ext>
            </p:extLst>
          </p:nvPr>
        </p:nvGraphicFramePr>
        <p:xfrm>
          <a:off x="3836896" y="2309311"/>
          <a:ext cx="5238982" cy="1487805"/>
        </p:xfrm>
        <a:graphic>
          <a:graphicData uri="http://schemas.openxmlformats.org/drawingml/2006/table">
            <a:tbl>
              <a:tblPr>
                <a:tableStyleId>{68D230F3-CF80-4859-8CE7-A43EE81993B5}</a:tableStyleId>
              </a:tblPr>
              <a:tblGrid>
                <a:gridCol w="1856631">
                  <a:extLst>
                    <a:ext uri="{9D8B030D-6E8A-4147-A177-3AD203B41FA5}">
                      <a16:colId xmlns:a16="http://schemas.microsoft.com/office/drawing/2014/main" val="20000"/>
                    </a:ext>
                  </a:extLst>
                </a:gridCol>
                <a:gridCol w="683042">
                  <a:extLst>
                    <a:ext uri="{9D8B030D-6E8A-4147-A177-3AD203B41FA5}">
                      <a16:colId xmlns:a16="http://schemas.microsoft.com/office/drawing/2014/main" val="20001"/>
                    </a:ext>
                  </a:extLst>
                </a:gridCol>
                <a:gridCol w="906583">
                  <a:extLst>
                    <a:ext uri="{9D8B030D-6E8A-4147-A177-3AD203B41FA5}">
                      <a16:colId xmlns:a16="http://schemas.microsoft.com/office/drawing/2014/main" val="20002"/>
                    </a:ext>
                  </a:extLst>
                </a:gridCol>
                <a:gridCol w="600582">
                  <a:extLst>
                    <a:ext uri="{9D8B030D-6E8A-4147-A177-3AD203B41FA5}">
                      <a16:colId xmlns:a16="http://schemas.microsoft.com/office/drawing/2014/main" val="20003"/>
                    </a:ext>
                  </a:extLst>
                </a:gridCol>
                <a:gridCol w="597241">
                  <a:extLst>
                    <a:ext uri="{9D8B030D-6E8A-4147-A177-3AD203B41FA5}">
                      <a16:colId xmlns:a16="http://schemas.microsoft.com/office/drawing/2014/main" val="20004"/>
                    </a:ext>
                  </a:extLst>
                </a:gridCol>
                <a:gridCol w="594903">
                  <a:extLst>
                    <a:ext uri="{9D8B030D-6E8A-4147-A177-3AD203B41FA5}">
                      <a16:colId xmlns:a16="http://schemas.microsoft.com/office/drawing/2014/main" val="20005"/>
                    </a:ext>
                  </a:extLst>
                </a:gridCol>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Antal</a:t>
                      </a:r>
                    </a:p>
                  </a:txBody>
                  <a:tcPr marL="9525" marR="9525" marT="9525" marB="0" anchor="b"/>
                </a:tc>
                <a:tc>
                  <a:txBody>
                    <a:bodyPr/>
                    <a:lstStyle/>
                    <a:p>
                      <a:pPr algn="ctr" rtl="0" fontAlgn="b"/>
                      <a:r>
                        <a:rPr lang="sv-SE" sz="1100" b="0" i="0"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0" u="none" strike="noStrike">
                          <a:solidFill>
                            <a:srgbClr val="000000"/>
                          </a:solidFill>
                          <a:effectLst/>
                          <a:latin typeface="Futura Std Book"/>
                        </a:rPr>
                        <a:t>Arbetslösa i förh. till befolkningen, 15-74 år</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366 390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-9 662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160 099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-3 557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68 760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-1 987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4,2</a:t>
                      </a:r>
                    </a:p>
                  </a:txBody>
                  <a:tcPr marL="9525" marR="9525" marT="9525" marB="0" anchor="b"/>
                </a:tc>
                <a:tc>
                  <a:txBody>
                    <a:bodyPr/>
                    <a:lstStyle/>
                    <a:p>
                      <a:pPr algn="ctr" fontAlgn="b"/>
                      <a:r>
                        <a:rPr lang="sv-SE" sz="1100" b="1" i="0" u="none" strike="noStrike">
                          <a:solidFill>
                            <a:srgbClr val="000000"/>
                          </a:solidFill>
                          <a:effectLst/>
                          <a:latin typeface="Futura std book"/>
                        </a:rPr>
                        <a:t>4,1</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mj-lt"/>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29 426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-1 442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4,4</a:t>
                      </a:r>
                    </a:p>
                  </a:txBody>
                  <a:tcPr marL="9525" marR="9525" marT="9525" marB="0" anchor="b"/>
                </a:tc>
                <a:tc>
                  <a:txBody>
                    <a:bodyPr/>
                    <a:lstStyle/>
                    <a:p>
                      <a:pPr algn="ctr" fontAlgn="b"/>
                      <a:r>
                        <a:rPr lang="sv-SE" sz="1100" b="1" i="0" u="none" strike="noStrike">
                          <a:solidFill>
                            <a:srgbClr val="000000"/>
                          </a:solidFill>
                          <a:effectLst/>
                          <a:latin typeface="Futura std book"/>
                        </a:rPr>
                        <a:t>4,1</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a:solidFill>
                            <a:srgbClr val="000000"/>
                          </a:solidFill>
                          <a:effectLst/>
                          <a:latin typeface="+mj-lt"/>
                        </a:rPr>
                        <a:t>Sverige, </a:t>
                      </a:r>
                      <a:r>
                        <a:rPr lang="sv-SE" sz="1100" b="0" i="0" u="none" strike="noStrike" dirty="0" err="1">
                          <a:solidFill>
                            <a:srgbClr val="000000"/>
                          </a:solidFill>
                          <a:effectLst/>
                          <a:latin typeface="+mj-lt"/>
                        </a:rPr>
                        <a:t>exkl</a:t>
                      </a:r>
                      <a:r>
                        <a:rPr lang="sv-SE" sz="1100" b="0" i="0" u="none" strike="noStrike" dirty="0">
                          <a:solidFill>
                            <a:srgbClr val="000000"/>
                          </a:solidFill>
                          <a:effectLst/>
                          <a:latin typeface="+mj-lt"/>
                        </a:rPr>
                        <a:t>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297 629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-7 676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dirty="0">
                          <a:solidFill>
                            <a:srgbClr val="000000"/>
                          </a:solidFill>
                          <a:effectLst/>
                          <a:latin typeface="Futura Std Book"/>
                        </a:rPr>
                        <a:t>5,2</a:t>
                      </a:r>
                    </a:p>
                  </a:txBody>
                  <a:tcPr marL="9525" marR="9525" marT="9525" marB="0" anchor="b"/>
                </a:tc>
                <a:extLst>
                  <a:ext uri="{0D108BD9-81ED-4DB2-BD59-A6C34878D82A}">
                    <a16:rowId xmlns:a16="http://schemas.microsoft.com/office/drawing/2014/main" val="10006"/>
                  </a:ext>
                </a:extLst>
              </a:tr>
            </a:tbl>
          </a:graphicData>
        </a:graphic>
      </p:graphicFrame>
      <p:sp>
        <p:nvSpPr>
          <p:cNvPr id="6" name="textruta 5"/>
          <p:cNvSpPr txBox="1"/>
          <p:nvPr/>
        </p:nvSpPr>
        <p:spPr>
          <a:xfrm>
            <a:off x="6575533" y="3729022"/>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10" name="Rundad rektangulär 9"/>
          <p:cNvSpPr/>
          <p:nvPr/>
        </p:nvSpPr>
        <p:spPr>
          <a:xfrm>
            <a:off x="5969941" y="699804"/>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Andelen ungdomsarbetslösa i åldern 15-24 år minskade i både Stockholms län och Stockholms stad jämfört med fjärde kvartalet 2015.</a:t>
            </a:r>
            <a:endParaRPr lang="sv-SE" sz="800" dirty="0">
              <a:solidFill>
                <a:schemeClr val="bg1"/>
              </a:solidFill>
            </a:endParaRPr>
          </a:p>
        </p:txBody>
      </p:sp>
    </p:spTree>
    <p:extLst>
      <p:ext uri="{BB962C8B-B14F-4D97-AF65-F5344CB8AC3E}">
        <p14:creationId xmlns:p14="http://schemas.microsoft.com/office/powerpoint/2010/main" val="2021770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91283" y="2235350"/>
            <a:ext cx="5096698"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208207798"/>
              </p:ext>
            </p:extLst>
          </p:nvPr>
        </p:nvGraphicFramePr>
        <p:xfrm>
          <a:off x="3820406" y="2318088"/>
          <a:ext cx="5221811" cy="1333500"/>
        </p:xfrm>
        <a:graphic>
          <a:graphicData uri="http://schemas.openxmlformats.org/drawingml/2006/table">
            <a:tbl>
              <a:tblPr>
                <a:tableStyleId>{68D230F3-CF80-4859-8CE7-A43EE81993B5}</a:tableStyleId>
              </a:tblPr>
              <a:tblGrid>
                <a:gridCol w="1843088">
                  <a:extLst>
                    <a:ext uri="{9D8B030D-6E8A-4147-A177-3AD203B41FA5}">
                      <a16:colId xmlns:a16="http://schemas.microsoft.com/office/drawing/2014/main" val="20000"/>
                    </a:ext>
                  </a:extLst>
                </a:gridCol>
                <a:gridCol w="811826">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1"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9 995,2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10,9</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4 502,3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69,2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14,2</a:t>
                      </a:r>
                    </a:p>
                  </a:txBody>
                  <a:tcPr marL="9525" marR="9525" marT="9525" marB="0" anchor="b"/>
                </a:tc>
                <a:tc>
                  <a:txBody>
                    <a:bodyPr/>
                    <a:lstStyle/>
                    <a:p>
                      <a:pPr algn="ctr" fontAlgn="b"/>
                      <a:r>
                        <a:rPr lang="sv-SE" sz="1100" b="0" i="0" u="none" strike="noStrike">
                          <a:solidFill>
                            <a:srgbClr val="000000"/>
                          </a:solidFill>
                          <a:effectLst/>
                          <a:latin typeface="Futura std book"/>
                        </a:rPr>
                        <a:t>8,8</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2 269,1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37,6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20,9</a:t>
                      </a:r>
                    </a:p>
                  </a:txBody>
                  <a:tcPr marL="9525" marR="9525" marT="9525" marB="0" anchor="b"/>
                </a:tc>
                <a:tc>
                  <a:txBody>
                    <a:bodyPr/>
                    <a:lstStyle/>
                    <a:p>
                      <a:pPr algn="ctr" fontAlgn="b"/>
                      <a:r>
                        <a:rPr lang="sv-SE" sz="1100" b="1" i="0" u="none" strike="noStrike">
                          <a:solidFill>
                            <a:srgbClr val="000000"/>
                          </a:solidFill>
                          <a:effectLst/>
                          <a:latin typeface="Futura std book"/>
                        </a:rPr>
                        <a:t>12,0</a:t>
                      </a:r>
                    </a:p>
                  </a:txBody>
                  <a:tcPr marL="9525" marR="9525" marT="9525" marB="0" anchor="b"/>
                </a:tc>
                <a:tc>
                  <a:txBody>
                    <a:bodyPr/>
                    <a:lstStyle/>
                    <a:p>
                      <a:pPr algn="ctr" fontAlgn="b"/>
                      <a:r>
                        <a:rPr lang="sv-SE" sz="1100" b="1"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mj-lt"/>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935,6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12,1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22,1</a:t>
                      </a:r>
                    </a:p>
                  </a:txBody>
                  <a:tcPr marL="9525" marR="9525" marT="9525" marB="0" anchor="b"/>
                </a:tc>
                <a:tc>
                  <a:txBody>
                    <a:bodyPr/>
                    <a:lstStyle/>
                    <a:p>
                      <a:pPr algn="ctr" fontAlgn="b"/>
                      <a:r>
                        <a:rPr lang="sv-SE" sz="1100" b="1" i="0" u="none" strike="noStrike">
                          <a:solidFill>
                            <a:srgbClr val="000000"/>
                          </a:solidFill>
                          <a:effectLst/>
                          <a:latin typeface="Futura std book"/>
                        </a:rPr>
                        <a:t>12,4</a:t>
                      </a:r>
                    </a:p>
                  </a:txBody>
                  <a:tcPr marL="9525" marR="9525" marT="9525" marB="0" anchor="b"/>
                </a:tc>
                <a:tc>
                  <a:txBody>
                    <a:bodyPr/>
                    <a:lstStyle/>
                    <a:p>
                      <a:pPr algn="ctr" fontAlgn="b"/>
                      <a:r>
                        <a:rPr lang="sv-SE" sz="1100" b="1" i="0" u="none" strike="noStrike">
                          <a:solidFill>
                            <a:srgbClr val="000000"/>
                          </a:solidFill>
                          <a:effectLst/>
                          <a:latin typeface="Futura std book"/>
                        </a:rPr>
                        <a:t>1,3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mj-lt"/>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7 726,1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106,5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8,2</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dirty="0">
                          <a:solidFill>
                            <a:srgbClr val="000000"/>
                          </a:solidFill>
                          <a:effectLst/>
                          <a:latin typeface="Futura std book"/>
                        </a:rPr>
                        <a:t>1,4</a:t>
                      </a:r>
                    </a:p>
                  </a:txBody>
                  <a:tcPr marL="9525" marR="9525" marT="9525" marB="0" anchor="b"/>
                </a:tc>
                <a:extLst>
                  <a:ext uri="{0D108BD9-81ED-4DB2-BD59-A6C34878D82A}">
                    <a16:rowId xmlns:a16="http://schemas.microsoft.com/office/drawing/2014/main" val="10006"/>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707899" y="3606626"/>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
        <p:nvSpPr>
          <p:cNvPr id="10" name="Rundad rektangulär 9"/>
          <p:cNvSpPr/>
          <p:nvPr/>
        </p:nvSpPr>
        <p:spPr>
          <a:xfrm>
            <a:off x="5767861" y="1372606"/>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Stockholms län svarade för drygt 26 % av Sveriges befolkningsökning under fjärde kvartalet 2016.</a:t>
            </a:r>
            <a:endParaRPr lang="sv-SE" sz="800" dirty="0">
              <a:solidFill>
                <a:schemeClr val="bg1"/>
              </a:solidFill>
            </a:endParaRPr>
          </a:p>
        </p:txBody>
      </p:sp>
    </p:spTree>
    <p:extLst>
      <p:ext uri="{BB962C8B-B14F-4D97-AF65-F5344CB8AC3E}">
        <p14:creationId xmlns:p14="http://schemas.microsoft.com/office/powerpoint/2010/main" val="343468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208402" y="2270302"/>
            <a:ext cx="4999153"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3341566152"/>
              </p:ext>
            </p:extLst>
          </p:nvPr>
        </p:nvGraphicFramePr>
        <p:xfrm>
          <a:off x="4131244" y="2270302"/>
          <a:ext cx="4486735" cy="1487805"/>
        </p:xfrm>
        <a:graphic>
          <a:graphicData uri="http://schemas.openxmlformats.org/drawingml/2006/table">
            <a:tbl>
              <a:tblPr>
                <a:tableStyleId>{68D230F3-CF80-4859-8CE7-A43EE81993B5}</a:tableStyleId>
              </a:tblPr>
              <a:tblGrid>
                <a:gridCol w="1542252">
                  <a:extLst>
                    <a:ext uri="{9D8B030D-6E8A-4147-A177-3AD203B41FA5}">
                      <a16:colId xmlns:a16="http://schemas.microsoft.com/office/drawing/2014/main" val="20000"/>
                    </a:ext>
                  </a:extLst>
                </a:gridCol>
                <a:gridCol w="744232">
                  <a:extLst>
                    <a:ext uri="{9D8B030D-6E8A-4147-A177-3AD203B41FA5}">
                      <a16:colId xmlns:a16="http://schemas.microsoft.com/office/drawing/2014/main" val="20001"/>
                    </a:ext>
                  </a:extLst>
                </a:gridCol>
                <a:gridCol w="721841">
                  <a:extLst>
                    <a:ext uri="{9D8B030D-6E8A-4147-A177-3AD203B41FA5}">
                      <a16:colId xmlns:a16="http://schemas.microsoft.com/office/drawing/2014/main" val="20002"/>
                    </a:ext>
                  </a:extLst>
                </a:gridCol>
                <a:gridCol w="756569">
                  <a:extLst>
                    <a:ext uri="{9D8B030D-6E8A-4147-A177-3AD203B41FA5}">
                      <a16:colId xmlns:a16="http://schemas.microsoft.com/office/drawing/2014/main" val="20003"/>
                    </a:ext>
                  </a:extLst>
                </a:gridCol>
                <a:gridCol w="721841">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19 153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74 490</a:t>
                      </a:r>
                    </a:p>
                  </a:txBody>
                  <a:tcPr marL="9525" marR="9525" marT="9525" marB="0" anchor="b"/>
                </a:tc>
                <a:tc>
                  <a:txBody>
                    <a:bodyPr/>
                    <a:lstStyle/>
                    <a:p>
                      <a:pPr algn="ctr" fontAlgn="b"/>
                      <a:r>
                        <a:rPr lang="sv-SE" sz="1100" b="0" i="0" u="none" strike="noStrike">
                          <a:solidFill>
                            <a:srgbClr val="000000"/>
                          </a:solidFill>
                          <a:effectLst/>
                          <a:latin typeface="Futura Std Book"/>
                        </a:rPr>
                        <a:t>23,0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7 724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31 872</a:t>
                      </a:r>
                    </a:p>
                  </a:txBody>
                  <a:tcPr marL="9525" marR="9525" marT="9525" marB="0" anchor="b"/>
                </a:tc>
                <a:tc>
                  <a:txBody>
                    <a:bodyPr/>
                    <a:lstStyle/>
                    <a:p>
                      <a:pPr algn="ctr" fontAlgn="b"/>
                      <a:r>
                        <a:rPr lang="sv-SE" sz="1100" b="0" i="0" u="none" strike="noStrike">
                          <a:solidFill>
                            <a:srgbClr val="000000"/>
                          </a:solidFill>
                          <a:effectLst/>
                          <a:latin typeface="Futura Std Book"/>
                        </a:rPr>
                        <a:t>21,4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5 303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71,6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19 417</a:t>
                      </a:r>
                    </a:p>
                  </a:txBody>
                  <a:tcPr marL="9525" marR="9525" marT="9525" marB="0" anchor="b"/>
                </a:tc>
                <a:tc>
                  <a:txBody>
                    <a:bodyPr/>
                    <a:lstStyle/>
                    <a:p>
                      <a:pPr algn="ctr" fontAlgn="b"/>
                      <a:r>
                        <a:rPr lang="sv-SE" sz="1100" b="1" i="0" u="none" strike="noStrike">
                          <a:solidFill>
                            <a:srgbClr val="000000"/>
                          </a:solidFill>
                          <a:effectLst/>
                          <a:latin typeface="Futura std book"/>
                        </a:rPr>
                        <a:t>43,0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mj-lt"/>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2 599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96,7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7 502</a:t>
                      </a:r>
                    </a:p>
                  </a:txBody>
                  <a:tcPr marL="9525" marR="9525" marT="9525" marB="0" anchor="b"/>
                </a:tc>
                <a:tc>
                  <a:txBody>
                    <a:bodyPr/>
                    <a:lstStyle/>
                    <a:p>
                      <a:pPr algn="ctr" fontAlgn="b"/>
                      <a:r>
                        <a:rPr lang="sv-SE" sz="1100" b="1" i="0" u="none" strike="noStrike">
                          <a:solidFill>
                            <a:srgbClr val="000000"/>
                          </a:solidFill>
                          <a:effectLst/>
                          <a:latin typeface="Futura std book"/>
                        </a:rPr>
                        <a:t>68,3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mj-lt"/>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13 850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55 073</a:t>
                      </a:r>
                    </a:p>
                  </a:txBody>
                  <a:tcPr marL="9525" marR="9525" marT="9525" marB="0" anchor="b"/>
                </a:tc>
                <a:tc>
                  <a:txBody>
                    <a:bodyPr/>
                    <a:lstStyle/>
                    <a:p>
                      <a:pPr algn="ctr" fontAlgn="b"/>
                      <a:r>
                        <a:rPr lang="sv-SE" sz="1100" b="0" i="0" u="none" strike="noStrike" dirty="0">
                          <a:solidFill>
                            <a:srgbClr val="000000"/>
                          </a:solidFill>
                          <a:effectLst/>
                          <a:latin typeface="Futura Std Book"/>
                        </a:rPr>
                        <a:t>17,2</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7371328" y="3717839"/>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5683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58859" y="2314227"/>
            <a:ext cx="5102794" cy="2560542"/>
          </a:xfrm>
          <a:prstGeom prst="rect">
            <a:avLst/>
          </a:prstGeom>
        </p:spPr>
      </p:pic>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a:t>
            </a:r>
            <a:r>
              <a:rPr lang="sv-SE" sz="2000" b="0" dirty="0" err="1" smtClean="0"/>
              <a:t>kv</a:t>
            </a:r>
            <a:r>
              <a:rPr lang="sv-SE" sz="2000" b="0" dirty="0" smtClean="0"/>
              <a:t> 4 (</a:t>
            </a:r>
            <a:r>
              <a:rPr lang="sv-SE" sz="2000" b="0" dirty="0" err="1" smtClean="0"/>
              <a:t>kv</a:t>
            </a:r>
            <a:r>
              <a:rPr lang="sv-SE" sz="2000" b="0" dirty="0" smtClean="0"/>
              <a:t> 4, 2008 - 2016)</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a:t>
            </a:r>
            <a:r>
              <a:rPr lang="sv-SE" sz="1000" dirty="0" smtClean="0"/>
              <a:t>centralbyrån och Tillväxtverket</a:t>
            </a:r>
            <a:endParaRPr lang="sv-SE" sz="1000" dirty="0"/>
          </a:p>
        </p:txBody>
      </p:sp>
      <p:graphicFrame>
        <p:nvGraphicFramePr>
          <p:cNvPr id="11" name="Tabell 10"/>
          <p:cNvGraphicFramePr>
            <a:graphicFrameLocks noGrp="1"/>
          </p:cNvGraphicFramePr>
          <p:nvPr>
            <p:extLst>
              <p:ext uri="{D42A27DB-BD31-4B8C-83A1-F6EECF244321}">
                <p14:modId xmlns:p14="http://schemas.microsoft.com/office/powerpoint/2010/main" val="1486028096"/>
              </p:ext>
            </p:extLst>
          </p:nvPr>
        </p:nvGraphicFramePr>
        <p:xfrm>
          <a:off x="4071834" y="2314227"/>
          <a:ext cx="4754529" cy="1487805"/>
        </p:xfrm>
        <a:graphic>
          <a:graphicData uri="http://schemas.openxmlformats.org/drawingml/2006/table">
            <a:tbl>
              <a:tblPr>
                <a:tableStyleId>{68D230F3-CF80-4859-8CE7-A43EE81993B5}</a:tableStyleId>
              </a:tblPr>
              <a:tblGrid>
                <a:gridCol w="1456735">
                  <a:extLst>
                    <a:ext uri="{9D8B030D-6E8A-4147-A177-3AD203B41FA5}">
                      <a16:colId xmlns:a16="http://schemas.microsoft.com/office/drawing/2014/main" val="20000"/>
                    </a:ext>
                  </a:extLst>
                </a:gridCol>
                <a:gridCol w="811826">
                  <a:extLst>
                    <a:ext uri="{9D8B030D-6E8A-4147-A177-3AD203B41FA5}">
                      <a16:colId xmlns:a16="http://schemas.microsoft.com/office/drawing/2014/main" val="20001"/>
                    </a:ext>
                  </a:extLst>
                </a:gridCol>
                <a:gridCol w="652496">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2008 kv4</a:t>
                      </a:r>
                    </a:p>
                  </a:txBody>
                  <a:tcPr marL="9525" marR="9525" marT="9525" marB="0" anchor="b"/>
                </a:tc>
                <a:tc>
                  <a:txBody>
                    <a:bodyPr/>
                    <a:lstStyle/>
                    <a:p>
                      <a:pPr algn="ctr" rtl="0" fontAlgn="b"/>
                      <a:r>
                        <a:rPr lang="sv-SE" sz="1000" b="0" i="0" u="none" strike="noStrike">
                          <a:solidFill>
                            <a:srgbClr val="000000"/>
                          </a:solidFill>
                          <a:effectLst/>
                          <a:latin typeface="Futura Std Book"/>
                        </a:rPr>
                        <a:t>2010 kv4</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10 124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61 862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33,0</a:t>
                      </a:r>
                    </a:p>
                  </a:txBody>
                  <a:tcPr marL="9525" marR="9525" marT="9525" marB="0" anchor="b"/>
                </a:tc>
                <a:tc>
                  <a:txBody>
                    <a:bodyPr/>
                    <a:lstStyle/>
                    <a:p>
                      <a:pPr algn="ctr" fontAlgn="b"/>
                      <a:r>
                        <a:rPr lang="sv-SE" sz="1100" b="0" i="0" u="none" strike="noStrike">
                          <a:solidFill>
                            <a:srgbClr val="000000"/>
                          </a:solidFill>
                          <a:effectLst/>
                          <a:latin typeface="Futura std book"/>
                        </a:rPr>
                        <a:t>25,2</a:t>
                      </a:r>
                    </a:p>
                  </a:txBody>
                  <a:tcPr marL="9525" marR="9525" marT="9525" marB="0" anchor="b"/>
                </a:tc>
                <a:tc>
                  <a:txBody>
                    <a:bodyPr/>
                    <a:lstStyle/>
                    <a:p>
                      <a:pPr algn="ctr" fontAlgn="b"/>
                      <a:r>
                        <a:rPr lang="sv-SE" sz="1100" b="0" i="0" u="none" strike="noStrike">
                          <a:solidFill>
                            <a:srgbClr val="000000"/>
                          </a:solidFill>
                          <a:effectLst/>
                          <a:latin typeface="Futura std book"/>
                        </a:rPr>
                        <a:t>3,7</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4 898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25 630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30,4</a:t>
                      </a:r>
                    </a:p>
                  </a:txBody>
                  <a:tcPr marL="9525" marR="9525" marT="9525" marB="0" anchor="b"/>
                </a:tc>
                <a:tc>
                  <a:txBody>
                    <a:bodyPr/>
                    <a:lstStyle/>
                    <a:p>
                      <a:pPr algn="ctr" fontAlgn="b"/>
                      <a:r>
                        <a:rPr lang="sv-SE" sz="1100" b="0" i="0" u="none" strike="noStrike">
                          <a:solidFill>
                            <a:srgbClr val="000000"/>
                          </a:solidFill>
                          <a:effectLst/>
                          <a:latin typeface="Futura std book"/>
                        </a:rPr>
                        <a:t>23,7</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3 129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13 506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53,6</a:t>
                      </a:r>
                    </a:p>
                  </a:txBody>
                  <a:tcPr marL="9525" marR="9525" marT="9525" marB="0" anchor="b"/>
                </a:tc>
                <a:tc>
                  <a:txBody>
                    <a:bodyPr/>
                    <a:lstStyle/>
                    <a:p>
                      <a:pPr algn="ctr" fontAlgn="b"/>
                      <a:r>
                        <a:rPr lang="sv-SE" sz="1100" b="1" i="0" u="none" strike="noStrike">
                          <a:solidFill>
                            <a:srgbClr val="000000"/>
                          </a:solidFill>
                          <a:effectLst/>
                          <a:latin typeface="Futura std book"/>
                        </a:rPr>
                        <a:t>41,8</a:t>
                      </a:r>
                    </a:p>
                  </a:txBody>
                  <a:tcPr marL="9525" marR="9525" marT="9525" marB="0" anchor="b"/>
                </a:tc>
                <a:tc>
                  <a:txBody>
                    <a:bodyPr/>
                    <a:lstStyle/>
                    <a:p>
                      <a:pPr algn="ctr" fontAlgn="b"/>
                      <a:r>
                        <a:rPr lang="sv-SE" sz="1100" b="1" i="0" u="none" strike="noStrike">
                          <a:solidFill>
                            <a:srgbClr val="000000"/>
                          </a:solidFill>
                          <a:effectLst/>
                          <a:latin typeface="Futura std book"/>
                        </a:rPr>
                        <a:t>7,4</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mj-lt"/>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2 145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9 080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52,0</a:t>
                      </a:r>
                    </a:p>
                  </a:txBody>
                  <a:tcPr marL="9525" marR="9525" marT="9525" marB="0" anchor="b"/>
                </a:tc>
                <a:tc>
                  <a:txBody>
                    <a:bodyPr/>
                    <a:lstStyle/>
                    <a:p>
                      <a:pPr algn="ctr" fontAlgn="b"/>
                      <a:r>
                        <a:rPr lang="sv-SE" sz="1100" b="1" i="0" u="none" strike="noStrike">
                          <a:solidFill>
                            <a:srgbClr val="000000"/>
                          </a:solidFill>
                          <a:effectLst/>
                          <a:latin typeface="Futura std book"/>
                        </a:rPr>
                        <a:t>40,1</a:t>
                      </a:r>
                    </a:p>
                  </a:txBody>
                  <a:tcPr marL="9525" marR="9525" marT="9525" marB="0" anchor="b"/>
                </a:tc>
                <a:tc>
                  <a:txBody>
                    <a:bodyPr/>
                    <a:lstStyle/>
                    <a:p>
                      <a:pPr algn="ctr" fontAlgn="b"/>
                      <a:r>
                        <a:rPr lang="sv-SE" sz="1100" b="1" i="0" u="none" strike="noStrike">
                          <a:solidFill>
                            <a:srgbClr val="000000"/>
                          </a:solidFill>
                          <a:effectLst/>
                          <a:latin typeface="Futura std book"/>
                        </a:rPr>
                        <a:t>7,7</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mj-lt"/>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6 995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48 356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25,5</a:t>
                      </a:r>
                    </a:p>
                  </a:txBody>
                  <a:tcPr marL="9525" marR="9525" marT="9525" marB="0" anchor="b"/>
                </a:tc>
                <a:tc>
                  <a:txBody>
                    <a:bodyPr/>
                    <a:lstStyle/>
                    <a:p>
                      <a:pPr algn="ctr" fontAlgn="b"/>
                      <a:r>
                        <a:rPr lang="sv-SE" sz="1100" b="0" i="0" u="none" strike="noStrike">
                          <a:solidFill>
                            <a:srgbClr val="000000"/>
                          </a:solidFill>
                          <a:effectLst/>
                          <a:latin typeface="Futura std book"/>
                        </a:rPr>
                        <a:t>19,0</a:t>
                      </a:r>
                    </a:p>
                  </a:txBody>
                  <a:tcPr marL="9525" marR="9525" marT="9525" marB="0" anchor="b"/>
                </a:tc>
                <a:tc>
                  <a:txBody>
                    <a:bodyPr/>
                    <a:lstStyle/>
                    <a:p>
                      <a:pPr algn="ctr" fontAlgn="b"/>
                      <a:r>
                        <a:rPr lang="sv-SE" sz="1100" b="0" i="0" u="none" strike="noStrike" dirty="0">
                          <a:solidFill>
                            <a:srgbClr val="000000"/>
                          </a:solidFill>
                          <a:effectLst/>
                          <a:latin typeface="Futura std book"/>
                        </a:rPr>
                        <a:t>2,1</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6445396" y="3771902"/>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
        <p:nvSpPr>
          <p:cNvPr id="4" name="Rektangulär 3"/>
          <p:cNvSpPr/>
          <p:nvPr/>
        </p:nvSpPr>
        <p:spPr>
          <a:xfrm>
            <a:off x="6011838" y="743803"/>
            <a:ext cx="1781033" cy="61264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5" name="Rundad rektangulär 4"/>
          <p:cNvSpPr/>
          <p:nvPr/>
        </p:nvSpPr>
        <p:spPr>
          <a:xfrm>
            <a:off x="6080077" y="1206512"/>
            <a:ext cx="2879678" cy="612648"/>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Den största ökningen av antalet övernattningar </a:t>
            </a:r>
            <a:r>
              <a:rPr lang="sv-SE" sz="800" i="1" dirty="0" smtClean="0">
                <a:solidFill>
                  <a:schemeClr val="bg1"/>
                </a:solidFill>
              </a:rPr>
              <a:t>i Stockholms stad under fjärde kvartalet </a:t>
            </a:r>
            <a:r>
              <a:rPr lang="sv-SE" sz="800" i="1" dirty="0">
                <a:solidFill>
                  <a:schemeClr val="bg1"/>
                </a:solidFill>
              </a:rPr>
              <a:t>stod resenärer från </a:t>
            </a:r>
            <a:r>
              <a:rPr lang="sv-SE" sz="800" i="1" dirty="0" smtClean="0">
                <a:solidFill>
                  <a:schemeClr val="bg1"/>
                </a:solidFill>
              </a:rPr>
              <a:t>Kina och Storbritannien för</a:t>
            </a:r>
            <a:r>
              <a:rPr lang="sv-SE" sz="800" i="1" dirty="0">
                <a:solidFill>
                  <a:schemeClr val="bg1"/>
                </a:solidFill>
              </a:rPr>
              <a:t>. </a:t>
            </a:r>
            <a:r>
              <a:rPr lang="sv-SE" sz="800" i="1" dirty="0" smtClean="0">
                <a:solidFill>
                  <a:schemeClr val="bg1"/>
                </a:solidFill>
              </a:rPr>
              <a:t>Störst </a:t>
            </a:r>
            <a:r>
              <a:rPr lang="sv-SE" sz="800" i="1" dirty="0">
                <a:solidFill>
                  <a:schemeClr val="bg1"/>
                </a:solidFill>
              </a:rPr>
              <a:t>minskning hade besökare från </a:t>
            </a:r>
            <a:r>
              <a:rPr lang="sv-SE" sz="800" i="1" dirty="0" smtClean="0">
                <a:solidFill>
                  <a:schemeClr val="bg1"/>
                </a:solidFill>
              </a:rPr>
              <a:t>Ryssland</a:t>
            </a:r>
            <a:r>
              <a:rPr lang="sv-SE" sz="800" dirty="0" smtClean="0">
                <a:solidFill>
                  <a:schemeClr val="bg1"/>
                </a:solidFill>
              </a:rPr>
              <a:t>.</a:t>
            </a:r>
            <a:endParaRPr lang="sv-SE" sz="800" dirty="0">
              <a:solidFill>
                <a:schemeClr val="bg1"/>
              </a:solidFill>
            </a:endParaRPr>
          </a:p>
        </p:txBody>
      </p:sp>
    </p:spTree>
    <p:extLst>
      <p:ext uri="{BB962C8B-B14F-4D97-AF65-F5344CB8AC3E}">
        <p14:creationId xmlns:p14="http://schemas.microsoft.com/office/powerpoint/2010/main" val="2618359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p>
            <a:pPr>
              <a:lnSpc>
                <a:spcPct val="100000"/>
              </a:lnSpc>
            </a:pPr>
            <a:r>
              <a:rPr lang="sv-SE" dirty="0" smtClean="0">
                <a:solidFill>
                  <a:prstClr val="white"/>
                </a:solidFill>
              </a:rPr>
              <a:t>Stockholm Business Region</a:t>
            </a:r>
            <a:br>
              <a:rPr lang="sv-SE" dirty="0" smtClean="0">
                <a:solidFill>
                  <a:prstClr val="white"/>
                </a:solidFill>
              </a:rPr>
            </a:br>
            <a:r>
              <a:rPr lang="sv-SE" spc="-50" dirty="0" smtClean="0">
                <a:solidFill>
                  <a:prstClr val="white"/>
                </a:solidFill>
              </a:rPr>
              <a:t/>
            </a:r>
            <a:br>
              <a:rPr lang="sv-SE" spc="-50" dirty="0" smtClean="0">
                <a:solidFill>
                  <a:prstClr val="white"/>
                </a:solidFill>
              </a:rPr>
            </a:br>
            <a:r>
              <a:rPr lang="sv-SE" sz="1000" b="0" spc="-50" dirty="0" smtClean="0">
                <a:solidFill>
                  <a:prstClr val="white"/>
                </a:solidFill>
              </a:rPr>
              <a:t/>
            </a:r>
            <a:br>
              <a:rPr lang="sv-SE" sz="1000" b="0" spc="-50" dirty="0" smtClean="0">
                <a:solidFill>
                  <a:prstClr val="white"/>
                </a:solidFill>
              </a:rPr>
            </a:br>
            <a:r>
              <a:rPr lang="sv-SE" sz="1000" b="0" spc="-50" dirty="0" smtClean="0">
                <a:solidFill>
                  <a:prstClr val="white"/>
                </a:solidFill>
              </a:rPr>
              <a:t>Stockholm </a:t>
            </a:r>
            <a:r>
              <a:rPr lang="sv-SE" sz="1000" b="0" spc="-50" dirty="0">
                <a:solidFill>
                  <a:prstClr val="white"/>
                </a:solidFill>
              </a:rPr>
              <a:t>Business Region har till uppgift att utveckla och marknadsföra Stockholm som etablerings- och besöksdestination under varumärket Stockholm – The </a:t>
            </a:r>
            <a:r>
              <a:rPr lang="sv-SE" sz="1000" b="0" spc="-50" dirty="0" err="1">
                <a:solidFill>
                  <a:prstClr val="white"/>
                </a:solidFill>
              </a:rPr>
              <a:t>Capital</a:t>
            </a:r>
            <a:r>
              <a:rPr lang="sv-SE" sz="1000" b="0" spc="-50" dirty="0">
                <a:solidFill>
                  <a:prstClr val="white"/>
                </a:solidFill>
              </a:rPr>
              <a:t> </a:t>
            </a:r>
            <a:r>
              <a:rPr lang="sv-SE" sz="1000" b="0" spc="-50" dirty="0" err="1">
                <a:solidFill>
                  <a:prstClr val="white"/>
                </a:solidFill>
              </a:rPr>
              <a:t>of</a:t>
            </a:r>
            <a:r>
              <a:rPr lang="sv-SE" sz="1000" b="0" spc="-50" dirty="0">
                <a:solidFill>
                  <a:prstClr val="white"/>
                </a:solidFill>
              </a:rPr>
              <a:t> Scandinavia. </a:t>
            </a:r>
            <a:r>
              <a:rPr lang="sv-SE" sz="1000" b="0" spc="-50" dirty="0" smtClean="0">
                <a:solidFill>
                  <a:prstClr val="white"/>
                </a:solidFill>
              </a:rPr>
              <a:t>Målet </a:t>
            </a:r>
            <a:r>
              <a:rPr lang="sv-SE" sz="1000" b="0" spc="-50" dirty="0">
                <a:solidFill>
                  <a:prstClr val="white"/>
                </a:solidFill>
              </a:rPr>
              <a:t>är att Stockholm ska bli Europas ledande hållbara tillväxtregion. </a:t>
            </a:r>
            <a:br>
              <a:rPr lang="sv-SE" sz="1000" b="0" spc="-50" dirty="0">
                <a:solidFill>
                  <a:prstClr val="white"/>
                </a:solidFill>
              </a:rPr>
            </a:br>
            <a:r>
              <a:rPr lang="sv-SE" sz="1000" b="0" spc="-50" dirty="0">
                <a:solidFill>
                  <a:prstClr val="white"/>
                </a:solidFill>
              </a:rPr>
              <a:t/>
            </a:r>
            <a:br>
              <a:rPr lang="sv-SE" sz="1000" b="0" spc="-50" dirty="0">
                <a:solidFill>
                  <a:prstClr val="white"/>
                </a:solidFill>
              </a:rPr>
            </a:br>
            <a:r>
              <a:rPr lang="sv-SE" sz="1000" b="0" spc="-50" dirty="0">
                <a:solidFill>
                  <a:prstClr val="white"/>
                </a:solidFill>
              </a:rPr>
              <a:t>Bolaget ägs av Stockholms stad och har två dotterbolag, </a:t>
            </a:r>
            <a:r>
              <a:rPr lang="sv-SE" sz="1000" b="0" spc="-50" dirty="0" err="1" smtClean="0">
                <a:solidFill>
                  <a:prstClr val="white"/>
                </a:solidFill>
              </a:rPr>
              <a:t>Invest</a:t>
            </a:r>
            <a:r>
              <a:rPr lang="sv-SE" sz="1000" b="0" spc="-50" dirty="0" smtClean="0">
                <a:solidFill>
                  <a:prstClr val="white"/>
                </a:solidFill>
              </a:rPr>
              <a:t> Stockholm </a:t>
            </a:r>
            <a:r>
              <a:rPr lang="sv-SE" sz="1000" b="0" spc="-50" dirty="0">
                <a:solidFill>
                  <a:prstClr val="white"/>
                </a:solidFill>
              </a:rPr>
              <a:t>och </a:t>
            </a:r>
            <a:r>
              <a:rPr lang="sv-SE" sz="1000" b="0" spc="-50" dirty="0" smtClean="0">
                <a:solidFill>
                  <a:prstClr val="white"/>
                </a:solidFill>
              </a:rPr>
              <a:t>Visit Stockholm.</a:t>
            </a:r>
            <a:br>
              <a:rPr lang="sv-SE" sz="1000" b="0" spc="-50" dirty="0" smtClean="0">
                <a:solidFill>
                  <a:prstClr val="white"/>
                </a:solidFill>
              </a:rPr>
            </a:br>
            <a:r>
              <a:rPr lang="sv-SE" sz="1000" b="0" spc="-50" dirty="0">
                <a:solidFill>
                  <a:prstClr val="white"/>
                </a:solidFill>
              </a:rPr>
              <a:t/>
            </a:r>
            <a:br>
              <a:rPr lang="sv-SE" sz="1000" b="0" spc="-50" dirty="0">
                <a:solidFill>
                  <a:prstClr val="white"/>
                </a:solidFill>
              </a:rPr>
            </a:br>
            <a:r>
              <a:rPr lang="sv-SE" sz="1000" b="0" dirty="0" smtClean="0"/>
              <a:t>Samtliga </a:t>
            </a:r>
            <a:r>
              <a:rPr lang="sv-SE" sz="1000" b="0" dirty="0"/>
              <a:t>rapporter finns tillgängliga </a:t>
            </a:r>
            <a:r>
              <a:rPr lang="sv-SE" sz="1000" b="0" dirty="0">
                <a:solidFill>
                  <a:srgbClr val="FFFFFF"/>
                </a:solidFill>
              </a:rPr>
              <a:t>på </a:t>
            </a:r>
            <a:r>
              <a:rPr lang="sv-SE" sz="1000" b="0" dirty="0" smtClean="0">
                <a:solidFill>
                  <a:srgbClr val="FFFFFF"/>
                </a:solidFill>
              </a:rPr>
              <a:t>www.stockholmbusinessregion.se</a:t>
            </a:r>
            <a:r>
              <a:rPr lang="sv-SE" sz="1000" b="0" dirty="0">
                <a:solidFill>
                  <a:srgbClr val="FFFFFF"/>
                </a:solidFill>
              </a:rPr>
              <a:t/>
            </a:r>
            <a:br>
              <a:rPr lang="sv-SE" sz="1000" b="0" dirty="0">
                <a:solidFill>
                  <a:srgbClr val="FFFFFF"/>
                </a:solidFill>
              </a:rPr>
            </a:br>
            <a:r>
              <a:rPr lang="sv-SE" sz="1000" b="0" dirty="0">
                <a:solidFill>
                  <a:srgbClr val="FFFFFF"/>
                </a:solidFill>
              </a:rPr>
              <a:t/>
            </a:r>
            <a:br>
              <a:rPr lang="sv-SE" sz="1000" b="0" dirty="0">
                <a:solidFill>
                  <a:srgbClr val="FFFFFF"/>
                </a:solidFill>
              </a:rPr>
            </a:br>
            <a:r>
              <a:rPr lang="sv-SE" sz="1000" b="0" dirty="0">
                <a:solidFill>
                  <a:srgbClr val="FFFFFF"/>
                </a:solidFill>
              </a:rPr>
              <a:t>Frågor kan ställas </a:t>
            </a:r>
            <a:r>
              <a:rPr lang="sv-SE" sz="1000" b="0" dirty="0" smtClean="0">
                <a:solidFill>
                  <a:srgbClr val="FFFFFF"/>
                </a:solidFill>
              </a:rPr>
              <a:t>till Stefan Frid på </a:t>
            </a:r>
            <a:r>
              <a:rPr lang="sv-SE" sz="1000" b="0" dirty="0" err="1" smtClean="0">
                <a:solidFill>
                  <a:srgbClr val="FFFFFF"/>
                </a:solidFill>
              </a:rPr>
              <a:t>Invest</a:t>
            </a:r>
            <a:r>
              <a:rPr lang="sv-SE" sz="1000" b="0" dirty="0" smtClean="0">
                <a:solidFill>
                  <a:srgbClr val="FFFFFF"/>
                </a:solidFill>
              </a:rPr>
              <a:t> Stockholm. </a:t>
            </a:r>
            <a:r>
              <a:rPr lang="sv-SE" sz="1000" b="0" dirty="0">
                <a:solidFill>
                  <a:srgbClr val="FFFFFF"/>
                </a:solidFill>
              </a:rPr>
              <a:t/>
            </a:r>
            <a:br>
              <a:rPr lang="sv-SE" sz="1000" b="0" dirty="0">
                <a:solidFill>
                  <a:srgbClr val="FFFFFF"/>
                </a:solidFill>
              </a:rPr>
            </a:br>
            <a:r>
              <a:rPr lang="sv-SE" sz="1000" b="0" dirty="0">
                <a:solidFill>
                  <a:srgbClr val="FFFFFF"/>
                </a:solidFill>
              </a:rPr>
              <a:t>Ansvarig utgivare: Olle Zetterberg, VD Stockholm Business Region.</a:t>
            </a:r>
            <a:r>
              <a:rPr lang="sv-SE" sz="1000" dirty="0">
                <a:solidFill>
                  <a:srgbClr val="FFFFFF"/>
                </a:solidFill>
              </a:rPr>
              <a:t/>
            </a:r>
            <a:br>
              <a:rPr lang="sv-SE" sz="1000" dirty="0">
                <a:solidFill>
                  <a:srgbClr val="FFFFFF"/>
                </a:solidFill>
              </a:rPr>
            </a:br>
            <a:r>
              <a:rPr lang="sv-SE" sz="1000" b="0" spc="-50" dirty="0" smtClean="0">
                <a:solidFill>
                  <a:prstClr val="white"/>
                </a:solidFill>
              </a:rPr>
              <a:t/>
            </a:r>
            <a:br>
              <a:rPr lang="sv-SE" sz="1000" b="0" spc="-50" dirty="0" smtClean="0">
                <a:solidFill>
                  <a:prstClr val="white"/>
                </a:solidFill>
              </a:rPr>
            </a:br>
            <a:r>
              <a:rPr lang="sv-SE" sz="1000" b="0" spc="-50" dirty="0" smtClean="0">
                <a:solidFill>
                  <a:prstClr val="white"/>
                </a:solidFill>
              </a:rPr>
              <a:t/>
            </a:r>
            <a:br>
              <a:rPr lang="sv-SE" sz="1000" b="0" spc="-50" dirty="0" smtClean="0">
                <a:solidFill>
                  <a:prstClr val="white"/>
                </a:solidFill>
              </a:rPr>
            </a:br>
            <a:r>
              <a:rPr lang="sv-SE" sz="1000" spc="-50" dirty="0" smtClean="0">
                <a:solidFill>
                  <a:prstClr val="white"/>
                </a:solidFill>
              </a:rPr>
              <a:t>Stockholm Business Region </a:t>
            </a:r>
            <a:r>
              <a:rPr lang="sv-SE" sz="1000" b="0" spc="-50" dirty="0" smtClean="0">
                <a:solidFill>
                  <a:prstClr val="white"/>
                </a:solidFill>
              </a:rPr>
              <a:t/>
            </a:r>
            <a:br>
              <a:rPr lang="sv-SE" sz="1000" b="0" spc="-50" dirty="0" smtClean="0">
                <a:solidFill>
                  <a:prstClr val="white"/>
                </a:solidFill>
              </a:rPr>
            </a:br>
            <a:r>
              <a:rPr lang="sv-SE" sz="1000" b="0" spc="-50" dirty="0" smtClean="0">
                <a:solidFill>
                  <a:prstClr val="white"/>
                </a:solidFill>
              </a:rPr>
              <a:t>P.O. Box 16282 </a:t>
            </a:r>
            <a:br>
              <a:rPr lang="sv-SE" sz="1000" b="0" spc="-50" dirty="0" smtClean="0">
                <a:solidFill>
                  <a:prstClr val="white"/>
                </a:solidFill>
              </a:rPr>
            </a:br>
            <a:r>
              <a:rPr lang="sv-SE" sz="1000" b="0" spc="-50" dirty="0" smtClean="0">
                <a:solidFill>
                  <a:prstClr val="white"/>
                </a:solidFill>
              </a:rPr>
              <a:t>SE-103 25 Stockholm, Sweden </a:t>
            </a:r>
            <a:br>
              <a:rPr lang="sv-SE" sz="1000" b="0" spc="-50" dirty="0" smtClean="0">
                <a:solidFill>
                  <a:prstClr val="white"/>
                </a:solidFill>
              </a:rPr>
            </a:br>
            <a:r>
              <a:rPr lang="sv-SE" sz="1000" b="0" spc="-50" dirty="0" err="1" smtClean="0">
                <a:solidFill>
                  <a:prstClr val="white"/>
                </a:solidFill>
              </a:rPr>
              <a:t>Phone</a:t>
            </a:r>
            <a:r>
              <a:rPr lang="sv-SE" sz="1000" b="0" spc="-50" dirty="0" smtClean="0">
                <a:solidFill>
                  <a:prstClr val="white"/>
                </a:solidFill>
              </a:rPr>
              <a:t> + 46 8 508 280 00 </a:t>
            </a:r>
            <a:br>
              <a:rPr lang="sv-SE" sz="1000" b="0" spc="-50" dirty="0" smtClean="0">
                <a:solidFill>
                  <a:prstClr val="white"/>
                </a:solidFill>
              </a:rPr>
            </a:br>
            <a:r>
              <a:rPr lang="sv-SE" sz="1000" b="0" spc="-50" dirty="0" smtClean="0">
                <a:solidFill>
                  <a:prstClr val="white"/>
                </a:solidFill>
              </a:rPr>
              <a:t>www.visitstockholm.com </a:t>
            </a:r>
            <a:br>
              <a:rPr lang="sv-SE" sz="1000" b="0" spc="-50" dirty="0" smtClean="0">
                <a:solidFill>
                  <a:prstClr val="white"/>
                </a:solidFill>
              </a:rPr>
            </a:br>
            <a:r>
              <a:rPr lang="sv-SE" sz="1000" b="0" spc="-50" dirty="0" smtClean="0">
                <a:solidFill>
                  <a:prstClr val="white"/>
                </a:solidFill>
              </a:rPr>
              <a:t>www.investstockholm.com </a:t>
            </a:r>
            <a:r>
              <a:rPr lang="sv-SE" sz="1000" b="0" spc="-50" dirty="0" smtClean="0">
                <a:solidFill>
                  <a:prstClr val="white"/>
                </a:solidFill>
              </a:rPr>
              <a:t/>
            </a:r>
            <a:br>
              <a:rPr lang="sv-SE" sz="1000" b="0" spc="-50" dirty="0" smtClean="0">
                <a:solidFill>
                  <a:prstClr val="white"/>
                </a:solidFill>
              </a:rPr>
            </a:br>
            <a:r>
              <a:rPr lang="sv-SE" sz="1000" b="0" spc="-50" dirty="0" smtClean="0">
                <a:solidFill>
                  <a:prstClr val="white"/>
                </a:solidFill>
              </a:rPr>
              <a:t>www.stockholmbusinessregion.se </a:t>
            </a:r>
            <a:r>
              <a:rPr lang="sv-SE" dirty="0" smtClean="0">
                <a:solidFill>
                  <a:prstClr val="white"/>
                </a:solidFill>
              </a:rPr>
              <a:t/>
            </a:r>
            <a:br>
              <a:rPr lang="sv-SE" dirty="0" smtClean="0">
                <a:solidFill>
                  <a:prstClr val="white"/>
                </a:solidFill>
              </a:rPr>
            </a:br>
            <a:endParaRPr lang="sv-SE" dirty="0"/>
          </a:p>
        </p:txBody>
      </p:sp>
    </p:spTree>
    <p:extLst>
      <p:ext uri="{BB962C8B-B14F-4D97-AF65-F5344CB8AC3E}">
        <p14:creationId xmlns:p14="http://schemas.microsoft.com/office/powerpoint/2010/main" val="222102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 i Stockholm</a:t>
            </a:r>
            <a:br>
              <a:rPr lang="sv-SE" dirty="0" smtClean="0"/>
            </a:br>
            <a:r>
              <a:rPr lang="sv-SE" dirty="0" smtClean="0"/>
              <a:t>2016 kv4</a:t>
            </a:r>
            <a:br>
              <a:rPr lang="sv-SE" dirty="0" smtClean="0"/>
            </a:br>
            <a:r>
              <a:rPr lang="sv-SE" dirty="0" smtClean="0"/>
              <a:t/>
            </a:r>
            <a:br>
              <a:rPr lang="sv-SE" dirty="0" smtClean="0"/>
            </a:br>
            <a:endParaRPr lang="sv-SE" sz="1800" dirty="0"/>
          </a:p>
        </p:txBody>
      </p:sp>
      <p:sp>
        <p:nvSpPr>
          <p:cNvPr id="5" name="textruta 4"/>
          <p:cNvSpPr txBox="1"/>
          <p:nvPr/>
        </p:nvSpPr>
        <p:spPr>
          <a:xfrm>
            <a:off x="4820466" y="335309"/>
            <a:ext cx="4140402" cy="4669722"/>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r>
              <a:rPr lang="sv-SE" sz="1400" dirty="0" smtClean="0">
                <a:solidFill>
                  <a:schemeClr val="tx1"/>
                </a:solidFill>
              </a:rPr>
              <a:t>Positiv utveckling i Stockholm</a:t>
            </a:r>
            <a:r>
              <a:rPr lang="sv-SE" sz="1000" dirty="0" smtClean="0">
                <a:solidFill>
                  <a:schemeClr val="tx1"/>
                </a:solidFill>
              </a:rPr>
              <a:t/>
            </a:r>
            <a:br>
              <a:rPr lang="sv-SE" sz="1000" dirty="0" smtClean="0">
                <a:solidFill>
                  <a:schemeClr val="tx1"/>
                </a:solidFill>
              </a:rPr>
            </a:br>
            <a:r>
              <a:rPr lang="sv-SE" sz="1000" dirty="0" smtClean="0">
                <a:solidFill>
                  <a:schemeClr val="tx1"/>
                </a:solidFill>
              </a:rPr>
              <a:t/>
            </a:r>
            <a:br>
              <a:rPr lang="sv-SE" sz="1000" dirty="0" smtClean="0">
                <a:solidFill>
                  <a:schemeClr val="tx1"/>
                </a:solidFill>
              </a:rPr>
            </a:br>
            <a:r>
              <a:rPr lang="sv-SE" sz="1000" dirty="0" smtClean="0">
                <a:solidFill>
                  <a:schemeClr val="tx1"/>
                </a:solidFill>
              </a:rPr>
              <a:t>Under fjärde kvartalet fortsatte Stockholms positiva utveckling, med undantag för ökningar av varsel och konkurser. Lönesumman ökade jämfört med motsvarande kvartal 2015 i både Stockholms län och stad. </a:t>
            </a:r>
            <a:r>
              <a:rPr lang="sv-SE" sz="1000" dirty="0" smtClean="0">
                <a:solidFill>
                  <a:srgbClr val="FF0000"/>
                </a:solidFill>
              </a:rPr>
              <a:t/>
            </a:r>
            <a:br>
              <a:rPr lang="sv-SE" sz="1000" dirty="0" smtClean="0">
                <a:solidFill>
                  <a:srgbClr val="FF0000"/>
                </a:solidFill>
              </a:rPr>
            </a:br>
            <a:r>
              <a:rPr lang="sv-SE" sz="1000" i="1" dirty="0" smtClean="0">
                <a:solidFill>
                  <a:srgbClr val="FF0000"/>
                </a:solidFill>
              </a:rPr>
              <a:t/>
            </a:r>
            <a:br>
              <a:rPr lang="sv-SE" sz="1000" i="1" dirty="0" smtClean="0">
                <a:solidFill>
                  <a:srgbClr val="FF0000"/>
                </a:solidFill>
              </a:rPr>
            </a:br>
            <a:r>
              <a:rPr lang="sv-SE" sz="1000" dirty="0">
                <a:solidFill>
                  <a:schemeClr val="tx1"/>
                </a:solidFill>
              </a:rPr>
              <a:t>6 724 företag startades i länet under </a:t>
            </a:r>
            <a:r>
              <a:rPr lang="sv-SE" sz="1000" dirty="0" smtClean="0">
                <a:solidFill>
                  <a:schemeClr val="tx1"/>
                </a:solidFill>
              </a:rPr>
              <a:t>fjärde kvartalet, </a:t>
            </a:r>
            <a:r>
              <a:rPr lang="sv-SE" sz="1000" dirty="0">
                <a:solidFill>
                  <a:schemeClr val="tx1"/>
                </a:solidFill>
              </a:rPr>
              <a:t>varav </a:t>
            </a:r>
            <a:r>
              <a:rPr lang="sv-SE" sz="1000" dirty="0" smtClean="0">
                <a:solidFill>
                  <a:schemeClr val="tx1"/>
                </a:solidFill>
              </a:rPr>
              <a:t>4 001 i </a:t>
            </a:r>
            <a:r>
              <a:rPr lang="sv-SE" sz="1000" dirty="0">
                <a:solidFill>
                  <a:schemeClr val="tx1"/>
                </a:solidFill>
              </a:rPr>
              <a:t>staden. </a:t>
            </a:r>
            <a:r>
              <a:rPr lang="sv-SE" sz="1000" dirty="0" smtClean="0">
                <a:solidFill>
                  <a:schemeClr val="tx1"/>
                </a:solidFill>
              </a:rPr>
              <a:t>Detta innebar mindre ökningar för både länet och staden jämfört med fjärde kvartalet 2015.</a:t>
            </a:r>
          </a:p>
          <a:p>
            <a:endParaRPr lang="sv-SE" sz="1000" dirty="0" smtClean="0">
              <a:solidFill>
                <a:srgbClr val="FF0000"/>
              </a:solidFill>
            </a:endParaRPr>
          </a:p>
          <a:p>
            <a:r>
              <a:rPr lang="sv-SE" sz="1000" dirty="0">
                <a:solidFill>
                  <a:schemeClr val="tx1"/>
                </a:solidFill>
              </a:rPr>
              <a:t>På arbetsmarknaden </a:t>
            </a:r>
            <a:r>
              <a:rPr lang="sv-SE" sz="1000" dirty="0" smtClean="0">
                <a:solidFill>
                  <a:schemeClr val="tx1"/>
                </a:solidFill>
              </a:rPr>
              <a:t>utvecklades </a:t>
            </a:r>
            <a:r>
              <a:rPr lang="sv-SE" sz="1000" dirty="0">
                <a:solidFill>
                  <a:schemeClr val="tx1"/>
                </a:solidFill>
              </a:rPr>
              <a:t>sysselsättningen positivt under fjärde kvartalet. Sysselsättningen i länet ökade mest inom </a:t>
            </a:r>
            <a:r>
              <a:rPr lang="sv-SE" sz="1000" dirty="0" smtClean="0">
                <a:solidFill>
                  <a:schemeClr val="tx1"/>
                </a:solidFill>
              </a:rPr>
              <a:t>branscherna information och kommunikation samt företag inom byggbranschen. </a:t>
            </a:r>
            <a:r>
              <a:rPr lang="sv-SE" sz="1000" dirty="0">
                <a:solidFill>
                  <a:schemeClr val="tx1"/>
                </a:solidFill>
              </a:rPr>
              <a:t>Antalet </a:t>
            </a:r>
            <a:r>
              <a:rPr lang="sv-SE" sz="1000" dirty="0" smtClean="0">
                <a:solidFill>
                  <a:schemeClr val="tx1"/>
                </a:solidFill>
              </a:rPr>
              <a:t>lediga jobb ökade </a:t>
            </a:r>
            <a:r>
              <a:rPr lang="sv-SE" sz="1000" dirty="0">
                <a:solidFill>
                  <a:schemeClr val="tx1"/>
                </a:solidFill>
              </a:rPr>
              <a:t>i både Stockholms län och stad med </a:t>
            </a:r>
            <a:r>
              <a:rPr lang="sv-SE" sz="1000" dirty="0" smtClean="0">
                <a:solidFill>
                  <a:schemeClr val="tx1"/>
                </a:solidFill>
              </a:rPr>
              <a:t>störst ökning </a:t>
            </a:r>
            <a:r>
              <a:rPr lang="sv-SE" sz="1000" dirty="0">
                <a:solidFill>
                  <a:schemeClr val="tx1"/>
                </a:solidFill>
              </a:rPr>
              <a:t>bland företag verksamma </a:t>
            </a:r>
            <a:r>
              <a:rPr lang="sv-SE" sz="1000" dirty="0" smtClean="0">
                <a:solidFill>
                  <a:schemeClr val="tx1"/>
                </a:solidFill>
              </a:rPr>
              <a:t>inom information och kommunikation. </a:t>
            </a:r>
            <a:r>
              <a:rPr lang="sv-SE" sz="1000" dirty="0">
                <a:solidFill>
                  <a:schemeClr val="tx1"/>
                </a:solidFill>
              </a:rPr>
              <a:t>A</a:t>
            </a:r>
            <a:r>
              <a:rPr lang="sv-SE" sz="1000" dirty="0" smtClean="0">
                <a:solidFill>
                  <a:schemeClr val="tx1"/>
                </a:solidFill>
              </a:rPr>
              <a:t>ntalet varsel ökade dock kraftigt, både i länet och i staden. Arbetslösheten fortsatte minska i både Stockholms län och stad jämfört med samma kvartal 2015</a:t>
            </a:r>
            <a:r>
              <a:rPr lang="sv-SE" sz="1000" dirty="0">
                <a:solidFill>
                  <a:schemeClr val="tx1"/>
                </a:solidFill>
              </a:rPr>
              <a:t>. </a:t>
            </a:r>
            <a:endParaRPr lang="sv-SE" sz="1000" dirty="0" smtClean="0">
              <a:solidFill>
                <a:schemeClr val="tx1"/>
              </a:solidFill>
            </a:endParaRPr>
          </a:p>
          <a:p>
            <a:r>
              <a:rPr lang="sv-SE" sz="1000" i="1" dirty="0" smtClean="0">
                <a:solidFill>
                  <a:schemeClr val="tx1"/>
                </a:solidFill>
              </a:rPr>
              <a:t> </a:t>
            </a:r>
          </a:p>
          <a:p>
            <a:r>
              <a:rPr lang="sv-SE" sz="1000" dirty="0" smtClean="0">
                <a:solidFill>
                  <a:schemeClr val="tx1"/>
                </a:solidFill>
              </a:rPr>
              <a:t>Under </a:t>
            </a:r>
            <a:r>
              <a:rPr lang="sv-SE" sz="1000" dirty="0">
                <a:solidFill>
                  <a:schemeClr val="tx1"/>
                </a:solidFill>
              </a:rPr>
              <a:t>de senaste fyra kvartalen har </a:t>
            </a:r>
            <a:r>
              <a:rPr lang="sv-SE" sz="1000" dirty="0" smtClean="0">
                <a:solidFill>
                  <a:schemeClr val="tx1"/>
                </a:solidFill>
              </a:rPr>
              <a:t>länet fått 37 600 fler invånare varav 12 100 i staden</a:t>
            </a:r>
            <a:r>
              <a:rPr lang="sv-SE" sz="1000" dirty="0">
                <a:solidFill>
                  <a:schemeClr val="tx1"/>
                </a:solidFill>
              </a:rPr>
              <a:t> </a:t>
            </a:r>
            <a:r>
              <a:rPr lang="sv-SE" sz="1000" dirty="0" smtClean="0">
                <a:solidFill>
                  <a:schemeClr val="tx1"/>
                </a:solidFill>
              </a:rPr>
              <a:t>motsvarande befolkningsökningar på 1,7 respektive 1,3 %.</a:t>
            </a:r>
          </a:p>
          <a:p>
            <a:endParaRPr lang="sv-SE" sz="1000" dirty="0" smtClean="0">
              <a:solidFill>
                <a:schemeClr val="tx1"/>
              </a:solidFill>
            </a:endParaRPr>
          </a:p>
          <a:p>
            <a:r>
              <a:rPr lang="sv-SE" sz="1000" dirty="0" smtClean="0">
                <a:solidFill>
                  <a:schemeClr val="tx1"/>
                </a:solidFill>
              </a:rPr>
              <a:t>Bostadsbyggandet ökade med stora tal i både länet och staden jämfört med fjärde kvartalet 2015. Totalt har drygt 19 400 lägenheter påbörjats i länet under de </a:t>
            </a:r>
            <a:r>
              <a:rPr lang="sv-SE" sz="1000" dirty="0">
                <a:solidFill>
                  <a:schemeClr val="tx1"/>
                </a:solidFill>
              </a:rPr>
              <a:t>senaste fyra </a:t>
            </a:r>
            <a:r>
              <a:rPr lang="sv-SE" sz="1000" dirty="0" smtClean="0">
                <a:solidFill>
                  <a:schemeClr val="tx1"/>
                </a:solidFill>
              </a:rPr>
              <a:t>kvartalen, varav 7 </a:t>
            </a:r>
            <a:r>
              <a:rPr lang="sv-SE" sz="1000" dirty="0">
                <a:solidFill>
                  <a:schemeClr val="tx1"/>
                </a:solidFill>
              </a:rPr>
              <a:t>5</a:t>
            </a:r>
            <a:r>
              <a:rPr lang="sv-SE" sz="1000" dirty="0" smtClean="0">
                <a:solidFill>
                  <a:schemeClr val="tx1"/>
                </a:solidFill>
              </a:rPr>
              <a:t>00 i staden.  </a:t>
            </a:r>
          </a:p>
          <a:p>
            <a:endParaRPr lang="sv-SE" sz="1000" dirty="0" smtClean="0">
              <a:solidFill>
                <a:schemeClr val="tx1"/>
              </a:solidFill>
            </a:endParaRPr>
          </a:p>
          <a:p>
            <a:r>
              <a:rPr lang="de-DE" sz="1000" dirty="0" smtClean="0">
                <a:solidFill>
                  <a:schemeClr val="tx1"/>
                </a:solidFill>
              </a:rPr>
              <a:t>Olle Zetterberg</a:t>
            </a:r>
            <a:endParaRPr lang="sv-SE" sz="1000" dirty="0" smtClean="0">
              <a:solidFill>
                <a:schemeClr val="tx1"/>
              </a:solidFill>
            </a:endParaRPr>
          </a:p>
          <a:p>
            <a:r>
              <a:rPr lang="de-DE" sz="1000" dirty="0" smtClean="0">
                <a:solidFill>
                  <a:schemeClr val="tx1"/>
                </a:solidFill>
              </a:rPr>
              <a:t>VD Stockholm Business Region</a:t>
            </a:r>
          </a:p>
        </p:txBody>
      </p:sp>
      <p:sp>
        <p:nvSpPr>
          <p:cNvPr id="7" name="textruta 6"/>
          <p:cNvSpPr txBox="1"/>
          <p:nvPr/>
        </p:nvSpPr>
        <p:spPr>
          <a:xfrm>
            <a:off x="386283" y="1773377"/>
            <a:ext cx="4052367" cy="3231654"/>
          </a:xfrm>
          <a:prstGeom prst="rect">
            <a:avLst/>
          </a:prstGeom>
          <a:noFill/>
        </p:spPr>
        <p:txBody>
          <a:bodyPr wrap="square" lIns="0" tIns="0" rIns="0" bIns="0" rtlCol="0">
            <a:spAutoFit/>
          </a:bodyPr>
          <a:lstStyle/>
          <a:p>
            <a:r>
              <a:rPr lang="sv-SE" sz="1000" b="1" dirty="0"/>
              <a:t>Om rapporten</a:t>
            </a:r>
            <a:endParaRPr lang="sv-SE" sz="1000" dirty="0"/>
          </a:p>
          <a:p>
            <a:r>
              <a:rPr lang="sv-SE" sz="1000" dirty="0"/>
              <a:t>Rapporten är utgiven av Stockholm Business Region och publiceras fyra gånger per år. Rapporten omfattar Stockholms län och stad. </a:t>
            </a:r>
          </a:p>
          <a:p>
            <a:endParaRPr lang="sv-SE" sz="1000" dirty="0"/>
          </a:p>
          <a:p>
            <a:r>
              <a:rPr lang="sv-SE" sz="1000" dirty="0"/>
              <a:t>Statistiken bygger på uppgifter från Statistiska centralbyrån, Arbetsförmedlingen och Bolagsverket. </a:t>
            </a:r>
          </a:p>
          <a:p>
            <a:endParaRPr lang="sv-SE" sz="1000" dirty="0"/>
          </a:p>
          <a:p>
            <a:r>
              <a:rPr lang="sv-SE" sz="1000" dirty="0"/>
              <a:t>Rapporten finns tillgänglig på</a:t>
            </a:r>
          </a:p>
          <a:p>
            <a:r>
              <a:rPr lang="sv-SE" sz="1000" u="sng" dirty="0">
                <a:hlinkClick r:id="rId2"/>
              </a:rPr>
              <a:t>http://foretag.stockholm.se/Foretagsservice/Stockholmskonjunkturen1/</a:t>
            </a:r>
            <a:r>
              <a:rPr lang="sv-SE" sz="1000" dirty="0"/>
              <a:t> </a:t>
            </a:r>
          </a:p>
          <a:p>
            <a:r>
              <a:rPr lang="sv-SE" sz="1000" dirty="0"/>
              <a:t/>
            </a:r>
            <a:br>
              <a:rPr lang="sv-SE" sz="1000" dirty="0"/>
            </a:br>
            <a:r>
              <a:rPr lang="sv-SE" sz="1000" dirty="0"/>
              <a:t>Stockholmsregionen omfattar Stockholms län, Uppsala län, Södermanlands län, Östergötlands län, Örebro län, Västmanlands län, Gävleborgs </a:t>
            </a:r>
            <a:r>
              <a:rPr lang="sv-SE" sz="1000" dirty="0" smtClean="0"/>
              <a:t>län och </a:t>
            </a:r>
            <a:r>
              <a:rPr lang="sv-SE" sz="1000" dirty="0"/>
              <a:t>Dalarnas län.</a:t>
            </a:r>
          </a:p>
          <a:p>
            <a:endParaRPr lang="sv-SE" sz="1000" dirty="0"/>
          </a:p>
          <a:p>
            <a:r>
              <a:rPr lang="sv-SE" sz="1000" dirty="0"/>
              <a:t>Inom ramen för partnerskapet Stockholm Business Alliance – </a:t>
            </a:r>
            <a:r>
              <a:rPr lang="sv-SE" sz="1000" dirty="0" smtClean="0"/>
              <a:t>55 </a:t>
            </a:r>
            <a:r>
              <a:rPr lang="sv-SE" sz="1000" dirty="0"/>
              <a:t>kommuner i Stockholmsregionen – görs motsvarande rapport för regionens </a:t>
            </a:r>
            <a:r>
              <a:rPr lang="sv-SE" sz="1000" dirty="0" smtClean="0"/>
              <a:t>övriga sju </a:t>
            </a:r>
            <a:r>
              <a:rPr lang="sv-SE" sz="1000" dirty="0"/>
              <a:t>län samt en gemensam för länen tillsammans</a:t>
            </a:r>
          </a:p>
          <a:p>
            <a:r>
              <a:rPr lang="sv-SE" sz="1000" u="sng" dirty="0">
                <a:hlinkClick r:id="rId3"/>
              </a:rPr>
              <a:t>http://www.stockholmbusinessalliance.se/konjunkturrapporter/</a:t>
            </a:r>
            <a:endParaRPr lang="sv-SE" sz="1000" dirty="0"/>
          </a:p>
          <a:p>
            <a:endParaRPr lang="sv-SE" sz="1000" dirty="0"/>
          </a:p>
          <a:p>
            <a:r>
              <a:rPr lang="sv-SE" sz="1000" dirty="0"/>
              <a:t>Frågor kan ställas till </a:t>
            </a:r>
            <a:r>
              <a:rPr lang="sv-SE" sz="1000" dirty="0" smtClean="0"/>
              <a:t>Stefan Frid på </a:t>
            </a:r>
            <a:r>
              <a:rPr lang="sv-SE" sz="1000" dirty="0" err="1" smtClean="0"/>
              <a:t>Invest</a:t>
            </a:r>
            <a:r>
              <a:rPr lang="sv-SE" sz="1000" dirty="0" smtClean="0"/>
              <a:t> Stockholm. </a:t>
            </a:r>
          </a:p>
          <a:p>
            <a:r>
              <a:rPr lang="sv-SE" sz="1000" dirty="0" smtClean="0"/>
              <a:t>Ansvarig </a:t>
            </a:r>
            <a:r>
              <a:rPr lang="sv-SE" sz="1000" dirty="0"/>
              <a:t>utgivare: Olle Zetterberg.</a:t>
            </a:r>
          </a:p>
        </p:txBody>
      </p:sp>
    </p:spTree>
    <p:extLst>
      <p:ext uri="{BB962C8B-B14F-4D97-AF65-F5344CB8AC3E}">
        <p14:creationId xmlns:p14="http://schemas.microsoft.com/office/powerpoint/2010/main" val="346415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18628" y="2304302"/>
            <a:ext cx="5614903" cy="2530059"/>
          </a:xfrm>
          <a:prstGeom prst="rect">
            <a:avLst/>
          </a:prstGeom>
        </p:spPr>
      </p:pic>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565225479"/>
              </p:ext>
            </p:extLst>
          </p:nvPr>
        </p:nvGraphicFramePr>
        <p:xfrm>
          <a:off x="4105275" y="2304302"/>
          <a:ext cx="4582438" cy="1315946"/>
        </p:xfrm>
        <a:graphic>
          <a:graphicData uri="http://schemas.openxmlformats.org/drawingml/2006/table">
            <a:tbl>
              <a:tblPr>
                <a:tableStyleId>{68D230F3-CF80-4859-8CE7-A43EE81993B5}</a:tableStyleId>
              </a:tblPr>
              <a:tblGrid>
                <a:gridCol w="1988097">
                  <a:extLst>
                    <a:ext uri="{9D8B030D-6E8A-4147-A177-3AD203B41FA5}">
                      <a16:colId xmlns:a16="http://schemas.microsoft.com/office/drawing/2014/main" val="20000"/>
                    </a:ext>
                  </a:extLst>
                </a:gridCol>
                <a:gridCol w="625153">
                  <a:extLst>
                    <a:ext uri="{9D8B030D-6E8A-4147-A177-3AD203B41FA5}">
                      <a16:colId xmlns:a16="http://schemas.microsoft.com/office/drawing/2014/main" val="20001"/>
                    </a:ext>
                  </a:extLst>
                </a:gridCol>
                <a:gridCol w="574044">
                  <a:extLst>
                    <a:ext uri="{9D8B030D-6E8A-4147-A177-3AD203B41FA5}">
                      <a16:colId xmlns:a16="http://schemas.microsoft.com/office/drawing/2014/main" val="20002"/>
                    </a:ext>
                  </a:extLst>
                </a:gridCol>
                <a:gridCol w="697572">
                  <a:extLst>
                    <a:ext uri="{9D8B030D-6E8A-4147-A177-3AD203B41FA5}">
                      <a16:colId xmlns:a16="http://schemas.microsoft.com/office/drawing/2014/main" val="20003"/>
                    </a:ext>
                  </a:extLst>
                </a:gridCol>
                <a:gridCol w="697572">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304,9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71,4</a:t>
                      </a:r>
                    </a:p>
                  </a:txBody>
                  <a:tcPr marL="9525" marR="9525" marT="9525" marB="0" anchor="b"/>
                </a:tc>
                <a:tc>
                  <a:txBody>
                    <a:bodyPr/>
                    <a:lstStyle/>
                    <a:p>
                      <a:pPr algn="ctr" fontAlgn="b"/>
                      <a:r>
                        <a:rPr lang="sv-SE" sz="1100" b="0" i="0" u="none" strike="noStrike">
                          <a:solidFill>
                            <a:srgbClr val="000000"/>
                          </a:solidFill>
                          <a:effectLst/>
                          <a:latin typeface="Futura std book"/>
                        </a:rPr>
                        <a:t>37,4</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extLst>
                  <a:ext uri="{0D108BD9-81ED-4DB2-BD59-A6C34878D82A}">
                    <a16:rowId xmlns:a16="http://schemas.microsoft.com/office/drawing/2014/main" val="10002"/>
                  </a:ext>
                </a:extLst>
              </a:tr>
              <a:tr h="181723">
                <a:tc>
                  <a:txBody>
                    <a:bodyPr/>
                    <a:lstStyle/>
                    <a:p>
                      <a:pPr algn="l"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156,3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77,1</a:t>
                      </a:r>
                    </a:p>
                  </a:txBody>
                  <a:tcPr marL="9525" marR="9525" marT="9525" marB="0" anchor="b"/>
                </a:tc>
                <a:tc>
                  <a:txBody>
                    <a:bodyPr/>
                    <a:lstStyle/>
                    <a:p>
                      <a:pPr algn="ctr" fontAlgn="b"/>
                      <a:r>
                        <a:rPr lang="sv-SE" sz="1100" b="0" i="0" u="none" strike="noStrike">
                          <a:solidFill>
                            <a:srgbClr val="000000"/>
                          </a:solidFill>
                          <a:effectLst/>
                          <a:latin typeface="Futura std book"/>
                        </a:rPr>
                        <a:t>37,9</a:t>
                      </a: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03"/>
                  </a:ext>
                </a:extLst>
              </a:tr>
              <a:tr h="181723">
                <a:tc>
                  <a:txBody>
                    <a:bodyPr/>
                    <a:lstStyle/>
                    <a:p>
                      <a:pPr algn="l" fontAlgn="b"/>
                      <a:r>
                        <a:rPr lang="sv-SE" sz="1100" b="1" i="0" u="none" strike="noStrike">
                          <a:solidFill>
                            <a:srgbClr val="000000"/>
                          </a:solidFill>
                          <a:effectLst/>
                          <a:latin typeface="Futura std book"/>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101,5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83,6</a:t>
                      </a:r>
                    </a:p>
                  </a:txBody>
                  <a:tcPr marL="9525" marR="9525" marT="9525" marB="0" anchor="b"/>
                </a:tc>
                <a:tc>
                  <a:txBody>
                    <a:bodyPr/>
                    <a:lstStyle/>
                    <a:p>
                      <a:pPr algn="ctr" fontAlgn="b"/>
                      <a:r>
                        <a:rPr lang="sv-SE" sz="1100" b="1" i="0" u="none" strike="noStrike">
                          <a:solidFill>
                            <a:srgbClr val="000000"/>
                          </a:solidFill>
                          <a:effectLst/>
                          <a:latin typeface="Futura std book"/>
                        </a:rPr>
                        <a:t>39,0</a:t>
                      </a:r>
                    </a:p>
                  </a:txBody>
                  <a:tcPr marL="9525" marR="9525" marT="9525" marB="0" anchor="b"/>
                </a:tc>
                <a:tc>
                  <a:txBody>
                    <a:bodyPr/>
                    <a:lstStyle/>
                    <a:p>
                      <a:pPr algn="ctr" fontAlgn="b"/>
                      <a:r>
                        <a:rPr lang="sv-SE" sz="1100" b="1" i="0" u="none" strike="noStrike">
                          <a:solidFill>
                            <a:srgbClr val="000000"/>
                          </a:solidFill>
                          <a:effectLst/>
                          <a:latin typeface="Futura std book"/>
                        </a:rPr>
                        <a:t>6,0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66,0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i.u.</a:t>
                      </a:r>
                    </a:p>
                  </a:txBody>
                  <a:tcPr marL="9525" marR="9525" marT="9525" marB="0" anchor="b"/>
                </a:tc>
                <a:tc>
                  <a:txBody>
                    <a:bodyPr/>
                    <a:lstStyle/>
                    <a:p>
                      <a:pPr algn="ctr" fontAlgn="b"/>
                      <a:r>
                        <a:rPr lang="sv-SE" sz="1100" b="1" i="0" u="none" strike="noStrike">
                          <a:solidFill>
                            <a:srgbClr val="000000"/>
                          </a:solidFill>
                          <a:effectLst/>
                          <a:latin typeface="Futura std book"/>
                        </a:rPr>
                        <a:t>40,0</a:t>
                      </a:r>
                    </a:p>
                  </a:txBody>
                  <a:tcPr marL="9525" marR="9525" marT="9525" marB="0" anchor="b"/>
                </a:tc>
                <a:tc>
                  <a:txBody>
                    <a:bodyPr/>
                    <a:lstStyle/>
                    <a:p>
                      <a:pPr algn="ctr" fontAlgn="b"/>
                      <a:r>
                        <a:rPr lang="sv-SE" sz="1100" b="1" i="0" u="none" strike="noStrike">
                          <a:solidFill>
                            <a:srgbClr val="000000"/>
                          </a:solidFill>
                          <a:effectLst/>
                          <a:latin typeface="Futura std book"/>
                        </a:rPr>
                        <a:t>5,2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a:solidFill>
                            <a:srgbClr val="000000"/>
                          </a:solidFill>
                          <a:effectLst/>
                          <a:latin typeface="Futura std book"/>
                        </a:rPr>
                        <a:t>Sverige, </a:t>
                      </a:r>
                      <a:r>
                        <a:rPr lang="sv-SE" sz="1100" b="0" i="0" u="none" strike="noStrike" dirty="0" err="1" smtClean="0">
                          <a:solidFill>
                            <a:srgbClr val="000000"/>
                          </a:solidFill>
                          <a:effectLst/>
                          <a:latin typeface="Futura std book"/>
                        </a:rPr>
                        <a:t>exkl</a:t>
                      </a:r>
                      <a:r>
                        <a:rPr lang="sv-SE" sz="1100" b="0" i="0" u="none" strike="noStrike" dirty="0" smtClean="0">
                          <a:solidFill>
                            <a:srgbClr val="000000"/>
                          </a:solidFill>
                          <a:effectLst/>
                          <a:latin typeface="Futura std book"/>
                        </a:rPr>
                        <a:t> </a:t>
                      </a:r>
                      <a:r>
                        <a:rPr lang="sv-SE" sz="1100" b="0" i="0" u="none" strike="noStrike" dirty="0">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203,4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65,8</a:t>
                      </a:r>
                    </a:p>
                  </a:txBody>
                  <a:tcPr marL="9525" marR="9525" marT="9525" marB="0" anchor="b"/>
                </a:tc>
                <a:tc>
                  <a:txBody>
                    <a:bodyPr/>
                    <a:lstStyle/>
                    <a:p>
                      <a:pPr algn="ctr" fontAlgn="b"/>
                      <a:r>
                        <a:rPr lang="sv-SE" sz="1100" b="0" i="0" u="none" strike="noStrike">
                          <a:solidFill>
                            <a:srgbClr val="000000"/>
                          </a:solidFill>
                          <a:effectLst/>
                          <a:latin typeface="Futura std book"/>
                        </a:rPr>
                        <a:t>36,6</a:t>
                      </a:r>
                    </a:p>
                  </a:txBody>
                  <a:tcPr marL="9525" marR="9525" marT="9525" marB="0" anchor="b"/>
                </a:tc>
                <a:tc>
                  <a:txBody>
                    <a:bodyPr/>
                    <a:lstStyle/>
                    <a:p>
                      <a:pPr algn="ctr" fontAlgn="b"/>
                      <a:r>
                        <a:rPr lang="sv-SE" sz="1100" b="0" i="0" u="none" strike="noStrike" dirty="0">
                          <a:solidFill>
                            <a:srgbClr val="000000"/>
                          </a:solidFill>
                          <a:effectLst/>
                          <a:latin typeface="Futura std book"/>
                        </a:rPr>
                        <a:t>4,8</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0" name="Rundad rektangulär 9"/>
          <p:cNvSpPr/>
          <p:nvPr/>
        </p:nvSpPr>
        <p:spPr>
          <a:xfrm>
            <a:off x="6080078" y="1160061"/>
            <a:ext cx="2879677" cy="659100"/>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För privat sektor i Stockholms län ökade lönesumman procentuellt mest inom branschen information och kommunikation. I Stockholms stad uppvisade byggsektorn den största ökningen.</a:t>
            </a:r>
            <a:endParaRPr lang="sv-SE" sz="800" dirty="0">
              <a:solidFill>
                <a:schemeClr val="bg1"/>
              </a:solidFill>
            </a:endParaRPr>
          </a:p>
        </p:txBody>
      </p:sp>
    </p:spTree>
    <p:extLst>
      <p:ext uri="{BB962C8B-B14F-4D97-AF65-F5344CB8AC3E}">
        <p14:creationId xmlns:p14="http://schemas.microsoft.com/office/powerpoint/2010/main" val="194869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smtClean="0"/>
              <a:t>Lönesumma, 2016 kv4</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94590013"/>
              </p:ext>
            </p:extLst>
          </p:nvPr>
        </p:nvGraphicFramePr>
        <p:xfrm>
          <a:off x="402337" y="983679"/>
          <a:ext cx="8204344" cy="3821283"/>
        </p:xfrm>
        <a:graphic>
          <a:graphicData uri="http://schemas.openxmlformats.org/drawingml/2006/table">
            <a:tbl>
              <a:tblPr>
                <a:tableStyleId>{68D230F3-CF80-4859-8CE7-A43EE81993B5}</a:tableStyleId>
              </a:tblPr>
              <a:tblGrid>
                <a:gridCol w="2289658">
                  <a:extLst>
                    <a:ext uri="{9D8B030D-6E8A-4147-A177-3AD203B41FA5}">
                      <a16:colId xmlns:a16="http://schemas.microsoft.com/office/drawing/2014/main" val="20000"/>
                    </a:ext>
                  </a:extLst>
                </a:gridCol>
                <a:gridCol w="903224">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623888">
                  <a:extLst>
                    <a:ext uri="{9D8B030D-6E8A-4147-A177-3AD203B41FA5}">
                      <a16:colId xmlns:a16="http://schemas.microsoft.com/office/drawing/2014/main" val="20003"/>
                    </a:ext>
                  </a:extLst>
                </a:gridCol>
                <a:gridCol w="693132">
                  <a:extLst>
                    <a:ext uri="{9D8B030D-6E8A-4147-A177-3AD203B41FA5}">
                      <a16:colId xmlns:a16="http://schemas.microsoft.com/office/drawing/2014/main" val="20004"/>
                    </a:ext>
                  </a:extLst>
                </a:gridCol>
                <a:gridCol w="198990">
                  <a:extLst>
                    <a:ext uri="{9D8B030D-6E8A-4147-A177-3AD203B41FA5}">
                      <a16:colId xmlns:a16="http://schemas.microsoft.com/office/drawing/2014/main" val="20005"/>
                    </a:ext>
                  </a:extLst>
                </a:gridCol>
                <a:gridCol w="885139">
                  <a:extLst>
                    <a:ext uri="{9D8B030D-6E8A-4147-A177-3AD203B41FA5}">
                      <a16:colId xmlns:a16="http://schemas.microsoft.com/office/drawing/2014/main" val="20006"/>
                    </a:ext>
                  </a:extLst>
                </a:gridCol>
                <a:gridCol w="738649">
                  <a:extLst>
                    <a:ext uri="{9D8B030D-6E8A-4147-A177-3AD203B41FA5}">
                      <a16:colId xmlns:a16="http://schemas.microsoft.com/office/drawing/2014/main" val="20007"/>
                    </a:ext>
                  </a:extLst>
                </a:gridCol>
                <a:gridCol w="623888">
                  <a:extLst>
                    <a:ext uri="{9D8B030D-6E8A-4147-A177-3AD203B41FA5}">
                      <a16:colId xmlns:a16="http://schemas.microsoft.com/office/drawing/2014/main" val="20008"/>
                    </a:ext>
                  </a:extLst>
                </a:gridCol>
                <a:gridCol w="623888">
                  <a:extLst>
                    <a:ext uri="{9D8B030D-6E8A-4147-A177-3AD203B41FA5}">
                      <a16:colId xmlns:a16="http://schemas.microsoft.com/office/drawing/2014/main" val="20009"/>
                    </a:ext>
                  </a:extLst>
                </a:gridCol>
              </a:tblGrid>
              <a:tr h="212578">
                <a:tc>
                  <a:txBody>
                    <a:bodyPr/>
                    <a:lstStyle/>
                    <a:p>
                      <a:pPr algn="l" fontAlgn="b"/>
                      <a:endParaRPr lang="sv-SE" sz="1300" b="0"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Stockholms län</a:t>
                      </a:r>
                    </a:p>
                  </a:txBody>
                  <a:tcPr marL="9525" marR="9525" marT="9525" marB="0" anchor="b"/>
                </a:tc>
                <a:tc hMerge="1">
                  <a:txBody>
                    <a:bodyPr/>
                    <a:lstStyle/>
                    <a:p>
                      <a:endParaRPr lang="sv-SE"/>
                    </a:p>
                  </a:txBody>
                  <a:tcPr/>
                </a:tc>
                <a:tc hMerge="1">
                  <a:txBody>
                    <a:bodyPr/>
                    <a:lstStyle/>
                    <a:p>
                      <a:pPr algn="l" fontAlgn="b"/>
                      <a:endParaRPr lang="sv-SE" sz="1400" b="1" i="0" u="none" strike="noStrike" dirty="0">
                        <a:solidFill>
                          <a:srgbClr val="000000"/>
                        </a:solidFill>
                        <a:effectLst/>
                        <a:latin typeface="+mj-lt"/>
                      </a:endParaRPr>
                    </a:p>
                  </a:txBody>
                  <a:tcPr marL="9525" marR="9525" marT="9525" marB="0" anchor="b"/>
                </a:tc>
                <a:tc hMerge="1">
                  <a:txBody>
                    <a:bodyPr/>
                    <a:lstStyle/>
                    <a:p>
                      <a:pPr algn="l" fontAlgn="b"/>
                      <a:endParaRPr lang="sv-SE" sz="1400" b="1" i="0" u="none" strike="noStrike" dirty="0">
                        <a:solidFill>
                          <a:srgbClr val="000000"/>
                        </a:solidFill>
                        <a:effectLst/>
                        <a:latin typeface="+mj-lt"/>
                      </a:endParaRPr>
                    </a:p>
                  </a:txBody>
                  <a:tcPr marL="9525" marR="9525" marT="9525" marB="0" anchor="b"/>
                </a:tc>
                <a:tc>
                  <a:txBody>
                    <a:bodyPr/>
                    <a:lstStyle/>
                    <a:p>
                      <a:pPr algn="l" fontAlgn="b"/>
                      <a:endParaRPr lang="sv-SE" sz="1300" b="1"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Stockholms stad</a:t>
                      </a:r>
                    </a:p>
                  </a:txBody>
                  <a:tcPr marL="9525" marR="9525" marT="9525" marB="0" anchor="b"/>
                </a:tc>
                <a:tc hMerge="1">
                  <a:txBody>
                    <a:bodyPr/>
                    <a:lstStyle/>
                    <a:p>
                      <a:endParaRPr lang="sv-SE"/>
                    </a:p>
                  </a:txBody>
                  <a:tcPr/>
                </a:tc>
                <a:tc hMerge="1">
                  <a:txBody>
                    <a:bodyPr/>
                    <a:lstStyle/>
                    <a:p>
                      <a:pPr algn="l" fontAlgn="b"/>
                      <a:endParaRPr lang="sv-SE" sz="1400" b="0" i="0"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161705">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00" b="0" i="0" u="none" strike="noStrike">
                        <a:solidFill>
                          <a:srgbClr val="000000"/>
                        </a:solidFill>
                        <a:effectLst/>
                        <a:latin typeface="Futura std book"/>
                      </a:endParaRPr>
                    </a:p>
                  </a:txBody>
                  <a:tcPr marL="9525" marR="9525" marT="9525" marB="0" anchor="b"/>
                </a:tc>
                <a:tc gridSpan="3">
                  <a:txBody>
                    <a:bodyPr/>
                    <a:lstStyle/>
                    <a:p>
                      <a:pPr algn="l" fontAlgn="b"/>
                      <a:r>
                        <a:rPr lang="sv-SE" sz="1050" b="0" i="0" u="none" strike="noStrike" dirty="0">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c>
                  <a:txBody>
                    <a:bodyPr/>
                    <a:lstStyle/>
                    <a:p>
                      <a:pPr algn="l" fontAlgn="b"/>
                      <a:endParaRPr lang="sv-SE" sz="1050" b="0" i="0" u="none" strike="noStrike">
                        <a:solidFill>
                          <a:srgbClr val="000000"/>
                        </a:solidFill>
                        <a:effectLst/>
                        <a:latin typeface="Futura std book"/>
                      </a:endParaRPr>
                    </a:p>
                  </a:txBody>
                  <a:tcPr marL="9525" marR="9525" marT="9525" marB="0" anchor="b"/>
                </a:tc>
                <a:tc>
                  <a:txBody>
                    <a:bodyPr/>
                    <a:lstStyle/>
                    <a:p>
                      <a:pPr algn="l" fontAlgn="b"/>
                      <a:endParaRPr lang="sv-SE" sz="1050" b="0" i="0" u="none" strike="noStrike">
                        <a:solidFill>
                          <a:srgbClr val="000000"/>
                        </a:solidFill>
                        <a:effectLst/>
                        <a:latin typeface="Futura std book"/>
                      </a:endParaRPr>
                    </a:p>
                  </a:txBody>
                  <a:tcPr marL="9525" marR="9525" marT="9525" marB="0" anchor="b"/>
                </a:tc>
                <a:tc gridSpan="3">
                  <a:txBody>
                    <a:bodyPr/>
                    <a:lstStyle/>
                    <a:p>
                      <a:pPr algn="l" fontAlgn="b"/>
                      <a:r>
                        <a:rPr lang="sv-SE" sz="1050" b="0" i="0"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154437">
                <a:tc>
                  <a:txBody>
                    <a:bodyPr/>
                    <a:lstStyle/>
                    <a:p>
                      <a:pPr algn="l"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a:solidFill>
                            <a:srgbClr val="000000"/>
                          </a:solidFill>
                          <a:effectLst/>
                          <a:latin typeface="Futura std book"/>
                        </a:rPr>
                        <a:t>Mdkr</a:t>
                      </a:r>
                    </a:p>
                  </a:txBody>
                  <a:tcPr marL="9525" marR="9525" marT="9525" marB="0" anchor="b">
                    <a:noFill/>
                  </a:tcPr>
                </a:tc>
                <a:tc>
                  <a:txBody>
                    <a:bodyPr/>
                    <a:lstStyle/>
                    <a:p>
                      <a:pPr algn="ctr" fontAlgn="b"/>
                      <a:r>
                        <a:rPr lang="sv-SE" sz="1000" b="0" i="0" u="none" strike="noStrike">
                          <a:solidFill>
                            <a:srgbClr val="000000"/>
                          </a:solidFill>
                          <a:effectLst/>
                          <a:latin typeface="Futura std book"/>
                        </a:rPr>
                        <a:t>2009 kv1</a:t>
                      </a:r>
                    </a:p>
                  </a:txBody>
                  <a:tcPr marL="9525" marR="9525" marT="9525" marB="0" anchor="b"/>
                </a:tc>
                <a:tc>
                  <a:txBody>
                    <a:bodyPr/>
                    <a:lstStyle/>
                    <a:p>
                      <a:pPr algn="ctr" fontAlgn="b"/>
                      <a:r>
                        <a:rPr lang="sv-SE" sz="1000" b="0" i="0" u="none" strike="noStrike">
                          <a:solidFill>
                            <a:srgbClr val="000000"/>
                          </a:solidFill>
                          <a:effectLst/>
                          <a:latin typeface="Futura std book"/>
                        </a:rPr>
                        <a:t>2010 kv1</a:t>
                      </a:r>
                    </a:p>
                  </a:txBody>
                  <a:tcPr marL="9525" marR="9525" marT="9525" marB="0" anchor="b"/>
                </a:tc>
                <a:tc>
                  <a:txBody>
                    <a:bodyPr/>
                    <a:lstStyle/>
                    <a:p>
                      <a:pPr algn="ctr" fontAlgn="b"/>
                      <a:r>
                        <a:rPr lang="sv-SE" sz="1000" b="0" i="0" u="none" strike="noStrike">
                          <a:solidFill>
                            <a:srgbClr val="000000"/>
                          </a:solidFill>
                          <a:effectLst/>
                          <a:latin typeface="Futura std book"/>
                        </a:rPr>
                        <a:t>2015 kv4</a:t>
                      </a:r>
                    </a:p>
                  </a:txBody>
                  <a:tcPr marL="9525" marR="9525" marT="9525" marB="0" anchor="b"/>
                </a:tc>
                <a:tc>
                  <a:txBody>
                    <a:bodyPr/>
                    <a:lstStyle/>
                    <a:p>
                      <a:pPr algn="ctr" fontAlgn="b"/>
                      <a:endParaRPr lang="sv-SE" sz="1000" b="0" i="0" u="none" strike="noStrike">
                        <a:solidFill>
                          <a:srgbClr val="000000"/>
                        </a:solidFill>
                        <a:effectLst/>
                        <a:latin typeface="Futura std book"/>
                      </a:endParaRPr>
                    </a:p>
                  </a:txBody>
                  <a:tcPr marL="9525" marR="9525" marT="9525" marB="0" anchor="b">
                    <a:noFill/>
                  </a:tcPr>
                </a:tc>
                <a:tc>
                  <a:txBody>
                    <a:bodyPr/>
                    <a:lstStyle/>
                    <a:p>
                      <a:pPr algn="ctr" fontAlgn="b"/>
                      <a:r>
                        <a:rPr lang="sv-SE" sz="1000" b="0" i="0" u="none" strike="noStrike">
                          <a:solidFill>
                            <a:srgbClr val="000000"/>
                          </a:solidFill>
                          <a:effectLst/>
                          <a:latin typeface="Futura std book"/>
                        </a:rPr>
                        <a:t>Mdkr</a:t>
                      </a:r>
                    </a:p>
                  </a:txBody>
                  <a:tcPr marL="9525" marR="9525" marT="9525" marB="0" anchor="b">
                    <a:noFill/>
                  </a:tcPr>
                </a:tc>
                <a:tc>
                  <a:txBody>
                    <a:bodyPr/>
                    <a:lstStyle/>
                    <a:p>
                      <a:pPr algn="ctr" fontAlgn="b"/>
                      <a:r>
                        <a:rPr lang="sv-SE" sz="1000" b="0" i="0" u="none" strike="noStrike">
                          <a:solidFill>
                            <a:srgbClr val="000000"/>
                          </a:solidFill>
                          <a:effectLst/>
                          <a:latin typeface="Futura std book"/>
                        </a:rPr>
                        <a:t>2009 kv1</a:t>
                      </a:r>
                    </a:p>
                  </a:txBody>
                  <a:tcPr marL="9525" marR="9525" marT="9525" marB="0" anchor="b"/>
                </a:tc>
                <a:tc>
                  <a:txBody>
                    <a:bodyPr/>
                    <a:lstStyle/>
                    <a:p>
                      <a:pPr algn="ctr" fontAlgn="b"/>
                      <a:r>
                        <a:rPr lang="sv-SE" sz="1000" b="0" i="0" u="none" strike="noStrike">
                          <a:solidFill>
                            <a:srgbClr val="000000"/>
                          </a:solidFill>
                          <a:effectLst/>
                          <a:latin typeface="Futura std book"/>
                        </a:rPr>
                        <a:t>2010 kv1</a:t>
                      </a:r>
                    </a:p>
                  </a:txBody>
                  <a:tcPr marL="9525" marR="9525" marT="9525" marB="0" anchor="b"/>
                </a:tc>
                <a:tc>
                  <a:txBody>
                    <a:bodyPr/>
                    <a:lstStyle/>
                    <a:p>
                      <a:pPr algn="ctr"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2"/>
                  </a:ext>
                </a:extLst>
              </a:tr>
              <a:tr h="139902">
                <a:tc>
                  <a:txBody>
                    <a:bodyPr/>
                    <a:lstStyle/>
                    <a:p>
                      <a:pPr algn="l" fontAlgn="b"/>
                      <a:r>
                        <a:rPr lang="sv-SE" sz="1000" b="0" i="1" u="none" strike="noStrike" dirty="0">
                          <a:solidFill>
                            <a:schemeClr val="tx1"/>
                          </a:solidFill>
                          <a:effectLst/>
                          <a:latin typeface="+mj-lt"/>
                        </a:rPr>
                        <a:t>Totalt</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123,6</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39,5</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37,7</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5,9</a:t>
                      </a:r>
                    </a:p>
                  </a:txBody>
                  <a:tcPr marL="9525" marR="9525" marT="9525" marB="0" anchor="b">
                    <a:solidFill>
                      <a:schemeClr val="bg1">
                        <a:lumMod val="85000"/>
                      </a:schemeClr>
                    </a:solidFill>
                  </a:tcPr>
                </a:tc>
                <a:tc>
                  <a:txBody>
                    <a:bodyPr/>
                    <a:lstStyle/>
                    <a:p>
                      <a:pPr algn="ctr" fontAlgn="b"/>
                      <a:endParaRPr lang="sv-SE" sz="1000" b="0" i="0" u="none" strike="noStrike">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76,7</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40,1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38,0</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5,3</a:t>
                      </a:r>
                    </a:p>
                  </a:txBody>
                  <a:tcPr marL="9525" marR="9525" marT="9525" marB="0" anchor="b">
                    <a:solidFill>
                      <a:schemeClr val="bg1">
                        <a:lumMod val="85000"/>
                      </a:schemeClr>
                    </a:solidFill>
                  </a:tcPr>
                </a:tc>
                <a:extLst>
                  <a:ext uri="{0D108BD9-81ED-4DB2-BD59-A6C34878D82A}">
                    <a16:rowId xmlns:a16="http://schemas.microsoft.com/office/drawing/2014/main" val="10003"/>
                  </a:ext>
                </a:extLst>
              </a:tr>
              <a:tr h="139902">
                <a:tc>
                  <a:txBody>
                    <a:bodyPr/>
                    <a:lstStyle/>
                    <a:p>
                      <a:pPr algn="l" fontAlgn="b"/>
                      <a:r>
                        <a:rPr lang="sv-SE" sz="900" b="0" i="0" u="none" strike="noStrike" dirty="0">
                          <a:solidFill>
                            <a:schemeClr val="tx1"/>
                          </a:solidFill>
                          <a:effectLst/>
                          <a:latin typeface="+mj-lt"/>
                        </a:rPr>
                        <a:t>Jordbruk, skogsbruk och fiske</a:t>
                      </a:r>
                    </a:p>
                  </a:txBody>
                  <a:tcPr marL="9525" marR="9525" marT="9525" marB="0" anchor="b">
                    <a:noFill/>
                  </a:tcPr>
                </a:tc>
                <a:tc>
                  <a:txBody>
                    <a:bodyPr/>
                    <a:lstStyle/>
                    <a:p>
                      <a:pPr algn="ctr" fontAlgn="b"/>
                      <a:r>
                        <a:rPr lang="sv-SE" sz="900" b="0" i="0" u="none" strike="noStrike">
                          <a:solidFill>
                            <a:srgbClr val="000000"/>
                          </a:solidFill>
                          <a:effectLst/>
                          <a:latin typeface="Futura std book"/>
                        </a:rPr>
                        <a:t>0,2</a:t>
                      </a:r>
                    </a:p>
                  </a:txBody>
                  <a:tcPr marL="9525" marR="9525" marT="9525" marB="0" anchor="b">
                    <a:noFill/>
                  </a:tcPr>
                </a:tc>
                <a:tc>
                  <a:txBody>
                    <a:bodyPr/>
                    <a:lstStyle/>
                    <a:p>
                      <a:pPr algn="ctr" fontAlgn="b"/>
                      <a:r>
                        <a:rPr lang="sv-SE" sz="900" b="0" i="0" u="none" strike="noStrike">
                          <a:solidFill>
                            <a:srgbClr val="000000"/>
                          </a:solidFill>
                          <a:effectLst/>
                          <a:latin typeface="Futura std book"/>
                        </a:rPr>
                        <a:t>56,3</a:t>
                      </a:r>
                    </a:p>
                  </a:txBody>
                  <a:tcPr marL="9525" marR="9525" marT="9525" marB="0" anchor="b">
                    <a:noFill/>
                  </a:tcPr>
                </a:tc>
                <a:tc>
                  <a:txBody>
                    <a:bodyPr/>
                    <a:lstStyle/>
                    <a:p>
                      <a:pPr algn="ctr" fontAlgn="b"/>
                      <a:r>
                        <a:rPr lang="sv-SE" sz="900" b="0" i="0" u="none" strike="noStrike">
                          <a:solidFill>
                            <a:srgbClr val="000000"/>
                          </a:solidFill>
                          <a:effectLst/>
                          <a:latin typeface="Futura std book"/>
                        </a:rPr>
                        <a:t>38,0</a:t>
                      </a:r>
                    </a:p>
                  </a:txBody>
                  <a:tcPr marL="9525" marR="9525" marT="9525" marB="0" anchor="b">
                    <a:noFill/>
                  </a:tcPr>
                </a:tc>
                <a:tc>
                  <a:txBody>
                    <a:bodyPr/>
                    <a:lstStyle/>
                    <a:p>
                      <a:pPr algn="ctr" fontAlgn="b"/>
                      <a:r>
                        <a:rPr lang="sv-SE" sz="900" b="0" i="0" u="none" strike="noStrike">
                          <a:solidFill>
                            <a:srgbClr val="000000"/>
                          </a:solidFill>
                          <a:effectLst/>
                          <a:latin typeface="Futura std book"/>
                        </a:rPr>
                        <a:t>-0,7</a:t>
                      </a:r>
                    </a:p>
                  </a:txBody>
                  <a:tcPr marL="9525" marR="9525" marT="9525" marB="0" anchor="b">
                    <a:noFill/>
                  </a:tcPr>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0,0</a:t>
                      </a:r>
                    </a:p>
                  </a:txBody>
                  <a:tcPr marL="9525" marR="9525" marT="9525" marB="0" anchor="b">
                    <a:noFill/>
                  </a:tcPr>
                </a:tc>
                <a:tc>
                  <a:txBody>
                    <a:bodyPr/>
                    <a:lstStyle/>
                    <a:p>
                      <a:pPr algn="ctr" fontAlgn="b"/>
                      <a:r>
                        <a:rPr lang="sv-SE" sz="900" b="0" i="0" u="none" strike="noStrike">
                          <a:solidFill>
                            <a:srgbClr val="000000"/>
                          </a:solidFill>
                          <a:effectLst/>
                          <a:latin typeface="Futura std book"/>
                        </a:rPr>
                        <a:t>127,7</a:t>
                      </a:r>
                    </a:p>
                  </a:txBody>
                  <a:tcPr marL="9525" marR="9525" marT="9525" marB="0" anchor="b">
                    <a:noFill/>
                  </a:tcPr>
                </a:tc>
                <a:tc>
                  <a:txBody>
                    <a:bodyPr/>
                    <a:lstStyle/>
                    <a:p>
                      <a:pPr algn="ctr" fontAlgn="b"/>
                      <a:r>
                        <a:rPr lang="sv-SE" sz="900" b="0" i="0" u="none" strike="noStrike">
                          <a:solidFill>
                            <a:srgbClr val="000000"/>
                          </a:solidFill>
                          <a:effectLst/>
                          <a:latin typeface="Futura std book"/>
                        </a:rPr>
                        <a:t>49,4</a:t>
                      </a:r>
                    </a:p>
                  </a:txBody>
                  <a:tcPr marL="9525" marR="9525" marT="9525" marB="0" anchor="b">
                    <a:noFill/>
                  </a:tcPr>
                </a:tc>
                <a:tc>
                  <a:txBody>
                    <a:bodyPr/>
                    <a:lstStyle/>
                    <a:p>
                      <a:pPr algn="ctr" fontAlgn="b"/>
                      <a:r>
                        <a:rPr lang="sv-SE" sz="900" b="0" i="0" u="none" strike="noStrike">
                          <a:solidFill>
                            <a:srgbClr val="000000"/>
                          </a:solidFill>
                          <a:effectLst/>
                          <a:latin typeface="Futura std book"/>
                        </a:rPr>
                        <a:t>-1,2</a:t>
                      </a:r>
                    </a:p>
                  </a:txBody>
                  <a:tcPr marL="9525" marR="9525" marT="9525" marB="0" anchor="b">
                    <a:noFill/>
                  </a:tcPr>
                </a:tc>
                <a:extLst>
                  <a:ext uri="{0D108BD9-81ED-4DB2-BD59-A6C34878D82A}">
                    <a16:rowId xmlns:a16="http://schemas.microsoft.com/office/drawing/2014/main" val="10004"/>
                  </a:ext>
                </a:extLst>
              </a:tr>
              <a:tr h="139902">
                <a:tc>
                  <a:txBody>
                    <a:bodyPr/>
                    <a:lstStyle/>
                    <a:p>
                      <a:pPr algn="l" fontAlgn="b"/>
                      <a:r>
                        <a:rPr lang="sv-SE" sz="900" b="0" i="0" u="none" strike="noStrike" dirty="0">
                          <a:solidFill>
                            <a:schemeClr val="tx1"/>
                          </a:solidFill>
                          <a:effectLst/>
                          <a:latin typeface="+mj-lt"/>
                        </a:rPr>
                        <a:t>Tillverkning och utvinning</a:t>
                      </a:r>
                    </a:p>
                  </a:txBody>
                  <a:tcPr marL="9525" marR="9525" marT="9525" marB="0" anchor="b"/>
                </a:tc>
                <a:tc>
                  <a:txBody>
                    <a:bodyPr/>
                    <a:lstStyle/>
                    <a:p>
                      <a:pPr algn="ctr" fontAlgn="b"/>
                      <a:r>
                        <a:rPr lang="sv-SE" sz="900" b="0" i="0" u="none" strike="noStrike">
                          <a:solidFill>
                            <a:srgbClr val="000000"/>
                          </a:solidFill>
                          <a:effectLst/>
                          <a:latin typeface="Futura std book"/>
                        </a:rPr>
                        <a:t>8,8</a:t>
                      </a:r>
                    </a:p>
                  </a:txBody>
                  <a:tcPr marL="9525" marR="9525" marT="9525" marB="0" anchor="b">
                    <a:noFill/>
                  </a:tcPr>
                </a:tc>
                <a:tc>
                  <a:txBody>
                    <a:bodyPr/>
                    <a:lstStyle/>
                    <a:p>
                      <a:pPr algn="ctr" fontAlgn="b"/>
                      <a:r>
                        <a:rPr lang="sv-SE" sz="900" b="0" i="0" u="none" strike="noStrike">
                          <a:solidFill>
                            <a:srgbClr val="000000"/>
                          </a:solidFill>
                          <a:effectLst/>
                          <a:latin typeface="Futura std book"/>
                        </a:rPr>
                        <a:t>7,5</a:t>
                      </a:r>
                    </a:p>
                  </a:txBody>
                  <a:tcPr marL="9525" marR="9525" marT="9525" marB="0" anchor="b"/>
                </a:tc>
                <a:tc>
                  <a:txBody>
                    <a:bodyPr/>
                    <a:lstStyle/>
                    <a:p>
                      <a:pPr algn="ctr" fontAlgn="b"/>
                      <a:r>
                        <a:rPr lang="sv-SE" sz="900" b="0" i="0" u="none" strike="noStrike">
                          <a:solidFill>
                            <a:srgbClr val="000000"/>
                          </a:solidFill>
                          <a:effectLst/>
                          <a:latin typeface="Futura std book"/>
                        </a:rPr>
                        <a:t>11,6</a:t>
                      </a:r>
                    </a:p>
                  </a:txBody>
                  <a:tcPr marL="9525" marR="9525" marT="9525" marB="0" anchor="b"/>
                </a:tc>
                <a:tc>
                  <a:txBody>
                    <a:bodyPr/>
                    <a:lstStyle/>
                    <a:p>
                      <a:pPr algn="ctr" fontAlgn="b"/>
                      <a:r>
                        <a:rPr lang="sv-SE" sz="900" b="0" i="0" u="none" strike="noStrike">
                          <a:solidFill>
                            <a:srgbClr val="000000"/>
                          </a:solidFill>
                          <a:effectLst/>
                          <a:latin typeface="Futura std book"/>
                        </a:rPr>
                        <a:t>3,3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4,2</a:t>
                      </a:r>
                    </a:p>
                  </a:txBody>
                  <a:tcPr marL="9525" marR="9525" marT="9525" marB="0" anchor="b">
                    <a:noFill/>
                  </a:tcPr>
                </a:tc>
                <a:tc>
                  <a:txBody>
                    <a:bodyPr/>
                    <a:lstStyle/>
                    <a:p>
                      <a:pPr algn="ctr" fontAlgn="b"/>
                      <a:r>
                        <a:rPr lang="sv-SE" sz="900" b="0" i="0" u="none" strike="noStrike">
                          <a:solidFill>
                            <a:srgbClr val="000000"/>
                          </a:solidFill>
                          <a:effectLst/>
                          <a:latin typeface="Futura std book"/>
                        </a:rPr>
                        <a:t>11,6</a:t>
                      </a:r>
                    </a:p>
                  </a:txBody>
                  <a:tcPr marL="9525" marR="9525" marT="9525" marB="0" anchor="b"/>
                </a:tc>
                <a:tc>
                  <a:txBody>
                    <a:bodyPr/>
                    <a:lstStyle/>
                    <a:p>
                      <a:pPr algn="ctr" fontAlgn="b"/>
                      <a:r>
                        <a:rPr lang="sv-SE" sz="900" b="0" i="0" u="none" strike="noStrike">
                          <a:solidFill>
                            <a:srgbClr val="000000"/>
                          </a:solidFill>
                          <a:effectLst/>
                          <a:latin typeface="Futura std book"/>
                        </a:rPr>
                        <a:t>11,9</a:t>
                      </a:r>
                    </a:p>
                  </a:txBody>
                  <a:tcPr marL="9525" marR="9525" marT="9525" marB="0" anchor="b"/>
                </a:tc>
                <a:tc>
                  <a:txBody>
                    <a:bodyPr/>
                    <a:lstStyle/>
                    <a:p>
                      <a:pPr algn="ctr" fontAlgn="b"/>
                      <a:r>
                        <a:rPr lang="sv-SE" sz="900" b="0" i="0" u="none" strike="noStrike">
                          <a:solidFill>
                            <a:srgbClr val="000000"/>
                          </a:solidFill>
                          <a:effectLst/>
                          <a:latin typeface="Futura std book"/>
                        </a:rPr>
                        <a:t>2,0</a:t>
                      </a:r>
                    </a:p>
                  </a:txBody>
                  <a:tcPr marL="9525" marR="9525" marT="9525" marB="0" anchor="b"/>
                </a:tc>
                <a:extLst>
                  <a:ext uri="{0D108BD9-81ED-4DB2-BD59-A6C34878D82A}">
                    <a16:rowId xmlns:a16="http://schemas.microsoft.com/office/drawing/2014/main" val="10005"/>
                  </a:ext>
                </a:extLst>
              </a:tr>
              <a:tr h="139902">
                <a:tc>
                  <a:txBody>
                    <a:bodyPr/>
                    <a:lstStyle/>
                    <a:p>
                      <a:pPr algn="l" fontAlgn="b"/>
                      <a:r>
                        <a:rPr lang="sv-SE" sz="900" b="0" i="0" u="none" strike="noStrike" dirty="0">
                          <a:solidFill>
                            <a:schemeClr val="tx1"/>
                          </a:solidFill>
                          <a:effectLst/>
                          <a:latin typeface="+mj-lt"/>
                        </a:rPr>
                        <a:t>Energi och miljö</a:t>
                      </a:r>
                    </a:p>
                  </a:txBody>
                  <a:tcPr marL="9525" marR="9525" marT="9525" marB="0" anchor="b"/>
                </a:tc>
                <a:tc>
                  <a:txBody>
                    <a:bodyPr/>
                    <a:lstStyle/>
                    <a:p>
                      <a:pPr algn="ctr" fontAlgn="b"/>
                      <a:r>
                        <a:rPr lang="sv-SE" sz="900" b="0" i="0" u="none" strike="noStrike">
                          <a:solidFill>
                            <a:srgbClr val="000000"/>
                          </a:solidFill>
                          <a:effectLst/>
                          <a:latin typeface="Futura std book"/>
                        </a:rPr>
                        <a:t>1,1</a:t>
                      </a:r>
                    </a:p>
                  </a:txBody>
                  <a:tcPr marL="9525" marR="9525" marT="9525" marB="0" anchor="b">
                    <a:noFill/>
                  </a:tcPr>
                </a:tc>
                <a:tc>
                  <a:txBody>
                    <a:bodyPr/>
                    <a:lstStyle/>
                    <a:p>
                      <a:pPr algn="ctr" fontAlgn="b"/>
                      <a:r>
                        <a:rPr lang="sv-SE" sz="900" b="0" i="0" u="none" strike="noStrike">
                          <a:solidFill>
                            <a:srgbClr val="000000"/>
                          </a:solidFill>
                          <a:effectLst/>
                          <a:latin typeface="Futura std book"/>
                        </a:rPr>
                        <a:t>42,4</a:t>
                      </a:r>
                    </a:p>
                  </a:txBody>
                  <a:tcPr marL="9525" marR="9525" marT="9525" marB="0" anchor="b"/>
                </a:tc>
                <a:tc>
                  <a:txBody>
                    <a:bodyPr/>
                    <a:lstStyle/>
                    <a:p>
                      <a:pPr algn="ctr" fontAlgn="b"/>
                      <a:r>
                        <a:rPr lang="sv-SE" sz="900" b="0" i="0" u="none" strike="noStrike">
                          <a:solidFill>
                            <a:srgbClr val="000000"/>
                          </a:solidFill>
                          <a:effectLst/>
                          <a:latin typeface="Futura std book"/>
                        </a:rPr>
                        <a:t>40,6</a:t>
                      </a:r>
                    </a:p>
                  </a:txBody>
                  <a:tcPr marL="9525" marR="9525" marT="9525" marB="0" anchor="b"/>
                </a:tc>
                <a:tc>
                  <a:txBody>
                    <a:bodyPr/>
                    <a:lstStyle/>
                    <a:p>
                      <a:pPr algn="ctr" fontAlgn="b"/>
                      <a:r>
                        <a:rPr lang="sv-SE" sz="900" b="0" i="0" u="none" strike="noStrike">
                          <a:solidFill>
                            <a:srgbClr val="000000"/>
                          </a:solidFill>
                          <a:effectLst/>
                          <a:latin typeface="Futura std book"/>
                        </a:rPr>
                        <a:t>3,7</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0,5</a:t>
                      </a:r>
                    </a:p>
                  </a:txBody>
                  <a:tcPr marL="9525" marR="9525" marT="9525" marB="0" anchor="b">
                    <a:noFill/>
                  </a:tcPr>
                </a:tc>
                <a:tc>
                  <a:txBody>
                    <a:bodyPr/>
                    <a:lstStyle/>
                    <a:p>
                      <a:pPr algn="ctr" fontAlgn="b"/>
                      <a:r>
                        <a:rPr lang="sv-SE" sz="900" b="0" i="0" u="none" strike="noStrike">
                          <a:solidFill>
                            <a:srgbClr val="000000"/>
                          </a:solidFill>
                          <a:effectLst/>
                          <a:latin typeface="Futura std book"/>
                        </a:rPr>
                        <a:t>-12,6</a:t>
                      </a:r>
                    </a:p>
                  </a:txBody>
                  <a:tcPr marL="9525" marR="9525" marT="9525" marB="0" anchor="b"/>
                </a:tc>
                <a:tc>
                  <a:txBody>
                    <a:bodyPr/>
                    <a:lstStyle/>
                    <a:p>
                      <a:pPr algn="ctr" fontAlgn="b"/>
                      <a:r>
                        <a:rPr lang="sv-SE" sz="900" b="0" i="0" u="none" strike="noStrike">
                          <a:solidFill>
                            <a:srgbClr val="000000"/>
                          </a:solidFill>
                          <a:effectLst/>
                          <a:latin typeface="Futura std book"/>
                        </a:rPr>
                        <a:t>-1,9</a:t>
                      </a:r>
                    </a:p>
                  </a:txBody>
                  <a:tcPr marL="9525" marR="9525" marT="9525" marB="0" anchor="b"/>
                </a:tc>
                <a:tc>
                  <a:txBody>
                    <a:bodyPr/>
                    <a:lstStyle/>
                    <a:p>
                      <a:pPr algn="ctr" fontAlgn="b"/>
                      <a:r>
                        <a:rPr lang="sv-SE" sz="900" b="0" i="0" u="none" strike="noStrike">
                          <a:solidFill>
                            <a:srgbClr val="000000"/>
                          </a:solidFill>
                          <a:effectLst/>
                          <a:latin typeface="Futura std book"/>
                        </a:rPr>
                        <a:t>0,7</a:t>
                      </a:r>
                    </a:p>
                  </a:txBody>
                  <a:tcPr marL="9525" marR="9525" marT="9525" marB="0" anchor="b"/>
                </a:tc>
                <a:extLst>
                  <a:ext uri="{0D108BD9-81ED-4DB2-BD59-A6C34878D82A}">
                    <a16:rowId xmlns:a16="http://schemas.microsoft.com/office/drawing/2014/main" val="10006"/>
                  </a:ext>
                </a:extLst>
              </a:tr>
              <a:tr h="139902">
                <a:tc>
                  <a:txBody>
                    <a:bodyPr/>
                    <a:lstStyle/>
                    <a:p>
                      <a:pPr algn="l" fontAlgn="b"/>
                      <a:r>
                        <a:rPr lang="sv-SE" sz="900" b="0" i="0" u="none" strike="noStrike">
                          <a:solidFill>
                            <a:schemeClr val="tx1"/>
                          </a:solidFill>
                          <a:effectLst/>
                          <a:latin typeface="+mj-lt"/>
                        </a:rPr>
                        <a:t>Byggindustri</a:t>
                      </a:r>
                    </a:p>
                  </a:txBody>
                  <a:tcPr marL="9525" marR="9525" marT="9525" marB="0" anchor="b"/>
                </a:tc>
                <a:tc>
                  <a:txBody>
                    <a:bodyPr/>
                    <a:lstStyle/>
                    <a:p>
                      <a:pPr algn="ctr" fontAlgn="b"/>
                      <a:r>
                        <a:rPr lang="sv-SE" sz="900" b="0" i="0" u="none" strike="noStrike">
                          <a:solidFill>
                            <a:srgbClr val="000000"/>
                          </a:solidFill>
                          <a:effectLst/>
                          <a:latin typeface="Futura std book"/>
                        </a:rPr>
                        <a:t>7,8</a:t>
                      </a:r>
                    </a:p>
                  </a:txBody>
                  <a:tcPr marL="9525" marR="9525" marT="9525" marB="0" anchor="b">
                    <a:noFill/>
                  </a:tcPr>
                </a:tc>
                <a:tc>
                  <a:txBody>
                    <a:bodyPr/>
                    <a:lstStyle/>
                    <a:p>
                      <a:pPr algn="ctr" fontAlgn="b"/>
                      <a:r>
                        <a:rPr lang="sv-SE" sz="900" b="0" i="0" u="none" strike="noStrike">
                          <a:solidFill>
                            <a:srgbClr val="000000"/>
                          </a:solidFill>
                          <a:effectLst/>
                          <a:latin typeface="Futura std book"/>
                        </a:rPr>
                        <a:t>75,5</a:t>
                      </a:r>
                    </a:p>
                  </a:txBody>
                  <a:tcPr marL="9525" marR="9525" marT="9525" marB="0" anchor="b"/>
                </a:tc>
                <a:tc>
                  <a:txBody>
                    <a:bodyPr/>
                    <a:lstStyle/>
                    <a:p>
                      <a:pPr algn="ctr" fontAlgn="b"/>
                      <a:r>
                        <a:rPr lang="sv-SE" sz="900" b="0" i="0" u="none" strike="noStrike">
                          <a:solidFill>
                            <a:srgbClr val="000000"/>
                          </a:solidFill>
                          <a:effectLst/>
                          <a:latin typeface="Futura std book"/>
                        </a:rPr>
                        <a:t>70,0</a:t>
                      </a:r>
                    </a:p>
                  </a:txBody>
                  <a:tcPr marL="9525" marR="9525" marT="9525" marB="0" anchor="b"/>
                </a:tc>
                <a:tc>
                  <a:txBody>
                    <a:bodyPr/>
                    <a:lstStyle/>
                    <a:p>
                      <a:pPr algn="ctr" fontAlgn="b"/>
                      <a:r>
                        <a:rPr lang="sv-SE" sz="900" b="0" i="0" u="none" strike="noStrike">
                          <a:solidFill>
                            <a:srgbClr val="000000"/>
                          </a:solidFill>
                          <a:effectLst/>
                          <a:latin typeface="Futura std book"/>
                        </a:rPr>
                        <a:t>7,1</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3,8</a:t>
                      </a:r>
                    </a:p>
                  </a:txBody>
                  <a:tcPr marL="9525" marR="9525" marT="9525" marB="0" anchor="b">
                    <a:noFill/>
                  </a:tcPr>
                </a:tc>
                <a:tc>
                  <a:txBody>
                    <a:bodyPr/>
                    <a:lstStyle/>
                    <a:p>
                      <a:pPr algn="ctr" fontAlgn="b"/>
                      <a:r>
                        <a:rPr lang="sv-SE" sz="900" b="0" i="0" u="none" strike="noStrike">
                          <a:solidFill>
                            <a:srgbClr val="000000"/>
                          </a:solidFill>
                          <a:effectLst/>
                          <a:latin typeface="Futura std book"/>
                        </a:rPr>
                        <a:t>96,9</a:t>
                      </a:r>
                    </a:p>
                  </a:txBody>
                  <a:tcPr marL="9525" marR="9525" marT="9525" marB="0" anchor="b"/>
                </a:tc>
                <a:tc>
                  <a:txBody>
                    <a:bodyPr/>
                    <a:lstStyle/>
                    <a:p>
                      <a:pPr algn="ctr" fontAlgn="b"/>
                      <a:r>
                        <a:rPr lang="sv-SE" sz="900" b="0" i="0" u="none" strike="noStrike">
                          <a:solidFill>
                            <a:srgbClr val="000000"/>
                          </a:solidFill>
                          <a:effectLst/>
                          <a:latin typeface="Futura std book"/>
                        </a:rPr>
                        <a:t>114,2</a:t>
                      </a:r>
                    </a:p>
                  </a:txBody>
                  <a:tcPr marL="9525" marR="9525" marT="9525" marB="0" anchor="b"/>
                </a:tc>
                <a:tc>
                  <a:txBody>
                    <a:bodyPr/>
                    <a:lstStyle/>
                    <a:p>
                      <a:pPr algn="ctr" fontAlgn="b"/>
                      <a:r>
                        <a:rPr lang="sv-SE" sz="900" b="0" i="0" u="none" strike="noStrike">
                          <a:solidFill>
                            <a:srgbClr val="000000"/>
                          </a:solidFill>
                          <a:effectLst/>
                          <a:latin typeface="Futura std book"/>
                        </a:rPr>
                        <a:t>8,3</a:t>
                      </a:r>
                    </a:p>
                  </a:txBody>
                  <a:tcPr marL="9525" marR="9525" marT="9525" marB="0" anchor="b"/>
                </a:tc>
                <a:extLst>
                  <a:ext uri="{0D108BD9-81ED-4DB2-BD59-A6C34878D82A}">
                    <a16:rowId xmlns:a16="http://schemas.microsoft.com/office/drawing/2014/main" val="10007"/>
                  </a:ext>
                </a:extLst>
              </a:tr>
              <a:tr h="139902">
                <a:tc>
                  <a:txBody>
                    <a:bodyPr/>
                    <a:lstStyle/>
                    <a:p>
                      <a:pPr algn="l" fontAlgn="b"/>
                      <a:r>
                        <a:rPr lang="sv-SE" sz="900" b="0" i="0" u="none" strike="noStrike">
                          <a:solidFill>
                            <a:schemeClr val="tx1"/>
                          </a:solidFill>
                          <a:effectLst/>
                          <a:latin typeface="+mj-lt"/>
                        </a:rPr>
                        <a:t>Handel</a:t>
                      </a:r>
                    </a:p>
                  </a:txBody>
                  <a:tcPr marL="9525" marR="9525" marT="9525" marB="0" anchor="b"/>
                </a:tc>
                <a:tc>
                  <a:txBody>
                    <a:bodyPr/>
                    <a:lstStyle/>
                    <a:p>
                      <a:pPr algn="ctr" fontAlgn="b"/>
                      <a:r>
                        <a:rPr lang="sv-SE" sz="900" b="0" i="0" u="none" strike="noStrike">
                          <a:solidFill>
                            <a:srgbClr val="000000"/>
                          </a:solidFill>
                          <a:effectLst/>
                          <a:latin typeface="Futura std book"/>
                        </a:rPr>
                        <a:t>15,9</a:t>
                      </a:r>
                    </a:p>
                  </a:txBody>
                  <a:tcPr marL="9525" marR="9525" marT="9525" marB="0" anchor="b">
                    <a:noFill/>
                  </a:tcPr>
                </a:tc>
                <a:tc>
                  <a:txBody>
                    <a:bodyPr/>
                    <a:lstStyle/>
                    <a:p>
                      <a:pPr algn="ctr" fontAlgn="b"/>
                      <a:r>
                        <a:rPr lang="sv-SE" sz="900" b="0" i="0" u="none" strike="noStrike">
                          <a:solidFill>
                            <a:srgbClr val="000000"/>
                          </a:solidFill>
                          <a:effectLst/>
                          <a:latin typeface="Futura std book"/>
                        </a:rPr>
                        <a:t>33,6</a:t>
                      </a:r>
                    </a:p>
                  </a:txBody>
                  <a:tcPr marL="9525" marR="9525" marT="9525" marB="0" anchor="b"/>
                </a:tc>
                <a:tc>
                  <a:txBody>
                    <a:bodyPr/>
                    <a:lstStyle/>
                    <a:p>
                      <a:pPr algn="ctr" fontAlgn="b"/>
                      <a:r>
                        <a:rPr lang="sv-SE" sz="900" b="0" i="0" u="none" strike="noStrike">
                          <a:solidFill>
                            <a:srgbClr val="000000"/>
                          </a:solidFill>
                          <a:effectLst/>
                          <a:latin typeface="Futura std book"/>
                        </a:rPr>
                        <a:t>27,8</a:t>
                      </a:r>
                    </a:p>
                  </a:txBody>
                  <a:tcPr marL="9525" marR="9525" marT="9525" marB="0" anchor="b"/>
                </a:tc>
                <a:tc>
                  <a:txBody>
                    <a:bodyPr/>
                    <a:lstStyle/>
                    <a:p>
                      <a:pPr algn="ctr" fontAlgn="b"/>
                      <a:r>
                        <a:rPr lang="sv-SE" sz="900" b="0" i="0" u="none" strike="noStrike">
                          <a:solidFill>
                            <a:srgbClr val="000000"/>
                          </a:solidFill>
                          <a:effectLst/>
                          <a:latin typeface="Futura std book"/>
                        </a:rPr>
                        <a:t>4,6</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9,0</a:t>
                      </a:r>
                    </a:p>
                  </a:txBody>
                  <a:tcPr marL="9525" marR="9525" marT="9525" marB="0" anchor="b">
                    <a:noFill/>
                  </a:tcPr>
                </a:tc>
                <a:tc>
                  <a:txBody>
                    <a:bodyPr/>
                    <a:lstStyle/>
                    <a:p>
                      <a:pPr algn="ctr" fontAlgn="b"/>
                      <a:r>
                        <a:rPr lang="sv-SE" sz="900" b="0" i="0" u="none" strike="noStrike">
                          <a:solidFill>
                            <a:srgbClr val="000000"/>
                          </a:solidFill>
                          <a:effectLst/>
                          <a:latin typeface="Futura std book"/>
                        </a:rPr>
                        <a:t>38,5</a:t>
                      </a:r>
                    </a:p>
                  </a:txBody>
                  <a:tcPr marL="9525" marR="9525" marT="9525" marB="0" anchor="b"/>
                </a:tc>
                <a:tc>
                  <a:txBody>
                    <a:bodyPr/>
                    <a:lstStyle/>
                    <a:p>
                      <a:pPr algn="ctr" fontAlgn="b"/>
                      <a:r>
                        <a:rPr lang="sv-SE" sz="900" b="0" i="0" u="none" strike="noStrike">
                          <a:solidFill>
                            <a:srgbClr val="000000"/>
                          </a:solidFill>
                          <a:effectLst/>
                          <a:latin typeface="Futura std book"/>
                        </a:rPr>
                        <a:t>30,3</a:t>
                      </a:r>
                    </a:p>
                  </a:txBody>
                  <a:tcPr marL="9525" marR="9525" marT="9525" marB="0" anchor="b"/>
                </a:tc>
                <a:tc>
                  <a:txBody>
                    <a:bodyPr/>
                    <a:lstStyle/>
                    <a:p>
                      <a:pPr algn="ctr" fontAlgn="b"/>
                      <a:r>
                        <a:rPr lang="sv-SE" sz="900" b="0" i="0" u="none" strike="noStrike">
                          <a:solidFill>
                            <a:srgbClr val="000000"/>
                          </a:solidFill>
                          <a:effectLst/>
                          <a:latin typeface="Futura std book"/>
                        </a:rPr>
                        <a:t>3,9</a:t>
                      </a:r>
                    </a:p>
                  </a:txBody>
                  <a:tcPr marL="9525" marR="9525" marT="9525" marB="0" anchor="b"/>
                </a:tc>
                <a:extLst>
                  <a:ext uri="{0D108BD9-81ED-4DB2-BD59-A6C34878D82A}">
                    <a16:rowId xmlns:a16="http://schemas.microsoft.com/office/drawing/2014/main" val="10008"/>
                  </a:ext>
                </a:extLst>
              </a:tr>
              <a:tr h="139902">
                <a:tc>
                  <a:txBody>
                    <a:bodyPr/>
                    <a:lstStyle/>
                    <a:p>
                      <a:pPr algn="l" fontAlgn="b"/>
                      <a:r>
                        <a:rPr lang="sv-SE" sz="900" b="0" i="0" u="none" strike="noStrike">
                          <a:solidFill>
                            <a:schemeClr val="tx1"/>
                          </a:solidFill>
                          <a:effectLst/>
                          <a:latin typeface="+mj-lt"/>
                        </a:rPr>
                        <a:t>Transport</a:t>
                      </a:r>
                    </a:p>
                  </a:txBody>
                  <a:tcPr marL="9525" marR="9525" marT="9525" marB="0" anchor="b"/>
                </a:tc>
                <a:tc>
                  <a:txBody>
                    <a:bodyPr/>
                    <a:lstStyle/>
                    <a:p>
                      <a:pPr algn="ctr" fontAlgn="b"/>
                      <a:r>
                        <a:rPr lang="sv-SE" sz="900" b="0" i="0" u="none" strike="noStrike">
                          <a:solidFill>
                            <a:srgbClr val="000000"/>
                          </a:solidFill>
                          <a:effectLst/>
                          <a:latin typeface="Futura std book"/>
                        </a:rPr>
                        <a:t>5,4</a:t>
                      </a:r>
                    </a:p>
                  </a:txBody>
                  <a:tcPr marL="9525" marR="9525" marT="9525" marB="0" anchor="b">
                    <a:noFill/>
                  </a:tcPr>
                </a:tc>
                <a:tc>
                  <a:txBody>
                    <a:bodyPr/>
                    <a:lstStyle/>
                    <a:p>
                      <a:pPr algn="ctr" fontAlgn="b"/>
                      <a:r>
                        <a:rPr lang="sv-SE" sz="900" b="0" i="0" u="none" strike="noStrike">
                          <a:solidFill>
                            <a:srgbClr val="000000"/>
                          </a:solidFill>
                          <a:effectLst/>
                          <a:latin typeface="Futura std book"/>
                        </a:rPr>
                        <a:t>24,8</a:t>
                      </a:r>
                    </a:p>
                  </a:txBody>
                  <a:tcPr marL="9525" marR="9525" marT="9525" marB="0" anchor="b"/>
                </a:tc>
                <a:tc>
                  <a:txBody>
                    <a:bodyPr/>
                    <a:lstStyle/>
                    <a:p>
                      <a:pPr algn="ctr" fontAlgn="b"/>
                      <a:r>
                        <a:rPr lang="sv-SE" sz="900" b="0" i="0" u="none" strike="noStrike">
                          <a:solidFill>
                            <a:srgbClr val="000000"/>
                          </a:solidFill>
                          <a:effectLst/>
                          <a:latin typeface="Futura std book"/>
                        </a:rPr>
                        <a:t>20,6</a:t>
                      </a:r>
                    </a:p>
                  </a:txBody>
                  <a:tcPr marL="9525" marR="9525" marT="9525" marB="0" anchor="b"/>
                </a:tc>
                <a:tc>
                  <a:txBody>
                    <a:bodyPr/>
                    <a:lstStyle/>
                    <a:p>
                      <a:pPr algn="ctr" fontAlgn="b"/>
                      <a:r>
                        <a:rPr lang="sv-SE" sz="900" b="0" i="0" u="none" strike="noStrike">
                          <a:solidFill>
                            <a:srgbClr val="000000"/>
                          </a:solidFill>
                          <a:effectLst/>
                          <a:latin typeface="Futura std book"/>
                        </a:rPr>
                        <a:t>3,8</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2,4</a:t>
                      </a:r>
                    </a:p>
                  </a:txBody>
                  <a:tcPr marL="9525" marR="9525" marT="9525" marB="0" anchor="b">
                    <a:noFill/>
                  </a:tcPr>
                </a:tc>
                <a:tc>
                  <a:txBody>
                    <a:bodyPr/>
                    <a:lstStyle/>
                    <a:p>
                      <a:pPr algn="ctr" fontAlgn="b"/>
                      <a:r>
                        <a:rPr lang="sv-SE" sz="900" b="0" i="0" u="none" strike="noStrike">
                          <a:solidFill>
                            <a:srgbClr val="000000"/>
                          </a:solidFill>
                          <a:effectLst/>
                          <a:latin typeface="Futura std book"/>
                        </a:rPr>
                        <a:t>23,7</a:t>
                      </a:r>
                    </a:p>
                  </a:txBody>
                  <a:tcPr marL="9525" marR="9525" marT="9525" marB="0" anchor="b"/>
                </a:tc>
                <a:tc>
                  <a:txBody>
                    <a:bodyPr/>
                    <a:lstStyle/>
                    <a:p>
                      <a:pPr algn="ctr" fontAlgn="b"/>
                      <a:r>
                        <a:rPr lang="sv-SE" sz="900" b="0" i="0" u="none" strike="noStrike">
                          <a:solidFill>
                            <a:srgbClr val="000000"/>
                          </a:solidFill>
                          <a:effectLst/>
                          <a:latin typeface="Futura std book"/>
                        </a:rPr>
                        <a:t>17,0</a:t>
                      </a:r>
                    </a:p>
                  </a:txBody>
                  <a:tcPr marL="9525" marR="9525" marT="9525" marB="0" anchor="b"/>
                </a:tc>
                <a:tc>
                  <a:txBody>
                    <a:bodyPr/>
                    <a:lstStyle/>
                    <a:p>
                      <a:pPr algn="ctr" fontAlgn="b"/>
                      <a:r>
                        <a:rPr lang="sv-SE" sz="900" b="0"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09"/>
                  </a:ext>
                </a:extLst>
              </a:tr>
              <a:tr h="139902">
                <a:tc>
                  <a:txBody>
                    <a:bodyPr/>
                    <a:lstStyle/>
                    <a:p>
                      <a:pPr algn="l" fontAlgn="b"/>
                      <a:r>
                        <a:rPr lang="sv-SE" sz="900" b="0" i="0" u="none" strike="noStrike" dirty="0">
                          <a:solidFill>
                            <a:schemeClr val="tx1"/>
                          </a:solidFill>
                          <a:effectLst/>
                          <a:latin typeface="+mj-lt"/>
                        </a:rPr>
                        <a:t>Hotell och restauranger</a:t>
                      </a:r>
                    </a:p>
                  </a:txBody>
                  <a:tcPr marL="9525" marR="9525" marT="9525" marB="0" anchor="b"/>
                </a:tc>
                <a:tc>
                  <a:txBody>
                    <a:bodyPr/>
                    <a:lstStyle/>
                    <a:p>
                      <a:pPr algn="ctr" fontAlgn="b"/>
                      <a:r>
                        <a:rPr lang="sv-SE" sz="900" b="0" i="0" u="none" strike="noStrike">
                          <a:solidFill>
                            <a:srgbClr val="000000"/>
                          </a:solidFill>
                          <a:effectLst/>
                          <a:latin typeface="Futura std book"/>
                        </a:rPr>
                        <a:t>3,6</a:t>
                      </a:r>
                    </a:p>
                  </a:txBody>
                  <a:tcPr marL="9525" marR="9525" marT="9525" marB="0" anchor="b">
                    <a:noFill/>
                  </a:tcPr>
                </a:tc>
                <a:tc>
                  <a:txBody>
                    <a:bodyPr/>
                    <a:lstStyle/>
                    <a:p>
                      <a:pPr algn="ctr" fontAlgn="b"/>
                      <a:r>
                        <a:rPr lang="sv-SE" sz="900" b="0" i="0" u="none" strike="noStrike">
                          <a:solidFill>
                            <a:srgbClr val="000000"/>
                          </a:solidFill>
                          <a:effectLst/>
                          <a:latin typeface="Futura std book"/>
                        </a:rPr>
                        <a:t>95,1</a:t>
                      </a:r>
                    </a:p>
                  </a:txBody>
                  <a:tcPr marL="9525" marR="9525" marT="9525" marB="0" anchor="b"/>
                </a:tc>
                <a:tc>
                  <a:txBody>
                    <a:bodyPr/>
                    <a:lstStyle/>
                    <a:p>
                      <a:pPr algn="ctr" fontAlgn="b"/>
                      <a:r>
                        <a:rPr lang="sv-SE" sz="900" b="0" i="0" u="none" strike="noStrike">
                          <a:solidFill>
                            <a:srgbClr val="000000"/>
                          </a:solidFill>
                          <a:effectLst/>
                          <a:latin typeface="Futura std book"/>
                        </a:rPr>
                        <a:t>81,4</a:t>
                      </a:r>
                    </a:p>
                  </a:txBody>
                  <a:tcPr marL="9525" marR="9525" marT="9525" marB="0" anchor="b"/>
                </a:tc>
                <a:tc>
                  <a:txBody>
                    <a:bodyPr/>
                    <a:lstStyle/>
                    <a:p>
                      <a:pPr algn="ctr" fontAlgn="b"/>
                      <a:r>
                        <a:rPr lang="sv-SE" sz="900" b="0" i="0" u="none" strike="noStrike">
                          <a:solidFill>
                            <a:srgbClr val="000000"/>
                          </a:solidFill>
                          <a:effectLst/>
                          <a:latin typeface="Futura std book"/>
                        </a:rPr>
                        <a:t>5,4</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2,6</a:t>
                      </a:r>
                    </a:p>
                  </a:txBody>
                  <a:tcPr marL="9525" marR="9525" marT="9525" marB="0" anchor="b">
                    <a:noFill/>
                  </a:tcPr>
                </a:tc>
                <a:tc>
                  <a:txBody>
                    <a:bodyPr/>
                    <a:lstStyle/>
                    <a:p>
                      <a:pPr algn="ctr" fontAlgn="b"/>
                      <a:r>
                        <a:rPr lang="sv-SE" sz="900" b="0" i="0" u="none" strike="noStrike">
                          <a:solidFill>
                            <a:srgbClr val="000000"/>
                          </a:solidFill>
                          <a:effectLst/>
                          <a:latin typeface="Futura std book"/>
                        </a:rPr>
                        <a:t>94,2</a:t>
                      </a:r>
                    </a:p>
                  </a:txBody>
                  <a:tcPr marL="9525" marR="9525" marT="9525" marB="0" anchor="b"/>
                </a:tc>
                <a:tc>
                  <a:txBody>
                    <a:bodyPr/>
                    <a:lstStyle/>
                    <a:p>
                      <a:pPr algn="ctr" fontAlgn="b"/>
                      <a:r>
                        <a:rPr lang="sv-SE" sz="900" b="0" i="0" u="none" strike="noStrike">
                          <a:solidFill>
                            <a:srgbClr val="000000"/>
                          </a:solidFill>
                          <a:effectLst/>
                          <a:latin typeface="Futura std book"/>
                        </a:rPr>
                        <a:t>82,5</a:t>
                      </a:r>
                    </a:p>
                  </a:txBody>
                  <a:tcPr marL="9525" marR="9525" marT="9525" marB="0" anchor="b"/>
                </a:tc>
                <a:tc>
                  <a:txBody>
                    <a:bodyPr/>
                    <a:lstStyle/>
                    <a:p>
                      <a:pPr algn="ctr" fontAlgn="b"/>
                      <a:r>
                        <a:rPr lang="sv-SE" sz="900" b="0" i="0" u="none" strike="noStrike">
                          <a:solidFill>
                            <a:srgbClr val="000000"/>
                          </a:solidFill>
                          <a:effectLst/>
                          <a:latin typeface="Futura std book"/>
                        </a:rPr>
                        <a:t>5,9</a:t>
                      </a:r>
                    </a:p>
                  </a:txBody>
                  <a:tcPr marL="9525" marR="9525" marT="9525" marB="0" anchor="b"/>
                </a:tc>
                <a:extLst>
                  <a:ext uri="{0D108BD9-81ED-4DB2-BD59-A6C34878D82A}">
                    <a16:rowId xmlns:a16="http://schemas.microsoft.com/office/drawing/2014/main" val="10010"/>
                  </a:ext>
                </a:extLst>
              </a:tr>
              <a:tr h="139902">
                <a:tc>
                  <a:txBody>
                    <a:bodyPr/>
                    <a:lstStyle/>
                    <a:p>
                      <a:pPr algn="l" fontAlgn="b"/>
                      <a:r>
                        <a:rPr lang="sv-SE" sz="900" b="0" i="0" u="none" strike="noStrike">
                          <a:solidFill>
                            <a:schemeClr val="tx1"/>
                          </a:solidFill>
                          <a:effectLst/>
                          <a:latin typeface="+mj-lt"/>
                        </a:rPr>
                        <a:t>Information och kommunikation</a:t>
                      </a:r>
                    </a:p>
                  </a:txBody>
                  <a:tcPr marL="9525" marR="9525" marT="9525" marB="0" anchor="b"/>
                </a:tc>
                <a:tc>
                  <a:txBody>
                    <a:bodyPr/>
                    <a:lstStyle/>
                    <a:p>
                      <a:pPr algn="ctr" fontAlgn="b"/>
                      <a:r>
                        <a:rPr lang="sv-SE" sz="900" b="0" i="0" u="none" strike="noStrike">
                          <a:solidFill>
                            <a:srgbClr val="000000"/>
                          </a:solidFill>
                          <a:effectLst/>
                          <a:latin typeface="Futura std book"/>
                        </a:rPr>
                        <a:t>12,3</a:t>
                      </a:r>
                    </a:p>
                  </a:txBody>
                  <a:tcPr marL="9525" marR="9525" marT="9525" marB="0" anchor="b">
                    <a:noFill/>
                  </a:tcPr>
                </a:tc>
                <a:tc>
                  <a:txBody>
                    <a:bodyPr/>
                    <a:lstStyle/>
                    <a:p>
                      <a:pPr algn="ctr" fontAlgn="b"/>
                      <a:r>
                        <a:rPr lang="sv-SE" sz="900" b="0" i="0" u="none" strike="noStrike">
                          <a:solidFill>
                            <a:srgbClr val="000000"/>
                          </a:solidFill>
                          <a:effectLst/>
                          <a:latin typeface="Futura std book"/>
                        </a:rPr>
                        <a:t>31,4</a:t>
                      </a:r>
                    </a:p>
                  </a:txBody>
                  <a:tcPr marL="9525" marR="9525" marT="9525" marB="0" anchor="b"/>
                </a:tc>
                <a:tc>
                  <a:txBody>
                    <a:bodyPr/>
                    <a:lstStyle/>
                    <a:p>
                      <a:pPr algn="ctr" fontAlgn="b"/>
                      <a:r>
                        <a:rPr lang="sv-SE" sz="900" b="0" i="0" u="none" strike="noStrike">
                          <a:solidFill>
                            <a:srgbClr val="000000"/>
                          </a:solidFill>
                          <a:effectLst/>
                          <a:latin typeface="Futura std book"/>
                        </a:rPr>
                        <a:t>35,9</a:t>
                      </a:r>
                    </a:p>
                  </a:txBody>
                  <a:tcPr marL="9525" marR="9525" marT="9525" marB="0" anchor="b"/>
                </a:tc>
                <a:tc>
                  <a:txBody>
                    <a:bodyPr/>
                    <a:lstStyle/>
                    <a:p>
                      <a:pPr algn="ctr" fontAlgn="b"/>
                      <a:r>
                        <a:rPr lang="sv-SE" sz="900" b="0" i="0" u="none" strike="noStrike">
                          <a:solidFill>
                            <a:srgbClr val="000000"/>
                          </a:solidFill>
                          <a:effectLst/>
                          <a:latin typeface="Futura std book"/>
                        </a:rPr>
                        <a:t>9,1</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9,8</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32,6</a:t>
                      </a:r>
                    </a:p>
                  </a:txBody>
                  <a:tcPr marL="9525" marR="9525" marT="9525" marB="0" anchor="b"/>
                </a:tc>
                <a:tc>
                  <a:txBody>
                    <a:bodyPr/>
                    <a:lstStyle/>
                    <a:p>
                      <a:pPr algn="ctr" fontAlgn="b"/>
                      <a:r>
                        <a:rPr lang="sv-SE" sz="900" b="0" i="0" u="none" strike="noStrike">
                          <a:solidFill>
                            <a:srgbClr val="000000"/>
                          </a:solidFill>
                          <a:effectLst/>
                          <a:latin typeface="Futura std book"/>
                        </a:rPr>
                        <a:t>37,6</a:t>
                      </a:r>
                    </a:p>
                  </a:txBody>
                  <a:tcPr marL="9525" marR="9525" marT="9525" marB="0" anchor="b"/>
                </a:tc>
                <a:tc>
                  <a:txBody>
                    <a:bodyPr/>
                    <a:lstStyle/>
                    <a:p>
                      <a:pPr algn="ctr" fontAlgn="b"/>
                      <a:r>
                        <a:rPr lang="sv-SE" sz="9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11"/>
                  </a:ext>
                </a:extLst>
              </a:tr>
              <a:tr h="139902">
                <a:tc>
                  <a:txBody>
                    <a:bodyPr/>
                    <a:lstStyle/>
                    <a:p>
                      <a:pPr algn="l" fontAlgn="b"/>
                      <a:r>
                        <a:rPr lang="sv-SE" sz="900" b="0" i="0" u="none" strike="noStrike" dirty="0">
                          <a:solidFill>
                            <a:schemeClr val="tx1"/>
                          </a:solidFill>
                          <a:effectLst/>
                          <a:latin typeface="+mj-lt"/>
                        </a:rPr>
                        <a:t>Bank och försäkring</a:t>
                      </a:r>
                    </a:p>
                  </a:txBody>
                  <a:tcPr marL="9525" marR="9525" marT="9525" marB="0" anchor="b"/>
                </a:tc>
                <a:tc>
                  <a:txBody>
                    <a:bodyPr/>
                    <a:lstStyle/>
                    <a:p>
                      <a:pPr algn="ctr" fontAlgn="b"/>
                      <a:r>
                        <a:rPr lang="sv-SE" sz="900" b="0" i="0" u="none" strike="noStrike">
                          <a:solidFill>
                            <a:srgbClr val="000000"/>
                          </a:solidFill>
                          <a:effectLst/>
                          <a:latin typeface="Futura std book"/>
                        </a:rPr>
                        <a:t>8,2</a:t>
                      </a:r>
                    </a:p>
                  </a:txBody>
                  <a:tcPr marL="9525" marR="9525" marT="9525" marB="0" anchor="b">
                    <a:noFill/>
                  </a:tcPr>
                </a:tc>
                <a:tc>
                  <a:txBody>
                    <a:bodyPr/>
                    <a:lstStyle/>
                    <a:p>
                      <a:pPr algn="ctr" fontAlgn="b"/>
                      <a:r>
                        <a:rPr lang="sv-SE" sz="900" b="0" i="0" u="none" strike="noStrike">
                          <a:solidFill>
                            <a:srgbClr val="000000"/>
                          </a:solidFill>
                          <a:effectLst/>
                          <a:latin typeface="Futura std book"/>
                        </a:rPr>
                        <a:t>2,0</a:t>
                      </a:r>
                    </a:p>
                  </a:txBody>
                  <a:tcPr marL="9525" marR="9525" marT="9525" marB="0" anchor="b"/>
                </a:tc>
                <a:tc>
                  <a:txBody>
                    <a:bodyPr/>
                    <a:lstStyle/>
                    <a:p>
                      <a:pPr algn="ctr" fontAlgn="b"/>
                      <a:r>
                        <a:rPr lang="sv-SE" sz="900" b="0" i="0" u="none" strike="noStrike">
                          <a:solidFill>
                            <a:srgbClr val="000000"/>
                          </a:solidFill>
                          <a:effectLst/>
                          <a:latin typeface="Futura std book"/>
                        </a:rPr>
                        <a:t>4,1</a:t>
                      </a:r>
                    </a:p>
                  </a:txBody>
                  <a:tcPr marL="9525" marR="9525" marT="9525" marB="0" anchor="b"/>
                </a:tc>
                <a:tc>
                  <a:txBody>
                    <a:bodyPr/>
                    <a:lstStyle/>
                    <a:p>
                      <a:pPr algn="ctr" fontAlgn="b"/>
                      <a:r>
                        <a:rPr lang="sv-SE" sz="900" b="0" i="0" u="none" strike="noStrike">
                          <a:solidFill>
                            <a:srgbClr val="000000"/>
                          </a:solidFill>
                          <a:effectLst/>
                          <a:latin typeface="Futura std book"/>
                        </a:rPr>
                        <a:t>4,5</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6,4</a:t>
                      </a:r>
                    </a:p>
                  </a:txBody>
                  <a:tcPr marL="9525" marR="9525" marT="9525" marB="0" anchor="b">
                    <a:noFill/>
                  </a:tcPr>
                </a:tc>
                <a:tc>
                  <a:txBody>
                    <a:bodyPr/>
                    <a:lstStyle/>
                    <a:p>
                      <a:pPr algn="ctr" fontAlgn="b"/>
                      <a:r>
                        <a:rPr lang="sv-SE" sz="900" b="0" i="0" u="none" strike="noStrike">
                          <a:solidFill>
                            <a:srgbClr val="000000"/>
                          </a:solidFill>
                          <a:effectLst/>
                          <a:latin typeface="Futura std book"/>
                        </a:rPr>
                        <a:t>-2,1</a:t>
                      </a:r>
                    </a:p>
                  </a:txBody>
                  <a:tcPr marL="9525" marR="9525" marT="9525" marB="0" anchor="b"/>
                </a:tc>
                <a:tc>
                  <a:txBody>
                    <a:bodyPr/>
                    <a:lstStyle/>
                    <a:p>
                      <a:pPr algn="ctr" fontAlgn="b"/>
                      <a:r>
                        <a:rPr lang="sv-SE" sz="900" b="0" i="0" u="none" strike="noStrike">
                          <a:solidFill>
                            <a:srgbClr val="000000"/>
                          </a:solidFill>
                          <a:effectLst/>
                          <a:latin typeface="Futura std book"/>
                        </a:rPr>
                        <a:t>0,0</a:t>
                      </a:r>
                    </a:p>
                  </a:txBody>
                  <a:tcPr marL="9525" marR="9525" marT="9525" marB="0" anchor="b"/>
                </a:tc>
                <a:tc>
                  <a:txBody>
                    <a:bodyPr/>
                    <a:lstStyle/>
                    <a:p>
                      <a:pPr algn="ctr" fontAlgn="b"/>
                      <a:r>
                        <a:rPr lang="sv-SE" sz="900" b="0" i="0" u="none" strike="noStrike">
                          <a:solidFill>
                            <a:srgbClr val="000000"/>
                          </a:solidFill>
                          <a:effectLst/>
                          <a:latin typeface="Futura std book"/>
                        </a:rPr>
                        <a:t>3,1</a:t>
                      </a:r>
                    </a:p>
                  </a:txBody>
                  <a:tcPr marL="9525" marR="9525" marT="9525" marB="0" anchor="b"/>
                </a:tc>
                <a:extLst>
                  <a:ext uri="{0D108BD9-81ED-4DB2-BD59-A6C34878D82A}">
                    <a16:rowId xmlns:a16="http://schemas.microsoft.com/office/drawing/2014/main" val="10012"/>
                  </a:ext>
                </a:extLst>
              </a:tr>
              <a:tr h="139902">
                <a:tc>
                  <a:txBody>
                    <a:bodyPr/>
                    <a:lstStyle/>
                    <a:p>
                      <a:pPr algn="l" fontAlgn="b"/>
                      <a:r>
                        <a:rPr lang="sv-SE" sz="900" b="0" i="0" u="none" strike="noStrike">
                          <a:solidFill>
                            <a:schemeClr val="tx1"/>
                          </a:solidFill>
                          <a:effectLst/>
                          <a:latin typeface="+mj-lt"/>
                        </a:rPr>
                        <a:t>Fastigheter</a:t>
                      </a:r>
                    </a:p>
                  </a:txBody>
                  <a:tcPr marL="9525" marR="9525" marT="9525" marB="0" anchor="b"/>
                </a:tc>
                <a:tc>
                  <a:txBody>
                    <a:bodyPr/>
                    <a:lstStyle/>
                    <a:p>
                      <a:pPr algn="ctr" fontAlgn="b"/>
                      <a:r>
                        <a:rPr lang="sv-SE" sz="900" b="0" i="0" u="none" strike="noStrike">
                          <a:solidFill>
                            <a:srgbClr val="000000"/>
                          </a:solidFill>
                          <a:effectLst/>
                          <a:latin typeface="Futura std book"/>
                        </a:rPr>
                        <a:t>2,3</a:t>
                      </a:r>
                    </a:p>
                  </a:txBody>
                  <a:tcPr marL="9525" marR="9525" marT="9525" marB="0" anchor="b">
                    <a:noFill/>
                  </a:tcPr>
                </a:tc>
                <a:tc>
                  <a:txBody>
                    <a:bodyPr/>
                    <a:lstStyle/>
                    <a:p>
                      <a:pPr algn="ctr" fontAlgn="b"/>
                      <a:r>
                        <a:rPr lang="sv-SE" sz="900" b="0" i="0" u="none" strike="noStrike">
                          <a:solidFill>
                            <a:srgbClr val="000000"/>
                          </a:solidFill>
                          <a:effectLst/>
                          <a:latin typeface="Futura std book"/>
                        </a:rPr>
                        <a:t>66,1</a:t>
                      </a:r>
                    </a:p>
                  </a:txBody>
                  <a:tcPr marL="9525" marR="9525" marT="9525" marB="0" anchor="b"/>
                </a:tc>
                <a:tc>
                  <a:txBody>
                    <a:bodyPr/>
                    <a:lstStyle/>
                    <a:p>
                      <a:pPr algn="ctr" fontAlgn="b"/>
                      <a:r>
                        <a:rPr lang="sv-SE" sz="900" b="0" i="0" u="none" strike="noStrike">
                          <a:solidFill>
                            <a:srgbClr val="000000"/>
                          </a:solidFill>
                          <a:effectLst/>
                          <a:latin typeface="Futura std book"/>
                        </a:rPr>
                        <a:t>60,5</a:t>
                      </a:r>
                    </a:p>
                  </a:txBody>
                  <a:tcPr marL="9525" marR="9525" marT="9525" marB="0" anchor="b"/>
                </a:tc>
                <a:tc>
                  <a:txBody>
                    <a:bodyPr/>
                    <a:lstStyle/>
                    <a:p>
                      <a:pPr algn="ctr" fontAlgn="b"/>
                      <a:r>
                        <a:rPr lang="sv-SE" sz="900" b="0" i="0" u="none" strike="noStrike">
                          <a:solidFill>
                            <a:srgbClr val="000000"/>
                          </a:solidFill>
                          <a:effectLst/>
                          <a:latin typeface="Futura std book"/>
                        </a:rPr>
                        <a:t>4,3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1,6</a:t>
                      </a:r>
                    </a:p>
                  </a:txBody>
                  <a:tcPr marL="9525" marR="9525" marT="9525" marB="0" anchor="b">
                    <a:noFill/>
                  </a:tcPr>
                </a:tc>
                <a:tc>
                  <a:txBody>
                    <a:bodyPr/>
                    <a:lstStyle/>
                    <a:p>
                      <a:pPr algn="ctr" fontAlgn="b"/>
                      <a:r>
                        <a:rPr lang="sv-SE" sz="900" b="0" i="0" u="none" strike="noStrike">
                          <a:solidFill>
                            <a:srgbClr val="000000"/>
                          </a:solidFill>
                          <a:effectLst/>
                          <a:latin typeface="Futura std book"/>
                        </a:rPr>
                        <a:t>62,1</a:t>
                      </a:r>
                    </a:p>
                  </a:txBody>
                  <a:tcPr marL="9525" marR="9525" marT="9525" marB="0" anchor="b"/>
                </a:tc>
                <a:tc>
                  <a:txBody>
                    <a:bodyPr/>
                    <a:lstStyle/>
                    <a:p>
                      <a:pPr algn="ctr" fontAlgn="b"/>
                      <a:r>
                        <a:rPr lang="sv-SE" sz="900" b="0" i="0" u="none" strike="noStrike">
                          <a:solidFill>
                            <a:srgbClr val="000000"/>
                          </a:solidFill>
                          <a:effectLst/>
                          <a:latin typeface="Futura std book"/>
                        </a:rPr>
                        <a:t>58,6</a:t>
                      </a:r>
                    </a:p>
                  </a:txBody>
                  <a:tcPr marL="9525" marR="9525" marT="9525" marB="0" anchor="b"/>
                </a:tc>
                <a:tc>
                  <a:txBody>
                    <a:bodyPr/>
                    <a:lstStyle/>
                    <a:p>
                      <a:pPr algn="ctr" fontAlgn="b"/>
                      <a:r>
                        <a:rPr lang="sv-SE" sz="900" b="0"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13"/>
                  </a:ext>
                </a:extLst>
              </a:tr>
              <a:tr h="139902">
                <a:tc>
                  <a:txBody>
                    <a:bodyPr/>
                    <a:lstStyle/>
                    <a:p>
                      <a:pPr algn="l" fontAlgn="b"/>
                      <a:r>
                        <a:rPr lang="sv-SE" sz="900" b="0" i="0" u="none" strike="noStrike" dirty="0">
                          <a:solidFill>
                            <a:schemeClr val="tx1"/>
                          </a:solidFill>
                          <a:effectLst/>
                          <a:latin typeface="+mj-lt"/>
                        </a:rPr>
                        <a:t>Företagstjänster</a:t>
                      </a:r>
                    </a:p>
                  </a:txBody>
                  <a:tcPr marL="9525" marR="9525" marT="9525" marB="0" anchor="b"/>
                </a:tc>
                <a:tc>
                  <a:txBody>
                    <a:bodyPr/>
                    <a:lstStyle/>
                    <a:p>
                      <a:pPr algn="ctr" fontAlgn="b"/>
                      <a:r>
                        <a:rPr lang="sv-SE" sz="900" b="0" i="0" u="none" strike="noStrike">
                          <a:solidFill>
                            <a:srgbClr val="000000"/>
                          </a:solidFill>
                          <a:effectLst/>
                          <a:latin typeface="Futura std book"/>
                        </a:rPr>
                        <a:t>20,5</a:t>
                      </a:r>
                    </a:p>
                  </a:txBody>
                  <a:tcPr marL="9525" marR="9525" marT="9525" marB="0" anchor="b">
                    <a:noFill/>
                  </a:tcPr>
                </a:tc>
                <a:tc>
                  <a:txBody>
                    <a:bodyPr/>
                    <a:lstStyle/>
                    <a:p>
                      <a:pPr algn="ctr" fontAlgn="b"/>
                      <a:r>
                        <a:rPr lang="sv-SE" sz="900" b="0" i="0" u="none" strike="noStrike">
                          <a:solidFill>
                            <a:srgbClr val="000000"/>
                          </a:solidFill>
                          <a:effectLst/>
                          <a:latin typeface="Futura std book"/>
                        </a:rPr>
                        <a:t>62,5</a:t>
                      </a:r>
                    </a:p>
                  </a:txBody>
                  <a:tcPr marL="9525" marR="9525" marT="9525" marB="0" anchor="b"/>
                </a:tc>
                <a:tc>
                  <a:txBody>
                    <a:bodyPr/>
                    <a:lstStyle/>
                    <a:p>
                      <a:pPr algn="ctr" fontAlgn="b"/>
                      <a:r>
                        <a:rPr lang="sv-SE" sz="900" b="0" i="0" u="none" strike="noStrike">
                          <a:solidFill>
                            <a:srgbClr val="000000"/>
                          </a:solidFill>
                          <a:effectLst/>
                          <a:latin typeface="Futura std book"/>
                        </a:rPr>
                        <a:t>62,0</a:t>
                      </a:r>
                    </a:p>
                  </a:txBody>
                  <a:tcPr marL="9525" marR="9525" marT="9525" marB="0" anchor="b"/>
                </a:tc>
                <a:tc>
                  <a:txBody>
                    <a:bodyPr/>
                    <a:lstStyle/>
                    <a:p>
                      <a:pPr algn="ctr" fontAlgn="b"/>
                      <a:r>
                        <a:rPr lang="sv-SE" sz="900" b="0" i="0" u="none" strike="noStrike">
                          <a:solidFill>
                            <a:srgbClr val="000000"/>
                          </a:solidFill>
                          <a:effectLst/>
                          <a:latin typeface="Futura std book"/>
                        </a:rPr>
                        <a:t>8,0</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16,1</a:t>
                      </a:r>
                    </a:p>
                  </a:txBody>
                  <a:tcPr marL="9525" marR="9525" marT="9525" marB="0" anchor="b">
                    <a:noFill/>
                  </a:tcPr>
                </a:tc>
                <a:tc>
                  <a:txBody>
                    <a:bodyPr/>
                    <a:lstStyle/>
                    <a:p>
                      <a:pPr algn="ctr" fontAlgn="b"/>
                      <a:r>
                        <a:rPr lang="sv-SE" sz="900" b="0" i="0" u="none" strike="noStrike">
                          <a:solidFill>
                            <a:srgbClr val="000000"/>
                          </a:solidFill>
                          <a:effectLst/>
                          <a:latin typeface="Futura std book"/>
                        </a:rPr>
                        <a:t>62,1</a:t>
                      </a:r>
                    </a:p>
                  </a:txBody>
                  <a:tcPr marL="9525" marR="9525" marT="9525" marB="0" anchor="b"/>
                </a:tc>
                <a:tc>
                  <a:txBody>
                    <a:bodyPr/>
                    <a:lstStyle/>
                    <a:p>
                      <a:pPr algn="ctr" fontAlgn="b"/>
                      <a:r>
                        <a:rPr lang="sv-SE" sz="900" b="0" i="0" u="none" strike="noStrike">
                          <a:solidFill>
                            <a:srgbClr val="000000"/>
                          </a:solidFill>
                          <a:effectLst/>
                          <a:latin typeface="Futura std book"/>
                        </a:rPr>
                        <a:t>62,0</a:t>
                      </a:r>
                    </a:p>
                  </a:txBody>
                  <a:tcPr marL="9525" marR="9525" marT="9525" marB="0" anchor="b"/>
                </a:tc>
                <a:tc>
                  <a:txBody>
                    <a:bodyPr/>
                    <a:lstStyle/>
                    <a:p>
                      <a:pPr algn="ctr" fontAlgn="b"/>
                      <a:r>
                        <a:rPr lang="sv-SE" sz="900" b="0" i="0" u="none" strike="noStrike">
                          <a:solidFill>
                            <a:srgbClr val="000000"/>
                          </a:solidFill>
                          <a:effectLst/>
                          <a:latin typeface="Futura std book"/>
                        </a:rPr>
                        <a:t>7,4</a:t>
                      </a:r>
                    </a:p>
                  </a:txBody>
                  <a:tcPr marL="9525" marR="9525" marT="9525" marB="0" anchor="b"/>
                </a:tc>
                <a:extLst>
                  <a:ext uri="{0D108BD9-81ED-4DB2-BD59-A6C34878D82A}">
                    <a16:rowId xmlns:a16="http://schemas.microsoft.com/office/drawing/2014/main" val="10014"/>
                  </a:ext>
                </a:extLst>
              </a:tr>
              <a:tr h="139902">
                <a:tc>
                  <a:txBody>
                    <a:bodyPr/>
                    <a:lstStyle/>
                    <a:p>
                      <a:pPr algn="l" fontAlgn="b"/>
                      <a:r>
                        <a:rPr lang="sv-SE" sz="900" b="0" i="0" u="none" strike="noStrike" dirty="0">
                          <a:solidFill>
                            <a:schemeClr val="tx1"/>
                          </a:solidFill>
                          <a:effectLst/>
                          <a:latin typeface="+mj-lt"/>
                        </a:rPr>
                        <a:t>Offentlig förvaltning</a:t>
                      </a:r>
                    </a:p>
                  </a:txBody>
                  <a:tcPr marL="9525" marR="9525" marT="9525" marB="0" anchor="b"/>
                </a:tc>
                <a:tc>
                  <a:txBody>
                    <a:bodyPr/>
                    <a:lstStyle/>
                    <a:p>
                      <a:pPr algn="ctr" fontAlgn="b"/>
                      <a:r>
                        <a:rPr lang="sv-SE" sz="900" b="0" i="0" u="none" strike="noStrike">
                          <a:solidFill>
                            <a:srgbClr val="000000"/>
                          </a:solidFill>
                          <a:effectLst/>
                          <a:latin typeface="Futura std book"/>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a:rPr>
                        <a:t>47,5</a:t>
                      </a:r>
                    </a:p>
                  </a:txBody>
                  <a:tcPr marL="9525" marR="9525" marT="9525" marB="0" anchor="b"/>
                </a:tc>
                <a:tc>
                  <a:txBody>
                    <a:bodyPr/>
                    <a:lstStyle/>
                    <a:p>
                      <a:pPr algn="ctr" fontAlgn="b"/>
                      <a:r>
                        <a:rPr lang="sv-SE" sz="900" b="0" i="0" u="none" strike="noStrike">
                          <a:solidFill>
                            <a:srgbClr val="000000"/>
                          </a:solidFill>
                          <a:effectLst/>
                          <a:latin typeface="Futura std book"/>
                        </a:rPr>
                        <a:t>33,5</a:t>
                      </a:r>
                    </a:p>
                  </a:txBody>
                  <a:tcPr marL="9525" marR="9525" marT="9525" marB="0" anchor="b"/>
                </a:tc>
                <a:tc>
                  <a:txBody>
                    <a:bodyPr/>
                    <a:lstStyle/>
                    <a:p>
                      <a:pPr algn="ctr" fontAlgn="b"/>
                      <a:r>
                        <a:rPr lang="sv-SE" sz="900" b="0" i="0" u="none" strike="noStrike">
                          <a:solidFill>
                            <a:srgbClr val="000000"/>
                          </a:solidFill>
                          <a:effectLst/>
                          <a:latin typeface="Futura std book"/>
                        </a:rPr>
                        <a:t>6,6</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a:rPr>
                        <a:t>29,9</a:t>
                      </a:r>
                    </a:p>
                  </a:txBody>
                  <a:tcPr marL="9525" marR="9525" marT="9525" marB="0" anchor="b"/>
                </a:tc>
                <a:tc>
                  <a:txBody>
                    <a:bodyPr/>
                    <a:lstStyle/>
                    <a:p>
                      <a:pPr algn="ctr" fontAlgn="b"/>
                      <a:r>
                        <a:rPr lang="sv-SE" sz="900" b="0" i="0" u="none" strike="noStrike">
                          <a:solidFill>
                            <a:srgbClr val="000000"/>
                          </a:solidFill>
                          <a:effectLst/>
                          <a:latin typeface="Futura std book"/>
                        </a:rPr>
                        <a:t>22,1</a:t>
                      </a:r>
                    </a:p>
                  </a:txBody>
                  <a:tcPr marL="9525" marR="9525" marT="9525" marB="0" anchor="b"/>
                </a:tc>
                <a:tc>
                  <a:txBody>
                    <a:bodyPr/>
                    <a:lstStyle/>
                    <a:p>
                      <a:pPr algn="ctr" fontAlgn="b"/>
                      <a:r>
                        <a:rPr lang="sv-SE" sz="900" b="0" i="0" u="none" strike="noStrike">
                          <a:solidFill>
                            <a:srgbClr val="000000"/>
                          </a:solidFill>
                          <a:effectLst/>
                          <a:latin typeface="Futura std book"/>
                        </a:rPr>
                        <a:t>0,3</a:t>
                      </a:r>
                    </a:p>
                  </a:txBody>
                  <a:tcPr marL="9525" marR="9525" marT="9525" marB="0" anchor="b"/>
                </a:tc>
                <a:extLst>
                  <a:ext uri="{0D108BD9-81ED-4DB2-BD59-A6C34878D82A}">
                    <a16:rowId xmlns:a16="http://schemas.microsoft.com/office/drawing/2014/main" val="10015"/>
                  </a:ext>
                </a:extLst>
              </a:tr>
              <a:tr h="139902">
                <a:tc>
                  <a:txBody>
                    <a:bodyPr/>
                    <a:lstStyle/>
                    <a:p>
                      <a:pPr algn="l" fontAlgn="b"/>
                      <a:r>
                        <a:rPr lang="sv-SE" sz="900" b="0" i="0" u="none" strike="noStrike">
                          <a:solidFill>
                            <a:schemeClr val="tx1"/>
                          </a:solidFill>
                          <a:effectLst/>
                          <a:latin typeface="+mj-lt"/>
                        </a:rPr>
                        <a:t>Utbildning</a:t>
                      </a:r>
                    </a:p>
                  </a:txBody>
                  <a:tcPr marL="9525" marR="9525" marT="9525" marB="0" anchor="b"/>
                </a:tc>
                <a:tc>
                  <a:txBody>
                    <a:bodyPr/>
                    <a:lstStyle/>
                    <a:p>
                      <a:pPr algn="ctr" fontAlgn="b"/>
                      <a:r>
                        <a:rPr lang="sv-SE" sz="900" b="0" i="0" u="none" strike="noStrike">
                          <a:solidFill>
                            <a:srgbClr val="000000"/>
                          </a:solidFill>
                          <a:effectLst/>
                          <a:latin typeface="Futura std book"/>
                        </a:rPr>
                        <a:t>3,0</a:t>
                      </a:r>
                    </a:p>
                  </a:txBody>
                  <a:tcPr marL="9525" marR="9525" marT="9525" marB="0" anchor="b">
                    <a:noFill/>
                  </a:tcPr>
                </a:tc>
                <a:tc>
                  <a:txBody>
                    <a:bodyPr/>
                    <a:lstStyle/>
                    <a:p>
                      <a:pPr algn="ctr" fontAlgn="b"/>
                      <a:r>
                        <a:rPr lang="sv-SE" sz="900" b="0" i="0" u="none" strike="noStrike">
                          <a:solidFill>
                            <a:srgbClr val="000000"/>
                          </a:solidFill>
                          <a:effectLst/>
                          <a:latin typeface="Futura std book"/>
                        </a:rPr>
                        <a:t>71,4</a:t>
                      </a:r>
                    </a:p>
                  </a:txBody>
                  <a:tcPr marL="9525" marR="9525" marT="9525" marB="0" anchor="b"/>
                </a:tc>
                <a:tc>
                  <a:txBody>
                    <a:bodyPr/>
                    <a:lstStyle/>
                    <a:p>
                      <a:pPr algn="ctr" fontAlgn="b"/>
                      <a:r>
                        <a:rPr lang="sv-SE" sz="900" b="0" i="0" u="none" strike="noStrike">
                          <a:solidFill>
                            <a:srgbClr val="000000"/>
                          </a:solidFill>
                          <a:effectLst/>
                          <a:latin typeface="Futura std book"/>
                        </a:rPr>
                        <a:t>62,8</a:t>
                      </a:r>
                    </a:p>
                  </a:txBody>
                  <a:tcPr marL="9525" marR="9525" marT="9525" marB="0" anchor="b"/>
                </a:tc>
                <a:tc>
                  <a:txBody>
                    <a:bodyPr/>
                    <a:lstStyle/>
                    <a:p>
                      <a:pPr algn="ctr" fontAlgn="b"/>
                      <a:r>
                        <a:rPr lang="sv-SE" sz="900" b="0" i="0" u="none" strike="noStrike">
                          <a:solidFill>
                            <a:srgbClr val="000000"/>
                          </a:solidFill>
                          <a:effectLst/>
                          <a:latin typeface="Futura std book"/>
                        </a:rPr>
                        <a:t>8,2</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1,7</a:t>
                      </a:r>
                    </a:p>
                  </a:txBody>
                  <a:tcPr marL="9525" marR="9525" marT="9525" marB="0" anchor="b">
                    <a:noFill/>
                  </a:tcPr>
                </a:tc>
                <a:tc>
                  <a:txBody>
                    <a:bodyPr/>
                    <a:lstStyle/>
                    <a:p>
                      <a:pPr algn="ctr" fontAlgn="b"/>
                      <a:r>
                        <a:rPr lang="sv-SE" sz="900" b="0" i="0" u="none" strike="noStrike">
                          <a:solidFill>
                            <a:srgbClr val="000000"/>
                          </a:solidFill>
                          <a:effectLst/>
                          <a:latin typeface="Futura std book"/>
                        </a:rPr>
                        <a:t>74,1</a:t>
                      </a:r>
                    </a:p>
                  </a:txBody>
                  <a:tcPr marL="9525" marR="9525" marT="9525" marB="0" anchor="b"/>
                </a:tc>
                <a:tc>
                  <a:txBody>
                    <a:bodyPr/>
                    <a:lstStyle/>
                    <a:p>
                      <a:pPr algn="ctr" fontAlgn="b"/>
                      <a:r>
                        <a:rPr lang="sv-SE" sz="900" b="0" i="0" u="none" strike="noStrike">
                          <a:solidFill>
                            <a:srgbClr val="000000"/>
                          </a:solidFill>
                          <a:effectLst/>
                          <a:latin typeface="Futura std book"/>
                        </a:rPr>
                        <a:t>66,5</a:t>
                      </a:r>
                    </a:p>
                  </a:txBody>
                  <a:tcPr marL="9525" marR="9525" marT="9525" marB="0" anchor="b"/>
                </a:tc>
                <a:tc>
                  <a:txBody>
                    <a:bodyPr/>
                    <a:lstStyle/>
                    <a:p>
                      <a:pPr algn="ctr" fontAlgn="b"/>
                      <a:r>
                        <a:rPr lang="sv-SE" sz="900" b="0" i="0" u="none" strike="noStrike">
                          <a:solidFill>
                            <a:srgbClr val="000000"/>
                          </a:solidFill>
                          <a:effectLst/>
                          <a:latin typeface="Futura std book"/>
                        </a:rPr>
                        <a:t>8,1</a:t>
                      </a:r>
                    </a:p>
                  </a:txBody>
                  <a:tcPr marL="9525" marR="9525" marT="9525" marB="0" anchor="b"/>
                </a:tc>
                <a:extLst>
                  <a:ext uri="{0D108BD9-81ED-4DB2-BD59-A6C34878D82A}">
                    <a16:rowId xmlns:a16="http://schemas.microsoft.com/office/drawing/2014/main" val="10016"/>
                  </a:ext>
                </a:extLst>
              </a:tr>
              <a:tr h="139902">
                <a:tc>
                  <a:txBody>
                    <a:bodyPr/>
                    <a:lstStyle/>
                    <a:p>
                      <a:pPr algn="l" fontAlgn="b"/>
                      <a:r>
                        <a:rPr lang="sv-SE" sz="900" b="0" i="0" u="none" strike="noStrike">
                          <a:solidFill>
                            <a:schemeClr val="tx1"/>
                          </a:solidFill>
                          <a:effectLst/>
                          <a:latin typeface="+mj-lt"/>
                        </a:rPr>
                        <a:t>Vård och omsorg</a:t>
                      </a:r>
                    </a:p>
                  </a:txBody>
                  <a:tcPr marL="9525" marR="9525" marT="9525" marB="0" anchor="b"/>
                </a:tc>
                <a:tc>
                  <a:txBody>
                    <a:bodyPr/>
                    <a:lstStyle/>
                    <a:p>
                      <a:pPr algn="ctr" fontAlgn="b"/>
                      <a:r>
                        <a:rPr lang="sv-SE" sz="900" b="0" i="0" u="none" strike="noStrike">
                          <a:solidFill>
                            <a:srgbClr val="000000"/>
                          </a:solidFill>
                          <a:effectLst/>
                          <a:latin typeface="Futura std book"/>
                        </a:rPr>
                        <a:t>7,8</a:t>
                      </a:r>
                    </a:p>
                  </a:txBody>
                  <a:tcPr marL="9525" marR="9525" marT="9525" marB="0" anchor="b">
                    <a:noFill/>
                  </a:tcPr>
                </a:tc>
                <a:tc>
                  <a:txBody>
                    <a:bodyPr/>
                    <a:lstStyle/>
                    <a:p>
                      <a:pPr algn="ctr" fontAlgn="b"/>
                      <a:r>
                        <a:rPr lang="sv-SE" sz="900" b="0" i="0" u="none" strike="noStrike">
                          <a:solidFill>
                            <a:srgbClr val="000000"/>
                          </a:solidFill>
                          <a:effectLst/>
                          <a:latin typeface="Futura std book"/>
                        </a:rPr>
                        <a:t>81,7</a:t>
                      </a:r>
                    </a:p>
                  </a:txBody>
                  <a:tcPr marL="9525" marR="9525" marT="9525" marB="0" anchor="b"/>
                </a:tc>
                <a:tc>
                  <a:txBody>
                    <a:bodyPr/>
                    <a:lstStyle/>
                    <a:p>
                      <a:pPr algn="ctr" fontAlgn="b"/>
                      <a:r>
                        <a:rPr lang="sv-SE" sz="900" b="0" i="0" u="none" strike="noStrike">
                          <a:solidFill>
                            <a:srgbClr val="000000"/>
                          </a:solidFill>
                          <a:effectLst/>
                          <a:latin typeface="Futura std book"/>
                        </a:rPr>
                        <a:t>62,8</a:t>
                      </a:r>
                    </a:p>
                  </a:txBody>
                  <a:tcPr marL="9525" marR="9525" marT="9525" marB="0" anchor="b"/>
                </a:tc>
                <a:tc>
                  <a:txBody>
                    <a:bodyPr/>
                    <a:lstStyle/>
                    <a:p>
                      <a:pPr algn="ctr" fontAlgn="b"/>
                      <a:r>
                        <a:rPr lang="sv-SE" sz="900" b="0" i="0" u="none" strike="noStrike">
                          <a:solidFill>
                            <a:srgbClr val="000000"/>
                          </a:solidFill>
                          <a:effectLst/>
                          <a:latin typeface="Futura std book"/>
                        </a:rPr>
                        <a:t>5,7</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4,5</a:t>
                      </a:r>
                    </a:p>
                  </a:txBody>
                  <a:tcPr marL="9525" marR="9525" marT="9525" marB="0" anchor="b">
                    <a:noFill/>
                  </a:tcPr>
                </a:tc>
                <a:tc>
                  <a:txBody>
                    <a:bodyPr/>
                    <a:lstStyle/>
                    <a:p>
                      <a:pPr algn="ctr" fontAlgn="b"/>
                      <a:r>
                        <a:rPr lang="sv-SE" sz="900" b="0" i="0" u="none" strike="noStrike">
                          <a:solidFill>
                            <a:srgbClr val="000000"/>
                          </a:solidFill>
                          <a:effectLst/>
                          <a:latin typeface="Futura std book"/>
                        </a:rPr>
                        <a:t>78,2</a:t>
                      </a:r>
                    </a:p>
                  </a:txBody>
                  <a:tcPr marL="9525" marR="9525" marT="9525" marB="0" anchor="b"/>
                </a:tc>
                <a:tc>
                  <a:txBody>
                    <a:bodyPr/>
                    <a:lstStyle/>
                    <a:p>
                      <a:pPr algn="ctr" fontAlgn="b"/>
                      <a:r>
                        <a:rPr lang="sv-SE" sz="900" b="0" i="0" u="none" strike="noStrike">
                          <a:solidFill>
                            <a:srgbClr val="000000"/>
                          </a:solidFill>
                          <a:effectLst/>
                          <a:latin typeface="Futura std book"/>
                        </a:rPr>
                        <a:t>56,8</a:t>
                      </a:r>
                    </a:p>
                  </a:txBody>
                  <a:tcPr marL="9525" marR="9525" marT="9525" marB="0" anchor="b"/>
                </a:tc>
                <a:tc>
                  <a:txBody>
                    <a:bodyPr/>
                    <a:lstStyle/>
                    <a:p>
                      <a:pPr algn="ctr" fontAlgn="b"/>
                      <a:r>
                        <a:rPr lang="sv-SE" sz="900" b="0" i="0" u="none" strike="noStrike">
                          <a:solidFill>
                            <a:srgbClr val="000000"/>
                          </a:solidFill>
                          <a:effectLst/>
                          <a:latin typeface="Futura std book"/>
                        </a:rPr>
                        <a:t>5,1</a:t>
                      </a:r>
                    </a:p>
                  </a:txBody>
                  <a:tcPr marL="9525" marR="9525" marT="9525" marB="0" anchor="b"/>
                </a:tc>
                <a:extLst>
                  <a:ext uri="{0D108BD9-81ED-4DB2-BD59-A6C34878D82A}">
                    <a16:rowId xmlns:a16="http://schemas.microsoft.com/office/drawing/2014/main" val="10017"/>
                  </a:ext>
                </a:extLst>
              </a:tr>
              <a:tr h="139902">
                <a:tc>
                  <a:txBody>
                    <a:bodyPr/>
                    <a:lstStyle/>
                    <a:p>
                      <a:pPr algn="l" fontAlgn="b"/>
                      <a:r>
                        <a:rPr lang="sv-SE" sz="900" b="0" i="0" u="none" strike="noStrike" dirty="0">
                          <a:solidFill>
                            <a:schemeClr val="tx1"/>
                          </a:solidFill>
                          <a:effectLst/>
                          <a:latin typeface="+mj-lt"/>
                        </a:rPr>
                        <a:t>Personliga och kulturella tjänster</a:t>
                      </a:r>
                    </a:p>
                  </a:txBody>
                  <a:tcPr marL="9525" marR="9525" marT="9525" marB="0" anchor="b"/>
                </a:tc>
                <a:tc>
                  <a:txBody>
                    <a:bodyPr/>
                    <a:lstStyle/>
                    <a:p>
                      <a:pPr algn="ctr" fontAlgn="b"/>
                      <a:r>
                        <a:rPr lang="sv-SE" sz="900" b="0" i="0" u="none" strike="noStrike">
                          <a:solidFill>
                            <a:srgbClr val="000000"/>
                          </a:solidFill>
                          <a:effectLst/>
                          <a:latin typeface="Futura std book"/>
                        </a:rPr>
                        <a:t>4,2</a:t>
                      </a:r>
                    </a:p>
                  </a:txBody>
                  <a:tcPr marL="9525" marR="9525" marT="9525" marB="0" anchor="b">
                    <a:noFill/>
                  </a:tcPr>
                </a:tc>
                <a:tc>
                  <a:txBody>
                    <a:bodyPr/>
                    <a:lstStyle/>
                    <a:p>
                      <a:pPr algn="ctr" fontAlgn="b"/>
                      <a:r>
                        <a:rPr lang="sv-SE" sz="900" b="0" i="0" u="none" strike="noStrike" dirty="0">
                          <a:solidFill>
                            <a:srgbClr val="000000"/>
                          </a:solidFill>
                          <a:effectLst/>
                          <a:latin typeface="Futura std book"/>
                        </a:rPr>
                        <a:t>54,2</a:t>
                      </a:r>
                    </a:p>
                  </a:txBody>
                  <a:tcPr marL="9525" marR="9525" marT="9525" marB="0" anchor="b"/>
                </a:tc>
                <a:tc>
                  <a:txBody>
                    <a:bodyPr/>
                    <a:lstStyle/>
                    <a:p>
                      <a:pPr algn="ctr" fontAlgn="b"/>
                      <a:r>
                        <a:rPr lang="sv-SE" sz="900" b="0" i="0" u="none" strike="noStrike">
                          <a:solidFill>
                            <a:srgbClr val="000000"/>
                          </a:solidFill>
                          <a:effectLst/>
                          <a:latin typeface="Futura std book"/>
                        </a:rPr>
                        <a:t>47,4</a:t>
                      </a:r>
                    </a:p>
                  </a:txBody>
                  <a:tcPr marL="9525" marR="9525" marT="9525" marB="0" anchor="b"/>
                </a:tc>
                <a:tc>
                  <a:txBody>
                    <a:bodyPr/>
                    <a:lstStyle/>
                    <a:p>
                      <a:pPr algn="ctr" fontAlgn="b"/>
                      <a:r>
                        <a:rPr lang="sv-SE" sz="900" b="0" i="0" u="none" strike="noStrike">
                          <a:solidFill>
                            <a:srgbClr val="000000"/>
                          </a:solidFill>
                          <a:effectLst/>
                          <a:latin typeface="Futura std book"/>
                        </a:rPr>
                        <a:t>4,3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3,1</a:t>
                      </a:r>
                    </a:p>
                  </a:txBody>
                  <a:tcPr marL="9525" marR="9525" marT="9525" marB="0" anchor="b">
                    <a:noFill/>
                  </a:tcPr>
                </a:tc>
                <a:tc>
                  <a:txBody>
                    <a:bodyPr/>
                    <a:lstStyle/>
                    <a:p>
                      <a:pPr algn="ctr" fontAlgn="b"/>
                      <a:r>
                        <a:rPr lang="sv-SE" sz="900" b="0" i="0" u="none" strike="noStrike">
                          <a:solidFill>
                            <a:srgbClr val="000000"/>
                          </a:solidFill>
                          <a:effectLst/>
                          <a:latin typeface="Futura std book"/>
                        </a:rPr>
                        <a:t>51,7</a:t>
                      </a:r>
                    </a:p>
                  </a:txBody>
                  <a:tcPr marL="9525" marR="9525" marT="9525" marB="0" anchor="b"/>
                </a:tc>
                <a:tc>
                  <a:txBody>
                    <a:bodyPr/>
                    <a:lstStyle/>
                    <a:p>
                      <a:pPr algn="ctr" fontAlgn="b"/>
                      <a:r>
                        <a:rPr lang="sv-SE" sz="900" b="0" i="0" u="none" strike="noStrike">
                          <a:solidFill>
                            <a:srgbClr val="000000"/>
                          </a:solidFill>
                          <a:effectLst/>
                          <a:latin typeface="Futura std book"/>
                        </a:rPr>
                        <a:t>44,3</a:t>
                      </a:r>
                    </a:p>
                  </a:txBody>
                  <a:tcPr marL="9525" marR="9525" marT="9525" marB="0" anchor="b"/>
                </a:tc>
                <a:tc>
                  <a:txBody>
                    <a:bodyPr/>
                    <a:lstStyle/>
                    <a:p>
                      <a:pPr algn="ctr" fontAlgn="b"/>
                      <a:r>
                        <a:rPr lang="sv-SE" sz="900" b="0" i="0" u="none" strike="noStrike">
                          <a:solidFill>
                            <a:srgbClr val="000000"/>
                          </a:solidFill>
                          <a:effectLst/>
                          <a:latin typeface="Futura std book"/>
                        </a:rPr>
                        <a:t>4,7</a:t>
                      </a:r>
                    </a:p>
                  </a:txBody>
                  <a:tcPr marL="9525" marR="9525" marT="9525" marB="0" anchor="b"/>
                </a:tc>
                <a:extLst>
                  <a:ext uri="{0D108BD9-81ED-4DB2-BD59-A6C34878D82A}">
                    <a16:rowId xmlns:a16="http://schemas.microsoft.com/office/drawing/2014/main" val="10018"/>
                  </a:ext>
                </a:extLst>
              </a:tr>
              <a:tr h="139902">
                <a:tc>
                  <a:txBody>
                    <a:bodyPr/>
                    <a:lstStyle/>
                    <a:p>
                      <a:pPr algn="l" fontAlgn="b"/>
                      <a:r>
                        <a:rPr lang="sv-SE" sz="900" b="0" i="0" u="none" strike="noStrike">
                          <a:solidFill>
                            <a:schemeClr val="tx1"/>
                          </a:solidFill>
                          <a:effectLst/>
                          <a:latin typeface="+mj-lt"/>
                        </a:rPr>
                        <a:t>Okänd bransch</a:t>
                      </a:r>
                    </a:p>
                  </a:txBody>
                  <a:tcPr marL="9525" marR="9525" marT="9525" marB="0" anchor="b">
                    <a:noFill/>
                  </a:tcPr>
                </a:tc>
                <a:tc>
                  <a:txBody>
                    <a:bodyPr/>
                    <a:lstStyle/>
                    <a:p>
                      <a:pPr algn="ctr" fontAlgn="b"/>
                      <a:r>
                        <a:rPr lang="sv-SE" sz="900" b="0" i="0" u="none" strike="noStrike">
                          <a:solidFill>
                            <a:srgbClr val="000000"/>
                          </a:solidFill>
                          <a:effectLst/>
                          <a:latin typeface="Futura std book"/>
                        </a:rPr>
                        <a:t>0,3</a:t>
                      </a:r>
                    </a:p>
                  </a:txBody>
                  <a:tcPr marL="9525" marR="9525" marT="9525" marB="0" anchor="b">
                    <a:noFill/>
                  </a:tcPr>
                </a:tc>
                <a:tc>
                  <a:txBody>
                    <a:bodyPr/>
                    <a:lstStyle/>
                    <a:p>
                      <a:pPr algn="ctr" fontAlgn="b"/>
                      <a:r>
                        <a:rPr lang="sv-SE" sz="900" b="0" i="0" u="none" strike="noStrike">
                          <a:solidFill>
                            <a:srgbClr val="000000"/>
                          </a:solidFill>
                          <a:effectLst/>
                          <a:latin typeface="Futura std book"/>
                        </a:rPr>
                        <a:t>46,1</a:t>
                      </a:r>
                    </a:p>
                  </a:txBody>
                  <a:tcPr marL="9525" marR="9525" marT="9525" marB="0" anchor="b">
                    <a:noFill/>
                  </a:tcPr>
                </a:tc>
                <a:tc>
                  <a:txBody>
                    <a:bodyPr/>
                    <a:lstStyle/>
                    <a:p>
                      <a:pPr algn="ctr" fontAlgn="b"/>
                      <a:r>
                        <a:rPr lang="sv-SE" sz="900" b="0" i="0" u="none" strike="noStrike">
                          <a:solidFill>
                            <a:srgbClr val="000000"/>
                          </a:solidFill>
                          <a:effectLst/>
                          <a:latin typeface="Futura std book"/>
                        </a:rPr>
                        <a:t>73,6</a:t>
                      </a:r>
                    </a:p>
                  </a:txBody>
                  <a:tcPr marL="9525" marR="9525" marT="9525" marB="0" anchor="b">
                    <a:noFill/>
                  </a:tcPr>
                </a:tc>
                <a:tc>
                  <a:txBody>
                    <a:bodyPr/>
                    <a:lstStyle/>
                    <a:p>
                      <a:pPr algn="ctr" fontAlgn="b"/>
                      <a:r>
                        <a:rPr lang="sv-SE" sz="900" b="0" i="0" u="none" strike="noStrike">
                          <a:solidFill>
                            <a:srgbClr val="000000"/>
                          </a:solidFill>
                          <a:effectLst/>
                          <a:latin typeface="Futura std book"/>
                        </a:rPr>
                        <a:t>0,9</a:t>
                      </a:r>
                    </a:p>
                  </a:txBody>
                  <a:tcPr marL="9525" marR="9525" marT="9525" marB="0" anchor="b">
                    <a:noFill/>
                  </a:tcPr>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0,1</a:t>
                      </a:r>
                    </a:p>
                  </a:txBody>
                  <a:tcPr marL="9525" marR="9525" marT="9525" marB="0" anchor="b">
                    <a:noFill/>
                  </a:tcPr>
                </a:tc>
                <a:tc>
                  <a:txBody>
                    <a:bodyPr/>
                    <a:lstStyle/>
                    <a:p>
                      <a:pPr algn="ctr" fontAlgn="b"/>
                      <a:r>
                        <a:rPr lang="sv-SE" sz="900" b="0" i="0" u="none" strike="noStrike" dirty="0">
                          <a:solidFill>
                            <a:srgbClr val="000000"/>
                          </a:solidFill>
                          <a:effectLst/>
                          <a:latin typeface="Futura std book"/>
                        </a:rPr>
                        <a:t>54,2</a:t>
                      </a:r>
                    </a:p>
                  </a:txBody>
                  <a:tcPr marL="9525" marR="9525" marT="9525" marB="0" anchor="b">
                    <a:noFill/>
                  </a:tcPr>
                </a:tc>
                <a:tc>
                  <a:txBody>
                    <a:bodyPr/>
                    <a:lstStyle/>
                    <a:p>
                      <a:pPr algn="ctr" fontAlgn="b"/>
                      <a:r>
                        <a:rPr lang="sv-SE" sz="900" b="0" i="0" u="none" strike="noStrike">
                          <a:solidFill>
                            <a:srgbClr val="000000"/>
                          </a:solidFill>
                          <a:effectLst/>
                          <a:latin typeface="Futura std book"/>
                        </a:rPr>
                        <a:t>22,6</a:t>
                      </a:r>
                    </a:p>
                  </a:txBody>
                  <a:tcPr marL="9525" marR="9525" marT="9525" marB="0" anchor="b">
                    <a:noFill/>
                  </a:tcPr>
                </a:tc>
                <a:tc>
                  <a:txBody>
                    <a:bodyPr/>
                    <a:lstStyle/>
                    <a:p>
                      <a:pPr algn="ctr" fontAlgn="b"/>
                      <a:r>
                        <a:rPr lang="sv-SE" sz="900" b="0" i="0" u="none" strike="noStrike">
                          <a:solidFill>
                            <a:srgbClr val="000000"/>
                          </a:solidFill>
                          <a:effectLst/>
                          <a:latin typeface="Futura std book"/>
                        </a:rPr>
                        <a:t>-1,1</a:t>
                      </a:r>
                    </a:p>
                  </a:txBody>
                  <a:tcPr marL="9525" marR="9525" marT="9525" marB="0" anchor="b">
                    <a:noFill/>
                  </a:tcPr>
                </a:tc>
                <a:extLst>
                  <a:ext uri="{0D108BD9-81ED-4DB2-BD59-A6C34878D82A}">
                    <a16:rowId xmlns:a16="http://schemas.microsoft.com/office/drawing/2014/main" val="10019"/>
                  </a:ext>
                </a:extLst>
              </a:tr>
              <a:tr h="139902">
                <a:tc>
                  <a:txBody>
                    <a:bodyPr/>
                    <a:lstStyle/>
                    <a:p>
                      <a:pPr algn="l" fontAlgn="b"/>
                      <a:r>
                        <a:rPr lang="sv-SE" sz="900" b="1" i="0" u="none" strike="noStrike" dirty="0">
                          <a:solidFill>
                            <a:schemeClr val="tx1"/>
                          </a:solidFill>
                          <a:effectLst/>
                          <a:latin typeface="+mj-lt"/>
                        </a:rPr>
                        <a:t>Privat sektor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101,5</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40,9</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39,0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6,0</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66,0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41,6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40,0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5,2</a:t>
                      </a:r>
                    </a:p>
                  </a:txBody>
                  <a:tcPr marL="9525" marR="9525" marT="9525" marB="0" anchor="b">
                    <a:solidFill>
                      <a:schemeClr val="bg1">
                        <a:lumMod val="85000"/>
                      </a:schemeClr>
                    </a:solidFill>
                  </a:tcPr>
                </a:tc>
                <a:extLst>
                  <a:ext uri="{0D108BD9-81ED-4DB2-BD59-A6C34878D82A}">
                    <a16:rowId xmlns:a16="http://schemas.microsoft.com/office/drawing/2014/main" val="10020"/>
                  </a:ext>
                </a:extLst>
              </a:tr>
              <a:tr h="139902">
                <a:tc>
                  <a:txBody>
                    <a:bodyPr/>
                    <a:lstStyle/>
                    <a:p>
                      <a:pPr algn="l" fontAlgn="b"/>
                      <a:r>
                        <a:rPr lang="sv-SE" sz="900" b="0" i="0" u="none" strike="noStrike">
                          <a:solidFill>
                            <a:schemeClr val="tx1"/>
                          </a:solidFill>
                          <a:effectLst/>
                          <a:latin typeface="+mj-lt"/>
                        </a:rPr>
                        <a:t>Statlig</a:t>
                      </a:r>
                    </a:p>
                  </a:txBody>
                  <a:tcPr marL="9525" marR="9525" marT="9525" marB="0" anchor="b"/>
                </a:tc>
                <a:tc>
                  <a:txBody>
                    <a:bodyPr/>
                    <a:lstStyle/>
                    <a:p>
                      <a:pPr algn="ctr" fontAlgn="b"/>
                      <a:r>
                        <a:rPr lang="sv-SE" sz="900" b="0" i="0" u="none" strike="noStrike">
                          <a:solidFill>
                            <a:srgbClr val="000000"/>
                          </a:solidFill>
                          <a:effectLst/>
                          <a:latin typeface="Futura std book"/>
                        </a:rPr>
                        <a:t>8,6</a:t>
                      </a:r>
                    </a:p>
                  </a:txBody>
                  <a:tcPr marL="9525" marR="9525" marT="9525" marB="0" anchor="b">
                    <a:noFill/>
                  </a:tcPr>
                </a:tc>
                <a:tc>
                  <a:txBody>
                    <a:bodyPr/>
                    <a:lstStyle/>
                    <a:p>
                      <a:pPr algn="ctr" fontAlgn="b"/>
                      <a:r>
                        <a:rPr lang="sv-SE" sz="900" b="0" i="0" u="none" strike="noStrike">
                          <a:solidFill>
                            <a:srgbClr val="000000"/>
                          </a:solidFill>
                          <a:effectLst/>
                          <a:latin typeface="Futura std book"/>
                        </a:rPr>
                        <a:t>37,6</a:t>
                      </a:r>
                    </a:p>
                  </a:txBody>
                  <a:tcPr marL="9525" marR="9525" marT="9525" marB="0" anchor="b"/>
                </a:tc>
                <a:tc>
                  <a:txBody>
                    <a:bodyPr/>
                    <a:lstStyle/>
                    <a:p>
                      <a:pPr algn="ctr" fontAlgn="b"/>
                      <a:r>
                        <a:rPr lang="sv-SE" sz="900" b="0" i="0" u="none" strike="noStrike">
                          <a:solidFill>
                            <a:srgbClr val="000000"/>
                          </a:solidFill>
                          <a:effectLst/>
                          <a:latin typeface="Futura std book"/>
                        </a:rPr>
                        <a:t>34,2</a:t>
                      </a:r>
                    </a:p>
                  </a:txBody>
                  <a:tcPr marL="9525" marR="9525" marT="9525" marB="0" anchor="b"/>
                </a:tc>
                <a:tc>
                  <a:txBody>
                    <a:bodyPr/>
                    <a:lstStyle/>
                    <a:p>
                      <a:pPr algn="ctr" fontAlgn="b"/>
                      <a:r>
                        <a:rPr lang="sv-SE" sz="900" b="0" i="0" u="none" strike="noStrike">
                          <a:solidFill>
                            <a:srgbClr val="000000"/>
                          </a:solidFill>
                          <a:effectLst/>
                          <a:latin typeface="Futura std book"/>
                        </a:rPr>
                        <a:t>3,2</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6,0</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32,9</a:t>
                      </a:r>
                    </a:p>
                  </a:txBody>
                  <a:tcPr marL="9525" marR="9525" marT="9525" marB="0" anchor="b"/>
                </a:tc>
                <a:tc>
                  <a:txBody>
                    <a:bodyPr/>
                    <a:lstStyle/>
                    <a:p>
                      <a:pPr algn="ctr" fontAlgn="b"/>
                      <a:r>
                        <a:rPr lang="sv-SE" sz="900" b="0" i="0" u="none" strike="noStrike">
                          <a:solidFill>
                            <a:srgbClr val="000000"/>
                          </a:solidFill>
                          <a:effectLst/>
                          <a:latin typeface="Futura std book"/>
                        </a:rPr>
                        <a:t>28,0</a:t>
                      </a:r>
                    </a:p>
                  </a:txBody>
                  <a:tcPr marL="9525" marR="9525" marT="9525" marB="0" anchor="b"/>
                </a:tc>
                <a:tc>
                  <a:txBody>
                    <a:bodyPr/>
                    <a:lstStyle/>
                    <a:p>
                      <a:pPr algn="ctr" fontAlgn="b"/>
                      <a:r>
                        <a:rPr lang="sv-SE" sz="900" b="0" i="0" u="none" strike="noStrike">
                          <a:solidFill>
                            <a:srgbClr val="000000"/>
                          </a:solidFill>
                          <a:effectLst/>
                          <a:latin typeface="Futura std book"/>
                        </a:rPr>
                        <a:t>3,8</a:t>
                      </a:r>
                    </a:p>
                  </a:txBody>
                  <a:tcPr marL="9525" marR="9525" marT="9525" marB="0" anchor="b"/>
                </a:tc>
                <a:extLst>
                  <a:ext uri="{0D108BD9-81ED-4DB2-BD59-A6C34878D82A}">
                    <a16:rowId xmlns:a16="http://schemas.microsoft.com/office/drawing/2014/main" val="10021"/>
                  </a:ext>
                </a:extLst>
              </a:tr>
              <a:tr h="139902">
                <a:tc>
                  <a:txBody>
                    <a:bodyPr/>
                    <a:lstStyle/>
                    <a:p>
                      <a:pPr algn="l" fontAlgn="b"/>
                      <a:r>
                        <a:rPr lang="sv-SE" sz="900" b="0" i="0" u="none" strike="noStrike" dirty="0">
                          <a:solidFill>
                            <a:schemeClr val="tx1"/>
                          </a:solidFill>
                          <a:effectLst/>
                          <a:latin typeface="+mj-lt"/>
                        </a:rPr>
                        <a:t>Kommunal</a:t>
                      </a:r>
                    </a:p>
                  </a:txBody>
                  <a:tcPr marL="9525" marR="9525" marT="9525" marB="0" anchor="b"/>
                </a:tc>
                <a:tc>
                  <a:txBody>
                    <a:bodyPr/>
                    <a:lstStyle/>
                    <a:p>
                      <a:pPr algn="ctr" fontAlgn="b"/>
                      <a:r>
                        <a:rPr lang="sv-SE" sz="900" b="0" i="0" u="none" strike="noStrike">
                          <a:solidFill>
                            <a:srgbClr val="000000"/>
                          </a:solidFill>
                          <a:effectLst/>
                          <a:latin typeface="Futura std book"/>
                        </a:rPr>
                        <a:t>10,3</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32,8</a:t>
                      </a:r>
                    </a:p>
                  </a:txBody>
                  <a:tcPr marL="9525" marR="9525" marT="9525" marB="0" anchor="b"/>
                </a:tc>
                <a:tc>
                  <a:txBody>
                    <a:bodyPr/>
                    <a:lstStyle/>
                    <a:p>
                      <a:pPr algn="ctr" fontAlgn="b"/>
                      <a:r>
                        <a:rPr lang="sv-SE" sz="900" b="0" i="0" u="none" strike="noStrike">
                          <a:solidFill>
                            <a:srgbClr val="000000"/>
                          </a:solidFill>
                          <a:effectLst/>
                          <a:latin typeface="Futura std book"/>
                        </a:rPr>
                        <a:t>31,0</a:t>
                      </a:r>
                    </a:p>
                  </a:txBody>
                  <a:tcPr marL="9525" marR="9525" marT="9525" marB="0" anchor="b"/>
                </a:tc>
                <a:tc>
                  <a:txBody>
                    <a:bodyPr/>
                    <a:lstStyle/>
                    <a:p>
                      <a:pPr algn="ctr" fontAlgn="b"/>
                      <a:r>
                        <a:rPr lang="sv-SE" sz="900" b="0" i="0" u="none" strike="noStrike">
                          <a:solidFill>
                            <a:srgbClr val="000000"/>
                          </a:solidFill>
                          <a:effectLst/>
                          <a:latin typeface="Futura std book"/>
                        </a:rPr>
                        <a:t>8,3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3,9</a:t>
                      </a:r>
                    </a:p>
                  </a:txBody>
                  <a:tcPr marL="9525" marR="9525" marT="9525" marB="0" anchor="b">
                    <a:noFill/>
                  </a:tcPr>
                </a:tc>
                <a:tc>
                  <a:txBody>
                    <a:bodyPr/>
                    <a:lstStyle/>
                    <a:p>
                      <a:pPr algn="ctr" fontAlgn="b"/>
                      <a:r>
                        <a:rPr lang="sv-SE" sz="900" b="0" i="0" u="none" strike="noStrike">
                          <a:solidFill>
                            <a:srgbClr val="000000"/>
                          </a:solidFill>
                          <a:effectLst/>
                          <a:latin typeface="Futura std book"/>
                        </a:rPr>
                        <a:t>29,6</a:t>
                      </a:r>
                    </a:p>
                  </a:txBody>
                  <a:tcPr marL="9525" marR="9525" marT="9525" marB="0" anchor="b"/>
                </a:tc>
                <a:tc>
                  <a:txBody>
                    <a:bodyPr/>
                    <a:lstStyle/>
                    <a:p>
                      <a:pPr algn="ctr" fontAlgn="b"/>
                      <a:r>
                        <a:rPr lang="sv-SE" sz="900" b="0" i="0" u="none" strike="noStrike">
                          <a:solidFill>
                            <a:srgbClr val="000000"/>
                          </a:solidFill>
                          <a:effectLst/>
                          <a:latin typeface="Futura std book"/>
                        </a:rPr>
                        <a:t>26,8</a:t>
                      </a:r>
                    </a:p>
                  </a:txBody>
                  <a:tcPr marL="9525" marR="9525" marT="9525" marB="0" anchor="b"/>
                </a:tc>
                <a:tc>
                  <a:txBody>
                    <a:bodyPr/>
                    <a:lstStyle/>
                    <a:p>
                      <a:pPr algn="ctr" fontAlgn="b"/>
                      <a:r>
                        <a:rPr lang="sv-SE" sz="900" b="0" i="0" u="none" strike="noStrike">
                          <a:solidFill>
                            <a:srgbClr val="000000"/>
                          </a:solidFill>
                          <a:effectLst/>
                          <a:latin typeface="Futura std book"/>
                        </a:rPr>
                        <a:t>8,7</a:t>
                      </a:r>
                    </a:p>
                  </a:txBody>
                  <a:tcPr marL="9525" marR="9525" marT="9525" marB="0" anchor="b"/>
                </a:tc>
                <a:extLst>
                  <a:ext uri="{0D108BD9-81ED-4DB2-BD59-A6C34878D82A}">
                    <a16:rowId xmlns:a16="http://schemas.microsoft.com/office/drawing/2014/main" val="10022"/>
                  </a:ext>
                </a:extLst>
              </a:tr>
              <a:tr h="139902">
                <a:tc>
                  <a:txBody>
                    <a:bodyPr/>
                    <a:lstStyle/>
                    <a:p>
                      <a:pPr algn="l" fontAlgn="b"/>
                      <a:r>
                        <a:rPr lang="sv-SE" sz="900" b="0" i="0" u="none" strike="noStrike" dirty="0">
                          <a:solidFill>
                            <a:schemeClr val="tx1"/>
                          </a:solidFill>
                          <a:effectLst/>
                          <a:latin typeface="+mj-lt"/>
                        </a:rPr>
                        <a:t>Landsting</a:t>
                      </a:r>
                    </a:p>
                  </a:txBody>
                  <a:tcPr marL="9525" marR="9525" marT="9525" marB="0" anchor="b"/>
                </a:tc>
                <a:tc>
                  <a:txBody>
                    <a:bodyPr/>
                    <a:lstStyle/>
                    <a:p>
                      <a:pPr algn="ctr" fontAlgn="b"/>
                      <a:r>
                        <a:rPr lang="sv-SE" sz="900" b="0" i="0" u="none" strike="noStrike">
                          <a:solidFill>
                            <a:srgbClr val="000000"/>
                          </a:solidFill>
                          <a:effectLst/>
                          <a:latin typeface="Futura std book"/>
                        </a:rPr>
                        <a:t>3,3</a:t>
                      </a:r>
                    </a:p>
                  </a:txBody>
                  <a:tcPr marL="9525" marR="9525" marT="9525" marB="0" anchor="b">
                    <a:noFill/>
                  </a:tcPr>
                </a:tc>
                <a:tc>
                  <a:txBody>
                    <a:bodyPr/>
                    <a:lstStyle/>
                    <a:p>
                      <a:pPr algn="ctr" fontAlgn="b"/>
                      <a:r>
                        <a:rPr lang="sv-SE" sz="900" b="0" i="0" u="none" strike="noStrike">
                          <a:solidFill>
                            <a:srgbClr val="000000"/>
                          </a:solidFill>
                          <a:effectLst/>
                          <a:latin typeface="Futura std book"/>
                        </a:rPr>
                        <a:t>24,8</a:t>
                      </a:r>
                    </a:p>
                  </a:txBody>
                  <a:tcPr marL="9525" marR="9525" marT="9525" marB="0" anchor="b"/>
                </a:tc>
                <a:tc>
                  <a:txBody>
                    <a:bodyPr/>
                    <a:lstStyle/>
                    <a:p>
                      <a:pPr algn="ctr" fontAlgn="b"/>
                      <a:r>
                        <a:rPr lang="sv-SE" sz="900" b="0" i="0" u="none" strike="noStrike">
                          <a:solidFill>
                            <a:srgbClr val="000000"/>
                          </a:solidFill>
                          <a:effectLst/>
                          <a:latin typeface="Futura std book"/>
                        </a:rPr>
                        <a:t>31,6</a:t>
                      </a:r>
                    </a:p>
                  </a:txBody>
                  <a:tcPr marL="9525" marR="9525" marT="9525" marB="0" anchor="b"/>
                </a:tc>
                <a:tc>
                  <a:txBody>
                    <a:bodyPr/>
                    <a:lstStyle/>
                    <a:p>
                      <a:pPr algn="ctr" fontAlgn="b"/>
                      <a:r>
                        <a:rPr lang="sv-SE" sz="900" b="0" i="0" u="none" strike="noStrike">
                          <a:solidFill>
                            <a:srgbClr val="000000"/>
                          </a:solidFill>
                          <a:effectLst/>
                          <a:latin typeface="Futura std book"/>
                        </a:rPr>
                        <a:t>5,2</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0,9</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32,3</a:t>
                      </a:r>
                    </a:p>
                  </a:txBody>
                  <a:tcPr marL="9525" marR="9525" marT="9525" marB="0" anchor="b"/>
                </a:tc>
                <a:tc>
                  <a:txBody>
                    <a:bodyPr/>
                    <a:lstStyle/>
                    <a:p>
                      <a:pPr algn="ctr" fontAlgn="b"/>
                      <a:r>
                        <a:rPr lang="sv-SE" sz="900" b="0" i="0" u="none" strike="noStrike">
                          <a:solidFill>
                            <a:srgbClr val="000000"/>
                          </a:solidFill>
                          <a:effectLst/>
                          <a:latin typeface="Futura std book"/>
                        </a:rPr>
                        <a:t>20,4</a:t>
                      </a:r>
                    </a:p>
                  </a:txBody>
                  <a:tcPr marL="9525" marR="9525" marT="9525" marB="0" anchor="b"/>
                </a:tc>
                <a:tc>
                  <a:txBody>
                    <a:bodyPr/>
                    <a:lstStyle/>
                    <a:p>
                      <a:pPr algn="ctr" fontAlgn="b"/>
                      <a:r>
                        <a:rPr lang="sv-SE" sz="9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23"/>
                  </a:ext>
                </a:extLst>
              </a:tr>
              <a:tr h="82381">
                <a:tc>
                  <a:txBody>
                    <a:bodyPr/>
                    <a:lstStyle/>
                    <a:p>
                      <a:pPr algn="l" fontAlgn="b"/>
                      <a:r>
                        <a:rPr lang="sv-SE" sz="900" b="1" i="0" u="none" strike="noStrike" dirty="0">
                          <a:solidFill>
                            <a:schemeClr val="tx1"/>
                          </a:solidFill>
                          <a:effectLst/>
                          <a:latin typeface="+mj-lt"/>
                        </a:rPr>
                        <a:t>Offentlig sektor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22,2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33,3</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32,3</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5,8</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10,7</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31,6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26,9</a:t>
                      </a:r>
                    </a:p>
                  </a:txBody>
                  <a:tcPr marL="9525" marR="9525" marT="9525" marB="0" anchor="b">
                    <a:solidFill>
                      <a:schemeClr val="bg1">
                        <a:lumMod val="85000"/>
                      </a:schemeClr>
                    </a:solidFill>
                  </a:tcPr>
                </a:tc>
                <a:tc>
                  <a:txBody>
                    <a:bodyPr/>
                    <a:lstStyle/>
                    <a:p>
                      <a:pPr algn="ctr" fontAlgn="b"/>
                      <a:r>
                        <a:rPr lang="sv-SE" sz="900" b="1" i="0" u="none" strike="noStrike" dirty="0">
                          <a:solidFill>
                            <a:srgbClr val="000000"/>
                          </a:solidFill>
                          <a:effectLst/>
                          <a:latin typeface="Futura std book"/>
                        </a:rPr>
                        <a:t>5,6</a:t>
                      </a:r>
                    </a:p>
                  </a:txBody>
                  <a:tcPr marL="9525" marR="9525" marT="9525" marB="0" anchor="b">
                    <a:solidFill>
                      <a:schemeClr val="bg1">
                        <a:lumMod val="85000"/>
                      </a:schemeClr>
                    </a:solidFill>
                  </a:tcPr>
                </a:tc>
                <a:extLst>
                  <a:ext uri="{0D108BD9-81ED-4DB2-BD59-A6C34878D82A}">
                    <a16:rowId xmlns:a16="http://schemas.microsoft.com/office/drawing/2014/main" val="10024"/>
                  </a:ext>
                </a:extLst>
              </a:tr>
              <a:tr h="0">
                <a:tc>
                  <a:txBody>
                    <a:bodyPr/>
                    <a:lstStyle/>
                    <a:p>
                      <a:pPr algn="l"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7952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26576" y="2182483"/>
            <a:ext cx="5718544" cy="2548349"/>
          </a:xfrm>
          <a:prstGeom prst="rect">
            <a:avLst/>
          </a:prstGeom>
        </p:spPr>
      </p:pic>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80657460"/>
              </p:ext>
            </p:extLst>
          </p:nvPr>
        </p:nvGraphicFramePr>
        <p:xfrm>
          <a:off x="4118456" y="2313827"/>
          <a:ext cx="4530243" cy="1333500"/>
        </p:xfrm>
        <a:graphic>
          <a:graphicData uri="http://schemas.openxmlformats.org/drawingml/2006/table">
            <a:tbl>
              <a:tblPr>
                <a:tableStyleId>{68D230F3-CF80-4859-8CE7-A43EE81993B5}</a:tableStyleId>
              </a:tblPr>
              <a:tblGrid>
                <a:gridCol w="1985880">
                  <a:extLst>
                    <a:ext uri="{9D8B030D-6E8A-4147-A177-3AD203B41FA5}">
                      <a16:colId xmlns:a16="http://schemas.microsoft.com/office/drawing/2014/main" val="20000"/>
                    </a:ext>
                  </a:extLst>
                </a:gridCol>
                <a:gridCol w="706688">
                  <a:extLst>
                    <a:ext uri="{9D8B030D-6E8A-4147-A177-3AD203B41FA5}">
                      <a16:colId xmlns:a16="http://schemas.microsoft.com/office/drawing/2014/main" val="20001"/>
                    </a:ext>
                  </a:extLst>
                </a:gridCol>
                <a:gridCol w="661301">
                  <a:extLst>
                    <a:ext uri="{9D8B030D-6E8A-4147-A177-3AD203B41FA5}">
                      <a16:colId xmlns:a16="http://schemas.microsoft.com/office/drawing/2014/main" val="20002"/>
                    </a:ext>
                  </a:extLst>
                </a:gridCol>
                <a:gridCol w="651428">
                  <a:extLst>
                    <a:ext uri="{9D8B030D-6E8A-4147-A177-3AD203B41FA5}">
                      <a16:colId xmlns:a16="http://schemas.microsoft.com/office/drawing/2014/main" val="20003"/>
                    </a:ext>
                  </a:extLst>
                </a:gridCol>
                <a:gridCol w="524946">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18 691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68 793</a:t>
                      </a:r>
                    </a:p>
                  </a:txBody>
                  <a:tcPr marL="9525" marR="9525" marT="9525" marB="0" anchor="b"/>
                </a:tc>
                <a:tc>
                  <a:txBody>
                    <a:bodyPr/>
                    <a:lstStyle/>
                    <a:p>
                      <a:pPr algn="ctr" fontAlgn="b"/>
                      <a:r>
                        <a:rPr lang="sv-SE" sz="1100" b="0" i="0" u="none" strike="noStrike">
                          <a:solidFill>
                            <a:srgbClr val="000000"/>
                          </a:solidFill>
                          <a:effectLst/>
                          <a:latin typeface="Futura Std Book"/>
                        </a:rPr>
                        <a:t>6,4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9 816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36 411</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6 724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24 808</a:t>
                      </a:r>
                    </a:p>
                  </a:txBody>
                  <a:tcPr marL="9525" marR="9525" marT="9525" marB="0" anchor="b"/>
                </a:tc>
                <a:tc>
                  <a:txBody>
                    <a:bodyPr/>
                    <a:lstStyle/>
                    <a:p>
                      <a:pPr algn="ctr" fontAlgn="b"/>
                      <a:r>
                        <a:rPr lang="sv-SE" sz="1100" b="1" i="0" u="none" strike="noStrike">
                          <a:solidFill>
                            <a:srgbClr val="000000"/>
                          </a:solidFill>
                          <a:effectLst/>
                          <a:latin typeface="Futura std book"/>
                        </a:rPr>
                        <a:t>6,5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mj-lt"/>
                        </a:rPr>
                        <a:t>Stockholms </a:t>
                      </a:r>
                      <a:r>
                        <a:rPr lang="sv-SE" sz="1100" b="1" i="0" u="none" strike="noStrike" dirty="0" smtClean="0">
                          <a:solidFill>
                            <a:srgbClr val="000000"/>
                          </a:solidFill>
                          <a:effectLst/>
                          <a:latin typeface="+mj-lt"/>
                        </a:rPr>
                        <a:t>stad</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4 001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0,1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14 666</a:t>
                      </a:r>
                    </a:p>
                  </a:txBody>
                  <a:tcPr marL="9525" marR="9525" marT="9525" marB="0" anchor="b"/>
                </a:tc>
                <a:tc>
                  <a:txBody>
                    <a:bodyPr/>
                    <a:lstStyle/>
                    <a:p>
                      <a:pPr algn="ctr" fontAlgn="b"/>
                      <a:r>
                        <a:rPr lang="sv-SE" sz="1100" b="1" i="0" u="none" strike="noStrike">
                          <a:solidFill>
                            <a:srgbClr val="000000"/>
                          </a:solidFill>
                          <a:effectLst/>
                          <a:latin typeface="Futura std book"/>
                        </a:rPr>
                        <a:t>5,0</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mj-lt"/>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11 967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43 985</a:t>
                      </a:r>
                    </a:p>
                  </a:txBody>
                  <a:tcPr marL="9525" marR="9525" marT="9525" marB="0" anchor="b"/>
                </a:tc>
                <a:tc>
                  <a:txBody>
                    <a:bodyPr/>
                    <a:lstStyle/>
                    <a:p>
                      <a:pPr algn="ctr" fontAlgn="b"/>
                      <a:r>
                        <a:rPr lang="sv-SE" sz="1100" b="0" i="0" u="none" strike="noStrike" dirty="0">
                          <a:solidFill>
                            <a:srgbClr val="000000"/>
                          </a:solidFill>
                          <a:effectLst/>
                          <a:latin typeface="Futura Std Book"/>
                        </a:rPr>
                        <a:t>6,4</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571784" y="3594277"/>
            <a:ext cx="1724936"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3750811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10749" y="2123583"/>
            <a:ext cx="5822185"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8" name="Tabell 7"/>
          <p:cNvGraphicFramePr>
            <a:graphicFrameLocks noGrp="1"/>
          </p:cNvGraphicFramePr>
          <p:nvPr>
            <p:extLst>
              <p:ext uri="{D42A27DB-BD31-4B8C-83A1-F6EECF244321}">
                <p14:modId xmlns:p14="http://schemas.microsoft.com/office/powerpoint/2010/main" val="3244765198"/>
              </p:ext>
            </p:extLst>
          </p:nvPr>
        </p:nvGraphicFramePr>
        <p:xfrm>
          <a:off x="4105274" y="2321142"/>
          <a:ext cx="4569680" cy="1333500"/>
        </p:xfrm>
        <a:graphic>
          <a:graphicData uri="http://schemas.openxmlformats.org/drawingml/2006/table">
            <a:tbl>
              <a:tblPr>
                <a:tableStyleId>{68D230F3-CF80-4859-8CE7-A43EE81993B5}</a:tableStyleId>
              </a:tblPr>
              <a:tblGrid>
                <a:gridCol w="2003167">
                  <a:extLst>
                    <a:ext uri="{9D8B030D-6E8A-4147-A177-3AD203B41FA5}">
                      <a16:colId xmlns:a16="http://schemas.microsoft.com/office/drawing/2014/main" val="20000"/>
                    </a:ext>
                  </a:extLst>
                </a:gridCol>
                <a:gridCol w="712840">
                  <a:extLst>
                    <a:ext uri="{9D8B030D-6E8A-4147-A177-3AD203B41FA5}">
                      <a16:colId xmlns:a16="http://schemas.microsoft.com/office/drawing/2014/main" val="20001"/>
                    </a:ext>
                  </a:extLst>
                </a:gridCol>
                <a:gridCol w="529516">
                  <a:extLst>
                    <a:ext uri="{9D8B030D-6E8A-4147-A177-3AD203B41FA5}">
                      <a16:colId xmlns:a16="http://schemas.microsoft.com/office/drawing/2014/main" val="20002"/>
                    </a:ext>
                  </a:extLst>
                </a:gridCol>
                <a:gridCol w="794641">
                  <a:extLst>
                    <a:ext uri="{9D8B030D-6E8A-4147-A177-3AD203B41FA5}">
                      <a16:colId xmlns:a16="http://schemas.microsoft.com/office/drawing/2014/main" val="20003"/>
                    </a:ext>
                  </a:extLst>
                </a:gridCol>
                <a:gridCol w="529516">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1 596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6 019</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844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3 090</a:t>
                      </a:r>
                    </a:p>
                  </a:txBody>
                  <a:tcPr marL="9525" marR="9525" marT="9525" marB="0" anchor="b"/>
                </a:tc>
                <a:tc>
                  <a:txBody>
                    <a:bodyPr/>
                    <a:lstStyle/>
                    <a:p>
                      <a:pPr algn="ctr" fontAlgn="b"/>
                      <a:r>
                        <a:rPr lang="sv-SE" sz="1100" b="0" i="0" u="none" strike="noStrike">
                          <a:solidFill>
                            <a:srgbClr val="000000"/>
                          </a:solidFill>
                          <a:effectLst/>
                          <a:latin typeface="Futura Std Book"/>
                        </a:rPr>
                        <a:t>-2,4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573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8,1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2 103</a:t>
                      </a:r>
                    </a:p>
                  </a:txBody>
                  <a:tcPr marL="9525" marR="9525" marT="9525" marB="0" anchor="b"/>
                </a:tc>
                <a:tc>
                  <a:txBody>
                    <a:bodyPr/>
                    <a:lstStyle/>
                    <a:p>
                      <a:pPr algn="ctr" fontAlgn="b"/>
                      <a:r>
                        <a:rPr lang="sv-SE" sz="1100" b="1"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mj-lt"/>
                        </a:rPr>
                        <a:t>Stockholms </a:t>
                      </a:r>
                      <a:r>
                        <a:rPr lang="sv-SE" sz="1100" b="1" i="0" u="none" strike="noStrike" dirty="0" smtClean="0">
                          <a:solidFill>
                            <a:srgbClr val="000000"/>
                          </a:solidFill>
                          <a:effectLst/>
                          <a:latin typeface="+mj-lt"/>
                        </a:rPr>
                        <a:t>stad</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350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1 336</a:t>
                      </a:r>
                    </a:p>
                  </a:txBody>
                  <a:tcPr marL="9525" marR="9525" marT="9525" marB="0" anchor="b"/>
                </a:tc>
                <a:tc>
                  <a:txBody>
                    <a:bodyPr/>
                    <a:lstStyle/>
                    <a:p>
                      <a:pPr algn="ctr" fontAlgn="b"/>
                      <a:r>
                        <a:rPr lang="sv-SE" sz="1100" b="1" i="0" u="none" strike="noStrike">
                          <a:solidFill>
                            <a:srgbClr val="000000"/>
                          </a:solidFill>
                          <a:effectLst/>
                          <a:latin typeface="Futura std book"/>
                        </a:rPr>
                        <a:t>7,5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a:solidFill>
                            <a:srgbClr val="000000"/>
                          </a:solidFill>
                          <a:effectLst/>
                          <a:latin typeface="+mj-lt"/>
                        </a:rPr>
                        <a:t>Sverige, </a:t>
                      </a:r>
                      <a:r>
                        <a:rPr lang="sv-SE" sz="1100" b="0" i="0" u="none" strike="noStrike" dirty="0" err="1">
                          <a:solidFill>
                            <a:srgbClr val="000000"/>
                          </a:solidFill>
                          <a:effectLst/>
                          <a:latin typeface="+mj-lt"/>
                        </a:rPr>
                        <a:t>exkl</a:t>
                      </a:r>
                      <a:r>
                        <a:rPr lang="sv-SE" sz="1100" b="0" i="0" u="none" strike="noStrike" dirty="0">
                          <a:solidFill>
                            <a:srgbClr val="000000"/>
                          </a:solidFill>
                          <a:effectLst/>
                          <a:latin typeface="+mj-lt"/>
                        </a:rPr>
                        <a:t>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1 023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3 916</a:t>
                      </a:r>
                    </a:p>
                  </a:txBody>
                  <a:tcPr marL="9525" marR="9525" marT="9525" marB="0" anchor="b"/>
                </a:tc>
                <a:tc>
                  <a:txBody>
                    <a:bodyPr/>
                    <a:lstStyle/>
                    <a:p>
                      <a:pPr algn="ctr" fontAlgn="b"/>
                      <a:r>
                        <a:rPr lang="sv-SE" sz="1100" b="0" i="0" u="none" strike="noStrike" dirty="0">
                          <a:solidFill>
                            <a:srgbClr val="000000"/>
                          </a:solidFill>
                          <a:effectLst/>
                          <a:latin typeface="Futura Std Book"/>
                        </a:rPr>
                        <a:t>-11,4</a:t>
                      </a:r>
                    </a:p>
                  </a:txBody>
                  <a:tcPr marL="9525" marR="9525" marT="9525" marB="0" anchor="b"/>
                </a:tc>
                <a:extLst>
                  <a:ext uri="{0D108BD9-81ED-4DB2-BD59-A6C34878D82A}">
                    <a16:rowId xmlns:a16="http://schemas.microsoft.com/office/drawing/2014/main" val="10006"/>
                  </a:ext>
                </a:extLst>
              </a:tr>
            </a:tbl>
          </a:graphicData>
        </a:graphic>
      </p:graphicFrame>
      <p:sp>
        <p:nvSpPr>
          <p:cNvPr id="10" name="textruta 9"/>
          <p:cNvSpPr txBox="1"/>
          <p:nvPr/>
        </p:nvSpPr>
        <p:spPr>
          <a:xfrm>
            <a:off x="7550566" y="3594277"/>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384204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310669" y="2310930"/>
            <a:ext cx="5230821" cy="2706859"/>
          </a:xfrm>
          <a:prstGeom prst="rect">
            <a:avLst/>
          </a:prstGeom>
        </p:spPr>
      </p:pic>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4262558225"/>
              </p:ext>
            </p:extLst>
          </p:nvPr>
        </p:nvGraphicFramePr>
        <p:xfrm>
          <a:off x="4039637" y="2310930"/>
          <a:ext cx="4957480" cy="1499908"/>
        </p:xfrm>
        <a:graphic>
          <a:graphicData uri="http://schemas.openxmlformats.org/drawingml/2006/table">
            <a:tbl>
              <a:tblPr>
                <a:tableStyleId>{68D230F3-CF80-4859-8CE7-A43EE81993B5}</a:tableStyleId>
              </a:tblPr>
              <a:tblGrid>
                <a:gridCol w="1484863">
                  <a:extLst>
                    <a:ext uri="{9D8B030D-6E8A-4147-A177-3AD203B41FA5}">
                      <a16:colId xmlns:a16="http://schemas.microsoft.com/office/drawing/2014/main" val="20000"/>
                    </a:ext>
                  </a:extLst>
                </a:gridCol>
                <a:gridCol w="760315">
                  <a:extLst>
                    <a:ext uri="{9D8B030D-6E8A-4147-A177-3AD203B41FA5}">
                      <a16:colId xmlns:a16="http://schemas.microsoft.com/office/drawing/2014/main" val="20001"/>
                    </a:ext>
                  </a:extLst>
                </a:gridCol>
                <a:gridCol w="792107">
                  <a:extLst>
                    <a:ext uri="{9D8B030D-6E8A-4147-A177-3AD203B41FA5}">
                      <a16:colId xmlns:a16="http://schemas.microsoft.com/office/drawing/2014/main" val="20002"/>
                    </a:ext>
                  </a:extLst>
                </a:gridCol>
                <a:gridCol w="792107">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2938">
                  <a:extLst>
                    <a:ext uri="{9D8B030D-6E8A-4147-A177-3AD203B41FA5}">
                      <a16:colId xmlns:a16="http://schemas.microsoft.com/office/drawing/2014/main" val="20005"/>
                    </a:ext>
                  </a:extLst>
                </a:gridCol>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4 920 900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11,5</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2 253 700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12,5</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1 209 800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15,5</a:t>
                      </a:r>
                    </a:p>
                  </a:txBody>
                  <a:tcPr marL="9525" marR="9525" marT="9525" marB="0" anchor="b"/>
                </a:tc>
                <a:tc>
                  <a:txBody>
                    <a:bodyPr/>
                    <a:lstStyle/>
                    <a:p>
                      <a:pPr algn="ctr" fontAlgn="b"/>
                      <a:r>
                        <a:rPr lang="sv-SE" sz="1100" b="1" i="0" u="none" strike="noStrike">
                          <a:solidFill>
                            <a:srgbClr val="000000"/>
                          </a:solidFill>
                          <a:effectLst/>
                          <a:latin typeface="Futura std book"/>
                        </a:rPr>
                        <a:t>1,8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mj-lt"/>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529 300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9 000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16,3</a:t>
                      </a:r>
                    </a:p>
                  </a:txBody>
                  <a:tcPr marL="9525" marR="9525" marT="9525" marB="0" anchor="b"/>
                </a:tc>
                <a:tc>
                  <a:txBody>
                    <a:bodyPr/>
                    <a:lstStyle/>
                    <a:p>
                      <a:pPr algn="ctr" fontAlgn="b"/>
                      <a:r>
                        <a:rPr lang="sv-SE" sz="1100" b="1"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a:solidFill>
                            <a:srgbClr val="000000"/>
                          </a:solidFill>
                          <a:effectLst/>
                          <a:latin typeface="+mj-lt"/>
                        </a:rPr>
                        <a:t>Sverige, </a:t>
                      </a:r>
                      <a:r>
                        <a:rPr lang="sv-SE" sz="1100" b="0" i="0" u="none" strike="noStrike" dirty="0" err="1">
                          <a:solidFill>
                            <a:srgbClr val="000000"/>
                          </a:solidFill>
                          <a:effectLst/>
                          <a:latin typeface="+mj-lt"/>
                        </a:rPr>
                        <a:t>exkl</a:t>
                      </a:r>
                      <a:r>
                        <a:rPr lang="sv-SE" sz="1100" b="0" i="0" u="none" strike="noStrike" dirty="0">
                          <a:solidFill>
                            <a:srgbClr val="000000"/>
                          </a:solidFill>
                          <a:effectLst/>
                          <a:latin typeface="+mj-lt"/>
                        </a:rPr>
                        <a:t>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3 711 100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51 800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10,3</a:t>
                      </a:r>
                    </a:p>
                  </a:txBody>
                  <a:tcPr marL="9525" marR="9525" marT="9525" marB="0" anchor="b"/>
                </a:tc>
                <a:tc>
                  <a:txBody>
                    <a:bodyPr/>
                    <a:lstStyle/>
                    <a:p>
                      <a:pPr algn="ctr" fontAlgn="b"/>
                      <a:r>
                        <a:rPr lang="sv-SE" sz="1100" b="0" i="0" u="none" strike="noStrike" dirty="0">
                          <a:solidFill>
                            <a:srgbClr val="000000"/>
                          </a:solidFill>
                          <a:effectLst/>
                          <a:latin typeface="Futura std book"/>
                        </a:rPr>
                        <a:t>1,4</a:t>
                      </a:r>
                    </a:p>
                  </a:txBody>
                  <a:tcPr marL="9525" marR="9525" marT="9525" marB="0" anchor="b"/>
                </a:tc>
                <a:extLst>
                  <a:ext uri="{0D108BD9-81ED-4DB2-BD59-A6C34878D82A}">
                    <a16:rowId xmlns:a16="http://schemas.microsoft.com/office/drawing/2014/main" val="10006"/>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518377" y="3810838"/>
            <a:ext cx="1263404" cy="346947"/>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7" name="Rundad rektangulär 6"/>
          <p:cNvSpPr/>
          <p:nvPr/>
        </p:nvSpPr>
        <p:spPr>
          <a:xfrm>
            <a:off x="6086901" y="1173707"/>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Företag verksamma inom information och kommunikation och byggbranschen ökade sysselsättningen procentuellt mest i Stockholms län. Dessa båda branschers ökning motsvarar 13 000 personer</a:t>
            </a:r>
            <a:r>
              <a:rPr lang="sv-SE" sz="800" i="1" dirty="0" smtClean="0">
                <a:solidFill>
                  <a:srgbClr val="FF0000"/>
                </a:solidFill>
              </a:rPr>
              <a:t>.</a:t>
            </a:r>
            <a:endParaRPr lang="sv-SE" sz="800" dirty="0">
              <a:solidFill>
                <a:srgbClr val="FF0000"/>
              </a:solidFill>
            </a:endParaRPr>
          </a:p>
        </p:txBody>
      </p:sp>
    </p:spTree>
    <p:extLst>
      <p:ext uri="{BB962C8B-B14F-4D97-AF65-F5344CB8AC3E}">
        <p14:creationId xmlns:p14="http://schemas.microsoft.com/office/powerpoint/2010/main" val="401488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Stockholms län</a:t>
            </a: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2054093431"/>
              </p:ext>
            </p:extLst>
          </p:nvPr>
        </p:nvGraphicFramePr>
        <p:xfrm>
          <a:off x="482804" y="981772"/>
          <a:ext cx="6555739" cy="3787737"/>
        </p:xfrm>
        <a:graphic>
          <a:graphicData uri="http://schemas.openxmlformats.org/drawingml/2006/table">
            <a:tbl>
              <a:tblPr>
                <a:tableStyleId>{68D230F3-CF80-4859-8CE7-A43EE81993B5}</a:tableStyleId>
              </a:tblPr>
              <a:tblGrid>
                <a:gridCol w="2247916">
                  <a:extLst>
                    <a:ext uri="{9D8B030D-6E8A-4147-A177-3AD203B41FA5}">
                      <a16:colId xmlns:a16="http://schemas.microsoft.com/office/drawing/2014/main" val="20000"/>
                    </a:ext>
                  </a:extLst>
                </a:gridCol>
                <a:gridCol w="1144508">
                  <a:extLst>
                    <a:ext uri="{9D8B030D-6E8A-4147-A177-3AD203B41FA5}">
                      <a16:colId xmlns:a16="http://schemas.microsoft.com/office/drawing/2014/main" val="20001"/>
                    </a:ext>
                  </a:extLst>
                </a:gridCol>
                <a:gridCol w="866055">
                  <a:extLst>
                    <a:ext uri="{9D8B030D-6E8A-4147-A177-3AD203B41FA5}">
                      <a16:colId xmlns:a16="http://schemas.microsoft.com/office/drawing/2014/main" val="20002"/>
                    </a:ext>
                  </a:extLst>
                </a:gridCol>
                <a:gridCol w="866055">
                  <a:extLst>
                    <a:ext uri="{9D8B030D-6E8A-4147-A177-3AD203B41FA5}">
                      <a16:colId xmlns:a16="http://schemas.microsoft.com/office/drawing/2014/main" val="20003"/>
                    </a:ext>
                  </a:extLst>
                </a:gridCol>
                <a:gridCol w="866055">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tura std book"/>
                        </a:rPr>
                        <a:t>1 209 800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18,1</a:t>
                      </a:r>
                    </a:p>
                  </a:txBody>
                  <a:tcPr marL="9525" marR="9525" marT="9525" marB="0" anchor="b"/>
                </a:tc>
                <a:tc>
                  <a:txBody>
                    <a:bodyPr/>
                    <a:lstStyle/>
                    <a:p>
                      <a:pPr algn="ctr" fontAlgn="b"/>
                      <a:r>
                        <a:rPr lang="sv-SE" sz="1100" b="1" i="0" u="none" strike="noStrike">
                          <a:solidFill>
                            <a:srgbClr val="000000"/>
                          </a:solidFill>
                          <a:effectLst/>
                          <a:latin typeface="Futura std book"/>
                        </a:rPr>
                        <a:t>15,5</a:t>
                      </a:r>
                    </a:p>
                  </a:txBody>
                  <a:tcPr marL="9525" marR="9525" marT="9525" marB="0" anchor="b"/>
                </a:tc>
                <a:tc>
                  <a:txBody>
                    <a:bodyPr/>
                    <a:lstStyle/>
                    <a:p>
                      <a:pPr algn="ctr" fontAlgn="b"/>
                      <a:r>
                        <a:rPr lang="sv-SE" sz="1100" b="1" i="0" u="none" strike="noStrike">
                          <a:solidFill>
                            <a:srgbClr val="000000"/>
                          </a:solidFill>
                          <a:effectLst/>
                          <a:latin typeface="Futura std book"/>
                        </a:rPr>
                        <a:t>1,8</a:t>
                      </a:r>
                    </a:p>
                  </a:txBody>
                  <a:tcPr marL="9525" marR="9525" marT="9525" marB="0" anchor="b"/>
                </a:tc>
                <a:extLst>
                  <a:ext uri="{0D108BD9-81ED-4DB2-BD59-A6C34878D82A}">
                    <a16:rowId xmlns:a16="http://schemas.microsoft.com/office/drawing/2014/main" val="10002"/>
                  </a:ext>
                </a:extLst>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p>
                  </a:txBody>
                  <a:tcPr marL="9525" marR="9525" marT="9525" marB="0" anchor="b"/>
                </a:tc>
                <a:extLst>
                  <a:ext uri="{0D108BD9-81ED-4DB2-BD59-A6C34878D82A}">
                    <a16:rowId xmlns:a16="http://schemas.microsoft.com/office/drawing/2014/main" val="10003"/>
                  </a:ext>
                </a:extLst>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59 200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tc>
                  <a:txBody>
                    <a:bodyPr/>
                    <a:lstStyle/>
                    <a:p>
                      <a:pPr algn="ctr" fontAlgn="b"/>
                      <a:r>
                        <a:rPr lang="sv-SE" sz="1100" b="0" i="0" u="none" strike="noStrike">
                          <a:solidFill>
                            <a:srgbClr val="000000"/>
                          </a:solidFill>
                          <a:effectLst/>
                          <a:latin typeface="Futura std book"/>
                        </a:rPr>
                        <a:t>-0,3</a:t>
                      </a:r>
                    </a:p>
                  </a:txBody>
                  <a:tcPr marL="9525" marR="9525" marT="9525" marB="0" anchor="b"/>
                </a:tc>
                <a:extLst>
                  <a:ext uri="{0D108BD9-81ED-4DB2-BD59-A6C34878D82A}">
                    <a16:rowId xmlns:a16="http://schemas.microsoft.com/office/drawing/2014/main" val="10004"/>
                  </a:ext>
                </a:extLst>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27 400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-4,2</a:t>
                      </a:r>
                    </a:p>
                  </a:txBody>
                  <a:tcPr marL="9525" marR="9525" marT="9525" marB="0" anchor="b"/>
                </a:tc>
                <a:tc>
                  <a:txBody>
                    <a:bodyPr/>
                    <a:lstStyle/>
                    <a:p>
                      <a:pPr algn="ctr" fontAlgn="b"/>
                      <a:r>
                        <a:rPr lang="sv-SE" sz="1100" b="0" i="0" u="none" strike="noStrike">
                          <a:solidFill>
                            <a:srgbClr val="000000"/>
                          </a:solidFill>
                          <a:effectLst/>
                          <a:latin typeface="Futura std book"/>
                        </a:rPr>
                        <a:t>-8,7</a:t>
                      </a: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tc>
                <a:extLst>
                  <a:ext uri="{0D108BD9-81ED-4DB2-BD59-A6C34878D82A}">
                    <a16:rowId xmlns:a16="http://schemas.microsoft.com/office/drawing/2014/main" val="10005"/>
                  </a:ext>
                </a:extLst>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69 000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15,0</a:t>
                      </a:r>
                    </a:p>
                  </a:txBody>
                  <a:tcPr marL="9525" marR="9525" marT="9525" marB="0" anchor="b"/>
                </a:tc>
                <a:tc>
                  <a:txBody>
                    <a:bodyPr/>
                    <a:lstStyle/>
                    <a:p>
                      <a:pPr algn="ctr" fontAlgn="b"/>
                      <a:r>
                        <a:rPr lang="sv-SE" sz="1100" b="0" i="0" u="none" strike="noStrike">
                          <a:solidFill>
                            <a:srgbClr val="000000"/>
                          </a:solidFill>
                          <a:effectLst/>
                          <a:latin typeface="Futura std book"/>
                        </a:rPr>
                        <a:t>21,5</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tc>
                <a:extLst>
                  <a:ext uri="{0D108BD9-81ED-4DB2-BD59-A6C34878D82A}">
                    <a16:rowId xmlns:a16="http://schemas.microsoft.com/office/drawing/2014/main" val="10006"/>
                  </a:ext>
                </a:extLst>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139 800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4,0</a:t>
                      </a:r>
                    </a:p>
                  </a:txBody>
                  <a:tcPr marL="9525" marR="9525" marT="9525" marB="0" anchor="b"/>
                </a:tc>
                <a:tc>
                  <a:txBody>
                    <a:bodyPr/>
                    <a:lstStyle/>
                    <a:p>
                      <a:pPr algn="ctr" fontAlgn="b"/>
                      <a:r>
                        <a:rPr lang="sv-SE" sz="1100" b="0" i="0" u="none" strike="noStrike">
                          <a:solidFill>
                            <a:srgbClr val="000000"/>
                          </a:solidFill>
                          <a:effectLst/>
                          <a:latin typeface="Futura std book"/>
                        </a:rPr>
                        <a:t>9,9</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07"/>
                  </a:ext>
                </a:extLst>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59 900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12,8</a:t>
                      </a:r>
                    </a:p>
                  </a:txBody>
                  <a:tcPr marL="9525" marR="9525" marT="9525" marB="0" anchor="b"/>
                </a:tc>
                <a:tc>
                  <a:txBody>
                    <a:bodyPr/>
                    <a:lstStyle/>
                    <a:p>
                      <a:pPr algn="ctr" fontAlgn="b"/>
                      <a:r>
                        <a:rPr lang="sv-SE" sz="1100" b="0" i="0" u="none" strike="noStrike">
                          <a:solidFill>
                            <a:srgbClr val="000000"/>
                          </a:solidFill>
                          <a:effectLst/>
                          <a:latin typeface="Futura std book"/>
                        </a:rPr>
                        <a:t>9,9</a:t>
                      </a: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tc>
                <a:extLst>
                  <a:ext uri="{0D108BD9-81ED-4DB2-BD59-A6C34878D82A}">
                    <a16:rowId xmlns:a16="http://schemas.microsoft.com/office/drawing/2014/main" val="10008"/>
                  </a:ext>
                </a:extLst>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49 600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38,5</a:t>
                      </a:r>
                    </a:p>
                  </a:txBody>
                  <a:tcPr marL="9525" marR="9525" marT="9525" marB="0" anchor="b"/>
                </a:tc>
                <a:tc>
                  <a:txBody>
                    <a:bodyPr/>
                    <a:lstStyle/>
                    <a:p>
                      <a:pPr algn="ctr" fontAlgn="b"/>
                      <a:r>
                        <a:rPr lang="sv-SE" sz="1100" b="0" i="0" u="none" strike="noStrike">
                          <a:solidFill>
                            <a:srgbClr val="000000"/>
                          </a:solidFill>
                          <a:effectLst/>
                          <a:latin typeface="Futura std book"/>
                        </a:rPr>
                        <a:t>33,7</a:t>
                      </a:r>
                    </a:p>
                  </a:txBody>
                  <a:tcPr marL="9525" marR="9525" marT="9525" marB="0" anchor="b"/>
                </a:tc>
                <a:tc>
                  <a:txBody>
                    <a:bodyPr/>
                    <a:lstStyle/>
                    <a:p>
                      <a:pPr algn="ctr" fontAlgn="b"/>
                      <a:r>
                        <a:rPr lang="sv-SE" sz="1100" b="0" i="0" u="none" strike="noStrike">
                          <a:solidFill>
                            <a:srgbClr val="000000"/>
                          </a:solidFill>
                          <a:effectLst/>
                          <a:latin typeface="Futura std book"/>
                        </a:rPr>
                        <a:t>4,0</a:t>
                      </a:r>
                    </a:p>
                  </a:txBody>
                  <a:tcPr marL="9525" marR="9525" marT="9525" marB="0" anchor="b"/>
                </a:tc>
                <a:extLst>
                  <a:ext uri="{0D108BD9-81ED-4DB2-BD59-A6C34878D82A}">
                    <a16:rowId xmlns:a16="http://schemas.microsoft.com/office/drawing/2014/main" val="10009"/>
                  </a:ext>
                </a:extLst>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96 600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26,4</a:t>
                      </a:r>
                    </a:p>
                  </a:txBody>
                  <a:tcPr marL="9525" marR="9525" marT="9525" marB="0" anchor="b"/>
                </a:tc>
                <a:tc>
                  <a:txBody>
                    <a:bodyPr/>
                    <a:lstStyle/>
                    <a:p>
                      <a:pPr algn="ctr" fontAlgn="b"/>
                      <a:r>
                        <a:rPr lang="sv-SE" sz="1100" b="0" i="0" u="none" strike="noStrike">
                          <a:solidFill>
                            <a:srgbClr val="000000"/>
                          </a:solidFill>
                          <a:effectLst/>
                          <a:latin typeface="Futura std book"/>
                        </a:rPr>
                        <a:t>22,0</a:t>
                      </a:r>
                    </a:p>
                  </a:txBody>
                  <a:tcPr marL="9525" marR="9525" marT="9525" marB="0" anchor="b"/>
                </a:tc>
                <a:tc>
                  <a:txBody>
                    <a:bodyPr/>
                    <a:lstStyle/>
                    <a:p>
                      <a:pPr algn="ctr" fontAlgn="b"/>
                      <a:r>
                        <a:rPr lang="sv-SE" sz="1100" b="0" i="0" u="none" strike="noStrike">
                          <a:solidFill>
                            <a:srgbClr val="000000"/>
                          </a:solidFill>
                          <a:effectLst/>
                          <a:latin typeface="Futura std book"/>
                        </a:rPr>
                        <a:t>9,6</a:t>
                      </a:r>
                    </a:p>
                  </a:txBody>
                  <a:tcPr marL="9525" marR="9525" marT="9525" marB="0" anchor="b"/>
                </a:tc>
                <a:extLst>
                  <a:ext uri="{0D108BD9-81ED-4DB2-BD59-A6C34878D82A}">
                    <a16:rowId xmlns:a16="http://schemas.microsoft.com/office/drawing/2014/main" val="10010"/>
                  </a:ext>
                </a:extLst>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71 000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13,6</a:t>
                      </a:r>
                    </a:p>
                  </a:txBody>
                  <a:tcPr marL="9525" marR="9525" marT="9525" marB="0" anchor="b"/>
                </a:tc>
                <a:tc>
                  <a:txBody>
                    <a:bodyPr/>
                    <a:lstStyle/>
                    <a:p>
                      <a:pPr algn="ctr" fontAlgn="b"/>
                      <a:r>
                        <a:rPr lang="sv-SE" sz="1100" b="0" i="0" u="none" strike="noStrike">
                          <a:solidFill>
                            <a:srgbClr val="000000"/>
                          </a:solidFill>
                          <a:effectLst/>
                          <a:latin typeface="Futura std book"/>
                        </a:rPr>
                        <a:t>10,9</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11"/>
                  </a:ext>
                </a:extLst>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306 100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27,0</a:t>
                      </a:r>
                    </a:p>
                  </a:txBody>
                  <a:tcPr marL="9525" marR="9525" marT="9525" marB="0" anchor="b"/>
                </a:tc>
                <a:tc>
                  <a:txBody>
                    <a:bodyPr/>
                    <a:lstStyle/>
                    <a:p>
                      <a:pPr algn="ctr" fontAlgn="b"/>
                      <a:r>
                        <a:rPr lang="sv-SE" sz="1100" b="0" i="0" u="none" strike="noStrike">
                          <a:solidFill>
                            <a:srgbClr val="000000"/>
                          </a:solidFill>
                          <a:effectLst/>
                          <a:latin typeface="Futura std book"/>
                        </a:rPr>
                        <a:t>19,1</a:t>
                      </a:r>
                    </a:p>
                  </a:txBody>
                  <a:tcPr marL="9525" marR="9525" marT="9525" marB="0" anchor="b"/>
                </a:tc>
                <a:tc>
                  <a:txBody>
                    <a:bodyPr/>
                    <a:lstStyle/>
                    <a:p>
                      <a:pPr algn="ctr" fontAlgn="b"/>
                      <a:r>
                        <a:rPr lang="sv-SE" sz="1100" b="0" i="0" u="none" strike="noStrike">
                          <a:solidFill>
                            <a:srgbClr val="000000"/>
                          </a:solidFill>
                          <a:effectLst/>
                          <a:latin typeface="Futura std book"/>
                        </a:rPr>
                        <a:t>0,8</a:t>
                      </a:r>
                    </a:p>
                  </a:txBody>
                  <a:tcPr marL="9525" marR="9525" marT="9525" marB="0" anchor="b"/>
                </a:tc>
                <a:extLst>
                  <a:ext uri="{0D108BD9-81ED-4DB2-BD59-A6C34878D82A}">
                    <a16:rowId xmlns:a16="http://schemas.microsoft.com/office/drawing/2014/main" val="10012"/>
                  </a:ext>
                </a:extLst>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79 900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23,1</a:t>
                      </a:r>
                    </a:p>
                  </a:txBody>
                  <a:tcPr marL="9525" marR="9525" marT="9525" marB="0" anchor="b"/>
                </a:tc>
                <a:tc>
                  <a:txBody>
                    <a:bodyPr/>
                    <a:lstStyle/>
                    <a:p>
                      <a:pPr algn="ctr" fontAlgn="b"/>
                      <a:r>
                        <a:rPr lang="sv-SE" sz="1100" b="0" i="0" u="none" strike="noStrike">
                          <a:solidFill>
                            <a:srgbClr val="000000"/>
                          </a:solidFill>
                          <a:effectLst/>
                          <a:latin typeface="Futura std book"/>
                        </a:rPr>
                        <a:t>11,7</a:t>
                      </a:r>
                    </a:p>
                  </a:txBody>
                  <a:tcPr marL="9525" marR="9525" marT="9525" marB="0" anchor="b"/>
                </a:tc>
                <a:tc>
                  <a:txBody>
                    <a:bodyPr/>
                    <a:lstStyle/>
                    <a:p>
                      <a:pPr algn="ctr" fontAlgn="b"/>
                      <a:r>
                        <a:rPr lang="sv-SE" sz="1100" b="0" i="0" u="none" strike="noStrike">
                          <a:solidFill>
                            <a:srgbClr val="000000"/>
                          </a:solidFill>
                          <a:effectLst/>
                          <a:latin typeface="Futura std book"/>
                        </a:rPr>
                        <a:t>2,8</a:t>
                      </a:r>
                    </a:p>
                  </a:txBody>
                  <a:tcPr marL="9525" marR="9525" marT="9525" marB="0" anchor="b"/>
                </a:tc>
                <a:extLst>
                  <a:ext uri="{0D108BD9-81ED-4DB2-BD59-A6C34878D82A}">
                    <a16:rowId xmlns:a16="http://schemas.microsoft.com/office/drawing/2014/main" val="10013"/>
                  </a:ext>
                </a:extLst>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125 200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19,2</a:t>
                      </a:r>
                    </a:p>
                  </a:txBody>
                  <a:tcPr marL="9525" marR="9525" marT="9525" marB="0" anchor="b"/>
                </a:tc>
                <a:tc>
                  <a:txBody>
                    <a:bodyPr/>
                    <a:lstStyle/>
                    <a:p>
                      <a:pPr algn="ctr" fontAlgn="b"/>
                      <a:r>
                        <a:rPr lang="sv-SE" sz="1100" b="0" i="0" u="none" strike="noStrike">
                          <a:solidFill>
                            <a:srgbClr val="000000"/>
                          </a:solidFill>
                          <a:effectLst/>
                          <a:latin typeface="Futura std book"/>
                        </a:rPr>
                        <a:t>13,5</a:t>
                      </a:r>
                    </a:p>
                  </a:txBody>
                  <a:tcPr marL="9525" marR="9525" marT="9525" marB="0" anchor="b"/>
                </a:tc>
                <a:tc>
                  <a:txBody>
                    <a:bodyPr/>
                    <a:lstStyle/>
                    <a:p>
                      <a:pPr algn="ctr" fontAlgn="b"/>
                      <a:r>
                        <a:rPr lang="sv-SE" sz="1100" b="0" i="0" u="none" strike="noStrike">
                          <a:solidFill>
                            <a:srgbClr val="000000"/>
                          </a:solidFill>
                          <a:effectLst/>
                          <a:latin typeface="Futura std book"/>
                        </a:rPr>
                        <a:t>-1,3</a:t>
                      </a:r>
                    </a:p>
                  </a:txBody>
                  <a:tcPr marL="9525" marR="9525" marT="9525" marB="0" anchor="b"/>
                </a:tc>
                <a:extLst>
                  <a:ext uri="{0D108BD9-81ED-4DB2-BD59-A6C34878D82A}">
                    <a16:rowId xmlns:a16="http://schemas.microsoft.com/office/drawing/2014/main" val="10014"/>
                  </a:ext>
                </a:extLst>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145 400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17,2</a:t>
                      </a:r>
                    </a:p>
                  </a:txBody>
                  <a:tcPr marL="9525" marR="9525" marT="9525" marB="0" anchor="b"/>
                </a:tc>
                <a:tc>
                  <a:txBody>
                    <a:bodyPr/>
                    <a:lstStyle/>
                    <a:p>
                      <a:pPr algn="ctr" fontAlgn="b"/>
                      <a:r>
                        <a:rPr lang="sv-SE" sz="1100" b="0" i="0" u="none" strike="noStrike">
                          <a:solidFill>
                            <a:srgbClr val="000000"/>
                          </a:solidFill>
                          <a:effectLst/>
                          <a:latin typeface="Futura std book"/>
                        </a:rPr>
                        <a:t>18,4</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extLst>
                  <a:ext uri="{0D108BD9-81ED-4DB2-BD59-A6C34878D82A}">
                    <a16:rowId xmlns:a16="http://schemas.microsoft.com/office/drawing/2014/main" val="10015"/>
                  </a:ext>
                </a:extLst>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a:rPr>
                        <a:t>i.u</a:t>
                      </a:r>
                      <a:r>
                        <a:rPr lang="sv-SE" sz="1100" b="0" i="0" u="none" strike="noStrike" dirty="0">
                          <a:solidFill>
                            <a:srgbClr val="000000"/>
                          </a:solidFill>
                          <a:effectLst/>
                          <a:latin typeface="Futura std book"/>
                        </a:rPr>
                        <a:t>.</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extLst>
                  <a:ext uri="{0D108BD9-81ED-4DB2-BD59-A6C34878D82A}">
                    <a16:rowId xmlns:a16="http://schemas.microsoft.com/office/drawing/2014/main" val="10016"/>
                  </a:ext>
                </a:extLst>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1 206 100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18,2</a:t>
                      </a:r>
                    </a:p>
                  </a:txBody>
                  <a:tcPr marL="9525" marR="9525" marT="9525" marB="0" anchor="b"/>
                </a:tc>
                <a:tc>
                  <a:txBody>
                    <a:bodyPr/>
                    <a:lstStyle/>
                    <a:p>
                      <a:pPr algn="ctr" fontAlgn="b"/>
                      <a:r>
                        <a:rPr lang="sv-SE" sz="1100" b="0" i="0" u="none" strike="noStrike">
                          <a:solidFill>
                            <a:srgbClr val="000000"/>
                          </a:solidFill>
                          <a:effectLst/>
                          <a:latin typeface="Futura std book"/>
                        </a:rPr>
                        <a:t>15,6</a:t>
                      </a:r>
                    </a:p>
                  </a:txBody>
                  <a:tcPr marL="9525" marR="9525" marT="9525" marB="0" anchor="b"/>
                </a:tc>
                <a:tc>
                  <a:txBody>
                    <a:bodyPr/>
                    <a:lstStyle/>
                    <a:p>
                      <a:pPr algn="ctr" fontAlgn="b"/>
                      <a:r>
                        <a:rPr lang="sv-SE" sz="1100" b="0" i="0" u="none" strike="noStrike">
                          <a:solidFill>
                            <a:srgbClr val="000000"/>
                          </a:solidFill>
                          <a:effectLst/>
                          <a:latin typeface="Futura std book"/>
                        </a:rPr>
                        <a:t>2,0</a:t>
                      </a:r>
                    </a:p>
                  </a:txBody>
                  <a:tcPr marL="9525" marR="9525" marT="9525" marB="0" anchor="b"/>
                </a:tc>
                <a:extLst>
                  <a:ext uri="{0D108BD9-81ED-4DB2-BD59-A6C34878D82A}">
                    <a16:rowId xmlns:a16="http://schemas.microsoft.com/office/drawing/2014/main" val="10017"/>
                  </a:ext>
                </a:extLst>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a:t>
                      </a:r>
                    </a:p>
                  </a:txBody>
                  <a:tcPr marL="9525" marR="9525" marT="9525" marB="0" anchor="b"/>
                </a:tc>
                <a:tc>
                  <a:txBody>
                    <a:bodyPr/>
                    <a:lstStyle/>
                    <a:p>
                      <a:pPr algn="ctr" fontAlgn="b"/>
                      <a:r>
                        <a:rPr lang="sv-SE" sz="1100" b="0" i="0" u="none" strike="noStrike">
                          <a:solidFill>
                            <a:srgbClr val="000000"/>
                          </a:solidFill>
                          <a:effectLst/>
                          <a:latin typeface="Futura std book"/>
                        </a:rPr>
                        <a:t>-2,7</a:t>
                      </a:r>
                    </a:p>
                  </a:txBody>
                  <a:tcPr marL="9525" marR="9525" marT="9525" marB="0" anchor="b"/>
                </a:tc>
                <a:tc>
                  <a:txBody>
                    <a:bodyPr/>
                    <a:lstStyle/>
                    <a:p>
                      <a:pPr algn="ctr" fontAlgn="b"/>
                      <a:r>
                        <a:rPr lang="sv-SE" sz="1100" b="0" i="0" u="none" strike="noStrike" dirty="0">
                          <a:solidFill>
                            <a:srgbClr val="000000"/>
                          </a:solidFill>
                          <a:effectLst/>
                          <a:latin typeface="Futura std book"/>
                        </a:rPr>
                        <a:t>-33,3</a:t>
                      </a:r>
                    </a:p>
                  </a:txBody>
                  <a:tcPr marL="9525" marR="9525" marT="9525" marB="0" anchor="b"/>
                </a:tc>
                <a:extLst>
                  <a:ext uri="{0D108BD9-81ED-4DB2-BD59-A6C34878D82A}">
                    <a16:rowId xmlns:a16="http://schemas.microsoft.com/office/drawing/2014/main" val="10018"/>
                  </a:ext>
                </a:extLst>
              </a:tr>
            </a:tbl>
          </a:graphicData>
        </a:graphic>
      </p:graphicFrame>
      <p:sp>
        <p:nvSpPr>
          <p:cNvPr id="7" name="textruta 6"/>
          <p:cNvSpPr txBox="1"/>
          <p:nvPr/>
        </p:nvSpPr>
        <p:spPr>
          <a:xfrm>
            <a:off x="4028622" y="4686300"/>
            <a:ext cx="914400" cy="4572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839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38100" y="2235350"/>
            <a:ext cx="5261304" cy="2554445"/>
          </a:xfrm>
          <a:prstGeom prst="rect">
            <a:avLst/>
          </a:prstGeom>
        </p:spPr>
      </p:pic>
      <p:sp>
        <p:nvSpPr>
          <p:cNvPr id="3" name="Rubrik 2"/>
          <p:cNvSpPr>
            <a:spLocks noGrp="1"/>
          </p:cNvSpPr>
          <p:nvPr>
            <p:ph type="title"/>
          </p:nvPr>
        </p:nvSpPr>
        <p:spPr>
          <a:xfrm>
            <a:off x="397496" y="1454655"/>
            <a:ext cx="6965329"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2391543183"/>
              </p:ext>
            </p:extLst>
          </p:nvPr>
        </p:nvGraphicFramePr>
        <p:xfrm>
          <a:off x="4075750" y="2263992"/>
          <a:ext cx="4674413" cy="1487805"/>
        </p:xfrm>
        <a:graphic>
          <a:graphicData uri="http://schemas.openxmlformats.org/drawingml/2006/table">
            <a:tbl>
              <a:tblPr>
                <a:tableStyleId>{68D230F3-CF80-4859-8CE7-A43EE81993B5}</a:tableStyleId>
              </a:tblPr>
              <a:tblGrid>
                <a:gridCol w="1479917">
                  <a:extLst>
                    <a:ext uri="{9D8B030D-6E8A-4147-A177-3AD203B41FA5}">
                      <a16:colId xmlns:a16="http://schemas.microsoft.com/office/drawing/2014/main" val="20000"/>
                    </a:ext>
                  </a:extLst>
                </a:gridCol>
                <a:gridCol w="976875">
                  <a:extLst>
                    <a:ext uri="{9D8B030D-6E8A-4147-A177-3AD203B41FA5}">
                      <a16:colId xmlns:a16="http://schemas.microsoft.com/office/drawing/2014/main" val="20001"/>
                    </a:ext>
                  </a:extLst>
                </a:gridCol>
                <a:gridCol w="739207">
                  <a:extLst>
                    <a:ext uri="{9D8B030D-6E8A-4147-A177-3AD203B41FA5}">
                      <a16:colId xmlns:a16="http://schemas.microsoft.com/office/drawing/2014/main" val="20002"/>
                    </a:ext>
                  </a:extLst>
                </a:gridCol>
                <a:gridCol w="739207">
                  <a:extLst>
                    <a:ext uri="{9D8B030D-6E8A-4147-A177-3AD203B41FA5}">
                      <a16:colId xmlns:a16="http://schemas.microsoft.com/office/drawing/2014/main" val="20003"/>
                    </a:ext>
                  </a:extLst>
                </a:gridCol>
                <a:gridCol w="739207">
                  <a:extLst>
                    <a:ext uri="{9D8B030D-6E8A-4147-A177-3AD203B41FA5}">
                      <a16:colId xmlns:a16="http://schemas.microsoft.com/office/drawing/2014/main" val="20004"/>
                    </a:ext>
                  </a:extLst>
                </a:gridCol>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308 239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1 299 710</a:t>
                      </a:r>
                    </a:p>
                  </a:txBody>
                  <a:tcPr marL="9525" marR="9525" marT="9525" marB="0" anchor="b"/>
                </a:tc>
                <a:tc>
                  <a:txBody>
                    <a:bodyPr/>
                    <a:lstStyle/>
                    <a:p>
                      <a:pPr algn="ctr" fontAlgn="b"/>
                      <a:r>
                        <a:rPr lang="sv-SE" sz="1100" b="0" i="0" u="none" strike="noStrike">
                          <a:solidFill>
                            <a:srgbClr val="000000"/>
                          </a:solidFill>
                          <a:effectLst/>
                          <a:latin typeface="Futura Std Book"/>
                        </a:rPr>
                        <a:t>20,6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153 659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636 583</a:t>
                      </a:r>
                    </a:p>
                  </a:txBody>
                  <a:tcPr marL="9525" marR="9525" marT="9525" marB="0" anchor="b"/>
                </a:tc>
                <a:tc>
                  <a:txBody>
                    <a:bodyPr/>
                    <a:lstStyle/>
                    <a:p>
                      <a:pPr algn="ctr" fontAlgn="b"/>
                      <a:r>
                        <a:rPr lang="sv-SE" sz="1100" b="0" i="0" u="none" strike="noStrike">
                          <a:solidFill>
                            <a:srgbClr val="000000"/>
                          </a:solidFill>
                          <a:effectLst/>
                          <a:latin typeface="Futura Std Book"/>
                        </a:rPr>
                        <a:t>21,3</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mj-lt"/>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a:rPr>
                        <a:t>96 398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396 662</a:t>
                      </a:r>
                    </a:p>
                  </a:txBody>
                  <a:tcPr marL="9525" marR="9525" marT="9525" marB="0" anchor="b"/>
                </a:tc>
                <a:tc>
                  <a:txBody>
                    <a:bodyPr/>
                    <a:lstStyle/>
                    <a:p>
                      <a:pPr algn="ctr" fontAlgn="b"/>
                      <a:r>
                        <a:rPr lang="sv-SE" sz="1100" b="1" i="0" u="none" strike="noStrike">
                          <a:solidFill>
                            <a:srgbClr val="000000"/>
                          </a:solidFill>
                          <a:effectLst/>
                          <a:latin typeface="Futura std book"/>
                        </a:rPr>
                        <a:t>23,9</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mj-lt"/>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a:rPr>
                        <a:t>67 103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25,8</a:t>
                      </a:r>
                    </a:p>
                  </a:txBody>
                  <a:tcPr marL="9525" marR="9525" marT="9525" marB="0" anchor="b">
                    <a:noFill/>
                  </a:tcPr>
                </a:tc>
                <a:tc>
                  <a:txBody>
                    <a:bodyPr/>
                    <a:lstStyle/>
                    <a:p>
                      <a:pPr algn="ctr" fontAlgn="b"/>
                      <a:r>
                        <a:rPr lang="sv-SE" sz="1100" b="1" i="0" u="none" strike="noStrike" dirty="0">
                          <a:solidFill>
                            <a:srgbClr val="000000"/>
                          </a:solidFill>
                          <a:effectLst/>
                          <a:latin typeface="Futura std book"/>
                        </a:rPr>
                        <a:t>265 545</a:t>
                      </a:r>
                    </a:p>
                  </a:txBody>
                  <a:tcPr marL="9525" marR="9525" marT="9525" marB="0" anchor="b"/>
                </a:tc>
                <a:tc>
                  <a:txBody>
                    <a:bodyPr/>
                    <a:lstStyle/>
                    <a:p>
                      <a:pPr algn="ctr" fontAlgn="b"/>
                      <a:r>
                        <a:rPr lang="sv-SE" sz="1100" b="1" i="0" u="none" strike="noStrike">
                          <a:solidFill>
                            <a:srgbClr val="000000"/>
                          </a:solidFill>
                          <a:effectLst/>
                          <a:latin typeface="Futura std book"/>
                        </a:rPr>
                        <a:t>29,6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mj-lt"/>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211 841</a:t>
                      </a:r>
                    </a:p>
                  </a:txBody>
                  <a:tcPr marL="9525" marR="9525" marT="9525" marB="0" anchor="b">
                    <a:noFill/>
                  </a:tcPr>
                </a:tc>
                <a:tc>
                  <a:txBody>
                    <a:bodyPr/>
                    <a:lstStyle/>
                    <a:p>
                      <a:pPr algn="ctr" fontAlgn="b"/>
                      <a:r>
                        <a:rPr lang="sv-SE" sz="1100" b="0" i="0" u="none" strike="noStrike" dirty="0">
                          <a:solidFill>
                            <a:srgbClr val="000000"/>
                          </a:solidFill>
                          <a:effectLst/>
                          <a:latin typeface="Futura Std Book"/>
                        </a:rPr>
                        <a:t>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903 048</a:t>
                      </a:r>
                    </a:p>
                  </a:txBody>
                  <a:tcPr marL="9525" marR="9525" marT="9525" marB="0" anchor="b"/>
                </a:tc>
                <a:tc>
                  <a:txBody>
                    <a:bodyPr/>
                    <a:lstStyle/>
                    <a:p>
                      <a:pPr algn="ctr" fontAlgn="b"/>
                      <a:r>
                        <a:rPr lang="sv-SE" sz="1100" b="0" i="0" u="none" strike="noStrike" dirty="0">
                          <a:solidFill>
                            <a:srgbClr val="000000"/>
                          </a:solidFill>
                          <a:effectLst/>
                          <a:latin typeface="Futura Std Book"/>
                        </a:rPr>
                        <a:t>19,2</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7362825" y="3692613"/>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8" name="Rundad rektangulär 7"/>
          <p:cNvSpPr/>
          <p:nvPr/>
        </p:nvSpPr>
        <p:spPr>
          <a:xfrm>
            <a:off x="6141492" y="747505"/>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Nyanmälda platser i Stockholms län inom information och kommunikation ökade med 85 % i jämförelse med fjärde kvartalet 2015.</a:t>
            </a:r>
            <a:endParaRPr lang="sv-SE" sz="800" dirty="0">
              <a:solidFill>
                <a:schemeClr val="bg1"/>
              </a:solidFill>
            </a:endParaRPr>
          </a:p>
        </p:txBody>
      </p:sp>
    </p:spTree>
    <p:extLst>
      <p:ext uri="{BB962C8B-B14F-4D97-AF65-F5344CB8AC3E}">
        <p14:creationId xmlns:p14="http://schemas.microsoft.com/office/powerpoint/2010/main" val="3549877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4682</TotalTime>
  <Words>1360</Words>
  <Application>Microsoft Office PowerPoint</Application>
  <PresentationFormat>Bildspel på skärmen (16:9)</PresentationFormat>
  <Paragraphs>725</Paragraphs>
  <Slides>15</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Futura std book</vt:lpstr>
      <vt:lpstr>Futura std book</vt:lpstr>
      <vt:lpstr>SBR 16 9</vt:lpstr>
      <vt:lpstr>Konjunkturen i Stockholms län  kv4 2016 Mars 2017</vt:lpstr>
      <vt:lpstr>Konjunkturläget i Stockholm 2016 kv4  </vt:lpstr>
      <vt:lpstr>Lönesumma i privat sektor Index 100 = 2005 kv1</vt:lpstr>
      <vt:lpstr>Lönesumma, 2016 kv4</vt:lpstr>
      <vt:lpstr>Nyregistrerade företag  </vt:lpstr>
      <vt:lpstr>Företagskonkurser  </vt:lpstr>
      <vt:lpstr>Sysselsättning Index 100 = 2008 kv1 </vt:lpstr>
      <vt:lpstr>Sysselsättning i Stockholms län </vt:lpstr>
      <vt:lpstr>Nyanmälda platser på arbetsförmedlingen Index 100 = 2005 kv1</vt:lpstr>
      <vt:lpstr>Varslade personer Index 100 = 2006 kv1</vt:lpstr>
      <vt:lpstr>Arbetslöshet i förh. till befolkningen (%), 15-74 år   </vt:lpstr>
      <vt:lpstr>Befolkning Index 100 = 2005 kv1</vt:lpstr>
      <vt:lpstr>Påbörjade lägenheter Index 100 = 2005 kv1</vt:lpstr>
      <vt:lpstr>Kommersiella övernattningar Index 100 = 2008 kv 4 (kv 4, 2008 - 2016) </vt:lpstr>
      <vt:lpstr>Stockholm Business Region   Stockholm Business Region har till uppgift att utveckla och marknadsföra Stockholm som etablerings- och besöksdestination under varumärket Stockholm – The Capital of Scandinavia. Målet är att Stockholm ska bli Europas ledande hållbara tillväxtregion.   Bolaget ägs av Stockholms stad och har två dotterbolag, Invest Stockholm och Visit Stockholm.  Samtliga rapporter finns tillgängliga på www.stockholmbusinessregion.se  Frågor kan ställas till Stefan Frid på Invest Stockholm.  Ansvarig utgivare: Olle Zetterberg, VD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356</cp:revision>
  <cp:lastPrinted>2015-02-26T14:29:42Z</cp:lastPrinted>
  <dcterms:created xsi:type="dcterms:W3CDTF">2015-02-13T14:20:44Z</dcterms:created>
  <dcterms:modified xsi:type="dcterms:W3CDTF">2017-03-23T08:51:23Z</dcterms:modified>
</cp:coreProperties>
</file>