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1"/>
  </p:handoutMasterIdLst>
  <p:sldIdLst>
    <p:sldId id="257" r:id="rId2"/>
    <p:sldId id="354" r:id="rId3"/>
    <p:sldId id="355" r:id="rId4"/>
    <p:sldId id="366" r:id="rId5"/>
    <p:sldId id="367" r:id="rId6"/>
    <p:sldId id="358" r:id="rId7"/>
    <p:sldId id="353" r:id="rId8"/>
    <p:sldId id="368" r:id="rId9"/>
    <p:sldId id="369" r:id="rId10"/>
    <p:sldId id="370" r:id="rId11"/>
    <p:sldId id="383" r:id="rId12"/>
    <p:sldId id="384" r:id="rId13"/>
    <p:sldId id="385" r:id="rId14"/>
    <p:sldId id="386" r:id="rId15"/>
    <p:sldId id="312" r:id="rId16"/>
    <p:sldId id="364" r:id="rId17"/>
    <p:sldId id="365" r:id="rId18"/>
    <p:sldId id="371" r:id="rId19"/>
    <p:sldId id="372" r:id="rId20"/>
    <p:sldId id="318" r:id="rId21"/>
    <p:sldId id="387" r:id="rId22"/>
    <p:sldId id="388" r:id="rId23"/>
    <p:sldId id="389" r:id="rId24"/>
    <p:sldId id="390" r:id="rId25"/>
    <p:sldId id="319" r:id="rId26"/>
    <p:sldId id="320" r:id="rId27"/>
    <p:sldId id="373" r:id="rId28"/>
    <p:sldId id="374" r:id="rId29"/>
    <p:sldId id="329" r:id="rId30"/>
    <p:sldId id="321" r:id="rId31"/>
    <p:sldId id="322" r:id="rId32"/>
    <p:sldId id="375" r:id="rId33"/>
    <p:sldId id="376" r:id="rId34"/>
    <p:sldId id="348" r:id="rId35"/>
    <p:sldId id="323" r:id="rId36"/>
    <p:sldId id="324" r:id="rId37"/>
    <p:sldId id="377" r:id="rId38"/>
    <p:sldId id="378" r:id="rId39"/>
    <p:sldId id="349" r:id="rId40"/>
    <p:sldId id="325" r:id="rId41"/>
    <p:sldId id="326" r:id="rId42"/>
    <p:sldId id="379" r:id="rId43"/>
    <p:sldId id="380" r:id="rId44"/>
    <p:sldId id="350" r:id="rId45"/>
    <p:sldId id="327" r:id="rId46"/>
    <p:sldId id="328" r:id="rId47"/>
    <p:sldId id="381" r:id="rId48"/>
    <p:sldId id="382" r:id="rId49"/>
    <p:sldId id="351" r:id="rId50"/>
  </p:sldIdLst>
  <p:sldSz cx="9144000" cy="6858000" type="screen4x3"/>
  <p:notesSz cx="6797675" cy="987425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E4BE00"/>
    <a:srgbClr val="E4D900"/>
    <a:srgbClr val="777777"/>
    <a:srgbClr val="808080"/>
    <a:srgbClr val="969696"/>
    <a:srgbClr val="BE2D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9" autoAdjust="0"/>
  </p:normalViewPr>
  <p:slideViewPr>
    <p:cSldViewPr snapToGrid="0">
      <p:cViewPr varScale="1">
        <p:scale>
          <a:sx n="105" d="100"/>
          <a:sy n="105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9" tIns="45570" rIns="91139" bIns="45570" numCol="1" anchor="t" anchorCtr="0" compatLnSpc="1">
            <a:prstTxWarp prst="textNoShape">
              <a:avLst/>
            </a:prstTxWarp>
          </a:bodyPr>
          <a:lstStyle>
            <a:lvl1pPr algn="l" defTabSz="911225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9" tIns="45570" rIns="91139" bIns="45570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9" tIns="45570" rIns="91139" bIns="45570" numCol="1" anchor="b" anchorCtr="0" compatLnSpc="1">
            <a:prstTxWarp prst="textNoShape">
              <a:avLst/>
            </a:prstTxWarp>
          </a:bodyPr>
          <a:lstStyle>
            <a:lvl1pPr algn="l" defTabSz="911225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736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9" tIns="45570" rIns="91139" bIns="45570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fld id="{93C4425C-CB72-45A5-8E58-ED71DA54429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25A58-E1FC-4EC5-8639-944E0CBCCE2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388" y="609600"/>
            <a:ext cx="1833562" cy="5461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5113" y="609600"/>
            <a:ext cx="5349875" cy="5461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A639C-7F0B-41BD-855D-332AEC2757A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113" y="609600"/>
            <a:ext cx="730726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49400" y="1955800"/>
            <a:ext cx="732155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sv-SE" noProof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3C7AF-AF50-4D00-AD2C-E635D2F69E4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C8A21-E469-4DC3-A84C-D5D7EB6286E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40065-90B3-4787-B6C9-62D5F9266D2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9400" y="1955800"/>
            <a:ext cx="35845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6375" y="1955800"/>
            <a:ext cx="35845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1ADF3-1B6A-4C71-BEC9-6B00FD0D821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41DE8-2BD6-4D74-87DA-1A2E339383D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817C1-B1F5-4ABF-A144-622BE33323A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7B37-100C-48D1-85EC-4BBE82CDD03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9B155-70BA-4D10-8B9B-3C674A293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71849-EDEC-4E8C-A3B4-6C0B3202D6F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Loggan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677150" y="6188075"/>
            <a:ext cx="1185863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solidFill>
            <a:srgbClr val="BE2D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4450" y="239713"/>
            <a:ext cx="104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sv-SE" sz="1400">
                <a:solidFill>
                  <a:schemeClr val="bg1"/>
                </a:solidFill>
                <a:latin typeface="Arial" charset="0"/>
              </a:rPr>
              <a:t>skane.com</a:t>
            </a:r>
          </a:p>
        </p:txBody>
      </p:sp>
      <p:sp>
        <p:nvSpPr>
          <p:cNvPr id="1029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535113" y="609600"/>
            <a:ext cx="73072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30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9400" y="1955800"/>
            <a:ext cx="73215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11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03325" y="6400800"/>
            <a:ext cx="70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15BD0F0-8E79-4685-9F35-C4A49967054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6281738" y="369888"/>
            <a:ext cx="250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19050" y="6740525"/>
            <a:ext cx="88900" cy="88900"/>
          </a:xfrm>
          <a:prstGeom prst="ellipse">
            <a:avLst/>
          </a:prstGeom>
          <a:solidFill>
            <a:srgbClr val="E4D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1536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1549400" y="1501775"/>
            <a:ext cx="732155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sz="3200" smtClean="0"/>
              <a:t>Inkvarteringsstatistik juni 2011</a:t>
            </a:r>
          </a:p>
        </p:txBody>
      </p:sp>
      <p:pic>
        <p:nvPicPr>
          <p:cNvPr id="15363" name="Picture 13" descr="skane_payoff_e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1700" y="2309813"/>
            <a:ext cx="4800600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1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228600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Gästnätter efter nationalitet Skåne</a:t>
            </a:r>
            <a:br>
              <a:rPr lang="sv-SE" smtClean="0"/>
            </a:br>
            <a:r>
              <a:rPr lang="sv-SE" smtClean="0"/>
              <a:t>jan-jun 2011</a:t>
            </a:r>
            <a:br>
              <a:rPr lang="sv-SE" smtClean="0"/>
            </a:br>
            <a:r>
              <a:rPr lang="sv-SE" sz="2000" i="1" smtClean="0"/>
              <a:t>stugby/vandrarhem</a:t>
            </a:r>
            <a:endParaRPr lang="sv-SE" sz="2000" smtClean="0"/>
          </a:p>
        </p:txBody>
      </p:sp>
      <p:sp>
        <p:nvSpPr>
          <p:cNvPr id="235522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  <p:graphicFrame>
        <p:nvGraphicFramePr>
          <p:cNvPr id="235892" name="Group 372"/>
          <p:cNvGraphicFramePr>
            <a:graphicFrameLocks noGrp="1"/>
          </p:cNvGraphicFramePr>
          <p:nvPr/>
        </p:nvGraphicFramePr>
        <p:xfrm>
          <a:off x="1592263" y="1452563"/>
          <a:ext cx="7264400" cy="4721225"/>
        </p:xfrm>
        <a:graphic>
          <a:graphicData uri="http://schemas.openxmlformats.org/drawingml/2006/table">
            <a:tbl>
              <a:tblPr/>
              <a:tblGrid>
                <a:gridCol w="1893887"/>
                <a:gridCol w="2468563"/>
                <a:gridCol w="2901950"/>
              </a:tblGrid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Nationalitet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stn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tter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Utveckling j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 med samma period 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ende 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Sverige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116 891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Danmark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9 320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1 312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Island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333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Tyskland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7 645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Storbritannien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398%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Nederl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nderna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2 515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Schweiz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682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4 550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Ryssland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Ungern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224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Tjeckien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494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1 032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182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1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228600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Gästnätter efter nationalitet Skåne</a:t>
            </a:r>
            <a:br>
              <a:rPr lang="sv-SE" smtClean="0"/>
            </a:br>
            <a:r>
              <a:rPr lang="sv-SE" smtClean="0"/>
              <a:t>juni 2011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sp>
        <p:nvSpPr>
          <p:cNvPr id="250882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  <p:graphicFrame>
        <p:nvGraphicFramePr>
          <p:cNvPr id="251250" name="Group 370"/>
          <p:cNvGraphicFramePr>
            <a:graphicFrameLocks noGrp="1"/>
          </p:cNvGraphicFramePr>
          <p:nvPr/>
        </p:nvGraphicFramePr>
        <p:xfrm>
          <a:off x="1563688" y="1489075"/>
          <a:ext cx="7283450" cy="4721225"/>
        </p:xfrm>
        <a:graphic>
          <a:graphicData uri="http://schemas.openxmlformats.org/drawingml/2006/table">
            <a:tbl>
              <a:tblPr/>
              <a:tblGrid>
                <a:gridCol w="1898650"/>
                <a:gridCol w="2474912"/>
                <a:gridCol w="2909888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Nationalitet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stn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tter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Utveckling j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 med samma period 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ende 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Sverige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242 371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Danmark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13 130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5 133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2 857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Island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193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Tyskland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16 126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Storbritannien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5 828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Nederl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nderna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2 977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Schweiz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1 550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1 596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-12%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1 097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2 991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Ryssland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2 194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Ungern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Tjeckien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-8%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4 249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1 559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29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228600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Gästnätter efter nationalitet Skåne</a:t>
            </a:r>
            <a:br>
              <a:rPr lang="sv-SE" smtClean="0"/>
            </a:br>
            <a:r>
              <a:rPr lang="sv-SE" smtClean="0"/>
              <a:t>jun-jul 2011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sp>
        <p:nvSpPr>
          <p:cNvPr id="252930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  <p:graphicFrame>
        <p:nvGraphicFramePr>
          <p:cNvPr id="253300" name="Group 372"/>
          <p:cNvGraphicFramePr>
            <a:graphicFrameLocks noGrp="1"/>
          </p:cNvGraphicFramePr>
          <p:nvPr/>
        </p:nvGraphicFramePr>
        <p:xfrm>
          <a:off x="1543050" y="1458913"/>
          <a:ext cx="7254875" cy="4721225"/>
        </p:xfrm>
        <a:graphic>
          <a:graphicData uri="http://schemas.openxmlformats.org/drawingml/2006/table">
            <a:tbl>
              <a:tblPr/>
              <a:tblGrid>
                <a:gridCol w="1892300"/>
                <a:gridCol w="2463800"/>
                <a:gridCol w="2898775"/>
              </a:tblGrid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Nationalitet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stn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tter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Utveckling j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 med samma period 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ende 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Sverige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1 150 451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Danmark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66 221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17 247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9 426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Island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1 271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Tyskland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42 659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Storbritannien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24 059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1 105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Nederl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nderna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11 488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Schweiz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5 117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7 895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5 348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10 905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Ryssland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10 798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Ungern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1 151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Tjeckien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1 322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15 908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5 510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49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228600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Gästnätter efter nationalitet Skåne</a:t>
            </a:r>
            <a:br>
              <a:rPr lang="sv-SE" smtClean="0"/>
            </a:br>
            <a:r>
              <a:rPr lang="sv-SE" smtClean="0"/>
              <a:t>juni 2011</a:t>
            </a:r>
            <a:br>
              <a:rPr lang="sv-SE" smtClean="0"/>
            </a:br>
            <a:r>
              <a:rPr lang="sv-SE" sz="2000" i="1" smtClean="0"/>
              <a:t>camping</a:t>
            </a:r>
            <a:endParaRPr lang="sv-SE" sz="2000" smtClean="0"/>
          </a:p>
        </p:txBody>
      </p:sp>
      <p:sp>
        <p:nvSpPr>
          <p:cNvPr id="258050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  <p:graphicFrame>
        <p:nvGraphicFramePr>
          <p:cNvPr id="258287" name="Group 239"/>
          <p:cNvGraphicFramePr>
            <a:graphicFrameLocks noGrp="1"/>
          </p:cNvGraphicFramePr>
          <p:nvPr/>
        </p:nvGraphicFramePr>
        <p:xfrm>
          <a:off x="1555750" y="1503363"/>
          <a:ext cx="7227888" cy="3568700"/>
        </p:xfrm>
        <a:graphic>
          <a:graphicData uri="http://schemas.openxmlformats.org/drawingml/2006/table">
            <a:tbl>
              <a:tblPr/>
              <a:tblGrid>
                <a:gridCol w="1884363"/>
                <a:gridCol w="2455862"/>
                <a:gridCol w="2887663"/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Nationalitet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stn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tter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Utveckling j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 med samma period 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ende 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Sverige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109 147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Danmark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4 261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-28%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1 137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593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Tyskland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15 549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Storbritannien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-79%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Nederl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nderna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3 033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Schweiz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1 241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Frankrike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vriga l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nder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1 455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7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228600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Gästnätter efter nationalitet Skåne</a:t>
            </a:r>
            <a:br>
              <a:rPr lang="sv-SE" smtClean="0"/>
            </a:br>
            <a:r>
              <a:rPr lang="sv-SE" smtClean="0"/>
              <a:t>jan-jun 2011</a:t>
            </a:r>
            <a:br>
              <a:rPr lang="sv-SE" smtClean="0"/>
            </a:br>
            <a:r>
              <a:rPr lang="sv-SE" sz="2000" i="1" smtClean="0"/>
              <a:t>camping</a:t>
            </a:r>
            <a:endParaRPr lang="sv-SE" sz="2000" smtClean="0"/>
          </a:p>
        </p:txBody>
      </p:sp>
      <p:sp>
        <p:nvSpPr>
          <p:cNvPr id="260098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  <p:graphicFrame>
        <p:nvGraphicFramePr>
          <p:cNvPr id="260351" name="Group 255"/>
          <p:cNvGraphicFramePr>
            <a:graphicFrameLocks noGrp="1"/>
          </p:cNvGraphicFramePr>
          <p:nvPr/>
        </p:nvGraphicFramePr>
        <p:xfrm>
          <a:off x="1582738" y="1493838"/>
          <a:ext cx="7291387" cy="3595687"/>
        </p:xfrm>
        <a:graphic>
          <a:graphicData uri="http://schemas.openxmlformats.org/drawingml/2006/table">
            <a:tbl>
              <a:tblPr/>
              <a:tblGrid>
                <a:gridCol w="1901825"/>
                <a:gridCol w="2476500"/>
                <a:gridCol w="2913062"/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Nationalitet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stn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tter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Utveckling j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 med samma period 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ende 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Sverige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260 642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Danmark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10 568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2 258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Tyskland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18 456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Storbritannien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1 006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-61%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Nederl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nderna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4 143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Schweiz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1 768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1 344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Frankrike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vriga l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nder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2 405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7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452438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Kommentarer nationalitetsutveckling</a:t>
            </a:r>
          </a:p>
        </p:txBody>
      </p:sp>
      <p:sp>
        <p:nvSpPr>
          <p:cNvPr id="265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8450" y="1558925"/>
            <a:ext cx="7326313" cy="4759325"/>
          </a:xfrm>
        </p:spPr>
        <p:txBody>
          <a:bodyPr/>
          <a:lstStyle/>
          <a:p>
            <a:pPr marL="268288" indent="-268288" eaLnBrk="1" hangingPunct="1"/>
            <a:r>
              <a:rPr lang="sv-SE" sz="1400" smtClean="0"/>
              <a:t>Under juni månad redovisade boendeanläggningarna i Skåne 106 579 utländska gästnätter. Andelen utländska gästnätter uppgick till 23%. </a:t>
            </a:r>
          </a:p>
          <a:p>
            <a:pPr marL="268288" indent="-268288" eaLnBrk="1" hangingPunct="1"/>
            <a:r>
              <a:rPr lang="sv-SE" sz="1400" smtClean="0"/>
              <a:t>Stugbyarna/vandrarhemmen var de boendeformer som redovisade högst exportandel på 24% medan campingplatserna redovisade lägst exportandel på 21%.</a:t>
            </a:r>
          </a:p>
          <a:p>
            <a:pPr marL="268288" indent="-268288" eaLnBrk="1" hangingPunct="1"/>
            <a:r>
              <a:rPr lang="sv-SE" sz="1400" smtClean="0"/>
              <a:t>Tyskarna utgjorde den största utländska turistgruppen under juni månad med             31 675 övernattningar, vilket utgjorde 30% av de utländska gästnätterna. De tyska gästnätterna hade ökat kraftigt med 32% jämfört med året innan. Danskarna var den andra största utländska turistgruppen med 17 391 gästnätter följt av norrmännen som stod för 6 270 gästnätter. </a:t>
            </a:r>
          </a:p>
          <a:p>
            <a:pPr marL="268288" indent="-268288" eaLnBrk="1" hangingPunct="1"/>
            <a:r>
              <a:rPr lang="sv-SE" sz="1400" smtClean="0"/>
              <a:t>För perioden januari-juni redovisade de skånska boendeanläggningarna 358 163 utländska gästnätter vilket motsvarade en exportandel på 20%. Antalet utländska gästnätter hade ökat kraftigt med 9% och det var främst de tyska gästnätterna som hade ökat under första halvåret men även de kinesiska, amerikanska, franska, schweiziska och spanska gästnätterna hade ökat kraftigt.</a:t>
            </a:r>
          </a:p>
          <a:p>
            <a:pPr marL="268288" indent="-268288" eaLnBrk="1" hangingPunct="1"/>
            <a:r>
              <a:rPr lang="sv-SE" sz="1400" smtClean="0"/>
              <a:t>Under första halvåret utgjorde danskarna den största utländska turistgruppen med      76 789 övernattningar.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609600"/>
            <a:ext cx="7608887" cy="1143000"/>
          </a:xfrm>
        </p:spPr>
        <p:txBody>
          <a:bodyPr/>
          <a:lstStyle/>
          <a:p>
            <a:pPr eaLnBrk="1" hangingPunct="1"/>
            <a:r>
              <a:rPr lang="sv-SE" smtClean="0"/>
              <a:t>Hotellnätter storstäder, juni 2011</a:t>
            </a:r>
            <a:endParaRPr lang="sv-SE" sz="2400" i="1" smtClean="0"/>
          </a:p>
        </p:txBody>
      </p:sp>
      <p:graphicFrame>
        <p:nvGraphicFramePr>
          <p:cNvPr id="201731" name="Object 3"/>
          <p:cNvGraphicFramePr>
            <a:graphicFrameLocks noChangeAspect="1"/>
          </p:cNvGraphicFramePr>
          <p:nvPr>
            <p:ph idx="1"/>
          </p:nvPr>
        </p:nvGraphicFramePr>
        <p:xfrm>
          <a:off x="1549400" y="1955800"/>
          <a:ext cx="7321550" cy="4113213"/>
        </p:xfrm>
        <a:graphic>
          <a:graphicData uri="http://schemas.openxmlformats.org/presentationml/2006/ole">
            <p:oleObj spid="_x0000_s201731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201733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609600"/>
            <a:ext cx="7307262" cy="1470025"/>
          </a:xfrm>
        </p:spPr>
        <p:txBody>
          <a:bodyPr/>
          <a:lstStyle/>
          <a:p>
            <a:pPr eaLnBrk="1" hangingPunct="1"/>
            <a:r>
              <a:rPr lang="sv-SE" smtClean="0"/>
              <a:t>Utveckling hotellnätter storstäder, </a:t>
            </a:r>
            <a:br>
              <a:rPr lang="sv-SE" smtClean="0"/>
            </a:br>
            <a:r>
              <a:rPr lang="sv-SE" smtClean="0"/>
              <a:t>juni 2011</a:t>
            </a:r>
            <a:br>
              <a:rPr lang="sv-SE" smtClean="0"/>
            </a:br>
            <a:r>
              <a:rPr lang="sv-SE" sz="2000" i="1" smtClean="0"/>
              <a:t>(procent, jämfört med samma period föregående år)</a:t>
            </a:r>
          </a:p>
        </p:txBody>
      </p:sp>
      <p:graphicFrame>
        <p:nvGraphicFramePr>
          <p:cNvPr id="202755" name="Object 3"/>
          <p:cNvGraphicFramePr>
            <a:graphicFrameLocks noChangeAspect="1"/>
          </p:cNvGraphicFramePr>
          <p:nvPr>
            <p:ph idx="1"/>
          </p:nvPr>
        </p:nvGraphicFramePr>
        <p:xfrm>
          <a:off x="1528763" y="1970088"/>
          <a:ext cx="7299325" cy="4084637"/>
        </p:xfrm>
        <a:graphic>
          <a:graphicData uri="http://schemas.openxmlformats.org/presentationml/2006/ole">
            <p:oleObj spid="_x0000_s202755" name="Diagram" r:id="rId3" imgW="7343918" imgH="4105513" progId="MSGraph.Chart.8">
              <p:embed followColorScheme="full"/>
            </p:oleObj>
          </a:graphicData>
        </a:graphic>
      </p:graphicFrame>
      <p:sp>
        <p:nvSpPr>
          <p:cNvPr id="202757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609600"/>
            <a:ext cx="7608887" cy="1143000"/>
          </a:xfrm>
        </p:spPr>
        <p:txBody>
          <a:bodyPr/>
          <a:lstStyle/>
          <a:p>
            <a:pPr eaLnBrk="1" hangingPunct="1"/>
            <a:r>
              <a:rPr lang="sv-SE" smtClean="0"/>
              <a:t>Hotellnätter storstäder, jan-jun 2011</a:t>
            </a:r>
            <a:endParaRPr lang="sv-SE" sz="2400" i="1" smtClean="0"/>
          </a:p>
        </p:txBody>
      </p:sp>
      <p:graphicFrame>
        <p:nvGraphicFramePr>
          <p:cNvPr id="223235" name="Object 3"/>
          <p:cNvGraphicFramePr>
            <a:graphicFrameLocks noChangeAspect="1"/>
          </p:cNvGraphicFramePr>
          <p:nvPr>
            <p:ph idx="1"/>
          </p:nvPr>
        </p:nvGraphicFramePr>
        <p:xfrm>
          <a:off x="1549400" y="1955800"/>
          <a:ext cx="7321550" cy="4113213"/>
        </p:xfrm>
        <a:graphic>
          <a:graphicData uri="http://schemas.openxmlformats.org/presentationml/2006/ole">
            <p:oleObj spid="_x0000_s223235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223237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609600"/>
            <a:ext cx="7307262" cy="1470025"/>
          </a:xfrm>
        </p:spPr>
        <p:txBody>
          <a:bodyPr/>
          <a:lstStyle/>
          <a:p>
            <a:pPr eaLnBrk="1" hangingPunct="1"/>
            <a:r>
              <a:rPr lang="sv-SE" smtClean="0"/>
              <a:t>Utveckling hotellnätter storstäder, </a:t>
            </a:r>
            <a:br>
              <a:rPr lang="sv-SE" smtClean="0"/>
            </a:br>
            <a:r>
              <a:rPr lang="sv-SE" smtClean="0"/>
              <a:t>jan-jun 2011</a:t>
            </a:r>
            <a:br>
              <a:rPr lang="sv-SE" smtClean="0"/>
            </a:br>
            <a:r>
              <a:rPr lang="sv-SE" sz="2000" i="1" smtClean="0"/>
              <a:t>(procent, jämfört med samma period föregående år)</a:t>
            </a:r>
          </a:p>
        </p:txBody>
      </p:sp>
      <p:graphicFrame>
        <p:nvGraphicFramePr>
          <p:cNvPr id="224259" name="Object 3"/>
          <p:cNvGraphicFramePr>
            <a:graphicFrameLocks noChangeAspect="1"/>
          </p:cNvGraphicFramePr>
          <p:nvPr>
            <p:ph idx="1"/>
          </p:nvPr>
        </p:nvGraphicFramePr>
        <p:xfrm>
          <a:off x="1528763" y="1970088"/>
          <a:ext cx="7299325" cy="4084637"/>
        </p:xfrm>
        <a:graphic>
          <a:graphicData uri="http://schemas.openxmlformats.org/presentationml/2006/ole">
            <p:oleObj spid="_x0000_s224259" name="Diagram" r:id="rId3" imgW="7343918" imgH="4105513" progId="MSGraph.Chart.8">
              <p:embed followColorScheme="full"/>
            </p:oleObj>
          </a:graphicData>
        </a:graphic>
      </p:graphicFrame>
      <p:sp>
        <p:nvSpPr>
          <p:cNvPr id="224261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Gästnätter län, juni 2011</a:t>
            </a:r>
            <a:br>
              <a:rPr lang="sv-SE" smtClean="0"/>
            </a:br>
            <a:r>
              <a:rPr lang="sv-SE" sz="2000" i="1" smtClean="0"/>
              <a:t>(tusen) hotell, stugby, vandrarhem och camping</a:t>
            </a:r>
          </a:p>
        </p:txBody>
      </p:sp>
      <p:graphicFrame>
        <p:nvGraphicFramePr>
          <p:cNvPr id="191491" name="Object 3"/>
          <p:cNvGraphicFramePr>
            <a:graphicFrameLocks noChangeAspect="1"/>
          </p:cNvGraphicFramePr>
          <p:nvPr>
            <p:ph idx="1"/>
          </p:nvPr>
        </p:nvGraphicFramePr>
        <p:xfrm>
          <a:off x="1549400" y="1955800"/>
          <a:ext cx="7321550" cy="4113213"/>
        </p:xfrm>
        <a:graphic>
          <a:graphicData uri="http://schemas.openxmlformats.org/presentationml/2006/ole">
            <p:oleObj spid="_x0000_s191491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191493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5" name="Rectangle 2"/>
          <p:cNvSpPr>
            <a:spLocks noGrp="1" noChangeArrowheads="1"/>
          </p:cNvSpPr>
          <p:nvPr>
            <p:ph type="title"/>
          </p:nvPr>
        </p:nvSpPr>
        <p:spPr>
          <a:xfrm>
            <a:off x="1566863" y="498475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Kommentarer hotellmarknaden, storstäder</a:t>
            </a:r>
          </a:p>
        </p:txBody>
      </p:sp>
      <p:sp>
        <p:nvSpPr>
          <p:cNvPr id="236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0675" y="1552575"/>
            <a:ext cx="7321550" cy="4994275"/>
          </a:xfrm>
        </p:spPr>
        <p:txBody>
          <a:bodyPr/>
          <a:lstStyle/>
          <a:p>
            <a:pPr marL="268288" indent="-268288" eaLnBrk="1" hangingPunct="1"/>
            <a:r>
              <a:rPr lang="sv-SE" sz="1400" smtClean="0"/>
              <a:t>Under juni månad ökade antalet gästnätter kraftig i både Stockholm och Göteborg. Av de jämförda skånska kommunerna var det bara hotellen i Malmö som redovisade en gästnattstillväxt. Hotellen i Lund redovisade lika många gästnätter som året innan och Helsingborgs hotell redovisade en svag gästnattsminskning.</a:t>
            </a:r>
          </a:p>
          <a:p>
            <a:pPr marL="268288" indent="-268288" eaLnBrk="1" hangingPunct="1"/>
            <a:r>
              <a:rPr lang="sv-SE" sz="1400" smtClean="0"/>
              <a:t>Hotellen i Stockholm redovisade den högsta rumsbeläggningen med 77% medan Malmös hotell redovisade lägst rumsbeläggning med 57%.</a:t>
            </a:r>
          </a:p>
          <a:p>
            <a:pPr marL="268288" indent="-268288" eaLnBrk="1" hangingPunct="1"/>
            <a:r>
              <a:rPr lang="sv-SE" sz="1400" smtClean="0"/>
              <a:t>Hotellrummen i Stockholm var dyrast med ett snittpris per belagt rum på 1 157 kronor och hotellrummen i Helsingborg var billigast med ett snittpris per belagt rum på          787 kronor.</a:t>
            </a:r>
          </a:p>
          <a:p>
            <a:pPr marL="268288" indent="-268288" eaLnBrk="1" hangingPunct="1"/>
            <a:r>
              <a:rPr lang="sv-SE" sz="1400" smtClean="0"/>
              <a:t>Ackumulerat för perioden januari-juni var det bara hotellen i Helsingborg som redovisade en gästnattsminskning. </a:t>
            </a:r>
          </a:p>
          <a:p>
            <a:pPr marL="268288" indent="-268288" eaLnBrk="1" hangingPunct="1"/>
            <a:r>
              <a:rPr lang="sv-SE" sz="1400" smtClean="0"/>
              <a:t>Stockholms hotell redovisade den högsta rumsbeläggningen på 64%. Lägst rumsbeläggning redovisade både Lund och Malmö med en genomsnittlig beläggning på 57%.</a:t>
            </a:r>
          </a:p>
          <a:p>
            <a:pPr marL="268288" indent="-268288" eaLnBrk="1" hangingPunct="1"/>
            <a:r>
              <a:rPr lang="sv-SE" sz="1400" smtClean="0"/>
              <a:t>För perioden januari-juni redovisade Stockholms hotell de högsta rumspriserna med ett snittpris på 1 128 kronor per belagt rum. Billigast hotellrum för perioden fanns i Helsingborg med ett snittpris på 829 kronor per belagt rum.</a:t>
            </a:r>
          </a:p>
          <a:p>
            <a:pPr marL="268288" indent="-268288" eaLnBrk="1" hangingPunct="1">
              <a:buFontTx/>
              <a:buNone/>
            </a:pPr>
            <a:r>
              <a:rPr lang="sv-SE" sz="1400" smtClean="0"/>
              <a:t> </a:t>
            </a:r>
          </a:p>
          <a:p>
            <a:pPr marL="268288" indent="-268288" eaLnBrk="1" hangingPunct="1"/>
            <a:endParaRPr lang="sv-SE" sz="1400" smtClean="0"/>
          </a:p>
          <a:p>
            <a:pPr marL="268288" indent="-268288" eaLnBrk="1" hangingPunct="1"/>
            <a:endParaRPr lang="sv-SE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355600"/>
            <a:ext cx="7307262" cy="1717675"/>
          </a:xfrm>
        </p:spPr>
        <p:txBody>
          <a:bodyPr/>
          <a:lstStyle/>
          <a:p>
            <a:pPr eaLnBrk="1" hangingPunct="1"/>
            <a:r>
              <a:rPr lang="sv-SE" smtClean="0"/>
              <a:t>Gästnätter juni 2011, skånska regioner</a:t>
            </a:r>
            <a:br>
              <a:rPr lang="sv-SE" smtClean="0"/>
            </a:br>
            <a:r>
              <a:rPr lang="sv-SE" sz="2000" i="1" smtClean="0"/>
              <a:t>hotell, stugby, vandrarhem och camping</a:t>
            </a:r>
            <a:endParaRPr lang="sv-SE" sz="2000" smtClean="0"/>
          </a:p>
        </p:txBody>
      </p:sp>
      <p:graphicFrame>
        <p:nvGraphicFramePr>
          <p:cNvPr id="243715" name="Object 3"/>
          <p:cNvGraphicFramePr>
            <a:graphicFrameLocks noChangeAspect="1"/>
          </p:cNvGraphicFramePr>
          <p:nvPr>
            <p:ph idx="1"/>
          </p:nvPr>
        </p:nvGraphicFramePr>
        <p:xfrm>
          <a:off x="1549400" y="1831975"/>
          <a:ext cx="7321550" cy="4113213"/>
        </p:xfrm>
        <a:graphic>
          <a:graphicData uri="http://schemas.openxmlformats.org/presentationml/2006/ole">
            <p:oleObj spid="_x0000_s243715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243717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355600"/>
            <a:ext cx="7307262" cy="1717675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juni 2011, skånska regioner</a:t>
            </a:r>
            <a:br>
              <a:rPr lang="sv-SE" smtClean="0"/>
            </a:br>
            <a:r>
              <a:rPr lang="sv-SE" sz="2000" i="1" smtClean="0"/>
              <a:t>hotell, stugby, vandrarhem</a:t>
            </a:r>
            <a:endParaRPr lang="sv-SE" sz="2000" smtClean="0"/>
          </a:p>
        </p:txBody>
      </p:sp>
      <p:graphicFrame>
        <p:nvGraphicFramePr>
          <p:cNvPr id="244739" name="Object 3"/>
          <p:cNvGraphicFramePr>
            <a:graphicFrameLocks noChangeAspect="1"/>
          </p:cNvGraphicFramePr>
          <p:nvPr>
            <p:ph idx="1"/>
          </p:nvPr>
        </p:nvGraphicFramePr>
        <p:xfrm>
          <a:off x="1549400" y="1831975"/>
          <a:ext cx="7321550" cy="4113213"/>
        </p:xfrm>
        <a:graphic>
          <a:graphicData uri="http://schemas.openxmlformats.org/presentationml/2006/ole">
            <p:oleObj spid="_x0000_s244739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244741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4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355600"/>
            <a:ext cx="7307262" cy="1717675"/>
          </a:xfrm>
        </p:spPr>
        <p:txBody>
          <a:bodyPr/>
          <a:lstStyle/>
          <a:p>
            <a:pPr eaLnBrk="1" hangingPunct="1"/>
            <a:r>
              <a:rPr lang="sv-SE" smtClean="0"/>
              <a:t>Gästnätter jan-jun 2011, skånska regioner</a:t>
            </a:r>
            <a:br>
              <a:rPr lang="sv-SE" smtClean="0"/>
            </a:br>
            <a:r>
              <a:rPr lang="sv-SE" sz="2000" i="1" smtClean="0"/>
              <a:t>hotell, stugby, vandrarhem och camping</a:t>
            </a:r>
            <a:endParaRPr lang="sv-SE" sz="2000" smtClean="0"/>
          </a:p>
        </p:txBody>
      </p:sp>
      <p:graphicFrame>
        <p:nvGraphicFramePr>
          <p:cNvPr id="245763" name="Object 3"/>
          <p:cNvGraphicFramePr>
            <a:graphicFrameLocks noChangeAspect="1"/>
          </p:cNvGraphicFramePr>
          <p:nvPr>
            <p:ph idx="1"/>
          </p:nvPr>
        </p:nvGraphicFramePr>
        <p:xfrm>
          <a:off x="1549400" y="1831975"/>
          <a:ext cx="7321550" cy="4113213"/>
        </p:xfrm>
        <a:graphic>
          <a:graphicData uri="http://schemas.openxmlformats.org/presentationml/2006/ole">
            <p:oleObj spid="_x0000_s245763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245765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8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355600"/>
            <a:ext cx="7307262" cy="1717675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jan-jun 2011, skånska regioner</a:t>
            </a:r>
            <a:br>
              <a:rPr lang="sv-SE" smtClean="0"/>
            </a:br>
            <a:r>
              <a:rPr lang="sv-SE" sz="2000" i="1" smtClean="0"/>
              <a:t>hotell, stugby, vandrarhem</a:t>
            </a:r>
            <a:endParaRPr lang="sv-SE" sz="2000" smtClean="0"/>
          </a:p>
        </p:txBody>
      </p:sp>
      <p:graphicFrame>
        <p:nvGraphicFramePr>
          <p:cNvPr id="246787" name="Object 3"/>
          <p:cNvGraphicFramePr>
            <a:graphicFrameLocks noChangeAspect="1"/>
          </p:cNvGraphicFramePr>
          <p:nvPr>
            <p:ph idx="1"/>
          </p:nvPr>
        </p:nvGraphicFramePr>
        <p:xfrm>
          <a:off x="1549400" y="1831975"/>
          <a:ext cx="7321550" cy="4113213"/>
        </p:xfrm>
        <a:graphic>
          <a:graphicData uri="http://schemas.openxmlformats.org/presentationml/2006/ole">
            <p:oleObj spid="_x0000_s246787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246789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355600"/>
            <a:ext cx="7307262" cy="1717675"/>
          </a:xfrm>
        </p:spPr>
        <p:txBody>
          <a:bodyPr/>
          <a:lstStyle/>
          <a:p>
            <a:pPr eaLnBrk="1" hangingPunct="1"/>
            <a:r>
              <a:rPr lang="sv-SE" smtClean="0"/>
              <a:t>Gästnätter juni 2011, NORDOST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>
            <p:ph idx="1"/>
          </p:nvPr>
        </p:nvGraphicFramePr>
        <p:xfrm>
          <a:off x="1549400" y="1831975"/>
          <a:ext cx="7321550" cy="4113213"/>
        </p:xfrm>
        <a:graphic>
          <a:graphicData uri="http://schemas.openxmlformats.org/presentationml/2006/ole">
            <p:oleObj spid="_x0000_s134148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134150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192088"/>
            <a:ext cx="7307262" cy="1887537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juni 2011, NORDOST</a:t>
            </a:r>
            <a:br>
              <a:rPr lang="sv-SE" smtClean="0"/>
            </a:br>
            <a:r>
              <a:rPr lang="sv-SE" sz="2000" i="1" smtClean="0"/>
              <a:t>(procent, jämfört med samma period föregående år) </a:t>
            </a:r>
            <a:br>
              <a:rPr lang="sv-SE" sz="2000" i="1" smtClean="0"/>
            </a:br>
            <a:r>
              <a:rPr lang="sv-SE" sz="2000" i="1" smtClean="0"/>
              <a:t>hotell, stugby och vandrarhem</a:t>
            </a:r>
          </a:p>
        </p:txBody>
      </p:sp>
      <p:graphicFrame>
        <p:nvGraphicFramePr>
          <p:cNvPr id="136195" name="Object 3"/>
          <p:cNvGraphicFramePr>
            <a:graphicFrameLocks noChangeAspect="1"/>
          </p:cNvGraphicFramePr>
          <p:nvPr>
            <p:ph idx="1"/>
          </p:nvPr>
        </p:nvGraphicFramePr>
        <p:xfrm>
          <a:off x="1549400" y="1955800"/>
          <a:ext cx="7321550" cy="4113213"/>
        </p:xfrm>
        <a:graphic>
          <a:graphicData uri="http://schemas.openxmlformats.org/presentationml/2006/ole">
            <p:oleObj spid="_x0000_s136195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136197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4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355600"/>
            <a:ext cx="7307262" cy="1717675"/>
          </a:xfrm>
        </p:spPr>
        <p:txBody>
          <a:bodyPr/>
          <a:lstStyle/>
          <a:p>
            <a:pPr eaLnBrk="1" hangingPunct="1"/>
            <a:r>
              <a:rPr lang="sv-SE" smtClean="0"/>
              <a:t>Gästnätter jan-jun 2011, NORDOST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graphicFrame>
        <p:nvGraphicFramePr>
          <p:cNvPr id="225283" name="Object 3"/>
          <p:cNvGraphicFramePr>
            <a:graphicFrameLocks noChangeAspect="1"/>
          </p:cNvGraphicFramePr>
          <p:nvPr>
            <p:ph idx="1"/>
          </p:nvPr>
        </p:nvGraphicFramePr>
        <p:xfrm>
          <a:off x="1554163" y="1828800"/>
          <a:ext cx="7305675" cy="4102100"/>
        </p:xfrm>
        <a:graphic>
          <a:graphicData uri="http://schemas.openxmlformats.org/presentationml/2006/ole">
            <p:oleObj spid="_x0000_s225283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225285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192088"/>
            <a:ext cx="7307262" cy="1887537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jan-jun 2011, NORDOST</a:t>
            </a:r>
            <a:br>
              <a:rPr lang="sv-SE" smtClean="0"/>
            </a:br>
            <a:r>
              <a:rPr lang="sv-SE" sz="2000" i="1" smtClean="0"/>
              <a:t>(procent, jämfört med samma period föregående år) </a:t>
            </a:r>
            <a:br>
              <a:rPr lang="sv-SE" sz="2000" i="1" smtClean="0"/>
            </a:br>
            <a:r>
              <a:rPr lang="sv-SE" sz="2000" i="1" smtClean="0"/>
              <a:t>hotell, stugby och vandrarhem</a:t>
            </a:r>
          </a:p>
        </p:txBody>
      </p:sp>
      <p:graphicFrame>
        <p:nvGraphicFramePr>
          <p:cNvPr id="226307" name="Object 3"/>
          <p:cNvGraphicFramePr>
            <a:graphicFrameLocks noChangeAspect="1"/>
          </p:cNvGraphicFramePr>
          <p:nvPr>
            <p:ph idx="1"/>
          </p:nvPr>
        </p:nvGraphicFramePr>
        <p:xfrm>
          <a:off x="1549400" y="1955800"/>
          <a:ext cx="7321550" cy="4113213"/>
        </p:xfrm>
        <a:graphic>
          <a:graphicData uri="http://schemas.openxmlformats.org/presentationml/2006/ole">
            <p:oleObj spid="_x0000_s226307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226309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514350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Kommentarer NORDOST</a:t>
            </a:r>
          </a:p>
        </p:txBody>
      </p:sp>
      <p:sp>
        <p:nvSpPr>
          <p:cNvPr id="2539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0038" y="1292225"/>
            <a:ext cx="7321550" cy="5251450"/>
          </a:xfrm>
        </p:spPr>
        <p:txBody>
          <a:bodyPr/>
          <a:lstStyle/>
          <a:p>
            <a:pPr marL="268288" indent="-268288" eaLnBrk="1" hangingPunct="1"/>
            <a:r>
              <a:rPr lang="sv-SE" sz="1400" smtClean="0"/>
              <a:t>I juni 2011 redovisade boendeanläggningarna i nordöstra Skåne 26 855 gästnätter på hotell, stugbyar och vandrarhem. Antalet gästnätter hade ökat med 3 598 övernattningar vilket motsvarade en ökning på 15%. </a:t>
            </a:r>
          </a:p>
          <a:p>
            <a:pPr marL="268288" indent="-268288" eaLnBrk="1" hangingPunct="1"/>
            <a:r>
              <a:rPr lang="sv-SE" sz="1400" smtClean="0"/>
              <a:t>Hotellen i Kristianstad redovisade en genomsnittlig rumsbeläggning på 47% vilket var lägre än snittet för hela Skåne som uppgick till 51%. Hotellrummen kostade i snitt 812 kronor vilket även det var lägre än snittet för Skåne som uppgick till 875 kronor.</a:t>
            </a:r>
          </a:p>
          <a:p>
            <a:pPr marL="268288" indent="-268288" eaLnBrk="1" hangingPunct="1"/>
            <a:r>
              <a:rPr lang="sv-SE" sz="1400" smtClean="0"/>
              <a:t>Hässleholms hotell redovisade en genomsnittlig rumsbeläggning för juni månad på 35% och genomsnittspriset per belagt hotellrum uppgick till 900 kronor.</a:t>
            </a:r>
          </a:p>
          <a:p>
            <a:pPr marL="268288" indent="-268288" eaLnBrk="1" hangingPunct="1"/>
            <a:r>
              <a:rPr lang="sv-SE" sz="1400" smtClean="0"/>
              <a:t>Ackumulerat för perioden januari-juni redovisade nordöstra Skåne 116 403 gästnätter på hotell, stugbyar och vandrarhem. Antalet gästnätter hade ökat kraftigt med 12% vilket motsvarade 12 411 fler övernattning jämfört med 2010.</a:t>
            </a:r>
          </a:p>
          <a:p>
            <a:pPr marL="268288" indent="-268288" eaLnBrk="1" hangingPunct="1"/>
            <a:r>
              <a:rPr lang="sv-SE" sz="1400" smtClean="0"/>
              <a:t>I Kristianstad rapporterade hotellen en genomsnittlig beläggningsgrad på 43% under första halvåret 2011. Ett hotellrum kostade i snitt 779 kronor. Det kan jämföras med den genomsnittliga beläggningen i hela Skåne som var 49% och genomsnittspriset per belagt rum som uppgick till 907 kronor.</a:t>
            </a:r>
          </a:p>
          <a:p>
            <a:pPr marL="268288" indent="-268288" eaLnBrk="1" hangingPunct="1"/>
            <a:r>
              <a:rPr lang="sv-SE" sz="1400" smtClean="0"/>
              <a:t>Hotellen i Hässleholm redovisade en genomsnittlig beläggningsgrad på 36% och genomsnittspriset per belagt rum uppgick till 866 kronor.</a:t>
            </a:r>
          </a:p>
          <a:p>
            <a:pPr marL="268288" indent="-268288" eaLnBrk="1" hangingPunct="1"/>
            <a:endParaRPr lang="sv-SE" sz="1400" smtClean="0"/>
          </a:p>
          <a:p>
            <a:pPr marL="268288" indent="-268288" eaLnBrk="1" hangingPunct="1"/>
            <a:endParaRPr lang="sv-SE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2725" y="403225"/>
            <a:ext cx="7608888" cy="1544638"/>
          </a:xfrm>
        </p:spPr>
        <p:txBody>
          <a:bodyPr/>
          <a:lstStyle/>
          <a:p>
            <a:pPr eaLnBrk="1" hangingPunct="1"/>
            <a:r>
              <a:rPr lang="sv-SE" sz="3600" smtClean="0"/>
              <a:t>Gästnattsutveckling län, juni 2011</a:t>
            </a:r>
            <a:r>
              <a:rPr lang="sv-SE" sz="4000" smtClean="0"/>
              <a:t/>
            </a:r>
            <a:br>
              <a:rPr lang="sv-SE" sz="4000" smtClean="0"/>
            </a:br>
            <a:r>
              <a:rPr lang="sv-SE" sz="2400" i="1" smtClean="0"/>
              <a:t>(procent, jämfört med samma period föregående år) </a:t>
            </a:r>
            <a:br>
              <a:rPr lang="sv-SE" sz="2400" i="1" smtClean="0"/>
            </a:br>
            <a:r>
              <a:rPr lang="sv-SE" sz="2400" i="1" smtClean="0"/>
              <a:t>hotell, stugby och vandrarhem</a:t>
            </a:r>
          </a:p>
        </p:txBody>
      </p:sp>
      <p:graphicFrame>
        <p:nvGraphicFramePr>
          <p:cNvPr id="192517" name="Object 5"/>
          <p:cNvGraphicFramePr>
            <a:graphicFrameLocks noChangeAspect="1"/>
          </p:cNvGraphicFramePr>
          <p:nvPr>
            <p:ph idx="1"/>
          </p:nvPr>
        </p:nvGraphicFramePr>
        <p:xfrm>
          <a:off x="1549400" y="1955800"/>
          <a:ext cx="7321550" cy="4113213"/>
        </p:xfrm>
        <a:graphic>
          <a:graphicData uri="http://schemas.openxmlformats.org/presentationml/2006/ole">
            <p:oleObj spid="_x0000_s192517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192519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7950" y="490538"/>
            <a:ext cx="7608888" cy="1262062"/>
          </a:xfrm>
        </p:spPr>
        <p:txBody>
          <a:bodyPr/>
          <a:lstStyle/>
          <a:p>
            <a:pPr eaLnBrk="1" hangingPunct="1"/>
            <a:r>
              <a:rPr lang="sv-SE" smtClean="0"/>
              <a:t>Gästnätter juni 2011, NORDVÄST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graphicFrame>
        <p:nvGraphicFramePr>
          <p:cNvPr id="137219" name="Object 3"/>
          <p:cNvGraphicFramePr>
            <a:graphicFrameLocks noChangeAspect="1"/>
          </p:cNvGraphicFramePr>
          <p:nvPr>
            <p:ph idx="1"/>
          </p:nvPr>
        </p:nvGraphicFramePr>
        <p:xfrm>
          <a:off x="1497013" y="1654175"/>
          <a:ext cx="7458075" cy="4100513"/>
        </p:xfrm>
        <a:graphic>
          <a:graphicData uri="http://schemas.openxmlformats.org/presentationml/2006/ole">
            <p:oleObj spid="_x0000_s137219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1690688" y="5957888"/>
            <a:ext cx="6357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* Inkl. stugby och vandrarhem</a:t>
            </a:r>
          </a:p>
        </p:txBody>
      </p:sp>
      <p:sp>
        <p:nvSpPr>
          <p:cNvPr id="137222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220663"/>
            <a:ext cx="7307262" cy="1858962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juni 2011, NORDVÄST</a:t>
            </a:r>
            <a:br>
              <a:rPr lang="sv-SE" smtClean="0"/>
            </a:br>
            <a:r>
              <a:rPr lang="sv-SE" sz="2000" i="1" smtClean="0"/>
              <a:t>(procent, jämfört med samma period föregående år) </a:t>
            </a:r>
            <a:br>
              <a:rPr lang="sv-SE" sz="2000" i="1" smtClean="0"/>
            </a:br>
            <a:r>
              <a:rPr lang="sv-SE" sz="2000" i="1" smtClean="0"/>
              <a:t>hotell, stugby och vandrarhem</a:t>
            </a:r>
          </a:p>
        </p:txBody>
      </p:sp>
      <p:graphicFrame>
        <p:nvGraphicFramePr>
          <p:cNvPr id="138243" name="Object 3"/>
          <p:cNvGraphicFramePr>
            <a:graphicFrameLocks noChangeAspect="1"/>
          </p:cNvGraphicFramePr>
          <p:nvPr>
            <p:ph idx="1"/>
          </p:nvPr>
        </p:nvGraphicFramePr>
        <p:xfrm>
          <a:off x="1550988" y="2057400"/>
          <a:ext cx="7324725" cy="3906838"/>
        </p:xfrm>
        <a:graphic>
          <a:graphicData uri="http://schemas.openxmlformats.org/presentationml/2006/ole">
            <p:oleObj spid="_x0000_s138243" name="Diagram" r:id="rId3" imgW="7543943" imgH="4029004" progId="MSGraph.Chart.8">
              <p:embed followColorScheme="full"/>
            </p:oleObj>
          </a:graphicData>
        </a:graphic>
      </p:graphicFrame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1690688" y="5957888"/>
            <a:ext cx="63992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* Inkl. stugby och vandrarhem</a:t>
            </a:r>
          </a:p>
        </p:txBody>
      </p:sp>
      <p:sp>
        <p:nvSpPr>
          <p:cNvPr id="138246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7950" y="490538"/>
            <a:ext cx="7608888" cy="1262062"/>
          </a:xfrm>
        </p:spPr>
        <p:txBody>
          <a:bodyPr/>
          <a:lstStyle/>
          <a:p>
            <a:pPr eaLnBrk="1" hangingPunct="1"/>
            <a:r>
              <a:rPr lang="sv-SE" smtClean="0"/>
              <a:t>Gästnätter jan-jun 2011, NORDVÄST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graphicFrame>
        <p:nvGraphicFramePr>
          <p:cNvPr id="227331" name="Object 3"/>
          <p:cNvGraphicFramePr>
            <a:graphicFrameLocks noChangeAspect="1"/>
          </p:cNvGraphicFramePr>
          <p:nvPr>
            <p:ph idx="1"/>
          </p:nvPr>
        </p:nvGraphicFramePr>
        <p:xfrm>
          <a:off x="1497013" y="1654175"/>
          <a:ext cx="7458075" cy="4100513"/>
        </p:xfrm>
        <a:graphic>
          <a:graphicData uri="http://schemas.openxmlformats.org/presentationml/2006/ole">
            <p:oleObj spid="_x0000_s227331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227333" name="Text Box 4"/>
          <p:cNvSpPr txBox="1">
            <a:spLocks noChangeArrowheads="1"/>
          </p:cNvSpPr>
          <p:nvPr/>
        </p:nvSpPr>
        <p:spPr bwMode="auto">
          <a:xfrm>
            <a:off x="1639888" y="5924550"/>
            <a:ext cx="6419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* Inkl. stugby och vandrarhem</a:t>
            </a:r>
          </a:p>
        </p:txBody>
      </p:sp>
      <p:sp>
        <p:nvSpPr>
          <p:cNvPr id="227334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220663"/>
            <a:ext cx="7307262" cy="1858962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jan-jun 2011, NORDVÄST</a:t>
            </a:r>
            <a:br>
              <a:rPr lang="sv-SE" smtClean="0"/>
            </a:br>
            <a:r>
              <a:rPr lang="sv-SE" sz="2000" i="1" smtClean="0"/>
              <a:t>(procent, jämfört med samma period föregående år) </a:t>
            </a:r>
            <a:br>
              <a:rPr lang="sv-SE" sz="2000" i="1" smtClean="0"/>
            </a:br>
            <a:r>
              <a:rPr lang="sv-SE" sz="2000" i="1" smtClean="0"/>
              <a:t>hotell, stugby och vandrarhem</a:t>
            </a:r>
          </a:p>
        </p:txBody>
      </p:sp>
      <p:graphicFrame>
        <p:nvGraphicFramePr>
          <p:cNvPr id="228355" name="Object 3"/>
          <p:cNvGraphicFramePr>
            <a:graphicFrameLocks noChangeAspect="1"/>
          </p:cNvGraphicFramePr>
          <p:nvPr>
            <p:ph idx="1"/>
          </p:nvPr>
        </p:nvGraphicFramePr>
        <p:xfrm>
          <a:off x="1541463" y="2073275"/>
          <a:ext cx="7356475" cy="3929063"/>
        </p:xfrm>
        <a:graphic>
          <a:graphicData uri="http://schemas.openxmlformats.org/presentationml/2006/ole">
            <p:oleObj spid="_x0000_s228355" name="Diagram" r:id="rId3" imgW="7543943" imgH="4029004" progId="MSGraph.Chart.8">
              <p:embed followColorScheme="full"/>
            </p:oleObj>
          </a:graphicData>
        </a:graphic>
      </p:graphicFrame>
      <p:sp>
        <p:nvSpPr>
          <p:cNvPr id="228357" name="Text Box 4"/>
          <p:cNvSpPr txBox="1">
            <a:spLocks noChangeArrowheads="1"/>
          </p:cNvSpPr>
          <p:nvPr/>
        </p:nvSpPr>
        <p:spPr bwMode="auto">
          <a:xfrm>
            <a:off x="1690688" y="5957888"/>
            <a:ext cx="6286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* Inkl. stugby och vandrarhem</a:t>
            </a:r>
          </a:p>
        </p:txBody>
      </p:sp>
      <p:sp>
        <p:nvSpPr>
          <p:cNvPr id="228358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306388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Kommentarer NORDVÄST</a:t>
            </a:r>
          </a:p>
        </p:txBody>
      </p:sp>
      <p:sp>
        <p:nvSpPr>
          <p:cNvPr id="261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8275" y="1006475"/>
            <a:ext cx="7554913" cy="5251450"/>
          </a:xfrm>
        </p:spPr>
        <p:txBody>
          <a:bodyPr/>
          <a:lstStyle/>
          <a:p>
            <a:pPr marL="268288" indent="-268288" eaLnBrk="1" hangingPunct="1"/>
            <a:r>
              <a:rPr lang="sv-SE" sz="1400" smtClean="0"/>
              <a:t>I nordvästra Skåne rapporterade hotellen, stugbyarna och vandrarhemmen 100 381 gästnätter för juni 2011. Nordvästra Skåne redovisade den svagaste tillväxten för juni med drygt 1% ökning.</a:t>
            </a:r>
          </a:p>
          <a:p>
            <a:pPr marL="268288" indent="-268288" eaLnBrk="1" hangingPunct="1"/>
            <a:r>
              <a:rPr lang="sv-SE" sz="1400" smtClean="0"/>
              <a:t>Den kraftigaste gästnattstillväxten i området redovisade boendeanläggningarna i Klippan med en ökning på 59% vilket motsvarade 1 506 gästnätter fler jämfört med 2010. Den svagaste utvecklingen redovisade boendeanläggningarna i Ängelholm där antalet gästnätter minskade med 7%.</a:t>
            </a:r>
          </a:p>
          <a:p>
            <a:pPr marL="268288" indent="-268288" eaLnBrk="1" hangingPunct="1"/>
            <a:r>
              <a:rPr lang="sv-SE" sz="1400" smtClean="0"/>
              <a:t>Hotellen i Helsingborg redovisade den högsta rumsbeläggningen i området med 64% och hotellen i Klippan redovisade den lägsta rumsbeläggningen i området med 34%. Det kan jämföras med snittet för hela Skåne som uppgick till 51%.</a:t>
            </a:r>
          </a:p>
          <a:p>
            <a:pPr marL="268288" indent="-268288" eaLnBrk="1" hangingPunct="1"/>
            <a:r>
              <a:rPr lang="sv-SE" sz="1400" smtClean="0"/>
              <a:t>Hotellrummen var dyrast i Båstad där genomsnittspriset per belagt hotellrum uppgick till    1 119 kronor och rummen var billigast i Klippan där genomsnittspriset per belagt rum uppgick till 755 kronor. Det kan jämföras med länssnittet som för juni månad uppgick till 875 kronor.</a:t>
            </a:r>
          </a:p>
          <a:p>
            <a:pPr marL="268288" indent="-268288" eaLnBrk="1" hangingPunct="1"/>
            <a:r>
              <a:rPr lang="sv-SE" sz="1400" smtClean="0"/>
              <a:t>Under första halvåret 2011 redovisade nordvästra Skåne 421 367 gästnätter på hotell, stugbyar och vandrarhem. Antalet gästnätter var oförändrat jämfört med samma period 2010. Boendeanläggningarna i Klippan rapporterade den kraftigaste gästnattstillväxten med en ökning på 33% och anläggningarna i Ängelholm redovisade den svagaste utvecklingen med en gästnattsminskning på 6%.</a:t>
            </a:r>
          </a:p>
          <a:p>
            <a:pPr marL="268288" indent="-268288" eaLnBrk="1" hangingPunct="1"/>
            <a:r>
              <a:rPr lang="sv-SE" sz="1400" smtClean="0"/>
              <a:t>Hotellen i Helsingborg redovisade den högsta rumsbeläggningen med 60% och hotellen i Höganäs och i Klippan redovisade lägst rumsbeläggning med 32%.</a:t>
            </a:r>
          </a:p>
          <a:p>
            <a:pPr marL="268288" indent="-268288" eaLnBrk="1" hangingPunct="1"/>
            <a:r>
              <a:rPr lang="sv-SE" sz="1400" smtClean="0"/>
              <a:t>Hotellrummen i Båstad var dyrast med ett genomsnittspris per belagt hotellrum på              1 160 kronor medan de billigaste hotellrummen fanns i Klippan och Ängelholm där snittpriset uppgick till 752 kronor.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Gästnätter juni 2011, SYDOST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graphicFrame>
        <p:nvGraphicFramePr>
          <p:cNvPr id="139267" name="Object 3"/>
          <p:cNvGraphicFramePr>
            <a:graphicFrameLocks noChangeAspect="1"/>
          </p:cNvGraphicFramePr>
          <p:nvPr>
            <p:ph idx="1"/>
          </p:nvPr>
        </p:nvGraphicFramePr>
        <p:xfrm>
          <a:off x="1497013" y="1954213"/>
          <a:ext cx="7458075" cy="4100512"/>
        </p:xfrm>
        <a:graphic>
          <a:graphicData uri="http://schemas.openxmlformats.org/presentationml/2006/ole">
            <p:oleObj spid="_x0000_s139267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139269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220663"/>
            <a:ext cx="7307262" cy="1858962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juni 2011, SYDOST</a:t>
            </a:r>
            <a:br>
              <a:rPr lang="sv-SE" smtClean="0"/>
            </a:br>
            <a:r>
              <a:rPr lang="sv-SE" sz="2000" i="1" smtClean="0"/>
              <a:t>(procent, jämfört med samma period föregående år) </a:t>
            </a:r>
            <a:br>
              <a:rPr lang="sv-SE" sz="2000" i="1" smtClean="0"/>
            </a:br>
            <a:r>
              <a:rPr lang="sv-SE" sz="2000" i="1" smtClean="0"/>
              <a:t>hotell, stugby och vandrarhem</a:t>
            </a:r>
          </a:p>
        </p:txBody>
      </p:sp>
      <p:graphicFrame>
        <p:nvGraphicFramePr>
          <p:cNvPr id="140291" name="Object 3"/>
          <p:cNvGraphicFramePr>
            <a:graphicFrameLocks noChangeAspect="1"/>
          </p:cNvGraphicFramePr>
          <p:nvPr>
            <p:ph idx="1"/>
          </p:nvPr>
        </p:nvGraphicFramePr>
        <p:xfrm>
          <a:off x="1503363" y="1949450"/>
          <a:ext cx="7483475" cy="4106863"/>
        </p:xfrm>
        <a:graphic>
          <a:graphicData uri="http://schemas.openxmlformats.org/presentationml/2006/ole">
            <p:oleObj spid="_x0000_s140291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140293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Gästnätter jan-jun 2011, SYDOST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graphicFrame>
        <p:nvGraphicFramePr>
          <p:cNvPr id="229379" name="Object 3"/>
          <p:cNvGraphicFramePr>
            <a:graphicFrameLocks noChangeAspect="1"/>
          </p:cNvGraphicFramePr>
          <p:nvPr>
            <p:ph idx="1"/>
          </p:nvPr>
        </p:nvGraphicFramePr>
        <p:xfrm>
          <a:off x="1497013" y="1954213"/>
          <a:ext cx="7458075" cy="4100512"/>
        </p:xfrm>
        <a:graphic>
          <a:graphicData uri="http://schemas.openxmlformats.org/presentationml/2006/ole">
            <p:oleObj spid="_x0000_s229379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229381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220663"/>
            <a:ext cx="7307262" cy="1858962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jan-jun 2011, SYDOST</a:t>
            </a:r>
            <a:br>
              <a:rPr lang="sv-SE" smtClean="0"/>
            </a:br>
            <a:r>
              <a:rPr lang="sv-SE" sz="2000" i="1" smtClean="0"/>
              <a:t>(procent, jämfört med samma period föregående år) </a:t>
            </a:r>
            <a:br>
              <a:rPr lang="sv-SE" sz="2000" i="1" smtClean="0"/>
            </a:br>
            <a:r>
              <a:rPr lang="sv-SE" sz="2000" i="1" smtClean="0"/>
              <a:t>hotell, stugby och vandrarhem</a:t>
            </a:r>
          </a:p>
        </p:txBody>
      </p:sp>
      <p:graphicFrame>
        <p:nvGraphicFramePr>
          <p:cNvPr id="230403" name="Object 3"/>
          <p:cNvGraphicFramePr>
            <a:graphicFrameLocks noChangeAspect="1"/>
          </p:cNvGraphicFramePr>
          <p:nvPr>
            <p:ph idx="1"/>
          </p:nvPr>
        </p:nvGraphicFramePr>
        <p:xfrm>
          <a:off x="1503363" y="1949450"/>
          <a:ext cx="7483475" cy="4106863"/>
        </p:xfrm>
        <a:graphic>
          <a:graphicData uri="http://schemas.openxmlformats.org/presentationml/2006/ole">
            <p:oleObj spid="_x0000_s230403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230405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5" name="Rectangle 2"/>
          <p:cNvSpPr>
            <a:spLocks noGrp="1" noChangeArrowheads="1"/>
          </p:cNvSpPr>
          <p:nvPr>
            <p:ph type="title"/>
          </p:nvPr>
        </p:nvSpPr>
        <p:spPr>
          <a:xfrm>
            <a:off x="1503363" y="66675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Kommentarer SYDOST</a:t>
            </a:r>
          </a:p>
        </p:txBody>
      </p:sp>
      <p:sp>
        <p:nvSpPr>
          <p:cNvPr id="267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0663" y="942975"/>
            <a:ext cx="7321550" cy="5487988"/>
          </a:xfrm>
        </p:spPr>
        <p:txBody>
          <a:bodyPr/>
          <a:lstStyle/>
          <a:p>
            <a:pPr marL="268288" indent="-268288" eaLnBrk="1" hangingPunct="1"/>
            <a:r>
              <a:rPr lang="sv-SE" sz="1400" smtClean="0"/>
              <a:t>För juni månad 2011 rapporterade boendeanläggningarna i sydöstra Skåne 31 687 gästnätter på hotell, stugbyar och vandrarhem. Det motsvarade en gästnattsökning på 8% jämfört med juni 2010. </a:t>
            </a:r>
          </a:p>
          <a:p>
            <a:pPr marL="268288" indent="-268288" eaLnBrk="1" hangingPunct="1"/>
            <a:r>
              <a:rPr lang="sv-SE" sz="1400" smtClean="0"/>
              <a:t>Hotellen i Ystad redovisade högst rumsbeläggning med en genomsnittlig beläggningsgrad på 57% och hotellen i Tomelilla redovisade lägst rumsbeläggning med 36%. Det kan jämföras med snittet för Skåne som uppgick till 51%.</a:t>
            </a:r>
          </a:p>
          <a:p>
            <a:pPr marL="268288" indent="-268288" eaLnBrk="1" hangingPunct="1"/>
            <a:r>
              <a:rPr lang="sv-SE" sz="1400" smtClean="0"/>
              <a:t>Hotellrummen i Ystad var dyrast med ett genomsnittspris för juni månad på                   1 003 kronor och de billigaste hotellrummen fanns i Simrishamn där genomsnittspriset uppgick till 906 kronor. Det var högre än snittet för hela Skåne som uppgick till             875 kronor.</a:t>
            </a:r>
          </a:p>
          <a:p>
            <a:pPr marL="268288" indent="-268288" eaLnBrk="1" hangingPunct="1"/>
            <a:r>
              <a:rPr lang="sv-SE" sz="1400" smtClean="0"/>
              <a:t>Under första halvåret 2011 redovisade sydöstra Skåne 107 644 gästnätter på hotell, stugbyar och vandrarhem. Det motsvarade en gästnattsökning på 6%.</a:t>
            </a:r>
          </a:p>
          <a:p>
            <a:pPr marL="268288" indent="-268288" eaLnBrk="1" hangingPunct="1"/>
            <a:r>
              <a:rPr lang="sv-SE" sz="1400" smtClean="0"/>
              <a:t>För perioden januari-juni rapporterade hotellen i Ystad den högsta rumsbeläggningen i området med 52% och hotellen i Tomelilla rapporterade den lägsta rumsbeläggningen med 33%, vilket var lägre än snittet för Skåne som var 49%.</a:t>
            </a:r>
          </a:p>
          <a:p>
            <a:pPr marL="268288" indent="-268288" eaLnBrk="1" hangingPunct="1"/>
            <a:r>
              <a:rPr lang="sv-SE" sz="1400" smtClean="0"/>
              <a:t>Hotellrummen var dyrast i Ystad där genomsnittspriset per belagt rum uppgick till      986 kronor och de billigaste hotellrummen fanns i Simrishamn där genomsnittspriset per belagt rum uppgick till 886 kronor.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Gästnätter län, jan-jun 2011</a:t>
            </a:r>
            <a:br>
              <a:rPr lang="sv-SE" smtClean="0"/>
            </a:br>
            <a:r>
              <a:rPr lang="sv-SE" sz="2000" i="1" smtClean="0"/>
              <a:t>(tusen) hotell, stugby, vandrarhem och camping</a:t>
            </a:r>
          </a:p>
        </p:txBody>
      </p:sp>
      <p:graphicFrame>
        <p:nvGraphicFramePr>
          <p:cNvPr id="218115" name="Object 3"/>
          <p:cNvGraphicFramePr>
            <a:graphicFrameLocks noChangeAspect="1"/>
          </p:cNvGraphicFramePr>
          <p:nvPr>
            <p:ph idx="1"/>
          </p:nvPr>
        </p:nvGraphicFramePr>
        <p:xfrm>
          <a:off x="1549400" y="1955800"/>
          <a:ext cx="7321550" cy="4113213"/>
        </p:xfrm>
        <a:graphic>
          <a:graphicData uri="http://schemas.openxmlformats.org/presentationml/2006/ole">
            <p:oleObj spid="_x0000_s218115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218117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2"/>
          <p:cNvSpPr>
            <a:spLocks noGrp="1" noChangeArrowheads="1"/>
          </p:cNvSpPr>
          <p:nvPr>
            <p:ph type="title"/>
          </p:nvPr>
        </p:nvSpPr>
        <p:spPr>
          <a:xfrm>
            <a:off x="1325563" y="522288"/>
            <a:ext cx="7818437" cy="1482725"/>
          </a:xfrm>
        </p:spPr>
        <p:txBody>
          <a:bodyPr/>
          <a:lstStyle/>
          <a:p>
            <a:pPr eaLnBrk="1" hangingPunct="1"/>
            <a:r>
              <a:rPr lang="sv-SE" smtClean="0"/>
              <a:t>Gästnätter juni 2011, SYDKUSTEN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graphicFrame>
        <p:nvGraphicFramePr>
          <p:cNvPr id="141315" name="Object 3"/>
          <p:cNvGraphicFramePr>
            <a:graphicFrameLocks noChangeAspect="1"/>
          </p:cNvGraphicFramePr>
          <p:nvPr>
            <p:ph idx="1"/>
          </p:nvPr>
        </p:nvGraphicFramePr>
        <p:xfrm>
          <a:off x="1503363" y="1949450"/>
          <a:ext cx="7483475" cy="4106863"/>
        </p:xfrm>
        <a:graphic>
          <a:graphicData uri="http://schemas.openxmlformats.org/presentationml/2006/ole">
            <p:oleObj spid="_x0000_s141315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141317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284163"/>
            <a:ext cx="7307262" cy="1939925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juni 2011, SYDKUSTEN</a:t>
            </a:r>
            <a:br>
              <a:rPr lang="sv-SE" smtClean="0"/>
            </a:br>
            <a:r>
              <a:rPr lang="sv-SE" sz="2000" i="1" smtClean="0"/>
              <a:t>(procent, jämfört med samma period föregående år) </a:t>
            </a:r>
            <a:br>
              <a:rPr lang="sv-SE" sz="2000" i="1" smtClean="0"/>
            </a:br>
            <a:r>
              <a:rPr lang="sv-SE" sz="2000" i="1" smtClean="0"/>
              <a:t>hotell, stugby och vandrarhem</a:t>
            </a:r>
          </a:p>
        </p:txBody>
      </p:sp>
      <p:graphicFrame>
        <p:nvGraphicFramePr>
          <p:cNvPr id="142339" name="Object 3"/>
          <p:cNvGraphicFramePr>
            <a:graphicFrameLocks noChangeAspect="1"/>
          </p:cNvGraphicFramePr>
          <p:nvPr>
            <p:ph idx="1"/>
          </p:nvPr>
        </p:nvGraphicFramePr>
        <p:xfrm>
          <a:off x="1503363" y="1949450"/>
          <a:ext cx="7483475" cy="4106863"/>
        </p:xfrm>
        <a:graphic>
          <a:graphicData uri="http://schemas.openxmlformats.org/presentationml/2006/ole">
            <p:oleObj spid="_x0000_s142339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142341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5563" y="522288"/>
            <a:ext cx="7818437" cy="1482725"/>
          </a:xfrm>
        </p:spPr>
        <p:txBody>
          <a:bodyPr/>
          <a:lstStyle/>
          <a:p>
            <a:pPr eaLnBrk="1" hangingPunct="1"/>
            <a:r>
              <a:rPr lang="sv-SE" smtClean="0"/>
              <a:t>Gästnätter jan-jun 2011, SYDKUSTEN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graphicFrame>
        <p:nvGraphicFramePr>
          <p:cNvPr id="231427" name="Object 3"/>
          <p:cNvGraphicFramePr>
            <a:graphicFrameLocks noChangeAspect="1"/>
          </p:cNvGraphicFramePr>
          <p:nvPr>
            <p:ph idx="1"/>
          </p:nvPr>
        </p:nvGraphicFramePr>
        <p:xfrm>
          <a:off x="1500188" y="1947863"/>
          <a:ext cx="7454900" cy="4084637"/>
        </p:xfrm>
        <a:graphic>
          <a:graphicData uri="http://schemas.openxmlformats.org/presentationml/2006/ole">
            <p:oleObj spid="_x0000_s231427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231429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284163"/>
            <a:ext cx="7307262" cy="1939925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jan-jun 2011, SYDKUSTEN</a:t>
            </a:r>
            <a:br>
              <a:rPr lang="sv-SE" smtClean="0"/>
            </a:br>
            <a:r>
              <a:rPr lang="sv-SE" sz="2000" i="1" smtClean="0"/>
              <a:t>(procent, jämfört med samma period föregående år) </a:t>
            </a:r>
            <a:br>
              <a:rPr lang="sv-SE" sz="2000" i="1" smtClean="0"/>
            </a:br>
            <a:r>
              <a:rPr lang="sv-SE" sz="2000" i="1" smtClean="0"/>
              <a:t>hotell, stugby och vandrarhem</a:t>
            </a:r>
          </a:p>
        </p:txBody>
      </p:sp>
      <p:graphicFrame>
        <p:nvGraphicFramePr>
          <p:cNvPr id="232451" name="Object 3"/>
          <p:cNvGraphicFramePr>
            <a:graphicFrameLocks noChangeAspect="1"/>
          </p:cNvGraphicFramePr>
          <p:nvPr>
            <p:ph idx="1"/>
          </p:nvPr>
        </p:nvGraphicFramePr>
        <p:xfrm>
          <a:off x="1503363" y="1949450"/>
          <a:ext cx="7483475" cy="4106863"/>
        </p:xfrm>
        <a:graphic>
          <a:graphicData uri="http://schemas.openxmlformats.org/presentationml/2006/ole">
            <p:oleObj spid="_x0000_s232451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232453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193675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Kommentarer SYDKUSTEN</a:t>
            </a:r>
          </a:p>
        </p:txBody>
      </p:sp>
      <p:sp>
        <p:nvSpPr>
          <p:cNvPr id="272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1150" y="1187450"/>
            <a:ext cx="7321550" cy="5251450"/>
          </a:xfrm>
        </p:spPr>
        <p:txBody>
          <a:bodyPr/>
          <a:lstStyle/>
          <a:p>
            <a:pPr marL="268288" indent="-268288" eaLnBrk="1" hangingPunct="1">
              <a:lnSpc>
                <a:spcPct val="90000"/>
              </a:lnSpc>
            </a:pPr>
            <a:r>
              <a:rPr lang="sv-SE" sz="1400" smtClean="0"/>
              <a:t>Den skånska sydkusten rapporterade 15 573 gästnätter för juni månad. Området redovisade den kraftigaste gästnattstillväxten i länet på 16% vilket motsvarade 2 141 fler gästnätter jämfört med 2010.</a:t>
            </a:r>
          </a:p>
          <a:p>
            <a:pPr marL="268288" indent="-268288" eaLnBrk="1" hangingPunct="1">
              <a:lnSpc>
                <a:spcPct val="90000"/>
              </a:lnSpc>
            </a:pPr>
            <a:r>
              <a:rPr lang="sv-SE" sz="1400" smtClean="0"/>
              <a:t>I Vellinge rapporterade hotellen en genomsnittlig rumsbeläggning på 51% vilket var på samma nivå som snittet för hela Skåne. Genomsnittspriset per belagt hotellrum uppgick till 762 kronor vilket var lägre än länssnittet på 875 kronor.</a:t>
            </a:r>
          </a:p>
          <a:p>
            <a:pPr marL="268288" indent="-268288" eaLnBrk="1" hangingPunct="1">
              <a:lnSpc>
                <a:spcPct val="90000"/>
              </a:lnSpc>
            </a:pPr>
            <a:r>
              <a:rPr lang="sv-SE" sz="1400" smtClean="0"/>
              <a:t>Trelleborgs hotell redovisade en relativt låg rumsbeläggning för juni månad på 27% och rumspriserna uppgick i snitt till 903 kronor per belagt rum.</a:t>
            </a:r>
          </a:p>
          <a:p>
            <a:pPr marL="268288" indent="-268288" eaLnBrk="1" hangingPunct="1">
              <a:lnSpc>
                <a:spcPct val="90000"/>
              </a:lnSpc>
            </a:pPr>
            <a:r>
              <a:rPr lang="sv-SE" sz="1400" smtClean="0"/>
              <a:t>Ackumulerat för första halvåret 2011 redovisade den skånska sydkusten 65 355 gästnätter på hotell, stugbyar och vandrarhem. Även ackumulerat för året redovisade området den kraftigaste gästnattstillväxten med 16%.</a:t>
            </a:r>
          </a:p>
          <a:p>
            <a:pPr marL="268288" indent="-268288" eaLnBrk="1" hangingPunct="1">
              <a:lnSpc>
                <a:spcPct val="90000"/>
              </a:lnSpc>
            </a:pPr>
            <a:r>
              <a:rPr lang="sv-SE" sz="1400" smtClean="0"/>
              <a:t>För perioden januari-juni uppgick den genomsnittliga rumsbeläggningen på Vellinges hotell bara till 37% vilket kan jämföras med snittet för hela Skåne som var 49%. Genomsnittspriset per belagt hotellrum uppgick till 746 kronor vilket var även det var lägre än snittet för hela Skåne som var 907 kronor.</a:t>
            </a:r>
          </a:p>
          <a:p>
            <a:pPr marL="268288" indent="-268288" eaLnBrk="1" hangingPunct="1">
              <a:lnSpc>
                <a:spcPct val="90000"/>
              </a:lnSpc>
            </a:pPr>
            <a:r>
              <a:rPr lang="sv-SE" sz="1400" smtClean="0"/>
              <a:t>Beläggningsgraden i Trelleborg var för perioden januari-juni 32% och hotellrummen kostade i snitt 863 kronor.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Gästnätter juni 2011, SYDVÄST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>
            <p:ph idx="1"/>
          </p:nvPr>
        </p:nvGraphicFramePr>
        <p:xfrm>
          <a:off x="1503363" y="1949450"/>
          <a:ext cx="7483475" cy="4106863"/>
        </p:xfrm>
        <a:graphic>
          <a:graphicData uri="http://schemas.openxmlformats.org/presentationml/2006/ole">
            <p:oleObj spid="_x0000_s143363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1690688" y="5957888"/>
            <a:ext cx="6369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* Inkl. stugby och vandrarhem</a:t>
            </a:r>
          </a:p>
        </p:txBody>
      </p:sp>
      <p:sp>
        <p:nvSpPr>
          <p:cNvPr id="143366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252413"/>
            <a:ext cx="7307262" cy="1827212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juni 2011, SYDVÄST</a:t>
            </a:r>
            <a:br>
              <a:rPr lang="sv-SE" smtClean="0"/>
            </a:br>
            <a:r>
              <a:rPr lang="sv-SE" sz="2000" i="1" smtClean="0"/>
              <a:t>(procent, jämfört med samma period föregående år)</a:t>
            </a:r>
            <a:br>
              <a:rPr lang="sv-SE" sz="2000" i="1" smtClean="0"/>
            </a:br>
            <a:r>
              <a:rPr lang="sv-SE" sz="2000" i="1" smtClean="0"/>
              <a:t>hotell, stugby och vandrarhem</a:t>
            </a:r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>
            <p:ph idx="1"/>
          </p:nvPr>
        </p:nvGraphicFramePr>
        <p:xfrm>
          <a:off x="1497013" y="1954213"/>
          <a:ext cx="7458075" cy="4100512"/>
        </p:xfrm>
        <a:graphic>
          <a:graphicData uri="http://schemas.openxmlformats.org/presentationml/2006/ole">
            <p:oleObj spid="_x0000_s144387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1690688" y="5957888"/>
            <a:ext cx="63166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* Inkl. stugby och vandrarhem</a:t>
            </a:r>
          </a:p>
        </p:txBody>
      </p:sp>
      <p:sp>
        <p:nvSpPr>
          <p:cNvPr id="144390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Gästnätter jan-jun 2011, SYDVÄST</a:t>
            </a:r>
            <a:br>
              <a:rPr lang="sv-SE" smtClean="0"/>
            </a:br>
            <a:r>
              <a:rPr lang="sv-SE" sz="2000" i="1" smtClean="0"/>
              <a:t>hotell, stugby och vandrarhem</a:t>
            </a:r>
            <a:endParaRPr lang="sv-SE" sz="2000" smtClean="0"/>
          </a:p>
        </p:txBody>
      </p:sp>
      <p:graphicFrame>
        <p:nvGraphicFramePr>
          <p:cNvPr id="233475" name="Object 3"/>
          <p:cNvGraphicFramePr>
            <a:graphicFrameLocks noChangeAspect="1"/>
          </p:cNvGraphicFramePr>
          <p:nvPr>
            <p:ph idx="1"/>
          </p:nvPr>
        </p:nvGraphicFramePr>
        <p:xfrm>
          <a:off x="1503363" y="1949450"/>
          <a:ext cx="7483475" cy="4106863"/>
        </p:xfrm>
        <a:graphic>
          <a:graphicData uri="http://schemas.openxmlformats.org/presentationml/2006/ole">
            <p:oleObj spid="_x0000_s233475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233477" name="Text Box 4"/>
          <p:cNvSpPr txBox="1">
            <a:spLocks noChangeArrowheads="1"/>
          </p:cNvSpPr>
          <p:nvPr/>
        </p:nvSpPr>
        <p:spPr bwMode="auto">
          <a:xfrm>
            <a:off x="1690688" y="5957888"/>
            <a:ext cx="6111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* Inkl. stugby och vandrarhem</a:t>
            </a:r>
          </a:p>
        </p:txBody>
      </p:sp>
      <p:sp>
        <p:nvSpPr>
          <p:cNvPr id="233478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252413"/>
            <a:ext cx="7307262" cy="1827212"/>
          </a:xfrm>
        </p:spPr>
        <p:txBody>
          <a:bodyPr/>
          <a:lstStyle/>
          <a:p>
            <a:pPr eaLnBrk="1" hangingPunct="1"/>
            <a:r>
              <a:rPr lang="sv-SE" smtClean="0"/>
              <a:t>Utveckling gästnätter jan-jun 2011, SYDVÄST</a:t>
            </a:r>
            <a:br>
              <a:rPr lang="sv-SE" smtClean="0"/>
            </a:br>
            <a:r>
              <a:rPr lang="sv-SE" sz="2000" i="1" smtClean="0"/>
              <a:t>(procent, jämfört med samma period föregående år)</a:t>
            </a:r>
            <a:br>
              <a:rPr lang="sv-SE" sz="2000" i="1" smtClean="0"/>
            </a:br>
            <a:r>
              <a:rPr lang="sv-SE" sz="2000" i="1" smtClean="0"/>
              <a:t>hotell, stugby och vandrarhem</a:t>
            </a:r>
          </a:p>
        </p:txBody>
      </p:sp>
      <p:graphicFrame>
        <p:nvGraphicFramePr>
          <p:cNvPr id="234499" name="Object 3"/>
          <p:cNvGraphicFramePr>
            <a:graphicFrameLocks noChangeAspect="1"/>
          </p:cNvGraphicFramePr>
          <p:nvPr>
            <p:ph idx="1"/>
          </p:nvPr>
        </p:nvGraphicFramePr>
        <p:xfrm>
          <a:off x="1497013" y="1954213"/>
          <a:ext cx="7458075" cy="4100512"/>
        </p:xfrm>
        <a:graphic>
          <a:graphicData uri="http://schemas.openxmlformats.org/presentationml/2006/ole">
            <p:oleObj spid="_x0000_s234499" name="Diagram" r:id="rId3" imgW="7515439" imgH="4124516" progId="MSGraph.Chart.8">
              <p:embed followColorScheme="full"/>
            </p:oleObj>
          </a:graphicData>
        </a:graphic>
      </p:graphicFrame>
      <p:sp>
        <p:nvSpPr>
          <p:cNvPr id="234501" name="Text Box 4"/>
          <p:cNvSpPr txBox="1">
            <a:spLocks noChangeArrowheads="1"/>
          </p:cNvSpPr>
          <p:nvPr/>
        </p:nvSpPr>
        <p:spPr bwMode="auto">
          <a:xfrm>
            <a:off x="1690688" y="5957888"/>
            <a:ext cx="6707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* Inkl. stugby och vandrarhem</a:t>
            </a:r>
          </a:p>
        </p:txBody>
      </p:sp>
      <p:sp>
        <p:nvSpPr>
          <p:cNvPr id="234502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228600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Kommentarer SYDVÄST</a:t>
            </a:r>
          </a:p>
        </p:txBody>
      </p:sp>
      <p:sp>
        <p:nvSpPr>
          <p:cNvPr id="278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9400" y="1023938"/>
            <a:ext cx="7321550" cy="5251450"/>
          </a:xfrm>
        </p:spPr>
        <p:txBody>
          <a:bodyPr/>
          <a:lstStyle/>
          <a:p>
            <a:pPr marL="268288" indent="-268288" eaLnBrk="1" hangingPunct="1"/>
            <a:r>
              <a:rPr lang="sv-SE" sz="1400" smtClean="0"/>
              <a:t>Skånes största område redovisade 146 284 gästnätter för juni 2011. Antalet gästnätter hade ökat med 4% vilket motsvarade 6 233 fler övernattningar jämfört med 2010.</a:t>
            </a:r>
          </a:p>
          <a:p>
            <a:pPr marL="268288" indent="-268288" eaLnBrk="1" hangingPunct="1"/>
            <a:r>
              <a:rPr lang="sv-SE" sz="1400" smtClean="0"/>
              <a:t>Hotellen i Malmö redovisade en hög rumsbeläggning på 57% vilket var högre än snittet för Skåne på 51%. Ett hotellrum i Malmö kostade i snitt 852 kronor under juni månad. Det var billigare än snittet för hela Skåne som uppgick till 875 kronor.</a:t>
            </a:r>
          </a:p>
          <a:p>
            <a:pPr marL="268288" indent="-268288" eaLnBrk="1" hangingPunct="1"/>
            <a:r>
              <a:rPr lang="sv-SE" sz="1400" smtClean="0"/>
              <a:t>I Lund uppgick den genomsnittliga rumsbeläggningen i juni till 58% och genomsnittspriset per belagt hotellrum uppgick till 967 kronor. </a:t>
            </a:r>
          </a:p>
          <a:p>
            <a:pPr marL="268288" indent="-268288" eaLnBrk="1" hangingPunct="1"/>
            <a:r>
              <a:rPr lang="sv-SE" sz="1400" smtClean="0"/>
              <a:t>Hotellen i Höör redovisade den lägsta rumsbeläggningen i länet med 21%. Genomsnittspriset per belagt hotellrum uppgick till 730 kronor.</a:t>
            </a:r>
          </a:p>
          <a:p>
            <a:pPr marL="268288" indent="-268288" eaLnBrk="1" hangingPunct="1"/>
            <a:r>
              <a:rPr lang="sv-SE" sz="1400" smtClean="0"/>
              <a:t>Under första halvåret 2011 rapporterade boendeanläggningarna i sydvästra Skåne    754 474 gästnätter på hotell, stugbyar och vandrarhem. Antalet gästnätter ökade med 7% jämfört med året innan och motsvarade 49 976 fler övernattningar jämfört med året innan.</a:t>
            </a:r>
          </a:p>
          <a:p>
            <a:pPr marL="268288" indent="-268288" eaLnBrk="1" hangingPunct="1"/>
            <a:r>
              <a:rPr lang="sv-SE" sz="1400" smtClean="0"/>
              <a:t>Både Malmös och Lunds hotell redovisade en genomsnittlig rumsbeläggning på 57%. Det var betydligt högre än beläggningsgraden i Höör som uppgick till 20%. Den genomsnittliga rumsbeläggningen i Skåne var under samma period 49%.</a:t>
            </a:r>
          </a:p>
          <a:p>
            <a:pPr marL="268288" indent="-268288" eaLnBrk="1" hangingPunct="1"/>
            <a:r>
              <a:rPr lang="sv-SE" sz="1400" smtClean="0"/>
              <a:t>Hotellrummen i Malmö kostade i snitt 924 kronor. Lunds hotell redovisade ett genomsnittspris på 992 kronor per belagt rum och i Höör kostade hotellrummen i snitt 762 kronor. Det kan jämföras med snittet för hela Skåne som uppgick till 907 kronor.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41" name="Rectangle 2"/>
          <p:cNvSpPr>
            <a:spLocks noGrp="1" noChangeArrowheads="1"/>
          </p:cNvSpPr>
          <p:nvPr>
            <p:ph type="title"/>
          </p:nvPr>
        </p:nvSpPr>
        <p:spPr>
          <a:xfrm>
            <a:off x="1482725" y="403225"/>
            <a:ext cx="7608888" cy="1544638"/>
          </a:xfrm>
        </p:spPr>
        <p:txBody>
          <a:bodyPr/>
          <a:lstStyle/>
          <a:p>
            <a:pPr eaLnBrk="1" hangingPunct="1"/>
            <a:r>
              <a:rPr lang="sv-SE" smtClean="0"/>
              <a:t>Gästnattsutveckling län, jan-jun 2011 </a:t>
            </a:r>
            <a:r>
              <a:rPr lang="sv-SE" sz="2000" i="1" smtClean="0"/>
              <a:t>(procent, jämfört med samma period föregående år) </a:t>
            </a:r>
            <a:br>
              <a:rPr lang="sv-SE" sz="2000" i="1" smtClean="0"/>
            </a:br>
            <a:r>
              <a:rPr lang="sv-SE" sz="2000" i="1" smtClean="0"/>
              <a:t>hotell, stugby och vandrarhem</a:t>
            </a:r>
          </a:p>
        </p:txBody>
      </p:sp>
      <p:graphicFrame>
        <p:nvGraphicFramePr>
          <p:cNvPr id="219140" name="Object 4"/>
          <p:cNvGraphicFramePr>
            <a:graphicFrameLocks noChangeAspect="1"/>
          </p:cNvGraphicFramePr>
          <p:nvPr>
            <p:ph idx="1"/>
          </p:nvPr>
        </p:nvGraphicFramePr>
        <p:xfrm>
          <a:off x="1549400" y="1955800"/>
          <a:ext cx="7321550" cy="4113213"/>
        </p:xfrm>
        <a:graphic>
          <a:graphicData uri="http://schemas.openxmlformats.org/presentationml/2006/ole">
            <p:oleObj spid="_x0000_s219140" name="Diagram" r:id="rId3" imgW="7324916" imgH="4115014" progId="MSGraph.Chart.8">
              <p:embed followColorScheme="full"/>
            </p:oleObj>
          </a:graphicData>
        </a:graphic>
      </p:graphicFrame>
      <p:sp>
        <p:nvSpPr>
          <p:cNvPr id="219142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382588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Kommentarer länsutvecklingen</a:t>
            </a:r>
          </a:p>
        </p:txBody>
      </p:sp>
      <p:sp>
        <p:nvSpPr>
          <p:cNvPr id="220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2738" y="1271588"/>
            <a:ext cx="7321550" cy="5165725"/>
          </a:xfrm>
        </p:spPr>
        <p:txBody>
          <a:bodyPr/>
          <a:lstStyle/>
          <a:p>
            <a:pPr marL="268288" indent="-268288" eaLnBrk="1" hangingPunct="1"/>
            <a:r>
              <a:rPr lang="sv-SE" sz="1400" smtClean="0"/>
              <a:t>Under juni månad redovisade de skånska boendeanläggningarna 458 097 gästnätter. Antalet gästnätter hade ökat med 7% vilket motsvarade 28 831 gästnätter fler jämfört med juni 2010. </a:t>
            </a:r>
          </a:p>
          <a:p>
            <a:pPr marL="268288" indent="-268288" eaLnBrk="1" hangingPunct="1"/>
            <a:r>
              <a:rPr lang="sv-SE" sz="1400" smtClean="0"/>
              <a:t>I Skåne var det hotellen och campingplatserna som redovisade tillväxt i antal gästnätter. </a:t>
            </a:r>
          </a:p>
          <a:p>
            <a:pPr marL="268288" indent="-268288" eaLnBrk="1" hangingPunct="1"/>
            <a:r>
              <a:rPr lang="sv-SE" sz="1400" smtClean="0"/>
              <a:t>De skånska boendeanläggningarna hade utvecklats sämre än både riket och de övriga storstadslänen. Stockholms län redovisade en total gästnattsökning på 11% och Västra Götalands län redovisade en tillväxt på 13%. Hela riket redovisade en gästnattsökning på 13%.</a:t>
            </a:r>
          </a:p>
          <a:p>
            <a:pPr marL="268288" indent="-268288" eaLnBrk="1" hangingPunct="1"/>
            <a:r>
              <a:rPr lang="sv-SE" sz="1400" smtClean="0"/>
              <a:t>Under första halvåret 2011 rapporterade de skånska boendeanläggningarna 1 769 256 övernattningar på hotell, stugbyar, vandrarhem och campingplatser. Det motsvarade en ökning på 6% eller 96 453 gästnätter mer än året innan.</a:t>
            </a:r>
          </a:p>
          <a:p>
            <a:pPr marL="268288" indent="-268288" eaLnBrk="1" hangingPunct="1"/>
            <a:r>
              <a:rPr lang="sv-SE" sz="1400" smtClean="0"/>
              <a:t>Boendeanläggningarna i Skåne redovisade samma tillväxttakt för perioden januari-juni som hela riket och de övriga storstadslänen.</a:t>
            </a:r>
          </a:p>
          <a:p>
            <a:pPr marL="268288" indent="-268288" eaLnBrk="1" hangingPunct="1"/>
            <a:r>
              <a:rPr lang="sv-SE" sz="1400" smtClean="0"/>
              <a:t>Av de jämförda länen redovisade Blekinge den kraftigaste gästnattökningen med 10% medan Dalarna redovisade den svagaste utvecklingen med en gästnattsminskning     på 9%.</a:t>
            </a:r>
          </a:p>
          <a:p>
            <a:pPr marL="268288" indent="-268288" eaLnBrk="1" hangingPunct="1"/>
            <a:endParaRPr lang="sv-SE" sz="1400" smtClean="0"/>
          </a:p>
          <a:p>
            <a:pPr marL="268288" indent="-268288" eaLnBrk="1" hangingPunct="1"/>
            <a:endParaRPr lang="sv-SE" sz="1400" smtClean="0"/>
          </a:p>
          <a:p>
            <a:pPr marL="268288" indent="-268288" eaLnBrk="1" hangingPunct="1">
              <a:buFontTx/>
              <a:buNone/>
            </a:pPr>
            <a:endParaRPr lang="sv-SE" sz="1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5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228600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Gästnätter efter nationalitet Skåne</a:t>
            </a:r>
            <a:br>
              <a:rPr lang="sv-SE" smtClean="0"/>
            </a:br>
            <a:r>
              <a:rPr lang="sv-SE" smtClean="0"/>
              <a:t>juni 2011</a:t>
            </a:r>
            <a:br>
              <a:rPr lang="sv-SE" smtClean="0"/>
            </a:br>
            <a:r>
              <a:rPr lang="sv-SE" sz="2000" i="1" smtClean="0"/>
              <a:t>hotell</a:t>
            </a:r>
            <a:endParaRPr lang="sv-SE" sz="2000" smtClean="0"/>
          </a:p>
        </p:txBody>
      </p:sp>
      <p:sp>
        <p:nvSpPr>
          <p:cNvPr id="221186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  <p:graphicFrame>
        <p:nvGraphicFramePr>
          <p:cNvPr id="281966" name="Group 1390"/>
          <p:cNvGraphicFramePr>
            <a:graphicFrameLocks noGrp="1"/>
          </p:cNvGraphicFramePr>
          <p:nvPr/>
        </p:nvGraphicFramePr>
        <p:xfrm>
          <a:off x="1555750" y="1439863"/>
          <a:ext cx="7245350" cy="4721225"/>
        </p:xfrm>
        <a:graphic>
          <a:graphicData uri="http://schemas.openxmlformats.org/drawingml/2006/table">
            <a:tbl>
              <a:tblPr/>
              <a:tblGrid>
                <a:gridCol w="1889125"/>
                <a:gridCol w="2462213"/>
                <a:gridCol w="2894012"/>
              </a:tblGrid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Nationalitet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stn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tter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Utveckling j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 med samma period 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ende 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Sverige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205 599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Danmark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10 499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Norge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4 385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2 680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Island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Tyskland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12 956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Storbritannien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5 656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Irland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Nederl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nderna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2 540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Schweiz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1 336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Italien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1 464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Spanien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1 030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Polen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2 089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Ryssland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2 138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Ungern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Tjeckien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-8%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4 019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Kina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1 524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228600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Gästnätter efter nationalitet Skåne</a:t>
            </a:r>
            <a:br>
              <a:rPr lang="sv-SE" smtClean="0"/>
            </a:br>
            <a:r>
              <a:rPr lang="sv-SE" smtClean="0"/>
              <a:t>jan-jun 2011</a:t>
            </a:r>
            <a:br>
              <a:rPr lang="sv-SE" smtClean="0"/>
            </a:br>
            <a:r>
              <a:rPr lang="sv-SE" sz="2000" i="1" smtClean="0"/>
              <a:t>hotell</a:t>
            </a:r>
            <a:endParaRPr lang="sv-SE" sz="2000" smtClean="0"/>
          </a:p>
        </p:txBody>
      </p:sp>
      <p:sp>
        <p:nvSpPr>
          <p:cNvPr id="222210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  <p:graphicFrame>
        <p:nvGraphicFramePr>
          <p:cNvPr id="222579" name="Group 371"/>
          <p:cNvGraphicFramePr>
            <a:graphicFrameLocks noGrp="1"/>
          </p:cNvGraphicFramePr>
          <p:nvPr/>
        </p:nvGraphicFramePr>
        <p:xfrm>
          <a:off x="1546225" y="1427163"/>
          <a:ext cx="7319963" cy="4721225"/>
        </p:xfrm>
        <a:graphic>
          <a:graphicData uri="http://schemas.openxmlformats.org/drawingml/2006/table">
            <a:tbl>
              <a:tblPr/>
              <a:tblGrid>
                <a:gridCol w="1908175"/>
                <a:gridCol w="2487613"/>
                <a:gridCol w="2924175"/>
              </a:tblGrid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Nationalitet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stn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tter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Utveckling j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 med samma period 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ende 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Sverige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1 033 560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Danmark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56 901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15 935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8 760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Island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Tyskland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35 014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Storbritannien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23 360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886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-52%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Nederl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nderna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8 973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Schweiz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4 435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7 614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4 753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6 355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Ryssland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10 250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Ungern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Tjeckien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14 876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5 328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228600"/>
            <a:ext cx="7307262" cy="1143000"/>
          </a:xfrm>
        </p:spPr>
        <p:txBody>
          <a:bodyPr/>
          <a:lstStyle/>
          <a:p>
            <a:pPr eaLnBrk="1" hangingPunct="1"/>
            <a:r>
              <a:rPr lang="sv-SE" smtClean="0"/>
              <a:t>Gästnätter efter nationalitet Skåne</a:t>
            </a:r>
            <a:br>
              <a:rPr lang="sv-SE" smtClean="0"/>
            </a:br>
            <a:r>
              <a:rPr lang="sv-SE" smtClean="0"/>
              <a:t>juni 2011</a:t>
            </a:r>
            <a:br>
              <a:rPr lang="sv-SE" smtClean="0"/>
            </a:br>
            <a:r>
              <a:rPr lang="sv-SE" sz="2000" i="1" smtClean="0"/>
              <a:t>stugby/vandrarhem</a:t>
            </a:r>
            <a:endParaRPr lang="sv-SE" sz="2000" smtClean="0"/>
          </a:p>
        </p:txBody>
      </p:sp>
      <p:sp>
        <p:nvSpPr>
          <p:cNvPr id="276482" name="Text Box 4"/>
          <p:cNvSpPr txBox="1">
            <a:spLocks noChangeArrowheads="1"/>
          </p:cNvSpPr>
          <p:nvPr/>
        </p:nvSpPr>
        <p:spPr bwMode="auto">
          <a:xfrm>
            <a:off x="1690688" y="6335713"/>
            <a:ext cx="624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i="1">
                <a:latin typeface="Arial" charset="0"/>
              </a:rPr>
              <a:t>Källa: SCB och Tillväxtverket, bearbetat av HUI Research</a:t>
            </a:r>
          </a:p>
        </p:txBody>
      </p:sp>
      <p:graphicFrame>
        <p:nvGraphicFramePr>
          <p:cNvPr id="276850" name="Group 370"/>
          <p:cNvGraphicFramePr>
            <a:graphicFrameLocks noGrp="1"/>
          </p:cNvGraphicFramePr>
          <p:nvPr/>
        </p:nvGraphicFramePr>
        <p:xfrm>
          <a:off x="1582738" y="1436688"/>
          <a:ext cx="7227887" cy="4721225"/>
        </p:xfrm>
        <a:graphic>
          <a:graphicData uri="http://schemas.openxmlformats.org/drawingml/2006/table">
            <a:tbl>
              <a:tblPr/>
              <a:tblGrid>
                <a:gridCol w="1884362"/>
                <a:gridCol w="2455863"/>
                <a:gridCol w="2887662"/>
              </a:tblGrid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Nationalitet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stn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tter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Utveckling j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 med samma period f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ö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ende 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å</a:t>
                      </a:r>
                      <a:r>
                        <a:rPr kumimoji="0" lang="sv-S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Sverige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36 772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Danmark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2 631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Norge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748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-12%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-61%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Island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318%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Tyskland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3 170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Storbritannien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Nederl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charset="0"/>
                        </a:rPr>
                        <a:t>ä</a:t>
                      </a: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nderna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Schweiz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214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132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Spanien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902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-41%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Ryssland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-49%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Ungern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-74%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Tjeckien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-7%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230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Kina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-53%</a:t>
                      </a: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36000" marB="3600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ll_månadsstatistik_Skåne">
  <a:themeElements>
    <a:clrScheme name="Mall_månadsstatistik_Skån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ll_månadsstatistik_Skå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ll_månadsstatistik_Skån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månadsstatistik_Skån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månadsstatistik_Skån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månadsstatistik_Skån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månadsstatistik_Skå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månadsstatistik_Skå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månadsstatistik_Skå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2808</Words>
  <Application>Microsoft Office PowerPoint</Application>
  <PresentationFormat>Bildspel på skärmen (4:3)</PresentationFormat>
  <Paragraphs>568</Paragraphs>
  <Slides>49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Formgivningsmall</vt:lpstr>
      </vt:variant>
      <vt:variant>
        <vt:i4>2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49</vt:i4>
      </vt:variant>
    </vt:vector>
  </HeadingPairs>
  <TitlesOfParts>
    <vt:vector size="56" baseType="lpstr">
      <vt:lpstr>Times New Roman</vt:lpstr>
      <vt:lpstr>Arial</vt:lpstr>
      <vt:lpstr>Calibri</vt:lpstr>
      <vt:lpstr>Mall_månadsstatistik_Skåne</vt:lpstr>
      <vt:lpstr>Mall_månadsstatistik_Skåne</vt:lpstr>
      <vt:lpstr>Diagram</vt:lpstr>
      <vt:lpstr>Microsoft Graph-diagram</vt:lpstr>
      <vt:lpstr>Bild 1</vt:lpstr>
      <vt:lpstr>Gästnätter län, juni 2011 (tusen) hotell, stugby, vandrarhem och camping</vt:lpstr>
      <vt:lpstr>Gästnattsutveckling län, juni 2011 (procent, jämfört med samma period föregående år)  hotell, stugby och vandrarhem</vt:lpstr>
      <vt:lpstr>Gästnätter län, jan-jun 2011 (tusen) hotell, stugby, vandrarhem och camping</vt:lpstr>
      <vt:lpstr>Gästnattsutveckling län, jan-jun 2011 (procent, jämfört med samma period föregående år)  hotell, stugby och vandrarhem</vt:lpstr>
      <vt:lpstr>Kommentarer länsutvecklingen</vt:lpstr>
      <vt:lpstr>Gästnätter efter nationalitet Skåne juni 2011 hotell</vt:lpstr>
      <vt:lpstr>Gästnätter efter nationalitet Skåne jan-jun 2011 hotell</vt:lpstr>
      <vt:lpstr>Gästnätter efter nationalitet Skåne juni 2011 stugby/vandrarhem</vt:lpstr>
      <vt:lpstr>Gästnätter efter nationalitet Skåne jan-jun 2011 stugby/vandrarhem</vt:lpstr>
      <vt:lpstr>Gästnätter efter nationalitet Skåne juni 2011 hotell, stugby och vandrarhem</vt:lpstr>
      <vt:lpstr>Gästnätter efter nationalitet Skåne jun-jul 2011 hotell, stugby och vandrarhem</vt:lpstr>
      <vt:lpstr>Gästnätter efter nationalitet Skåne juni 2011 camping</vt:lpstr>
      <vt:lpstr>Gästnätter efter nationalitet Skåne jan-jun 2011 camping</vt:lpstr>
      <vt:lpstr>Kommentarer nationalitetsutveckling</vt:lpstr>
      <vt:lpstr>Hotellnätter storstäder, juni 2011</vt:lpstr>
      <vt:lpstr>Utveckling hotellnätter storstäder,  juni 2011 (procent, jämfört med samma period föregående år)</vt:lpstr>
      <vt:lpstr>Hotellnätter storstäder, jan-jun 2011</vt:lpstr>
      <vt:lpstr>Utveckling hotellnätter storstäder,  jan-jun 2011 (procent, jämfört med samma period föregående år)</vt:lpstr>
      <vt:lpstr>Kommentarer hotellmarknaden, storstäder</vt:lpstr>
      <vt:lpstr>Gästnätter juni 2011, skånska regioner hotell, stugby, vandrarhem och camping</vt:lpstr>
      <vt:lpstr>Utveckling gästnätter juni 2011, skånska regioner hotell, stugby, vandrarhem</vt:lpstr>
      <vt:lpstr>Gästnätter jan-jun 2011, skånska regioner hotell, stugby, vandrarhem och camping</vt:lpstr>
      <vt:lpstr>Utveckling gästnätter jan-jun 2011, skånska regioner hotell, stugby, vandrarhem</vt:lpstr>
      <vt:lpstr>Gästnätter juni 2011, NORDOST hotell, stugby och vandrarhem</vt:lpstr>
      <vt:lpstr>Utveckling gästnätter juni 2011, NORDOST (procent, jämfört med samma period föregående år)  hotell, stugby och vandrarhem</vt:lpstr>
      <vt:lpstr>Gästnätter jan-jun 2011, NORDOST hotell, stugby och vandrarhem</vt:lpstr>
      <vt:lpstr>Utveckling gästnätter jan-jun 2011, NORDOST (procent, jämfört med samma period föregående år)  hotell, stugby och vandrarhem</vt:lpstr>
      <vt:lpstr>Kommentarer NORDOST</vt:lpstr>
      <vt:lpstr>Gästnätter juni 2011, NORDVÄST hotell, stugby och vandrarhem</vt:lpstr>
      <vt:lpstr>Utveckling gästnätter juni 2011, NORDVÄST (procent, jämfört med samma period föregående år)  hotell, stugby och vandrarhem</vt:lpstr>
      <vt:lpstr>Gästnätter jan-jun 2011, NORDVÄST hotell, stugby och vandrarhem</vt:lpstr>
      <vt:lpstr>Utveckling gästnätter jan-jun 2011, NORDVÄST (procent, jämfört med samma period föregående år)  hotell, stugby och vandrarhem</vt:lpstr>
      <vt:lpstr>Kommentarer NORDVÄST</vt:lpstr>
      <vt:lpstr>Gästnätter juni 2011, SYDOST hotell, stugby och vandrarhem</vt:lpstr>
      <vt:lpstr>Utveckling gästnätter juni 2011, SYDOST (procent, jämfört med samma period föregående år)  hotell, stugby och vandrarhem</vt:lpstr>
      <vt:lpstr>Gästnätter jan-jun 2011, SYDOST hotell, stugby och vandrarhem</vt:lpstr>
      <vt:lpstr>Utveckling gästnätter jan-jun 2011, SYDOST (procent, jämfört med samma period föregående år)  hotell, stugby och vandrarhem</vt:lpstr>
      <vt:lpstr>Kommentarer SYDOST</vt:lpstr>
      <vt:lpstr>Gästnätter juni 2011, SYDKUSTEN hotell, stugby och vandrarhem</vt:lpstr>
      <vt:lpstr>Utveckling gästnätter juni 2011, SYDKUSTEN (procent, jämfört med samma period föregående år)  hotell, stugby och vandrarhem</vt:lpstr>
      <vt:lpstr>Gästnätter jan-jun 2011, SYDKUSTEN hotell, stugby och vandrarhem</vt:lpstr>
      <vt:lpstr>Utveckling gästnätter jan-jun 2011, SYDKUSTEN (procent, jämfört med samma period föregående år)  hotell, stugby och vandrarhem</vt:lpstr>
      <vt:lpstr>Kommentarer SYDKUSTEN</vt:lpstr>
      <vt:lpstr>Gästnätter juni 2011, SYDVÄST hotell, stugby och vandrarhem</vt:lpstr>
      <vt:lpstr>Utveckling gästnätter juni 2011, SYDVÄST (procent, jämfört med samma period föregående år) hotell, stugby och vandrarhem</vt:lpstr>
      <vt:lpstr>Gästnätter jan-jun 2011, SYDVÄST hotell, stugby och vandrarhem</vt:lpstr>
      <vt:lpstr>Utveckling gästnätter jan-jun 2011, SYDVÄST (procent, jämfört med samma period föregående år) hotell, stugby och vandrarhem</vt:lpstr>
      <vt:lpstr>Kommentarer SYDVÄST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Henrik</dc:creator>
  <cp:lastModifiedBy>AsaW</cp:lastModifiedBy>
  <cp:revision>86</cp:revision>
  <dcterms:created xsi:type="dcterms:W3CDTF">2011-05-05T17:18:31Z</dcterms:created>
  <dcterms:modified xsi:type="dcterms:W3CDTF">2011-08-09T06:15:14Z</dcterms:modified>
</cp:coreProperties>
</file>