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
  </p:notesMasterIdLst>
  <p:handoutMasterIdLst>
    <p:handoutMasterId r:id="rId7"/>
  </p:handoutMasterIdLst>
  <p:sldIdLst>
    <p:sldId id="276" r:id="rId2"/>
    <p:sldId id="257" r:id="rId3"/>
    <p:sldId id="282" r:id="rId4"/>
    <p:sldId id="281" r:id="rId5"/>
  </p:sldIdLst>
  <p:sldSz cx="9144000" cy="6858000" type="screen4x3"/>
  <p:notesSz cx="6794500" cy="99314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6600"/>
    <a:srgbClr val="00589A"/>
    <a:srgbClr val="599BFD"/>
    <a:srgbClr val="009900"/>
    <a:srgbClr val="B20E0E"/>
    <a:srgbClr val="4963CF"/>
    <a:srgbClr val="002B4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601" autoAdjust="0"/>
    <p:restoredTop sz="94660"/>
  </p:normalViewPr>
  <p:slideViewPr>
    <p:cSldViewPr>
      <p:cViewPr>
        <p:scale>
          <a:sx n="98" d="100"/>
          <a:sy n="98" d="100"/>
        </p:scale>
        <p:origin x="-1134"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kalkylblad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kalkylblad2.xlsx"/></Relationships>
</file>

<file path=ppt/charts/chart1.xml><?xml version="1.0" encoding="utf-8"?>
<c:chartSpace xmlns:c="http://schemas.openxmlformats.org/drawingml/2006/chart" xmlns:a="http://schemas.openxmlformats.org/drawingml/2006/main" xmlns:r="http://schemas.openxmlformats.org/officeDocument/2006/relationships">
  <c:lang val="sv-SE"/>
  <c:chart>
    <c:autoTitleDeleted val="1"/>
    <c:plotArea>
      <c:layout>
        <c:manualLayout>
          <c:layoutTarget val="inner"/>
          <c:xMode val="edge"/>
          <c:yMode val="edge"/>
          <c:x val="0.17708834995887668"/>
          <c:y val="8.5585585585585641E-2"/>
          <c:w val="0.81297789656072272"/>
          <c:h val="0.88063063063063085"/>
        </c:manualLayout>
      </c:layout>
      <c:barChart>
        <c:barDir val="bar"/>
        <c:grouping val="percentStacked"/>
        <c:ser>
          <c:idx val="8"/>
          <c:order val="0"/>
          <c:tx>
            <c:strRef>
              <c:f>Sheet1!$B$1</c:f>
              <c:strCache>
                <c:ptCount val="1"/>
                <c:pt idx="0">
                  <c:v>Mycket stor</c:v>
                </c:pt>
              </c:strCache>
            </c:strRef>
          </c:tx>
          <c:spPr>
            <a:solidFill>
              <a:srgbClr val="339966"/>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Sheet1!$B$2</c:f>
              <c:numCache>
                <c:formatCode>General</c:formatCode>
                <c:ptCount val="1"/>
                <c:pt idx="0">
                  <c:v>25</c:v>
                </c:pt>
              </c:numCache>
            </c:numRef>
          </c:val>
        </c:ser>
        <c:ser>
          <c:idx val="0"/>
          <c:order val="1"/>
          <c:tx>
            <c:strRef>
              <c:f>Sheet1!$C$1</c:f>
              <c:strCache>
                <c:ptCount val="1"/>
                <c:pt idx="0">
                  <c:v>Ganska stor</c:v>
                </c:pt>
              </c:strCache>
            </c:strRef>
          </c:tx>
          <c:spPr>
            <a:solidFill>
              <a:srgbClr val="99CC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Sheet1!$C$2</c:f>
              <c:numCache>
                <c:formatCode>General</c:formatCode>
                <c:ptCount val="1"/>
                <c:pt idx="0">
                  <c:v>53</c:v>
                </c:pt>
              </c:numCache>
            </c:numRef>
          </c:val>
        </c:ser>
        <c:ser>
          <c:idx val="1"/>
          <c:order val="2"/>
          <c:tx>
            <c:strRef>
              <c:f>Sheet1!$D$1</c:f>
              <c:strCache>
                <c:ptCount val="1"/>
                <c:pt idx="0">
                  <c:v>Ganska liten</c:v>
                </c:pt>
              </c:strCache>
            </c:strRef>
          </c:tx>
          <c:spPr>
            <a:solidFill>
              <a:srgbClr val="FFFF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Sheet1!$D$2</c:f>
              <c:numCache>
                <c:formatCode>General</c:formatCode>
                <c:ptCount val="1"/>
                <c:pt idx="0">
                  <c:v>14</c:v>
                </c:pt>
              </c:numCache>
            </c:numRef>
          </c:val>
        </c:ser>
        <c:ser>
          <c:idx val="2"/>
          <c:order val="3"/>
          <c:tx>
            <c:strRef>
              <c:f>Sheet1!$E$1</c:f>
              <c:strCache>
                <c:ptCount val="1"/>
                <c:pt idx="0">
                  <c:v>Ingen eller mycket liten</c:v>
                </c:pt>
              </c:strCache>
            </c:strRef>
          </c:tx>
          <c:spPr>
            <a:solidFill>
              <a:srgbClr val="FF99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Sheet1!$E$2</c:f>
              <c:numCache>
                <c:formatCode>General</c:formatCode>
                <c:ptCount val="1"/>
                <c:pt idx="0">
                  <c:v>2</c:v>
                </c:pt>
              </c:numCache>
            </c:numRef>
          </c:val>
        </c:ser>
        <c:ser>
          <c:idx val="3"/>
          <c:order val="4"/>
          <c:tx>
            <c:strRef>
              <c:f>Sheet1!$F$1</c:f>
              <c:strCache>
                <c:ptCount val="1"/>
                <c:pt idx="0">
                  <c:v>Tveksam, vet ej</c:v>
                </c:pt>
              </c:strCache>
            </c:strRef>
          </c:tx>
          <c:spPr>
            <a:solidFill>
              <a:srgbClr val="FF00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Sheet1!$F$2</c:f>
              <c:numCache>
                <c:formatCode>General</c:formatCode>
                <c:ptCount val="1"/>
                <c:pt idx="0">
                  <c:v>6</c:v>
                </c:pt>
              </c:numCache>
            </c:numRef>
          </c:val>
        </c:ser>
        <c:dLbls>
          <c:showVal val="1"/>
        </c:dLbls>
        <c:gapWidth val="40"/>
        <c:overlap val="100"/>
        <c:axId val="140392704"/>
        <c:axId val="148007168"/>
      </c:barChart>
      <c:catAx>
        <c:axId val="140392704"/>
        <c:scaling>
          <c:orientation val="maxMin"/>
        </c:scaling>
        <c:delete val="1"/>
        <c:axPos val="l"/>
        <c:numFmt formatCode="General" sourceLinked="1"/>
        <c:tickLblPos val="none"/>
        <c:crossAx val="148007168"/>
        <c:crosses val="autoZero"/>
        <c:auto val="1"/>
        <c:lblAlgn val="ctr"/>
        <c:lblOffset val="100"/>
        <c:tickLblSkip val="1"/>
        <c:tickMarkSkip val="1"/>
      </c:catAx>
      <c:valAx>
        <c:axId val="148007168"/>
        <c:scaling>
          <c:orientation val="minMax"/>
        </c:scaling>
        <c:axPos val="t"/>
        <c:title>
          <c:tx>
            <c:rich>
              <a:bodyPr/>
              <a:lstStyle/>
              <a:p>
                <a:pPr>
                  <a:defRPr sz="1410" b="0" i="0" u="none" strike="noStrike" baseline="0">
                    <a:solidFill>
                      <a:schemeClr val="tx1"/>
                    </a:solidFill>
                    <a:latin typeface="Arial"/>
                    <a:ea typeface="Arial"/>
                    <a:cs typeface="Arial"/>
                  </a:defRPr>
                </a:pPr>
                <a:r>
                  <a:rPr lang="sv-SE"/>
                  <a:t>%</a:t>
                </a:r>
              </a:p>
            </c:rich>
          </c:tx>
          <c:layout>
            <c:manualLayout>
              <c:xMode val="edge"/>
              <c:yMode val="edge"/>
              <c:x val="0.56012200433321291"/>
              <c:y val="9.8695670166700042E-2"/>
            </c:manualLayout>
          </c:layout>
          <c:spPr>
            <a:noFill/>
            <a:ln w="25575">
              <a:noFill/>
            </a:ln>
          </c:spPr>
        </c:title>
        <c:numFmt formatCode="0%" sourceLinked="1"/>
        <c:majorTickMark val="none"/>
        <c:tickLblPos val="none"/>
        <c:spPr>
          <a:ln w="9591">
            <a:noFill/>
          </a:ln>
        </c:spPr>
        <c:crossAx val="140392704"/>
        <c:crosses val="autoZero"/>
        <c:crossBetween val="between"/>
      </c:valAx>
      <c:spPr>
        <a:noFill/>
        <a:ln w="25575">
          <a:noFill/>
        </a:ln>
      </c:spPr>
    </c:plotArea>
    <c:legend>
      <c:legendPos val="r"/>
      <c:layout>
        <c:manualLayout>
          <c:xMode val="edge"/>
          <c:yMode val="edge"/>
          <c:x val="0.22640046911278783"/>
          <c:y val="0.89548854996294269"/>
          <c:w val="0.75757062775389028"/>
          <c:h val="6.3063063063063099E-2"/>
        </c:manualLayout>
      </c:layout>
      <c:spPr>
        <a:noFill/>
        <a:ln w="25575">
          <a:noFill/>
        </a:ln>
      </c:spPr>
      <c:txPr>
        <a:bodyPr/>
        <a:lstStyle/>
        <a:p>
          <a:pPr>
            <a:defRPr sz="1294" b="0" i="0" u="none" strike="noStrike" baseline="0">
              <a:solidFill>
                <a:schemeClr val="tx1"/>
              </a:solidFill>
              <a:latin typeface="Arial"/>
              <a:ea typeface="Arial"/>
              <a:cs typeface="Arial"/>
            </a:defRPr>
          </a:pPr>
          <a:endParaRPr lang="sv-SE"/>
        </a:p>
      </c:txPr>
    </c:legend>
    <c:plotVisOnly val="1"/>
    <c:dispBlanksAs val="gap"/>
  </c:chart>
  <c:spPr>
    <a:noFill/>
    <a:ln>
      <a:noFill/>
    </a:ln>
  </c:spPr>
  <c:txPr>
    <a:bodyPr/>
    <a:lstStyle/>
    <a:p>
      <a:pPr>
        <a:defRPr sz="1812" b="1" i="0" u="none" strike="noStrike" baseline="0">
          <a:solidFill>
            <a:schemeClr val="tx1"/>
          </a:solidFill>
          <a:latin typeface="Arial"/>
          <a:ea typeface="Arial"/>
          <a:cs typeface="Arial"/>
        </a:defRPr>
      </a:pPr>
      <a:endParaRPr lang="sv-SE"/>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sv-SE"/>
  <c:chart>
    <c:autoTitleDeleted val="1"/>
    <c:plotArea>
      <c:layout>
        <c:manualLayout>
          <c:layoutTarget val="inner"/>
          <c:xMode val="edge"/>
          <c:yMode val="edge"/>
          <c:x val="0.17708834995887671"/>
          <c:y val="8.5585585585585669E-2"/>
          <c:w val="0.81297789656072295"/>
          <c:h val="0.88063063063063063"/>
        </c:manualLayout>
      </c:layout>
      <c:barChart>
        <c:barDir val="bar"/>
        <c:grouping val="percentStacked"/>
        <c:ser>
          <c:idx val="8"/>
          <c:order val="0"/>
          <c:tx>
            <c:strRef>
              <c:f>Sheet1!$B$1</c:f>
              <c:strCache>
                <c:ptCount val="1"/>
                <c:pt idx="0">
                  <c:v>Mycket viktigt</c:v>
                </c:pt>
              </c:strCache>
            </c:strRef>
          </c:tx>
          <c:spPr>
            <a:solidFill>
              <a:srgbClr val="339966"/>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Sheet1!$B$2</c:f>
              <c:numCache>
                <c:formatCode>General</c:formatCode>
                <c:ptCount val="1"/>
                <c:pt idx="0">
                  <c:v>22</c:v>
                </c:pt>
              </c:numCache>
            </c:numRef>
          </c:val>
        </c:ser>
        <c:ser>
          <c:idx val="0"/>
          <c:order val="1"/>
          <c:tx>
            <c:strRef>
              <c:f>Sheet1!$C$1</c:f>
              <c:strCache>
                <c:ptCount val="1"/>
                <c:pt idx="0">
                  <c:v>Ganska viktigt</c:v>
                </c:pt>
              </c:strCache>
            </c:strRef>
          </c:tx>
          <c:spPr>
            <a:solidFill>
              <a:srgbClr val="99CC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Sheet1!$C$2</c:f>
              <c:numCache>
                <c:formatCode>General</c:formatCode>
                <c:ptCount val="1"/>
                <c:pt idx="0">
                  <c:v>36</c:v>
                </c:pt>
              </c:numCache>
            </c:numRef>
          </c:val>
        </c:ser>
        <c:ser>
          <c:idx val="1"/>
          <c:order val="2"/>
          <c:tx>
            <c:strRef>
              <c:f>Sheet1!$D$1</c:f>
              <c:strCache>
                <c:ptCount val="1"/>
                <c:pt idx="0">
                  <c:v>Inte särskilt viktigt</c:v>
                </c:pt>
              </c:strCache>
            </c:strRef>
          </c:tx>
          <c:spPr>
            <a:solidFill>
              <a:srgbClr val="FFFF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Sheet1!$D$2</c:f>
              <c:numCache>
                <c:formatCode>General</c:formatCode>
                <c:ptCount val="1"/>
                <c:pt idx="0">
                  <c:v>24</c:v>
                </c:pt>
              </c:numCache>
            </c:numRef>
          </c:val>
        </c:ser>
        <c:ser>
          <c:idx val="2"/>
          <c:order val="3"/>
          <c:tx>
            <c:strRef>
              <c:f>Sheet1!$E$1</c:f>
              <c:strCache>
                <c:ptCount val="1"/>
                <c:pt idx="0">
                  <c:v>Inte alls viktigt</c:v>
                </c:pt>
              </c:strCache>
            </c:strRef>
          </c:tx>
          <c:spPr>
            <a:solidFill>
              <a:srgbClr val="FF99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Sheet1!$E$2</c:f>
              <c:numCache>
                <c:formatCode>General</c:formatCode>
                <c:ptCount val="1"/>
                <c:pt idx="0">
                  <c:v>13</c:v>
                </c:pt>
              </c:numCache>
            </c:numRef>
          </c:val>
        </c:ser>
        <c:ser>
          <c:idx val="3"/>
          <c:order val="4"/>
          <c:tx>
            <c:strRef>
              <c:f>Sheet1!$F$1</c:f>
              <c:strCache>
                <c:ptCount val="1"/>
                <c:pt idx="0">
                  <c:v>Tveksam, vet ej</c:v>
                </c:pt>
              </c:strCache>
            </c:strRef>
          </c:tx>
          <c:spPr>
            <a:solidFill>
              <a:srgbClr val="FF0000"/>
            </a:solidFill>
            <a:ln w="25575">
              <a:noFill/>
            </a:ln>
          </c:spPr>
          <c:dLbls>
            <c:spPr>
              <a:noFill/>
              <a:ln w="25575">
                <a:noFill/>
              </a:ln>
            </c:spPr>
            <c:txPr>
              <a:bodyPr/>
              <a:lstStyle/>
              <a:p>
                <a:pPr>
                  <a:defRPr sz="1812" b="1" i="0" u="none" strike="noStrike" baseline="0">
                    <a:solidFill>
                      <a:srgbClr val="FFFFFF"/>
                    </a:solidFill>
                    <a:latin typeface="Arial"/>
                    <a:ea typeface="Arial"/>
                    <a:cs typeface="Arial"/>
                  </a:defRPr>
                </a:pPr>
                <a:endParaRPr lang="sv-SE"/>
              </a:p>
            </c:txPr>
            <c:showVal val="1"/>
          </c:dLbls>
          <c:val>
            <c:numRef>
              <c:f>Sheet1!$F$2</c:f>
              <c:numCache>
                <c:formatCode>General</c:formatCode>
                <c:ptCount val="1"/>
                <c:pt idx="0">
                  <c:v>5</c:v>
                </c:pt>
              </c:numCache>
            </c:numRef>
          </c:val>
        </c:ser>
        <c:dLbls>
          <c:showVal val="1"/>
        </c:dLbls>
        <c:gapWidth val="40"/>
        <c:overlap val="100"/>
        <c:axId val="148508032"/>
        <c:axId val="148518016"/>
      </c:barChart>
      <c:catAx>
        <c:axId val="148508032"/>
        <c:scaling>
          <c:orientation val="maxMin"/>
        </c:scaling>
        <c:delete val="1"/>
        <c:axPos val="l"/>
        <c:numFmt formatCode="General" sourceLinked="1"/>
        <c:tickLblPos val="none"/>
        <c:crossAx val="148518016"/>
        <c:crosses val="autoZero"/>
        <c:auto val="1"/>
        <c:lblAlgn val="ctr"/>
        <c:lblOffset val="100"/>
        <c:tickLblSkip val="1"/>
        <c:tickMarkSkip val="1"/>
      </c:catAx>
      <c:valAx>
        <c:axId val="148518016"/>
        <c:scaling>
          <c:orientation val="minMax"/>
        </c:scaling>
        <c:axPos val="t"/>
        <c:title>
          <c:tx>
            <c:rich>
              <a:bodyPr/>
              <a:lstStyle/>
              <a:p>
                <a:pPr>
                  <a:defRPr sz="1410" b="0" i="0" u="none" strike="noStrike" baseline="0">
                    <a:solidFill>
                      <a:schemeClr val="tx1"/>
                    </a:solidFill>
                    <a:latin typeface="Arial"/>
                    <a:ea typeface="Arial"/>
                    <a:cs typeface="Arial"/>
                  </a:defRPr>
                </a:pPr>
                <a:r>
                  <a:rPr lang="sv-SE"/>
                  <a:t>%</a:t>
                </a:r>
              </a:p>
            </c:rich>
          </c:tx>
          <c:layout>
            <c:manualLayout>
              <c:xMode val="edge"/>
              <c:yMode val="edge"/>
              <c:x val="0.56012200433321291"/>
              <c:y val="9.8695670166700084E-2"/>
            </c:manualLayout>
          </c:layout>
          <c:spPr>
            <a:noFill/>
            <a:ln w="25575">
              <a:noFill/>
            </a:ln>
          </c:spPr>
        </c:title>
        <c:numFmt formatCode="0%" sourceLinked="1"/>
        <c:majorTickMark val="none"/>
        <c:tickLblPos val="none"/>
        <c:spPr>
          <a:ln w="9591">
            <a:noFill/>
          </a:ln>
        </c:spPr>
        <c:crossAx val="148508032"/>
        <c:crosses val="autoZero"/>
        <c:crossBetween val="between"/>
      </c:valAx>
      <c:spPr>
        <a:noFill/>
        <a:ln w="25575">
          <a:noFill/>
        </a:ln>
      </c:spPr>
    </c:plotArea>
    <c:legend>
      <c:legendPos val="r"/>
      <c:layout>
        <c:manualLayout>
          <c:xMode val="edge"/>
          <c:yMode val="edge"/>
          <c:x val="0.22640046911278774"/>
          <c:y val="0.89548854996294192"/>
          <c:w val="0.75757062775389072"/>
          <c:h val="6.3063063063063071E-2"/>
        </c:manualLayout>
      </c:layout>
      <c:spPr>
        <a:noFill/>
        <a:ln w="25575">
          <a:noFill/>
        </a:ln>
      </c:spPr>
      <c:txPr>
        <a:bodyPr/>
        <a:lstStyle/>
        <a:p>
          <a:pPr>
            <a:defRPr sz="1294" b="0" i="0" u="none" strike="noStrike" baseline="0">
              <a:solidFill>
                <a:schemeClr val="tx1"/>
              </a:solidFill>
              <a:latin typeface="Arial"/>
              <a:ea typeface="Arial"/>
              <a:cs typeface="Arial"/>
            </a:defRPr>
          </a:pPr>
          <a:endParaRPr lang="sv-SE"/>
        </a:p>
      </c:txPr>
    </c:legend>
    <c:plotVisOnly val="1"/>
    <c:dispBlanksAs val="gap"/>
  </c:chart>
  <c:spPr>
    <a:noFill/>
    <a:ln>
      <a:noFill/>
    </a:ln>
  </c:spPr>
  <c:txPr>
    <a:bodyPr/>
    <a:lstStyle/>
    <a:p>
      <a:pPr>
        <a:defRPr sz="1812" b="1" i="0" u="none" strike="noStrike" baseline="0">
          <a:solidFill>
            <a:schemeClr val="tx1"/>
          </a:solidFill>
          <a:latin typeface="Arial"/>
          <a:ea typeface="Arial"/>
          <a:cs typeface="Arial"/>
        </a:defRPr>
      </a:pPr>
      <a:endParaRPr lang="sv-SE"/>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7FEC778A-789D-42CF-8C35-BE63815FF461}" type="datetimeFigureOut">
              <a:rPr lang="sv-SE" smtClean="0"/>
              <a:t>2011-06-29</a:t>
            </a:fld>
            <a:endParaRPr lang="sv-SE"/>
          </a:p>
        </p:txBody>
      </p:sp>
      <p:sp>
        <p:nvSpPr>
          <p:cNvPr id="4" name="Platshållare för sidfot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F8FCB195-1A6E-4810-A5BD-BD9763C350C0}" type="slidenum">
              <a:rPr lang="sv-SE" smtClean="0"/>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BB47F5D3-79C8-4E4B-BDC0-8E2BF8F6DFBA}" type="datetimeFigureOut">
              <a:rPr lang="sv-SE" smtClean="0"/>
              <a:pPr/>
              <a:t>2011-06-29</a:t>
            </a:fld>
            <a:endParaRPr lang="sv-SE"/>
          </a:p>
        </p:txBody>
      </p:sp>
      <p:sp>
        <p:nvSpPr>
          <p:cNvPr id="4" name="Platshållare för bildobjekt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A1961DC0-60B5-49AF-ADB6-5EB25086F1C3}" type="slidenum">
              <a:rPr lang="sv-SE" smtClean="0"/>
              <a:pPr/>
              <a:t>‹#›</a:t>
            </a:fld>
            <a:endParaRPr lang="sv-SE"/>
          </a:p>
        </p:txBody>
      </p:sp>
    </p:spTree>
    <p:extLst>
      <p:ext uri="{BB962C8B-B14F-4D97-AF65-F5344CB8AC3E}">
        <p14:creationId xmlns="" xmlns:p14="http://schemas.microsoft.com/office/powerpoint/2010/main" val="537765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1123950" y="200025"/>
            <a:ext cx="5226050" cy="3921125"/>
          </a:xfrm>
          <a:ln/>
        </p:spPr>
      </p:sp>
      <p:sp>
        <p:nvSpPr>
          <p:cNvPr id="107523" name="Rectangle 3"/>
          <p:cNvSpPr>
            <a:spLocks noGrp="1" noChangeArrowheads="1"/>
          </p:cNvSpPr>
          <p:nvPr>
            <p:ph type="body" idx="1"/>
          </p:nvPr>
        </p:nvSpPr>
        <p:spPr>
          <a:xfrm>
            <a:off x="910207" y="4479369"/>
            <a:ext cx="5680780" cy="4421777"/>
          </a:xfrm>
          <a:noFill/>
          <a:ln/>
        </p:spPr>
        <p:txBody>
          <a:bodyPr/>
          <a:lstStyle/>
          <a:p>
            <a:pPr defTabSz="876300"/>
            <a:endParaRPr lang="sv-SE"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rgbClr val="FF9900"/>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292100" y="1652588"/>
            <a:ext cx="7772400" cy="512762"/>
          </a:xfrm>
        </p:spPr>
        <p:txBody>
          <a:bodyPr/>
          <a:lstStyle>
            <a:lvl1pPr>
              <a:defRPr sz="3200" smtClean="0"/>
            </a:lvl1pPr>
          </a:lstStyle>
          <a:p>
            <a:r>
              <a:rPr lang="en-US" smtClean="0"/>
              <a:t>Divider Slide - title 32pt Arial</a:t>
            </a:r>
            <a:endParaRPr lang="sv-SE" smtClean="0"/>
          </a:p>
        </p:txBody>
      </p:sp>
      <p:sp>
        <p:nvSpPr>
          <p:cNvPr id="9" name="Freeform 11"/>
          <p:cNvSpPr>
            <a:spLocks noEditPoints="1"/>
          </p:cNvSpPr>
          <p:nvPr/>
        </p:nvSpPr>
        <p:spPr bwMode="black">
          <a:xfrm>
            <a:off x="76200" y="65088"/>
            <a:ext cx="8991600" cy="6727825"/>
          </a:xfrm>
          <a:custGeom>
            <a:avLst/>
            <a:gdLst/>
            <a:ahLst/>
            <a:cxnLst>
              <a:cxn ang="0">
                <a:pos x="103" y="33"/>
              </a:cxn>
              <a:cxn ang="0">
                <a:pos x="117" y="22"/>
              </a:cxn>
              <a:cxn ang="0">
                <a:pos x="116" y="17"/>
              </a:cxn>
              <a:cxn ang="0">
                <a:pos x="116" y="22"/>
              </a:cxn>
              <a:cxn ang="0">
                <a:pos x="117" y="22"/>
              </a:cxn>
              <a:cxn ang="0">
                <a:pos x="116" y="17"/>
              </a:cxn>
              <a:cxn ang="0">
                <a:pos x="116" y="22"/>
              </a:cxn>
              <a:cxn ang="0">
                <a:pos x="133" y="15"/>
              </a:cxn>
              <a:cxn ang="0">
                <a:pos x="154" y="12"/>
              </a:cxn>
              <a:cxn ang="0">
                <a:pos x="168" y="10"/>
              </a:cxn>
              <a:cxn ang="0">
                <a:pos x="5742" y="10"/>
              </a:cxn>
              <a:cxn ang="0">
                <a:pos x="5742" y="5"/>
              </a:cxn>
              <a:cxn ang="0">
                <a:pos x="5736" y="5"/>
              </a:cxn>
              <a:cxn ang="0">
                <a:pos x="5738" y="4223"/>
              </a:cxn>
              <a:cxn ang="0">
                <a:pos x="5743" y="4223"/>
              </a:cxn>
              <a:cxn ang="0">
                <a:pos x="5743" y="4218"/>
              </a:cxn>
              <a:cxn ang="0">
                <a:pos x="6" y="4218"/>
              </a:cxn>
              <a:cxn ang="0">
                <a:pos x="6" y="4223"/>
              </a:cxn>
              <a:cxn ang="0">
                <a:pos x="11" y="4223"/>
              </a:cxn>
              <a:cxn ang="0">
                <a:pos x="11" y="153"/>
              </a:cxn>
              <a:cxn ang="0">
                <a:pos x="13" y="140"/>
              </a:cxn>
              <a:cxn ang="0">
                <a:pos x="7" y="140"/>
              </a:cxn>
              <a:cxn ang="0">
                <a:pos x="13" y="141"/>
              </a:cxn>
              <a:cxn ang="0">
                <a:pos x="13" y="140"/>
              </a:cxn>
              <a:cxn ang="0">
                <a:pos x="7" y="140"/>
              </a:cxn>
              <a:cxn ang="0">
                <a:pos x="13" y="141"/>
              </a:cxn>
              <a:cxn ang="0">
                <a:pos x="16" y="131"/>
              </a:cxn>
              <a:cxn ang="0">
                <a:pos x="11" y="129"/>
              </a:cxn>
              <a:cxn ang="0">
                <a:pos x="14" y="133"/>
              </a:cxn>
              <a:cxn ang="0">
                <a:pos x="16" y="131"/>
              </a:cxn>
              <a:cxn ang="0">
                <a:pos x="11" y="129"/>
              </a:cxn>
              <a:cxn ang="0">
                <a:pos x="14" y="133"/>
              </a:cxn>
              <a:cxn ang="0">
                <a:pos x="20" y="122"/>
              </a:cxn>
              <a:cxn ang="0">
                <a:pos x="28" y="113"/>
              </a:cxn>
              <a:cxn ang="0">
                <a:pos x="23" y="110"/>
              </a:cxn>
              <a:cxn ang="0">
                <a:pos x="27" y="113"/>
              </a:cxn>
              <a:cxn ang="0">
                <a:pos x="103" y="33"/>
              </a:cxn>
              <a:cxn ang="0">
                <a:pos x="20" y="106"/>
              </a:cxn>
              <a:cxn ang="0">
                <a:pos x="18" y="108"/>
              </a:cxn>
              <a:cxn ang="0">
                <a:pos x="20" y="108"/>
              </a:cxn>
              <a:cxn ang="0">
                <a:pos x="11" y="117"/>
              </a:cxn>
              <a:cxn ang="0">
                <a:pos x="6" y="127"/>
              </a:cxn>
              <a:cxn ang="0">
                <a:pos x="6" y="129"/>
              </a:cxn>
              <a:cxn ang="0">
                <a:pos x="2" y="140"/>
              </a:cxn>
              <a:cxn ang="0">
                <a:pos x="2" y="141"/>
              </a:cxn>
              <a:cxn ang="0">
                <a:pos x="0" y="153"/>
              </a:cxn>
              <a:cxn ang="0">
                <a:pos x="0" y="4228"/>
              </a:cxn>
              <a:cxn ang="0">
                <a:pos x="5749" y="4228"/>
              </a:cxn>
              <a:cxn ang="0">
                <a:pos x="5749" y="4223"/>
              </a:cxn>
              <a:cxn ang="0">
                <a:pos x="5747" y="5"/>
              </a:cxn>
              <a:cxn ang="0">
                <a:pos x="5747" y="0"/>
              </a:cxn>
              <a:cxn ang="0">
                <a:pos x="166" y="0"/>
              </a:cxn>
              <a:cxn ang="0">
                <a:pos x="152" y="1"/>
              </a:cxn>
              <a:cxn ang="0">
                <a:pos x="131" y="5"/>
              </a:cxn>
              <a:cxn ang="0">
                <a:pos x="114" y="12"/>
              </a:cxn>
              <a:cxn ang="0">
                <a:pos x="112" y="14"/>
              </a:cxn>
              <a:cxn ang="0">
                <a:pos x="96" y="26"/>
              </a:cxn>
              <a:cxn ang="0">
                <a:pos x="20" y="106"/>
              </a:cxn>
            </a:cxnLst>
            <a:rect l="0" t="0" r="r" b="b"/>
            <a:pathLst>
              <a:path w="5749" h="4228">
                <a:moveTo>
                  <a:pt x="103" y="33"/>
                </a:moveTo>
                <a:lnTo>
                  <a:pt x="117" y="22"/>
                </a:lnTo>
                <a:lnTo>
                  <a:pt x="116" y="17"/>
                </a:lnTo>
                <a:lnTo>
                  <a:pt x="116" y="22"/>
                </a:lnTo>
                <a:lnTo>
                  <a:pt x="117" y="22"/>
                </a:lnTo>
                <a:lnTo>
                  <a:pt x="116" y="17"/>
                </a:lnTo>
                <a:lnTo>
                  <a:pt x="116" y="22"/>
                </a:lnTo>
                <a:lnTo>
                  <a:pt x="133" y="15"/>
                </a:lnTo>
                <a:lnTo>
                  <a:pt x="154" y="12"/>
                </a:lnTo>
                <a:lnTo>
                  <a:pt x="168" y="10"/>
                </a:lnTo>
                <a:lnTo>
                  <a:pt x="5742" y="10"/>
                </a:lnTo>
                <a:lnTo>
                  <a:pt x="5742" y="5"/>
                </a:lnTo>
                <a:lnTo>
                  <a:pt x="5736" y="5"/>
                </a:lnTo>
                <a:lnTo>
                  <a:pt x="5738" y="4223"/>
                </a:lnTo>
                <a:lnTo>
                  <a:pt x="5743" y="4223"/>
                </a:lnTo>
                <a:lnTo>
                  <a:pt x="5743" y="4218"/>
                </a:lnTo>
                <a:lnTo>
                  <a:pt x="6" y="4218"/>
                </a:lnTo>
                <a:lnTo>
                  <a:pt x="6" y="4223"/>
                </a:lnTo>
                <a:lnTo>
                  <a:pt x="11" y="4223"/>
                </a:lnTo>
                <a:lnTo>
                  <a:pt x="11" y="153"/>
                </a:lnTo>
                <a:lnTo>
                  <a:pt x="13" y="140"/>
                </a:lnTo>
                <a:lnTo>
                  <a:pt x="7" y="140"/>
                </a:lnTo>
                <a:lnTo>
                  <a:pt x="13" y="141"/>
                </a:lnTo>
                <a:lnTo>
                  <a:pt x="13" y="140"/>
                </a:lnTo>
                <a:lnTo>
                  <a:pt x="7" y="140"/>
                </a:lnTo>
                <a:lnTo>
                  <a:pt x="13" y="141"/>
                </a:lnTo>
                <a:lnTo>
                  <a:pt x="16" y="131"/>
                </a:lnTo>
                <a:lnTo>
                  <a:pt x="11" y="129"/>
                </a:lnTo>
                <a:lnTo>
                  <a:pt x="14" y="133"/>
                </a:lnTo>
                <a:lnTo>
                  <a:pt x="16" y="131"/>
                </a:lnTo>
                <a:lnTo>
                  <a:pt x="11" y="129"/>
                </a:lnTo>
                <a:lnTo>
                  <a:pt x="14" y="133"/>
                </a:lnTo>
                <a:lnTo>
                  <a:pt x="20" y="122"/>
                </a:lnTo>
                <a:lnTo>
                  <a:pt x="28" y="113"/>
                </a:lnTo>
                <a:lnTo>
                  <a:pt x="23" y="110"/>
                </a:lnTo>
                <a:lnTo>
                  <a:pt x="27" y="113"/>
                </a:lnTo>
                <a:lnTo>
                  <a:pt x="103" y="33"/>
                </a:lnTo>
                <a:close/>
                <a:moveTo>
                  <a:pt x="20" y="106"/>
                </a:moveTo>
                <a:lnTo>
                  <a:pt x="18" y="108"/>
                </a:lnTo>
                <a:lnTo>
                  <a:pt x="20" y="108"/>
                </a:lnTo>
                <a:lnTo>
                  <a:pt x="11" y="117"/>
                </a:lnTo>
                <a:lnTo>
                  <a:pt x="6" y="127"/>
                </a:lnTo>
                <a:lnTo>
                  <a:pt x="6" y="129"/>
                </a:lnTo>
                <a:lnTo>
                  <a:pt x="2" y="140"/>
                </a:lnTo>
                <a:lnTo>
                  <a:pt x="2" y="141"/>
                </a:lnTo>
                <a:lnTo>
                  <a:pt x="0" y="153"/>
                </a:lnTo>
                <a:lnTo>
                  <a:pt x="0" y="4228"/>
                </a:lnTo>
                <a:lnTo>
                  <a:pt x="5749" y="4228"/>
                </a:lnTo>
                <a:lnTo>
                  <a:pt x="5749" y="4223"/>
                </a:lnTo>
                <a:lnTo>
                  <a:pt x="5747" y="5"/>
                </a:lnTo>
                <a:lnTo>
                  <a:pt x="5747" y="0"/>
                </a:lnTo>
                <a:lnTo>
                  <a:pt x="166" y="0"/>
                </a:lnTo>
                <a:lnTo>
                  <a:pt x="152" y="1"/>
                </a:lnTo>
                <a:lnTo>
                  <a:pt x="131" y="5"/>
                </a:lnTo>
                <a:lnTo>
                  <a:pt x="114" y="12"/>
                </a:lnTo>
                <a:lnTo>
                  <a:pt x="112" y="14"/>
                </a:lnTo>
                <a:lnTo>
                  <a:pt x="96" y="26"/>
                </a:lnTo>
                <a:lnTo>
                  <a:pt x="20" y="106"/>
                </a:lnTo>
                <a:close/>
              </a:path>
            </a:pathLst>
          </a:custGeom>
          <a:solidFill>
            <a:schemeClr val="bg1"/>
          </a:solidFill>
          <a:ln w="0">
            <a:noFill/>
            <a:prstDash val="solid"/>
            <a:round/>
            <a:headEnd/>
            <a:tailEnd/>
          </a:ln>
        </p:spPr>
        <p:txBody>
          <a:bodyPr/>
          <a:lstStyle/>
          <a:p>
            <a:pPr algn="l" fontAlgn="auto">
              <a:spcBef>
                <a:spcPts val="0"/>
              </a:spcBef>
              <a:spcAft>
                <a:spcPts val="0"/>
              </a:spcAft>
              <a:defRPr/>
            </a:pPr>
            <a:endParaRPr lang="en-US" sz="1800">
              <a:latin typeface="+mn-lt"/>
            </a:endParaRPr>
          </a:p>
        </p:txBody>
      </p:sp>
      <p:sp>
        <p:nvSpPr>
          <p:cNvPr id="691203" name="Rectangle 3"/>
          <p:cNvSpPr>
            <a:spLocks noChangeAspect="1" noChangeArrowheads="1"/>
          </p:cNvSpPr>
          <p:nvPr/>
        </p:nvSpPr>
        <p:spPr bwMode="auto">
          <a:xfrm>
            <a:off x="8477250" y="6451600"/>
            <a:ext cx="457200" cy="244475"/>
          </a:xfrm>
          <a:prstGeom prst="rect">
            <a:avLst/>
          </a:prstGeom>
          <a:noFill/>
          <a:ln w="9525">
            <a:noFill/>
            <a:miter lim="800000"/>
            <a:headEnd/>
            <a:tailEnd/>
          </a:ln>
          <a:effectLst/>
        </p:spPr>
        <p:txBody>
          <a:bodyPr lIns="92075" tIns="46038" rIns="92075" bIns="46038">
            <a:spAutoFit/>
          </a:bodyPr>
          <a:lstStyle/>
          <a:p>
            <a:pPr algn="r" defTabSz="762000" eaLnBrk="0" hangingPunct="0">
              <a:spcBef>
                <a:spcPct val="0"/>
              </a:spcBef>
            </a:pPr>
            <a:fld id="{86EA402B-942F-4DD6-BFEE-86CFBF887F08}" type="slidenum">
              <a:rPr lang="en-GB">
                <a:solidFill>
                  <a:schemeClr val="bg1"/>
                </a:solidFill>
              </a:rPr>
              <a:pPr algn="r" defTabSz="762000" eaLnBrk="0" hangingPunct="0">
                <a:spcBef>
                  <a:spcPct val="0"/>
                </a:spcBef>
              </a:pPr>
              <a:t>‹#›</a:t>
            </a:fld>
            <a:endParaRPr lang="en-GB">
              <a:solidFill>
                <a:schemeClr val="bg1"/>
              </a:solidFill>
            </a:endParaRPr>
          </a:p>
        </p:txBody>
      </p:sp>
      <p:sp>
        <p:nvSpPr>
          <p:cNvPr id="87044" name="Rectangle 4"/>
          <p:cNvSpPr>
            <a:spLocks noGrp="1" noChangeArrowheads="1"/>
          </p:cNvSpPr>
          <p:nvPr>
            <p:ph type="subTitle" idx="1"/>
          </p:nvPr>
        </p:nvSpPr>
        <p:spPr>
          <a:xfrm>
            <a:off x="303213" y="2189163"/>
            <a:ext cx="7767637" cy="1176337"/>
          </a:xfrm>
        </p:spPr>
        <p:txBody>
          <a:bodyPr/>
          <a:lstStyle>
            <a:lvl1pPr marL="0" indent="0">
              <a:buFont typeface="Wingdings" pitchFamily="2" charset="2"/>
              <a:buNone/>
              <a:defRPr sz="2400" smtClean="0">
                <a:solidFill>
                  <a:schemeClr val="bg1"/>
                </a:solidFill>
              </a:defRPr>
            </a:lvl1pPr>
          </a:lstStyle>
          <a:p>
            <a:r>
              <a:rPr lang="sv-SE" smtClean="0"/>
              <a:t>Divider Slide – subtitle Arial 24 pt white</a:t>
            </a:r>
          </a:p>
        </p:txBody>
      </p:sp>
      <p:sp>
        <p:nvSpPr>
          <p:cNvPr id="691205" name="Rectangle 5"/>
          <p:cNvSpPr>
            <a:spLocks noChangeArrowheads="1"/>
          </p:cNvSpPr>
          <p:nvPr/>
        </p:nvSpPr>
        <p:spPr bwMode="gray">
          <a:xfrm>
            <a:off x="322263" y="609600"/>
            <a:ext cx="8497887" cy="365125"/>
          </a:xfrm>
          <a:prstGeom prst="rect">
            <a:avLst/>
          </a:prstGeom>
          <a:noFill/>
          <a:ln w="9525" algn="ctr">
            <a:noFill/>
            <a:miter lim="800000"/>
            <a:headEnd/>
            <a:tailEnd/>
          </a:ln>
          <a:effectLst/>
        </p:spPr>
        <p:txBody>
          <a:bodyPr lIns="0" tIns="0" rIns="0" bIns="0"/>
          <a:lstStyle/>
          <a:p>
            <a:pPr algn="l">
              <a:spcBef>
                <a:spcPct val="0"/>
              </a:spcBef>
              <a:defRPr/>
            </a:pPr>
            <a:endParaRPr lang="en-US" sz="2400">
              <a:solidFill>
                <a:srgbClr val="FF008C"/>
              </a:solidFill>
            </a:endParaRPr>
          </a:p>
        </p:txBody>
      </p:sp>
      <p:pic>
        <p:nvPicPr>
          <p:cNvPr id="87073" name="Picture 33" descr="sifo_ROSA-VIT"/>
          <p:cNvPicPr>
            <a:picLocks noChangeAspect="1" noChangeArrowheads="1"/>
          </p:cNvPicPr>
          <p:nvPr/>
        </p:nvPicPr>
        <p:blipFill>
          <a:blip r:embed="rId2" cstate="print"/>
          <a:srcRect/>
          <a:stretch>
            <a:fillRect/>
          </a:stretch>
        </p:blipFill>
        <p:spPr bwMode="auto">
          <a:xfrm>
            <a:off x="266700" y="6238875"/>
            <a:ext cx="1112838" cy="360363"/>
          </a:xfrm>
          <a:prstGeom prst="rect">
            <a:avLst/>
          </a:prstGeom>
          <a:noFill/>
        </p:spPr>
      </p:pic>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TNS Yellow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2"/>
          <p:cNvSpPr>
            <a:spLocks noGrp="1"/>
          </p:cNvSpPr>
          <p:nvPr>
            <p:ph type="tbl" idx="1"/>
          </p:nvPr>
        </p:nvSpPr>
        <p:spPr>
          <a:xfrm>
            <a:off x="293688" y="1219200"/>
            <a:ext cx="8532812" cy="4652963"/>
          </a:xfrm>
        </p:spPr>
        <p:txBody>
          <a:bodyPr/>
          <a:lstStyle/>
          <a:p>
            <a:pPr lvl="0"/>
            <a:endParaRPr lang="en-US" noProof="0" smtClean="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3213" y="115888"/>
            <a:ext cx="8461375" cy="3651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93688" y="1219200"/>
            <a:ext cx="8532812" cy="4652963"/>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Horizontal Bar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and Vertical Stacked Bar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and Lin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Title TNS Pink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2"/>
          <p:cNvSpPr>
            <a:spLocks noGrp="1"/>
          </p:cNvSpPr>
          <p:nvPr>
            <p:ph type="tbl" idx="1"/>
          </p:nvPr>
        </p:nvSpPr>
        <p:spPr>
          <a:xfrm>
            <a:off x="293688" y="1219200"/>
            <a:ext cx="8532812" cy="4652963"/>
          </a:xfrm>
        </p:spPr>
        <p:txBody>
          <a:bodyPr/>
          <a:lstStyle/>
          <a:p>
            <a:pPr lvl="0"/>
            <a:endParaRPr lang="en-US" noProof="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5_Title TNS Blue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2"/>
          <p:cNvSpPr>
            <a:spLocks noGrp="1"/>
          </p:cNvSpPr>
          <p:nvPr>
            <p:ph type="tbl" idx="1"/>
          </p:nvPr>
        </p:nvSpPr>
        <p:spPr>
          <a:xfrm>
            <a:off x="293688" y="1219200"/>
            <a:ext cx="8532812" cy="4652963"/>
          </a:xfrm>
        </p:spPr>
        <p:txBody>
          <a:bodyPr/>
          <a:lstStyle/>
          <a:p>
            <a:pPr lvl="0"/>
            <a:endParaRPr lang="en-US" noProof="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and TNS Grey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2"/>
          <p:cNvSpPr>
            <a:spLocks noGrp="1"/>
          </p:cNvSpPr>
          <p:nvPr>
            <p:ph type="tbl" idx="1"/>
          </p:nvPr>
        </p:nvSpPr>
        <p:spPr>
          <a:xfrm>
            <a:off x="293688" y="1219200"/>
            <a:ext cx="8532812" cy="4652963"/>
          </a:xfrm>
        </p:spPr>
        <p:txBody>
          <a:bodyPr/>
          <a:lstStyle/>
          <a:p>
            <a:pPr lvl="0"/>
            <a:endParaRPr lang="en-US" noProof="0"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and TNS Green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Table Placeholder 2"/>
          <p:cNvSpPr>
            <a:spLocks noGrp="1"/>
          </p:cNvSpPr>
          <p:nvPr>
            <p:ph type="tbl" idx="1"/>
          </p:nvPr>
        </p:nvSpPr>
        <p:spPr>
          <a:xfrm>
            <a:off x="293688" y="1219200"/>
            <a:ext cx="8532812" cy="4652963"/>
          </a:xfrm>
        </p:spPr>
        <p:txBody>
          <a:bodyPr/>
          <a:lstStyle/>
          <a:p>
            <a:pPr lvl="0"/>
            <a:endParaRPr lang="en-US" noProof="0" smtClean="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303213" y="115888"/>
            <a:ext cx="8461375" cy="42703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GB" smtClean="0"/>
              <a:t>Click to edit master title style</a:t>
            </a:r>
          </a:p>
        </p:txBody>
      </p:sp>
      <p:sp>
        <p:nvSpPr>
          <p:cNvPr id="691203" name="Rectangle 3"/>
          <p:cNvSpPr>
            <a:spLocks noChangeAspect="1" noChangeArrowheads="1"/>
          </p:cNvSpPr>
          <p:nvPr/>
        </p:nvSpPr>
        <p:spPr bwMode="auto">
          <a:xfrm>
            <a:off x="8477250" y="6451600"/>
            <a:ext cx="457200" cy="244475"/>
          </a:xfrm>
          <a:prstGeom prst="rect">
            <a:avLst/>
          </a:prstGeom>
          <a:noFill/>
          <a:ln w="9525">
            <a:noFill/>
            <a:miter lim="800000"/>
            <a:headEnd/>
            <a:tailEnd/>
          </a:ln>
          <a:effectLst/>
        </p:spPr>
        <p:txBody>
          <a:bodyPr lIns="92075" tIns="46038" rIns="92075" bIns="46038">
            <a:spAutoFit/>
          </a:bodyPr>
          <a:lstStyle/>
          <a:p>
            <a:pPr algn="r" defTabSz="762000" eaLnBrk="0" hangingPunct="0">
              <a:spcBef>
                <a:spcPct val="0"/>
              </a:spcBef>
              <a:defRPr/>
            </a:pPr>
            <a:fld id="{4246892F-B09F-4FBF-9E20-92AD7DF242FA}" type="slidenum">
              <a:rPr lang="en-GB">
                <a:solidFill>
                  <a:schemeClr val="bg2"/>
                </a:solidFill>
              </a:rPr>
              <a:pPr algn="r" defTabSz="762000" eaLnBrk="0" hangingPunct="0">
                <a:spcBef>
                  <a:spcPct val="0"/>
                </a:spcBef>
                <a:defRPr/>
              </a:pPr>
              <a:t>‹#›</a:t>
            </a:fld>
            <a:endParaRPr lang="en-GB">
              <a:solidFill>
                <a:schemeClr val="bg2"/>
              </a:solidFill>
            </a:endParaRPr>
          </a:p>
        </p:txBody>
      </p:sp>
      <p:sp>
        <p:nvSpPr>
          <p:cNvPr id="5124" name="Rectangle 4"/>
          <p:cNvSpPr>
            <a:spLocks noGrp="1" noChangeArrowheads="1"/>
          </p:cNvSpPr>
          <p:nvPr>
            <p:ph type="body" idx="1"/>
          </p:nvPr>
        </p:nvSpPr>
        <p:spPr bwMode="auto">
          <a:xfrm>
            <a:off x="293688" y="1219200"/>
            <a:ext cx="8532812" cy="465296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 Second level</a:t>
            </a:r>
          </a:p>
          <a:p>
            <a:pPr lvl="2"/>
            <a:r>
              <a:rPr lang="en-GB" smtClean="0"/>
              <a:t> Third level</a:t>
            </a:r>
          </a:p>
          <a:p>
            <a:pPr lvl="3"/>
            <a:r>
              <a:rPr lang="en-GB" smtClean="0"/>
              <a:t> Fourth level</a:t>
            </a:r>
          </a:p>
          <a:p>
            <a:pPr lvl="4"/>
            <a:r>
              <a:rPr lang="en-GB" smtClean="0"/>
              <a:t> Fifth level</a:t>
            </a:r>
          </a:p>
        </p:txBody>
      </p:sp>
      <p:sp>
        <p:nvSpPr>
          <p:cNvPr id="9" name="Freeform 11"/>
          <p:cNvSpPr>
            <a:spLocks noEditPoints="1"/>
          </p:cNvSpPr>
          <p:nvPr/>
        </p:nvSpPr>
        <p:spPr bwMode="black">
          <a:xfrm>
            <a:off x="85725" y="63500"/>
            <a:ext cx="8991600" cy="6727825"/>
          </a:xfrm>
          <a:custGeom>
            <a:avLst/>
            <a:gdLst/>
            <a:ahLst/>
            <a:cxnLst>
              <a:cxn ang="0">
                <a:pos x="103" y="33"/>
              </a:cxn>
              <a:cxn ang="0">
                <a:pos x="117" y="22"/>
              </a:cxn>
              <a:cxn ang="0">
                <a:pos x="116" y="17"/>
              </a:cxn>
              <a:cxn ang="0">
                <a:pos x="116" y="22"/>
              </a:cxn>
              <a:cxn ang="0">
                <a:pos x="117" y="22"/>
              </a:cxn>
              <a:cxn ang="0">
                <a:pos x="116" y="17"/>
              </a:cxn>
              <a:cxn ang="0">
                <a:pos x="116" y="22"/>
              </a:cxn>
              <a:cxn ang="0">
                <a:pos x="133" y="15"/>
              </a:cxn>
              <a:cxn ang="0">
                <a:pos x="154" y="12"/>
              </a:cxn>
              <a:cxn ang="0">
                <a:pos x="168" y="10"/>
              </a:cxn>
              <a:cxn ang="0">
                <a:pos x="5742" y="10"/>
              </a:cxn>
              <a:cxn ang="0">
                <a:pos x="5742" y="5"/>
              </a:cxn>
              <a:cxn ang="0">
                <a:pos x="5736" y="5"/>
              </a:cxn>
              <a:cxn ang="0">
                <a:pos x="5738" y="4223"/>
              </a:cxn>
              <a:cxn ang="0">
                <a:pos x="5743" y="4223"/>
              </a:cxn>
              <a:cxn ang="0">
                <a:pos x="5743" y="4218"/>
              </a:cxn>
              <a:cxn ang="0">
                <a:pos x="6" y="4218"/>
              </a:cxn>
              <a:cxn ang="0">
                <a:pos x="6" y="4223"/>
              </a:cxn>
              <a:cxn ang="0">
                <a:pos x="11" y="4223"/>
              </a:cxn>
              <a:cxn ang="0">
                <a:pos x="11" y="153"/>
              </a:cxn>
              <a:cxn ang="0">
                <a:pos x="13" y="140"/>
              </a:cxn>
              <a:cxn ang="0">
                <a:pos x="7" y="140"/>
              </a:cxn>
              <a:cxn ang="0">
                <a:pos x="13" y="141"/>
              </a:cxn>
              <a:cxn ang="0">
                <a:pos x="13" y="140"/>
              </a:cxn>
              <a:cxn ang="0">
                <a:pos x="7" y="140"/>
              </a:cxn>
              <a:cxn ang="0">
                <a:pos x="13" y="141"/>
              </a:cxn>
              <a:cxn ang="0">
                <a:pos x="16" y="131"/>
              </a:cxn>
              <a:cxn ang="0">
                <a:pos x="11" y="129"/>
              </a:cxn>
              <a:cxn ang="0">
                <a:pos x="14" y="133"/>
              </a:cxn>
              <a:cxn ang="0">
                <a:pos x="16" y="131"/>
              </a:cxn>
              <a:cxn ang="0">
                <a:pos x="11" y="129"/>
              </a:cxn>
              <a:cxn ang="0">
                <a:pos x="14" y="133"/>
              </a:cxn>
              <a:cxn ang="0">
                <a:pos x="20" y="122"/>
              </a:cxn>
              <a:cxn ang="0">
                <a:pos x="28" y="113"/>
              </a:cxn>
              <a:cxn ang="0">
                <a:pos x="23" y="110"/>
              </a:cxn>
              <a:cxn ang="0">
                <a:pos x="27" y="113"/>
              </a:cxn>
              <a:cxn ang="0">
                <a:pos x="103" y="33"/>
              </a:cxn>
              <a:cxn ang="0">
                <a:pos x="20" y="106"/>
              </a:cxn>
              <a:cxn ang="0">
                <a:pos x="18" y="108"/>
              </a:cxn>
              <a:cxn ang="0">
                <a:pos x="20" y="108"/>
              </a:cxn>
              <a:cxn ang="0">
                <a:pos x="11" y="117"/>
              </a:cxn>
              <a:cxn ang="0">
                <a:pos x="6" y="127"/>
              </a:cxn>
              <a:cxn ang="0">
                <a:pos x="6" y="129"/>
              </a:cxn>
              <a:cxn ang="0">
                <a:pos x="2" y="140"/>
              </a:cxn>
              <a:cxn ang="0">
                <a:pos x="2" y="141"/>
              </a:cxn>
              <a:cxn ang="0">
                <a:pos x="0" y="153"/>
              </a:cxn>
              <a:cxn ang="0">
                <a:pos x="0" y="4228"/>
              </a:cxn>
              <a:cxn ang="0">
                <a:pos x="5749" y="4228"/>
              </a:cxn>
              <a:cxn ang="0">
                <a:pos x="5749" y="4223"/>
              </a:cxn>
              <a:cxn ang="0">
                <a:pos x="5747" y="5"/>
              </a:cxn>
              <a:cxn ang="0">
                <a:pos x="5747" y="0"/>
              </a:cxn>
              <a:cxn ang="0">
                <a:pos x="166" y="0"/>
              </a:cxn>
              <a:cxn ang="0">
                <a:pos x="152" y="1"/>
              </a:cxn>
              <a:cxn ang="0">
                <a:pos x="131" y="5"/>
              </a:cxn>
              <a:cxn ang="0">
                <a:pos x="114" y="12"/>
              </a:cxn>
              <a:cxn ang="0">
                <a:pos x="112" y="14"/>
              </a:cxn>
              <a:cxn ang="0">
                <a:pos x="96" y="26"/>
              </a:cxn>
              <a:cxn ang="0">
                <a:pos x="20" y="106"/>
              </a:cxn>
            </a:cxnLst>
            <a:rect l="0" t="0" r="r" b="b"/>
            <a:pathLst>
              <a:path w="5749" h="4228">
                <a:moveTo>
                  <a:pt x="103" y="33"/>
                </a:moveTo>
                <a:lnTo>
                  <a:pt x="117" y="22"/>
                </a:lnTo>
                <a:lnTo>
                  <a:pt x="116" y="17"/>
                </a:lnTo>
                <a:lnTo>
                  <a:pt x="116" y="22"/>
                </a:lnTo>
                <a:lnTo>
                  <a:pt x="117" y="22"/>
                </a:lnTo>
                <a:lnTo>
                  <a:pt x="116" y="17"/>
                </a:lnTo>
                <a:lnTo>
                  <a:pt x="116" y="22"/>
                </a:lnTo>
                <a:lnTo>
                  <a:pt x="133" y="15"/>
                </a:lnTo>
                <a:lnTo>
                  <a:pt x="154" y="12"/>
                </a:lnTo>
                <a:lnTo>
                  <a:pt x="168" y="10"/>
                </a:lnTo>
                <a:lnTo>
                  <a:pt x="5742" y="10"/>
                </a:lnTo>
                <a:lnTo>
                  <a:pt x="5742" y="5"/>
                </a:lnTo>
                <a:lnTo>
                  <a:pt x="5736" y="5"/>
                </a:lnTo>
                <a:lnTo>
                  <a:pt x="5738" y="4223"/>
                </a:lnTo>
                <a:lnTo>
                  <a:pt x="5743" y="4223"/>
                </a:lnTo>
                <a:lnTo>
                  <a:pt x="5743" y="4218"/>
                </a:lnTo>
                <a:lnTo>
                  <a:pt x="6" y="4218"/>
                </a:lnTo>
                <a:lnTo>
                  <a:pt x="6" y="4223"/>
                </a:lnTo>
                <a:lnTo>
                  <a:pt x="11" y="4223"/>
                </a:lnTo>
                <a:lnTo>
                  <a:pt x="11" y="153"/>
                </a:lnTo>
                <a:lnTo>
                  <a:pt x="13" y="140"/>
                </a:lnTo>
                <a:lnTo>
                  <a:pt x="7" y="140"/>
                </a:lnTo>
                <a:lnTo>
                  <a:pt x="13" y="141"/>
                </a:lnTo>
                <a:lnTo>
                  <a:pt x="13" y="140"/>
                </a:lnTo>
                <a:lnTo>
                  <a:pt x="7" y="140"/>
                </a:lnTo>
                <a:lnTo>
                  <a:pt x="13" y="141"/>
                </a:lnTo>
                <a:lnTo>
                  <a:pt x="16" y="131"/>
                </a:lnTo>
                <a:lnTo>
                  <a:pt x="11" y="129"/>
                </a:lnTo>
                <a:lnTo>
                  <a:pt x="14" y="133"/>
                </a:lnTo>
                <a:lnTo>
                  <a:pt x="16" y="131"/>
                </a:lnTo>
                <a:lnTo>
                  <a:pt x="11" y="129"/>
                </a:lnTo>
                <a:lnTo>
                  <a:pt x="14" y="133"/>
                </a:lnTo>
                <a:lnTo>
                  <a:pt x="20" y="122"/>
                </a:lnTo>
                <a:lnTo>
                  <a:pt x="28" y="113"/>
                </a:lnTo>
                <a:lnTo>
                  <a:pt x="23" y="110"/>
                </a:lnTo>
                <a:lnTo>
                  <a:pt x="27" y="113"/>
                </a:lnTo>
                <a:lnTo>
                  <a:pt x="103" y="33"/>
                </a:lnTo>
                <a:close/>
                <a:moveTo>
                  <a:pt x="20" y="106"/>
                </a:moveTo>
                <a:lnTo>
                  <a:pt x="18" y="108"/>
                </a:lnTo>
                <a:lnTo>
                  <a:pt x="20" y="108"/>
                </a:lnTo>
                <a:lnTo>
                  <a:pt x="11" y="117"/>
                </a:lnTo>
                <a:lnTo>
                  <a:pt x="6" y="127"/>
                </a:lnTo>
                <a:lnTo>
                  <a:pt x="6" y="129"/>
                </a:lnTo>
                <a:lnTo>
                  <a:pt x="2" y="140"/>
                </a:lnTo>
                <a:lnTo>
                  <a:pt x="2" y="141"/>
                </a:lnTo>
                <a:lnTo>
                  <a:pt x="0" y="153"/>
                </a:lnTo>
                <a:lnTo>
                  <a:pt x="0" y="4228"/>
                </a:lnTo>
                <a:lnTo>
                  <a:pt x="5749" y="4228"/>
                </a:lnTo>
                <a:lnTo>
                  <a:pt x="5749" y="4223"/>
                </a:lnTo>
                <a:lnTo>
                  <a:pt x="5747" y="5"/>
                </a:lnTo>
                <a:lnTo>
                  <a:pt x="5747" y="0"/>
                </a:lnTo>
                <a:lnTo>
                  <a:pt x="166" y="0"/>
                </a:lnTo>
                <a:lnTo>
                  <a:pt x="152" y="1"/>
                </a:lnTo>
                <a:lnTo>
                  <a:pt x="131" y="5"/>
                </a:lnTo>
                <a:lnTo>
                  <a:pt x="114" y="12"/>
                </a:lnTo>
                <a:lnTo>
                  <a:pt x="112" y="14"/>
                </a:lnTo>
                <a:lnTo>
                  <a:pt x="96" y="26"/>
                </a:lnTo>
                <a:lnTo>
                  <a:pt x="20" y="106"/>
                </a:lnTo>
                <a:close/>
              </a:path>
            </a:pathLst>
          </a:custGeom>
          <a:solidFill>
            <a:schemeClr val="bg1">
              <a:lumMod val="65000"/>
            </a:schemeClr>
          </a:solidFill>
          <a:ln w="0">
            <a:noFill/>
            <a:prstDash val="solid"/>
            <a:round/>
            <a:headEnd/>
            <a:tailEnd/>
          </a:ln>
        </p:spPr>
        <p:txBody>
          <a:bodyPr/>
          <a:lstStyle/>
          <a:p>
            <a:pPr algn="l" fontAlgn="auto">
              <a:spcBef>
                <a:spcPts val="0"/>
              </a:spcBef>
              <a:spcAft>
                <a:spcPts val="0"/>
              </a:spcAft>
              <a:defRPr/>
            </a:pPr>
            <a:endParaRPr lang="en-US" sz="1800">
              <a:latin typeface="+mn-lt"/>
            </a:endParaRPr>
          </a:p>
        </p:txBody>
      </p:sp>
      <p:sp>
        <p:nvSpPr>
          <p:cNvPr id="5148" name="Rectangle 28"/>
          <p:cNvSpPr>
            <a:spLocks noChangeArrowheads="1"/>
          </p:cNvSpPr>
          <p:nvPr/>
        </p:nvSpPr>
        <p:spPr bwMode="auto">
          <a:xfrm>
            <a:off x="7686675" y="6529388"/>
            <a:ext cx="838371" cy="123111"/>
          </a:xfrm>
          <a:prstGeom prst="rect">
            <a:avLst/>
          </a:prstGeom>
          <a:noFill/>
          <a:ln w="9525" algn="ctr">
            <a:noFill/>
            <a:miter lim="800000"/>
            <a:headEnd/>
            <a:tailEnd/>
          </a:ln>
          <a:effectLst/>
        </p:spPr>
        <p:txBody>
          <a:bodyPr wrap="none" lIns="0" tIns="0" rIns="0" bIns="0">
            <a:spAutoFit/>
          </a:bodyPr>
          <a:lstStyle/>
          <a:p>
            <a:pPr eaLnBrk="0" hangingPunct="0">
              <a:spcBef>
                <a:spcPct val="0"/>
              </a:spcBef>
            </a:pPr>
            <a:r>
              <a:rPr lang="en-GB" sz="800" dirty="0">
                <a:solidFill>
                  <a:schemeClr val="bg2"/>
                </a:solidFill>
              </a:rPr>
              <a:t>© TNS SIFO </a:t>
            </a:r>
            <a:r>
              <a:rPr lang="en-GB" sz="800" dirty="0" smtClean="0">
                <a:solidFill>
                  <a:schemeClr val="bg2"/>
                </a:solidFill>
              </a:rPr>
              <a:t>2011</a:t>
            </a:r>
            <a:endParaRPr lang="en-GB" sz="800" dirty="0">
              <a:solidFill>
                <a:schemeClr val="bg2"/>
              </a:solidFill>
            </a:endParaRPr>
          </a:p>
        </p:txBody>
      </p:sp>
      <p:pic>
        <p:nvPicPr>
          <p:cNvPr id="5150" name="Picture 30" descr="sifo"/>
          <p:cNvPicPr>
            <a:picLocks noChangeAspect="1" noChangeArrowheads="1"/>
          </p:cNvPicPr>
          <p:nvPr/>
        </p:nvPicPr>
        <p:blipFill>
          <a:blip r:embed="rId15" cstate="print"/>
          <a:srcRect/>
          <a:stretch>
            <a:fillRect/>
          </a:stretch>
        </p:blipFill>
        <p:spPr bwMode="auto">
          <a:xfrm>
            <a:off x="266700" y="6238875"/>
            <a:ext cx="1112838" cy="360363"/>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ransition spd="med">
    <p:fade/>
  </p:transition>
  <p:txStyles>
    <p:titleStyle>
      <a:lvl1pPr algn="l" rtl="0" eaLnBrk="0" fontAlgn="base" hangingPunct="0">
        <a:spcBef>
          <a:spcPct val="0"/>
        </a:spcBef>
        <a:spcAft>
          <a:spcPct val="0"/>
        </a:spcAft>
        <a:defRPr sz="28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Arial" charset="0"/>
        </a:defRPr>
      </a:lvl2pPr>
      <a:lvl3pPr algn="l" rtl="0" eaLnBrk="0" fontAlgn="base" hangingPunct="0">
        <a:spcBef>
          <a:spcPct val="0"/>
        </a:spcBef>
        <a:spcAft>
          <a:spcPct val="0"/>
        </a:spcAft>
        <a:defRPr sz="2800">
          <a:solidFill>
            <a:schemeClr val="tx1"/>
          </a:solidFill>
          <a:latin typeface="Arial" charset="0"/>
        </a:defRPr>
      </a:lvl3pPr>
      <a:lvl4pPr algn="l" rtl="0" eaLnBrk="0" fontAlgn="base" hangingPunct="0">
        <a:spcBef>
          <a:spcPct val="0"/>
        </a:spcBef>
        <a:spcAft>
          <a:spcPct val="0"/>
        </a:spcAft>
        <a:defRPr sz="2800">
          <a:solidFill>
            <a:schemeClr val="tx1"/>
          </a:solidFill>
          <a:latin typeface="Arial" charset="0"/>
        </a:defRPr>
      </a:lvl4pPr>
      <a:lvl5pPr algn="l" rtl="0" eaLnBrk="0" fontAlgn="base" hangingPunct="0">
        <a:spcBef>
          <a:spcPct val="0"/>
        </a:spcBef>
        <a:spcAft>
          <a:spcPct val="0"/>
        </a:spcAft>
        <a:defRPr sz="2800">
          <a:solidFill>
            <a:schemeClr val="tx1"/>
          </a:solidFill>
          <a:latin typeface="Arial" charset="0"/>
        </a:defRPr>
      </a:lvl5pPr>
      <a:lvl6pPr marL="457200" algn="l" rtl="0" fontAlgn="base">
        <a:spcBef>
          <a:spcPct val="0"/>
        </a:spcBef>
        <a:spcAft>
          <a:spcPct val="0"/>
        </a:spcAft>
        <a:defRPr sz="2800">
          <a:solidFill>
            <a:schemeClr val="tx1"/>
          </a:solidFill>
          <a:latin typeface="Arial" charset="0"/>
        </a:defRPr>
      </a:lvl6pPr>
      <a:lvl7pPr marL="914400" algn="l" rtl="0" fontAlgn="base">
        <a:spcBef>
          <a:spcPct val="0"/>
        </a:spcBef>
        <a:spcAft>
          <a:spcPct val="0"/>
        </a:spcAft>
        <a:defRPr sz="2800">
          <a:solidFill>
            <a:schemeClr val="tx1"/>
          </a:solidFill>
          <a:latin typeface="Arial" charset="0"/>
        </a:defRPr>
      </a:lvl7pPr>
      <a:lvl8pPr marL="1371600" algn="l" rtl="0" fontAlgn="base">
        <a:spcBef>
          <a:spcPct val="0"/>
        </a:spcBef>
        <a:spcAft>
          <a:spcPct val="0"/>
        </a:spcAft>
        <a:defRPr sz="2800">
          <a:solidFill>
            <a:schemeClr val="tx1"/>
          </a:solidFill>
          <a:latin typeface="Arial" charset="0"/>
        </a:defRPr>
      </a:lvl8pPr>
      <a:lvl9pPr marL="1828800" algn="l" rtl="0" fontAlgn="base">
        <a:spcBef>
          <a:spcPct val="0"/>
        </a:spcBef>
        <a:spcAft>
          <a:spcPct val="0"/>
        </a:spcAft>
        <a:defRPr sz="2800">
          <a:solidFill>
            <a:schemeClr val="tx1"/>
          </a:solidFill>
          <a:latin typeface="Arial" charset="0"/>
        </a:defRPr>
      </a:lvl9pPr>
    </p:titleStyle>
    <p:bodyStyle>
      <a:lvl1pPr marL="271463" indent="-271463" algn="l" rtl="0" eaLnBrk="0" fontAlgn="base" hangingPunct="0">
        <a:spcBef>
          <a:spcPct val="20000"/>
        </a:spcBef>
        <a:spcAft>
          <a:spcPct val="20000"/>
        </a:spcAft>
        <a:buClr>
          <a:srgbClr val="FF008C"/>
        </a:buClr>
        <a:buSzPct val="80000"/>
        <a:buFont typeface="Wingdings" pitchFamily="2" charset="2"/>
        <a:buBlip>
          <a:blip r:embed="rId16"/>
        </a:buBlip>
        <a:defRPr>
          <a:solidFill>
            <a:srgbClr val="000000"/>
          </a:solidFill>
          <a:latin typeface="+mn-lt"/>
          <a:ea typeface="+mn-ea"/>
          <a:cs typeface="+mn-cs"/>
        </a:defRPr>
      </a:lvl1pPr>
      <a:lvl2pPr marL="568325" indent="-295275" algn="l" rtl="0" eaLnBrk="0" fontAlgn="base" hangingPunct="0">
        <a:spcBef>
          <a:spcPct val="20000"/>
        </a:spcBef>
        <a:spcAft>
          <a:spcPct val="20000"/>
        </a:spcAft>
        <a:buClr>
          <a:srgbClr val="6E6E6E"/>
        </a:buClr>
        <a:buSzPct val="80000"/>
        <a:buFont typeface="Wingdings" pitchFamily="2" charset="2"/>
        <a:buBlip>
          <a:blip r:embed="rId17"/>
        </a:buBlip>
        <a:defRPr>
          <a:solidFill>
            <a:srgbClr val="000000"/>
          </a:solidFill>
          <a:latin typeface="+mn-lt"/>
        </a:defRPr>
      </a:lvl2pPr>
      <a:lvl3pPr marL="784225" indent="-214313" algn="l" rtl="0" eaLnBrk="0" fontAlgn="base" hangingPunct="0">
        <a:lnSpc>
          <a:spcPct val="110000"/>
        </a:lnSpc>
        <a:spcBef>
          <a:spcPct val="0"/>
        </a:spcBef>
        <a:spcAft>
          <a:spcPct val="0"/>
        </a:spcAft>
        <a:buClr>
          <a:srgbClr val="969696"/>
        </a:buClr>
        <a:buSzPct val="110000"/>
        <a:buFont typeface="Arial" charset="0"/>
        <a:buChar char="-"/>
        <a:defRPr>
          <a:solidFill>
            <a:srgbClr val="000000"/>
          </a:solidFill>
          <a:latin typeface="+mn-lt"/>
        </a:defRPr>
      </a:lvl3pPr>
      <a:lvl4pPr marL="966788" indent="-180975" algn="l" rtl="0" eaLnBrk="0" fontAlgn="base" hangingPunct="0">
        <a:lnSpc>
          <a:spcPct val="110000"/>
        </a:lnSpc>
        <a:spcBef>
          <a:spcPct val="0"/>
        </a:spcBef>
        <a:spcAft>
          <a:spcPct val="0"/>
        </a:spcAft>
        <a:buClr>
          <a:srgbClr val="969696"/>
        </a:buClr>
        <a:buSzPct val="110000"/>
        <a:buFont typeface="Arial" charset="0"/>
        <a:buChar char="-"/>
        <a:defRPr>
          <a:solidFill>
            <a:srgbClr val="000000"/>
          </a:solidFill>
          <a:latin typeface="+mn-lt"/>
        </a:defRPr>
      </a:lvl4pPr>
      <a:lvl5pPr marL="1230313" indent="-261938" algn="l" rtl="0" eaLnBrk="0" fontAlgn="base" hangingPunct="0">
        <a:lnSpc>
          <a:spcPct val="110000"/>
        </a:lnSpc>
        <a:spcBef>
          <a:spcPct val="0"/>
        </a:spcBef>
        <a:spcAft>
          <a:spcPct val="0"/>
        </a:spcAft>
        <a:buClr>
          <a:srgbClr val="969696"/>
        </a:buClr>
        <a:buSzPct val="110000"/>
        <a:buFont typeface="Arial" charset="0"/>
        <a:buChar char="-"/>
        <a:defRPr>
          <a:solidFill>
            <a:srgbClr val="000000"/>
          </a:solidFill>
          <a:latin typeface="+mn-lt"/>
        </a:defRPr>
      </a:lvl5pPr>
      <a:lvl6pPr marL="1687513" indent="-261938" algn="l" rtl="0" fontAlgn="base">
        <a:lnSpc>
          <a:spcPct val="110000"/>
        </a:lnSpc>
        <a:spcBef>
          <a:spcPct val="0"/>
        </a:spcBef>
        <a:spcAft>
          <a:spcPct val="0"/>
        </a:spcAft>
        <a:buClr>
          <a:srgbClr val="969696"/>
        </a:buClr>
        <a:buSzPct val="110000"/>
        <a:buFont typeface="Arial" charset="0"/>
        <a:buChar char="-"/>
        <a:defRPr>
          <a:solidFill>
            <a:srgbClr val="000000"/>
          </a:solidFill>
          <a:latin typeface="+mn-lt"/>
        </a:defRPr>
      </a:lvl6pPr>
      <a:lvl7pPr marL="2144713" indent="-261938" algn="l" rtl="0" fontAlgn="base">
        <a:lnSpc>
          <a:spcPct val="110000"/>
        </a:lnSpc>
        <a:spcBef>
          <a:spcPct val="0"/>
        </a:spcBef>
        <a:spcAft>
          <a:spcPct val="0"/>
        </a:spcAft>
        <a:buClr>
          <a:srgbClr val="969696"/>
        </a:buClr>
        <a:buSzPct val="110000"/>
        <a:buFont typeface="Arial" charset="0"/>
        <a:buChar char="-"/>
        <a:defRPr>
          <a:solidFill>
            <a:srgbClr val="000000"/>
          </a:solidFill>
          <a:latin typeface="+mn-lt"/>
        </a:defRPr>
      </a:lvl7pPr>
      <a:lvl8pPr marL="2601913" indent="-261938" algn="l" rtl="0" fontAlgn="base">
        <a:lnSpc>
          <a:spcPct val="110000"/>
        </a:lnSpc>
        <a:spcBef>
          <a:spcPct val="0"/>
        </a:spcBef>
        <a:spcAft>
          <a:spcPct val="0"/>
        </a:spcAft>
        <a:buClr>
          <a:srgbClr val="969696"/>
        </a:buClr>
        <a:buSzPct val="110000"/>
        <a:buFont typeface="Arial" charset="0"/>
        <a:buChar char="-"/>
        <a:defRPr>
          <a:solidFill>
            <a:srgbClr val="000000"/>
          </a:solidFill>
          <a:latin typeface="+mn-lt"/>
        </a:defRPr>
      </a:lvl8pPr>
      <a:lvl9pPr marL="3059113" indent="-261938" algn="l" rtl="0" fontAlgn="base">
        <a:lnSpc>
          <a:spcPct val="110000"/>
        </a:lnSpc>
        <a:spcBef>
          <a:spcPct val="0"/>
        </a:spcBef>
        <a:spcAft>
          <a:spcPct val="0"/>
        </a:spcAft>
        <a:buClr>
          <a:srgbClr val="969696"/>
        </a:buClr>
        <a:buSzPct val="110000"/>
        <a:buFont typeface="Arial" charset="0"/>
        <a:buChar char="-"/>
        <a:defRPr>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2003-dokument1.doc"/></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Platshållare för innehåll 5"/>
          <p:cNvSpPr>
            <a:spLocks noGrp="1"/>
          </p:cNvSpPr>
          <p:nvPr>
            <p:ph idx="1"/>
          </p:nvPr>
        </p:nvSpPr>
        <p:spPr>
          <a:xfrm>
            <a:off x="323528" y="1080293"/>
            <a:ext cx="8532812" cy="4652963"/>
          </a:xfrm>
        </p:spPr>
        <p:txBody>
          <a:bodyPr/>
          <a:lstStyle/>
          <a:p>
            <a:r>
              <a:rPr lang="sv-SE" sz="1750" dirty="0" smtClean="0"/>
              <a:t>Miljöpåverkan</a:t>
            </a:r>
          </a:p>
          <a:p>
            <a:pPr lvl="1"/>
            <a:r>
              <a:rPr lang="sv-SE" sz="1600" dirty="0" smtClean="0"/>
              <a:t>78 procent bland de svarande anser att produktionen av läkemedel har en ganska eller mycket stor miljöpåverkan. </a:t>
            </a:r>
          </a:p>
          <a:p>
            <a:pPr lvl="1"/>
            <a:r>
              <a:rPr lang="sv-SE" sz="1600" dirty="0" smtClean="0"/>
              <a:t>En större andel kvinnor (31%) än män (18%) uppger att produktionen av läkemedel har en mycket stor miljöpåverkan. Bland de olika åldersgrupperna är det personer 50-64 år som i högst utsträckning  anser att miljöpåverkan är mycket stor (30%). Personer med utbildning från högskola/universitet (31%), offentlig anställda (34%) och personer som är bosatt i östra </a:t>
            </a:r>
            <a:r>
              <a:rPr lang="sv-SE" sz="1600" dirty="0" err="1" smtClean="0"/>
              <a:t>mellan-Sverige</a:t>
            </a:r>
            <a:r>
              <a:rPr lang="sv-SE" sz="1600" dirty="0" smtClean="0"/>
              <a:t> (33%) tror också att produktionen av läkemedel har en mycket stor miljöpåverkan.</a:t>
            </a:r>
          </a:p>
          <a:p>
            <a:r>
              <a:rPr lang="sv-SE" sz="1750" dirty="0" smtClean="0"/>
              <a:t>Miljömärkta läkemedel</a:t>
            </a:r>
          </a:p>
          <a:p>
            <a:pPr lvl="1"/>
            <a:r>
              <a:rPr lang="sv-SE" sz="1600" dirty="0" smtClean="0"/>
              <a:t>När det gäller hur viktigt det är att kunna välja miljömärkta läkemedel uppger 58 procent att detta är ganska eller mycket viktigt. 37 procent tycker att det inte är särskilt viktigt eller inte alls viktigt. </a:t>
            </a:r>
          </a:p>
          <a:p>
            <a:pPr lvl="1"/>
            <a:r>
              <a:rPr lang="sv-SE" sz="1600" dirty="0" smtClean="0"/>
              <a:t>Fler kvinnor (29%) än män (16%) tycker att det är mycket viktigt att kunna välja miljömärkta läkemedel. Jämfört med andra åldersgrupper tycker en större andel bland personer över 65 år (31%) att detta är mycket viktigt. 26 procent bland personer med utbildning från högskola/universitet samt 31 procent bland anställda i offentlig tjänst anser att det att kunna välja miljömärkta läkemedel är mycket viktigt</a:t>
            </a:r>
            <a:r>
              <a:rPr lang="sv-SE" sz="1750" dirty="0" smtClean="0"/>
              <a:t>. </a:t>
            </a:r>
          </a:p>
        </p:txBody>
      </p:sp>
      <p:sp>
        <p:nvSpPr>
          <p:cNvPr id="10" name="Rubrik 1"/>
          <p:cNvSpPr>
            <a:spLocks noGrp="1"/>
          </p:cNvSpPr>
          <p:nvPr>
            <p:ph type="title"/>
          </p:nvPr>
        </p:nvSpPr>
        <p:spPr>
          <a:xfrm>
            <a:off x="323528" y="188640"/>
            <a:ext cx="8461375" cy="954107"/>
          </a:xfrm>
        </p:spPr>
        <p:txBody>
          <a:bodyPr/>
          <a:lstStyle/>
          <a:p>
            <a:r>
              <a:rPr lang="sv-SE" sz="2000" dirty="0" smtClean="0"/>
              <a:t>Miljömärkta läkemedel 20110627</a:t>
            </a:r>
            <a:r>
              <a:rPr lang="sv-SE" dirty="0" smtClean="0"/>
              <a:t/>
            </a:r>
            <a:br>
              <a:rPr lang="sv-SE" dirty="0" smtClean="0"/>
            </a:br>
            <a:r>
              <a:rPr lang="sv-SE" dirty="0" smtClean="0"/>
              <a:t>Sammanfattning</a:t>
            </a:r>
            <a:r>
              <a:rPr lang="sv-SE" sz="1400" dirty="0" smtClean="0"/>
              <a:t/>
            </a:r>
            <a:br>
              <a:rPr lang="sv-SE" sz="1400" dirty="0" smtClean="0"/>
            </a:br>
            <a:endParaRPr lang="sv-SE" sz="1400" i="1"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p:cNvSpPr>
            <a:spLocks noGrp="1"/>
          </p:cNvSpPr>
          <p:nvPr>
            <p:ph type="title"/>
          </p:nvPr>
        </p:nvSpPr>
        <p:spPr>
          <a:xfrm>
            <a:off x="323528" y="188640"/>
            <a:ext cx="8568952" cy="1077218"/>
          </a:xfrm>
        </p:spPr>
        <p:txBody>
          <a:bodyPr/>
          <a:lstStyle/>
          <a:p>
            <a:r>
              <a:rPr lang="sv-SE" dirty="0" smtClean="0"/>
              <a:t>Fråga 1: Hur stor miljöpåverkan tror du att produktion av läkemedel har? Är den...</a:t>
            </a:r>
            <a:r>
              <a:rPr lang="sv-SE" sz="1400" dirty="0" smtClean="0"/>
              <a:t/>
            </a:r>
            <a:br>
              <a:rPr lang="sv-SE" sz="1400" dirty="0" smtClean="0"/>
            </a:br>
            <a:r>
              <a:rPr lang="sv-SE" sz="1400" dirty="0" smtClean="0">
                <a:solidFill>
                  <a:schemeClr val="accent2"/>
                </a:solidFill>
              </a:rPr>
              <a:t> Bas: samtliga (1000)</a:t>
            </a:r>
            <a:endParaRPr lang="sv-SE" sz="1400" i="1" dirty="0"/>
          </a:p>
        </p:txBody>
      </p:sp>
      <p:graphicFrame>
        <p:nvGraphicFramePr>
          <p:cNvPr id="8" name="Object 3"/>
          <p:cNvGraphicFramePr>
            <a:graphicFrameLocks noChangeAspect="1"/>
          </p:cNvGraphicFramePr>
          <p:nvPr/>
        </p:nvGraphicFramePr>
        <p:xfrm>
          <a:off x="0" y="1412776"/>
          <a:ext cx="8683626" cy="4252912"/>
        </p:xfrm>
        <a:graphic>
          <a:graphicData uri="http://schemas.openxmlformats.org/drawingml/2006/chart">
            <c:chart xmlns:c="http://schemas.openxmlformats.org/drawingml/2006/chart" xmlns:r="http://schemas.openxmlformats.org/officeDocument/2006/relationships" r:id="rId3"/>
          </a:graphicData>
        </a:graphic>
      </p:graphicFrame>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188640"/>
            <a:ext cx="8568952" cy="1508105"/>
          </a:xfrm>
        </p:spPr>
        <p:txBody>
          <a:bodyPr/>
          <a:lstStyle/>
          <a:p>
            <a:r>
              <a:rPr lang="sv-SE" dirty="0" smtClean="0"/>
              <a:t>Fråga 2: Idag finns inga miljömärkta läkemedel. Hur viktigt är det för dig att kunna välja miljömärkta läkemedel? Är det... </a:t>
            </a:r>
            <a:r>
              <a:rPr lang="sv-SE" sz="1400" dirty="0" smtClean="0"/>
              <a:t/>
            </a:r>
            <a:br>
              <a:rPr lang="sv-SE" sz="1400" dirty="0" smtClean="0"/>
            </a:br>
            <a:r>
              <a:rPr lang="sv-SE" sz="1400" dirty="0" smtClean="0">
                <a:solidFill>
                  <a:schemeClr val="accent2"/>
                </a:solidFill>
              </a:rPr>
              <a:t>Bas: samtliga (1000)</a:t>
            </a:r>
            <a:endParaRPr lang="sv-SE" sz="1400" dirty="0">
              <a:solidFill>
                <a:schemeClr val="accent2"/>
              </a:solidFill>
            </a:endParaRPr>
          </a:p>
        </p:txBody>
      </p:sp>
      <p:graphicFrame>
        <p:nvGraphicFramePr>
          <p:cNvPr id="8" name="Object 3"/>
          <p:cNvGraphicFramePr>
            <a:graphicFrameLocks noChangeAspect="1"/>
          </p:cNvGraphicFramePr>
          <p:nvPr/>
        </p:nvGraphicFramePr>
        <p:xfrm>
          <a:off x="0" y="1412776"/>
          <a:ext cx="8683626" cy="42529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609600" y="-171450"/>
            <a:ext cx="7848600" cy="1143000"/>
          </a:xfrm>
          <a:prstGeom prst="rect">
            <a:avLst/>
          </a:prstGeom>
          <a:noFill/>
          <a:ln w="9525">
            <a:noFill/>
            <a:miter lim="800000"/>
            <a:headEnd/>
            <a:tailEnd/>
          </a:ln>
          <a:effectLst/>
        </p:spPr>
        <p:txBody>
          <a:bodyPr lIns="84801" tIns="42401" rIns="84801" bIns="42401" anchor="ctr"/>
          <a:lstStyle/>
          <a:p>
            <a:pPr algn="l" defTabSz="762000" eaLnBrk="0" hangingPunct="0">
              <a:spcBef>
                <a:spcPct val="0"/>
              </a:spcBef>
            </a:pPr>
            <a:r>
              <a:rPr lang="sv-SE" sz="2400"/>
              <a:t>Om undersökningen</a:t>
            </a:r>
          </a:p>
        </p:txBody>
      </p:sp>
      <p:graphicFrame>
        <p:nvGraphicFramePr>
          <p:cNvPr id="106499" name="Object 3"/>
          <p:cNvGraphicFramePr>
            <a:graphicFrameLocks noChangeAspect="1"/>
          </p:cNvGraphicFramePr>
          <p:nvPr/>
        </p:nvGraphicFramePr>
        <p:xfrm>
          <a:off x="758825" y="709613"/>
          <a:ext cx="6985000" cy="5584825"/>
        </p:xfrm>
        <a:graphic>
          <a:graphicData uri="http://schemas.openxmlformats.org/presentationml/2006/ole">
            <p:oleObj spid="_x0000_s1027" name="Document" r:id="rId4" imgW="8890159" imgH="7094334" progId="Word.Document.8">
              <p:embed/>
            </p:oleObj>
          </a:graphicData>
        </a:graphic>
      </p:graphicFrame>
      <p:sp>
        <p:nvSpPr>
          <p:cNvPr id="106500" name="Text Box 4"/>
          <p:cNvSpPr txBox="1">
            <a:spLocks noChangeArrowheads="1"/>
          </p:cNvSpPr>
          <p:nvPr/>
        </p:nvSpPr>
        <p:spPr bwMode="auto">
          <a:xfrm>
            <a:off x="744538" y="5733256"/>
            <a:ext cx="7159170" cy="392815"/>
          </a:xfrm>
          <a:prstGeom prst="rect">
            <a:avLst/>
          </a:prstGeom>
          <a:noFill/>
          <a:ln w="12700">
            <a:noFill/>
            <a:miter lim="800000"/>
            <a:headEnd type="none" w="sm" len="sm"/>
            <a:tailEnd type="none" w="sm" len="sm"/>
          </a:ln>
          <a:effectLst/>
        </p:spPr>
        <p:txBody>
          <a:bodyPr wrap="none" lIns="84216" tIns="42108" rIns="84216" bIns="42108">
            <a:spAutoFit/>
          </a:bodyPr>
          <a:lstStyle/>
          <a:p>
            <a:pPr algn="l" defTabSz="841375" eaLnBrk="0" hangingPunct="0">
              <a:spcBef>
                <a:spcPct val="0"/>
              </a:spcBef>
            </a:pPr>
            <a:r>
              <a:rPr lang="sv-SE" sz="1000" dirty="0">
                <a:latin typeface="Palatino" charset="0"/>
              </a:rPr>
              <a:t>Denna </a:t>
            </a:r>
            <a:r>
              <a:rPr lang="sv-SE" sz="1000" dirty="0" smtClean="0">
                <a:latin typeface="Palatino" charset="0"/>
              </a:rPr>
              <a:t>rapport </a:t>
            </a:r>
            <a:r>
              <a:rPr lang="sv-SE" sz="1000" dirty="0">
                <a:latin typeface="Palatino" charset="0"/>
              </a:rPr>
              <a:t>är kundens egendom. Frågeformulär och övrigt material till denna undersökning förblir </a:t>
            </a:r>
            <a:r>
              <a:rPr lang="sv-SE" sz="1000" dirty="0" smtClean="0">
                <a:latin typeface="Palatino" charset="0"/>
              </a:rPr>
              <a:t>TNS </a:t>
            </a:r>
            <a:r>
              <a:rPr lang="sv-SE" sz="1000" dirty="0" err="1" smtClean="0">
                <a:latin typeface="Palatino" charset="0"/>
              </a:rPr>
              <a:t>SIFOs</a:t>
            </a:r>
            <a:r>
              <a:rPr lang="sv-SE" sz="1000" dirty="0" smtClean="0">
                <a:latin typeface="Palatino" charset="0"/>
              </a:rPr>
              <a:t> egendom</a:t>
            </a:r>
            <a:r>
              <a:rPr lang="sv-SE" sz="1000" dirty="0">
                <a:latin typeface="Palatino" charset="0"/>
              </a:rPr>
              <a:t>.</a:t>
            </a:r>
          </a:p>
          <a:p>
            <a:pPr algn="l" defTabSz="841375" eaLnBrk="0" hangingPunct="0">
              <a:spcBef>
                <a:spcPct val="0"/>
              </a:spcBef>
            </a:pPr>
            <a:r>
              <a:rPr lang="sv-SE" sz="1000" dirty="0">
                <a:latin typeface="Palatino" charset="0"/>
              </a:rPr>
              <a:t>Vid </a:t>
            </a:r>
            <a:r>
              <a:rPr lang="sv-SE" sz="1000" dirty="0" smtClean="0">
                <a:latin typeface="Palatino" charset="0"/>
              </a:rPr>
              <a:t>publicering skall TNS </a:t>
            </a:r>
            <a:r>
              <a:rPr lang="sv-SE" sz="1000" dirty="0" err="1" smtClean="0">
                <a:latin typeface="Palatino" charset="0"/>
              </a:rPr>
              <a:t>SIFOs</a:t>
            </a:r>
            <a:r>
              <a:rPr lang="sv-SE" sz="1000" dirty="0" smtClean="0">
                <a:latin typeface="Palatino" charset="0"/>
              </a:rPr>
              <a:t> publiceringsregler </a:t>
            </a:r>
            <a:r>
              <a:rPr lang="sv-SE" sz="1000" dirty="0">
                <a:latin typeface="Palatino" charset="0"/>
              </a:rPr>
              <a:t>gälla. </a:t>
            </a:r>
          </a:p>
        </p:txBody>
      </p:sp>
    </p:spTree>
  </p:cSld>
  <p:clrMapOvr>
    <a:masterClrMapping/>
  </p:clrMapOvr>
  <p:transition spd="med">
    <p:fade/>
  </p:transition>
</p:sld>
</file>

<file path=ppt/theme/theme1.xml><?xml version="1.0" encoding="utf-8"?>
<a:theme xmlns:a="http://schemas.openxmlformats.org/drawingml/2006/main" name="Rapport_TNS SIFO">
  <a:themeElements>
    <a:clrScheme name="_TNS 2">
      <a:dk1>
        <a:srgbClr val="000000"/>
      </a:dk1>
      <a:lt1>
        <a:srgbClr val="FFFFFF"/>
      </a:lt1>
      <a:dk2>
        <a:srgbClr val="000000"/>
      </a:dk2>
      <a:lt2>
        <a:srgbClr val="969696"/>
      </a:lt2>
      <a:accent1>
        <a:srgbClr val="808080"/>
      </a:accent1>
      <a:accent2>
        <a:srgbClr val="FF0099"/>
      </a:accent2>
      <a:accent3>
        <a:srgbClr val="FFFFFF"/>
      </a:accent3>
      <a:accent4>
        <a:srgbClr val="000000"/>
      </a:accent4>
      <a:accent5>
        <a:srgbClr val="C0C0C0"/>
      </a:accent5>
      <a:accent6>
        <a:srgbClr val="E7008A"/>
      </a:accent6>
      <a:hlink>
        <a:srgbClr val="000000"/>
      </a:hlink>
      <a:folHlink>
        <a:srgbClr val="993366"/>
      </a:folHlink>
    </a:clrScheme>
    <a:fontScheme name="_T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_TNS 1">
        <a:dk1>
          <a:srgbClr val="000000"/>
        </a:dk1>
        <a:lt1>
          <a:srgbClr val="FFFFFF"/>
        </a:lt1>
        <a:dk2>
          <a:srgbClr val="000000"/>
        </a:dk2>
        <a:lt2>
          <a:srgbClr val="969696"/>
        </a:lt2>
        <a:accent1>
          <a:srgbClr val="FF6633"/>
        </a:accent1>
        <a:accent2>
          <a:srgbClr val="0599CC"/>
        </a:accent2>
        <a:accent3>
          <a:srgbClr val="FFFFFF"/>
        </a:accent3>
        <a:accent4>
          <a:srgbClr val="000000"/>
        </a:accent4>
        <a:accent5>
          <a:srgbClr val="FFB8AD"/>
        </a:accent5>
        <a:accent6>
          <a:srgbClr val="048AB9"/>
        </a:accent6>
        <a:hlink>
          <a:srgbClr val="FF9900"/>
        </a:hlink>
        <a:folHlink>
          <a:srgbClr val="339966"/>
        </a:folHlink>
      </a:clrScheme>
      <a:clrMap bg1="lt1" tx1="dk1" bg2="lt2" tx2="dk2" accent1="accent1" accent2="accent2" accent3="accent3" accent4="accent4" accent5="accent5" accent6="accent6" hlink="hlink" folHlink="folHlink"/>
    </a:extraClrScheme>
    <a:extraClrScheme>
      <a:clrScheme name="_TNS 2">
        <a:dk1>
          <a:srgbClr val="000000"/>
        </a:dk1>
        <a:lt1>
          <a:srgbClr val="FFFFFF"/>
        </a:lt1>
        <a:dk2>
          <a:srgbClr val="000000"/>
        </a:dk2>
        <a:lt2>
          <a:srgbClr val="969696"/>
        </a:lt2>
        <a:accent1>
          <a:srgbClr val="808080"/>
        </a:accent1>
        <a:accent2>
          <a:srgbClr val="FF0099"/>
        </a:accent2>
        <a:accent3>
          <a:srgbClr val="FFFFFF"/>
        </a:accent3>
        <a:accent4>
          <a:srgbClr val="000000"/>
        </a:accent4>
        <a:accent5>
          <a:srgbClr val="C0C0C0"/>
        </a:accent5>
        <a:accent6>
          <a:srgbClr val="E7008A"/>
        </a:accent6>
        <a:hlink>
          <a:srgbClr val="000000"/>
        </a:hlink>
        <a:folHlink>
          <a:srgbClr val="99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_TNS 2">
    <a:dk1>
      <a:srgbClr val="000000"/>
    </a:dk1>
    <a:lt1>
      <a:srgbClr val="FFFFFF"/>
    </a:lt1>
    <a:dk2>
      <a:srgbClr val="000000"/>
    </a:dk2>
    <a:lt2>
      <a:srgbClr val="969696"/>
    </a:lt2>
    <a:accent1>
      <a:srgbClr val="808080"/>
    </a:accent1>
    <a:accent2>
      <a:srgbClr val="FF0099"/>
    </a:accent2>
    <a:accent3>
      <a:srgbClr val="FFFFFF"/>
    </a:accent3>
    <a:accent4>
      <a:srgbClr val="000000"/>
    </a:accent4>
    <a:accent5>
      <a:srgbClr val="C0C0C0"/>
    </a:accent5>
    <a:accent6>
      <a:srgbClr val="E7008A"/>
    </a:accent6>
    <a:hlink>
      <a:srgbClr val="000000"/>
    </a:hlink>
    <a:folHlink>
      <a:srgbClr val="993366"/>
    </a:folHlink>
  </a:clrScheme>
</a:themeOverride>
</file>

<file path=ppt/theme/themeOverride2.xml><?xml version="1.0" encoding="utf-8"?>
<a:themeOverride xmlns:a="http://schemas.openxmlformats.org/drawingml/2006/main">
  <a:clrScheme name="_TNS 2">
    <a:dk1>
      <a:srgbClr val="000000"/>
    </a:dk1>
    <a:lt1>
      <a:srgbClr val="FFFFFF"/>
    </a:lt1>
    <a:dk2>
      <a:srgbClr val="000000"/>
    </a:dk2>
    <a:lt2>
      <a:srgbClr val="969696"/>
    </a:lt2>
    <a:accent1>
      <a:srgbClr val="808080"/>
    </a:accent1>
    <a:accent2>
      <a:srgbClr val="FF0099"/>
    </a:accent2>
    <a:accent3>
      <a:srgbClr val="FFFFFF"/>
    </a:accent3>
    <a:accent4>
      <a:srgbClr val="000000"/>
    </a:accent4>
    <a:accent5>
      <a:srgbClr val="C0C0C0"/>
    </a:accent5>
    <a:accent6>
      <a:srgbClr val="E7008A"/>
    </a:accent6>
    <a:hlink>
      <a:srgbClr val="000000"/>
    </a:hlink>
    <a:folHlink>
      <a:srgbClr val="993366"/>
    </a:folHlink>
  </a:clrScheme>
</a:themeOverride>
</file>

<file path=docProps/app.xml><?xml version="1.0" encoding="utf-8"?>
<Properties xmlns="http://schemas.openxmlformats.org/officeDocument/2006/extended-properties" xmlns:vt="http://schemas.openxmlformats.org/officeDocument/2006/docPropsVTypes">
  <Template/>
  <TotalTime>952</TotalTime>
  <Words>285</Words>
  <Application>Microsoft Office PowerPoint</Application>
  <PresentationFormat>Bildspel på skärmen (4:3)</PresentationFormat>
  <Paragraphs>14</Paragraphs>
  <Slides>4</Slides>
  <Notes>1</Notes>
  <HiddenSlides>0</HiddenSlides>
  <MMClips>0</MMClips>
  <ScaleCrop>false</ScaleCrop>
  <HeadingPairs>
    <vt:vector size="6" baseType="variant">
      <vt:variant>
        <vt:lpstr>Tema</vt:lpstr>
      </vt:variant>
      <vt:variant>
        <vt:i4>1</vt:i4>
      </vt:variant>
      <vt:variant>
        <vt:lpstr>Serverprogram för OLE-inbäddning</vt:lpstr>
      </vt:variant>
      <vt:variant>
        <vt:i4>1</vt:i4>
      </vt:variant>
      <vt:variant>
        <vt:lpstr>Bildrubriker</vt:lpstr>
      </vt:variant>
      <vt:variant>
        <vt:i4>4</vt:i4>
      </vt:variant>
    </vt:vector>
  </HeadingPairs>
  <TitlesOfParts>
    <vt:vector size="6" baseType="lpstr">
      <vt:lpstr>Rapport_TNS SIFO</vt:lpstr>
      <vt:lpstr>Microsoft Office Word 97-2003-dokument</vt:lpstr>
      <vt:lpstr>Miljömärkta läkemedel 20110627 Sammanfattning </vt:lpstr>
      <vt:lpstr>Fråga 1: Hur stor miljöpåverkan tror du att produktion av läkemedel har? Är den...  Bas: samtliga (1000)</vt:lpstr>
      <vt:lpstr>Fråga 2: Idag finns inga miljömärkta läkemedel. Hur viktigt är det för dig att kunna välja miljömärkta läkemedel? Är det...  Bas: samtliga (1000)</vt:lpstr>
      <vt:lpstr>Bild 4</vt:lpstr>
    </vt:vector>
  </TitlesOfParts>
  <Company>Research International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Anita Bergsveen</dc:creator>
  <cp:lastModifiedBy>andros</cp:lastModifiedBy>
  <cp:revision>183</cp:revision>
  <dcterms:created xsi:type="dcterms:W3CDTF">2010-09-16T12:00:32Z</dcterms:created>
  <dcterms:modified xsi:type="dcterms:W3CDTF">2011-06-29T12:58:29Z</dcterms:modified>
</cp:coreProperties>
</file>