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radeGothic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radeGothic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radeGothic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radeGothic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radeGothic" pitchFamily="2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radeGothic" pitchFamily="2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radeGothic" pitchFamily="2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radeGothic" pitchFamily="2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radeGothic" pitchFamily="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62CB86B-F9B2-4025-9345-9481D3272F9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2D1B702-0C74-471F-8862-88B1ED9F0CE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gradFill rotWithShape="0">
            <a:gsLst>
              <a:gs pos="0">
                <a:srgbClr val="00308F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pic>
        <p:nvPicPr>
          <p:cNvPr id="5" name="Picture 5" descr="RK3F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6048375"/>
            <a:ext cx="139223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sv-SE" sz="1000" b="1">
                <a:solidFill>
                  <a:schemeClr val="bg1"/>
                </a:solidFill>
              </a:rPr>
              <a:t>Statsrådsberedningen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03263" y="2286000"/>
            <a:ext cx="77374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 på bakgrundsrubriken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36675" y="3886200"/>
            <a:ext cx="647065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här för att ändra format på underrubrik i bakgrunden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27800" y="609600"/>
            <a:ext cx="1878013" cy="5232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90588" y="609600"/>
            <a:ext cx="5484812" cy="5232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90588" y="1981200"/>
            <a:ext cx="3681412" cy="386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24400" y="1981200"/>
            <a:ext cx="3681413" cy="386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0588" y="609600"/>
            <a:ext cx="73866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1981200"/>
            <a:ext cx="7515225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gradFill rotWithShape="0">
            <a:gsLst>
              <a:gs pos="0">
                <a:srgbClr val="00308F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pic>
        <p:nvPicPr>
          <p:cNvPr id="1029" name="Picture 5" descr="RK3F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67600" y="6048375"/>
            <a:ext cx="139223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00025" y="6440488"/>
            <a:ext cx="4857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sv-SE" sz="1000" b="1">
                <a:solidFill>
                  <a:schemeClr val="bg1"/>
                </a:solidFill>
              </a:rPr>
              <a:t>Statsrådsberedningen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5pPr>
      <a:lvl6pPr marL="457200"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6pPr>
      <a:lvl7pPr marL="914400"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7pPr>
      <a:lvl8pPr marL="1371600"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8pPr>
      <a:lvl9pPr marL="1828800" algn="l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42896"/>
          </a:solidFill>
          <a:latin typeface="TradeGothic" pitchFamily="2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TradeGothic Light" pitchFamily="2" charset="0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radeGothic Light" pitchFamily="2" charset="0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radeGothic Light" pitchFamily="2" charset="0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radeGothic Light" pitchFamily="2" charset="0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radeGothic Light" pitchFamily="2" charset="0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radeGothic Light" pitchFamily="2" charset="0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radeGothic Light" pitchFamily="2" charset="0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radeGothic Light" pitchFamily="2" charset="0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webbild.com/default.asp?pageid=14157&amp;path=10625&amp;imageid=58200&amp;archiveid=25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kvalitetsindex.se/images/stories/resultat/2009/samhalle/image01-large.p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356100" y="981075"/>
            <a:ext cx="4537075" cy="4248150"/>
          </a:xfrm>
        </p:spPr>
        <p:txBody>
          <a:bodyPr/>
          <a:lstStyle/>
          <a:p>
            <a:r>
              <a:rPr lang="sv-SE" smtClean="0"/>
              <a:t> </a:t>
            </a:r>
            <a:br>
              <a:rPr lang="sv-SE" smtClean="0"/>
            </a:br>
            <a:endParaRPr lang="sv-SE" sz="280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15875"/>
            <a:ext cx="6516688" cy="5965825"/>
          </a:xfrm>
          <a:noFill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588125" y="1125538"/>
            <a:ext cx="2447925" cy="17399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3600" b="1">
                <a:solidFill>
                  <a:schemeClr val="accent1"/>
                </a:solidFill>
              </a:rPr>
              <a:t>Erik 5 år lär sig räkna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smtClean="0"/>
              <a:t>Små barn är ofta hemma, med mamma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Stora skillnader i utnyttjande av barnomsorg mellan medlemsländerna. </a:t>
            </a:r>
          </a:p>
          <a:p>
            <a:r>
              <a:rPr lang="sv-SE" smtClean="0"/>
              <a:t>Barn under tre år: 73% i Danmark,  2% i Tjeckien, 2% Polen. </a:t>
            </a:r>
          </a:p>
          <a:p>
            <a:r>
              <a:rPr lang="sv-SE" smtClean="0"/>
              <a:t>Barn från tre år till obligatorisk skolålder är nyttjande graden högre och varierar från 56% i Litauen till 98% i Belgien.</a:t>
            </a:r>
          </a:p>
          <a:p>
            <a:endParaRPr lang="sv-SE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Kvinnor vill arbeta mer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30% av EU:s kvinnor i arbetsför ålder med ansvar för omsorgsarbete är inaktiva eller arbetar deltid (men skulle vilja arbeta fler timmar). </a:t>
            </a:r>
          </a:p>
          <a:p>
            <a:r>
              <a:rPr lang="sv-SE" smtClean="0"/>
              <a:t>I Sverige, Nederländerna och Danmark är andelen runt 10%  </a:t>
            </a:r>
          </a:p>
          <a:p>
            <a:r>
              <a:rPr lang="sv-SE" smtClean="0"/>
              <a:t>I Grekland, Lettland och Rumänien är andelen mellan 70 till 90%.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386637" cy="1143000"/>
          </a:xfrm>
        </p:spPr>
        <p:txBody>
          <a:bodyPr/>
          <a:lstStyle/>
          <a:p>
            <a:r>
              <a:rPr lang="sv-SE" sz="3200" smtClean="0"/>
              <a:t>Vad kännetecknar en förskola av hög kvalitet?</a:t>
            </a:r>
            <a:br>
              <a:rPr lang="sv-SE" sz="3200" smtClean="0"/>
            </a:br>
            <a:endParaRPr lang="sv-SE" sz="32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844675"/>
            <a:ext cx="7515225" cy="3860800"/>
          </a:xfrm>
        </p:spPr>
        <p:txBody>
          <a:bodyPr/>
          <a:lstStyle/>
          <a:p>
            <a:r>
              <a:rPr lang="sv-SE" sz="2800" b="0" smtClean="0"/>
              <a:t>Fokus flyttas från aktiviteter och det man planerar att göra </a:t>
            </a:r>
            <a:r>
              <a:rPr lang="sv-SE" sz="2800" smtClean="0"/>
              <a:t>till vad som förväntas ske med barnen</a:t>
            </a:r>
          </a:p>
          <a:p>
            <a:r>
              <a:rPr lang="sv-SE" sz="2800" b="0" smtClean="0"/>
              <a:t>Vad man vill att barn ska få erfarenheter av och ha möjlighet att utveckla ett kunnande om</a:t>
            </a:r>
          </a:p>
          <a:p>
            <a:endParaRPr lang="sv-SE" sz="2800" b="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27088" y="5300663"/>
            <a:ext cx="7345362" cy="51752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sv-SE" sz="1400"/>
              <a:t>Källa: Barns tidiga lärande – en tvärsnittsstudie av förskolan som miljö för barns lärande, Sheridan &amp; Pramling Samuelsson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620713"/>
            <a:ext cx="7386637" cy="1143000"/>
          </a:xfrm>
        </p:spPr>
        <p:txBody>
          <a:bodyPr/>
          <a:lstStyle/>
          <a:p>
            <a:pPr algn="ctr"/>
            <a:r>
              <a:rPr lang="sv-SE" smtClean="0"/>
              <a:t>Avgörande för kvaliteten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2800" b="0" smtClean="0"/>
              <a:t>Stora variationer i kvalitet mellan förskolor med likartade förutsättningar (resurser, personaltäthet, gruppstorlekar, lokaler etc) </a:t>
            </a:r>
          </a:p>
          <a:p>
            <a:r>
              <a:rPr lang="sv-SE" sz="2800" b="0" smtClean="0"/>
              <a:t>Personalens </a:t>
            </a:r>
            <a:r>
              <a:rPr lang="sv-SE" sz="2800" smtClean="0"/>
              <a:t>kompetens</a:t>
            </a:r>
            <a:r>
              <a:rPr lang="sv-SE" sz="2800" b="0" smtClean="0"/>
              <a:t> är avgörande för kvaliteten</a:t>
            </a:r>
          </a:p>
          <a:p>
            <a:endParaRPr lang="sv-SE" sz="2800" b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386637" cy="1143000"/>
          </a:xfrm>
        </p:spPr>
        <p:txBody>
          <a:bodyPr/>
          <a:lstStyle/>
          <a:p>
            <a:pPr algn="ctr"/>
            <a:r>
              <a:rPr lang="sv-SE" sz="3200" smtClean="0"/>
              <a:t>Vad vill regeringen med förskolan? </a:t>
            </a:r>
            <a:r>
              <a:rPr lang="sv-SE" sz="3200" b="0" smtClean="0"/>
              <a:t/>
            </a:r>
            <a:br>
              <a:rPr lang="sv-SE" sz="3200" b="0" smtClean="0"/>
            </a:br>
            <a:endParaRPr lang="sv-SE" sz="32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341438"/>
            <a:ext cx="7515225" cy="4437062"/>
          </a:xfrm>
        </p:spPr>
        <p:txBody>
          <a:bodyPr/>
          <a:lstStyle/>
          <a:p>
            <a:r>
              <a:rPr lang="sv-SE" sz="2800" b="0" smtClean="0"/>
              <a:t>Förskolan ska inte vara skola, men den ska vara lärorik </a:t>
            </a:r>
          </a:p>
          <a:p>
            <a:r>
              <a:rPr lang="sv-SE" sz="2800" b="0" smtClean="0"/>
              <a:t>Bibehållen respekt för förskolans identitet och barns sätt att lära genom lek</a:t>
            </a:r>
          </a:p>
          <a:p>
            <a:r>
              <a:rPr lang="sv-SE" sz="2800" b="0" smtClean="0"/>
              <a:t>Mer jämlika förutsättningar </a:t>
            </a:r>
          </a:p>
          <a:p>
            <a:r>
              <a:rPr lang="sv-SE" sz="2800" b="0" smtClean="0"/>
              <a:t>Kan lägga grunden till att fler barn lyckas i skolan</a:t>
            </a:r>
          </a:p>
          <a:p>
            <a:r>
              <a:rPr lang="sv-SE" sz="2800" b="0" smtClean="0"/>
              <a:t>Förminskar </a:t>
            </a:r>
            <a:r>
              <a:rPr lang="sv-SE" sz="2800" b="0" u="sng" smtClean="0"/>
              <a:t>inte</a:t>
            </a:r>
            <a:r>
              <a:rPr lang="sv-SE" sz="2800" b="0" smtClean="0"/>
              <a:t> betydelsen av omsorg och trygghet i förskolan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386637" cy="1143000"/>
          </a:xfrm>
        </p:spPr>
        <p:txBody>
          <a:bodyPr/>
          <a:lstStyle/>
          <a:p>
            <a:pPr algn="ctr"/>
            <a:r>
              <a:rPr lang="sv-SE" smtClean="0"/>
              <a:t>Regeringens satsning på förskolan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28775"/>
            <a:ext cx="7515225" cy="3860800"/>
          </a:xfrm>
        </p:spPr>
        <p:txBody>
          <a:bodyPr/>
          <a:lstStyle/>
          <a:p>
            <a:r>
              <a:rPr lang="sv-SE" sz="2800" b="0" smtClean="0"/>
              <a:t>Allmän förskola from 3 år</a:t>
            </a:r>
          </a:p>
          <a:p>
            <a:r>
              <a:rPr lang="sv-SE" sz="2800" b="0" smtClean="0"/>
              <a:t>Barnomsorgspeng</a:t>
            </a:r>
          </a:p>
          <a:p>
            <a:r>
              <a:rPr lang="sv-SE" sz="2800" b="0" smtClean="0"/>
              <a:t>Förskolan blir en egen skolform </a:t>
            </a:r>
          </a:p>
          <a:p>
            <a:r>
              <a:rPr lang="sv-SE" sz="2800" b="0" smtClean="0"/>
              <a:t>Förskollärarnas pedagogiska ansvar tydligt</a:t>
            </a:r>
          </a:p>
          <a:p>
            <a:r>
              <a:rPr lang="sv-SE" sz="2800" b="0" smtClean="0"/>
              <a:t>Förtydligade mål i förskolans läroplan </a:t>
            </a:r>
          </a:p>
          <a:p>
            <a:r>
              <a:rPr lang="sv-SE" sz="2800" b="0" smtClean="0"/>
              <a:t>Förskollärarutbildning med egen examen</a:t>
            </a:r>
          </a:p>
          <a:p>
            <a:r>
              <a:rPr lang="sv-SE" sz="2800" b="0" smtClean="0"/>
              <a:t>Förskolelyftet – fortbildning för förskolepersonal</a:t>
            </a:r>
          </a:p>
          <a:p>
            <a:endParaRPr lang="sv-SE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7386637" cy="1143000"/>
          </a:xfrm>
        </p:spPr>
        <p:txBody>
          <a:bodyPr/>
          <a:lstStyle/>
          <a:p>
            <a:pPr algn="ctr"/>
            <a:r>
              <a:rPr lang="sv-SE" smtClean="0"/>
              <a:t>Förtydligade mål i läroplanen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5545138" cy="3860800"/>
          </a:xfrm>
        </p:spPr>
        <p:txBody>
          <a:bodyPr/>
          <a:lstStyle/>
          <a:p>
            <a:r>
              <a:rPr lang="sv-SE" sz="2800" b="0" smtClean="0"/>
              <a:t>Förskolan ger försprång – stor potential för fortsatt skolgång</a:t>
            </a:r>
          </a:p>
          <a:p>
            <a:r>
              <a:rPr lang="sv-SE" sz="2800" b="0" smtClean="0"/>
              <a:t>Läroplanen förtydligas</a:t>
            </a:r>
          </a:p>
          <a:p>
            <a:r>
              <a:rPr lang="sv-SE" sz="2800" b="0" smtClean="0"/>
              <a:t>Särskilt fokus på språk,  kommunikation och matematik </a:t>
            </a:r>
          </a:p>
          <a:p>
            <a:r>
              <a:rPr lang="sv-SE" sz="2800" b="0" smtClean="0"/>
              <a:t>Nytt: Naturvetenskap och teknik</a:t>
            </a:r>
          </a:p>
          <a:p>
            <a:pPr>
              <a:buFontTx/>
              <a:buNone/>
            </a:pPr>
            <a:endParaRPr lang="sv-SE" sz="2800" b="0" smtClean="0"/>
          </a:p>
          <a:p>
            <a:endParaRPr lang="sv-SE" sz="2800" b="0" smtClean="0"/>
          </a:p>
          <a:p>
            <a:pPr>
              <a:buFontTx/>
              <a:buNone/>
            </a:pPr>
            <a:endParaRPr lang="sv-SE" b="0" smtClean="0"/>
          </a:p>
        </p:txBody>
      </p:sp>
      <p:pic>
        <p:nvPicPr>
          <p:cNvPr id="18436" name="Picture 4" descr="_E6L04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1628775"/>
            <a:ext cx="2555875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smtClean="0"/>
              <a:t>Synen på jämställdhet och barnomsorg hänger ihop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2800" b="0" smtClean="0"/>
              <a:t>Obetald i sju MS (ES, GR, PT, UK, IR, NL, CY), låg betalning sju till (DE, AT, BE, PL, CZ, SL) och betald under hela ledigheten (fullt eller andel av tidigare lön) i vissa MS (SE, DK, FI, DE, LX, SL, LT).</a:t>
            </a:r>
          </a:p>
          <a:p>
            <a:r>
              <a:rPr lang="sv-SE" sz="2800" b="0" smtClean="0"/>
              <a:t>Nästan enbart kvinnor som tar ut föräldraledighet (ca 90% kvinnor). </a:t>
            </a:r>
          </a:p>
          <a:p>
            <a:endParaRPr lang="sv-SE" sz="2800" b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glada ba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4537075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654675" y="609600"/>
            <a:ext cx="3489325" cy="4691063"/>
          </a:xfrm>
        </p:spPr>
        <p:txBody>
          <a:bodyPr/>
          <a:lstStyle/>
          <a:p>
            <a:r>
              <a:rPr lang="sv-SE" smtClean="0"/>
              <a:t>Svensk förskola – en möjlig exportsuccé</a:t>
            </a:r>
            <a:br>
              <a:rPr lang="sv-SE" smtClean="0"/>
            </a:br>
            <a:r>
              <a:rPr lang="sv-SE" smtClean="0"/>
              <a:t>Jämställdhet en grundvärdering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0588" y="609600"/>
            <a:ext cx="3249612" cy="3324225"/>
          </a:xfrm>
        </p:spPr>
        <p:txBody>
          <a:bodyPr/>
          <a:lstStyle/>
          <a:p>
            <a:r>
              <a:rPr lang="sv-SE" sz="3200" smtClean="0"/>
              <a:t>Malin har gått en ny pedagogisk utbildning i naturkunskap för förskolebarn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0"/>
            <a:ext cx="4643437" cy="59213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_E6L043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15888"/>
            <a:ext cx="3889375" cy="5834062"/>
          </a:xfrm>
          <a:noFill/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924300" y="1052513"/>
            <a:ext cx="4895850" cy="106680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3200" b="1">
                <a:solidFill>
                  <a:schemeClr val="accent1"/>
                </a:solidFill>
              </a:rPr>
              <a:t>Selma 4 år leker bokstäver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 (2004_03_12_3.jpg)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508625" cy="490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 (2004_03_12_3.jpg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6804025" cy="591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04025" y="1412875"/>
            <a:ext cx="2232025" cy="283845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3600" b="1">
                <a:solidFill>
                  <a:schemeClr val="accent1"/>
                </a:solidFill>
              </a:rPr>
              <a:t>Så kan pappa och mamma jobba!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 (2004_05_16_63.jpg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00788" cy="594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6372225" y="1052513"/>
            <a:ext cx="2592388" cy="2838450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3600" b="1">
                <a:solidFill>
                  <a:schemeClr val="accent1"/>
                </a:solidFill>
              </a:rPr>
              <a:t>Från barn-passning till pedagogisk verksamhet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4032250" cy="1143000"/>
          </a:xfrm>
        </p:spPr>
        <p:txBody>
          <a:bodyPr/>
          <a:lstStyle/>
          <a:p>
            <a:pPr algn="ctr"/>
            <a:r>
              <a:rPr lang="sv-SE" sz="3200" smtClean="0"/>
              <a:t>Svensk förskola är fantastisk!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916113"/>
            <a:ext cx="3960812" cy="386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sz="2400" b="0" smtClean="0"/>
              <a:t>Internationellt erkänd för hög kvalitet och tillgänglighet</a:t>
            </a:r>
            <a:r>
              <a:rPr lang="sv-SE" sz="2400" smtClean="0"/>
              <a:t> </a:t>
            </a:r>
            <a:endParaRPr lang="sv-SE" sz="2400" b="0" smtClean="0"/>
          </a:p>
          <a:p>
            <a:pPr>
              <a:lnSpc>
                <a:spcPct val="90000"/>
              </a:lnSpc>
            </a:pPr>
            <a:r>
              <a:rPr lang="sv-SE" sz="2400" b="0" smtClean="0"/>
              <a:t>Unik i sin kombination av lärande och lek, pedagogik och omsorg</a:t>
            </a:r>
          </a:p>
          <a:p>
            <a:pPr>
              <a:lnSpc>
                <a:spcPct val="90000"/>
              </a:lnSpc>
            </a:pPr>
            <a:r>
              <a:rPr lang="sv-SE" sz="2400" b="0" smtClean="0"/>
              <a:t>Föräldrar mycket nöjda med förskolan – i toppen i ”Svenskt kvalitetsindex” 2009 </a:t>
            </a:r>
          </a:p>
          <a:p>
            <a:pPr>
              <a:lnSpc>
                <a:spcPct val="90000"/>
              </a:lnSpc>
            </a:pPr>
            <a:endParaRPr lang="sv-SE" sz="2400" b="0" smtClean="0">
              <a:solidFill>
                <a:schemeClr val="hlink"/>
              </a:solidFill>
            </a:endParaRPr>
          </a:p>
        </p:txBody>
      </p:sp>
      <p:pic>
        <p:nvPicPr>
          <p:cNvPr id="8196" name="Picture 4" descr=" (2007_06_2253.jpg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0"/>
            <a:ext cx="38100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351838" cy="1143000"/>
          </a:xfrm>
        </p:spPr>
        <p:txBody>
          <a:bodyPr/>
          <a:lstStyle/>
          <a:p>
            <a:pPr algn="ctr"/>
            <a:endParaRPr lang="sv-SE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341438"/>
            <a:ext cx="7515225" cy="3860800"/>
          </a:xfrm>
        </p:spPr>
        <p:txBody>
          <a:bodyPr/>
          <a:lstStyle/>
          <a:p>
            <a:endParaRPr lang="sv-SE" smtClean="0"/>
          </a:p>
        </p:txBody>
      </p:sp>
      <p:pic>
        <p:nvPicPr>
          <p:cNvPr id="9220" name="Picture 4" descr="image0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0"/>
            <a:ext cx="8928100" cy="580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smtClean="0"/>
              <a:t>EU- en ny marknad för svensk pedagogik!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EU2020 strategin innehåller ett sysselsättningsmål om 75% förvärvsfrekvens för kvinnor och män senast 2020.</a:t>
            </a:r>
          </a:p>
          <a:p>
            <a:r>
              <a:rPr lang="sv-SE" smtClean="0"/>
              <a:t>År 2010 är målet att 90% av alla 3 åringar-obligatorisk skolålder ska ha tillgång till barnomsorg och 33% av alla under 3 år</a:t>
            </a:r>
          </a:p>
          <a:p>
            <a:endParaRPr lang="sv-SE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Mål: Från 59 till 75% på tio år!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Kvinnors sysselsättningsnivå i EU har ökat från 54,9% 2003 till 59,1% 2008. </a:t>
            </a:r>
          </a:p>
          <a:p>
            <a:endParaRPr lang="sv-SE" smtClean="0"/>
          </a:p>
          <a:p>
            <a:r>
              <a:rPr lang="sv-SE" smtClean="0"/>
              <a:t>Danmark (74,3%), Sverige (71,8%) och Nederländerna (71,1%) i topp - Malta (37,4%), Italien (47,2%) och Grekland (48,7%) i botten.</a:t>
            </a:r>
          </a:p>
          <a:p>
            <a:endParaRPr lang="sv-SE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Kcolor">
  <a:themeElements>
    <a:clrScheme name="RKcolor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33CC"/>
      </a:accent1>
      <a:accent2>
        <a:srgbClr val="FFCC00"/>
      </a:accent2>
      <a:accent3>
        <a:srgbClr val="FFFFFF"/>
      </a:accent3>
      <a:accent4>
        <a:srgbClr val="000000"/>
      </a:accent4>
      <a:accent5>
        <a:srgbClr val="AAADE2"/>
      </a:accent5>
      <a:accent6>
        <a:srgbClr val="E7B900"/>
      </a:accent6>
      <a:hlink>
        <a:srgbClr val="CC0000"/>
      </a:hlink>
      <a:folHlink>
        <a:srgbClr val="009966"/>
      </a:folHlink>
    </a:clrScheme>
    <a:fontScheme name="RKcolor">
      <a:majorFont>
        <a:latin typeface="TradeGothic"/>
        <a:ea typeface=""/>
        <a:cs typeface=""/>
      </a:majorFont>
      <a:minorFont>
        <a:latin typeface="Trade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adeGothic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adeGothic" pitchFamily="2" charset="0"/>
            <a:cs typeface="Arial" charset="0"/>
          </a:defRPr>
        </a:defPPr>
      </a:lstStyle>
    </a:lnDef>
  </a:objectDefaults>
  <a:extraClrSchemeLst>
    <a:extraClrScheme>
      <a:clrScheme name="RKcolo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33CC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ADE2"/>
        </a:accent5>
        <a:accent6>
          <a:srgbClr val="E7B900"/>
        </a:accent6>
        <a:hlink>
          <a:srgbClr val="CC0000"/>
        </a:hlink>
        <a:folHlink>
          <a:srgbClr val="00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col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00FF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00B9E7"/>
        </a:accent6>
        <a:hlink>
          <a:srgbClr val="FFCC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color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FFFF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color 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color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color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color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color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RKcolor</Template>
  <TotalTime>21</TotalTime>
  <Words>588</Words>
  <Application>Microsoft Office PowerPoint</Application>
  <PresentationFormat>Bildspel på skärmen (4:3)</PresentationFormat>
  <Paragraphs>56</Paragraphs>
  <Slides>18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3" baseType="lpstr">
      <vt:lpstr>TradeGothic</vt:lpstr>
      <vt:lpstr>Arial</vt:lpstr>
      <vt:lpstr>TradeGothic Light</vt:lpstr>
      <vt:lpstr>Times New Roman</vt:lpstr>
      <vt:lpstr>RKcolor</vt:lpstr>
      <vt:lpstr>  </vt:lpstr>
      <vt:lpstr>Malin har gått en ny pedagogisk utbildning i naturkunskap för förskolebarn</vt:lpstr>
      <vt:lpstr>Bild 3</vt:lpstr>
      <vt:lpstr>Bild 4</vt:lpstr>
      <vt:lpstr>Bild 5</vt:lpstr>
      <vt:lpstr>Svensk förskola är fantastisk!</vt:lpstr>
      <vt:lpstr>Bild 7</vt:lpstr>
      <vt:lpstr>EU- en ny marknad för svensk pedagogik!</vt:lpstr>
      <vt:lpstr>Mål: Från 59 till 75% på tio år!</vt:lpstr>
      <vt:lpstr>Små barn är ofta hemma, med mamma</vt:lpstr>
      <vt:lpstr>Kvinnor vill arbeta mer</vt:lpstr>
      <vt:lpstr>Vad kännetecknar en förskola av hög kvalitet? </vt:lpstr>
      <vt:lpstr>Avgörande för kvaliteten</vt:lpstr>
      <vt:lpstr>Vad vill regeringen med förskolan?  </vt:lpstr>
      <vt:lpstr>Regeringens satsning på förskolan</vt:lpstr>
      <vt:lpstr>Förtydligade mål i läroplanen</vt:lpstr>
      <vt:lpstr>Synen på jämställdhet och barnomsorg hänger ihop</vt:lpstr>
      <vt:lpstr>Svensk förskola – en möjlig exportsuccé Jämställdhet en grundvärdering</vt:lpstr>
    </vt:vector>
  </TitlesOfParts>
  <Company>Regeringskansliet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Cecilia Malmström</dc:creator>
  <cp:lastModifiedBy>almxcmm</cp:lastModifiedBy>
  <cp:revision>2</cp:revision>
  <dcterms:created xsi:type="dcterms:W3CDTF">2010-08-24T13:36:52Z</dcterms:created>
  <dcterms:modified xsi:type="dcterms:W3CDTF">2010-08-31T13:45:27Z</dcterms:modified>
  <cp:category>RK färg, svenska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ID">
    <vt:lpwstr>1;0;0;412</vt:lpwstr>
  </property>
  <property fmtid="{D5CDD505-2E9C-101B-9397-08002B2CF9AE}" pid="3" name="SprakID">
    <vt:i4>0</vt:i4>
  </property>
  <property fmtid="{D5CDD505-2E9C-101B-9397-08002B2CF9AE}" pid="4" name="DokID">
    <vt:i4>43</vt:i4>
  </property>
</Properties>
</file>