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2" r:id="rId2"/>
    <p:sldId id="301" r:id="rId3"/>
    <p:sldId id="346" r:id="rId4"/>
    <p:sldId id="345" r:id="rId5"/>
    <p:sldId id="347" r:id="rId6"/>
    <p:sldId id="330" r:id="rId7"/>
    <p:sldId id="331" r:id="rId8"/>
    <p:sldId id="371" r:id="rId9"/>
    <p:sldId id="303" r:id="rId10"/>
    <p:sldId id="311" r:id="rId11"/>
    <p:sldId id="320" r:id="rId12"/>
    <p:sldId id="322" r:id="rId13"/>
    <p:sldId id="321" r:id="rId14"/>
    <p:sldId id="323" r:id="rId15"/>
    <p:sldId id="315" r:id="rId16"/>
    <p:sldId id="316" r:id="rId17"/>
    <p:sldId id="317" r:id="rId18"/>
    <p:sldId id="318" r:id="rId19"/>
    <p:sldId id="319" r:id="rId20"/>
    <p:sldId id="342" r:id="rId21"/>
    <p:sldId id="343" r:id="rId22"/>
    <p:sldId id="344" r:id="rId23"/>
    <p:sldId id="329" r:id="rId24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1" autoAdjust="0"/>
    <p:restoredTop sz="95095" autoAdjust="0"/>
  </p:normalViewPr>
  <p:slideViewPr>
    <p:cSldViewPr>
      <p:cViewPr varScale="1">
        <p:scale>
          <a:sx n="107" d="100"/>
          <a:sy n="107" d="100"/>
        </p:scale>
        <p:origin x="-1296" y="-96"/>
      </p:cViewPr>
      <p:guideLst>
        <p:guide orient="horz" pos="709"/>
        <p:guide orient="horz" pos="1026"/>
        <p:guide orient="horz" pos="4005"/>
        <p:guide pos="295"/>
        <p:guide pos="5465"/>
        <p:guide pos="1543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DF15471-B0CC-4EEF-812F-ED39DD1B7EC9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EA36434-3AB6-41C3-A63C-3C3483907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25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7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Hela landet, förändring över tid. Fördelning utifrån antal fastigheter. Nyetablering ökar på bekostnad av tillköpen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E7A7B-BAE0-4FAC-85A9-77EB49E345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33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Vem sålde fastigheten, ingen viktning utifrån fastighetsstorlek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544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sv-SE" dirty="0" smtClean="0"/>
              <a:t>Förändring</a:t>
            </a:r>
            <a:r>
              <a:rPr lang="sv-SE" baseline="0" dirty="0" smtClean="0"/>
              <a:t> av säljarkategori över tid, </a:t>
            </a:r>
            <a:r>
              <a:rPr lang="sv-SE" dirty="0" smtClean="0"/>
              <a:t>ingen viktning utifrån fastighetsstorlek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59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Vem köpte fastigheten, ingen viktning utifrån fastighetsstorlek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35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sv-SE" dirty="0" smtClean="0"/>
              <a:t>Förändring av köparkategori över tid, ingen viktning utifrån fastighetsstorlek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74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år 2014</a:t>
            </a:r>
            <a:r>
              <a:rPr lang="sv-SE" baseline="0" dirty="0" smtClean="0"/>
              <a:t> </a:t>
            </a:r>
            <a:r>
              <a:rPr lang="sv-SE" dirty="0" smtClean="0"/>
              <a:t>med </a:t>
            </a:r>
            <a:r>
              <a:rPr lang="sv-SE" baseline="0" dirty="0" smtClean="0"/>
              <a:t>minst 50% av priset på skog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14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</a:t>
            </a:r>
            <a:r>
              <a:rPr lang="sv-SE" baseline="0" dirty="0" smtClean="0"/>
              <a:t> minst 50% av priset på skog, viktning om personen köpt hel eller andel av fastighet. Medelålder på säljare ökar men ligger fast på köpare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0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</a:t>
            </a:r>
            <a:r>
              <a:rPr lang="sv-SE" baseline="0" dirty="0" smtClean="0"/>
              <a:t> minst 50% av priset på skog, viktning om personen köpt hel eller andel av fastighet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05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Urval: år 2014, minst 50% av köpeskillingen</a:t>
            </a:r>
            <a:r>
              <a:rPr lang="sv-SE" baseline="0" dirty="0" smtClean="0"/>
              <a:t> är skog. Viktning om personen köpt hel eller andel av fastighet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157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Urval: </a:t>
            </a:r>
            <a:r>
              <a:rPr lang="sv-SE" smtClean="0"/>
              <a:t>år 2014, </a:t>
            </a:r>
            <a:r>
              <a:rPr lang="sv-SE" dirty="0" smtClean="0"/>
              <a:t>minst 50% av köpeskillingen</a:t>
            </a:r>
            <a:r>
              <a:rPr lang="sv-SE" baseline="0" dirty="0" smtClean="0"/>
              <a:t> är skog. Viktning om personen köpt hel eller andel av fastighet.</a:t>
            </a:r>
            <a:endParaRPr lang="sv-SE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15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Indelning i 3 större områden</a:t>
            </a:r>
            <a:r>
              <a:rPr lang="sv-SE" baseline="0" dirty="0" smtClean="0"/>
              <a:t> och 10 regioner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823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Kronor per skogskubikmeter</a:t>
            </a:r>
            <a:r>
              <a:rPr lang="sv-SE" baseline="0" dirty="0" smtClean="0"/>
              <a:t> region 1-3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08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023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271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66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Reala värden, kronor per skogskubikmeter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70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Reala priser, kr</a:t>
            </a:r>
            <a:r>
              <a:rPr lang="sv-SE" baseline="0" dirty="0" smtClean="0"/>
              <a:t>onor per skogskubikmeter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56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Reala värden, kronor per skogskubikmeter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61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Underlaget</a:t>
            </a:r>
            <a:r>
              <a:rPr lang="sv-SE" baseline="0" dirty="0" smtClean="0"/>
              <a:t> till kr/ha är större än kr/m3sk och därför ger de något olika resultat.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75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Underlaget</a:t>
            </a:r>
            <a:r>
              <a:rPr lang="sv-SE" baseline="0" dirty="0" smtClean="0"/>
              <a:t> till kr/ha är större än kr/m3sk och därför ger de något olika resultat.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75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Medelarealer</a:t>
            </a:r>
            <a:r>
              <a:rPr lang="sv-SE" smtClean="0"/>
              <a:t>, hektar, för femårsperioden</a:t>
            </a:r>
            <a:r>
              <a:rPr lang="sv-SE" baseline="0" smtClean="0"/>
              <a:t> 2010-2014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75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Typ av fastighetsförvärv, procentuell fördelning mellan tillköp och nyetablering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06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25974" y="1882775"/>
            <a:ext cx="4049713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25974" y="3495675"/>
            <a:ext cx="4049713" cy="21431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984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5910263"/>
            <a:ext cx="21002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76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05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830263"/>
            <a:ext cx="2449513" cy="552282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16238" y="908720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916239" y="1628775"/>
            <a:ext cx="5770562" cy="4392613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7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7545" y="1628775"/>
            <a:ext cx="5770562" cy="4392613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6694487" y="830263"/>
            <a:ext cx="2449513" cy="55276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8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1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64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36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2015-01-16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9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44475" y="6416675"/>
            <a:ext cx="84629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r>
              <a:rPr lang="sv-SE" sz="1200" dirty="0" smtClean="0">
                <a:solidFill>
                  <a:schemeClr val="bg1"/>
                </a:solidFill>
              </a:rPr>
              <a:t>Ekonomi   Juridik   Affärsrådgivning   Fastighetsförmedling                        		                  </a:t>
            </a:r>
            <a:r>
              <a:rPr lang="sv-SE" sz="1400" dirty="0" smtClean="0">
                <a:solidFill>
                  <a:schemeClr val="bg1"/>
                </a:solidFill>
                <a:latin typeface="Franklin Gothic Demi" pitchFamily="34" charset="0"/>
              </a:rPr>
              <a:t>lrfkonsult.se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8488" cy="66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18488" cy="439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05200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F6E18C5-6030-4D57-A982-98A7B6AB4CD6}" type="datetimeFigureOut">
              <a:rPr lang="sv-SE" smtClean="0"/>
              <a:pPr/>
              <a:t>2015-01-16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780856" y="60882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7544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63C187A-5C8B-41C3-9E28-09B193390DA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86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139700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70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66700" algn="l" defTabSz="914400" rtl="0" eaLnBrk="1" latinLnBrk="0" hangingPunct="1">
        <a:spcBef>
          <a:spcPct val="20000"/>
        </a:spcBef>
        <a:buFont typeface="Verdan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80975" algn="l" defTabSz="914400" rtl="0" eaLnBrk="1" latinLnBrk="0" hangingPunct="1">
        <a:spcBef>
          <a:spcPct val="20000"/>
        </a:spcBef>
        <a:buFont typeface="Verdan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_LRF_Konsult_Data_DC112_enbart_läsning\Bilder på Martin och skogsägare\bilder\mäkler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9144000" cy="68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2"/>
          <p:cNvSpPr txBox="1">
            <a:spLocks/>
          </p:cNvSpPr>
          <p:nvPr/>
        </p:nvSpPr>
        <p:spPr>
          <a:xfrm>
            <a:off x="1547664" y="1125538"/>
            <a:ext cx="5759450" cy="706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Skogspriser 2014</a:t>
            </a:r>
            <a:endParaRPr lang="sv-SE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Bildobjekt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9930"/>
            <a:ext cx="647583" cy="6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12" y="5883056"/>
            <a:ext cx="2088232" cy="4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9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Nyetablering ökar på bekostnad av tillköpen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398041"/>
            <a:ext cx="8120063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3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Vem sålde fastigheten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" y="1462500"/>
            <a:ext cx="7986713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85430"/>
              </p:ext>
            </p:extLst>
          </p:nvPr>
        </p:nvGraphicFramePr>
        <p:xfrm>
          <a:off x="6588224" y="1564779"/>
          <a:ext cx="2522452" cy="12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6"/>
                <a:gridCol w="49006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Sverige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AB och annan juridisk person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5 %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Dödsbo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10 %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Ortsbo, i kommunen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55 %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Utanför Sverige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1 %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Utbo, utanför kommunen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29 %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2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av säljarkategori</a:t>
            </a:r>
            <a:endParaRPr lang="sv-S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471067"/>
            <a:ext cx="890111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5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Vem köpte fastigheten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11573"/>
            <a:ext cx="7986713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49691"/>
              </p:ext>
            </p:extLst>
          </p:nvPr>
        </p:nvGraphicFramePr>
        <p:xfrm>
          <a:off x="6588224" y="1564779"/>
          <a:ext cx="2522452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6"/>
                <a:gridCol w="49006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Sverige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AB och annan juridisk person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4 %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Ortsbo, i kommunen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63 %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Utanför Sverige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1 %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Utbo, utanför kommunen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 smtClean="0">
                          <a:effectLst/>
                        </a:rPr>
                        <a:t>32 %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06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av köparkategori</a:t>
            </a: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572220"/>
            <a:ext cx="863282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840760" cy="474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Ålder på säljare och köpare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292445" y="1628800"/>
            <a:ext cx="147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Medelålder:</a:t>
            </a:r>
          </a:p>
          <a:p>
            <a:r>
              <a:rPr lang="sv-SE" dirty="0"/>
              <a:t>s</a:t>
            </a:r>
            <a:r>
              <a:rPr lang="sv-SE" dirty="0" smtClean="0"/>
              <a:t>äljare 64 år</a:t>
            </a:r>
          </a:p>
          <a:p>
            <a:r>
              <a:rPr lang="sv-SE" dirty="0"/>
              <a:t>k</a:t>
            </a:r>
            <a:r>
              <a:rPr lang="sv-SE" dirty="0" smtClean="0"/>
              <a:t>öpare 52 år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588224" y="5883240"/>
            <a:ext cx="894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Ålder, år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65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3" y="1418803"/>
            <a:ext cx="723106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Ålder på säljare och köpare</a:t>
            </a:r>
          </a:p>
        </p:txBody>
      </p:sp>
      <p:sp>
        <p:nvSpPr>
          <p:cNvPr id="2" name="Rektangel 1"/>
          <p:cNvSpPr/>
          <p:nvPr/>
        </p:nvSpPr>
        <p:spPr>
          <a:xfrm>
            <a:off x="6228184" y="1155452"/>
            <a:ext cx="2915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Medelålder 2014:</a:t>
            </a:r>
            <a:endParaRPr lang="sv-SE" dirty="0"/>
          </a:p>
          <a:p>
            <a:r>
              <a:rPr lang="sv-SE" dirty="0" smtClean="0"/>
              <a:t>- säljare </a:t>
            </a:r>
            <a:r>
              <a:rPr lang="sv-SE" dirty="0"/>
              <a:t>64 år</a:t>
            </a:r>
          </a:p>
          <a:p>
            <a:r>
              <a:rPr lang="sv-SE" dirty="0" smtClean="0"/>
              <a:t>- köpare 52 år</a:t>
            </a:r>
          </a:p>
          <a:p>
            <a:endParaRPr lang="sv-SE" dirty="0"/>
          </a:p>
          <a:p>
            <a:r>
              <a:rPr lang="sv-SE" dirty="0" smtClean="0"/>
              <a:t>Medelålder 8-årsperiod:</a:t>
            </a:r>
          </a:p>
          <a:p>
            <a:r>
              <a:rPr lang="sv-SE" dirty="0" smtClean="0"/>
              <a:t>- säljare 62 år trend ökande</a:t>
            </a:r>
          </a:p>
          <a:p>
            <a:r>
              <a:rPr lang="sv-SE" dirty="0" smtClean="0"/>
              <a:t>- köpare 51 år 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 rot="16200000">
            <a:off x="-212803" y="3717032"/>
            <a:ext cx="158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Medelålder,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Ålder på </a:t>
            </a:r>
            <a:r>
              <a:rPr lang="sv-SE" dirty="0" smtClean="0"/>
              <a:t>köpare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516216" y="1155452"/>
            <a:ext cx="262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Medelålder 2014:</a:t>
            </a:r>
            <a:endParaRPr lang="sv-SE" dirty="0"/>
          </a:p>
          <a:p>
            <a:r>
              <a:rPr lang="sv-SE" dirty="0" smtClean="0"/>
              <a:t>- nyetablering 48 </a:t>
            </a:r>
            <a:r>
              <a:rPr lang="sv-SE" dirty="0"/>
              <a:t>år</a:t>
            </a:r>
          </a:p>
          <a:p>
            <a:r>
              <a:rPr lang="sv-SE" dirty="0" smtClean="0"/>
              <a:t>- tillköp 53 år</a:t>
            </a:r>
          </a:p>
          <a:p>
            <a:endParaRPr lang="sv-SE" dirty="0"/>
          </a:p>
          <a:p>
            <a:r>
              <a:rPr lang="sv-SE" dirty="0" smtClean="0"/>
              <a:t>Medelålder 8-årsperiod:</a:t>
            </a:r>
          </a:p>
          <a:p>
            <a:r>
              <a:rPr lang="sv-SE" dirty="0"/>
              <a:t>- nyetablering 48 år</a:t>
            </a:r>
          </a:p>
          <a:p>
            <a:r>
              <a:rPr lang="sv-SE" dirty="0"/>
              <a:t>- tillköp </a:t>
            </a:r>
            <a:r>
              <a:rPr lang="sv-SE" dirty="0" smtClean="0"/>
              <a:t>53 </a:t>
            </a:r>
            <a:r>
              <a:rPr lang="sv-SE" dirty="0"/>
              <a:t>år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3" y="1412776"/>
            <a:ext cx="69657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 rot="16200000">
            <a:off x="-212803" y="3717032"/>
            <a:ext cx="158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Medelålder,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94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3935"/>
            <a:ext cx="451167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54" y="1784410"/>
            <a:ext cx="456565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 smtClean="0"/>
              <a:t>ördelning mellan kvinnor och män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27584" y="334786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46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267744" y="427119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54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292080" y="3131703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26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498698" y="4274443"/>
            <a:ext cx="81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74 %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437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38477"/>
            <a:ext cx="6696743" cy="45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 smtClean="0"/>
              <a:t>ördelning mellan kvinnor och män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44158" y="3429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%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084168" y="161950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Streckat är köpare och heldraget är säljare. Andelen köpande kvinnor ökar svagt över tiden.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0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5759450" cy="661288"/>
          </a:xfrm>
        </p:spPr>
        <p:txBody>
          <a:bodyPr/>
          <a:lstStyle/>
          <a:p>
            <a:r>
              <a:rPr lang="sv-SE" dirty="0" smtClean="0"/>
              <a:t>Skogspriser, indelning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4"/>
          </p:nvPr>
        </p:nvSpPr>
        <p:spPr>
          <a:xfrm>
            <a:off x="2843808" y="1652084"/>
            <a:ext cx="3907142" cy="4392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dirty="0" smtClean="0"/>
              <a:t>Södra</a:t>
            </a:r>
          </a:p>
          <a:p>
            <a:pPr marL="0" indent="0">
              <a:buNone/>
            </a:pPr>
            <a:r>
              <a:rPr lang="sv-SE" sz="1400" dirty="0" smtClean="0"/>
              <a:t>1. Blekinge, Halland och Skåne</a:t>
            </a:r>
          </a:p>
          <a:p>
            <a:pPr marL="0" indent="0">
              <a:buNone/>
            </a:pPr>
            <a:r>
              <a:rPr lang="sv-SE" sz="1400" dirty="0" smtClean="0"/>
              <a:t>2. Jönköping, Kalmar och Kronoberg</a:t>
            </a:r>
          </a:p>
          <a:p>
            <a:pPr marL="0" indent="0">
              <a:buNone/>
            </a:pPr>
            <a:r>
              <a:rPr lang="sv-SE" sz="1400" dirty="0" smtClean="0"/>
              <a:t>3. Större delen av Västra Götaland och hela Östergötland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Mellersta</a:t>
            </a:r>
          </a:p>
          <a:p>
            <a:pPr marL="0" indent="0">
              <a:buNone/>
            </a:pPr>
            <a:r>
              <a:rPr lang="sv-SE" sz="1400" dirty="0"/>
              <a:t>4. Stockholm och Södermanland</a:t>
            </a:r>
          </a:p>
          <a:p>
            <a:pPr marL="0" indent="0">
              <a:buNone/>
            </a:pPr>
            <a:r>
              <a:rPr lang="sv-SE" sz="1400" dirty="0"/>
              <a:t>5. Uppsala, Västmanland och Örebro</a:t>
            </a:r>
          </a:p>
          <a:p>
            <a:pPr marL="0" indent="0">
              <a:buNone/>
            </a:pPr>
            <a:r>
              <a:rPr lang="sv-SE" sz="1400" dirty="0"/>
              <a:t>6. Värmland och </a:t>
            </a:r>
            <a:r>
              <a:rPr lang="sv-SE" sz="1400" dirty="0" err="1" smtClean="0"/>
              <a:t>n.v</a:t>
            </a:r>
            <a:r>
              <a:rPr lang="sv-SE" sz="1400" dirty="0" smtClean="0"/>
              <a:t>. </a:t>
            </a:r>
            <a:r>
              <a:rPr lang="sv-SE" sz="1400" dirty="0"/>
              <a:t>delen av Västra Götaland</a:t>
            </a:r>
          </a:p>
          <a:p>
            <a:pPr marL="0" indent="0">
              <a:buNone/>
            </a:pPr>
            <a:r>
              <a:rPr lang="sv-SE" sz="1400" dirty="0"/>
              <a:t>7. Dalarna och </a:t>
            </a:r>
            <a:r>
              <a:rPr lang="sv-SE" sz="1400" dirty="0" smtClean="0"/>
              <a:t>Gävleborg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Norra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8. Jämtland och Västernorrland</a:t>
            </a:r>
          </a:p>
          <a:p>
            <a:pPr marL="0" indent="0">
              <a:buNone/>
            </a:pPr>
            <a:r>
              <a:rPr lang="sv-SE" sz="1400" dirty="0"/>
              <a:t>9. Norrbottens kust och Västerbottens kust</a:t>
            </a:r>
          </a:p>
          <a:p>
            <a:pPr marL="0" indent="0">
              <a:buNone/>
            </a:pPr>
            <a:r>
              <a:rPr lang="sv-SE" sz="1400" dirty="0"/>
              <a:t>10. Norrbottens inland och Västerbottens inland</a:t>
            </a:r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Gotland utgår p.g.a. för litet underlag</a:t>
            </a:r>
            <a:endParaRPr lang="sv-SE" sz="1400" dirty="0"/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395536" y="1628800"/>
            <a:ext cx="612068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667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endParaRPr lang="sv-SE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-2412776" y="-799085"/>
            <a:ext cx="612068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667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6900"/>
            <a:ext cx="2057091" cy="467802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37" y="1596900"/>
            <a:ext cx="2182027" cy="46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0772"/>
            <a:ext cx="6624736" cy="517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Skogspriser kr/m³sk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61888" r="36489" b="5416"/>
          <a:stretch/>
        </p:blipFill>
        <p:spPr>
          <a:xfrm>
            <a:off x="7164288" y="1052736"/>
            <a:ext cx="1764641" cy="2008768"/>
          </a:xfrm>
          <a:prstGeom prst="rect">
            <a:avLst/>
          </a:prstGeom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04005"/>
              </p:ext>
            </p:extLst>
          </p:nvPr>
        </p:nvGraphicFramePr>
        <p:xfrm>
          <a:off x="2771800" y="4005064"/>
          <a:ext cx="6048674" cy="17983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23157"/>
                <a:gridCol w="787048"/>
                <a:gridCol w="748849"/>
                <a:gridCol w="775471"/>
                <a:gridCol w="775471"/>
                <a:gridCol w="930565"/>
                <a:gridCol w="1008113"/>
              </a:tblGrid>
              <a:tr h="221744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Omr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2013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 år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 år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 år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3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545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530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+4%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+18%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+58%</a:t>
                      </a:r>
                      <a:endParaRPr lang="sv-SE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540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530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+4%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+10%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+57%</a:t>
                      </a:r>
                      <a:endParaRPr lang="sv-SE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583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556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568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+2%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+5%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+58%</a:t>
                      </a:r>
                      <a:endParaRPr lang="sv-SE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Södra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551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521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538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+3%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+58%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8172400" y="6127412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(reala värden)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7717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3616"/>
            <a:ext cx="6377657" cy="49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Skogspriser kr/m³sk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46139" r="37957" b="21165"/>
          <a:stretch/>
        </p:blipFill>
        <p:spPr>
          <a:xfrm>
            <a:off x="7164288" y="1052736"/>
            <a:ext cx="1764641" cy="2008768"/>
          </a:xfrm>
          <a:prstGeom prst="rect">
            <a:avLst/>
          </a:prstGeom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72124"/>
              </p:ext>
            </p:extLst>
          </p:nvPr>
        </p:nvGraphicFramePr>
        <p:xfrm>
          <a:off x="2699792" y="3645024"/>
          <a:ext cx="6048674" cy="21444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23157"/>
                <a:gridCol w="787048"/>
                <a:gridCol w="748849"/>
                <a:gridCol w="775471"/>
                <a:gridCol w="775471"/>
                <a:gridCol w="930565"/>
                <a:gridCol w="1008113"/>
              </a:tblGrid>
              <a:tr h="221744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Omr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2013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 år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 år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 år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7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342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314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329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+5%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-7%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+43%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6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404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403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374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-7%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+1%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+36%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5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486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452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415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-8%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-12%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+51%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536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492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510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+4%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+11%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+68%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b="0" dirty="0" smtClean="0"/>
                        <a:t>Mellersta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 smtClean="0"/>
                        <a:t>410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 smtClean="0"/>
                        <a:t>387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 smtClean="0"/>
                        <a:t>379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 smtClean="0"/>
                        <a:t>-2%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 smtClean="0"/>
                        <a:t>-4%</a:t>
                      </a: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 smtClean="0"/>
                        <a:t>+46%</a:t>
                      </a:r>
                      <a:endParaRPr lang="sv-SE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8172400" y="6127412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(reala värden)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5597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7410"/>
            <a:ext cx="6426869" cy="496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5759450" cy="661288"/>
          </a:xfrm>
        </p:spPr>
        <p:txBody>
          <a:bodyPr/>
          <a:lstStyle/>
          <a:p>
            <a:r>
              <a:rPr lang="sv-SE" dirty="0"/>
              <a:t>Skogspriser kr/m³sk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4775" r="21507" b="40366"/>
          <a:stretch/>
        </p:blipFill>
        <p:spPr>
          <a:xfrm>
            <a:off x="7092280" y="908720"/>
            <a:ext cx="2016224" cy="2958996"/>
          </a:xfrm>
          <a:prstGeom prst="rect">
            <a:avLst/>
          </a:prstGeom>
        </p:spPr>
      </p:pic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38134"/>
              </p:ext>
            </p:extLst>
          </p:nvPr>
        </p:nvGraphicFramePr>
        <p:xfrm>
          <a:off x="2555776" y="4005064"/>
          <a:ext cx="6048674" cy="178263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23157"/>
                <a:gridCol w="787048"/>
                <a:gridCol w="748849"/>
                <a:gridCol w="775471"/>
                <a:gridCol w="775471"/>
                <a:gridCol w="930565"/>
                <a:gridCol w="1008113"/>
              </a:tblGrid>
              <a:tr h="221744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Omr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2013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 år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 år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 år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233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197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185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-6%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-26%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+62%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311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279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297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+6%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-4%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+53%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8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290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252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257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+2%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-12%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+64%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Norra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280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244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249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+2%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-13%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+60%</a:t>
                      </a:r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8172400" y="6127412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(reala värden)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7663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_LRF_Konsult_Data_DC112_enbart_läsning\Bilder på Martin och skogsägare\_MG_88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r="36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9930"/>
            <a:ext cx="647583" cy="6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12" y="5883056"/>
            <a:ext cx="2088232" cy="4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2"/>
          <p:cNvSpPr>
            <a:spLocks noGrp="1"/>
          </p:cNvSpPr>
          <p:nvPr>
            <p:ph type="title"/>
          </p:nvPr>
        </p:nvSpPr>
        <p:spPr>
          <a:xfrm>
            <a:off x="2916238" y="980728"/>
            <a:ext cx="4824114" cy="1077319"/>
          </a:xfrm>
        </p:spPr>
        <p:txBody>
          <a:bodyPr/>
          <a:lstStyle/>
          <a:p>
            <a:r>
              <a:rPr lang="sv-SE" dirty="0" smtClean="0"/>
              <a:t>Skogspriser, kr/m³sk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63643"/>
              </p:ext>
            </p:extLst>
          </p:nvPr>
        </p:nvGraphicFramePr>
        <p:xfrm>
          <a:off x="2051720" y="2996952"/>
          <a:ext cx="6768748" cy="222285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19586"/>
                <a:gridCol w="884669"/>
                <a:gridCol w="792088"/>
                <a:gridCol w="864096"/>
                <a:gridCol w="874381"/>
                <a:gridCol w="966964"/>
                <a:gridCol w="966964"/>
              </a:tblGrid>
              <a:tr h="44881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 år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 år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 år</a:t>
                      </a:r>
                      <a:endParaRPr lang="sv-SE" dirty="0"/>
                    </a:p>
                  </a:txBody>
                  <a:tcPr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Norra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280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244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249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+2 %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+60 %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427589">
                <a:tc>
                  <a:txBody>
                    <a:bodyPr/>
                    <a:lstStyle/>
                    <a:p>
                      <a:r>
                        <a:rPr lang="sv-SE" dirty="0" smtClean="0"/>
                        <a:t>Mellersta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410 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387 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379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-2 %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-4 %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+46 %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Södra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551 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521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538 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+3 %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+12 %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+58 %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Sverige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398 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368 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372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kr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+54 %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2374833" cy="54006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511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5139" r="23301" b="5833"/>
          <a:stretch/>
        </p:blipFill>
        <p:spPr>
          <a:xfrm>
            <a:off x="7738921" y="899877"/>
            <a:ext cx="936104" cy="219825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Skogspriser 2014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92180"/>
              </p:ext>
            </p:extLst>
          </p:nvPr>
        </p:nvGraphicFramePr>
        <p:xfrm>
          <a:off x="7020272" y="3126575"/>
          <a:ext cx="1872208" cy="3017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67309"/>
                <a:gridCol w="804899"/>
              </a:tblGrid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Utveckling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1 år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Södra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</a:t>
                      </a:r>
                      <a:r>
                        <a:rPr lang="sv-SE" sz="1200" baseline="0" dirty="0" smtClean="0"/>
                        <a:t> 3</a:t>
                      </a:r>
                      <a:r>
                        <a:rPr lang="sv-SE" sz="1200" dirty="0" smtClean="0"/>
                        <a:t>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Mellersta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- 2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Norra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</a:t>
                      </a:r>
                      <a:r>
                        <a:rPr lang="sv-SE" sz="1200" baseline="0" dirty="0" smtClean="0"/>
                        <a:t> 2 </a:t>
                      </a:r>
                      <a:r>
                        <a:rPr lang="sv-SE" sz="1200" dirty="0" smtClean="0"/>
                        <a:t>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Sverige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</a:t>
                      </a:r>
                      <a:r>
                        <a:rPr lang="sv-SE" sz="1200" baseline="0" dirty="0" smtClean="0"/>
                        <a:t> 1</a:t>
                      </a:r>
                      <a:r>
                        <a:rPr lang="sv-SE" sz="1200" dirty="0" smtClean="0"/>
                        <a:t>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Utveckling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5 år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Södra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</a:t>
                      </a:r>
                      <a:r>
                        <a:rPr lang="sv-SE" sz="1200" baseline="0" dirty="0" smtClean="0"/>
                        <a:t> 12</a:t>
                      </a:r>
                      <a:r>
                        <a:rPr lang="sv-SE" sz="1200" dirty="0" smtClean="0"/>
                        <a:t>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Mellersta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- 4 %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Norra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- 13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Sverige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- 1 %</a:t>
                      </a:r>
                      <a:endParaRPr lang="sv-S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 rot="16200000">
            <a:off x="-34488" y="3914908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Kr/m</a:t>
            </a:r>
            <a:r>
              <a:rPr lang="sv-SE" sz="1100" dirty="0" smtClean="0">
                <a:cs typeface="Calibri"/>
              </a:rPr>
              <a:t>³sk</a:t>
            </a:r>
            <a:endParaRPr lang="sv-SE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6424189" cy="50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2"/>
          <p:cNvSpPr>
            <a:spLocks noGrp="1"/>
          </p:cNvSpPr>
          <p:nvPr>
            <p:ph type="title"/>
          </p:nvPr>
        </p:nvSpPr>
        <p:spPr>
          <a:xfrm>
            <a:off x="2915816" y="1052737"/>
            <a:ext cx="5112567" cy="360040"/>
          </a:xfrm>
        </p:spPr>
        <p:txBody>
          <a:bodyPr>
            <a:noAutofit/>
          </a:bodyPr>
          <a:lstStyle/>
          <a:p>
            <a:r>
              <a:rPr lang="sv-SE" dirty="0" smtClean="0"/>
              <a:t>Skogspriser, kr/m³sk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80668"/>
              </p:ext>
            </p:extLst>
          </p:nvPr>
        </p:nvGraphicFramePr>
        <p:xfrm>
          <a:off x="2987825" y="1700808"/>
          <a:ext cx="5832648" cy="431550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86616"/>
                <a:gridCol w="758938"/>
                <a:gridCol w="722104"/>
                <a:gridCol w="747775"/>
                <a:gridCol w="747775"/>
                <a:gridCol w="897331"/>
                <a:gridCol w="972109"/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err="1" smtClean="0"/>
                        <a:t>Omr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2012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2013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2014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 år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 år %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 år  %</a:t>
                      </a:r>
                      <a:endParaRPr lang="sv-SE" sz="1600" dirty="0"/>
                    </a:p>
                  </a:txBody>
                  <a:tcPr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185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8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257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+43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6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+36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486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492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568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Sverige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06" y="1052736"/>
            <a:ext cx="2418328" cy="520181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9835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203848" y="908720"/>
            <a:ext cx="5471840" cy="661288"/>
          </a:xfrm>
        </p:spPr>
        <p:txBody>
          <a:bodyPr/>
          <a:lstStyle/>
          <a:p>
            <a:r>
              <a:rPr lang="sv-SE" dirty="0" smtClean="0"/>
              <a:t>Investering 3 miljoner kr i skog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36257719"/>
              </p:ext>
            </p:extLst>
          </p:nvPr>
        </p:nvGraphicFramePr>
        <p:xfrm>
          <a:off x="2771800" y="2204864"/>
          <a:ext cx="5688632" cy="266227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18122"/>
                <a:gridCol w="1698302"/>
                <a:gridCol w="1872208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2014 (2013)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Hektar </a:t>
                      </a:r>
                      <a:r>
                        <a:rPr lang="sv-SE" sz="2000" u="none" strike="noStrike" dirty="0">
                          <a:effectLst/>
                        </a:rPr>
                        <a:t>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M³sk 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Sverige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60 (64)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100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8 100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Södra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 (38)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5 600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5 800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Mellersta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56 (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62)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9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8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Norra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125 (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130)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</a:t>
                      </a:r>
                      <a:r>
                        <a:rPr lang="sv-S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1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12 300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2199"/>
            <a:ext cx="20542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3" y="1081088"/>
            <a:ext cx="218281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203848" y="908720"/>
            <a:ext cx="5471840" cy="661288"/>
          </a:xfrm>
        </p:spPr>
        <p:txBody>
          <a:bodyPr/>
          <a:lstStyle/>
          <a:p>
            <a:r>
              <a:rPr lang="sv-SE" dirty="0" smtClean="0"/>
              <a:t>Investering 3 miljoner kr i skog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64308"/>
              </p:ext>
            </p:extLst>
          </p:nvPr>
        </p:nvGraphicFramePr>
        <p:xfrm>
          <a:off x="3347864" y="1556792"/>
          <a:ext cx="4896544" cy="45993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45880"/>
                <a:gridCol w="1734440"/>
                <a:gridCol w="2016224"/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2014</a:t>
                      </a:r>
                      <a:r>
                        <a:rPr lang="sv-SE" sz="1600" baseline="0" dirty="0" smtClean="0"/>
                        <a:t> (2013)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Hektar </a:t>
                      </a:r>
                      <a:r>
                        <a:rPr lang="sv-SE" sz="2000" u="none" strike="noStrike" dirty="0">
                          <a:effectLst/>
                        </a:rPr>
                        <a:t>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M³sk 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248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(215)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16 000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15 200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99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105)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10 100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10 700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8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110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120)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11</a:t>
                      </a:r>
                      <a:r>
                        <a:rPr lang="sv-S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7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11 900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82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89)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</a:t>
                      </a:r>
                      <a:r>
                        <a:rPr lang="sv-S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1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9 500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6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59)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lang="sv-S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0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7 400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44 (48)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7 200 (6 600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(41)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</a:t>
                      </a:r>
                      <a:r>
                        <a:rPr lang="sv-S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9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6 100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35 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(40)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5 700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5 900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38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(41)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5 700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5 900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34 (32)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5 300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5 400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Sverige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60 (64)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8 100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</a:t>
                      </a:r>
                      <a:r>
                        <a:rPr lang="sv-S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1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00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56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059832" y="1268760"/>
            <a:ext cx="5471840" cy="66128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Medelareal skogsmark, hektar, vid nyetablering jämfört med tillköp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923376"/>
              </p:ext>
            </p:extLst>
          </p:nvPr>
        </p:nvGraphicFramePr>
        <p:xfrm>
          <a:off x="2339752" y="2564905"/>
          <a:ext cx="6336705" cy="230425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75189"/>
                <a:gridCol w="1681195"/>
                <a:gridCol w="1311232"/>
                <a:gridCol w="1569089"/>
              </a:tblGrid>
              <a:tr h="85773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Område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Nyetablering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baseline="0" dirty="0" smtClean="0">
                          <a:effectLst/>
                        </a:rPr>
                        <a:t>Tillköp</a:t>
                      </a:r>
                      <a:endParaRPr lang="sv-SE" sz="20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Medel</a:t>
                      </a:r>
                    </a:p>
                  </a:txBody>
                  <a:tcPr marL="9525" marR="9525" marT="9525" marB="0" anchor="ctr"/>
                </a:tc>
              </a:tr>
              <a:tr h="4462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Norra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4462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Mellersta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</a:tr>
              <a:tr h="55405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Södra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2199"/>
            <a:ext cx="20542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699792" y="5445224"/>
            <a:ext cx="578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Tillköpsmarken är i medeltal större än det första förvärvet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55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5139" r="23301" b="5833"/>
          <a:stretch/>
        </p:blipFill>
        <p:spPr>
          <a:xfrm>
            <a:off x="7294072" y="900945"/>
            <a:ext cx="1751153" cy="411223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38116"/>
            <a:ext cx="5759450" cy="66128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Typ av fastighetsförvärv, procentuell fördelning mellan tillköp och nyetablering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781"/>
            <a:ext cx="6840760" cy="47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444208" y="5157192"/>
            <a:ext cx="261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60% av affärerna genomförs som tillköp till befintligt innehav.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80156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RF Konsult">
      <a:dk1>
        <a:sysClr val="windowText" lastClr="000000"/>
      </a:dk1>
      <a:lt1>
        <a:sysClr val="window" lastClr="FFFFFF"/>
      </a:lt1>
      <a:dk2>
        <a:srgbClr val="003580"/>
      </a:dk2>
      <a:lt2>
        <a:srgbClr val="9B9A9A"/>
      </a:lt2>
      <a:accent1>
        <a:srgbClr val="003580"/>
      </a:accent1>
      <a:accent2>
        <a:srgbClr val="F1AB00"/>
      </a:accent2>
      <a:accent3>
        <a:srgbClr val="6F8135"/>
      </a:accent3>
      <a:accent4>
        <a:srgbClr val="00628C"/>
      </a:accent4>
      <a:accent5>
        <a:srgbClr val="A12830"/>
      </a:accent5>
      <a:accent6>
        <a:srgbClr val="9B9A9A"/>
      </a:accent6>
      <a:hlink>
        <a:srgbClr val="0000FF"/>
      </a:hlink>
      <a:folHlink>
        <a:srgbClr val="800080"/>
      </a:folHlink>
    </a:clrScheme>
    <a:fontScheme name="LRF Konsul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2535</TotalTime>
  <Words>1258</Words>
  <Application>Microsoft Office PowerPoint</Application>
  <PresentationFormat>Bildspel på skärmen (4:3)</PresentationFormat>
  <Paragraphs>457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Blank</vt:lpstr>
      <vt:lpstr>PowerPoint-presentation</vt:lpstr>
      <vt:lpstr>Skogspriser, indelning</vt:lpstr>
      <vt:lpstr>Skogspriser, kr/m³sk</vt:lpstr>
      <vt:lpstr>Skogspriser 2014</vt:lpstr>
      <vt:lpstr>Skogspriser, kr/m³sk</vt:lpstr>
      <vt:lpstr>Investering 3 miljoner kr i skog</vt:lpstr>
      <vt:lpstr>Investering 3 miljoner kr i skog</vt:lpstr>
      <vt:lpstr>Medelareal skogsmark, hektar, vid nyetablering jämfört med tillköp</vt:lpstr>
      <vt:lpstr>Typ av fastighetsförvärv, procentuell fördelning mellan tillköp och nyetablering</vt:lpstr>
      <vt:lpstr>Nyetablering ökar på bekostnad av tillköpen</vt:lpstr>
      <vt:lpstr>Vem sålde fastigheten</vt:lpstr>
      <vt:lpstr>Förändring av säljarkategori</vt:lpstr>
      <vt:lpstr>Vem köpte fastigheten</vt:lpstr>
      <vt:lpstr>Förändring av köparkategori</vt:lpstr>
      <vt:lpstr>Ålder på säljare och köpare</vt:lpstr>
      <vt:lpstr>Ålder på säljare och köpare</vt:lpstr>
      <vt:lpstr>Ålder på köpare</vt:lpstr>
      <vt:lpstr>Fördelning mellan kvinnor och män</vt:lpstr>
      <vt:lpstr>Fördelning mellan kvinnor och män</vt:lpstr>
      <vt:lpstr>Skogspriser kr/m³sk</vt:lpstr>
      <vt:lpstr>Skogspriser kr/m³sk</vt:lpstr>
      <vt:lpstr>Skogspriser kr/m³sk</vt:lpstr>
      <vt:lpstr>PowerPoint-presentation</vt:lpstr>
    </vt:vector>
  </TitlesOfParts>
  <Company>LRF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Skogspriser 2014</dc:title>
  <dc:subject>Skogspriser</dc:subject>
  <dc:creator>Martin Persson</dc:creator>
  <cp:keywords>Skogspriser</cp:keywords>
  <cp:lastModifiedBy>Martin Persson</cp:lastModifiedBy>
  <cp:revision>189</cp:revision>
  <dcterms:created xsi:type="dcterms:W3CDTF">2012-12-14T12:34:04Z</dcterms:created>
  <dcterms:modified xsi:type="dcterms:W3CDTF">2015-01-16T13:44:40Z</dcterms:modified>
  <cp:category>Skog</cp:category>
</cp:coreProperties>
</file>