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handoutMasterIdLst>
    <p:handoutMasterId r:id="rId23"/>
  </p:handoutMasterIdLst>
  <p:sldIdLst>
    <p:sldId id="338" r:id="rId2"/>
    <p:sldId id="339" r:id="rId3"/>
    <p:sldId id="316" r:id="rId4"/>
    <p:sldId id="317" r:id="rId5"/>
    <p:sldId id="341" r:id="rId6"/>
    <p:sldId id="319" r:id="rId7"/>
    <p:sldId id="320" r:id="rId8"/>
    <p:sldId id="321" r:id="rId9"/>
    <p:sldId id="322" r:id="rId10"/>
    <p:sldId id="345" r:id="rId11"/>
    <p:sldId id="325" r:id="rId12"/>
    <p:sldId id="326" r:id="rId13"/>
    <p:sldId id="327" r:id="rId14"/>
    <p:sldId id="344" r:id="rId15"/>
    <p:sldId id="346" r:id="rId16"/>
    <p:sldId id="347" r:id="rId17"/>
    <p:sldId id="348" r:id="rId18"/>
    <p:sldId id="349" r:id="rId19"/>
    <p:sldId id="350" r:id="rId20"/>
    <p:sldId id="337" r:id="rId21"/>
  </p:sldIdLst>
  <p:sldSz cx="9144000" cy="5143500" type="screen16x9"/>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08157" algn="l" rtl="0" fontAlgn="base">
      <a:spcBef>
        <a:spcPct val="0"/>
      </a:spcBef>
      <a:spcAft>
        <a:spcPct val="0"/>
      </a:spcAft>
      <a:defRPr kern="1200">
        <a:solidFill>
          <a:schemeClr val="tx1"/>
        </a:solidFill>
        <a:latin typeface="Arial" charset="0"/>
        <a:ea typeface="+mn-ea"/>
        <a:cs typeface="Arial" charset="0"/>
      </a:defRPr>
    </a:lvl2pPr>
    <a:lvl3pPr marL="816314" algn="l" rtl="0" fontAlgn="base">
      <a:spcBef>
        <a:spcPct val="0"/>
      </a:spcBef>
      <a:spcAft>
        <a:spcPct val="0"/>
      </a:spcAft>
      <a:defRPr kern="1200">
        <a:solidFill>
          <a:schemeClr val="tx1"/>
        </a:solidFill>
        <a:latin typeface="Arial" charset="0"/>
        <a:ea typeface="+mn-ea"/>
        <a:cs typeface="Arial" charset="0"/>
      </a:defRPr>
    </a:lvl3pPr>
    <a:lvl4pPr marL="1224472" algn="l" rtl="0" fontAlgn="base">
      <a:spcBef>
        <a:spcPct val="0"/>
      </a:spcBef>
      <a:spcAft>
        <a:spcPct val="0"/>
      </a:spcAft>
      <a:defRPr kern="1200">
        <a:solidFill>
          <a:schemeClr val="tx1"/>
        </a:solidFill>
        <a:latin typeface="Arial" charset="0"/>
        <a:ea typeface="+mn-ea"/>
        <a:cs typeface="Arial" charset="0"/>
      </a:defRPr>
    </a:lvl4pPr>
    <a:lvl5pPr marL="1632629" algn="l" rtl="0" fontAlgn="base">
      <a:spcBef>
        <a:spcPct val="0"/>
      </a:spcBef>
      <a:spcAft>
        <a:spcPct val="0"/>
      </a:spcAft>
      <a:defRPr kern="1200">
        <a:solidFill>
          <a:schemeClr val="tx1"/>
        </a:solidFill>
        <a:latin typeface="Arial" charset="0"/>
        <a:ea typeface="+mn-ea"/>
        <a:cs typeface="Arial" charset="0"/>
      </a:defRPr>
    </a:lvl5pPr>
    <a:lvl6pPr marL="2040786" algn="l" defTabSz="816314" rtl="0" eaLnBrk="1" latinLnBrk="0" hangingPunct="1">
      <a:defRPr kern="1200">
        <a:solidFill>
          <a:schemeClr val="tx1"/>
        </a:solidFill>
        <a:latin typeface="Arial" charset="0"/>
        <a:ea typeface="+mn-ea"/>
        <a:cs typeface="Arial" charset="0"/>
      </a:defRPr>
    </a:lvl6pPr>
    <a:lvl7pPr marL="2448943" algn="l" defTabSz="816314" rtl="0" eaLnBrk="1" latinLnBrk="0" hangingPunct="1">
      <a:defRPr kern="1200">
        <a:solidFill>
          <a:schemeClr val="tx1"/>
        </a:solidFill>
        <a:latin typeface="Arial" charset="0"/>
        <a:ea typeface="+mn-ea"/>
        <a:cs typeface="Arial" charset="0"/>
      </a:defRPr>
    </a:lvl7pPr>
    <a:lvl8pPr marL="2857100" algn="l" defTabSz="816314" rtl="0" eaLnBrk="1" latinLnBrk="0" hangingPunct="1">
      <a:defRPr kern="1200">
        <a:solidFill>
          <a:schemeClr val="tx1"/>
        </a:solidFill>
        <a:latin typeface="Arial" charset="0"/>
        <a:ea typeface="+mn-ea"/>
        <a:cs typeface="Arial" charset="0"/>
      </a:defRPr>
    </a:lvl8pPr>
    <a:lvl9pPr marL="3265257" algn="l" defTabSz="816314"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381">
          <p15:clr>
            <a:srgbClr val="A4A3A4"/>
          </p15:clr>
        </p15:guide>
        <p15:guide id="2" orient="horz" pos="682">
          <p15:clr>
            <a:srgbClr val="A4A3A4"/>
          </p15:clr>
        </p15:guide>
        <p15:guide id="3" orient="horz" pos="2566">
          <p15:clr>
            <a:srgbClr val="A4A3A4"/>
          </p15:clr>
        </p15:guide>
        <p15:guide id="4" orient="horz" pos="917">
          <p15:clr>
            <a:srgbClr val="A4A3A4"/>
          </p15:clr>
        </p15:guide>
        <p15:guide id="5" orient="horz" pos="2981">
          <p15:clr>
            <a:srgbClr val="A4A3A4"/>
          </p15:clr>
        </p15:guide>
        <p15:guide id="6" pos="5493">
          <p15:clr>
            <a:srgbClr val="A4A3A4"/>
          </p15:clr>
        </p15:guide>
        <p15:guide id="7" pos="246">
          <p15:clr>
            <a:srgbClr val="A4A3A4"/>
          </p15:clr>
        </p15:guide>
        <p15:guide id="8" pos="3750">
          <p15:clr>
            <a:srgbClr val="A4A3A4"/>
          </p15:clr>
        </p15:guide>
        <p15:guide id="9" pos="2881">
          <p15:clr>
            <a:srgbClr val="A4A3A4"/>
          </p15:clr>
        </p15:guide>
        <p15:guide id="10" pos="241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lsson Linnea" initials="KL" lastIdx="8" clrIdx="0">
    <p:extLst>
      <p:ext uri="{19B8F6BF-5375-455C-9EA6-DF929625EA0E}">
        <p15:presenceInfo xmlns:p15="http://schemas.microsoft.com/office/powerpoint/2012/main" userId="S-1-5-21-1205475617-421290525-1396134992-325276" providerId="AD"/>
      </p:ext>
    </p:extLst>
  </p:cmAuthor>
  <p:cmAuthor id="2" name="Brandt Tomas" initials="BT" lastIdx="6" clrIdx="1">
    <p:extLst>
      <p:ext uri="{19B8F6BF-5375-455C-9EA6-DF929625EA0E}">
        <p15:presenceInfo xmlns:p15="http://schemas.microsoft.com/office/powerpoint/2012/main" userId="S-1-5-21-1205475617-421290525-1396134992-158604" providerId="AD"/>
      </p:ext>
    </p:extLst>
  </p:cmAuthor>
  <p:cmAuthor id="3" name="Sävås Fredrik" initials="SF" lastIdx="1" clrIdx="2">
    <p:extLst>
      <p:ext uri="{19B8F6BF-5375-455C-9EA6-DF929625EA0E}">
        <p15:presenceInfo xmlns:p15="http://schemas.microsoft.com/office/powerpoint/2012/main" userId="S-1-5-21-1205475617-421290525-1396134992-117149" providerId="AD"/>
      </p:ext>
    </p:extLst>
  </p:cmAuthor>
  <p:cmAuthor id="4" name="Stefan Frid" initials="SF" lastIdx="3" clrIdx="3">
    <p:extLst>
      <p:ext uri="{19B8F6BF-5375-455C-9EA6-DF929625EA0E}">
        <p15:presenceInfo xmlns:p15="http://schemas.microsoft.com/office/powerpoint/2012/main" userId="S-1-5-21-4043871801-1685288247-4074252791-4553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523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just format 1 - Dekorfär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just forma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just format 1 - Dekorfärg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llanmörkt format 2 - Dekorfär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FD0F851-EC5A-4D38-B0AD-8093EC10F338}" styleName="Ljust format 1 - Dekorfärg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12C8C85-51F0-491E-9774-3900AFEF0FD7}" styleName="Ljust format 2 - Dekorfärg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6" autoAdjust="0"/>
    <p:restoredTop sz="94704" autoAdjust="0"/>
  </p:normalViewPr>
  <p:slideViewPr>
    <p:cSldViewPr snapToGrid="0" showGuides="1">
      <p:cViewPr varScale="1">
        <p:scale>
          <a:sx n="101" d="100"/>
          <a:sy n="101" d="100"/>
        </p:scale>
        <p:origin x="126" y="210"/>
      </p:cViewPr>
      <p:guideLst>
        <p:guide orient="horz" pos="1381"/>
        <p:guide orient="horz" pos="682"/>
        <p:guide orient="horz" pos="2566"/>
        <p:guide orient="horz" pos="917"/>
        <p:guide orient="horz" pos="2981"/>
        <p:guide pos="5493"/>
        <p:guide pos="246"/>
        <p:guide pos="3750"/>
        <p:guide pos="2881"/>
        <p:guide pos="2415"/>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9E34C1F8-0D69-664F-A929-998F54F0F36B}" type="datetimeFigureOut">
              <a:rPr lang="en-US" smtClean="0"/>
              <a:t>6/21/2018</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3182F3F1-7161-E24B-8D50-3BE79D18339B}" type="slidenum">
              <a:rPr lang="en-US" smtClean="0"/>
              <a:t>‹#›</a:t>
            </a:fld>
            <a:endParaRPr lang="en-US"/>
          </a:p>
        </p:txBody>
      </p:sp>
    </p:spTree>
    <p:extLst>
      <p:ext uri="{BB962C8B-B14F-4D97-AF65-F5344CB8AC3E}">
        <p14:creationId xmlns:p14="http://schemas.microsoft.com/office/powerpoint/2010/main" val="40924931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Platshållare fö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DF74C8E-EFBB-48C2-8AAE-FED9B0987BF8}" type="datetimeFigureOut">
              <a:rPr lang="en-GB" smtClean="0"/>
              <a:t>21/06/2018</a:t>
            </a:fld>
            <a:endParaRPr lang="en-GB"/>
          </a:p>
        </p:txBody>
      </p:sp>
      <p:sp>
        <p:nvSpPr>
          <p:cNvPr id="4" name="Platshållare för bildobjekt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Platshållare för anteckninga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6" name="Platshållare för sidfo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Platshållare för bild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391A796-0BD8-4130-A596-6328C1F31ED5}" type="slidenum">
              <a:rPr lang="en-GB" smtClean="0"/>
              <a:t>‹#›</a:t>
            </a:fld>
            <a:endParaRPr lang="en-GB"/>
          </a:p>
        </p:txBody>
      </p:sp>
    </p:spTree>
    <p:extLst>
      <p:ext uri="{BB962C8B-B14F-4D97-AF65-F5344CB8AC3E}">
        <p14:creationId xmlns:p14="http://schemas.microsoft.com/office/powerpoint/2010/main" val="3192462226"/>
      </p:ext>
    </p:extLst>
  </p:cSld>
  <p:clrMap bg1="lt1" tx1="dk1" bg2="lt2" tx2="dk2" accent1="accent1" accent2="accent2" accent3="accent3" accent4="accent4" accent5="accent5" accent6="accent6" hlink="hlink" folHlink="folHlink"/>
  <p:notesStyle>
    <a:lvl1pPr marL="0" algn="l" defTabSz="816314" rtl="0" eaLnBrk="1" latinLnBrk="0" hangingPunct="1">
      <a:defRPr sz="1100" kern="1200">
        <a:solidFill>
          <a:schemeClr val="tx1"/>
        </a:solidFill>
        <a:latin typeface="+mn-lt"/>
        <a:ea typeface="+mn-ea"/>
        <a:cs typeface="+mn-cs"/>
      </a:defRPr>
    </a:lvl1pPr>
    <a:lvl2pPr marL="408157" algn="l" defTabSz="816314" rtl="0" eaLnBrk="1" latinLnBrk="0" hangingPunct="1">
      <a:defRPr sz="1100" kern="1200">
        <a:solidFill>
          <a:schemeClr val="tx1"/>
        </a:solidFill>
        <a:latin typeface="+mn-lt"/>
        <a:ea typeface="+mn-ea"/>
        <a:cs typeface="+mn-cs"/>
      </a:defRPr>
    </a:lvl2pPr>
    <a:lvl3pPr marL="816314" algn="l" defTabSz="816314" rtl="0" eaLnBrk="1" latinLnBrk="0" hangingPunct="1">
      <a:defRPr sz="1100" kern="1200">
        <a:solidFill>
          <a:schemeClr val="tx1"/>
        </a:solidFill>
        <a:latin typeface="+mn-lt"/>
        <a:ea typeface="+mn-ea"/>
        <a:cs typeface="+mn-cs"/>
      </a:defRPr>
    </a:lvl3pPr>
    <a:lvl4pPr marL="1224472" algn="l" defTabSz="816314" rtl="0" eaLnBrk="1" latinLnBrk="0" hangingPunct="1">
      <a:defRPr sz="1100" kern="1200">
        <a:solidFill>
          <a:schemeClr val="tx1"/>
        </a:solidFill>
        <a:latin typeface="+mn-lt"/>
        <a:ea typeface="+mn-ea"/>
        <a:cs typeface="+mn-cs"/>
      </a:defRPr>
    </a:lvl4pPr>
    <a:lvl5pPr marL="1632629" algn="l" defTabSz="816314" rtl="0" eaLnBrk="1" latinLnBrk="0" hangingPunct="1">
      <a:defRPr sz="1100" kern="1200">
        <a:solidFill>
          <a:schemeClr val="tx1"/>
        </a:solidFill>
        <a:latin typeface="+mn-lt"/>
        <a:ea typeface="+mn-ea"/>
        <a:cs typeface="+mn-cs"/>
      </a:defRPr>
    </a:lvl5pPr>
    <a:lvl6pPr marL="2040786" algn="l" defTabSz="816314" rtl="0" eaLnBrk="1" latinLnBrk="0" hangingPunct="1">
      <a:defRPr sz="1100" kern="1200">
        <a:solidFill>
          <a:schemeClr val="tx1"/>
        </a:solidFill>
        <a:latin typeface="+mn-lt"/>
        <a:ea typeface="+mn-ea"/>
        <a:cs typeface="+mn-cs"/>
      </a:defRPr>
    </a:lvl6pPr>
    <a:lvl7pPr marL="2448943" algn="l" defTabSz="816314" rtl="0" eaLnBrk="1" latinLnBrk="0" hangingPunct="1">
      <a:defRPr sz="1100" kern="1200">
        <a:solidFill>
          <a:schemeClr val="tx1"/>
        </a:solidFill>
        <a:latin typeface="+mn-lt"/>
        <a:ea typeface="+mn-ea"/>
        <a:cs typeface="+mn-cs"/>
      </a:defRPr>
    </a:lvl7pPr>
    <a:lvl8pPr marL="2857100" algn="l" defTabSz="816314" rtl="0" eaLnBrk="1" latinLnBrk="0" hangingPunct="1">
      <a:defRPr sz="1100" kern="1200">
        <a:solidFill>
          <a:schemeClr val="tx1"/>
        </a:solidFill>
        <a:latin typeface="+mn-lt"/>
        <a:ea typeface="+mn-ea"/>
        <a:cs typeface="+mn-cs"/>
      </a:defRPr>
    </a:lvl8pPr>
    <a:lvl9pPr marL="3265257" algn="l" defTabSz="816314"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391A796-0BD8-4130-A596-6328C1F31ED5}" type="slidenum">
              <a:rPr lang="en-GB" smtClean="0"/>
              <a:t>9</a:t>
            </a:fld>
            <a:endParaRPr lang="en-GB"/>
          </a:p>
        </p:txBody>
      </p:sp>
    </p:spTree>
    <p:extLst>
      <p:ext uri="{BB962C8B-B14F-4D97-AF65-F5344CB8AC3E}">
        <p14:creationId xmlns:p14="http://schemas.microsoft.com/office/powerpoint/2010/main" val="2272852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391A796-0BD8-4130-A596-6328C1F31ED5}" type="slidenum">
              <a:rPr lang="en-GB" smtClean="0"/>
              <a:t>12</a:t>
            </a:fld>
            <a:endParaRPr lang="en-GB"/>
          </a:p>
        </p:txBody>
      </p:sp>
    </p:spTree>
    <p:extLst>
      <p:ext uri="{BB962C8B-B14F-4D97-AF65-F5344CB8AC3E}">
        <p14:creationId xmlns:p14="http://schemas.microsoft.com/office/powerpoint/2010/main" val="10829815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p:bg>
      <p:bgPr>
        <a:solidFill>
          <a:schemeClr val="tx1"/>
        </a:solidFill>
        <a:effectLst/>
      </p:bgPr>
    </p:bg>
    <p:spTree>
      <p:nvGrpSpPr>
        <p:cNvPr id="1" name=""/>
        <p:cNvGrpSpPr/>
        <p:nvPr/>
      </p:nvGrpSpPr>
      <p:grpSpPr>
        <a:xfrm>
          <a:off x="0" y="0"/>
          <a:ext cx="0" cy="0"/>
          <a:chOff x="0" y="0"/>
          <a:chExt cx="0" cy="0"/>
        </a:xfrm>
      </p:grpSpPr>
      <p:pic>
        <p:nvPicPr>
          <p:cNvPr id="11" name="Picture 10" descr="ppt_169.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5" name="Rubrik 1"/>
          <p:cNvSpPr>
            <a:spLocks noGrp="1"/>
          </p:cNvSpPr>
          <p:nvPr>
            <p:ph type="title"/>
          </p:nvPr>
        </p:nvSpPr>
        <p:spPr>
          <a:xfrm>
            <a:off x="414749" y="332101"/>
            <a:ext cx="5514775" cy="1123637"/>
          </a:xfrm>
        </p:spPr>
        <p:txBody>
          <a:bodyPr/>
          <a:lstStyle>
            <a:lvl1pPr>
              <a:lnSpc>
                <a:spcPts val="2600"/>
              </a:lnSpc>
              <a:defRPr spc="-50">
                <a:solidFill>
                  <a:schemeClr val="bg1"/>
                </a:solidFill>
              </a:defRPr>
            </a:lvl1pPr>
          </a:lstStyle>
          <a:p>
            <a:r>
              <a:rPr lang="sv-SE" noProof="0"/>
              <a:t>Klicka här för att ändra format</a:t>
            </a:r>
            <a:endParaRPr lang="en-GB" noProof="0" dirty="0"/>
          </a:p>
        </p:txBody>
      </p:sp>
      <p:pic>
        <p:nvPicPr>
          <p:cNvPr id="7"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9" name="Picture 8"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2147357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10">
    <p:bg>
      <p:bgPr>
        <a:solidFill>
          <a:schemeClr val="tx1"/>
        </a:solidFill>
        <a:effectLst/>
      </p:bgPr>
    </p:bg>
    <p:spTree>
      <p:nvGrpSpPr>
        <p:cNvPr id="1" name=""/>
        <p:cNvGrpSpPr/>
        <p:nvPr/>
      </p:nvGrpSpPr>
      <p:grpSpPr>
        <a:xfrm>
          <a:off x="0" y="0"/>
          <a:ext cx="0" cy="0"/>
          <a:chOff x="0" y="0"/>
          <a:chExt cx="0" cy="0"/>
        </a:xfrm>
      </p:grpSpPr>
      <p:pic>
        <p:nvPicPr>
          <p:cNvPr id="2" name="Picture 1" descr="ppt_16910.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Rubrik 1"/>
          <p:cNvSpPr>
            <a:spLocks noGrp="1"/>
          </p:cNvSpPr>
          <p:nvPr>
            <p:ph type="title" hasCustomPrompt="1"/>
          </p:nvPr>
        </p:nvSpPr>
        <p:spPr>
          <a:xfrm>
            <a:off x="414749" y="332101"/>
            <a:ext cx="5514775" cy="1123637"/>
          </a:xfrm>
        </p:spPr>
        <p:txBody>
          <a:bodyPr/>
          <a:lstStyle>
            <a:lvl1pPr>
              <a:lnSpc>
                <a:spcPts val="2600"/>
              </a:lnSpc>
              <a:defRPr spc="-50">
                <a:solidFill>
                  <a:schemeClr val="bg1"/>
                </a:solidFill>
              </a:defRPr>
            </a:lvl1pPr>
          </a:lstStyle>
          <a:p>
            <a:r>
              <a:rPr lang="en-GB" noProof="0" dirty="0" err="1"/>
              <a:t>Klicka</a:t>
            </a:r>
            <a:r>
              <a:rPr lang="en-GB" noProof="0" dirty="0"/>
              <a:t> </a:t>
            </a:r>
            <a:r>
              <a:rPr lang="en-GB" noProof="0" dirty="0" err="1"/>
              <a:t>här</a:t>
            </a:r>
            <a:r>
              <a:rPr lang="en-GB" noProof="0" dirty="0"/>
              <a:t> </a:t>
            </a:r>
            <a:r>
              <a:rPr lang="en-GB" noProof="0" dirty="0" err="1"/>
              <a:t>för</a:t>
            </a:r>
            <a:r>
              <a:rPr lang="en-GB" noProof="0" dirty="0"/>
              <a:t> </a:t>
            </a:r>
            <a:r>
              <a:rPr lang="en-GB" noProof="0" dirty="0" err="1"/>
              <a:t>att</a:t>
            </a:r>
            <a:r>
              <a:rPr lang="en-GB" noProof="0" dirty="0"/>
              <a:t> </a:t>
            </a:r>
            <a:r>
              <a:rPr lang="en-GB" noProof="0" dirty="0" err="1"/>
              <a:t>ändra</a:t>
            </a:r>
            <a:r>
              <a:rPr lang="en-GB" noProof="0" dirty="0"/>
              <a:t> format</a:t>
            </a:r>
          </a:p>
        </p:txBody>
      </p:sp>
      <p:pic>
        <p:nvPicPr>
          <p:cNvPr id="8"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9" name="Picture 8"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3768268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11">
    <p:bg>
      <p:bgPr>
        <a:solidFill>
          <a:schemeClr val="tx1"/>
        </a:solidFill>
        <a:effectLst/>
      </p:bgPr>
    </p:bg>
    <p:spTree>
      <p:nvGrpSpPr>
        <p:cNvPr id="1" name=""/>
        <p:cNvGrpSpPr/>
        <p:nvPr/>
      </p:nvGrpSpPr>
      <p:grpSpPr>
        <a:xfrm>
          <a:off x="0" y="0"/>
          <a:ext cx="0" cy="0"/>
          <a:chOff x="0" y="0"/>
          <a:chExt cx="0" cy="0"/>
        </a:xfrm>
      </p:grpSpPr>
      <p:pic>
        <p:nvPicPr>
          <p:cNvPr id="2" name="Picture 1" descr="ppt_1691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Rubrik 1"/>
          <p:cNvSpPr>
            <a:spLocks noGrp="1"/>
          </p:cNvSpPr>
          <p:nvPr>
            <p:ph type="title" hasCustomPrompt="1"/>
          </p:nvPr>
        </p:nvSpPr>
        <p:spPr>
          <a:xfrm>
            <a:off x="414749" y="332101"/>
            <a:ext cx="5514775" cy="1123637"/>
          </a:xfrm>
        </p:spPr>
        <p:txBody>
          <a:bodyPr/>
          <a:lstStyle>
            <a:lvl1pPr>
              <a:lnSpc>
                <a:spcPts val="2600"/>
              </a:lnSpc>
              <a:defRPr spc="-50">
                <a:solidFill>
                  <a:schemeClr val="bg1"/>
                </a:solidFill>
              </a:defRPr>
            </a:lvl1pPr>
          </a:lstStyle>
          <a:p>
            <a:r>
              <a:rPr lang="en-GB" noProof="0" dirty="0" err="1"/>
              <a:t>Klicka</a:t>
            </a:r>
            <a:r>
              <a:rPr lang="en-GB" noProof="0" dirty="0"/>
              <a:t> </a:t>
            </a:r>
            <a:r>
              <a:rPr lang="en-GB" noProof="0" dirty="0" err="1"/>
              <a:t>här</a:t>
            </a:r>
            <a:r>
              <a:rPr lang="en-GB" noProof="0" dirty="0"/>
              <a:t> </a:t>
            </a:r>
            <a:r>
              <a:rPr lang="en-GB" noProof="0" dirty="0" err="1"/>
              <a:t>för</a:t>
            </a:r>
            <a:r>
              <a:rPr lang="en-GB" noProof="0" dirty="0"/>
              <a:t> </a:t>
            </a:r>
            <a:r>
              <a:rPr lang="en-GB" noProof="0" dirty="0" err="1"/>
              <a:t>att</a:t>
            </a:r>
            <a:r>
              <a:rPr lang="en-GB" noProof="0" dirty="0"/>
              <a:t> </a:t>
            </a:r>
            <a:r>
              <a:rPr lang="en-GB" noProof="0" dirty="0" err="1"/>
              <a:t>ändra</a:t>
            </a:r>
            <a:r>
              <a:rPr lang="en-GB" noProof="0" dirty="0"/>
              <a:t> format</a:t>
            </a:r>
          </a:p>
        </p:txBody>
      </p:sp>
      <p:pic>
        <p:nvPicPr>
          <p:cNvPr id="8"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9" name="Picture 8"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21338592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12">
    <p:bg>
      <p:bgPr>
        <a:solidFill>
          <a:schemeClr val="tx1"/>
        </a:solidFill>
        <a:effectLst/>
      </p:bgPr>
    </p:bg>
    <p:spTree>
      <p:nvGrpSpPr>
        <p:cNvPr id="1" name=""/>
        <p:cNvGrpSpPr/>
        <p:nvPr/>
      </p:nvGrpSpPr>
      <p:grpSpPr>
        <a:xfrm>
          <a:off x="0" y="0"/>
          <a:ext cx="0" cy="0"/>
          <a:chOff x="0" y="0"/>
          <a:chExt cx="0" cy="0"/>
        </a:xfrm>
      </p:grpSpPr>
      <p:pic>
        <p:nvPicPr>
          <p:cNvPr id="2" name="Picture 1" descr="ppt_1691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Rubrik 1"/>
          <p:cNvSpPr>
            <a:spLocks noGrp="1"/>
          </p:cNvSpPr>
          <p:nvPr>
            <p:ph type="title" hasCustomPrompt="1"/>
          </p:nvPr>
        </p:nvSpPr>
        <p:spPr>
          <a:xfrm>
            <a:off x="414749" y="332101"/>
            <a:ext cx="5514775" cy="1123637"/>
          </a:xfrm>
        </p:spPr>
        <p:txBody>
          <a:bodyPr/>
          <a:lstStyle>
            <a:lvl1pPr>
              <a:lnSpc>
                <a:spcPts val="2600"/>
              </a:lnSpc>
              <a:defRPr spc="-50">
                <a:solidFill>
                  <a:schemeClr val="bg1"/>
                </a:solidFill>
              </a:defRPr>
            </a:lvl1pPr>
          </a:lstStyle>
          <a:p>
            <a:r>
              <a:rPr lang="en-GB" noProof="0" dirty="0" err="1"/>
              <a:t>Klicka</a:t>
            </a:r>
            <a:r>
              <a:rPr lang="en-GB" noProof="0" dirty="0"/>
              <a:t> </a:t>
            </a:r>
            <a:r>
              <a:rPr lang="en-GB" noProof="0" dirty="0" err="1"/>
              <a:t>här</a:t>
            </a:r>
            <a:r>
              <a:rPr lang="en-GB" noProof="0" dirty="0"/>
              <a:t> </a:t>
            </a:r>
            <a:r>
              <a:rPr lang="en-GB" noProof="0" dirty="0" err="1"/>
              <a:t>för</a:t>
            </a:r>
            <a:r>
              <a:rPr lang="en-GB" noProof="0" dirty="0"/>
              <a:t> </a:t>
            </a:r>
            <a:r>
              <a:rPr lang="en-GB" noProof="0" dirty="0" err="1"/>
              <a:t>att</a:t>
            </a:r>
            <a:r>
              <a:rPr lang="en-GB" noProof="0" dirty="0"/>
              <a:t> </a:t>
            </a:r>
            <a:r>
              <a:rPr lang="en-GB" noProof="0" dirty="0" err="1"/>
              <a:t>ändra</a:t>
            </a:r>
            <a:r>
              <a:rPr lang="en-GB" noProof="0" dirty="0"/>
              <a:t> format</a:t>
            </a:r>
          </a:p>
        </p:txBody>
      </p:sp>
      <p:pic>
        <p:nvPicPr>
          <p:cNvPr id="8"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9" name="Picture 8"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10915930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13">
    <p:spTree>
      <p:nvGrpSpPr>
        <p:cNvPr id="1" name=""/>
        <p:cNvGrpSpPr/>
        <p:nvPr/>
      </p:nvGrpSpPr>
      <p:grpSpPr>
        <a:xfrm>
          <a:off x="0" y="0"/>
          <a:ext cx="0" cy="0"/>
          <a:chOff x="0" y="0"/>
          <a:chExt cx="0" cy="0"/>
        </a:xfrm>
      </p:grpSpPr>
      <p:pic>
        <p:nvPicPr>
          <p:cNvPr id="7" name="Bildobjekt 6"/>
          <p:cNvPicPr>
            <a:picLocks noChangeAspect="1"/>
          </p:cNvPicPr>
          <p:nvPr userDrawn="1"/>
        </p:nvPicPr>
        <p:blipFill rotWithShape="1">
          <a:blip r:embed="rId2">
            <a:extLst>
              <a:ext uri="{28A0092B-C50C-407E-A947-70E740481C1C}">
                <a14:useLocalDpi xmlns:a14="http://schemas.microsoft.com/office/drawing/2010/main" val="0"/>
              </a:ext>
            </a:extLst>
          </a:blip>
          <a:srcRect l="451" t="162" r="899" b="1217"/>
          <a:stretch/>
        </p:blipFill>
        <p:spPr>
          <a:xfrm>
            <a:off x="0" y="0"/>
            <a:ext cx="9144000" cy="5143500"/>
          </a:xfrm>
          <a:prstGeom prst="rect">
            <a:avLst/>
          </a:prstGeom>
        </p:spPr>
      </p:pic>
      <p:sp>
        <p:nvSpPr>
          <p:cNvPr id="6" name="Rubrik 1"/>
          <p:cNvSpPr>
            <a:spLocks noGrp="1"/>
          </p:cNvSpPr>
          <p:nvPr>
            <p:ph type="title" hasCustomPrompt="1"/>
          </p:nvPr>
        </p:nvSpPr>
        <p:spPr>
          <a:xfrm>
            <a:off x="414749" y="332101"/>
            <a:ext cx="5514775" cy="1123637"/>
          </a:xfrm>
        </p:spPr>
        <p:txBody>
          <a:bodyPr/>
          <a:lstStyle>
            <a:lvl1pPr>
              <a:lnSpc>
                <a:spcPts val="2600"/>
              </a:lnSpc>
              <a:defRPr spc="-50">
                <a:solidFill>
                  <a:schemeClr val="tx1"/>
                </a:solidFill>
              </a:defRPr>
            </a:lvl1pPr>
          </a:lstStyle>
          <a:p>
            <a:r>
              <a:rPr lang="en-GB" noProof="0" dirty="0" err="1"/>
              <a:t>Klicka</a:t>
            </a:r>
            <a:r>
              <a:rPr lang="en-GB" noProof="0" dirty="0"/>
              <a:t> </a:t>
            </a:r>
            <a:r>
              <a:rPr lang="en-GB" noProof="0" dirty="0" err="1"/>
              <a:t>här</a:t>
            </a:r>
            <a:r>
              <a:rPr lang="en-GB" noProof="0" dirty="0"/>
              <a:t> </a:t>
            </a:r>
            <a:r>
              <a:rPr lang="en-GB" noProof="0" dirty="0" err="1"/>
              <a:t>för</a:t>
            </a:r>
            <a:r>
              <a:rPr lang="en-GB" noProof="0" dirty="0"/>
              <a:t> </a:t>
            </a:r>
            <a:r>
              <a:rPr lang="en-GB" noProof="0" dirty="0" err="1"/>
              <a:t>att</a:t>
            </a:r>
            <a:r>
              <a:rPr lang="en-GB" noProof="0" dirty="0"/>
              <a:t> </a:t>
            </a:r>
            <a:r>
              <a:rPr lang="en-GB" noProof="0" dirty="0" err="1"/>
              <a:t>ändra</a:t>
            </a:r>
            <a:r>
              <a:rPr lang="en-GB" noProof="0" dirty="0"/>
              <a:t> format</a:t>
            </a:r>
          </a:p>
        </p:txBody>
      </p:sp>
      <p:pic>
        <p:nvPicPr>
          <p:cNvPr id="5"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spTree>
    <p:extLst>
      <p:ext uri="{BB962C8B-B14F-4D97-AF65-F5344CB8AC3E}">
        <p14:creationId xmlns:p14="http://schemas.microsoft.com/office/powerpoint/2010/main" val="14147422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14">
    <p:spTree>
      <p:nvGrpSpPr>
        <p:cNvPr id="1" name=""/>
        <p:cNvGrpSpPr/>
        <p:nvPr/>
      </p:nvGrpSpPr>
      <p:grpSpPr>
        <a:xfrm>
          <a:off x="0" y="0"/>
          <a:ext cx="0" cy="0"/>
          <a:chOff x="0" y="0"/>
          <a:chExt cx="0" cy="0"/>
        </a:xfrm>
      </p:grpSpPr>
      <p:pic>
        <p:nvPicPr>
          <p:cNvPr id="3" name="Bildobjekt 2"/>
          <p:cNvPicPr>
            <a:picLocks noChangeAspect="1"/>
          </p:cNvPicPr>
          <p:nvPr userDrawn="1"/>
        </p:nvPicPr>
        <p:blipFill rotWithShape="1">
          <a:blip r:embed="rId2">
            <a:extLst>
              <a:ext uri="{28A0092B-C50C-407E-A947-70E740481C1C}">
                <a14:useLocalDpi xmlns:a14="http://schemas.microsoft.com/office/drawing/2010/main" val="0"/>
              </a:ext>
            </a:extLst>
          </a:blip>
          <a:srcRect l="77" r="1434" b="1540"/>
          <a:stretch/>
        </p:blipFill>
        <p:spPr>
          <a:xfrm>
            <a:off x="0" y="-1"/>
            <a:ext cx="9144000" cy="5143501"/>
          </a:xfrm>
          <a:prstGeom prst="rect">
            <a:avLst/>
          </a:prstGeom>
        </p:spPr>
      </p:pic>
      <p:sp>
        <p:nvSpPr>
          <p:cNvPr id="6" name="Rubrik 1"/>
          <p:cNvSpPr>
            <a:spLocks noGrp="1"/>
          </p:cNvSpPr>
          <p:nvPr>
            <p:ph type="title" hasCustomPrompt="1"/>
          </p:nvPr>
        </p:nvSpPr>
        <p:spPr>
          <a:xfrm>
            <a:off x="414749" y="332101"/>
            <a:ext cx="5514775" cy="1123637"/>
          </a:xfrm>
        </p:spPr>
        <p:txBody>
          <a:bodyPr/>
          <a:lstStyle>
            <a:lvl1pPr>
              <a:lnSpc>
                <a:spcPts val="2600"/>
              </a:lnSpc>
              <a:defRPr spc="-50">
                <a:solidFill>
                  <a:schemeClr val="bg1"/>
                </a:solidFill>
              </a:defRPr>
            </a:lvl1pPr>
          </a:lstStyle>
          <a:p>
            <a:r>
              <a:rPr lang="en-GB" noProof="0" dirty="0" err="1"/>
              <a:t>Klicka</a:t>
            </a:r>
            <a:r>
              <a:rPr lang="en-GB" noProof="0" dirty="0"/>
              <a:t> </a:t>
            </a:r>
            <a:r>
              <a:rPr lang="en-GB" noProof="0" dirty="0" err="1"/>
              <a:t>här</a:t>
            </a:r>
            <a:r>
              <a:rPr lang="en-GB" noProof="0" dirty="0"/>
              <a:t> </a:t>
            </a:r>
            <a:r>
              <a:rPr lang="en-GB" noProof="0" dirty="0" err="1"/>
              <a:t>för</a:t>
            </a:r>
            <a:r>
              <a:rPr lang="en-GB" noProof="0" dirty="0"/>
              <a:t> </a:t>
            </a:r>
            <a:r>
              <a:rPr lang="en-GB" noProof="0" dirty="0" err="1"/>
              <a:t>att</a:t>
            </a:r>
            <a:r>
              <a:rPr lang="en-GB" noProof="0" dirty="0"/>
              <a:t> </a:t>
            </a:r>
            <a:r>
              <a:rPr lang="en-GB" noProof="0" dirty="0" err="1"/>
              <a:t>ändra</a:t>
            </a:r>
            <a:r>
              <a:rPr lang="en-GB" noProof="0" dirty="0"/>
              <a:t> format</a:t>
            </a:r>
          </a:p>
        </p:txBody>
      </p:sp>
      <p:pic>
        <p:nvPicPr>
          <p:cNvPr id="5"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spTree>
    <p:extLst>
      <p:ext uri="{BB962C8B-B14F-4D97-AF65-F5344CB8AC3E}">
        <p14:creationId xmlns:p14="http://schemas.microsoft.com/office/powerpoint/2010/main" val="23998130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15">
    <p:spTree>
      <p:nvGrpSpPr>
        <p:cNvPr id="1" name=""/>
        <p:cNvGrpSpPr/>
        <p:nvPr/>
      </p:nvGrpSpPr>
      <p:grpSpPr>
        <a:xfrm>
          <a:off x="0" y="0"/>
          <a:ext cx="0" cy="0"/>
          <a:chOff x="0" y="0"/>
          <a:chExt cx="0" cy="0"/>
        </a:xfrm>
      </p:grpSpPr>
      <p:pic>
        <p:nvPicPr>
          <p:cNvPr id="7" name="Bildobjekt 6"/>
          <p:cNvPicPr>
            <a:picLocks noChangeAspect="1"/>
          </p:cNvPicPr>
          <p:nvPr userDrawn="1"/>
        </p:nvPicPr>
        <p:blipFill rotWithShape="1">
          <a:blip r:embed="rId2">
            <a:extLst>
              <a:ext uri="{28A0092B-C50C-407E-A947-70E740481C1C}">
                <a14:useLocalDpi xmlns:a14="http://schemas.microsoft.com/office/drawing/2010/main" val="0"/>
              </a:ext>
            </a:extLst>
          </a:blip>
          <a:srcRect l="353" t="1" r="551" b="932"/>
          <a:stretch/>
        </p:blipFill>
        <p:spPr>
          <a:xfrm>
            <a:off x="1" y="1"/>
            <a:ext cx="9144000" cy="5143500"/>
          </a:xfrm>
          <a:prstGeom prst="rect">
            <a:avLst/>
          </a:prstGeom>
        </p:spPr>
      </p:pic>
      <p:sp>
        <p:nvSpPr>
          <p:cNvPr id="6" name="Rubrik 1"/>
          <p:cNvSpPr>
            <a:spLocks noGrp="1"/>
          </p:cNvSpPr>
          <p:nvPr>
            <p:ph type="title" hasCustomPrompt="1"/>
          </p:nvPr>
        </p:nvSpPr>
        <p:spPr>
          <a:xfrm>
            <a:off x="414749" y="332101"/>
            <a:ext cx="5514775" cy="1123637"/>
          </a:xfrm>
        </p:spPr>
        <p:txBody>
          <a:bodyPr/>
          <a:lstStyle>
            <a:lvl1pPr>
              <a:lnSpc>
                <a:spcPts val="2600"/>
              </a:lnSpc>
              <a:defRPr spc="-50">
                <a:solidFill>
                  <a:schemeClr val="bg1"/>
                </a:solidFill>
              </a:defRPr>
            </a:lvl1pPr>
          </a:lstStyle>
          <a:p>
            <a:r>
              <a:rPr lang="en-GB" noProof="0" dirty="0" err="1"/>
              <a:t>Klicka</a:t>
            </a:r>
            <a:r>
              <a:rPr lang="en-GB" noProof="0" dirty="0"/>
              <a:t> </a:t>
            </a:r>
            <a:r>
              <a:rPr lang="en-GB" noProof="0" dirty="0" err="1"/>
              <a:t>här</a:t>
            </a:r>
            <a:r>
              <a:rPr lang="en-GB" noProof="0" dirty="0"/>
              <a:t> </a:t>
            </a:r>
            <a:r>
              <a:rPr lang="en-GB" noProof="0" dirty="0" err="1"/>
              <a:t>för</a:t>
            </a:r>
            <a:r>
              <a:rPr lang="en-GB" noProof="0" dirty="0"/>
              <a:t> </a:t>
            </a:r>
            <a:r>
              <a:rPr lang="en-GB" noProof="0" dirty="0" err="1"/>
              <a:t>att</a:t>
            </a:r>
            <a:r>
              <a:rPr lang="en-GB" noProof="0" dirty="0"/>
              <a:t> </a:t>
            </a:r>
            <a:r>
              <a:rPr lang="en-GB" noProof="0" dirty="0" err="1"/>
              <a:t>ändra</a:t>
            </a:r>
            <a:r>
              <a:rPr lang="en-GB" noProof="0" dirty="0"/>
              <a:t> format</a:t>
            </a:r>
          </a:p>
        </p:txBody>
      </p:sp>
      <p:pic>
        <p:nvPicPr>
          <p:cNvPr id="5"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spTree>
    <p:extLst>
      <p:ext uri="{BB962C8B-B14F-4D97-AF65-F5344CB8AC3E}">
        <p14:creationId xmlns:p14="http://schemas.microsoft.com/office/powerpoint/2010/main" val="4051991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hapter slide Purple">
    <p:bg>
      <p:bgPr>
        <a:solidFill>
          <a:schemeClr val="accent5"/>
        </a:solidFill>
        <a:effectLst/>
      </p:bgPr>
    </p:bg>
    <p:spTree>
      <p:nvGrpSpPr>
        <p:cNvPr id="1" name=""/>
        <p:cNvGrpSpPr/>
        <p:nvPr/>
      </p:nvGrpSpPr>
      <p:grpSpPr>
        <a:xfrm>
          <a:off x="0" y="0"/>
          <a:ext cx="0" cy="0"/>
          <a:chOff x="0" y="0"/>
          <a:chExt cx="0" cy="0"/>
        </a:xfrm>
      </p:grpSpPr>
      <p:sp>
        <p:nvSpPr>
          <p:cNvPr id="5" name="Rubrik 1"/>
          <p:cNvSpPr>
            <a:spLocks noGrp="1"/>
          </p:cNvSpPr>
          <p:nvPr>
            <p:ph type="title"/>
          </p:nvPr>
        </p:nvSpPr>
        <p:spPr>
          <a:xfrm>
            <a:off x="388868" y="1450342"/>
            <a:ext cx="5852192" cy="604612"/>
          </a:xfrm>
        </p:spPr>
        <p:txBody>
          <a:bodyPr/>
          <a:lstStyle>
            <a:lvl1pPr>
              <a:lnSpc>
                <a:spcPts val="2600"/>
              </a:lnSpc>
              <a:defRPr spc="-50">
                <a:solidFill>
                  <a:schemeClr val="bg1"/>
                </a:solidFill>
              </a:defRPr>
            </a:lvl1pPr>
          </a:lstStyle>
          <a:p>
            <a:r>
              <a:rPr lang="sv-SE" noProof="0"/>
              <a:t>Klicka här för att ändra format</a:t>
            </a:r>
            <a:endParaRPr lang="en-GB" noProof="0" dirty="0"/>
          </a:p>
        </p:txBody>
      </p:sp>
      <p:pic>
        <p:nvPicPr>
          <p:cNvPr id="6" name="Bildobjekt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8233" y="326657"/>
            <a:ext cx="1821255" cy="446089"/>
          </a:xfrm>
          <a:prstGeom prst="rect">
            <a:avLst/>
          </a:prstGeom>
        </p:spPr>
      </p:pic>
    </p:spTree>
    <p:extLst>
      <p:ext uri="{BB962C8B-B14F-4D97-AF65-F5344CB8AC3E}">
        <p14:creationId xmlns:p14="http://schemas.microsoft.com/office/powerpoint/2010/main" val="13057001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hapter slide Black">
    <p:bg>
      <p:bgPr>
        <a:solidFill>
          <a:schemeClr val="tx2"/>
        </a:solidFill>
        <a:effectLst/>
      </p:bgPr>
    </p:bg>
    <p:spTree>
      <p:nvGrpSpPr>
        <p:cNvPr id="1" name=""/>
        <p:cNvGrpSpPr/>
        <p:nvPr/>
      </p:nvGrpSpPr>
      <p:grpSpPr>
        <a:xfrm>
          <a:off x="0" y="0"/>
          <a:ext cx="0" cy="0"/>
          <a:chOff x="0" y="0"/>
          <a:chExt cx="0" cy="0"/>
        </a:xfrm>
      </p:grpSpPr>
      <p:sp>
        <p:nvSpPr>
          <p:cNvPr id="6" name="Rubrik 1"/>
          <p:cNvSpPr>
            <a:spLocks noGrp="1"/>
          </p:cNvSpPr>
          <p:nvPr>
            <p:ph type="title"/>
          </p:nvPr>
        </p:nvSpPr>
        <p:spPr>
          <a:xfrm>
            <a:off x="388868" y="1450342"/>
            <a:ext cx="5852192" cy="604612"/>
          </a:xfrm>
        </p:spPr>
        <p:txBody>
          <a:bodyPr/>
          <a:lstStyle>
            <a:lvl1pPr>
              <a:lnSpc>
                <a:spcPts val="2600"/>
              </a:lnSpc>
              <a:defRPr spc="-50">
                <a:solidFill>
                  <a:schemeClr val="bg1"/>
                </a:solidFill>
              </a:defRPr>
            </a:lvl1pPr>
          </a:lstStyle>
          <a:p>
            <a:r>
              <a:rPr lang="sv-SE" noProof="0"/>
              <a:t>Klicka här för att ändra format</a:t>
            </a:r>
            <a:endParaRPr lang="en-GB" noProof="0" dirty="0"/>
          </a:p>
        </p:txBody>
      </p:sp>
      <p:pic>
        <p:nvPicPr>
          <p:cNvPr id="4" name="Bildobjekt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8233" y="326657"/>
            <a:ext cx="1821255" cy="446089"/>
          </a:xfrm>
          <a:prstGeom prst="rect">
            <a:avLst/>
          </a:prstGeom>
        </p:spPr>
      </p:pic>
    </p:spTree>
    <p:extLst>
      <p:ext uri="{BB962C8B-B14F-4D97-AF65-F5344CB8AC3E}">
        <p14:creationId xmlns:p14="http://schemas.microsoft.com/office/powerpoint/2010/main" val="11542900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hapter slide Pink">
    <p:bg>
      <p:bgPr>
        <a:solidFill>
          <a:schemeClr val="accent1"/>
        </a:solidFill>
        <a:effectLst/>
      </p:bgPr>
    </p:bg>
    <p:spTree>
      <p:nvGrpSpPr>
        <p:cNvPr id="1" name=""/>
        <p:cNvGrpSpPr/>
        <p:nvPr/>
      </p:nvGrpSpPr>
      <p:grpSpPr>
        <a:xfrm>
          <a:off x="0" y="0"/>
          <a:ext cx="0" cy="0"/>
          <a:chOff x="0" y="0"/>
          <a:chExt cx="0" cy="0"/>
        </a:xfrm>
      </p:grpSpPr>
      <p:sp>
        <p:nvSpPr>
          <p:cNvPr id="6" name="Rubrik 1"/>
          <p:cNvSpPr>
            <a:spLocks noGrp="1"/>
          </p:cNvSpPr>
          <p:nvPr>
            <p:ph type="title"/>
          </p:nvPr>
        </p:nvSpPr>
        <p:spPr>
          <a:xfrm>
            <a:off x="388868" y="1450342"/>
            <a:ext cx="5852192" cy="604612"/>
          </a:xfrm>
        </p:spPr>
        <p:txBody>
          <a:bodyPr/>
          <a:lstStyle>
            <a:lvl1pPr>
              <a:lnSpc>
                <a:spcPts val="2600"/>
              </a:lnSpc>
              <a:defRPr spc="-50">
                <a:solidFill>
                  <a:schemeClr val="bg1"/>
                </a:solidFill>
              </a:defRPr>
            </a:lvl1pPr>
          </a:lstStyle>
          <a:p>
            <a:r>
              <a:rPr lang="sv-SE" noProof="0"/>
              <a:t>Klicka här för att ändra format</a:t>
            </a:r>
            <a:endParaRPr lang="en-GB" noProof="0" dirty="0"/>
          </a:p>
        </p:txBody>
      </p:sp>
      <p:pic>
        <p:nvPicPr>
          <p:cNvPr id="4" name="Bildobjekt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8233" y="326657"/>
            <a:ext cx="1821255" cy="446089"/>
          </a:xfrm>
          <a:prstGeom prst="rect">
            <a:avLst/>
          </a:prstGeom>
        </p:spPr>
      </p:pic>
    </p:spTree>
    <p:extLst>
      <p:ext uri="{BB962C8B-B14F-4D97-AF65-F5344CB8AC3E}">
        <p14:creationId xmlns:p14="http://schemas.microsoft.com/office/powerpoint/2010/main" val="22465642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hapter slide Green">
    <p:bg>
      <p:bgPr>
        <a:solidFill>
          <a:schemeClr val="accent3"/>
        </a:solidFill>
        <a:effectLst/>
      </p:bgPr>
    </p:bg>
    <p:spTree>
      <p:nvGrpSpPr>
        <p:cNvPr id="1" name=""/>
        <p:cNvGrpSpPr/>
        <p:nvPr/>
      </p:nvGrpSpPr>
      <p:grpSpPr>
        <a:xfrm>
          <a:off x="0" y="0"/>
          <a:ext cx="0" cy="0"/>
          <a:chOff x="0" y="0"/>
          <a:chExt cx="0" cy="0"/>
        </a:xfrm>
      </p:grpSpPr>
      <p:sp>
        <p:nvSpPr>
          <p:cNvPr id="7" name="Rubrik 1"/>
          <p:cNvSpPr>
            <a:spLocks noGrp="1"/>
          </p:cNvSpPr>
          <p:nvPr>
            <p:ph type="title"/>
          </p:nvPr>
        </p:nvSpPr>
        <p:spPr>
          <a:xfrm>
            <a:off x="388868" y="1450342"/>
            <a:ext cx="5852192" cy="604612"/>
          </a:xfrm>
        </p:spPr>
        <p:txBody>
          <a:bodyPr/>
          <a:lstStyle>
            <a:lvl1pPr>
              <a:lnSpc>
                <a:spcPts val="2600"/>
              </a:lnSpc>
              <a:defRPr spc="-50">
                <a:solidFill>
                  <a:schemeClr val="bg1"/>
                </a:solidFill>
              </a:defRPr>
            </a:lvl1pPr>
          </a:lstStyle>
          <a:p>
            <a:r>
              <a:rPr lang="sv-SE" noProof="0"/>
              <a:t>Klicka här för att ändra format</a:t>
            </a:r>
            <a:endParaRPr lang="en-GB" noProof="0" dirty="0"/>
          </a:p>
        </p:txBody>
      </p:sp>
      <p:pic>
        <p:nvPicPr>
          <p:cNvPr id="4" name="Bildobjekt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8233" y="326657"/>
            <a:ext cx="1821255" cy="446089"/>
          </a:xfrm>
          <a:prstGeom prst="rect">
            <a:avLst/>
          </a:prstGeom>
        </p:spPr>
      </p:pic>
    </p:spTree>
    <p:extLst>
      <p:ext uri="{BB962C8B-B14F-4D97-AF65-F5344CB8AC3E}">
        <p14:creationId xmlns:p14="http://schemas.microsoft.com/office/powerpoint/2010/main" val="3290702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tx1"/>
        </a:solidFill>
        <a:effectLst/>
      </p:bgPr>
    </p:bg>
    <p:spTree>
      <p:nvGrpSpPr>
        <p:cNvPr id="1" name=""/>
        <p:cNvGrpSpPr/>
        <p:nvPr/>
      </p:nvGrpSpPr>
      <p:grpSpPr>
        <a:xfrm>
          <a:off x="0" y="0"/>
          <a:ext cx="0" cy="0"/>
          <a:chOff x="0" y="0"/>
          <a:chExt cx="0" cy="0"/>
        </a:xfrm>
      </p:grpSpPr>
      <p:pic>
        <p:nvPicPr>
          <p:cNvPr id="2" name="Picture 1" descr="ppt_169_new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9" y="0"/>
            <a:ext cx="9141291" cy="5143500"/>
          </a:xfrm>
          <a:prstGeom prst="rect">
            <a:avLst/>
          </a:prstGeom>
        </p:spPr>
      </p:pic>
      <p:sp>
        <p:nvSpPr>
          <p:cNvPr id="5" name="Rubrik 1"/>
          <p:cNvSpPr>
            <a:spLocks noGrp="1"/>
          </p:cNvSpPr>
          <p:nvPr>
            <p:ph type="title"/>
          </p:nvPr>
        </p:nvSpPr>
        <p:spPr>
          <a:xfrm>
            <a:off x="414749" y="332101"/>
            <a:ext cx="5514775" cy="1123637"/>
          </a:xfrm>
        </p:spPr>
        <p:txBody>
          <a:bodyPr/>
          <a:lstStyle>
            <a:lvl1pPr>
              <a:lnSpc>
                <a:spcPts val="2600"/>
              </a:lnSpc>
              <a:defRPr spc="-50">
                <a:solidFill>
                  <a:schemeClr val="bg1"/>
                </a:solidFill>
              </a:defRPr>
            </a:lvl1pPr>
          </a:lstStyle>
          <a:p>
            <a:r>
              <a:rPr lang="sv-SE" noProof="0"/>
              <a:t>Klicka här för att ändra format</a:t>
            </a:r>
            <a:endParaRPr lang="en-GB" noProof="0" dirty="0"/>
          </a:p>
        </p:txBody>
      </p:sp>
      <p:pic>
        <p:nvPicPr>
          <p:cNvPr id="7"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8" name="Picture 7"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38906063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hapter slide Blue">
    <p:bg>
      <p:bgPr>
        <a:solidFill>
          <a:schemeClr val="accent2"/>
        </a:solidFill>
        <a:effectLst/>
      </p:bgPr>
    </p:bg>
    <p:spTree>
      <p:nvGrpSpPr>
        <p:cNvPr id="1" name=""/>
        <p:cNvGrpSpPr/>
        <p:nvPr/>
      </p:nvGrpSpPr>
      <p:grpSpPr>
        <a:xfrm>
          <a:off x="0" y="0"/>
          <a:ext cx="0" cy="0"/>
          <a:chOff x="0" y="0"/>
          <a:chExt cx="0" cy="0"/>
        </a:xfrm>
      </p:grpSpPr>
      <p:sp>
        <p:nvSpPr>
          <p:cNvPr id="5" name="Rubrik 1"/>
          <p:cNvSpPr>
            <a:spLocks noGrp="1"/>
          </p:cNvSpPr>
          <p:nvPr>
            <p:ph type="title"/>
          </p:nvPr>
        </p:nvSpPr>
        <p:spPr>
          <a:xfrm>
            <a:off x="388868" y="1450342"/>
            <a:ext cx="5852192" cy="604612"/>
          </a:xfrm>
        </p:spPr>
        <p:txBody>
          <a:bodyPr/>
          <a:lstStyle>
            <a:lvl1pPr>
              <a:lnSpc>
                <a:spcPts val="2600"/>
              </a:lnSpc>
              <a:defRPr spc="-50">
                <a:solidFill>
                  <a:schemeClr val="bg1"/>
                </a:solidFill>
              </a:defRPr>
            </a:lvl1pPr>
          </a:lstStyle>
          <a:p>
            <a:r>
              <a:rPr lang="sv-SE" noProof="0"/>
              <a:t>Klicka här för att ändra format</a:t>
            </a:r>
            <a:endParaRPr lang="en-GB" noProof="0" dirty="0"/>
          </a:p>
        </p:txBody>
      </p:sp>
      <p:pic>
        <p:nvPicPr>
          <p:cNvPr id="4" name="Bildobjekt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8233" y="326657"/>
            <a:ext cx="1821255" cy="446089"/>
          </a:xfrm>
          <a:prstGeom prst="rect">
            <a:avLst/>
          </a:prstGeom>
        </p:spPr>
      </p:pic>
    </p:spTree>
    <p:extLst>
      <p:ext uri="{BB962C8B-B14F-4D97-AF65-F5344CB8AC3E}">
        <p14:creationId xmlns:p14="http://schemas.microsoft.com/office/powerpoint/2010/main" val="36482719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Bullets, One Column">
    <p:spTree>
      <p:nvGrpSpPr>
        <p:cNvPr id="1" name=""/>
        <p:cNvGrpSpPr/>
        <p:nvPr/>
      </p:nvGrpSpPr>
      <p:grpSpPr>
        <a:xfrm>
          <a:off x="0" y="0"/>
          <a:ext cx="0" cy="0"/>
          <a:chOff x="0" y="0"/>
          <a:chExt cx="0" cy="0"/>
        </a:xfrm>
      </p:grpSpPr>
      <p:sp>
        <p:nvSpPr>
          <p:cNvPr id="5" name="Platshållare för text 2"/>
          <p:cNvSpPr>
            <a:spLocks noGrp="1"/>
          </p:cNvSpPr>
          <p:nvPr>
            <p:ph idx="1"/>
          </p:nvPr>
        </p:nvSpPr>
        <p:spPr bwMode="auto">
          <a:xfrm>
            <a:off x="397760" y="2191102"/>
            <a:ext cx="3420000" cy="254123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p:txBody>
      </p:sp>
      <p:sp>
        <p:nvSpPr>
          <p:cNvPr id="6" name="Rubrik 1"/>
          <p:cNvSpPr>
            <a:spLocks noGrp="1"/>
          </p:cNvSpPr>
          <p:nvPr>
            <p:ph type="title"/>
          </p:nvPr>
        </p:nvSpPr>
        <p:spPr>
          <a:xfrm>
            <a:off x="397496" y="1454655"/>
            <a:ext cx="5675413" cy="727828"/>
          </a:xfrm>
        </p:spPr>
        <p:txBody>
          <a:bodyPr/>
          <a:lstStyle/>
          <a:p>
            <a:r>
              <a:rPr lang="sv-SE" noProof="0"/>
              <a:t>Klicka här för att ändra format</a:t>
            </a:r>
            <a:endParaRPr lang="en-GB" noProof="0" dirty="0"/>
          </a:p>
        </p:txBody>
      </p:sp>
      <p:sp>
        <p:nvSpPr>
          <p:cNvPr id="9" name="Platshållare för text 6"/>
          <p:cNvSpPr>
            <a:spLocks noGrp="1"/>
          </p:cNvSpPr>
          <p:nvPr>
            <p:ph type="body" sz="quarter" idx="13"/>
          </p:nvPr>
        </p:nvSpPr>
        <p:spPr>
          <a:xfrm>
            <a:off x="399599" y="2192400"/>
            <a:ext cx="3420000" cy="2539938"/>
          </a:xfrm>
        </p:spPr>
        <p:txBody>
          <a:bodyPr/>
          <a:lstStyle>
            <a:lvl5pPr marL="803560" indent="-157311">
              <a:lnSpc>
                <a:spcPts val="1696"/>
              </a:lnSpc>
              <a:spcBef>
                <a:spcPts val="0"/>
              </a:spcBef>
              <a:buClr>
                <a:schemeClr val="tx1"/>
              </a:buClr>
              <a:buFont typeface="Futura Std Book" pitchFamily="34" charset="0"/>
              <a:buChar char="•"/>
              <a:defRPr sz="1400">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dirty="0"/>
          </a:p>
        </p:txBody>
      </p:sp>
    </p:spTree>
    <p:extLst>
      <p:ext uri="{BB962C8B-B14F-4D97-AF65-F5344CB8AC3E}">
        <p14:creationId xmlns:p14="http://schemas.microsoft.com/office/powerpoint/2010/main" val="1943964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ullets, Two Columns">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noProof="0"/>
              <a:t>Klicka här för att ändra format</a:t>
            </a:r>
            <a:endParaRPr lang="en-GB" noProof="0" dirty="0"/>
          </a:p>
        </p:txBody>
      </p:sp>
      <p:sp>
        <p:nvSpPr>
          <p:cNvPr id="7" name="Platshållare för text 6"/>
          <p:cNvSpPr>
            <a:spLocks noGrp="1"/>
          </p:cNvSpPr>
          <p:nvPr>
            <p:ph type="body" sz="quarter" idx="13"/>
          </p:nvPr>
        </p:nvSpPr>
        <p:spPr>
          <a:xfrm>
            <a:off x="399599" y="2192400"/>
            <a:ext cx="3420000" cy="2539938"/>
          </a:xfrm>
        </p:spPr>
        <p:txBody>
          <a:bodyPr/>
          <a:lstStyle>
            <a:lvl5pPr marL="803560" indent="-157311">
              <a:lnSpc>
                <a:spcPts val="1696"/>
              </a:lnSpc>
              <a:spcBef>
                <a:spcPts val="0"/>
              </a:spcBef>
              <a:buClr>
                <a:schemeClr val="tx1"/>
              </a:buClr>
              <a:buFont typeface="Futura Std Book" pitchFamily="34" charset="0"/>
              <a:buChar char="•"/>
              <a:defRPr sz="1400">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dirty="0"/>
          </a:p>
        </p:txBody>
      </p:sp>
      <p:sp>
        <p:nvSpPr>
          <p:cNvPr id="6" name="Platshållare för text 6"/>
          <p:cNvSpPr>
            <a:spLocks noGrp="1"/>
          </p:cNvSpPr>
          <p:nvPr>
            <p:ph type="body" sz="quarter" idx="14"/>
          </p:nvPr>
        </p:nvSpPr>
        <p:spPr>
          <a:xfrm>
            <a:off x="4571999" y="2192400"/>
            <a:ext cx="3420000" cy="2539938"/>
          </a:xfrm>
        </p:spPr>
        <p:txBody>
          <a:bodyPr/>
          <a:lstStyle>
            <a:lvl5pPr marL="803560" indent="-157311">
              <a:lnSpc>
                <a:spcPts val="1696"/>
              </a:lnSpc>
              <a:spcBef>
                <a:spcPts val="0"/>
              </a:spcBef>
              <a:buClr>
                <a:schemeClr val="tx1"/>
              </a:buClr>
              <a:buFont typeface="Futura Std Book" pitchFamily="34" charset="0"/>
              <a:buChar char="•"/>
              <a:defRPr sz="1400">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dirty="0"/>
          </a:p>
        </p:txBody>
      </p:sp>
    </p:spTree>
    <p:extLst>
      <p:ext uri="{BB962C8B-B14F-4D97-AF65-F5344CB8AC3E}">
        <p14:creationId xmlns:p14="http://schemas.microsoft.com/office/powerpoint/2010/main" val="15680207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10" name="Platshållare för bild 9"/>
          <p:cNvSpPr>
            <a:spLocks noGrp="1"/>
          </p:cNvSpPr>
          <p:nvPr>
            <p:ph type="pic" sz="quarter" idx="14"/>
          </p:nvPr>
        </p:nvSpPr>
        <p:spPr>
          <a:xfrm>
            <a:off x="4572000" y="0"/>
            <a:ext cx="4572000" cy="5143500"/>
          </a:xfrm>
        </p:spPr>
        <p:txBody>
          <a:bodyPr anchor="ctr" anchorCtr="1"/>
          <a:lstStyle>
            <a:lvl1pPr marL="0" indent="0">
              <a:buNone/>
              <a:defRPr/>
            </a:lvl1pPr>
          </a:lstStyle>
          <a:p>
            <a:r>
              <a:rPr lang="sv-SE"/>
              <a:t>Klicka på ikonen för att lägga till en bild</a:t>
            </a:r>
            <a:endParaRPr lang="en-GB"/>
          </a:p>
        </p:txBody>
      </p:sp>
      <p:sp>
        <p:nvSpPr>
          <p:cNvPr id="5" name="Rubrik 1"/>
          <p:cNvSpPr>
            <a:spLocks noGrp="1"/>
          </p:cNvSpPr>
          <p:nvPr>
            <p:ph type="title"/>
          </p:nvPr>
        </p:nvSpPr>
        <p:spPr>
          <a:xfrm>
            <a:off x="397496" y="1454655"/>
            <a:ext cx="3720479" cy="727828"/>
          </a:xfrm>
        </p:spPr>
        <p:txBody>
          <a:bodyPr/>
          <a:lstStyle/>
          <a:p>
            <a:r>
              <a:rPr lang="sv-SE" noProof="0"/>
              <a:t>Klicka här för att ändra format</a:t>
            </a:r>
            <a:endParaRPr lang="en-GB" noProof="0" dirty="0"/>
          </a:p>
        </p:txBody>
      </p:sp>
      <p:sp>
        <p:nvSpPr>
          <p:cNvPr id="6" name="Platshållare för text 6"/>
          <p:cNvSpPr>
            <a:spLocks noGrp="1"/>
          </p:cNvSpPr>
          <p:nvPr>
            <p:ph type="body" sz="quarter" idx="13"/>
          </p:nvPr>
        </p:nvSpPr>
        <p:spPr>
          <a:xfrm>
            <a:off x="399599" y="2192400"/>
            <a:ext cx="3420000" cy="2539938"/>
          </a:xfrm>
        </p:spPr>
        <p:txBody>
          <a:bodyPr/>
          <a:lstStyle>
            <a:lvl5pPr marL="803560" indent="-157311">
              <a:lnSpc>
                <a:spcPts val="1696"/>
              </a:lnSpc>
              <a:spcBef>
                <a:spcPts val="0"/>
              </a:spcBef>
              <a:buClr>
                <a:schemeClr val="tx1"/>
              </a:buClr>
              <a:buFont typeface="Futura Std Book" pitchFamily="34" charset="0"/>
              <a:buChar char="•"/>
              <a:defRPr sz="1400">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dirty="0"/>
          </a:p>
        </p:txBody>
      </p:sp>
    </p:spTree>
    <p:extLst>
      <p:ext uri="{BB962C8B-B14F-4D97-AF65-F5344CB8AC3E}">
        <p14:creationId xmlns:p14="http://schemas.microsoft.com/office/powerpoint/2010/main" val="10867699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397497" y="323473"/>
            <a:ext cx="5514775" cy="604612"/>
          </a:xfrm>
        </p:spPr>
        <p:txBody>
          <a:bodyPr/>
          <a:lstStyle>
            <a:lvl1pPr>
              <a:defRPr>
                <a:solidFill>
                  <a:schemeClr val="bg1"/>
                </a:solidFill>
              </a:defRPr>
            </a:lvl1pPr>
          </a:lstStyle>
          <a:p>
            <a:r>
              <a:rPr lang="sv-SE" noProof="0"/>
              <a:t>Klicka här för att ändra format</a:t>
            </a:r>
            <a:endParaRPr lang="en-GB" noProof="0" dirty="0"/>
          </a:p>
        </p:txBody>
      </p:sp>
      <p:pic>
        <p:nvPicPr>
          <p:cNvPr id="4" name="Bildobjekt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6" name="Picture 5" descr="Stockholms stad_logotyp_vit_CMYK.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36745785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Title/Chapter slide 1">
    <p:bg>
      <p:bgPr>
        <a:solidFill>
          <a:schemeClr val="tx1"/>
        </a:solidFill>
        <a:effectLst/>
      </p:bgPr>
    </p:bg>
    <p:spTree>
      <p:nvGrpSpPr>
        <p:cNvPr id="1" name=""/>
        <p:cNvGrpSpPr/>
        <p:nvPr/>
      </p:nvGrpSpPr>
      <p:grpSpPr>
        <a:xfrm>
          <a:off x="0" y="0"/>
          <a:ext cx="0" cy="0"/>
          <a:chOff x="0" y="0"/>
          <a:chExt cx="0" cy="0"/>
        </a:xfrm>
      </p:grpSpPr>
      <p:pic>
        <p:nvPicPr>
          <p:cNvPr id="5" name="Picture 4" descr="Page16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2" name="Rubrik 1"/>
          <p:cNvSpPr>
            <a:spLocks noGrp="1"/>
          </p:cNvSpPr>
          <p:nvPr>
            <p:ph type="title"/>
          </p:nvPr>
        </p:nvSpPr>
        <p:spPr>
          <a:xfrm>
            <a:off x="397497" y="323473"/>
            <a:ext cx="5514775" cy="604612"/>
          </a:xfrm>
        </p:spPr>
        <p:txBody>
          <a:bodyPr/>
          <a:lstStyle>
            <a:lvl1pPr>
              <a:defRPr>
                <a:solidFill>
                  <a:schemeClr val="bg1"/>
                </a:solidFill>
              </a:defRPr>
            </a:lvl1pPr>
          </a:lstStyle>
          <a:p>
            <a:r>
              <a:rPr lang="sv-SE" noProof="0"/>
              <a:t>Klicka här för att ändra format</a:t>
            </a:r>
            <a:endParaRPr lang="en-GB" noProof="0" dirty="0"/>
          </a:p>
        </p:txBody>
      </p:sp>
      <p:pic>
        <p:nvPicPr>
          <p:cNvPr id="4"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spTree>
    <p:extLst>
      <p:ext uri="{BB962C8B-B14F-4D97-AF65-F5344CB8AC3E}">
        <p14:creationId xmlns:p14="http://schemas.microsoft.com/office/powerpoint/2010/main" val="1194925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Pr>
        <a:solidFill>
          <a:schemeClr val="tx1"/>
        </a:solidFill>
        <a:effectLst/>
      </p:bgPr>
    </p:bg>
    <p:spTree>
      <p:nvGrpSpPr>
        <p:cNvPr id="1" name=""/>
        <p:cNvGrpSpPr/>
        <p:nvPr/>
      </p:nvGrpSpPr>
      <p:grpSpPr>
        <a:xfrm>
          <a:off x="0" y="0"/>
          <a:ext cx="0" cy="0"/>
          <a:chOff x="0" y="0"/>
          <a:chExt cx="0" cy="0"/>
        </a:xfrm>
      </p:grpSpPr>
      <p:pic>
        <p:nvPicPr>
          <p:cNvPr id="2" name="Picture 1" descr="ppt_169_new.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5" name="Rubrik 1"/>
          <p:cNvSpPr>
            <a:spLocks noGrp="1"/>
          </p:cNvSpPr>
          <p:nvPr>
            <p:ph type="title"/>
          </p:nvPr>
        </p:nvSpPr>
        <p:spPr>
          <a:xfrm>
            <a:off x="414749" y="332101"/>
            <a:ext cx="5514775" cy="1123637"/>
          </a:xfrm>
        </p:spPr>
        <p:txBody>
          <a:bodyPr/>
          <a:lstStyle>
            <a:lvl1pPr>
              <a:lnSpc>
                <a:spcPts val="2600"/>
              </a:lnSpc>
              <a:defRPr spc="-50">
                <a:solidFill>
                  <a:schemeClr val="bg1"/>
                </a:solidFill>
              </a:defRPr>
            </a:lvl1pPr>
          </a:lstStyle>
          <a:p>
            <a:r>
              <a:rPr lang="sv-SE" noProof="0"/>
              <a:t>Klicka här för att ändra format</a:t>
            </a:r>
            <a:endParaRPr lang="en-GB" noProof="0" dirty="0"/>
          </a:p>
        </p:txBody>
      </p:sp>
      <p:pic>
        <p:nvPicPr>
          <p:cNvPr id="7"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8" name="Picture 7"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2506941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6">
    <p:bg>
      <p:bgPr>
        <a:solidFill>
          <a:schemeClr val="tx1"/>
        </a:solidFill>
        <a:effectLst/>
      </p:bgPr>
    </p:bg>
    <p:spTree>
      <p:nvGrpSpPr>
        <p:cNvPr id="1" name=""/>
        <p:cNvGrpSpPr/>
        <p:nvPr/>
      </p:nvGrpSpPr>
      <p:grpSpPr>
        <a:xfrm>
          <a:off x="0" y="0"/>
          <a:ext cx="0" cy="0"/>
          <a:chOff x="0" y="0"/>
          <a:chExt cx="0" cy="0"/>
        </a:xfrm>
      </p:grpSpPr>
      <p:pic>
        <p:nvPicPr>
          <p:cNvPr id="2" name="Picture 1" descr="ppt_1696.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Rubrik 1"/>
          <p:cNvSpPr>
            <a:spLocks noGrp="1"/>
          </p:cNvSpPr>
          <p:nvPr>
            <p:ph type="title" hasCustomPrompt="1"/>
          </p:nvPr>
        </p:nvSpPr>
        <p:spPr>
          <a:xfrm>
            <a:off x="414749" y="332101"/>
            <a:ext cx="5514775" cy="1123637"/>
          </a:xfrm>
        </p:spPr>
        <p:txBody>
          <a:bodyPr/>
          <a:lstStyle>
            <a:lvl1pPr>
              <a:lnSpc>
                <a:spcPts val="2600"/>
              </a:lnSpc>
              <a:defRPr spc="-50">
                <a:solidFill>
                  <a:schemeClr val="tx1"/>
                </a:solidFill>
              </a:defRPr>
            </a:lvl1pPr>
          </a:lstStyle>
          <a:p>
            <a:r>
              <a:rPr lang="en-GB" noProof="0" dirty="0" err="1"/>
              <a:t>Klicka</a:t>
            </a:r>
            <a:r>
              <a:rPr lang="en-GB" noProof="0" dirty="0"/>
              <a:t> </a:t>
            </a:r>
            <a:r>
              <a:rPr lang="en-GB" noProof="0" dirty="0" err="1"/>
              <a:t>här</a:t>
            </a:r>
            <a:r>
              <a:rPr lang="en-GB" noProof="0" dirty="0"/>
              <a:t> </a:t>
            </a:r>
            <a:r>
              <a:rPr lang="en-GB" noProof="0" dirty="0" err="1"/>
              <a:t>för</a:t>
            </a:r>
            <a:r>
              <a:rPr lang="en-GB" noProof="0" dirty="0"/>
              <a:t> </a:t>
            </a:r>
            <a:r>
              <a:rPr lang="en-GB" noProof="0" dirty="0" err="1"/>
              <a:t>att</a:t>
            </a:r>
            <a:r>
              <a:rPr lang="en-GB" noProof="0" dirty="0"/>
              <a:t> </a:t>
            </a:r>
            <a:r>
              <a:rPr lang="en-GB" noProof="0" dirty="0" err="1"/>
              <a:t>ändra</a:t>
            </a:r>
            <a:r>
              <a:rPr lang="en-GB" noProof="0" dirty="0"/>
              <a:t> format</a:t>
            </a:r>
          </a:p>
        </p:txBody>
      </p:sp>
      <p:pic>
        <p:nvPicPr>
          <p:cNvPr id="8"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4813" y="4212742"/>
            <a:ext cx="2280993" cy="558695"/>
          </a:xfrm>
          <a:prstGeom prst="rect">
            <a:avLst/>
          </a:prstGeom>
        </p:spPr>
      </p:pic>
      <p:pic>
        <p:nvPicPr>
          <p:cNvPr id="9" name="Picture 8" descr="Stockholms stad_logotyp_svar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2178" y="4197350"/>
            <a:ext cx="447960" cy="534988"/>
          </a:xfrm>
          <a:prstGeom prst="rect">
            <a:avLst/>
          </a:prstGeom>
        </p:spPr>
      </p:pic>
    </p:spTree>
    <p:extLst>
      <p:ext uri="{BB962C8B-B14F-4D97-AF65-F5344CB8AC3E}">
        <p14:creationId xmlns:p14="http://schemas.microsoft.com/office/powerpoint/2010/main" val="1546896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5">
    <p:bg>
      <p:bgPr>
        <a:solidFill>
          <a:schemeClr val="tx1"/>
        </a:solidFill>
        <a:effectLst/>
      </p:bgPr>
    </p:bg>
    <p:spTree>
      <p:nvGrpSpPr>
        <p:cNvPr id="1" name=""/>
        <p:cNvGrpSpPr/>
        <p:nvPr/>
      </p:nvGrpSpPr>
      <p:grpSpPr>
        <a:xfrm>
          <a:off x="0" y="0"/>
          <a:ext cx="0" cy="0"/>
          <a:chOff x="0" y="0"/>
          <a:chExt cx="0" cy="0"/>
        </a:xfrm>
      </p:grpSpPr>
      <p:pic>
        <p:nvPicPr>
          <p:cNvPr id="2" name="Picture 1" descr="ppt_1695.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Rubrik 1"/>
          <p:cNvSpPr>
            <a:spLocks noGrp="1"/>
          </p:cNvSpPr>
          <p:nvPr>
            <p:ph type="title" hasCustomPrompt="1"/>
          </p:nvPr>
        </p:nvSpPr>
        <p:spPr>
          <a:xfrm>
            <a:off x="414749" y="332101"/>
            <a:ext cx="5514775" cy="1123637"/>
          </a:xfrm>
        </p:spPr>
        <p:txBody>
          <a:bodyPr/>
          <a:lstStyle>
            <a:lvl1pPr>
              <a:lnSpc>
                <a:spcPts val="2600"/>
              </a:lnSpc>
              <a:defRPr spc="-50">
                <a:solidFill>
                  <a:schemeClr val="tx1"/>
                </a:solidFill>
              </a:defRPr>
            </a:lvl1pPr>
          </a:lstStyle>
          <a:p>
            <a:r>
              <a:rPr lang="en-GB" noProof="0" dirty="0" err="1"/>
              <a:t>Klicka</a:t>
            </a:r>
            <a:r>
              <a:rPr lang="en-GB" noProof="0" dirty="0"/>
              <a:t> </a:t>
            </a:r>
            <a:r>
              <a:rPr lang="en-GB" noProof="0" dirty="0" err="1"/>
              <a:t>här</a:t>
            </a:r>
            <a:r>
              <a:rPr lang="en-GB" noProof="0" dirty="0"/>
              <a:t> </a:t>
            </a:r>
            <a:r>
              <a:rPr lang="en-GB" noProof="0" dirty="0" err="1"/>
              <a:t>för</a:t>
            </a:r>
            <a:r>
              <a:rPr lang="en-GB" noProof="0" dirty="0"/>
              <a:t> </a:t>
            </a:r>
            <a:r>
              <a:rPr lang="en-GB" noProof="0" dirty="0" err="1"/>
              <a:t>att</a:t>
            </a:r>
            <a:r>
              <a:rPr lang="en-GB" noProof="0" dirty="0"/>
              <a:t> </a:t>
            </a:r>
            <a:r>
              <a:rPr lang="en-GB" noProof="0" dirty="0" err="1"/>
              <a:t>ändra</a:t>
            </a:r>
            <a:r>
              <a:rPr lang="en-GB" noProof="0" dirty="0"/>
              <a:t> format</a:t>
            </a:r>
          </a:p>
        </p:txBody>
      </p:sp>
      <p:pic>
        <p:nvPicPr>
          <p:cNvPr id="8"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4813" y="4212742"/>
            <a:ext cx="2280993" cy="558695"/>
          </a:xfrm>
          <a:prstGeom prst="rect">
            <a:avLst/>
          </a:prstGeom>
        </p:spPr>
      </p:pic>
      <p:pic>
        <p:nvPicPr>
          <p:cNvPr id="9" name="Picture 8" descr="Stockholms stad_logotyp_svar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2178" y="4197350"/>
            <a:ext cx="447960" cy="534988"/>
          </a:xfrm>
          <a:prstGeom prst="rect">
            <a:avLst/>
          </a:prstGeom>
        </p:spPr>
      </p:pic>
    </p:spTree>
    <p:extLst>
      <p:ext uri="{BB962C8B-B14F-4D97-AF65-F5344CB8AC3E}">
        <p14:creationId xmlns:p14="http://schemas.microsoft.com/office/powerpoint/2010/main" val="1593068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4">
    <p:bg>
      <p:bgPr>
        <a:solidFill>
          <a:schemeClr val="tx1"/>
        </a:solidFill>
        <a:effectLst/>
      </p:bgPr>
    </p:bg>
    <p:spTree>
      <p:nvGrpSpPr>
        <p:cNvPr id="1" name=""/>
        <p:cNvGrpSpPr/>
        <p:nvPr/>
      </p:nvGrpSpPr>
      <p:grpSpPr>
        <a:xfrm>
          <a:off x="0" y="0"/>
          <a:ext cx="0" cy="0"/>
          <a:chOff x="0" y="0"/>
          <a:chExt cx="0" cy="0"/>
        </a:xfrm>
      </p:grpSpPr>
      <p:pic>
        <p:nvPicPr>
          <p:cNvPr id="2" name="Picture 1" descr="ppt_169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8" name="Rubrik 1"/>
          <p:cNvSpPr>
            <a:spLocks noGrp="1"/>
          </p:cNvSpPr>
          <p:nvPr>
            <p:ph type="title" hasCustomPrompt="1"/>
          </p:nvPr>
        </p:nvSpPr>
        <p:spPr>
          <a:xfrm>
            <a:off x="414749" y="332101"/>
            <a:ext cx="5514775" cy="1123637"/>
          </a:xfrm>
        </p:spPr>
        <p:txBody>
          <a:bodyPr/>
          <a:lstStyle>
            <a:lvl1pPr>
              <a:lnSpc>
                <a:spcPts val="2600"/>
              </a:lnSpc>
              <a:defRPr spc="-50">
                <a:solidFill>
                  <a:schemeClr val="tx1"/>
                </a:solidFill>
              </a:defRPr>
            </a:lvl1pPr>
          </a:lstStyle>
          <a:p>
            <a:r>
              <a:rPr lang="en-GB" noProof="0" dirty="0" err="1"/>
              <a:t>Klicka</a:t>
            </a:r>
            <a:r>
              <a:rPr lang="en-GB" noProof="0" dirty="0"/>
              <a:t> </a:t>
            </a:r>
            <a:r>
              <a:rPr lang="en-GB" noProof="0" dirty="0" err="1"/>
              <a:t>här</a:t>
            </a:r>
            <a:r>
              <a:rPr lang="en-GB" noProof="0" dirty="0"/>
              <a:t> </a:t>
            </a:r>
            <a:r>
              <a:rPr lang="en-GB" noProof="0" dirty="0" err="1"/>
              <a:t>för</a:t>
            </a:r>
            <a:r>
              <a:rPr lang="en-GB" noProof="0" dirty="0"/>
              <a:t> </a:t>
            </a:r>
            <a:r>
              <a:rPr lang="en-GB" noProof="0" dirty="0" err="1"/>
              <a:t>att</a:t>
            </a:r>
            <a:r>
              <a:rPr lang="en-GB" noProof="0" dirty="0"/>
              <a:t> </a:t>
            </a:r>
            <a:r>
              <a:rPr lang="en-GB" noProof="0" dirty="0" err="1"/>
              <a:t>ändra</a:t>
            </a:r>
            <a:r>
              <a:rPr lang="en-GB" noProof="0" dirty="0"/>
              <a:t> format</a:t>
            </a:r>
          </a:p>
        </p:txBody>
      </p:sp>
      <p:pic>
        <p:nvPicPr>
          <p:cNvPr id="9"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4813" y="4212742"/>
            <a:ext cx="2280993" cy="558695"/>
          </a:xfrm>
          <a:prstGeom prst="rect">
            <a:avLst/>
          </a:prstGeom>
        </p:spPr>
      </p:pic>
      <p:pic>
        <p:nvPicPr>
          <p:cNvPr id="10" name="Picture 9" descr="Stockholms stad_logotyp_svar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2178" y="4197350"/>
            <a:ext cx="447960" cy="534988"/>
          </a:xfrm>
          <a:prstGeom prst="rect">
            <a:avLst/>
          </a:prstGeom>
        </p:spPr>
      </p:pic>
    </p:spTree>
    <p:extLst>
      <p:ext uri="{BB962C8B-B14F-4D97-AF65-F5344CB8AC3E}">
        <p14:creationId xmlns:p14="http://schemas.microsoft.com/office/powerpoint/2010/main" val="4116563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7">
    <p:bg>
      <p:bgPr>
        <a:solidFill>
          <a:schemeClr val="tx1"/>
        </a:solidFill>
        <a:effectLst/>
      </p:bgPr>
    </p:bg>
    <p:spTree>
      <p:nvGrpSpPr>
        <p:cNvPr id="1" name=""/>
        <p:cNvGrpSpPr/>
        <p:nvPr/>
      </p:nvGrpSpPr>
      <p:grpSpPr>
        <a:xfrm>
          <a:off x="0" y="0"/>
          <a:ext cx="0" cy="0"/>
          <a:chOff x="0" y="0"/>
          <a:chExt cx="0" cy="0"/>
        </a:xfrm>
      </p:grpSpPr>
      <p:pic>
        <p:nvPicPr>
          <p:cNvPr id="3" name="Picture 2" descr="ppt_1697.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Rubrik 1"/>
          <p:cNvSpPr>
            <a:spLocks noGrp="1"/>
          </p:cNvSpPr>
          <p:nvPr>
            <p:ph type="title" hasCustomPrompt="1"/>
          </p:nvPr>
        </p:nvSpPr>
        <p:spPr>
          <a:xfrm>
            <a:off x="414749" y="332101"/>
            <a:ext cx="5514775" cy="1123637"/>
          </a:xfrm>
        </p:spPr>
        <p:txBody>
          <a:bodyPr/>
          <a:lstStyle>
            <a:lvl1pPr>
              <a:lnSpc>
                <a:spcPts val="2600"/>
              </a:lnSpc>
              <a:defRPr spc="-50">
                <a:solidFill>
                  <a:schemeClr val="bg1"/>
                </a:solidFill>
              </a:defRPr>
            </a:lvl1pPr>
          </a:lstStyle>
          <a:p>
            <a:r>
              <a:rPr lang="en-GB" noProof="0" dirty="0" err="1"/>
              <a:t>Klicka</a:t>
            </a:r>
            <a:r>
              <a:rPr lang="en-GB" noProof="0" dirty="0"/>
              <a:t> </a:t>
            </a:r>
            <a:r>
              <a:rPr lang="en-GB" noProof="0" dirty="0" err="1"/>
              <a:t>här</a:t>
            </a:r>
            <a:r>
              <a:rPr lang="en-GB" noProof="0" dirty="0"/>
              <a:t> </a:t>
            </a:r>
            <a:r>
              <a:rPr lang="en-GB" noProof="0" dirty="0" err="1"/>
              <a:t>för</a:t>
            </a:r>
            <a:r>
              <a:rPr lang="en-GB" noProof="0" dirty="0"/>
              <a:t> </a:t>
            </a:r>
            <a:r>
              <a:rPr lang="en-GB" noProof="0" dirty="0" err="1"/>
              <a:t>att</a:t>
            </a:r>
            <a:r>
              <a:rPr lang="en-GB" noProof="0" dirty="0"/>
              <a:t> </a:t>
            </a:r>
            <a:r>
              <a:rPr lang="en-GB" noProof="0" dirty="0" err="1"/>
              <a:t>ändra</a:t>
            </a:r>
            <a:r>
              <a:rPr lang="en-GB" noProof="0" dirty="0"/>
              <a:t> format</a:t>
            </a:r>
          </a:p>
        </p:txBody>
      </p:sp>
      <p:pic>
        <p:nvPicPr>
          <p:cNvPr id="8"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9" name="Picture 8"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87218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8">
    <p:bg>
      <p:bgPr>
        <a:solidFill>
          <a:schemeClr val="tx1"/>
        </a:solidFill>
        <a:effectLst/>
      </p:bgPr>
    </p:bg>
    <p:spTree>
      <p:nvGrpSpPr>
        <p:cNvPr id="1" name=""/>
        <p:cNvGrpSpPr/>
        <p:nvPr/>
      </p:nvGrpSpPr>
      <p:grpSpPr>
        <a:xfrm>
          <a:off x="0" y="0"/>
          <a:ext cx="0" cy="0"/>
          <a:chOff x="0" y="0"/>
          <a:chExt cx="0" cy="0"/>
        </a:xfrm>
      </p:grpSpPr>
      <p:pic>
        <p:nvPicPr>
          <p:cNvPr id="3" name="Picture 2" descr="ppt_1698.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Rubrik 1"/>
          <p:cNvSpPr>
            <a:spLocks noGrp="1"/>
          </p:cNvSpPr>
          <p:nvPr>
            <p:ph type="title" hasCustomPrompt="1"/>
          </p:nvPr>
        </p:nvSpPr>
        <p:spPr>
          <a:xfrm>
            <a:off x="414749" y="332101"/>
            <a:ext cx="5514775" cy="1123637"/>
          </a:xfrm>
        </p:spPr>
        <p:txBody>
          <a:bodyPr/>
          <a:lstStyle>
            <a:lvl1pPr>
              <a:lnSpc>
                <a:spcPts val="2600"/>
              </a:lnSpc>
              <a:defRPr spc="-50">
                <a:solidFill>
                  <a:schemeClr val="bg1"/>
                </a:solidFill>
              </a:defRPr>
            </a:lvl1pPr>
          </a:lstStyle>
          <a:p>
            <a:r>
              <a:rPr lang="en-GB" noProof="0" dirty="0" err="1"/>
              <a:t>Klicka</a:t>
            </a:r>
            <a:r>
              <a:rPr lang="en-GB" noProof="0" dirty="0"/>
              <a:t> </a:t>
            </a:r>
            <a:r>
              <a:rPr lang="en-GB" noProof="0" dirty="0" err="1"/>
              <a:t>här</a:t>
            </a:r>
            <a:r>
              <a:rPr lang="en-GB" noProof="0" dirty="0"/>
              <a:t> </a:t>
            </a:r>
            <a:r>
              <a:rPr lang="en-GB" noProof="0" dirty="0" err="1"/>
              <a:t>för</a:t>
            </a:r>
            <a:r>
              <a:rPr lang="en-GB" noProof="0" dirty="0"/>
              <a:t> </a:t>
            </a:r>
            <a:r>
              <a:rPr lang="en-GB" noProof="0" dirty="0" err="1"/>
              <a:t>att</a:t>
            </a:r>
            <a:r>
              <a:rPr lang="en-GB" noProof="0" dirty="0"/>
              <a:t> </a:t>
            </a:r>
            <a:r>
              <a:rPr lang="en-GB" noProof="0" dirty="0" err="1"/>
              <a:t>ändra</a:t>
            </a:r>
            <a:r>
              <a:rPr lang="en-GB" noProof="0" dirty="0"/>
              <a:t> format</a:t>
            </a:r>
          </a:p>
        </p:txBody>
      </p:sp>
      <p:pic>
        <p:nvPicPr>
          <p:cNvPr id="8"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9" name="Picture 8"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1368597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9">
    <p:bg>
      <p:bgPr>
        <a:solidFill>
          <a:schemeClr val="tx1"/>
        </a:solidFill>
        <a:effectLst/>
      </p:bgPr>
    </p:bg>
    <p:spTree>
      <p:nvGrpSpPr>
        <p:cNvPr id="1" name=""/>
        <p:cNvGrpSpPr/>
        <p:nvPr/>
      </p:nvGrpSpPr>
      <p:grpSpPr>
        <a:xfrm>
          <a:off x="0" y="0"/>
          <a:ext cx="0" cy="0"/>
          <a:chOff x="0" y="0"/>
          <a:chExt cx="0" cy="0"/>
        </a:xfrm>
      </p:grpSpPr>
      <p:pic>
        <p:nvPicPr>
          <p:cNvPr id="3" name="Picture 2" descr="ppt_1699.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Rubrik 1"/>
          <p:cNvSpPr>
            <a:spLocks noGrp="1"/>
          </p:cNvSpPr>
          <p:nvPr>
            <p:ph type="title" hasCustomPrompt="1"/>
          </p:nvPr>
        </p:nvSpPr>
        <p:spPr>
          <a:xfrm>
            <a:off x="414749" y="332101"/>
            <a:ext cx="5514775" cy="1123637"/>
          </a:xfrm>
        </p:spPr>
        <p:txBody>
          <a:bodyPr/>
          <a:lstStyle>
            <a:lvl1pPr>
              <a:lnSpc>
                <a:spcPts val="2600"/>
              </a:lnSpc>
              <a:defRPr spc="-50">
                <a:solidFill>
                  <a:schemeClr val="bg1"/>
                </a:solidFill>
              </a:defRPr>
            </a:lvl1pPr>
          </a:lstStyle>
          <a:p>
            <a:r>
              <a:rPr lang="en-GB" noProof="0" dirty="0" err="1"/>
              <a:t>Klicka</a:t>
            </a:r>
            <a:r>
              <a:rPr lang="en-GB" noProof="0" dirty="0"/>
              <a:t> </a:t>
            </a:r>
            <a:r>
              <a:rPr lang="en-GB" noProof="0" dirty="0" err="1"/>
              <a:t>här</a:t>
            </a:r>
            <a:r>
              <a:rPr lang="en-GB" noProof="0" dirty="0"/>
              <a:t> </a:t>
            </a:r>
            <a:r>
              <a:rPr lang="en-GB" noProof="0" dirty="0" err="1"/>
              <a:t>för</a:t>
            </a:r>
            <a:r>
              <a:rPr lang="en-GB" noProof="0" dirty="0"/>
              <a:t> </a:t>
            </a:r>
            <a:r>
              <a:rPr lang="en-GB" noProof="0" dirty="0" err="1"/>
              <a:t>att</a:t>
            </a:r>
            <a:r>
              <a:rPr lang="en-GB" noProof="0" dirty="0"/>
              <a:t> </a:t>
            </a:r>
            <a:r>
              <a:rPr lang="en-GB" noProof="0" dirty="0" err="1"/>
              <a:t>ändra</a:t>
            </a:r>
            <a:r>
              <a:rPr lang="en-GB" noProof="0" dirty="0"/>
              <a:t> format</a:t>
            </a:r>
          </a:p>
        </p:txBody>
      </p:sp>
      <p:pic>
        <p:nvPicPr>
          <p:cNvPr id="8"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9" name="Picture 8"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3154919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Platshållare för rubrik 1"/>
          <p:cNvSpPr>
            <a:spLocks noGrp="1"/>
          </p:cNvSpPr>
          <p:nvPr>
            <p:ph type="title"/>
          </p:nvPr>
        </p:nvSpPr>
        <p:spPr bwMode="auto">
          <a:xfrm>
            <a:off x="397496" y="1454655"/>
            <a:ext cx="8322642" cy="72782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noProof="0" dirty="0"/>
              <a:t>KLICKA HÄR FÖR ATT ÄNDRA FORMAT</a:t>
            </a:r>
          </a:p>
        </p:txBody>
      </p:sp>
      <p:sp>
        <p:nvSpPr>
          <p:cNvPr id="1027" name="Platshållare för text 2"/>
          <p:cNvSpPr>
            <a:spLocks noGrp="1"/>
          </p:cNvSpPr>
          <p:nvPr>
            <p:ph type="body" idx="1"/>
          </p:nvPr>
        </p:nvSpPr>
        <p:spPr bwMode="auto">
          <a:xfrm>
            <a:off x="397759" y="2191102"/>
            <a:ext cx="8322379" cy="254123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noProof="0" dirty="0" err="1"/>
              <a:t>Klicka</a:t>
            </a:r>
            <a:r>
              <a:rPr lang="en-GB" noProof="0" dirty="0"/>
              <a:t> </a:t>
            </a:r>
            <a:r>
              <a:rPr lang="en-GB" noProof="0" dirty="0" err="1"/>
              <a:t>här</a:t>
            </a:r>
            <a:r>
              <a:rPr lang="en-GB" noProof="0" dirty="0"/>
              <a:t> </a:t>
            </a:r>
            <a:r>
              <a:rPr lang="en-GB" noProof="0" dirty="0" err="1"/>
              <a:t>för</a:t>
            </a:r>
            <a:r>
              <a:rPr lang="en-GB" noProof="0" dirty="0"/>
              <a:t> </a:t>
            </a:r>
            <a:r>
              <a:rPr lang="en-GB" noProof="0" dirty="0" err="1"/>
              <a:t>att</a:t>
            </a:r>
            <a:r>
              <a:rPr lang="en-GB" noProof="0" dirty="0"/>
              <a:t> </a:t>
            </a:r>
            <a:r>
              <a:rPr lang="en-GB" noProof="0" dirty="0" err="1"/>
              <a:t>ändra</a:t>
            </a:r>
            <a:r>
              <a:rPr lang="en-GB" noProof="0" dirty="0"/>
              <a:t> format </a:t>
            </a:r>
            <a:r>
              <a:rPr lang="en-GB" noProof="0" dirty="0" err="1"/>
              <a:t>på</a:t>
            </a:r>
            <a:r>
              <a:rPr lang="en-GB" noProof="0" dirty="0"/>
              <a:t> </a:t>
            </a:r>
            <a:r>
              <a:rPr lang="en-GB" noProof="0" dirty="0" err="1"/>
              <a:t>bakgrundstexten</a:t>
            </a:r>
            <a:endParaRPr lang="en-GB" noProof="0" dirty="0"/>
          </a:p>
          <a:p>
            <a:pPr lvl="1"/>
            <a:r>
              <a:rPr lang="en-GB" noProof="0" dirty="0" err="1"/>
              <a:t>Nivå</a:t>
            </a:r>
            <a:r>
              <a:rPr lang="en-GB" noProof="0" dirty="0"/>
              <a:t> </a:t>
            </a:r>
            <a:r>
              <a:rPr lang="en-GB" noProof="0" dirty="0" err="1"/>
              <a:t>två</a:t>
            </a:r>
            <a:endParaRPr lang="en-GB" noProof="0" dirty="0"/>
          </a:p>
          <a:p>
            <a:pPr lvl="2"/>
            <a:r>
              <a:rPr lang="en-GB" noProof="0" dirty="0" err="1"/>
              <a:t>Nivå</a:t>
            </a:r>
            <a:r>
              <a:rPr lang="en-GB" noProof="0" dirty="0"/>
              <a:t> </a:t>
            </a:r>
            <a:r>
              <a:rPr lang="en-GB" noProof="0" dirty="0" err="1"/>
              <a:t>tre</a:t>
            </a:r>
            <a:endParaRPr lang="en-GB" noProof="0" dirty="0"/>
          </a:p>
          <a:p>
            <a:pPr lvl="3"/>
            <a:r>
              <a:rPr lang="en-GB" noProof="0" dirty="0" err="1"/>
              <a:t>Nivå</a:t>
            </a:r>
            <a:r>
              <a:rPr lang="en-GB" noProof="0" dirty="0"/>
              <a:t> </a:t>
            </a:r>
            <a:r>
              <a:rPr lang="en-GB" noProof="0" dirty="0" err="1"/>
              <a:t>fyra</a:t>
            </a:r>
            <a:endParaRPr lang="en-GB" noProof="0" dirty="0"/>
          </a:p>
        </p:txBody>
      </p:sp>
      <p:pic>
        <p:nvPicPr>
          <p:cNvPr id="5" name="Bildobjekt 6"/>
          <p:cNvPicPr>
            <a:picLocks noChangeAspect="1"/>
          </p:cNvPicPr>
          <p:nvPr/>
        </p:nvPicPr>
        <p:blipFill>
          <a:blip r:embed="rId27" cstate="screen">
            <a:extLst>
              <a:ext uri="{28A0092B-C50C-407E-A947-70E740481C1C}">
                <a14:useLocalDpi xmlns:a14="http://schemas.microsoft.com/office/drawing/2010/main"/>
              </a:ext>
            </a:extLst>
          </a:blip>
          <a:stretch>
            <a:fillRect/>
          </a:stretch>
        </p:blipFill>
        <p:spPr>
          <a:xfrm>
            <a:off x="441576" y="324680"/>
            <a:ext cx="1819024" cy="445542"/>
          </a:xfrm>
          <a:prstGeom prst="rect">
            <a:avLst/>
          </a:prstGeom>
        </p:spPr>
      </p:pic>
    </p:spTree>
  </p:cSld>
  <p:clrMap bg1="lt1" tx1="dk1" bg2="lt2" tx2="dk2" accent1="accent1" accent2="accent2" accent3="accent3" accent4="accent4" accent5="accent5" accent6="accent6" hlink="hlink" folHlink="folHlink"/>
  <p:sldLayoutIdLst>
    <p:sldLayoutId id="2147483665" r:id="rId1"/>
    <p:sldLayoutId id="2147483678" r:id="rId2"/>
    <p:sldLayoutId id="2147483677" r:id="rId3"/>
    <p:sldLayoutId id="2147483667" r:id="rId4"/>
    <p:sldLayoutId id="2147483666" r:id="rId5"/>
    <p:sldLayoutId id="2147483676" r:id="rId6"/>
    <p:sldLayoutId id="2147483668" r:id="rId7"/>
    <p:sldLayoutId id="2147483669" r:id="rId8"/>
    <p:sldLayoutId id="2147483670" r:id="rId9"/>
    <p:sldLayoutId id="2147483661" r:id="rId10"/>
    <p:sldLayoutId id="2147483672" r:id="rId11"/>
    <p:sldLayoutId id="2147483671" r:id="rId12"/>
    <p:sldLayoutId id="2147483673" r:id="rId13"/>
    <p:sldLayoutId id="2147483674" r:id="rId14"/>
    <p:sldLayoutId id="2147483675" r:id="rId15"/>
    <p:sldLayoutId id="2147483658" r:id="rId16"/>
    <p:sldLayoutId id="2147483659" r:id="rId17"/>
    <p:sldLayoutId id="2147483660" r:id="rId18"/>
    <p:sldLayoutId id="2147483657" r:id="rId19"/>
    <p:sldLayoutId id="2147483656" r:id="rId20"/>
    <p:sldLayoutId id="2147483653" r:id="rId21"/>
    <p:sldLayoutId id="2147483650" r:id="rId22"/>
    <p:sldLayoutId id="2147483651" r:id="rId23"/>
    <p:sldLayoutId id="2147483652" r:id="rId24"/>
    <p:sldLayoutId id="2147483681" r:id="rId25"/>
  </p:sldLayoutIdLst>
  <p:hf sldNum="0" hdr="0" ftr="0" dt="0"/>
  <p:txStyles>
    <p:titleStyle>
      <a:lvl1pPr algn="l" rtl="0" eaLnBrk="1" fontAlgn="base" hangingPunct="1">
        <a:lnSpc>
          <a:spcPts val="3213"/>
        </a:lnSpc>
        <a:spcBef>
          <a:spcPct val="0"/>
        </a:spcBef>
        <a:spcAft>
          <a:spcPct val="0"/>
        </a:spcAft>
        <a:defRPr sz="2200" b="1" kern="1200" cap="none" spc="-89" baseline="0">
          <a:solidFill>
            <a:schemeClr val="tx1"/>
          </a:solidFill>
          <a:latin typeface="+mj-lt"/>
          <a:ea typeface="+mj-ea"/>
          <a:cs typeface="+mj-cs"/>
        </a:defRPr>
      </a:lvl1pPr>
      <a:lvl2pPr algn="ctr" rtl="0" eaLnBrk="1" fontAlgn="base" hangingPunct="1">
        <a:spcBef>
          <a:spcPct val="0"/>
        </a:spcBef>
        <a:spcAft>
          <a:spcPct val="0"/>
        </a:spcAft>
        <a:defRPr sz="3900">
          <a:solidFill>
            <a:schemeClr val="tx1"/>
          </a:solidFill>
          <a:latin typeface="Calibri" pitchFamily="34" charset="0"/>
        </a:defRPr>
      </a:lvl2pPr>
      <a:lvl3pPr algn="ctr" rtl="0" eaLnBrk="1" fontAlgn="base" hangingPunct="1">
        <a:spcBef>
          <a:spcPct val="0"/>
        </a:spcBef>
        <a:spcAft>
          <a:spcPct val="0"/>
        </a:spcAft>
        <a:defRPr sz="3900">
          <a:solidFill>
            <a:schemeClr val="tx1"/>
          </a:solidFill>
          <a:latin typeface="Calibri" pitchFamily="34" charset="0"/>
        </a:defRPr>
      </a:lvl3pPr>
      <a:lvl4pPr algn="ctr" rtl="0" eaLnBrk="1" fontAlgn="base" hangingPunct="1">
        <a:spcBef>
          <a:spcPct val="0"/>
        </a:spcBef>
        <a:spcAft>
          <a:spcPct val="0"/>
        </a:spcAft>
        <a:defRPr sz="3900">
          <a:solidFill>
            <a:schemeClr val="tx1"/>
          </a:solidFill>
          <a:latin typeface="Calibri" pitchFamily="34" charset="0"/>
        </a:defRPr>
      </a:lvl4pPr>
      <a:lvl5pPr algn="ctr" rtl="0" eaLnBrk="1" fontAlgn="base" hangingPunct="1">
        <a:spcBef>
          <a:spcPct val="0"/>
        </a:spcBef>
        <a:spcAft>
          <a:spcPct val="0"/>
        </a:spcAft>
        <a:defRPr sz="3900">
          <a:solidFill>
            <a:schemeClr val="tx1"/>
          </a:solidFill>
          <a:latin typeface="Calibri" pitchFamily="34" charset="0"/>
        </a:defRPr>
      </a:lvl5pPr>
      <a:lvl6pPr marL="408157" algn="ctr" rtl="0" eaLnBrk="1" fontAlgn="base" hangingPunct="1">
        <a:spcBef>
          <a:spcPct val="0"/>
        </a:spcBef>
        <a:spcAft>
          <a:spcPct val="0"/>
        </a:spcAft>
        <a:defRPr sz="3900">
          <a:solidFill>
            <a:schemeClr val="tx1"/>
          </a:solidFill>
          <a:latin typeface="Calibri" pitchFamily="34" charset="0"/>
        </a:defRPr>
      </a:lvl6pPr>
      <a:lvl7pPr marL="816314" algn="ctr" rtl="0" eaLnBrk="1" fontAlgn="base" hangingPunct="1">
        <a:spcBef>
          <a:spcPct val="0"/>
        </a:spcBef>
        <a:spcAft>
          <a:spcPct val="0"/>
        </a:spcAft>
        <a:defRPr sz="3900">
          <a:solidFill>
            <a:schemeClr val="tx1"/>
          </a:solidFill>
          <a:latin typeface="Calibri" pitchFamily="34" charset="0"/>
        </a:defRPr>
      </a:lvl7pPr>
      <a:lvl8pPr marL="1224472" algn="ctr" rtl="0" eaLnBrk="1" fontAlgn="base" hangingPunct="1">
        <a:spcBef>
          <a:spcPct val="0"/>
        </a:spcBef>
        <a:spcAft>
          <a:spcPct val="0"/>
        </a:spcAft>
        <a:defRPr sz="3900">
          <a:solidFill>
            <a:schemeClr val="tx1"/>
          </a:solidFill>
          <a:latin typeface="Calibri" pitchFamily="34" charset="0"/>
        </a:defRPr>
      </a:lvl8pPr>
      <a:lvl9pPr marL="1632629" algn="ctr" rtl="0" eaLnBrk="1" fontAlgn="base" hangingPunct="1">
        <a:spcBef>
          <a:spcPct val="0"/>
        </a:spcBef>
        <a:spcAft>
          <a:spcPct val="0"/>
        </a:spcAft>
        <a:defRPr sz="3900">
          <a:solidFill>
            <a:schemeClr val="tx1"/>
          </a:solidFill>
          <a:latin typeface="Calibri" pitchFamily="34" charset="0"/>
        </a:defRPr>
      </a:lvl9pPr>
    </p:titleStyle>
    <p:bodyStyle>
      <a:lvl1pPr marL="162980" indent="-162980" algn="l" rtl="0" eaLnBrk="1" fontAlgn="base" hangingPunct="1">
        <a:lnSpc>
          <a:spcPts val="1696"/>
        </a:lnSpc>
        <a:spcBef>
          <a:spcPts val="0"/>
        </a:spcBef>
        <a:spcAft>
          <a:spcPts val="1696"/>
        </a:spcAft>
        <a:buClr>
          <a:schemeClr val="tx1"/>
        </a:buClr>
        <a:buSzPct val="100000"/>
        <a:buFont typeface="Futura Std Book" pitchFamily="34" charset="0"/>
        <a:buChar char="•"/>
        <a:defRPr sz="1400" b="0" kern="1200">
          <a:solidFill>
            <a:schemeClr val="tx1"/>
          </a:solidFill>
          <a:latin typeface="+mn-lt"/>
          <a:ea typeface="+mn-ea"/>
          <a:cs typeface="+mn-cs"/>
        </a:defRPr>
      </a:lvl1pPr>
      <a:lvl2pPr marL="318873" indent="-155894" algn="l" rtl="0" eaLnBrk="1" fontAlgn="base" hangingPunct="1">
        <a:lnSpc>
          <a:spcPts val="1696"/>
        </a:lnSpc>
        <a:spcBef>
          <a:spcPts val="0"/>
        </a:spcBef>
        <a:spcAft>
          <a:spcPts val="1696"/>
        </a:spcAft>
        <a:buClr>
          <a:schemeClr val="tx1"/>
        </a:buClr>
        <a:buSzPct val="100000"/>
        <a:buFont typeface="Futura Std Book" pitchFamily="34" charset="0"/>
        <a:buChar char="•"/>
        <a:defRPr sz="1400" kern="1200">
          <a:solidFill>
            <a:schemeClr val="tx1"/>
          </a:solidFill>
          <a:latin typeface="+mn-lt"/>
          <a:ea typeface="+mn-ea"/>
          <a:cs typeface="+mn-cs"/>
        </a:defRPr>
      </a:lvl2pPr>
      <a:lvl3pPr marL="481852" indent="-155894" algn="l" rtl="0" eaLnBrk="1" fontAlgn="base" hangingPunct="1">
        <a:lnSpc>
          <a:spcPts val="1696"/>
        </a:lnSpc>
        <a:spcBef>
          <a:spcPts val="0"/>
        </a:spcBef>
        <a:spcAft>
          <a:spcPts val="1696"/>
        </a:spcAft>
        <a:buClr>
          <a:schemeClr val="tx1"/>
        </a:buClr>
        <a:buSzPct val="100000"/>
        <a:buFont typeface="Futura Std Book" pitchFamily="34" charset="0"/>
        <a:buChar char="•"/>
        <a:defRPr sz="1400" kern="1200">
          <a:solidFill>
            <a:schemeClr val="tx1"/>
          </a:solidFill>
          <a:latin typeface="+mn-lt"/>
          <a:ea typeface="+mn-ea"/>
          <a:cs typeface="+mn-cs"/>
        </a:defRPr>
      </a:lvl3pPr>
      <a:lvl4pPr marL="637745" indent="-147390" algn="l" rtl="0" eaLnBrk="1" fontAlgn="base" hangingPunct="1">
        <a:lnSpc>
          <a:spcPts val="1696"/>
        </a:lnSpc>
        <a:spcBef>
          <a:spcPts val="0"/>
        </a:spcBef>
        <a:spcAft>
          <a:spcPts val="1696"/>
        </a:spcAft>
        <a:buClr>
          <a:schemeClr val="tx1"/>
        </a:buClr>
        <a:buSzPct val="100000"/>
        <a:buFont typeface="Futura Std Book" pitchFamily="34" charset="0"/>
        <a:buChar char="•"/>
        <a:defRPr sz="1400" kern="1200">
          <a:solidFill>
            <a:schemeClr val="tx1"/>
          </a:solidFill>
          <a:latin typeface="+mn-lt"/>
          <a:ea typeface="+mn-ea"/>
          <a:cs typeface="+mn-cs"/>
        </a:defRPr>
      </a:lvl4pPr>
      <a:lvl5pPr marL="1836707" indent="-204079" algn="l" rtl="0" eaLnBrk="1" fontAlgn="base" hangingPunct="1">
        <a:spcBef>
          <a:spcPct val="20000"/>
        </a:spcBef>
        <a:spcAft>
          <a:spcPct val="0"/>
        </a:spcAft>
        <a:buClr>
          <a:schemeClr val="accent2"/>
        </a:buClr>
        <a:buFont typeface="Arial" charset="0"/>
        <a:buChar char="»"/>
        <a:defRPr sz="1600" kern="1200">
          <a:solidFill>
            <a:schemeClr val="tx2"/>
          </a:solidFill>
          <a:latin typeface="+mn-lt"/>
          <a:ea typeface="+mn-ea"/>
          <a:cs typeface="+mn-cs"/>
        </a:defRPr>
      </a:lvl5pPr>
      <a:lvl6pPr marL="2244865" indent="-204079" algn="l" defTabSz="816314"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653022" indent="-204079" algn="l" defTabSz="816314"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3061179" indent="-204079" algn="l" defTabSz="816314"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469336" indent="-204079" algn="l" defTabSz="816314" rtl="0" eaLnBrk="1" latinLnBrk="0" hangingPunct="1">
        <a:spcBef>
          <a:spcPct val="20000"/>
        </a:spcBef>
        <a:buFont typeface="Arial" pitchFamily="34" charset="0"/>
        <a:buChar char="•"/>
        <a:defRPr sz="1700" kern="1200">
          <a:solidFill>
            <a:schemeClr val="tx1"/>
          </a:solidFill>
          <a:latin typeface="+mn-lt"/>
          <a:ea typeface="+mn-ea"/>
          <a:cs typeface="+mn-cs"/>
        </a:defRPr>
      </a:lvl9pPr>
    </p:bodyStyle>
    <p:otherStyle>
      <a:defPPr>
        <a:defRPr lang="en-US"/>
      </a:defPPr>
      <a:lvl1pPr marL="0" algn="l" defTabSz="816314" rtl="0" eaLnBrk="1" latinLnBrk="0" hangingPunct="1">
        <a:defRPr sz="1600" kern="1200">
          <a:solidFill>
            <a:schemeClr val="tx1"/>
          </a:solidFill>
          <a:latin typeface="+mn-lt"/>
          <a:ea typeface="+mn-ea"/>
          <a:cs typeface="+mn-cs"/>
        </a:defRPr>
      </a:lvl1pPr>
      <a:lvl2pPr marL="408157" algn="l" defTabSz="816314" rtl="0" eaLnBrk="1" latinLnBrk="0" hangingPunct="1">
        <a:defRPr sz="1600" kern="1200">
          <a:solidFill>
            <a:schemeClr val="tx1"/>
          </a:solidFill>
          <a:latin typeface="+mn-lt"/>
          <a:ea typeface="+mn-ea"/>
          <a:cs typeface="+mn-cs"/>
        </a:defRPr>
      </a:lvl2pPr>
      <a:lvl3pPr marL="816314" algn="l" defTabSz="816314" rtl="0" eaLnBrk="1" latinLnBrk="0" hangingPunct="1">
        <a:defRPr sz="1600" kern="1200">
          <a:solidFill>
            <a:schemeClr val="tx1"/>
          </a:solidFill>
          <a:latin typeface="+mn-lt"/>
          <a:ea typeface="+mn-ea"/>
          <a:cs typeface="+mn-cs"/>
        </a:defRPr>
      </a:lvl3pPr>
      <a:lvl4pPr marL="1224472" algn="l" defTabSz="816314" rtl="0" eaLnBrk="1" latinLnBrk="0" hangingPunct="1">
        <a:defRPr sz="1600" kern="1200">
          <a:solidFill>
            <a:schemeClr val="tx1"/>
          </a:solidFill>
          <a:latin typeface="+mn-lt"/>
          <a:ea typeface="+mn-ea"/>
          <a:cs typeface="+mn-cs"/>
        </a:defRPr>
      </a:lvl4pPr>
      <a:lvl5pPr marL="1632629" algn="l" defTabSz="816314" rtl="0" eaLnBrk="1" latinLnBrk="0" hangingPunct="1">
        <a:defRPr sz="1600" kern="1200">
          <a:solidFill>
            <a:schemeClr val="tx1"/>
          </a:solidFill>
          <a:latin typeface="+mn-lt"/>
          <a:ea typeface="+mn-ea"/>
          <a:cs typeface="+mn-cs"/>
        </a:defRPr>
      </a:lvl5pPr>
      <a:lvl6pPr marL="2040786" algn="l" defTabSz="816314" rtl="0" eaLnBrk="1" latinLnBrk="0" hangingPunct="1">
        <a:defRPr sz="1600" kern="1200">
          <a:solidFill>
            <a:schemeClr val="tx1"/>
          </a:solidFill>
          <a:latin typeface="+mn-lt"/>
          <a:ea typeface="+mn-ea"/>
          <a:cs typeface="+mn-cs"/>
        </a:defRPr>
      </a:lvl6pPr>
      <a:lvl7pPr marL="2448943" algn="l" defTabSz="816314" rtl="0" eaLnBrk="1" latinLnBrk="0" hangingPunct="1">
        <a:defRPr sz="1600" kern="1200">
          <a:solidFill>
            <a:schemeClr val="tx1"/>
          </a:solidFill>
          <a:latin typeface="+mn-lt"/>
          <a:ea typeface="+mn-ea"/>
          <a:cs typeface="+mn-cs"/>
        </a:defRPr>
      </a:lvl7pPr>
      <a:lvl8pPr marL="2857100" algn="l" defTabSz="816314" rtl="0" eaLnBrk="1" latinLnBrk="0" hangingPunct="1">
        <a:defRPr sz="1600" kern="1200">
          <a:solidFill>
            <a:schemeClr val="tx1"/>
          </a:solidFill>
          <a:latin typeface="+mn-lt"/>
          <a:ea typeface="+mn-ea"/>
          <a:cs typeface="+mn-cs"/>
        </a:defRPr>
      </a:lvl8pPr>
      <a:lvl9pPr marL="3265257" algn="l" defTabSz="816314"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hyperlink" Target="http://www.stockholmbusinessalliance.se/konjunkturrapporter/" TargetMode="External"/><Relationship Id="rId2" Type="http://schemas.openxmlformats.org/officeDocument/2006/relationships/hyperlink" Target="http://foretag.stockholm.se/Foretagsservice/Stockholmskonjunkturen1/" TargetMode="Externa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latshållare för bild 12">
            <a:extLst>
              <a:ext uri="{FF2B5EF4-FFF2-40B4-BE49-F238E27FC236}">
                <a16:creationId xmlns:a16="http://schemas.microsoft.com/office/drawing/2014/main" id="{47AE3E5B-2BF6-47C2-9DC7-E460DF00B01B}"/>
              </a:ext>
            </a:extLst>
          </p:cNvPr>
          <p:cNvPicPr>
            <a:picLocks noGrp="1" noChangeAspect="1"/>
          </p:cNvPicPr>
          <p:nvPr>
            <p:ph type="pic" sz="quarter" idx="14"/>
          </p:nvPr>
        </p:nvPicPr>
        <p:blipFill>
          <a:blip r:embed="rId2"/>
          <a:srcRect l="320" r="320"/>
          <a:stretch>
            <a:fillRect/>
          </a:stretch>
        </p:blipFill>
        <p:spPr/>
      </p:pic>
      <p:sp>
        <p:nvSpPr>
          <p:cNvPr id="7" name="Title 2">
            <a:extLst>
              <a:ext uri="{FF2B5EF4-FFF2-40B4-BE49-F238E27FC236}">
                <a16:creationId xmlns:a16="http://schemas.microsoft.com/office/drawing/2014/main" id="{D51917C1-734D-4D54-A05C-176D6F027C16}"/>
              </a:ext>
            </a:extLst>
          </p:cNvPr>
          <p:cNvSpPr>
            <a:spLocks noGrp="1"/>
          </p:cNvSpPr>
          <p:nvPr>
            <p:ph type="title"/>
          </p:nvPr>
        </p:nvSpPr>
        <p:spPr>
          <a:xfrm>
            <a:off x="397496" y="1454655"/>
            <a:ext cx="4174504" cy="727828"/>
          </a:xfrm>
        </p:spPr>
        <p:txBody>
          <a:bodyPr/>
          <a:lstStyle/>
          <a:p>
            <a:r>
              <a:rPr lang="en-GB" sz="2800" dirty="0"/>
              <a:t>Stockholmskonjunkturen</a:t>
            </a:r>
            <a:r>
              <a:rPr lang="en-GB" sz="2000" dirty="0"/>
              <a:t/>
            </a:r>
            <a:br>
              <a:rPr lang="en-GB" sz="2000" dirty="0"/>
            </a:br>
            <a:r>
              <a:rPr lang="en-GB" sz="2000" dirty="0" err="1"/>
              <a:t>Stockholms</a:t>
            </a:r>
            <a:r>
              <a:rPr lang="en-GB" sz="2000" dirty="0"/>
              <a:t> </a:t>
            </a:r>
            <a:r>
              <a:rPr lang="en-GB" sz="2000" dirty="0" err="1"/>
              <a:t>län</a:t>
            </a:r>
            <a:r>
              <a:rPr lang="en-GB" sz="2000" dirty="0"/>
              <a:t> </a:t>
            </a:r>
            <a:r>
              <a:rPr lang="en-GB" sz="2000" dirty="0" err="1"/>
              <a:t>och</a:t>
            </a:r>
            <a:r>
              <a:rPr lang="en-GB" sz="2000" dirty="0"/>
              <a:t> </a:t>
            </a:r>
            <a:r>
              <a:rPr lang="en-GB" sz="2000" dirty="0" err="1"/>
              <a:t>stad</a:t>
            </a:r>
            <a:r>
              <a:rPr lang="en-GB" sz="2000" dirty="0"/>
              <a:t>, 2018 </a:t>
            </a:r>
            <a:r>
              <a:rPr lang="en-GB" sz="2000" dirty="0" err="1"/>
              <a:t>kv</a:t>
            </a:r>
            <a:r>
              <a:rPr lang="en-GB" sz="2000" dirty="0"/>
              <a:t> 1</a:t>
            </a:r>
            <a:br>
              <a:rPr lang="en-GB" sz="2000" dirty="0"/>
            </a:br>
            <a:r>
              <a:rPr lang="en-GB" sz="2000" b="0" dirty="0"/>
              <a:t/>
            </a:r>
            <a:br>
              <a:rPr lang="en-GB" sz="2000" b="0" dirty="0"/>
            </a:br>
            <a:r>
              <a:rPr lang="en-GB" sz="2000" b="0" dirty="0"/>
              <a:t/>
            </a:r>
            <a:br>
              <a:rPr lang="en-GB" sz="2000" b="0" dirty="0"/>
            </a:br>
            <a:r>
              <a:rPr lang="en-GB" sz="2000" b="0" dirty="0"/>
              <a:t/>
            </a:r>
            <a:br>
              <a:rPr lang="en-GB" sz="2000" b="0" dirty="0"/>
            </a:br>
            <a:r>
              <a:rPr lang="en-GB" sz="1600" b="0" dirty="0"/>
              <a:t>20 </a:t>
            </a:r>
            <a:r>
              <a:rPr lang="en-GB" sz="1600" b="0" dirty="0" err="1"/>
              <a:t>juni</a:t>
            </a:r>
            <a:r>
              <a:rPr lang="en-GB" sz="1600" b="0" dirty="0"/>
              <a:t> 2018</a:t>
            </a:r>
            <a:br>
              <a:rPr lang="en-GB" sz="1600" b="0" dirty="0"/>
            </a:br>
            <a:r>
              <a:rPr lang="en-GB" sz="1600" b="0" dirty="0"/>
              <a:t>Stockholm Business Region</a:t>
            </a:r>
            <a:endParaRPr lang="sv-SE" sz="1600" b="0" dirty="0"/>
          </a:p>
        </p:txBody>
      </p:sp>
    </p:spTree>
    <p:extLst>
      <p:ext uri="{BB962C8B-B14F-4D97-AF65-F5344CB8AC3E}">
        <p14:creationId xmlns:p14="http://schemas.microsoft.com/office/powerpoint/2010/main" val="10887349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a:t>Källa: Statistiska centralbyrån (Arbetskraftsundersökningarna, AKU)</a:t>
            </a:r>
          </a:p>
        </p:txBody>
      </p:sp>
      <p:graphicFrame>
        <p:nvGraphicFramePr>
          <p:cNvPr id="2" name="Tabell 1">
            <a:extLst>
              <a:ext uri="{FF2B5EF4-FFF2-40B4-BE49-F238E27FC236}">
                <a16:creationId xmlns:a16="http://schemas.microsoft.com/office/drawing/2014/main" id="{8FA8F760-4C33-4494-9883-BE02F23CC027}"/>
              </a:ext>
            </a:extLst>
          </p:cNvPr>
          <p:cNvGraphicFramePr>
            <a:graphicFrameLocks noGrp="1"/>
          </p:cNvGraphicFramePr>
          <p:nvPr>
            <p:extLst>
              <p:ext uri="{D42A27DB-BD31-4B8C-83A1-F6EECF244321}">
                <p14:modId xmlns:p14="http://schemas.microsoft.com/office/powerpoint/2010/main" val="4255244348"/>
              </p:ext>
            </p:extLst>
          </p:nvPr>
        </p:nvGraphicFramePr>
        <p:xfrm>
          <a:off x="483080" y="985421"/>
          <a:ext cx="7392953" cy="3746925"/>
        </p:xfrm>
        <a:graphic>
          <a:graphicData uri="http://schemas.openxmlformats.org/drawingml/2006/table">
            <a:tbl>
              <a:tblPr/>
              <a:tblGrid>
                <a:gridCol w="3157580">
                  <a:extLst>
                    <a:ext uri="{9D8B030D-6E8A-4147-A177-3AD203B41FA5}">
                      <a16:colId xmlns:a16="http://schemas.microsoft.com/office/drawing/2014/main" val="1880460018"/>
                    </a:ext>
                  </a:extLst>
                </a:gridCol>
                <a:gridCol w="1280596">
                  <a:extLst>
                    <a:ext uri="{9D8B030D-6E8A-4147-A177-3AD203B41FA5}">
                      <a16:colId xmlns:a16="http://schemas.microsoft.com/office/drawing/2014/main" val="4194160659"/>
                    </a:ext>
                  </a:extLst>
                </a:gridCol>
                <a:gridCol w="1053641">
                  <a:extLst>
                    <a:ext uri="{9D8B030D-6E8A-4147-A177-3AD203B41FA5}">
                      <a16:colId xmlns:a16="http://schemas.microsoft.com/office/drawing/2014/main" val="2651544697"/>
                    </a:ext>
                  </a:extLst>
                </a:gridCol>
                <a:gridCol w="950568">
                  <a:extLst>
                    <a:ext uri="{9D8B030D-6E8A-4147-A177-3AD203B41FA5}">
                      <a16:colId xmlns:a16="http://schemas.microsoft.com/office/drawing/2014/main" val="2989089466"/>
                    </a:ext>
                  </a:extLst>
                </a:gridCol>
                <a:gridCol w="950568">
                  <a:extLst>
                    <a:ext uri="{9D8B030D-6E8A-4147-A177-3AD203B41FA5}">
                      <a16:colId xmlns:a16="http://schemas.microsoft.com/office/drawing/2014/main" val="3418733160"/>
                    </a:ext>
                  </a:extLst>
                </a:gridCol>
              </a:tblGrid>
              <a:tr h="206523">
                <a:tc>
                  <a:txBody>
                    <a:bodyPr/>
                    <a:lstStyle/>
                    <a:p>
                      <a:pPr algn="l" fontAlgn="b"/>
                      <a:endParaRPr lang="sv-SE" sz="1100" b="0" i="0" u="none" strike="noStrike">
                        <a:solidFill>
                          <a:srgbClr val="000000"/>
                        </a:solidFill>
                        <a:effectLst/>
                        <a:latin typeface="Futura Std Book" panose="020B0502020204020303" pitchFamily="34" charset="0"/>
                      </a:endParaRP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sv-SE" sz="1100" b="0" i="0" u="none" strike="noStrike">
                          <a:solidFill>
                            <a:srgbClr val="000000"/>
                          </a:solidFill>
                          <a:effectLst/>
                          <a:latin typeface="Futura Std Book" panose="020B0502020204020303" pitchFamily="34" charset="0"/>
                        </a:rPr>
                        <a:t>Antal</a:t>
                      </a:r>
                    </a:p>
                  </a:txBody>
                  <a:tcPr marL="9525" marR="9525" marT="9525" marB="0" anchor="b">
                    <a:lnL w="635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sv-SE" sz="1100" b="0" i="0" u="none" strike="noStrike">
                          <a:solidFill>
                            <a:srgbClr val="000000"/>
                          </a:solidFill>
                          <a:effectLst/>
                          <a:latin typeface="Futura Std Book" panose="020B0502020204020303" pitchFamily="34" charset="0"/>
                        </a:rPr>
                        <a:t>Förändring</a:t>
                      </a:r>
                    </a:p>
                  </a:txBody>
                  <a:tcPr marL="9525" marR="9525" marT="9525" marB="0" anchor="b">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gridSpan="2">
                  <a:txBody>
                    <a:bodyPr/>
                    <a:lstStyle/>
                    <a:p>
                      <a:pPr algn="ctr" fontAlgn="b"/>
                      <a:r>
                        <a:rPr lang="sv-SE" sz="1100" b="0" i="0" u="none" strike="noStrike">
                          <a:solidFill>
                            <a:srgbClr val="000000"/>
                          </a:solidFill>
                          <a:effectLst/>
                          <a:latin typeface="Futura Std Book" panose="020B0502020204020303" pitchFamily="34" charset="0"/>
                        </a:rPr>
                        <a:t>Förändring (%)</a:t>
                      </a:r>
                    </a:p>
                  </a:txBody>
                  <a:tcPr marL="9525" marR="9525" marT="9525"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hMerge="1">
                  <a:txBody>
                    <a:bodyPr/>
                    <a:lstStyle/>
                    <a:p>
                      <a:endParaRPr lang="sv-SE"/>
                    </a:p>
                  </a:txBody>
                  <a:tcP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215122692"/>
                  </a:ext>
                </a:extLst>
              </a:tr>
              <a:tr h="196689">
                <a:tc>
                  <a:txBody>
                    <a:bodyPr/>
                    <a:lstStyle/>
                    <a:p>
                      <a:pPr algn="l" fontAlgn="b"/>
                      <a:endParaRPr lang="sv-SE" sz="1100" b="0" i="0" u="none" strike="noStrike">
                        <a:solidFill>
                          <a:srgbClr val="000000"/>
                        </a:solidFill>
                        <a:effectLst/>
                        <a:latin typeface="Futura Std Book" panose="020B0502020204020303" pitchFamily="34" charset="0"/>
                      </a:endParaRP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sv-SE" sz="1100" b="0" i="0" u="none" strike="noStrike">
                          <a:solidFill>
                            <a:srgbClr val="000000"/>
                          </a:solidFill>
                          <a:effectLst/>
                          <a:latin typeface="Futura Std Book" panose="020B0502020204020303" pitchFamily="34" charset="0"/>
                        </a:rPr>
                        <a:t>2018 kv1</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sv-SE" sz="1100" b="0" i="0" u="none" strike="noStrike">
                          <a:solidFill>
                            <a:srgbClr val="000000"/>
                          </a:solidFill>
                          <a:effectLst/>
                          <a:latin typeface="Futura Std Book" panose="020B0502020204020303" pitchFamily="34" charset="0"/>
                        </a:rPr>
                        <a:t>-1 år (antal)</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1100" b="0" i="0" u="none" strike="noStrike">
                          <a:solidFill>
                            <a:srgbClr val="000000"/>
                          </a:solidFill>
                          <a:effectLst/>
                          <a:latin typeface="Futura Std Book" panose="020B0502020204020303" pitchFamily="34" charset="0"/>
                        </a:rPr>
                        <a:t>-1 år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1100" b="0" i="0" u="none" strike="noStrike">
                          <a:solidFill>
                            <a:srgbClr val="000000"/>
                          </a:solidFill>
                          <a:effectLst/>
                          <a:latin typeface="Futura Std Book" panose="020B0502020204020303" pitchFamily="34" charset="0"/>
                        </a:rPr>
                        <a:t>- 5 år</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905819419"/>
                  </a:ext>
                </a:extLst>
              </a:tr>
              <a:tr h="196689">
                <a:tc>
                  <a:txBody>
                    <a:bodyPr/>
                    <a:lstStyle/>
                    <a:p>
                      <a:pPr algn="l" fontAlgn="b"/>
                      <a:r>
                        <a:rPr lang="sv-SE" sz="900" b="1" i="0" u="none" strike="noStrike">
                          <a:solidFill>
                            <a:srgbClr val="000000"/>
                          </a:solidFill>
                          <a:effectLst/>
                          <a:latin typeface="Futura Std Book" panose="020B0502020204020303" pitchFamily="34" charset="0"/>
                        </a:rPr>
                        <a:t>Total</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sv-SE" sz="1100" b="1" i="0" u="none" strike="noStrike">
                          <a:solidFill>
                            <a:srgbClr val="000000"/>
                          </a:solidFill>
                          <a:effectLst/>
                          <a:latin typeface="Futura Std Book" panose="020B0502020204020303" pitchFamily="34" charset="0"/>
                        </a:rPr>
                        <a:t>1 236 700</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sv-SE" sz="1100" b="1" i="0" u="none" strike="noStrike">
                          <a:solidFill>
                            <a:srgbClr val="000000"/>
                          </a:solidFill>
                          <a:effectLst/>
                          <a:latin typeface="Futura Std Book" panose="020B0502020204020303" pitchFamily="34" charset="0"/>
                        </a:rPr>
                        <a:t>27 900</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1100" b="1" i="0" u="none" strike="noStrike">
                          <a:solidFill>
                            <a:srgbClr val="000000"/>
                          </a:solidFill>
                          <a:effectLst/>
                          <a:latin typeface="Futura Std Book" panose="020B0502020204020303" pitchFamily="34" charset="0"/>
                        </a:rPr>
                        <a:t>2,3</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1100" b="1" i="0" u="none" strike="noStrike">
                          <a:solidFill>
                            <a:srgbClr val="000000"/>
                          </a:solidFill>
                          <a:effectLst/>
                          <a:latin typeface="Futura Std Book" panose="020B0502020204020303" pitchFamily="34" charset="0"/>
                        </a:rPr>
                        <a:t>10,9</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52843830"/>
                  </a:ext>
                </a:extLst>
              </a:tr>
              <a:tr h="196689">
                <a:tc>
                  <a:txBody>
                    <a:bodyPr/>
                    <a:lstStyle/>
                    <a:p>
                      <a:pPr algn="l" fontAlgn="b"/>
                      <a:r>
                        <a:rPr lang="sv-SE" sz="900" b="0" i="0" u="none" strike="noStrike">
                          <a:solidFill>
                            <a:srgbClr val="000000"/>
                          </a:solidFill>
                          <a:effectLst/>
                          <a:latin typeface="Futura Std Book" panose="020B0502020204020303" pitchFamily="34" charset="0"/>
                        </a:rPr>
                        <a:t>Jordbruk, skogsbruk &amp; fiske</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sv-SE" sz="1100" b="0" i="0" u="none" strike="noStrike" dirty="0">
                          <a:solidFill>
                            <a:srgbClr val="000000"/>
                          </a:solidFill>
                          <a:effectLst/>
                          <a:latin typeface="Futura Std Book" panose="020B0502020204020303" pitchFamily="34" charset="0"/>
                        </a:rPr>
                        <a:t>i.u.</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sv-SE" sz="1100" b="0" i="0" u="none" strike="noStrike" dirty="0">
                          <a:solidFill>
                            <a:srgbClr val="000000"/>
                          </a:solidFill>
                          <a:effectLst/>
                          <a:latin typeface="Futura Std Book" panose="020B0502020204020303" pitchFamily="34" charset="0"/>
                        </a:rPr>
                        <a:t>i.u.</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1100" b="0" i="0" u="none" strike="noStrike" dirty="0">
                          <a:solidFill>
                            <a:srgbClr val="000000"/>
                          </a:solidFill>
                          <a:effectLst/>
                          <a:latin typeface="Futura Std Book" panose="020B0502020204020303" pitchFamily="34" charset="0"/>
                        </a:rPr>
                        <a:t>i.u.</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1100" b="0" i="0" u="none" strike="noStrike" dirty="0">
                          <a:solidFill>
                            <a:srgbClr val="000000"/>
                          </a:solidFill>
                          <a:effectLst/>
                          <a:latin typeface="Futura Std Book" panose="020B0502020204020303" pitchFamily="34" charset="0"/>
                        </a:rPr>
                        <a:t>i.u.</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854251380"/>
                  </a:ext>
                </a:extLst>
              </a:tr>
              <a:tr h="196689">
                <a:tc>
                  <a:txBody>
                    <a:bodyPr/>
                    <a:lstStyle/>
                    <a:p>
                      <a:pPr algn="l" fontAlgn="b"/>
                      <a:r>
                        <a:rPr lang="sv-SE" sz="900" b="0" i="0" u="none" strike="noStrike">
                          <a:solidFill>
                            <a:srgbClr val="000000"/>
                          </a:solidFill>
                          <a:effectLst/>
                          <a:latin typeface="Futura Std Book" panose="020B0502020204020303" pitchFamily="34" charset="0"/>
                        </a:rPr>
                        <a:t>Tillverkn. &amp; utvinning, energi och miljö</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sv-SE" sz="1100" b="0" i="0" u="none" strike="noStrike">
                          <a:solidFill>
                            <a:srgbClr val="000000"/>
                          </a:solidFill>
                          <a:effectLst/>
                          <a:latin typeface="Futura Std Book" panose="020B0502020204020303" pitchFamily="34" charset="0"/>
                        </a:rPr>
                        <a:t>68 100</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sv-SE" sz="1100" b="0" i="0" u="none" strike="noStrike">
                          <a:solidFill>
                            <a:srgbClr val="000000"/>
                          </a:solidFill>
                          <a:effectLst/>
                          <a:latin typeface="Futura Std Book" panose="020B0502020204020303" pitchFamily="34" charset="0"/>
                        </a:rPr>
                        <a:t>9 600</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1100" b="0" i="0" u="none" strike="noStrike">
                          <a:solidFill>
                            <a:srgbClr val="000000"/>
                          </a:solidFill>
                          <a:effectLst/>
                          <a:latin typeface="Futura Std Book" panose="020B0502020204020303" pitchFamily="34" charset="0"/>
                        </a:rPr>
                        <a:t>16,4</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1100" b="0" i="0" u="none" strike="noStrike" dirty="0">
                          <a:solidFill>
                            <a:srgbClr val="000000"/>
                          </a:solidFill>
                          <a:effectLst/>
                          <a:latin typeface="Futura Std Book" panose="020B0502020204020303" pitchFamily="34" charset="0"/>
                        </a:rPr>
                        <a:t>17,0</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961085476"/>
                  </a:ext>
                </a:extLst>
              </a:tr>
              <a:tr h="196689">
                <a:tc>
                  <a:txBody>
                    <a:bodyPr/>
                    <a:lstStyle/>
                    <a:p>
                      <a:pPr algn="l" fontAlgn="b"/>
                      <a:r>
                        <a:rPr lang="sv-SE" sz="900" b="0" i="0" u="none" strike="noStrike">
                          <a:solidFill>
                            <a:srgbClr val="000000"/>
                          </a:solidFill>
                          <a:effectLst/>
                          <a:latin typeface="Futura Std Book" panose="020B0502020204020303" pitchFamily="34" charset="0"/>
                        </a:rPr>
                        <a:t>därav Tillverkn. Av verkstadsvaror</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sv-SE" sz="1100" b="0" i="0" u="none" strike="noStrike">
                          <a:solidFill>
                            <a:srgbClr val="000000"/>
                          </a:solidFill>
                          <a:effectLst/>
                          <a:latin typeface="Futura Std Book" panose="020B0502020204020303" pitchFamily="34" charset="0"/>
                        </a:rPr>
                        <a:t>30 100</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sv-SE" sz="1100" b="0" i="0" u="none" strike="noStrike">
                          <a:solidFill>
                            <a:srgbClr val="000000"/>
                          </a:solidFill>
                          <a:effectLst/>
                          <a:latin typeface="Futura Std Book" panose="020B0502020204020303" pitchFamily="34" charset="0"/>
                        </a:rPr>
                        <a:t>3 400</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1100" b="0" i="0" u="none" strike="noStrike">
                          <a:solidFill>
                            <a:srgbClr val="000000"/>
                          </a:solidFill>
                          <a:effectLst/>
                          <a:latin typeface="Futura Std Book" panose="020B0502020204020303" pitchFamily="34" charset="0"/>
                        </a:rPr>
                        <a:t>12,7</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1100" b="0" i="0" u="none" strike="noStrike" dirty="0">
                          <a:solidFill>
                            <a:srgbClr val="000000"/>
                          </a:solidFill>
                          <a:effectLst/>
                          <a:latin typeface="Futura Std Book" panose="020B0502020204020303" pitchFamily="34" charset="0"/>
                        </a:rPr>
                        <a:t>6,0</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149566777"/>
                  </a:ext>
                </a:extLst>
              </a:tr>
              <a:tr h="196689">
                <a:tc>
                  <a:txBody>
                    <a:bodyPr/>
                    <a:lstStyle/>
                    <a:p>
                      <a:pPr algn="l" fontAlgn="b"/>
                      <a:r>
                        <a:rPr lang="sv-SE" sz="900" b="0" i="0" u="none" strike="noStrike">
                          <a:solidFill>
                            <a:srgbClr val="000000"/>
                          </a:solidFill>
                          <a:effectLst/>
                          <a:latin typeface="Futura Std Book" panose="020B0502020204020303" pitchFamily="34" charset="0"/>
                        </a:rPr>
                        <a:t>Byggverksamhet</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sv-SE" sz="1100" b="0" i="0" u="none" strike="noStrike">
                          <a:solidFill>
                            <a:srgbClr val="000000"/>
                          </a:solidFill>
                          <a:effectLst/>
                          <a:latin typeface="Futura Std Book" panose="020B0502020204020303" pitchFamily="34" charset="0"/>
                        </a:rPr>
                        <a:t>68 500</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sv-SE" sz="1100" b="0" i="0" u="none" strike="noStrike">
                          <a:solidFill>
                            <a:srgbClr val="000000"/>
                          </a:solidFill>
                          <a:effectLst/>
                          <a:latin typeface="Futura Std Book" panose="020B0502020204020303" pitchFamily="34" charset="0"/>
                        </a:rPr>
                        <a:t>-1 800</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1100" b="0" i="0" u="none" strike="noStrike">
                          <a:solidFill>
                            <a:srgbClr val="000000"/>
                          </a:solidFill>
                          <a:effectLst/>
                          <a:latin typeface="Futura Std Book" panose="020B0502020204020303" pitchFamily="34" charset="0"/>
                        </a:rPr>
                        <a:t>-2,6</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1100" b="0" i="0" u="none" strike="noStrike" dirty="0">
                          <a:solidFill>
                            <a:srgbClr val="000000"/>
                          </a:solidFill>
                          <a:effectLst/>
                          <a:latin typeface="Futura Std Book" panose="020B0502020204020303" pitchFamily="34" charset="0"/>
                        </a:rPr>
                        <a:t>5,9</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918156206"/>
                  </a:ext>
                </a:extLst>
              </a:tr>
              <a:tr h="196689">
                <a:tc>
                  <a:txBody>
                    <a:bodyPr/>
                    <a:lstStyle/>
                    <a:p>
                      <a:pPr algn="l" fontAlgn="b"/>
                      <a:r>
                        <a:rPr lang="sv-SE" sz="900" b="0" i="0" u="none" strike="noStrike">
                          <a:solidFill>
                            <a:srgbClr val="000000"/>
                          </a:solidFill>
                          <a:effectLst/>
                          <a:latin typeface="Futura Std Book" panose="020B0502020204020303" pitchFamily="34" charset="0"/>
                        </a:rPr>
                        <a:t>Handel</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sv-SE" sz="1100" b="0" i="0" u="none" strike="noStrike">
                          <a:solidFill>
                            <a:srgbClr val="000000"/>
                          </a:solidFill>
                          <a:effectLst/>
                          <a:latin typeface="Futura Std Book" panose="020B0502020204020303" pitchFamily="34" charset="0"/>
                        </a:rPr>
                        <a:t>141 500</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sv-SE" sz="1100" b="0" i="0" u="none" strike="noStrike">
                          <a:solidFill>
                            <a:srgbClr val="000000"/>
                          </a:solidFill>
                          <a:effectLst/>
                          <a:latin typeface="Futura Std Book" panose="020B0502020204020303" pitchFamily="34" charset="0"/>
                        </a:rPr>
                        <a:t>3 600</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1100" b="0" i="0" u="none" strike="noStrike">
                          <a:solidFill>
                            <a:srgbClr val="000000"/>
                          </a:solidFill>
                          <a:effectLst/>
                          <a:latin typeface="Futura Std Book" panose="020B0502020204020303" pitchFamily="34" charset="0"/>
                        </a:rPr>
                        <a:t>2,6</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1100" b="0" i="0" u="none" strike="noStrike" dirty="0">
                          <a:solidFill>
                            <a:srgbClr val="000000"/>
                          </a:solidFill>
                          <a:effectLst/>
                          <a:latin typeface="Futura Std Book" panose="020B0502020204020303" pitchFamily="34" charset="0"/>
                        </a:rPr>
                        <a:t>8,5</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277628501"/>
                  </a:ext>
                </a:extLst>
              </a:tr>
              <a:tr h="196689">
                <a:tc>
                  <a:txBody>
                    <a:bodyPr/>
                    <a:lstStyle/>
                    <a:p>
                      <a:pPr algn="l" fontAlgn="b"/>
                      <a:r>
                        <a:rPr lang="sv-SE" sz="900" b="0" i="0" u="none" strike="noStrike">
                          <a:solidFill>
                            <a:srgbClr val="000000"/>
                          </a:solidFill>
                          <a:effectLst/>
                          <a:latin typeface="Futura Std Book" panose="020B0502020204020303" pitchFamily="34" charset="0"/>
                        </a:rPr>
                        <a:t>Transport</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sv-SE" sz="1100" b="0" i="0" u="none" strike="noStrike">
                          <a:solidFill>
                            <a:srgbClr val="000000"/>
                          </a:solidFill>
                          <a:effectLst/>
                          <a:latin typeface="Futura Std Book" panose="020B0502020204020303" pitchFamily="34" charset="0"/>
                        </a:rPr>
                        <a:t>57 400</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sv-SE" sz="1100" b="0" i="0" u="none" strike="noStrike">
                          <a:solidFill>
                            <a:srgbClr val="000000"/>
                          </a:solidFill>
                          <a:effectLst/>
                          <a:latin typeface="Futura Std Book" panose="020B0502020204020303" pitchFamily="34" charset="0"/>
                        </a:rPr>
                        <a:t>1 800</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1100" b="0" i="0" u="none" strike="noStrike">
                          <a:solidFill>
                            <a:srgbClr val="000000"/>
                          </a:solidFill>
                          <a:effectLst/>
                          <a:latin typeface="Futura Std Book" panose="020B0502020204020303" pitchFamily="34" charset="0"/>
                        </a:rPr>
                        <a:t>3,2</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1100" b="0" i="0" u="none" strike="noStrike" dirty="0">
                          <a:solidFill>
                            <a:srgbClr val="000000"/>
                          </a:solidFill>
                          <a:effectLst/>
                          <a:latin typeface="Futura Std Book" panose="020B0502020204020303" pitchFamily="34" charset="0"/>
                        </a:rPr>
                        <a:t>3,1</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024621871"/>
                  </a:ext>
                </a:extLst>
              </a:tr>
              <a:tr h="196689">
                <a:tc>
                  <a:txBody>
                    <a:bodyPr/>
                    <a:lstStyle/>
                    <a:p>
                      <a:pPr algn="l" fontAlgn="b"/>
                      <a:r>
                        <a:rPr lang="sv-SE" sz="900" b="0" i="0" u="none" strike="noStrike">
                          <a:solidFill>
                            <a:srgbClr val="000000"/>
                          </a:solidFill>
                          <a:effectLst/>
                          <a:latin typeface="Futura Std Book" panose="020B0502020204020303" pitchFamily="34" charset="0"/>
                        </a:rPr>
                        <a:t>Hotell och restaurang</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sv-SE" sz="1100" b="0" i="0" u="none" strike="noStrike">
                          <a:solidFill>
                            <a:srgbClr val="000000"/>
                          </a:solidFill>
                          <a:effectLst/>
                          <a:latin typeface="Futura Std Book" panose="020B0502020204020303" pitchFamily="34" charset="0"/>
                        </a:rPr>
                        <a:t>52 000</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sv-SE" sz="1100" b="0" i="0" u="none" strike="noStrike">
                          <a:solidFill>
                            <a:srgbClr val="000000"/>
                          </a:solidFill>
                          <a:effectLst/>
                          <a:latin typeface="Futura Std Book" panose="020B0502020204020303" pitchFamily="34" charset="0"/>
                        </a:rPr>
                        <a:t>2 200</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1100" b="0" i="0" u="none" strike="noStrike">
                          <a:solidFill>
                            <a:srgbClr val="000000"/>
                          </a:solidFill>
                          <a:effectLst/>
                          <a:latin typeface="Futura Std Book" panose="020B0502020204020303" pitchFamily="34" charset="0"/>
                        </a:rPr>
                        <a:t>4,4</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1100" b="0" i="0" u="none" strike="noStrike" dirty="0">
                          <a:solidFill>
                            <a:srgbClr val="000000"/>
                          </a:solidFill>
                          <a:effectLst/>
                          <a:latin typeface="Futura Std Book" panose="020B0502020204020303" pitchFamily="34" charset="0"/>
                        </a:rPr>
                        <a:t>34,0</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876920265"/>
                  </a:ext>
                </a:extLst>
              </a:tr>
              <a:tr h="196689">
                <a:tc>
                  <a:txBody>
                    <a:bodyPr/>
                    <a:lstStyle/>
                    <a:p>
                      <a:pPr algn="l" fontAlgn="b"/>
                      <a:r>
                        <a:rPr lang="sv-SE" sz="900" b="0" i="0" u="none" strike="noStrike">
                          <a:solidFill>
                            <a:srgbClr val="000000"/>
                          </a:solidFill>
                          <a:effectLst/>
                          <a:latin typeface="Futura Std Book" panose="020B0502020204020303" pitchFamily="34" charset="0"/>
                        </a:rPr>
                        <a:t>Information &amp; kommunikation</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sv-SE" sz="1100" b="0" i="0" u="none" strike="noStrike">
                          <a:solidFill>
                            <a:srgbClr val="000000"/>
                          </a:solidFill>
                          <a:effectLst/>
                          <a:latin typeface="Futura Std Book" panose="020B0502020204020303" pitchFamily="34" charset="0"/>
                        </a:rPr>
                        <a:t>108 800</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sv-SE" sz="1100" b="0" i="0" u="none" strike="noStrike">
                          <a:solidFill>
                            <a:srgbClr val="000000"/>
                          </a:solidFill>
                          <a:effectLst/>
                          <a:latin typeface="Futura Std Book" panose="020B0502020204020303" pitchFamily="34" charset="0"/>
                        </a:rPr>
                        <a:t>14 300</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1100" b="0" i="0" u="none" strike="noStrike">
                          <a:solidFill>
                            <a:srgbClr val="000000"/>
                          </a:solidFill>
                          <a:effectLst/>
                          <a:latin typeface="Futura Std Book" panose="020B0502020204020303" pitchFamily="34" charset="0"/>
                        </a:rPr>
                        <a:t>15,1</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1100" b="0" i="0" u="none" strike="noStrike" dirty="0">
                          <a:solidFill>
                            <a:srgbClr val="000000"/>
                          </a:solidFill>
                          <a:effectLst/>
                          <a:latin typeface="Futura Std Book" panose="020B0502020204020303" pitchFamily="34" charset="0"/>
                        </a:rPr>
                        <a:t>20,9</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083453225"/>
                  </a:ext>
                </a:extLst>
              </a:tr>
              <a:tr h="196689">
                <a:tc>
                  <a:txBody>
                    <a:bodyPr/>
                    <a:lstStyle/>
                    <a:p>
                      <a:pPr algn="l" fontAlgn="b"/>
                      <a:r>
                        <a:rPr lang="sv-SE" sz="900" b="0" i="0" u="none" strike="noStrike">
                          <a:solidFill>
                            <a:srgbClr val="000000"/>
                          </a:solidFill>
                          <a:effectLst/>
                          <a:latin typeface="Futura Std Book" panose="020B0502020204020303" pitchFamily="34" charset="0"/>
                        </a:rPr>
                        <a:t>Personliga &amp; kulturella tjänster</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sv-SE" sz="1100" b="0" i="0" u="none" strike="noStrike">
                          <a:solidFill>
                            <a:srgbClr val="000000"/>
                          </a:solidFill>
                          <a:effectLst/>
                          <a:latin typeface="Futura Std Book" panose="020B0502020204020303" pitchFamily="34" charset="0"/>
                        </a:rPr>
                        <a:t>76 500</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sv-SE" sz="1100" b="0" i="0" u="none" strike="noStrike">
                          <a:solidFill>
                            <a:srgbClr val="000000"/>
                          </a:solidFill>
                          <a:effectLst/>
                          <a:latin typeface="Futura Std Book" panose="020B0502020204020303" pitchFamily="34" charset="0"/>
                        </a:rPr>
                        <a:t>1 400</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1100" b="0" i="0" u="none" strike="noStrike">
                          <a:solidFill>
                            <a:srgbClr val="000000"/>
                          </a:solidFill>
                          <a:effectLst/>
                          <a:latin typeface="Futura Std Book" panose="020B0502020204020303" pitchFamily="34" charset="0"/>
                        </a:rPr>
                        <a:t>1,9</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1100" b="0" i="0" u="none" strike="noStrike" dirty="0">
                          <a:solidFill>
                            <a:srgbClr val="000000"/>
                          </a:solidFill>
                          <a:effectLst/>
                          <a:latin typeface="Futura Std Book" panose="020B0502020204020303" pitchFamily="34" charset="0"/>
                        </a:rPr>
                        <a:t>14,2</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708310007"/>
                  </a:ext>
                </a:extLst>
              </a:tr>
              <a:tr h="196689">
                <a:tc>
                  <a:txBody>
                    <a:bodyPr/>
                    <a:lstStyle/>
                    <a:p>
                      <a:pPr algn="l" fontAlgn="b"/>
                      <a:r>
                        <a:rPr lang="sv-SE" sz="900" b="0" i="0" u="none" strike="noStrike">
                          <a:solidFill>
                            <a:srgbClr val="000000"/>
                          </a:solidFill>
                          <a:effectLst/>
                          <a:latin typeface="Futura Std Book" panose="020B0502020204020303" pitchFamily="34" charset="0"/>
                        </a:rPr>
                        <a:t>Finansiell verksamhet, företagstjänster</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sv-SE" sz="1100" b="0" i="0" u="none" strike="noStrike">
                          <a:solidFill>
                            <a:srgbClr val="000000"/>
                          </a:solidFill>
                          <a:effectLst/>
                          <a:latin typeface="Futura Std Book" panose="020B0502020204020303" pitchFamily="34" charset="0"/>
                        </a:rPr>
                        <a:t>294 900</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sv-SE" sz="1100" b="0" i="0" u="none" strike="noStrike">
                          <a:solidFill>
                            <a:srgbClr val="000000"/>
                          </a:solidFill>
                          <a:effectLst/>
                          <a:latin typeface="Futura Std Book" panose="020B0502020204020303" pitchFamily="34" charset="0"/>
                        </a:rPr>
                        <a:t>-5 900</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1100" b="0" i="0" u="none" strike="noStrike">
                          <a:solidFill>
                            <a:srgbClr val="000000"/>
                          </a:solidFill>
                          <a:effectLst/>
                          <a:latin typeface="Futura Std Book" panose="020B0502020204020303" pitchFamily="34" charset="0"/>
                        </a:rPr>
                        <a:t>-2,0</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1100" b="0" i="0" u="none" strike="noStrike" dirty="0">
                          <a:solidFill>
                            <a:srgbClr val="000000"/>
                          </a:solidFill>
                          <a:effectLst/>
                          <a:latin typeface="Futura Std Book" panose="020B0502020204020303" pitchFamily="34" charset="0"/>
                        </a:rPr>
                        <a:t>11,6</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536960916"/>
                  </a:ext>
                </a:extLst>
              </a:tr>
              <a:tr h="196689">
                <a:tc>
                  <a:txBody>
                    <a:bodyPr/>
                    <a:lstStyle/>
                    <a:p>
                      <a:pPr algn="l" fontAlgn="b"/>
                      <a:r>
                        <a:rPr lang="sv-SE" sz="900" b="0" i="0" u="none" strike="noStrike">
                          <a:solidFill>
                            <a:srgbClr val="000000"/>
                          </a:solidFill>
                          <a:effectLst/>
                          <a:latin typeface="Futura Std Book" panose="020B0502020204020303" pitchFamily="34" charset="0"/>
                        </a:rPr>
                        <a:t>Offentlig förvaltning</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sv-SE" sz="1100" b="0" i="0" u="none" strike="noStrike">
                          <a:solidFill>
                            <a:srgbClr val="000000"/>
                          </a:solidFill>
                          <a:effectLst/>
                          <a:latin typeface="Futura Std Book" panose="020B0502020204020303" pitchFamily="34" charset="0"/>
                        </a:rPr>
                        <a:t>90 800</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sv-SE" sz="1100" b="0" i="0" u="none" strike="noStrike">
                          <a:solidFill>
                            <a:srgbClr val="000000"/>
                          </a:solidFill>
                          <a:effectLst/>
                          <a:latin typeface="Futura Std Book" panose="020B0502020204020303" pitchFamily="34" charset="0"/>
                        </a:rPr>
                        <a:t>7 100</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1100" b="0" i="0" u="none" strike="noStrike">
                          <a:solidFill>
                            <a:srgbClr val="000000"/>
                          </a:solidFill>
                          <a:effectLst/>
                          <a:latin typeface="Futura Std Book" panose="020B0502020204020303" pitchFamily="34" charset="0"/>
                        </a:rPr>
                        <a:t>8,5</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1100" b="0" i="0" u="none" strike="noStrike" dirty="0">
                          <a:solidFill>
                            <a:srgbClr val="000000"/>
                          </a:solidFill>
                          <a:effectLst/>
                          <a:latin typeface="Futura Std Book" panose="020B0502020204020303" pitchFamily="34" charset="0"/>
                        </a:rPr>
                        <a:t>25,6</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27635269"/>
                  </a:ext>
                </a:extLst>
              </a:tr>
              <a:tr h="196689">
                <a:tc>
                  <a:txBody>
                    <a:bodyPr/>
                    <a:lstStyle/>
                    <a:p>
                      <a:pPr algn="l" fontAlgn="b"/>
                      <a:r>
                        <a:rPr lang="sv-SE" sz="900" b="0" i="0" u="none" strike="noStrike">
                          <a:solidFill>
                            <a:srgbClr val="000000"/>
                          </a:solidFill>
                          <a:effectLst/>
                          <a:latin typeface="Futura Std Book" panose="020B0502020204020303" pitchFamily="34" charset="0"/>
                        </a:rPr>
                        <a:t>Utbildning</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sv-SE" sz="1100" b="0" i="0" u="none" strike="noStrike">
                          <a:solidFill>
                            <a:srgbClr val="000000"/>
                          </a:solidFill>
                          <a:effectLst/>
                          <a:latin typeface="Futura Std Book" panose="020B0502020204020303" pitchFamily="34" charset="0"/>
                        </a:rPr>
                        <a:t>131 200</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sv-SE" sz="1100" b="0" i="0" u="none" strike="noStrike">
                          <a:solidFill>
                            <a:srgbClr val="000000"/>
                          </a:solidFill>
                          <a:effectLst/>
                          <a:latin typeface="Futura Std Book" panose="020B0502020204020303" pitchFamily="34" charset="0"/>
                        </a:rPr>
                        <a:t>2 600</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1100" b="0" i="0" u="none" strike="noStrike">
                          <a:solidFill>
                            <a:srgbClr val="000000"/>
                          </a:solidFill>
                          <a:effectLst/>
                          <a:latin typeface="Futura Std Book" panose="020B0502020204020303" pitchFamily="34" charset="0"/>
                        </a:rPr>
                        <a:t>2,0</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1100" b="0" i="0" u="none" strike="noStrike" dirty="0">
                          <a:solidFill>
                            <a:srgbClr val="000000"/>
                          </a:solidFill>
                          <a:effectLst/>
                          <a:latin typeface="Futura Std Book" panose="020B0502020204020303" pitchFamily="34" charset="0"/>
                        </a:rPr>
                        <a:t>9,3</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664658596"/>
                  </a:ext>
                </a:extLst>
              </a:tr>
              <a:tr h="196689">
                <a:tc>
                  <a:txBody>
                    <a:bodyPr/>
                    <a:lstStyle/>
                    <a:p>
                      <a:pPr algn="l" fontAlgn="b"/>
                      <a:r>
                        <a:rPr lang="sv-SE" sz="900" b="0" i="0" u="none" strike="noStrike">
                          <a:solidFill>
                            <a:srgbClr val="000000"/>
                          </a:solidFill>
                          <a:effectLst/>
                          <a:latin typeface="Futura Std Book" panose="020B0502020204020303" pitchFamily="34" charset="0"/>
                        </a:rPr>
                        <a:t>Vård och omsorg</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sv-SE" sz="1100" b="0" i="0" u="none" strike="noStrike">
                          <a:solidFill>
                            <a:srgbClr val="000000"/>
                          </a:solidFill>
                          <a:effectLst/>
                          <a:latin typeface="Futura Std Book" panose="020B0502020204020303" pitchFamily="34" charset="0"/>
                        </a:rPr>
                        <a:t>139 600</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sv-SE" sz="1100" b="0" i="0" u="none" strike="noStrike">
                          <a:solidFill>
                            <a:srgbClr val="000000"/>
                          </a:solidFill>
                          <a:effectLst/>
                          <a:latin typeface="Futura Std Book" panose="020B0502020204020303" pitchFamily="34" charset="0"/>
                        </a:rPr>
                        <a:t>-6 300</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1100" b="0" i="0" u="none" strike="noStrike">
                          <a:solidFill>
                            <a:srgbClr val="000000"/>
                          </a:solidFill>
                          <a:effectLst/>
                          <a:latin typeface="Futura Std Book" panose="020B0502020204020303" pitchFamily="34" charset="0"/>
                        </a:rPr>
                        <a:t>-4,3</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1100" b="0" i="0" u="none" strike="noStrike" dirty="0">
                          <a:solidFill>
                            <a:srgbClr val="000000"/>
                          </a:solidFill>
                          <a:effectLst/>
                          <a:latin typeface="Futura Std Book" panose="020B0502020204020303" pitchFamily="34" charset="0"/>
                        </a:rPr>
                        <a:t>0,7</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370825389"/>
                  </a:ext>
                </a:extLst>
              </a:tr>
              <a:tr h="196689">
                <a:tc>
                  <a:txBody>
                    <a:bodyPr/>
                    <a:lstStyle/>
                    <a:p>
                      <a:pPr algn="l" fontAlgn="b"/>
                      <a:r>
                        <a:rPr lang="sv-SE" sz="900" b="0" i="0" u="none" strike="noStrike">
                          <a:solidFill>
                            <a:srgbClr val="000000"/>
                          </a:solidFill>
                          <a:effectLst/>
                          <a:latin typeface="Futura Std Book" panose="020B0502020204020303" pitchFamily="34" charset="0"/>
                        </a:rPr>
                        <a:t>Uppgift saknas</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sv-SE" sz="1100" b="0" i="0" u="none" strike="noStrike" dirty="0">
                          <a:solidFill>
                            <a:srgbClr val="000000"/>
                          </a:solidFill>
                          <a:effectLst/>
                          <a:latin typeface="Futura Std Book" panose="020B0502020204020303" pitchFamily="34" charset="0"/>
                        </a:rPr>
                        <a:t>i.u.</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sv-SE" sz="1100" b="0" i="0" u="none" strike="noStrike" dirty="0">
                          <a:solidFill>
                            <a:srgbClr val="000000"/>
                          </a:solidFill>
                          <a:effectLst/>
                          <a:latin typeface="Futura Std Book" panose="020B0502020204020303" pitchFamily="34" charset="0"/>
                        </a:rPr>
                        <a:t>i.u.</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1100" b="0" i="0" u="none" strike="noStrike" dirty="0">
                          <a:solidFill>
                            <a:srgbClr val="000000"/>
                          </a:solidFill>
                          <a:effectLst/>
                          <a:latin typeface="Futura Std Book" panose="020B0502020204020303" pitchFamily="34" charset="0"/>
                        </a:rPr>
                        <a:t>i.u.</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1100" b="0" i="0" u="none" strike="noStrike" dirty="0">
                          <a:solidFill>
                            <a:srgbClr val="000000"/>
                          </a:solidFill>
                          <a:effectLst/>
                          <a:latin typeface="Futura Std Book" panose="020B0502020204020303" pitchFamily="34" charset="0"/>
                        </a:rPr>
                        <a:t>i.u.</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230259614"/>
                  </a:ext>
                </a:extLst>
              </a:tr>
              <a:tr h="196689">
                <a:tc>
                  <a:txBody>
                    <a:bodyPr/>
                    <a:lstStyle/>
                    <a:p>
                      <a:pPr algn="l" fontAlgn="b"/>
                      <a:r>
                        <a:rPr lang="sv-SE" sz="900" b="0" i="0" u="none" strike="noStrike" dirty="0">
                          <a:solidFill>
                            <a:srgbClr val="000000"/>
                          </a:solidFill>
                          <a:effectLst/>
                          <a:latin typeface="Futura Std Book" panose="020B0502020204020303" pitchFamily="34" charset="0"/>
                        </a:rPr>
                        <a:t>Sysselsatta i Sverige</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sv-SE" sz="1100" b="0" i="0" u="none" strike="noStrike">
                          <a:solidFill>
                            <a:srgbClr val="000000"/>
                          </a:solidFill>
                          <a:effectLst/>
                          <a:latin typeface="Futura Std Book" panose="020B0502020204020303" pitchFamily="34" charset="0"/>
                        </a:rPr>
                        <a:t>1 232 900</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sv-SE" sz="1100" b="0" i="0" u="none" strike="noStrike">
                          <a:solidFill>
                            <a:srgbClr val="000000"/>
                          </a:solidFill>
                          <a:effectLst/>
                          <a:latin typeface="Futura Std Book" panose="020B0502020204020303" pitchFamily="34" charset="0"/>
                        </a:rPr>
                        <a:t>28 300</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1100" b="0" i="0" u="none" strike="noStrike">
                          <a:solidFill>
                            <a:srgbClr val="000000"/>
                          </a:solidFill>
                          <a:effectLst/>
                          <a:latin typeface="Futura Std Book" panose="020B0502020204020303" pitchFamily="34" charset="0"/>
                        </a:rPr>
                        <a:t>2,3</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1100" b="0" i="0" u="none" strike="noStrike">
                          <a:solidFill>
                            <a:srgbClr val="000000"/>
                          </a:solidFill>
                          <a:effectLst/>
                          <a:latin typeface="Futura Std Book" panose="020B0502020204020303" pitchFamily="34" charset="0"/>
                        </a:rPr>
                        <a:t>11,1</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41426585"/>
                  </a:ext>
                </a:extLst>
              </a:tr>
              <a:tr h="196689">
                <a:tc>
                  <a:txBody>
                    <a:bodyPr/>
                    <a:lstStyle/>
                    <a:p>
                      <a:pPr algn="l" fontAlgn="b"/>
                      <a:r>
                        <a:rPr lang="sv-SE" sz="900" b="0" i="0" u="none" strike="noStrike">
                          <a:solidFill>
                            <a:srgbClr val="000000"/>
                          </a:solidFill>
                          <a:effectLst/>
                          <a:latin typeface="Futura Std Book" panose="020B0502020204020303" pitchFamily="34" charset="0"/>
                        </a:rPr>
                        <a:t>Sysselsatta utomlands</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sv-SE" sz="1100" b="0" i="0" u="none" strike="noStrike">
                          <a:solidFill>
                            <a:srgbClr val="000000"/>
                          </a:solidFill>
                          <a:effectLst/>
                          <a:latin typeface="Futura Std Book" panose="020B0502020204020303" pitchFamily="34" charset="0"/>
                        </a:rPr>
                        <a:t>3 700</a:t>
                      </a:r>
                    </a:p>
                  </a:txBody>
                  <a:tcPr marL="9525" marR="9525" marT="9525" marB="0" anchor="b">
                    <a:lnL w="6350" cap="flat" cmpd="sng" algn="ctr">
                      <a:noFill/>
                      <a:prstDash val="solid"/>
                      <a:round/>
                      <a:headEnd type="none" w="med" len="med"/>
                      <a:tailEnd type="none" w="med" len="med"/>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sv-SE" sz="1100" b="0" i="0" u="none" strike="noStrike" dirty="0">
                          <a:solidFill>
                            <a:srgbClr val="000000"/>
                          </a:solidFill>
                          <a:effectLst/>
                          <a:latin typeface="Futura Std Book" panose="020B0502020204020303" pitchFamily="34" charset="0"/>
                        </a:rPr>
                        <a:t>-400</a:t>
                      </a:r>
                    </a:p>
                  </a:txBody>
                  <a:tcPr marL="9525" marR="9525" marT="9525"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sv-SE" sz="1100" b="0" i="0" u="none" strike="noStrike">
                          <a:solidFill>
                            <a:srgbClr val="000000"/>
                          </a:solidFill>
                          <a:effectLst/>
                          <a:latin typeface="Futura Std Book" panose="020B0502020204020303" pitchFamily="34" charset="0"/>
                        </a:rPr>
                        <a:t>-9,8</a:t>
                      </a:r>
                    </a:p>
                  </a:txBody>
                  <a:tcPr marL="9525" marR="9525" marT="9525"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sv-SE" sz="1100" b="0" i="0" u="none" strike="noStrike" dirty="0">
                          <a:solidFill>
                            <a:srgbClr val="000000"/>
                          </a:solidFill>
                          <a:effectLst/>
                          <a:latin typeface="Futura Std Book" panose="020B0502020204020303" pitchFamily="34" charset="0"/>
                        </a:rPr>
                        <a:t>-35,1</a:t>
                      </a:r>
                    </a:p>
                  </a:txBody>
                  <a:tcPr marL="9525" marR="9525" marT="9525"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46950368"/>
                  </a:ext>
                </a:extLst>
              </a:tr>
            </a:tbl>
          </a:graphicData>
        </a:graphic>
      </p:graphicFrame>
      <p:sp>
        <p:nvSpPr>
          <p:cNvPr id="6" name="Rubrik 2"/>
          <p:cNvSpPr txBox="1">
            <a:spLocks/>
          </p:cNvSpPr>
          <p:nvPr/>
        </p:nvSpPr>
        <p:spPr bwMode="auto">
          <a:xfrm>
            <a:off x="2424146" y="68886"/>
            <a:ext cx="6208130" cy="72782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lnSpc>
                <a:spcPts val="3213"/>
              </a:lnSpc>
              <a:spcBef>
                <a:spcPct val="0"/>
              </a:spcBef>
              <a:spcAft>
                <a:spcPct val="0"/>
              </a:spcAft>
              <a:defRPr sz="2200" b="1" kern="1200" cap="none" spc="-89" baseline="0">
                <a:solidFill>
                  <a:schemeClr val="tx1"/>
                </a:solidFill>
                <a:latin typeface="+mj-lt"/>
                <a:ea typeface="+mj-ea"/>
                <a:cs typeface="+mj-cs"/>
              </a:defRPr>
            </a:lvl1pPr>
            <a:lvl2pPr algn="ctr" rtl="0" eaLnBrk="1" fontAlgn="base" hangingPunct="1">
              <a:spcBef>
                <a:spcPct val="0"/>
              </a:spcBef>
              <a:spcAft>
                <a:spcPct val="0"/>
              </a:spcAft>
              <a:defRPr sz="3900">
                <a:solidFill>
                  <a:schemeClr val="tx1"/>
                </a:solidFill>
                <a:latin typeface="Calibri" pitchFamily="34" charset="0"/>
              </a:defRPr>
            </a:lvl2pPr>
            <a:lvl3pPr algn="ctr" rtl="0" eaLnBrk="1" fontAlgn="base" hangingPunct="1">
              <a:spcBef>
                <a:spcPct val="0"/>
              </a:spcBef>
              <a:spcAft>
                <a:spcPct val="0"/>
              </a:spcAft>
              <a:defRPr sz="3900">
                <a:solidFill>
                  <a:schemeClr val="tx1"/>
                </a:solidFill>
                <a:latin typeface="Calibri" pitchFamily="34" charset="0"/>
              </a:defRPr>
            </a:lvl3pPr>
            <a:lvl4pPr algn="ctr" rtl="0" eaLnBrk="1" fontAlgn="base" hangingPunct="1">
              <a:spcBef>
                <a:spcPct val="0"/>
              </a:spcBef>
              <a:spcAft>
                <a:spcPct val="0"/>
              </a:spcAft>
              <a:defRPr sz="3900">
                <a:solidFill>
                  <a:schemeClr val="tx1"/>
                </a:solidFill>
                <a:latin typeface="Calibri" pitchFamily="34" charset="0"/>
              </a:defRPr>
            </a:lvl4pPr>
            <a:lvl5pPr algn="ctr" rtl="0" eaLnBrk="1" fontAlgn="base" hangingPunct="1">
              <a:spcBef>
                <a:spcPct val="0"/>
              </a:spcBef>
              <a:spcAft>
                <a:spcPct val="0"/>
              </a:spcAft>
              <a:defRPr sz="3900">
                <a:solidFill>
                  <a:schemeClr val="tx1"/>
                </a:solidFill>
                <a:latin typeface="Calibri" pitchFamily="34" charset="0"/>
              </a:defRPr>
            </a:lvl5pPr>
            <a:lvl6pPr marL="408157" algn="ctr" rtl="0" eaLnBrk="1" fontAlgn="base" hangingPunct="1">
              <a:spcBef>
                <a:spcPct val="0"/>
              </a:spcBef>
              <a:spcAft>
                <a:spcPct val="0"/>
              </a:spcAft>
              <a:defRPr sz="3900">
                <a:solidFill>
                  <a:schemeClr val="tx1"/>
                </a:solidFill>
                <a:latin typeface="Calibri" pitchFamily="34" charset="0"/>
              </a:defRPr>
            </a:lvl6pPr>
            <a:lvl7pPr marL="816314" algn="ctr" rtl="0" eaLnBrk="1" fontAlgn="base" hangingPunct="1">
              <a:spcBef>
                <a:spcPct val="0"/>
              </a:spcBef>
              <a:spcAft>
                <a:spcPct val="0"/>
              </a:spcAft>
              <a:defRPr sz="3900">
                <a:solidFill>
                  <a:schemeClr val="tx1"/>
                </a:solidFill>
                <a:latin typeface="Calibri" pitchFamily="34" charset="0"/>
              </a:defRPr>
            </a:lvl7pPr>
            <a:lvl8pPr marL="1224472" algn="ctr" rtl="0" eaLnBrk="1" fontAlgn="base" hangingPunct="1">
              <a:spcBef>
                <a:spcPct val="0"/>
              </a:spcBef>
              <a:spcAft>
                <a:spcPct val="0"/>
              </a:spcAft>
              <a:defRPr sz="3900">
                <a:solidFill>
                  <a:schemeClr val="tx1"/>
                </a:solidFill>
                <a:latin typeface="Calibri" pitchFamily="34" charset="0"/>
              </a:defRPr>
            </a:lvl8pPr>
            <a:lvl9pPr marL="1632629" algn="ctr" rtl="0" eaLnBrk="1" fontAlgn="base" hangingPunct="1">
              <a:spcBef>
                <a:spcPct val="0"/>
              </a:spcBef>
              <a:spcAft>
                <a:spcPct val="0"/>
              </a:spcAft>
              <a:defRPr sz="3900">
                <a:solidFill>
                  <a:schemeClr val="tx1"/>
                </a:solidFill>
                <a:latin typeface="Calibri" pitchFamily="34" charset="0"/>
              </a:defRPr>
            </a:lvl9pPr>
          </a:lstStyle>
          <a:p>
            <a:pPr>
              <a:lnSpc>
                <a:spcPct val="100000"/>
              </a:lnSpc>
            </a:pPr>
            <a:r>
              <a:rPr lang="sv-SE" sz="2800" dirty="0"/>
              <a:t>Sysselsättning efter bransch</a:t>
            </a:r>
          </a:p>
          <a:p>
            <a:pPr>
              <a:lnSpc>
                <a:spcPct val="100000"/>
              </a:lnSpc>
            </a:pPr>
            <a:r>
              <a:rPr lang="sv-SE" sz="2000" dirty="0"/>
              <a:t>Stockholms län</a:t>
            </a:r>
            <a:br>
              <a:rPr lang="sv-SE" sz="2000" dirty="0"/>
            </a:br>
            <a:r>
              <a:rPr lang="sv-SE" sz="2800" b="0" dirty="0"/>
              <a:t/>
            </a:r>
            <a:br>
              <a:rPr lang="sv-SE" sz="2800" b="0" dirty="0"/>
            </a:br>
            <a:endParaRPr lang="sv-SE" sz="2000" b="0" dirty="0"/>
          </a:p>
        </p:txBody>
      </p:sp>
    </p:spTree>
    <p:extLst>
      <p:ext uri="{BB962C8B-B14F-4D97-AF65-F5344CB8AC3E}">
        <p14:creationId xmlns:p14="http://schemas.microsoft.com/office/powerpoint/2010/main" val="2082659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91C44678-C4D2-451F-85F7-B7928FAA5F1C}"/>
              </a:ext>
            </a:extLst>
          </p:cNvPr>
          <p:cNvPicPr>
            <a:picLocks noChangeAspect="1"/>
          </p:cNvPicPr>
          <p:nvPr/>
        </p:nvPicPr>
        <p:blipFill>
          <a:blip r:embed="rId2"/>
          <a:stretch>
            <a:fillRect/>
          </a:stretch>
        </p:blipFill>
        <p:spPr>
          <a:xfrm>
            <a:off x="360000" y="1440000"/>
            <a:ext cx="5401524" cy="3237257"/>
          </a:xfrm>
          <a:prstGeom prst="rect">
            <a:avLst/>
          </a:prstGeom>
        </p:spPr>
      </p:pic>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a:t>Källa: Arbetsförmedlingen</a:t>
            </a:r>
          </a:p>
        </p:txBody>
      </p:sp>
      <p:sp>
        <p:nvSpPr>
          <p:cNvPr id="11" name="Rundad rektangulär 7">
            <a:extLst>
              <a:ext uri="{FF2B5EF4-FFF2-40B4-BE49-F238E27FC236}">
                <a16:creationId xmlns:a16="http://schemas.microsoft.com/office/drawing/2014/main" id="{2C76E0AC-BFAC-4466-9B8B-686BE733B885}"/>
              </a:ext>
            </a:extLst>
          </p:cNvPr>
          <p:cNvSpPr/>
          <p:nvPr/>
        </p:nvSpPr>
        <p:spPr>
          <a:xfrm>
            <a:off x="5622113" y="497441"/>
            <a:ext cx="3350392" cy="526325"/>
          </a:xfrm>
          <a:prstGeom prst="wedgeRoundRectCallou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800" i="1" dirty="0">
                <a:solidFill>
                  <a:schemeClr val="bg1"/>
                </a:solidFill>
              </a:rPr>
              <a:t>I Stockholms län ökade antalet nyanmälda platser inom information &amp; kommunikation med drygt  1830, vilket motsvarar en uppgång med 47 procent.</a:t>
            </a:r>
            <a:endParaRPr lang="sv-SE" sz="800" dirty="0">
              <a:solidFill>
                <a:schemeClr val="bg1"/>
              </a:solidFill>
            </a:endParaRPr>
          </a:p>
        </p:txBody>
      </p:sp>
      <p:graphicFrame>
        <p:nvGraphicFramePr>
          <p:cNvPr id="12" name="Tabell 11">
            <a:extLst>
              <a:ext uri="{FF2B5EF4-FFF2-40B4-BE49-F238E27FC236}">
                <a16:creationId xmlns:a16="http://schemas.microsoft.com/office/drawing/2014/main" id="{271B69F8-0E30-4217-A272-F0995182791C}"/>
              </a:ext>
            </a:extLst>
          </p:cNvPr>
          <p:cNvGraphicFramePr>
            <a:graphicFrameLocks noGrp="1"/>
          </p:cNvGraphicFramePr>
          <p:nvPr>
            <p:extLst>
              <p:ext uri="{D42A27DB-BD31-4B8C-83A1-F6EECF244321}">
                <p14:modId xmlns:p14="http://schemas.microsoft.com/office/powerpoint/2010/main" val="1473594195"/>
              </p:ext>
            </p:extLst>
          </p:nvPr>
        </p:nvGraphicFramePr>
        <p:xfrm>
          <a:off x="5544000" y="3132000"/>
          <a:ext cx="3561805" cy="1398220"/>
        </p:xfrm>
        <a:graphic>
          <a:graphicData uri="http://schemas.openxmlformats.org/drawingml/2006/table">
            <a:tbl>
              <a:tblPr/>
              <a:tblGrid>
                <a:gridCol w="1118726">
                  <a:extLst>
                    <a:ext uri="{9D8B030D-6E8A-4147-A177-3AD203B41FA5}">
                      <a16:colId xmlns:a16="http://schemas.microsoft.com/office/drawing/2014/main" val="1022424684"/>
                    </a:ext>
                  </a:extLst>
                </a:gridCol>
                <a:gridCol w="548021">
                  <a:extLst>
                    <a:ext uri="{9D8B030D-6E8A-4147-A177-3AD203B41FA5}">
                      <a16:colId xmlns:a16="http://schemas.microsoft.com/office/drawing/2014/main" val="2810466088"/>
                    </a:ext>
                  </a:extLst>
                </a:gridCol>
                <a:gridCol w="325406">
                  <a:extLst>
                    <a:ext uri="{9D8B030D-6E8A-4147-A177-3AD203B41FA5}">
                      <a16:colId xmlns:a16="http://schemas.microsoft.com/office/drawing/2014/main" val="2858246381"/>
                    </a:ext>
                  </a:extLst>
                </a:gridCol>
                <a:gridCol w="495501">
                  <a:extLst>
                    <a:ext uri="{9D8B030D-6E8A-4147-A177-3AD203B41FA5}">
                      <a16:colId xmlns:a16="http://schemas.microsoft.com/office/drawing/2014/main" val="3424564329"/>
                    </a:ext>
                  </a:extLst>
                </a:gridCol>
                <a:gridCol w="633264">
                  <a:extLst>
                    <a:ext uri="{9D8B030D-6E8A-4147-A177-3AD203B41FA5}">
                      <a16:colId xmlns:a16="http://schemas.microsoft.com/office/drawing/2014/main" val="2104359149"/>
                    </a:ext>
                  </a:extLst>
                </a:gridCol>
                <a:gridCol w="440887">
                  <a:extLst>
                    <a:ext uri="{9D8B030D-6E8A-4147-A177-3AD203B41FA5}">
                      <a16:colId xmlns:a16="http://schemas.microsoft.com/office/drawing/2014/main" val="900767245"/>
                    </a:ext>
                  </a:extLst>
                </a:gridCol>
              </a:tblGrid>
              <a:tr h="192355">
                <a:tc>
                  <a:txBody>
                    <a:bodyPr/>
                    <a:lstStyle/>
                    <a:p>
                      <a:pPr algn="l" fontAlgn="b"/>
                      <a:endParaRPr lang="sv-SE" sz="800" b="0" i="0" u="none" strike="noStrike" dirty="0">
                        <a:solidFill>
                          <a:srgbClr val="000000"/>
                        </a:solidFill>
                        <a:effectLst/>
                        <a:latin typeface="+mj-lt"/>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dirty="0">
                          <a:solidFill>
                            <a:srgbClr val="000000"/>
                          </a:solidFill>
                          <a:effectLst/>
                          <a:latin typeface="+mj-lt"/>
                        </a:rPr>
                        <a:t>Antal</a:t>
                      </a: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gridSpan="2">
                  <a:txBody>
                    <a:bodyPr/>
                    <a:lstStyle/>
                    <a:p>
                      <a:pPr algn="ctr" fontAlgn="b"/>
                      <a:r>
                        <a:rPr lang="sv-SE" sz="800" b="0" i="0" u="none" strike="noStrike" dirty="0">
                          <a:solidFill>
                            <a:srgbClr val="000000"/>
                          </a:solidFill>
                          <a:effectLst/>
                          <a:latin typeface="+mj-lt"/>
                        </a:rPr>
                        <a:t>Förändring (%)</a:t>
                      </a: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hMerge="1">
                  <a:txBody>
                    <a:bodyPr/>
                    <a:lstStyle/>
                    <a:p>
                      <a:endParaRPr lang="sv-SE"/>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gridSpan="2">
                  <a:txBody>
                    <a:bodyPr/>
                    <a:lstStyle/>
                    <a:p>
                      <a:pPr algn="ctr" fontAlgn="b"/>
                      <a:r>
                        <a:rPr lang="sv-SE" sz="800" b="0" i="0" u="none" strike="noStrike" dirty="0">
                          <a:solidFill>
                            <a:srgbClr val="000000"/>
                          </a:solidFill>
                          <a:effectLst/>
                          <a:latin typeface="+mj-lt"/>
                        </a:rPr>
                        <a:t>R12*</a:t>
                      </a:r>
                    </a:p>
                  </a:txBody>
                  <a:tcPr marL="9525" marR="9525" marT="9525"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hMerge="1">
                  <a:txBody>
                    <a:bodyPr/>
                    <a:lstStyle/>
                    <a:p>
                      <a:endParaRPr lang="sv-SE"/>
                    </a:p>
                  </a:txBody>
                  <a:tcPr/>
                </a:tc>
                <a:extLst>
                  <a:ext uri="{0D108BD9-81ED-4DB2-BD59-A6C34878D82A}">
                    <a16:rowId xmlns:a16="http://schemas.microsoft.com/office/drawing/2014/main" val="467242467"/>
                  </a:ext>
                </a:extLst>
              </a:tr>
              <a:tr h="190500">
                <a:tc>
                  <a:txBody>
                    <a:bodyPr/>
                    <a:lstStyle/>
                    <a:p>
                      <a:pPr algn="l" fontAlgn="b"/>
                      <a:endParaRPr lang="sv-SE" sz="800" b="0" i="0" u="none" strike="noStrike" dirty="0">
                        <a:solidFill>
                          <a:srgbClr val="000000"/>
                        </a:solidFill>
                        <a:effectLst/>
                        <a:latin typeface="+mj-lt"/>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dirty="0">
                          <a:solidFill>
                            <a:srgbClr val="000000"/>
                          </a:solidFill>
                          <a:effectLst/>
                          <a:latin typeface="+mj-lt"/>
                        </a:rPr>
                        <a:t>2018 kv1</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mj-lt"/>
                        </a:rPr>
                        <a:t>-1 år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mj-lt"/>
                        </a:rPr>
                        <a:t>- 5 år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dirty="0">
                          <a:solidFill>
                            <a:srgbClr val="000000"/>
                          </a:solidFill>
                          <a:effectLst/>
                          <a:latin typeface="+mj-lt"/>
                        </a:rPr>
                        <a:t>Antal</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mj-lt"/>
                        </a:rPr>
                        <a:t>Utv., </a:t>
                      </a:r>
                      <a:r>
                        <a:rPr lang="sv-SE" sz="800" b="0" i="0" u="none" strike="noStrike" dirty="0">
                          <a:solidFill>
                            <a:srgbClr val="000000"/>
                          </a:solidFill>
                          <a:effectLst/>
                          <a:latin typeface="+mj-lt"/>
                        </a:rPr>
                        <a:t>%</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960330622"/>
                  </a:ext>
                </a:extLst>
              </a:tr>
              <a:tr h="190500">
                <a:tc>
                  <a:txBody>
                    <a:bodyPr/>
                    <a:lstStyle/>
                    <a:p>
                      <a:pPr algn="l" fontAlgn="b"/>
                      <a:r>
                        <a:rPr lang="sv-SE" sz="800" b="0" i="0" u="none" strike="noStrike" dirty="0">
                          <a:solidFill>
                            <a:srgbClr val="000000"/>
                          </a:solidFill>
                          <a:effectLst/>
                          <a:latin typeface="+mj-lt"/>
                        </a:rPr>
                        <a:t>Sverige</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dirty="0">
                          <a:solidFill>
                            <a:srgbClr val="000000"/>
                          </a:solidFill>
                          <a:effectLst/>
                          <a:latin typeface="+mj-lt"/>
                        </a:rPr>
                        <a:t>404 158</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dirty="0">
                          <a:solidFill>
                            <a:srgbClr val="000000"/>
                          </a:solidFill>
                          <a:effectLst/>
                          <a:latin typeface="+mj-lt"/>
                        </a:rPr>
                        <a:t>5,4</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dirty="0">
                          <a:solidFill>
                            <a:srgbClr val="000000"/>
                          </a:solidFill>
                          <a:effectLst/>
                          <a:latin typeface="+mj-lt"/>
                        </a:rPr>
                        <a:t>96,1</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dirty="0">
                          <a:solidFill>
                            <a:srgbClr val="000000"/>
                          </a:solidFill>
                          <a:effectLst/>
                          <a:latin typeface="+mj-lt"/>
                        </a:rPr>
                        <a:t>1 299 314</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dirty="0">
                          <a:solidFill>
                            <a:srgbClr val="000000"/>
                          </a:solidFill>
                          <a:effectLst/>
                          <a:latin typeface="+mj-lt"/>
                        </a:rPr>
                        <a:t>-1,4</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670669893"/>
                  </a:ext>
                </a:extLst>
              </a:tr>
              <a:tr h="190500">
                <a:tc>
                  <a:txBody>
                    <a:bodyPr/>
                    <a:lstStyle/>
                    <a:p>
                      <a:pPr algn="l" fontAlgn="b"/>
                      <a:r>
                        <a:rPr lang="sv-SE" sz="800" b="0" i="0" u="none" strike="noStrike">
                          <a:solidFill>
                            <a:srgbClr val="000000"/>
                          </a:solidFill>
                          <a:effectLst/>
                          <a:latin typeface="+mj-lt"/>
                        </a:rPr>
                        <a:t>Stockholmsregionen</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dirty="0">
                          <a:solidFill>
                            <a:srgbClr val="000000"/>
                          </a:solidFill>
                          <a:effectLst/>
                          <a:latin typeface="+mj-lt"/>
                        </a:rPr>
                        <a:t>187 437</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dirty="0">
                          <a:solidFill>
                            <a:srgbClr val="000000"/>
                          </a:solidFill>
                          <a:effectLst/>
                          <a:latin typeface="+mj-lt"/>
                        </a:rPr>
                        <a:t>4,1</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dirty="0">
                          <a:solidFill>
                            <a:srgbClr val="000000"/>
                          </a:solidFill>
                          <a:effectLst/>
                          <a:latin typeface="+mj-lt"/>
                        </a:rPr>
                        <a:t>93,4</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mj-lt"/>
                        </a:rPr>
                        <a:t>599 407</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dirty="0">
                          <a:solidFill>
                            <a:srgbClr val="000000"/>
                          </a:solidFill>
                          <a:effectLst/>
                          <a:latin typeface="+mj-lt"/>
                        </a:rPr>
                        <a:t>-6,6</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679068515"/>
                  </a:ext>
                </a:extLst>
              </a:tr>
              <a:tr h="190500">
                <a:tc>
                  <a:txBody>
                    <a:bodyPr/>
                    <a:lstStyle/>
                    <a:p>
                      <a:pPr algn="l" fontAlgn="b"/>
                      <a:r>
                        <a:rPr lang="sv-SE" sz="800" b="1" i="0" u="none" strike="noStrike">
                          <a:solidFill>
                            <a:srgbClr val="000000"/>
                          </a:solidFill>
                          <a:effectLst/>
                          <a:latin typeface="+mj-lt"/>
                        </a:rPr>
                        <a:t>Stockholms län</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1" i="0" u="none" strike="noStrike" dirty="0">
                          <a:solidFill>
                            <a:srgbClr val="000000"/>
                          </a:solidFill>
                          <a:effectLst/>
                          <a:latin typeface="+mj-lt"/>
                        </a:rPr>
                        <a:t>102 042</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1" i="0" u="none" strike="noStrike" dirty="0">
                          <a:solidFill>
                            <a:srgbClr val="000000"/>
                          </a:solidFill>
                          <a:effectLst/>
                          <a:latin typeface="+mj-lt"/>
                        </a:rPr>
                        <a:t>-0,1</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1" i="0" u="none" strike="noStrike" dirty="0">
                          <a:solidFill>
                            <a:srgbClr val="000000"/>
                          </a:solidFill>
                          <a:effectLst/>
                          <a:latin typeface="+mj-lt"/>
                        </a:rPr>
                        <a:t>96,2</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1" i="0" u="none" strike="noStrike">
                          <a:solidFill>
                            <a:srgbClr val="000000"/>
                          </a:solidFill>
                          <a:effectLst/>
                          <a:latin typeface="+mj-lt"/>
                        </a:rPr>
                        <a:t>352 955</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1" i="0" u="none" strike="noStrike" dirty="0">
                          <a:solidFill>
                            <a:srgbClr val="000000"/>
                          </a:solidFill>
                          <a:effectLst/>
                          <a:latin typeface="+mj-lt"/>
                        </a:rPr>
                        <a:t>-10,5</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111970189"/>
                  </a:ext>
                </a:extLst>
              </a:tr>
              <a:tr h="190500">
                <a:tc>
                  <a:txBody>
                    <a:bodyPr/>
                    <a:lstStyle/>
                    <a:p>
                      <a:pPr algn="l" fontAlgn="b"/>
                      <a:r>
                        <a:rPr lang="sv-SE" sz="800" b="1" i="0" u="none" strike="noStrike">
                          <a:solidFill>
                            <a:srgbClr val="000000"/>
                          </a:solidFill>
                          <a:effectLst/>
                          <a:latin typeface="+mj-lt"/>
                        </a:rPr>
                        <a:t>Stockholms stad</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1" i="0" u="none" strike="noStrike" dirty="0">
                          <a:solidFill>
                            <a:srgbClr val="000000"/>
                          </a:solidFill>
                          <a:effectLst/>
                          <a:latin typeface="+mj-lt"/>
                        </a:rPr>
                        <a:t>66 162</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1" i="0" u="none" strike="noStrike" dirty="0">
                          <a:solidFill>
                            <a:srgbClr val="000000"/>
                          </a:solidFill>
                          <a:effectLst/>
                          <a:latin typeface="+mj-lt"/>
                        </a:rPr>
                        <a:t>-1,7</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1" i="0" u="none" strike="noStrike" dirty="0">
                          <a:solidFill>
                            <a:srgbClr val="000000"/>
                          </a:solidFill>
                          <a:effectLst/>
                          <a:latin typeface="+mj-lt"/>
                        </a:rPr>
                        <a:t>98,7</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1" i="0" u="none" strike="noStrike">
                          <a:solidFill>
                            <a:srgbClr val="000000"/>
                          </a:solidFill>
                          <a:effectLst/>
                          <a:latin typeface="+mj-lt"/>
                        </a:rPr>
                        <a:t>233 470</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1" i="0" u="none" strike="noStrike" dirty="0">
                          <a:solidFill>
                            <a:srgbClr val="000000"/>
                          </a:solidFill>
                          <a:effectLst/>
                          <a:latin typeface="+mj-lt"/>
                        </a:rPr>
                        <a:t>-10,8</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795389825"/>
                  </a:ext>
                </a:extLst>
              </a:tr>
              <a:tr h="190500">
                <a:tc>
                  <a:txBody>
                    <a:bodyPr/>
                    <a:lstStyle/>
                    <a:p>
                      <a:pPr algn="l" fontAlgn="b"/>
                      <a:r>
                        <a:rPr lang="sv-SE" sz="800" b="0" i="0" u="none" strike="noStrike" dirty="0">
                          <a:solidFill>
                            <a:srgbClr val="000000"/>
                          </a:solidFill>
                          <a:effectLst/>
                          <a:latin typeface="Futura Std Book" panose="020B0502020204020303"/>
                        </a:rPr>
                        <a:t>Sverige, </a:t>
                      </a:r>
                      <a:r>
                        <a:rPr lang="sv-SE" sz="800" b="0" i="0" u="none" strike="noStrike" dirty="0" err="1">
                          <a:solidFill>
                            <a:srgbClr val="000000"/>
                          </a:solidFill>
                          <a:effectLst/>
                          <a:latin typeface="Futura Std Book" panose="020B0502020204020303"/>
                        </a:rPr>
                        <a:t>exkl</a:t>
                      </a:r>
                      <a:r>
                        <a:rPr lang="sv-SE" sz="800" b="0" i="0" u="none" strike="noStrike" dirty="0">
                          <a:solidFill>
                            <a:srgbClr val="000000"/>
                          </a:solidFill>
                          <a:effectLst/>
                          <a:latin typeface="Futura Std Book" panose="020B0502020204020303"/>
                        </a:rPr>
                        <a:t> Stockholms län</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dirty="0">
                          <a:solidFill>
                            <a:srgbClr val="000000"/>
                          </a:solidFill>
                          <a:effectLst/>
                          <a:latin typeface="Futura Std Book" panose="020B0502020204020303"/>
                        </a:rPr>
                        <a:t>302 116</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a:rPr>
                        <a:t>7,4</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a:rPr>
                        <a:t>96,0</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a:rPr>
                        <a:t>946 359</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dirty="0">
                          <a:solidFill>
                            <a:srgbClr val="000000"/>
                          </a:solidFill>
                          <a:effectLst/>
                          <a:latin typeface="Futura Std Book" panose="020B0502020204020303"/>
                        </a:rPr>
                        <a:t>2,5</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663977072"/>
                  </a:ext>
                </a:extLst>
              </a:tr>
            </a:tbl>
          </a:graphicData>
        </a:graphic>
      </p:graphicFrame>
      <p:sp>
        <p:nvSpPr>
          <p:cNvPr id="13" name="textruta 12">
            <a:extLst>
              <a:ext uri="{FF2B5EF4-FFF2-40B4-BE49-F238E27FC236}">
                <a16:creationId xmlns:a16="http://schemas.microsoft.com/office/drawing/2014/main" id="{2130C92C-4F7B-4B73-B47C-8DBCB6E61237}"/>
              </a:ext>
            </a:extLst>
          </p:cNvPr>
          <p:cNvSpPr txBox="1"/>
          <p:nvPr/>
        </p:nvSpPr>
        <p:spPr>
          <a:xfrm>
            <a:off x="900000" y="1116000"/>
            <a:ext cx="914400" cy="445636"/>
          </a:xfrm>
          <a:prstGeom prst="rect">
            <a:avLst/>
          </a:prstGeom>
          <a:noFill/>
        </p:spPr>
        <p:txBody>
          <a:bodyPr wrap="none" lIns="0" tIns="0" rIns="0" bIns="0" rtlCol="0">
            <a:noAutofit/>
          </a:bodyPr>
          <a:lstStyle/>
          <a:p>
            <a:r>
              <a:rPr lang="sv-SE" sz="1100" b="1" dirty="0"/>
              <a:t>Nyanmälda platser på arbetsförmedlingen</a:t>
            </a:r>
          </a:p>
          <a:p>
            <a:r>
              <a:rPr lang="sv-SE" sz="1100" dirty="0"/>
              <a:t>Index 100 = 2008 kv1</a:t>
            </a:r>
            <a:br>
              <a:rPr lang="sv-SE" sz="1100" dirty="0"/>
            </a:br>
            <a:endParaRPr lang="sv-SE" sz="1100" dirty="0"/>
          </a:p>
        </p:txBody>
      </p:sp>
      <p:sp>
        <p:nvSpPr>
          <p:cNvPr id="15" name="Rubrik 2">
            <a:extLst>
              <a:ext uri="{FF2B5EF4-FFF2-40B4-BE49-F238E27FC236}">
                <a16:creationId xmlns:a16="http://schemas.microsoft.com/office/drawing/2014/main" id="{0DA7347C-0E99-42B8-A124-15F063A88AC7}"/>
              </a:ext>
            </a:extLst>
          </p:cNvPr>
          <p:cNvSpPr txBox="1">
            <a:spLocks/>
          </p:cNvSpPr>
          <p:nvPr/>
        </p:nvSpPr>
        <p:spPr bwMode="auto">
          <a:xfrm>
            <a:off x="2442298" y="396690"/>
            <a:ext cx="2767877" cy="72782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lnSpc>
                <a:spcPts val="3213"/>
              </a:lnSpc>
              <a:spcBef>
                <a:spcPct val="0"/>
              </a:spcBef>
              <a:spcAft>
                <a:spcPct val="0"/>
              </a:spcAft>
              <a:defRPr sz="2200" b="1" kern="1200" cap="none" spc="-89" baseline="0">
                <a:solidFill>
                  <a:schemeClr val="tx1"/>
                </a:solidFill>
                <a:latin typeface="+mj-lt"/>
                <a:ea typeface="+mj-ea"/>
                <a:cs typeface="+mj-cs"/>
              </a:defRPr>
            </a:lvl1pPr>
            <a:lvl2pPr algn="ctr" rtl="0" eaLnBrk="1" fontAlgn="base" hangingPunct="1">
              <a:spcBef>
                <a:spcPct val="0"/>
              </a:spcBef>
              <a:spcAft>
                <a:spcPct val="0"/>
              </a:spcAft>
              <a:defRPr sz="3900">
                <a:solidFill>
                  <a:schemeClr val="tx1"/>
                </a:solidFill>
                <a:latin typeface="Calibri" pitchFamily="34" charset="0"/>
              </a:defRPr>
            </a:lvl2pPr>
            <a:lvl3pPr algn="ctr" rtl="0" eaLnBrk="1" fontAlgn="base" hangingPunct="1">
              <a:spcBef>
                <a:spcPct val="0"/>
              </a:spcBef>
              <a:spcAft>
                <a:spcPct val="0"/>
              </a:spcAft>
              <a:defRPr sz="3900">
                <a:solidFill>
                  <a:schemeClr val="tx1"/>
                </a:solidFill>
                <a:latin typeface="Calibri" pitchFamily="34" charset="0"/>
              </a:defRPr>
            </a:lvl3pPr>
            <a:lvl4pPr algn="ctr" rtl="0" eaLnBrk="1" fontAlgn="base" hangingPunct="1">
              <a:spcBef>
                <a:spcPct val="0"/>
              </a:spcBef>
              <a:spcAft>
                <a:spcPct val="0"/>
              </a:spcAft>
              <a:defRPr sz="3900">
                <a:solidFill>
                  <a:schemeClr val="tx1"/>
                </a:solidFill>
                <a:latin typeface="Calibri" pitchFamily="34" charset="0"/>
              </a:defRPr>
            </a:lvl4pPr>
            <a:lvl5pPr algn="ctr" rtl="0" eaLnBrk="1" fontAlgn="base" hangingPunct="1">
              <a:spcBef>
                <a:spcPct val="0"/>
              </a:spcBef>
              <a:spcAft>
                <a:spcPct val="0"/>
              </a:spcAft>
              <a:defRPr sz="3900">
                <a:solidFill>
                  <a:schemeClr val="tx1"/>
                </a:solidFill>
                <a:latin typeface="Calibri" pitchFamily="34" charset="0"/>
              </a:defRPr>
            </a:lvl5pPr>
            <a:lvl6pPr marL="408157" algn="ctr" rtl="0" eaLnBrk="1" fontAlgn="base" hangingPunct="1">
              <a:spcBef>
                <a:spcPct val="0"/>
              </a:spcBef>
              <a:spcAft>
                <a:spcPct val="0"/>
              </a:spcAft>
              <a:defRPr sz="3900">
                <a:solidFill>
                  <a:schemeClr val="tx1"/>
                </a:solidFill>
                <a:latin typeface="Calibri" pitchFamily="34" charset="0"/>
              </a:defRPr>
            </a:lvl6pPr>
            <a:lvl7pPr marL="816314" algn="ctr" rtl="0" eaLnBrk="1" fontAlgn="base" hangingPunct="1">
              <a:spcBef>
                <a:spcPct val="0"/>
              </a:spcBef>
              <a:spcAft>
                <a:spcPct val="0"/>
              </a:spcAft>
              <a:defRPr sz="3900">
                <a:solidFill>
                  <a:schemeClr val="tx1"/>
                </a:solidFill>
                <a:latin typeface="Calibri" pitchFamily="34" charset="0"/>
              </a:defRPr>
            </a:lvl7pPr>
            <a:lvl8pPr marL="1224472" algn="ctr" rtl="0" eaLnBrk="1" fontAlgn="base" hangingPunct="1">
              <a:spcBef>
                <a:spcPct val="0"/>
              </a:spcBef>
              <a:spcAft>
                <a:spcPct val="0"/>
              </a:spcAft>
              <a:defRPr sz="3900">
                <a:solidFill>
                  <a:schemeClr val="tx1"/>
                </a:solidFill>
                <a:latin typeface="Calibri" pitchFamily="34" charset="0"/>
              </a:defRPr>
            </a:lvl8pPr>
            <a:lvl9pPr marL="1632629" algn="ctr" rtl="0" eaLnBrk="1" fontAlgn="base" hangingPunct="1">
              <a:spcBef>
                <a:spcPct val="0"/>
              </a:spcBef>
              <a:spcAft>
                <a:spcPct val="0"/>
              </a:spcAft>
              <a:defRPr sz="3900">
                <a:solidFill>
                  <a:schemeClr val="tx1"/>
                </a:solidFill>
                <a:latin typeface="Calibri" pitchFamily="34" charset="0"/>
              </a:defRPr>
            </a:lvl9pPr>
          </a:lstStyle>
          <a:p>
            <a:pPr>
              <a:lnSpc>
                <a:spcPct val="100000"/>
              </a:lnSpc>
            </a:pPr>
            <a:r>
              <a:rPr lang="sv-SE" sz="2800" dirty="0"/>
              <a:t>Lediga jobb</a:t>
            </a:r>
            <a:br>
              <a:rPr lang="sv-SE" sz="2800" dirty="0"/>
            </a:br>
            <a:r>
              <a:rPr lang="sv-SE" sz="2800" b="0" dirty="0"/>
              <a:t/>
            </a:r>
            <a:br>
              <a:rPr lang="sv-SE" sz="2800" b="0" dirty="0"/>
            </a:br>
            <a:endParaRPr lang="sv-SE" sz="2000" b="0" dirty="0"/>
          </a:p>
        </p:txBody>
      </p:sp>
      <p:sp>
        <p:nvSpPr>
          <p:cNvPr id="16" name="textruta 15">
            <a:extLst>
              <a:ext uri="{FF2B5EF4-FFF2-40B4-BE49-F238E27FC236}">
                <a16:creationId xmlns:a16="http://schemas.microsoft.com/office/drawing/2014/main" id="{D35E8B09-3D65-4071-BD4B-5F7B19D1D0F2}"/>
              </a:ext>
            </a:extLst>
          </p:cNvPr>
          <p:cNvSpPr txBox="1"/>
          <p:nvPr/>
        </p:nvSpPr>
        <p:spPr>
          <a:xfrm>
            <a:off x="7974772" y="4424566"/>
            <a:ext cx="1169228" cy="693291"/>
          </a:xfrm>
          <a:prstGeom prst="rect">
            <a:avLst/>
          </a:prstGeom>
          <a:noFill/>
        </p:spPr>
        <p:txBody>
          <a:bodyPr wrap="none" lIns="0" tIns="0" rIns="0" bIns="0" rtlCol="0">
            <a:noAutofit/>
          </a:bodyPr>
          <a:lstStyle/>
          <a:p>
            <a:pPr>
              <a:lnSpc>
                <a:spcPts val="2400"/>
              </a:lnSpc>
            </a:pPr>
            <a:r>
              <a:rPr lang="sv-SE" sz="700" dirty="0"/>
              <a:t>*De fyra senaste kvartalen</a:t>
            </a:r>
          </a:p>
        </p:txBody>
      </p:sp>
    </p:spTree>
    <p:extLst>
      <p:ext uri="{BB962C8B-B14F-4D97-AF65-F5344CB8AC3E}">
        <p14:creationId xmlns:p14="http://schemas.microsoft.com/office/powerpoint/2010/main" val="3549877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dobjekt 12">
            <a:extLst>
              <a:ext uri="{FF2B5EF4-FFF2-40B4-BE49-F238E27FC236}">
                <a16:creationId xmlns:a16="http://schemas.microsoft.com/office/drawing/2014/main" id="{83E7B75D-D426-4331-B754-556896B114B1}"/>
              </a:ext>
            </a:extLst>
          </p:cNvPr>
          <p:cNvPicPr>
            <a:picLocks noChangeAspect="1"/>
          </p:cNvPicPr>
          <p:nvPr/>
        </p:nvPicPr>
        <p:blipFill>
          <a:blip r:embed="rId3"/>
          <a:stretch>
            <a:fillRect/>
          </a:stretch>
        </p:blipFill>
        <p:spPr>
          <a:xfrm>
            <a:off x="360000" y="1440000"/>
            <a:ext cx="5401524" cy="3243353"/>
          </a:xfrm>
          <a:prstGeom prst="rect">
            <a:avLst/>
          </a:prstGeom>
        </p:spPr>
      </p:pic>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a:t>Källa: Arbetsförmedlingen</a:t>
            </a:r>
          </a:p>
        </p:txBody>
      </p:sp>
      <p:sp>
        <p:nvSpPr>
          <p:cNvPr id="6" name="textruta 5"/>
          <p:cNvSpPr txBox="1"/>
          <p:nvPr/>
        </p:nvSpPr>
        <p:spPr>
          <a:xfrm>
            <a:off x="8061980" y="4501500"/>
            <a:ext cx="914400" cy="914400"/>
          </a:xfrm>
          <a:prstGeom prst="rect">
            <a:avLst/>
          </a:prstGeom>
          <a:noFill/>
        </p:spPr>
        <p:txBody>
          <a:bodyPr wrap="none" lIns="0" tIns="0" rIns="0" bIns="0" rtlCol="0">
            <a:noAutofit/>
          </a:bodyPr>
          <a:lstStyle/>
          <a:p>
            <a:pPr>
              <a:lnSpc>
                <a:spcPts val="2400"/>
              </a:lnSpc>
            </a:pPr>
            <a:r>
              <a:rPr lang="sv-SE" sz="700" dirty="0"/>
              <a:t>*De fyra senaste kvartalen</a:t>
            </a:r>
          </a:p>
        </p:txBody>
      </p:sp>
      <p:graphicFrame>
        <p:nvGraphicFramePr>
          <p:cNvPr id="8" name="Tabell 7">
            <a:extLst>
              <a:ext uri="{FF2B5EF4-FFF2-40B4-BE49-F238E27FC236}">
                <a16:creationId xmlns:a16="http://schemas.microsoft.com/office/drawing/2014/main" id="{CD7DBD15-3718-425D-9774-6F2B183143D4}"/>
              </a:ext>
            </a:extLst>
          </p:cNvPr>
          <p:cNvGraphicFramePr>
            <a:graphicFrameLocks noGrp="1"/>
          </p:cNvGraphicFramePr>
          <p:nvPr>
            <p:extLst>
              <p:ext uri="{D42A27DB-BD31-4B8C-83A1-F6EECF244321}">
                <p14:modId xmlns:p14="http://schemas.microsoft.com/office/powerpoint/2010/main" val="2871739376"/>
              </p:ext>
            </p:extLst>
          </p:nvPr>
        </p:nvGraphicFramePr>
        <p:xfrm>
          <a:off x="5544000" y="3168000"/>
          <a:ext cx="3568358" cy="1396365"/>
        </p:xfrm>
        <a:graphic>
          <a:graphicData uri="http://schemas.openxmlformats.org/drawingml/2006/table">
            <a:tbl>
              <a:tblPr/>
              <a:tblGrid>
                <a:gridCol w="1138181">
                  <a:extLst>
                    <a:ext uri="{9D8B030D-6E8A-4147-A177-3AD203B41FA5}">
                      <a16:colId xmlns:a16="http://schemas.microsoft.com/office/drawing/2014/main" val="2107756633"/>
                    </a:ext>
                  </a:extLst>
                </a:gridCol>
                <a:gridCol w="547511">
                  <a:extLst>
                    <a:ext uri="{9D8B030D-6E8A-4147-A177-3AD203B41FA5}">
                      <a16:colId xmlns:a16="http://schemas.microsoft.com/office/drawing/2014/main" val="3051495524"/>
                    </a:ext>
                  </a:extLst>
                </a:gridCol>
                <a:gridCol w="537904">
                  <a:extLst>
                    <a:ext uri="{9D8B030D-6E8A-4147-A177-3AD203B41FA5}">
                      <a16:colId xmlns:a16="http://schemas.microsoft.com/office/drawing/2014/main" val="4241738205"/>
                    </a:ext>
                  </a:extLst>
                </a:gridCol>
                <a:gridCol w="432245">
                  <a:extLst>
                    <a:ext uri="{9D8B030D-6E8A-4147-A177-3AD203B41FA5}">
                      <a16:colId xmlns:a16="http://schemas.microsoft.com/office/drawing/2014/main" val="3406334305"/>
                    </a:ext>
                  </a:extLst>
                </a:gridCol>
                <a:gridCol w="403428">
                  <a:extLst>
                    <a:ext uri="{9D8B030D-6E8A-4147-A177-3AD203B41FA5}">
                      <a16:colId xmlns:a16="http://schemas.microsoft.com/office/drawing/2014/main" val="2763361102"/>
                    </a:ext>
                  </a:extLst>
                </a:gridCol>
                <a:gridCol w="509089">
                  <a:extLst>
                    <a:ext uri="{9D8B030D-6E8A-4147-A177-3AD203B41FA5}">
                      <a16:colId xmlns:a16="http://schemas.microsoft.com/office/drawing/2014/main" val="2527688565"/>
                    </a:ext>
                  </a:extLst>
                </a:gridCol>
              </a:tblGrid>
              <a:tr h="190500">
                <a:tc>
                  <a:txBody>
                    <a:bodyPr/>
                    <a:lstStyle/>
                    <a:p>
                      <a:pPr algn="l" fontAlgn="b"/>
                      <a:endParaRPr lang="sv-SE" sz="800" b="0" i="0" u="none" strike="noStrike" dirty="0">
                        <a:solidFill>
                          <a:srgbClr val="000000"/>
                        </a:solidFill>
                        <a:effectLst/>
                        <a:latin typeface="+mj-lt"/>
                      </a:endParaRPr>
                    </a:p>
                  </a:txBody>
                  <a:tcPr marL="9525" marR="9525" marT="9525" marB="0" anchor="b">
                    <a:lnL>
                      <a:noFill/>
                    </a:lnL>
                    <a:lnR>
                      <a:noFill/>
                    </a:lnR>
                    <a:lnT>
                      <a:noFill/>
                    </a:lnT>
                    <a:lnB>
                      <a:noFill/>
                    </a:lnB>
                  </a:tcPr>
                </a:tc>
                <a:tc>
                  <a:txBody>
                    <a:bodyPr/>
                    <a:lstStyle/>
                    <a:p>
                      <a:pPr algn="ctr" fontAlgn="b"/>
                      <a:r>
                        <a:rPr lang="sv-SE" sz="800" b="0" i="0" u="none" strike="noStrike" dirty="0">
                          <a:solidFill>
                            <a:srgbClr val="000000"/>
                          </a:solidFill>
                          <a:effectLst/>
                          <a:latin typeface="+mj-lt"/>
                        </a:rPr>
                        <a:t>Antal</a:t>
                      </a:r>
                    </a:p>
                  </a:txBody>
                  <a:tcPr marL="9525" marR="9525" marT="9525" marB="0" anchor="b">
                    <a:lnL>
                      <a:noFill/>
                    </a:lnL>
                    <a:lnR>
                      <a:noFill/>
                    </a:lnR>
                    <a:lnT>
                      <a:noFill/>
                    </a:lnT>
                    <a:lnB>
                      <a:noFill/>
                    </a:lnB>
                  </a:tcPr>
                </a:tc>
                <a:tc gridSpan="2">
                  <a:txBody>
                    <a:bodyPr/>
                    <a:lstStyle/>
                    <a:p>
                      <a:pPr algn="ctr" fontAlgn="b"/>
                      <a:r>
                        <a:rPr lang="sv-SE" sz="800" b="0" i="0" u="none" strike="noStrike" dirty="0">
                          <a:solidFill>
                            <a:srgbClr val="000000"/>
                          </a:solidFill>
                          <a:effectLst/>
                          <a:latin typeface="+mj-lt"/>
                        </a:rPr>
                        <a:t>Förändring (%)</a:t>
                      </a:r>
                    </a:p>
                  </a:txBody>
                  <a:tcPr marL="9525" marR="9525" marT="9525" marB="0" anchor="b">
                    <a:lnL>
                      <a:noFill/>
                    </a:lnL>
                    <a:lnR>
                      <a:noFill/>
                    </a:lnR>
                    <a:lnT>
                      <a:noFill/>
                    </a:lnT>
                    <a:lnB>
                      <a:noFill/>
                    </a:lnB>
                  </a:tcPr>
                </a:tc>
                <a:tc hMerge="1">
                  <a:txBody>
                    <a:bodyPr/>
                    <a:lstStyle/>
                    <a:p>
                      <a:endParaRPr lang="sv-SE"/>
                    </a:p>
                  </a:txBody>
                  <a:tcPr/>
                </a:tc>
                <a:tc gridSpan="2">
                  <a:txBody>
                    <a:bodyPr/>
                    <a:lstStyle/>
                    <a:p>
                      <a:pPr algn="ctr" fontAlgn="b"/>
                      <a:r>
                        <a:rPr lang="sv-SE" sz="800" b="0" i="0" u="none" strike="noStrike" dirty="0">
                          <a:solidFill>
                            <a:srgbClr val="000000"/>
                          </a:solidFill>
                          <a:effectLst/>
                          <a:latin typeface="+mj-lt"/>
                        </a:rPr>
                        <a:t>R12*</a:t>
                      </a:r>
                    </a:p>
                  </a:txBody>
                  <a:tcPr marL="9525" marR="9525" marT="9525" marB="0" anchor="b">
                    <a:lnL>
                      <a:noFill/>
                    </a:lnL>
                    <a:lnR>
                      <a:noFill/>
                    </a:lnR>
                    <a:lnT>
                      <a:noFill/>
                    </a:lnT>
                    <a:lnB>
                      <a:noFill/>
                    </a:lnB>
                  </a:tcPr>
                </a:tc>
                <a:tc hMerge="1">
                  <a:txBody>
                    <a:bodyPr/>
                    <a:lstStyle/>
                    <a:p>
                      <a:endParaRPr lang="sv-SE"/>
                    </a:p>
                  </a:txBody>
                  <a:tcPr/>
                </a:tc>
                <a:extLst>
                  <a:ext uri="{0D108BD9-81ED-4DB2-BD59-A6C34878D82A}">
                    <a16:rowId xmlns:a16="http://schemas.microsoft.com/office/drawing/2014/main" val="3371042622"/>
                  </a:ext>
                </a:extLst>
              </a:tr>
              <a:tr h="190500">
                <a:tc>
                  <a:txBody>
                    <a:bodyPr/>
                    <a:lstStyle/>
                    <a:p>
                      <a:pPr algn="l" fontAlgn="b"/>
                      <a:endParaRPr lang="sv-SE" sz="800" b="0" i="0" u="none" strike="noStrike">
                        <a:solidFill>
                          <a:srgbClr val="000000"/>
                        </a:solidFill>
                        <a:effectLst/>
                        <a:latin typeface="+mj-lt"/>
                      </a:endParaRPr>
                    </a:p>
                  </a:txBody>
                  <a:tcPr marL="9525" marR="9525" marT="9525" marB="0" anchor="b">
                    <a:lnL>
                      <a:noFill/>
                    </a:lnL>
                    <a:lnR>
                      <a:noFill/>
                    </a:lnR>
                    <a:lnT>
                      <a:noFill/>
                    </a:lnT>
                    <a:lnB>
                      <a:noFill/>
                    </a:lnB>
                  </a:tcPr>
                </a:tc>
                <a:tc>
                  <a:txBody>
                    <a:bodyPr/>
                    <a:lstStyle/>
                    <a:p>
                      <a:pPr algn="ctr" fontAlgn="b"/>
                      <a:r>
                        <a:rPr lang="sv-SE" sz="800" b="0" i="0" u="none" strike="noStrike">
                          <a:solidFill>
                            <a:srgbClr val="000000"/>
                          </a:solidFill>
                          <a:effectLst/>
                          <a:latin typeface="+mj-lt"/>
                        </a:rPr>
                        <a:t>2018 kv1</a:t>
                      </a:r>
                    </a:p>
                  </a:txBody>
                  <a:tcPr marL="9525" marR="9525" marT="9525" marB="0" anchor="b">
                    <a:lnL>
                      <a:noFill/>
                    </a:lnL>
                    <a:lnR>
                      <a:noFill/>
                    </a:lnR>
                    <a:lnT>
                      <a:noFill/>
                    </a:lnT>
                    <a:lnB>
                      <a:noFill/>
                    </a:lnB>
                  </a:tcPr>
                </a:tc>
                <a:tc>
                  <a:txBody>
                    <a:bodyPr/>
                    <a:lstStyle/>
                    <a:p>
                      <a:pPr algn="ctr" fontAlgn="b"/>
                      <a:r>
                        <a:rPr lang="sv-SE" sz="800" b="0" i="0" u="none" strike="noStrike">
                          <a:solidFill>
                            <a:srgbClr val="000000"/>
                          </a:solidFill>
                          <a:effectLst/>
                          <a:latin typeface="+mj-lt"/>
                        </a:rPr>
                        <a:t>-1 år</a:t>
                      </a:r>
                    </a:p>
                  </a:txBody>
                  <a:tcPr marL="9525" marR="9525" marT="9525" marB="0" anchor="b">
                    <a:lnL>
                      <a:noFill/>
                    </a:lnL>
                    <a:lnR>
                      <a:noFill/>
                    </a:lnR>
                    <a:lnT>
                      <a:noFill/>
                    </a:lnT>
                    <a:lnB>
                      <a:noFill/>
                    </a:lnB>
                  </a:tcPr>
                </a:tc>
                <a:tc>
                  <a:txBody>
                    <a:bodyPr/>
                    <a:lstStyle/>
                    <a:p>
                      <a:pPr algn="ctr" fontAlgn="b"/>
                      <a:r>
                        <a:rPr lang="sv-SE" sz="800" b="0" i="0" u="none" strike="noStrike">
                          <a:solidFill>
                            <a:srgbClr val="000000"/>
                          </a:solidFill>
                          <a:effectLst/>
                          <a:latin typeface="+mj-lt"/>
                        </a:rPr>
                        <a:t>- 5 år</a:t>
                      </a:r>
                    </a:p>
                  </a:txBody>
                  <a:tcPr marL="9525" marR="9525" marT="9525" marB="0" anchor="b">
                    <a:lnL>
                      <a:noFill/>
                    </a:lnL>
                    <a:lnR>
                      <a:noFill/>
                    </a:lnR>
                    <a:lnT>
                      <a:noFill/>
                    </a:lnT>
                    <a:lnB>
                      <a:noFill/>
                    </a:lnB>
                  </a:tcPr>
                </a:tc>
                <a:tc>
                  <a:txBody>
                    <a:bodyPr/>
                    <a:lstStyle/>
                    <a:p>
                      <a:pPr algn="ctr" fontAlgn="b"/>
                      <a:r>
                        <a:rPr lang="sv-SE" sz="800" b="0" i="0" u="none" strike="noStrike" dirty="0">
                          <a:solidFill>
                            <a:srgbClr val="000000"/>
                          </a:solidFill>
                          <a:effectLst/>
                          <a:latin typeface="+mj-lt"/>
                        </a:rPr>
                        <a:t>Antal</a:t>
                      </a:r>
                    </a:p>
                  </a:txBody>
                  <a:tcPr marL="9525" marR="9525" marT="9525" marB="0" anchor="b">
                    <a:lnL>
                      <a:noFill/>
                    </a:lnL>
                    <a:lnR>
                      <a:noFill/>
                    </a:lnR>
                    <a:lnT>
                      <a:noFill/>
                    </a:lnT>
                    <a:lnB>
                      <a:noFill/>
                    </a:lnB>
                  </a:tcPr>
                </a:tc>
                <a:tc>
                  <a:txBody>
                    <a:bodyPr/>
                    <a:lstStyle/>
                    <a:p>
                      <a:pPr algn="ctr" fontAlgn="b"/>
                      <a:r>
                        <a:rPr lang="sv-SE" sz="800" b="0" i="0" u="none" strike="noStrike" dirty="0">
                          <a:solidFill>
                            <a:srgbClr val="000000"/>
                          </a:solidFill>
                          <a:effectLst/>
                          <a:latin typeface="+mj-lt"/>
                        </a:rPr>
                        <a:t>Utv., %</a:t>
                      </a:r>
                    </a:p>
                  </a:txBody>
                  <a:tcPr marL="9525" marR="9525" marT="9525" marB="0" anchor="b">
                    <a:lnL>
                      <a:noFill/>
                    </a:lnL>
                    <a:lnR>
                      <a:noFill/>
                    </a:lnR>
                    <a:lnT>
                      <a:noFill/>
                    </a:lnT>
                    <a:lnB>
                      <a:noFill/>
                    </a:lnB>
                  </a:tcPr>
                </a:tc>
                <a:extLst>
                  <a:ext uri="{0D108BD9-81ED-4DB2-BD59-A6C34878D82A}">
                    <a16:rowId xmlns:a16="http://schemas.microsoft.com/office/drawing/2014/main" val="2770374891"/>
                  </a:ext>
                </a:extLst>
              </a:tr>
              <a:tr h="190500">
                <a:tc>
                  <a:txBody>
                    <a:bodyPr/>
                    <a:lstStyle/>
                    <a:p>
                      <a:pPr algn="l" fontAlgn="b"/>
                      <a:r>
                        <a:rPr lang="sv-SE" sz="800" b="0" i="0" u="none" strike="noStrike">
                          <a:solidFill>
                            <a:srgbClr val="000000"/>
                          </a:solidFill>
                          <a:effectLst/>
                          <a:latin typeface="+mj-lt"/>
                        </a:rPr>
                        <a:t>Sverige</a:t>
                      </a:r>
                    </a:p>
                  </a:txBody>
                  <a:tcPr marL="9525" marR="9525" marT="9525" marB="0" anchor="b">
                    <a:lnL>
                      <a:noFill/>
                    </a:lnL>
                    <a:lnR>
                      <a:noFill/>
                    </a:lnR>
                    <a:lnT>
                      <a:noFill/>
                    </a:lnT>
                    <a:lnB>
                      <a:noFill/>
                    </a:lnB>
                  </a:tcPr>
                </a:tc>
                <a:tc>
                  <a:txBody>
                    <a:bodyPr/>
                    <a:lstStyle/>
                    <a:p>
                      <a:pPr algn="ctr" fontAlgn="b"/>
                      <a:r>
                        <a:rPr lang="sv-SE" sz="800" b="0" i="0" u="none" strike="noStrike" dirty="0">
                          <a:solidFill>
                            <a:srgbClr val="000000"/>
                          </a:solidFill>
                          <a:effectLst/>
                          <a:latin typeface="+mj-lt"/>
                        </a:rPr>
                        <a:t>8 317</a:t>
                      </a:r>
                    </a:p>
                  </a:txBody>
                  <a:tcPr marL="9525" marR="9525" marT="9525" marB="0" anchor="b">
                    <a:lnL>
                      <a:noFill/>
                    </a:lnL>
                    <a:lnR>
                      <a:noFill/>
                    </a:lnR>
                    <a:lnT>
                      <a:noFill/>
                    </a:lnT>
                    <a:lnB>
                      <a:noFill/>
                    </a:lnB>
                  </a:tcPr>
                </a:tc>
                <a:tc>
                  <a:txBody>
                    <a:bodyPr/>
                    <a:lstStyle/>
                    <a:p>
                      <a:pPr algn="ctr" fontAlgn="b"/>
                      <a:r>
                        <a:rPr lang="sv-SE" sz="800" b="0" i="0" u="none" strike="noStrike" dirty="0">
                          <a:solidFill>
                            <a:srgbClr val="000000"/>
                          </a:solidFill>
                          <a:effectLst/>
                          <a:latin typeface="+mj-lt"/>
                        </a:rPr>
                        <a:t>-11,0</a:t>
                      </a:r>
                    </a:p>
                  </a:txBody>
                  <a:tcPr marL="9525" marR="9525" marT="9525" marB="0" anchor="b">
                    <a:lnL>
                      <a:noFill/>
                    </a:lnL>
                    <a:lnR>
                      <a:noFill/>
                    </a:lnR>
                    <a:lnT>
                      <a:noFill/>
                    </a:lnT>
                    <a:lnB>
                      <a:noFill/>
                    </a:lnB>
                  </a:tcPr>
                </a:tc>
                <a:tc>
                  <a:txBody>
                    <a:bodyPr/>
                    <a:lstStyle/>
                    <a:p>
                      <a:pPr algn="ctr" fontAlgn="b"/>
                      <a:r>
                        <a:rPr lang="sv-SE" sz="800" b="0" i="0" u="none" strike="noStrike" dirty="0">
                          <a:solidFill>
                            <a:srgbClr val="000000"/>
                          </a:solidFill>
                          <a:effectLst/>
                          <a:latin typeface="+mj-lt"/>
                        </a:rPr>
                        <a:t>-51,7</a:t>
                      </a:r>
                    </a:p>
                  </a:txBody>
                  <a:tcPr marL="9525" marR="9525" marT="9525" marB="0" anchor="b">
                    <a:lnL>
                      <a:noFill/>
                    </a:lnL>
                    <a:lnR>
                      <a:noFill/>
                    </a:lnR>
                    <a:lnT>
                      <a:noFill/>
                    </a:lnT>
                    <a:lnB>
                      <a:noFill/>
                    </a:lnB>
                  </a:tcPr>
                </a:tc>
                <a:tc>
                  <a:txBody>
                    <a:bodyPr/>
                    <a:lstStyle/>
                    <a:p>
                      <a:pPr algn="ctr" fontAlgn="b"/>
                      <a:r>
                        <a:rPr lang="sv-SE" sz="800" b="0" i="0" u="none" strike="noStrike" dirty="0">
                          <a:solidFill>
                            <a:srgbClr val="000000"/>
                          </a:solidFill>
                          <a:effectLst/>
                          <a:latin typeface="+mj-lt"/>
                        </a:rPr>
                        <a:t>33 549</a:t>
                      </a:r>
                    </a:p>
                  </a:txBody>
                  <a:tcPr marL="9525" marR="9525" marT="9525" marB="0" anchor="b">
                    <a:lnL>
                      <a:noFill/>
                    </a:lnL>
                    <a:lnR>
                      <a:noFill/>
                    </a:lnR>
                    <a:lnT>
                      <a:noFill/>
                    </a:lnT>
                    <a:lnB>
                      <a:noFill/>
                    </a:lnB>
                  </a:tcPr>
                </a:tc>
                <a:tc>
                  <a:txBody>
                    <a:bodyPr/>
                    <a:lstStyle/>
                    <a:p>
                      <a:pPr algn="ctr" fontAlgn="b"/>
                      <a:r>
                        <a:rPr lang="sv-SE" sz="800" b="0" i="0" u="none" strike="noStrike" dirty="0">
                          <a:solidFill>
                            <a:srgbClr val="000000"/>
                          </a:solidFill>
                          <a:effectLst/>
                          <a:latin typeface="+mj-lt"/>
                        </a:rPr>
                        <a:t>-10,3</a:t>
                      </a:r>
                    </a:p>
                  </a:txBody>
                  <a:tcPr marL="9525" marR="9525" marT="9525" marB="0" anchor="b">
                    <a:lnL>
                      <a:noFill/>
                    </a:lnL>
                    <a:lnR>
                      <a:noFill/>
                    </a:lnR>
                    <a:lnT>
                      <a:noFill/>
                    </a:lnT>
                    <a:lnB>
                      <a:noFill/>
                    </a:lnB>
                  </a:tcPr>
                </a:tc>
                <a:extLst>
                  <a:ext uri="{0D108BD9-81ED-4DB2-BD59-A6C34878D82A}">
                    <a16:rowId xmlns:a16="http://schemas.microsoft.com/office/drawing/2014/main" val="3402698898"/>
                  </a:ext>
                </a:extLst>
              </a:tr>
              <a:tr h="190500">
                <a:tc>
                  <a:txBody>
                    <a:bodyPr/>
                    <a:lstStyle/>
                    <a:p>
                      <a:pPr algn="l" fontAlgn="b"/>
                      <a:r>
                        <a:rPr lang="sv-SE" sz="800" b="0" i="0" u="none" strike="noStrike" dirty="0">
                          <a:solidFill>
                            <a:srgbClr val="000000"/>
                          </a:solidFill>
                          <a:effectLst/>
                          <a:latin typeface="+mj-lt"/>
                        </a:rPr>
                        <a:t>Stockholmsregionen</a:t>
                      </a:r>
                    </a:p>
                  </a:txBody>
                  <a:tcPr marL="9525" marR="9525" marT="9525" marB="0" anchor="b">
                    <a:lnL>
                      <a:noFill/>
                    </a:lnL>
                    <a:lnR>
                      <a:noFill/>
                    </a:lnR>
                    <a:lnT>
                      <a:noFill/>
                    </a:lnT>
                    <a:lnB>
                      <a:noFill/>
                    </a:lnB>
                  </a:tcPr>
                </a:tc>
                <a:tc>
                  <a:txBody>
                    <a:bodyPr/>
                    <a:lstStyle/>
                    <a:p>
                      <a:pPr algn="ctr" fontAlgn="b"/>
                      <a:r>
                        <a:rPr lang="sv-SE" sz="800" b="0" i="0" u="none" strike="noStrike" dirty="0">
                          <a:solidFill>
                            <a:srgbClr val="000000"/>
                          </a:solidFill>
                          <a:effectLst/>
                          <a:latin typeface="+mj-lt"/>
                        </a:rPr>
                        <a:t>4 178</a:t>
                      </a:r>
                    </a:p>
                  </a:txBody>
                  <a:tcPr marL="9525" marR="9525" marT="9525" marB="0" anchor="b">
                    <a:lnL>
                      <a:noFill/>
                    </a:lnL>
                    <a:lnR>
                      <a:noFill/>
                    </a:lnR>
                    <a:lnT>
                      <a:noFill/>
                    </a:lnT>
                    <a:lnB>
                      <a:noFill/>
                    </a:lnB>
                  </a:tcPr>
                </a:tc>
                <a:tc>
                  <a:txBody>
                    <a:bodyPr/>
                    <a:lstStyle/>
                    <a:p>
                      <a:pPr algn="ctr" fontAlgn="b"/>
                      <a:r>
                        <a:rPr lang="sv-SE" sz="800" b="0" i="0" u="none" strike="noStrike" dirty="0">
                          <a:solidFill>
                            <a:srgbClr val="000000"/>
                          </a:solidFill>
                          <a:effectLst/>
                          <a:latin typeface="+mj-lt"/>
                        </a:rPr>
                        <a:t>-4,5</a:t>
                      </a:r>
                    </a:p>
                  </a:txBody>
                  <a:tcPr marL="9525" marR="9525" marT="9525" marB="0" anchor="b">
                    <a:lnL>
                      <a:noFill/>
                    </a:lnL>
                    <a:lnR>
                      <a:noFill/>
                    </a:lnR>
                    <a:lnT>
                      <a:noFill/>
                    </a:lnT>
                    <a:lnB>
                      <a:noFill/>
                    </a:lnB>
                  </a:tcPr>
                </a:tc>
                <a:tc>
                  <a:txBody>
                    <a:bodyPr/>
                    <a:lstStyle/>
                    <a:p>
                      <a:pPr algn="ctr" fontAlgn="b"/>
                      <a:r>
                        <a:rPr lang="sv-SE" sz="800" b="0" i="0" u="none" strike="noStrike" dirty="0">
                          <a:solidFill>
                            <a:srgbClr val="000000"/>
                          </a:solidFill>
                          <a:effectLst/>
                          <a:latin typeface="+mj-lt"/>
                        </a:rPr>
                        <a:t>-49,5</a:t>
                      </a:r>
                    </a:p>
                  </a:txBody>
                  <a:tcPr marL="9525" marR="9525" marT="9525" marB="0" anchor="b">
                    <a:lnL>
                      <a:noFill/>
                    </a:lnL>
                    <a:lnR>
                      <a:noFill/>
                    </a:lnR>
                    <a:lnT>
                      <a:noFill/>
                    </a:lnT>
                    <a:lnB>
                      <a:noFill/>
                    </a:lnB>
                  </a:tcPr>
                </a:tc>
                <a:tc>
                  <a:txBody>
                    <a:bodyPr/>
                    <a:lstStyle/>
                    <a:p>
                      <a:pPr algn="ctr" fontAlgn="b"/>
                      <a:r>
                        <a:rPr lang="sv-SE" sz="800" b="0" i="0" u="none" strike="noStrike" dirty="0">
                          <a:solidFill>
                            <a:srgbClr val="000000"/>
                          </a:solidFill>
                          <a:effectLst/>
                          <a:latin typeface="+mj-lt"/>
                        </a:rPr>
                        <a:t>16 099</a:t>
                      </a:r>
                    </a:p>
                  </a:txBody>
                  <a:tcPr marL="9525" marR="9525" marT="9525" marB="0" anchor="b">
                    <a:lnL>
                      <a:noFill/>
                    </a:lnL>
                    <a:lnR>
                      <a:noFill/>
                    </a:lnR>
                    <a:lnT>
                      <a:noFill/>
                    </a:lnT>
                    <a:lnB>
                      <a:noFill/>
                    </a:lnB>
                  </a:tcPr>
                </a:tc>
                <a:tc>
                  <a:txBody>
                    <a:bodyPr/>
                    <a:lstStyle/>
                    <a:p>
                      <a:pPr algn="ctr" fontAlgn="b"/>
                      <a:r>
                        <a:rPr lang="sv-SE" sz="800" b="0" i="0" u="none" strike="noStrike" dirty="0">
                          <a:solidFill>
                            <a:srgbClr val="000000"/>
                          </a:solidFill>
                          <a:effectLst/>
                          <a:latin typeface="+mj-lt"/>
                        </a:rPr>
                        <a:t>-10,4</a:t>
                      </a:r>
                    </a:p>
                  </a:txBody>
                  <a:tcPr marL="9525" marR="9525" marT="9525" marB="0" anchor="b">
                    <a:lnL>
                      <a:noFill/>
                    </a:lnL>
                    <a:lnR>
                      <a:noFill/>
                    </a:lnR>
                    <a:lnT>
                      <a:noFill/>
                    </a:lnT>
                    <a:lnB>
                      <a:noFill/>
                    </a:lnB>
                  </a:tcPr>
                </a:tc>
                <a:extLst>
                  <a:ext uri="{0D108BD9-81ED-4DB2-BD59-A6C34878D82A}">
                    <a16:rowId xmlns:a16="http://schemas.microsoft.com/office/drawing/2014/main" val="4257764669"/>
                  </a:ext>
                </a:extLst>
              </a:tr>
              <a:tr h="190500">
                <a:tc>
                  <a:txBody>
                    <a:bodyPr/>
                    <a:lstStyle/>
                    <a:p>
                      <a:pPr algn="l" fontAlgn="b"/>
                      <a:r>
                        <a:rPr lang="sv-SE" sz="800" b="1" i="0" u="none" strike="noStrike">
                          <a:solidFill>
                            <a:srgbClr val="000000"/>
                          </a:solidFill>
                          <a:effectLst/>
                          <a:latin typeface="+mj-lt"/>
                        </a:rPr>
                        <a:t>Stockholms län</a:t>
                      </a:r>
                    </a:p>
                  </a:txBody>
                  <a:tcPr marL="9525" marR="9525" marT="9525" marB="0" anchor="b">
                    <a:lnL>
                      <a:noFill/>
                    </a:lnL>
                    <a:lnR>
                      <a:noFill/>
                    </a:lnR>
                    <a:lnT>
                      <a:noFill/>
                    </a:lnT>
                    <a:lnB>
                      <a:noFill/>
                    </a:lnB>
                  </a:tcPr>
                </a:tc>
                <a:tc>
                  <a:txBody>
                    <a:bodyPr/>
                    <a:lstStyle/>
                    <a:p>
                      <a:pPr algn="ctr" fontAlgn="b"/>
                      <a:r>
                        <a:rPr lang="sv-SE" sz="800" b="1" i="0" u="none" strike="noStrike">
                          <a:solidFill>
                            <a:srgbClr val="000000"/>
                          </a:solidFill>
                          <a:effectLst/>
                          <a:latin typeface="+mj-lt"/>
                        </a:rPr>
                        <a:t>2 568</a:t>
                      </a:r>
                    </a:p>
                  </a:txBody>
                  <a:tcPr marL="9525" marR="9525" marT="9525" marB="0" anchor="b">
                    <a:lnL>
                      <a:noFill/>
                    </a:lnL>
                    <a:lnR>
                      <a:noFill/>
                    </a:lnR>
                    <a:lnT>
                      <a:noFill/>
                    </a:lnT>
                    <a:lnB>
                      <a:noFill/>
                    </a:lnB>
                  </a:tcPr>
                </a:tc>
                <a:tc>
                  <a:txBody>
                    <a:bodyPr/>
                    <a:lstStyle/>
                    <a:p>
                      <a:pPr algn="ctr" fontAlgn="b"/>
                      <a:r>
                        <a:rPr lang="sv-SE" sz="800" b="1" i="0" u="none" strike="noStrike" dirty="0">
                          <a:solidFill>
                            <a:srgbClr val="000000"/>
                          </a:solidFill>
                          <a:effectLst/>
                          <a:latin typeface="+mj-lt"/>
                        </a:rPr>
                        <a:t>0,9</a:t>
                      </a:r>
                    </a:p>
                  </a:txBody>
                  <a:tcPr marL="9525" marR="9525" marT="9525" marB="0" anchor="b">
                    <a:lnL>
                      <a:noFill/>
                    </a:lnL>
                    <a:lnR>
                      <a:noFill/>
                    </a:lnR>
                    <a:lnT>
                      <a:noFill/>
                    </a:lnT>
                    <a:lnB>
                      <a:noFill/>
                    </a:lnB>
                  </a:tcPr>
                </a:tc>
                <a:tc>
                  <a:txBody>
                    <a:bodyPr/>
                    <a:lstStyle/>
                    <a:p>
                      <a:pPr algn="ctr" fontAlgn="b"/>
                      <a:r>
                        <a:rPr lang="sv-SE" sz="800" b="1" i="0" u="none" strike="noStrike" dirty="0">
                          <a:solidFill>
                            <a:srgbClr val="000000"/>
                          </a:solidFill>
                          <a:effectLst/>
                          <a:latin typeface="+mj-lt"/>
                        </a:rPr>
                        <a:t>-39,6</a:t>
                      </a:r>
                    </a:p>
                  </a:txBody>
                  <a:tcPr marL="9525" marR="9525" marT="9525" marB="0" anchor="b">
                    <a:lnL>
                      <a:noFill/>
                    </a:lnL>
                    <a:lnR>
                      <a:noFill/>
                    </a:lnR>
                    <a:lnT>
                      <a:noFill/>
                    </a:lnT>
                    <a:lnB>
                      <a:noFill/>
                    </a:lnB>
                  </a:tcPr>
                </a:tc>
                <a:tc>
                  <a:txBody>
                    <a:bodyPr/>
                    <a:lstStyle/>
                    <a:p>
                      <a:pPr algn="ctr" fontAlgn="b"/>
                      <a:r>
                        <a:rPr lang="sv-SE" sz="800" b="1" i="0" u="none" strike="noStrike" dirty="0">
                          <a:solidFill>
                            <a:srgbClr val="000000"/>
                          </a:solidFill>
                          <a:effectLst/>
                          <a:latin typeface="+mj-lt"/>
                        </a:rPr>
                        <a:t>8 871</a:t>
                      </a:r>
                    </a:p>
                  </a:txBody>
                  <a:tcPr marL="9525" marR="9525" marT="9525" marB="0" anchor="b">
                    <a:lnL>
                      <a:noFill/>
                    </a:lnL>
                    <a:lnR>
                      <a:noFill/>
                    </a:lnR>
                    <a:lnT>
                      <a:noFill/>
                    </a:lnT>
                    <a:lnB>
                      <a:noFill/>
                    </a:lnB>
                  </a:tcPr>
                </a:tc>
                <a:tc>
                  <a:txBody>
                    <a:bodyPr/>
                    <a:lstStyle/>
                    <a:p>
                      <a:pPr algn="ctr" fontAlgn="b"/>
                      <a:r>
                        <a:rPr lang="sv-SE" sz="800" b="1" i="0" u="none" strike="noStrike" dirty="0">
                          <a:solidFill>
                            <a:srgbClr val="000000"/>
                          </a:solidFill>
                          <a:effectLst/>
                          <a:latin typeface="+mj-lt"/>
                        </a:rPr>
                        <a:t>-17,7</a:t>
                      </a:r>
                    </a:p>
                  </a:txBody>
                  <a:tcPr marL="9525" marR="9525" marT="9525" marB="0" anchor="b">
                    <a:lnL>
                      <a:noFill/>
                    </a:lnL>
                    <a:lnR>
                      <a:noFill/>
                    </a:lnR>
                    <a:lnT>
                      <a:noFill/>
                    </a:lnT>
                    <a:lnB>
                      <a:noFill/>
                    </a:lnB>
                  </a:tcPr>
                </a:tc>
                <a:extLst>
                  <a:ext uri="{0D108BD9-81ED-4DB2-BD59-A6C34878D82A}">
                    <a16:rowId xmlns:a16="http://schemas.microsoft.com/office/drawing/2014/main" val="3182116529"/>
                  </a:ext>
                </a:extLst>
              </a:tr>
              <a:tr h="190500">
                <a:tc>
                  <a:txBody>
                    <a:bodyPr/>
                    <a:lstStyle/>
                    <a:p>
                      <a:pPr algn="l" fontAlgn="b"/>
                      <a:r>
                        <a:rPr lang="sv-SE" sz="800" b="1" i="0" u="none" strike="noStrike" dirty="0">
                          <a:solidFill>
                            <a:srgbClr val="000000"/>
                          </a:solidFill>
                          <a:effectLst/>
                          <a:latin typeface="+mj-lt"/>
                        </a:rPr>
                        <a:t>Stockholms stad</a:t>
                      </a:r>
                    </a:p>
                  </a:txBody>
                  <a:tcPr marL="9525" marR="9525" marT="9525" marB="0" anchor="b">
                    <a:lnL>
                      <a:noFill/>
                    </a:lnL>
                    <a:lnR>
                      <a:noFill/>
                    </a:lnR>
                    <a:lnT>
                      <a:noFill/>
                    </a:lnT>
                    <a:lnB>
                      <a:noFill/>
                    </a:lnB>
                  </a:tcPr>
                </a:tc>
                <a:tc>
                  <a:txBody>
                    <a:bodyPr/>
                    <a:lstStyle/>
                    <a:p>
                      <a:pPr algn="ctr" fontAlgn="b"/>
                      <a:r>
                        <a:rPr lang="sv-SE" sz="800" b="1" i="0" u="none" strike="noStrike">
                          <a:solidFill>
                            <a:srgbClr val="000000"/>
                          </a:solidFill>
                          <a:effectLst/>
                          <a:latin typeface="+mj-lt"/>
                        </a:rPr>
                        <a:t>1 399</a:t>
                      </a:r>
                    </a:p>
                  </a:txBody>
                  <a:tcPr marL="9525" marR="9525" marT="9525" marB="0" anchor="b">
                    <a:lnL>
                      <a:noFill/>
                    </a:lnL>
                    <a:lnR>
                      <a:noFill/>
                    </a:lnR>
                    <a:lnT>
                      <a:noFill/>
                    </a:lnT>
                    <a:lnB>
                      <a:noFill/>
                    </a:lnB>
                  </a:tcPr>
                </a:tc>
                <a:tc>
                  <a:txBody>
                    <a:bodyPr/>
                    <a:lstStyle/>
                    <a:p>
                      <a:pPr algn="ctr" fontAlgn="b"/>
                      <a:r>
                        <a:rPr lang="sv-SE" sz="800" b="1" i="0" u="none" strike="noStrike" dirty="0">
                          <a:solidFill>
                            <a:srgbClr val="000000"/>
                          </a:solidFill>
                          <a:effectLst/>
                          <a:latin typeface="+mj-lt"/>
                        </a:rPr>
                        <a:t>21,3</a:t>
                      </a:r>
                    </a:p>
                  </a:txBody>
                  <a:tcPr marL="9525" marR="9525" marT="9525" marB="0" anchor="b">
                    <a:lnL>
                      <a:noFill/>
                    </a:lnL>
                    <a:lnR>
                      <a:noFill/>
                    </a:lnR>
                    <a:lnT>
                      <a:noFill/>
                    </a:lnT>
                    <a:lnB>
                      <a:noFill/>
                    </a:lnB>
                  </a:tcPr>
                </a:tc>
                <a:tc>
                  <a:txBody>
                    <a:bodyPr/>
                    <a:lstStyle/>
                    <a:p>
                      <a:pPr algn="ctr" fontAlgn="b"/>
                      <a:r>
                        <a:rPr lang="sv-SE" sz="800" b="1" i="0" u="none" strike="noStrike" dirty="0">
                          <a:solidFill>
                            <a:srgbClr val="000000"/>
                          </a:solidFill>
                          <a:effectLst/>
                          <a:latin typeface="+mj-lt"/>
                        </a:rPr>
                        <a:t>-29,1</a:t>
                      </a:r>
                    </a:p>
                  </a:txBody>
                  <a:tcPr marL="9525" marR="9525" marT="9525" marB="0" anchor="b">
                    <a:lnL>
                      <a:noFill/>
                    </a:lnL>
                    <a:lnR>
                      <a:noFill/>
                    </a:lnR>
                    <a:lnT>
                      <a:noFill/>
                    </a:lnT>
                    <a:lnB>
                      <a:noFill/>
                    </a:lnB>
                  </a:tcPr>
                </a:tc>
                <a:tc>
                  <a:txBody>
                    <a:bodyPr/>
                    <a:lstStyle/>
                    <a:p>
                      <a:pPr algn="ctr" fontAlgn="b"/>
                      <a:r>
                        <a:rPr lang="sv-SE" sz="800" b="1" i="0" u="none" strike="noStrike" dirty="0">
                          <a:solidFill>
                            <a:srgbClr val="000000"/>
                          </a:solidFill>
                          <a:effectLst/>
                          <a:latin typeface="+mj-lt"/>
                        </a:rPr>
                        <a:t>4 438</a:t>
                      </a:r>
                    </a:p>
                  </a:txBody>
                  <a:tcPr marL="9525" marR="9525" marT="9525" marB="0" anchor="b">
                    <a:lnL>
                      <a:noFill/>
                    </a:lnL>
                    <a:lnR>
                      <a:noFill/>
                    </a:lnR>
                    <a:lnT>
                      <a:noFill/>
                    </a:lnT>
                    <a:lnB>
                      <a:noFill/>
                    </a:lnB>
                  </a:tcPr>
                </a:tc>
                <a:tc>
                  <a:txBody>
                    <a:bodyPr/>
                    <a:lstStyle/>
                    <a:p>
                      <a:pPr algn="ctr" fontAlgn="b"/>
                      <a:r>
                        <a:rPr lang="sv-SE" sz="800" b="1" i="0" u="none" strike="noStrike" dirty="0">
                          <a:solidFill>
                            <a:srgbClr val="000000"/>
                          </a:solidFill>
                          <a:effectLst/>
                          <a:latin typeface="+mj-lt"/>
                        </a:rPr>
                        <a:t>-27,2</a:t>
                      </a:r>
                    </a:p>
                  </a:txBody>
                  <a:tcPr marL="9525" marR="9525" marT="9525" marB="0" anchor="b">
                    <a:lnL>
                      <a:noFill/>
                    </a:lnL>
                    <a:lnR>
                      <a:noFill/>
                    </a:lnR>
                    <a:lnT>
                      <a:noFill/>
                    </a:lnT>
                    <a:lnB>
                      <a:noFill/>
                    </a:lnB>
                  </a:tcPr>
                </a:tc>
                <a:extLst>
                  <a:ext uri="{0D108BD9-81ED-4DB2-BD59-A6C34878D82A}">
                    <a16:rowId xmlns:a16="http://schemas.microsoft.com/office/drawing/2014/main" val="4072814273"/>
                  </a:ext>
                </a:extLst>
              </a:tr>
              <a:tr h="190500">
                <a:tc>
                  <a:txBody>
                    <a:bodyPr/>
                    <a:lstStyle/>
                    <a:p>
                      <a:pPr algn="l" fontAlgn="b"/>
                      <a:r>
                        <a:rPr lang="sv-SE" sz="800" b="0" i="0" u="none" strike="noStrike" dirty="0">
                          <a:solidFill>
                            <a:srgbClr val="000000"/>
                          </a:solidFill>
                          <a:effectLst/>
                          <a:latin typeface="Futura Std Book" panose="020B0502020204020303"/>
                        </a:rPr>
                        <a:t>Sverige, </a:t>
                      </a:r>
                      <a:r>
                        <a:rPr lang="sv-SE" sz="800" b="0" i="0" u="none" strike="noStrike" dirty="0" err="1">
                          <a:solidFill>
                            <a:srgbClr val="000000"/>
                          </a:solidFill>
                          <a:effectLst/>
                          <a:latin typeface="Futura Std Book" panose="020B0502020204020303"/>
                        </a:rPr>
                        <a:t>exkl</a:t>
                      </a:r>
                      <a:r>
                        <a:rPr lang="sv-SE" sz="800" b="0" i="0" u="none" strike="noStrike" dirty="0">
                          <a:solidFill>
                            <a:srgbClr val="000000"/>
                          </a:solidFill>
                          <a:effectLst/>
                          <a:latin typeface="Futura Std Book" panose="020B0502020204020303"/>
                        </a:rPr>
                        <a:t> Stockholms län</a:t>
                      </a:r>
                    </a:p>
                  </a:txBody>
                  <a:tcPr marL="9525" marR="9525" marT="952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a:rPr>
                        <a:t>5 749</a:t>
                      </a:r>
                    </a:p>
                  </a:txBody>
                  <a:tcPr marL="9525" marR="9525" marT="952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a:rPr>
                        <a:t>-15,5</a:t>
                      </a:r>
                    </a:p>
                  </a:txBody>
                  <a:tcPr marL="9525" marR="9525" marT="952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a:rPr>
                        <a:t>-55,6</a:t>
                      </a:r>
                    </a:p>
                  </a:txBody>
                  <a:tcPr marL="9525" marR="9525" marT="952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a:rPr>
                        <a:t>24 678</a:t>
                      </a:r>
                    </a:p>
                  </a:txBody>
                  <a:tcPr marL="9525" marR="9525" marT="9525" marB="0" anchor="b">
                    <a:lnL>
                      <a:noFill/>
                    </a:lnL>
                    <a:lnR>
                      <a:noFill/>
                    </a:lnR>
                    <a:lnT>
                      <a:noFill/>
                    </a:lnT>
                    <a:lnB>
                      <a:noFill/>
                    </a:lnB>
                  </a:tcPr>
                </a:tc>
                <a:tc>
                  <a:txBody>
                    <a:bodyPr/>
                    <a:lstStyle/>
                    <a:p>
                      <a:pPr algn="ctr" fontAlgn="b"/>
                      <a:r>
                        <a:rPr lang="sv-SE" sz="800" b="0" i="0" u="none" strike="noStrike" dirty="0">
                          <a:solidFill>
                            <a:srgbClr val="000000"/>
                          </a:solidFill>
                          <a:effectLst/>
                          <a:latin typeface="Futura Std Book" panose="020B0502020204020303"/>
                        </a:rPr>
                        <a:t>-7,3</a:t>
                      </a:r>
                    </a:p>
                  </a:txBody>
                  <a:tcPr marL="9525" marR="9525" marT="9525" marB="0" anchor="b">
                    <a:lnL>
                      <a:noFill/>
                    </a:lnL>
                    <a:lnR>
                      <a:noFill/>
                    </a:lnR>
                    <a:lnT>
                      <a:noFill/>
                    </a:lnT>
                    <a:lnB>
                      <a:noFill/>
                    </a:lnB>
                  </a:tcPr>
                </a:tc>
                <a:extLst>
                  <a:ext uri="{0D108BD9-81ED-4DB2-BD59-A6C34878D82A}">
                    <a16:rowId xmlns:a16="http://schemas.microsoft.com/office/drawing/2014/main" val="1475104302"/>
                  </a:ext>
                </a:extLst>
              </a:tr>
            </a:tbl>
          </a:graphicData>
        </a:graphic>
      </p:graphicFrame>
      <p:sp>
        <p:nvSpPr>
          <p:cNvPr id="10" name="Rubrik 2">
            <a:extLst>
              <a:ext uri="{FF2B5EF4-FFF2-40B4-BE49-F238E27FC236}">
                <a16:creationId xmlns:a16="http://schemas.microsoft.com/office/drawing/2014/main" id="{72F9AE29-CD92-4EEB-A833-A7D5A7F84A03}"/>
              </a:ext>
            </a:extLst>
          </p:cNvPr>
          <p:cNvSpPr txBox="1">
            <a:spLocks/>
          </p:cNvSpPr>
          <p:nvPr/>
        </p:nvSpPr>
        <p:spPr bwMode="auto">
          <a:xfrm>
            <a:off x="2432773" y="396690"/>
            <a:ext cx="6208130" cy="72782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lnSpc>
                <a:spcPts val="3213"/>
              </a:lnSpc>
              <a:spcBef>
                <a:spcPct val="0"/>
              </a:spcBef>
              <a:spcAft>
                <a:spcPct val="0"/>
              </a:spcAft>
              <a:defRPr sz="2200" b="1" kern="1200" cap="none" spc="-89" baseline="0">
                <a:solidFill>
                  <a:schemeClr val="tx1"/>
                </a:solidFill>
                <a:latin typeface="+mj-lt"/>
                <a:ea typeface="+mj-ea"/>
                <a:cs typeface="+mj-cs"/>
              </a:defRPr>
            </a:lvl1pPr>
            <a:lvl2pPr algn="ctr" rtl="0" eaLnBrk="1" fontAlgn="base" hangingPunct="1">
              <a:spcBef>
                <a:spcPct val="0"/>
              </a:spcBef>
              <a:spcAft>
                <a:spcPct val="0"/>
              </a:spcAft>
              <a:defRPr sz="3900">
                <a:solidFill>
                  <a:schemeClr val="tx1"/>
                </a:solidFill>
                <a:latin typeface="Calibri" pitchFamily="34" charset="0"/>
              </a:defRPr>
            </a:lvl2pPr>
            <a:lvl3pPr algn="ctr" rtl="0" eaLnBrk="1" fontAlgn="base" hangingPunct="1">
              <a:spcBef>
                <a:spcPct val="0"/>
              </a:spcBef>
              <a:spcAft>
                <a:spcPct val="0"/>
              </a:spcAft>
              <a:defRPr sz="3900">
                <a:solidFill>
                  <a:schemeClr val="tx1"/>
                </a:solidFill>
                <a:latin typeface="Calibri" pitchFamily="34" charset="0"/>
              </a:defRPr>
            </a:lvl3pPr>
            <a:lvl4pPr algn="ctr" rtl="0" eaLnBrk="1" fontAlgn="base" hangingPunct="1">
              <a:spcBef>
                <a:spcPct val="0"/>
              </a:spcBef>
              <a:spcAft>
                <a:spcPct val="0"/>
              </a:spcAft>
              <a:defRPr sz="3900">
                <a:solidFill>
                  <a:schemeClr val="tx1"/>
                </a:solidFill>
                <a:latin typeface="Calibri" pitchFamily="34" charset="0"/>
              </a:defRPr>
            </a:lvl4pPr>
            <a:lvl5pPr algn="ctr" rtl="0" eaLnBrk="1" fontAlgn="base" hangingPunct="1">
              <a:spcBef>
                <a:spcPct val="0"/>
              </a:spcBef>
              <a:spcAft>
                <a:spcPct val="0"/>
              </a:spcAft>
              <a:defRPr sz="3900">
                <a:solidFill>
                  <a:schemeClr val="tx1"/>
                </a:solidFill>
                <a:latin typeface="Calibri" pitchFamily="34" charset="0"/>
              </a:defRPr>
            </a:lvl5pPr>
            <a:lvl6pPr marL="408157" algn="ctr" rtl="0" eaLnBrk="1" fontAlgn="base" hangingPunct="1">
              <a:spcBef>
                <a:spcPct val="0"/>
              </a:spcBef>
              <a:spcAft>
                <a:spcPct val="0"/>
              </a:spcAft>
              <a:defRPr sz="3900">
                <a:solidFill>
                  <a:schemeClr val="tx1"/>
                </a:solidFill>
                <a:latin typeface="Calibri" pitchFamily="34" charset="0"/>
              </a:defRPr>
            </a:lvl6pPr>
            <a:lvl7pPr marL="816314" algn="ctr" rtl="0" eaLnBrk="1" fontAlgn="base" hangingPunct="1">
              <a:spcBef>
                <a:spcPct val="0"/>
              </a:spcBef>
              <a:spcAft>
                <a:spcPct val="0"/>
              </a:spcAft>
              <a:defRPr sz="3900">
                <a:solidFill>
                  <a:schemeClr val="tx1"/>
                </a:solidFill>
                <a:latin typeface="Calibri" pitchFamily="34" charset="0"/>
              </a:defRPr>
            </a:lvl7pPr>
            <a:lvl8pPr marL="1224472" algn="ctr" rtl="0" eaLnBrk="1" fontAlgn="base" hangingPunct="1">
              <a:spcBef>
                <a:spcPct val="0"/>
              </a:spcBef>
              <a:spcAft>
                <a:spcPct val="0"/>
              </a:spcAft>
              <a:defRPr sz="3900">
                <a:solidFill>
                  <a:schemeClr val="tx1"/>
                </a:solidFill>
                <a:latin typeface="Calibri" pitchFamily="34" charset="0"/>
              </a:defRPr>
            </a:lvl8pPr>
            <a:lvl9pPr marL="1632629" algn="ctr" rtl="0" eaLnBrk="1" fontAlgn="base" hangingPunct="1">
              <a:spcBef>
                <a:spcPct val="0"/>
              </a:spcBef>
              <a:spcAft>
                <a:spcPct val="0"/>
              </a:spcAft>
              <a:defRPr sz="3900">
                <a:solidFill>
                  <a:schemeClr val="tx1"/>
                </a:solidFill>
                <a:latin typeface="Calibri" pitchFamily="34" charset="0"/>
              </a:defRPr>
            </a:lvl9pPr>
          </a:lstStyle>
          <a:p>
            <a:pPr>
              <a:lnSpc>
                <a:spcPct val="100000"/>
              </a:lnSpc>
            </a:pPr>
            <a:r>
              <a:rPr lang="sv-SE" sz="2800" dirty="0"/>
              <a:t>Varslade personer</a:t>
            </a:r>
            <a:br>
              <a:rPr lang="sv-SE" sz="2800" dirty="0"/>
            </a:br>
            <a:r>
              <a:rPr lang="sv-SE" sz="2800" b="0" dirty="0"/>
              <a:t/>
            </a:r>
            <a:br>
              <a:rPr lang="sv-SE" sz="2800" b="0" dirty="0"/>
            </a:br>
            <a:endParaRPr lang="sv-SE" sz="2000" b="0" dirty="0"/>
          </a:p>
        </p:txBody>
      </p:sp>
      <p:sp>
        <p:nvSpPr>
          <p:cNvPr id="11" name="textruta 10">
            <a:extLst>
              <a:ext uri="{FF2B5EF4-FFF2-40B4-BE49-F238E27FC236}">
                <a16:creationId xmlns:a16="http://schemas.microsoft.com/office/drawing/2014/main" id="{C70A672D-327F-48F3-991D-8AA3CF540666}"/>
              </a:ext>
            </a:extLst>
          </p:cNvPr>
          <p:cNvSpPr txBox="1"/>
          <p:nvPr/>
        </p:nvSpPr>
        <p:spPr>
          <a:xfrm>
            <a:off x="900000" y="1116000"/>
            <a:ext cx="914400" cy="445636"/>
          </a:xfrm>
          <a:prstGeom prst="rect">
            <a:avLst/>
          </a:prstGeom>
          <a:noFill/>
        </p:spPr>
        <p:txBody>
          <a:bodyPr wrap="none" lIns="0" tIns="0" rIns="0" bIns="0" rtlCol="0">
            <a:noAutofit/>
          </a:bodyPr>
          <a:lstStyle/>
          <a:p>
            <a:r>
              <a:rPr lang="sv-SE" sz="1100" b="1" dirty="0"/>
              <a:t>Varslade personer</a:t>
            </a:r>
          </a:p>
          <a:p>
            <a:r>
              <a:rPr lang="sv-SE" sz="1100" dirty="0"/>
              <a:t>Index 100 = 2008 kv1</a:t>
            </a:r>
            <a:br>
              <a:rPr lang="sv-SE" sz="1100" dirty="0"/>
            </a:br>
            <a:endParaRPr lang="sv-SE" sz="1100" dirty="0"/>
          </a:p>
        </p:txBody>
      </p:sp>
    </p:spTree>
    <p:extLst>
      <p:ext uri="{BB962C8B-B14F-4D97-AF65-F5344CB8AC3E}">
        <p14:creationId xmlns:p14="http://schemas.microsoft.com/office/powerpoint/2010/main" val="32344736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E72B2A7E-19E2-4A4E-B4CE-500A48B460B0}"/>
              </a:ext>
            </a:extLst>
          </p:cNvPr>
          <p:cNvPicPr>
            <a:picLocks noChangeAspect="1"/>
          </p:cNvPicPr>
          <p:nvPr/>
        </p:nvPicPr>
        <p:blipFill>
          <a:blip r:embed="rId2"/>
          <a:stretch>
            <a:fillRect/>
          </a:stretch>
        </p:blipFill>
        <p:spPr>
          <a:xfrm>
            <a:off x="360000" y="1440000"/>
            <a:ext cx="5401524" cy="3237257"/>
          </a:xfrm>
          <a:prstGeom prst="rect">
            <a:avLst/>
          </a:prstGeom>
        </p:spPr>
      </p:pic>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a:t>Källa: Arbetsförmedlingen och Statistiska centralbyrån</a:t>
            </a:r>
          </a:p>
        </p:txBody>
      </p:sp>
      <p:sp>
        <p:nvSpPr>
          <p:cNvPr id="7" name="textruta 6">
            <a:extLst>
              <a:ext uri="{FF2B5EF4-FFF2-40B4-BE49-F238E27FC236}">
                <a16:creationId xmlns:a16="http://schemas.microsoft.com/office/drawing/2014/main" id="{FE7F18C8-CDAC-45C4-A004-709A66C203CA}"/>
              </a:ext>
            </a:extLst>
          </p:cNvPr>
          <p:cNvSpPr txBox="1"/>
          <p:nvPr/>
        </p:nvSpPr>
        <p:spPr>
          <a:xfrm>
            <a:off x="7329633" y="4304596"/>
            <a:ext cx="914400" cy="372661"/>
          </a:xfrm>
          <a:prstGeom prst="rect">
            <a:avLst/>
          </a:prstGeom>
          <a:noFill/>
        </p:spPr>
        <p:txBody>
          <a:bodyPr wrap="none" lIns="0" tIns="0" rIns="0" bIns="0" rtlCol="0">
            <a:noAutofit/>
          </a:bodyPr>
          <a:lstStyle/>
          <a:p>
            <a:pPr>
              <a:lnSpc>
                <a:spcPts val="2400"/>
              </a:lnSpc>
            </a:pPr>
            <a:r>
              <a:rPr lang="sv-SE" sz="700" dirty="0"/>
              <a:t>*De fyra senaste kvartalen</a:t>
            </a:r>
          </a:p>
        </p:txBody>
      </p:sp>
      <p:graphicFrame>
        <p:nvGraphicFramePr>
          <p:cNvPr id="11" name="Tabell 10">
            <a:extLst>
              <a:ext uri="{FF2B5EF4-FFF2-40B4-BE49-F238E27FC236}">
                <a16:creationId xmlns:a16="http://schemas.microsoft.com/office/drawing/2014/main" id="{90424EDD-4BB4-4897-805A-2A78DFE7DD53}"/>
              </a:ext>
            </a:extLst>
          </p:cNvPr>
          <p:cNvGraphicFramePr>
            <a:graphicFrameLocks noGrp="1"/>
          </p:cNvGraphicFramePr>
          <p:nvPr>
            <p:extLst>
              <p:ext uri="{D42A27DB-BD31-4B8C-83A1-F6EECF244321}">
                <p14:modId xmlns:p14="http://schemas.microsoft.com/office/powerpoint/2010/main" val="942079922"/>
              </p:ext>
            </p:extLst>
          </p:nvPr>
        </p:nvGraphicFramePr>
        <p:xfrm>
          <a:off x="5486400" y="2932879"/>
          <a:ext cx="3686467" cy="1409231"/>
        </p:xfrm>
        <a:graphic>
          <a:graphicData uri="http://schemas.openxmlformats.org/drawingml/2006/table">
            <a:tbl>
              <a:tblPr>
                <a:tableStyleId>{68D230F3-CF80-4859-8CE7-A43EE81993B5}</a:tableStyleId>
              </a:tblPr>
              <a:tblGrid>
                <a:gridCol w="1158240">
                  <a:extLst>
                    <a:ext uri="{9D8B030D-6E8A-4147-A177-3AD203B41FA5}">
                      <a16:colId xmlns:a16="http://schemas.microsoft.com/office/drawing/2014/main" val="20000"/>
                    </a:ext>
                  </a:extLst>
                </a:gridCol>
                <a:gridCol w="532426">
                  <a:extLst>
                    <a:ext uri="{9D8B030D-6E8A-4147-A177-3AD203B41FA5}">
                      <a16:colId xmlns:a16="http://schemas.microsoft.com/office/drawing/2014/main" val="20001"/>
                    </a:ext>
                  </a:extLst>
                </a:gridCol>
                <a:gridCol w="644525">
                  <a:extLst>
                    <a:ext uri="{9D8B030D-6E8A-4147-A177-3AD203B41FA5}">
                      <a16:colId xmlns:a16="http://schemas.microsoft.com/office/drawing/2014/main" val="20002"/>
                    </a:ext>
                  </a:extLst>
                </a:gridCol>
                <a:gridCol w="596246">
                  <a:extLst>
                    <a:ext uri="{9D8B030D-6E8A-4147-A177-3AD203B41FA5}">
                      <a16:colId xmlns:a16="http://schemas.microsoft.com/office/drawing/2014/main" val="20003"/>
                    </a:ext>
                  </a:extLst>
                </a:gridCol>
                <a:gridCol w="343753">
                  <a:extLst>
                    <a:ext uri="{9D8B030D-6E8A-4147-A177-3AD203B41FA5}">
                      <a16:colId xmlns:a16="http://schemas.microsoft.com/office/drawing/2014/main" val="20004"/>
                    </a:ext>
                  </a:extLst>
                </a:gridCol>
                <a:gridCol w="411277">
                  <a:extLst>
                    <a:ext uri="{9D8B030D-6E8A-4147-A177-3AD203B41FA5}">
                      <a16:colId xmlns:a16="http://schemas.microsoft.com/office/drawing/2014/main" val="20005"/>
                    </a:ext>
                  </a:extLst>
                </a:gridCol>
              </a:tblGrid>
              <a:tr h="261556">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w="12700" cmpd="sng">
                      <a:noFill/>
                    </a:lnT>
                    <a:lnB>
                      <a:noFill/>
                    </a:lnB>
                    <a:lnTlToBr w="12700" cmpd="sng">
                      <a:noFill/>
                      <a:prstDash val="solid"/>
                    </a:lnTlToBr>
                    <a:lnBlToTr w="12700" cmpd="sng">
                      <a:noFill/>
                      <a:prstDash val="solid"/>
                    </a:lnBlToTr>
                  </a:tcPr>
                </a:tc>
                <a:tc>
                  <a:txBody>
                    <a:bodyPr/>
                    <a:lstStyle/>
                    <a:p>
                      <a:pPr algn="ctr" rtl="0" fontAlgn="b"/>
                      <a:r>
                        <a:rPr lang="sv-SE" sz="800" b="0" i="0" u="none" strike="noStrike">
                          <a:solidFill>
                            <a:srgbClr val="000000"/>
                          </a:solidFill>
                          <a:effectLst/>
                          <a:latin typeface="Futura Std Book" panose="020B0502020204020303" pitchFamily="34" charset="0"/>
                        </a:rPr>
                        <a:t>Antal</a:t>
                      </a:r>
                    </a:p>
                  </a:txBody>
                  <a:tcPr marL="9525" marR="9525" marT="9525" marB="0" anchor="b">
                    <a:lnL>
                      <a:noFill/>
                    </a:lnL>
                    <a:lnR>
                      <a:noFill/>
                    </a:lnR>
                    <a:lnT w="12700" cmpd="sng">
                      <a:noFill/>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pitchFamily="34" charset="0"/>
                        </a:rPr>
                        <a:t>Förändring</a:t>
                      </a:r>
                    </a:p>
                  </a:txBody>
                  <a:tcPr marL="9525" marR="9525" marT="9525" marB="0" anchor="b">
                    <a:lnL>
                      <a:noFill/>
                    </a:lnL>
                    <a:lnR>
                      <a:noFill/>
                    </a:lnR>
                    <a:lnT w="12700" cmpd="sng">
                      <a:noFill/>
                    </a:lnT>
                    <a:lnB>
                      <a:noFill/>
                    </a:lnB>
                    <a:lnTlToBr w="12700" cmpd="sng">
                      <a:noFill/>
                      <a:prstDash val="solid"/>
                    </a:lnTlToBr>
                    <a:lnBlToTr w="12700" cmpd="sng">
                      <a:noFill/>
                      <a:prstDash val="solid"/>
                    </a:lnBlToTr>
                  </a:tcPr>
                </a:tc>
                <a:tc gridSpan="3">
                  <a:txBody>
                    <a:bodyPr/>
                    <a:lstStyle/>
                    <a:p>
                      <a:pPr algn="ctr" rtl="0" fontAlgn="b"/>
                      <a:r>
                        <a:rPr lang="sv-SE" sz="800" b="0" i="0" u="none" strike="noStrike">
                          <a:solidFill>
                            <a:srgbClr val="000000"/>
                          </a:solidFill>
                          <a:effectLst/>
                          <a:latin typeface="Futura Std Book" panose="020B0502020204020303" pitchFamily="34" charset="0"/>
                        </a:rPr>
                        <a:t>Arbetslösa i förh. till befolkningen, 15-74 år</a:t>
                      </a:r>
                    </a:p>
                  </a:txBody>
                  <a:tcPr marL="9525" marR="9525" marT="9525" marB="0" anchor="b">
                    <a:lnL>
                      <a:noFill/>
                    </a:lnL>
                    <a:lnR>
                      <a:noFill/>
                    </a:lnR>
                    <a:lnT w="12700" cmpd="sng">
                      <a:noFill/>
                    </a:lnT>
                    <a:lnB>
                      <a:noFill/>
                    </a:lnB>
                    <a:lnTlToBr w="12700" cmpd="sng">
                      <a:noFill/>
                      <a:prstDash val="solid"/>
                    </a:lnTlToBr>
                    <a:lnBlToTr w="12700" cmpd="sng">
                      <a:noFill/>
                      <a:prstDash val="solid"/>
                    </a:lnBlToTr>
                  </a:tcPr>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10000"/>
                  </a:ext>
                </a:extLst>
              </a:tr>
              <a:tr h="178862">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800" b="0" i="0" u="none" strike="noStrike">
                          <a:solidFill>
                            <a:srgbClr val="000000"/>
                          </a:solidFill>
                          <a:effectLst/>
                          <a:latin typeface="Futura Std Book" panose="020B0502020204020303" pitchFamily="34" charset="0"/>
                        </a:rPr>
                        <a:t>2018 kv1</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pitchFamily="34" charset="0"/>
                        </a:rPr>
                        <a:t>-1 år (antal)</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800" b="0" i="0" u="none" strike="noStrike">
                          <a:solidFill>
                            <a:srgbClr val="000000"/>
                          </a:solidFill>
                          <a:effectLst/>
                          <a:latin typeface="Futura Std Book" panose="020B0502020204020303" pitchFamily="34" charset="0"/>
                        </a:rPr>
                        <a:t>2018 kv1</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800" b="0" i="0" u="none" strike="noStrike">
                          <a:solidFill>
                            <a:srgbClr val="000000"/>
                          </a:solidFill>
                          <a:effectLst/>
                          <a:latin typeface="Futura Std Book" panose="020B0502020204020303" pitchFamily="34" charset="0"/>
                        </a:rPr>
                        <a:t>-1 år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800" b="0" i="0" u="none" strike="noStrike">
                          <a:solidFill>
                            <a:srgbClr val="000000"/>
                          </a:solidFill>
                          <a:effectLst/>
                          <a:latin typeface="Futura Std Book" panose="020B0502020204020303" pitchFamily="34" charset="0"/>
                        </a:rPr>
                        <a:t>-5 år</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78862">
                <a:tc>
                  <a:txBody>
                    <a:bodyPr/>
                    <a:lstStyle/>
                    <a:p>
                      <a:pPr algn="l" fontAlgn="b"/>
                      <a:r>
                        <a:rPr lang="sv-SE" sz="800" b="0" i="0" u="none" strike="noStrike">
                          <a:solidFill>
                            <a:srgbClr val="000000"/>
                          </a:solidFill>
                          <a:effectLst/>
                          <a:latin typeface="Futura Std Book" panose="020B0502020204020303" pitchFamily="34" charset="0"/>
                        </a:rPr>
                        <a:t>Sverige</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pitchFamily="34" charset="0"/>
                        </a:rPr>
                        <a:t>365 499</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sv-SE" sz="800" b="0" i="0" u="none" strike="noStrike">
                          <a:solidFill>
                            <a:srgbClr val="000000"/>
                          </a:solidFill>
                          <a:effectLst/>
                          <a:latin typeface="Futura Std Book" panose="020B0502020204020303" pitchFamily="34" charset="0"/>
                        </a:rPr>
                        <a:t>-11 253</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sv-SE" sz="800" b="0" i="0" u="none" strike="noStrike">
                          <a:solidFill>
                            <a:srgbClr val="000000"/>
                          </a:solidFill>
                          <a:effectLst/>
                          <a:latin typeface="Futura Std Book" panose="020B0502020204020303" pitchFamily="34" charset="0"/>
                        </a:rPr>
                        <a:t>4,9</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sv-SE" sz="800" b="0" i="0" u="none" strike="noStrike">
                          <a:solidFill>
                            <a:srgbClr val="000000"/>
                          </a:solidFill>
                          <a:effectLst/>
                          <a:latin typeface="Futura Std Book" panose="020B0502020204020303" pitchFamily="34" charset="0"/>
                        </a:rPr>
                        <a:t>5,1</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pitchFamily="34" charset="0"/>
                        </a:rPr>
                        <a:t>5,9</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78862">
                <a:tc>
                  <a:txBody>
                    <a:bodyPr/>
                    <a:lstStyle/>
                    <a:p>
                      <a:pPr algn="l" fontAlgn="b"/>
                      <a:r>
                        <a:rPr lang="sv-SE" sz="800" b="0" i="0" u="none" strike="noStrike">
                          <a:solidFill>
                            <a:srgbClr val="000000"/>
                          </a:solidFill>
                          <a:effectLst/>
                          <a:latin typeface="Futura Std Book" panose="020B0502020204020303" pitchFamily="34" charset="0"/>
                        </a:rPr>
                        <a:t>Stockholmsregionen</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pitchFamily="34" charset="0"/>
                        </a:rPr>
                        <a:t>159 915</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sv-SE" sz="800" b="0" i="0" u="none" strike="noStrike">
                          <a:solidFill>
                            <a:srgbClr val="000000"/>
                          </a:solidFill>
                          <a:effectLst/>
                          <a:latin typeface="Futura Std Book" panose="020B0502020204020303" pitchFamily="34" charset="0"/>
                        </a:rPr>
                        <a:t>-3 947</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sv-SE" sz="800" b="0" i="0" u="none" strike="noStrike">
                          <a:solidFill>
                            <a:srgbClr val="000000"/>
                          </a:solidFill>
                          <a:effectLst/>
                          <a:latin typeface="Futura Std Book" panose="020B0502020204020303" pitchFamily="34" charset="0"/>
                        </a:rPr>
                        <a:t>4,7</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sv-SE" sz="800" b="0" i="0" u="none" strike="noStrike">
                          <a:solidFill>
                            <a:srgbClr val="000000"/>
                          </a:solidFill>
                          <a:effectLst/>
                          <a:latin typeface="Futura Std Book" panose="020B0502020204020303" pitchFamily="34" charset="0"/>
                        </a:rPr>
                        <a:t>4,9</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pitchFamily="34" charset="0"/>
                        </a:rPr>
                        <a:t>5,5</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78862">
                <a:tc>
                  <a:txBody>
                    <a:bodyPr/>
                    <a:lstStyle/>
                    <a:p>
                      <a:pPr algn="l" fontAlgn="b"/>
                      <a:r>
                        <a:rPr lang="sv-SE" sz="800" b="1" i="0" u="none" strike="noStrike">
                          <a:solidFill>
                            <a:srgbClr val="000000"/>
                          </a:solidFill>
                          <a:effectLst/>
                          <a:latin typeface="Futura Std Book" panose="020B0502020204020303" pitchFamily="34" charset="0"/>
                        </a:rPr>
                        <a:t>Stockholms län</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1" i="0" u="none" strike="noStrike">
                          <a:solidFill>
                            <a:srgbClr val="000000"/>
                          </a:solidFill>
                          <a:effectLst/>
                          <a:latin typeface="Futura Std Book" panose="020B0502020204020303" pitchFamily="34" charset="0"/>
                        </a:rPr>
                        <a:t>71 338</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sv-SE" sz="800" b="1" i="0" u="none" strike="noStrike">
                          <a:solidFill>
                            <a:srgbClr val="000000"/>
                          </a:solidFill>
                          <a:effectLst/>
                          <a:latin typeface="Futura Std Book" panose="020B0502020204020303" pitchFamily="34" charset="0"/>
                        </a:rPr>
                        <a:t>1 248</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sv-SE" sz="800" b="1" i="0" u="none" strike="noStrike">
                          <a:solidFill>
                            <a:srgbClr val="000000"/>
                          </a:solidFill>
                          <a:effectLst/>
                          <a:latin typeface="Futura Std Book" panose="020B0502020204020303" pitchFamily="34" charset="0"/>
                        </a:rPr>
                        <a:t>4,1</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sv-SE" sz="800" b="1" i="0" u="none" strike="noStrike">
                          <a:solidFill>
                            <a:srgbClr val="000000"/>
                          </a:solidFill>
                          <a:effectLst/>
                          <a:latin typeface="Futura Std Book" panose="020B0502020204020303" pitchFamily="34" charset="0"/>
                        </a:rPr>
                        <a:t>4,1</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1" i="0" u="none" strike="noStrike">
                          <a:solidFill>
                            <a:srgbClr val="000000"/>
                          </a:solidFill>
                          <a:effectLst/>
                          <a:latin typeface="Futura Std Book" panose="020B0502020204020303" pitchFamily="34" charset="0"/>
                        </a:rPr>
                        <a:t>4,6</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78862">
                <a:tc>
                  <a:txBody>
                    <a:bodyPr/>
                    <a:lstStyle/>
                    <a:p>
                      <a:pPr algn="l" fontAlgn="b"/>
                      <a:r>
                        <a:rPr lang="sv-SE" sz="800" b="1" i="0" u="none" strike="noStrike">
                          <a:solidFill>
                            <a:srgbClr val="000000"/>
                          </a:solidFill>
                          <a:effectLst/>
                          <a:latin typeface="Futura Std Book" panose="020B0502020204020303" pitchFamily="34" charset="0"/>
                        </a:rPr>
                        <a:t>Stockholms stad</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1" i="0" u="none" strike="noStrike">
                          <a:solidFill>
                            <a:srgbClr val="000000"/>
                          </a:solidFill>
                          <a:effectLst/>
                          <a:latin typeface="Futura Std Book" panose="020B0502020204020303" pitchFamily="34" charset="0"/>
                        </a:rPr>
                        <a:t>30 703</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sv-SE" sz="800" b="1" i="0" u="none" strike="noStrike">
                          <a:solidFill>
                            <a:srgbClr val="000000"/>
                          </a:solidFill>
                          <a:effectLst/>
                          <a:latin typeface="Futura Std Book" panose="020B0502020204020303" pitchFamily="34" charset="0"/>
                        </a:rPr>
                        <a:t>625</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sv-SE" sz="800" b="1" i="0" u="none" strike="noStrike">
                          <a:solidFill>
                            <a:srgbClr val="000000"/>
                          </a:solidFill>
                          <a:effectLst/>
                          <a:latin typeface="Futura Std Book" panose="020B0502020204020303" pitchFamily="34" charset="0"/>
                        </a:rPr>
                        <a:t>4,2</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sv-SE" sz="800" b="1" i="0" u="none" strike="noStrike">
                          <a:solidFill>
                            <a:srgbClr val="000000"/>
                          </a:solidFill>
                          <a:effectLst/>
                          <a:latin typeface="Futura Std Book" panose="020B0502020204020303" pitchFamily="34" charset="0"/>
                        </a:rPr>
                        <a:t>4,2</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1" i="0" u="none" strike="noStrike">
                          <a:solidFill>
                            <a:srgbClr val="000000"/>
                          </a:solidFill>
                          <a:effectLst/>
                          <a:latin typeface="Futura Std Book" panose="020B0502020204020303" pitchFamily="34" charset="0"/>
                        </a:rPr>
                        <a:t>4,8</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78862">
                <a:tc>
                  <a:txBody>
                    <a:bodyPr/>
                    <a:lstStyle/>
                    <a:p>
                      <a:pPr algn="l" fontAlgn="b"/>
                      <a:r>
                        <a:rPr lang="sv-SE" sz="800" b="0" i="0" u="none" strike="noStrike">
                          <a:solidFill>
                            <a:srgbClr val="000000"/>
                          </a:solidFill>
                          <a:effectLst/>
                          <a:latin typeface="Futura Std Book" panose="020B0502020204020303" pitchFamily="34" charset="0"/>
                        </a:rPr>
                        <a:t>Sverige, exkl Stockholms län</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pitchFamily="34" charset="0"/>
                        </a:rPr>
                        <a:t>294 160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sv-SE" sz="800" b="0" i="0" u="none" strike="noStrike">
                          <a:solidFill>
                            <a:srgbClr val="000000"/>
                          </a:solidFill>
                          <a:effectLst/>
                          <a:latin typeface="Futura Std Book" panose="020B0502020204020303" pitchFamily="34" charset="0"/>
                        </a:rPr>
                        <a:t>-12 501</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sv-SE" sz="800" b="0" i="0" u="none" strike="noStrike">
                          <a:solidFill>
                            <a:srgbClr val="000000"/>
                          </a:solidFill>
                          <a:effectLst/>
                          <a:latin typeface="Futura Std Book" panose="020B0502020204020303" pitchFamily="34" charset="0"/>
                        </a:rPr>
                        <a:t>5,1</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sv-SE" sz="800" b="0" i="0" u="none" strike="noStrike">
                          <a:solidFill>
                            <a:srgbClr val="000000"/>
                          </a:solidFill>
                          <a:effectLst/>
                          <a:latin typeface="Futura Std Book" panose="020B0502020204020303" pitchFamily="34" charset="0"/>
                        </a:rPr>
                        <a:t>5,4</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dirty="0">
                          <a:solidFill>
                            <a:srgbClr val="000000"/>
                          </a:solidFill>
                          <a:effectLst/>
                          <a:latin typeface="Futura Std Book" panose="020B0502020204020303" pitchFamily="34" charset="0"/>
                        </a:rPr>
                        <a:t>6,2</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455238460"/>
                  </a:ext>
                </a:extLst>
              </a:tr>
            </a:tbl>
          </a:graphicData>
        </a:graphic>
      </p:graphicFrame>
      <p:sp>
        <p:nvSpPr>
          <p:cNvPr id="12" name="Rubrik 2">
            <a:extLst>
              <a:ext uri="{FF2B5EF4-FFF2-40B4-BE49-F238E27FC236}">
                <a16:creationId xmlns:a16="http://schemas.microsoft.com/office/drawing/2014/main" id="{50E164FB-11EA-47E3-B96E-9BE09C9D6B2F}"/>
              </a:ext>
            </a:extLst>
          </p:cNvPr>
          <p:cNvSpPr txBox="1">
            <a:spLocks/>
          </p:cNvSpPr>
          <p:nvPr/>
        </p:nvSpPr>
        <p:spPr bwMode="auto">
          <a:xfrm>
            <a:off x="2432773" y="396690"/>
            <a:ext cx="6208130" cy="72782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lnSpc>
                <a:spcPts val="3213"/>
              </a:lnSpc>
              <a:spcBef>
                <a:spcPct val="0"/>
              </a:spcBef>
              <a:spcAft>
                <a:spcPct val="0"/>
              </a:spcAft>
              <a:defRPr sz="2200" b="1" kern="1200" cap="none" spc="-89" baseline="0">
                <a:solidFill>
                  <a:schemeClr val="tx1"/>
                </a:solidFill>
                <a:latin typeface="+mj-lt"/>
                <a:ea typeface="+mj-ea"/>
                <a:cs typeface="+mj-cs"/>
              </a:defRPr>
            </a:lvl1pPr>
            <a:lvl2pPr algn="ctr" rtl="0" eaLnBrk="1" fontAlgn="base" hangingPunct="1">
              <a:spcBef>
                <a:spcPct val="0"/>
              </a:spcBef>
              <a:spcAft>
                <a:spcPct val="0"/>
              </a:spcAft>
              <a:defRPr sz="3900">
                <a:solidFill>
                  <a:schemeClr val="tx1"/>
                </a:solidFill>
                <a:latin typeface="Calibri" pitchFamily="34" charset="0"/>
              </a:defRPr>
            </a:lvl2pPr>
            <a:lvl3pPr algn="ctr" rtl="0" eaLnBrk="1" fontAlgn="base" hangingPunct="1">
              <a:spcBef>
                <a:spcPct val="0"/>
              </a:spcBef>
              <a:spcAft>
                <a:spcPct val="0"/>
              </a:spcAft>
              <a:defRPr sz="3900">
                <a:solidFill>
                  <a:schemeClr val="tx1"/>
                </a:solidFill>
                <a:latin typeface="Calibri" pitchFamily="34" charset="0"/>
              </a:defRPr>
            </a:lvl3pPr>
            <a:lvl4pPr algn="ctr" rtl="0" eaLnBrk="1" fontAlgn="base" hangingPunct="1">
              <a:spcBef>
                <a:spcPct val="0"/>
              </a:spcBef>
              <a:spcAft>
                <a:spcPct val="0"/>
              </a:spcAft>
              <a:defRPr sz="3900">
                <a:solidFill>
                  <a:schemeClr val="tx1"/>
                </a:solidFill>
                <a:latin typeface="Calibri" pitchFamily="34" charset="0"/>
              </a:defRPr>
            </a:lvl4pPr>
            <a:lvl5pPr algn="ctr" rtl="0" eaLnBrk="1" fontAlgn="base" hangingPunct="1">
              <a:spcBef>
                <a:spcPct val="0"/>
              </a:spcBef>
              <a:spcAft>
                <a:spcPct val="0"/>
              </a:spcAft>
              <a:defRPr sz="3900">
                <a:solidFill>
                  <a:schemeClr val="tx1"/>
                </a:solidFill>
                <a:latin typeface="Calibri" pitchFamily="34" charset="0"/>
              </a:defRPr>
            </a:lvl5pPr>
            <a:lvl6pPr marL="408157" algn="ctr" rtl="0" eaLnBrk="1" fontAlgn="base" hangingPunct="1">
              <a:spcBef>
                <a:spcPct val="0"/>
              </a:spcBef>
              <a:spcAft>
                <a:spcPct val="0"/>
              </a:spcAft>
              <a:defRPr sz="3900">
                <a:solidFill>
                  <a:schemeClr val="tx1"/>
                </a:solidFill>
                <a:latin typeface="Calibri" pitchFamily="34" charset="0"/>
              </a:defRPr>
            </a:lvl6pPr>
            <a:lvl7pPr marL="816314" algn="ctr" rtl="0" eaLnBrk="1" fontAlgn="base" hangingPunct="1">
              <a:spcBef>
                <a:spcPct val="0"/>
              </a:spcBef>
              <a:spcAft>
                <a:spcPct val="0"/>
              </a:spcAft>
              <a:defRPr sz="3900">
                <a:solidFill>
                  <a:schemeClr val="tx1"/>
                </a:solidFill>
                <a:latin typeface="Calibri" pitchFamily="34" charset="0"/>
              </a:defRPr>
            </a:lvl7pPr>
            <a:lvl8pPr marL="1224472" algn="ctr" rtl="0" eaLnBrk="1" fontAlgn="base" hangingPunct="1">
              <a:spcBef>
                <a:spcPct val="0"/>
              </a:spcBef>
              <a:spcAft>
                <a:spcPct val="0"/>
              </a:spcAft>
              <a:defRPr sz="3900">
                <a:solidFill>
                  <a:schemeClr val="tx1"/>
                </a:solidFill>
                <a:latin typeface="Calibri" pitchFamily="34" charset="0"/>
              </a:defRPr>
            </a:lvl8pPr>
            <a:lvl9pPr marL="1632629" algn="ctr" rtl="0" eaLnBrk="1" fontAlgn="base" hangingPunct="1">
              <a:spcBef>
                <a:spcPct val="0"/>
              </a:spcBef>
              <a:spcAft>
                <a:spcPct val="0"/>
              </a:spcAft>
              <a:defRPr sz="3900">
                <a:solidFill>
                  <a:schemeClr val="tx1"/>
                </a:solidFill>
                <a:latin typeface="Calibri" pitchFamily="34" charset="0"/>
              </a:defRPr>
            </a:lvl9pPr>
          </a:lstStyle>
          <a:p>
            <a:pPr>
              <a:lnSpc>
                <a:spcPct val="100000"/>
              </a:lnSpc>
            </a:pPr>
            <a:r>
              <a:rPr lang="sv-SE" sz="2800" dirty="0"/>
              <a:t>Arbetslöshet</a:t>
            </a:r>
            <a:endParaRPr lang="sv-SE" sz="2000" b="0" dirty="0"/>
          </a:p>
        </p:txBody>
      </p:sp>
      <p:sp>
        <p:nvSpPr>
          <p:cNvPr id="13" name="textruta 12">
            <a:extLst>
              <a:ext uri="{FF2B5EF4-FFF2-40B4-BE49-F238E27FC236}">
                <a16:creationId xmlns:a16="http://schemas.microsoft.com/office/drawing/2014/main" id="{85F455A4-2464-4B10-9780-07C4F68842F1}"/>
              </a:ext>
            </a:extLst>
          </p:cNvPr>
          <p:cNvSpPr txBox="1"/>
          <p:nvPr/>
        </p:nvSpPr>
        <p:spPr>
          <a:xfrm>
            <a:off x="900000" y="1188000"/>
            <a:ext cx="914400" cy="445636"/>
          </a:xfrm>
          <a:prstGeom prst="rect">
            <a:avLst/>
          </a:prstGeom>
          <a:noFill/>
        </p:spPr>
        <p:txBody>
          <a:bodyPr wrap="none" lIns="0" tIns="0" rIns="0" bIns="0" rtlCol="0">
            <a:noAutofit/>
          </a:bodyPr>
          <a:lstStyle/>
          <a:p>
            <a:r>
              <a:rPr lang="sv-SE" sz="1100" b="1" dirty="0"/>
              <a:t>Arbetslöshet i förhållande till befolkningen (%), 15-74 år</a:t>
            </a:r>
          </a:p>
          <a:p>
            <a:r>
              <a:rPr lang="sv-SE" sz="1100" dirty="0"/>
              <a:t/>
            </a:r>
            <a:br>
              <a:rPr lang="sv-SE" sz="1100" dirty="0"/>
            </a:br>
            <a:endParaRPr lang="sv-SE" sz="1100" dirty="0"/>
          </a:p>
        </p:txBody>
      </p:sp>
    </p:spTree>
    <p:extLst>
      <p:ext uri="{BB962C8B-B14F-4D97-AF65-F5344CB8AC3E}">
        <p14:creationId xmlns:p14="http://schemas.microsoft.com/office/powerpoint/2010/main" val="20217703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2518612" y="213780"/>
            <a:ext cx="3961833" cy="562897"/>
          </a:xfrm>
        </p:spPr>
        <p:txBody>
          <a:bodyPr/>
          <a:lstStyle/>
          <a:p>
            <a:pPr>
              <a:lnSpc>
                <a:spcPct val="100000"/>
              </a:lnSpc>
            </a:pPr>
            <a:r>
              <a:rPr lang="sv-SE" sz="2800" dirty="0"/>
              <a:t>Ungdomsarbetslöshet och långtidsarbetslöshet</a:t>
            </a:r>
            <a:br>
              <a:rPr lang="sv-SE" sz="2800" dirty="0"/>
            </a:br>
            <a:endParaRPr lang="sv-SE" sz="2000" b="0" dirty="0"/>
          </a:p>
        </p:txBody>
      </p:sp>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a:t>Källa: Arbetsförmedlingen</a:t>
            </a:r>
          </a:p>
        </p:txBody>
      </p:sp>
      <p:graphicFrame>
        <p:nvGraphicFramePr>
          <p:cNvPr id="4" name="Tabell 3">
            <a:extLst>
              <a:ext uri="{FF2B5EF4-FFF2-40B4-BE49-F238E27FC236}">
                <a16:creationId xmlns:a16="http://schemas.microsoft.com/office/drawing/2014/main" id="{DB913BD9-D0AA-4EC1-AC7C-622364A2DCC6}"/>
              </a:ext>
            </a:extLst>
          </p:cNvPr>
          <p:cNvGraphicFramePr>
            <a:graphicFrameLocks noGrp="1"/>
          </p:cNvGraphicFramePr>
          <p:nvPr>
            <p:extLst>
              <p:ext uri="{D42A27DB-BD31-4B8C-83A1-F6EECF244321}">
                <p14:modId xmlns:p14="http://schemas.microsoft.com/office/powerpoint/2010/main" val="1445348838"/>
              </p:ext>
            </p:extLst>
          </p:nvPr>
        </p:nvGraphicFramePr>
        <p:xfrm>
          <a:off x="1283809" y="1422853"/>
          <a:ext cx="6431440" cy="2865962"/>
        </p:xfrm>
        <a:graphic>
          <a:graphicData uri="http://schemas.openxmlformats.org/drawingml/2006/table">
            <a:tbl>
              <a:tblPr/>
              <a:tblGrid>
                <a:gridCol w="2897369">
                  <a:extLst>
                    <a:ext uri="{9D8B030D-6E8A-4147-A177-3AD203B41FA5}">
                      <a16:colId xmlns:a16="http://schemas.microsoft.com/office/drawing/2014/main" val="1833314420"/>
                    </a:ext>
                  </a:extLst>
                </a:gridCol>
                <a:gridCol w="822378">
                  <a:extLst>
                    <a:ext uri="{9D8B030D-6E8A-4147-A177-3AD203B41FA5}">
                      <a16:colId xmlns:a16="http://schemas.microsoft.com/office/drawing/2014/main" val="1241108913"/>
                    </a:ext>
                  </a:extLst>
                </a:gridCol>
                <a:gridCol w="1026649">
                  <a:extLst>
                    <a:ext uri="{9D8B030D-6E8A-4147-A177-3AD203B41FA5}">
                      <a16:colId xmlns:a16="http://schemas.microsoft.com/office/drawing/2014/main" val="3326395740"/>
                    </a:ext>
                  </a:extLst>
                </a:gridCol>
                <a:gridCol w="892738">
                  <a:extLst>
                    <a:ext uri="{9D8B030D-6E8A-4147-A177-3AD203B41FA5}">
                      <a16:colId xmlns:a16="http://schemas.microsoft.com/office/drawing/2014/main" val="3145908705"/>
                    </a:ext>
                  </a:extLst>
                </a:gridCol>
                <a:gridCol w="792306">
                  <a:extLst>
                    <a:ext uri="{9D8B030D-6E8A-4147-A177-3AD203B41FA5}">
                      <a16:colId xmlns:a16="http://schemas.microsoft.com/office/drawing/2014/main" val="311385354"/>
                    </a:ext>
                  </a:extLst>
                </a:gridCol>
              </a:tblGrid>
              <a:tr h="217352">
                <a:tc>
                  <a:txBody>
                    <a:bodyPr/>
                    <a:lstStyle/>
                    <a:p>
                      <a:pPr algn="l" fontAlgn="b"/>
                      <a:endParaRPr lang="sv-SE" sz="9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900" b="0" i="0" u="none" strike="noStrike">
                          <a:solidFill>
                            <a:srgbClr val="000000"/>
                          </a:solidFill>
                          <a:effectLst/>
                          <a:latin typeface="Futura Std Book" panose="020B0502020204020303" pitchFamily="34" charset="0"/>
                        </a:rPr>
                        <a:t>Antal</a:t>
                      </a: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pitchFamily="34" charset="0"/>
                        </a:rPr>
                        <a:t>Förändring</a:t>
                      </a: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rtl="0" fontAlgn="b"/>
                      <a:r>
                        <a:rPr lang="sv-SE" sz="900" b="0" i="0" u="none" strike="noStrike">
                          <a:solidFill>
                            <a:srgbClr val="000000"/>
                          </a:solidFill>
                          <a:effectLst/>
                          <a:latin typeface="Futura Std Book" panose="020B0502020204020303" pitchFamily="34" charset="0"/>
                        </a:rPr>
                        <a:t>Förändring (%) </a:t>
                      </a: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sv-SE"/>
                    </a:p>
                  </a:txBody>
                  <a:tcPr/>
                </a:tc>
                <a:extLst>
                  <a:ext uri="{0D108BD9-81ED-4DB2-BD59-A6C34878D82A}">
                    <a16:rowId xmlns:a16="http://schemas.microsoft.com/office/drawing/2014/main" val="2928227896"/>
                  </a:ext>
                </a:extLst>
              </a:tr>
              <a:tr h="158190">
                <a:tc>
                  <a:txBody>
                    <a:bodyPr/>
                    <a:lstStyle/>
                    <a:p>
                      <a:pPr algn="l" fontAlgn="b"/>
                      <a:r>
                        <a:rPr lang="sv-SE" sz="1000" b="1" i="0" u="none" strike="noStrike" dirty="0">
                          <a:solidFill>
                            <a:srgbClr val="000000"/>
                          </a:solidFill>
                          <a:effectLst/>
                          <a:latin typeface="Futura Std Book" panose="020B0502020204020303" pitchFamily="34" charset="0"/>
                        </a:rPr>
                        <a:t>Stockholms län</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900" b="0" i="0" u="none" strike="noStrike">
                          <a:solidFill>
                            <a:srgbClr val="000000"/>
                          </a:solidFill>
                          <a:effectLst/>
                          <a:latin typeface="Futura Std Book" panose="020B0502020204020303" pitchFamily="34" charset="0"/>
                        </a:rPr>
                        <a:t>2018 kv1</a:t>
                      </a:r>
                    </a:p>
                  </a:txBody>
                  <a:tcPr marL="9525" marR="9525" marT="952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pitchFamily="34" charset="0"/>
                        </a:rPr>
                        <a:t>-1 år (antal)</a:t>
                      </a:r>
                    </a:p>
                  </a:txBody>
                  <a:tcPr marL="9525" marR="9525" marT="952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sv-SE" sz="900" b="0" i="0" u="none" strike="noStrike">
                          <a:solidFill>
                            <a:srgbClr val="000000"/>
                          </a:solidFill>
                          <a:effectLst/>
                          <a:latin typeface="Futura Std Book" panose="020B0502020204020303" pitchFamily="34" charset="0"/>
                        </a:rPr>
                        <a:t>-1 år</a:t>
                      </a:r>
                    </a:p>
                  </a:txBody>
                  <a:tcPr marL="9525" marR="9525" marT="952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sv-SE" sz="900" b="0" i="0" u="none" strike="noStrike">
                          <a:solidFill>
                            <a:srgbClr val="000000"/>
                          </a:solidFill>
                          <a:effectLst/>
                          <a:latin typeface="Futura Std Book" panose="020B0502020204020303" pitchFamily="34" charset="0"/>
                        </a:rPr>
                        <a:t>-5 år</a:t>
                      </a:r>
                    </a:p>
                  </a:txBody>
                  <a:tcPr marL="9525" marR="9525" marT="952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8217090"/>
                  </a:ext>
                </a:extLst>
              </a:tr>
              <a:tr h="180000">
                <a:tc>
                  <a:txBody>
                    <a:bodyPr/>
                    <a:lstStyle/>
                    <a:p>
                      <a:pPr algn="l" fontAlgn="b"/>
                      <a:r>
                        <a:rPr lang="sv-SE" sz="900" b="1" i="0" u="none" strike="noStrike" dirty="0">
                          <a:solidFill>
                            <a:srgbClr val="000000"/>
                          </a:solidFill>
                          <a:effectLst/>
                          <a:latin typeface="Futura Std Book" panose="020B0502020204020303" pitchFamily="34" charset="0"/>
                        </a:rPr>
                        <a:t>Totalt antal arbetslösa</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1" i="0" u="none" strike="noStrike">
                          <a:solidFill>
                            <a:srgbClr val="000000"/>
                          </a:solidFill>
                          <a:effectLst/>
                          <a:latin typeface="Futura Std Book" panose="020B0502020204020303" pitchFamily="34" charset="0"/>
                        </a:rPr>
                        <a:t>71 338</a:t>
                      </a: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sv-SE" sz="900" b="1" i="0" u="none" strike="noStrike">
                          <a:solidFill>
                            <a:srgbClr val="000000"/>
                          </a:solidFill>
                          <a:effectLst/>
                          <a:latin typeface="Futura Std Book" panose="020B0502020204020303" pitchFamily="34" charset="0"/>
                        </a:rPr>
                        <a:t>1 248</a:t>
                      </a: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sv-SE" sz="900" b="1" i="0" u="none" strike="noStrike">
                          <a:solidFill>
                            <a:srgbClr val="000000"/>
                          </a:solidFill>
                          <a:effectLst/>
                          <a:latin typeface="Futura Std Book" panose="020B0502020204020303" pitchFamily="34" charset="0"/>
                        </a:rPr>
                        <a:t>1,8</a:t>
                      </a: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sv-SE" sz="900" b="1" i="0" u="none" strike="noStrike">
                          <a:solidFill>
                            <a:srgbClr val="000000"/>
                          </a:solidFill>
                          <a:effectLst/>
                          <a:latin typeface="Futura Std Book" panose="020B0502020204020303" pitchFamily="34" charset="0"/>
                        </a:rPr>
                        <a:t>-4,4</a:t>
                      </a: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728756091"/>
                  </a:ext>
                </a:extLst>
              </a:tr>
              <a:tr h="180000">
                <a:tc>
                  <a:txBody>
                    <a:bodyPr/>
                    <a:lstStyle/>
                    <a:p>
                      <a:pPr algn="l" fontAlgn="b"/>
                      <a:r>
                        <a:rPr lang="sv-SE" sz="900" b="0" i="0" u="none" strike="noStrike" dirty="0">
                          <a:solidFill>
                            <a:srgbClr val="000000"/>
                          </a:solidFill>
                          <a:effectLst/>
                          <a:latin typeface="Futura Std Book" panose="020B0502020204020303" pitchFamily="34" charset="0"/>
                        </a:rPr>
                        <a:t>Öppet arbetslösa</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44 453</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2 146</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5,1</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-3,4</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574306425"/>
                  </a:ext>
                </a:extLst>
              </a:tr>
              <a:tr h="180000">
                <a:tc>
                  <a:txBody>
                    <a:bodyPr/>
                    <a:lstStyle/>
                    <a:p>
                      <a:pPr algn="l" fontAlgn="b"/>
                      <a:r>
                        <a:rPr lang="sv-SE" sz="900" b="0" i="0" u="none" strike="noStrike" dirty="0">
                          <a:solidFill>
                            <a:srgbClr val="000000"/>
                          </a:solidFill>
                          <a:effectLst/>
                          <a:latin typeface="Futura Std Book" panose="020B0502020204020303" pitchFamily="34" charset="0"/>
                        </a:rPr>
                        <a:t> varav långtidsarbetslösa</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14 817</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1 467</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11,0</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15,8</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390963684"/>
                  </a:ext>
                </a:extLst>
              </a:tr>
              <a:tr h="180000">
                <a:tc>
                  <a:txBody>
                    <a:bodyPr/>
                    <a:lstStyle/>
                    <a:p>
                      <a:pPr algn="l" fontAlgn="b"/>
                      <a:r>
                        <a:rPr lang="sv-SE" sz="900" b="0" i="0" u="none" strike="noStrike" dirty="0">
                          <a:solidFill>
                            <a:srgbClr val="000000"/>
                          </a:solidFill>
                          <a:effectLst/>
                          <a:latin typeface="Futura Std Book" panose="020B0502020204020303" pitchFamily="34" charset="0"/>
                        </a:rPr>
                        <a:t> varav ungdomsarbetslösa</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3 825</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-9</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-0,2</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-35,3</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452275031"/>
                  </a:ext>
                </a:extLst>
              </a:tr>
              <a:tr h="180000">
                <a:tc>
                  <a:txBody>
                    <a:bodyPr/>
                    <a:lstStyle/>
                    <a:p>
                      <a:pPr algn="l" fontAlgn="b"/>
                      <a:r>
                        <a:rPr lang="sv-SE" sz="900" b="0" i="0" u="none" strike="noStrike" dirty="0">
                          <a:solidFill>
                            <a:srgbClr val="000000"/>
                          </a:solidFill>
                          <a:effectLst/>
                          <a:latin typeface="Futura Std Book" panose="020B0502020204020303" pitchFamily="34" charset="0"/>
                        </a:rPr>
                        <a:t>Aktivitetsstöd</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26 885</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-898</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-3,2</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-6,1</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691808305"/>
                  </a:ext>
                </a:extLst>
              </a:tr>
              <a:tr h="180000">
                <a:tc>
                  <a:txBody>
                    <a:bodyPr/>
                    <a:lstStyle/>
                    <a:p>
                      <a:pPr algn="l" fontAlgn="b"/>
                      <a:r>
                        <a:rPr lang="sv-SE" sz="900" b="0" i="0" u="none" strike="noStrike" dirty="0">
                          <a:solidFill>
                            <a:srgbClr val="000000"/>
                          </a:solidFill>
                          <a:effectLst/>
                          <a:latin typeface="Futura Std Book" panose="020B0502020204020303" pitchFamily="34" charset="0"/>
                        </a:rPr>
                        <a:t> varav ungdomsarbetslösa m. aktivitetsstöd</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3 102</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-334</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-9,7</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-41,6</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025931105"/>
                  </a:ext>
                </a:extLst>
              </a:tr>
              <a:tr h="144000">
                <a:tc>
                  <a:txBody>
                    <a:bodyPr/>
                    <a:lstStyle/>
                    <a:p>
                      <a:pPr algn="l" fontAlgn="b"/>
                      <a:endParaRPr lang="sv-SE" sz="900" b="0" i="0" u="none" strike="noStrike" dirty="0">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9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sv-SE" sz="9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sv-SE" sz="9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sv-SE" sz="9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79148866"/>
                  </a:ext>
                </a:extLst>
              </a:tr>
              <a:tr h="180000">
                <a:tc>
                  <a:txBody>
                    <a:bodyPr/>
                    <a:lstStyle/>
                    <a:p>
                      <a:pPr algn="l" fontAlgn="b"/>
                      <a:r>
                        <a:rPr lang="sv-SE" sz="1000" b="1" i="0" u="none" strike="noStrike" dirty="0">
                          <a:solidFill>
                            <a:srgbClr val="000000"/>
                          </a:solidFill>
                          <a:effectLst/>
                          <a:latin typeface="Futura Std Book" panose="020B0502020204020303" pitchFamily="34" charset="0"/>
                        </a:rPr>
                        <a:t>Stockholms stad</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endParaRPr lang="sv-SE" sz="9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sv-SE" sz="9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sv-SE" sz="9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sv-SE" sz="9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7638863"/>
                  </a:ext>
                </a:extLst>
              </a:tr>
              <a:tr h="180000">
                <a:tc>
                  <a:txBody>
                    <a:bodyPr/>
                    <a:lstStyle/>
                    <a:p>
                      <a:pPr algn="l" fontAlgn="b"/>
                      <a:r>
                        <a:rPr lang="sv-SE" sz="900" b="1" i="0" u="none" strike="noStrike" dirty="0">
                          <a:solidFill>
                            <a:srgbClr val="000000"/>
                          </a:solidFill>
                          <a:effectLst/>
                          <a:latin typeface="Futura Std Book" panose="020B0502020204020303" pitchFamily="34" charset="0"/>
                        </a:rPr>
                        <a:t>Totalt antal arbetslösa</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1" i="0" u="none" strike="noStrike">
                          <a:solidFill>
                            <a:srgbClr val="000000"/>
                          </a:solidFill>
                          <a:effectLst/>
                          <a:latin typeface="Futura Std Book" panose="020B0502020204020303" pitchFamily="34" charset="0"/>
                        </a:rPr>
                        <a:t>30 703</a:t>
                      </a: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sv-SE" sz="900" b="1" i="0" u="none" strike="noStrike">
                          <a:solidFill>
                            <a:srgbClr val="000000"/>
                          </a:solidFill>
                          <a:effectLst/>
                          <a:latin typeface="Futura Std Book" panose="020B0502020204020303" pitchFamily="34" charset="0"/>
                        </a:rPr>
                        <a:t>625</a:t>
                      </a: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sv-SE" sz="900" b="1" i="0" u="none" strike="noStrike">
                          <a:solidFill>
                            <a:srgbClr val="000000"/>
                          </a:solidFill>
                          <a:effectLst/>
                          <a:latin typeface="Futura Std Book" panose="020B0502020204020303" pitchFamily="34" charset="0"/>
                        </a:rPr>
                        <a:t>2,1</a:t>
                      </a: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sv-SE" sz="900" b="1" i="0" u="none" strike="noStrike">
                          <a:solidFill>
                            <a:srgbClr val="000000"/>
                          </a:solidFill>
                          <a:effectLst/>
                          <a:latin typeface="Futura Std Book" panose="020B0502020204020303" pitchFamily="34" charset="0"/>
                        </a:rPr>
                        <a:t>-6,5</a:t>
                      </a: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548048797"/>
                  </a:ext>
                </a:extLst>
              </a:tr>
              <a:tr h="180000">
                <a:tc>
                  <a:txBody>
                    <a:bodyPr/>
                    <a:lstStyle/>
                    <a:p>
                      <a:pPr algn="l" fontAlgn="b"/>
                      <a:r>
                        <a:rPr lang="sv-SE" sz="900" b="0" i="0" u="none" strike="noStrike">
                          <a:solidFill>
                            <a:srgbClr val="000000"/>
                          </a:solidFill>
                          <a:effectLst/>
                          <a:latin typeface="Futura Std Book" panose="020B0502020204020303" pitchFamily="34" charset="0"/>
                        </a:rPr>
                        <a:t>Öppet arbetslösa</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19 618</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1 036</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5,6</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-4,5</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676828866"/>
                  </a:ext>
                </a:extLst>
              </a:tr>
              <a:tr h="180000">
                <a:tc>
                  <a:txBody>
                    <a:bodyPr/>
                    <a:lstStyle/>
                    <a:p>
                      <a:pPr algn="l" fontAlgn="b"/>
                      <a:r>
                        <a:rPr lang="sv-SE" sz="900" b="0" i="0" u="none" strike="noStrike">
                          <a:solidFill>
                            <a:srgbClr val="000000"/>
                          </a:solidFill>
                          <a:effectLst/>
                          <a:latin typeface="Futura Std Book" panose="020B0502020204020303" pitchFamily="34" charset="0"/>
                        </a:rPr>
                        <a:t> varav långtidsarbetslösa</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6 602</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891</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15,6</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21,6</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802031021"/>
                  </a:ext>
                </a:extLst>
              </a:tr>
              <a:tr h="180000">
                <a:tc>
                  <a:txBody>
                    <a:bodyPr/>
                    <a:lstStyle/>
                    <a:p>
                      <a:pPr algn="l" fontAlgn="b"/>
                      <a:r>
                        <a:rPr lang="sv-SE" sz="900" b="0" i="0" u="none" strike="noStrike">
                          <a:solidFill>
                            <a:srgbClr val="000000"/>
                          </a:solidFill>
                          <a:effectLst/>
                          <a:latin typeface="Futura Std Book" panose="020B0502020204020303" pitchFamily="34" charset="0"/>
                        </a:rPr>
                        <a:t> varav ungdomsarbetslösa</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1 542</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76</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5,2</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-33,6</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158130418"/>
                  </a:ext>
                </a:extLst>
              </a:tr>
              <a:tr h="180000">
                <a:tc>
                  <a:txBody>
                    <a:bodyPr/>
                    <a:lstStyle/>
                    <a:p>
                      <a:pPr algn="l" fontAlgn="b"/>
                      <a:r>
                        <a:rPr lang="sv-SE" sz="900" b="0" i="0" u="none" strike="noStrike">
                          <a:solidFill>
                            <a:srgbClr val="000000"/>
                          </a:solidFill>
                          <a:effectLst/>
                          <a:latin typeface="Futura Std Book" panose="020B0502020204020303" pitchFamily="34" charset="0"/>
                        </a:rPr>
                        <a:t>Aktivitetsstöd</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11 085</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-411</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-3,6</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-9,8</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086493456"/>
                  </a:ext>
                </a:extLst>
              </a:tr>
              <a:tr h="180000">
                <a:tc>
                  <a:txBody>
                    <a:bodyPr/>
                    <a:lstStyle/>
                    <a:p>
                      <a:pPr algn="l" fontAlgn="b"/>
                      <a:r>
                        <a:rPr lang="sv-SE" sz="900" b="0" i="0" u="none" strike="noStrike">
                          <a:solidFill>
                            <a:srgbClr val="000000"/>
                          </a:solidFill>
                          <a:effectLst/>
                          <a:latin typeface="Futura Std Book" panose="020B0502020204020303" pitchFamily="34" charset="0"/>
                        </a:rPr>
                        <a:t> varav ungdomsarbetslösa m. aktivitetsstöd</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1 053</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-46</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-4,2</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dirty="0">
                          <a:solidFill>
                            <a:srgbClr val="000000"/>
                          </a:solidFill>
                          <a:effectLst/>
                          <a:latin typeface="Futura Std Book" panose="020B0502020204020303" pitchFamily="34" charset="0"/>
                        </a:rPr>
                        <a:t>-35,9</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024218567"/>
                  </a:ext>
                </a:extLst>
              </a:tr>
            </a:tbl>
          </a:graphicData>
        </a:graphic>
      </p:graphicFrame>
    </p:spTree>
    <p:extLst>
      <p:ext uri="{BB962C8B-B14F-4D97-AF65-F5344CB8AC3E}">
        <p14:creationId xmlns:p14="http://schemas.microsoft.com/office/powerpoint/2010/main" val="6189500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a:t>Källa: Statistiska centralbyrån</a:t>
            </a:r>
          </a:p>
        </p:txBody>
      </p:sp>
      <p:sp>
        <p:nvSpPr>
          <p:cNvPr id="10" name="Rundad rektangulär 9"/>
          <p:cNvSpPr/>
          <p:nvPr/>
        </p:nvSpPr>
        <p:spPr>
          <a:xfrm>
            <a:off x="5681419" y="396690"/>
            <a:ext cx="3282216" cy="428058"/>
          </a:xfrm>
          <a:prstGeom prst="wedgeRoundRectCallou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800" i="1" dirty="0">
                <a:solidFill>
                  <a:schemeClr val="bg1"/>
                </a:solidFill>
              </a:rPr>
              <a:t>I Stockholms län bor 23 procent av Sveriges befolkning och länet svarade för 32 procent av Sveriges befolkningsökning under första kvartalet 2018.</a:t>
            </a:r>
            <a:endParaRPr lang="sv-SE" sz="800" dirty="0">
              <a:solidFill>
                <a:schemeClr val="bg1"/>
              </a:solidFill>
            </a:endParaRPr>
          </a:p>
        </p:txBody>
      </p:sp>
      <p:graphicFrame>
        <p:nvGraphicFramePr>
          <p:cNvPr id="2" name="Tabell 1">
            <a:extLst>
              <a:ext uri="{FF2B5EF4-FFF2-40B4-BE49-F238E27FC236}">
                <a16:creationId xmlns:a16="http://schemas.microsoft.com/office/drawing/2014/main" id="{47A2FC0B-E3F2-4E94-BD32-07C48A52129C}"/>
              </a:ext>
            </a:extLst>
          </p:cNvPr>
          <p:cNvGraphicFramePr>
            <a:graphicFrameLocks noGrp="1"/>
          </p:cNvGraphicFramePr>
          <p:nvPr>
            <p:extLst>
              <p:ext uri="{D42A27DB-BD31-4B8C-83A1-F6EECF244321}">
                <p14:modId xmlns:p14="http://schemas.microsoft.com/office/powerpoint/2010/main" val="4279250105"/>
              </p:ext>
            </p:extLst>
          </p:nvPr>
        </p:nvGraphicFramePr>
        <p:xfrm>
          <a:off x="5727747" y="2847750"/>
          <a:ext cx="3189559" cy="1349865"/>
        </p:xfrm>
        <a:graphic>
          <a:graphicData uri="http://schemas.openxmlformats.org/drawingml/2006/table">
            <a:tbl>
              <a:tblPr/>
              <a:tblGrid>
                <a:gridCol w="1254468">
                  <a:extLst>
                    <a:ext uri="{9D8B030D-6E8A-4147-A177-3AD203B41FA5}">
                      <a16:colId xmlns:a16="http://schemas.microsoft.com/office/drawing/2014/main" val="321060905"/>
                    </a:ext>
                  </a:extLst>
                </a:gridCol>
                <a:gridCol w="611684">
                  <a:extLst>
                    <a:ext uri="{9D8B030D-6E8A-4147-A177-3AD203B41FA5}">
                      <a16:colId xmlns:a16="http://schemas.microsoft.com/office/drawing/2014/main" val="601558491"/>
                    </a:ext>
                  </a:extLst>
                </a:gridCol>
                <a:gridCol w="599141">
                  <a:extLst>
                    <a:ext uri="{9D8B030D-6E8A-4147-A177-3AD203B41FA5}">
                      <a16:colId xmlns:a16="http://schemas.microsoft.com/office/drawing/2014/main" val="2224323842"/>
                    </a:ext>
                  </a:extLst>
                </a:gridCol>
                <a:gridCol w="367392">
                  <a:extLst>
                    <a:ext uri="{9D8B030D-6E8A-4147-A177-3AD203B41FA5}">
                      <a16:colId xmlns:a16="http://schemas.microsoft.com/office/drawing/2014/main" val="992182226"/>
                    </a:ext>
                  </a:extLst>
                </a:gridCol>
                <a:gridCol w="356874">
                  <a:extLst>
                    <a:ext uri="{9D8B030D-6E8A-4147-A177-3AD203B41FA5}">
                      <a16:colId xmlns:a16="http://schemas.microsoft.com/office/drawing/2014/main" val="1099790739"/>
                    </a:ext>
                  </a:extLst>
                </a:gridCol>
              </a:tblGrid>
              <a:tr h="190500">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800" b="0" i="0" u="none" strike="noStrike" dirty="0">
                          <a:solidFill>
                            <a:srgbClr val="000000"/>
                          </a:solidFill>
                          <a:effectLst/>
                          <a:latin typeface="Futura Std Book" panose="020B0502020204020303" pitchFamily="34" charset="0"/>
                        </a:rPr>
                        <a:t>2018 kv1</a:t>
                      </a: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rtl="0" fontAlgn="b"/>
                      <a:r>
                        <a:rPr lang="sv-SE" sz="800" b="0" i="0" u="none" strike="noStrike" dirty="0">
                          <a:solidFill>
                            <a:srgbClr val="000000"/>
                          </a:solidFill>
                          <a:effectLst/>
                          <a:latin typeface="Futura Std Book" panose="020B0502020204020303" pitchFamily="34" charset="0"/>
                        </a:rPr>
                        <a:t>Förändring </a:t>
                      </a:r>
                    </a:p>
                    <a:p>
                      <a:pPr algn="ctr" rtl="0" fontAlgn="b"/>
                      <a:r>
                        <a:rPr lang="sv-SE" sz="800" b="0" i="0" u="none" strike="noStrike" dirty="0">
                          <a:solidFill>
                            <a:srgbClr val="000000"/>
                          </a:solidFill>
                          <a:effectLst/>
                          <a:latin typeface="Futura Std Book" panose="020B0502020204020303" pitchFamily="34" charset="0"/>
                        </a:rPr>
                        <a:t>-1 år</a:t>
                      </a: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gridSpan="2">
                  <a:txBody>
                    <a:bodyPr/>
                    <a:lstStyle/>
                    <a:p>
                      <a:pPr algn="ctr" fontAlgn="b"/>
                      <a:r>
                        <a:rPr lang="sv-SE" sz="800" b="0" i="0" u="none" strike="noStrike">
                          <a:solidFill>
                            <a:srgbClr val="000000"/>
                          </a:solidFill>
                          <a:effectLst/>
                          <a:latin typeface="Futura Std Book" panose="020B0502020204020303" pitchFamily="34" charset="0"/>
                        </a:rPr>
                        <a:t>Förändring (%) </a:t>
                      </a:r>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endParaRPr lang="sv-SE"/>
                    </a:p>
                  </a:txBody>
                  <a:tcPr/>
                </a:tc>
                <a:extLst>
                  <a:ext uri="{0D108BD9-81ED-4DB2-BD59-A6C34878D82A}">
                    <a16:rowId xmlns:a16="http://schemas.microsoft.com/office/drawing/2014/main" val="1679842198"/>
                  </a:ext>
                </a:extLst>
              </a:tr>
              <a:tr h="144000">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gridSpan="2">
                  <a:txBody>
                    <a:bodyPr/>
                    <a:lstStyle/>
                    <a:p>
                      <a:pPr algn="ctr" rtl="0" fontAlgn="b"/>
                      <a:r>
                        <a:rPr lang="sv-SE" sz="800" b="0" i="0" u="none" strike="noStrike" dirty="0">
                          <a:solidFill>
                            <a:srgbClr val="000000"/>
                          </a:solidFill>
                          <a:effectLst/>
                          <a:latin typeface="Futura Std Book" panose="020B0502020204020303" pitchFamily="34" charset="0"/>
                        </a:rPr>
                        <a:t>(i tusental)</a:t>
                      </a: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sv-SE"/>
                    </a:p>
                  </a:txBody>
                  <a:tcPr/>
                </a:tc>
                <a:tc>
                  <a:txBody>
                    <a:bodyPr/>
                    <a:lstStyle/>
                    <a:p>
                      <a:pPr algn="ctr" rtl="0" fontAlgn="b"/>
                      <a:r>
                        <a:rPr lang="sv-SE" sz="800" b="0" i="0" u="none" strike="noStrike">
                          <a:solidFill>
                            <a:srgbClr val="000000"/>
                          </a:solidFill>
                          <a:effectLst/>
                          <a:latin typeface="Futura Std Book" panose="020B0502020204020303" pitchFamily="34" charset="0"/>
                        </a:rPr>
                        <a:t>-1 år</a:t>
                      </a: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sv-SE" sz="800" b="0" i="0" u="none" strike="noStrike">
                          <a:solidFill>
                            <a:srgbClr val="000000"/>
                          </a:solidFill>
                          <a:effectLst/>
                          <a:latin typeface="Futura Std Book" panose="020B0502020204020303" pitchFamily="34" charset="0"/>
                        </a:rPr>
                        <a:t>- 5 år</a:t>
                      </a: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37768284"/>
                  </a:ext>
                </a:extLst>
              </a:tr>
              <a:tr h="190500">
                <a:tc>
                  <a:txBody>
                    <a:bodyPr/>
                    <a:lstStyle/>
                    <a:p>
                      <a:pPr algn="l" fontAlgn="b"/>
                      <a:r>
                        <a:rPr lang="sv-SE" sz="800" b="0" i="0" u="none" strike="noStrike">
                          <a:solidFill>
                            <a:srgbClr val="000000"/>
                          </a:solidFill>
                          <a:effectLst/>
                          <a:latin typeface="Futura Std Book" panose="020B0502020204020303" pitchFamily="34" charset="0"/>
                        </a:rPr>
                        <a:t>Sverige</a:t>
                      </a:r>
                    </a:p>
                  </a:txBody>
                  <a:tcPr marL="9525" marR="9525" marT="9525" marB="0" anchor="b">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pitchFamily="34" charset="0"/>
                        </a:rPr>
                        <a:t>10 142,7</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pitchFamily="34" charset="0"/>
                        </a:rPr>
                        <a:t>118,8</a:t>
                      </a:r>
                    </a:p>
                  </a:txBody>
                  <a:tcPr marL="9525" marR="9525" marT="9525" marB="0" anchor="b">
                    <a:lnL w="635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pitchFamily="34" charset="0"/>
                        </a:rPr>
                        <a:t>1,2</a:t>
                      </a: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pitchFamily="34" charset="0"/>
                        </a:rPr>
                        <a:t>5,9</a:t>
                      </a: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3530409442"/>
                  </a:ext>
                </a:extLst>
              </a:tr>
              <a:tr h="190500">
                <a:tc>
                  <a:txBody>
                    <a:bodyPr/>
                    <a:lstStyle/>
                    <a:p>
                      <a:pPr algn="l" fontAlgn="b"/>
                      <a:r>
                        <a:rPr lang="sv-SE" sz="800" b="0" i="0" u="none" strike="noStrike">
                          <a:solidFill>
                            <a:srgbClr val="000000"/>
                          </a:solidFill>
                          <a:effectLst/>
                          <a:latin typeface="Futura Std Book" panose="020B0502020204020303" pitchFamily="34" charset="0"/>
                        </a:rPr>
                        <a:t>Stockholmsregionen</a:t>
                      </a:r>
                    </a:p>
                  </a:txBody>
                  <a:tcPr marL="9525" marR="9525" marT="9525" marB="0" anchor="b">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pitchFamily="34" charset="0"/>
                        </a:rPr>
                        <a:t>4 579,8</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pitchFamily="34" charset="0"/>
                        </a:rPr>
                        <a:t>62,4</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pitchFamily="34" charset="0"/>
                        </a:rPr>
                        <a:t>1,4</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pitchFamily="34" charset="0"/>
                        </a:rPr>
                        <a:t>6,9</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832476958"/>
                  </a:ext>
                </a:extLst>
              </a:tr>
              <a:tr h="190500">
                <a:tc>
                  <a:txBody>
                    <a:bodyPr/>
                    <a:lstStyle/>
                    <a:p>
                      <a:pPr algn="l" fontAlgn="b"/>
                      <a:r>
                        <a:rPr lang="sv-SE" sz="800" b="1" i="0" u="none" strike="noStrike">
                          <a:solidFill>
                            <a:srgbClr val="000000"/>
                          </a:solidFill>
                          <a:effectLst/>
                          <a:latin typeface="Futura Std Book" panose="020B0502020204020303" pitchFamily="34" charset="0"/>
                        </a:rPr>
                        <a:t>Stockholms län</a:t>
                      </a:r>
                    </a:p>
                  </a:txBody>
                  <a:tcPr marL="9525" marR="9525" marT="9525" marB="0" anchor="b">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sv-SE" sz="800" b="1" i="0" u="none" strike="noStrike">
                          <a:solidFill>
                            <a:srgbClr val="000000"/>
                          </a:solidFill>
                          <a:effectLst/>
                          <a:latin typeface="Futura Std Book" panose="020B0502020204020303" pitchFamily="34" charset="0"/>
                        </a:rPr>
                        <a:t>2 315,6</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sv-SE" sz="800" b="1" i="0" u="none" strike="noStrike">
                          <a:solidFill>
                            <a:srgbClr val="000000"/>
                          </a:solidFill>
                          <a:effectLst/>
                          <a:latin typeface="Futura Std Book" panose="020B0502020204020303" pitchFamily="34" charset="0"/>
                        </a:rPr>
                        <a:t>37,8</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sv-SE" sz="800" b="1" i="0" u="none" strike="noStrike">
                          <a:solidFill>
                            <a:srgbClr val="000000"/>
                          </a:solidFill>
                          <a:effectLst/>
                          <a:latin typeface="Futura Std Book" panose="020B0502020204020303" pitchFamily="34" charset="0"/>
                        </a:rPr>
                        <a:t>1,7</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1" i="0" u="none" strike="noStrike">
                          <a:solidFill>
                            <a:srgbClr val="000000"/>
                          </a:solidFill>
                          <a:effectLst/>
                          <a:latin typeface="Futura Std Book" panose="020B0502020204020303" pitchFamily="34" charset="0"/>
                        </a:rPr>
                        <a:t>8,4</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014930519"/>
                  </a:ext>
                </a:extLst>
              </a:tr>
              <a:tr h="190500">
                <a:tc>
                  <a:txBody>
                    <a:bodyPr/>
                    <a:lstStyle/>
                    <a:p>
                      <a:pPr algn="l" fontAlgn="b"/>
                      <a:r>
                        <a:rPr lang="sv-SE" sz="800" b="1" i="0" u="none" strike="noStrike">
                          <a:solidFill>
                            <a:srgbClr val="000000"/>
                          </a:solidFill>
                          <a:effectLst/>
                          <a:latin typeface="Futura Std Book" panose="020B0502020204020303" pitchFamily="34" charset="0"/>
                        </a:rPr>
                        <a:t>Stockholms stad</a:t>
                      </a:r>
                    </a:p>
                  </a:txBody>
                  <a:tcPr marL="9525" marR="9525" marT="9525" marB="0" anchor="b">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sv-SE" sz="800" b="1" i="0" u="none" strike="noStrike">
                          <a:solidFill>
                            <a:srgbClr val="000000"/>
                          </a:solidFill>
                          <a:effectLst/>
                          <a:latin typeface="Futura Std Book" panose="020B0502020204020303" pitchFamily="34" charset="0"/>
                        </a:rPr>
                        <a:t>952,1</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sv-SE" sz="800" b="1" i="0" u="none" strike="noStrike">
                          <a:solidFill>
                            <a:srgbClr val="000000"/>
                          </a:solidFill>
                          <a:effectLst/>
                          <a:latin typeface="Futura Std Book" panose="020B0502020204020303" pitchFamily="34" charset="0"/>
                        </a:rPr>
                        <a:t>12,8</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sv-SE" sz="800" b="1" i="0" u="none" strike="noStrike">
                          <a:solidFill>
                            <a:srgbClr val="000000"/>
                          </a:solidFill>
                          <a:effectLst/>
                          <a:latin typeface="Futura Std Book" panose="020B0502020204020303" pitchFamily="34" charset="0"/>
                        </a:rPr>
                        <a:t>1,4</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1" i="0" u="none" strike="noStrike">
                          <a:solidFill>
                            <a:srgbClr val="000000"/>
                          </a:solidFill>
                          <a:effectLst/>
                          <a:latin typeface="Futura Std Book" panose="020B0502020204020303" pitchFamily="34" charset="0"/>
                        </a:rPr>
                        <a:t>7,5</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952464911"/>
                  </a:ext>
                </a:extLst>
              </a:tr>
              <a:tr h="190500">
                <a:tc>
                  <a:txBody>
                    <a:bodyPr/>
                    <a:lstStyle/>
                    <a:p>
                      <a:pPr algn="l" fontAlgn="b"/>
                      <a:r>
                        <a:rPr lang="sv-SE" sz="800" b="0" i="0" u="none" strike="noStrike">
                          <a:solidFill>
                            <a:srgbClr val="000000"/>
                          </a:solidFill>
                          <a:effectLst/>
                          <a:latin typeface="Futura Std Book" panose="020B0502020204020303" pitchFamily="34" charset="0"/>
                        </a:rPr>
                        <a:t>Sverige exkl Stockholms län</a:t>
                      </a:r>
                    </a:p>
                  </a:txBody>
                  <a:tcPr marL="9525" marR="9525" marT="9525" marB="0" anchor="b">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pitchFamily="34" charset="0"/>
                        </a:rPr>
                        <a:t>7 827,1</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pitchFamily="34" charset="0"/>
                        </a:rPr>
                        <a:t>81,0</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pitchFamily="34" charset="0"/>
                        </a:rPr>
                        <a:t>1,0</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dirty="0">
                          <a:solidFill>
                            <a:srgbClr val="000000"/>
                          </a:solidFill>
                          <a:effectLst/>
                          <a:latin typeface="Futura Std Book" panose="020B0502020204020303" pitchFamily="34" charset="0"/>
                        </a:rPr>
                        <a:t>5,2</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38023762"/>
                  </a:ext>
                </a:extLst>
              </a:tr>
            </a:tbl>
          </a:graphicData>
        </a:graphic>
      </p:graphicFrame>
      <p:sp>
        <p:nvSpPr>
          <p:cNvPr id="11" name="Rubrik 2"/>
          <p:cNvSpPr txBox="1">
            <a:spLocks/>
          </p:cNvSpPr>
          <p:nvPr/>
        </p:nvSpPr>
        <p:spPr bwMode="auto">
          <a:xfrm>
            <a:off x="2432773" y="396690"/>
            <a:ext cx="3110777" cy="72782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lnSpc>
                <a:spcPts val="3213"/>
              </a:lnSpc>
              <a:spcBef>
                <a:spcPct val="0"/>
              </a:spcBef>
              <a:spcAft>
                <a:spcPct val="0"/>
              </a:spcAft>
              <a:defRPr sz="2200" b="1" kern="1200" cap="none" spc="-89" baseline="0">
                <a:solidFill>
                  <a:schemeClr val="tx1"/>
                </a:solidFill>
                <a:latin typeface="+mj-lt"/>
                <a:ea typeface="+mj-ea"/>
                <a:cs typeface="+mj-cs"/>
              </a:defRPr>
            </a:lvl1pPr>
            <a:lvl2pPr algn="ctr" rtl="0" eaLnBrk="1" fontAlgn="base" hangingPunct="1">
              <a:spcBef>
                <a:spcPct val="0"/>
              </a:spcBef>
              <a:spcAft>
                <a:spcPct val="0"/>
              </a:spcAft>
              <a:defRPr sz="3900">
                <a:solidFill>
                  <a:schemeClr val="tx1"/>
                </a:solidFill>
                <a:latin typeface="Calibri" pitchFamily="34" charset="0"/>
              </a:defRPr>
            </a:lvl2pPr>
            <a:lvl3pPr algn="ctr" rtl="0" eaLnBrk="1" fontAlgn="base" hangingPunct="1">
              <a:spcBef>
                <a:spcPct val="0"/>
              </a:spcBef>
              <a:spcAft>
                <a:spcPct val="0"/>
              </a:spcAft>
              <a:defRPr sz="3900">
                <a:solidFill>
                  <a:schemeClr val="tx1"/>
                </a:solidFill>
                <a:latin typeface="Calibri" pitchFamily="34" charset="0"/>
              </a:defRPr>
            </a:lvl3pPr>
            <a:lvl4pPr algn="ctr" rtl="0" eaLnBrk="1" fontAlgn="base" hangingPunct="1">
              <a:spcBef>
                <a:spcPct val="0"/>
              </a:spcBef>
              <a:spcAft>
                <a:spcPct val="0"/>
              </a:spcAft>
              <a:defRPr sz="3900">
                <a:solidFill>
                  <a:schemeClr val="tx1"/>
                </a:solidFill>
                <a:latin typeface="Calibri" pitchFamily="34" charset="0"/>
              </a:defRPr>
            </a:lvl4pPr>
            <a:lvl5pPr algn="ctr" rtl="0" eaLnBrk="1" fontAlgn="base" hangingPunct="1">
              <a:spcBef>
                <a:spcPct val="0"/>
              </a:spcBef>
              <a:spcAft>
                <a:spcPct val="0"/>
              </a:spcAft>
              <a:defRPr sz="3900">
                <a:solidFill>
                  <a:schemeClr val="tx1"/>
                </a:solidFill>
                <a:latin typeface="Calibri" pitchFamily="34" charset="0"/>
              </a:defRPr>
            </a:lvl5pPr>
            <a:lvl6pPr marL="408157" algn="ctr" rtl="0" eaLnBrk="1" fontAlgn="base" hangingPunct="1">
              <a:spcBef>
                <a:spcPct val="0"/>
              </a:spcBef>
              <a:spcAft>
                <a:spcPct val="0"/>
              </a:spcAft>
              <a:defRPr sz="3900">
                <a:solidFill>
                  <a:schemeClr val="tx1"/>
                </a:solidFill>
                <a:latin typeface="Calibri" pitchFamily="34" charset="0"/>
              </a:defRPr>
            </a:lvl6pPr>
            <a:lvl7pPr marL="816314" algn="ctr" rtl="0" eaLnBrk="1" fontAlgn="base" hangingPunct="1">
              <a:spcBef>
                <a:spcPct val="0"/>
              </a:spcBef>
              <a:spcAft>
                <a:spcPct val="0"/>
              </a:spcAft>
              <a:defRPr sz="3900">
                <a:solidFill>
                  <a:schemeClr val="tx1"/>
                </a:solidFill>
                <a:latin typeface="Calibri" pitchFamily="34" charset="0"/>
              </a:defRPr>
            </a:lvl7pPr>
            <a:lvl8pPr marL="1224472" algn="ctr" rtl="0" eaLnBrk="1" fontAlgn="base" hangingPunct="1">
              <a:spcBef>
                <a:spcPct val="0"/>
              </a:spcBef>
              <a:spcAft>
                <a:spcPct val="0"/>
              </a:spcAft>
              <a:defRPr sz="3900">
                <a:solidFill>
                  <a:schemeClr val="tx1"/>
                </a:solidFill>
                <a:latin typeface="Calibri" pitchFamily="34" charset="0"/>
              </a:defRPr>
            </a:lvl8pPr>
            <a:lvl9pPr marL="1632629" algn="ctr" rtl="0" eaLnBrk="1" fontAlgn="base" hangingPunct="1">
              <a:spcBef>
                <a:spcPct val="0"/>
              </a:spcBef>
              <a:spcAft>
                <a:spcPct val="0"/>
              </a:spcAft>
              <a:defRPr sz="3900">
                <a:solidFill>
                  <a:schemeClr val="tx1"/>
                </a:solidFill>
                <a:latin typeface="Calibri" pitchFamily="34" charset="0"/>
              </a:defRPr>
            </a:lvl9pPr>
          </a:lstStyle>
          <a:p>
            <a:pPr>
              <a:lnSpc>
                <a:spcPct val="100000"/>
              </a:lnSpc>
            </a:pPr>
            <a:r>
              <a:rPr lang="sv-SE" sz="2800" dirty="0"/>
              <a:t>Befolkning</a:t>
            </a:r>
            <a:endParaRPr lang="sv-SE" sz="2000" b="0" dirty="0"/>
          </a:p>
        </p:txBody>
      </p:sp>
      <p:sp>
        <p:nvSpPr>
          <p:cNvPr id="12" name="textruta 11"/>
          <p:cNvSpPr txBox="1"/>
          <p:nvPr/>
        </p:nvSpPr>
        <p:spPr>
          <a:xfrm>
            <a:off x="900000" y="1116000"/>
            <a:ext cx="914400" cy="445636"/>
          </a:xfrm>
          <a:prstGeom prst="rect">
            <a:avLst/>
          </a:prstGeom>
          <a:noFill/>
        </p:spPr>
        <p:txBody>
          <a:bodyPr wrap="none" lIns="0" tIns="0" rIns="0" bIns="0" rtlCol="0">
            <a:noAutofit/>
          </a:bodyPr>
          <a:lstStyle/>
          <a:p>
            <a:r>
              <a:rPr lang="sv-SE" sz="1100" b="1" dirty="0"/>
              <a:t>Befolkningsutveckling</a:t>
            </a:r>
          </a:p>
          <a:p>
            <a:r>
              <a:rPr lang="sv-SE" sz="1100" dirty="0"/>
              <a:t>Index 100 = 2008 kv1</a:t>
            </a:r>
            <a:br>
              <a:rPr lang="sv-SE" sz="1100" dirty="0"/>
            </a:br>
            <a:endParaRPr lang="sv-SE" sz="1100" dirty="0"/>
          </a:p>
          <a:p>
            <a:endParaRPr lang="sv-SE" sz="1100" b="1" dirty="0"/>
          </a:p>
          <a:p>
            <a:r>
              <a:rPr lang="sv-SE" sz="1100" dirty="0"/>
              <a:t/>
            </a:r>
            <a:br>
              <a:rPr lang="sv-SE" sz="1100" dirty="0"/>
            </a:br>
            <a:endParaRPr lang="sv-SE" sz="1100" dirty="0"/>
          </a:p>
        </p:txBody>
      </p:sp>
      <p:pic>
        <p:nvPicPr>
          <p:cNvPr id="6" name="Bildobjekt 5">
            <a:extLst>
              <a:ext uri="{FF2B5EF4-FFF2-40B4-BE49-F238E27FC236}">
                <a16:creationId xmlns:a16="http://schemas.microsoft.com/office/drawing/2014/main" id="{8A418240-7D97-4F87-9BED-7FC8FA8443F3}"/>
              </a:ext>
            </a:extLst>
          </p:cNvPr>
          <p:cNvPicPr>
            <a:picLocks noChangeAspect="1"/>
          </p:cNvPicPr>
          <p:nvPr/>
        </p:nvPicPr>
        <p:blipFill>
          <a:blip r:embed="rId2"/>
          <a:stretch>
            <a:fillRect/>
          </a:stretch>
        </p:blipFill>
        <p:spPr>
          <a:xfrm>
            <a:off x="279895" y="1439999"/>
            <a:ext cx="5401524" cy="3243353"/>
          </a:xfrm>
          <a:prstGeom prst="rect">
            <a:avLst/>
          </a:prstGeom>
        </p:spPr>
      </p:pic>
    </p:spTree>
    <p:extLst>
      <p:ext uri="{BB962C8B-B14F-4D97-AF65-F5344CB8AC3E}">
        <p14:creationId xmlns:p14="http://schemas.microsoft.com/office/powerpoint/2010/main" val="6737575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4BA02F7C-FB5E-4699-AF78-8A07785DF010}"/>
              </a:ext>
            </a:extLst>
          </p:cNvPr>
          <p:cNvPicPr>
            <a:picLocks noChangeAspect="1"/>
          </p:cNvPicPr>
          <p:nvPr/>
        </p:nvPicPr>
        <p:blipFill>
          <a:blip r:embed="rId2"/>
          <a:stretch>
            <a:fillRect/>
          </a:stretch>
        </p:blipFill>
        <p:spPr>
          <a:xfrm>
            <a:off x="360000" y="1440000"/>
            <a:ext cx="5401524" cy="3243353"/>
          </a:xfrm>
          <a:prstGeom prst="rect">
            <a:avLst/>
          </a:prstGeom>
        </p:spPr>
      </p:pic>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a:t>Källa: Statistiska centralbyrån</a:t>
            </a:r>
          </a:p>
        </p:txBody>
      </p:sp>
      <p:sp>
        <p:nvSpPr>
          <p:cNvPr id="7" name="textruta 6"/>
          <p:cNvSpPr txBox="1"/>
          <p:nvPr/>
        </p:nvSpPr>
        <p:spPr>
          <a:xfrm>
            <a:off x="8012268" y="4457903"/>
            <a:ext cx="1000313" cy="450900"/>
          </a:xfrm>
          <a:prstGeom prst="rect">
            <a:avLst/>
          </a:prstGeom>
          <a:noFill/>
        </p:spPr>
        <p:txBody>
          <a:bodyPr wrap="none" lIns="0" tIns="0" rIns="0" bIns="0" rtlCol="0">
            <a:noAutofit/>
          </a:bodyPr>
          <a:lstStyle/>
          <a:p>
            <a:pPr>
              <a:lnSpc>
                <a:spcPts val="2400"/>
              </a:lnSpc>
            </a:pPr>
            <a:r>
              <a:rPr lang="sv-SE" sz="700" dirty="0"/>
              <a:t>*De fyra senaste kvartalen</a:t>
            </a:r>
          </a:p>
        </p:txBody>
      </p:sp>
      <p:graphicFrame>
        <p:nvGraphicFramePr>
          <p:cNvPr id="2" name="Tabell 1">
            <a:extLst>
              <a:ext uri="{FF2B5EF4-FFF2-40B4-BE49-F238E27FC236}">
                <a16:creationId xmlns:a16="http://schemas.microsoft.com/office/drawing/2014/main" id="{8D200933-20E0-469E-BCA3-CDAA40484B7F}"/>
              </a:ext>
            </a:extLst>
          </p:cNvPr>
          <p:cNvGraphicFramePr>
            <a:graphicFrameLocks noGrp="1"/>
          </p:cNvGraphicFramePr>
          <p:nvPr>
            <p:extLst>
              <p:ext uri="{D42A27DB-BD31-4B8C-83A1-F6EECF244321}">
                <p14:modId xmlns:p14="http://schemas.microsoft.com/office/powerpoint/2010/main" val="737946316"/>
              </p:ext>
            </p:extLst>
          </p:nvPr>
        </p:nvGraphicFramePr>
        <p:xfrm>
          <a:off x="5580000" y="3168000"/>
          <a:ext cx="3519285" cy="1252508"/>
        </p:xfrm>
        <a:graphic>
          <a:graphicData uri="http://schemas.openxmlformats.org/drawingml/2006/table">
            <a:tbl>
              <a:tblPr/>
              <a:tblGrid>
                <a:gridCol w="1168400">
                  <a:extLst>
                    <a:ext uri="{9D8B030D-6E8A-4147-A177-3AD203B41FA5}">
                      <a16:colId xmlns:a16="http://schemas.microsoft.com/office/drawing/2014/main" val="1983756581"/>
                    </a:ext>
                  </a:extLst>
                </a:gridCol>
                <a:gridCol w="519671">
                  <a:extLst>
                    <a:ext uri="{9D8B030D-6E8A-4147-A177-3AD203B41FA5}">
                      <a16:colId xmlns:a16="http://schemas.microsoft.com/office/drawing/2014/main" val="2179017713"/>
                    </a:ext>
                  </a:extLst>
                </a:gridCol>
                <a:gridCol w="445760">
                  <a:extLst>
                    <a:ext uri="{9D8B030D-6E8A-4147-A177-3AD203B41FA5}">
                      <a16:colId xmlns:a16="http://schemas.microsoft.com/office/drawing/2014/main" val="509202039"/>
                    </a:ext>
                  </a:extLst>
                </a:gridCol>
                <a:gridCol w="560211">
                  <a:extLst>
                    <a:ext uri="{9D8B030D-6E8A-4147-A177-3AD203B41FA5}">
                      <a16:colId xmlns:a16="http://schemas.microsoft.com/office/drawing/2014/main" val="3484727064"/>
                    </a:ext>
                  </a:extLst>
                </a:gridCol>
                <a:gridCol w="439721">
                  <a:extLst>
                    <a:ext uri="{9D8B030D-6E8A-4147-A177-3AD203B41FA5}">
                      <a16:colId xmlns:a16="http://schemas.microsoft.com/office/drawing/2014/main" val="2635648334"/>
                    </a:ext>
                  </a:extLst>
                </a:gridCol>
                <a:gridCol w="385522">
                  <a:extLst>
                    <a:ext uri="{9D8B030D-6E8A-4147-A177-3AD203B41FA5}">
                      <a16:colId xmlns:a16="http://schemas.microsoft.com/office/drawing/2014/main" val="2933907584"/>
                    </a:ext>
                  </a:extLst>
                </a:gridCol>
              </a:tblGrid>
              <a:tr h="144968">
                <a:tc>
                  <a:txBody>
                    <a:bodyPr/>
                    <a:lstStyle/>
                    <a:p>
                      <a:pPr algn="l" fontAlgn="b"/>
                      <a:endParaRPr lang="sv-SE" sz="8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r>
                        <a:rPr lang="sv-SE" sz="800" b="0" i="0" u="none" strike="noStrike" dirty="0">
                          <a:solidFill>
                            <a:srgbClr val="000000"/>
                          </a:solidFill>
                          <a:effectLst/>
                          <a:latin typeface="Futura Std Book" panose="020B0502020204020303" pitchFamily="34" charset="0"/>
                        </a:rPr>
                        <a:t>Antal</a:t>
                      </a:r>
                    </a:p>
                  </a:txBody>
                  <a:tcPr marL="9525" marR="9525" marT="9525" marB="0" anchor="b">
                    <a:lnL>
                      <a:noFill/>
                    </a:lnL>
                    <a:lnR>
                      <a:noFill/>
                    </a:lnR>
                    <a:lnT>
                      <a:noFill/>
                    </a:lnT>
                    <a:lnB>
                      <a:noFill/>
                    </a:lnB>
                  </a:tcPr>
                </a:tc>
                <a:tc gridSpan="2">
                  <a:txBody>
                    <a:bodyPr/>
                    <a:lstStyle/>
                    <a:p>
                      <a:pPr algn="ctr" fontAlgn="b"/>
                      <a:r>
                        <a:rPr lang="sv-SE" sz="800" b="0" i="0" u="none" strike="noStrike" dirty="0">
                          <a:solidFill>
                            <a:srgbClr val="000000"/>
                          </a:solidFill>
                          <a:effectLst/>
                          <a:latin typeface="Futura Std Book" panose="020B0502020204020303" pitchFamily="34" charset="0"/>
                        </a:rPr>
                        <a:t>Förändring (%)</a:t>
                      </a:r>
                    </a:p>
                  </a:txBody>
                  <a:tcPr marL="9525" marR="9525" marT="9525" marB="0" anchor="b">
                    <a:lnL>
                      <a:noFill/>
                    </a:lnL>
                    <a:lnR>
                      <a:noFill/>
                    </a:lnR>
                    <a:lnT>
                      <a:noFill/>
                    </a:lnT>
                    <a:lnB>
                      <a:noFill/>
                    </a:lnB>
                  </a:tcPr>
                </a:tc>
                <a:tc hMerge="1">
                  <a:txBody>
                    <a:bodyPr/>
                    <a:lstStyle/>
                    <a:p>
                      <a:endParaRPr lang="sv-SE"/>
                    </a:p>
                  </a:txBody>
                  <a:tcPr/>
                </a:tc>
                <a:tc gridSpan="2">
                  <a:txBody>
                    <a:bodyPr/>
                    <a:lstStyle/>
                    <a:p>
                      <a:pPr algn="ctr" fontAlgn="b"/>
                      <a:r>
                        <a:rPr lang="sv-SE" sz="800" b="0" i="0" u="none" strike="noStrike" dirty="0">
                          <a:solidFill>
                            <a:srgbClr val="000000"/>
                          </a:solidFill>
                          <a:effectLst/>
                          <a:latin typeface="Futura Std Book" panose="020B0502020204020303" pitchFamily="34" charset="0"/>
                        </a:rPr>
                        <a:t>R12*</a:t>
                      </a:r>
                    </a:p>
                  </a:txBody>
                  <a:tcPr marL="9525" marR="9525" marT="9525" marB="0" anchor="b">
                    <a:lnL>
                      <a:noFill/>
                    </a:lnL>
                    <a:lnR>
                      <a:noFill/>
                    </a:lnR>
                    <a:lnT>
                      <a:noFill/>
                    </a:lnT>
                    <a:lnB>
                      <a:noFill/>
                    </a:lnB>
                  </a:tcPr>
                </a:tc>
                <a:tc hMerge="1">
                  <a:txBody>
                    <a:bodyPr/>
                    <a:lstStyle/>
                    <a:p>
                      <a:endParaRPr lang="sv-SE"/>
                    </a:p>
                  </a:txBody>
                  <a:tcPr/>
                </a:tc>
                <a:extLst>
                  <a:ext uri="{0D108BD9-81ED-4DB2-BD59-A6C34878D82A}">
                    <a16:rowId xmlns:a16="http://schemas.microsoft.com/office/drawing/2014/main" val="1079658205"/>
                  </a:ext>
                </a:extLst>
              </a:tr>
              <a:tr h="170835">
                <a:tc>
                  <a:txBody>
                    <a:bodyPr/>
                    <a:lstStyle/>
                    <a:p>
                      <a:pPr algn="l" fontAlgn="b"/>
                      <a:endParaRPr lang="sv-SE" sz="800" b="0" i="0" u="none" strike="noStrike" dirty="0">
                        <a:solidFill>
                          <a:srgbClr val="000000"/>
                        </a:solidFill>
                        <a:effectLst/>
                        <a:latin typeface="Futura Std Book" panose="020B0502020204020303" pitchFamily="34" charset="0"/>
                      </a:endParaRPr>
                    </a:p>
                  </a:txBody>
                  <a:tcPr marL="9525" marR="9525" marT="9525" marB="0" anchor="b">
                    <a:lnL>
                      <a:noFill/>
                    </a:lnL>
                    <a:lnR>
                      <a:noFill/>
                    </a:lnR>
                    <a:lnT>
                      <a:noFill/>
                    </a:lnT>
                    <a:lnB>
                      <a:noFill/>
                    </a:lnB>
                  </a:tcPr>
                </a:tc>
                <a:tc>
                  <a:txBody>
                    <a:bodyPr/>
                    <a:lstStyle/>
                    <a:p>
                      <a:pPr algn="ctr" fontAlgn="b"/>
                      <a:r>
                        <a:rPr lang="sv-SE" sz="800" b="0" i="0" u="none" strike="noStrike" dirty="0">
                          <a:solidFill>
                            <a:srgbClr val="000000"/>
                          </a:solidFill>
                          <a:effectLst/>
                          <a:latin typeface="Futura Std Book" panose="020B0502020204020303" pitchFamily="34" charset="0"/>
                        </a:rPr>
                        <a:t>2018 kv1</a:t>
                      </a:r>
                    </a:p>
                  </a:txBody>
                  <a:tcPr marL="9525" marR="9525" marT="952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-1 år</a:t>
                      </a:r>
                    </a:p>
                  </a:txBody>
                  <a:tcPr marL="9525" marR="9525" marT="952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- 5 år</a:t>
                      </a:r>
                    </a:p>
                  </a:txBody>
                  <a:tcPr marL="9525" marR="9525" marT="9525" marB="0" anchor="b">
                    <a:lnL>
                      <a:noFill/>
                    </a:lnL>
                    <a:lnR>
                      <a:noFill/>
                    </a:lnR>
                    <a:lnT>
                      <a:noFill/>
                    </a:lnT>
                    <a:lnB>
                      <a:noFill/>
                    </a:lnB>
                  </a:tcPr>
                </a:tc>
                <a:tc>
                  <a:txBody>
                    <a:bodyPr/>
                    <a:lstStyle/>
                    <a:p>
                      <a:pPr algn="ctr" fontAlgn="b"/>
                      <a:r>
                        <a:rPr lang="sv-SE" sz="800" b="0" i="0" u="none" strike="noStrike" dirty="0">
                          <a:solidFill>
                            <a:srgbClr val="000000"/>
                          </a:solidFill>
                          <a:effectLst/>
                          <a:latin typeface="Futura Std Book" panose="020B0502020204020303" pitchFamily="34" charset="0"/>
                        </a:rPr>
                        <a:t>Antal</a:t>
                      </a:r>
                    </a:p>
                  </a:txBody>
                  <a:tcPr marL="9525" marR="9525" marT="952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Utv., %</a:t>
                      </a:r>
                    </a:p>
                  </a:txBody>
                  <a:tcPr marL="9525" marR="9525" marT="9525" marB="0" anchor="b">
                    <a:lnL>
                      <a:noFill/>
                    </a:lnL>
                    <a:lnR>
                      <a:noFill/>
                    </a:lnR>
                    <a:lnT>
                      <a:noFill/>
                    </a:lnT>
                    <a:lnB>
                      <a:noFill/>
                    </a:lnB>
                  </a:tcPr>
                </a:tc>
                <a:extLst>
                  <a:ext uri="{0D108BD9-81ED-4DB2-BD59-A6C34878D82A}">
                    <a16:rowId xmlns:a16="http://schemas.microsoft.com/office/drawing/2014/main" val="3567297823"/>
                  </a:ext>
                </a:extLst>
              </a:tr>
              <a:tr h="170835">
                <a:tc>
                  <a:txBody>
                    <a:bodyPr/>
                    <a:lstStyle/>
                    <a:p>
                      <a:pPr algn="l" fontAlgn="b"/>
                      <a:r>
                        <a:rPr lang="sv-SE" sz="800" b="0" i="0" u="none" strike="noStrike">
                          <a:solidFill>
                            <a:srgbClr val="000000"/>
                          </a:solidFill>
                          <a:effectLst/>
                          <a:latin typeface="Futura Std Book" panose="020B0502020204020303" pitchFamily="34" charset="0"/>
                        </a:rPr>
                        <a:t>Sverige</a:t>
                      </a:r>
                    </a:p>
                  </a:txBody>
                  <a:tcPr marL="9525" marR="9525" marT="9525" marB="0" anchor="b">
                    <a:lnL>
                      <a:noFill/>
                    </a:lnL>
                    <a:lnR>
                      <a:noFill/>
                    </a:lnR>
                    <a:lnT>
                      <a:noFill/>
                    </a:lnT>
                    <a:lnB>
                      <a:noFill/>
                    </a:lnB>
                  </a:tcPr>
                </a:tc>
                <a:tc>
                  <a:txBody>
                    <a:bodyPr/>
                    <a:lstStyle/>
                    <a:p>
                      <a:pPr algn="ctr" fontAlgn="b"/>
                      <a:r>
                        <a:rPr lang="sv-SE" sz="800" b="0" i="0" u="none" strike="noStrike" dirty="0">
                          <a:solidFill>
                            <a:srgbClr val="000000"/>
                          </a:solidFill>
                          <a:effectLst/>
                          <a:latin typeface="Futura Std Book" panose="020B0502020204020303" pitchFamily="34" charset="0"/>
                        </a:rPr>
                        <a:t>12 672</a:t>
                      </a:r>
                    </a:p>
                  </a:txBody>
                  <a:tcPr marL="9525" marR="9525" marT="952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-23,5</a:t>
                      </a:r>
                    </a:p>
                  </a:txBody>
                  <a:tcPr marL="9525" marR="9525" marT="952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72,3</a:t>
                      </a:r>
                    </a:p>
                  </a:txBody>
                  <a:tcPr marL="9525" marR="9525" marT="952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59 687</a:t>
                      </a:r>
                    </a:p>
                  </a:txBody>
                  <a:tcPr marL="9525" marR="9525" marT="952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-3,3</a:t>
                      </a:r>
                    </a:p>
                  </a:txBody>
                  <a:tcPr marL="9525" marR="9525" marT="9525" marB="0" anchor="b">
                    <a:lnL>
                      <a:noFill/>
                    </a:lnL>
                    <a:lnR>
                      <a:noFill/>
                    </a:lnR>
                    <a:lnT>
                      <a:noFill/>
                    </a:lnT>
                    <a:lnB>
                      <a:noFill/>
                    </a:lnB>
                  </a:tcPr>
                </a:tc>
                <a:extLst>
                  <a:ext uri="{0D108BD9-81ED-4DB2-BD59-A6C34878D82A}">
                    <a16:rowId xmlns:a16="http://schemas.microsoft.com/office/drawing/2014/main" val="4156887153"/>
                  </a:ext>
                </a:extLst>
              </a:tr>
              <a:tr h="170835">
                <a:tc>
                  <a:txBody>
                    <a:bodyPr/>
                    <a:lstStyle/>
                    <a:p>
                      <a:pPr algn="l" fontAlgn="b"/>
                      <a:r>
                        <a:rPr lang="sv-SE" sz="800" b="0" i="0" u="none" strike="noStrike">
                          <a:solidFill>
                            <a:srgbClr val="000000"/>
                          </a:solidFill>
                          <a:effectLst/>
                          <a:latin typeface="Futura Std Book" panose="020B0502020204020303" pitchFamily="34" charset="0"/>
                        </a:rPr>
                        <a:t>Stockholmsregionen</a:t>
                      </a:r>
                    </a:p>
                  </a:txBody>
                  <a:tcPr marL="9525" marR="9525" marT="952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5 610</a:t>
                      </a:r>
                    </a:p>
                  </a:txBody>
                  <a:tcPr marL="9525" marR="9525" marT="952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-31,2</a:t>
                      </a:r>
                    </a:p>
                  </a:txBody>
                  <a:tcPr marL="9525" marR="9525" marT="952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25,7</a:t>
                      </a:r>
                    </a:p>
                  </a:txBody>
                  <a:tcPr marL="9525" marR="9525" marT="952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31 060</a:t>
                      </a:r>
                    </a:p>
                  </a:txBody>
                  <a:tcPr marL="9525" marR="9525" marT="952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-3,0</a:t>
                      </a:r>
                    </a:p>
                  </a:txBody>
                  <a:tcPr marL="9525" marR="9525" marT="9525" marB="0" anchor="b">
                    <a:lnL>
                      <a:noFill/>
                    </a:lnL>
                    <a:lnR>
                      <a:noFill/>
                    </a:lnR>
                    <a:lnT>
                      <a:noFill/>
                    </a:lnT>
                    <a:lnB>
                      <a:noFill/>
                    </a:lnB>
                  </a:tcPr>
                </a:tc>
                <a:extLst>
                  <a:ext uri="{0D108BD9-81ED-4DB2-BD59-A6C34878D82A}">
                    <a16:rowId xmlns:a16="http://schemas.microsoft.com/office/drawing/2014/main" val="763692006"/>
                  </a:ext>
                </a:extLst>
              </a:tr>
              <a:tr h="170835">
                <a:tc>
                  <a:txBody>
                    <a:bodyPr/>
                    <a:lstStyle/>
                    <a:p>
                      <a:pPr algn="l" fontAlgn="b"/>
                      <a:r>
                        <a:rPr lang="sv-SE" sz="800" b="1" i="0" u="none" strike="noStrike" dirty="0">
                          <a:solidFill>
                            <a:srgbClr val="000000"/>
                          </a:solidFill>
                          <a:effectLst/>
                          <a:latin typeface="Futura Std Book" panose="020B0502020204020303" pitchFamily="34" charset="0"/>
                        </a:rPr>
                        <a:t>Stockholms län</a:t>
                      </a:r>
                    </a:p>
                  </a:txBody>
                  <a:tcPr marL="9525" marR="9525" marT="9525" marB="0" anchor="b">
                    <a:lnL>
                      <a:noFill/>
                    </a:lnL>
                    <a:lnR>
                      <a:noFill/>
                    </a:lnR>
                    <a:lnT>
                      <a:noFill/>
                    </a:lnT>
                    <a:lnB>
                      <a:noFill/>
                    </a:lnB>
                  </a:tcPr>
                </a:tc>
                <a:tc>
                  <a:txBody>
                    <a:bodyPr/>
                    <a:lstStyle/>
                    <a:p>
                      <a:pPr algn="ctr" fontAlgn="b"/>
                      <a:r>
                        <a:rPr lang="sv-SE" sz="800" b="1" i="0" u="none" strike="noStrike">
                          <a:solidFill>
                            <a:srgbClr val="000000"/>
                          </a:solidFill>
                          <a:effectLst/>
                          <a:latin typeface="Futura Std Book" panose="020B0502020204020303" pitchFamily="34" charset="0"/>
                        </a:rPr>
                        <a:t>2 315</a:t>
                      </a:r>
                    </a:p>
                  </a:txBody>
                  <a:tcPr marL="9525" marR="9525" marT="9525" marB="0" anchor="b">
                    <a:lnL>
                      <a:noFill/>
                    </a:lnL>
                    <a:lnR>
                      <a:noFill/>
                    </a:lnR>
                    <a:lnT>
                      <a:noFill/>
                    </a:lnT>
                    <a:lnB>
                      <a:noFill/>
                    </a:lnB>
                  </a:tcPr>
                </a:tc>
                <a:tc>
                  <a:txBody>
                    <a:bodyPr/>
                    <a:lstStyle/>
                    <a:p>
                      <a:pPr algn="ctr" fontAlgn="b"/>
                      <a:r>
                        <a:rPr lang="sv-SE" sz="800" b="1" i="0" u="none" strike="noStrike">
                          <a:solidFill>
                            <a:srgbClr val="000000"/>
                          </a:solidFill>
                          <a:effectLst/>
                          <a:latin typeface="Futura Std Book" panose="020B0502020204020303" pitchFamily="34" charset="0"/>
                        </a:rPr>
                        <a:t>-49,1</a:t>
                      </a:r>
                    </a:p>
                  </a:txBody>
                  <a:tcPr marL="9525" marR="9525" marT="9525" marB="0" anchor="b">
                    <a:lnL>
                      <a:noFill/>
                    </a:lnL>
                    <a:lnR>
                      <a:noFill/>
                    </a:lnR>
                    <a:lnT>
                      <a:noFill/>
                    </a:lnT>
                    <a:lnB>
                      <a:noFill/>
                    </a:lnB>
                  </a:tcPr>
                </a:tc>
                <a:tc>
                  <a:txBody>
                    <a:bodyPr/>
                    <a:lstStyle/>
                    <a:p>
                      <a:pPr algn="ctr" fontAlgn="b"/>
                      <a:r>
                        <a:rPr lang="sv-SE" sz="800" b="1" i="0" u="none" strike="noStrike">
                          <a:solidFill>
                            <a:srgbClr val="000000"/>
                          </a:solidFill>
                          <a:effectLst/>
                          <a:latin typeface="Futura Std Book" panose="020B0502020204020303" pitchFamily="34" charset="0"/>
                        </a:rPr>
                        <a:t>-21,3</a:t>
                      </a:r>
                    </a:p>
                  </a:txBody>
                  <a:tcPr marL="9525" marR="9525" marT="9525" marB="0" anchor="b">
                    <a:lnL>
                      <a:noFill/>
                    </a:lnL>
                    <a:lnR>
                      <a:noFill/>
                    </a:lnR>
                    <a:lnT>
                      <a:noFill/>
                    </a:lnT>
                    <a:lnB>
                      <a:noFill/>
                    </a:lnB>
                  </a:tcPr>
                </a:tc>
                <a:tc>
                  <a:txBody>
                    <a:bodyPr/>
                    <a:lstStyle/>
                    <a:p>
                      <a:pPr algn="ctr" fontAlgn="b"/>
                      <a:r>
                        <a:rPr lang="sv-SE" sz="800" b="1" i="0" u="none" strike="noStrike">
                          <a:solidFill>
                            <a:srgbClr val="000000"/>
                          </a:solidFill>
                          <a:effectLst/>
                          <a:latin typeface="Futura Std Book" panose="020B0502020204020303" pitchFamily="34" charset="0"/>
                        </a:rPr>
                        <a:t>16 795</a:t>
                      </a:r>
                    </a:p>
                  </a:txBody>
                  <a:tcPr marL="9525" marR="9525" marT="9525" marB="0" anchor="b">
                    <a:lnL>
                      <a:noFill/>
                    </a:lnL>
                    <a:lnR>
                      <a:noFill/>
                    </a:lnR>
                    <a:lnT>
                      <a:noFill/>
                    </a:lnT>
                    <a:lnB>
                      <a:noFill/>
                    </a:lnB>
                  </a:tcPr>
                </a:tc>
                <a:tc>
                  <a:txBody>
                    <a:bodyPr/>
                    <a:lstStyle/>
                    <a:p>
                      <a:pPr algn="ctr" fontAlgn="b"/>
                      <a:r>
                        <a:rPr lang="sv-SE" sz="800" b="1" i="0" u="none" strike="noStrike">
                          <a:solidFill>
                            <a:srgbClr val="000000"/>
                          </a:solidFill>
                          <a:effectLst/>
                          <a:latin typeface="Futura Std Book" panose="020B0502020204020303" pitchFamily="34" charset="0"/>
                        </a:rPr>
                        <a:t>-6,6</a:t>
                      </a:r>
                    </a:p>
                  </a:txBody>
                  <a:tcPr marL="9525" marR="9525" marT="9525" marB="0" anchor="b">
                    <a:lnL>
                      <a:noFill/>
                    </a:lnL>
                    <a:lnR>
                      <a:noFill/>
                    </a:lnR>
                    <a:lnT>
                      <a:noFill/>
                    </a:lnT>
                    <a:lnB>
                      <a:noFill/>
                    </a:lnB>
                  </a:tcPr>
                </a:tc>
                <a:extLst>
                  <a:ext uri="{0D108BD9-81ED-4DB2-BD59-A6C34878D82A}">
                    <a16:rowId xmlns:a16="http://schemas.microsoft.com/office/drawing/2014/main" val="3071144042"/>
                  </a:ext>
                </a:extLst>
              </a:tr>
              <a:tr h="170835">
                <a:tc>
                  <a:txBody>
                    <a:bodyPr/>
                    <a:lstStyle/>
                    <a:p>
                      <a:pPr algn="l" fontAlgn="b"/>
                      <a:r>
                        <a:rPr lang="sv-SE" sz="800" b="1" i="0" u="none" strike="noStrike" dirty="0">
                          <a:solidFill>
                            <a:srgbClr val="000000"/>
                          </a:solidFill>
                          <a:effectLst/>
                          <a:latin typeface="Futura Std Book" panose="020B0502020204020303" pitchFamily="34" charset="0"/>
                        </a:rPr>
                        <a:t>Stockholms stad</a:t>
                      </a:r>
                    </a:p>
                  </a:txBody>
                  <a:tcPr marL="9525" marR="9525" marT="9525" marB="0" anchor="b">
                    <a:lnL>
                      <a:noFill/>
                    </a:lnL>
                    <a:lnR>
                      <a:noFill/>
                    </a:lnR>
                    <a:lnT>
                      <a:noFill/>
                    </a:lnT>
                    <a:lnB>
                      <a:noFill/>
                    </a:lnB>
                  </a:tcPr>
                </a:tc>
                <a:tc>
                  <a:txBody>
                    <a:bodyPr/>
                    <a:lstStyle/>
                    <a:p>
                      <a:pPr algn="ctr" fontAlgn="b"/>
                      <a:r>
                        <a:rPr lang="sv-SE" sz="800" b="1" i="0" u="none" strike="noStrike" dirty="0">
                          <a:solidFill>
                            <a:srgbClr val="000000"/>
                          </a:solidFill>
                          <a:effectLst/>
                          <a:latin typeface="Futura Std Book" panose="020B0502020204020303" pitchFamily="34" charset="0"/>
                        </a:rPr>
                        <a:t>510</a:t>
                      </a:r>
                    </a:p>
                  </a:txBody>
                  <a:tcPr marL="9525" marR="9525" marT="9525" marB="0" anchor="b">
                    <a:lnL>
                      <a:noFill/>
                    </a:lnL>
                    <a:lnR>
                      <a:noFill/>
                    </a:lnR>
                    <a:lnT>
                      <a:noFill/>
                    </a:lnT>
                    <a:lnB>
                      <a:noFill/>
                    </a:lnB>
                  </a:tcPr>
                </a:tc>
                <a:tc>
                  <a:txBody>
                    <a:bodyPr/>
                    <a:lstStyle/>
                    <a:p>
                      <a:pPr algn="ctr" fontAlgn="b"/>
                      <a:r>
                        <a:rPr lang="sv-SE" sz="800" b="1" i="0" u="none" strike="noStrike" dirty="0">
                          <a:solidFill>
                            <a:srgbClr val="000000"/>
                          </a:solidFill>
                          <a:effectLst/>
                          <a:latin typeface="Futura Std Book" panose="020B0502020204020303" pitchFamily="34" charset="0"/>
                        </a:rPr>
                        <a:t>-54,2</a:t>
                      </a:r>
                    </a:p>
                  </a:txBody>
                  <a:tcPr marL="9525" marR="9525" marT="9525" marB="0" anchor="b">
                    <a:lnL>
                      <a:noFill/>
                    </a:lnL>
                    <a:lnR>
                      <a:noFill/>
                    </a:lnR>
                    <a:lnT>
                      <a:noFill/>
                    </a:lnT>
                    <a:lnB>
                      <a:noFill/>
                    </a:lnB>
                  </a:tcPr>
                </a:tc>
                <a:tc>
                  <a:txBody>
                    <a:bodyPr/>
                    <a:lstStyle/>
                    <a:p>
                      <a:pPr algn="ctr" fontAlgn="b"/>
                      <a:r>
                        <a:rPr lang="sv-SE" sz="800" b="1" i="0" u="none" strike="noStrike" dirty="0">
                          <a:solidFill>
                            <a:srgbClr val="000000"/>
                          </a:solidFill>
                          <a:effectLst/>
                          <a:latin typeface="Futura Std Book" panose="020B0502020204020303" pitchFamily="34" charset="0"/>
                        </a:rPr>
                        <a:t>-67,6</a:t>
                      </a:r>
                    </a:p>
                  </a:txBody>
                  <a:tcPr marL="9525" marR="9525" marT="9525" marB="0" anchor="b">
                    <a:lnL>
                      <a:noFill/>
                    </a:lnL>
                    <a:lnR>
                      <a:noFill/>
                    </a:lnR>
                    <a:lnT>
                      <a:noFill/>
                    </a:lnT>
                    <a:lnB>
                      <a:noFill/>
                    </a:lnB>
                  </a:tcPr>
                </a:tc>
                <a:tc>
                  <a:txBody>
                    <a:bodyPr/>
                    <a:lstStyle/>
                    <a:p>
                      <a:pPr algn="ctr" fontAlgn="b"/>
                      <a:r>
                        <a:rPr lang="sv-SE" sz="800" b="1" i="0" u="none" strike="noStrike" dirty="0">
                          <a:solidFill>
                            <a:srgbClr val="000000"/>
                          </a:solidFill>
                          <a:effectLst/>
                          <a:latin typeface="Futura Std Book" panose="020B0502020204020303" pitchFamily="34" charset="0"/>
                        </a:rPr>
                        <a:t>6 432</a:t>
                      </a:r>
                    </a:p>
                  </a:txBody>
                  <a:tcPr marL="9525" marR="9525" marT="9525" marB="0" anchor="b">
                    <a:lnL>
                      <a:noFill/>
                    </a:lnL>
                    <a:lnR>
                      <a:noFill/>
                    </a:lnR>
                    <a:lnT>
                      <a:noFill/>
                    </a:lnT>
                    <a:lnB>
                      <a:noFill/>
                    </a:lnB>
                  </a:tcPr>
                </a:tc>
                <a:tc>
                  <a:txBody>
                    <a:bodyPr/>
                    <a:lstStyle/>
                    <a:p>
                      <a:pPr algn="ctr" fontAlgn="b"/>
                      <a:r>
                        <a:rPr lang="sv-SE" sz="800" b="1" i="0" u="none" strike="noStrike" dirty="0">
                          <a:solidFill>
                            <a:srgbClr val="000000"/>
                          </a:solidFill>
                          <a:effectLst/>
                          <a:latin typeface="Futura Std Book" panose="020B0502020204020303" pitchFamily="34" charset="0"/>
                        </a:rPr>
                        <a:t>9,9</a:t>
                      </a:r>
                    </a:p>
                  </a:txBody>
                  <a:tcPr marL="9525" marR="9525" marT="9525" marB="0" anchor="b">
                    <a:lnL>
                      <a:noFill/>
                    </a:lnL>
                    <a:lnR>
                      <a:noFill/>
                    </a:lnR>
                    <a:lnT>
                      <a:noFill/>
                    </a:lnT>
                    <a:lnB>
                      <a:noFill/>
                    </a:lnB>
                  </a:tcPr>
                </a:tc>
                <a:extLst>
                  <a:ext uri="{0D108BD9-81ED-4DB2-BD59-A6C34878D82A}">
                    <a16:rowId xmlns:a16="http://schemas.microsoft.com/office/drawing/2014/main" val="3885587283"/>
                  </a:ext>
                </a:extLst>
              </a:tr>
              <a:tr h="170835">
                <a:tc>
                  <a:txBody>
                    <a:bodyPr/>
                    <a:lstStyle/>
                    <a:p>
                      <a:pPr algn="l" fontAlgn="b"/>
                      <a:r>
                        <a:rPr lang="sv-SE" sz="800" b="0" i="0" u="none" strike="noStrike" dirty="0">
                          <a:solidFill>
                            <a:srgbClr val="000000"/>
                          </a:solidFill>
                          <a:effectLst/>
                          <a:latin typeface="Futura Std Book" panose="020B0502020204020303" pitchFamily="34" charset="0"/>
                        </a:rPr>
                        <a:t>Sverige, </a:t>
                      </a:r>
                      <a:r>
                        <a:rPr lang="sv-SE" sz="800" b="0" i="0" u="none" strike="noStrike" dirty="0" err="1">
                          <a:solidFill>
                            <a:srgbClr val="000000"/>
                          </a:solidFill>
                          <a:effectLst/>
                          <a:latin typeface="Futura Std Book" panose="020B0502020204020303" pitchFamily="34" charset="0"/>
                        </a:rPr>
                        <a:t>exkl</a:t>
                      </a:r>
                      <a:r>
                        <a:rPr lang="sv-SE" sz="800" b="0" i="0" u="none" strike="noStrike" dirty="0">
                          <a:solidFill>
                            <a:srgbClr val="000000"/>
                          </a:solidFill>
                          <a:effectLst/>
                          <a:latin typeface="Futura Std Book" panose="020B0502020204020303" pitchFamily="34" charset="0"/>
                        </a:rPr>
                        <a:t> Stockholms län</a:t>
                      </a:r>
                    </a:p>
                  </a:txBody>
                  <a:tcPr marL="9525" marR="9525" marT="9525" marB="0" anchor="b">
                    <a:lnL>
                      <a:noFill/>
                    </a:lnL>
                    <a:lnR>
                      <a:noFill/>
                    </a:lnR>
                    <a:lnT>
                      <a:noFill/>
                    </a:lnT>
                    <a:lnB>
                      <a:noFill/>
                    </a:lnB>
                  </a:tcPr>
                </a:tc>
                <a:tc>
                  <a:txBody>
                    <a:bodyPr/>
                    <a:lstStyle/>
                    <a:p>
                      <a:pPr algn="ctr" fontAlgn="b"/>
                      <a:r>
                        <a:rPr lang="sv-SE" sz="800" b="0" i="0" u="none" strike="noStrike" dirty="0">
                          <a:solidFill>
                            <a:srgbClr val="000000"/>
                          </a:solidFill>
                          <a:effectLst/>
                          <a:latin typeface="Futura Std Book" panose="020B0502020204020303" pitchFamily="34" charset="0"/>
                        </a:rPr>
                        <a:t>10 357</a:t>
                      </a:r>
                    </a:p>
                  </a:txBody>
                  <a:tcPr marL="9525" marR="9525" marT="9525" marB="0" anchor="b">
                    <a:lnL>
                      <a:noFill/>
                    </a:lnL>
                    <a:lnR>
                      <a:noFill/>
                    </a:lnR>
                    <a:lnT>
                      <a:noFill/>
                    </a:lnT>
                    <a:lnB>
                      <a:noFill/>
                    </a:lnB>
                  </a:tcPr>
                </a:tc>
                <a:tc>
                  <a:txBody>
                    <a:bodyPr/>
                    <a:lstStyle/>
                    <a:p>
                      <a:pPr algn="ctr" fontAlgn="b"/>
                      <a:r>
                        <a:rPr lang="sv-SE" sz="800" b="0" i="0" u="none" strike="noStrike" dirty="0">
                          <a:solidFill>
                            <a:srgbClr val="000000"/>
                          </a:solidFill>
                          <a:effectLst/>
                          <a:latin typeface="Futura Std Book" panose="020B0502020204020303" pitchFamily="34" charset="0"/>
                        </a:rPr>
                        <a:t>-13,8</a:t>
                      </a:r>
                    </a:p>
                  </a:txBody>
                  <a:tcPr marL="9525" marR="9525" marT="9525" marB="0" anchor="b">
                    <a:lnL>
                      <a:noFill/>
                    </a:lnL>
                    <a:lnR>
                      <a:noFill/>
                    </a:lnR>
                    <a:lnT>
                      <a:noFill/>
                    </a:lnT>
                    <a:lnB>
                      <a:noFill/>
                    </a:lnB>
                  </a:tcPr>
                </a:tc>
                <a:tc>
                  <a:txBody>
                    <a:bodyPr/>
                    <a:lstStyle/>
                    <a:p>
                      <a:pPr algn="ctr" fontAlgn="b"/>
                      <a:r>
                        <a:rPr lang="sv-SE" sz="800" b="0" i="0" u="none" strike="noStrike" dirty="0">
                          <a:solidFill>
                            <a:srgbClr val="000000"/>
                          </a:solidFill>
                          <a:effectLst/>
                          <a:latin typeface="Futura Std Book" panose="020B0502020204020303" pitchFamily="34" charset="0"/>
                        </a:rPr>
                        <a:t>134,6</a:t>
                      </a:r>
                    </a:p>
                  </a:txBody>
                  <a:tcPr marL="9525" marR="9525" marT="9525" marB="0" anchor="b">
                    <a:lnL>
                      <a:noFill/>
                    </a:lnL>
                    <a:lnR>
                      <a:noFill/>
                    </a:lnR>
                    <a:lnT>
                      <a:noFill/>
                    </a:lnT>
                    <a:lnB>
                      <a:noFill/>
                    </a:lnB>
                  </a:tcPr>
                </a:tc>
                <a:tc>
                  <a:txBody>
                    <a:bodyPr/>
                    <a:lstStyle/>
                    <a:p>
                      <a:pPr algn="ctr" fontAlgn="b"/>
                      <a:r>
                        <a:rPr lang="sv-SE" sz="800" b="0" i="0" u="none" strike="noStrike" dirty="0">
                          <a:solidFill>
                            <a:srgbClr val="000000"/>
                          </a:solidFill>
                          <a:effectLst/>
                          <a:latin typeface="Futura Std Book" panose="020B0502020204020303" pitchFamily="34" charset="0"/>
                        </a:rPr>
                        <a:t>42 892</a:t>
                      </a:r>
                    </a:p>
                  </a:txBody>
                  <a:tcPr marL="9525" marR="9525" marT="9525" marB="0" anchor="b">
                    <a:lnL>
                      <a:noFill/>
                    </a:lnL>
                    <a:lnR>
                      <a:noFill/>
                    </a:lnR>
                    <a:lnT>
                      <a:noFill/>
                    </a:lnT>
                    <a:lnB>
                      <a:noFill/>
                    </a:lnB>
                  </a:tcPr>
                </a:tc>
                <a:tc>
                  <a:txBody>
                    <a:bodyPr/>
                    <a:lstStyle/>
                    <a:p>
                      <a:pPr algn="ctr" fontAlgn="b"/>
                      <a:r>
                        <a:rPr lang="sv-SE" sz="800" b="0" i="0" u="none" strike="noStrike" dirty="0">
                          <a:solidFill>
                            <a:srgbClr val="000000"/>
                          </a:solidFill>
                          <a:effectLst/>
                          <a:latin typeface="Futura Std Book" panose="020B0502020204020303" pitchFamily="34" charset="0"/>
                        </a:rPr>
                        <a:t>-1,9</a:t>
                      </a:r>
                    </a:p>
                  </a:txBody>
                  <a:tcPr marL="9525" marR="9525" marT="9525" marB="0" anchor="b">
                    <a:lnL>
                      <a:noFill/>
                    </a:lnL>
                    <a:lnR>
                      <a:noFill/>
                    </a:lnR>
                    <a:lnT>
                      <a:noFill/>
                    </a:lnT>
                    <a:lnB>
                      <a:noFill/>
                    </a:lnB>
                  </a:tcPr>
                </a:tc>
                <a:extLst>
                  <a:ext uri="{0D108BD9-81ED-4DB2-BD59-A6C34878D82A}">
                    <a16:rowId xmlns:a16="http://schemas.microsoft.com/office/drawing/2014/main" val="3345594879"/>
                  </a:ext>
                </a:extLst>
              </a:tr>
            </a:tbl>
          </a:graphicData>
        </a:graphic>
      </p:graphicFrame>
      <p:sp>
        <p:nvSpPr>
          <p:cNvPr id="10" name="Rubrik 2"/>
          <p:cNvSpPr txBox="1">
            <a:spLocks/>
          </p:cNvSpPr>
          <p:nvPr/>
        </p:nvSpPr>
        <p:spPr bwMode="auto">
          <a:xfrm>
            <a:off x="2432773" y="396690"/>
            <a:ext cx="6208130" cy="72782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lnSpc>
                <a:spcPts val="3213"/>
              </a:lnSpc>
              <a:spcBef>
                <a:spcPct val="0"/>
              </a:spcBef>
              <a:spcAft>
                <a:spcPct val="0"/>
              </a:spcAft>
              <a:defRPr sz="2200" b="1" kern="1200" cap="none" spc="-89" baseline="0">
                <a:solidFill>
                  <a:schemeClr val="tx1"/>
                </a:solidFill>
                <a:latin typeface="+mj-lt"/>
                <a:ea typeface="+mj-ea"/>
                <a:cs typeface="+mj-cs"/>
              </a:defRPr>
            </a:lvl1pPr>
            <a:lvl2pPr algn="ctr" rtl="0" eaLnBrk="1" fontAlgn="base" hangingPunct="1">
              <a:spcBef>
                <a:spcPct val="0"/>
              </a:spcBef>
              <a:spcAft>
                <a:spcPct val="0"/>
              </a:spcAft>
              <a:defRPr sz="3900">
                <a:solidFill>
                  <a:schemeClr val="tx1"/>
                </a:solidFill>
                <a:latin typeface="Calibri" pitchFamily="34" charset="0"/>
              </a:defRPr>
            </a:lvl2pPr>
            <a:lvl3pPr algn="ctr" rtl="0" eaLnBrk="1" fontAlgn="base" hangingPunct="1">
              <a:spcBef>
                <a:spcPct val="0"/>
              </a:spcBef>
              <a:spcAft>
                <a:spcPct val="0"/>
              </a:spcAft>
              <a:defRPr sz="3900">
                <a:solidFill>
                  <a:schemeClr val="tx1"/>
                </a:solidFill>
                <a:latin typeface="Calibri" pitchFamily="34" charset="0"/>
              </a:defRPr>
            </a:lvl3pPr>
            <a:lvl4pPr algn="ctr" rtl="0" eaLnBrk="1" fontAlgn="base" hangingPunct="1">
              <a:spcBef>
                <a:spcPct val="0"/>
              </a:spcBef>
              <a:spcAft>
                <a:spcPct val="0"/>
              </a:spcAft>
              <a:defRPr sz="3900">
                <a:solidFill>
                  <a:schemeClr val="tx1"/>
                </a:solidFill>
                <a:latin typeface="Calibri" pitchFamily="34" charset="0"/>
              </a:defRPr>
            </a:lvl4pPr>
            <a:lvl5pPr algn="ctr" rtl="0" eaLnBrk="1" fontAlgn="base" hangingPunct="1">
              <a:spcBef>
                <a:spcPct val="0"/>
              </a:spcBef>
              <a:spcAft>
                <a:spcPct val="0"/>
              </a:spcAft>
              <a:defRPr sz="3900">
                <a:solidFill>
                  <a:schemeClr val="tx1"/>
                </a:solidFill>
                <a:latin typeface="Calibri" pitchFamily="34" charset="0"/>
              </a:defRPr>
            </a:lvl5pPr>
            <a:lvl6pPr marL="408157" algn="ctr" rtl="0" eaLnBrk="1" fontAlgn="base" hangingPunct="1">
              <a:spcBef>
                <a:spcPct val="0"/>
              </a:spcBef>
              <a:spcAft>
                <a:spcPct val="0"/>
              </a:spcAft>
              <a:defRPr sz="3900">
                <a:solidFill>
                  <a:schemeClr val="tx1"/>
                </a:solidFill>
                <a:latin typeface="Calibri" pitchFamily="34" charset="0"/>
              </a:defRPr>
            </a:lvl6pPr>
            <a:lvl7pPr marL="816314" algn="ctr" rtl="0" eaLnBrk="1" fontAlgn="base" hangingPunct="1">
              <a:spcBef>
                <a:spcPct val="0"/>
              </a:spcBef>
              <a:spcAft>
                <a:spcPct val="0"/>
              </a:spcAft>
              <a:defRPr sz="3900">
                <a:solidFill>
                  <a:schemeClr val="tx1"/>
                </a:solidFill>
                <a:latin typeface="Calibri" pitchFamily="34" charset="0"/>
              </a:defRPr>
            </a:lvl7pPr>
            <a:lvl8pPr marL="1224472" algn="ctr" rtl="0" eaLnBrk="1" fontAlgn="base" hangingPunct="1">
              <a:spcBef>
                <a:spcPct val="0"/>
              </a:spcBef>
              <a:spcAft>
                <a:spcPct val="0"/>
              </a:spcAft>
              <a:defRPr sz="3900">
                <a:solidFill>
                  <a:schemeClr val="tx1"/>
                </a:solidFill>
                <a:latin typeface="Calibri" pitchFamily="34" charset="0"/>
              </a:defRPr>
            </a:lvl8pPr>
            <a:lvl9pPr marL="1632629" algn="ctr" rtl="0" eaLnBrk="1" fontAlgn="base" hangingPunct="1">
              <a:spcBef>
                <a:spcPct val="0"/>
              </a:spcBef>
              <a:spcAft>
                <a:spcPct val="0"/>
              </a:spcAft>
              <a:defRPr sz="3900">
                <a:solidFill>
                  <a:schemeClr val="tx1"/>
                </a:solidFill>
                <a:latin typeface="Calibri" pitchFamily="34" charset="0"/>
              </a:defRPr>
            </a:lvl9pPr>
          </a:lstStyle>
          <a:p>
            <a:pPr>
              <a:lnSpc>
                <a:spcPct val="100000"/>
              </a:lnSpc>
            </a:pPr>
            <a:r>
              <a:rPr lang="sv-SE" sz="2800"/>
              <a:t>Bostadsbyggande</a:t>
            </a:r>
            <a:endParaRPr lang="sv-SE" sz="2000" b="0" dirty="0"/>
          </a:p>
        </p:txBody>
      </p:sp>
      <p:sp>
        <p:nvSpPr>
          <p:cNvPr id="11" name="textruta 10"/>
          <p:cNvSpPr txBox="1"/>
          <p:nvPr/>
        </p:nvSpPr>
        <p:spPr>
          <a:xfrm>
            <a:off x="900000" y="1116000"/>
            <a:ext cx="914400" cy="445636"/>
          </a:xfrm>
          <a:prstGeom prst="rect">
            <a:avLst/>
          </a:prstGeom>
          <a:noFill/>
        </p:spPr>
        <p:txBody>
          <a:bodyPr wrap="none" lIns="0" tIns="0" rIns="0" bIns="0" rtlCol="0">
            <a:noAutofit/>
          </a:bodyPr>
          <a:lstStyle/>
          <a:p>
            <a:r>
              <a:rPr lang="sv-SE" sz="1100" b="1" dirty="0"/>
              <a:t>Påbörjade lägenheter</a:t>
            </a:r>
          </a:p>
          <a:p>
            <a:r>
              <a:rPr lang="sv-SE" sz="1100" dirty="0"/>
              <a:t>Index 100 = 2008 kv1</a:t>
            </a:r>
            <a:br>
              <a:rPr lang="sv-SE" sz="1100" dirty="0"/>
            </a:br>
            <a:endParaRPr lang="sv-SE" sz="1100" dirty="0"/>
          </a:p>
          <a:p>
            <a:endParaRPr lang="sv-SE" sz="1100" b="1" dirty="0"/>
          </a:p>
          <a:p>
            <a:r>
              <a:rPr lang="sv-SE" sz="1100" dirty="0"/>
              <a:t/>
            </a:r>
            <a:br>
              <a:rPr lang="sv-SE" sz="1100" dirty="0"/>
            </a:br>
            <a:endParaRPr lang="sv-SE" sz="1100" dirty="0"/>
          </a:p>
        </p:txBody>
      </p:sp>
    </p:spTree>
    <p:extLst>
      <p:ext uri="{BB962C8B-B14F-4D97-AF65-F5344CB8AC3E}">
        <p14:creationId xmlns:p14="http://schemas.microsoft.com/office/powerpoint/2010/main" val="7796792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642DA336-3DC9-46FA-8325-092CC058500E}"/>
              </a:ext>
            </a:extLst>
          </p:cNvPr>
          <p:cNvPicPr>
            <a:picLocks noChangeAspect="1"/>
          </p:cNvPicPr>
          <p:nvPr/>
        </p:nvPicPr>
        <p:blipFill>
          <a:blip r:embed="rId2"/>
          <a:stretch>
            <a:fillRect/>
          </a:stretch>
        </p:blipFill>
        <p:spPr>
          <a:xfrm>
            <a:off x="360000" y="1431291"/>
            <a:ext cx="5401524" cy="3243353"/>
          </a:xfrm>
          <a:prstGeom prst="rect">
            <a:avLst/>
          </a:prstGeom>
        </p:spPr>
      </p:pic>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a:t>Källa: Statistiska centralbyrån och Tillväxtverket</a:t>
            </a:r>
          </a:p>
        </p:txBody>
      </p:sp>
      <p:sp>
        <p:nvSpPr>
          <p:cNvPr id="7" name="textruta 6"/>
          <p:cNvSpPr txBox="1"/>
          <p:nvPr/>
        </p:nvSpPr>
        <p:spPr>
          <a:xfrm>
            <a:off x="7322764" y="4522166"/>
            <a:ext cx="914400" cy="914400"/>
          </a:xfrm>
          <a:prstGeom prst="rect">
            <a:avLst/>
          </a:prstGeom>
          <a:noFill/>
        </p:spPr>
        <p:txBody>
          <a:bodyPr wrap="none" lIns="0" tIns="0" rIns="0" bIns="0" rtlCol="0">
            <a:noAutofit/>
          </a:bodyPr>
          <a:lstStyle/>
          <a:p>
            <a:pPr>
              <a:lnSpc>
                <a:spcPts val="2400"/>
              </a:lnSpc>
            </a:pPr>
            <a:r>
              <a:rPr lang="sv-SE" sz="700" dirty="0"/>
              <a:t>*Utveckling de fyra senaste kvartalen</a:t>
            </a:r>
          </a:p>
        </p:txBody>
      </p:sp>
      <p:sp>
        <p:nvSpPr>
          <p:cNvPr id="8" name="Rundad rektangulär 9"/>
          <p:cNvSpPr/>
          <p:nvPr/>
        </p:nvSpPr>
        <p:spPr>
          <a:xfrm>
            <a:off x="5767860" y="1756496"/>
            <a:ext cx="3109809" cy="563404"/>
          </a:xfrm>
          <a:prstGeom prst="wedgeRoundRectCallou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800" i="1" dirty="0">
                <a:solidFill>
                  <a:schemeClr val="bg1"/>
                </a:solidFill>
              </a:rPr>
              <a:t>Stockholm fortsätter att attrahera allt fler besökare och de kommersiella gästnätterna överstiger en årstakt om 14 miljoner i Stockholms län.</a:t>
            </a:r>
            <a:endParaRPr lang="sv-SE" sz="800" dirty="0">
              <a:solidFill>
                <a:schemeClr val="bg1"/>
              </a:solidFill>
            </a:endParaRPr>
          </a:p>
        </p:txBody>
      </p:sp>
      <p:sp>
        <p:nvSpPr>
          <p:cNvPr id="10" name="Rubrik 2"/>
          <p:cNvSpPr txBox="1">
            <a:spLocks/>
          </p:cNvSpPr>
          <p:nvPr/>
        </p:nvSpPr>
        <p:spPr bwMode="auto">
          <a:xfrm>
            <a:off x="2432773" y="396690"/>
            <a:ext cx="6208130" cy="72782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lnSpc>
                <a:spcPts val="3213"/>
              </a:lnSpc>
              <a:spcBef>
                <a:spcPct val="0"/>
              </a:spcBef>
              <a:spcAft>
                <a:spcPct val="0"/>
              </a:spcAft>
              <a:defRPr sz="2200" b="1" kern="1200" cap="none" spc="-89" baseline="0">
                <a:solidFill>
                  <a:schemeClr val="tx1"/>
                </a:solidFill>
                <a:latin typeface="+mj-lt"/>
                <a:ea typeface="+mj-ea"/>
                <a:cs typeface="+mj-cs"/>
              </a:defRPr>
            </a:lvl1pPr>
            <a:lvl2pPr algn="ctr" rtl="0" eaLnBrk="1" fontAlgn="base" hangingPunct="1">
              <a:spcBef>
                <a:spcPct val="0"/>
              </a:spcBef>
              <a:spcAft>
                <a:spcPct val="0"/>
              </a:spcAft>
              <a:defRPr sz="3900">
                <a:solidFill>
                  <a:schemeClr val="tx1"/>
                </a:solidFill>
                <a:latin typeface="Calibri" pitchFamily="34" charset="0"/>
              </a:defRPr>
            </a:lvl2pPr>
            <a:lvl3pPr algn="ctr" rtl="0" eaLnBrk="1" fontAlgn="base" hangingPunct="1">
              <a:spcBef>
                <a:spcPct val="0"/>
              </a:spcBef>
              <a:spcAft>
                <a:spcPct val="0"/>
              </a:spcAft>
              <a:defRPr sz="3900">
                <a:solidFill>
                  <a:schemeClr val="tx1"/>
                </a:solidFill>
                <a:latin typeface="Calibri" pitchFamily="34" charset="0"/>
              </a:defRPr>
            </a:lvl3pPr>
            <a:lvl4pPr algn="ctr" rtl="0" eaLnBrk="1" fontAlgn="base" hangingPunct="1">
              <a:spcBef>
                <a:spcPct val="0"/>
              </a:spcBef>
              <a:spcAft>
                <a:spcPct val="0"/>
              </a:spcAft>
              <a:defRPr sz="3900">
                <a:solidFill>
                  <a:schemeClr val="tx1"/>
                </a:solidFill>
                <a:latin typeface="Calibri" pitchFamily="34" charset="0"/>
              </a:defRPr>
            </a:lvl4pPr>
            <a:lvl5pPr algn="ctr" rtl="0" eaLnBrk="1" fontAlgn="base" hangingPunct="1">
              <a:spcBef>
                <a:spcPct val="0"/>
              </a:spcBef>
              <a:spcAft>
                <a:spcPct val="0"/>
              </a:spcAft>
              <a:defRPr sz="3900">
                <a:solidFill>
                  <a:schemeClr val="tx1"/>
                </a:solidFill>
                <a:latin typeface="Calibri" pitchFamily="34" charset="0"/>
              </a:defRPr>
            </a:lvl5pPr>
            <a:lvl6pPr marL="408157" algn="ctr" rtl="0" eaLnBrk="1" fontAlgn="base" hangingPunct="1">
              <a:spcBef>
                <a:spcPct val="0"/>
              </a:spcBef>
              <a:spcAft>
                <a:spcPct val="0"/>
              </a:spcAft>
              <a:defRPr sz="3900">
                <a:solidFill>
                  <a:schemeClr val="tx1"/>
                </a:solidFill>
                <a:latin typeface="Calibri" pitchFamily="34" charset="0"/>
              </a:defRPr>
            </a:lvl6pPr>
            <a:lvl7pPr marL="816314" algn="ctr" rtl="0" eaLnBrk="1" fontAlgn="base" hangingPunct="1">
              <a:spcBef>
                <a:spcPct val="0"/>
              </a:spcBef>
              <a:spcAft>
                <a:spcPct val="0"/>
              </a:spcAft>
              <a:defRPr sz="3900">
                <a:solidFill>
                  <a:schemeClr val="tx1"/>
                </a:solidFill>
                <a:latin typeface="Calibri" pitchFamily="34" charset="0"/>
              </a:defRPr>
            </a:lvl7pPr>
            <a:lvl8pPr marL="1224472" algn="ctr" rtl="0" eaLnBrk="1" fontAlgn="base" hangingPunct="1">
              <a:spcBef>
                <a:spcPct val="0"/>
              </a:spcBef>
              <a:spcAft>
                <a:spcPct val="0"/>
              </a:spcAft>
              <a:defRPr sz="3900">
                <a:solidFill>
                  <a:schemeClr val="tx1"/>
                </a:solidFill>
                <a:latin typeface="Calibri" pitchFamily="34" charset="0"/>
              </a:defRPr>
            </a:lvl8pPr>
            <a:lvl9pPr marL="1632629" algn="ctr" rtl="0" eaLnBrk="1" fontAlgn="base" hangingPunct="1">
              <a:spcBef>
                <a:spcPct val="0"/>
              </a:spcBef>
              <a:spcAft>
                <a:spcPct val="0"/>
              </a:spcAft>
              <a:defRPr sz="3900">
                <a:solidFill>
                  <a:schemeClr val="tx1"/>
                </a:solidFill>
                <a:latin typeface="Calibri" pitchFamily="34" charset="0"/>
              </a:defRPr>
            </a:lvl9pPr>
          </a:lstStyle>
          <a:p>
            <a:pPr>
              <a:lnSpc>
                <a:spcPct val="100000"/>
              </a:lnSpc>
            </a:pPr>
            <a:r>
              <a:rPr lang="sv-SE" sz="2800" dirty="0"/>
              <a:t>Kommersiella övernattningar</a:t>
            </a:r>
            <a:endParaRPr lang="sv-SE" sz="2000" b="0" dirty="0"/>
          </a:p>
        </p:txBody>
      </p:sp>
      <p:sp>
        <p:nvSpPr>
          <p:cNvPr id="11" name="textruta 10"/>
          <p:cNvSpPr txBox="1"/>
          <p:nvPr/>
        </p:nvSpPr>
        <p:spPr>
          <a:xfrm>
            <a:off x="915210" y="1038104"/>
            <a:ext cx="914400" cy="445636"/>
          </a:xfrm>
          <a:prstGeom prst="rect">
            <a:avLst/>
          </a:prstGeom>
          <a:noFill/>
        </p:spPr>
        <p:txBody>
          <a:bodyPr wrap="none" lIns="0" tIns="0" rIns="0" bIns="0" rtlCol="0">
            <a:noAutofit/>
          </a:bodyPr>
          <a:lstStyle/>
          <a:p>
            <a:r>
              <a:rPr lang="sv-SE" sz="1100" b="1" dirty="0"/>
              <a:t>Kommersiella övernattningar (för staden hotell, vandrarhem, stugbyar och för län även camping)</a:t>
            </a:r>
          </a:p>
          <a:p>
            <a:r>
              <a:rPr lang="sv-SE" sz="1100" dirty="0"/>
              <a:t>Index 100 = 2008 kv1 (kv1, 2008-2018)</a:t>
            </a:r>
            <a:br>
              <a:rPr lang="sv-SE" sz="1100" dirty="0"/>
            </a:br>
            <a:endParaRPr lang="sv-SE" sz="1100" dirty="0"/>
          </a:p>
          <a:p>
            <a:endParaRPr lang="sv-SE" sz="1100" b="1" dirty="0"/>
          </a:p>
          <a:p>
            <a:r>
              <a:rPr lang="sv-SE" sz="1100" dirty="0"/>
              <a:t/>
            </a:r>
            <a:br>
              <a:rPr lang="sv-SE" sz="1100" dirty="0"/>
            </a:br>
            <a:endParaRPr lang="sv-SE" sz="1100" dirty="0"/>
          </a:p>
        </p:txBody>
      </p:sp>
      <p:graphicFrame>
        <p:nvGraphicFramePr>
          <p:cNvPr id="12" name="Tabell 11">
            <a:extLst>
              <a:ext uri="{FF2B5EF4-FFF2-40B4-BE49-F238E27FC236}">
                <a16:creationId xmlns:a16="http://schemas.microsoft.com/office/drawing/2014/main" id="{47C1ADF8-6A40-477C-86DF-D5048F458E5C}"/>
              </a:ext>
            </a:extLst>
          </p:cNvPr>
          <p:cNvGraphicFramePr>
            <a:graphicFrameLocks noGrp="1"/>
          </p:cNvGraphicFramePr>
          <p:nvPr>
            <p:extLst>
              <p:ext uri="{D42A27DB-BD31-4B8C-83A1-F6EECF244321}">
                <p14:modId xmlns:p14="http://schemas.microsoft.com/office/powerpoint/2010/main" val="3627254313"/>
              </p:ext>
            </p:extLst>
          </p:nvPr>
        </p:nvGraphicFramePr>
        <p:xfrm>
          <a:off x="5580000" y="3168000"/>
          <a:ext cx="3519285" cy="1252508"/>
        </p:xfrm>
        <a:graphic>
          <a:graphicData uri="http://schemas.openxmlformats.org/drawingml/2006/table">
            <a:tbl>
              <a:tblPr/>
              <a:tblGrid>
                <a:gridCol w="1168400">
                  <a:extLst>
                    <a:ext uri="{9D8B030D-6E8A-4147-A177-3AD203B41FA5}">
                      <a16:colId xmlns:a16="http://schemas.microsoft.com/office/drawing/2014/main" val="1983756581"/>
                    </a:ext>
                  </a:extLst>
                </a:gridCol>
                <a:gridCol w="519671">
                  <a:extLst>
                    <a:ext uri="{9D8B030D-6E8A-4147-A177-3AD203B41FA5}">
                      <a16:colId xmlns:a16="http://schemas.microsoft.com/office/drawing/2014/main" val="2179017713"/>
                    </a:ext>
                  </a:extLst>
                </a:gridCol>
                <a:gridCol w="445760">
                  <a:extLst>
                    <a:ext uri="{9D8B030D-6E8A-4147-A177-3AD203B41FA5}">
                      <a16:colId xmlns:a16="http://schemas.microsoft.com/office/drawing/2014/main" val="509202039"/>
                    </a:ext>
                  </a:extLst>
                </a:gridCol>
                <a:gridCol w="560211">
                  <a:extLst>
                    <a:ext uri="{9D8B030D-6E8A-4147-A177-3AD203B41FA5}">
                      <a16:colId xmlns:a16="http://schemas.microsoft.com/office/drawing/2014/main" val="3484727064"/>
                    </a:ext>
                  </a:extLst>
                </a:gridCol>
                <a:gridCol w="439721">
                  <a:extLst>
                    <a:ext uri="{9D8B030D-6E8A-4147-A177-3AD203B41FA5}">
                      <a16:colId xmlns:a16="http://schemas.microsoft.com/office/drawing/2014/main" val="2635648334"/>
                    </a:ext>
                  </a:extLst>
                </a:gridCol>
                <a:gridCol w="385522">
                  <a:extLst>
                    <a:ext uri="{9D8B030D-6E8A-4147-A177-3AD203B41FA5}">
                      <a16:colId xmlns:a16="http://schemas.microsoft.com/office/drawing/2014/main" val="2933907584"/>
                    </a:ext>
                  </a:extLst>
                </a:gridCol>
              </a:tblGrid>
              <a:tr h="144968">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tcPr>
                </a:tc>
                <a:tc>
                  <a:txBody>
                    <a:bodyPr/>
                    <a:lstStyle/>
                    <a:p>
                      <a:pPr algn="ctr" rtl="0" fontAlgn="b"/>
                      <a:r>
                        <a:rPr lang="sv-SE" sz="800" b="0" i="0" u="none" strike="noStrike">
                          <a:solidFill>
                            <a:srgbClr val="000000"/>
                          </a:solidFill>
                          <a:effectLst/>
                          <a:latin typeface="Futura Std Book" panose="020B0502020204020303" pitchFamily="34" charset="0"/>
                        </a:rPr>
                        <a:t>2018 kv1</a:t>
                      </a:r>
                    </a:p>
                  </a:txBody>
                  <a:tcPr marL="9525" marR="9525" marT="9525" marB="0" anchor="b">
                    <a:lnL>
                      <a:noFill/>
                    </a:lnL>
                    <a:lnR>
                      <a:noFill/>
                    </a:lnR>
                    <a:lnT>
                      <a:noFill/>
                    </a:lnT>
                    <a:lnB>
                      <a:noFill/>
                    </a:lnB>
                  </a:tcPr>
                </a:tc>
                <a:tc gridSpan="2">
                  <a:txBody>
                    <a:bodyPr/>
                    <a:lstStyle/>
                    <a:p>
                      <a:pPr algn="ctr" fontAlgn="b"/>
                      <a:r>
                        <a:rPr lang="sv-SE" sz="800" b="0" i="0" u="none" strike="noStrike">
                          <a:solidFill>
                            <a:srgbClr val="000000"/>
                          </a:solidFill>
                          <a:effectLst/>
                          <a:latin typeface="Futura Std Book" panose="020B0502020204020303" pitchFamily="34" charset="0"/>
                        </a:rPr>
                        <a:t>Förändring (%)</a:t>
                      </a:r>
                    </a:p>
                  </a:txBody>
                  <a:tcPr marL="9525" marR="9525" marT="9525" marB="0" anchor="b">
                    <a:lnL>
                      <a:noFill/>
                    </a:lnL>
                    <a:lnR>
                      <a:noFill/>
                    </a:lnR>
                    <a:lnT>
                      <a:noFill/>
                    </a:lnT>
                    <a:lnB>
                      <a:noFill/>
                    </a:lnB>
                  </a:tcPr>
                </a:tc>
                <a:tc hMerge="1">
                  <a:txBody>
                    <a:bodyPr/>
                    <a:lstStyle/>
                    <a:p>
                      <a:endParaRPr lang="sv-SE"/>
                    </a:p>
                  </a:txBody>
                  <a:tcPr/>
                </a:tc>
                <a:tc gridSpan="2">
                  <a:txBody>
                    <a:bodyPr/>
                    <a:lstStyle/>
                    <a:p>
                      <a:pPr algn="ctr" fontAlgn="b"/>
                      <a:r>
                        <a:rPr lang="sv-SE" sz="800" b="0" i="0" u="none" strike="noStrike">
                          <a:solidFill>
                            <a:srgbClr val="000000"/>
                          </a:solidFill>
                          <a:effectLst/>
                          <a:latin typeface="Futura Std Book" panose="020B0502020204020303" pitchFamily="34" charset="0"/>
                        </a:rPr>
                        <a:t>R12*</a:t>
                      </a:r>
                    </a:p>
                  </a:txBody>
                  <a:tcPr marL="9525" marR="9525" marT="9525" marB="0" anchor="b">
                    <a:lnL>
                      <a:noFill/>
                    </a:lnL>
                    <a:lnR>
                      <a:noFill/>
                    </a:lnR>
                    <a:lnT>
                      <a:noFill/>
                    </a:lnT>
                    <a:lnB>
                      <a:noFill/>
                    </a:lnB>
                  </a:tcPr>
                </a:tc>
                <a:tc hMerge="1">
                  <a:txBody>
                    <a:bodyPr/>
                    <a:lstStyle/>
                    <a:p>
                      <a:endParaRPr lang="sv-SE"/>
                    </a:p>
                  </a:txBody>
                  <a:tcPr/>
                </a:tc>
                <a:extLst>
                  <a:ext uri="{0D108BD9-81ED-4DB2-BD59-A6C34878D82A}">
                    <a16:rowId xmlns:a16="http://schemas.microsoft.com/office/drawing/2014/main" val="1079658205"/>
                  </a:ext>
                </a:extLst>
              </a:tr>
              <a:tr h="170835">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tcPr>
                </a:tc>
                <a:tc>
                  <a:txBody>
                    <a:bodyPr/>
                    <a:lstStyle/>
                    <a:p>
                      <a:pPr algn="ctr" rtl="0" fontAlgn="b"/>
                      <a:r>
                        <a:rPr lang="sv-SE" sz="800" b="0" i="0" u="none" strike="noStrike">
                          <a:solidFill>
                            <a:srgbClr val="000000"/>
                          </a:solidFill>
                          <a:effectLst/>
                          <a:latin typeface="Futura Std Book" panose="020B0502020204020303" pitchFamily="34" charset="0"/>
                        </a:rPr>
                        <a:t>(i tusental)</a:t>
                      </a:r>
                    </a:p>
                  </a:txBody>
                  <a:tcPr marL="9525" marR="9525" marT="9525" marB="0" anchor="b">
                    <a:lnL>
                      <a:noFill/>
                    </a:lnL>
                    <a:lnR>
                      <a:noFill/>
                    </a:lnR>
                    <a:lnT>
                      <a:noFill/>
                    </a:lnT>
                    <a:lnB>
                      <a:noFill/>
                    </a:lnB>
                  </a:tcPr>
                </a:tc>
                <a:tc>
                  <a:txBody>
                    <a:bodyPr/>
                    <a:lstStyle/>
                    <a:p>
                      <a:pPr algn="ctr" rtl="0" fontAlgn="b"/>
                      <a:r>
                        <a:rPr lang="sv-SE" sz="800" b="0" i="0" u="none" strike="noStrike">
                          <a:solidFill>
                            <a:srgbClr val="000000"/>
                          </a:solidFill>
                          <a:effectLst/>
                          <a:latin typeface="Futura Std Book" panose="020B0502020204020303" pitchFamily="34" charset="0"/>
                        </a:rPr>
                        <a:t>-1 år</a:t>
                      </a:r>
                    </a:p>
                  </a:txBody>
                  <a:tcPr marL="9525" marR="9525" marT="9525" marB="0" anchor="b">
                    <a:lnL>
                      <a:noFill/>
                    </a:lnL>
                    <a:lnR>
                      <a:noFill/>
                    </a:lnR>
                    <a:lnT>
                      <a:noFill/>
                    </a:lnT>
                    <a:lnB>
                      <a:noFill/>
                    </a:lnB>
                  </a:tcPr>
                </a:tc>
                <a:tc>
                  <a:txBody>
                    <a:bodyPr/>
                    <a:lstStyle/>
                    <a:p>
                      <a:pPr algn="ctr" rtl="0" fontAlgn="b"/>
                      <a:r>
                        <a:rPr lang="sv-SE" sz="800" b="0" i="0" u="none" strike="noStrike">
                          <a:solidFill>
                            <a:srgbClr val="000000"/>
                          </a:solidFill>
                          <a:effectLst/>
                          <a:latin typeface="Futura Std Book" panose="020B0502020204020303" pitchFamily="34" charset="0"/>
                        </a:rPr>
                        <a:t>-5 år</a:t>
                      </a:r>
                    </a:p>
                  </a:txBody>
                  <a:tcPr marL="9525" marR="9525" marT="952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(tusental)</a:t>
                      </a:r>
                    </a:p>
                  </a:txBody>
                  <a:tcPr marL="9525" marR="9525" marT="952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Utv., %</a:t>
                      </a:r>
                    </a:p>
                  </a:txBody>
                  <a:tcPr marL="9525" marR="9525" marT="9525" marB="0" anchor="b">
                    <a:lnL>
                      <a:noFill/>
                    </a:lnL>
                    <a:lnR>
                      <a:noFill/>
                    </a:lnR>
                    <a:lnT>
                      <a:noFill/>
                    </a:lnT>
                    <a:lnB>
                      <a:noFill/>
                    </a:lnB>
                  </a:tcPr>
                </a:tc>
                <a:extLst>
                  <a:ext uri="{0D108BD9-81ED-4DB2-BD59-A6C34878D82A}">
                    <a16:rowId xmlns:a16="http://schemas.microsoft.com/office/drawing/2014/main" val="3567297823"/>
                  </a:ext>
                </a:extLst>
              </a:tr>
              <a:tr h="170835">
                <a:tc>
                  <a:txBody>
                    <a:bodyPr/>
                    <a:lstStyle/>
                    <a:p>
                      <a:pPr algn="l" fontAlgn="b"/>
                      <a:r>
                        <a:rPr lang="sv-SE" sz="800" b="0" i="0" u="none" strike="noStrike">
                          <a:solidFill>
                            <a:srgbClr val="000000"/>
                          </a:solidFill>
                          <a:effectLst/>
                          <a:latin typeface="Futura Std Book" panose="020B0502020204020303" pitchFamily="34" charset="0"/>
                        </a:rPr>
                        <a:t>Sverige</a:t>
                      </a:r>
                    </a:p>
                  </a:txBody>
                  <a:tcPr marL="9525" marR="9525" marT="952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12 512</a:t>
                      </a:r>
                    </a:p>
                  </a:txBody>
                  <a:tcPr marL="9525" marR="9525" marT="952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7,8</a:t>
                      </a:r>
                    </a:p>
                  </a:txBody>
                  <a:tcPr marL="9525" marR="9525" marT="952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25,6</a:t>
                      </a:r>
                    </a:p>
                  </a:txBody>
                  <a:tcPr marL="9525" marR="9525" marT="952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64 112</a:t>
                      </a:r>
                    </a:p>
                  </a:txBody>
                  <a:tcPr marL="9525" marR="9525" marT="952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3,4</a:t>
                      </a:r>
                    </a:p>
                  </a:txBody>
                  <a:tcPr marL="9525" marR="9525" marT="9525" marB="0" anchor="b">
                    <a:lnL>
                      <a:noFill/>
                    </a:lnL>
                    <a:lnR>
                      <a:noFill/>
                    </a:lnR>
                    <a:lnT>
                      <a:noFill/>
                    </a:lnT>
                    <a:lnB>
                      <a:noFill/>
                    </a:lnB>
                  </a:tcPr>
                </a:tc>
                <a:extLst>
                  <a:ext uri="{0D108BD9-81ED-4DB2-BD59-A6C34878D82A}">
                    <a16:rowId xmlns:a16="http://schemas.microsoft.com/office/drawing/2014/main" val="4156887153"/>
                  </a:ext>
                </a:extLst>
              </a:tr>
              <a:tr h="170835">
                <a:tc>
                  <a:txBody>
                    <a:bodyPr/>
                    <a:lstStyle/>
                    <a:p>
                      <a:pPr algn="l" fontAlgn="b"/>
                      <a:r>
                        <a:rPr lang="sv-SE" sz="800" b="0" i="0" u="none" strike="noStrike">
                          <a:solidFill>
                            <a:srgbClr val="000000"/>
                          </a:solidFill>
                          <a:effectLst/>
                          <a:latin typeface="Futura Std Book" panose="020B0502020204020303" pitchFamily="34" charset="0"/>
                        </a:rPr>
                        <a:t>Stockholmsregionen</a:t>
                      </a:r>
                    </a:p>
                  </a:txBody>
                  <a:tcPr marL="9525" marR="9525" marT="952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6 151</a:t>
                      </a:r>
                    </a:p>
                  </a:txBody>
                  <a:tcPr marL="9525" marR="9525" marT="952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6,5</a:t>
                      </a:r>
                    </a:p>
                  </a:txBody>
                  <a:tcPr marL="9525" marR="9525" marT="952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23,8</a:t>
                      </a:r>
                    </a:p>
                  </a:txBody>
                  <a:tcPr marL="9525" marR="9525" marT="952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26 672</a:t>
                      </a:r>
                    </a:p>
                  </a:txBody>
                  <a:tcPr marL="9525" marR="9525" marT="952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3,2</a:t>
                      </a:r>
                    </a:p>
                  </a:txBody>
                  <a:tcPr marL="9525" marR="9525" marT="9525" marB="0" anchor="b">
                    <a:lnL>
                      <a:noFill/>
                    </a:lnL>
                    <a:lnR>
                      <a:noFill/>
                    </a:lnR>
                    <a:lnT>
                      <a:noFill/>
                    </a:lnT>
                    <a:lnB>
                      <a:noFill/>
                    </a:lnB>
                  </a:tcPr>
                </a:tc>
                <a:extLst>
                  <a:ext uri="{0D108BD9-81ED-4DB2-BD59-A6C34878D82A}">
                    <a16:rowId xmlns:a16="http://schemas.microsoft.com/office/drawing/2014/main" val="763692006"/>
                  </a:ext>
                </a:extLst>
              </a:tr>
              <a:tr h="170835">
                <a:tc>
                  <a:txBody>
                    <a:bodyPr/>
                    <a:lstStyle/>
                    <a:p>
                      <a:pPr algn="l" fontAlgn="b"/>
                      <a:r>
                        <a:rPr lang="sv-SE" sz="800" b="1" i="0" u="none" strike="noStrike">
                          <a:solidFill>
                            <a:srgbClr val="000000"/>
                          </a:solidFill>
                          <a:effectLst/>
                          <a:latin typeface="Futura Std Book" panose="020B0502020204020303" pitchFamily="34" charset="0"/>
                        </a:rPr>
                        <a:t>Stockholms län</a:t>
                      </a:r>
                    </a:p>
                  </a:txBody>
                  <a:tcPr marL="9525" marR="9525" marT="9525" marB="0" anchor="b">
                    <a:lnL>
                      <a:noFill/>
                    </a:lnL>
                    <a:lnR>
                      <a:noFill/>
                    </a:lnR>
                    <a:lnT>
                      <a:noFill/>
                    </a:lnT>
                    <a:lnB>
                      <a:noFill/>
                    </a:lnB>
                  </a:tcPr>
                </a:tc>
                <a:tc>
                  <a:txBody>
                    <a:bodyPr/>
                    <a:lstStyle/>
                    <a:p>
                      <a:pPr algn="ctr" fontAlgn="b"/>
                      <a:r>
                        <a:rPr lang="sv-SE" sz="800" b="1" i="0" u="none" strike="noStrike">
                          <a:solidFill>
                            <a:srgbClr val="000000"/>
                          </a:solidFill>
                          <a:effectLst/>
                          <a:latin typeface="Futura Std Book" panose="020B0502020204020303" pitchFamily="34" charset="0"/>
                        </a:rPr>
                        <a:t>2 773</a:t>
                      </a:r>
                    </a:p>
                  </a:txBody>
                  <a:tcPr marL="9525" marR="9525" marT="9525" marB="0" anchor="b">
                    <a:lnL>
                      <a:noFill/>
                    </a:lnL>
                    <a:lnR>
                      <a:noFill/>
                    </a:lnR>
                    <a:lnT>
                      <a:noFill/>
                    </a:lnT>
                    <a:lnB>
                      <a:noFill/>
                    </a:lnB>
                  </a:tcPr>
                </a:tc>
                <a:tc>
                  <a:txBody>
                    <a:bodyPr/>
                    <a:lstStyle/>
                    <a:p>
                      <a:pPr algn="ctr" fontAlgn="b"/>
                      <a:r>
                        <a:rPr lang="sv-SE" sz="800" b="1" i="0" u="none" strike="noStrike">
                          <a:solidFill>
                            <a:srgbClr val="000000"/>
                          </a:solidFill>
                          <a:effectLst/>
                          <a:latin typeface="Futura Std Book" panose="020B0502020204020303" pitchFamily="34" charset="0"/>
                        </a:rPr>
                        <a:t>3,8</a:t>
                      </a:r>
                    </a:p>
                  </a:txBody>
                  <a:tcPr marL="9525" marR="9525" marT="9525" marB="0" anchor="b">
                    <a:lnL>
                      <a:noFill/>
                    </a:lnL>
                    <a:lnR>
                      <a:noFill/>
                    </a:lnR>
                    <a:lnT>
                      <a:noFill/>
                    </a:lnT>
                    <a:lnB>
                      <a:noFill/>
                    </a:lnB>
                  </a:tcPr>
                </a:tc>
                <a:tc>
                  <a:txBody>
                    <a:bodyPr/>
                    <a:lstStyle/>
                    <a:p>
                      <a:pPr algn="ctr" fontAlgn="b"/>
                      <a:r>
                        <a:rPr lang="sv-SE" sz="800" b="1" i="0" u="none" strike="noStrike">
                          <a:solidFill>
                            <a:srgbClr val="000000"/>
                          </a:solidFill>
                          <a:effectLst/>
                          <a:latin typeface="Futura Std Book" panose="020B0502020204020303" pitchFamily="34" charset="0"/>
                        </a:rPr>
                        <a:t>40,9</a:t>
                      </a:r>
                    </a:p>
                  </a:txBody>
                  <a:tcPr marL="9525" marR="9525" marT="9525" marB="0" anchor="b">
                    <a:lnL>
                      <a:noFill/>
                    </a:lnL>
                    <a:lnR>
                      <a:noFill/>
                    </a:lnR>
                    <a:lnT>
                      <a:noFill/>
                    </a:lnT>
                    <a:lnB>
                      <a:noFill/>
                    </a:lnB>
                  </a:tcPr>
                </a:tc>
                <a:tc>
                  <a:txBody>
                    <a:bodyPr/>
                    <a:lstStyle/>
                    <a:p>
                      <a:pPr algn="ctr" fontAlgn="b"/>
                      <a:r>
                        <a:rPr lang="sv-SE" sz="800" b="1" i="0" u="none" strike="noStrike">
                          <a:solidFill>
                            <a:srgbClr val="000000"/>
                          </a:solidFill>
                          <a:effectLst/>
                          <a:latin typeface="Futura Std Book" panose="020B0502020204020303" pitchFamily="34" charset="0"/>
                        </a:rPr>
                        <a:t>14 149</a:t>
                      </a:r>
                    </a:p>
                  </a:txBody>
                  <a:tcPr marL="9525" marR="9525" marT="9525" marB="0" anchor="b">
                    <a:lnL>
                      <a:noFill/>
                    </a:lnL>
                    <a:lnR>
                      <a:noFill/>
                    </a:lnR>
                    <a:lnT>
                      <a:noFill/>
                    </a:lnT>
                    <a:lnB>
                      <a:noFill/>
                    </a:lnB>
                  </a:tcPr>
                </a:tc>
                <a:tc>
                  <a:txBody>
                    <a:bodyPr/>
                    <a:lstStyle/>
                    <a:p>
                      <a:pPr algn="ctr" fontAlgn="b"/>
                      <a:r>
                        <a:rPr lang="sv-SE" sz="800" b="1" i="0" u="none" strike="noStrike">
                          <a:solidFill>
                            <a:srgbClr val="000000"/>
                          </a:solidFill>
                          <a:effectLst/>
                          <a:latin typeface="Futura Std Book" panose="020B0502020204020303" pitchFamily="34" charset="0"/>
                        </a:rPr>
                        <a:t>3,3</a:t>
                      </a:r>
                    </a:p>
                  </a:txBody>
                  <a:tcPr marL="9525" marR="9525" marT="9525" marB="0" anchor="b">
                    <a:lnL>
                      <a:noFill/>
                    </a:lnL>
                    <a:lnR>
                      <a:noFill/>
                    </a:lnR>
                    <a:lnT>
                      <a:noFill/>
                    </a:lnT>
                    <a:lnB>
                      <a:noFill/>
                    </a:lnB>
                  </a:tcPr>
                </a:tc>
                <a:extLst>
                  <a:ext uri="{0D108BD9-81ED-4DB2-BD59-A6C34878D82A}">
                    <a16:rowId xmlns:a16="http://schemas.microsoft.com/office/drawing/2014/main" val="3071144042"/>
                  </a:ext>
                </a:extLst>
              </a:tr>
              <a:tr h="170835">
                <a:tc>
                  <a:txBody>
                    <a:bodyPr/>
                    <a:lstStyle/>
                    <a:p>
                      <a:pPr algn="l" fontAlgn="b"/>
                      <a:r>
                        <a:rPr lang="sv-SE" sz="800" b="1" i="0" u="none" strike="noStrike">
                          <a:solidFill>
                            <a:srgbClr val="000000"/>
                          </a:solidFill>
                          <a:effectLst/>
                          <a:latin typeface="Futura Std Book" panose="020B0502020204020303" pitchFamily="34" charset="0"/>
                        </a:rPr>
                        <a:t>Stockholms stad</a:t>
                      </a:r>
                    </a:p>
                  </a:txBody>
                  <a:tcPr marL="9525" marR="9525" marT="9525" marB="0" anchor="b">
                    <a:lnL>
                      <a:noFill/>
                    </a:lnL>
                    <a:lnR>
                      <a:noFill/>
                    </a:lnR>
                    <a:lnT>
                      <a:noFill/>
                    </a:lnT>
                    <a:lnB>
                      <a:noFill/>
                    </a:lnB>
                  </a:tcPr>
                </a:tc>
                <a:tc>
                  <a:txBody>
                    <a:bodyPr/>
                    <a:lstStyle/>
                    <a:p>
                      <a:pPr algn="ctr" fontAlgn="b"/>
                      <a:r>
                        <a:rPr lang="sv-SE" sz="800" b="1" i="0" u="none" strike="noStrike">
                          <a:solidFill>
                            <a:srgbClr val="000000"/>
                          </a:solidFill>
                          <a:effectLst/>
                          <a:latin typeface="Futura Std Book" panose="020B0502020204020303" pitchFamily="34" charset="0"/>
                        </a:rPr>
                        <a:t>1 852</a:t>
                      </a:r>
                    </a:p>
                  </a:txBody>
                  <a:tcPr marL="9525" marR="9525" marT="9525" marB="0" anchor="b">
                    <a:lnL>
                      <a:noFill/>
                    </a:lnL>
                    <a:lnR>
                      <a:noFill/>
                    </a:lnR>
                    <a:lnT>
                      <a:noFill/>
                    </a:lnT>
                    <a:lnB>
                      <a:noFill/>
                    </a:lnB>
                  </a:tcPr>
                </a:tc>
                <a:tc>
                  <a:txBody>
                    <a:bodyPr/>
                    <a:lstStyle/>
                    <a:p>
                      <a:pPr algn="ctr" fontAlgn="b"/>
                      <a:r>
                        <a:rPr lang="sv-SE" sz="800" b="1" i="0" u="none" strike="noStrike">
                          <a:solidFill>
                            <a:srgbClr val="000000"/>
                          </a:solidFill>
                          <a:effectLst/>
                          <a:latin typeface="Futura Std Book" panose="020B0502020204020303" pitchFamily="34" charset="0"/>
                        </a:rPr>
                        <a:t>3,7</a:t>
                      </a:r>
                    </a:p>
                  </a:txBody>
                  <a:tcPr marL="9525" marR="9525" marT="9525" marB="0" anchor="b">
                    <a:lnL>
                      <a:noFill/>
                    </a:lnL>
                    <a:lnR>
                      <a:noFill/>
                    </a:lnR>
                    <a:lnT>
                      <a:noFill/>
                    </a:lnT>
                    <a:lnB>
                      <a:noFill/>
                    </a:lnB>
                  </a:tcPr>
                </a:tc>
                <a:tc>
                  <a:txBody>
                    <a:bodyPr/>
                    <a:lstStyle/>
                    <a:p>
                      <a:pPr algn="ctr" fontAlgn="b"/>
                      <a:r>
                        <a:rPr lang="sv-SE" sz="800" b="1" i="0" u="none" strike="noStrike">
                          <a:solidFill>
                            <a:srgbClr val="000000"/>
                          </a:solidFill>
                          <a:effectLst/>
                          <a:latin typeface="Futura Std Book" panose="020B0502020204020303" pitchFamily="34" charset="0"/>
                        </a:rPr>
                        <a:t>38,0</a:t>
                      </a:r>
                    </a:p>
                  </a:txBody>
                  <a:tcPr marL="9525" marR="9525" marT="9525" marB="0" anchor="b">
                    <a:lnL>
                      <a:noFill/>
                    </a:lnL>
                    <a:lnR>
                      <a:noFill/>
                    </a:lnR>
                    <a:lnT>
                      <a:noFill/>
                    </a:lnT>
                    <a:lnB>
                      <a:noFill/>
                    </a:lnB>
                  </a:tcPr>
                </a:tc>
                <a:tc>
                  <a:txBody>
                    <a:bodyPr/>
                    <a:lstStyle/>
                    <a:p>
                      <a:pPr algn="ctr" fontAlgn="b"/>
                      <a:r>
                        <a:rPr lang="sv-SE" sz="800" b="1" i="0" u="none" strike="noStrike">
                          <a:solidFill>
                            <a:srgbClr val="000000"/>
                          </a:solidFill>
                          <a:effectLst/>
                          <a:latin typeface="Futura Std Book" panose="020B0502020204020303" pitchFamily="34" charset="0"/>
                        </a:rPr>
                        <a:t>9 407</a:t>
                      </a:r>
                    </a:p>
                  </a:txBody>
                  <a:tcPr marL="9525" marR="9525" marT="9525" marB="0" anchor="b">
                    <a:lnL>
                      <a:noFill/>
                    </a:lnL>
                    <a:lnR>
                      <a:noFill/>
                    </a:lnR>
                    <a:lnT>
                      <a:noFill/>
                    </a:lnT>
                    <a:lnB>
                      <a:noFill/>
                    </a:lnB>
                  </a:tcPr>
                </a:tc>
                <a:tc>
                  <a:txBody>
                    <a:bodyPr/>
                    <a:lstStyle/>
                    <a:p>
                      <a:pPr algn="ctr" fontAlgn="b"/>
                      <a:r>
                        <a:rPr lang="sv-SE" sz="800" b="1" i="0" u="none" strike="noStrike">
                          <a:solidFill>
                            <a:srgbClr val="000000"/>
                          </a:solidFill>
                          <a:effectLst/>
                          <a:latin typeface="Futura Std Book" panose="020B0502020204020303" pitchFamily="34" charset="0"/>
                        </a:rPr>
                        <a:t>2,0</a:t>
                      </a:r>
                    </a:p>
                  </a:txBody>
                  <a:tcPr marL="9525" marR="9525" marT="9525" marB="0" anchor="b">
                    <a:lnL>
                      <a:noFill/>
                    </a:lnL>
                    <a:lnR>
                      <a:noFill/>
                    </a:lnR>
                    <a:lnT>
                      <a:noFill/>
                    </a:lnT>
                    <a:lnB>
                      <a:noFill/>
                    </a:lnB>
                  </a:tcPr>
                </a:tc>
                <a:extLst>
                  <a:ext uri="{0D108BD9-81ED-4DB2-BD59-A6C34878D82A}">
                    <a16:rowId xmlns:a16="http://schemas.microsoft.com/office/drawing/2014/main" val="3885587283"/>
                  </a:ext>
                </a:extLst>
              </a:tr>
              <a:tr h="170835">
                <a:tc>
                  <a:txBody>
                    <a:bodyPr/>
                    <a:lstStyle/>
                    <a:p>
                      <a:pPr algn="l" fontAlgn="b"/>
                      <a:r>
                        <a:rPr lang="sv-SE" sz="800" b="0" i="0" u="none" strike="noStrike">
                          <a:solidFill>
                            <a:srgbClr val="000000"/>
                          </a:solidFill>
                          <a:effectLst/>
                          <a:latin typeface="Futura Std Book" panose="020B0502020204020303" pitchFamily="34" charset="0"/>
                        </a:rPr>
                        <a:t>Sverige, exkl Stockholms län</a:t>
                      </a:r>
                    </a:p>
                  </a:txBody>
                  <a:tcPr marL="9525" marR="9525" marT="952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9 739</a:t>
                      </a:r>
                    </a:p>
                  </a:txBody>
                  <a:tcPr marL="9525" marR="9525" marT="952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9,0</a:t>
                      </a:r>
                    </a:p>
                  </a:txBody>
                  <a:tcPr marL="9525" marR="9525" marT="952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21,8</a:t>
                      </a:r>
                    </a:p>
                  </a:txBody>
                  <a:tcPr marL="9525" marR="9525" marT="952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49 963</a:t>
                      </a:r>
                    </a:p>
                  </a:txBody>
                  <a:tcPr marL="9525" marR="9525" marT="9525" marB="0" anchor="b">
                    <a:lnL>
                      <a:noFill/>
                    </a:lnL>
                    <a:lnR>
                      <a:noFill/>
                    </a:lnR>
                    <a:lnT>
                      <a:noFill/>
                    </a:lnT>
                    <a:lnB>
                      <a:noFill/>
                    </a:lnB>
                  </a:tcPr>
                </a:tc>
                <a:tc>
                  <a:txBody>
                    <a:bodyPr/>
                    <a:lstStyle/>
                    <a:p>
                      <a:pPr algn="ctr" fontAlgn="b"/>
                      <a:r>
                        <a:rPr lang="sv-SE" sz="800" b="0" i="0" u="none" strike="noStrike" dirty="0">
                          <a:solidFill>
                            <a:srgbClr val="000000"/>
                          </a:solidFill>
                          <a:effectLst/>
                          <a:latin typeface="Futura Std Book" panose="020B0502020204020303" pitchFamily="34" charset="0"/>
                        </a:rPr>
                        <a:t>3,4</a:t>
                      </a:r>
                    </a:p>
                  </a:txBody>
                  <a:tcPr marL="9525" marR="9525" marT="9525" marB="0" anchor="b">
                    <a:lnL>
                      <a:noFill/>
                    </a:lnL>
                    <a:lnR>
                      <a:noFill/>
                    </a:lnR>
                    <a:lnT>
                      <a:noFill/>
                    </a:lnT>
                    <a:lnB>
                      <a:noFill/>
                    </a:lnB>
                  </a:tcPr>
                </a:tc>
                <a:extLst>
                  <a:ext uri="{0D108BD9-81ED-4DB2-BD59-A6C34878D82A}">
                    <a16:rowId xmlns:a16="http://schemas.microsoft.com/office/drawing/2014/main" val="3345594879"/>
                  </a:ext>
                </a:extLst>
              </a:tr>
            </a:tbl>
          </a:graphicData>
        </a:graphic>
      </p:graphicFrame>
    </p:spTree>
    <p:extLst>
      <p:ext uri="{BB962C8B-B14F-4D97-AF65-F5344CB8AC3E}">
        <p14:creationId xmlns:p14="http://schemas.microsoft.com/office/powerpoint/2010/main" val="18099055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ell 7">
            <a:extLst>
              <a:ext uri="{FF2B5EF4-FFF2-40B4-BE49-F238E27FC236}">
                <a16:creationId xmlns:a16="http://schemas.microsoft.com/office/drawing/2014/main" id="{16653BBA-B348-4684-882B-A80F8D17F8DD}"/>
              </a:ext>
            </a:extLst>
          </p:cNvPr>
          <p:cNvGraphicFramePr>
            <a:graphicFrameLocks noGrp="1"/>
          </p:cNvGraphicFramePr>
          <p:nvPr>
            <p:extLst>
              <p:ext uri="{D42A27DB-BD31-4B8C-83A1-F6EECF244321}">
                <p14:modId xmlns:p14="http://schemas.microsoft.com/office/powerpoint/2010/main" val="645407302"/>
              </p:ext>
            </p:extLst>
          </p:nvPr>
        </p:nvGraphicFramePr>
        <p:xfrm>
          <a:off x="1993107" y="1001132"/>
          <a:ext cx="4914474" cy="3960495"/>
        </p:xfrm>
        <a:graphic>
          <a:graphicData uri="http://schemas.openxmlformats.org/drawingml/2006/table">
            <a:tbl>
              <a:tblPr bandRow="1">
                <a:tableStyleId>{0E3FDE45-AF77-4B5C-9715-49D594BDF05E}</a:tableStyleId>
              </a:tblPr>
              <a:tblGrid>
                <a:gridCol w="1714855">
                  <a:extLst>
                    <a:ext uri="{9D8B030D-6E8A-4147-A177-3AD203B41FA5}">
                      <a16:colId xmlns:a16="http://schemas.microsoft.com/office/drawing/2014/main" val="20000"/>
                    </a:ext>
                  </a:extLst>
                </a:gridCol>
                <a:gridCol w="836024">
                  <a:extLst>
                    <a:ext uri="{9D8B030D-6E8A-4147-A177-3AD203B41FA5}">
                      <a16:colId xmlns:a16="http://schemas.microsoft.com/office/drawing/2014/main" val="20001"/>
                    </a:ext>
                  </a:extLst>
                </a:gridCol>
                <a:gridCol w="784342">
                  <a:extLst>
                    <a:ext uri="{9D8B030D-6E8A-4147-A177-3AD203B41FA5}">
                      <a16:colId xmlns:a16="http://schemas.microsoft.com/office/drawing/2014/main" val="1193177585"/>
                    </a:ext>
                  </a:extLst>
                </a:gridCol>
                <a:gridCol w="796504">
                  <a:extLst>
                    <a:ext uri="{9D8B030D-6E8A-4147-A177-3AD203B41FA5}">
                      <a16:colId xmlns:a16="http://schemas.microsoft.com/office/drawing/2014/main" val="20003"/>
                    </a:ext>
                  </a:extLst>
                </a:gridCol>
                <a:gridCol w="782749">
                  <a:extLst>
                    <a:ext uri="{9D8B030D-6E8A-4147-A177-3AD203B41FA5}">
                      <a16:colId xmlns:a16="http://schemas.microsoft.com/office/drawing/2014/main" val="20004"/>
                    </a:ext>
                  </a:extLst>
                </a:gridCol>
              </a:tblGrid>
              <a:tr h="126973">
                <a:tc>
                  <a:txBody>
                    <a:bodyPr/>
                    <a:lstStyle/>
                    <a:p>
                      <a:pPr algn="l" fontAlgn="b"/>
                      <a:endParaRPr lang="sv-SE" sz="900" b="0" i="0" u="none" strike="noStrike" dirty="0">
                        <a:solidFill>
                          <a:srgbClr val="000000"/>
                        </a:solidFill>
                        <a:effectLst/>
                        <a:latin typeface="+mn-lt"/>
                      </a:endParaRPr>
                    </a:p>
                  </a:txBody>
                  <a:tcPr marL="0" marR="0" marT="0" marB="0" anchor="b"/>
                </a:tc>
                <a:tc gridSpan="2">
                  <a:txBody>
                    <a:bodyPr/>
                    <a:lstStyle/>
                    <a:p>
                      <a:pPr algn="ctr" rtl="0" fontAlgn="b"/>
                      <a:r>
                        <a:rPr lang="sv-SE" sz="900" b="1" u="none" strike="noStrike" dirty="0">
                          <a:effectLst/>
                        </a:rPr>
                        <a:t>Nyregistrerade företag</a:t>
                      </a:r>
                      <a:endParaRPr lang="sv-SE" sz="900" b="1" i="0" u="none" strike="noStrike" dirty="0">
                        <a:solidFill>
                          <a:srgbClr val="000000"/>
                        </a:solidFill>
                        <a:effectLst/>
                        <a:latin typeface="+mn-lt"/>
                      </a:endParaRPr>
                    </a:p>
                  </a:txBody>
                  <a:tcPr marL="0" marR="0" marT="0" marB="0" anchor="b"/>
                </a:tc>
                <a:tc hMerge="1">
                  <a:txBody>
                    <a:bodyPr/>
                    <a:lstStyle/>
                    <a:p>
                      <a:pPr algn="ctr" rtl="0" fontAlgn="b"/>
                      <a:endParaRPr lang="sv-SE" sz="800" b="0" i="1" u="none" strike="noStrike" dirty="0">
                        <a:solidFill>
                          <a:srgbClr val="000000"/>
                        </a:solidFill>
                        <a:effectLst/>
                        <a:latin typeface="+mn-lt"/>
                      </a:endParaRPr>
                    </a:p>
                  </a:txBody>
                  <a:tcPr marL="0" marR="0" marT="0" marB="0" anchor="b"/>
                </a:tc>
                <a:tc gridSpan="2">
                  <a:txBody>
                    <a:bodyPr/>
                    <a:lstStyle/>
                    <a:p>
                      <a:pPr algn="ctr" rtl="0" fontAlgn="b"/>
                      <a:r>
                        <a:rPr lang="sv-SE" sz="900" b="1" u="none" strike="noStrike" dirty="0">
                          <a:effectLst/>
                        </a:rPr>
                        <a:t>Företagskonkurser</a:t>
                      </a:r>
                      <a:endParaRPr lang="sv-SE" sz="900" b="1" i="0" u="none" strike="noStrike" dirty="0">
                        <a:solidFill>
                          <a:srgbClr val="000000"/>
                        </a:solidFill>
                        <a:effectLst/>
                        <a:latin typeface="+mn-lt"/>
                      </a:endParaRPr>
                    </a:p>
                  </a:txBody>
                  <a:tcPr marL="0" marR="0" marT="0" marB="0" anchor="b"/>
                </a:tc>
                <a:tc hMerge="1">
                  <a:txBody>
                    <a:bodyPr/>
                    <a:lstStyle/>
                    <a:p>
                      <a:endParaRPr lang="sv-SE" dirty="0"/>
                    </a:p>
                  </a:txBody>
                  <a:tcPr marL="0" marR="0" marT="0" marB="0" anchor="b"/>
                </a:tc>
                <a:extLst>
                  <a:ext uri="{0D108BD9-81ED-4DB2-BD59-A6C34878D82A}">
                    <a16:rowId xmlns:a16="http://schemas.microsoft.com/office/drawing/2014/main" val="1453210270"/>
                  </a:ext>
                </a:extLst>
              </a:tr>
              <a:tr h="126973">
                <a:tc>
                  <a:txBody>
                    <a:bodyPr/>
                    <a:lstStyle/>
                    <a:p>
                      <a:pPr algn="l" fontAlgn="b"/>
                      <a:endParaRPr lang="sv-SE" sz="900" b="0" i="0" u="none" strike="noStrike" dirty="0">
                        <a:solidFill>
                          <a:srgbClr val="000000"/>
                        </a:solidFill>
                        <a:effectLst/>
                        <a:latin typeface="+mn-lt"/>
                      </a:endParaRPr>
                    </a:p>
                  </a:txBody>
                  <a:tcPr marL="0" marR="0" marT="0" marB="0" anchor="b"/>
                </a:tc>
                <a:tc>
                  <a:txBody>
                    <a:bodyPr/>
                    <a:lstStyle/>
                    <a:p>
                      <a:pPr algn="ctr" rtl="0" fontAlgn="b"/>
                      <a:r>
                        <a:rPr lang="sv-SE" sz="800" u="none" strike="noStrike" dirty="0">
                          <a:effectLst/>
                        </a:rPr>
                        <a:t>Antal </a:t>
                      </a:r>
                      <a:endParaRPr lang="sv-SE" sz="800" b="0" i="1" u="none" strike="noStrike" dirty="0">
                        <a:solidFill>
                          <a:srgbClr val="000000"/>
                        </a:solidFill>
                        <a:effectLst/>
                        <a:latin typeface="+mn-lt"/>
                      </a:endParaRPr>
                    </a:p>
                  </a:txBody>
                  <a:tcPr marL="0" marR="0" marT="0" marB="0" anchor="b"/>
                </a:tc>
                <a:tc>
                  <a:txBody>
                    <a:bodyPr/>
                    <a:lstStyle/>
                    <a:p>
                      <a:pPr algn="ctr" rtl="0" fontAlgn="b"/>
                      <a:r>
                        <a:rPr lang="sv-SE" sz="800" u="none" strike="noStrike" dirty="0">
                          <a:effectLst/>
                        </a:rPr>
                        <a:t>Förändring(%)</a:t>
                      </a:r>
                      <a:endParaRPr lang="sv-SE" sz="800" b="0" i="1" u="none" strike="noStrike" dirty="0">
                        <a:solidFill>
                          <a:srgbClr val="000000"/>
                        </a:solidFill>
                        <a:effectLst/>
                        <a:latin typeface="+mn-lt"/>
                      </a:endParaRPr>
                    </a:p>
                  </a:txBody>
                  <a:tcPr marL="0" marR="0" marT="0" marB="0" anchor="b"/>
                </a:tc>
                <a:tc>
                  <a:txBody>
                    <a:bodyPr/>
                    <a:lstStyle/>
                    <a:p>
                      <a:pPr algn="ctr" rtl="0" fontAlgn="b"/>
                      <a:r>
                        <a:rPr lang="sv-SE" sz="800" u="none" strike="noStrike" dirty="0">
                          <a:effectLst/>
                        </a:rPr>
                        <a:t>Antal </a:t>
                      </a:r>
                      <a:endParaRPr lang="sv-SE" sz="800" b="0" i="1" u="none" strike="noStrike" dirty="0">
                        <a:solidFill>
                          <a:srgbClr val="000000"/>
                        </a:solidFill>
                        <a:effectLst/>
                        <a:latin typeface="+mn-lt"/>
                      </a:endParaRPr>
                    </a:p>
                  </a:txBody>
                  <a:tcPr marL="0" marR="0" marT="0" marB="0" anchor="b"/>
                </a:tc>
                <a:tc>
                  <a:txBody>
                    <a:bodyPr/>
                    <a:lstStyle/>
                    <a:p>
                      <a:pPr algn="ctr" rtl="0" fontAlgn="b"/>
                      <a:r>
                        <a:rPr lang="sv-SE" sz="800" u="none" strike="noStrike" dirty="0">
                          <a:effectLst/>
                        </a:rPr>
                        <a:t>Förändring(%)</a:t>
                      </a:r>
                      <a:endParaRPr lang="sv-SE" sz="800" b="0" i="1"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10000"/>
                  </a:ext>
                </a:extLst>
              </a:tr>
              <a:tr h="126973">
                <a:tc>
                  <a:txBody>
                    <a:bodyPr/>
                    <a:lstStyle/>
                    <a:p>
                      <a:pPr algn="l" fontAlgn="b"/>
                      <a:endParaRPr lang="sv-SE" sz="900" b="0" i="0" u="none" strike="noStrike" dirty="0">
                        <a:solidFill>
                          <a:srgbClr val="000000"/>
                        </a:solidFill>
                        <a:effectLst/>
                        <a:latin typeface="+mn-lt"/>
                      </a:endParaRPr>
                    </a:p>
                  </a:txBody>
                  <a:tcPr marL="0" marR="0" marT="0" marB="0" anchor="b"/>
                </a:tc>
                <a:tc>
                  <a:txBody>
                    <a:bodyPr/>
                    <a:lstStyle/>
                    <a:p>
                      <a:pPr algn="ctr" rtl="0" fontAlgn="b"/>
                      <a:r>
                        <a:rPr lang="sv-SE" sz="800" u="none" strike="noStrike" dirty="0">
                          <a:effectLst/>
                        </a:rPr>
                        <a:t>2018 kv1</a:t>
                      </a:r>
                      <a:endParaRPr lang="sv-SE" sz="800" b="0" i="1" u="none" strike="noStrike" dirty="0">
                        <a:solidFill>
                          <a:srgbClr val="000000"/>
                        </a:solidFill>
                        <a:effectLst/>
                        <a:latin typeface="+mn-lt"/>
                      </a:endParaRPr>
                    </a:p>
                  </a:txBody>
                  <a:tcPr marL="0" marR="0" marT="0" marB="0" anchor="b"/>
                </a:tc>
                <a:tc>
                  <a:txBody>
                    <a:bodyPr/>
                    <a:lstStyle/>
                    <a:p>
                      <a:pPr marL="0" marR="0" lvl="0" indent="0" algn="ctr" defTabSz="816314" rtl="0" eaLnBrk="1" fontAlgn="auto" latinLnBrk="0" hangingPunct="1">
                        <a:lnSpc>
                          <a:spcPct val="100000"/>
                        </a:lnSpc>
                        <a:spcBef>
                          <a:spcPts val="0"/>
                        </a:spcBef>
                        <a:spcAft>
                          <a:spcPts val="0"/>
                        </a:spcAft>
                        <a:buClrTx/>
                        <a:buSzTx/>
                        <a:buFontTx/>
                        <a:buNone/>
                        <a:tabLst/>
                        <a:defRPr/>
                      </a:pPr>
                      <a:r>
                        <a:rPr lang="sv-SE" sz="800" u="none" strike="noStrike" dirty="0">
                          <a:effectLst/>
                        </a:rPr>
                        <a:t>-1 år</a:t>
                      </a:r>
                      <a:endParaRPr lang="sv-SE" sz="800" i="1" dirty="0"/>
                    </a:p>
                  </a:txBody>
                  <a:tcPr marL="0" marR="0" marT="0" marB="0" anchor="b"/>
                </a:tc>
                <a:tc>
                  <a:txBody>
                    <a:bodyPr/>
                    <a:lstStyle/>
                    <a:p>
                      <a:pPr algn="ctr" rtl="0" fontAlgn="b"/>
                      <a:r>
                        <a:rPr lang="sv-SE" sz="800" u="none" strike="noStrike" dirty="0">
                          <a:effectLst/>
                        </a:rPr>
                        <a:t>2018 kv1</a:t>
                      </a:r>
                      <a:endParaRPr lang="sv-SE" sz="800" b="0" i="1" u="none" strike="noStrike" dirty="0">
                        <a:solidFill>
                          <a:srgbClr val="000000"/>
                        </a:solidFill>
                        <a:effectLst/>
                        <a:latin typeface="+mn-lt"/>
                      </a:endParaRPr>
                    </a:p>
                  </a:txBody>
                  <a:tcPr marL="0" marR="0" marT="0" marB="0" anchor="b"/>
                </a:tc>
                <a:tc>
                  <a:txBody>
                    <a:bodyPr/>
                    <a:lstStyle/>
                    <a:p>
                      <a:pPr algn="ctr" rtl="0" fontAlgn="b"/>
                      <a:r>
                        <a:rPr lang="sv-SE" sz="800" u="none" strike="noStrike" dirty="0">
                          <a:effectLst/>
                        </a:rPr>
                        <a:t>-1 år</a:t>
                      </a:r>
                      <a:endParaRPr lang="sv-SE" sz="800" b="0" i="1" u="none" strike="noStrike" dirty="0">
                        <a:solidFill>
                          <a:srgbClr val="000000"/>
                        </a:solidFill>
                        <a:effectLst/>
                        <a:latin typeface="Futura Std Book" panose="020B0502020204020303" pitchFamily="34" charset="0"/>
                      </a:endParaRPr>
                    </a:p>
                  </a:txBody>
                  <a:tcPr marL="0" marR="0" marT="0" marB="0" anchor="b"/>
                </a:tc>
                <a:extLst>
                  <a:ext uri="{0D108BD9-81ED-4DB2-BD59-A6C34878D82A}">
                    <a16:rowId xmlns:a16="http://schemas.microsoft.com/office/drawing/2014/main" val="10001"/>
                  </a:ext>
                </a:extLst>
              </a:tr>
              <a:tr h="126973">
                <a:tc>
                  <a:txBody>
                    <a:bodyPr/>
                    <a:lstStyle/>
                    <a:p>
                      <a:pPr algn="l" fontAlgn="b"/>
                      <a:r>
                        <a:rPr lang="sv-SE" sz="800" b="1" u="none" strike="noStrike" dirty="0">
                          <a:effectLst/>
                        </a:rPr>
                        <a:t>Stockholms län</a:t>
                      </a:r>
                      <a:endParaRPr lang="sv-SE" sz="800" b="1" i="0" u="none" strike="noStrike" dirty="0">
                        <a:solidFill>
                          <a:srgbClr val="000000"/>
                        </a:solidFill>
                        <a:effectLst/>
                        <a:latin typeface="Futura Std Book" panose="020B0502020204020303" pitchFamily="34" charset="0"/>
                      </a:endParaRPr>
                    </a:p>
                  </a:txBody>
                  <a:tcPr marL="36000" marR="9525" marT="9525" marB="0" anchor="b"/>
                </a:tc>
                <a:tc>
                  <a:txBody>
                    <a:bodyPr/>
                    <a:lstStyle/>
                    <a:p>
                      <a:pPr algn="ctr" fontAlgn="b"/>
                      <a:r>
                        <a:rPr lang="sv-SE" sz="800" u="none" strike="noStrike" dirty="0">
                          <a:effectLst/>
                        </a:rPr>
                        <a:t>6 069</a:t>
                      </a:r>
                      <a:endParaRPr lang="sv-SE" sz="800" b="1"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a:effectLst/>
                        </a:rPr>
                        <a:t>-11,4</a:t>
                      </a:r>
                      <a:endParaRPr lang="sv-SE" sz="800" b="1"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a:effectLst/>
                        </a:rPr>
                        <a:t>449</a:t>
                      </a:r>
                      <a:endParaRPr lang="sv-SE" sz="800" b="1"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a:effectLst/>
                        </a:rPr>
                        <a:t>-13,5</a:t>
                      </a:r>
                      <a:endParaRPr lang="sv-SE" sz="800" b="1" i="0" u="none" strike="noStrike" dirty="0">
                        <a:solidFill>
                          <a:srgbClr val="000000"/>
                        </a:solidFill>
                        <a:effectLst/>
                        <a:latin typeface="Futura Std Book" panose="020B0502020204020303" pitchFamily="34" charset="0"/>
                      </a:endParaRPr>
                    </a:p>
                  </a:txBody>
                  <a:tcPr marL="9525" marR="9525" marT="9525" marB="0" anchor="b"/>
                </a:tc>
                <a:extLst>
                  <a:ext uri="{0D108BD9-81ED-4DB2-BD59-A6C34878D82A}">
                    <a16:rowId xmlns:a16="http://schemas.microsoft.com/office/drawing/2014/main" val="10002"/>
                  </a:ext>
                </a:extLst>
              </a:tr>
              <a:tr h="126973">
                <a:tc>
                  <a:txBody>
                    <a:bodyPr/>
                    <a:lstStyle/>
                    <a:p>
                      <a:pPr algn="l" fontAlgn="b"/>
                      <a:r>
                        <a:rPr lang="sv-SE" sz="800" b="1" u="none" strike="noStrike" dirty="0">
                          <a:effectLst/>
                        </a:rPr>
                        <a:t>Upplands Väsby</a:t>
                      </a:r>
                      <a:endParaRPr lang="sv-SE" sz="800" b="1" i="0" u="none" strike="noStrike" dirty="0">
                        <a:solidFill>
                          <a:srgbClr val="000000"/>
                        </a:solidFill>
                        <a:effectLst/>
                        <a:latin typeface="Futura Std Book" panose="020B0502020204020303" pitchFamily="34" charset="0"/>
                      </a:endParaRPr>
                    </a:p>
                  </a:txBody>
                  <a:tcPr marL="36000" marR="9525" marT="9525" marB="0" anchor="b"/>
                </a:tc>
                <a:tc>
                  <a:txBody>
                    <a:bodyPr/>
                    <a:lstStyle/>
                    <a:p>
                      <a:pPr algn="ctr" fontAlgn="b"/>
                      <a:r>
                        <a:rPr lang="sv-SE" sz="800" u="none" strike="noStrike" dirty="0">
                          <a:effectLst/>
                        </a:rPr>
                        <a:t>51</a:t>
                      </a:r>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a:effectLst/>
                        </a:rPr>
                        <a:t>-44,0</a:t>
                      </a:r>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a:effectLst/>
                        </a:rPr>
                        <a:t>9</a:t>
                      </a:r>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a:effectLst/>
                        </a:rPr>
                        <a:t>125,0</a:t>
                      </a:r>
                      <a:endParaRPr lang="sv-SE" sz="800" b="0" i="0" u="none" strike="noStrike" dirty="0">
                        <a:solidFill>
                          <a:srgbClr val="000000"/>
                        </a:solidFill>
                        <a:effectLst/>
                        <a:latin typeface="Futura Std Book" panose="020B0502020204020303" pitchFamily="34" charset="0"/>
                      </a:endParaRPr>
                    </a:p>
                  </a:txBody>
                  <a:tcPr marL="9525" marR="9525" marT="9525" marB="0" anchor="b"/>
                </a:tc>
                <a:extLst>
                  <a:ext uri="{0D108BD9-81ED-4DB2-BD59-A6C34878D82A}">
                    <a16:rowId xmlns:a16="http://schemas.microsoft.com/office/drawing/2014/main" val="10003"/>
                  </a:ext>
                </a:extLst>
              </a:tr>
              <a:tr h="126973">
                <a:tc>
                  <a:txBody>
                    <a:bodyPr/>
                    <a:lstStyle/>
                    <a:p>
                      <a:pPr algn="l" fontAlgn="b"/>
                      <a:r>
                        <a:rPr lang="sv-SE" sz="800" b="1" u="none" strike="noStrike" dirty="0">
                          <a:effectLst/>
                        </a:rPr>
                        <a:t>Vallentuna</a:t>
                      </a:r>
                      <a:endParaRPr lang="sv-SE" sz="800" b="1" i="0" u="none" strike="noStrike" dirty="0">
                        <a:solidFill>
                          <a:srgbClr val="000000"/>
                        </a:solidFill>
                        <a:effectLst/>
                        <a:latin typeface="Futura Std Book" panose="020B0502020204020303" pitchFamily="34" charset="0"/>
                      </a:endParaRPr>
                    </a:p>
                  </a:txBody>
                  <a:tcPr marL="36000" marR="9525" marT="9525" marB="0" anchor="b"/>
                </a:tc>
                <a:tc>
                  <a:txBody>
                    <a:bodyPr/>
                    <a:lstStyle/>
                    <a:p>
                      <a:pPr algn="ctr" fontAlgn="b"/>
                      <a:r>
                        <a:rPr lang="sv-SE" sz="800" u="none" strike="noStrike" dirty="0">
                          <a:effectLst/>
                        </a:rPr>
                        <a:t>58</a:t>
                      </a:r>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a:effectLst/>
                        </a:rPr>
                        <a:t>-13,4</a:t>
                      </a:r>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a:effectLst/>
                        </a:rPr>
                        <a:t>2</a:t>
                      </a:r>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a:effectLst/>
                        </a:rPr>
                        <a:t>0,0</a:t>
                      </a:r>
                      <a:endParaRPr lang="sv-SE" sz="800" b="0" i="0" u="none" strike="noStrike" dirty="0">
                        <a:solidFill>
                          <a:srgbClr val="000000"/>
                        </a:solidFill>
                        <a:effectLst/>
                        <a:latin typeface="Futura Std Book" panose="020B0502020204020303" pitchFamily="34" charset="0"/>
                      </a:endParaRPr>
                    </a:p>
                  </a:txBody>
                  <a:tcPr marL="9525" marR="9525" marT="9525" marB="0" anchor="b"/>
                </a:tc>
                <a:extLst>
                  <a:ext uri="{0D108BD9-81ED-4DB2-BD59-A6C34878D82A}">
                    <a16:rowId xmlns:a16="http://schemas.microsoft.com/office/drawing/2014/main" val="10004"/>
                  </a:ext>
                </a:extLst>
              </a:tr>
              <a:tr h="126973">
                <a:tc>
                  <a:txBody>
                    <a:bodyPr/>
                    <a:lstStyle/>
                    <a:p>
                      <a:pPr algn="l" fontAlgn="b"/>
                      <a:r>
                        <a:rPr lang="sv-SE" sz="800" b="1" u="none" strike="noStrike" dirty="0">
                          <a:effectLst/>
                        </a:rPr>
                        <a:t>Österåker</a:t>
                      </a:r>
                      <a:endParaRPr lang="sv-SE" sz="800" b="1" i="0" u="none" strike="noStrike" dirty="0">
                        <a:solidFill>
                          <a:srgbClr val="000000"/>
                        </a:solidFill>
                        <a:effectLst/>
                        <a:latin typeface="Futura Std Book" panose="020B0502020204020303" pitchFamily="34" charset="0"/>
                      </a:endParaRPr>
                    </a:p>
                  </a:txBody>
                  <a:tcPr marL="36000" marR="9525" marT="9525" marB="0" anchor="b"/>
                </a:tc>
                <a:tc>
                  <a:txBody>
                    <a:bodyPr/>
                    <a:lstStyle/>
                    <a:p>
                      <a:pPr algn="ctr" fontAlgn="b"/>
                      <a:r>
                        <a:rPr lang="sv-SE" sz="800" u="none" strike="noStrike" dirty="0">
                          <a:effectLst/>
                        </a:rPr>
                        <a:t>84</a:t>
                      </a:r>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a:effectLst/>
                        </a:rPr>
                        <a:t>-20,0</a:t>
                      </a:r>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a:effectLst/>
                        </a:rPr>
                        <a:t>8</a:t>
                      </a:r>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a:effectLst/>
                        </a:rPr>
                        <a:t>33,3</a:t>
                      </a:r>
                      <a:endParaRPr lang="sv-SE" sz="800" b="0" i="0" u="none" strike="noStrike" dirty="0">
                        <a:solidFill>
                          <a:srgbClr val="000000"/>
                        </a:solidFill>
                        <a:effectLst/>
                        <a:latin typeface="Futura Std Book" panose="020B0502020204020303" pitchFamily="34" charset="0"/>
                      </a:endParaRPr>
                    </a:p>
                  </a:txBody>
                  <a:tcPr marL="9525" marR="9525" marT="9525" marB="0" anchor="b"/>
                </a:tc>
                <a:extLst>
                  <a:ext uri="{0D108BD9-81ED-4DB2-BD59-A6C34878D82A}">
                    <a16:rowId xmlns:a16="http://schemas.microsoft.com/office/drawing/2014/main" val="10005"/>
                  </a:ext>
                </a:extLst>
              </a:tr>
              <a:tr h="126973">
                <a:tc>
                  <a:txBody>
                    <a:bodyPr/>
                    <a:lstStyle/>
                    <a:p>
                      <a:pPr algn="l" fontAlgn="b"/>
                      <a:r>
                        <a:rPr lang="sv-SE" sz="800" b="1" u="none" strike="noStrike" dirty="0">
                          <a:effectLst/>
                        </a:rPr>
                        <a:t>Värmdö</a:t>
                      </a:r>
                      <a:endParaRPr lang="sv-SE" sz="800" b="1" i="0" u="none" strike="noStrike" dirty="0">
                        <a:solidFill>
                          <a:srgbClr val="000000"/>
                        </a:solidFill>
                        <a:effectLst/>
                        <a:latin typeface="Futura Std Book" panose="020B0502020204020303" pitchFamily="34" charset="0"/>
                      </a:endParaRPr>
                    </a:p>
                  </a:txBody>
                  <a:tcPr marL="36000" marR="9525" marT="9525" marB="0" anchor="b"/>
                </a:tc>
                <a:tc>
                  <a:txBody>
                    <a:bodyPr/>
                    <a:lstStyle/>
                    <a:p>
                      <a:pPr algn="ctr" fontAlgn="b"/>
                      <a:r>
                        <a:rPr lang="sv-SE" sz="800" u="none" strike="noStrike" dirty="0">
                          <a:effectLst/>
                        </a:rPr>
                        <a:t>83</a:t>
                      </a:r>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a:effectLst/>
                        </a:rPr>
                        <a:t>-15,3</a:t>
                      </a:r>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a:effectLst/>
                        </a:rPr>
                        <a:t>10</a:t>
                      </a:r>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a:effectLst/>
                        </a:rPr>
                        <a:t>150,0</a:t>
                      </a:r>
                      <a:endParaRPr lang="sv-SE" sz="800" b="0" i="0" u="none" strike="noStrike" dirty="0">
                        <a:solidFill>
                          <a:srgbClr val="000000"/>
                        </a:solidFill>
                        <a:effectLst/>
                        <a:latin typeface="Futura Std Book" panose="020B0502020204020303" pitchFamily="34" charset="0"/>
                      </a:endParaRPr>
                    </a:p>
                  </a:txBody>
                  <a:tcPr marL="9525" marR="9525" marT="9525" marB="0" anchor="b"/>
                </a:tc>
                <a:extLst>
                  <a:ext uri="{0D108BD9-81ED-4DB2-BD59-A6C34878D82A}">
                    <a16:rowId xmlns:a16="http://schemas.microsoft.com/office/drawing/2014/main" val="10006"/>
                  </a:ext>
                </a:extLst>
              </a:tr>
              <a:tr h="126973">
                <a:tc>
                  <a:txBody>
                    <a:bodyPr/>
                    <a:lstStyle/>
                    <a:p>
                      <a:pPr algn="l" fontAlgn="b"/>
                      <a:r>
                        <a:rPr lang="sv-SE" sz="800" b="1" u="none" strike="noStrike" dirty="0">
                          <a:effectLst/>
                        </a:rPr>
                        <a:t>Järfälla</a:t>
                      </a:r>
                      <a:endParaRPr lang="sv-SE" sz="800" b="1" i="0" u="none" strike="noStrike" dirty="0">
                        <a:solidFill>
                          <a:srgbClr val="000000"/>
                        </a:solidFill>
                        <a:effectLst/>
                        <a:latin typeface="Futura Std Book" panose="020B0502020204020303" pitchFamily="34" charset="0"/>
                      </a:endParaRPr>
                    </a:p>
                  </a:txBody>
                  <a:tcPr marL="36000" marR="9525" marT="9525" marB="0" anchor="b"/>
                </a:tc>
                <a:tc>
                  <a:txBody>
                    <a:bodyPr/>
                    <a:lstStyle/>
                    <a:p>
                      <a:pPr algn="ctr" fontAlgn="b"/>
                      <a:r>
                        <a:rPr lang="sv-SE" sz="800" u="none" strike="noStrike" dirty="0">
                          <a:effectLst/>
                        </a:rPr>
                        <a:t>137</a:t>
                      </a:r>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a:effectLst/>
                        </a:rPr>
                        <a:t>10,5</a:t>
                      </a:r>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a:effectLst/>
                        </a:rPr>
                        <a:t>9</a:t>
                      </a:r>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a:effectLst/>
                        </a:rPr>
                        <a:t>-10,0</a:t>
                      </a:r>
                      <a:endParaRPr lang="sv-SE" sz="800" b="0" i="0" u="none" strike="noStrike" dirty="0">
                        <a:solidFill>
                          <a:srgbClr val="000000"/>
                        </a:solidFill>
                        <a:effectLst/>
                        <a:latin typeface="Futura Std Book" panose="020B0502020204020303" pitchFamily="34" charset="0"/>
                      </a:endParaRPr>
                    </a:p>
                  </a:txBody>
                  <a:tcPr marL="9525" marR="9525" marT="9525" marB="0" anchor="b"/>
                </a:tc>
                <a:extLst>
                  <a:ext uri="{0D108BD9-81ED-4DB2-BD59-A6C34878D82A}">
                    <a16:rowId xmlns:a16="http://schemas.microsoft.com/office/drawing/2014/main" val="2726384486"/>
                  </a:ext>
                </a:extLst>
              </a:tr>
              <a:tr h="126973">
                <a:tc>
                  <a:txBody>
                    <a:bodyPr/>
                    <a:lstStyle/>
                    <a:p>
                      <a:pPr algn="l" fontAlgn="b"/>
                      <a:r>
                        <a:rPr lang="sv-SE" sz="800" b="1" u="none" strike="noStrike" dirty="0">
                          <a:effectLst/>
                        </a:rPr>
                        <a:t>Ekerö</a:t>
                      </a:r>
                      <a:endParaRPr lang="sv-SE" sz="800" b="1" i="0" u="none" strike="noStrike" dirty="0">
                        <a:solidFill>
                          <a:srgbClr val="000000"/>
                        </a:solidFill>
                        <a:effectLst/>
                        <a:latin typeface="Futura Std Book" panose="020B0502020204020303" pitchFamily="34" charset="0"/>
                      </a:endParaRPr>
                    </a:p>
                  </a:txBody>
                  <a:tcPr marL="36000" marR="9525" marT="9525" marB="0" anchor="b"/>
                </a:tc>
                <a:tc>
                  <a:txBody>
                    <a:bodyPr/>
                    <a:lstStyle/>
                    <a:p>
                      <a:pPr algn="ctr" fontAlgn="b"/>
                      <a:r>
                        <a:rPr lang="sv-SE" sz="800" u="none" strike="noStrike" dirty="0">
                          <a:effectLst/>
                        </a:rPr>
                        <a:t>64</a:t>
                      </a:r>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a:effectLst/>
                        </a:rPr>
                        <a:t>-5,9</a:t>
                      </a:r>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a:effectLst/>
                        </a:rPr>
                        <a:t>5</a:t>
                      </a:r>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a:effectLst/>
                        </a:rPr>
                        <a:t>150,0</a:t>
                      </a:r>
                      <a:endParaRPr lang="sv-SE" sz="800" b="0" i="0" u="none" strike="noStrike" dirty="0">
                        <a:solidFill>
                          <a:srgbClr val="000000"/>
                        </a:solidFill>
                        <a:effectLst/>
                        <a:latin typeface="Futura Std Book" panose="020B0502020204020303" pitchFamily="34" charset="0"/>
                      </a:endParaRPr>
                    </a:p>
                  </a:txBody>
                  <a:tcPr marL="9525" marR="9525" marT="9525" marB="0" anchor="b"/>
                </a:tc>
                <a:extLst>
                  <a:ext uri="{0D108BD9-81ED-4DB2-BD59-A6C34878D82A}">
                    <a16:rowId xmlns:a16="http://schemas.microsoft.com/office/drawing/2014/main" val="1366257306"/>
                  </a:ext>
                </a:extLst>
              </a:tr>
              <a:tr h="126973">
                <a:tc>
                  <a:txBody>
                    <a:bodyPr/>
                    <a:lstStyle/>
                    <a:p>
                      <a:pPr algn="l" fontAlgn="b"/>
                      <a:r>
                        <a:rPr lang="sv-SE" sz="800" b="1" u="none" strike="noStrike" dirty="0">
                          <a:effectLst/>
                        </a:rPr>
                        <a:t>Huddinge</a:t>
                      </a:r>
                      <a:endParaRPr lang="sv-SE" sz="800" b="1" i="0" u="none" strike="noStrike" dirty="0">
                        <a:solidFill>
                          <a:srgbClr val="000000"/>
                        </a:solidFill>
                        <a:effectLst/>
                        <a:latin typeface="Futura Std Book" panose="020B0502020204020303" pitchFamily="34" charset="0"/>
                      </a:endParaRPr>
                    </a:p>
                  </a:txBody>
                  <a:tcPr marL="36000" marR="9525" marT="9525" marB="0" anchor="b"/>
                </a:tc>
                <a:tc>
                  <a:txBody>
                    <a:bodyPr/>
                    <a:lstStyle/>
                    <a:p>
                      <a:pPr algn="ctr" fontAlgn="b"/>
                      <a:r>
                        <a:rPr lang="sv-SE" sz="800" u="none" strike="noStrike" dirty="0">
                          <a:effectLst/>
                        </a:rPr>
                        <a:t>186</a:t>
                      </a:r>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a:effectLst/>
                        </a:rPr>
                        <a:t>-11,0</a:t>
                      </a:r>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a:effectLst/>
                        </a:rPr>
                        <a:t>18</a:t>
                      </a:r>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a:effectLst/>
                        </a:rPr>
                        <a:t>20,0</a:t>
                      </a:r>
                      <a:endParaRPr lang="sv-SE" sz="800" b="0" i="0" u="none" strike="noStrike" dirty="0">
                        <a:solidFill>
                          <a:srgbClr val="000000"/>
                        </a:solidFill>
                        <a:effectLst/>
                        <a:latin typeface="Futura Std Book" panose="020B0502020204020303" pitchFamily="34" charset="0"/>
                      </a:endParaRPr>
                    </a:p>
                  </a:txBody>
                  <a:tcPr marL="9525" marR="9525" marT="9525" marB="0" anchor="b"/>
                </a:tc>
                <a:extLst>
                  <a:ext uri="{0D108BD9-81ED-4DB2-BD59-A6C34878D82A}">
                    <a16:rowId xmlns:a16="http://schemas.microsoft.com/office/drawing/2014/main" val="1398530413"/>
                  </a:ext>
                </a:extLst>
              </a:tr>
              <a:tr h="126973">
                <a:tc>
                  <a:txBody>
                    <a:bodyPr/>
                    <a:lstStyle/>
                    <a:p>
                      <a:pPr algn="l" fontAlgn="b"/>
                      <a:r>
                        <a:rPr lang="sv-SE" sz="800" b="1" u="none" strike="noStrike" dirty="0">
                          <a:effectLst/>
                        </a:rPr>
                        <a:t>Botkyrka</a:t>
                      </a:r>
                      <a:endParaRPr lang="sv-SE" sz="800" b="1" i="0" u="none" strike="noStrike" dirty="0">
                        <a:solidFill>
                          <a:srgbClr val="000000"/>
                        </a:solidFill>
                        <a:effectLst/>
                        <a:latin typeface="Futura Std Book" panose="020B0502020204020303" pitchFamily="34" charset="0"/>
                      </a:endParaRPr>
                    </a:p>
                  </a:txBody>
                  <a:tcPr marL="36000" marR="9525" marT="9525" marB="0" anchor="b"/>
                </a:tc>
                <a:tc>
                  <a:txBody>
                    <a:bodyPr/>
                    <a:lstStyle/>
                    <a:p>
                      <a:pPr algn="ctr" fontAlgn="b"/>
                      <a:r>
                        <a:rPr lang="sv-SE" sz="800" u="none" strike="noStrike" dirty="0">
                          <a:effectLst/>
                        </a:rPr>
                        <a:t>124</a:t>
                      </a:r>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a:effectLst/>
                        </a:rPr>
                        <a:t>-6,1</a:t>
                      </a:r>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a:effectLst/>
                        </a:rPr>
                        <a:t>9</a:t>
                      </a:r>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a:effectLst/>
                        </a:rPr>
                        <a:t>-18,2</a:t>
                      </a:r>
                      <a:endParaRPr lang="sv-SE" sz="800" b="0" i="0" u="none" strike="noStrike" dirty="0">
                        <a:solidFill>
                          <a:srgbClr val="000000"/>
                        </a:solidFill>
                        <a:effectLst/>
                        <a:latin typeface="Futura Std Book" panose="020B0502020204020303" pitchFamily="34" charset="0"/>
                      </a:endParaRPr>
                    </a:p>
                  </a:txBody>
                  <a:tcPr marL="9525" marR="9525" marT="9525" marB="0" anchor="b"/>
                </a:tc>
                <a:extLst>
                  <a:ext uri="{0D108BD9-81ED-4DB2-BD59-A6C34878D82A}">
                    <a16:rowId xmlns:a16="http://schemas.microsoft.com/office/drawing/2014/main" val="421541705"/>
                  </a:ext>
                </a:extLst>
              </a:tr>
              <a:tr h="126973">
                <a:tc>
                  <a:txBody>
                    <a:bodyPr/>
                    <a:lstStyle/>
                    <a:p>
                      <a:pPr algn="l" fontAlgn="b"/>
                      <a:r>
                        <a:rPr lang="sv-SE" sz="800" b="1" u="none" strike="noStrike" dirty="0">
                          <a:effectLst/>
                        </a:rPr>
                        <a:t>Salem</a:t>
                      </a:r>
                      <a:endParaRPr lang="sv-SE" sz="800" b="1" i="0" u="none" strike="noStrike" dirty="0">
                        <a:solidFill>
                          <a:srgbClr val="000000"/>
                        </a:solidFill>
                        <a:effectLst/>
                        <a:latin typeface="Futura Std Book" panose="020B0502020204020303" pitchFamily="34" charset="0"/>
                      </a:endParaRPr>
                    </a:p>
                  </a:txBody>
                  <a:tcPr marL="36000" marR="9525" marT="9525" marB="0" anchor="b"/>
                </a:tc>
                <a:tc>
                  <a:txBody>
                    <a:bodyPr/>
                    <a:lstStyle/>
                    <a:p>
                      <a:pPr algn="ctr" fontAlgn="b"/>
                      <a:r>
                        <a:rPr lang="sv-SE" sz="800" u="none" strike="noStrike" dirty="0">
                          <a:effectLst/>
                        </a:rPr>
                        <a:t>18</a:t>
                      </a:r>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a:effectLst/>
                        </a:rPr>
                        <a:t>-51,4</a:t>
                      </a:r>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a:effectLst/>
                        </a:rPr>
                        <a:t>2</a:t>
                      </a:r>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a:effectLst/>
                        </a:rPr>
                        <a:t>100,0</a:t>
                      </a:r>
                      <a:endParaRPr lang="sv-SE" sz="800" b="0" i="0" u="none" strike="noStrike" dirty="0">
                        <a:solidFill>
                          <a:srgbClr val="000000"/>
                        </a:solidFill>
                        <a:effectLst/>
                        <a:latin typeface="Futura Std Book" panose="020B0502020204020303" pitchFamily="34" charset="0"/>
                      </a:endParaRPr>
                    </a:p>
                  </a:txBody>
                  <a:tcPr marL="9525" marR="9525" marT="9525" marB="0" anchor="b"/>
                </a:tc>
                <a:extLst>
                  <a:ext uri="{0D108BD9-81ED-4DB2-BD59-A6C34878D82A}">
                    <a16:rowId xmlns:a16="http://schemas.microsoft.com/office/drawing/2014/main" val="3029086500"/>
                  </a:ext>
                </a:extLst>
              </a:tr>
              <a:tr h="126973">
                <a:tc>
                  <a:txBody>
                    <a:bodyPr/>
                    <a:lstStyle/>
                    <a:p>
                      <a:pPr algn="l" fontAlgn="b"/>
                      <a:r>
                        <a:rPr lang="sv-SE" sz="800" b="1" u="none" strike="noStrike" dirty="0">
                          <a:effectLst/>
                        </a:rPr>
                        <a:t>Haninge</a:t>
                      </a:r>
                      <a:endParaRPr lang="sv-SE" sz="800" b="1" i="0" u="none" strike="noStrike" dirty="0">
                        <a:solidFill>
                          <a:srgbClr val="000000"/>
                        </a:solidFill>
                        <a:effectLst/>
                        <a:latin typeface="Futura Std Book" panose="020B0502020204020303" pitchFamily="34" charset="0"/>
                      </a:endParaRPr>
                    </a:p>
                  </a:txBody>
                  <a:tcPr marL="36000" marR="9525" marT="9525" marB="0" anchor="b"/>
                </a:tc>
                <a:tc>
                  <a:txBody>
                    <a:bodyPr/>
                    <a:lstStyle/>
                    <a:p>
                      <a:pPr algn="ctr" fontAlgn="b"/>
                      <a:r>
                        <a:rPr lang="sv-SE" sz="800" u="none" strike="noStrike" dirty="0">
                          <a:effectLst/>
                        </a:rPr>
                        <a:t>133</a:t>
                      </a:r>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a:effectLst/>
                        </a:rPr>
                        <a:t>-22,7</a:t>
                      </a:r>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a:effectLst/>
                        </a:rPr>
                        <a:t>8</a:t>
                      </a:r>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a:effectLst/>
                        </a:rPr>
                        <a:t>-42,9</a:t>
                      </a:r>
                      <a:endParaRPr lang="sv-SE" sz="800" b="0" i="0" u="none" strike="noStrike" dirty="0">
                        <a:solidFill>
                          <a:srgbClr val="000000"/>
                        </a:solidFill>
                        <a:effectLst/>
                        <a:latin typeface="Futura Std Book" panose="020B0502020204020303" pitchFamily="34" charset="0"/>
                      </a:endParaRPr>
                    </a:p>
                  </a:txBody>
                  <a:tcPr marL="9525" marR="9525" marT="9525" marB="0" anchor="b"/>
                </a:tc>
                <a:extLst>
                  <a:ext uri="{0D108BD9-81ED-4DB2-BD59-A6C34878D82A}">
                    <a16:rowId xmlns:a16="http://schemas.microsoft.com/office/drawing/2014/main" val="654891222"/>
                  </a:ext>
                </a:extLst>
              </a:tr>
              <a:tr h="126973">
                <a:tc>
                  <a:txBody>
                    <a:bodyPr/>
                    <a:lstStyle/>
                    <a:p>
                      <a:pPr algn="l" fontAlgn="b"/>
                      <a:r>
                        <a:rPr lang="sv-SE" sz="800" b="1" u="none" strike="noStrike" dirty="0">
                          <a:effectLst/>
                        </a:rPr>
                        <a:t>Tyresö</a:t>
                      </a:r>
                      <a:endParaRPr lang="sv-SE" sz="800" b="1" i="0" u="none" strike="noStrike" dirty="0">
                        <a:solidFill>
                          <a:srgbClr val="000000"/>
                        </a:solidFill>
                        <a:effectLst/>
                        <a:latin typeface="Futura Std Book" panose="020B0502020204020303" pitchFamily="34" charset="0"/>
                      </a:endParaRPr>
                    </a:p>
                  </a:txBody>
                  <a:tcPr marL="36000" marR="9525" marT="9525" marB="0" anchor="b"/>
                </a:tc>
                <a:tc>
                  <a:txBody>
                    <a:bodyPr/>
                    <a:lstStyle/>
                    <a:p>
                      <a:pPr algn="ctr" fontAlgn="b"/>
                      <a:r>
                        <a:rPr lang="sv-SE" sz="800" u="none" strike="noStrike" dirty="0">
                          <a:effectLst/>
                        </a:rPr>
                        <a:t>73</a:t>
                      </a:r>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a:effectLst/>
                        </a:rPr>
                        <a:t>-12,0</a:t>
                      </a:r>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a:effectLst/>
                        </a:rPr>
                        <a:t>9</a:t>
                      </a:r>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a:effectLst/>
                        </a:rPr>
                        <a:t>0,0</a:t>
                      </a:r>
                      <a:endParaRPr lang="sv-SE" sz="800" b="0" i="0" u="none" strike="noStrike" dirty="0">
                        <a:solidFill>
                          <a:srgbClr val="000000"/>
                        </a:solidFill>
                        <a:effectLst/>
                        <a:latin typeface="Futura Std Book" panose="020B0502020204020303" pitchFamily="34" charset="0"/>
                      </a:endParaRPr>
                    </a:p>
                  </a:txBody>
                  <a:tcPr marL="9525" marR="9525" marT="9525" marB="0" anchor="b"/>
                </a:tc>
                <a:extLst>
                  <a:ext uri="{0D108BD9-81ED-4DB2-BD59-A6C34878D82A}">
                    <a16:rowId xmlns:a16="http://schemas.microsoft.com/office/drawing/2014/main" val="2773537394"/>
                  </a:ext>
                </a:extLst>
              </a:tr>
              <a:tr h="126973">
                <a:tc>
                  <a:txBody>
                    <a:bodyPr/>
                    <a:lstStyle/>
                    <a:p>
                      <a:pPr algn="l" fontAlgn="b"/>
                      <a:r>
                        <a:rPr lang="sv-SE" sz="800" b="1" u="none" strike="noStrike" dirty="0">
                          <a:effectLst/>
                        </a:rPr>
                        <a:t>Upplands-Bro</a:t>
                      </a:r>
                      <a:endParaRPr lang="sv-SE" sz="800" b="1" i="0" u="none" strike="noStrike" dirty="0">
                        <a:solidFill>
                          <a:srgbClr val="000000"/>
                        </a:solidFill>
                        <a:effectLst/>
                        <a:latin typeface="Futura Std Book" panose="020B0502020204020303" pitchFamily="34" charset="0"/>
                      </a:endParaRPr>
                    </a:p>
                  </a:txBody>
                  <a:tcPr marL="36000" marR="9525" marT="9525" marB="0" anchor="b"/>
                </a:tc>
                <a:tc>
                  <a:txBody>
                    <a:bodyPr/>
                    <a:lstStyle/>
                    <a:p>
                      <a:pPr algn="ctr" fontAlgn="b"/>
                      <a:r>
                        <a:rPr lang="sv-SE" sz="800" u="none" strike="noStrike" dirty="0">
                          <a:effectLst/>
                        </a:rPr>
                        <a:t>35</a:t>
                      </a:r>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a:effectLst/>
                        </a:rPr>
                        <a:t>-16,7</a:t>
                      </a:r>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a:effectLst/>
                        </a:rPr>
                        <a:t>6</a:t>
                      </a:r>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a:effectLst/>
                        </a:rPr>
                        <a:t>100,0</a:t>
                      </a:r>
                      <a:endParaRPr lang="sv-SE" sz="800" b="0" i="0" u="none" strike="noStrike" dirty="0">
                        <a:solidFill>
                          <a:srgbClr val="000000"/>
                        </a:solidFill>
                        <a:effectLst/>
                        <a:latin typeface="Futura Std Book" panose="020B0502020204020303" pitchFamily="34" charset="0"/>
                      </a:endParaRPr>
                    </a:p>
                  </a:txBody>
                  <a:tcPr marL="9525" marR="9525" marT="9525" marB="0" anchor="b"/>
                </a:tc>
                <a:extLst>
                  <a:ext uri="{0D108BD9-81ED-4DB2-BD59-A6C34878D82A}">
                    <a16:rowId xmlns:a16="http://schemas.microsoft.com/office/drawing/2014/main" val="3510570106"/>
                  </a:ext>
                </a:extLst>
              </a:tr>
              <a:tr h="126973">
                <a:tc>
                  <a:txBody>
                    <a:bodyPr/>
                    <a:lstStyle/>
                    <a:p>
                      <a:pPr algn="l" fontAlgn="b"/>
                      <a:r>
                        <a:rPr lang="sv-SE" sz="800" b="1" u="none" strike="noStrike" dirty="0">
                          <a:effectLst/>
                        </a:rPr>
                        <a:t>Nykvarn</a:t>
                      </a:r>
                      <a:endParaRPr lang="sv-SE" sz="800" b="1" i="0" u="none" strike="noStrike" dirty="0">
                        <a:solidFill>
                          <a:srgbClr val="000000"/>
                        </a:solidFill>
                        <a:effectLst/>
                        <a:latin typeface="Futura Std Book" panose="020B0502020204020303" pitchFamily="34" charset="0"/>
                      </a:endParaRPr>
                    </a:p>
                  </a:txBody>
                  <a:tcPr marL="36000" marR="9525" marT="9525" marB="0" anchor="b"/>
                </a:tc>
                <a:tc>
                  <a:txBody>
                    <a:bodyPr/>
                    <a:lstStyle/>
                    <a:p>
                      <a:pPr algn="ctr" fontAlgn="b"/>
                      <a:r>
                        <a:rPr lang="sv-SE" sz="800" u="none" strike="noStrike" dirty="0">
                          <a:effectLst/>
                        </a:rPr>
                        <a:t>22</a:t>
                      </a:r>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a:effectLst/>
                        </a:rPr>
                        <a:t>-12,0</a:t>
                      </a:r>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a:effectLst/>
                        </a:rPr>
                        <a:t>1</a:t>
                      </a:r>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err="1">
                          <a:effectLst/>
                        </a:rPr>
                        <a:t>i.u</a:t>
                      </a:r>
                      <a:r>
                        <a:rPr lang="sv-SE" sz="800" u="none" strike="noStrike" dirty="0">
                          <a:effectLst/>
                        </a:rPr>
                        <a:t>.</a:t>
                      </a:r>
                      <a:endParaRPr lang="sv-SE" sz="800" b="0" i="0" u="none" strike="noStrike" dirty="0">
                        <a:solidFill>
                          <a:srgbClr val="000000"/>
                        </a:solidFill>
                        <a:effectLst/>
                        <a:latin typeface="Futura Std Book" panose="020B0502020204020303" pitchFamily="34" charset="0"/>
                      </a:endParaRPr>
                    </a:p>
                  </a:txBody>
                  <a:tcPr marL="9525" marR="9525" marT="9525" marB="0" anchor="b"/>
                </a:tc>
                <a:extLst>
                  <a:ext uri="{0D108BD9-81ED-4DB2-BD59-A6C34878D82A}">
                    <a16:rowId xmlns:a16="http://schemas.microsoft.com/office/drawing/2014/main" val="1566339285"/>
                  </a:ext>
                </a:extLst>
              </a:tr>
              <a:tr h="126973">
                <a:tc>
                  <a:txBody>
                    <a:bodyPr/>
                    <a:lstStyle/>
                    <a:p>
                      <a:pPr algn="l" fontAlgn="b"/>
                      <a:r>
                        <a:rPr lang="sv-SE" sz="800" b="1" u="none" strike="noStrike">
                          <a:effectLst/>
                        </a:rPr>
                        <a:t>Täby</a:t>
                      </a:r>
                      <a:endParaRPr lang="sv-SE" sz="800" b="1" i="0" u="none" strike="noStrike">
                        <a:solidFill>
                          <a:srgbClr val="000000"/>
                        </a:solidFill>
                        <a:effectLst/>
                        <a:latin typeface="Futura Std Book" panose="020B0502020204020303" pitchFamily="34" charset="0"/>
                      </a:endParaRPr>
                    </a:p>
                  </a:txBody>
                  <a:tcPr marL="36000" marR="9525" marT="9525" marB="0" anchor="b"/>
                </a:tc>
                <a:tc>
                  <a:txBody>
                    <a:bodyPr/>
                    <a:lstStyle/>
                    <a:p>
                      <a:pPr algn="ctr" fontAlgn="b"/>
                      <a:r>
                        <a:rPr lang="sv-SE" sz="800" u="none" strike="noStrike">
                          <a:effectLst/>
                        </a:rPr>
                        <a:t>166</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-5,1</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8</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-42,9</a:t>
                      </a:r>
                      <a:endParaRPr lang="sv-SE" sz="800" b="0" i="0" u="none" strike="noStrike">
                        <a:solidFill>
                          <a:srgbClr val="000000"/>
                        </a:solidFill>
                        <a:effectLst/>
                        <a:latin typeface="Futura Std Book" panose="020B0502020204020303" pitchFamily="34" charset="0"/>
                      </a:endParaRPr>
                    </a:p>
                  </a:txBody>
                  <a:tcPr marL="9525" marR="9525" marT="9525" marB="0" anchor="b"/>
                </a:tc>
                <a:extLst>
                  <a:ext uri="{0D108BD9-81ED-4DB2-BD59-A6C34878D82A}">
                    <a16:rowId xmlns:a16="http://schemas.microsoft.com/office/drawing/2014/main" val="1494364018"/>
                  </a:ext>
                </a:extLst>
              </a:tr>
              <a:tr h="126973">
                <a:tc>
                  <a:txBody>
                    <a:bodyPr/>
                    <a:lstStyle/>
                    <a:p>
                      <a:pPr algn="l" fontAlgn="b"/>
                      <a:r>
                        <a:rPr lang="sv-SE" sz="800" b="1" u="none" strike="noStrike">
                          <a:effectLst/>
                        </a:rPr>
                        <a:t>Danderyd</a:t>
                      </a:r>
                      <a:endParaRPr lang="sv-SE" sz="800" b="1" i="0" u="none" strike="noStrike">
                        <a:solidFill>
                          <a:srgbClr val="000000"/>
                        </a:solidFill>
                        <a:effectLst/>
                        <a:latin typeface="Futura Std Book" panose="020B0502020204020303" pitchFamily="34" charset="0"/>
                      </a:endParaRPr>
                    </a:p>
                  </a:txBody>
                  <a:tcPr marL="36000" marR="9525" marT="9525" marB="0" anchor="b"/>
                </a:tc>
                <a:tc>
                  <a:txBody>
                    <a:bodyPr/>
                    <a:lstStyle/>
                    <a:p>
                      <a:pPr algn="ctr" fontAlgn="b"/>
                      <a:r>
                        <a:rPr lang="sv-SE" sz="800" u="none" strike="noStrike">
                          <a:effectLst/>
                        </a:rPr>
                        <a:t>114</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1,8</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2</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0,0</a:t>
                      </a:r>
                      <a:endParaRPr lang="sv-SE" sz="800" b="0" i="0" u="none" strike="noStrike">
                        <a:solidFill>
                          <a:srgbClr val="000000"/>
                        </a:solidFill>
                        <a:effectLst/>
                        <a:latin typeface="Futura Std Book" panose="020B0502020204020303" pitchFamily="34" charset="0"/>
                      </a:endParaRPr>
                    </a:p>
                  </a:txBody>
                  <a:tcPr marL="9525" marR="9525" marT="9525" marB="0" anchor="b"/>
                </a:tc>
                <a:extLst>
                  <a:ext uri="{0D108BD9-81ED-4DB2-BD59-A6C34878D82A}">
                    <a16:rowId xmlns:a16="http://schemas.microsoft.com/office/drawing/2014/main" val="3756884072"/>
                  </a:ext>
                </a:extLst>
              </a:tr>
              <a:tr h="126973">
                <a:tc>
                  <a:txBody>
                    <a:bodyPr/>
                    <a:lstStyle/>
                    <a:p>
                      <a:pPr algn="l" fontAlgn="b"/>
                      <a:r>
                        <a:rPr lang="sv-SE" sz="800" b="1" u="none" strike="noStrike">
                          <a:effectLst/>
                        </a:rPr>
                        <a:t>Sollentuna</a:t>
                      </a:r>
                      <a:endParaRPr lang="sv-SE" sz="800" b="1" i="0" u="none" strike="noStrike">
                        <a:solidFill>
                          <a:srgbClr val="000000"/>
                        </a:solidFill>
                        <a:effectLst/>
                        <a:latin typeface="Futura Std Book" panose="020B0502020204020303" pitchFamily="34" charset="0"/>
                      </a:endParaRPr>
                    </a:p>
                  </a:txBody>
                  <a:tcPr marL="36000" marR="9525" marT="9525" marB="0" anchor="b"/>
                </a:tc>
                <a:tc>
                  <a:txBody>
                    <a:bodyPr/>
                    <a:lstStyle/>
                    <a:p>
                      <a:pPr algn="ctr" fontAlgn="b"/>
                      <a:r>
                        <a:rPr lang="sv-SE" sz="800" u="none" strike="noStrike">
                          <a:effectLst/>
                        </a:rPr>
                        <a:t>132</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-8,3</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6</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-40,0</a:t>
                      </a:r>
                      <a:endParaRPr lang="sv-SE" sz="800" b="0" i="0" u="none" strike="noStrike">
                        <a:solidFill>
                          <a:srgbClr val="000000"/>
                        </a:solidFill>
                        <a:effectLst/>
                        <a:latin typeface="Futura Std Book" panose="020B0502020204020303" pitchFamily="34" charset="0"/>
                      </a:endParaRPr>
                    </a:p>
                  </a:txBody>
                  <a:tcPr marL="9525" marR="9525" marT="9525" marB="0" anchor="b"/>
                </a:tc>
                <a:extLst>
                  <a:ext uri="{0D108BD9-81ED-4DB2-BD59-A6C34878D82A}">
                    <a16:rowId xmlns:a16="http://schemas.microsoft.com/office/drawing/2014/main" val="3079797130"/>
                  </a:ext>
                </a:extLst>
              </a:tr>
              <a:tr h="126973">
                <a:tc>
                  <a:txBody>
                    <a:bodyPr/>
                    <a:lstStyle/>
                    <a:p>
                      <a:pPr algn="l" fontAlgn="b"/>
                      <a:r>
                        <a:rPr lang="sv-SE" sz="800" b="1" u="none" strike="noStrike">
                          <a:effectLst/>
                        </a:rPr>
                        <a:t>Stockholm</a:t>
                      </a:r>
                      <a:endParaRPr lang="sv-SE" sz="800" b="1" i="0" u="none" strike="noStrike">
                        <a:solidFill>
                          <a:srgbClr val="000000"/>
                        </a:solidFill>
                        <a:effectLst/>
                        <a:latin typeface="Futura Std Book" panose="020B0502020204020303" pitchFamily="34" charset="0"/>
                      </a:endParaRPr>
                    </a:p>
                  </a:txBody>
                  <a:tcPr marL="36000" marR="9525" marT="9525" marB="0" anchor="b"/>
                </a:tc>
                <a:tc>
                  <a:txBody>
                    <a:bodyPr/>
                    <a:lstStyle/>
                    <a:p>
                      <a:pPr algn="ctr" fontAlgn="b"/>
                      <a:r>
                        <a:rPr lang="sv-SE" sz="800" u="none" strike="noStrike">
                          <a:effectLst/>
                        </a:rPr>
                        <a:t>3 552</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-12,3</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264</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-19,3</a:t>
                      </a:r>
                      <a:endParaRPr lang="sv-SE" sz="800" b="0" i="0" u="none" strike="noStrike">
                        <a:solidFill>
                          <a:srgbClr val="000000"/>
                        </a:solidFill>
                        <a:effectLst/>
                        <a:latin typeface="Futura Std Book" panose="020B0502020204020303" pitchFamily="34" charset="0"/>
                      </a:endParaRPr>
                    </a:p>
                  </a:txBody>
                  <a:tcPr marL="9525" marR="9525" marT="9525" marB="0" anchor="b"/>
                </a:tc>
                <a:extLst>
                  <a:ext uri="{0D108BD9-81ED-4DB2-BD59-A6C34878D82A}">
                    <a16:rowId xmlns:a16="http://schemas.microsoft.com/office/drawing/2014/main" val="1335501700"/>
                  </a:ext>
                </a:extLst>
              </a:tr>
              <a:tr h="126973">
                <a:tc>
                  <a:txBody>
                    <a:bodyPr/>
                    <a:lstStyle/>
                    <a:p>
                      <a:pPr algn="l" fontAlgn="b"/>
                      <a:r>
                        <a:rPr lang="sv-SE" sz="800" b="1" u="none" strike="noStrike">
                          <a:effectLst/>
                        </a:rPr>
                        <a:t>Södertälje</a:t>
                      </a:r>
                      <a:endParaRPr lang="sv-SE" sz="800" b="1" i="0" u="none" strike="noStrike">
                        <a:solidFill>
                          <a:srgbClr val="000000"/>
                        </a:solidFill>
                        <a:effectLst/>
                        <a:latin typeface="Futura Std Book" panose="020B0502020204020303" pitchFamily="34" charset="0"/>
                      </a:endParaRPr>
                    </a:p>
                  </a:txBody>
                  <a:tcPr marL="36000" marR="9525" marT="9525" marB="0" anchor="b"/>
                </a:tc>
                <a:tc>
                  <a:txBody>
                    <a:bodyPr/>
                    <a:lstStyle/>
                    <a:p>
                      <a:pPr algn="ctr" fontAlgn="b"/>
                      <a:r>
                        <a:rPr lang="sv-SE" sz="800" u="none" strike="noStrike">
                          <a:effectLst/>
                        </a:rPr>
                        <a:t>147</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-13,5</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14</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0,0</a:t>
                      </a:r>
                      <a:endParaRPr lang="sv-SE" sz="800" b="0" i="0" u="none" strike="noStrike">
                        <a:solidFill>
                          <a:srgbClr val="000000"/>
                        </a:solidFill>
                        <a:effectLst/>
                        <a:latin typeface="Futura Std Book" panose="020B0502020204020303" pitchFamily="34" charset="0"/>
                      </a:endParaRPr>
                    </a:p>
                  </a:txBody>
                  <a:tcPr marL="9525" marR="9525" marT="9525" marB="0" anchor="b"/>
                </a:tc>
                <a:extLst>
                  <a:ext uri="{0D108BD9-81ED-4DB2-BD59-A6C34878D82A}">
                    <a16:rowId xmlns:a16="http://schemas.microsoft.com/office/drawing/2014/main" val="2723262819"/>
                  </a:ext>
                </a:extLst>
              </a:tr>
              <a:tr h="126973">
                <a:tc>
                  <a:txBody>
                    <a:bodyPr/>
                    <a:lstStyle/>
                    <a:p>
                      <a:pPr algn="l" fontAlgn="b"/>
                      <a:r>
                        <a:rPr lang="sv-SE" sz="800" b="1" u="none" strike="noStrike">
                          <a:effectLst/>
                        </a:rPr>
                        <a:t>Nacka</a:t>
                      </a:r>
                      <a:endParaRPr lang="sv-SE" sz="800" b="1" i="0" u="none" strike="noStrike">
                        <a:solidFill>
                          <a:srgbClr val="000000"/>
                        </a:solidFill>
                        <a:effectLst/>
                        <a:latin typeface="Futura Std Book" panose="020B0502020204020303" pitchFamily="34" charset="0"/>
                      </a:endParaRPr>
                    </a:p>
                  </a:txBody>
                  <a:tcPr marL="36000" marR="9525" marT="9525" marB="0" anchor="b"/>
                </a:tc>
                <a:tc>
                  <a:txBody>
                    <a:bodyPr/>
                    <a:lstStyle/>
                    <a:p>
                      <a:pPr algn="ctr" fontAlgn="b"/>
                      <a:r>
                        <a:rPr lang="sv-SE" sz="800" u="none" strike="noStrike">
                          <a:effectLst/>
                        </a:rPr>
                        <a:t>255</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2,0</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14</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7,7</a:t>
                      </a:r>
                      <a:endParaRPr lang="sv-SE" sz="800" b="0" i="0" u="none" strike="noStrike">
                        <a:solidFill>
                          <a:srgbClr val="000000"/>
                        </a:solidFill>
                        <a:effectLst/>
                        <a:latin typeface="Futura Std Book" panose="020B0502020204020303" pitchFamily="34" charset="0"/>
                      </a:endParaRPr>
                    </a:p>
                  </a:txBody>
                  <a:tcPr marL="9525" marR="9525" marT="9525" marB="0" anchor="b"/>
                </a:tc>
                <a:extLst>
                  <a:ext uri="{0D108BD9-81ED-4DB2-BD59-A6C34878D82A}">
                    <a16:rowId xmlns:a16="http://schemas.microsoft.com/office/drawing/2014/main" val="19212910"/>
                  </a:ext>
                </a:extLst>
              </a:tr>
              <a:tr h="126973">
                <a:tc>
                  <a:txBody>
                    <a:bodyPr/>
                    <a:lstStyle/>
                    <a:p>
                      <a:pPr algn="l" fontAlgn="b"/>
                      <a:r>
                        <a:rPr lang="sv-SE" sz="800" b="1" u="none" strike="noStrike">
                          <a:effectLst/>
                        </a:rPr>
                        <a:t>Sundbyberg</a:t>
                      </a:r>
                      <a:endParaRPr lang="sv-SE" sz="800" b="1" i="0" u="none" strike="noStrike">
                        <a:solidFill>
                          <a:srgbClr val="000000"/>
                        </a:solidFill>
                        <a:effectLst/>
                        <a:latin typeface="Futura Std Book" panose="020B0502020204020303" pitchFamily="34" charset="0"/>
                      </a:endParaRPr>
                    </a:p>
                  </a:txBody>
                  <a:tcPr marL="36000" marR="9525" marT="9525" marB="0" anchor="b"/>
                </a:tc>
                <a:tc>
                  <a:txBody>
                    <a:bodyPr/>
                    <a:lstStyle/>
                    <a:p>
                      <a:pPr algn="ctr" fontAlgn="b"/>
                      <a:r>
                        <a:rPr lang="sv-SE" sz="800" u="none" strike="noStrike">
                          <a:effectLst/>
                        </a:rPr>
                        <a:t>80</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-12,1</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9</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80,0</a:t>
                      </a:r>
                      <a:endParaRPr lang="sv-SE" sz="800" b="0" i="0" u="none" strike="noStrike">
                        <a:solidFill>
                          <a:srgbClr val="000000"/>
                        </a:solidFill>
                        <a:effectLst/>
                        <a:latin typeface="Futura Std Book" panose="020B0502020204020303" pitchFamily="34" charset="0"/>
                      </a:endParaRPr>
                    </a:p>
                  </a:txBody>
                  <a:tcPr marL="9525" marR="9525" marT="9525" marB="0" anchor="b"/>
                </a:tc>
                <a:extLst>
                  <a:ext uri="{0D108BD9-81ED-4DB2-BD59-A6C34878D82A}">
                    <a16:rowId xmlns:a16="http://schemas.microsoft.com/office/drawing/2014/main" val="3182495649"/>
                  </a:ext>
                </a:extLst>
              </a:tr>
              <a:tr h="126973">
                <a:tc>
                  <a:txBody>
                    <a:bodyPr/>
                    <a:lstStyle/>
                    <a:p>
                      <a:pPr algn="l" fontAlgn="b"/>
                      <a:r>
                        <a:rPr lang="sv-SE" sz="800" b="1" u="none" strike="noStrike">
                          <a:effectLst/>
                        </a:rPr>
                        <a:t>Solna</a:t>
                      </a:r>
                      <a:endParaRPr lang="sv-SE" sz="800" b="1" i="0" u="none" strike="noStrike">
                        <a:solidFill>
                          <a:srgbClr val="000000"/>
                        </a:solidFill>
                        <a:effectLst/>
                        <a:latin typeface="Futura Std Book" panose="020B0502020204020303" pitchFamily="34" charset="0"/>
                      </a:endParaRPr>
                    </a:p>
                  </a:txBody>
                  <a:tcPr marL="36000" marR="9525" marT="9525" marB="0" anchor="b"/>
                </a:tc>
                <a:tc>
                  <a:txBody>
                    <a:bodyPr/>
                    <a:lstStyle/>
                    <a:p>
                      <a:pPr algn="ctr" fontAlgn="b"/>
                      <a:r>
                        <a:rPr lang="sv-SE" sz="800" u="none" strike="noStrike">
                          <a:effectLst/>
                        </a:rPr>
                        <a:t>179</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-5,8</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11</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-42,1</a:t>
                      </a:r>
                      <a:endParaRPr lang="sv-SE" sz="800" b="0" i="0" u="none" strike="noStrike">
                        <a:solidFill>
                          <a:srgbClr val="000000"/>
                        </a:solidFill>
                        <a:effectLst/>
                        <a:latin typeface="Futura Std Book" panose="020B0502020204020303" pitchFamily="34" charset="0"/>
                      </a:endParaRPr>
                    </a:p>
                  </a:txBody>
                  <a:tcPr marL="9525" marR="9525" marT="9525" marB="0" anchor="b"/>
                </a:tc>
                <a:extLst>
                  <a:ext uri="{0D108BD9-81ED-4DB2-BD59-A6C34878D82A}">
                    <a16:rowId xmlns:a16="http://schemas.microsoft.com/office/drawing/2014/main" val="1483850112"/>
                  </a:ext>
                </a:extLst>
              </a:tr>
              <a:tr h="126973">
                <a:tc>
                  <a:txBody>
                    <a:bodyPr/>
                    <a:lstStyle/>
                    <a:p>
                      <a:pPr algn="l" fontAlgn="b"/>
                      <a:r>
                        <a:rPr lang="sv-SE" sz="800" b="1" u="none" strike="noStrike">
                          <a:effectLst/>
                        </a:rPr>
                        <a:t>Lidingö</a:t>
                      </a:r>
                      <a:endParaRPr lang="sv-SE" sz="800" b="1" i="0" u="none" strike="noStrike">
                        <a:solidFill>
                          <a:srgbClr val="000000"/>
                        </a:solidFill>
                        <a:effectLst/>
                        <a:latin typeface="Futura Std Book" panose="020B0502020204020303" pitchFamily="34" charset="0"/>
                      </a:endParaRPr>
                    </a:p>
                  </a:txBody>
                  <a:tcPr marL="36000" marR="9525" marT="9525" marB="0" anchor="b"/>
                </a:tc>
                <a:tc>
                  <a:txBody>
                    <a:bodyPr/>
                    <a:lstStyle/>
                    <a:p>
                      <a:pPr algn="ctr" fontAlgn="b"/>
                      <a:r>
                        <a:rPr lang="sv-SE" sz="800" u="none" strike="noStrike">
                          <a:effectLst/>
                        </a:rPr>
                        <a:t>118</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-12,6</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0</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-100,0</a:t>
                      </a:r>
                      <a:endParaRPr lang="sv-SE" sz="800" b="0" i="0" u="none" strike="noStrike">
                        <a:solidFill>
                          <a:srgbClr val="000000"/>
                        </a:solidFill>
                        <a:effectLst/>
                        <a:latin typeface="Futura Std Book" panose="020B0502020204020303" pitchFamily="34" charset="0"/>
                      </a:endParaRPr>
                    </a:p>
                  </a:txBody>
                  <a:tcPr marL="9525" marR="9525" marT="9525" marB="0" anchor="b"/>
                </a:tc>
                <a:extLst>
                  <a:ext uri="{0D108BD9-81ED-4DB2-BD59-A6C34878D82A}">
                    <a16:rowId xmlns:a16="http://schemas.microsoft.com/office/drawing/2014/main" val="2623060344"/>
                  </a:ext>
                </a:extLst>
              </a:tr>
              <a:tr h="126973">
                <a:tc>
                  <a:txBody>
                    <a:bodyPr/>
                    <a:lstStyle/>
                    <a:p>
                      <a:pPr algn="l" fontAlgn="b"/>
                      <a:r>
                        <a:rPr lang="sv-SE" sz="800" b="1" u="none" strike="noStrike">
                          <a:effectLst/>
                        </a:rPr>
                        <a:t>Vaxholm</a:t>
                      </a:r>
                      <a:endParaRPr lang="sv-SE" sz="800" b="1" i="0" u="none" strike="noStrike">
                        <a:solidFill>
                          <a:srgbClr val="000000"/>
                        </a:solidFill>
                        <a:effectLst/>
                        <a:latin typeface="Futura Std Book" panose="020B0502020204020303" pitchFamily="34" charset="0"/>
                      </a:endParaRPr>
                    </a:p>
                  </a:txBody>
                  <a:tcPr marL="36000" marR="9525" marT="9525" marB="0" anchor="b"/>
                </a:tc>
                <a:tc>
                  <a:txBody>
                    <a:bodyPr/>
                    <a:lstStyle/>
                    <a:p>
                      <a:pPr algn="ctr" fontAlgn="b"/>
                      <a:r>
                        <a:rPr lang="sv-SE" sz="800" u="none" strike="noStrike">
                          <a:effectLst/>
                        </a:rPr>
                        <a:t>33</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32,0</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2</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100,0</a:t>
                      </a:r>
                      <a:endParaRPr lang="sv-SE" sz="800" b="0" i="0" u="none" strike="noStrike">
                        <a:solidFill>
                          <a:srgbClr val="000000"/>
                        </a:solidFill>
                        <a:effectLst/>
                        <a:latin typeface="Futura Std Book" panose="020B0502020204020303" pitchFamily="34" charset="0"/>
                      </a:endParaRPr>
                    </a:p>
                  </a:txBody>
                  <a:tcPr marL="9525" marR="9525" marT="9525" marB="0" anchor="b"/>
                </a:tc>
                <a:extLst>
                  <a:ext uri="{0D108BD9-81ED-4DB2-BD59-A6C34878D82A}">
                    <a16:rowId xmlns:a16="http://schemas.microsoft.com/office/drawing/2014/main" val="3000138427"/>
                  </a:ext>
                </a:extLst>
              </a:tr>
              <a:tr h="126973">
                <a:tc>
                  <a:txBody>
                    <a:bodyPr/>
                    <a:lstStyle/>
                    <a:p>
                      <a:pPr algn="l" fontAlgn="b"/>
                      <a:r>
                        <a:rPr lang="sv-SE" sz="800" b="1" u="none" strike="noStrike">
                          <a:effectLst/>
                        </a:rPr>
                        <a:t>Norrtälje</a:t>
                      </a:r>
                      <a:endParaRPr lang="sv-SE" sz="800" b="1" i="0" u="none" strike="noStrike">
                        <a:solidFill>
                          <a:srgbClr val="000000"/>
                        </a:solidFill>
                        <a:effectLst/>
                        <a:latin typeface="Futura Std Book" panose="020B0502020204020303" pitchFamily="34" charset="0"/>
                      </a:endParaRPr>
                    </a:p>
                  </a:txBody>
                  <a:tcPr marL="36000" marR="9525" marT="9525" marB="0" anchor="b"/>
                </a:tc>
                <a:tc>
                  <a:txBody>
                    <a:bodyPr/>
                    <a:lstStyle/>
                    <a:p>
                      <a:pPr algn="ctr" fontAlgn="b"/>
                      <a:r>
                        <a:rPr lang="sv-SE" sz="800" u="none" strike="noStrike">
                          <a:effectLst/>
                        </a:rPr>
                        <a:t>107</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-13,7</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12</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20,0</a:t>
                      </a:r>
                      <a:endParaRPr lang="sv-SE" sz="800" b="0" i="0" u="none" strike="noStrike">
                        <a:solidFill>
                          <a:srgbClr val="000000"/>
                        </a:solidFill>
                        <a:effectLst/>
                        <a:latin typeface="Futura Std Book" panose="020B0502020204020303" pitchFamily="34" charset="0"/>
                      </a:endParaRPr>
                    </a:p>
                  </a:txBody>
                  <a:tcPr marL="9525" marR="9525" marT="9525" marB="0" anchor="b"/>
                </a:tc>
                <a:extLst>
                  <a:ext uri="{0D108BD9-81ED-4DB2-BD59-A6C34878D82A}">
                    <a16:rowId xmlns:a16="http://schemas.microsoft.com/office/drawing/2014/main" val="1094669929"/>
                  </a:ext>
                </a:extLst>
              </a:tr>
              <a:tr h="126973">
                <a:tc>
                  <a:txBody>
                    <a:bodyPr/>
                    <a:lstStyle/>
                    <a:p>
                      <a:pPr algn="l" fontAlgn="b"/>
                      <a:r>
                        <a:rPr lang="sv-SE" sz="800" b="1" u="none" strike="noStrike">
                          <a:effectLst/>
                        </a:rPr>
                        <a:t>Sigtuna</a:t>
                      </a:r>
                      <a:endParaRPr lang="sv-SE" sz="800" b="1" i="0" u="none" strike="noStrike">
                        <a:solidFill>
                          <a:srgbClr val="000000"/>
                        </a:solidFill>
                        <a:effectLst/>
                        <a:latin typeface="Futura Std Book" panose="020B0502020204020303" pitchFamily="34" charset="0"/>
                      </a:endParaRPr>
                    </a:p>
                  </a:txBody>
                  <a:tcPr marL="36000" marR="9525" marT="9525" marB="0" anchor="b"/>
                </a:tc>
                <a:tc>
                  <a:txBody>
                    <a:bodyPr/>
                    <a:lstStyle/>
                    <a:p>
                      <a:pPr algn="ctr" fontAlgn="b"/>
                      <a:r>
                        <a:rPr lang="sv-SE" sz="800" u="none" strike="noStrike">
                          <a:effectLst/>
                        </a:rPr>
                        <a:t>75</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-23,5</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9</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-18,2</a:t>
                      </a:r>
                      <a:endParaRPr lang="sv-SE" sz="800" b="0" i="0" u="none" strike="noStrike">
                        <a:solidFill>
                          <a:srgbClr val="000000"/>
                        </a:solidFill>
                        <a:effectLst/>
                        <a:latin typeface="Futura Std Book" panose="020B0502020204020303" pitchFamily="34" charset="0"/>
                      </a:endParaRPr>
                    </a:p>
                  </a:txBody>
                  <a:tcPr marL="9525" marR="9525" marT="9525" marB="0" anchor="b"/>
                </a:tc>
                <a:extLst>
                  <a:ext uri="{0D108BD9-81ED-4DB2-BD59-A6C34878D82A}">
                    <a16:rowId xmlns:a16="http://schemas.microsoft.com/office/drawing/2014/main" val="1075114356"/>
                  </a:ext>
                </a:extLst>
              </a:tr>
              <a:tr h="126973">
                <a:tc>
                  <a:txBody>
                    <a:bodyPr/>
                    <a:lstStyle/>
                    <a:p>
                      <a:pPr algn="l" fontAlgn="b"/>
                      <a:r>
                        <a:rPr lang="sv-SE" sz="800" b="1" u="none" strike="noStrike">
                          <a:effectLst/>
                        </a:rPr>
                        <a:t>Nynäshamn</a:t>
                      </a:r>
                      <a:endParaRPr lang="sv-SE" sz="800" b="1" i="0" u="none" strike="noStrike">
                        <a:solidFill>
                          <a:srgbClr val="000000"/>
                        </a:solidFill>
                        <a:effectLst/>
                        <a:latin typeface="Futura Std Book" panose="020B0502020204020303" pitchFamily="34" charset="0"/>
                      </a:endParaRPr>
                    </a:p>
                  </a:txBody>
                  <a:tcPr marL="36000" marR="9525" marT="9525" marB="0" anchor="b"/>
                </a:tc>
                <a:tc>
                  <a:txBody>
                    <a:bodyPr/>
                    <a:lstStyle/>
                    <a:p>
                      <a:pPr algn="ctr" fontAlgn="b"/>
                      <a:r>
                        <a:rPr lang="sv-SE" sz="800" u="none" strike="noStrike">
                          <a:effectLst/>
                        </a:rPr>
                        <a:t>43</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22,9</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2</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a:effectLst/>
                        </a:rPr>
                        <a:t>-66,7</a:t>
                      </a:r>
                      <a:endParaRPr lang="sv-SE" sz="800" b="0" i="0" u="none" strike="noStrike" dirty="0">
                        <a:solidFill>
                          <a:srgbClr val="000000"/>
                        </a:solidFill>
                        <a:effectLst/>
                        <a:latin typeface="Futura Std Book" panose="020B0502020204020303" pitchFamily="34" charset="0"/>
                      </a:endParaRPr>
                    </a:p>
                  </a:txBody>
                  <a:tcPr marL="9525" marR="9525" marT="9525" marB="0" anchor="b"/>
                </a:tc>
                <a:extLst>
                  <a:ext uri="{0D108BD9-81ED-4DB2-BD59-A6C34878D82A}">
                    <a16:rowId xmlns:a16="http://schemas.microsoft.com/office/drawing/2014/main" val="3549716349"/>
                  </a:ext>
                </a:extLst>
              </a:tr>
            </a:tbl>
          </a:graphicData>
        </a:graphic>
      </p:graphicFrame>
      <p:sp>
        <p:nvSpPr>
          <p:cNvPr id="5" name="Rubrik 2"/>
          <p:cNvSpPr txBox="1">
            <a:spLocks/>
          </p:cNvSpPr>
          <p:nvPr/>
        </p:nvSpPr>
        <p:spPr bwMode="auto">
          <a:xfrm>
            <a:off x="2424146" y="68886"/>
            <a:ext cx="6208130" cy="72782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lnSpc>
                <a:spcPts val="3213"/>
              </a:lnSpc>
              <a:spcBef>
                <a:spcPct val="0"/>
              </a:spcBef>
              <a:spcAft>
                <a:spcPct val="0"/>
              </a:spcAft>
              <a:defRPr sz="2200" b="1" kern="1200" cap="none" spc="-89" baseline="0">
                <a:solidFill>
                  <a:schemeClr val="tx1"/>
                </a:solidFill>
                <a:latin typeface="+mj-lt"/>
                <a:ea typeface="+mj-ea"/>
                <a:cs typeface="+mj-cs"/>
              </a:defRPr>
            </a:lvl1pPr>
            <a:lvl2pPr algn="ctr" rtl="0" eaLnBrk="1" fontAlgn="base" hangingPunct="1">
              <a:spcBef>
                <a:spcPct val="0"/>
              </a:spcBef>
              <a:spcAft>
                <a:spcPct val="0"/>
              </a:spcAft>
              <a:defRPr sz="3900">
                <a:solidFill>
                  <a:schemeClr val="tx1"/>
                </a:solidFill>
                <a:latin typeface="Calibri" pitchFamily="34" charset="0"/>
              </a:defRPr>
            </a:lvl2pPr>
            <a:lvl3pPr algn="ctr" rtl="0" eaLnBrk="1" fontAlgn="base" hangingPunct="1">
              <a:spcBef>
                <a:spcPct val="0"/>
              </a:spcBef>
              <a:spcAft>
                <a:spcPct val="0"/>
              </a:spcAft>
              <a:defRPr sz="3900">
                <a:solidFill>
                  <a:schemeClr val="tx1"/>
                </a:solidFill>
                <a:latin typeface="Calibri" pitchFamily="34" charset="0"/>
              </a:defRPr>
            </a:lvl3pPr>
            <a:lvl4pPr algn="ctr" rtl="0" eaLnBrk="1" fontAlgn="base" hangingPunct="1">
              <a:spcBef>
                <a:spcPct val="0"/>
              </a:spcBef>
              <a:spcAft>
                <a:spcPct val="0"/>
              </a:spcAft>
              <a:defRPr sz="3900">
                <a:solidFill>
                  <a:schemeClr val="tx1"/>
                </a:solidFill>
                <a:latin typeface="Calibri" pitchFamily="34" charset="0"/>
              </a:defRPr>
            </a:lvl4pPr>
            <a:lvl5pPr algn="ctr" rtl="0" eaLnBrk="1" fontAlgn="base" hangingPunct="1">
              <a:spcBef>
                <a:spcPct val="0"/>
              </a:spcBef>
              <a:spcAft>
                <a:spcPct val="0"/>
              </a:spcAft>
              <a:defRPr sz="3900">
                <a:solidFill>
                  <a:schemeClr val="tx1"/>
                </a:solidFill>
                <a:latin typeface="Calibri" pitchFamily="34" charset="0"/>
              </a:defRPr>
            </a:lvl5pPr>
            <a:lvl6pPr marL="408157" algn="ctr" rtl="0" eaLnBrk="1" fontAlgn="base" hangingPunct="1">
              <a:spcBef>
                <a:spcPct val="0"/>
              </a:spcBef>
              <a:spcAft>
                <a:spcPct val="0"/>
              </a:spcAft>
              <a:defRPr sz="3900">
                <a:solidFill>
                  <a:schemeClr val="tx1"/>
                </a:solidFill>
                <a:latin typeface="Calibri" pitchFamily="34" charset="0"/>
              </a:defRPr>
            </a:lvl6pPr>
            <a:lvl7pPr marL="816314" algn="ctr" rtl="0" eaLnBrk="1" fontAlgn="base" hangingPunct="1">
              <a:spcBef>
                <a:spcPct val="0"/>
              </a:spcBef>
              <a:spcAft>
                <a:spcPct val="0"/>
              </a:spcAft>
              <a:defRPr sz="3900">
                <a:solidFill>
                  <a:schemeClr val="tx1"/>
                </a:solidFill>
                <a:latin typeface="Calibri" pitchFamily="34" charset="0"/>
              </a:defRPr>
            </a:lvl7pPr>
            <a:lvl8pPr marL="1224472" algn="ctr" rtl="0" eaLnBrk="1" fontAlgn="base" hangingPunct="1">
              <a:spcBef>
                <a:spcPct val="0"/>
              </a:spcBef>
              <a:spcAft>
                <a:spcPct val="0"/>
              </a:spcAft>
              <a:defRPr sz="3900">
                <a:solidFill>
                  <a:schemeClr val="tx1"/>
                </a:solidFill>
                <a:latin typeface="Calibri" pitchFamily="34" charset="0"/>
              </a:defRPr>
            </a:lvl8pPr>
            <a:lvl9pPr marL="1632629" algn="ctr" rtl="0" eaLnBrk="1" fontAlgn="base" hangingPunct="1">
              <a:spcBef>
                <a:spcPct val="0"/>
              </a:spcBef>
              <a:spcAft>
                <a:spcPct val="0"/>
              </a:spcAft>
              <a:defRPr sz="3900">
                <a:solidFill>
                  <a:schemeClr val="tx1"/>
                </a:solidFill>
                <a:latin typeface="Calibri" pitchFamily="34" charset="0"/>
              </a:defRPr>
            </a:lvl9pPr>
          </a:lstStyle>
          <a:p>
            <a:pPr>
              <a:lnSpc>
                <a:spcPct val="100000"/>
              </a:lnSpc>
            </a:pPr>
            <a:r>
              <a:rPr lang="sv-SE" sz="2800" dirty="0"/>
              <a:t>Företagande</a:t>
            </a:r>
          </a:p>
          <a:p>
            <a:pPr>
              <a:lnSpc>
                <a:spcPct val="100000"/>
              </a:lnSpc>
            </a:pPr>
            <a:r>
              <a:rPr lang="sv-SE" sz="2000" dirty="0"/>
              <a:t>Kommunerna i Stockholms län</a:t>
            </a:r>
            <a:r>
              <a:rPr lang="sv-SE" sz="2800" b="0" dirty="0"/>
              <a:t/>
            </a:r>
            <a:br>
              <a:rPr lang="sv-SE" sz="2800" b="0" dirty="0"/>
            </a:br>
            <a:endParaRPr lang="sv-SE" sz="2000" b="0" dirty="0"/>
          </a:p>
        </p:txBody>
      </p:sp>
    </p:spTree>
    <p:extLst>
      <p:ext uri="{BB962C8B-B14F-4D97-AF65-F5344CB8AC3E}">
        <p14:creationId xmlns:p14="http://schemas.microsoft.com/office/powerpoint/2010/main" val="508913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ell 7">
            <a:extLst>
              <a:ext uri="{FF2B5EF4-FFF2-40B4-BE49-F238E27FC236}">
                <a16:creationId xmlns:a16="http://schemas.microsoft.com/office/drawing/2014/main" id="{16653BBA-B348-4684-882B-A80F8D17F8DD}"/>
              </a:ext>
            </a:extLst>
          </p:cNvPr>
          <p:cNvGraphicFramePr>
            <a:graphicFrameLocks noGrp="1"/>
          </p:cNvGraphicFramePr>
          <p:nvPr>
            <p:extLst/>
          </p:nvPr>
        </p:nvGraphicFramePr>
        <p:xfrm>
          <a:off x="879894" y="942974"/>
          <a:ext cx="7299580" cy="4041562"/>
        </p:xfrm>
        <a:graphic>
          <a:graphicData uri="http://schemas.openxmlformats.org/drawingml/2006/table">
            <a:tbl>
              <a:tblPr bandRow="1">
                <a:tableStyleId>{0E3FDE45-AF77-4B5C-9715-49D594BDF05E}</a:tableStyleId>
              </a:tblPr>
              <a:tblGrid>
                <a:gridCol w="943852">
                  <a:extLst>
                    <a:ext uri="{9D8B030D-6E8A-4147-A177-3AD203B41FA5}">
                      <a16:colId xmlns:a16="http://schemas.microsoft.com/office/drawing/2014/main" val="20000"/>
                    </a:ext>
                  </a:extLst>
                </a:gridCol>
                <a:gridCol w="735649">
                  <a:extLst>
                    <a:ext uri="{9D8B030D-6E8A-4147-A177-3AD203B41FA5}">
                      <a16:colId xmlns:a16="http://schemas.microsoft.com/office/drawing/2014/main" val="20001"/>
                    </a:ext>
                  </a:extLst>
                </a:gridCol>
                <a:gridCol w="867511">
                  <a:extLst>
                    <a:ext uri="{9D8B030D-6E8A-4147-A177-3AD203B41FA5}">
                      <a16:colId xmlns:a16="http://schemas.microsoft.com/office/drawing/2014/main" val="1193177585"/>
                    </a:ext>
                  </a:extLst>
                </a:gridCol>
                <a:gridCol w="659308">
                  <a:extLst>
                    <a:ext uri="{9D8B030D-6E8A-4147-A177-3AD203B41FA5}">
                      <a16:colId xmlns:a16="http://schemas.microsoft.com/office/drawing/2014/main" val="20003"/>
                    </a:ext>
                  </a:extLst>
                </a:gridCol>
                <a:gridCol w="853631">
                  <a:extLst>
                    <a:ext uri="{9D8B030D-6E8A-4147-A177-3AD203B41FA5}">
                      <a16:colId xmlns:a16="http://schemas.microsoft.com/office/drawing/2014/main" val="20004"/>
                    </a:ext>
                  </a:extLst>
                </a:gridCol>
                <a:gridCol w="728709">
                  <a:extLst>
                    <a:ext uri="{9D8B030D-6E8A-4147-A177-3AD203B41FA5}">
                      <a16:colId xmlns:a16="http://schemas.microsoft.com/office/drawing/2014/main" val="1298947189"/>
                    </a:ext>
                  </a:extLst>
                </a:gridCol>
                <a:gridCol w="839750">
                  <a:extLst>
                    <a:ext uri="{9D8B030D-6E8A-4147-A177-3AD203B41FA5}">
                      <a16:colId xmlns:a16="http://schemas.microsoft.com/office/drawing/2014/main" val="2072650646"/>
                    </a:ext>
                  </a:extLst>
                </a:gridCol>
                <a:gridCol w="770350">
                  <a:extLst>
                    <a:ext uri="{9D8B030D-6E8A-4147-A177-3AD203B41FA5}">
                      <a16:colId xmlns:a16="http://schemas.microsoft.com/office/drawing/2014/main" val="2958796658"/>
                    </a:ext>
                  </a:extLst>
                </a:gridCol>
                <a:gridCol w="900820">
                  <a:extLst>
                    <a:ext uri="{9D8B030D-6E8A-4147-A177-3AD203B41FA5}">
                      <a16:colId xmlns:a16="http://schemas.microsoft.com/office/drawing/2014/main" val="1841708201"/>
                    </a:ext>
                  </a:extLst>
                </a:gridCol>
              </a:tblGrid>
              <a:tr h="133864">
                <a:tc>
                  <a:txBody>
                    <a:bodyPr/>
                    <a:lstStyle/>
                    <a:p>
                      <a:pPr algn="l" fontAlgn="b"/>
                      <a:endParaRPr lang="sv-SE" sz="800" b="0" i="0" u="none" strike="noStrike" dirty="0">
                        <a:solidFill>
                          <a:srgbClr val="000000"/>
                        </a:solidFill>
                        <a:effectLst/>
                        <a:latin typeface="+mn-lt"/>
                      </a:endParaRPr>
                    </a:p>
                  </a:txBody>
                  <a:tcPr marL="108000" marR="0" marT="0" marB="0" anchor="b"/>
                </a:tc>
                <a:tc gridSpan="2">
                  <a:txBody>
                    <a:bodyPr/>
                    <a:lstStyle/>
                    <a:p>
                      <a:pPr algn="ctr" rtl="0" fontAlgn="b"/>
                      <a:r>
                        <a:rPr lang="sv-SE" sz="900" b="1" u="none" strike="noStrike" dirty="0">
                          <a:effectLst/>
                        </a:rPr>
                        <a:t>Nyanmälda platser</a:t>
                      </a:r>
                      <a:endParaRPr lang="sv-SE" sz="900" b="1" i="0" u="none" strike="noStrike" dirty="0">
                        <a:solidFill>
                          <a:srgbClr val="000000"/>
                        </a:solidFill>
                        <a:effectLst/>
                        <a:latin typeface="Futura Std Book" panose="020B0502020204020303" pitchFamily="34" charset="0"/>
                      </a:endParaRPr>
                    </a:p>
                  </a:txBody>
                  <a:tcPr marL="9525" marR="9525" marT="9525" marB="0" anchor="b"/>
                </a:tc>
                <a:tc hMerge="1">
                  <a:txBody>
                    <a:bodyPr/>
                    <a:lstStyle/>
                    <a:p>
                      <a:endParaRPr lang="sv-SE"/>
                    </a:p>
                  </a:txBody>
                  <a:tcPr/>
                </a:tc>
                <a:tc gridSpan="2">
                  <a:txBody>
                    <a:bodyPr/>
                    <a:lstStyle/>
                    <a:p>
                      <a:pPr algn="ctr" rtl="0" fontAlgn="b"/>
                      <a:r>
                        <a:rPr lang="sv-SE" sz="900" b="1" u="none" strike="noStrike" dirty="0">
                          <a:effectLst/>
                        </a:rPr>
                        <a:t>Varslade personer</a:t>
                      </a:r>
                      <a:endParaRPr lang="sv-SE" sz="900" b="1" i="0" u="none" strike="noStrike" dirty="0">
                        <a:solidFill>
                          <a:srgbClr val="000000"/>
                        </a:solidFill>
                        <a:effectLst/>
                        <a:latin typeface="Futura Std Book" panose="020B0502020204020303" pitchFamily="34" charset="0"/>
                      </a:endParaRPr>
                    </a:p>
                  </a:txBody>
                  <a:tcPr marL="9525" marR="9525" marT="9525" marB="0" anchor="b"/>
                </a:tc>
                <a:tc hMerge="1">
                  <a:txBody>
                    <a:bodyPr/>
                    <a:lstStyle/>
                    <a:p>
                      <a:endParaRPr lang="sv-SE"/>
                    </a:p>
                  </a:txBody>
                  <a:tcPr/>
                </a:tc>
                <a:tc gridSpan="2">
                  <a:txBody>
                    <a:bodyPr/>
                    <a:lstStyle/>
                    <a:p>
                      <a:pPr algn="ctr" rtl="0" fontAlgn="b"/>
                      <a:r>
                        <a:rPr lang="sv-SE" sz="900" b="1" u="none" strike="noStrike" dirty="0">
                          <a:effectLst/>
                        </a:rPr>
                        <a:t>Arbetslöshet (antal </a:t>
                      </a:r>
                      <a:r>
                        <a:rPr lang="sv-SE" sz="900" b="1" u="none" strike="noStrike" dirty="0" err="1">
                          <a:effectLst/>
                        </a:rPr>
                        <a:t>pers</a:t>
                      </a:r>
                      <a:r>
                        <a:rPr lang="sv-SE" sz="900" b="1" u="none" strike="noStrike" dirty="0">
                          <a:effectLst/>
                        </a:rPr>
                        <a:t>)</a:t>
                      </a:r>
                      <a:endParaRPr lang="sv-SE" sz="900" b="1" i="0" u="none" strike="noStrike" dirty="0">
                        <a:solidFill>
                          <a:srgbClr val="000000"/>
                        </a:solidFill>
                        <a:effectLst/>
                        <a:latin typeface="Futura Std Book" panose="020B0502020204020303" pitchFamily="34" charset="0"/>
                      </a:endParaRPr>
                    </a:p>
                  </a:txBody>
                  <a:tcPr marL="9525" marR="9525" marT="9525" marB="0" anchor="b"/>
                </a:tc>
                <a:tc hMerge="1">
                  <a:txBody>
                    <a:bodyPr/>
                    <a:lstStyle/>
                    <a:p>
                      <a:endParaRPr lang="sv-SE"/>
                    </a:p>
                  </a:txBody>
                  <a:tcPr/>
                </a:tc>
                <a:tc gridSpan="2">
                  <a:txBody>
                    <a:bodyPr/>
                    <a:lstStyle/>
                    <a:p>
                      <a:pPr algn="ctr" rtl="0" fontAlgn="b"/>
                      <a:r>
                        <a:rPr lang="sv-SE" sz="900" b="1" u="none" strike="noStrike" dirty="0">
                          <a:effectLst/>
                        </a:rPr>
                        <a:t>Befolkning</a:t>
                      </a:r>
                      <a:endParaRPr lang="sv-SE" sz="900" b="1" i="0" u="none" strike="noStrike" dirty="0">
                        <a:solidFill>
                          <a:srgbClr val="000000"/>
                        </a:solidFill>
                        <a:effectLst/>
                        <a:latin typeface="Futura Std Book" panose="020B0502020204020303" pitchFamily="34" charset="0"/>
                      </a:endParaRPr>
                    </a:p>
                  </a:txBody>
                  <a:tcPr marL="9525" marR="9525" marT="9525" marB="0" anchor="b"/>
                </a:tc>
                <a:tc hMerge="1">
                  <a:txBody>
                    <a:bodyPr/>
                    <a:lstStyle/>
                    <a:p>
                      <a:endParaRPr lang="sv-SE"/>
                    </a:p>
                  </a:txBody>
                  <a:tcPr/>
                </a:tc>
                <a:extLst>
                  <a:ext uri="{0D108BD9-81ED-4DB2-BD59-A6C34878D82A}">
                    <a16:rowId xmlns:a16="http://schemas.microsoft.com/office/drawing/2014/main" val="1453210270"/>
                  </a:ext>
                </a:extLst>
              </a:tr>
              <a:tr h="140555">
                <a:tc>
                  <a:txBody>
                    <a:bodyPr/>
                    <a:lstStyle/>
                    <a:p>
                      <a:pPr algn="l" fontAlgn="b"/>
                      <a:endParaRPr lang="sv-SE" sz="800" b="0" i="0" u="none" strike="noStrike" dirty="0">
                        <a:solidFill>
                          <a:srgbClr val="000000"/>
                        </a:solidFill>
                        <a:effectLst/>
                        <a:latin typeface="+mn-lt"/>
                      </a:endParaRPr>
                    </a:p>
                  </a:txBody>
                  <a:tcPr marL="108000" marR="0" marT="0" marB="0" anchor="b"/>
                </a:tc>
                <a:tc>
                  <a:txBody>
                    <a:bodyPr/>
                    <a:lstStyle/>
                    <a:p>
                      <a:pPr algn="ctr" rtl="0" fontAlgn="b"/>
                      <a:r>
                        <a:rPr lang="sv-SE" sz="900" u="none" strike="noStrike" dirty="0">
                          <a:effectLst/>
                        </a:rPr>
                        <a:t>Antal</a:t>
                      </a:r>
                      <a:endParaRPr lang="sv-SE" sz="900" b="0" i="1" u="none" strike="noStrike" dirty="0">
                        <a:solidFill>
                          <a:srgbClr val="000000"/>
                        </a:solidFill>
                        <a:effectLst/>
                        <a:latin typeface="Futura Std Book" panose="020B0502020204020303" pitchFamily="34" charset="0"/>
                      </a:endParaRPr>
                    </a:p>
                  </a:txBody>
                  <a:tcPr marL="9525" marR="9525" marT="9525" marB="0" anchor="b"/>
                </a:tc>
                <a:tc>
                  <a:txBody>
                    <a:bodyPr/>
                    <a:lstStyle/>
                    <a:p>
                      <a:pPr algn="l" rtl="0" fontAlgn="b"/>
                      <a:r>
                        <a:rPr lang="sv-SE" sz="800" u="none" strike="noStrike" dirty="0">
                          <a:effectLst/>
                        </a:rPr>
                        <a:t>Förändring (%)</a:t>
                      </a:r>
                      <a:endParaRPr lang="sv-SE" sz="800" b="0" i="1"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rtl="0" fontAlgn="b"/>
                      <a:r>
                        <a:rPr lang="sv-SE" sz="900" u="none" strike="noStrike" dirty="0">
                          <a:effectLst/>
                        </a:rPr>
                        <a:t>Antal</a:t>
                      </a:r>
                      <a:endParaRPr lang="sv-SE" sz="900" b="0" i="1" u="none" strike="noStrike" dirty="0">
                        <a:solidFill>
                          <a:srgbClr val="000000"/>
                        </a:solidFill>
                        <a:effectLst/>
                        <a:latin typeface="Futura Std Book" panose="020B0502020204020303" pitchFamily="34" charset="0"/>
                      </a:endParaRPr>
                    </a:p>
                  </a:txBody>
                  <a:tcPr marL="9525" marR="9525" marT="9525" marB="0" anchor="b"/>
                </a:tc>
                <a:tc>
                  <a:txBody>
                    <a:bodyPr/>
                    <a:lstStyle/>
                    <a:p>
                      <a:pPr algn="l" rtl="0" fontAlgn="b"/>
                      <a:r>
                        <a:rPr lang="sv-SE" sz="800" u="none" strike="noStrike" dirty="0">
                          <a:effectLst/>
                        </a:rPr>
                        <a:t>Förändring (%)</a:t>
                      </a:r>
                      <a:endParaRPr lang="sv-SE" sz="800" b="0" i="1"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rtl="0" fontAlgn="b"/>
                      <a:r>
                        <a:rPr lang="sv-SE" sz="900" u="none" strike="noStrike">
                          <a:effectLst/>
                        </a:rPr>
                        <a:t>Antal</a:t>
                      </a:r>
                      <a:endParaRPr lang="sv-SE" sz="900" b="0" i="1" u="none" strike="noStrike">
                        <a:solidFill>
                          <a:srgbClr val="000000"/>
                        </a:solidFill>
                        <a:effectLst/>
                        <a:latin typeface="Futura Std Book" panose="020B0502020204020303" pitchFamily="34" charset="0"/>
                      </a:endParaRPr>
                    </a:p>
                  </a:txBody>
                  <a:tcPr marL="9525" marR="9525" marT="9525" marB="0" anchor="b"/>
                </a:tc>
                <a:tc>
                  <a:txBody>
                    <a:bodyPr/>
                    <a:lstStyle/>
                    <a:p>
                      <a:pPr algn="l" rtl="0" fontAlgn="b"/>
                      <a:r>
                        <a:rPr lang="sv-SE" sz="800" u="none" strike="noStrike" dirty="0">
                          <a:effectLst/>
                        </a:rPr>
                        <a:t>Förändring (%)</a:t>
                      </a:r>
                      <a:endParaRPr lang="sv-SE" sz="800" b="0" i="1"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rtl="0" fontAlgn="b"/>
                      <a:r>
                        <a:rPr lang="sv-SE" sz="900" u="none" strike="noStrike">
                          <a:effectLst/>
                        </a:rPr>
                        <a:t>Antal</a:t>
                      </a:r>
                      <a:endParaRPr lang="sv-SE" sz="900" b="0" i="1" u="none" strike="noStrike">
                        <a:solidFill>
                          <a:srgbClr val="000000"/>
                        </a:solidFill>
                        <a:effectLst/>
                        <a:latin typeface="Futura Std Book" panose="020B0502020204020303" pitchFamily="34" charset="0"/>
                      </a:endParaRPr>
                    </a:p>
                  </a:txBody>
                  <a:tcPr marL="9525" marR="9525" marT="9525" marB="0" anchor="b"/>
                </a:tc>
                <a:tc>
                  <a:txBody>
                    <a:bodyPr/>
                    <a:lstStyle/>
                    <a:p>
                      <a:pPr algn="l" rtl="0" fontAlgn="b"/>
                      <a:r>
                        <a:rPr lang="sv-SE" sz="800" u="none" strike="noStrike" dirty="0">
                          <a:effectLst/>
                        </a:rPr>
                        <a:t>Förändring (%)</a:t>
                      </a:r>
                      <a:endParaRPr lang="sv-SE" sz="800" b="0" i="1" u="none" strike="noStrike" dirty="0">
                        <a:solidFill>
                          <a:srgbClr val="000000"/>
                        </a:solidFill>
                        <a:effectLst/>
                        <a:latin typeface="Futura Std Book" panose="020B0502020204020303" pitchFamily="34" charset="0"/>
                      </a:endParaRPr>
                    </a:p>
                  </a:txBody>
                  <a:tcPr marL="9525" marR="9525" marT="9525" marB="0" anchor="b"/>
                </a:tc>
                <a:extLst>
                  <a:ext uri="{0D108BD9-81ED-4DB2-BD59-A6C34878D82A}">
                    <a16:rowId xmlns:a16="http://schemas.microsoft.com/office/drawing/2014/main" val="10000"/>
                  </a:ext>
                </a:extLst>
              </a:tr>
              <a:tr h="133864">
                <a:tc>
                  <a:txBody>
                    <a:bodyPr/>
                    <a:lstStyle/>
                    <a:p>
                      <a:pPr algn="l" fontAlgn="b"/>
                      <a:endParaRPr lang="sv-SE" sz="800" b="1" i="0" u="none" strike="noStrike" dirty="0">
                        <a:solidFill>
                          <a:srgbClr val="000000"/>
                        </a:solidFill>
                        <a:effectLst/>
                        <a:latin typeface="Futura Std Book" panose="020B0502020204020303" pitchFamily="34" charset="0"/>
                      </a:endParaRPr>
                    </a:p>
                  </a:txBody>
                  <a:tcPr marL="108000" marR="9525" marT="9525" marB="0" anchor="b"/>
                </a:tc>
                <a:tc>
                  <a:txBody>
                    <a:bodyPr/>
                    <a:lstStyle/>
                    <a:p>
                      <a:pPr algn="ctr" rtl="0" fontAlgn="b"/>
                      <a:r>
                        <a:rPr lang="sv-SE" sz="800" u="none" strike="noStrike" dirty="0">
                          <a:effectLst/>
                        </a:rPr>
                        <a:t>2018 kv1</a:t>
                      </a:r>
                      <a:endParaRPr lang="sv-SE" sz="800" b="0" i="1"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rtl="0" fontAlgn="b"/>
                      <a:r>
                        <a:rPr lang="sv-SE" sz="800" u="none" strike="noStrike" dirty="0">
                          <a:effectLst/>
                        </a:rPr>
                        <a:t>-1 år</a:t>
                      </a:r>
                      <a:endParaRPr lang="sv-SE" sz="800" b="0" i="1"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rtl="0" fontAlgn="b"/>
                      <a:r>
                        <a:rPr lang="sv-SE" sz="800" u="none" strike="noStrike" dirty="0">
                          <a:effectLst/>
                        </a:rPr>
                        <a:t>2018 kv1</a:t>
                      </a:r>
                      <a:endParaRPr lang="sv-SE" sz="800" b="0" i="1"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rtl="0" fontAlgn="b"/>
                      <a:r>
                        <a:rPr lang="sv-SE" sz="800" u="none" strike="noStrike" dirty="0">
                          <a:effectLst/>
                        </a:rPr>
                        <a:t>-1 år</a:t>
                      </a:r>
                      <a:endParaRPr lang="sv-SE" sz="800" b="0" i="1"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rtl="0" fontAlgn="b"/>
                      <a:r>
                        <a:rPr lang="sv-SE" sz="800" u="none" strike="noStrike" dirty="0">
                          <a:effectLst/>
                        </a:rPr>
                        <a:t>2018 kv1</a:t>
                      </a:r>
                      <a:endParaRPr lang="sv-SE" sz="800" b="0" i="1"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rtl="0" fontAlgn="b"/>
                      <a:r>
                        <a:rPr lang="sv-SE" sz="800" u="none" strike="noStrike" dirty="0">
                          <a:effectLst/>
                        </a:rPr>
                        <a:t>-1 år</a:t>
                      </a:r>
                      <a:endParaRPr lang="sv-SE" sz="800" b="0" i="1"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rtl="0" fontAlgn="b"/>
                      <a:r>
                        <a:rPr lang="sv-SE" sz="800" u="none" strike="noStrike" dirty="0">
                          <a:effectLst/>
                        </a:rPr>
                        <a:t>2018 kv1</a:t>
                      </a:r>
                      <a:endParaRPr lang="sv-SE" sz="800" b="0" i="1"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rtl="0" fontAlgn="b"/>
                      <a:r>
                        <a:rPr lang="sv-SE" sz="800" u="none" strike="noStrike" dirty="0">
                          <a:effectLst/>
                        </a:rPr>
                        <a:t>-1 år</a:t>
                      </a:r>
                      <a:endParaRPr lang="sv-SE" sz="800" b="0" i="1" u="none" strike="noStrike" dirty="0">
                        <a:solidFill>
                          <a:srgbClr val="000000"/>
                        </a:solidFill>
                        <a:effectLst/>
                        <a:latin typeface="Futura Std Book" panose="020B0502020204020303" pitchFamily="34" charset="0"/>
                      </a:endParaRPr>
                    </a:p>
                  </a:txBody>
                  <a:tcPr marL="9525" marR="9525" marT="9525" marB="0" anchor="b"/>
                </a:tc>
                <a:extLst>
                  <a:ext uri="{0D108BD9-81ED-4DB2-BD59-A6C34878D82A}">
                    <a16:rowId xmlns:a16="http://schemas.microsoft.com/office/drawing/2014/main" val="10002"/>
                  </a:ext>
                </a:extLst>
              </a:tr>
              <a:tr h="133864">
                <a:tc>
                  <a:txBody>
                    <a:bodyPr/>
                    <a:lstStyle/>
                    <a:p>
                      <a:pPr algn="l" fontAlgn="b"/>
                      <a:r>
                        <a:rPr lang="sv-SE" sz="800" b="1" u="none" strike="noStrike" dirty="0">
                          <a:effectLst/>
                        </a:rPr>
                        <a:t>Stockholms län</a:t>
                      </a:r>
                      <a:endParaRPr lang="sv-SE" sz="800" b="1" i="0" u="none" strike="noStrike" dirty="0">
                        <a:solidFill>
                          <a:srgbClr val="000000"/>
                        </a:solidFill>
                        <a:effectLst/>
                        <a:latin typeface="Futura Std Book" panose="020B0502020204020303" pitchFamily="34" charset="0"/>
                      </a:endParaRPr>
                    </a:p>
                  </a:txBody>
                  <a:tcPr marL="108000" marR="9525" marT="9525" marB="0" anchor="b"/>
                </a:tc>
                <a:tc>
                  <a:txBody>
                    <a:bodyPr/>
                    <a:lstStyle/>
                    <a:p>
                      <a:pPr algn="ctr" fontAlgn="b"/>
                      <a:r>
                        <a:rPr lang="sv-SE" sz="800" u="none" strike="noStrike">
                          <a:effectLst/>
                        </a:rPr>
                        <a:t>102 042</a:t>
                      </a:r>
                      <a:endParaRPr lang="sv-SE" sz="800" b="1"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-0,1</a:t>
                      </a:r>
                      <a:endParaRPr lang="sv-SE" sz="800" b="1"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2 568</a:t>
                      </a:r>
                      <a:endParaRPr lang="sv-SE" sz="800" b="1"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0,9</a:t>
                      </a:r>
                      <a:endParaRPr lang="sv-SE" sz="800" b="1"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71 338</a:t>
                      </a:r>
                      <a:endParaRPr lang="sv-SE" sz="800" b="1"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1,8</a:t>
                      </a:r>
                      <a:endParaRPr lang="sv-SE" sz="800" b="1"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2 315 612</a:t>
                      </a:r>
                      <a:endParaRPr lang="sv-SE" sz="800" b="1"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1,7</a:t>
                      </a:r>
                      <a:endParaRPr lang="sv-SE" sz="800" b="1" i="0" u="none" strike="noStrike">
                        <a:solidFill>
                          <a:srgbClr val="000000"/>
                        </a:solidFill>
                        <a:effectLst/>
                        <a:latin typeface="Futura Std Book" panose="020B0502020204020303" pitchFamily="34" charset="0"/>
                      </a:endParaRPr>
                    </a:p>
                  </a:txBody>
                  <a:tcPr marL="9525" marR="9525" marT="9525" marB="0" anchor="b"/>
                </a:tc>
                <a:extLst>
                  <a:ext uri="{0D108BD9-81ED-4DB2-BD59-A6C34878D82A}">
                    <a16:rowId xmlns:a16="http://schemas.microsoft.com/office/drawing/2014/main" val="10003"/>
                  </a:ext>
                </a:extLst>
              </a:tr>
              <a:tr h="133864">
                <a:tc>
                  <a:txBody>
                    <a:bodyPr/>
                    <a:lstStyle/>
                    <a:p>
                      <a:pPr algn="l" fontAlgn="b"/>
                      <a:r>
                        <a:rPr lang="sv-SE" sz="800" b="1" u="none" strike="noStrike">
                          <a:effectLst/>
                        </a:rPr>
                        <a:t>Upplands Väsby</a:t>
                      </a:r>
                      <a:endParaRPr lang="sv-SE" sz="800" b="1" i="0" u="none" strike="noStrike">
                        <a:solidFill>
                          <a:srgbClr val="000000"/>
                        </a:solidFill>
                        <a:effectLst/>
                        <a:latin typeface="Futura Std Book" panose="020B0502020204020303" pitchFamily="34" charset="0"/>
                      </a:endParaRPr>
                    </a:p>
                  </a:txBody>
                  <a:tcPr marL="108000" marR="9525" marT="9525" marB="0" anchor="b"/>
                </a:tc>
                <a:tc>
                  <a:txBody>
                    <a:bodyPr/>
                    <a:lstStyle/>
                    <a:p>
                      <a:pPr algn="ctr" fontAlgn="b"/>
                      <a:r>
                        <a:rPr lang="sv-SE" sz="800" u="none" strike="noStrike">
                          <a:effectLst/>
                        </a:rPr>
                        <a:t>1 611</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7,2</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90</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328,6</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1 433</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3,9</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44 788</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1,6</a:t>
                      </a:r>
                      <a:endParaRPr lang="sv-SE" sz="800" b="0" i="0" u="none" strike="noStrike">
                        <a:solidFill>
                          <a:srgbClr val="000000"/>
                        </a:solidFill>
                        <a:effectLst/>
                        <a:latin typeface="Futura Std Book" panose="020B0502020204020303" pitchFamily="34" charset="0"/>
                      </a:endParaRPr>
                    </a:p>
                  </a:txBody>
                  <a:tcPr marL="9525" marR="9525" marT="9525" marB="0" anchor="b"/>
                </a:tc>
                <a:extLst>
                  <a:ext uri="{0D108BD9-81ED-4DB2-BD59-A6C34878D82A}">
                    <a16:rowId xmlns:a16="http://schemas.microsoft.com/office/drawing/2014/main" val="10004"/>
                  </a:ext>
                </a:extLst>
              </a:tr>
              <a:tr h="133864">
                <a:tc>
                  <a:txBody>
                    <a:bodyPr/>
                    <a:lstStyle/>
                    <a:p>
                      <a:pPr algn="l" fontAlgn="b"/>
                      <a:r>
                        <a:rPr lang="sv-SE" sz="800" b="1" u="none" strike="noStrike">
                          <a:effectLst/>
                        </a:rPr>
                        <a:t>Vallentuna</a:t>
                      </a:r>
                      <a:endParaRPr lang="sv-SE" sz="800" b="1" i="0" u="none" strike="noStrike">
                        <a:solidFill>
                          <a:srgbClr val="000000"/>
                        </a:solidFill>
                        <a:effectLst/>
                        <a:latin typeface="Futura Std Book" panose="020B0502020204020303" pitchFamily="34" charset="0"/>
                      </a:endParaRPr>
                    </a:p>
                  </a:txBody>
                  <a:tcPr marL="108000" marR="9525" marT="9525" marB="0" anchor="b"/>
                </a:tc>
                <a:tc>
                  <a:txBody>
                    <a:bodyPr/>
                    <a:lstStyle/>
                    <a:p>
                      <a:pPr algn="ctr" fontAlgn="b"/>
                      <a:r>
                        <a:rPr lang="sv-SE" sz="800" u="none" strike="noStrike">
                          <a:effectLst/>
                        </a:rPr>
                        <a:t>528</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1,3</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0</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-100,0</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454</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9,7</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33 274</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1,1</a:t>
                      </a:r>
                      <a:endParaRPr lang="sv-SE" sz="800" b="0" i="0" u="none" strike="noStrike">
                        <a:solidFill>
                          <a:srgbClr val="000000"/>
                        </a:solidFill>
                        <a:effectLst/>
                        <a:latin typeface="Futura Std Book" panose="020B0502020204020303" pitchFamily="34" charset="0"/>
                      </a:endParaRPr>
                    </a:p>
                  </a:txBody>
                  <a:tcPr marL="9525" marR="9525" marT="9525" marB="0" anchor="b"/>
                </a:tc>
                <a:extLst>
                  <a:ext uri="{0D108BD9-81ED-4DB2-BD59-A6C34878D82A}">
                    <a16:rowId xmlns:a16="http://schemas.microsoft.com/office/drawing/2014/main" val="10005"/>
                  </a:ext>
                </a:extLst>
              </a:tr>
              <a:tr h="133864">
                <a:tc>
                  <a:txBody>
                    <a:bodyPr/>
                    <a:lstStyle/>
                    <a:p>
                      <a:pPr algn="l" fontAlgn="b"/>
                      <a:r>
                        <a:rPr lang="sv-SE" sz="800" b="1" u="none" strike="noStrike">
                          <a:effectLst/>
                        </a:rPr>
                        <a:t>Österåker</a:t>
                      </a:r>
                      <a:endParaRPr lang="sv-SE" sz="800" b="1" i="0" u="none" strike="noStrike">
                        <a:solidFill>
                          <a:srgbClr val="000000"/>
                        </a:solidFill>
                        <a:effectLst/>
                        <a:latin typeface="Futura Std Book" panose="020B0502020204020303" pitchFamily="34" charset="0"/>
                      </a:endParaRPr>
                    </a:p>
                  </a:txBody>
                  <a:tcPr marL="108000" marR="9525" marT="9525" marB="0" anchor="b"/>
                </a:tc>
                <a:tc>
                  <a:txBody>
                    <a:bodyPr/>
                    <a:lstStyle/>
                    <a:p>
                      <a:pPr algn="ctr" fontAlgn="b"/>
                      <a:r>
                        <a:rPr lang="sv-SE" sz="800" u="none" strike="noStrike">
                          <a:effectLst/>
                        </a:rPr>
                        <a:t>505</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-17,5</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10</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i.u</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740</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6,3</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44 261</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2,0</a:t>
                      </a:r>
                      <a:endParaRPr lang="sv-SE" sz="800" b="0" i="0" u="none" strike="noStrike">
                        <a:solidFill>
                          <a:srgbClr val="000000"/>
                        </a:solidFill>
                        <a:effectLst/>
                        <a:latin typeface="Futura Std Book" panose="020B0502020204020303" pitchFamily="34" charset="0"/>
                      </a:endParaRPr>
                    </a:p>
                  </a:txBody>
                  <a:tcPr marL="9525" marR="9525" marT="9525" marB="0" anchor="b"/>
                </a:tc>
                <a:extLst>
                  <a:ext uri="{0D108BD9-81ED-4DB2-BD59-A6C34878D82A}">
                    <a16:rowId xmlns:a16="http://schemas.microsoft.com/office/drawing/2014/main" val="10006"/>
                  </a:ext>
                </a:extLst>
              </a:tr>
              <a:tr h="133864">
                <a:tc>
                  <a:txBody>
                    <a:bodyPr/>
                    <a:lstStyle/>
                    <a:p>
                      <a:pPr algn="l" fontAlgn="b"/>
                      <a:r>
                        <a:rPr lang="sv-SE" sz="800" b="1" u="none" strike="noStrike">
                          <a:effectLst/>
                        </a:rPr>
                        <a:t>Värmdö</a:t>
                      </a:r>
                      <a:endParaRPr lang="sv-SE" sz="800" b="1" i="0" u="none" strike="noStrike">
                        <a:solidFill>
                          <a:srgbClr val="000000"/>
                        </a:solidFill>
                        <a:effectLst/>
                        <a:latin typeface="Futura Std Book" panose="020B0502020204020303" pitchFamily="34" charset="0"/>
                      </a:endParaRPr>
                    </a:p>
                  </a:txBody>
                  <a:tcPr marL="108000" marR="9525" marT="9525" marB="0" anchor="b"/>
                </a:tc>
                <a:tc>
                  <a:txBody>
                    <a:bodyPr/>
                    <a:lstStyle/>
                    <a:p>
                      <a:pPr algn="ctr" fontAlgn="b"/>
                      <a:r>
                        <a:rPr lang="sv-SE" sz="800" u="none" strike="noStrike">
                          <a:effectLst/>
                        </a:rPr>
                        <a:t>813</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36,4</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31</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a:effectLst/>
                        </a:rPr>
                        <a:t>i.u</a:t>
                      </a:r>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781</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9,4</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43 666</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3,0</a:t>
                      </a:r>
                      <a:endParaRPr lang="sv-SE" sz="800" b="0" i="0" u="none" strike="noStrike">
                        <a:solidFill>
                          <a:srgbClr val="000000"/>
                        </a:solidFill>
                        <a:effectLst/>
                        <a:latin typeface="Futura Std Book" panose="020B0502020204020303" pitchFamily="34" charset="0"/>
                      </a:endParaRPr>
                    </a:p>
                  </a:txBody>
                  <a:tcPr marL="9525" marR="9525" marT="9525" marB="0" anchor="b"/>
                </a:tc>
                <a:extLst>
                  <a:ext uri="{0D108BD9-81ED-4DB2-BD59-A6C34878D82A}">
                    <a16:rowId xmlns:a16="http://schemas.microsoft.com/office/drawing/2014/main" val="2726384486"/>
                  </a:ext>
                </a:extLst>
              </a:tr>
              <a:tr h="133864">
                <a:tc>
                  <a:txBody>
                    <a:bodyPr/>
                    <a:lstStyle/>
                    <a:p>
                      <a:pPr algn="l" fontAlgn="b"/>
                      <a:r>
                        <a:rPr lang="sv-SE" sz="800" b="1" u="none" strike="noStrike">
                          <a:effectLst/>
                        </a:rPr>
                        <a:t>Järfälla</a:t>
                      </a:r>
                      <a:endParaRPr lang="sv-SE" sz="800" b="1" i="0" u="none" strike="noStrike">
                        <a:solidFill>
                          <a:srgbClr val="000000"/>
                        </a:solidFill>
                        <a:effectLst/>
                        <a:latin typeface="Futura Std Book" panose="020B0502020204020303" pitchFamily="34" charset="0"/>
                      </a:endParaRPr>
                    </a:p>
                  </a:txBody>
                  <a:tcPr marL="108000" marR="9525" marT="9525" marB="0" anchor="b"/>
                </a:tc>
                <a:tc>
                  <a:txBody>
                    <a:bodyPr/>
                    <a:lstStyle/>
                    <a:p>
                      <a:pPr algn="ctr" fontAlgn="b"/>
                      <a:r>
                        <a:rPr lang="sv-SE" sz="800" u="none" strike="noStrike">
                          <a:effectLst/>
                        </a:rPr>
                        <a:t>2 220</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-3,0</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25</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a:effectLst/>
                        </a:rPr>
                        <a:t>-70,9</a:t>
                      </a:r>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2 837</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a:effectLst/>
                        </a:rPr>
                        <a:t>-7,3</a:t>
                      </a:r>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76 990</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2,9</a:t>
                      </a:r>
                      <a:endParaRPr lang="sv-SE" sz="800" b="0" i="0" u="none" strike="noStrike">
                        <a:solidFill>
                          <a:srgbClr val="000000"/>
                        </a:solidFill>
                        <a:effectLst/>
                        <a:latin typeface="Futura Std Book" panose="020B0502020204020303" pitchFamily="34" charset="0"/>
                      </a:endParaRPr>
                    </a:p>
                  </a:txBody>
                  <a:tcPr marL="9525" marR="9525" marT="9525" marB="0" anchor="b"/>
                </a:tc>
                <a:extLst>
                  <a:ext uri="{0D108BD9-81ED-4DB2-BD59-A6C34878D82A}">
                    <a16:rowId xmlns:a16="http://schemas.microsoft.com/office/drawing/2014/main" val="1366257306"/>
                  </a:ext>
                </a:extLst>
              </a:tr>
              <a:tr h="133864">
                <a:tc>
                  <a:txBody>
                    <a:bodyPr/>
                    <a:lstStyle/>
                    <a:p>
                      <a:pPr algn="l" fontAlgn="b"/>
                      <a:r>
                        <a:rPr lang="sv-SE" sz="800" b="1" u="none" strike="noStrike">
                          <a:effectLst/>
                        </a:rPr>
                        <a:t>Ekerö</a:t>
                      </a:r>
                      <a:endParaRPr lang="sv-SE" sz="800" b="1" i="0" u="none" strike="noStrike">
                        <a:solidFill>
                          <a:srgbClr val="000000"/>
                        </a:solidFill>
                        <a:effectLst/>
                        <a:latin typeface="Futura Std Book" panose="020B0502020204020303" pitchFamily="34" charset="0"/>
                      </a:endParaRPr>
                    </a:p>
                  </a:txBody>
                  <a:tcPr marL="108000" marR="9525" marT="9525" marB="0" anchor="b"/>
                </a:tc>
                <a:tc>
                  <a:txBody>
                    <a:bodyPr/>
                    <a:lstStyle/>
                    <a:p>
                      <a:pPr algn="ctr" fontAlgn="b"/>
                      <a:r>
                        <a:rPr lang="sv-SE" sz="800" u="none" strike="noStrike">
                          <a:effectLst/>
                        </a:rPr>
                        <a:t>396</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-7,7</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0</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a:effectLst/>
                        </a:rPr>
                        <a:t>-100,0</a:t>
                      </a:r>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368</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13,7</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27 938</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1,8</a:t>
                      </a:r>
                      <a:endParaRPr lang="sv-SE" sz="800" b="0" i="0" u="none" strike="noStrike">
                        <a:solidFill>
                          <a:srgbClr val="000000"/>
                        </a:solidFill>
                        <a:effectLst/>
                        <a:latin typeface="Futura Std Book" panose="020B0502020204020303" pitchFamily="34" charset="0"/>
                      </a:endParaRPr>
                    </a:p>
                  </a:txBody>
                  <a:tcPr marL="9525" marR="9525" marT="9525" marB="0" anchor="b"/>
                </a:tc>
                <a:extLst>
                  <a:ext uri="{0D108BD9-81ED-4DB2-BD59-A6C34878D82A}">
                    <a16:rowId xmlns:a16="http://schemas.microsoft.com/office/drawing/2014/main" val="1398530413"/>
                  </a:ext>
                </a:extLst>
              </a:tr>
              <a:tr h="133864">
                <a:tc>
                  <a:txBody>
                    <a:bodyPr/>
                    <a:lstStyle/>
                    <a:p>
                      <a:pPr algn="l" fontAlgn="b"/>
                      <a:r>
                        <a:rPr lang="sv-SE" sz="800" b="1" u="none" strike="noStrike">
                          <a:effectLst/>
                        </a:rPr>
                        <a:t>Huddinge</a:t>
                      </a:r>
                      <a:endParaRPr lang="sv-SE" sz="800" b="1" i="0" u="none" strike="noStrike">
                        <a:solidFill>
                          <a:srgbClr val="000000"/>
                        </a:solidFill>
                        <a:effectLst/>
                        <a:latin typeface="Futura Std Book" panose="020B0502020204020303" pitchFamily="34" charset="0"/>
                      </a:endParaRPr>
                    </a:p>
                  </a:txBody>
                  <a:tcPr marL="108000" marR="9525" marT="9525" marB="0" anchor="b"/>
                </a:tc>
                <a:tc>
                  <a:txBody>
                    <a:bodyPr/>
                    <a:lstStyle/>
                    <a:p>
                      <a:pPr algn="ctr" fontAlgn="b"/>
                      <a:r>
                        <a:rPr lang="sv-SE" sz="800" u="none" strike="noStrike">
                          <a:effectLst/>
                        </a:rPr>
                        <a:t>2 264</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-12,7</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33</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a:effectLst/>
                        </a:rPr>
                        <a:t>-44,1</a:t>
                      </a:r>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3 723</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6,9</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110 335</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2,3</a:t>
                      </a:r>
                      <a:endParaRPr lang="sv-SE" sz="800" b="0" i="0" u="none" strike="noStrike">
                        <a:solidFill>
                          <a:srgbClr val="000000"/>
                        </a:solidFill>
                        <a:effectLst/>
                        <a:latin typeface="Futura Std Book" panose="020B0502020204020303" pitchFamily="34" charset="0"/>
                      </a:endParaRPr>
                    </a:p>
                  </a:txBody>
                  <a:tcPr marL="9525" marR="9525" marT="9525" marB="0" anchor="b"/>
                </a:tc>
                <a:extLst>
                  <a:ext uri="{0D108BD9-81ED-4DB2-BD59-A6C34878D82A}">
                    <a16:rowId xmlns:a16="http://schemas.microsoft.com/office/drawing/2014/main" val="421541705"/>
                  </a:ext>
                </a:extLst>
              </a:tr>
              <a:tr h="133864">
                <a:tc>
                  <a:txBody>
                    <a:bodyPr/>
                    <a:lstStyle/>
                    <a:p>
                      <a:pPr algn="l" fontAlgn="b"/>
                      <a:r>
                        <a:rPr lang="sv-SE" sz="800" b="1" u="none" strike="noStrike">
                          <a:effectLst/>
                        </a:rPr>
                        <a:t>Botkyrka</a:t>
                      </a:r>
                      <a:endParaRPr lang="sv-SE" sz="800" b="1" i="0" u="none" strike="noStrike">
                        <a:solidFill>
                          <a:srgbClr val="000000"/>
                        </a:solidFill>
                        <a:effectLst/>
                        <a:latin typeface="Futura Std Book" panose="020B0502020204020303" pitchFamily="34" charset="0"/>
                      </a:endParaRPr>
                    </a:p>
                  </a:txBody>
                  <a:tcPr marL="108000" marR="9525" marT="9525" marB="0" anchor="b"/>
                </a:tc>
                <a:tc>
                  <a:txBody>
                    <a:bodyPr/>
                    <a:lstStyle/>
                    <a:p>
                      <a:pPr algn="ctr" fontAlgn="b"/>
                      <a:r>
                        <a:rPr lang="sv-SE" sz="800" u="none" strike="noStrike">
                          <a:effectLst/>
                        </a:rPr>
                        <a:t>1 419</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-13,4</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7</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a:effectLst/>
                        </a:rPr>
                        <a:t>-30,0</a:t>
                      </a:r>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4 862</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-1,0</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92 097</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1,2</a:t>
                      </a:r>
                      <a:endParaRPr lang="sv-SE" sz="800" b="0" i="0" u="none" strike="noStrike">
                        <a:solidFill>
                          <a:srgbClr val="000000"/>
                        </a:solidFill>
                        <a:effectLst/>
                        <a:latin typeface="Futura Std Book" panose="020B0502020204020303" pitchFamily="34" charset="0"/>
                      </a:endParaRPr>
                    </a:p>
                  </a:txBody>
                  <a:tcPr marL="9525" marR="9525" marT="9525" marB="0" anchor="b"/>
                </a:tc>
                <a:extLst>
                  <a:ext uri="{0D108BD9-81ED-4DB2-BD59-A6C34878D82A}">
                    <a16:rowId xmlns:a16="http://schemas.microsoft.com/office/drawing/2014/main" val="3029086500"/>
                  </a:ext>
                </a:extLst>
              </a:tr>
              <a:tr h="133864">
                <a:tc>
                  <a:txBody>
                    <a:bodyPr/>
                    <a:lstStyle/>
                    <a:p>
                      <a:pPr algn="l" fontAlgn="b"/>
                      <a:r>
                        <a:rPr lang="sv-SE" sz="800" b="1" u="none" strike="noStrike">
                          <a:effectLst/>
                        </a:rPr>
                        <a:t>Salem</a:t>
                      </a:r>
                      <a:endParaRPr lang="sv-SE" sz="800" b="1" i="0" u="none" strike="noStrike">
                        <a:solidFill>
                          <a:srgbClr val="000000"/>
                        </a:solidFill>
                        <a:effectLst/>
                        <a:latin typeface="Futura Std Book" panose="020B0502020204020303" pitchFamily="34" charset="0"/>
                      </a:endParaRPr>
                    </a:p>
                  </a:txBody>
                  <a:tcPr marL="108000" marR="9525" marT="9525" marB="0" anchor="b"/>
                </a:tc>
                <a:tc>
                  <a:txBody>
                    <a:bodyPr/>
                    <a:lstStyle/>
                    <a:p>
                      <a:pPr algn="ctr" fontAlgn="b"/>
                      <a:r>
                        <a:rPr lang="sv-SE" sz="800" u="none" strike="noStrike">
                          <a:effectLst/>
                        </a:rPr>
                        <a:t>218</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36,3</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0</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-100,0</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401</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20,2</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16 680</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0,0</a:t>
                      </a:r>
                      <a:endParaRPr lang="sv-SE" sz="800" b="0" i="0" u="none" strike="noStrike">
                        <a:solidFill>
                          <a:srgbClr val="000000"/>
                        </a:solidFill>
                        <a:effectLst/>
                        <a:latin typeface="Futura Std Book" panose="020B0502020204020303" pitchFamily="34" charset="0"/>
                      </a:endParaRPr>
                    </a:p>
                  </a:txBody>
                  <a:tcPr marL="9525" marR="9525" marT="9525" marB="0" anchor="b"/>
                </a:tc>
                <a:extLst>
                  <a:ext uri="{0D108BD9-81ED-4DB2-BD59-A6C34878D82A}">
                    <a16:rowId xmlns:a16="http://schemas.microsoft.com/office/drawing/2014/main" val="654891222"/>
                  </a:ext>
                </a:extLst>
              </a:tr>
              <a:tr h="133864">
                <a:tc>
                  <a:txBody>
                    <a:bodyPr/>
                    <a:lstStyle/>
                    <a:p>
                      <a:pPr algn="l" fontAlgn="b"/>
                      <a:r>
                        <a:rPr lang="sv-SE" sz="800" b="1" u="none" strike="noStrike">
                          <a:effectLst/>
                        </a:rPr>
                        <a:t>Haninge</a:t>
                      </a:r>
                      <a:endParaRPr lang="sv-SE" sz="800" b="1" i="0" u="none" strike="noStrike">
                        <a:solidFill>
                          <a:srgbClr val="000000"/>
                        </a:solidFill>
                        <a:effectLst/>
                        <a:latin typeface="Futura Std Book" panose="020B0502020204020303" pitchFamily="34" charset="0"/>
                      </a:endParaRPr>
                    </a:p>
                  </a:txBody>
                  <a:tcPr marL="108000" marR="9525" marT="9525" marB="0" anchor="b"/>
                </a:tc>
                <a:tc>
                  <a:txBody>
                    <a:bodyPr/>
                    <a:lstStyle/>
                    <a:p>
                      <a:pPr algn="ctr" fontAlgn="b"/>
                      <a:r>
                        <a:rPr lang="sv-SE" sz="800" u="none" strike="noStrike">
                          <a:effectLst/>
                        </a:rPr>
                        <a:t>2 204</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4,7</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0</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-100,0</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3 084</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-1,4</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88 431</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2,6</a:t>
                      </a:r>
                      <a:endParaRPr lang="sv-SE" sz="800" b="0" i="0" u="none" strike="noStrike">
                        <a:solidFill>
                          <a:srgbClr val="000000"/>
                        </a:solidFill>
                        <a:effectLst/>
                        <a:latin typeface="Futura Std Book" panose="020B0502020204020303" pitchFamily="34" charset="0"/>
                      </a:endParaRPr>
                    </a:p>
                  </a:txBody>
                  <a:tcPr marL="9525" marR="9525" marT="9525" marB="0" anchor="b"/>
                </a:tc>
                <a:extLst>
                  <a:ext uri="{0D108BD9-81ED-4DB2-BD59-A6C34878D82A}">
                    <a16:rowId xmlns:a16="http://schemas.microsoft.com/office/drawing/2014/main" val="2773537394"/>
                  </a:ext>
                </a:extLst>
              </a:tr>
              <a:tr h="133864">
                <a:tc>
                  <a:txBody>
                    <a:bodyPr/>
                    <a:lstStyle/>
                    <a:p>
                      <a:pPr algn="l" fontAlgn="b"/>
                      <a:r>
                        <a:rPr lang="sv-SE" sz="800" b="1" u="none" strike="noStrike">
                          <a:effectLst/>
                        </a:rPr>
                        <a:t>Tyresö</a:t>
                      </a:r>
                      <a:endParaRPr lang="sv-SE" sz="800" b="1" i="0" u="none" strike="noStrike">
                        <a:solidFill>
                          <a:srgbClr val="000000"/>
                        </a:solidFill>
                        <a:effectLst/>
                        <a:latin typeface="Futura Std Book" panose="020B0502020204020303" pitchFamily="34" charset="0"/>
                      </a:endParaRPr>
                    </a:p>
                  </a:txBody>
                  <a:tcPr marL="108000" marR="9525" marT="9525" marB="0" anchor="b"/>
                </a:tc>
                <a:tc>
                  <a:txBody>
                    <a:bodyPr/>
                    <a:lstStyle/>
                    <a:p>
                      <a:pPr algn="ctr" fontAlgn="b"/>
                      <a:r>
                        <a:rPr lang="sv-SE" sz="800" u="none" strike="noStrike">
                          <a:effectLst/>
                        </a:rPr>
                        <a:t>929</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34,1</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0</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a:effectLst/>
                        </a:rPr>
                        <a:t>-100,0</a:t>
                      </a:r>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997</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8,2</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47 518</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0,8</a:t>
                      </a:r>
                      <a:endParaRPr lang="sv-SE" sz="800" b="0" i="0" u="none" strike="noStrike">
                        <a:solidFill>
                          <a:srgbClr val="000000"/>
                        </a:solidFill>
                        <a:effectLst/>
                        <a:latin typeface="Futura Std Book" panose="020B0502020204020303" pitchFamily="34" charset="0"/>
                      </a:endParaRPr>
                    </a:p>
                  </a:txBody>
                  <a:tcPr marL="9525" marR="9525" marT="9525" marB="0" anchor="b"/>
                </a:tc>
                <a:extLst>
                  <a:ext uri="{0D108BD9-81ED-4DB2-BD59-A6C34878D82A}">
                    <a16:rowId xmlns:a16="http://schemas.microsoft.com/office/drawing/2014/main" val="3510570106"/>
                  </a:ext>
                </a:extLst>
              </a:tr>
              <a:tr h="133864">
                <a:tc>
                  <a:txBody>
                    <a:bodyPr/>
                    <a:lstStyle/>
                    <a:p>
                      <a:pPr algn="l" fontAlgn="b"/>
                      <a:r>
                        <a:rPr lang="sv-SE" sz="800" b="1" u="none" strike="noStrike">
                          <a:effectLst/>
                        </a:rPr>
                        <a:t>Upplands-Bro</a:t>
                      </a:r>
                      <a:endParaRPr lang="sv-SE" sz="800" b="1" i="0" u="none" strike="noStrike">
                        <a:solidFill>
                          <a:srgbClr val="000000"/>
                        </a:solidFill>
                        <a:effectLst/>
                        <a:latin typeface="Futura Std Book" panose="020B0502020204020303" pitchFamily="34" charset="0"/>
                      </a:endParaRPr>
                    </a:p>
                  </a:txBody>
                  <a:tcPr marL="108000" marR="9525" marT="9525" marB="0" anchor="b"/>
                </a:tc>
                <a:tc>
                  <a:txBody>
                    <a:bodyPr/>
                    <a:lstStyle/>
                    <a:p>
                      <a:pPr algn="ctr" fontAlgn="b"/>
                      <a:r>
                        <a:rPr lang="sv-SE" sz="800" u="none" strike="noStrike">
                          <a:effectLst/>
                        </a:rPr>
                        <a:t>1 485</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128,5</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8</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a:effectLst/>
                        </a:rPr>
                        <a:t>i.u</a:t>
                      </a:r>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833</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-0,8</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28 131</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4,2</a:t>
                      </a:r>
                      <a:endParaRPr lang="sv-SE" sz="800" b="0" i="0" u="none" strike="noStrike">
                        <a:solidFill>
                          <a:srgbClr val="000000"/>
                        </a:solidFill>
                        <a:effectLst/>
                        <a:latin typeface="Futura Std Book" panose="020B0502020204020303" pitchFamily="34" charset="0"/>
                      </a:endParaRPr>
                    </a:p>
                  </a:txBody>
                  <a:tcPr marL="9525" marR="9525" marT="9525" marB="0" anchor="b"/>
                </a:tc>
                <a:extLst>
                  <a:ext uri="{0D108BD9-81ED-4DB2-BD59-A6C34878D82A}">
                    <a16:rowId xmlns:a16="http://schemas.microsoft.com/office/drawing/2014/main" val="1566339285"/>
                  </a:ext>
                </a:extLst>
              </a:tr>
              <a:tr h="133864">
                <a:tc>
                  <a:txBody>
                    <a:bodyPr/>
                    <a:lstStyle/>
                    <a:p>
                      <a:pPr algn="l" fontAlgn="b"/>
                      <a:r>
                        <a:rPr lang="sv-SE" sz="800" b="1" u="none" strike="noStrike">
                          <a:effectLst/>
                        </a:rPr>
                        <a:t>Nykvarn</a:t>
                      </a:r>
                      <a:endParaRPr lang="sv-SE" sz="800" b="1" i="0" u="none" strike="noStrike">
                        <a:solidFill>
                          <a:srgbClr val="000000"/>
                        </a:solidFill>
                        <a:effectLst/>
                        <a:latin typeface="Futura Std Book" panose="020B0502020204020303" pitchFamily="34" charset="0"/>
                      </a:endParaRPr>
                    </a:p>
                  </a:txBody>
                  <a:tcPr marL="108000" marR="9525" marT="9525" marB="0" anchor="b"/>
                </a:tc>
                <a:tc>
                  <a:txBody>
                    <a:bodyPr/>
                    <a:lstStyle/>
                    <a:p>
                      <a:pPr algn="ctr" fontAlgn="b"/>
                      <a:r>
                        <a:rPr lang="sv-SE" sz="800" u="none" strike="noStrike">
                          <a:effectLst/>
                        </a:rPr>
                        <a:t>287</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a:effectLst/>
                        </a:rPr>
                        <a:t>80,5</a:t>
                      </a:r>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14</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a:effectLst/>
                        </a:rPr>
                        <a:t>i.u</a:t>
                      </a:r>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207</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17,2</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10 696</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2,5</a:t>
                      </a:r>
                      <a:endParaRPr lang="sv-SE" sz="800" b="0" i="0" u="none" strike="noStrike">
                        <a:solidFill>
                          <a:srgbClr val="000000"/>
                        </a:solidFill>
                        <a:effectLst/>
                        <a:latin typeface="Futura Std Book" panose="020B0502020204020303" pitchFamily="34" charset="0"/>
                      </a:endParaRPr>
                    </a:p>
                  </a:txBody>
                  <a:tcPr marL="9525" marR="9525" marT="9525" marB="0" anchor="b"/>
                </a:tc>
                <a:extLst>
                  <a:ext uri="{0D108BD9-81ED-4DB2-BD59-A6C34878D82A}">
                    <a16:rowId xmlns:a16="http://schemas.microsoft.com/office/drawing/2014/main" val="1494364018"/>
                  </a:ext>
                </a:extLst>
              </a:tr>
              <a:tr h="133864">
                <a:tc>
                  <a:txBody>
                    <a:bodyPr/>
                    <a:lstStyle/>
                    <a:p>
                      <a:pPr algn="l" fontAlgn="b"/>
                      <a:r>
                        <a:rPr lang="sv-SE" sz="800" b="1" u="none" strike="noStrike">
                          <a:effectLst/>
                        </a:rPr>
                        <a:t>Täby</a:t>
                      </a:r>
                      <a:endParaRPr lang="sv-SE" sz="800" b="1" i="0" u="none" strike="noStrike">
                        <a:solidFill>
                          <a:srgbClr val="000000"/>
                        </a:solidFill>
                        <a:effectLst/>
                        <a:latin typeface="Futura Std Book" panose="020B0502020204020303" pitchFamily="34" charset="0"/>
                      </a:endParaRPr>
                    </a:p>
                  </a:txBody>
                  <a:tcPr marL="108000" marR="9525" marT="9525" marB="0" anchor="b"/>
                </a:tc>
                <a:tc>
                  <a:txBody>
                    <a:bodyPr/>
                    <a:lstStyle/>
                    <a:p>
                      <a:pPr algn="ctr" fontAlgn="b"/>
                      <a:r>
                        <a:rPr lang="sv-SE" sz="800" u="none" strike="noStrike">
                          <a:effectLst/>
                        </a:rPr>
                        <a:t>1 499</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a:effectLst/>
                        </a:rPr>
                        <a:t>-23,4</a:t>
                      </a:r>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14</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a:effectLst/>
                        </a:rPr>
                        <a:t>i.u</a:t>
                      </a:r>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1 039</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9,6</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70 651</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1,6</a:t>
                      </a:r>
                      <a:endParaRPr lang="sv-SE" sz="800" b="0" i="0" u="none" strike="noStrike">
                        <a:solidFill>
                          <a:srgbClr val="000000"/>
                        </a:solidFill>
                        <a:effectLst/>
                        <a:latin typeface="Futura Std Book" panose="020B0502020204020303" pitchFamily="34" charset="0"/>
                      </a:endParaRPr>
                    </a:p>
                  </a:txBody>
                  <a:tcPr marL="9525" marR="9525" marT="9525" marB="0" anchor="b"/>
                </a:tc>
                <a:extLst>
                  <a:ext uri="{0D108BD9-81ED-4DB2-BD59-A6C34878D82A}">
                    <a16:rowId xmlns:a16="http://schemas.microsoft.com/office/drawing/2014/main" val="3756884072"/>
                  </a:ext>
                </a:extLst>
              </a:tr>
              <a:tr h="133864">
                <a:tc>
                  <a:txBody>
                    <a:bodyPr/>
                    <a:lstStyle/>
                    <a:p>
                      <a:pPr algn="l" fontAlgn="b"/>
                      <a:r>
                        <a:rPr lang="sv-SE" sz="800" b="1" u="none" strike="noStrike">
                          <a:effectLst/>
                        </a:rPr>
                        <a:t>Danderyd</a:t>
                      </a:r>
                      <a:endParaRPr lang="sv-SE" sz="800" b="1" i="0" u="none" strike="noStrike">
                        <a:solidFill>
                          <a:srgbClr val="000000"/>
                        </a:solidFill>
                        <a:effectLst/>
                        <a:latin typeface="Futura Std Book" panose="020B0502020204020303" pitchFamily="34" charset="0"/>
                      </a:endParaRPr>
                    </a:p>
                  </a:txBody>
                  <a:tcPr marL="108000" marR="9525" marT="9525" marB="0" anchor="b"/>
                </a:tc>
                <a:tc>
                  <a:txBody>
                    <a:bodyPr/>
                    <a:lstStyle/>
                    <a:p>
                      <a:pPr algn="ctr" fontAlgn="b"/>
                      <a:r>
                        <a:rPr lang="sv-SE" sz="800" u="none" strike="noStrike">
                          <a:effectLst/>
                        </a:rPr>
                        <a:t>1 088</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15,0</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24</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a:effectLst/>
                        </a:rPr>
                        <a:t>i.u</a:t>
                      </a:r>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459</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17,0</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32 884</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0,6</a:t>
                      </a:r>
                      <a:endParaRPr lang="sv-SE" sz="800" b="0" i="0" u="none" strike="noStrike">
                        <a:solidFill>
                          <a:srgbClr val="000000"/>
                        </a:solidFill>
                        <a:effectLst/>
                        <a:latin typeface="Futura Std Book" panose="020B0502020204020303" pitchFamily="34" charset="0"/>
                      </a:endParaRPr>
                    </a:p>
                  </a:txBody>
                  <a:tcPr marL="9525" marR="9525" marT="9525" marB="0" anchor="b"/>
                </a:tc>
                <a:extLst>
                  <a:ext uri="{0D108BD9-81ED-4DB2-BD59-A6C34878D82A}">
                    <a16:rowId xmlns:a16="http://schemas.microsoft.com/office/drawing/2014/main" val="3079797130"/>
                  </a:ext>
                </a:extLst>
              </a:tr>
              <a:tr h="133864">
                <a:tc>
                  <a:txBody>
                    <a:bodyPr/>
                    <a:lstStyle/>
                    <a:p>
                      <a:pPr algn="l" fontAlgn="b"/>
                      <a:r>
                        <a:rPr lang="sv-SE" sz="800" b="1" u="none" strike="noStrike">
                          <a:effectLst/>
                        </a:rPr>
                        <a:t>Sollentuna</a:t>
                      </a:r>
                      <a:endParaRPr lang="sv-SE" sz="800" b="1" i="0" u="none" strike="noStrike">
                        <a:solidFill>
                          <a:srgbClr val="000000"/>
                        </a:solidFill>
                        <a:effectLst/>
                        <a:latin typeface="Futura Std Book" panose="020B0502020204020303" pitchFamily="34" charset="0"/>
                      </a:endParaRPr>
                    </a:p>
                  </a:txBody>
                  <a:tcPr marL="108000" marR="9525" marT="9525" marB="0" anchor="b"/>
                </a:tc>
                <a:tc>
                  <a:txBody>
                    <a:bodyPr/>
                    <a:lstStyle/>
                    <a:p>
                      <a:pPr algn="ctr" fontAlgn="b"/>
                      <a:r>
                        <a:rPr lang="sv-SE" sz="800" u="none" strike="noStrike">
                          <a:effectLst/>
                        </a:rPr>
                        <a:t>1 581</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-9,1</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57</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-3,4</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1 829</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4,6</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71 870</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1,1</a:t>
                      </a:r>
                      <a:endParaRPr lang="sv-SE" sz="800" b="0" i="0" u="none" strike="noStrike">
                        <a:solidFill>
                          <a:srgbClr val="000000"/>
                        </a:solidFill>
                        <a:effectLst/>
                        <a:latin typeface="Futura Std Book" panose="020B0502020204020303" pitchFamily="34" charset="0"/>
                      </a:endParaRPr>
                    </a:p>
                  </a:txBody>
                  <a:tcPr marL="9525" marR="9525" marT="9525" marB="0" anchor="b"/>
                </a:tc>
                <a:extLst>
                  <a:ext uri="{0D108BD9-81ED-4DB2-BD59-A6C34878D82A}">
                    <a16:rowId xmlns:a16="http://schemas.microsoft.com/office/drawing/2014/main" val="1335501700"/>
                  </a:ext>
                </a:extLst>
              </a:tr>
              <a:tr h="133864">
                <a:tc>
                  <a:txBody>
                    <a:bodyPr/>
                    <a:lstStyle/>
                    <a:p>
                      <a:pPr algn="l" fontAlgn="b"/>
                      <a:r>
                        <a:rPr lang="sv-SE" sz="800" b="1" u="none" strike="noStrike">
                          <a:effectLst/>
                        </a:rPr>
                        <a:t>Stockholm</a:t>
                      </a:r>
                      <a:endParaRPr lang="sv-SE" sz="800" b="1" i="0" u="none" strike="noStrike">
                        <a:solidFill>
                          <a:srgbClr val="000000"/>
                        </a:solidFill>
                        <a:effectLst/>
                        <a:latin typeface="Futura Std Book" panose="020B0502020204020303" pitchFamily="34" charset="0"/>
                      </a:endParaRPr>
                    </a:p>
                  </a:txBody>
                  <a:tcPr marL="108000" marR="9525" marT="9525" marB="0" anchor="b"/>
                </a:tc>
                <a:tc>
                  <a:txBody>
                    <a:bodyPr/>
                    <a:lstStyle/>
                    <a:p>
                      <a:pPr algn="ctr" fontAlgn="b"/>
                      <a:r>
                        <a:rPr lang="sv-SE" sz="800" u="none" strike="noStrike">
                          <a:effectLst/>
                        </a:rPr>
                        <a:t>66 162</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-1,7</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1 399</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21,3</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30 703</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2,1</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952 058</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1,4</a:t>
                      </a:r>
                      <a:endParaRPr lang="sv-SE" sz="800" b="0" i="0" u="none" strike="noStrike">
                        <a:solidFill>
                          <a:srgbClr val="000000"/>
                        </a:solidFill>
                        <a:effectLst/>
                        <a:latin typeface="Futura Std Book" panose="020B0502020204020303" pitchFamily="34" charset="0"/>
                      </a:endParaRPr>
                    </a:p>
                  </a:txBody>
                  <a:tcPr marL="9525" marR="9525" marT="9525" marB="0" anchor="b"/>
                </a:tc>
                <a:extLst>
                  <a:ext uri="{0D108BD9-81ED-4DB2-BD59-A6C34878D82A}">
                    <a16:rowId xmlns:a16="http://schemas.microsoft.com/office/drawing/2014/main" val="2723262819"/>
                  </a:ext>
                </a:extLst>
              </a:tr>
              <a:tr h="133864">
                <a:tc>
                  <a:txBody>
                    <a:bodyPr/>
                    <a:lstStyle/>
                    <a:p>
                      <a:pPr algn="l" fontAlgn="b"/>
                      <a:r>
                        <a:rPr lang="sv-SE" sz="800" b="1" u="none" strike="noStrike">
                          <a:effectLst/>
                        </a:rPr>
                        <a:t>Södertälje</a:t>
                      </a:r>
                      <a:endParaRPr lang="sv-SE" sz="800" b="1" i="0" u="none" strike="noStrike">
                        <a:solidFill>
                          <a:srgbClr val="000000"/>
                        </a:solidFill>
                        <a:effectLst/>
                        <a:latin typeface="Futura Std Book" panose="020B0502020204020303" pitchFamily="34" charset="0"/>
                      </a:endParaRPr>
                    </a:p>
                  </a:txBody>
                  <a:tcPr marL="108000" marR="9525" marT="9525" marB="0" anchor="b"/>
                </a:tc>
                <a:tc>
                  <a:txBody>
                    <a:bodyPr/>
                    <a:lstStyle/>
                    <a:p>
                      <a:pPr algn="ctr" fontAlgn="b"/>
                      <a:r>
                        <a:rPr lang="sv-SE" sz="800" u="none" strike="noStrike">
                          <a:effectLst/>
                        </a:rPr>
                        <a:t>3 478</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11,3</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8</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-88,4</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6 024</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-7,8</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96 254</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1,3</a:t>
                      </a:r>
                      <a:endParaRPr lang="sv-SE" sz="800" b="0" i="0" u="none" strike="noStrike">
                        <a:solidFill>
                          <a:srgbClr val="000000"/>
                        </a:solidFill>
                        <a:effectLst/>
                        <a:latin typeface="Futura Std Book" panose="020B0502020204020303" pitchFamily="34" charset="0"/>
                      </a:endParaRPr>
                    </a:p>
                  </a:txBody>
                  <a:tcPr marL="9525" marR="9525" marT="9525" marB="0" anchor="b"/>
                </a:tc>
                <a:extLst>
                  <a:ext uri="{0D108BD9-81ED-4DB2-BD59-A6C34878D82A}">
                    <a16:rowId xmlns:a16="http://schemas.microsoft.com/office/drawing/2014/main" val="19212910"/>
                  </a:ext>
                </a:extLst>
              </a:tr>
              <a:tr h="133864">
                <a:tc>
                  <a:txBody>
                    <a:bodyPr/>
                    <a:lstStyle/>
                    <a:p>
                      <a:pPr algn="l" fontAlgn="b"/>
                      <a:r>
                        <a:rPr lang="sv-SE" sz="800" b="1" u="none" strike="noStrike">
                          <a:effectLst/>
                        </a:rPr>
                        <a:t>Nacka</a:t>
                      </a:r>
                      <a:endParaRPr lang="sv-SE" sz="800" b="1" i="0" u="none" strike="noStrike">
                        <a:solidFill>
                          <a:srgbClr val="000000"/>
                        </a:solidFill>
                        <a:effectLst/>
                        <a:latin typeface="Futura Std Book" panose="020B0502020204020303" pitchFamily="34" charset="0"/>
                      </a:endParaRPr>
                    </a:p>
                  </a:txBody>
                  <a:tcPr marL="108000" marR="9525" marT="9525" marB="0" anchor="b"/>
                </a:tc>
                <a:tc>
                  <a:txBody>
                    <a:bodyPr/>
                    <a:lstStyle/>
                    <a:p>
                      <a:pPr algn="ctr" fontAlgn="b"/>
                      <a:r>
                        <a:rPr lang="sv-SE" sz="800" u="none" strike="noStrike">
                          <a:effectLst/>
                        </a:rPr>
                        <a:t>2 175</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3,0</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49</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-60,2</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2 338</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9,1</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101 697</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2,0</a:t>
                      </a:r>
                      <a:endParaRPr lang="sv-SE" sz="800" b="0" i="0" u="none" strike="noStrike">
                        <a:solidFill>
                          <a:srgbClr val="000000"/>
                        </a:solidFill>
                        <a:effectLst/>
                        <a:latin typeface="Futura Std Book" panose="020B0502020204020303" pitchFamily="34" charset="0"/>
                      </a:endParaRPr>
                    </a:p>
                  </a:txBody>
                  <a:tcPr marL="9525" marR="9525" marT="9525" marB="0" anchor="b"/>
                </a:tc>
                <a:extLst>
                  <a:ext uri="{0D108BD9-81ED-4DB2-BD59-A6C34878D82A}">
                    <a16:rowId xmlns:a16="http://schemas.microsoft.com/office/drawing/2014/main" val="3182495649"/>
                  </a:ext>
                </a:extLst>
              </a:tr>
              <a:tr h="133864">
                <a:tc>
                  <a:txBody>
                    <a:bodyPr/>
                    <a:lstStyle/>
                    <a:p>
                      <a:pPr algn="l" fontAlgn="b"/>
                      <a:r>
                        <a:rPr lang="sv-SE" sz="800" b="1" u="none" strike="noStrike">
                          <a:effectLst/>
                        </a:rPr>
                        <a:t>Sundbyberg</a:t>
                      </a:r>
                      <a:endParaRPr lang="sv-SE" sz="800" b="1" i="0" u="none" strike="noStrike">
                        <a:solidFill>
                          <a:srgbClr val="000000"/>
                        </a:solidFill>
                        <a:effectLst/>
                        <a:latin typeface="Futura Std Book" panose="020B0502020204020303" pitchFamily="34" charset="0"/>
                      </a:endParaRPr>
                    </a:p>
                  </a:txBody>
                  <a:tcPr marL="108000" marR="9525" marT="9525" marB="0" anchor="b"/>
                </a:tc>
                <a:tc>
                  <a:txBody>
                    <a:bodyPr/>
                    <a:lstStyle/>
                    <a:p>
                      <a:pPr algn="ctr" fontAlgn="b"/>
                      <a:r>
                        <a:rPr lang="sv-SE" sz="800" u="none" strike="noStrike">
                          <a:effectLst/>
                        </a:rPr>
                        <a:t>1 031</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-33,7</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20</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-78,7</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1 602</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-5,5</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49 598</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2,8</a:t>
                      </a:r>
                      <a:endParaRPr lang="sv-SE" sz="800" b="0" i="0" u="none" strike="noStrike">
                        <a:solidFill>
                          <a:srgbClr val="000000"/>
                        </a:solidFill>
                        <a:effectLst/>
                        <a:latin typeface="Futura Std Book" panose="020B0502020204020303" pitchFamily="34" charset="0"/>
                      </a:endParaRPr>
                    </a:p>
                  </a:txBody>
                  <a:tcPr marL="9525" marR="9525" marT="9525" marB="0" anchor="b"/>
                </a:tc>
                <a:extLst>
                  <a:ext uri="{0D108BD9-81ED-4DB2-BD59-A6C34878D82A}">
                    <a16:rowId xmlns:a16="http://schemas.microsoft.com/office/drawing/2014/main" val="1483850112"/>
                  </a:ext>
                </a:extLst>
              </a:tr>
              <a:tr h="133864">
                <a:tc>
                  <a:txBody>
                    <a:bodyPr/>
                    <a:lstStyle/>
                    <a:p>
                      <a:pPr algn="l" fontAlgn="b"/>
                      <a:r>
                        <a:rPr lang="sv-SE" sz="800" b="1" u="none" strike="noStrike">
                          <a:effectLst/>
                        </a:rPr>
                        <a:t>Solna</a:t>
                      </a:r>
                      <a:endParaRPr lang="sv-SE" sz="800" b="1" i="0" u="none" strike="noStrike">
                        <a:solidFill>
                          <a:srgbClr val="000000"/>
                        </a:solidFill>
                        <a:effectLst/>
                        <a:latin typeface="Futura Std Book" panose="020B0502020204020303" pitchFamily="34" charset="0"/>
                      </a:endParaRPr>
                    </a:p>
                  </a:txBody>
                  <a:tcPr marL="108000" marR="9525" marT="9525" marB="0" anchor="b"/>
                </a:tc>
                <a:tc>
                  <a:txBody>
                    <a:bodyPr/>
                    <a:lstStyle/>
                    <a:p>
                      <a:pPr algn="ctr" fontAlgn="b"/>
                      <a:r>
                        <a:rPr lang="sv-SE" sz="800" u="none" strike="noStrike">
                          <a:effectLst/>
                        </a:rPr>
                        <a:t>4 933</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3,1</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354</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121,3</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1 918</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11,7</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80 035</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2,4</a:t>
                      </a:r>
                      <a:endParaRPr lang="sv-SE" sz="800" b="0" i="0" u="none" strike="noStrike">
                        <a:solidFill>
                          <a:srgbClr val="000000"/>
                        </a:solidFill>
                        <a:effectLst/>
                        <a:latin typeface="Futura Std Book" panose="020B0502020204020303" pitchFamily="34" charset="0"/>
                      </a:endParaRPr>
                    </a:p>
                  </a:txBody>
                  <a:tcPr marL="9525" marR="9525" marT="9525" marB="0" anchor="b"/>
                </a:tc>
                <a:extLst>
                  <a:ext uri="{0D108BD9-81ED-4DB2-BD59-A6C34878D82A}">
                    <a16:rowId xmlns:a16="http://schemas.microsoft.com/office/drawing/2014/main" val="2623060344"/>
                  </a:ext>
                </a:extLst>
              </a:tr>
              <a:tr h="133864">
                <a:tc>
                  <a:txBody>
                    <a:bodyPr/>
                    <a:lstStyle/>
                    <a:p>
                      <a:pPr algn="l" fontAlgn="b"/>
                      <a:r>
                        <a:rPr lang="sv-SE" sz="800" b="1" u="none" strike="noStrike">
                          <a:effectLst/>
                        </a:rPr>
                        <a:t>Lidingö</a:t>
                      </a:r>
                      <a:endParaRPr lang="sv-SE" sz="800" b="1" i="0" u="none" strike="noStrike">
                        <a:solidFill>
                          <a:srgbClr val="000000"/>
                        </a:solidFill>
                        <a:effectLst/>
                        <a:latin typeface="Futura Std Book" panose="020B0502020204020303" pitchFamily="34" charset="0"/>
                      </a:endParaRPr>
                    </a:p>
                  </a:txBody>
                  <a:tcPr marL="108000" marR="9525" marT="9525" marB="0" anchor="b"/>
                </a:tc>
                <a:tc>
                  <a:txBody>
                    <a:bodyPr/>
                    <a:lstStyle/>
                    <a:p>
                      <a:pPr algn="ctr" fontAlgn="b"/>
                      <a:r>
                        <a:rPr lang="sv-SE" sz="800" u="none" strike="noStrike">
                          <a:effectLst/>
                        </a:rPr>
                        <a:t>916</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29,0</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17</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6,3</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796</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11,7</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47 239</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0,8</a:t>
                      </a:r>
                      <a:endParaRPr lang="sv-SE" sz="800" b="0" i="0" u="none" strike="noStrike">
                        <a:solidFill>
                          <a:srgbClr val="000000"/>
                        </a:solidFill>
                        <a:effectLst/>
                        <a:latin typeface="Futura Std Book" panose="020B0502020204020303" pitchFamily="34" charset="0"/>
                      </a:endParaRPr>
                    </a:p>
                  </a:txBody>
                  <a:tcPr marL="9525" marR="9525" marT="9525" marB="0" anchor="b"/>
                </a:tc>
                <a:extLst>
                  <a:ext uri="{0D108BD9-81ED-4DB2-BD59-A6C34878D82A}">
                    <a16:rowId xmlns:a16="http://schemas.microsoft.com/office/drawing/2014/main" val="3000138427"/>
                  </a:ext>
                </a:extLst>
              </a:tr>
              <a:tr h="133864">
                <a:tc>
                  <a:txBody>
                    <a:bodyPr/>
                    <a:lstStyle/>
                    <a:p>
                      <a:pPr algn="l" fontAlgn="b"/>
                      <a:r>
                        <a:rPr lang="sv-SE" sz="800" b="1" u="none" strike="noStrike">
                          <a:effectLst/>
                        </a:rPr>
                        <a:t>Vaxholm</a:t>
                      </a:r>
                      <a:endParaRPr lang="sv-SE" sz="800" b="1" i="0" u="none" strike="noStrike">
                        <a:solidFill>
                          <a:srgbClr val="000000"/>
                        </a:solidFill>
                        <a:effectLst/>
                        <a:latin typeface="Futura Std Book" panose="020B0502020204020303" pitchFamily="34" charset="0"/>
                      </a:endParaRPr>
                    </a:p>
                  </a:txBody>
                  <a:tcPr marL="108000" marR="9525" marT="9525" marB="0" anchor="b"/>
                </a:tc>
                <a:tc>
                  <a:txBody>
                    <a:bodyPr/>
                    <a:lstStyle/>
                    <a:p>
                      <a:pPr algn="ctr" fontAlgn="b"/>
                      <a:r>
                        <a:rPr lang="sv-SE" sz="800" u="none" strike="noStrike">
                          <a:effectLst/>
                        </a:rPr>
                        <a:t>219</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-0,5</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0</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i.u</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167</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2,9</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11 846</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1,6</a:t>
                      </a:r>
                      <a:endParaRPr lang="sv-SE" sz="800" b="0" i="0" u="none" strike="noStrike">
                        <a:solidFill>
                          <a:srgbClr val="000000"/>
                        </a:solidFill>
                        <a:effectLst/>
                        <a:latin typeface="Futura Std Book" panose="020B0502020204020303" pitchFamily="34" charset="0"/>
                      </a:endParaRPr>
                    </a:p>
                  </a:txBody>
                  <a:tcPr marL="9525" marR="9525" marT="9525" marB="0" anchor="b"/>
                </a:tc>
                <a:extLst>
                  <a:ext uri="{0D108BD9-81ED-4DB2-BD59-A6C34878D82A}">
                    <a16:rowId xmlns:a16="http://schemas.microsoft.com/office/drawing/2014/main" val="1094669929"/>
                  </a:ext>
                </a:extLst>
              </a:tr>
              <a:tr h="133864">
                <a:tc>
                  <a:txBody>
                    <a:bodyPr/>
                    <a:lstStyle/>
                    <a:p>
                      <a:pPr algn="l" fontAlgn="b"/>
                      <a:r>
                        <a:rPr lang="sv-SE" sz="800" b="1" u="none" strike="noStrike">
                          <a:effectLst/>
                        </a:rPr>
                        <a:t>Norrtälje</a:t>
                      </a:r>
                      <a:endParaRPr lang="sv-SE" sz="800" b="1" i="0" u="none" strike="noStrike">
                        <a:solidFill>
                          <a:srgbClr val="000000"/>
                        </a:solidFill>
                        <a:effectLst/>
                        <a:latin typeface="Futura Std Book" panose="020B0502020204020303" pitchFamily="34" charset="0"/>
                      </a:endParaRPr>
                    </a:p>
                  </a:txBody>
                  <a:tcPr marL="108000" marR="9525" marT="9525" marB="0" anchor="b"/>
                </a:tc>
                <a:tc>
                  <a:txBody>
                    <a:bodyPr/>
                    <a:lstStyle/>
                    <a:p>
                      <a:pPr algn="ctr" fontAlgn="b"/>
                      <a:r>
                        <a:rPr lang="sv-SE" sz="800" u="none" strike="noStrike">
                          <a:effectLst/>
                        </a:rPr>
                        <a:t>1 501</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-4,6</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24</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-14,3</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1 288</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6,2</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61 057</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2,2</a:t>
                      </a:r>
                      <a:endParaRPr lang="sv-SE" sz="800" b="0" i="0" u="none" strike="noStrike">
                        <a:solidFill>
                          <a:srgbClr val="000000"/>
                        </a:solidFill>
                        <a:effectLst/>
                        <a:latin typeface="Futura Std Book" panose="020B0502020204020303" pitchFamily="34" charset="0"/>
                      </a:endParaRPr>
                    </a:p>
                  </a:txBody>
                  <a:tcPr marL="9525" marR="9525" marT="9525" marB="0" anchor="b"/>
                </a:tc>
                <a:extLst>
                  <a:ext uri="{0D108BD9-81ED-4DB2-BD59-A6C34878D82A}">
                    <a16:rowId xmlns:a16="http://schemas.microsoft.com/office/drawing/2014/main" val="1075114356"/>
                  </a:ext>
                </a:extLst>
              </a:tr>
              <a:tr h="133864">
                <a:tc>
                  <a:txBody>
                    <a:bodyPr/>
                    <a:lstStyle/>
                    <a:p>
                      <a:pPr algn="l" fontAlgn="b"/>
                      <a:r>
                        <a:rPr lang="sv-SE" sz="800" b="1" u="none" strike="noStrike">
                          <a:effectLst/>
                        </a:rPr>
                        <a:t>Sigtuna</a:t>
                      </a:r>
                      <a:endParaRPr lang="sv-SE" sz="800" b="1" i="0" u="none" strike="noStrike">
                        <a:solidFill>
                          <a:srgbClr val="000000"/>
                        </a:solidFill>
                        <a:effectLst/>
                        <a:latin typeface="Futura Std Book" panose="020B0502020204020303" pitchFamily="34" charset="0"/>
                      </a:endParaRPr>
                    </a:p>
                  </a:txBody>
                  <a:tcPr marL="108000" marR="9525" marT="9525" marB="0" anchor="b"/>
                </a:tc>
                <a:tc>
                  <a:txBody>
                    <a:bodyPr/>
                    <a:lstStyle/>
                    <a:p>
                      <a:pPr algn="ctr" fontAlgn="b"/>
                      <a:r>
                        <a:rPr lang="sv-SE" sz="800" u="none" strike="noStrike">
                          <a:effectLst/>
                        </a:rPr>
                        <a:t>2 054</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26,1</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60</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17,6</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1 640</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3,9</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47 481</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1,9</a:t>
                      </a:r>
                      <a:endParaRPr lang="sv-SE" sz="800" b="0" i="0" u="none" strike="noStrike">
                        <a:solidFill>
                          <a:srgbClr val="000000"/>
                        </a:solidFill>
                        <a:effectLst/>
                        <a:latin typeface="Futura Std Book" panose="020B0502020204020303" pitchFamily="34" charset="0"/>
                      </a:endParaRPr>
                    </a:p>
                  </a:txBody>
                  <a:tcPr marL="9525" marR="9525" marT="9525" marB="0" anchor="b"/>
                </a:tc>
                <a:extLst>
                  <a:ext uri="{0D108BD9-81ED-4DB2-BD59-A6C34878D82A}">
                    <a16:rowId xmlns:a16="http://schemas.microsoft.com/office/drawing/2014/main" val="3549716349"/>
                  </a:ext>
                </a:extLst>
              </a:tr>
              <a:tr h="133864">
                <a:tc>
                  <a:txBody>
                    <a:bodyPr/>
                    <a:lstStyle/>
                    <a:p>
                      <a:pPr algn="l" fontAlgn="b"/>
                      <a:r>
                        <a:rPr lang="sv-SE" sz="800" b="1" u="none" strike="noStrike">
                          <a:effectLst/>
                        </a:rPr>
                        <a:t>Nynäshamn</a:t>
                      </a:r>
                      <a:endParaRPr lang="sv-SE" sz="800" b="1" i="0" u="none" strike="noStrike">
                        <a:solidFill>
                          <a:srgbClr val="000000"/>
                        </a:solidFill>
                        <a:effectLst/>
                        <a:latin typeface="Futura Std Book" panose="020B0502020204020303" pitchFamily="34" charset="0"/>
                      </a:endParaRPr>
                    </a:p>
                  </a:txBody>
                  <a:tcPr marL="108000" marR="9525" marT="9525" marB="0" anchor="b"/>
                </a:tc>
                <a:tc>
                  <a:txBody>
                    <a:bodyPr/>
                    <a:lstStyle/>
                    <a:p>
                      <a:pPr algn="ctr" fontAlgn="b"/>
                      <a:r>
                        <a:rPr lang="sv-SE" sz="800" u="none" strike="noStrike">
                          <a:effectLst/>
                        </a:rPr>
                        <a:t>526</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-7,1</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8</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i.u</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816</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2,8</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28 137</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a:effectLst/>
                        </a:rPr>
                        <a:t>1,1</a:t>
                      </a:r>
                      <a:endParaRPr lang="sv-SE" sz="800" b="0" i="0" u="none" strike="noStrike" dirty="0">
                        <a:solidFill>
                          <a:srgbClr val="000000"/>
                        </a:solidFill>
                        <a:effectLst/>
                        <a:latin typeface="Futura Std Book" panose="020B0502020204020303" pitchFamily="34" charset="0"/>
                      </a:endParaRPr>
                    </a:p>
                  </a:txBody>
                  <a:tcPr marL="9525" marR="9525" marT="9525" marB="0" anchor="b"/>
                </a:tc>
                <a:extLst>
                  <a:ext uri="{0D108BD9-81ED-4DB2-BD59-A6C34878D82A}">
                    <a16:rowId xmlns:a16="http://schemas.microsoft.com/office/drawing/2014/main" val="2711075929"/>
                  </a:ext>
                </a:extLst>
              </a:tr>
            </a:tbl>
          </a:graphicData>
        </a:graphic>
      </p:graphicFrame>
      <p:sp>
        <p:nvSpPr>
          <p:cNvPr id="4" name="Rubrik 2"/>
          <p:cNvSpPr txBox="1">
            <a:spLocks/>
          </p:cNvSpPr>
          <p:nvPr/>
        </p:nvSpPr>
        <p:spPr bwMode="auto">
          <a:xfrm>
            <a:off x="2424146" y="68886"/>
            <a:ext cx="6208130" cy="72782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lnSpc>
                <a:spcPts val="3213"/>
              </a:lnSpc>
              <a:spcBef>
                <a:spcPct val="0"/>
              </a:spcBef>
              <a:spcAft>
                <a:spcPct val="0"/>
              </a:spcAft>
              <a:defRPr sz="2200" b="1" kern="1200" cap="none" spc="-89" baseline="0">
                <a:solidFill>
                  <a:schemeClr val="tx1"/>
                </a:solidFill>
                <a:latin typeface="+mj-lt"/>
                <a:ea typeface="+mj-ea"/>
                <a:cs typeface="+mj-cs"/>
              </a:defRPr>
            </a:lvl1pPr>
            <a:lvl2pPr algn="ctr" rtl="0" eaLnBrk="1" fontAlgn="base" hangingPunct="1">
              <a:spcBef>
                <a:spcPct val="0"/>
              </a:spcBef>
              <a:spcAft>
                <a:spcPct val="0"/>
              </a:spcAft>
              <a:defRPr sz="3900">
                <a:solidFill>
                  <a:schemeClr val="tx1"/>
                </a:solidFill>
                <a:latin typeface="Calibri" pitchFamily="34" charset="0"/>
              </a:defRPr>
            </a:lvl2pPr>
            <a:lvl3pPr algn="ctr" rtl="0" eaLnBrk="1" fontAlgn="base" hangingPunct="1">
              <a:spcBef>
                <a:spcPct val="0"/>
              </a:spcBef>
              <a:spcAft>
                <a:spcPct val="0"/>
              </a:spcAft>
              <a:defRPr sz="3900">
                <a:solidFill>
                  <a:schemeClr val="tx1"/>
                </a:solidFill>
                <a:latin typeface="Calibri" pitchFamily="34" charset="0"/>
              </a:defRPr>
            </a:lvl3pPr>
            <a:lvl4pPr algn="ctr" rtl="0" eaLnBrk="1" fontAlgn="base" hangingPunct="1">
              <a:spcBef>
                <a:spcPct val="0"/>
              </a:spcBef>
              <a:spcAft>
                <a:spcPct val="0"/>
              </a:spcAft>
              <a:defRPr sz="3900">
                <a:solidFill>
                  <a:schemeClr val="tx1"/>
                </a:solidFill>
                <a:latin typeface="Calibri" pitchFamily="34" charset="0"/>
              </a:defRPr>
            </a:lvl4pPr>
            <a:lvl5pPr algn="ctr" rtl="0" eaLnBrk="1" fontAlgn="base" hangingPunct="1">
              <a:spcBef>
                <a:spcPct val="0"/>
              </a:spcBef>
              <a:spcAft>
                <a:spcPct val="0"/>
              </a:spcAft>
              <a:defRPr sz="3900">
                <a:solidFill>
                  <a:schemeClr val="tx1"/>
                </a:solidFill>
                <a:latin typeface="Calibri" pitchFamily="34" charset="0"/>
              </a:defRPr>
            </a:lvl5pPr>
            <a:lvl6pPr marL="408157" algn="ctr" rtl="0" eaLnBrk="1" fontAlgn="base" hangingPunct="1">
              <a:spcBef>
                <a:spcPct val="0"/>
              </a:spcBef>
              <a:spcAft>
                <a:spcPct val="0"/>
              </a:spcAft>
              <a:defRPr sz="3900">
                <a:solidFill>
                  <a:schemeClr val="tx1"/>
                </a:solidFill>
                <a:latin typeface="Calibri" pitchFamily="34" charset="0"/>
              </a:defRPr>
            </a:lvl6pPr>
            <a:lvl7pPr marL="816314" algn="ctr" rtl="0" eaLnBrk="1" fontAlgn="base" hangingPunct="1">
              <a:spcBef>
                <a:spcPct val="0"/>
              </a:spcBef>
              <a:spcAft>
                <a:spcPct val="0"/>
              </a:spcAft>
              <a:defRPr sz="3900">
                <a:solidFill>
                  <a:schemeClr val="tx1"/>
                </a:solidFill>
                <a:latin typeface="Calibri" pitchFamily="34" charset="0"/>
              </a:defRPr>
            </a:lvl7pPr>
            <a:lvl8pPr marL="1224472" algn="ctr" rtl="0" eaLnBrk="1" fontAlgn="base" hangingPunct="1">
              <a:spcBef>
                <a:spcPct val="0"/>
              </a:spcBef>
              <a:spcAft>
                <a:spcPct val="0"/>
              </a:spcAft>
              <a:defRPr sz="3900">
                <a:solidFill>
                  <a:schemeClr val="tx1"/>
                </a:solidFill>
                <a:latin typeface="Calibri" pitchFamily="34" charset="0"/>
              </a:defRPr>
            </a:lvl8pPr>
            <a:lvl9pPr marL="1632629" algn="ctr" rtl="0" eaLnBrk="1" fontAlgn="base" hangingPunct="1">
              <a:spcBef>
                <a:spcPct val="0"/>
              </a:spcBef>
              <a:spcAft>
                <a:spcPct val="0"/>
              </a:spcAft>
              <a:defRPr sz="3900">
                <a:solidFill>
                  <a:schemeClr val="tx1"/>
                </a:solidFill>
                <a:latin typeface="Calibri" pitchFamily="34" charset="0"/>
              </a:defRPr>
            </a:lvl9pPr>
          </a:lstStyle>
          <a:p>
            <a:pPr>
              <a:lnSpc>
                <a:spcPct val="100000"/>
              </a:lnSpc>
            </a:pPr>
            <a:r>
              <a:rPr lang="sv-SE" sz="2800"/>
              <a:t>Arbetsmarknad och befolkning</a:t>
            </a:r>
          </a:p>
          <a:p>
            <a:pPr>
              <a:lnSpc>
                <a:spcPct val="100000"/>
              </a:lnSpc>
            </a:pPr>
            <a:r>
              <a:rPr lang="sv-SE" sz="2000"/>
              <a:t>Kommunerna i Stockholms län</a:t>
            </a:r>
            <a:r>
              <a:rPr lang="sv-SE" sz="2800" b="0"/>
              <a:t/>
            </a:r>
            <a:br>
              <a:rPr lang="sv-SE" sz="2800" b="0"/>
            </a:br>
            <a:endParaRPr lang="sv-SE" sz="2000" b="0" dirty="0"/>
          </a:p>
        </p:txBody>
      </p:sp>
    </p:spTree>
    <p:extLst>
      <p:ext uri="{BB962C8B-B14F-4D97-AF65-F5344CB8AC3E}">
        <p14:creationId xmlns:p14="http://schemas.microsoft.com/office/powerpoint/2010/main" val="941142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E5A78346-3A2F-431D-9789-74B1AA8067A5}"/>
              </a:ext>
            </a:extLst>
          </p:cNvPr>
          <p:cNvSpPr>
            <a:spLocks noGrp="1"/>
          </p:cNvSpPr>
          <p:nvPr>
            <p:ph type="title"/>
          </p:nvPr>
        </p:nvSpPr>
        <p:spPr>
          <a:xfrm>
            <a:off x="386283" y="970561"/>
            <a:ext cx="5675413" cy="575851"/>
          </a:xfrm>
        </p:spPr>
        <p:txBody>
          <a:bodyPr/>
          <a:lstStyle/>
          <a:p>
            <a:r>
              <a:rPr lang="sv-SE" dirty="0"/>
              <a:t>Om rapporten</a:t>
            </a:r>
          </a:p>
        </p:txBody>
      </p:sp>
      <p:sp>
        <p:nvSpPr>
          <p:cNvPr id="6" name="textruta 5">
            <a:extLst>
              <a:ext uri="{FF2B5EF4-FFF2-40B4-BE49-F238E27FC236}">
                <a16:creationId xmlns:a16="http://schemas.microsoft.com/office/drawing/2014/main" id="{4933B942-62AC-4BC6-B71D-185046F052B2}"/>
              </a:ext>
            </a:extLst>
          </p:cNvPr>
          <p:cNvSpPr txBox="1"/>
          <p:nvPr/>
        </p:nvSpPr>
        <p:spPr>
          <a:xfrm>
            <a:off x="386283" y="1605289"/>
            <a:ext cx="4052367" cy="3323987"/>
          </a:xfrm>
          <a:prstGeom prst="rect">
            <a:avLst/>
          </a:prstGeom>
          <a:noFill/>
        </p:spPr>
        <p:txBody>
          <a:bodyPr wrap="square" lIns="0" tIns="0" rIns="0" bIns="0" rtlCol="0">
            <a:spAutoFit/>
          </a:bodyPr>
          <a:lstStyle/>
          <a:p>
            <a:r>
              <a:rPr lang="sv-SE" sz="800" dirty="0"/>
              <a:t>Rapporten är utgiven av Stockholm Business Region och publiceras fyra gånger per år. Rapporten omfattar Stockholms län och stad. </a:t>
            </a:r>
          </a:p>
          <a:p>
            <a:endParaRPr lang="sv-SE" sz="800" dirty="0"/>
          </a:p>
          <a:p>
            <a:r>
              <a:rPr lang="sv-SE" sz="800" dirty="0"/>
              <a:t>Statistiken bygger på uppgifter från Statistiska centralbyrån, Arbetsförmedlingen och Bolagsverket. </a:t>
            </a:r>
          </a:p>
          <a:p>
            <a:endParaRPr lang="sv-SE" sz="800" dirty="0"/>
          </a:p>
          <a:p>
            <a:r>
              <a:rPr lang="sv-SE" sz="800" dirty="0"/>
              <a:t>I rapporten jämförs främst utvecklingen med samma kvartal föregående år, exempelvis kvartal 1 jämförs med kvartal 1 tidigare år osv. För vissa indikatorer presenteras även totala rullande 12-värden där de fyra senaste kvartalen summeras för att få mer stabilitet i trenden. Dessa jämförs då med föregående fyra kvartal. Diagrammen som visar absoluta värden är säsongrensande för att visa trenden. Övriga diagram har indexerade värden som visar procentuella förändringen från startåret med värde 100 (i regel motsvarande kvartal för 10 år sedan).</a:t>
            </a:r>
          </a:p>
          <a:p>
            <a:endParaRPr lang="sv-SE" sz="800" dirty="0"/>
          </a:p>
          <a:p>
            <a:r>
              <a:rPr lang="sv-SE" sz="800" dirty="0"/>
              <a:t>Rapporten finns tillgänglig på</a:t>
            </a:r>
          </a:p>
          <a:p>
            <a:r>
              <a:rPr lang="sv-SE" sz="800" u="sng" dirty="0">
                <a:hlinkClick r:id="rId2"/>
              </a:rPr>
              <a:t>http://foretag.stockholm.se/Foretagsservice/Stockholmskonjunkturen1/</a:t>
            </a:r>
            <a:r>
              <a:rPr lang="sv-SE" sz="800" dirty="0"/>
              <a:t> </a:t>
            </a:r>
          </a:p>
          <a:p>
            <a:r>
              <a:rPr lang="sv-SE" sz="800" dirty="0"/>
              <a:t/>
            </a:r>
            <a:br>
              <a:rPr lang="sv-SE" sz="800" dirty="0"/>
            </a:br>
            <a:r>
              <a:rPr lang="sv-SE" sz="800" dirty="0"/>
              <a:t>Stockholmsregionen omfattar Stockholms län, Uppsala län, Södermanlands län, Östergötlands län, Örebro län, Västmanlands län, Gävleborgs län och Dalarnas län.</a:t>
            </a:r>
          </a:p>
          <a:p>
            <a:endParaRPr lang="sv-SE" sz="800" dirty="0"/>
          </a:p>
          <a:p>
            <a:r>
              <a:rPr lang="sv-SE" sz="800" dirty="0"/>
              <a:t>Inom ramen för partnerskapet Stockholm Business Alliance – 55 kommuner i Stockholmsregionen – görs motsvarande rapport för regionens övriga sju län samt en gemensam för länen tillsammans</a:t>
            </a:r>
          </a:p>
          <a:p>
            <a:r>
              <a:rPr lang="sv-SE" sz="800" u="sng" dirty="0">
                <a:hlinkClick r:id="rId3"/>
              </a:rPr>
              <a:t>http://www.stockholmbusinessalliance.se/konjunkturrapporter/</a:t>
            </a:r>
            <a:endParaRPr lang="sv-SE" sz="800" dirty="0"/>
          </a:p>
          <a:p>
            <a:endParaRPr lang="sv-SE" sz="800" dirty="0"/>
          </a:p>
          <a:p>
            <a:r>
              <a:rPr lang="sv-SE" sz="800" dirty="0"/>
              <a:t>Frågor kan ställas till Stefan Frid på </a:t>
            </a:r>
            <a:r>
              <a:rPr lang="sv-SE" sz="800" dirty="0" err="1"/>
              <a:t>Invest</a:t>
            </a:r>
            <a:r>
              <a:rPr lang="sv-SE" sz="800" dirty="0"/>
              <a:t> Stockholm. </a:t>
            </a:r>
          </a:p>
          <a:p>
            <a:r>
              <a:rPr lang="sv-SE" sz="800" dirty="0"/>
              <a:t>Ansvarig utgivare: Olle Zetterberg.</a:t>
            </a:r>
          </a:p>
        </p:txBody>
      </p:sp>
    </p:spTree>
    <p:extLst>
      <p:ext uri="{BB962C8B-B14F-4D97-AF65-F5344CB8AC3E}">
        <p14:creationId xmlns:p14="http://schemas.microsoft.com/office/powerpoint/2010/main" val="14184162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ubrik 10"/>
          <p:cNvSpPr>
            <a:spLocks noGrp="1"/>
          </p:cNvSpPr>
          <p:nvPr>
            <p:ph type="title"/>
          </p:nvPr>
        </p:nvSpPr>
        <p:spPr>
          <a:xfrm>
            <a:off x="397497" y="323473"/>
            <a:ext cx="7938574" cy="604612"/>
          </a:xfrm>
        </p:spPr>
        <p:txBody>
          <a:bodyPr/>
          <a:lstStyle/>
          <a:p>
            <a:pPr>
              <a:lnSpc>
                <a:spcPct val="100000"/>
              </a:lnSpc>
            </a:pPr>
            <a:r>
              <a:rPr lang="sv-SE" spc="0" dirty="0">
                <a:solidFill>
                  <a:prstClr val="white"/>
                </a:solidFill>
              </a:rPr>
              <a:t>Stockholm Business Region</a:t>
            </a:r>
            <a:br>
              <a:rPr lang="sv-SE" spc="0" dirty="0">
                <a:solidFill>
                  <a:prstClr val="white"/>
                </a:solidFill>
              </a:rPr>
            </a:br>
            <a:r>
              <a:rPr lang="sv-SE" spc="0" dirty="0">
                <a:solidFill>
                  <a:prstClr val="white"/>
                </a:solidFill>
              </a:rPr>
              <a:t/>
            </a:r>
            <a:br>
              <a:rPr lang="sv-SE" spc="0" dirty="0">
                <a:solidFill>
                  <a:prstClr val="white"/>
                </a:solidFill>
              </a:rPr>
            </a:br>
            <a:r>
              <a:rPr lang="sv-SE" sz="1000" b="0" spc="0" dirty="0">
                <a:solidFill>
                  <a:prstClr val="white"/>
                </a:solidFill>
              </a:rPr>
              <a:t/>
            </a:r>
            <a:br>
              <a:rPr lang="sv-SE" sz="1000" b="0" spc="0" dirty="0">
                <a:solidFill>
                  <a:prstClr val="white"/>
                </a:solidFill>
              </a:rPr>
            </a:br>
            <a:r>
              <a:rPr lang="sv-SE" sz="1000" b="0" spc="0" dirty="0">
                <a:solidFill>
                  <a:prstClr val="white"/>
                </a:solidFill>
              </a:rPr>
              <a:t>Stockholm Business Region har till uppgift att utveckla och marknadsföra Stockholm som etablerings- och besöksdestination under varumärket Stockholm – The </a:t>
            </a:r>
            <a:r>
              <a:rPr lang="sv-SE" sz="1000" b="0" spc="0" dirty="0" err="1">
                <a:solidFill>
                  <a:prstClr val="white"/>
                </a:solidFill>
              </a:rPr>
              <a:t>Capital</a:t>
            </a:r>
            <a:r>
              <a:rPr lang="sv-SE" sz="1000" b="0" spc="0" dirty="0">
                <a:solidFill>
                  <a:prstClr val="white"/>
                </a:solidFill>
              </a:rPr>
              <a:t> </a:t>
            </a:r>
            <a:r>
              <a:rPr lang="sv-SE" sz="1000" b="0" spc="0" err="1">
                <a:solidFill>
                  <a:prstClr val="white"/>
                </a:solidFill>
              </a:rPr>
              <a:t>of</a:t>
            </a:r>
            <a:r>
              <a:rPr lang="sv-SE" sz="1000" b="0" spc="0">
                <a:solidFill>
                  <a:prstClr val="white"/>
                </a:solidFill>
              </a:rPr>
              <a:t> Scandinavia. </a:t>
            </a:r>
            <a:r>
              <a:rPr lang="sv-SE" sz="1000" b="0" spc="0" dirty="0">
                <a:solidFill>
                  <a:prstClr val="white"/>
                </a:solidFill>
              </a:rPr>
              <a:t>Målet är att Stockholm ska bli Europas ledande </a:t>
            </a:r>
            <a:r>
              <a:rPr lang="sv-SE" sz="1000" b="0" spc="0">
                <a:solidFill>
                  <a:prstClr val="white"/>
                </a:solidFill>
              </a:rPr>
              <a:t>hållbara tillväxtregion. </a:t>
            </a:r>
            <a:r>
              <a:rPr lang="sv-SE" sz="1000" b="0" spc="0" dirty="0">
                <a:solidFill>
                  <a:prstClr val="white"/>
                </a:solidFill>
              </a:rPr>
              <a:t/>
            </a:r>
            <a:br>
              <a:rPr lang="sv-SE" sz="1000" b="0" spc="0" dirty="0">
                <a:solidFill>
                  <a:prstClr val="white"/>
                </a:solidFill>
              </a:rPr>
            </a:br>
            <a:r>
              <a:rPr lang="sv-SE" sz="1000" b="0" spc="0" dirty="0">
                <a:solidFill>
                  <a:prstClr val="white"/>
                </a:solidFill>
              </a:rPr>
              <a:t/>
            </a:r>
            <a:br>
              <a:rPr lang="sv-SE" sz="1000" b="0" spc="0" dirty="0">
                <a:solidFill>
                  <a:prstClr val="white"/>
                </a:solidFill>
              </a:rPr>
            </a:br>
            <a:r>
              <a:rPr lang="sv-SE" sz="1000" b="0" spc="0" dirty="0">
                <a:solidFill>
                  <a:prstClr val="white"/>
                </a:solidFill>
              </a:rPr>
              <a:t>Bolaget ägs av Stockholms stad och har två dotterbolag, </a:t>
            </a:r>
            <a:r>
              <a:rPr lang="sv-SE" sz="1000" b="0" spc="0" dirty="0" err="1">
                <a:solidFill>
                  <a:prstClr val="white"/>
                </a:solidFill>
              </a:rPr>
              <a:t>Invest</a:t>
            </a:r>
            <a:r>
              <a:rPr lang="sv-SE" sz="1000" b="0" spc="0" dirty="0">
                <a:solidFill>
                  <a:prstClr val="white"/>
                </a:solidFill>
              </a:rPr>
              <a:t> Stockholm och </a:t>
            </a:r>
            <a:r>
              <a:rPr lang="sv-SE" sz="1000" b="0" spc="0">
                <a:solidFill>
                  <a:prstClr val="white"/>
                </a:solidFill>
              </a:rPr>
              <a:t>Visit Stockholm.</a:t>
            </a:r>
            <a:r>
              <a:rPr lang="sv-SE" sz="1000" b="0" spc="0" dirty="0">
                <a:solidFill>
                  <a:prstClr val="white"/>
                </a:solidFill>
              </a:rPr>
              <a:t/>
            </a:r>
            <a:br>
              <a:rPr lang="sv-SE" sz="1000" b="0" spc="0" dirty="0">
                <a:solidFill>
                  <a:prstClr val="white"/>
                </a:solidFill>
              </a:rPr>
            </a:br>
            <a:r>
              <a:rPr lang="sv-SE" sz="1000" b="0" spc="0" dirty="0">
                <a:solidFill>
                  <a:prstClr val="white"/>
                </a:solidFill>
              </a:rPr>
              <a:t/>
            </a:r>
            <a:br>
              <a:rPr lang="sv-SE" sz="1000" b="0" spc="0" dirty="0">
                <a:solidFill>
                  <a:prstClr val="white"/>
                </a:solidFill>
              </a:rPr>
            </a:br>
            <a:r>
              <a:rPr lang="sv-SE" sz="1000" b="0" spc="0" dirty="0"/>
              <a:t>Samtliga rapporter finns tillgängliga </a:t>
            </a:r>
            <a:r>
              <a:rPr lang="sv-SE" sz="1000" b="0" spc="0">
                <a:solidFill>
                  <a:srgbClr val="FFFFFF"/>
                </a:solidFill>
              </a:rPr>
              <a:t>på www.stockholmbusinessregion.se</a:t>
            </a:r>
            <a:r>
              <a:rPr lang="sv-SE" sz="1000" b="0" spc="0" dirty="0">
                <a:solidFill>
                  <a:srgbClr val="FFFFFF"/>
                </a:solidFill>
              </a:rPr>
              <a:t/>
            </a:r>
            <a:br>
              <a:rPr lang="sv-SE" sz="1000" b="0" spc="0" dirty="0">
                <a:solidFill>
                  <a:srgbClr val="FFFFFF"/>
                </a:solidFill>
              </a:rPr>
            </a:br>
            <a:r>
              <a:rPr lang="sv-SE" sz="1000" b="0" spc="0" dirty="0">
                <a:solidFill>
                  <a:srgbClr val="FFFFFF"/>
                </a:solidFill>
              </a:rPr>
              <a:t/>
            </a:r>
            <a:br>
              <a:rPr lang="sv-SE" sz="1000" b="0" spc="0" dirty="0">
                <a:solidFill>
                  <a:srgbClr val="FFFFFF"/>
                </a:solidFill>
              </a:rPr>
            </a:br>
            <a:r>
              <a:rPr lang="sv-SE" sz="1000" b="0" spc="0" dirty="0">
                <a:solidFill>
                  <a:srgbClr val="FFFFFF"/>
                </a:solidFill>
              </a:rPr>
              <a:t>Frågor kan ställas till Stefan Frid på </a:t>
            </a:r>
            <a:r>
              <a:rPr lang="sv-SE" sz="1000" b="0" spc="0" err="1">
                <a:solidFill>
                  <a:srgbClr val="FFFFFF"/>
                </a:solidFill>
              </a:rPr>
              <a:t>Invest</a:t>
            </a:r>
            <a:r>
              <a:rPr lang="sv-SE" sz="1000" b="0" spc="0">
                <a:solidFill>
                  <a:srgbClr val="FFFFFF"/>
                </a:solidFill>
              </a:rPr>
              <a:t> Stockholm. </a:t>
            </a:r>
            <a:r>
              <a:rPr lang="sv-SE" sz="1000" b="0" spc="0" dirty="0">
                <a:solidFill>
                  <a:srgbClr val="FFFFFF"/>
                </a:solidFill>
              </a:rPr>
              <a:t/>
            </a:r>
            <a:br>
              <a:rPr lang="sv-SE" sz="1000" b="0" spc="0" dirty="0">
                <a:solidFill>
                  <a:srgbClr val="FFFFFF"/>
                </a:solidFill>
              </a:rPr>
            </a:br>
            <a:r>
              <a:rPr lang="sv-SE" sz="1000" b="0" spc="0" dirty="0">
                <a:solidFill>
                  <a:srgbClr val="FFFFFF"/>
                </a:solidFill>
              </a:rPr>
              <a:t>Ansvarig utgivare: Olle Zetterberg, VD Stockholm </a:t>
            </a:r>
            <a:r>
              <a:rPr lang="sv-SE" sz="1000" b="0" spc="0">
                <a:solidFill>
                  <a:srgbClr val="FFFFFF"/>
                </a:solidFill>
              </a:rPr>
              <a:t>Business Region.</a:t>
            </a:r>
            <a:r>
              <a:rPr lang="sv-SE" sz="1000" spc="0" dirty="0">
                <a:solidFill>
                  <a:srgbClr val="FFFFFF"/>
                </a:solidFill>
              </a:rPr>
              <a:t/>
            </a:r>
            <a:br>
              <a:rPr lang="sv-SE" sz="1000" spc="0" dirty="0">
                <a:solidFill>
                  <a:srgbClr val="FFFFFF"/>
                </a:solidFill>
              </a:rPr>
            </a:br>
            <a:r>
              <a:rPr lang="sv-SE" sz="1000" b="0" spc="0" dirty="0">
                <a:solidFill>
                  <a:prstClr val="white"/>
                </a:solidFill>
              </a:rPr>
              <a:t/>
            </a:r>
            <a:br>
              <a:rPr lang="sv-SE" sz="1000" b="0" spc="0" dirty="0">
                <a:solidFill>
                  <a:prstClr val="white"/>
                </a:solidFill>
              </a:rPr>
            </a:br>
            <a:r>
              <a:rPr lang="sv-SE" sz="1000" b="0" spc="0" dirty="0">
                <a:solidFill>
                  <a:prstClr val="white"/>
                </a:solidFill>
              </a:rPr>
              <a:t/>
            </a:r>
            <a:br>
              <a:rPr lang="sv-SE" sz="1000" b="0" spc="0" dirty="0">
                <a:solidFill>
                  <a:prstClr val="white"/>
                </a:solidFill>
              </a:rPr>
            </a:br>
            <a:r>
              <a:rPr lang="sv-SE" sz="1000" spc="0" dirty="0">
                <a:solidFill>
                  <a:prstClr val="white"/>
                </a:solidFill>
              </a:rPr>
              <a:t>Stockholm Business Region </a:t>
            </a:r>
            <a:r>
              <a:rPr lang="sv-SE" sz="1000" b="0" spc="0">
                <a:solidFill>
                  <a:prstClr val="white"/>
                </a:solidFill>
              </a:rPr>
              <a:t/>
            </a:r>
            <a:br>
              <a:rPr lang="sv-SE" sz="1000" b="0" spc="0">
                <a:solidFill>
                  <a:prstClr val="white"/>
                </a:solidFill>
              </a:rPr>
            </a:br>
            <a:r>
              <a:rPr lang="sv-SE" sz="1000" b="0" spc="0">
                <a:solidFill>
                  <a:prstClr val="white"/>
                </a:solidFill>
              </a:rPr>
              <a:t>P.O. </a:t>
            </a:r>
            <a:r>
              <a:rPr lang="sv-SE" sz="1000" b="0" spc="0" dirty="0">
                <a:solidFill>
                  <a:prstClr val="white"/>
                </a:solidFill>
              </a:rPr>
              <a:t>Box 16282 </a:t>
            </a:r>
            <a:br>
              <a:rPr lang="sv-SE" sz="1000" b="0" spc="0" dirty="0">
                <a:solidFill>
                  <a:prstClr val="white"/>
                </a:solidFill>
              </a:rPr>
            </a:br>
            <a:r>
              <a:rPr lang="sv-SE" sz="1000" b="0" spc="0" dirty="0">
                <a:solidFill>
                  <a:prstClr val="white"/>
                </a:solidFill>
              </a:rPr>
              <a:t>SE-103 25 Stockholm, Sweden </a:t>
            </a:r>
            <a:br>
              <a:rPr lang="sv-SE" sz="1000" b="0" spc="0" dirty="0">
                <a:solidFill>
                  <a:prstClr val="white"/>
                </a:solidFill>
              </a:rPr>
            </a:br>
            <a:r>
              <a:rPr lang="sv-SE" sz="1000" b="0" spc="0" dirty="0" err="1">
                <a:solidFill>
                  <a:prstClr val="white"/>
                </a:solidFill>
              </a:rPr>
              <a:t>Phone</a:t>
            </a:r>
            <a:r>
              <a:rPr lang="sv-SE" sz="1000" b="0" spc="0" dirty="0">
                <a:solidFill>
                  <a:prstClr val="white"/>
                </a:solidFill>
              </a:rPr>
              <a:t> + 46 8 508 280 00 </a:t>
            </a:r>
            <a:r>
              <a:rPr lang="sv-SE" sz="1000" b="0" spc="0">
                <a:solidFill>
                  <a:prstClr val="white"/>
                </a:solidFill>
              </a:rPr>
              <a:t/>
            </a:r>
            <a:br>
              <a:rPr lang="sv-SE" sz="1000" b="0" spc="0">
                <a:solidFill>
                  <a:prstClr val="white"/>
                </a:solidFill>
              </a:rPr>
            </a:br>
            <a:r>
              <a:rPr lang="sv-SE" sz="1000" b="0" spc="0">
                <a:solidFill>
                  <a:prstClr val="white"/>
                </a:solidFill>
              </a:rPr>
              <a:t>www.visitstockholm.com </a:t>
            </a:r>
            <a:br>
              <a:rPr lang="sv-SE" sz="1000" b="0" spc="0">
                <a:solidFill>
                  <a:prstClr val="white"/>
                </a:solidFill>
              </a:rPr>
            </a:br>
            <a:r>
              <a:rPr lang="sv-SE" sz="1000" b="0" spc="0">
                <a:solidFill>
                  <a:prstClr val="white"/>
                </a:solidFill>
              </a:rPr>
              <a:t>www.investstockholm.com </a:t>
            </a:r>
            <a:br>
              <a:rPr lang="sv-SE" sz="1000" b="0" spc="0">
                <a:solidFill>
                  <a:prstClr val="white"/>
                </a:solidFill>
              </a:rPr>
            </a:br>
            <a:r>
              <a:rPr lang="sv-SE" sz="1000" b="0" spc="0">
                <a:solidFill>
                  <a:prstClr val="white"/>
                </a:solidFill>
              </a:rPr>
              <a:t>www.stockholmbusinessregion.se </a:t>
            </a:r>
            <a:r>
              <a:rPr lang="sv-SE" spc="0" dirty="0">
                <a:solidFill>
                  <a:prstClr val="white"/>
                </a:solidFill>
              </a:rPr>
              <a:t/>
            </a:r>
            <a:br>
              <a:rPr lang="sv-SE" spc="0" dirty="0">
                <a:solidFill>
                  <a:prstClr val="white"/>
                </a:solidFill>
              </a:rPr>
            </a:br>
            <a:endParaRPr lang="sv-SE" spc="0" dirty="0"/>
          </a:p>
        </p:txBody>
      </p:sp>
    </p:spTree>
    <p:extLst>
      <p:ext uri="{BB962C8B-B14F-4D97-AF65-F5344CB8AC3E}">
        <p14:creationId xmlns:p14="http://schemas.microsoft.com/office/powerpoint/2010/main" val="2221023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386283" y="983756"/>
            <a:ext cx="5675413" cy="727828"/>
          </a:xfrm>
        </p:spPr>
        <p:txBody>
          <a:bodyPr/>
          <a:lstStyle/>
          <a:p>
            <a:pPr>
              <a:lnSpc>
                <a:spcPct val="100000"/>
              </a:lnSpc>
            </a:pPr>
            <a:r>
              <a:rPr lang="sv-SE" dirty="0"/>
              <a:t>Konjunkturläget i Stockholm</a:t>
            </a:r>
            <a:br>
              <a:rPr lang="sv-SE" dirty="0"/>
            </a:br>
            <a:r>
              <a:rPr lang="sv-SE" dirty="0"/>
              <a:t>2018 kv1</a:t>
            </a:r>
            <a:br>
              <a:rPr lang="sv-SE" dirty="0"/>
            </a:br>
            <a:r>
              <a:rPr lang="sv-SE" dirty="0"/>
              <a:t/>
            </a:r>
            <a:br>
              <a:rPr lang="sv-SE" dirty="0"/>
            </a:br>
            <a:endParaRPr lang="sv-SE" sz="1800" dirty="0"/>
          </a:p>
        </p:txBody>
      </p:sp>
      <p:sp>
        <p:nvSpPr>
          <p:cNvPr id="7" name="textruta 6">
            <a:extLst>
              <a:ext uri="{FF2B5EF4-FFF2-40B4-BE49-F238E27FC236}">
                <a16:creationId xmlns:a16="http://schemas.microsoft.com/office/drawing/2014/main" id="{7CE0C37A-85C7-4D82-B1D5-18E815DB989F}"/>
              </a:ext>
            </a:extLst>
          </p:cNvPr>
          <p:cNvSpPr txBox="1"/>
          <p:nvPr/>
        </p:nvSpPr>
        <p:spPr>
          <a:xfrm>
            <a:off x="1134581" y="4313384"/>
            <a:ext cx="1512391" cy="317671"/>
          </a:xfrm>
          <a:prstGeom prst="rect">
            <a:avLst/>
          </a:prstGeom>
          <a:noFill/>
        </p:spPr>
        <p:txBody>
          <a:bodyPr wrap="none" lIns="0" tIns="0" rIns="0" bIns="0" rtlCol="0">
            <a:noAutofit/>
          </a:bodyPr>
          <a:lstStyle/>
          <a:p>
            <a:pPr>
              <a:lnSpc>
                <a:spcPts val="2400"/>
              </a:lnSpc>
            </a:pPr>
            <a:r>
              <a:rPr lang="sv-SE" sz="600" dirty="0"/>
              <a:t>*Förändring i arbetslösheten visas i procentenheter, ej </a:t>
            </a:r>
            <a:r>
              <a:rPr lang="sv-SE" sz="600"/>
              <a:t>i procent.</a:t>
            </a:r>
            <a:endParaRPr lang="sv-SE" sz="600" dirty="0"/>
          </a:p>
        </p:txBody>
      </p:sp>
      <p:graphicFrame>
        <p:nvGraphicFramePr>
          <p:cNvPr id="11" name="Tabell 10">
            <a:extLst>
              <a:ext uri="{FF2B5EF4-FFF2-40B4-BE49-F238E27FC236}">
                <a16:creationId xmlns:a16="http://schemas.microsoft.com/office/drawing/2014/main" id="{54895019-E613-47EC-B3E2-C2733CF44204}"/>
              </a:ext>
            </a:extLst>
          </p:cNvPr>
          <p:cNvGraphicFramePr>
            <a:graphicFrameLocks noGrp="1"/>
          </p:cNvGraphicFramePr>
          <p:nvPr>
            <p:extLst>
              <p:ext uri="{D42A27DB-BD31-4B8C-83A1-F6EECF244321}">
                <p14:modId xmlns:p14="http://schemas.microsoft.com/office/powerpoint/2010/main" val="25082529"/>
              </p:ext>
            </p:extLst>
          </p:nvPr>
        </p:nvGraphicFramePr>
        <p:xfrm>
          <a:off x="386283" y="1711584"/>
          <a:ext cx="3904978" cy="2541588"/>
        </p:xfrm>
        <a:graphic>
          <a:graphicData uri="http://schemas.openxmlformats.org/drawingml/2006/table">
            <a:tbl>
              <a:tblPr/>
              <a:tblGrid>
                <a:gridCol w="1116000">
                  <a:extLst>
                    <a:ext uri="{9D8B030D-6E8A-4147-A177-3AD203B41FA5}">
                      <a16:colId xmlns:a16="http://schemas.microsoft.com/office/drawing/2014/main" val="3610426340"/>
                    </a:ext>
                  </a:extLst>
                </a:gridCol>
                <a:gridCol w="504000">
                  <a:extLst>
                    <a:ext uri="{9D8B030D-6E8A-4147-A177-3AD203B41FA5}">
                      <a16:colId xmlns:a16="http://schemas.microsoft.com/office/drawing/2014/main" val="1013583586"/>
                    </a:ext>
                  </a:extLst>
                </a:gridCol>
                <a:gridCol w="432000">
                  <a:extLst>
                    <a:ext uri="{9D8B030D-6E8A-4147-A177-3AD203B41FA5}">
                      <a16:colId xmlns:a16="http://schemas.microsoft.com/office/drawing/2014/main" val="1781218869"/>
                    </a:ext>
                  </a:extLst>
                </a:gridCol>
                <a:gridCol w="291974">
                  <a:extLst>
                    <a:ext uri="{9D8B030D-6E8A-4147-A177-3AD203B41FA5}">
                      <a16:colId xmlns:a16="http://schemas.microsoft.com/office/drawing/2014/main" val="3978909767"/>
                    </a:ext>
                  </a:extLst>
                </a:gridCol>
                <a:gridCol w="151826">
                  <a:extLst>
                    <a:ext uri="{9D8B030D-6E8A-4147-A177-3AD203B41FA5}">
                      <a16:colId xmlns:a16="http://schemas.microsoft.com/office/drawing/2014/main" val="789878849"/>
                    </a:ext>
                  </a:extLst>
                </a:gridCol>
                <a:gridCol w="560589">
                  <a:extLst>
                    <a:ext uri="{9D8B030D-6E8A-4147-A177-3AD203B41FA5}">
                      <a16:colId xmlns:a16="http://schemas.microsoft.com/office/drawing/2014/main" val="2834698736"/>
                    </a:ext>
                  </a:extLst>
                </a:gridCol>
                <a:gridCol w="560589">
                  <a:extLst>
                    <a:ext uri="{9D8B030D-6E8A-4147-A177-3AD203B41FA5}">
                      <a16:colId xmlns:a16="http://schemas.microsoft.com/office/drawing/2014/main" val="3716900473"/>
                    </a:ext>
                  </a:extLst>
                </a:gridCol>
                <a:gridCol w="288000">
                  <a:extLst>
                    <a:ext uri="{9D8B030D-6E8A-4147-A177-3AD203B41FA5}">
                      <a16:colId xmlns:a16="http://schemas.microsoft.com/office/drawing/2014/main" val="2306815657"/>
                    </a:ext>
                  </a:extLst>
                </a:gridCol>
              </a:tblGrid>
              <a:tr h="175282">
                <a:tc>
                  <a:txBody>
                    <a:bodyPr/>
                    <a:lstStyle/>
                    <a:p>
                      <a:pPr algn="l" fontAlgn="b"/>
                      <a:r>
                        <a:rPr lang="sv-SE" sz="700" b="0" i="0" u="none" strike="noStrike" dirty="0">
                          <a:solidFill>
                            <a:srgbClr val="000000"/>
                          </a:solidFill>
                          <a:effectLst/>
                          <a:latin typeface="Arial" panose="020B0604020202020204" pitchFamily="34" charset="0"/>
                        </a:rPr>
                        <a:t> </a:t>
                      </a:r>
                    </a:p>
                  </a:txBody>
                  <a:tcPr marL="8764" marR="8764" marT="8764"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gridSpan="3">
                  <a:txBody>
                    <a:bodyPr/>
                    <a:lstStyle/>
                    <a:p>
                      <a:pPr algn="ctr" rtl="0" fontAlgn="ctr"/>
                      <a:r>
                        <a:rPr lang="sv-SE" sz="700" b="1" i="0" u="none" strike="noStrike">
                          <a:solidFill>
                            <a:srgbClr val="000000"/>
                          </a:solidFill>
                          <a:effectLst/>
                          <a:latin typeface="Futura Std Book" panose="020B0502020204020303" pitchFamily="34" charset="0"/>
                        </a:rPr>
                        <a:t>Stockholms län</a:t>
                      </a:r>
                    </a:p>
                  </a:txBody>
                  <a:tcPr marL="8764" marR="8764" marT="8764"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hMerge="1">
                  <a:txBody>
                    <a:bodyPr/>
                    <a:lstStyle/>
                    <a:p>
                      <a:endParaRPr lang="sv-SE"/>
                    </a:p>
                  </a:txBody>
                  <a:tcPr/>
                </a:tc>
                <a:tc hMerge="1">
                  <a:txBody>
                    <a:bodyPr/>
                    <a:lstStyle/>
                    <a:p>
                      <a:endParaRPr lang="sv-SE"/>
                    </a:p>
                  </a:txBody>
                  <a:tcPr/>
                </a:tc>
                <a:tc>
                  <a:txBody>
                    <a:bodyPr/>
                    <a:lstStyle/>
                    <a:p>
                      <a:pPr algn="l" fontAlgn="b"/>
                      <a:endParaRPr lang="sv-SE" sz="700" b="0" i="0" u="none" strike="noStrike">
                        <a:solidFill>
                          <a:srgbClr val="000000"/>
                        </a:solidFill>
                        <a:effectLst/>
                        <a:latin typeface="Calibri" panose="020F0502020204030204" pitchFamily="34" charset="0"/>
                      </a:endParaRPr>
                    </a:p>
                  </a:txBody>
                  <a:tcPr marL="8764" marR="8764" marT="8764" marB="0" anchor="b">
                    <a:lnL>
                      <a:noFill/>
                    </a:lnL>
                    <a:lnR>
                      <a:noFill/>
                    </a:lnR>
                    <a:lnT>
                      <a:noFill/>
                    </a:lnT>
                    <a:lnB>
                      <a:noFill/>
                    </a:lnB>
                    <a:lnTlToBr w="12700" cmpd="sng">
                      <a:noFill/>
                      <a:prstDash val="solid"/>
                    </a:lnTlToBr>
                    <a:lnBlToTr w="12700" cmpd="sng">
                      <a:noFill/>
                      <a:prstDash val="solid"/>
                    </a:lnBlToTr>
                  </a:tcPr>
                </a:tc>
                <a:tc gridSpan="3">
                  <a:txBody>
                    <a:bodyPr/>
                    <a:lstStyle/>
                    <a:p>
                      <a:pPr algn="ctr" rtl="0" fontAlgn="ctr"/>
                      <a:r>
                        <a:rPr lang="sv-SE" sz="700" b="1" i="0" u="none" strike="noStrike">
                          <a:solidFill>
                            <a:srgbClr val="000000"/>
                          </a:solidFill>
                          <a:effectLst/>
                          <a:latin typeface="Futura Std Book" panose="020B0502020204020303" pitchFamily="34" charset="0"/>
                        </a:rPr>
                        <a:t>Stockholms stad</a:t>
                      </a:r>
                    </a:p>
                  </a:txBody>
                  <a:tcPr marL="8764" marR="8764" marT="8764"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2540125105"/>
                  </a:ext>
                </a:extLst>
              </a:tr>
              <a:tr h="175282">
                <a:tc rowSpan="2">
                  <a:txBody>
                    <a:bodyPr/>
                    <a:lstStyle/>
                    <a:p>
                      <a:pPr algn="l" rtl="0" fontAlgn="b"/>
                      <a:r>
                        <a:rPr lang="sv-SE" sz="700" b="1" i="0" u="none" strike="noStrike">
                          <a:solidFill>
                            <a:srgbClr val="000000"/>
                          </a:solidFill>
                          <a:effectLst/>
                          <a:latin typeface="Futura Std Book" panose="020B0502020204020303" pitchFamily="34" charset="0"/>
                        </a:rPr>
                        <a:t>Nyckeltal</a:t>
                      </a:r>
                    </a:p>
                  </a:txBody>
                  <a:tcPr marL="8764" marR="8764" marT="8764" marB="0" anchor="b">
                    <a:lnL>
                      <a:noFill/>
                    </a:lnL>
                    <a:lnR>
                      <a:noFill/>
                    </a:lnR>
                    <a:lnT>
                      <a:noFill/>
                    </a:lnT>
                    <a:lnB>
                      <a:noFill/>
                    </a:lnB>
                    <a:lnTlToBr w="12700" cmpd="sng">
                      <a:noFill/>
                      <a:prstDash val="solid"/>
                    </a:lnTlToBr>
                    <a:lnBlToTr w="12700" cmpd="sng">
                      <a:noFill/>
                      <a:prstDash val="solid"/>
                    </a:lnBlToTr>
                  </a:tcPr>
                </a:tc>
                <a:tc rowSpan="2">
                  <a:txBody>
                    <a:bodyPr/>
                    <a:lstStyle/>
                    <a:p>
                      <a:pPr algn="ctr" rtl="0" fontAlgn="b"/>
                      <a:r>
                        <a:rPr lang="sv-SE" sz="700" b="0" i="0" u="none" strike="noStrike" dirty="0">
                          <a:solidFill>
                            <a:srgbClr val="000000"/>
                          </a:solidFill>
                          <a:effectLst/>
                          <a:latin typeface="Futura Std Book" panose="020B0502020204020303" pitchFamily="34" charset="0"/>
                        </a:rPr>
                        <a:t>Värde 2018 kv1</a:t>
                      </a:r>
                    </a:p>
                  </a:txBody>
                  <a:tcPr marL="8764" marR="8764" marT="8764" marB="0" anchor="b">
                    <a:lnL>
                      <a:noFill/>
                    </a:lnL>
                    <a:lnR>
                      <a:noFill/>
                    </a:lnR>
                    <a:lnT>
                      <a:noFill/>
                    </a:lnT>
                    <a:lnB>
                      <a:noFill/>
                    </a:lnB>
                    <a:lnTlToBr w="12700" cmpd="sng">
                      <a:noFill/>
                      <a:prstDash val="solid"/>
                    </a:lnTlToBr>
                    <a:lnBlToTr w="12700" cmpd="sng">
                      <a:noFill/>
                      <a:prstDash val="solid"/>
                    </a:lnBlToTr>
                  </a:tcPr>
                </a:tc>
                <a:tc rowSpan="2" gridSpan="2">
                  <a:txBody>
                    <a:bodyPr/>
                    <a:lstStyle/>
                    <a:p>
                      <a:pPr algn="ctr" rtl="0" fontAlgn="b"/>
                      <a:r>
                        <a:rPr lang="sv-SE" sz="700" b="0" i="0" u="none" strike="noStrike" dirty="0">
                          <a:solidFill>
                            <a:srgbClr val="000000"/>
                          </a:solidFill>
                          <a:effectLst/>
                          <a:latin typeface="Futura Std Book" panose="020B0502020204020303" pitchFamily="34" charset="0"/>
                        </a:rPr>
                        <a:t>Förändring (%) </a:t>
                      </a:r>
                    </a:p>
                    <a:p>
                      <a:pPr algn="ctr" rtl="0" fontAlgn="b"/>
                      <a:r>
                        <a:rPr lang="sv-SE" sz="700" b="0" i="0" u="none" strike="noStrike" dirty="0">
                          <a:solidFill>
                            <a:srgbClr val="000000"/>
                          </a:solidFill>
                          <a:effectLst/>
                          <a:latin typeface="Futura Std Book" panose="020B0502020204020303" pitchFamily="34" charset="0"/>
                        </a:rPr>
                        <a:t>-1 år</a:t>
                      </a:r>
                    </a:p>
                  </a:txBody>
                  <a:tcPr marL="8764" marR="8764" marT="8764" marB="0" anchor="b">
                    <a:lnL>
                      <a:noFill/>
                    </a:lnL>
                    <a:lnR>
                      <a:noFill/>
                    </a:lnR>
                    <a:lnT>
                      <a:noFill/>
                    </a:lnT>
                    <a:lnB>
                      <a:noFill/>
                    </a:lnB>
                    <a:lnTlToBr w="12700" cmpd="sng">
                      <a:noFill/>
                      <a:prstDash val="solid"/>
                    </a:lnTlToBr>
                    <a:lnBlToTr w="12700" cmpd="sng">
                      <a:noFill/>
                      <a:prstDash val="solid"/>
                    </a:lnBlToTr>
                  </a:tcPr>
                </a:tc>
                <a:tc rowSpan="2" hMerge="1">
                  <a:txBody>
                    <a:bodyPr/>
                    <a:lstStyle/>
                    <a:p>
                      <a:endParaRPr lang="sv-SE"/>
                    </a:p>
                  </a:txBody>
                  <a:tcPr/>
                </a:tc>
                <a:tc>
                  <a:txBody>
                    <a:bodyPr/>
                    <a:lstStyle/>
                    <a:p>
                      <a:pPr algn="l" fontAlgn="b"/>
                      <a:endParaRPr lang="sv-SE" sz="700" b="0" i="0" u="none" strike="noStrike" dirty="0">
                        <a:solidFill>
                          <a:srgbClr val="000000"/>
                        </a:solidFill>
                        <a:effectLst/>
                        <a:latin typeface="Calibri" panose="020F0502020204030204" pitchFamily="34" charset="0"/>
                      </a:endParaRPr>
                    </a:p>
                  </a:txBody>
                  <a:tcPr marL="8764" marR="8764" marT="8764" marB="0" anchor="b">
                    <a:lnL>
                      <a:noFill/>
                    </a:lnL>
                    <a:lnR>
                      <a:noFill/>
                    </a:lnR>
                    <a:lnT>
                      <a:noFill/>
                    </a:lnT>
                    <a:lnB>
                      <a:noFill/>
                    </a:lnB>
                    <a:lnTlToBr w="12700" cmpd="sng">
                      <a:noFill/>
                      <a:prstDash val="solid"/>
                    </a:lnTlToBr>
                    <a:lnBlToTr w="12700" cmpd="sng">
                      <a:noFill/>
                      <a:prstDash val="solid"/>
                    </a:lnBlToTr>
                  </a:tcPr>
                </a:tc>
                <a:tc rowSpan="2">
                  <a:txBody>
                    <a:bodyPr/>
                    <a:lstStyle/>
                    <a:p>
                      <a:pPr algn="ctr" rtl="0" fontAlgn="b"/>
                      <a:r>
                        <a:rPr lang="sv-SE" sz="700" b="0" i="0" u="none" strike="noStrike">
                          <a:solidFill>
                            <a:srgbClr val="000000"/>
                          </a:solidFill>
                          <a:effectLst/>
                          <a:latin typeface="Futura Std Book" panose="020B0502020204020303" pitchFamily="34" charset="0"/>
                        </a:rPr>
                        <a:t>Värde 2018 kv1</a:t>
                      </a:r>
                    </a:p>
                  </a:txBody>
                  <a:tcPr marL="8764" marR="8764" marT="8764" marB="0" anchor="b">
                    <a:lnL>
                      <a:noFill/>
                    </a:lnL>
                    <a:lnR>
                      <a:noFill/>
                    </a:lnR>
                    <a:lnT>
                      <a:noFill/>
                    </a:lnT>
                    <a:lnB>
                      <a:noFill/>
                    </a:lnB>
                    <a:lnTlToBr w="12700" cmpd="sng">
                      <a:noFill/>
                      <a:prstDash val="solid"/>
                    </a:lnTlToBr>
                    <a:lnBlToTr w="12700" cmpd="sng">
                      <a:noFill/>
                      <a:prstDash val="solid"/>
                    </a:lnBlToTr>
                  </a:tcPr>
                </a:tc>
                <a:tc rowSpan="2" gridSpan="2">
                  <a:txBody>
                    <a:bodyPr/>
                    <a:lstStyle/>
                    <a:p>
                      <a:pPr algn="ctr" rtl="0" fontAlgn="b"/>
                      <a:r>
                        <a:rPr lang="sv-SE" sz="700" b="0" i="0" u="none" strike="noStrike" dirty="0">
                          <a:solidFill>
                            <a:srgbClr val="000000"/>
                          </a:solidFill>
                          <a:effectLst/>
                          <a:latin typeface="Futura Std Book" panose="020B0502020204020303" pitchFamily="34" charset="0"/>
                        </a:rPr>
                        <a:t>Förändring (%)</a:t>
                      </a:r>
                    </a:p>
                    <a:p>
                      <a:pPr algn="ctr" rtl="0" fontAlgn="b"/>
                      <a:r>
                        <a:rPr lang="sv-SE" sz="700" b="0" i="0" u="none" strike="noStrike" dirty="0">
                          <a:solidFill>
                            <a:srgbClr val="000000"/>
                          </a:solidFill>
                          <a:effectLst/>
                          <a:latin typeface="Futura Std Book" panose="020B0502020204020303" pitchFamily="34" charset="0"/>
                        </a:rPr>
                        <a:t>-1 år</a:t>
                      </a:r>
                    </a:p>
                  </a:txBody>
                  <a:tcPr marL="8764" marR="8764" marT="8764" marB="0" anchor="b">
                    <a:lnL>
                      <a:noFill/>
                    </a:lnL>
                    <a:lnR>
                      <a:noFill/>
                    </a:lnR>
                    <a:lnT>
                      <a:noFill/>
                    </a:lnT>
                    <a:lnB>
                      <a:noFill/>
                    </a:lnB>
                    <a:lnTlToBr w="12700" cmpd="sng">
                      <a:noFill/>
                      <a:prstDash val="solid"/>
                    </a:lnTlToBr>
                    <a:lnBlToTr w="12700" cmpd="sng">
                      <a:noFill/>
                      <a:prstDash val="solid"/>
                    </a:lnBlToTr>
                  </a:tcPr>
                </a:tc>
                <a:tc rowSpan="2" hMerge="1">
                  <a:txBody>
                    <a:bodyPr/>
                    <a:lstStyle/>
                    <a:p>
                      <a:endParaRPr lang="sv-SE"/>
                    </a:p>
                  </a:txBody>
                  <a:tcPr/>
                </a:tc>
                <a:extLst>
                  <a:ext uri="{0D108BD9-81ED-4DB2-BD59-A6C34878D82A}">
                    <a16:rowId xmlns:a16="http://schemas.microsoft.com/office/drawing/2014/main" val="2263608711"/>
                  </a:ext>
                </a:extLst>
              </a:tr>
              <a:tr h="175282">
                <a:tc vMerge="1">
                  <a:txBody>
                    <a:bodyPr/>
                    <a:lstStyle/>
                    <a:p>
                      <a:endParaRPr lang="sv-SE"/>
                    </a:p>
                  </a:txBody>
                  <a:tcPr/>
                </a:tc>
                <a:tc vMerge="1">
                  <a:txBody>
                    <a:bodyPr/>
                    <a:lstStyle/>
                    <a:p>
                      <a:endParaRPr lang="sv-SE"/>
                    </a:p>
                  </a:txBody>
                  <a:tcPr/>
                </a:tc>
                <a:tc gridSpan="2" vMerge="1">
                  <a:txBody>
                    <a:bodyPr/>
                    <a:lstStyle/>
                    <a:p>
                      <a:pPr algn="ctr" rtl="0" fontAlgn="b"/>
                      <a:endParaRPr lang="sv-SE" sz="700" b="0" i="0" u="none" strike="noStrike" dirty="0">
                        <a:solidFill>
                          <a:srgbClr val="000000"/>
                        </a:solidFill>
                        <a:effectLst/>
                        <a:latin typeface="Futura Std Book" panose="020B0502020204020303" pitchFamily="34" charset="0"/>
                      </a:endParaRPr>
                    </a:p>
                  </a:txBody>
                  <a:tcPr marL="8764" marR="8764" marT="8764" marB="0" anchor="b">
                    <a:lnL>
                      <a:noFill/>
                    </a:lnL>
                    <a:lnR>
                      <a:noFill/>
                    </a:lnR>
                    <a:lnT>
                      <a:noFill/>
                    </a:lnT>
                    <a:lnB>
                      <a:noFill/>
                    </a:lnB>
                    <a:lnTlToBr w="12700" cmpd="sng">
                      <a:noFill/>
                      <a:prstDash val="solid"/>
                    </a:lnTlToBr>
                    <a:lnBlToTr w="12700" cmpd="sng">
                      <a:noFill/>
                      <a:prstDash val="solid"/>
                    </a:lnBlToTr>
                  </a:tcPr>
                </a:tc>
                <a:tc hMerge="1" vMerge="1">
                  <a:txBody>
                    <a:bodyPr/>
                    <a:lstStyle/>
                    <a:p>
                      <a:endParaRPr lang="sv-SE"/>
                    </a:p>
                  </a:txBody>
                  <a:tcPr/>
                </a:tc>
                <a:tc>
                  <a:txBody>
                    <a:bodyPr/>
                    <a:lstStyle/>
                    <a:p>
                      <a:pPr algn="l" fontAlgn="b"/>
                      <a:endParaRPr lang="sv-SE" sz="700" b="0" i="0" u="none" strike="noStrike">
                        <a:solidFill>
                          <a:srgbClr val="000000"/>
                        </a:solidFill>
                        <a:effectLst/>
                        <a:latin typeface="Calibri" panose="020F0502020204030204" pitchFamily="34" charset="0"/>
                      </a:endParaRPr>
                    </a:p>
                  </a:txBody>
                  <a:tcPr marL="8764" marR="8764" marT="8764" marB="0" anchor="b">
                    <a:lnL>
                      <a:noFill/>
                    </a:lnL>
                    <a:lnR>
                      <a:noFill/>
                    </a:lnR>
                    <a:lnT>
                      <a:noFill/>
                    </a:lnT>
                    <a:lnB>
                      <a:noFill/>
                    </a:lnB>
                    <a:lnTlToBr w="12700" cmpd="sng">
                      <a:noFill/>
                      <a:prstDash val="solid"/>
                    </a:lnTlToBr>
                    <a:lnBlToTr w="12700" cmpd="sng">
                      <a:noFill/>
                      <a:prstDash val="solid"/>
                    </a:lnBlToTr>
                  </a:tcPr>
                </a:tc>
                <a:tc vMerge="1">
                  <a:txBody>
                    <a:bodyPr/>
                    <a:lstStyle/>
                    <a:p>
                      <a:endParaRPr lang="sv-SE"/>
                    </a:p>
                  </a:txBody>
                  <a:tcPr/>
                </a:tc>
                <a:tc gridSpan="2" vMerge="1">
                  <a:txBody>
                    <a:bodyPr/>
                    <a:lstStyle/>
                    <a:p>
                      <a:pPr algn="ctr" rtl="0" fontAlgn="b"/>
                      <a:endParaRPr lang="sv-SE" sz="700" b="0" i="0" u="none" strike="noStrike" dirty="0">
                        <a:solidFill>
                          <a:srgbClr val="000000"/>
                        </a:solidFill>
                        <a:effectLst/>
                        <a:latin typeface="Futura Std Book" panose="020B0502020204020303" pitchFamily="34" charset="0"/>
                      </a:endParaRPr>
                    </a:p>
                  </a:txBody>
                  <a:tcPr marL="8764" marR="8764" marT="8764" marB="0" anchor="b">
                    <a:lnL>
                      <a:noFill/>
                    </a:lnL>
                    <a:lnR>
                      <a:noFill/>
                    </a:lnR>
                    <a:lnT>
                      <a:noFill/>
                    </a:lnT>
                    <a:lnB>
                      <a:noFill/>
                    </a:lnB>
                    <a:lnTlToBr w="12700" cmpd="sng">
                      <a:noFill/>
                      <a:prstDash val="solid"/>
                    </a:lnTlToBr>
                    <a:lnBlToTr w="12700" cmpd="sng">
                      <a:noFill/>
                      <a:prstDash val="solid"/>
                    </a:lnBlToTr>
                  </a:tcPr>
                </a:tc>
                <a:tc hMerge="1" vMerge="1">
                  <a:txBody>
                    <a:bodyPr/>
                    <a:lstStyle/>
                    <a:p>
                      <a:endParaRPr lang="sv-SE"/>
                    </a:p>
                  </a:txBody>
                  <a:tcPr/>
                </a:tc>
                <a:extLst>
                  <a:ext uri="{0D108BD9-81ED-4DB2-BD59-A6C34878D82A}">
                    <a16:rowId xmlns:a16="http://schemas.microsoft.com/office/drawing/2014/main" val="2843191210"/>
                  </a:ext>
                </a:extLst>
              </a:tr>
              <a:tr h="306743">
                <a:tc>
                  <a:txBody>
                    <a:bodyPr/>
                    <a:lstStyle/>
                    <a:p>
                      <a:pPr algn="l" rtl="0" fontAlgn="b"/>
                      <a:r>
                        <a:rPr lang="sv-SE" sz="700" b="0" i="0" u="none" strike="noStrike" dirty="0">
                          <a:solidFill>
                            <a:srgbClr val="000000"/>
                          </a:solidFill>
                          <a:effectLst/>
                          <a:latin typeface="Futura Std Book" panose="020B0502020204020303" pitchFamily="34" charset="0"/>
                        </a:rPr>
                        <a:t>Lönesumma privat sektor (mdkr)</a:t>
                      </a:r>
                    </a:p>
                  </a:txBody>
                  <a:tcPr marL="8764" marR="8764" marT="8764"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dirty="0">
                          <a:solidFill>
                            <a:srgbClr val="000000"/>
                          </a:solidFill>
                          <a:effectLst/>
                          <a:latin typeface="Futura Std Book" panose="020B0502020204020303" pitchFamily="34" charset="0"/>
                        </a:rPr>
                        <a:t>109</a:t>
                      </a:r>
                    </a:p>
                  </a:txBody>
                  <a:tcPr marL="8764" marR="8764" marT="8764"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dirty="0">
                          <a:solidFill>
                            <a:srgbClr val="000000"/>
                          </a:solidFill>
                          <a:effectLst/>
                          <a:latin typeface="Futura Std Book" panose="020B0502020204020303" pitchFamily="34" charset="0"/>
                        </a:rPr>
                        <a:t>4,7</a:t>
                      </a:r>
                    </a:p>
                  </a:txBody>
                  <a:tcPr marL="8764" marR="8764" marT="8764" marB="0" anchor="b">
                    <a:lnL>
                      <a:noFill/>
                    </a:lnL>
                    <a:lnR>
                      <a:noFill/>
                    </a:lnR>
                    <a:lnT>
                      <a:noFill/>
                    </a:lnT>
                    <a:lnB>
                      <a:noFill/>
                    </a:lnB>
                    <a:lnTlToBr w="12700" cmpd="sng">
                      <a:noFill/>
                      <a:prstDash val="solid"/>
                    </a:lnTlToBr>
                    <a:lnBlToTr w="12700" cmpd="sng">
                      <a:noFill/>
                      <a:prstDash val="solid"/>
                    </a:lnBlToTr>
                  </a:tcPr>
                </a:tc>
                <a:tc>
                  <a:txBody>
                    <a:bodyPr/>
                    <a:lstStyle/>
                    <a:p>
                      <a:pPr algn="l" rtl="0" fontAlgn="b"/>
                      <a:r>
                        <a:rPr lang="sv-SE" sz="700" b="0" i="0" u="none" strike="noStrike" dirty="0">
                          <a:solidFill>
                            <a:srgbClr val="92D050"/>
                          </a:solidFill>
                          <a:effectLst/>
                          <a:latin typeface="Wingdings" panose="05000000000000000000" pitchFamily="2" charset="2"/>
                        </a:rPr>
                        <a:t>é</a:t>
                      </a:r>
                    </a:p>
                  </a:txBody>
                  <a:tcPr marL="8764" marR="8764" marT="8764"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900" b="0" i="0" u="none" strike="noStrike">
                        <a:solidFill>
                          <a:srgbClr val="000000"/>
                        </a:solidFill>
                        <a:effectLst/>
                        <a:latin typeface="Calibri" panose="020F0502020204030204" pitchFamily="34" charset="0"/>
                      </a:endParaRPr>
                    </a:p>
                  </a:txBody>
                  <a:tcPr marL="8764" marR="8764" marT="8764"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72</a:t>
                      </a:r>
                    </a:p>
                  </a:txBody>
                  <a:tcPr marL="8764" marR="8764" marT="8764"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dirty="0">
                          <a:solidFill>
                            <a:srgbClr val="000000"/>
                          </a:solidFill>
                          <a:effectLst/>
                          <a:latin typeface="Futura Std Book" panose="020B0502020204020303" pitchFamily="34" charset="0"/>
                        </a:rPr>
                        <a:t>5,7</a:t>
                      </a:r>
                    </a:p>
                  </a:txBody>
                  <a:tcPr marL="8764" marR="8764" marT="8764" marB="0" anchor="b">
                    <a:lnL>
                      <a:noFill/>
                    </a:lnL>
                    <a:lnR>
                      <a:noFill/>
                    </a:lnR>
                    <a:lnT>
                      <a:noFill/>
                    </a:lnT>
                    <a:lnB>
                      <a:noFill/>
                    </a:lnB>
                    <a:lnTlToBr w="12700" cmpd="sng">
                      <a:noFill/>
                      <a:prstDash val="solid"/>
                    </a:lnTlToBr>
                    <a:lnBlToTr w="12700" cmpd="sng">
                      <a:noFill/>
                      <a:prstDash val="solid"/>
                    </a:lnBlToTr>
                  </a:tcPr>
                </a:tc>
                <a:tc>
                  <a:txBody>
                    <a:bodyPr/>
                    <a:lstStyle/>
                    <a:p>
                      <a:pPr algn="l" rtl="0" fontAlgn="b"/>
                      <a:r>
                        <a:rPr lang="sv-SE" sz="700" b="0" i="0" u="none" strike="noStrike" dirty="0">
                          <a:solidFill>
                            <a:srgbClr val="92D050"/>
                          </a:solidFill>
                          <a:effectLst/>
                          <a:latin typeface="Wingdings" panose="05000000000000000000" pitchFamily="2" charset="2"/>
                        </a:rPr>
                        <a:t>é</a:t>
                      </a:r>
                    </a:p>
                  </a:txBody>
                  <a:tcPr marL="8764" marR="8764" marT="8764"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590705908"/>
                  </a:ext>
                </a:extLst>
              </a:tr>
              <a:tr h="175282">
                <a:tc>
                  <a:txBody>
                    <a:bodyPr/>
                    <a:lstStyle/>
                    <a:p>
                      <a:pPr algn="l" rtl="0" fontAlgn="b"/>
                      <a:r>
                        <a:rPr lang="sv-SE" sz="700" b="0" i="0" u="none" strike="noStrike">
                          <a:solidFill>
                            <a:srgbClr val="000000"/>
                          </a:solidFill>
                          <a:effectLst/>
                          <a:latin typeface="Futura Std Book" panose="020B0502020204020303" pitchFamily="34" charset="0"/>
                        </a:rPr>
                        <a:t>Nya företag</a:t>
                      </a:r>
                    </a:p>
                  </a:txBody>
                  <a:tcPr marL="8764" marR="8764" marT="8764"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dirty="0">
                          <a:solidFill>
                            <a:srgbClr val="000000"/>
                          </a:solidFill>
                          <a:effectLst/>
                          <a:latin typeface="Futura Std Book" panose="020B0502020204020303" pitchFamily="34" charset="0"/>
                        </a:rPr>
                        <a:t>6 069</a:t>
                      </a:r>
                    </a:p>
                  </a:txBody>
                  <a:tcPr marL="8764" marR="8764" marT="8764"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dirty="0">
                          <a:solidFill>
                            <a:srgbClr val="000000"/>
                          </a:solidFill>
                          <a:effectLst/>
                          <a:latin typeface="Futura Std Book" panose="020B0502020204020303" pitchFamily="34" charset="0"/>
                        </a:rPr>
                        <a:t>-11,4</a:t>
                      </a:r>
                    </a:p>
                  </a:txBody>
                  <a:tcPr marL="8764" marR="8764" marT="8764" marB="0" anchor="b">
                    <a:lnL>
                      <a:noFill/>
                    </a:lnL>
                    <a:lnR>
                      <a:noFill/>
                    </a:lnR>
                    <a:lnT>
                      <a:noFill/>
                    </a:lnT>
                    <a:lnB>
                      <a:noFill/>
                    </a:lnB>
                    <a:lnTlToBr w="12700" cmpd="sng">
                      <a:noFill/>
                      <a:prstDash val="solid"/>
                    </a:lnTlToBr>
                    <a:lnBlToTr w="12700" cmpd="sng">
                      <a:noFill/>
                      <a:prstDash val="solid"/>
                    </a:lnBlToTr>
                  </a:tcPr>
                </a:tc>
                <a:tc>
                  <a:txBody>
                    <a:bodyPr/>
                    <a:lstStyle/>
                    <a:p>
                      <a:pPr algn="l" rtl="0" fontAlgn="b"/>
                      <a:r>
                        <a:rPr lang="sv-SE" sz="700" b="0" i="0" u="none" strike="noStrike" dirty="0">
                          <a:solidFill>
                            <a:srgbClr val="FF0000"/>
                          </a:solidFill>
                          <a:effectLst/>
                          <a:latin typeface="Wingdings" panose="05000000000000000000" pitchFamily="2" charset="2"/>
                        </a:rPr>
                        <a:t>ê</a:t>
                      </a:r>
                    </a:p>
                  </a:txBody>
                  <a:tcPr marL="8764" marR="8764" marT="8764"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900" b="0" i="0" u="none" strike="noStrike">
                        <a:solidFill>
                          <a:srgbClr val="000000"/>
                        </a:solidFill>
                        <a:effectLst/>
                        <a:latin typeface="Calibri" panose="020F0502020204030204" pitchFamily="34" charset="0"/>
                      </a:endParaRPr>
                    </a:p>
                  </a:txBody>
                  <a:tcPr marL="8764" marR="8764" marT="8764"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3 552</a:t>
                      </a:r>
                    </a:p>
                  </a:txBody>
                  <a:tcPr marL="8764" marR="8764" marT="8764"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-12,3</a:t>
                      </a:r>
                    </a:p>
                  </a:txBody>
                  <a:tcPr marL="8764" marR="8764" marT="8764" marB="0" anchor="b">
                    <a:lnL>
                      <a:noFill/>
                    </a:lnL>
                    <a:lnR>
                      <a:noFill/>
                    </a:lnR>
                    <a:lnT>
                      <a:noFill/>
                    </a:lnT>
                    <a:lnB>
                      <a:noFill/>
                    </a:lnB>
                    <a:lnTlToBr w="12700" cmpd="sng">
                      <a:noFill/>
                      <a:prstDash val="solid"/>
                    </a:lnTlToBr>
                    <a:lnBlToTr w="12700" cmpd="sng">
                      <a:noFill/>
                      <a:prstDash val="solid"/>
                    </a:lnBlToTr>
                  </a:tcPr>
                </a:tc>
                <a:tc>
                  <a:txBody>
                    <a:bodyPr/>
                    <a:lstStyle/>
                    <a:p>
                      <a:pPr algn="l" rtl="0" fontAlgn="b"/>
                      <a:r>
                        <a:rPr lang="sv-SE" sz="700" b="0" i="0" u="none" strike="noStrike" dirty="0">
                          <a:solidFill>
                            <a:srgbClr val="FF0000"/>
                          </a:solidFill>
                          <a:effectLst/>
                          <a:latin typeface="Wingdings" panose="05000000000000000000" pitchFamily="2" charset="2"/>
                        </a:rPr>
                        <a:t>ê</a:t>
                      </a:r>
                    </a:p>
                  </a:txBody>
                  <a:tcPr marL="8764" marR="8764" marT="8764"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591471799"/>
                  </a:ext>
                </a:extLst>
              </a:tr>
              <a:tr h="175282">
                <a:tc>
                  <a:txBody>
                    <a:bodyPr/>
                    <a:lstStyle/>
                    <a:p>
                      <a:pPr algn="l" rtl="0" fontAlgn="b"/>
                      <a:r>
                        <a:rPr lang="sv-SE" sz="700" b="0" i="0" u="none" strike="noStrike">
                          <a:solidFill>
                            <a:srgbClr val="000000"/>
                          </a:solidFill>
                          <a:effectLst/>
                          <a:latin typeface="Futura Std Book" panose="020B0502020204020303" pitchFamily="34" charset="0"/>
                        </a:rPr>
                        <a:t>Företagskonkurser</a:t>
                      </a:r>
                    </a:p>
                  </a:txBody>
                  <a:tcPr marL="8764" marR="8764" marT="8764"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dirty="0">
                          <a:solidFill>
                            <a:srgbClr val="000000"/>
                          </a:solidFill>
                          <a:effectLst/>
                          <a:latin typeface="Futura Std Book" panose="020B0502020204020303" pitchFamily="34" charset="0"/>
                        </a:rPr>
                        <a:t>449</a:t>
                      </a:r>
                    </a:p>
                  </a:txBody>
                  <a:tcPr marL="8764" marR="8764" marT="8764"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dirty="0">
                          <a:solidFill>
                            <a:srgbClr val="000000"/>
                          </a:solidFill>
                          <a:effectLst/>
                          <a:latin typeface="Futura Std Book" panose="020B0502020204020303" pitchFamily="34" charset="0"/>
                        </a:rPr>
                        <a:t>-13,5</a:t>
                      </a:r>
                    </a:p>
                  </a:txBody>
                  <a:tcPr marL="8764" marR="8764" marT="8764" marB="0" anchor="b">
                    <a:lnL>
                      <a:noFill/>
                    </a:lnL>
                    <a:lnR>
                      <a:noFill/>
                    </a:lnR>
                    <a:lnT>
                      <a:noFill/>
                    </a:lnT>
                    <a:lnB>
                      <a:noFill/>
                    </a:lnB>
                    <a:lnTlToBr w="12700" cmpd="sng">
                      <a:noFill/>
                      <a:prstDash val="solid"/>
                    </a:lnTlToBr>
                    <a:lnBlToTr w="12700" cmpd="sng">
                      <a:noFill/>
                      <a:prstDash val="solid"/>
                    </a:lnBlToTr>
                  </a:tcPr>
                </a:tc>
                <a:tc>
                  <a:txBody>
                    <a:bodyPr/>
                    <a:lstStyle/>
                    <a:p>
                      <a:pPr algn="l" rtl="0" fontAlgn="b"/>
                      <a:r>
                        <a:rPr lang="sv-SE" sz="700" b="0" i="0" u="none" strike="noStrike" dirty="0">
                          <a:solidFill>
                            <a:srgbClr val="92D050"/>
                          </a:solidFill>
                          <a:effectLst/>
                          <a:latin typeface="Wingdings" panose="05000000000000000000" pitchFamily="2" charset="2"/>
                        </a:rPr>
                        <a:t>ê</a:t>
                      </a:r>
                    </a:p>
                  </a:txBody>
                  <a:tcPr marL="8764" marR="8764" marT="8764"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900" b="0" i="0" u="none" strike="noStrike" dirty="0">
                        <a:solidFill>
                          <a:srgbClr val="000000"/>
                        </a:solidFill>
                        <a:effectLst/>
                        <a:latin typeface="Calibri" panose="020F0502020204030204" pitchFamily="34" charset="0"/>
                      </a:endParaRPr>
                    </a:p>
                  </a:txBody>
                  <a:tcPr marL="8764" marR="8764" marT="8764"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dirty="0">
                          <a:solidFill>
                            <a:srgbClr val="000000"/>
                          </a:solidFill>
                          <a:effectLst/>
                          <a:latin typeface="Futura Std Book" panose="020B0502020204020303" pitchFamily="34" charset="0"/>
                        </a:rPr>
                        <a:t>264</a:t>
                      </a:r>
                    </a:p>
                  </a:txBody>
                  <a:tcPr marL="8764" marR="8764" marT="8764"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-19,3</a:t>
                      </a:r>
                    </a:p>
                  </a:txBody>
                  <a:tcPr marL="8764" marR="8764" marT="8764" marB="0" anchor="b">
                    <a:lnL>
                      <a:noFill/>
                    </a:lnL>
                    <a:lnR>
                      <a:noFill/>
                    </a:lnR>
                    <a:lnT>
                      <a:noFill/>
                    </a:lnT>
                    <a:lnB>
                      <a:noFill/>
                    </a:lnB>
                    <a:lnTlToBr w="12700" cmpd="sng">
                      <a:noFill/>
                      <a:prstDash val="solid"/>
                    </a:lnTlToBr>
                    <a:lnBlToTr w="12700" cmpd="sng">
                      <a:noFill/>
                      <a:prstDash val="solid"/>
                    </a:lnBlToTr>
                  </a:tcPr>
                </a:tc>
                <a:tc>
                  <a:txBody>
                    <a:bodyPr/>
                    <a:lstStyle/>
                    <a:p>
                      <a:pPr algn="l" rtl="0" fontAlgn="b"/>
                      <a:r>
                        <a:rPr lang="sv-SE" sz="700" b="0" i="0" u="none" strike="noStrike">
                          <a:solidFill>
                            <a:srgbClr val="92D050"/>
                          </a:solidFill>
                          <a:effectLst/>
                          <a:latin typeface="Wingdings" panose="05000000000000000000" pitchFamily="2" charset="2"/>
                        </a:rPr>
                        <a:t>ê</a:t>
                      </a:r>
                    </a:p>
                  </a:txBody>
                  <a:tcPr marL="8764" marR="8764" marT="8764"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31849901"/>
                  </a:ext>
                </a:extLst>
              </a:tr>
              <a:tr h="175282">
                <a:tc>
                  <a:txBody>
                    <a:bodyPr/>
                    <a:lstStyle/>
                    <a:p>
                      <a:pPr algn="l" rtl="0" fontAlgn="b"/>
                      <a:r>
                        <a:rPr lang="sv-SE" sz="700" b="0" i="0" u="none" strike="noStrike">
                          <a:solidFill>
                            <a:srgbClr val="000000"/>
                          </a:solidFill>
                          <a:effectLst/>
                          <a:latin typeface="Futura Std Book" panose="020B0502020204020303" pitchFamily="34" charset="0"/>
                        </a:rPr>
                        <a:t>Sysselsatta</a:t>
                      </a:r>
                    </a:p>
                  </a:txBody>
                  <a:tcPr marL="8764" marR="8764" marT="8764"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dirty="0">
                          <a:solidFill>
                            <a:srgbClr val="000000"/>
                          </a:solidFill>
                          <a:effectLst/>
                          <a:latin typeface="Futura Std Book" panose="020B0502020204020303" pitchFamily="34" charset="0"/>
                        </a:rPr>
                        <a:t>1 236 700</a:t>
                      </a:r>
                    </a:p>
                  </a:txBody>
                  <a:tcPr marL="8764" marR="8764" marT="8764"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dirty="0">
                          <a:solidFill>
                            <a:srgbClr val="000000"/>
                          </a:solidFill>
                          <a:effectLst/>
                          <a:latin typeface="Futura Std Book" panose="020B0502020204020303" pitchFamily="34" charset="0"/>
                        </a:rPr>
                        <a:t>2,3</a:t>
                      </a:r>
                    </a:p>
                  </a:txBody>
                  <a:tcPr marL="8764" marR="8764" marT="8764" marB="0" anchor="b">
                    <a:lnL>
                      <a:noFill/>
                    </a:lnL>
                    <a:lnR>
                      <a:noFill/>
                    </a:lnR>
                    <a:lnT>
                      <a:noFill/>
                    </a:lnT>
                    <a:lnB>
                      <a:noFill/>
                    </a:lnB>
                    <a:lnTlToBr w="12700" cmpd="sng">
                      <a:noFill/>
                      <a:prstDash val="solid"/>
                    </a:lnTlToBr>
                    <a:lnBlToTr w="12700" cmpd="sng">
                      <a:noFill/>
                      <a:prstDash val="solid"/>
                    </a:lnBlToTr>
                  </a:tcPr>
                </a:tc>
                <a:tc>
                  <a:txBody>
                    <a:bodyPr/>
                    <a:lstStyle/>
                    <a:p>
                      <a:pPr algn="l" rtl="0" fontAlgn="b"/>
                      <a:r>
                        <a:rPr lang="sv-SE" sz="700" b="0" i="0" u="none" strike="noStrike" dirty="0">
                          <a:solidFill>
                            <a:srgbClr val="92D050"/>
                          </a:solidFill>
                          <a:effectLst/>
                          <a:latin typeface="Wingdings" panose="05000000000000000000" pitchFamily="2" charset="2"/>
                        </a:rPr>
                        <a:t>é</a:t>
                      </a:r>
                    </a:p>
                  </a:txBody>
                  <a:tcPr marL="8764" marR="8764" marT="8764"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900" b="0" i="0" u="none" strike="noStrike">
                        <a:solidFill>
                          <a:srgbClr val="000000"/>
                        </a:solidFill>
                        <a:effectLst/>
                        <a:latin typeface="Calibri" panose="020F0502020204030204" pitchFamily="34" charset="0"/>
                      </a:endParaRPr>
                    </a:p>
                  </a:txBody>
                  <a:tcPr marL="8764" marR="8764" marT="8764"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dirty="0">
                          <a:solidFill>
                            <a:srgbClr val="000000"/>
                          </a:solidFill>
                          <a:effectLst/>
                          <a:latin typeface="Futura Std Book" panose="020B0502020204020303" pitchFamily="34" charset="0"/>
                        </a:rPr>
                        <a:t>535 600</a:t>
                      </a:r>
                    </a:p>
                  </a:txBody>
                  <a:tcPr marL="8764" marR="8764" marT="8764"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1,3</a:t>
                      </a:r>
                    </a:p>
                  </a:txBody>
                  <a:tcPr marL="8764" marR="8764" marT="8764" marB="0" anchor="b">
                    <a:lnL>
                      <a:noFill/>
                    </a:lnL>
                    <a:lnR>
                      <a:noFill/>
                    </a:lnR>
                    <a:lnT>
                      <a:noFill/>
                    </a:lnT>
                    <a:lnB>
                      <a:noFill/>
                    </a:lnB>
                    <a:lnTlToBr w="12700" cmpd="sng">
                      <a:noFill/>
                      <a:prstDash val="solid"/>
                    </a:lnTlToBr>
                    <a:lnBlToTr w="12700" cmpd="sng">
                      <a:noFill/>
                      <a:prstDash val="solid"/>
                    </a:lnBlToTr>
                  </a:tcPr>
                </a:tc>
                <a:tc>
                  <a:txBody>
                    <a:bodyPr/>
                    <a:lstStyle/>
                    <a:p>
                      <a:pPr algn="l" rtl="0" fontAlgn="b"/>
                      <a:r>
                        <a:rPr lang="sv-SE" sz="700" b="0" i="0" u="none" strike="noStrike">
                          <a:solidFill>
                            <a:srgbClr val="92D050"/>
                          </a:solidFill>
                          <a:effectLst/>
                          <a:latin typeface="Wingdings" panose="05000000000000000000" pitchFamily="2" charset="2"/>
                        </a:rPr>
                        <a:t>é</a:t>
                      </a:r>
                    </a:p>
                  </a:txBody>
                  <a:tcPr marL="8764" marR="8764" marT="8764"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957585936"/>
                  </a:ext>
                </a:extLst>
              </a:tr>
              <a:tr h="175282">
                <a:tc>
                  <a:txBody>
                    <a:bodyPr/>
                    <a:lstStyle/>
                    <a:p>
                      <a:pPr algn="l" rtl="0" fontAlgn="b"/>
                      <a:r>
                        <a:rPr lang="sv-SE" sz="700" b="0" i="0" u="none" strike="noStrike">
                          <a:solidFill>
                            <a:srgbClr val="000000"/>
                          </a:solidFill>
                          <a:effectLst/>
                          <a:latin typeface="Futura Std Book" panose="020B0502020204020303" pitchFamily="34" charset="0"/>
                        </a:rPr>
                        <a:t>Nyanmälda platser</a:t>
                      </a:r>
                    </a:p>
                  </a:txBody>
                  <a:tcPr marL="8764" marR="8764" marT="8764"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dirty="0">
                          <a:solidFill>
                            <a:srgbClr val="000000"/>
                          </a:solidFill>
                          <a:effectLst/>
                          <a:latin typeface="Futura Std Book" panose="020B0502020204020303" pitchFamily="34" charset="0"/>
                        </a:rPr>
                        <a:t>102 042</a:t>
                      </a:r>
                    </a:p>
                  </a:txBody>
                  <a:tcPr marL="8764" marR="8764" marT="8764"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dirty="0">
                          <a:solidFill>
                            <a:srgbClr val="000000"/>
                          </a:solidFill>
                          <a:effectLst/>
                          <a:latin typeface="Futura Std Book" panose="020B0502020204020303" pitchFamily="34" charset="0"/>
                        </a:rPr>
                        <a:t>-0,1</a:t>
                      </a:r>
                    </a:p>
                  </a:txBody>
                  <a:tcPr marL="8764" marR="8764" marT="8764" marB="0" anchor="b">
                    <a:lnL>
                      <a:noFill/>
                    </a:lnL>
                    <a:lnR>
                      <a:noFill/>
                    </a:lnR>
                    <a:lnT>
                      <a:noFill/>
                    </a:lnT>
                    <a:lnB>
                      <a:noFill/>
                    </a:lnB>
                    <a:lnTlToBr w="12700" cmpd="sng">
                      <a:noFill/>
                      <a:prstDash val="solid"/>
                    </a:lnTlToBr>
                    <a:lnBlToTr w="12700" cmpd="sng">
                      <a:noFill/>
                      <a:prstDash val="solid"/>
                    </a:lnBlToTr>
                  </a:tcPr>
                </a:tc>
                <a:tc>
                  <a:txBody>
                    <a:bodyPr/>
                    <a:lstStyle/>
                    <a:p>
                      <a:pPr algn="l" rtl="0" fontAlgn="b"/>
                      <a:r>
                        <a:rPr lang="sv-SE" sz="700" b="0" i="0" u="none" strike="noStrike">
                          <a:solidFill>
                            <a:srgbClr val="FF0000"/>
                          </a:solidFill>
                          <a:effectLst/>
                          <a:latin typeface="Wingdings" panose="05000000000000000000" pitchFamily="2" charset="2"/>
                        </a:rPr>
                        <a:t>ê</a:t>
                      </a:r>
                    </a:p>
                  </a:txBody>
                  <a:tcPr marL="8764" marR="8764" marT="8764"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900" b="0" i="0" u="none" strike="noStrike">
                        <a:solidFill>
                          <a:srgbClr val="000000"/>
                        </a:solidFill>
                        <a:effectLst/>
                        <a:latin typeface="Calibri" panose="020F0502020204030204" pitchFamily="34" charset="0"/>
                      </a:endParaRPr>
                    </a:p>
                  </a:txBody>
                  <a:tcPr marL="8764" marR="8764" marT="8764"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dirty="0">
                          <a:solidFill>
                            <a:srgbClr val="000000"/>
                          </a:solidFill>
                          <a:effectLst/>
                          <a:latin typeface="Futura Std Book" panose="020B0502020204020303" pitchFamily="34" charset="0"/>
                        </a:rPr>
                        <a:t>66 162</a:t>
                      </a:r>
                    </a:p>
                  </a:txBody>
                  <a:tcPr marL="8764" marR="8764" marT="8764"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-1,7</a:t>
                      </a:r>
                    </a:p>
                  </a:txBody>
                  <a:tcPr marL="8764" marR="8764" marT="8764" marB="0" anchor="b">
                    <a:lnL>
                      <a:noFill/>
                    </a:lnL>
                    <a:lnR>
                      <a:noFill/>
                    </a:lnR>
                    <a:lnT>
                      <a:noFill/>
                    </a:lnT>
                    <a:lnB>
                      <a:noFill/>
                    </a:lnB>
                    <a:lnTlToBr w="12700" cmpd="sng">
                      <a:noFill/>
                      <a:prstDash val="solid"/>
                    </a:lnTlToBr>
                    <a:lnBlToTr w="12700" cmpd="sng">
                      <a:noFill/>
                      <a:prstDash val="solid"/>
                    </a:lnBlToTr>
                  </a:tcPr>
                </a:tc>
                <a:tc>
                  <a:txBody>
                    <a:bodyPr/>
                    <a:lstStyle/>
                    <a:p>
                      <a:pPr algn="l" rtl="0" fontAlgn="b"/>
                      <a:r>
                        <a:rPr lang="sv-SE" sz="700" b="0" i="0" u="none" strike="noStrike">
                          <a:solidFill>
                            <a:srgbClr val="FF0000"/>
                          </a:solidFill>
                          <a:effectLst/>
                          <a:latin typeface="Wingdings" panose="05000000000000000000" pitchFamily="2" charset="2"/>
                        </a:rPr>
                        <a:t>ê</a:t>
                      </a:r>
                    </a:p>
                  </a:txBody>
                  <a:tcPr marL="8764" marR="8764" marT="8764"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952742132"/>
                  </a:ext>
                </a:extLst>
              </a:tr>
              <a:tr h="175282">
                <a:tc>
                  <a:txBody>
                    <a:bodyPr/>
                    <a:lstStyle/>
                    <a:p>
                      <a:pPr algn="l" rtl="0" fontAlgn="b"/>
                      <a:r>
                        <a:rPr lang="sv-SE" sz="700" b="0" i="0" u="none" strike="noStrike">
                          <a:solidFill>
                            <a:srgbClr val="000000"/>
                          </a:solidFill>
                          <a:effectLst/>
                          <a:latin typeface="Futura Std Book" panose="020B0502020204020303" pitchFamily="34" charset="0"/>
                        </a:rPr>
                        <a:t>Varsel</a:t>
                      </a:r>
                    </a:p>
                  </a:txBody>
                  <a:tcPr marL="8764" marR="8764" marT="8764"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dirty="0">
                          <a:solidFill>
                            <a:srgbClr val="000000"/>
                          </a:solidFill>
                          <a:effectLst/>
                          <a:latin typeface="Futura Std Book" panose="020B0502020204020303" pitchFamily="34" charset="0"/>
                        </a:rPr>
                        <a:t>2 568</a:t>
                      </a:r>
                    </a:p>
                  </a:txBody>
                  <a:tcPr marL="8764" marR="8764" marT="8764"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dirty="0">
                          <a:solidFill>
                            <a:srgbClr val="000000"/>
                          </a:solidFill>
                          <a:effectLst/>
                          <a:latin typeface="Futura Std Book" panose="020B0502020204020303" pitchFamily="34" charset="0"/>
                        </a:rPr>
                        <a:t>0,9</a:t>
                      </a:r>
                    </a:p>
                  </a:txBody>
                  <a:tcPr marL="8764" marR="8764" marT="8764" marB="0" anchor="b">
                    <a:lnL>
                      <a:noFill/>
                    </a:lnL>
                    <a:lnR>
                      <a:noFill/>
                    </a:lnR>
                    <a:lnT>
                      <a:noFill/>
                    </a:lnT>
                    <a:lnB>
                      <a:noFill/>
                    </a:lnB>
                    <a:lnTlToBr w="12700" cmpd="sng">
                      <a:noFill/>
                      <a:prstDash val="solid"/>
                    </a:lnTlToBr>
                    <a:lnBlToTr w="12700" cmpd="sng">
                      <a:noFill/>
                      <a:prstDash val="solid"/>
                    </a:lnBlToTr>
                  </a:tcPr>
                </a:tc>
                <a:tc>
                  <a:txBody>
                    <a:bodyPr/>
                    <a:lstStyle/>
                    <a:p>
                      <a:pPr algn="l" rtl="0" fontAlgn="b"/>
                      <a:r>
                        <a:rPr lang="sv-SE" sz="700" b="0" i="0" u="none" strike="noStrike">
                          <a:solidFill>
                            <a:srgbClr val="FF0000"/>
                          </a:solidFill>
                          <a:effectLst/>
                          <a:latin typeface="Wingdings" panose="05000000000000000000" pitchFamily="2" charset="2"/>
                        </a:rPr>
                        <a:t>é</a:t>
                      </a:r>
                    </a:p>
                  </a:txBody>
                  <a:tcPr marL="8764" marR="8764" marT="8764"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900" b="0" i="0" u="none" strike="noStrike">
                        <a:solidFill>
                          <a:srgbClr val="000000"/>
                        </a:solidFill>
                        <a:effectLst/>
                        <a:latin typeface="Calibri" panose="020F0502020204030204" pitchFamily="34" charset="0"/>
                      </a:endParaRPr>
                    </a:p>
                  </a:txBody>
                  <a:tcPr marL="8764" marR="8764" marT="8764"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1 399</a:t>
                      </a:r>
                    </a:p>
                  </a:txBody>
                  <a:tcPr marL="8764" marR="8764" marT="8764"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dirty="0">
                          <a:solidFill>
                            <a:srgbClr val="000000"/>
                          </a:solidFill>
                          <a:effectLst/>
                          <a:latin typeface="Futura Std Book" panose="020B0502020204020303" pitchFamily="34" charset="0"/>
                        </a:rPr>
                        <a:t>21,3</a:t>
                      </a:r>
                    </a:p>
                  </a:txBody>
                  <a:tcPr marL="8764" marR="8764" marT="8764" marB="0" anchor="b">
                    <a:lnL>
                      <a:noFill/>
                    </a:lnL>
                    <a:lnR>
                      <a:noFill/>
                    </a:lnR>
                    <a:lnT>
                      <a:noFill/>
                    </a:lnT>
                    <a:lnB>
                      <a:noFill/>
                    </a:lnB>
                    <a:lnTlToBr w="12700" cmpd="sng">
                      <a:noFill/>
                      <a:prstDash val="solid"/>
                    </a:lnTlToBr>
                    <a:lnBlToTr w="12700" cmpd="sng">
                      <a:noFill/>
                      <a:prstDash val="solid"/>
                    </a:lnBlToTr>
                  </a:tcPr>
                </a:tc>
                <a:tc>
                  <a:txBody>
                    <a:bodyPr/>
                    <a:lstStyle/>
                    <a:p>
                      <a:pPr algn="l" rtl="0" fontAlgn="b"/>
                      <a:r>
                        <a:rPr lang="sv-SE" sz="700" b="0" i="0" u="none" strike="noStrike">
                          <a:solidFill>
                            <a:srgbClr val="FF0000"/>
                          </a:solidFill>
                          <a:effectLst/>
                          <a:latin typeface="Wingdings" panose="05000000000000000000" pitchFamily="2" charset="2"/>
                        </a:rPr>
                        <a:t>é</a:t>
                      </a:r>
                    </a:p>
                  </a:txBody>
                  <a:tcPr marL="8764" marR="8764" marT="8764"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447772568"/>
                  </a:ext>
                </a:extLst>
              </a:tr>
              <a:tr h="175282">
                <a:tc>
                  <a:txBody>
                    <a:bodyPr/>
                    <a:lstStyle/>
                    <a:p>
                      <a:pPr algn="l" rtl="0" fontAlgn="b"/>
                      <a:r>
                        <a:rPr lang="sv-SE" sz="700" b="0" i="0" u="none" strike="noStrike">
                          <a:solidFill>
                            <a:srgbClr val="000000"/>
                          </a:solidFill>
                          <a:effectLst/>
                          <a:latin typeface="Futura Std Book" panose="020B0502020204020303" pitchFamily="34" charset="0"/>
                        </a:rPr>
                        <a:t>Arbetslöshet (%)</a:t>
                      </a:r>
                    </a:p>
                  </a:txBody>
                  <a:tcPr marL="8764" marR="8764" marT="8764"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dirty="0">
                          <a:solidFill>
                            <a:srgbClr val="000000"/>
                          </a:solidFill>
                          <a:effectLst/>
                          <a:latin typeface="Futura Std Book" panose="020B0502020204020303" pitchFamily="34" charset="0"/>
                        </a:rPr>
                        <a:t>4,1</a:t>
                      </a:r>
                    </a:p>
                  </a:txBody>
                  <a:tcPr marL="8764" marR="8764" marT="8764"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0,0 p.e.*</a:t>
                      </a:r>
                      <a:endParaRPr lang="sv-SE" sz="700" b="0" i="0" u="none" strike="noStrike" dirty="0">
                        <a:solidFill>
                          <a:srgbClr val="000000"/>
                        </a:solidFill>
                        <a:effectLst/>
                        <a:latin typeface="Futura Std Book" panose="020B0502020204020303" pitchFamily="34" charset="0"/>
                      </a:endParaRPr>
                    </a:p>
                  </a:txBody>
                  <a:tcPr marL="8764" marR="8764" marT="8764" marB="0" anchor="b">
                    <a:lnL>
                      <a:noFill/>
                    </a:lnL>
                    <a:lnR>
                      <a:noFill/>
                    </a:lnR>
                    <a:lnT>
                      <a:noFill/>
                    </a:lnT>
                    <a:lnB>
                      <a:noFill/>
                    </a:lnB>
                    <a:lnTlToBr w="12700" cmpd="sng">
                      <a:noFill/>
                      <a:prstDash val="solid"/>
                    </a:lnTlToBr>
                    <a:lnBlToTr w="12700" cmpd="sng">
                      <a:noFill/>
                      <a:prstDash val="solid"/>
                    </a:lnBlToTr>
                  </a:tcPr>
                </a:tc>
                <a:tc>
                  <a:txBody>
                    <a:bodyPr/>
                    <a:lstStyle/>
                    <a:p>
                      <a:pPr algn="l" rtl="0" fontAlgn="b"/>
                      <a:endParaRPr lang="sv-SE" sz="700" b="0" i="0" u="none" strike="noStrike" dirty="0">
                        <a:solidFill>
                          <a:srgbClr val="FF0000"/>
                        </a:solidFill>
                        <a:effectLst/>
                        <a:latin typeface="Wingdings" panose="05000000000000000000" pitchFamily="2" charset="2"/>
                      </a:endParaRPr>
                    </a:p>
                  </a:txBody>
                  <a:tcPr marL="8764" marR="8764" marT="8764"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900" b="0" i="0" u="none" strike="noStrike">
                        <a:solidFill>
                          <a:srgbClr val="000000"/>
                        </a:solidFill>
                        <a:effectLst/>
                        <a:latin typeface="Calibri" panose="020F0502020204030204" pitchFamily="34" charset="0"/>
                      </a:endParaRPr>
                    </a:p>
                  </a:txBody>
                  <a:tcPr marL="8764" marR="8764" marT="8764"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4,2</a:t>
                      </a:r>
                    </a:p>
                  </a:txBody>
                  <a:tcPr marL="8764" marR="8764" marT="8764"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0,0 p.e.*</a:t>
                      </a:r>
                      <a:endParaRPr lang="sv-SE" sz="700" b="0" i="0" u="none" strike="noStrike" dirty="0">
                        <a:solidFill>
                          <a:srgbClr val="000000"/>
                        </a:solidFill>
                        <a:effectLst/>
                        <a:latin typeface="Futura Std Book" panose="020B0502020204020303" pitchFamily="34" charset="0"/>
                      </a:endParaRPr>
                    </a:p>
                  </a:txBody>
                  <a:tcPr marL="8764" marR="8764" marT="8764" marB="0" anchor="b">
                    <a:lnL>
                      <a:noFill/>
                    </a:lnL>
                    <a:lnR>
                      <a:noFill/>
                    </a:lnR>
                    <a:lnT>
                      <a:noFill/>
                    </a:lnT>
                    <a:lnB>
                      <a:noFill/>
                    </a:lnB>
                    <a:lnTlToBr w="12700" cmpd="sng">
                      <a:noFill/>
                      <a:prstDash val="solid"/>
                    </a:lnTlToBr>
                    <a:lnBlToTr w="12700" cmpd="sng">
                      <a:noFill/>
                      <a:prstDash val="solid"/>
                    </a:lnBlToTr>
                  </a:tcPr>
                </a:tc>
                <a:tc>
                  <a:txBody>
                    <a:bodyPr/>
                    <a:lstStyle/>
                    <a:p>
                      <a:pPr algn="l" rtl="0" fontAlgn="b"/>
                      <a:endParaRPr lang="sv-SE" sz="700" b="0" i="0" u="none" strike="noStrike" dirty="0">
                        <a:solidFill>
                          <a:srgbClr val="FF0000"/>
                        </a:solidFill>
                        <a:effectLst/>
                        <a:latin typeface="Wingdings" panose="05000000000000000000" pitchFamily="2" charset="2"/>
                      </a:endParaRPr>
                    </a:p>
                  </a:txBody>
                  <a:tcPr marL="8764" marR="8764" marT="8764"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273836921"/>
                  </a:ext>
                </a:extLst>
              </a:tr>
              <a:tr h="175282">
                <a:tc>
                  <a:txBody>
                    <a:bodyPr/>
                    <a:lstStyle/>
                    <a:p>
                      <a:pPr algn="l" rtl="0" fontAlgn="b"/>
                      <a:r>
                        <a:rPr lang="sv-SE" sz="700" b="0" i="0" u="none" strike="noStrike">
                          <a:solidFill>
                            <a:srgbClr val="000000"/>
                          </a:solidFill>
                          <a:effectLst/>
                          <a:latin typeface="Futura Std Book" panose="020B0502020204020303" pitchFamily="34" charset="0"/>
                        </a:rPr>
                        <a:t>Befolkning (tusental)</a:t>
                      </a:r>
                    </a:p>
                  </a:txBody>
                  <a:tcPr marL="8764" marR="8764" marT="8764"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dirty="0">
                          <a:solidFill>
                            <a:srgbClr val="000000"/>
                          </a:solidFill>
                          <a:effectLst/>
                          <a:latin typeface="Futura Std Book" panose="020B0502020204020303" pitchFamily="34" charset="0"/>
                        </a:rPr>
                        <a:t>2 315,6</a:t>
                      </a:r>
                    </a:p>
                  </a:txBody>
                  <a:tcPr marL="8764" marR="8764" marT="8764"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dirty="0">
                          <a:solidFill>
                            <a:srgbClr val="000000"/>
                          </a:solidFill>
                          <a:effectLst/>
                          <a:latin typeface="Futura Std Book" panose="020B0502020204020303" pitchFamily="34" charset="0"/>
                        </a:rPr>
                        <a:t>1,7</a:t>
                      </a:r>
                    </a:p>
                  </a:txBody>
                  <a:tcPr marL="8764" marR="8764" marT="8764" marB="0" anchor="b">
                    <a:lnL>
                      <a:noFill/>
                    </a:lnL>
                    <a:lnR>
                      <a:noFill/>
                    </a:lnR>
                    <a:lnT>
                      <a:noFill/>
                    </a:lnT>
                    <a:lnB>
                      <a:noFill/>
                    </a:lnB>
                    <a:lnTlToBr w="12700" cmpd="sng">
                      <a:noFill/>
                      <a:prstDash val="solid"/>
                    </a:lnTlToBr>
                    <a:lnBlToTr w="12700" cmpd="sng">
                      <a:noFill/>
                      <a:prstDash val="solid"/>
                    </a:lnBlToTr>
                  </a:tcPr>
                </a:tc>
                <a:tc>
                  <a:txBody>
                    <a:bodyPr/>
                    <a:lstStyle/>
                    <a:p>
                      <a:pPr algn="l" rtl="0" fontAlgn="b"/>
                      <a:r>
                        <a:rPr lang="sv-SE" sz="700" b="0" i="0" u="none" strike="noStrike">
                          <a:solidFill>
                            <a:srgbClr val="92D050"/>
                          </a:solidFill>
                          <a:effectLst/>
                          <a:latin typeface="Wingdings" panose="05000000000000000000" pitchFamily="2" charset="2"/>
                        </a:rPr>
                        <a:t>é</a:t>
                      </a:r>
                    </a:p>
                  </a:txBody>
                  <a:tcPr marL="8764" marR="8764" marT="8764"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900" b="0" i="0" u="none" strike="noStrike">
                        <a:solidFill>
                          <a:srgbClr val="000000"/>
                        </a:solidFill>
                        <a:effectLst/>
                        <a:latin typeface="Calibri" panose="020F0502020204030204" pitchFamily="34" charset="0"/>
                      </a:endParaRPr>
                    </a:p>
                  </a:txBody>
                  <a:tcPr marL="8764" marR="8764" marT="8764"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952,1</a:t>
                      </a:r>
                    </a:p>
                  </a:txBody>
                  <a:tcPr marL="8764" marR="8764" marT="8764"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dirty="0">
                          <a:solidFill>
                            <a:srgbClr val="000000"/>
                          </a:solidFill>
                          <a:effectLst/>
                          <a:latin typeface="Futura Std Book" panose="020B0502020204020303" pitchFamily="34" charset="0"/>
                        </a:rPr>
                        <a:t>1,4</a:t>
                      </a:r>
                    </a:p>
                  </a:txBody>
                  <a:tcPr marL="8764" marR="8764" marT="8764" marB="0" anchor="b">
                    <a:lnL>
                      <a:noFill/>
                    </a:lnL>
                    <a:lnR>
                      <a:noFill/>
                    </a:lnR>
                    <a:lnT>
                      <a:noFill/>
                    </a:lnT>
                    <a:lnB>
                      <a:noFill/>
                    </a:lnB>
                    <a:lnTlToBr w="12700" cmpd="sng">
                      <a:noFill/>
                      <a:prstDash val="solid"/>
                    </a:lnTlToBr>
                    <a:lnBlToTr w="12700" cmpd="sng">
                      <a:noFill/>
                      <a:prstDash val="solid"/>
                    </a:lnBlToTr>
                  </a:tcPr>
                </a:tc>
                <a:tc>
                  <a:txBody>
                    <a:bodyPr/>
                    <a:lstStyle/>
                    <a:p>
                      <a:pPr algn="l" rtl="0" fontAlgn="b"/>
                      <a:r>
                        <a:rPr lang="sv-SE" sz="700" b="0" i="0" u="none" strike="noStrike" dirty="0">
                          <a:solidFill>
                            <a:srgbClr val="92D050"/>
                          </a:solidFill>
                          <a:effectLst/>
                          <a:latin typeface="Wingdings" panose="05000000000000000000" pitchFamily="2" charset="2"/>
                        </a:rPr>
                        <a:t>é</a:t>
                      </a:r>
                    </a:p>
                  </a:txBody>
                  <a:tcPr marL="8764" marR="8764" marT="8764"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864447011"/>
                  </a:ext>
                </a:extLst>
              </a:tr>
              <a:tr h="175282">
                <a:tc>
                  <a:txBody>
                    <a:bodyPr/>
                    <a:lstStyle/>
                    <a:p>
                      <a:pPr algn="l" rtl="0" fontAlgn="b"/>
                      <a:r>
                        <a:rPr lang="sv-SE" sz="700" b="0" i="0" u="none" strike="noStrike">
                          <a:solidFill>
                            <a:srgbClr val="000000"/>
                          </a:solidFill>
                          <a:effectLst/>
                          <a:latin typeface="Futura Std Book" panose="020B0502020204020303" pitchFamily="34" charset="0"/>
                        </a:rPr>
                        <a:t>Påbörjade lägenheter</a:t>
                      </a:r>
                    </a:p>
                  </a:txBody>
                  <a:tcPr marL="8764" marR="8764" marT="8764"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dirty="0">
                          <a:solidFill>
                            <a:srgbClr val="000000"/>
                          </a:solidFill>
                          <a:effectLst/>
                          <a:latin typeface="Futura Std Book" panose="020B0502020204020303" pitchFamily="34" charset="0"/>
                        </a:rPr>
                        <a:t>2 315</a:t>
                      </a:r>
                    </a:p>
                  </a:txBody>
                  <a:tcPr marL="8764" marR="8764" marT="8764"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dirty="0">
                          <a:solidFill>
                            <a:srgbClr val="000000"/>
                          </a:solidFill>
                          <a:effectLst/>
                          <a:latin typeface="Futura Std Book" panose="020B0502020204020303" pitchFamily="34" charset="0"/>
                        </a:rPr>
                        <a:t>-49,1</a:t>
                      </a:r>
                    </a:p>
                  </a:txBody>
                  <a:tcPr marL="8764" marR="8764" marT="8764" marB="0" anchor="b">
                    <a:lnL>
                      <a:noFill/>
                    </a:lnL>
                    <a:lnR>
                      <a:noFill/>
                    </a:lnR>
                    <a:lnT>
                      <a:noFill/>
                    </a:lnT>
                    <a:lnB>
                      <a:noFill/>
                    </a:lnB>
                    <a:lnTlToBr w="12700" cmpd="sng">
                      <a:noFill/>
                      <a:prstDash val="solid"/>
                    </a:lnTlToBr>
                    <a:lnBlToTr w="12700" cmpd="sng">
                      <a:noFill/>
                      <a:prstDash val="solid"/>
                    </a:lnBlToTr>
                  </a:tcPr>
                </a:tc>
                <a:tc>
                  <a:txBody>
                    <a:bodyPr/>
                    <a:lstStyle/>
                    <a:p>
                      <a:pPr algn="l" rtl="0" fontAlgn="b"/>
                      <a:r>
                        <a:rPr lang="sv-SE" sz="700" b="0" i="0" u="none" strike="noStrike">
                          <a:solidFill>
                            <a:srgbClr val="FF0000"/>
                          </a:solidFill>
                          <a:effectLst/>
                          <a:latin typeface="Wingdings" panose="05000000000000000000" pitchFamily="2" charset="2"/>
                        </a:rPr>
                        <a:t>ê</a:t>
                      </a:r>
                    </a:p>
                  </a:txBody>
                  <a:tcPr marL="8764" marR="8764" marT="8764"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900" b="0" i="0" u="none" strike="noStrike">
                        <a:solidFill>
                          <a:srgbClr val="000000"/>
                        </a:solidFill>
                        <a:effectLst/>
                        <a:latin typeface="Calibri" panose="020F0502020204030204" pitchFamily="34" charset="0"/>
                      </a:endParaRPr>
                    </a:p>
                  </a:txBody>
                  <a:tcPr marL="8764" marR="8764" marT="8764"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510</a:t>
                      </a:r>
                    </a:p>
                  </a:txBody>
                  <a:tcPr marL="8764" marR="8764" marT="8764"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dirty="0">
                          <a:solidFill>
                            <a:srgbClr val="000000"/>
                          </a:solidFill>
                          <a:effectLst/>
                          <a:latin typeface="Futura Std Book" panose="020B0502020204020303" pitchFamily="34" charset="0"/>
                        </a:rPr>
                        <a:t>-54,2</a:t>
                      </a:r>
                    </a:p>
                  </a:txBody>
                  <a:tcPr marL="8764" marR="8764" marT="8764" marB="0" anchor="b">
                    <a:lnL>
                      <a:noFill/>
                    </a:lnL>
                    <a:lnR>
                      <a:noFill/>
                    </a:lnR>
                    <a:lnT>
                      <a:noFill/>
                    </a:lnT>
                    <a:lnB>
                      <a:noFill/>
                    </a:lnB>
                    <a:lnTlToBr w="12700" cmpd="sng">
                      <a:noFill/>
                      <a:prstDash val="solid"/>
                    </a:lnTlToBr>
                    <a:lnBlToTr w="12700" cmpd="sng">
                      <a:noFill/>
                      <a:prstDash val="solid"/>
                    </a:lnBlToTr>
                  </a:tcPr>
                </a:tc>
                <a:tc>
                  <a:txBody>
                    <a:bodyPr/>
                    <a:lstStyle/>
                    <a:p>
                      <a:pPr algn="l" rtl="0" fontAlgn="b"/>
                      <a:r>
                        <a:rPr lang="sv-SE" sz="700" b="0" i="0" u="none" strike="noStrike">
                          <a:solidFill>
                            <a:srgbClr val="FF0000"/>
                          </a:solidFill>
                          <a:effectLst/>
                          <a:latin typeface="Wingdings" panose="05000000000000000000" pitchFamily="2" charset="2"/>
                        </a:rPr>
                        <a:t>ê</a:t>
                      </a:r>
                    </a:p>
                  </a:txBody>
                  <a:tcPr marL="8764" marR="8764" marT="8764"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32936979"/>
                  </a:ext>
                </a:extLst>
              </a:tr>
              <a:tr h="306743">
                <a:tc>
                  <a:txBody>
                    <a:bodyPr/>
                    <a:lstStyle/>
                    <a:p>
                      <a:pPr algn="l" rtl="0" fontAlgn="b"/>
                      <a:r>
                        <a:rPr lang="sv-SE" sz="700" b="0" i="0" u="none" strike="noStrike" dirty="0">
                          <a:solidFill>
                            <a:srgbClr val="000000"/>
                          </a:solidFill>
                          <a:effectLst/>
                          <a:latin typeface="Futura Std Book" panose="020B0502020204020303" pitchFamily="34" charset="0"/>
                        </a:rPr>
                        <a:t>Kommersiella övernattningar (tusental)</a:t>
                      </a:r>
                    </a:p>
                  </a:txBody>
                  <a:tcPr marL="8764" marR="8764" marT="8764"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sv-SE" sz="700" b="0" i="0" u="none" strike="noStrike" dirty="0">
                          <a:solidFill>
                            <a:srgbClr val="000000"/>
                          </a:solidFill>
                          <a:effectLst/>
                          <a:latin typeface="Futura Std Book" panose="020B0502020204020303" pitchFamily="34" charset="0"/>
                        </a:rPr>
                        <a:t>2 773</a:t>
                      </a:r>
                    </a:p>
                  </a:txBody>
                  <a:tcPr marL="8764" marR="8764" marT="8764"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sv-SE" sz="700" b="0" i="0" u="none" strike="noStrike" dirty="0">
                          <a:solidFill>
                            <a:srgbClr val="000000"/>
                          </a:solidFill>
                          <a:effectLst/>
                          <a:latin typeface="Futura Std Book" panose="020B0502020204020303" pitchFamily="34" charset="0"/>
                        </a:rPr>
                        <a:t>3,8</a:t>
                      </a:r>
                    </a:p>
                  </a:txBody>
                  <a:tcPr marL="8764" marR="8764" marT="8764"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sv-SE" sz="700" b="0" i="0" u="none" strike="noStrike" dirty="0">
                          <a:solidFill>
                            <a:srgbClr val="92D050"/>
                          </a:solidFill>
                          <a:effectLst/>
                          <a:latin typeface="Wingdings" panose="05000000000000000000" pitchFamily="2" charset="2"/>
                        </a:rPr>
                        <a:t>é</a:t>
                      </a:r>
                    </a:p>
                  </a:txBody>
                  <a:tcPr marL="8764" marR="8764" marT="8764"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900" b="0" i="0" u="none" strike="noStrike">
                        <a:solidFill>
                          <a:srgbClr val="000000"/>
                        </a:solidFill>
                        <a:effectLst/>
                        <a:latin typeface="Calibri" panose="020F0502020204030204" pitchFamily="34" charset="0"/>
                      </a:endParaRPr>
                    </a:p>
                  </a:txBody>
                  <a:tcPr marL="8764" marR="8764" marT="8764"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1 852</a:t>
                      </a:r>
                    </a:p>
                  </a:txBody>
                  <a:tcPr marL="8764" marR="8764" marT="8764"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3,7</a:t>
                      </a:r>
                    </a:p>
                  </a:txBody>
                  <a:tcPr marL="8764" marR="8764" marT="8764"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sv-SE" sz="700" b="0" i="0" u="none" strike="noStrike" dirty="0">
                          <a:solidFill>
                            <a:srgbClr val="92D050"/>
                          </a:solidFill>
                          <a:effectLst/>
                          <a:latin typeface="Wingdings" panose="05000000000000000000" pitchFamily="2" charset="2"/>
                        </a:rPr>
                        <a:t>é</a:t>
                      </a:r>
                    </a:p>
                  </a:txBody>
                  <a:tcPr marL="8764" marR="8764" marT="8764"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222382660"/>
                  </a:ext>
                </a:extLst>
              </a:tr>
            </a:tbl>
          </a:graphicData>
        </a:graphic>
      </p:graphicFrame>
      <p:sp>
        <p:nvSpPr>
          <p:cNvPr id="6" name="textruta 5">
            <a:extLst>
              <a:ext uri="{FF2B5EF4-FFF2-40B4-BE49-F238E27FC236}">
                <a16:creationId xmlns:a16="http://schemas.microsoft.com/office/drawing/2014/main" id="{5F10A5BF-CE79-4B45-A5C8-513925953A4C}"/>
              </a:ext>
            </a:extLst>
          </p:cNvPr>
          <p:cNvSpPr txBox="1"/>
          <p:nvPr/>
        </p:nvSpPr>
        <p:spPr>
          <a:xfrm>
            <a:off x="4572700" y="166002"/>
            <a:ext cx="4227014" cy="4669722"/>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lIns="72000" tIns="72000" rIns="72000" bIns="72000" rtlCol="0">
            <a:spAutoFit/>
          </a:bodyPr>
          <a:lstStyle/>
          <a:p>
            <a:r>
              <a:rPr lang="sv-SE" sz="1400" dirty="0">
                <a:solidFill>
                  <a:schemeClr val="tx1"/>
                </a:solidFill>
              </a:rPr>
              <a:t>Svalnande konjunktur i Stockholm</a:t>
            </a:r>
          </a:p>
          <a:p>
            <a:r>
              <a:rPr lang="sv-SE" sz="1000" dirty="0">
                <a:solidFill>
                  <a:schemeClr val="tx1"/>
                </a:solidFill>
              </a:rPr>
              <a:t/>
            </a:r>
            <a:br>
              <a:rPr lang="sv-SE" sz="1000" dirty="0">
                <a:solidFill>
                  <a:schemeClr val="tx1"/>
                </a:solidFill>
              </a:rPr>
            </a:br>
            <a:r>
              <a:rPr lang="sv-SE" sz="1000" b="1" dirty="0">
                <a:solidFill>
                  <a:schemeClr val="tx1"/>
                </a:solidFill>
                <a:latin typeface="Calibri" panose="020F0502020204030204" pitchFamily="34" charset="0"/>
                <a:cs typeface="Calibri" panose="020F0502020204030204" pitchFamily="34" charset="0"/>
              </a:rPr>
              <a:t>Stockholmskonjunkturen är fortsatt stark men mattas av jämfört med 2017. Näringslivet och befolkningsutvecklingen utvecklas väl medan byggandet följt en svagare utveckling. </a:t>
            </a:r>
          </a:p>
          <a:p>
            <a:endParaRPr lang="sv-SE" sz="1000" dirty="0">
              <a:solidFill>
                <a:schemeClr val="tx1"/>
              </a:solidFill>
              <a:latin typeface="Calibri" panose="020F0502020204030204" pitchFamily="34" charset="0"/>
              <a:cs typeface="Calibri" panose="020F0502020204030204" pitchFamily="34" charset="0"/>
            </a:endParaRPr>
          </a:p>
          <a:p>
            <a:r>
              <a:rPr lang="sv-SE" sz="1000" dirty="0">
                <a:solidFill>
                  <a:schemeClr val="tx1"/>
                </a:solidFill>
                <a:latin typeface="Calibri" panose="020F0502020204030204" pitchFamily="34" charset="0"/>
                <a:cs typeface="Calibri" panose="020F0502020204030204" pitchFamily="34" charset="0"/>
              </a:rPr>
              <a:t>Lönesumman i privat sektor ökade jämfört med motsvarande kvartal 2017 i både Stockholms län och stad, med information och kommunikation samt byggindustrin som främsta draglok. Antalet nystartade företag minskar liksom antalet konkurser.</a:t>
            </a:r>
          </a:p>
          <a:p>
            <a:endParaRPr lang="sv-SE" sz="1000" dirty="0">
              <a:solidFill>
                <a:schemeClr val="tx1"/>
              </a:solidFill>
              <a:latin typeface="Calibri" panose="020F0502020204030204" pitchFamily="34" charset="0"/>
              <a:cs typeface="Calibri" panose="020F0502020204030204" pitchFamily="34" charset="0"/>
            </a:endParaRPr>
          </a:p>
          <a:p>
            <a:r>
              <a:rPr lang="sv-SE" sz="1000" dirty="0">
                <a:solidFill>
                  <a:schemeClr val="tx1"/>
                </a:solidFill>
                <a:latin typeface="Calibri" panose="020F0502020204030204" pitchFamily="34" charset="0"/>
                <a:cs typeface="Calibri" panose="020F0502020204030204" pitchFamily="34" charset="0"/>
              </a:rPr>
              <a:t>Stockholms arbetsmarknad är i huvudsak fortsatt stark. Antalet sysselsatta invånare i länet har ökat med 27 900 personer de senaste fyra kvartalen, trots det har vård och omsorg, bygg och finansiell verksamhet färre sysselsatta. Antalet varslade personer ökade i såväl staden som länet. Arbetslösheten i förhållande till befolkningen var oförändrad i både länet och staden jämfört med samma kvartal 2017. Antalet lediga jobb blev dock färre under första kvartalet i Stockholms län och stad. </a:t>
            </a:r>
          </a:p>
          <a:p>
            <a:endParaRPr lang="sv-SE" sz="1000" dirty="0">
              <a:solidFill>
                <a:schemeClr val="tx1"/>
              </a:solidFill>
              <a:latin typeface="Calibri" panose="020F0502020204030204" pitchFamily="34" charset="0"/>
              <a:cs typeface="Calibri" panose="020F0502020204030204" pitchFamily="34" charset="0"/>
            </a:endParaRPr>
          </a:p>
          <a:p>
            <a:r>
              <a:rPr lang="sv-SE" sz="1000" dirty="0">
                <a:solidFill>
                  <a:schemeClr val="tx1"/>
                </a:solidFill>
                <a:latin typeface="Calibri" panose="020F0502020204030204" pitchFamily="34" charset="0"/>
                <a:cs typeface="Calibri" panose="020F0502020204030204" pitchFamily="34" charset="0"/>
              </a:rPr>
              <a:t>Under de senaste fyra kvartalen har antalet invånare ökat med 37 800 personer i länet varav 12 800 i staden, vilket motsvarar ökningar med 1,7 respektive 1,4 procent. Bostadsbyggandet minskade i både länet och staden jämfört med första kvartalet 2017, motsvarande minskningar på 49 procent i länet och 54 procent i staden. Värt att betona är dock att byggandet under de senaste åren legat på en osedvanligt hög nivå.</a:t>
            </a:r>
          </a:p>
          <a:p>
            <a:endParaRPr lang="sv-SE" sz="1000" dirty="0">
              <a:solidFill>
                <a:schemeClr val="tx1"/>
              </a:solidFill>
              <a:latin typeface="Calibri" panose="020F0502020204030204" pitchFamily="34" charset="0"/>
              <a:cs typeface="Calibri" panose="020F0502020204030204" pitchFamily="34" charset="0"/>
            </a:endParaRPr>
          </a:p>
          <a:p>
            <a:r>
              <a:rPr lang="sv-SE" sz="1000" dirty="0">
                <a:solidFill>
                  <a:schemeClr val="tx1"/>
                </a:solidFill>
                <a:latin typeface="Calibri" panose="020F0502020204030204" pitchFamily="34" charset="0"/>
                <a:cs typeface="Calibri" panose="020F0502020204030204" pitchFamily="34" charset="0"/>
              </a:rPr>
              <a:t>Olle Zetterberg</a:t>
            </a:r>
          </a:p>
          <a:p>
            <a:r>
              <a:rPr lang="sv-SE" sz="1000" dirty="0">
                <a:solidFill>
                  <a:schemeClr val="tx1"/>
                </a:solidFill>
                <a:latin typeface="Calibri" panose="020F0502020204030204" pitchFamily="34" charset="0"/>
                <a:cs typeface="Calibri" panose="020F0502020204030204" pitchFamily="34" charset="0"/>
              </a:rPr>
              <a:t>VD Stockholm Business Region</a:t>
            </a:r>
          </a:p>
          <a:p>
            <a:endParaRPr lang="de-DE" sz="1000" dirty="0"/>
          </a:p>
        </p:txBody>
      </p:sp>
    </p:spTree>
    <p:extLst>
      <p:ext uri="{BB962C8B-B14F-4D97-AF65-F5344CB8AC3E}">
        <p14:creationId xmlns:p14="http://schemas.microsoft.com/office/powerpoint/2010/main" val="3464158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ruta 6"/>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a:t>Källa: Statistiska centralbyrån (Lönesummor, arbetsgivaravgifter och preliminär A-skatt, LAPS)</a:t>
            </a:r>
          </a:p>
        </p:txBody>
      </p:sp>
      <p:graphicFrame>
        <p:nvGraphicFramePr>
          <p:cNvPr id="10" name="Tabell 9">
            <a:extLst>
              <a:ext uri="{FF2B5EF4-FFF2-40B4-BE49-F238E27FC236}">
                <a16:creationId xmlns:a16="http://schemas.microsoft.com/office/drawing/2014/main" id="{E9A01D51-D13D-4265-9CAD-AFAE2128A28E}"/>
              </a:ext>
            </a:extLst>
          </p:cNvPr>
          <p:cNvGraphicFramePr>
            <a:graphicFrameLocks noGrp="1"/>
          </p:cNvGraphicFramePr>
          <p:nvPr>
            <p:extLst>
              <p:ext uri="{D42A27DB-BD31-4B8C-83A1-F6EECF244321}">
                <p14:modId xmlns:p14="http://schemas.microsoft.com/office/powerpoint/2010/main" val="3133236237"/>
              </p:ext>
            </p:extLst>
          </p:nvPr>
        </p:nvGraphicFramePr>
        <p:xfrm>
          <a:off x="5680904" y="1021798"/>
          <a:ext cx="3270552" cy="3783330"/>
        </p:xfrm>
        <a:graphic>
          <a:graphicData uri="http://schemas.openxmlformats.org/drawingml/2006/table">
            <a:tbl>
              <a:tblPr/>
              <a:tblGrid>
                <a:gridCol w="1302457">
                  <a:extLst>
                    <a:ext uri="{9D8B030D-6E8A-4147-A177-3AD203B41FA5}">
                      <a16:colId xmlns:a16="http://schemas.microsoft.com/office/drawing/2014/main" val="1290073089"/>
                    </a:ext>
                  </a:extLst>
                </a:gridCol>
                <a:gridCol w="440861">
                  <a:extLst>
                    <a:ext uri="{9D8B030D-6E8A-4147-A177-3AD203B41FA5}">
                      <a16:colId xmlns:a16="http://schemas.microsoft.com/office/drawing/2014/main" val="1158543902"/>
                    </a:ext>
                  </a:extLst>
                </a:gridCol>
                <a:gridCol w="613831">
                  <a:extLst>
                    <a:ext uri="{9D8B030D-6E8A-4147-A177-3AD203B41FA5}">
                      <a16:colId xmlns:a16="http://schemas.microsoft.com/office/drawing/2014/main" val="3124956111"/>
                    </a:ext>
                  </a:extLst>
                </a:gridCol>
                <a:gridCol w="499787">
                  <a:extLst>
                    <a:ext uri="{9D8B030D-6E8A-4147-A177-3AD203B41FA5}">
                      <a16:colId xmlns:a16="http://schemas.microsoft.com/office/drawing/2014/main" val="2343506331"/>
                    </a:ext>
                  </a:extLst>
                </a:gridCol>
                <a:gridCol w="413616">
                  <a:extLst>
                    <a:ext uri="{9D8B030D-6E8A-4147-A177-3AD203B41FA5}">
                      <a16:colId xmlns:a16="http://schemas.microsoft.com/office/drawing/2014/main" val="3085589118"/>
                    </a:ext>
                  </a:extLst>
                </a:gridCol>
              </a:tblGrid>
              <a:tr h="96272">
                <a:tc>
                  <a:txBody>
                    <a:bodyPr/>
                    <a:lstStyle/>
                    <a:p>
                      <a:pPr algn="l" fontAlgn="b"/>
                      <a:r>
                        <a:rPr lang="sv-SE" sz="800" b="1" i="0" u="none" strike="noStrike">
                          <a:solidFill>
                            <a:srgbClr val="000000"/>
                          </a:solidFill>
                          <a:effectLst/>
                          <a:latin typeface="Futura Std Book" panose="020B0502020204020303" pitchFamily="34" charset="0"/>
                        </a:rPr>
                        <a:t>Lönesumma, total</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299139818"/>
                  </a:ext>
                </a:extLst>
              </a:tr>
              <a:tr h="0">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800" b="0" i="0" u="none" strike="noStrike">
                          <a:solidFill>
                            <a:srgbClr val="000000"/>
                          </a:solidFill>
                          <a:effectLst/>
                          <a:latin typeface="Futura Std Book" panose="020B0502020204020303" pitchFamily="34" charset="0"/>
                        </a:rPr>
                        <a:t>2018 kv1</a:t>
                      </a: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pitchFamily="34" charset="0"/>
                        </a:rPr>
                        <a:t>Förändring</a:t>
                      </a:r>
                    </a:p>
                  </a:txBody>
                  <a:tcPr marL="9525" marR="9525" marT="9525" marB="0" anchor="b">
                    <a:lnL>
                      <a:noFill/>
                    </a:lnL>
                    <a:lnR>
                      <a:noFill/>
                    </a:lnR>
                    <a:lnT>
                      <a:noFill/>
                    </a:lnT>
                    <a:lnB>
                      <a:noFill/>
                    </a:lnB>
                    <a:lnTlToBr w="12700" cmpd="sng">
                      <a:noFill/>
                      <a:prstDash val="solid"/>
                    </a:lnTlToBr>
                    <a:lnBlToTr w="12700" cmpd="sng">
                      <a:noFill/>
                      <a:prstDash val="solid"/>
                    </a:lnBlToTr>
                  </a:tcPr>
                </a:tc>
                <a:tc gridSpan="2">
                  <a:txBody>
                    <a:bodyPr/>
                    <a:lstStyle/>
                    <a:p>
                      <a:pPr algn="ctr" fontAlgn="b"/>
                      <a:r>
                        <a:rPr lang="sv-SE" sz="800" b="0" i="0" u="none" strike="noStrike">
                          <a:solidFill>
                            <a:srgbClr val="000000"/>
                          </a:solidFill>
                          <a:effectLst/>
                          <a:latin typeface="Futura Std Book" panose="020B0502020204020303" pitchFamily="34" charset="0"/>
                        </a:rPr>
                        <a:t>Förändring (%) </a:t>
                      </a:r>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endParaRPr lang="sv-SE"/>
                    </a:p>
                  </a:txBody>
                  <a:tcPr/>
                </a:tc>
                <a:extLst>
                  <a:ext uri="{0D108BD9-81ED-4DB2-BD59-A6C34878D82A}">
                    <a16:rowId xmlns:a16="http://schemas.microsoft.com/office/drawing/2014/main" val="2588965753"/>
                  </a:ext>
                </a:extLst>
              </a:tr>
              <a:tr h="101086">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800" b="0" i="0" u="none" strike="noStrike">
                          <a:solidFill>
                            <a:srgbClr val="000000"/>
                          </a:solidFill>
                          <a:effectLst/>
                          <a:latin typeface="Futura Std Book" panose="020B0502020204020303" pitchFamily="34" charset="0"/>
                        </a:rPr>
                        <a:t>mdkr</a:t>
                      </a: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pitchFamily="34" charset="0"/>
                        </a:rPr>
                        <a:t>-1 år (mdkr)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pitchFamily="34" charset="0"/>
                        </a:rPr>
                        <a:t>-1 år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pitchFamily="34" charset="0"/>
                        </a:rPr>
                        <a:t>-5 år </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350801212"/>
                  </a:ext>
                </a:extLst>
              </a:tr>
              <a:tr h="96272">
                <a:tc>
                  <a:txBody>
                    <a:bodyPr/>
                    <a:lstStyle/>
                    <a:p>
                      <a:pPr algn="l" fontAlgn="b"/>
                      <a:r>
                        <a:rPr lang="sv-SE" sz="800" b="0" i="0" u="none" strike="noStrike">
                          <a:solidFill>
                            <a:srgbClr val="000000"/>
                          </a:solidFill>
                          <a:effectLst/>
                          <a:latin typeface="Futura Std Book" panose="020B0502020204020303" pitchFamily="34" charset="0"/>
                        </a:rPr>
                        <a:t>Sverige</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pitchFamily="34" charset="0"/>
                        </a:rPr>
                        <a:t>437,4</a:t>
                      </a: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pitchFamily="34" charset="0"/>
                        </a:rPr>
                        <a:t>20,4</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pitchFamily="34" charset="0"/>
                        </a:rPr>
                        <a:t>4,9</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pitchFamily="34" charset="0"/>
                        </a:rPr>
                        <a:t>24,4</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066304938"/>
                  </a:ext>
                </a:extLst>
              </a:tr>
              <a:tr h="96272">
                <a:tc>
                  <a:txBody>
                    <a:bodyPr/>
                    <a:lstStyle/>
                    <a:p>
                      <a:pPr algn="l" fontAlgn="b"/>
                      <a:r>
                        <a:rPr lang="sv-SE" sz="800" b="0" i="0" u="none" strike="noStrike">
                          <a:solidFill>
                            <a:srgbClr val="000000"/>
                          </a:solidFill>
                          <a:effectLst/>
                          <a:latin typeface="Futura Std Book" panose="020B0502020204020303" pitchFamily="34" charset="0"/>
                        </a:rPr>
                        <a:t>Stockholmsregionen</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pitchFamily="34" charset="0"/>
                        </a:rPr>
                        <a:t>215,9</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pitchFamily="34" charset="0"/>
                        </a:rPr>
                        <a:t>9,6</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pitchFamily="34" charset="0"/>
                        </a:rPr>
                        <a:t>4,7</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pitchFamily="34" charset="0"/>
                        </a:rPr>
                        <a:t>25,7</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8446605"/>
                  </a:ext>
                </a:extLst>
              </a:tr>
              <a:tr h="96272">
                <a:tc>
                  <a:txBody>
                    <a:bodyPr/>
                    <a:lstStyle/>
                    <a:p>
                      <a:pPr algn="l" fontAlgn="b"/>
                      <a:r>
                        <a:rPr lang="sv-SE" sz="800" b="1" i="0" u="none" strike="noStrike">
                          <a:solidFill>
                            <a:srgbClr val="000000"/>
                          </a:solidFill>
                          <a:effectLst/>
                          <a:latin typeface="Futura Std Book" panose="020B0502020204020303" pitchFamily="34" charset="0"/>
                        </a:rPr>
                        <a:t>Stockholms län</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1" i="0" u="none" strike="noStrike">
                          <a:solidFill>
                            <a:srgbClr val="000000"/>
                          </a:solidFill>
                          <a:effectLst/>
                          <a:latin typeface="Futura Std Book" panose="020B0502020204020303" pitchFamily="34" charset="0"/>
                        </a:rPr>
                        <a:t>131,7</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1" i="0" u="none" strike="noStrike">
                          <a:solidFill>
                            <a:srgbClr val="000000"/>
                          </a:solidFill>
                          <a:effectLst/>
                          <a:latin typeface="Futura Std Book" panose="020B0502020204020303" pitchFamily="34" charset="0"/>
                        </a:rPr>
                        <a:t>5,8</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1" i="0" u="none" strike="noStrike">
                          <a:solidFill>
                            <a:srgbClr val="000000"/>
                          </a:solidFill>
                          <a:effectLst/>
                          <a:latin typeface="Futura Std Book" panose="020B0502020204020303" pitchFamily="34" charset="0"/>
                        </a:rPr>
                        <a:t>4,6</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1" i="0" u="none" strike="noStrike">
                          <a:solidFill>
                            <a:srgbClr val="000000"/>
                          </a:solidFill>
                          <a:effectLst/>
                          <a:latin typeface="Futura Std Book" panose="020B0502020204020303" pitchFamily="34" charset="0"/>
                        </a:rPr>
                        <a:t>28,2</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712256618"/>
                  </a:ext>
                </a:extLst>
              </a:tr>
              <a:tr h="96272">
                <a:tc>
                  <a:txBody>
                    <a:bodyPr/>
                    <a:lstStyle/>
                    <a:p>
                      <a:pPr algn="l" fontAlgn="b"/>
                      <a:r>
                        <a:rPr lang="sv-SE" sz="800" b="1" i="0" u="none" strike="noStrike">
                          <a:solidFill>
                            <a:srgbClr val="000000"/>
                          </a:solidFill>
                          <a:effectLst/>
                          <a:latin typeface="Futura Std Book" panose="020B0502020204020303" pitchFamily="34" charset="0"/>
                        </a:rPr>
                        <a:t>Stockholms stad</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1" i="0" u="none" strike="noStrike">
                          <a:solidFill>
                            <a:srgbClr val="000000"/>
                          </a:solidFill>
                          <a:effectLst/>
                          <a:latin typeface="Futura Std Book" panose="020B0502020204020303" pitchFamily="34" charset="0"/>
                        </a:rPr>
                        <a:t>82,9</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1" i="0" u="none" strike="noStrike">
                          <a:solidFill>
                            <a:srgbClr val="000000"/>
                          </a:solidFill>
                          <a:effectLst/>
                          <a:latin typeface="Futura Std Book" panose="020B0502020204020303" pitchFamily="34" charset="0"/>
                        </a:rPr>
                        <a:t>4,3</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1" i="0" u="none" strike="noStrike">
                          <a:solidFill>
                            <a:srgbClr val="000000"/>
                          </a:solidFill>
                          <a:effectLst/>
                          <a:latin typeface="Futura Std Book" panose="020B0502020204020303" pitchFamily="34" charset="0"/>
                        </a:rPr>
                        <a:t>5,5</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1" i="0" u="none" strike="noStrike">
                          <a:solidFill>
                            <a:srgbClr val="000000"/>
                          </a:solidFill>
                          <a:effectLst/>
                          <a:latin typeface="Futura Std Book" panose="020B0502020204020303" pitchFamily="34" charset="0"/>
                        </a:rPr>
                        <a:t>29,1</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966515143"/>
                  </a:ext>
                </a:extLst>
              </a:tr>
              <a:tr h="96666">
                <a:tc>
                  <a:txBody>
                    <a:bodyPr/>
                    <a:lstStyle/>
                    <a:p>
                      <a:pPr algn="l" fontAlgn="b"/>
                      <a:r>
                        <a:rPr lang="sv-SE" sz="800" b="0" i="0" u="none" strike="noStrike">
                          <a:solidFill>
                            <a:srgbClr val="000000"/>
                          </a:solidFill>
                          <a:effectLst/>
                          <a:latin typeface="Futura Std Book" panose="020B0502020204020303" pitchFamily="34" charset="0"/>
                        </a:rPr>
                        <a:t>Sverige exkl Stockholms län</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pitchFamily="34" charset="0"/>
                        </a:rPr>
                        <a:t>305,7</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pitchFamily="34" charset="0"/>
                        </a:rPr>
                        <a:t>14,6</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pitchFamily="34" charset="0"/>
                        </a:rPr>
                        <a:t>5,0</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pitchFamily="34" charset="0"/>
                        </a:rPr>
                        <a:t>22,9</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790450832"/>
                  </a:ext>
                </a:extLst>
              </a:tr>
              <a:tr h="96666">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107444560"/>
                  </a:ext>
                </a:extLst>
              </a:tr>
              <a:tr h="101086">
                <a:tc>
                  <a:txBody>
                    <a:bodyPr/>
                    <a:lstStyle/>
                    <a:p>
                      <a:pPr algn="l" fontAlgn="b"/>
                      <a:r>
                        <a:rPr lang="sv-SE" sz="800" b="1" i="0" u="none" strike="noStrike">
                          <a:solidFill>
                            <a:srgbClr val="000000"/>
                          </a:solidFill>
                          <a:effectLst/>
                          <a:latin typeface="Futura Std Book" panose="020B0502020204020303" pitchFamily="34" charset="0"/>
                        </a:rPr>
                        <a:t>Lönesumma per sysselsatt</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endParaRPr lang="sv-SE" sz="800" b="1"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endParaRPr lang="sv-SE" sz="800" b="1"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endParaRPr lang="sv-SE" sz="800" b="1"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267642418"/>
                  </a:ext>
                </a:extLst>
              </a:tr>
              <a:tr h="0">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800" b="0" i="0" u="none" strike="noStrike">
                          <a:solidFill>
                            <a:srgbClr val="000000"/>
                          </a:solidFill>
                          <a:effectLst/>
                          <a:latin typeface="Futura Std Book" panose="020B0502020204020303" pitchFamily="34" charset="0"/>
                        </a:rPr>
                        <a:t>2018 kv1</a:t>
                      </a: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pitchFamily="34" charset="0"/>
                        </a:rPr>
                        <a:t>Förändring</a:t>
                      </a:r>
                    </a:p>
                  </a:txBody>
                  <a:tcPr marL="9525" marR="9525" marT="9525" marB="0" anchor="b">
                    <a:lnL>
                      <a:noFill/>
                    </a:lnL>
                    <a:lnR>
                      <a:noFill/>
                    </a:lnR>
                    <a:lnT>
                      <a:noFill/>
                    </a:lnT>
                    <a:lnB>
                      <a:noFill/>
                    </a:lnB>
                    <a:lnTlToBr w="12700" cmpd="sng">
                      <a:noFill/>
                      <a:prstDash val="solid"/>
                    </a:lnTlToBr>
                    <a:lnBlToTr w="12700" cmpd="sng">
                      <a:noFill/>
                      <a:prstDash val="solid"/>
                    </a:lnBlToTr>
                  </a:tcPr>
                </a:tc>
                <a:tc gridSpan="2">
                  <a:txBody>
                    <a:bodyPr/>
                    <a:lstStyle/>
                    <a:p>
                      <a:pPr algn="ctr" fontAlgn="b"/>
                      <a:r>
                        <a:rPr lang="sv-SE" sz="800" b="0" i="0" u="none" strike="noStrike">
                          <a:solidFill>
                            <a:srgbClr val="000000"/>
                          </a:solidFill>
                          <a:effectLst/>
                          <a:latin typeface="Futura Std Book" panose="020B0502020204020303" pitchFamily="34" charset="0"/>
                        </a:rPr>
                        <a:t>Förändring (%) </a:t>
                      </a:r>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endParaRPr lang="sv-SE"/>
                    </a:p>
                  </a:txBody>
                  <a:tcPr/>
                </a:tc>
                <a:extLst>
                  <a:ext uri="{0D108BD9-81ED-4DB2-BD59-A6C34878D82A}">
                    <a16:rowId xmlns:a16="http://schemas.microsoft.com/office/drawing/2014/main" val="411218027"/>
                  </a:ext>
                </a:extLst>
              </a:tr>
              <a:tr h="101086">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800" b="0" i="0" u="none" strike="noStrike">
                          <a:solidFill>
                            <a:srgbClr val="000000"/>
                          </a:solidFill>
                          <a:effectLst/>
                          <a:latin typeface="Futura Std Book" panose="020B0502020204020303" pitchFamily="34" charset="0"/>
                        </a:rPr>
                        <a:t>Tkr</a:t>
                      </a: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pitchFamily="34" charset="0"/>
                        </a:rPr>
                        <a:t>-1 år (tkr)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pitchFamily="34" charset="0"/>
                        </a:rPr>
                        <a:t>-1 år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pitchFamily="34" charset="0"/>
                        </a:rPr>
                        <a:t>-5 år </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865201491"/>
                  </a:ext>
                </a:extLst>
              </a:tr>
              <a:tr h="96272">
                <a:tc>
                  <a:txBody>
                    <a:bodyPr/>
                    <a:lstStyle/>
                    <a:p>
                      <a:pPr algn="l" fontAlgn="b"/>
                      <a:r>
                        <a:rPr lang="sv-SE" sz="800" b="0" i="0" u="none" strike="noStrike">
                          <a:solidFill>
                            <a:srgbClr val="000000"/>
                          </a:solidFill>
                          <a:effectLst/>
                          <a:latin typeface="Futura Std Book" panose="020B0502020204020303" pitchFamily="34" charset="0"/>
                        </a:rPr>
                        <a:t>Sverige</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pitchFamily="34" charset="0"/>
                        </a:rPr>
                        <a:t>87,2</a:t>
                      </a: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pitchFamily="34" charset="0"/>
                        </a:rPr>
                        <a:t>2,5</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pitchFamily="34" charset="0"/>
                        </a:rPr>
                        <a:t>3,0</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pitchFamily="34" charset="0"/>
                        </a:rPr>
                        <a:t>14,3</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35547226"/>
                  </a:ext>
                </a:extLst>
              </a:tr>
              <a:tr h="96272">
                <a:tc>
                  <a:txBody>
                    <a:bodyPr/>
                    <a:lstStyle/>
                    <a:p>
                      <a:pPr algn="l" fontAlgn="b"/>
                      <a:r>
                        <a:rPr lang="sv-SE" sz="800" b="0" i="0" u="none" strike="noStrike">
                          <a:solidFill>
                            <a:srgbClr val="000000"/>
                          </a:solidFill>
                          <a:effectLst/>
                          <a:latin typeface="Futura Std Book" panose="020B0502020204020303" pitchFamily="34" charset="0"/>
                        </a:rPr>
                        <a:t>Stockholmsregionen</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pitchFamily="34" charset="0"/>
                        </a:rPr>
                        <a:t>93,5</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pitchFamily="34" charset="0"/>
                        </a:rPr>
                        <a:t>1,8</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pitchFamily="34" charset="0"/>
                        </a:rPr>
                        <a:t>1,9</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pitchFamily="34" charset="0"/>
                        </a:rPr>
                        <a:t>14,4</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809275747"/>
                  </a:ext>
                </a:extLst>
              </a:tr>
              <a:tr h="96272">
                <a:tc>
                  <a:txBody>
                    <a:bodyPr/>
                    <a:lstStyle/>
                    <a:p>
                      <a:pPr algn="l" fontAlgn="b"/>
                      <a:r>
                        <a:rPr lang="sv-SE" sz="800" b="1" i="0" u="none" strike="noStrike">
                          <a:solidFill>
                            <a:srgbClr val="000000"/>
                          </a:solidFill>
                          <a:effectLst/>
                          <a:latin typeface="Futura Std Book" panose="020B0502020204020303" pitchFamily="34" charset="0"/>
                        </a:rPr>
                        <a:t>Stockholms län</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1" i="0" u="none" strike="noStrike">
                          <a:solidFill>
                            <a:srgbClr val="000000"/>
                          </a:solidFill>
                          <a:effectLst/>
                          <a:latin typeface="Futura Std Book" panose="020B0502020204020303" pitchFamily="34" charset="0"/>
                        </a:rPr>
                        <a:t>106,5</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1" i="0" u="none" strike="noStrike">
                          <a:solidFill>
                            <a:srgbClr val="000000"/>
                          </a:solidFill>
                          <a:effectLst/>
                          <a:latin typeface="Futura Std Book" panose="020B0502020204020303" pitchFamily="34" charset="0"/>
                        </a:rPr>
                        <a:t>2,4</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1" i="0" u="none" strike="noStrike">
                          <a:solidFill>
                            <a:srgbClr val="000000"/>
                          </a:solidFill>
                          <a:effectLst/>
                          <a:latin typeface="Futura Std Book" panose="020B0502020204020303" pitchFamily="34" charset="0"/>
                        </a:rPr>
                        <a:t>2,3</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1" i="0" u="none" strike="noStrike">
                          <a:solidFill>
                            <a:srgbClr val="000000"/>
                          </a:solidFill>
                          <a:effectLst/>
                          <a:latin typeface="Futura Std Book" panose="020B0502020204020303" pitchFamily="34" charset="0"/>
                        </a:rPr>
                        <a:t>15,6</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818628390"/>
                  </a:ext>
                </a:extLst>
              </a:tr>
              <a:tr h="101086">
                <a:tc>
                  <a:txBody>
                    <a:bodyPr/>
                    <a:lstStyle/>
                    <a:p>
                      <a:pPr algn="l" fontAlgn="b"/>
                      <a:r>
                        <a:rPr lang="sv-SE" sz="800" b="1" i="0" u="none" strike="noStrike">
                          <a:solidFill>
                            <a:srgbClr val="000000"/>
                          </a:solidFill>
                          <a:effectLst/>
                          <a:latin typeface="Futura Std Book" panose="020B0502020204020303" pitchFamily="34" charset="0"/>
                        </a:rPr>
                        <a:t>Stockholms stad</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1" i="0" u="none" strike="noStrike">
                          <a:solidFill>
                            <a:srgbClr val="000000"/>
                          </a:solidFill>
                          <a:effectLst/>
                          <a:latin typeface="Futura Std Book" panose="020B0502020204020303" pitchFamily="34" charset="0"/>
                        </a:rPr>
                        <a:t>154,7</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1" i="0" u="none" strike="noStrike">
                          <a:solidFill>
                            <a:srgbClr val="000000"/>
                          </a:solidFill>
                          <a:effectLst/>
                          <a:latin typeface="Futura Std Book" panose="020B0502020204020303" pitchFamily="34" charset="0"/>
                        </a:rPr>
                        <a:t>6,2</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1" i="0" u="none" strike="noStrike">
                          <a:solidFill>
                            <a:srgbClr val="000000"/>
                          </a:solidFill>
                          <a:effectLst/>
                          <a:latin typeface="Futura Std Book" panose="020B0502020204020303" pitchFamily="34" charset="0"/>
                        </a:rPr>
                        <a:t>4,2</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1" i="0" u="none" strike="noStrike">
                          <a:solidFill>
                            <a:srgbClr val="000000"/>
                          </a:solidFill>
                          <a:effectLst/>
                          <a:latin typeface="Futura Std Book" panose="020B0502020204020303" pitchFamily="34" charset="0"/>
                        </a:rPr>
                        <a:t>18,6</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29275136"/>
                  </a:ext>
                </a:extLst>
              </a:tr>
              <a:tr h="101086">
                <a:tc>
                  <a:txBody>
                    <a:bodyPr/>
                    <a:lstStyle/>
                    <a:p>
                      <a:pPr algn="l" fontAlgn="b"/>
                      <a:r>
                        <a:rPr lang="sv-SE" sz="800" b="0" i="0" u="none" strike="noStrike">
                          <a:solidFill>
                            <a:srgbClr val="000000"/>
                          </a:solidFill>
                          <a:effectLst/>
                          <a:latin typeface="Futura Std Book" panose="020B0502020204020303" pitchFamily="34" charset="0"/>
                        </a:rPr>
                        <a:t>Sverige exkl Stockholms län</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pitchFamily="34" charset="0"/>
                        </a:rPr>
                        <a:t>80,9</a:t>
                      </a: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pitchFamily="34" charset="0"/>
                        </a:rPr>
                        <a:t>2,5</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pitchFamily="34" charset="0"/>
                        </a:rPr>
                        <a:t>3,2</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pitchFamily="34" charset="0"/>
                        </a:rPr>
                        <a:t>13,6</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100126470"/>
                  </a:ext>
                </a:extLst>
              </a:tr>
              <a:tr h="101086">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800" b="0" i="0" u="none" strike="noStrike">
                          <a:solidFill>
                            <a:srgbClr val="000000"/>
                          </a:solidFill>
                          <a:effectLst/>
                          <a:latin typeface="Futura Std Book" panose="020B0502020204020303" pitchFamily="34" charset="0"/>
                        </a:rPr>
                        <a:t> </a:t>
                      </a: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290392507"/>
                  </a:ext>
                </a:extLst>
              </a:tr>
              <a:tr h="101086">
                <a:tc>
                  <a:txBody>
                    <a:bodyPr/>
                    <a:lstStyle/>
                    <a:p>
                      <a:pPr algn="l" fontAlgn="b"/>
                      <a:r>
                        <a:rPr lang="sv-SE" sz="800" b="1" i="0" u="none" strike="noStrike">
                          <a:solidFill>
                            <a:srgbClr val="000000"/>
                          </a:solidFill>
                          <a:effectLst/>
                          <a:latin typeface="Futura Std Book" panose="020B0502020204020303" pitchFamily="34" charset="0"/>
                        </a:rPr>
                        <a:t>Lönesumma per invånare</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endParaRPr lang="sv-SE" sz="800" b="1" i="0" u="none" strike="noStrike">
                        <a:solidFill>
                          <a:srgbClr val="000000"/>
                        </a:solidFill>
                        <a:effectLst/>
                        <a:latin typeface="Futura Std Book" panose="020B0502020204020303" pitchFamily="34" charset="0"/>
                      </a:endParaRPr>
                    </a:p>
                  </a:txBody>
                  <a:tcPr marL="9525" marR="9525" marT="952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722970375"/>
                  </a:ext>
                </a:extLst>
              </a:tr>
              <a:tr h="0">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800" b="0" i="0" u="none" strike="noStrike">
                          <a:solidFill>
                            <a:srgbClr val="000000"/>
                          </a:solidFill>
                          <a:effectLst/>
                          <a:latin typeface="Futura Std Book" panose="020B0502020204020303" pitchFamily="34" charset="0"/>
                        </a:rPr>
                        <a:t>2018 kv1</a:t>
                      </a: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pitchFamily="34" charset="0"/>
                        </a:rPr>
                        <a:t>Förändring</a:t>
                      </a:r>
                    </a:p>
                  </a:txBody>
                  <a:tcPr marL="9525" marR="9525" marT="9525" marB="0" anchor="b">
                    <a:lnL>
                      <a:noFill/>
                    </a:lnL>
                    <a:lnR>
                      <a:noFill/>
                    </a:lnR>
                    <a:lnT>
                      <a:noFill/>
                    </a:lnT>
                    <a:lnB>
                      <a:noFill/>
                    </a:lnB>
                    <a:lnTlToBr w="12700" cmpd="sng">
                      <a:noFill/>
                      <a:prstDash val="solid"/>
                    </a:lnTlToBr>
                    <a:lnBlToTr w="12700" cmpd="sng">
                      <a:noFill/>
                      <a:prstDash val="solid"/>
                    </a:lnBlToTr>
                  </a:tcPr>
                </a:tc>
                <a:tc gridSpan="2">
                  <a:txBody>
                    <a:bodyPr/>
                    <a:lstStyle/>
                    <a:p>
                      <a:pPr algn="ctr" fontAlgn="b"/>
                      <a:r>
                        <a:rPr lang="sv-SE" sz="800" b="0" i="0" u="none" strike="noStrike">
                          <a:solidFill>
                            <a:srgbClr val="000000"/>
                          </a:solidFill>
                          <a:effectLst/>
                          <a:latin typeface="Futura Std Book" panose="020B0502020204020303" pitchFamily="34" charset="0"/>
                        </a:rPr>
                        <a:t>Förändring (%) </a:t>
                      </a:r>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endParaRPr lang="sv-SE"/>
                    </a:p>
                  </a:txBody>
                  <a:tcPr/>
                </a:tc>
                <a:extLst>
                  <a:ext uri="{0D108BD9-81ED-4DB2-BD59-A6C34878D82A}">
                    <a16:rowId xmlns:a16="http://schemas.microsoft.com/office/drawing/2014/main" val="1702657519"/>
                  </a:ext>
                </a:extLst>
              </a:tr>
              <a:tr h="101086">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800" b="0" i="0" u="none" strike="noStrike">
                          <a:solidFill>
                            <a:srgbClr val="000000"/>
                          </a:solidFill>
                          <a:effectLst/>
                          <a:latin typeface="Futura Std Book" panose="020B0502020204020303" pitchFamily="34" charset="0"/>
                        </a:rPr>
                        <a:t>Tkr</a:t>
                      </a: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pitchFamily="34" charset="0"/>
                        </a:rPr>
                        <a:t>-1 år (tkr)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pitchFamily="34" charset="0"/>
                        </a:rPr>
                        <a:t>-1 år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pitchFamily="34" charset="0"/>
                        </a:rPr>
                        <a:t>-5 år </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199424136"/>
                  </a:ext>
                </a:extLst>
              </a:tr>
              <a:tr h="96272">
                <a:tc>
                  <a:txBody>
                    <a:bodyPr/>
                    <a:lstStyle/>
                    <a:p>
                      <a:pPr algn="l" fontAlgn="b"/>
                      <a:r>
                        <a:rPr lang="sv-SE" sz="800" b="0" i="0" u="none" strike="noStrike">
                          <a:solidFill>
                            <a:srgbClr val="000000"/>
                          </a:solidFill>
                          <a:effectLst/>
                          <a:latin typeface="Futura Std Book" panose="020B0502020204020303" pitchFamily="34" charset="0"/>
                        </a:rPr>
                        <a:t>Sverige</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pitchFamily="34" charset="0"/>
                        </a:rPr>
                        <a:t>43,2</a:t>
                      </a: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pitchFamily="34" charset="0"/>
                        </a:rPr>
                        <a:t>1,6</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pitchFamily="34" charset="0"/>
                        </a:rPr>
                        <a:t>3,9</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pitchFamily="34" charset="0"/>
                        </a:rPr>
                        <a:t>17,7</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334199718"/>
                  </a:ext>
                </a:extLst>
              </a:tr>
              <a:tr h="96272">
                <a:tc>
                  <a:txBody>
                    <a:bodyPr/>
                    <a:lstStyle/>
                    <a:p>
                      <a:pPr algn="l" fontAlgn="b"/>
                      <a:r>
                        <a:rPr lang="sv-SE" sz="800" b="0" i="0" u="none" strike="noStrike">
                          <a:solidFill>
                            <a:srgbClr val="000000"/>
                          </a:solidFill>
                          <a:effectLst/>
                          <a:latin typeface="Futura Std Book" panose="020B0502020204020303" pitchFamily="34" charset="0"/>
                        </a:rPr>
                        <a:t>Stockholmsregionen</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pitchFamily="34" charset="0"/>
                        </a:rPr>
                        <a:t>47,3</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pitchFamily="34" charset="0"/>
                        </a:rPr>
                        <a:t>1,6</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pitchFamily="34" charset="0"/>
                        </a:rPr>
                        <a:t>3,5</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pitchFamily="34" charset="0"/>
                        </a:rPr>
                        <a:t>17,9</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886334948"/>
                  </a:ext>
                </a:extLst>
              </a:tr>
              <a:tr h="96272">
                <a:tc>
                  <a:txBody>
                    <a:bodyPr/>
                    <a:lstStyle/>
                    <a:p>
                      <a:pPr algn="l" fontAlgn="b"/>
                      <a:r>
                        <a:rPr lang="sv-SE" sz="800" b="1" i="0" u="none" strike="noStrike">
                          <a:solidFill>
                            <a:srgbClr val="000000"/>
                          </a:solidFill>
                          <a:effectLst/>
                          <a:latin typeface="Futura Std Book" panose="020B0502020204020303" pitchFamily="34" charset="0"/>
                        </a:rPr>
                        <a:t>Stockholms län</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1" i="0" u="none" strike="noStrike">
                          <a:solidFill>
                            <a:srgbClr val="000000"/>
                          </a:solidFill>
                          <a:effectLst/>
                          <a:latin typeface="Futura Std Book" panose="020B0502020204020303" pitchFamily="34" charset="0"/>
                        </a:rPr>
                        <a:t>57,0</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1" i="0" u="none" strike="noStrike">
                          <a:solidFill>
                            <a:srgbClr val="000000"/>
                          </a:solidFill>
                          <a:effectLst/>
                          <a:latin typeface="Futura Std Book" panose="020B0502020204020303" pitchFamily="34" charset="0"/>
                        </a:rPr>
                        <a:t>1,8</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1" i="0" u="none" strike="noStrike">
                          <a:solidFill>
                            <a:srgbClr val="000000"/>
                          </a:solidFill>
                          <a:effectLst/>
                          <a:latin typeface="Futura Std Book" panose="020B0502020204020303" pitchFamily="34" charset="0"/>
                        </a:rPr>
                        <a:t>3,2</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1" i="0" u="none" strike="noStrike">
                          <a:solidFill>
                            <a:srgbClr val="000000"/>
                          </a:solidFill>
                          <a:effectLst/>
                          <a:latin typeface="Futura Std Book" panose="020B0502020204020303" pitchFamily="34" charset="0"/>
                        </a:rPr>
                        <a:t>18,6</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628746202"/>
                  </a:ext>
                </a:extLst>
              </a:tr>
              <a:tr h="96272">
                <a:tc>
                  <a:txBody>
                    <a:bodyPr/>
                    <a:lstStyle/>
                    <a:p>
                      <a:pPr algn="l" fontAlgn="b"/>
                      <a:r>
                        <a:rPr lang="sv-SE" sz="800" b="1" i="0" u="none" strike="noStrike">
                          <a:solidFill>
                            <a:srgbClr val="000000"/>
                          </a:solidFill>
                          <a:effectLst/>
                          <a:latin typeface="Futura Std Book" panose="020B0502020204020303" pitchFamily="34" charset="0"/>
                        </a:rPr>
                        <a:t>Stockholms stad</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1" i="0" u="none" strike="noStrike">
                          <a:solidFill>
                            <a:srgbClr val="000000"/>
                          </a:solidFill>
                          <a:effectLst/>
                          <a:latin typeface="Futura Std Book" panose="020B0502020204020303" pitchFamily="34" charset="0"/>
                        </a:rPr>
                        <a:t>87,3</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1" i="0" u="none" strike="noStrike">
                          <a:solidFill>
                            <a:srgbClr val="000000"/>
                          </a:solidFill>
                          <a:effectLst/>
                          <a:latin typeface="Futura Std Book" panose="020B0502020204020303" pitchFamily="34" charset="0"/>
                        </a:rPr>
                        <a:t>3,7</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1" i="0" u="none" strike="noStrike">
                          <a:solidFill>
                            <a:srgbClr val="000000"/>
                          </a:solidFill>
                          <a:effectLst/>
                          <a:latin typeface="Futura Std Book" panose="020B0502020204020303" pitchFamily="34" charset="0"/>
                        </a:rPr>
                        <a:t>4,4</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1" i="0" u="none" strike="noStrike">
                          <a:solidFill>
                            <a:srgbClr val="000000"/>
                          </a:solidFill>
                          <a:effectLst/>
                          <a:latin typeface="Futura Std Book" panose="020B0502020204020303" pitchFamily="34" charset="0"/>
                        </a:rPr>
                        <a:t>20,4</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797369216"/>
                  </a:ext>
                </a:extLst>
              </a:tr>
              <a:tr h="96272">
                <a:tc>
                  <a:txBody>
                    <a:bodyPr/>
                    <a:lstStyle/>
                    <a:p>
                      <a:pPr algn="l" fontAlgn="b"/>
                      <a:r>
                        <a:rPr lang="sv-SE" sz="800" b="0" i="0" u="none" strike="noStrike">
                          <a:solidFill>
                            <a:srgbClr val="000000"/>
                          </a:solidFill>
                          <a:effectLst/>
                          <a:latin typeface="Futura Std Book" panose="020B0502020204020303" pitchFamily="34" charset="0"/>
                        </a:rPr>
                        <a:t>Sverige exkl Stockholms län</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pitchFamily="34" charset="0"/>
                        </a:rPr>
                        <a:t>39,1</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pitchFamily="34" charset="0"/>
                        </a:rPr>
                        <a:t>1,6</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pitchFamily="34" charset="0"/>
                        </a:rPr>
                        <a:t>4,1</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dirty="0">
                          <a:solidFill>
                            <a:srgbClr val="000000"/>
                          </a:solidFill>
                          <a:effectLst/>
                          <a:latin typeface="Futura Std Book" panose="020B0502020204020303" pitchFamily="34" charset="0"/>
                        </a:rPr>
                        <a:t>17,0</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614288076"/>
                  </a:ext>
                </a:extLst>
              </a:tr>
            </a:tbl>
          </a:graphicData>
        </a:graphic>
      </p:graphicFrame>
      <p:sp>
        <p:nvSpPr>
          <p:cNvPr id="11" name="Rubrik 2">
            <a:extLst>
              <a:ext uri="{FF2B5EF4-FFF2-40B4-BE49-F238E27FC236}">
                <a16:creationId xmlns:a16="http://schemas.microsoft.com/office/drawing/2014/main" id="{36B585B9-F3B9-466D-BA2D-542710B79E2B}"/>
              </a:ext>
            </a:extLst>
          </p:cNvPr>
          <p:cNvSpPr>
            <a:spLocks noGrp="1"/>
          </p:cNvSpPr>
          <p:nvPr>
            <p:ph type="title"/>
          </p:nvPr>
        </p:nvSpPr>
        <p:spPr>
          <a:xfrm>
            <a:off x="2432773" y="396690"/>
            <a:ext cx="6208130" cy="727828"/>
          </a:xfrm>
        </p:spPr>
        <p:txBody>
          <a:bodyPr/>
          <a:lstStyle/>
          <a:p>
            <a:pPr>
              <a:lnSpc>
                <a:spcPct val="100000"/>
              </a:lnSpc>
            </a:pPr>
            <a:r>
              <a:rPr lang="sv-SE" sz="2800" dirty="0"/>
              <a:t>Lönesumma</a:t>
            </a:r>
            <a:endParaRPr lang="sv-SE" sz="2000" b="0" dirty="0"/>
          </a:p>
        </p:txBody>
      </p:sp>
      <p:sp>
        <p:nvSpPr>
          <p:cNvPr id="12" name="textruta 11">
            <a:extLst>
              <a:ext uri="{FF2B5EF4-FFF2-40B4-BE49-F238E27FC236}">
                <a16:creationId xmlns:a16="http://schemas.microsoft.com/office/drawing/2014/main" id="{BCCF7F9F-C71C-4D1F-A34D-BA9D2C47A52D}"/>
              </a:ext>
            </a:extLst>
          </p:cNvPr>
          <p:cNvSpPr txBox="1"/>
          <p:nvPr/>
        </p:nvSpPr>
        <p:spPr>
          <a:xfrm>
            <a:off x="900000" y="1116000"/>
            <a:ext cx="914400" cy="505536"/>
          </a:xfrm>
          <a:prstGeom prst="rect">
            <a:avLst/>
          </a:prstGeom>
          <a:noFill/>
        </p:spPr>
        <p:txBody>
          <a:bodyPr wrap="none" lIns="0" tIns="0" rIns="0" bIns="0" rtlCol="0">
            <a:noAutofit/>
          </a:bodyPr>
          <a:lstStyle/>
          <a:p>
            <a:r>
              <a:rPr lang="sv-SE" sz="1100" b="1" dirty="0"/>
              <a:t>Lönesumma, Stockholms län</a:t>
            </a:r>
          </a:p>
          <a:p>
            <a:r>
              <a:rPr lang="sv-SE" sz="1100" dirty="0"/>
              <a:t>Index 100 = 2008 kv1</a:t>
            </a:r>
          </a:p>
        </p:txBody>
      </p:sp>
      <p:pic>
        <p:nvPicPr>
          <p:cNvPr id="2" name="Bildobjekt 1">
            <a:extLst>
              <a:ext uri="{FF2B5EF4-FFF2-40B4-BE49-F238E27FC236}">
                <a16:creationId xmlns:a16="http://schemas.microsoft.com/office/drawing/2014/main" id="{DD9B3D08-CEF1-40AB-B044-1530258A4814}"/>
              </a:ext>
            </a:extLst>
          </p:cNvPr>
          <p:cNvPicPr>
            <a:picLocks noChangeAspect="1"/>
          </p:cNvPicPr>
          <p:nvPr/>
        </p:nvPicPr>
        <p:blipFill>
          <a:blip r:embed="rId2"/>
          <a:stretch>
            <a:fillRect/>
          </a:stretch>
        </p:blipFill>
        <p:spPr>
          <a:xfrm>
            <a:off x="136838" y="1688462"/>
            <a:ext cx="5400000" cy="3087273"/>
          </a:xfrm>
          <a:prstGeom prst="rect">
            <a:avLst/>
          </a:prstGeom>
        </p:spPr>
      </p:pic>
    </p:spTree>
    <p:extLst>
      <p:ext uri="{BB962C8B-B14F-4D97-AF65-F5344CB8AC3E}">
        <p14:creationId xmlns:p14="http://schemas.microsoft.com/office/powerpoint/2010/main" val="1948696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688C5FE3-51BF-46A7-9C48-81E292D17B38}"/>
              </a:ext>
            </a:extLst>
          </p:cNvPr>
          <p:cNvSpPr/>
          <p:nvPr/>
        </p:nvSpPr>
        <p:spPr>
          <a:xfrm>
            <a:off x="5561331" y="4561435"/>
            <a:ext cx="4572000" cy="200055"/>
          </a:xfrm>
          <a:prstGeom prst="rect">
            <a:avLst/>
          </a:prstGeom>
        </p:spPr>
        <p:txBody>
          <a:bodyPr>
            <a:spAutoFit/>
          </a:bodyPr>
          <a:lstStyle/>
          <a:p>
            <a:r>
              <a:rPr lang="sv-SE" sz="700" dirty="0"/>
              <a:t>I övrigt ingår jordbruk, skogsbruk och fiske, byggverksamhet samt okänd näringsgren</a:t>
            </a:r>
          </a:p>
        </p:txBody>
      </p:sp>
      <p:sp>
        <p:nvSpPr>
          <p:cNvPr id="16" name="Rektangel 15">
            <a:extLst>
              <a:ext uri="{FF2B5EF4-FFF2-40B4-BE49-F238E27FC236}">
                <a16:creationId xmlns:a16="http://schemas.microsoft.com/office/drawing/2014/main" id="{75D40A5B-B4FA-4669-B381-329D4FB6709A}"/>
              </a:ext>
            </a:extLst>
          </p:cNvPr>
          <p:cNvSpPr/>
          <p:nvPr/>
        </p:nvSpPr>
        <p:spPr>
          <a:xfrm>
            <a:off x="101312" y="4791159"/>
            <a:ext cx="5513048" cy="400110"/>
          </a:xfrm>
          <a:prstGeom prst="rect">
            <a:avLst/>
          </a:prstGeom>
        </p:spPr>
        <p:txBody>
          <a:bodyPr wrap="none">
            <a:spAutoFit/>
          </a:bodyPr>
          <a:lstStyle/>
          <a:p>
            <a:pPr>
              <a:lnSpc>
                <a:spcPts val="2400"/>
              </a:lnSpc>
            </a:pPr>
            <a:r>
              <a:rPr lang="sv-SE" sz="1000" dirty="0"/>
              <a:t>Källa: Statistiska centralbyrån (Lönesummor, arbetsgivaravgifter och preliminär A-skatt, LAPS)</a:t>
            </a:r>
          </a:p>
        </p:txBody>
      </p:sp>
      <p:graphicFrame>
        <p:nvGraphicFramePr>
          <p:cNvPr id="5" name="Tabell 4">
            <a:extLst>
              <a:ext uri="{FF2B5EF4-FFF2-40B4-BE49-F238E27FC236}">
                <a16:creationId xmlns:a16="http://schemas.microsoft.com/office/drawing/2014/main" id="{8E23D455-E1EB-4EEB-8A1A-B43A3F72B051}"/>
              </a:ext>
            </a:extLst>
          </p:cNvPr>
          <p:cNvGraphicFramePr>
            <a:graphicFrameLocks noGrp="1"/>
          </p:cNvGraphicFramePr>
          <p:nvPr>
            <p:extLst>
              <p:ext uri="{D42A27DB-BD31-4B8C-83A1-F6EECF244321}">
                <p14:modId xmlns:p14="http://schemas.microsoft.com/office/powerpoint/2010/main" val="2340434125"/>
              </p:ext>
            </p:extLst>
          </p:nvPr>
        </p:nvGraphicFramePr>
        <p:xfrm>
          <a:off x="5847734" y="992977"/>
          <a:ext cx="3017130" cy="3568459"/>
        </p:xfrm>
        <a:graphic>
          <a:graphicData uri="http://schemas.openxmlformats.org/drawingml/2006/table">
            <a:tbl>
              <a:tblPr/>
              <a:tblGrid>
                <a:gridCol w="1066628">
                  <a:extLst>
                    <a:ext uri="{9D8B030D-6E8A-4147-A177-3AD203B41FA5}">
                      <a16:colId xmlns:a16="http://schemas.microsoft.com/office/drawing/2014/main" val="1923856292"/>
                    </a:ext>
                  </a:extLst>
                </a:gridCol>
                <a:gridCol w="494018">
                  <a:extLst>
                    <a:ext uri="{9D8B030D-6E8A-4147-A177-3AD203B41FA5}">
                      <a16:colId xmlns:a16="http://schemas.microsoft.com/office/drawing/2014/main" val="1968688101"/>
                    </a:ext>
                  </a:extLst>
                </a:gridCol>
                <a:gridCol w="633722">
                  <a:extLst>
                    <a:ext uri="{9D8B030D-6E8A-4147-A177-3AD203B41FA5}">
                      <a16:colId xmlns:a16="http://schemas.microsoft.com/office/drawing/2014/main" val="329582632"/>
                    </a:ext>
                  </a:extLst>
                </a:gridCol>
                <a:gridCol w="365404">
                  <a:extLst>
                    <a:ext uri="{9D8B030D-6E8A-4147-A177-3AD203B41FA5}">
                      <a16:colId xmlns:a16="http://schemas.microsoft.com/office/drawing/2014/main" val="351942483"/>
                    </a:ext>
                  </a:extLst>
                </a:gridCol>
                <a:gridCol w="457358">
                  <a:extLst>
                    <a:ext uri="{9D8B030D-6E8A-4147-A177-3AD203B41FA5}">
                      <a16:colId xmlns:a16="http://schemas.microsoft.com/office/drawing/2014/main" val="3646501865"/>
                    </a:ext>
                  </a:extLst>
                </a:gridCol>
              </a:tblGrid>
              <a:tr h="224387">
                <a:tc>
                  <a:txBody>
                    <a:bodyPr/>
                    <a:lstStyle/>
                    <a:p>
                      <a:pPr algn="l" fontAlgn="b"/>
                      <a:endParaRPr lang="sv-SE" sz="800" b="0" i="0" u="none" strike="noStrike" dirty="0">
                        <a:solidFill>
                          <a:srgbClr val="000000"/>
                        </a:solidFill>
                        <a:effectLst/>
                        <a:latin typeface="Futura Std Book" panose="020B0502020204020303" pitchFamily="34" charset="0"/>
                      </a:endParaRPr>
                    </a:p>
                  </a:txBody>
                  <a:tcPr marL="5155" marR="5155" marT="5155" marB="0" anchor="b">
                    <a:lnL>
                      <a:noFill/>
                    </a:lnL>
                    <a:lnR>
                      <a:noFill/>
                    </a:lnR>
                    <a:lnT>
                      <a:noFill/>
                    </a:lnT>
                    <a:lnB>
                      <a:noFill/>
                    </a:lnB>
                  </a:tcPr>
                </a:tc>
                <a:tc>
                  <a:txBody>
                    <a:bodyPr/>
                    <a:lstStyle/>
                    <a:p>
                      <a:pPr algn="ctr" rtl="0" fontAlgn="b"/>
                      <a:r>
                        <a:rPr lang="sv-SE" sz="800" b="0" i="0" u="none" strike="noStrike" dirty="0">
                          <a:solidFill>
                            <a:srgbClr val="000000"/>
                          </a:solidFill>
                          <a:effectLst/>
                          <a:latin typeface="Futura Std Book" panose="020B0502020204020303" pitchFamily="34" charset="0"/>
                        </a:rPr>
                        <a:t>2018 kv1</a:t>
                      </a:r>
                    </a:p>
                  </a:txBody>
                  <a:tcPr marL="5155" marR="5155" marT="5155" marB="0" anchor="b">
                    <a:lnL>
                      <a:noFill/>
                    </a:lnL>
                    <a:lnR>
                      <a:noFill/>
                    </a:lnR>
                    <a:lnT>
                      <a:noFill/>
                    </a:lnT>
                    <a:lnB>
                      <a:noFill/>
                    </a:lnB>
                  </a:tcPr>
                </a:tc>
                <a:tc>
                  <a:txBody>
                    <a:bodyPr/>
                    <a:lstStyle/>
                    <a:p>
                      <a:pPr algn="ctr" fontAlgn="b"/>
                      <a:r>
                        <a:rPr lang="sv-SE" sz="800" b="0" i="0" u="none" strike="noStrike" dirty="0">
                          <a:solidFill>
                            <a:srgbClr val="000000"/>
                          </a:solidFill>
                          <a:effectLst/>
                          <a:latin typeface="Futura Std Book" panose="020B0502020204020303" pitchFamily="34" charset="0"/>
                        </a:rPr>
                        <a:t>Förändring</a:t>
                      </a:r>
                    </a:p>
                  </a:txBody>
                  <a:tcPr marL="5155" marR="5155" marT="5155" marB="0" anchor="b">
                    <a:lnL>
                      <a:noFill/>
                    </a:lnL>
                    <a:lnR>
                      <a:noFill/>
                    </a:lnR>
                    <a:lnT>
                      <a:noFill/>
                    </a:lnT>
                    <a:lnB>
                      <a:noFill/>
                    </a:lnB>
                  </a:tcPr>
                </a:tc>
                <a:tc gridSpan="2">
                  <a:txBody>
                    <a:bodyPr/>
                    <a:lstStyle/>
                    <a:p>
                      <a:pPr algn="ctr" rtl="0" fontAlgn="b"/>
                      <a:r>
                        <a:rPr lang="sv-SE" sz="800" b="0" i="0" u="none" strike="noStrike" dirty="0">
                          <a:solidFill>
                            <a:srgbClr val="000000"/>
                          </a:solidFill>
                          <a:effectLst/>
                          <a:latin typeface="Futura Std Book" panose="020B0502020204020303" pitchFamily="34" charset="0"/>
                        </a:rPr>
                        <a:t>Förändring (%)</a:t>
                      </a:r>
                    </a:p>
                  </a:txBody>
                  <a:tcPr marL="5155" marR="5155" marT="5155" marB="0" anchor="b">
                    <a:lnL>
                      <a:noFill/>
                    </a:lnL>
                    <a:lnR>
                      <a:noFill/>
                    </a:lnR>
                    <a:lnT>
                      <a:noFill/>
                    </a:lnT>
                    <a:lnB>
                      <a:noFill/>
                    </a:lnB>
                  </a:tcPr>
                </a:tc>
                <a:tc hMerge="1">
                  <a:txBody>
                    <a:bodyPr/>
                    <a:lstStyle/>
                    <a:p>
                      <a:endParaRPr lang="sv-SE"/>
                    </a:p>
                  </a:txBody>
                  <a:tcPr/>
                </a:tc>
                <a:extLst>
                  <a:ext uri="{0D108BD9-81ED-4DB2-BD59-A6C34878D82A}">
                    <a16:rowId xmlns:a16="http://schemas.microsoft.com/office/drawing/2014/main" val="3013049378"/>
                  </a:ext>
                </a:extLst>
              </a:tr>
              <a:tr h="188195">
                <a:tc>
                  <a:txBody>
                    <a:bodyPr/>
                    <a:lstStyle/>
                    <a:p>
                      <a:pPr algn="l" fontAlgn="b"/>
                      <a:endParaRPr lang="sv-SE" sz="800" b="0" i="0" u="none" strike="noStrike" dirty="0">
                        <a:solidFill>
                          <a:srgbClr val="000000"/>
                        </a:solidFill>
                        <a:effectLst/>
                        <a:latin typeface="Futura Std Book" panose="020B0502020204020303" pitchFamily="34" charset="0"/>
                      </a:endParaRPr>
                    </a:p>
                  </a:txBody>
                  <a:tcPr marL="5155" marR="5155" marT="5155" marB="0" anchor="b">
                    <a:lnL>
                      <a:noFill/>
                    </a:lnL>
                    <a:lnR>
                      <a:noFill/>
                    </a:lnR>
                    <a:lnT>
                      <a:noFill/>
                    </a:lnT>
                    <a:lnB>
                      <a:noFill/>
                    </a:lnB>
                  </a:tcPr>
                </a:tc>
                <a:tc>
                  <a:txBody>
                    <a:bodyPr/>
                    <a:lstStyle/>
                    <a:p>
                      <a:pPr algn="ctr" rtl="0" fontAlgn="b"/>
                      <a:r>
                        <a:rPr lang="sv-SE" sz="800" b="0" i="0" u="none" strike="noStrike" dirty="0">
                          <a:solidFill>
                            <a:srgbClr val="000000"/>
                          </a:solidFill>
                          <a:effectLst/>
                          <a:latin typeface="Futura Std Book" panose="020B0502020204020303" pitchFamily="34" charset="0"/>
                        </a:rPr>
                        <a:t>mdkr</a:t>
                      </a:r>
                    </a:p>
                  </a:txBody>
                  <a:tcPr marL="5155" marR="5155" marT="5155" marB="0" anchor="b">
                    <a:lnL>
                      <a:noFill/>
                    </a:lnL>
                    <a:lnR>
                      <a:noFill/>
                    </a:lnR>
                    <a:lnT>
                      <a:noFill/>
                    </a:lnT>
                    <a:lnB>
                      <a:noFill/>
                    </a:lnB>
                  </a:tcPr>
                </a:tc>
                <a:tc>
                  <a:txBody>
                    <a:bodyPr/>
                    <a:lstStyle/>
                    <a:p>
                      <a:pPr algn="ctr" fontAlgn="b"/>
                      <a:r>
                        <a:rPr lang="sv-SE" sz="800" b="0" i="0" u="none" strike="noStrike" dirty="0">
                          <a:solidFill>
                            <a:srgbClr val="000000"/>
                          </a:solidFill>
                          <a:effectLst/>
                          <a:latin typeface="Futura Std Book" panose="020B0502020204020303" pitchFamily="34" charset="0"/>
                        </a:rPr>
                        <a:t>-1 år (mdkr)</a:t>
                      </a:r>
                    </a:p>
                  </a:txBody>
                  <a:tcPr marL="5155" marR="5155" marT="5155" marB="0" anchor="b">
                    <a:lnL>
                      <a:noFill/>
                    </a:lnL>
                    <a:lnR>
                      <a:noFill/>
                    </a:lnR>
                    <a:lnT>
                      <a:noFill/>
                    </a:lnT>
                    <a:lnB>
                      <a:noFill/>
                    </a:lnB>
                  </a:tcPr>
                </a:tc>
                <a:tc>
                  <a:txBody>
                    <a:bodyPr/>
                    <a:lstStyle/>
                    <a:p>
                      <a:pPr algn="ctr" rtl="0" fontAlgn="b"/>
                      <a:r>
                        <a:rPr lang="sv-SE" sz="800" b="0" i="0" u="none" strike="noStrike" dirty="0">
                          <a:solidFill>
                            <a:srgbClr val="000000"/>
                          </a:solidFill>
                          <a:effectLst/>
                          <a:latin typeface="Futura Std Book" panose="020B0502020204020303" pitchFamily="34" charset="0"/>
                        </a:rPr>
                        <a:t>-1 år</a:t>
                      </a:r>
                    </a:p>
                  </a:txBody>
                  <a:tcPr marL="5155" marR="5155" marT="5155" marB="0" anchor="b">
                    <a:lnL>
                      <a:noFill/>
                    </a:lnL>
                    <a:lnR>
                      <a:noFill/>
                    </a:lnR>
                    <a:lnT>
                      <a:noFill/>
                    </a:lnT>
                    <a:lnB>
                      <a:noFill/>
                    </a:lnB>
                  </a:tcPr>
                </a:tc>
                <a:tc>
                  <a:txBody>
                    <a:bodyPr/>
                    <a:lstStyle/>
                    <a:p>
                      <a:pPr algn="ctr" rtl="0" fontAlgn="b"/>
                      <a:r>
                        <a:rPr lang="sv-SE" sz="800" b="0" i="0" u="none" strike="noStrike" dirty="0">
                          <a:solidFill>
                            <a:srgbClr val="000000"/>
                          </a:solidFill>
                          <a:effectLst/>
                          <a:latin typeface="Futura Std Book" panose="020B0502020204020303" pitchFamily="34" charset="0"/>
                        </a:rPr>
                        <a:t>-5 år</a:t>
                      </a:r>
                    </a:p>
                  </a:txBody>
                  <a:tcPr marL="5155" marR="5155" marT="5155" marB="0" anchor="b">
                    <a:lnL>
                      <a:noFill/>
                    </a:lnL>
                    <a:lnR>
                      <a:noFill/>
                    </a:lnR>
                    <a:lnT>
                      <a:noFill/>
                    </a:lnT>
                    <a:lnB>
                      <a:noFill/>
                    </a:lnB>
                  </a:tcPr>
                </a:tc>
                <a:extLst>
                  <a:ext uri="{0D108BD9-81ED-4DB2-BD59-A6C34878D82A}">
                    <a16:rowId xmlns:a16="http://schemas.microsoft.com/office/drawing/2014/main" val="560495974"/>
                  </a:ext>
                </a:extLst>
              </a:tr>
              <a:tr h="144765">
                <a:tc>
                  <a:txBody>
                    <a:bodyPr/>
                    <a:lstStyle/>
                    <a:p>
                      <a:pPr algn="l" rtl="0" fontAlgn="b"/>
                      <a:r>
                        <a:rPr lang="sv-SE" sz="800" b="1" i="0" u="none" strike="noStrike">
                          <a:solidFill>
                            <a:srgbClr val="000000"/>
                          </a:solidFill>
                          <a:effectLst/>
                          <a:latin typeface="Futura Std Book" panose="020B0502020204020303" pitchFamily="34" charset="0"/>
                        </a:rPr>
                        <a:t>Sverige</a:t>
                      </a:r>
                    </a:p>
                  </a:txBody>
                  <a:tcPr marL="5155" marR="5155" marT="5155" marB="0" anchor="b">
                    <a:lnL>
                      <a:noFill/>
                    </a:lnL>
                    <a:lnR>
                      <a:noFill/>
                    </a:lnR>
                    <a:lnT>
                      <a:noFill/>
                    </a:lnT>
                    <a:lnB>
                      <a:noFill/>
                    </a:lnB>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5155" marR="5155" marT="5155" marB="0" anchor="b">
                    <a:lnL>
                      <a:noFill/>
                    </a:lnL>
                    <a:lnR>
                      <a:noFill/>
                    </a:lnR>
                    <a:lnT>
                      <a:noFill/>
                    </a:lnT>
                    <a:lnB>
                      <a:noFill/>
                    </a:lnB>
                  </a:tcPr>
                </a:tc>
                <a:tc>
                  <a:txBody>
                    <a:bodyPr/>
                    <a:lstStyle/>
                    <a:p>
                      <a:pPr algn="ctr" fontAlgn="b"/>
                      <a:endParaRPr lang="sv-SE" sz="800" b="0" i="0" u="none" strike="noStrike">
                        <a:solidFill>
                          <a:srgbClr val="000000"/>
                        </a:solidFill>
                        <a:effectLst/>
                        <a:latin typeface="Futura Std Book" panose="020B0502020204020303" pitchFamily="34" charset="0"/>
                      </a:endParaRPr>
                    </a:p>
                  </a:txBody>
                  <a:tcPr marL="5155" marR="5155" marT="5155" marB="0" anchor="b">
                    <a:lnL>
                      <a:noFill/>
                    </a:lnL>
                    <a:lnR>
                      <a:noFill/>
                    </a:lnR>
                    <a:lnT>
                      <a:noFill/>
                    </a:lnT>
                    <a:lnB>
                      <a:noFill/>
                    </a:lnB>
                  </a:tcPr>
                </a:tc>
                <a:tc>
                  <a:txBody>
                    <a:bodyPr/>
                    <a:lstStyle/>
                    <a:p>
                      <a:pPr algn="ctr" fontAlgn="b"/>
                      <a:endParaRPr lang="sv-SE" sz="800" b="0" i="0" u="none" strike="noStrike" dirty="0">
                        <a:solidFill>
                          <a:srgbClr val="000000"/>
                        </a:solidFill>
                        <a:effectLst/>
                        <a:latin typeface="Futura Std Book" panose="020B0502020204020303" pitchFamily="34" charset="0"/>
                      </a:endParaRPr>
                    </a:p>
                  </a:txBody>
                  <a:tcPr marL="5155" marR="5155" marT="5155" marB="0" anchor="b">
                    <a:lnL>
                      <a:noFill/>
                    </a:lnL>
                    <a:lnR>
                      <a:noFill/>
                    </a:lnR>
                    <a:lnT>
                      <a:noFill/>
                    </a:lnT>
                    <a:lnB>
                      <a:noFill/>
                    </a:lnB>
                  </a:tcPr>
                </a:tc>
                <a:tc>
                  <a:txBody>
                    <a:bodyPr/>
                    <a:lstStyle/>
                    <a:p>
                      <a:pPr algn="ctr" fontAlgn="b"/>
                      <a:endParaRPr lang="sv-SE" sz="800" b="0" i="0" u="none" strike="noStrike" dirty="0">
                        <a:solidFill>
                          <a:srgbClr val="000000"/>
                        </a:solidFill>
                        <a:effectLst/>
                        <a:latin typeface="Futura Std Book" panose="020B0502020204020303" pitchFamily="34" charset="0"/>
                      </a:endParaRPr>
                    </a:p>
                  </a:txBody>
                  <a:tcPr marL="5155" marR="5155" marT="5155" marB="0" anchor="b">
                    <a:lnL>
                      <a:noFill/>
                    </a:lnL>
                    <a:lnR>
                      <a:noFill/>
                    </a:lnR>
                    <a:lnT>
                      <a:noFill/>
                    </a:lnT>
                    <a:lnB>
                      <a:noFill/>
                    </a:lnB>
                  </a:tcPr>
                </a:tc>
                <a:extLst>
                  <a:ext uri="{0D108BD9-81ED-4DB2-BD59-A6C34878D82A}">
                    <a16:rowId xmlns:a16="http://schemas.microsoft.com/office/drawing/2014/main" val="4135408827"/>
                  </a:ext>
                </a:extLst>
              </a:tr>
              <a:tr h="144765">
                <a:tc>
                  <a:txBody>
                    <a:bodyPr/>
                    <a:lstStyle/>
                    <a:p>
                      <a:pPr algn="l" rtl="0" fontAlgn="b"/>
                      <a:r>
                        <a:rPr lang="sv-SE" sz="800" b="0" i="0" u="none" strike="noStrike" dirty="0">
                          <a:solidFill>
                            <a:srgbClr val="000000"/>
                          </a:solidFill>
                          <a:effectLst/>
                          <a:latin typeface="Futura Std Book" panose="020B0502020204020303" pitchFamily="34" charset="0"/>
                        </a:rPr>
                        <a:t>Privat sektor</a:t>
                      </a:r>
                    </a:p>
                  </a:txBody>
                  <a:tcPr marL="5155" marR="5155" marT="5155" marB="0" anchor="b">
                    <a:lnL>
                      <a:noFill/>
                    </a:lnL>
                    <a:lnR>
                      <a:noFill/>
                    </a:lnR>
                    <a:lnT>
                      <a:noFill/>
                    </a:lnT>
                    <a:lnB>
                      <a:noFill/>
                    </a:lnB>
                  </a:tcPr>
                </a:tc>
                <a:tc>
                  <a:txBody>
                    <a:bodyPr/>
                    <a:lstStyle/>
                    <a:p>
                      <a:pPr algn="ctr" fontAlgn="b"/>
                      <a:r>
                        <a:rPr lang="sv-SE" sz="800" b="0" i="0" u="none" strike="noStrike" dirty="0">
                          <a:solidFill>
                            <a:srgbClr val="000000"/>
                          </a:solidFill>
                          <a:effectLst/>
                          <a:latin typeface="Futura Std Book" panose="020B0502020204020303" pitchFamily="34" charset="0"/>
                        </a:rPr>
                        <a:t>316,2</a:t>
                      </a:r>
                    </a:p>
                  </a:txBody>
                  <a:tcPr marL="5155" marR="5155" marT="515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15,6</a:t>
                      </a:r>
                    </a:p>
                  </a:txBody>
                  <a:tcPr marL="5155" marR="5155" marT="515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5,2</a:t>
                      </a:r>
                    </a:p>
                  </a:txBody>
                  <a:tcPr marL="5155" marR="5155" marT="5155" marB="0" anchor="b">
                    <a:lnL>
                      <a:noFill/>
                    </a:lnL>
                    <a:lnR>
                      <a:noFill/>
                    </a:lnR>
                    <a:lnT>
                      <a:noFill/>
                    </a:lnT>
                    <a:lnB>
                      <a:noFill/>
                    </a:lnB>
                  </a:tcPr>
                </a:tc>
                <a:tc>
                  <a:txBody>
                    <a:bodyPr/>
                    <a:lstStyle/>
                    <a:p>
                      <a:pPr algn="ctr" fontAlgn="b"/>
                      <a:r>
                        <a:rPr lang="sv-SE" sz="800" b="0" i="0" u="none" strike="noStrike" dirty="0">
                          <a:solidFill>
                            <a:srgbClr val="000000"/>
                          </a:solidFill>
                          <a:effectLst/>
                          <a:latin typeface="Futura Std Book" panose="020B0502020204020303" pitchFamily="34" charset="0"/>
                        </a:rPr>
                        <a:t>24,5</a:t>
                      </a:r>
                    </a:p>
                  </a:txBody>
                  <a:tcPr marL="5155" marR="5155" marT="5155" marB="0" anchor="b">
                    <a:lnL>
                      <a:noFill/>
                    </a:lnL>
                    <a:lnR>
                      <a:noFill/>
                    </a:lnR>
                    <a:lnT>
                      <a:noFill/>
                    </a:lnT>
                    <a:lnB>
                      <a:noFill/>
                    </a:lnB>
                  </a:tcPr>
                </a:tc>
                <a:extLst>
                  <a:ext uri="{0D108BD9-81ED-4DB2-BD59-A6C34878D82A}">
                    <a16:rowId xmlns:a16="http://schemas.microsoft.com/office/drawing/2014/main" val="1589066613"/>
                  </a:ext>
                </a:extLst>
              </a:tr>
              <a:tr h="144765">
                <a:tc>
                  <a:txBody>
                    <a:bodyPr/>
                    <a:lstStyle/>
                    <a:p>
                      <a:pPr algn="l" rtl="0" fontAlgn="b"/>
                      <a:r>
                        <a:rPr lang="sv-SE" sz="800" b="0" i="1" u="none" strike="noStrike" dirty="0">
                          <a:solidFill>
                            <a:srgbClr val="000000"/>
                          </a:solidFill>
                          <a:effectLst/>
                          <a:latin typeface="Futura Std Book" panose="020B0502020204020303" pitchFamily="34" charset="0"/>
                        </a:rPr>
                        <a:t>Industri</a:t>
                      </a:r>
                    </a:p>
                  </a:txBody>
                  <a:tcPr marL="5155" marR="5155" marT="515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64,4</a:t>
                      </a:r>
                    </a:p>
                  </a:txBody>
                  <a:tcPr marL="5155" marR="5155" marT="515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3,4</a:t>
                      </a:r>
                    </a:p>
                  </a:txBody>
                  <a:tcPr marL="5155" marR="5155" marT="515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5,5</a:t>
                      </a:r>
                    </a:p>
                  </a:txBody>
                  <a:tcPr marL="5155" marR="5155" marT="5155" marB="0" anchor="b">
                    <a:lnL>
                      <a:noFill/>
                    </a:lnL>
                    <a:lnR>
                      <a:noFill/>
                    </a:lnR>
                    <a:lnT>
                      <a:noFill/>
                    </a:lnT>
                    <a:lnB>
                      <a:noFill/>
                    </a:lnB>
                  </a:tcPr>
                </a:tc>
                <a:tc>
                  <a:txBody>
                    <a:bodyPr/>
                    <a:lstStyle/>
                    <a:p>
                      <a:pPr algn="ctr" fontAlgn="b"/>
                      <a:r>
                        <a:rPr lang="sv-SE" sz="800" b="0" i="0" u="none" strike="noStrike" dirty="0">
                          <a:solidFill>
                            <a:srgbClr val="000000"/>
                          </a:solidFill>
                          <a:effectLst/>
                          <a:latin typeface="Futura Std Book" panose="020B0502020204020303" pitchFamily="34" charset="0"/>
                        </a:rPr>
                        <a:t>7,9</a:t>
                      </a:r>
                    </a:p>
                  </a:txBody>
                  <a:tcPr marL="5155" marR="5155" marT="5155" marB="0" anchor="b">
                    <a:lnL>
                      <a:noFill/>
                    </a:lnL>
                    <a:lnR>
                      <a:noFill/>
                    </a:lnR>
                    <a:lnT>
                      <a:noFill/>
                    </a:lnT>
                    <a:lnB>
                      <a:noFill/>
                    </a:lnB>
                  </a:tcPr>
                </a:tc>
                <a:extLst>
                  <a:ext uri="{0D108BD9-81ED-4DB2-BD59-A6C34878D82A}">
                    <a16:rowId xmlns:a16="http://schemas.microsoft.com/office/drawing/2014/main" val="3244035620"/>
                  </a:ext>
                </a:extLst>
              </a:tr>
              <a:tr h="144765">
                <a:tc>
                  <a:txBody>
                    <a:bodyPr/>
                    <a:lstStyle/>
                    <a:p>
                      <a:pPr algn="l" rtl="0" fontAlgn="b"/>
                      <a:r>
                        <a:rPr lang="sv-SE" sz="800" b="0" i="1" u="none" strike="noStrike" dirty="0">
                          <a:solidFill>
                            <a:srgbClr val="000000"/>
                          </a:solidFill>
                          <a:effectLst/>
                          <a:latin typeface="Futura Std Book" panose="020B0502020204020303" pitchFamily="34" charset="0"/>
                        </a:rPr>
                        <a:t>Tjänster</a:t>
                      </a:r>
                    </a:p>
                  </a:txBody>
                  <a:tcPr marL="5155" marR="5155" marT="515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218,7</a:t>
                      </a:r>
                    </a:p>
                  </a:txBody>
                  <a:tcPr marL="5155" marR="5155" marT="515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8,9</a:t>
                      </a:r>
                    </a:p>
                  </a:txBody>
                  <a:tcPr marL="5155" marR="5155" marT="515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4,3</a:t>
                      </a:r>
                    </a:p>
                  </a:txBody>
                  <a:tcPr marL="5155" marR="5155" marT="5155" marB="0" anchor="b">
                    <a:lnL>
                      <a:noFill/>
                    </a:lnL>
                    <a:lnR>
                      <a:noFill/>
                    </a:lnR>
                    <a:lnT>
                      <a:noFill/>
                    </a:lnT>
                    <a:lnB>
                      <a:noFill/>
                    </a:lnB>
                  </a:tcPr>
                </a:tc>
                <a:tc>
                  <a:txBody>
                    <a:bodyPr/>
                    <a:lstStyle/>
                    <a:p>
                      <a:pPr algn="ctr" fontAlgn="b"/>
                      <a:r>
                        <a:rPr lang="sv-SE" sz="800" b="0" i="0" u="none" strike="noStrike" dirty="0">
                          <a:solidFill>
                            <a:srgbClr val="000000"/>
                          </a:solidFill>
                          <a:effectLst/>
                          <a:latin typeface="Futura Std Book" panose="020B0502020204020303" pitchFamily="34" charset="0"/>
                        </a:rPr>
                        <a:t>28,9</a:t>
                      </a:r>
                    </a:p>
                  </a:txBody>
                  <a:tcPr marL="5155" marR="5155" marT="5155" marB="0" anchor="b">
                    <a:lnL>
                      <a:noFill/>
                    </a:lnL>
                    <a:lnR>
                      <a:noFill/>
                    </a:lnR>
                    <a:lnT>
                      <a:noFill/>
                    </a:lnT>
                    <a:lnB>
                      <a:noFill/>
                    </a:lnB>
                  </a:tcPr>
                </a:tc>
                <a:extLst>
                  <a:ext uri="{0D108BD9-81ED-4DB2-BD59-A6C34878D82A}">
                    <a16:rowId xmlns:a16="http://schemas.microsoft.com/office/drawing/2014/main" val="2196241211"/>
                  </a:ext>
                </a:extLst>
              </a:tr>
              <a:tr h="144765">
                <a:tc>
                  <a:txBody>
                    <a:bodyPr/>
                    <a:lstStyle/>
                    <a:p>
                      <a:pPr algn="l" rtl="0" fontAlgn="b"/>
                      <a:r>
                        <a:rPr lang="sv-SE" sz="800" b="0" i="1" u="none" strike="noStrike" dirty="0">
                          <a:solidFill>
                            <a:srgbClr val="000000"/>
                          </a:solidFill>
                          <a:effectLst/>
                          <a:latin typeface="Futura Std Book" panose="020B0502020204020303" pitchFamily="34" charset="0"/>
                        </a:rPr>
                        <a:t>Övrigt*</a:t>
                      </a:r>
                    </a:p>
                  </a:txBody>
                  <a:tcPr marL="5155" marR="5155" marT="515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33,2</a:t>
                      </a:r>
                    </a:p>
                  </a:txBody>
                  <a:tcPr marL="5155" marR="5155" marT="515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3,3</a:t>
                      </a:r>
                    </a:p>
                  </a:txBody>
                  <a:tcPr marL="5155" marR="5155" marT="515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11,1</a:t>
                      </a:r>
                    </a:p>
                  </a:txBody>
                  <a:tcPr marL="5155" marR="5155" marT="515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34,7</a:t>
                      </a:r>
                    </a:p>
                  </a:txBody>
                  <a:tcPr marL="5155" marR="5155" marT="5155" marB="0" anchor="b">
                    <a:lnL>
                      <a:noFill/>
                    </a:lnL>
                    <a:lnR>
                      <a:noFill/>
                    </a:lnR>
                    <a:lnT>
                      <a:noFill/>
                    </a:lnT>
                    <a:lnB>
                      <a:noFill/>
                    </a:lnB>
                  </a:tcPr>
                </a:tc>
                <a:extLst>
                  <a:ext uri="{0D108BD9-81ED-4DB2-BD59-A6C34878D82A}">
                    <a16:rowId xmlns:a16="http://schemas.microsoft.com/office/drawing/2014/main" val="3387378883"/>
                  </a:ext>
                </a:extLst>
              </a:tr>
              <a:tr h="144765">
                <a:tc>
                  <a:txBody>
                    <a:bodyPr/>
                    <a:lstStyle/>
                    <a:p>
                      <a:pPr algn="l" rtl="0" fontAlgn="b"/>
                      <a:r>
                        <a:rPr lang="sv-SE" sz="800" b="0" i="0" u="none" strike="noStrike">
                          <a:solidFill>
                            <a:srgbClr val="000000"/>
                          </a:solidFill>
                          <a:effectLst/>
                          <a:latin typeface="Futura Std Book" panose="020B0502020204020303" pitchFamily="34" charset="0"/>
                        </a:rPr>
                        <a:t>Offentlig sektor</a:t>
                      </a:r>
                    </a:p>
                  </a:txBody>
                  <a:tcPr marL="5155" marR="5155" marT="515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121,2</a:t>
                      </a:r>
                    </a:p>
                  </a:txBody>
                  <a:tcPr marL="5155" marR="5155" marT="515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4,8</a:t>
                      </a:r>
                    </a:p>
                  </a:txBody>
                  <a:tcPr marL="5155" marR="5155" marT="515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4,1</a:t>
                      </a:r>
                    </a:p>
                  </a:txBody>
                  <a:tcPr marL="5155" marR="5155" marT="515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24,2</a:t>
                      </a:r>
                    </a:p>
                  </a:txBody>
                  <a:tcPr marL="5155" marR="5155" marT="5155" marB="0" anchor="b">
                    <a:lnL>
                      <a:noFill/>
                    </a:lnL>
                    <a:lnR>
                      <a:noFill/>
                    </a:lnR>
                    <a:lnT>
                      <a:noFill/>
                    </a:lnT>
                    <a:lnB>
                      <a:noFill/>
                    </a:lnB>
                  </a:tcPr>
                </a:tc>
                <a:extLst>
                  <a:ext uri="{0D108BD9-81ED-4DB2-BD59-A6C34878D82A}">
                    <a16:rowId xmlns:a16="http://schemas.microsoft.com/office/drawing/2014/main" val="1001644744"/>
                  </a:ext>
                </a:extLst>
              </a:tr>
              <a:tr h="144765">
                <a:tc>
                  <a:txBody>
                    <a:bodyPr/>
                    <a:lstStyle/>
                    <a:p>
                      <a:pPr algn="l" rtl="0" fontAlgn="b"/>
                      <a:r>
                        <a:rPr lang="sv-SE" sz="800" b="0" i="0" u="none" strike="noStrike" dirty="0">
                          <a:solidFill>
                            <a:srgbClr val="000000"/>
                          </a:solidFill>
                          <a:effectLst/>
                          <a:latin typeface="Futura Std Book" panose="020B0502020204020303" pitchFamily="34" charset="0"/>
                        </a:rPr>
                        <a:t>Totalt </a:t>
                      </a:r>
                    </a:p>
                  </a:txBody>
                  <a:tcPr marL="5155" marR="5155" marT="515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437,4</a:t>
                      </a:r>
                    </a:p>
                  </a:txBody>
                  <a:tcPr marL="5155" marR="5155" marT="5155" marB="0" anchor="b">
                    <a:lnL>
                      <a:noFill/>
                    </a:lnL>
                    <a:lnR>
                      <a:noFill/>
                    </a:lnR>
                    <a:lnT>
                      <a:noFill/>
                    </a:lnT>
                    <a:lnB>
                      <a:noFill/>
                    </a:lnB>
                  </a:tcPr>
                </a:tc>
                <a:tc>
                  <a:txBody>
                    <a:bodyPr/>
                    <a:lstStyle/>
                    <a:p>
                      <a:pPr algn="ctr" fontAlgn="b"/>
                      <a:r>
                        <a:rPr lang="sv-SE" sz="800" b="0" i="0" u="none" strike="noStrike" dirty="0">
                          <a:solidFill>
                            <a:srgbClr val="000000"/>
                          </a:solidFill>
                          <a:effectLst/>
                          <a:latin typeface="Futura Std Book" panose="020B0502020204020303" pitchFamily="34" charset="0"/>
                        </a:rPr>
                        <a:t>20,4</a:t>
                      </a:r>
                    </a:p>
                  </a:txBody>
                  <a:tcPr marL="5155" marR="5155" marT="5155" marB="0" anchor="b">
                    <a:lnL>
                      <a:noFill/>
                    </a:lnL>
                    <a:lnR>
                      <a:noFill/>
                    </a:lnR>
                    <a:lnT>
                      <a:noFill/>
                    </a:lnT>
                    <a:lnB>
                      <a:noFill/>
                    </a:lnB>
                  </a:tcPr>
                </a:tc>
                <a:tc>
                  <a:txBody>
                    <a:bodyPr/>
                    <a:lstStyle/>
                    <a:p>
                      <a:pPr algn="ctr" fontAlgn="b"/>
                      <a:r>
                        <a:rPr lang="sv-SE" sz="800" b="0" i="0" u="none" strike="noStrike" dirty="0">
                          <a:solidFill>
                            <a:srgbClr val="000000"/>
                          </a:solidFill>
                          <a:effectLst/>
                          <a:latin typeface="Futura Std Book" panose="020B0502020204020303" pitchFamily="34" charset="0"/>
                        </a:rPr>
                        <a:t>4,9</a:t>
                      </a:r>
                    </a:p>
                  </a:txBody>
                  <a:tcPr marL="5155" marR="5155" marT="515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24,4</a:t>
                      </a:r>
                    </a:p>
                  </a:txBody>
                  <a:tcPr marL="5155" marR="5155" marT="5155" marB="0" anchor="b">
                    <a:lnL>
                      <a:noFill/>
                    </a:lnL>
                    <a:lnR>
                      <a:noFill/>
                    </a:lnR>
                    <a:lnT>
                      <a:noFill/>
                    </a:lnT>
                    <a:lnB>
                      <a:noFill/>
                    </a:lnB>
                  </a:tcPr>
                </a:tc>
                <a:extLst>
                  <a:ext uri="{0D108BD9-81ED-4DB2-BD59-A6C34878D82A}">
                    <a16:rowId xmlns:a16="http://schemas.microsoft.com/office/drawing/2014/main" val="2520684984"/>
                  </a:ext>
                </a:extLst>
              </a:tr>
              <a:tr h="173717">
                <a:tc>
                  <a:txBody>
                    <a:bodyPr/>
                    <a:lstStyle/>
                    <a:p>
                      <a:pPr algn="l" rtl="0" fontAlgn="b"/>
                      <a:r>
                        <a:rPr lang="sv-SE" sz="800" b="1" i="0" u="none" strike="noStrike" dirty="0">
                          <a:solidFill>
                            <a:srgbClr val="000000"/>
                          </a:solidFill>
                          <a:effectLst/>
                          <a:latin typeface="Futura Std Book" panose="020B0502020204020303" pitchFamily="34" charset="0"/>
                        </a:rPr>
                        <a:t>Stockholmsregionen</a:t>
                      </a:r>
                    </a:p>
                  </a:txBody>
                  <a:tcPr marL="5155" marR="5155" marT="5155" marB="0" anchor="b">
                    <a:lnL>
                      <a:noFill/>
                    </a:lnL>
                    <a:lnR>
                      <a:noFill/>
                    </a:lnR>
                    <a:lnT>
                      <a:noFill/>
                    </a:lnT>
                    <a:lnB>
                      <a:noFill/>
                    </a:lnB>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5155" marR="5155" marT="5155" marB="0" anchor="b">
                    <a:lnL>
                      <a:noFill/>
                    </a:lnL>
                    <a:lnR>
                      <a:noFill/>
                    </a:lnR>
                    <a:lnT>
                      <a:noFill/>
                    </a:lnT>
                    <a:lnB>
                      <a:noFill/>
                    </a:lnB>
                  </a:tcPr>
                </a:tc>
                <a:tc>
                  <a:txBody>
                    <a:bodyPr/>
                    <a:lstStyle/>
                    <a:p>
                      <a:pPr algn="ctr" fontAlgn="b"/>
                      <a:endParaRPr lang="sv-SE" sz="800" b="0" i="0" u="none" strike="noStrike">
                        <a:solidFill>
                          <a:srgbClr val="000000"/>
                        </a:solidFill>
                        <a:effectLst/>
                        <a:latin typeface="Futura Std Book" panose="020B0502020204020303" pitchFamily="34" charset="0"/>
                      </a:endParaRPr>
                    </a:p>
                  </a:txBody>
                  <a:tcPr marL="5155" marR="5155" marT="5155" marB="0" anchor="b">
                    <a:lnL>
                      <a:noFill/>
                    </a:lnL>
                    <a:lnR>
                      <a:noFill/>
                    </a:lnR>
                    <a:lnT>
                      <a:noFill/>
                    </a:lnT>
                    <a:lnB>
                      <a:noFill/>
                    </a:lnB>
                  </a:tcPr>
                </a:tc>
                <a:tc>
                  <a:txBody>
                    <a:bodyPr/>
                    <a:lstStyle/>
                    <a:p>
                      <a:pPr algn="ctr" fontAlgn="b"/>
                      <a:endParaRPr lang="sv-SE" sz="800" b="0" i="0" u="none" strike="noStrike">
                        <a:solidFill>
                          <a:srgbClr val="000000"/>
                        </a:solidFill>
                        <a:effectLst/>
                        <a:latin typeface="Futura Std Book" panose="020B0502020204020303" pitchFamily="34" charset="0"/>
                      </a:endParaRPr>
                    </a:p>
                  </a:txBody>
                  <a:tcPr marL="5155" marR="5155" marT="5155" marB="0" anchor="b">
                    <a:lnL>
                      <a:noFill/>
                    </a:lnL>
                    <a:lnR>
                      <a:noFill/>
                    </a:lnR>
                    <a:lnT>
                      <a:noFill/>
                    </a:lnT>
                    <a:lnB>
                      <a:noFill/>
                    </a:lnB>
                  </a:tcPr>
                </a:tc>
                <a:tc>
                  <a:txBody>
                    <a:bodyPr/>
                    <a:lstStyle/>
                    <a:p>
                      <a:pPr algn="ctr" fontAlgn="b"/>
                      <a:endParaRPr lang="sv-SE" sz="800" b="0" i="0" u="none" strike="noStrike" dirty="0">
                        <a:solidFill>
                          <a:srgbClr val="000000"/>
                        </a:solidFill>
                        <a:effectLst/>
                        <a:latin typeface="Futura Std Book" panose="020B0502020204020303" pitchFamily="34" charset="0"/>
                      </a:endParaRPr>
                    </a:p>
                  </a:txBody>
                  <a:tcPr marL="5155" marR="5155" marT="5155" marB="0" anchor="b">
                    <a:lnL>
                      <a:noFill/>
                    </a:lnL>
                    <a:lnR>
                      <a:noFill/>
                    </a:lnR>
                    <a:lnT>
                      <a:noFill/>
                    </a:lnT>
                    <a:lnB>
                      <a:noFill/>
                    </a:lnB>
                  </a:tcPr>
                </a:tc>
                <a:extLst>
                  <a:ext uri="{0D108BD9-81ED-4DB2-BD59-A6C34878D82A}">
                    <a16:rowId xmlns:a16="http://schemas.microsoft.com/office/drawing/2014/main" val="1995519329"/>
                  </a:ext>
                </a:extLst>
              </a:tr>
              <a:tr h="144765">
                <a:tc>
                  <a:txBody>
                    <a:bodyPr/>
                    <a:lstStyle/>
                    <a:p>
                      <a:pPr algn="l" rtl="0" fontAlgn="b"/>
                      <a:r>
                        <a:rPr lang="sv-SE" sz="800" b="0" i="0" u="none" strike="noStrike">
                          <a:solidFill>
                            <a:srgbClr val="000000"/>
                          </a:solidFill>
                          <a:effectLst/>
                          <a:latin typeface="Futura Std Book" panose="020B0502020204020303" pitchFamily="34" charset="0"/>
                        </a:rPr>
                        <a:t>Privat sektor</a:t>
                      </a:r>
                    </a:p>
                  </a:txBody>
                  <a:tcPr marL="5155" marR="5155" marT="515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164,1</a:t>
                      </a:r>
                    </a:p>
                  </a:txBody>
                  <a:tcPr marL="5155" marR="5155" marT="515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7,4</a:t>
                      </a:r>
                    </a:p>
                  </a:txBody>
                  <a:tcPr marL="5155" marR="5155" marT="5155" marB="0" anchor="b">
                    <a:lnL>
                      <a:noFill/>
                    </a:lnL>
                    <a:lnR>
                      <a:noFill/>
                    </a:lnR>
                    <a:lnT>
                      <a:noFill/>
                    </a:lnT>
                    <a:lnB>
                      <a:noFill/>
                    </a:lnB>
                  </a:tcPr>
                </a:tc>
                <a:tc>
                  <a:txBody>
                    <a:bodyPr/>
                    <a:lstStyle/>
                    <a:p>
                      <a:pPr algn="ctr" fontAlgn="b"/>
                      <a:r>
                        <a:rPr lang="sv-SE" sz="800" b="0" i="0" u="none" strike="noStrike" dirty="0">
                          <a:solidFill>
                            <a:srgbClr val="000000"/>
                          </a:solidFill>
                          <a:effectLst/>
                          <a:latin typeface="Futura Std Book" panose="020B0502020204020303" pitchFamily="34" charset="0"/>
                        </a:rPr>
                        <a:t>4,7</a:t>
                      </a:r>
                    </a:p>
                  </a:txBody>
                  <a:tcPr marL="5155" marR="5155" marT="5155" marB="0" anchor="b">
                    <a:lnL>
                      <a:noFill/>
                    </a:lnL>
                    <a:lnR>
                      <a:noFill/>
                    </a:lnR>
                    <a:lnT>
                      <a:noFill/>
                    </a:lnT>
                    <a:lnB>
                      <a:noFill/>
                    </a:lnB>
                  </a:tcPr>
                </a:tc>
                <a:tc>
                  <a:txBody>
                    <a:bodyPr/>
                    <a:lstStyle/>
                    <a:p>
                      <a:pPr algn="ctr" fontAlgn="b"/>
                      <a:r>
                        <a:rPr lang="sv-SE" sz="800" b="0" i="0" u="none" strike="noStrike" dirty="0">
                          <a:solidFill>
                            <a:srgbClr val="000000"/>
                          </a:solidFill>
                          <a:effectLst/>
                          <a:latin typeface="Futura Std Book" panose="020B0502020204020303" pitchFamily="34" charset="0"/>
                        </a:rPr>
                        <a:t>26,2</a:t>
                      </a:r>
                    </a:p>
                  </a:txBody>
                  <a:tcPr marL="5155" marR="5155" marT="5155" marB="0" anchor="b">
                    <a:lnL>
                      <a:noFill/>
                    </a:lnL>
                    <a:lnR>
                      <a:noFill/>
                    </a:lnR>
                    <a:lnT>
                      <a:noFill/>
                    </a:lnT>
                    <a:lnB>
                      <a:noFill/>
                    </a:lnB>
                  </a:tcPr>
                </a:tc>
                <a:extLst>
                  <a:ext uri="{0D108BD9-81ED-4DB2-BD59-A6C34878D82A}">
                    <a16:rowId xmlns:a16="http://schemas.microsoft.com/office/drawing/2014/main" val="1567462032"/>
                  </a:ext>
                </a:extLst>
              </a:tr>
              <a:tr h="144765">
                <a:tc>
                  <a:txBody>
                    <a:bodyPr/>
                    <a:lstStyle/>
                    <a:p>
                      <a:pPr algn="l" rtl="0" fontAlgn="b"/>
                      <a:r>
                        <a:rPr lang="sv-SE" sz="800" b="0" i="1" u="none" strike="noStrike">
                          <a:solidFill>
                            <a:srgbClr val="000000"/>
                          </a:solidFill>
                          <a:effectLst/>
                          <a:latin typeface="Futura Std Book" panose="020B0502020204020303" pitchFamily="34" charset="0"/>
                        </a:rPr>
                        <a:t>Industri</a:t>
                      </a:r>
                    </a:p>
                  </a:txBody>
                  <a:tcPr marL="5155" marR="5155" marT="5155" marB="0" anchor="b">
                    <a:lnL>
                      <a:noFill/>
                    </a:lnL>
                    <a:lnR>
                      <a:noFill/>
                    </a:lnR>
                    <a:lnT>
                      <a:noFill/>
                    </a:lnT>
                    <a:lnB>
                      <a:noFill/>
                    </a:lnB>
                  </a:tcPr>
                </a:tc>
                <a:tc>
                  <a:txBody>
                    <a:bodyPr/>
                    <a:lstStyle/>
                    <a:p>
                      <a:pPr algn="ctr" fontAlgn="b"/>
                      <a:r>
                        <a:rPr lang="sv-SE" sz="800" b="0" i="0" u="none" strike="noStrike" dirty="0">
                          <a:solidFill>
                            <a:srgbClr val="000000"/>
                          </a:solidFill>
                          <a:effectLst/>
                          <a:latin typeface="Futura Std Book" panose="020B0502020204020303" pitchFamily="34" charset="0"/>
                        </a:rPr>
                        <a:t>25,0</a:t>
                      </a:r>
                    </a:p>
                  </a:txBody>
                  <a:tcPr marL="5155" marR="5155" marT="515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-0,8</a:t>
                      </a:r>
                    </a:p>
                  </a:txBody>
                  <a:tcPr marL="5155" marR="5155" marT="515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-3,2</a:t>
                      </a:r>
                    </a:p>
                  </a:txBody>
                  <a:tcPr marL="5155" marR="5155" marT="5155" marB="0" anchor="b">
                    <a:lnL>
                      <a:noFill/>
                    </a:lnL>
                    <a:lnR>
                      <a:noFill/>
                    </a:lnR>
                    <a:lnT>
                      <a:noFill/>
                    </a:lnT>
                    <a:lnB>
                      <a:noFill/>
                    </a:lnB>
                  </a:tcPr>
                </a:tc>
                <a:tc>
                  <a:txBody>
                    <a:bodyPr/>
                    <a:lstStyle/>
                    <a:p>
                      <a:pPr algn="ctr" fontAlgn="b"/>
                      <a:r>
                        <a:rPr lang="sv-SE" sz="800" b="0" i="0" u="none" strike="noStrike" dirty="0">
                          <a:solidFill>
                            <a:srgbClr val="000000"/>
                          </a:solidFill>
                          <a:effectLst/>
                          <a:latin typeface="Futura Std Book" panose="020B0502020204020303" pitchFamily="34" charset="0"/>
                        </a:rPr>
                        <a:t>1,2</a:t>
                      </a:r>
                    </a:p>
                  </a:txBody>
                  <a:tcPr marL="5155" marR="5155" marT="5155" marB="0" anchor="b">
                    <a:lnL>
                      <a:noFill/>
                    </a:lnL>
                    <a:lnR>
                      <a:noFill/>
                    </a:lnR>
                    <a:lnT>
                      <a:noFill/>
                    </a:lnT>
                    <a:lnB>
                      <a:noFill/>
                    </a:lnB>
                  </a:tcPr>
                </a:tc>
                <a:extLst>
                  <a:ext uri="{0D108BD9-81ED-4DB2-BD59-A6C34878D82A}">
                    <a16:rowId xmlns:a16="http://schemas.microsoft.com/office/drawing/2014/main" val="1027809915"/>
                  </a:ext>
                </a:extLst>
              </a:tr>
              <a:tr h="144765">
                <a:tc>
                  <a:txBody>
                    <a:bodyPr/>
                    <a:lstStyle/>
                    <a:p>
                      <a:pPr algn="l" rtl="0" fontAlgn="b"/>
                      <a:r>
                        <a:rPr lang="sv-SE" sz="800" b="0" i="1" u="none" strike="noStrike">
                          <a:solidFill>
                            <a:srgbClr val="000000"/>
                          </a:solidFill>
                          <a:effectLst/>
                          <a:latin typeface="Futura Std Book" panose="020B0502020204020303" pitchFamily="34" charset="0"/>
                        </a:rPr>
                        <a:t>Tjänster</a:t>
                      </a:r>
                    </a:p>
                  </a:txBody>
                  <a:tcPr marL="5155" marR="5155" marT="515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123,7</a:t>
                      </a:r>
                    </a:p>
                  </a:txBody>
                  <a:tcPr marL="5155" marR="5155" marT="515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7,0</a:t>
                      </a:r>
                    </a:p>
                  </a:txBody>
                  <a:tcPr marL="5155" marR="5155" marT="515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6,0</a:t>
                      </a:r>
                    </a:p>
                  </a:txBody>
                  <a:tcPr marL="5155" marR="5155" marT="5155" marB="0" anchor="b">
                    <a:lnL>
                      <a:noFill/>
                    </a:lnL>
                    <a:lnR>
                      <a:noFill/>
                    </a:lnR>
                    <a:lnT>
                      <a:noFill/>
                    </a:lnT>
                    <a:lnB>
                      <a:noFill/>
                    </a:lnB>
                  </a:tcPr>
                </a:tc>
                <a:tc>
                  <a:txBody>
                    <a:bodyPr/>
                    <a:lstStyle/>
                    <a:p>
                      <a:pPr algn="ctr" fontAlgn="b"/>
                      <a:r>
                        <a:rPr lang="sv-SE" sz="800" b="0" i="0" u="none" strike="noStrike" dirty="0">
                          <a:solidFill>
                            <a:srgbClr val="000000"/>
                          </a:solidFill>
                          <a:effectLst/>
                          <a:latin typeface="Futura Std Book" panose="020B0502020204020303" pitchFamily="34" charset="0"/>
                        </a:rPr>
                        <a:t>31,3</a:t>
                      </a:r>
                    </a:p>
                  </a:txBody>
                  <a:tcPr marL="5155" marR="5155" marT="5155" marB="0" anchor="b">
                    <a:lnL>
                      <a:noFill/>
                    </a:lnL>
                    <a:lnR>
                      <a:noFill/>
                    </a:lnR>
                    <a:lnT>
                      <a:noFill/>
                    </a:lnT>
                    <a:lnB>
                      <a:noFill/>
                    </a:lnB>
                  </a:tcPr>
                </a:tc>
                <a:extLst>
                  <a:ext uri="{0D108BD9-81ED-4DB2-BD59-A6C34878D82A}">
                    <a16:rowId xmlns:a16="http://schemas.microsoft.com/office/drawing/2014/main" val="3480914771"/>
                  </a:ext>
                </a:extLst>
              </a:tr>
              <a:tr h="144765">
                <a:tc>
                  <a:txBody>
                    <a:bodyPr/>
                    <a:lstStyle/>
                    <a:p>
                      <a:pPr algn="l" rtl="0" fontAlgn="b"/>
                      <a:r>
                        <a:rPr lang="sv-SE" sz="800" b="0" i="1" u="none" strike="noStrike">
                          <a:solidFill>
                            <a:srgbClr val="000000"/>
                          </a:solidFill>
                          <a:effectLst/>
                          <a:latin typeface="Futura Std Book" panose="020B0502020204020303" pitchFamily="34" charset="0"/>
                        </a:rPr>
                        <a:t>Övrigt*</a:t>
                      </a:r>
                    </a:p>
                  </a:txBody>
                  <a:tcPr marL="5155" marR="5155" marT="5155" marB="0" anchor="b">
                    <a:lnL>
                      <a:noFill/>
                    </a:lnL>
                    <a:lnR>
                      <a:noFill/>
                    </a:lnR>
                    <a:lnT>
                      <a:noFill/>
                    </a:lnT>
                    <a:lnB>
                      <a:noFill/>
                    </a:lnB>
                  </a:tcPr>
                </a:tc>
                <a:tc>
                  <a:txBody>
                    <a:bodyPr/>
                    <a:lstStyle/>
                    <a:p>
                      <a:pPr algn="ctr" fontAlgn="b"/>
                      <a:r>
                        <a:rPr lang="sv-SE" sz="800" b="0" i="0" u="none" strike="noStrike" dirty="0">
                          <a:solidFill>
                            <a:srgbClr val="000000"/>
                          </a:solidFill>
                          <a:effectLst/>
                          <a:latin typeface="Futura Std Book" panose="020B0502020204020303" pitchFamily="34" charset="0"/>
                        </a:rPr>
                        <a:t>15,4</a:t>
                      </a:r>
                    </a:p>
                  </a:txBody>
                  <a:tcPr marL="5155" marR="5155" marT="515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1,3</a:t>
                      </a:r>
                    </a:p>
                  </a:txBody>
                  <a:tcPr marL="5155" marR="5155" marT="5155" marB="0" anchor="b">
                    <a:lnL>
                      <a:noFill/>
                    </a:lnL>
                    <a:lnR>
                      <a:noFill/>
                    </a:lnR>
                    <a:lnT>
                      <a:noFill/>
                    </a:lnT>
                    <a:lnB>
                      <a:noFill/>
                    </a:lnB>
                  </a:tcPr>
                </a:tc>
                <a:tc>
                  <a:txBody>
                    <a:bodyPr/>
                    <a:lstStyle/>
                    <a:p>
                      <a:pPr algn="ctr" fontAlgn="b"/>
                      <a:r>
                        <a:rPr lang="sv-SE" sz="800" b="0" i="0" u="none" strike="noStrike" dirty="0">
                          <a:solidFill>
                            <a:srgbClr val="000000"/>
                          </a:solidFill>
                          <a:effectLst/>
                          <a:latin typeface="Futura Std Book" panose="020B0502020204020303" pitchFamily="34" charset="0"/>
                        </a:rPr>
                        <a:t>9,1</a:t>
                      </a:r>
                    </a:p>
                  </a:txBody>
                  <a:tcPr marL="5155" marR="5155" marT="5155" marB="0" anchor="b">
                    <a:lnL>
                      <a:noFill/>
                    </a:lnL>
                    <a:lnR>
                      <a:noFill/>
                    </a:lnR>
                    <a:lnT>
                      <a:noFill/>
                    </a:lnT>
                    <a:lnB>
                      <a:noFill/>
                    </a:lnB>
                  </a:tcPr>
                </a:tc>
                <a:tc>
                  <a:txBody>
                    <a:bodyPr/>
                    <a:lstStyle/>
                    <a:p>
                      <a:pPr algn="ctr" fontAlgn="b"/>
                      <a:r>
                        <a:rPr lang="sv-SE" sz="800" b="0" i="0" u="none" strike="noStrike" dirty="0">
                          <a:solidFill>
                            <a:srgbClr val="000000"/>
                          </a:solidFill>
                          <a:effectLst/>
                          <a:latin typeface="Futura Std Book" panose="020B0502020204020303" pitchFamily="34" charset="0"/>
                        </a:rPr>
                        <a:t>38,2</a:t>
                      </a:r>
                    </a:p>
                  </a:txBody>
                  <a:tcPr marL="5155" marR="5155" marT="5155" marB="0" anchor="b">
                    <a:lnL>
                      <a:noFill/>
                    </a:lnL>
                    <a:lnR>
                      <a:noFill/>
                    </a:lnR>
                    <a:lnT>
                      <a:noFill/>
                    </a:lnT>
                    <a:lnB>
                      <a:noFill/>
                    </a:lnB>
                  </a:tcPr>
                </a:tc>
                <a:extLst>
                  <a:ext uri="{0D108BD9-81ED-4DB2-BD59-A6C34878D82A}">
                    <a16:rowId xmlns:a16="http://schemas.microsoft.com/office/drawing/2014/main" val="3842274527"/>
                  </a:ext>
                </a:extLst>
              </a:tr>
              <a:tr h="144765">
                <a:tc>
                  <a:txBody>
                    <a:bodyPr/>
                    <a:lstStyle/>
                    <a:p>
                      <a:pPr algn="l" rtl="0" fontAlgn="b"/>
                      <a:r>
                        <a:rPr lang="sv-SE" sz="800" b="0" i="0" u="none" strike="noStrike" dirty="0">
                          <a:solidFill>
                            <a:srgbClr val="000000"/>
                          </a:solidFill>
                          <a:effectLst/>
                          <a:latin typeface="Futura Std Book" panose="020B0502020204020303" pitchFamily="34" charset="0"/>
                        </a:rPr>
                        <a:t>Offentlig sektor</a:t>
                      </a:r>
                    </a:p>
                  </a:txBody>
                  <a:tcPr marL="5155" marR="5155" marT="515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51,8</a:t>
                      </a:r>
                    </a:p>
                  </a:txBody>
                  <a:tcPr marL="5155" marR="5155" marT="5155" marB="0" anchor="b">
                    <a:lnL>
                      <a:noFill/>
                    </a:lnL>
                    <a:lnR>
                      <a:noFill/>
                    </a:lnR>
                    <a:lnT>
                      <a:noFill/>
                    </a:lnT>
                    <a:lnB>
                      <a:noFill/>
                    </a:lnB>
                  </a:tcPr>
                </a:tc>
                <a:tc>
                  <a:txBody>
                    <a:bodyPr/>
                    <a:lstStyle/>
                    <a:p>
                      <a:pPr algn="ctr" fontAlgn="b"/>
                      <a:r>
                        <a:rPr lang="sv-SE" sz="800" b="0" i="0" u="none" strike="noStrike" dirty="0">
                          <a:solidFill>
                            <a:srgbClr val="000000"/>
                          </a:solidFill>
                          <a:effectLst/>
                          <a:latin typeface="Futura Std Book" panose="020B0502020204020303" pitchFamily="34" charset="0"/>
                        </a:rPr>
                        <a:t>2,2</a:t>
                      </a:r>
                    </a:p>
                  </a:txBody>
                  <a:tcPr marL="5155" marR="5155" marT="5155" marB="0" anchor="b">
                    <a:lnL>
                      <a:noFill/>
                    </a:lnL>
                    <a:lnR>
                      <a:noFill/>
                    </a:lnR>
                    <a:lnT>
                      <a:noFill/>
                    </a:lnT>
                    <a:lnB>
                      <a:noFill/>
                    </a:lnB>
                  </a:tcPr>
                </a:tc>
                <a:tc>
                  <a:txBody>
                    <a:bodyPr/>
                    <a:lstStyle/>
                    <a:p>
                      <a:pPr algn="ctr" fontAlgn="b"/>
                      <a:r>
                        <a:rPr lang="sv-SE" sz="800" b="0" i="0" u="none" strike="noStrike" dirty="0">
                          <a:solidFill>
                            <a:srgbClr val="000000"/>
                          </a:solidFill>
                          <a:effectLst/>
                          <a:latin typeface="Futura Std Book" panose="020B0502020204020303" pitchFamily="34" charset="0"/>
                        </a:rPr>
                        <a:t>4,5</a:t>
                      </a:r>
                    </a:p>
                  </a:txBody>
                  <a:tcPr marL="5155" marR="5155" marT="5155" marB="0" anchor="b">
                    <a:lnL>
                      <a:noFill/>
                    </a:lnL>
                    <a:lnR>
                      <a:noFill/>
                    </a:lnR>
                    <a:lnT>
                      <a:noFill/>
                    </a:lnT>
                    <a:lnB>
                      <a:noFill/>
                    </a:lnB>
                  </a:tcPr>
                </a:tc>
                <a:tc>
                  <a:txBody>
                    <a:bodyPr/>
                    <a:lstStyle/>
                    <a:p>
                      <a:pPr algn="ctr" fontAlgn="b"/>
                      <a:r>
                        <a:rPr lang="sv-SE" sz="800" b="0" i="0" u="none" strike="noStrike" dirty="0">
                          <a:solidFill>
                            <a:srgbClr val="000000"/>
                          </a:solidFill>
                          <a:effectLst/>
                          <a:latin typeface="Futura Std Book" panose="020B0502020204020303" pitchFamily="34" charset="0"/>
                        </a:rPr>
                        <a:t>24,2</a:t>
                      </a:r>
                    </a:p>
                  </a:txBody>
                  <a:tcPr marL="5155" marR="5155" marT="5155" marB="0" anchor="b">
                    <a:lnL>
                      <a:noFill/>
                    </a:lnL>
                    <a:lnR>
                      <a:noFill/>
                    </a:lnR>
                    <a:lnT>
                      <a:noFill/>
                    </a:lnT>
                    <a:lnB>
                      <a:noFill/>
                    </a:lnB>
                  </a:tcPr>
                </a:tc>
                <a:extLst>
                  <a:ext uri="{0D108BD9-81ED-4DB2-BD59-A6C34878D82A}">
                    <a16:rowId xmlns:a16="http://schemas.microsoft.com/office/drawing/2014/main" val="3259419236"/>
                  </a:ext>
                </a:extLst>
              </a:tr>
              <a:tr h="144765">
                <a:tc>
                  <a:txBody>
                    <a:bodyPr/>
                    <a:lstStyle/>
                    <a:p>
                      <a:pPr algn="l" rtl="0" fontAlgn="b"/>
                      <a:r>
                        <a:rPr lang="sv-SE" sz="800" b="0" i="0" u="none" strike="noStrike">
                          <a:solidFill>
                            <a:srgbClr val="000000"/>
                          </a:solidFill>
                          <a:effectLst/>
                          <a:latin typeface="Futura Std Book" panose="020B0502020204020303" pitchFamily="34" charset="0"/>
                        </a:rPr>
                        <a:t>Totalt </a:t>
                      </a:r>
                    </a:p>
                  </a:txBody>
                  <a:tcPr marL="5155" marR="5155" marT="515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215,9</a:t>
                      </a:r>
                    </a:p>
                  </a:txBody>
                  <a:tcPr marL="5155" marR="5155" marT="5155" marB="0" anchor="b">
                    <a:lnL>
                      <a:noFill/>
                    </a:lnL>
                    <a:lnR>
                      <a:noFill/>
                    </a:lnR>
                    <a:lnT>
                      <a:noFill/>
                    </a:lnT>
                    <a:lnB>
                      <a:noFill/>
                    </a:lnB>
                  </a:tcPr>
                </a:tc>
                <a:tc>
                  <a:txBody>
                    <a:bodyPr/>
                    <a:lstStyle/>
                    <a:p>
                      <a:pPr algn="ctr" fontAlgn="b"/>
                      <a:r>
                        <a:rPr lang="sv-SE" sz="800" b="0" i="0" u="none" strike="noStrike" dirty="0">
                          <a:solidFill>
                            <a:srgbClr val="000000"/>
                          </a:solidFill>
                          <a:effectLst/>
                          <a:latin typeface="Futura Std Book" panose="020B0502020204020303" pitchFamily="34" charset="0"/>
                        </a:rPr>
                        <a:t>9,6</a:t>
                      </a:r>
                    </a:p>
                  </a:txBody>
                  <a:tcPr marL="5155" marR="5155" marT="515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4,7</a:t>
                      </a:r>
                    </a:p>
                  </a:txBody>
                  <a:tcPr marL="5155" marR="5155" marT="5155" marB="0" anchor="b">
                    <a:lnL>
                      <a:noFill/>
                    </a:lnL>
                    <a:lnR>
                      <a:noFill/>
                    </a:lnR>
                    <a:lnT>
                      <a:noFill/>
                    </a:lnT>
                    <a:lnB>
                      <a:noFill/>
                    </a:lnB>
                  </a:tcPr>
                </a:tc>
                <a:tc>
                  <a:txBody>
                    <a:bodyPr/>
                    <a:lstStyle/>
                    <a:p>
                      <a:pPr algn="ctr" fontAlgn="b"/>
                      <a:r>
                        <a:rPr lang="sv-SE" sz="800" b="0" i="0" u="none" strike="noStrike" dirty="0">
                          <a:solidFill>
                            <a:srgbClr val="000000"/>
                          </a:solidFill>
                          <a:effectLst/>
                          <a:latin typeface="Futura Std Book" panose="020B0502020204020303" pitchFamily="34" charset="0"/>
                        </a:rPr>
                        <a:t>25,7</a:t>
                      </a:r>
                    </a:p>
                  </a:txBody>
                  <a:tcPr marL="5155" marR="5155" marT="5155" marB="0" anchor="b">
                    <a:lnL>
                      <a:noFill/>
                    </a:lnL>
                    <a:lnR>
                      <a:noFill/>
                    </a:lnR>
                    <a:lnT>
                      <a:noFill/>
                    </a:lnT>
                    <a:lnB>
                      <a:noFill/>
                    </a:lnB>
                  </a:tcPr>
                </a:tc>
                <a:extLst>
                  <a:ext uri="{0D108BD9-81ED-4DB2-BD59-A6C34878D82A}">
                    <a16:rowId xmlns:a16="http://schemas.microsoft.com/office/drawing/2014/main" val="804927737"/>
                  </a:ext>
                </a:extLst>
              </a:tr>
              <a:tr h="224387">
                <a:tc>
                  <a:txBody>
                    <a:bodyPr/>
                    <a:lstStyle/>
                    <a:p>
                      <a:pPr algn="l" rtl="0" fontAlgn="b"/>
                      <a:r>
                        <a:rPr lang="sv-SE" sz="800" b="1" i="0" u="none" strike="noStrike">
                          <a:solidFill>
                            <a:srgbClr val="000000"/>
                          </a:solidFill>
                          <a:effectLst/>
                          <a:latin typeface="Futura Std Book" panose="020B0502020204020303" pitchFamily="34" charset="0"/>
                        </a:rPr>
                        <a:t>Stockholms län</a:t>
                      </a:r>
                    </a:p>
                  </a:txBody>
                  <a:tcPr marL="5155" marR="5155" marT="5155" marB="0" anchor="b">
                    <a:lnL>
                      <a:noFill/>
                    </a:lnL>
                    <a:lnR>
                      <a:noFill/>
                    </a:lnR>
                    <a:lnT>
                      <a:noFill/>
                    </a:lnT>
                    <a:lnB>
                      <a:noFill/>
                    </a:lnB>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5155" marR="5155" marT="5155" marB="0" anchor="b">
                    <a:lnL>
                      <a:noFill/>
                    </a:lnL>
                    <a:lnR>
                      <a:noFill/>
                    </a:lnR>
                    <a:lnT>
                      <a:noFill/>
                    </a:lnT>
                    <a:lnB>
                      <a:noFill/>
                    </a:lnB>
                  </a:tcPr>
                </a:tc>
                <a:tc>
                  <a:txBody>
                    <a:bodyPr/>
                    <a:lstStyle/>
                    <a:p>
                      <a:pPr algn="ctr" fontAlgn="b"/>
                      <a:endParaRPr lang="sv-SE" sz="800" b="0" i="0" u="none" strike="noStrike" dirty="0">
                        <a:solidFill>
                          <a:srgbClr val="000000"/>
                        </a:solidFill>
                        <a:effectLst/>
                        <a:latin typeface="Futura Std Book" panose="020B0502020204020303" pitchFamily="34" charset="0"/>
                      </a:endParaRPr>
                    </a:p>
                  </a:txBody>
                  <a:tcPr marL="5155" marR="5155" marT="5155" marB="0" anchor="b">
                    <a:lnL>
                      <a:noFill/>
                    </a:lnL>
                    <a:lnR>
                      <a:noFill/>
                    </a:lnR>
                    <a:lnT>
                      <a:noFill/>
                    </a:lnT>
                    <a:lnB>
                      <a:noFill/>
                    </a:lnB>
                  </a:tcPr>
                </a:tc>
                <a:tc>
                  <a:txBody>
                    <a:bodyPr/>
                    <a:lstStyle/>
                    <a:p>
                      <a:pPr algn="ctr" fontAlgn="b"/>
                      <a:endParaRPr lang="sv-SE" sz="800" b="0" i="0" u="none" strike="noStrike">
                        <a:solidFill>
                          <a:srgbClr val="000000"/>
                        </a:solidFill>
                        <a:effectLst/>
                        <a:latin typeface="Futura Std Book" panose="020B0502020204020303" pitchFamily="34" charset="0"/>
                      </a:endParaRPr>
                    </a:p>
                  </a:txBody>
                  <a:tcPr marL="5155" marR="5155" marT="5155" marB="0" anchor="b">
                    <a:lnL>
                      <a:noFill/>
                    </a:lnL>
                    <a:lnR>
                      <a:noFill/>
                    </a:lnR>
                    <a:lnT>
                      <a:noFill/>
                    </a:lnT>
                    <a:lnB>
                      <a:noFill/>
                    </a:lnB>
                  </a:tcPr>
                </a:tc>
                <a:tc>
                  <a:txBody>
                    <a:bodyPr/>
                    <a:lstStyle/>
                    <a:p>
                      <a:pPr algn="ctr" fontAlgn="b"/>
                      <a:endParaRPr lang="sv-SE" sz="800" b="0" i="0" u="none" strike="noStrike" dirty="0">
                        <a:solidFill>
                          <a:srgbClr val="000000"/>
                        </a:solidFill>
                        <a:effectLst/>
                        <a:latin typeface="Futura Std Book" panose="020B0502020204020303" pitchFamily="34" charset="0"/>
                      </a:endParaRPr>
                    </a:p>
                  </a:txBody>
                  <a:tcPr marL="5155" marR="5155" marT="5155" marB="0" anchor="b">
                    <a:lnL>
                      <a:noFill/>
                    </a:lnL>
                    <a:lnR>
                      <a:noFill/>
                    </a:lnR>
                    <a:lnT>
                      <a:noFill/>
                    </a:lnT>
                    <a:lnB>
                      <a:noFill/>
                    </a:lnB>
                  </a:tcPr>
                </a:tc>
                <a:extLst>
                  <a:ext uri="{0D108BD9-81ED-4DB2-BD59-A6C34878D82A}">
                    <a16:rowId xmlns:a16="http://schemas.microsoft.com/office/drawing/2014/main" val="2010502705"/>
                  </a:ext>
                </a:extLst>
              </a:tr>
              <a:tr h="144765">
                <a:tc>
                  <a:txBody>
                    <a:bodyPr/>
                    <a:lstStyle/>
                    <a:p>
                      <a:pPr algn="l" rtl="0" fontAlgn="b"/>
                      <a:r>
                        <a:rPr lang="sv-SE" sz="800" b="0" i="0" u="none" strike="noStrike">
                          <a:solidFill>
                            <a:srgbClr val="000000"/>
                          </a:solidFill>
                          <a:effectLst/>
                          <a:latin typeface="Futura Std Book" panose="020B0502020204020303" pitchFamily="34" charset="0"/>
                        </a:rPr>
                        <a:t>Privat sektor</a:t>
                      </a:r>
                    </a:p>
                  </a:txBody>
                  <a:tcPr marL="5155" marR="5155" marT="515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108,5</a:t>
                      </a:r>
                    </a:p>
                  </a:txBody>
                  <a:tcPr marL="5155" marR="5155" marT="515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4,9</a:t>
                      </a:r>
                    </a:p>
                  </a:txBody>
                  <a:tcPr marL="5155" marR="5155" marT="5155" marB="0" anchor="b">
                    <a:lnL>
                      <a:noFill/>
                    </a:lnL>
                    <a:lnR>
                      <a:noFill/>
                    </a:lnR>
                    <a:lnT>
                      <a:noFill/>
                    </a:lnT>
                    <a:lnB>
                      <a:noFill/>
                    </a:lnB>
                  </a:tcPr>
                </a:tc>
                <a:tc>
                  <a:txBody>
                    <a:bodyPr/>
                    <a:lstStyle/>
                    <a:p>
                      <a:pPr algn="ctr" fontAlgn="b"/>
                      <a:r>
                        <a:rPr lang="sv-SE" sz="800" b="0" i="0" u="none" strike="noStrike" dirty="0">
                          <a:solidFill>
                            <a:srgbClr val="000000"/>
                          </a:solidFill>
                          <a:effectLst/>
                          <a:latin typeface="Futura Std Book" panose="020B0502020204020303" pitchFamily="34" charset="0"/>
                        </a:rPr>
                        <a:t>4,7</a:t>
                      </a:r>
                    </a:p>
                  </a:txBody>
                  <a:tcPr marL="5155" marR="5155" marT="5155" marB="0" anchor="b">
                    <a:lnL>
                      <a:noFill/>
                    </a:lnL>
                    <a:lnR>
                      <a:noFill/>
                    </a:lnR>
                    <a:lnT>
                      <a:noFill/>
                    </a:lnT>
                    <a:lnB>
                      <a:noFill/>
                    </a:lnB>
                  </a:tcPr>
                </a:tc>
                <a:tc>
                  <a:txBody>
                    <a:bodyPr/>
                    <a:lstStyle/>
                    <a:p>
                      <a:pPr algn="ctr" fontAlgn="b"/>
                      <a:r>
                        <a:rPr lang="sv-SE" sz="800" b="0" i="0" u="none" strike="noStrike" dirty="0">
                          <a:solidFill>
                            <a:srgbClr val="000000"/>
                          </a:solidFill>
                          <a:effectLst/>
                          <a:latin typeface="Futura Std Book" panose="020B0502020204020303" pitchFamily="34" charset="0"/>
                        </a:rPr>
                        <a:t>29,5</a:t>
                      </a:r>
                    </a:p>
                  </a:txBody>
                  <a:tcPr marL="5155" marR="5155" marT="5155" marB="0" anchor="b">
                    <a:lnL>
                      <a:noFill/>
                    </a:lnL>
                    <a:lnR>
                      <a:noFill/>
                    </a:lnR>
                    <a:lnT>
                      <a:noFill/>
                    </a:lnT>
                    <a:lnB>
                      <a:noFill/>
                    </a:lnB>
                  </a:tcPr>
                </a:tc>
                <a:extLst>
                  <a:ext uri="{0D108BD9-81ED-4DB2-BD59-A6C34878D82A}">
                    <a16:rowId xmlns:a16="http://schemas.microsoft.com/office/drawing/2014/main" val="3564171759"/>
                  </a:ext>
                </a:extLst>
              </a:tr>
              <a:tr h="144765">
                <a:tc>
                  <a:txBody>
                    <a:bodyPr/>
                    <a:lstStyle/>
                    <a:p>
                      <a:pPr algn="l" rtl="0" fontAlgn="b"/>
                      <a:r>
                        <a:rPr lang="sv-SE" sz="800" b="0" i="1" u="none" strike="noStrike">
                          <a:solidFill>
                            <a:srgbClr val="000000"/>
                          </a:solidFill>
                          <a:effectLst/>
                          <a:latin typeface="Futura Std Book" panose="020B0502020204020303" pitchFamily="34" charset="0"/>
                        </a:rPr>
                        <a:t>Industri</a:t>
                      </a:r>
                    </a:p>
                  </a:txBody>
                  <a:tcPr marL="5155" marR="5155" marT="515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9,1</a:t>
                      </a:r>
                    </a:p>
                  </a:txBody>
                  <a:tcPr marL="5155" marR="5155" marT="515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-1,3</a:t>
                      </a:r>
                    </a:p>
                  </a:txBody>
                  <a:tcPr marL="5155" marR="5155" marT="515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-12,1</a:t>
                      </a:r>
                    </a:p>
                  </a:txBody>
                  <a:tcPr marL="5155" marR="5155" marT="5155" marB="0" anchor="b">
                    <a:lnL>
                      <a:noFill/>
                    </a:lnL>
                    <a:lnR>
                      <a:noFill/>
                    </a:lnR>
                    <a:lnT>
                      <a:noFill/>
                    </a:lnT>
                    <a:lnB>
                      <a:noFill/>
                    </a:lnB>
                  </a:tcPr>
                </a:tc>
                <a:tc>
                  <a:txBody>
                    <a:bodyPr/>
                    <a:lstStyle/>
                    <a:p>
                      <a:pPr algn="ctr" fontAlgn="b"/>
                      <a:r>
                        <a:rPr lang="sv-SE" sz="800" b="0" i="0" u="none" strike="noStrike" dirty="0">
                          <a:solidFill>
                            <a:srgbClr val="000000"/>
                          </a:solidFill>
                          <a:effectLst/>
                          <a:latin typeface="Futura Std Book" panose="020B0502020204020303" pitchFamily="34" charset="0"/>
                        </a:rPr>
                        <a:t>-6,9</a:t>
                      </a:r>
                    </a:p>
                  </a:txBody>
                  <a:tcPr marL="5155" marR="5155" marT="5155" marB="0" anchor="b">
                    <a:lnL>
                      <a:noFill/>
                    </a:lnL>
                    <a:lnR>
                      <a:noFill/>
                    </a:lnR>
                    <a:lnT>
                      <a:noFill/>
                    </a:lnT>
                    <a:lnB>
                      <a:noFill/>
                    </a:lnB>
                  </a:tcPr>
                </a:tc>
                <a:extLst>
                  <a:ext uri="{0D108BD9-81ED-4DB2-BD59-A6C34878D82A}">
                    <a16:rowId xmlns:a16="http://schemas.microsoft.com/office/drawing/2014/main" val="3480574365"/>
                  </a:ext>
                </a:extLst>
              </a:tr>
              <a:tr h="144765">
                <a:tc>
                  <a:txBody>
                    <a:bodyPr/>
                    <a:lstStyle/>
                    <a:p>
                      <a:pPr algn="l" rtl="0" fontAlgn="b"/>
                      <a:r>
                        <a:rPr lang="sv-SE" sz="800" b="0" i="1" u="none" strike="noStrike">
                          <a:solidFill>
                            <a:srgbClr val="000000"/>
                          </a:solidFill>
                          <a:effectLst/>
                          <a:latin typeface="Futura Std Book" panose="020B0502020204020303" pitchFamily="34" charset="0"/>
                        </a:rPr>
                        <a:t>Tjänster</a:t>
                      </a:r>
                    </a:p>
                  </a:txBody>
                  <a:tcPr marL="5155" marR="5155" marT="515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91,1</a:t>
                      </a:r>
                    </a:p>
                  </a:txBody>
                  <a:tcPr marL="5155" marR="5155" marT="515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5,4</a:t>
                      </a:r>
                    </a:p>
                  </a:txBody>
                  <a:tcPr marL="5155" marR="5155" marT="5155" marB="0" anchor="b">
                    <a:lnL>
                      <a:noFill/>
                    </a:lnL>
                    <a:lnR>
                      <a:noFill/>
                    </a:lnR>
                    <a:lnT>
                      <a:noFill/>
                    </a:lnT>
                    <a:lnB>
                      <a:noFill/>
                    </a:lnB>
                  </a:tcPr>
                </a:tc>
                <a:tc>
                  <a:txBody>
                    <a:bodyPr/>
                    <a:lstStyle/>
                    <a:p>
                      <a:pPr algn="ctr" fontAlgn="b"/>
                      <a:r>
                        <a:rPr lang="sv-SE" sz="800" b="0" i="0" u="none" strike="noStrike" dirty="0">
                          <a:solidFill>
                            <a:srgbClr val="000000"/>
                          </a:solidFill>
                          <a:effectLst/>
                          <a:latin typeface="Futura Std Book" panose="020B0502020204020303" pitchFamily="34" charset="0"/>
                        </a:rPr>
                        <a:t>6,4</a:t>
                      </a:r>
                    </a:p>
                  </a:txBody>
                  <a:tcPr marL="5155" marR="5155" marT="5155" marB="0" anchor="b">
                    <a:lnL>
                      <a:noFill/>
                    </a:lnL>
                    <a:lnR>
                      <a:noFill/>
                    </a:lnR>
                    <a:lnT>
                      <a:noFill/>
                    </a:lnT>
                    <a:lnB>
                      <a:noFill/>
                    </a:lnB>
                  </a:tcPr>
                </a:tc>
                <a:tc>
                  <a:txBody>
                    <a:bodyPr/>
                    <a:lstStyle/>
                    <a:p>
                      <a:pPr algn="ctr" fontAlgn="b"/>
                      <a:r>
                        <a:rPr lang="sv-SE" sz="800" b="0" i="0" u="none" strike="noStrike" dirty="0">
                          <a:solidFill>
                            <a:srgbClr val="000000"/>
                          </a:solidFill>
                          <a:effectLst/>
                          <a:latin typeface="Futura Std Book" panose="020B0502020204020303" pitchFamily="34" charset="0"/>
                        </a:rPr>
                        <a:t>33,5</a:t>
                      </a:r>
                    </a:p>
                  </a:txBody>
                  <a:tcPr marL="5155" marR="5155" marT="5155" marB="0" anchor="b">
                    <a:lnL>
                      <a:noFill/>
                    </a:lnL>
                    <a:lnR>
                      <a:noFill/>
                    </a:lnR>
                    <a:lnT>
                      <a:noFill/>
                    </a:lnT>
                    <a:lnB>
                      <a:noFill/>
                    </a:lnB>
                  </a:tcPr>
                </a:tc>
                <a:extLst>
                  <a:ext uri="{0D108BD9-81ED-4DB2-BD59-A6C34878D82A}">
                    <a16:rowId xmlns:a16="http://schemas.microsoft.com/office/drawing/2014/main" val="1168941613"/>
                  </a:ext>
                </a:extLst>
              </a:tr>
              <a:tr h="144765">
                <a:tc>
                  <a:txBody>
                    <a:bodyPr/>
                    <a:lstStyle/>
                    <a:p>
                      <a:pPr algn="l" rtl="0" fontAlgn="b"/>
                      <a:r>
                        <a:rPr lang="sv-SE" sz="800" b="0" i="1" u="none" strike="noStrike">
                          <a:solidFill>
                            <a:srgbClr val="000000"/>
                          </a:solidFill>
                          <a:effectLst/>
                          <a:latin typeface="Futura Std Book" panose="020B0502020204020303" pitchFamily="34" charset="0"/>
                        </a:rPr>
                        <a:t>Övrigt*</a:t>
                      </a:r>
                    </a:p>
                  </a:txBody>
                  <a:tcPr marL="5155" marR="5155" marT="515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8,3</a:t>
                      </a:r>
                    </a:p>
                  </a:txBody>
                  <a:tcPr marL="5155" marR="5155" marT="515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0,7</a:t>
                      </a:r>
                    </a:p>
                  </a:txBody>
                  <a:tcPr marL="5155" marR="5155" marT="5155" marB="0" anchor="b">
                    <a:lnL>
                      <a:noFill/>
                    </a:lnL>
                    <a:lnR>
                      <a:noFill/>
                    </a:lnR>
                    <a:lnT>
                      <a:noFill/>
                    </a:lnT>
                    <a:lnB>
                      <a:noFill/>
                    </a:lnB>
                  </a:tcPr>
                </a:tc>
                <a:tc>
                  <a:txBody>
                    <a:bodyPr/>
                    <a:lstStyle/>
                    <a:p>
                      <a:pPr algn="ctr" fontAlgn="b"/>
                      <a:r>
                        <a:rPr lang="sv-SE" sz="800" b="0" i="0" u="none" strike="noStrike" dirty="0">
                          <a:solidFill>
                            <a:srgbClr val="000000"/>
                          </a:solidFill>
                          <a:effectLst/>
                          <a:latin typeface="Futura Std Book" panose="020B0502020204020303" pitchFamily="34" charset="0"/>
                        </a:rPr>
                        <a:t>8,8</a:t>
                      </a:r>
                    </a:p>
                  </a:txBody>
                  <a:tcPr marL="5155" marR="5155" marT="5155" marB="0" anchor="b">
                    <a:lnL>
                      <a:noFill/>
                    </a:lnL>
                    <a:lnR>
                      <a:noFill/>
                    </a:lnR>
                    <a:lnT>
                      <a:noFill/>
                    </a:lnT>
                    <a:lnB>
                      <a:noFill/>
                    </a:lnB>
                  </a:tcPr>
                </a:tc>
                <a:tc>
                  <a:txBody>
                    <a:bodyPr/>
                    <a:lstStyle/>
                    <a:p>
                      <a:pPr algn="ctr" fontAlgn="b"/>
                      <a:r>
                        <a:rPr lang="sv-SE" sz="800" b="0" i="0" u="none" strike="noStrike" dirty="0">
                          <a:solidFill>
                            <a:srgbClr val="000000"/>
                          </a:solidFill>
                          <a:effectLst/>
                          <a:latin typeface="Futura Std Book" panose="020B0502020204020303" pitchFamily="34" charset="0"/>
                        </a:rPr>
                        <a:t>43,3</a:t>
                      </a:r>
                    </a:p>
                  </a:txBody>
                  <a:tcPr marL="5155" marR="5155" marT="5155" marB="0" anchor="b">
                    <a:lnL>
                      <a:noFill/>
                    </a:lnL>
                    <a:lnR>
                      <a:noFill/>
                    </a:lnR>
                    <a:lnT>
                      <a:noFill/>
                    </a:lnT>
                    <a:lnB>
                      <a:noFill/>
                    </a:lnB>
                  </a:tcPr>
                </a:tc>
                <a:extLst>
                  <a:ext uri="{0D108BD9-81ED-4DB2-BD59-A6C34878D82A}">
                    <a16:rowId xmlns:a16="http://schemas.microsoft.com/office/drawing/2014/main" val="1094203828"/>
                  </a:ext>
                </a:extLst>
              </a:tr>
              <a:tr h="152003">
                <a:tc>
                  <a:txBody>
                    <a:bodyPr/>
                    <a:lstStyle/>
                    <a:p>
                      <a:pPr algn="l" rtl="0" fontAlgn="b"/>
                      <a:r>
                        <a:rPr lang="sv-SE" sz="800" b="0" i="0" u="none" strike="noStrike">
                          <a:solidFill>
                            <a:srgbClr val="000000"/>
                          </a:solidFill>
                          <a:effectLst/>
                          <a:latin typeface="Futura Std Book" panose="020B0502020204020303" pitchFamily="34" charset="0"/>
                        </a:rPr>
                        <a:t>Offentlig sektor</a:t>
                      </a:r>
                    </a:p>
                  </a:txBody>
                  <a:tcPr marL="5155" marR="5155" marT="515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23,2</a:t>
                      </a:r>
                    </a:p>
                  </a:txBody>
                  <a:tcPr marL="5155" marR="5155" marT="515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1,0</a:t>
                      </a:r>
                    </a:p>
                  </a:txBody>
                  <a:tcPr marL="5155" marR="5155" marT="515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4,3</a:t>
                      </a:r>
                    </a:p>
                  </a:txBody>
                  <a:tcPr marL="5155" marR="5155" marT="5155" marB="0" anchor="b">
                    <a:lnL>
                      <a:noFill/>
                    </a:lnL>
                    <a:lnR>
                      <a:noFill/>
                    </a:lnR>
                    <a:lnT>
                      <a:noFill/>
                    </a:lnT>
                    <a:lnB>
                      <a:noFill/>
                    </a:lnB>
                  </a:tcPr>
                </a:tc>
                <a:tc>
                  <a:txBody>
                    <a:bodyPr/>
                    <a:lstStyle/>
                    <a:p>
                      <a:pPr algn="ctr" fontAlgn="b"/>
                      <a:r>
                        <a:rPr lang="sv-SE" sz="800" b="0" i="0" u="none" strike="noStrike" dirty="0">
                          <a:solidFill>
                            <a:srgbClr val="000000"/>
                          </a:solidFill>
                          <a:effectLst/>
                          <a:latin typeface="Futura Std Book" panose="020B0502020204020303" pitchFamily="34" charset="0"/>
                        </a:rPr>
                        <a:t>22,4</a:t>
                      </a:r>
                    </a:p>
                  </a:txBody>
                  <a:tcPr marL="5155" marR="5155" marT="5155" marB="0" anchor="b">
                    <a:lnL>
                      <a:noFill/>
                    </a:lnL>
                    <a:lnR>
                      <a:noFill/>
                    </a:lnR>
                    <a:lnT>
                      <a:noFill/>
                    </a:lnT>
                    <a:lnB>
                      <a:noFill/>
                    </a:lnB>
                  </a:tcPr>
                </a:tc>
                <a:extLst>
                  <a:ext uri="{0D108BD9-81ED-4DB2-BD59-A6C34878D82A}">
                    <a16:rowId xmlns:a16="http://schemas.microsoft.com/office/drawing/2014/main" val="1427971304"/>
                  </a:ext>
                </a:extLst>
              </a:tr>
              <a:tr h="144765">
                <a:tc>
                  <a:txBody>
                    <a:bodyPr/>
                    <a:lstStyle/>
                    <a:p>
                      <a:pPr algn="l" rtl="0" fontAlgn="b"/>
                      <a:r>
                        <a:rPr lang="sv-SE" sz="800" b="0" i="0" u="none" strike="noStrike" dirty="0">
                          <a:solidFill>
                            <a:srgbClr val="000000"/>
                          </a:solidFill>
                          <a:effectLst/>
                          <a:latin typeface="Futura Std Book" panose="020B0502020204020303" pitchFamily="34" charset="0"/>
                        </a:rPr>
                        <a:t>Totalt </a:t>
                      </a:r>
                    </a:p>
                  </a:txBody>
                  <a:tcPr marL="5155" marR="5155" marT="515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131,7</a:t>
                      </a:r>
                    </a:p>
                  </a:txBody>
                  <a:tcPr marL="5155" marR="5155" marT="5155" marB="0" anchor="b">
                    <a:lnL>
                      <a:noFill/>
                    </a:lnL>
                    <a:lnR>
                      <a:noFill/>
                    </a:lnR>
                    <a:lnT>
                      <a:noFill/>
                    </a:lnT>
                    <a:lnB>
                      <a:noFill/>
                    </a:lnB>
                  </a:tcPr>
                </a:tc>
                <a:tc>
                  <a:txBody>
                    <a:bodyPr/>
                    <a:lstStyle/>
                    <a:p>
                      <a:pPr algn="ctr" fontAlgn="b"/>
                      <a:r>
                        <a:rPr lang="sv-SE" sz="800" b="0" i="0" u="none" strike="noStrike" dirty="0">
                          <a:solidFill>
                            <a:srgbClr val="000000"/>
                          </a:solidFill>
                          <a:effectLst/>
                          <a:latin typeface="Futura Std Book" panose="020B0502020204020303" pitchFamily="34" charset="0"/>
                        </a:rPr>
                        <a:t>5,8</a:t>
                      </a:r>
                    </a:p>
                  </a:txBody>
                  <a:tcPr marL="5155" marR="5155" marT="5155" marB="0" anchor="b">
                    <a:lnL>
                      <a:noFill/>
                    </a:lnL>
                    <a:lnR>
                      <a:noFill/>
                    </a:lnR>
                    <a:lnT>
                      <a:noFill/>
                    </a:lnT>
                    <a:lnB>
                      <a:noFill/>
                    </a:lnB>
                  </a:tcPr>
                </a:tc>
                <a:tc>
                  <a:txBody>
                    <a:bodyPr/>
                    <a:lstStyle/>
                    <a:p>
                      <a:pPr algn="ctr" fontAlgn="b"/>
                      <a:r>
                        <a:rPr lang="sv-SE" sz="800" b="0" i="0" u="none" strike="noStrike" dirty="0">
                          <a:solidFill>
                            <a:srgbClr val="000000"/>
                          </a:solidFill>
                          <a:effectLst/>
                          <a:latin typeface="Futura Std Book" panose="020B0502020204020303" pitchFamily="34" charset="0"/>
                        </a:rPr>
                        <a:t>4,6</a:t>
                      </a:r>
                    </a:p>
                  </a:txBody>
                  <a:tcPr marL="5155" marR="5155" marT="5155" marB="0" anchor="b">
                    <a:lnL>
                      <a:noFill/>
                    </a:lnL>
                    <a:lnR>
                      <a:noFill/>
                    </a:lnR>
                    <a:lnT>
                      <a:noFill/>
                    </a:lnT>
                    <a:lnB>
                      <a:noFill/>
                    </a:lnB>
                  </a:tcPr>
                </a:tc>
                <a:tc>
                  <a:txBody>
                    <a:bodyPr/>
                    <a:lstStyle/>
                    <a:p>
                      <a:pPr algn="ctr" fontAlgn="b"/>
                      <a:r>
                        <a:rPr lang="sv-SE" sz="800" b="0" i="0" u="none" strike="noStrike" dirty="0">
                          <a:solidFill>
                            <a:srgbClr val="000000"/>
                          </a:solidFill>
                          <a:effectLst/>
                          <a:latin typeface="Futura Std Book" panose="020B0502020204020303" pitchFamily="34" charset="0"/>
                        </a:rPr>
                        <a:t>28,2</a:t>
                      </a:r>
                    </a:p>
                  </a:txBody>
                  <a:tcPr marL="5155" marR="5155" marT="5155" marB="0" anchor="b">
                    <a:lnL>
                      <a:noFill/>
                    </a:lnL>
                    <a:lnR>
                      <a:noFill/>
                    </a:lnR>
                    <a:lnT>
                      <a:noFill/>
                    </a:lnT>
                    <a:lnB>
                      <a:noFill/>
                    </a:lnB>
                  </a:tcPr>
                </a:tc>
                <a:extLst>
                  <a:ext uri="{0D108BD9-81ED-4DB2-BD59-A6C34878D82A}">
                    <a16:rowId xmlns:a16="http://schemas.microsoft.com/office/drawing/2014/main" val="756776210"/>
                  </a:ext>
                </a:extLst>
              </a:tr>
            </a:tbl>
          </a:graphicData>
        </a:graphic>
      </p:graphicFrame>
      <p:sp>
        <p:nvSpPr>
          <p:cNvPr id="10" name="Rubrik 2">
            <a:extLst>
              <a:ext uri="{FF2B5EF4-FFF2-40B4-BE49-F238E27FC236}">
                <a16:creationId xmlns:a16="http://schemas.microsoft.com/office/drawing/2014/main" id="{250738B1-3280-4130-BD10-DF9CB5C36CDD}"/>
              </a:ext>
            </a:extLst>
          </p:cNvPr>
          <p:cNvSpPr>
            <a:spLocks noGrp="1"/>
          </p:cNvSpPr>
          <p:nvPr>
            <p:ph type="title"/>
          </p:nvPr>
        </p:nvSpPr>
        <p:spPr>
          <a:xfrm>
            <a:off x="2483058" y="416802"/>
            <a:ext cx="5675413" cy="727828"/>
          </a:xfrm>
        </p:spPr>
        <p:txBody>
          <a:bodyPr/>
          <a:lstStyle/>
          <a:p>
            <a:r>
              <a:rPr lang="sv-SE" sz="2800" dirty="0"/>
              <a:t>Lönesumma efter sektor</a:t>
            </a:r>
            <a:endParaRPr lang="sv-SE" dirty="0"/>
          </a:p>
        </p:txBody>
      </p:sp>
      <p:sp>
        <p:nvSpPr>
          <p:cNvPr id="13" name="textruta 12">
            <a:extLst>
              <a:ext uri="{FF2B5EF4-FFF2-40B4-BE49-F238E27FC236}">
                <a16:creationId xmlns:a16="http://schemas.microsoft.com/office/drawing/2014/main" id="{7412A82B-D411-4E7A-AEFE-9E8D7105C14D}"/>
              </a:ext>
            </a:extLst>
          </p:cNvPr>
          <p:cNvSpPr txBox="1"/>
          <p:nvPr/>
        </p:nvSpPr>
        <p:spPr>
          <a:xfrm>
            <a:off x="900000" y="1116000"/>
            <a:ext cx="914400" cy="914400"/>
          </a:xfrm>
          <a:prstGeom prst="rect">
            <a:avLst/>
          </a:prstGeom>
          <a:noFill/>
        </p:spPr>
        <p:txBody>
          <a:bodyPr wrap="none" lIns="0" tIns="0" rIns="0" bIns="0" rtlCol="0">
            <a:noAutofit/>
          </a:bodyPr>
          <a:lstStyle/>
          <a:p>
            <a:r>
              <a:rPr lang="sv-SE" sz="1100" b="1" dirty="0"/>
              <a:t>Lönesumma i privat sektor efter näringsgren, Stockholms län</a:t>
            </a:r>
          </a:p>
          <a:p>
            <a:r>
              <a:rPr lang="sv-SE" sz="1100" dirty="0"/>
              <a:t>Index 100 = 2008 kv1</a:t>
            </a:r>
          </a:p>
        </p:txBody>
      </p:sp>
      <p:pic>
        <p:nvPicPr>
          <p:cNvPr id="2" name="Bildobjekt 1">
            <a:extLst>
              <a:ext uri="{FF2B5EF4-FFF2-40B4-BE49-F238E27FC236}">
                <a16:creationId xmlns:a16="http://schemas.microsoft.com/office/drawing/2014/main" id="{BE4F7445-C606-4F33-9488-D68855788016}"/>
              </a:ext>
            </a:extLst>
          </p:cNvPr>
          <p:cNvPicPr>
            <a:picLocks noChangeAspect="1"/>
          </p:cNvPicPr>
          <p:nvPr/>
        </p:nvPicPr>
        <p:blipFill>
          <a:blip r:embed="rId2"/>
          <a:stretch>
            <a:fillRect/>
          </a:stretch>
        </p:blipFill>
        <p:spPr>
          <a:xfrm>
            <a:off x="303009" y="1518137"/>
            <a:ext cx="5401524" cy="3243353"/>
          </a:xfrm>
          <a:prstGeom prst="rect">
            <a:avLst/>
          </a:prstGeom>
        </p:spPr>
      </p:pic>
    </p:spTree>
    <p:extLst>
      <p:ext uri="{BB962C8B-B14F-4D97-AF65-F5344CB8AC3E}">
        <p14:creationId xmlns:p14="http://schemas.microsoft.com/office/powerpoint/2010/main" val="1312637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2606686" y="350059"/>
            <a:ext cx="8410005" cy="727828"/>
          </a:xfrm>
        </p:spPr>
        <p:txBody>
          <a:bodyPr/>
          <a:lstStyle/>
          <a:p>
            <a:pPr>
              <a:lnSpc>
                <a:spcPct val="100000"/>
              </a:lnSpc>
            </a:pPr>
            <a:r>
              <a:rPr lang="sv-SE" sz="2800" dirty="0"/>
              <a:t>Lönesumma, 2018 kv1</a:t>
            </a:r>
            <a:endParaRPr lang="sv-SE" sz="2000" b="0" dirty="0"/>
          </a:p>
        </p:txBody>
      </p:sp>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a:t>Källa: Statistiska centralbyrån Lönesummor, arbetsgivaravgifter och preliminär A-skatt, LAPS)</a:t>
            </a:r>
          </a:p>
        </p:txBody>
      </p:sp>
      <p:graphicFrame>
        <p:nvGraphicFramePr>
          <p:cNvPr id="6" name="Tabell 5">
            <a:extLst>
              <a:ext uri="{FF2B5EF4-FFF2-40B4-BE49-F238E27FC236}">
                <a16:creationId xmlns:a16="http://schemas.microsoft.com/office/drawing/2014/main" id="{0B4E2D16-A127-4CE2-8F3F-3621EE6A1747}"/>
              </a:ext>
            </a:extLst>
          </p:cNvPr>
          <p:cNvGraphicFramePr>
            <a:graphicFrameLocks noGrp="1"/>
          </p:cNvGraphicFramePr>
          <p:nvPr>
            <p:extLst>
              <p:ext uri="{D42A27DB-BD31-4B8C-83A1-F6EECF244321}">
                <p14:modId xmlns:p14="http://schemas.microsoft.com/office/powerpoint/2010/main" val="2362134073"/>
              </p:ext>
            </p:extLst>
          </p:nvPr>
        </p:nvGraphicFramePr>
        <p:xfrm>
          <a:off x="458739" y="867069"/>
          <a:ext cx="7019500" cy="3767164"/>
        </p:xfrm>
        <a:graphic>
          <a:graphicData uri="http://schemas.openxmlformats.org/drawingml/2006/table">
            <a:tbl>
              <a:tblPr/>
              <a:tblGrid>
                <a:gridCol w="1682750">
                  <a:extLst>
                    <a:ext uri="{9D8B030D-6E8A-4147-A177-3AD203B41FA5}">
                      <a16:colId xmlns:a16="http://schemas.microsoft.com/office/drawing/2014/main" val="398890533"/>
                    </a:ext>
                  </a:extLst>
                </a:gridCol>
                <a:gridCol w="886408">
                  <a:extLst>
                    <a:ext uri="{9D8B030D-6E8A-4147-A177-3AD203B41FA5}">
                      <a16:colId xmlns:a16="http://schemas.microsoft.com/office/drawing/2014/main" val="1694847619"/>
                    </a:ext>
                  </a:extLst>
                </a:gridCol>
                <a:gridCol w="886408">
                  <a:extLst>
                    <a:ext uri="{9D8B030D-6E8A-4147-A177-3AD203B41FA5}">
                      <a16:colId xmlns:a16="http://schemas.microsoft.com/office/drawing/2014/main" val="1653184486"/>
                    </a:ext>
                  </a:extLst>
                </a:gridCol>
                <a:gridCol w="886408">
                  <a:extLst>
                    <a:ext uri="{9D8B030D-6E8A-4147-A177-3AD203B41FA5}">
                      <a16:colId xmlns:a16="http://schemas.microsoft.com/office/drawing/2014/main" val="680819509"/>
                    </a:ext>
                  </a:extLst>
                </a:gridCol>
                <a:gridCol w="187494">
                  <a:extLst>
                    <a:ext uri="{9D8B030D-6E8A-4147-A177-3AD203B41FA5}">
                      <a16:colId xmlns:a16="http://schemas.microsoft.com/office/drawing/2014/main" val="1750538506"/>
                    </a:ext>
                  </a:extLst>
                </a:gridCol>
                <a:gridCol w="717216">
                  <a:extLst>
                    <a:ext uri="{9D8B030D-6E8A-4147-A177-3AD203B41FA5}">
                      <a16:colId xmlns:a16="http://schemas.microsoft.com/office/drawing/2014/main" val="1834204767"/>
                    </a:ext>
                  </a:extLst>
                </a:gridCol>
                <a:gridCol w="886408">
                  <a:extLst>
                    <a:ext uri="{9D8B030D-6E8A-4147-A177-3AD203B41FA5}">
                      <a16:colId xmlns:a16="http://schemas.microsoft.com/office/drawing/2014/main" val="1394818386"/>
                    </a:ext>
                  </a:extLst>
                </a:gridCol>
                <a:gridCol w="886408">
                  <a:extLst>
                    <a:ext uri="{9D8B030D-6E8A-4147-A177-3AD203B41FA5}">
                      <a16:colId xmlns:a16="http://schemas.microsoft.com/office/drawing/2014/main" val="1644410247"/>
                    </a:ext>
                  </a:extLst>
                </a:gridCol>
              </a:tblGrid>
              <a:tr h="201673">
                <a:tc>
                  <a:txBody>
                    <a:bodyPr/>
                    <a:lstStyle/>
                    <a:p>
                      <a:pPr algn="l" fontAlgn="b"/>
                      <a:endParaRPr lang="sv-SE" sz="13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gridSpan="3">
                  <a:txBody>
                    <a:bodyPr/>
                    <a:lstStyle/>
                    <a:p>
                      <a:pPr algn="ctr" fontAlgn="b"/>
                      <a:r>
                        <a:rPr lang="sv-SE" sz="1300" b="1" i="0" u="none" strike="noStrike" dirty="0">
                          <a:solidFill>
                            <a:srgbClr val="000000"/>
                          </a:solidFill>
                          <a:effectLst/>
                          <a:latin typeface="Futura Std Book" panose="020B0502020204020303" pitchFamily="34" charset="0"/>
                        </a:rPr>
                        <a:t>Stockholms län</a:t>
                      </a:r>
                    </a:p>
                  </a:txBody>
                  <a:tcPr marL="0" marR="0" marT="0" marB="0" anchor="b">
                    <a:lnL>
                      <a:noFill/>
                    </a:lnL>
                    <a:lnR>
                      <a:noFill/>
                    </a:lnR>
                    <a:lnT>
                      <a:noFill/>
                    </a:lnT>
                    <a:lnB>
                      <a:noFill/>
                    </a:lnB>
                    <a:lnTlToBr w="12700" cmpd="sng">
                      <a:noFill/>
                      <a:prstDash val="solid"/>
                    </a:lnTlToBr>
                    <a:lnBlToTr w="12700" cmpd="sng">
                      <a:noFill/>
                      <a:prstDash val="solid"/>
                    </a:lnBlToTr>
                  </a:tcPr>
                </a:tc>
                <a:tc hMerge="1">
                  <a:txBody>
                    <a:bodyPr/>
                    <a:lstStyle/>
                    <a:p>
                      <a:pPr algn="l" fontAlgn="b"/>
                      <a:endParaRPr lang="sv-SE" sz="1300" b="0" i="0" u="none" strike="noStrike">
                        <a:solidFill>
                          <a:srgbClr val="000000"/>
                        </a:solidFill>
                        <a:effectLst/>
                        <a:latin typeface="Futura std book" panose="020B0502020204020303"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hMerge="1">
                  <a:txBody>
                    <a:bodyPr/>
                    <a:lstStyle/>
                    <a:p>
                      <a:pPr algn="l" fontAlgn="b"/>
                      <a:endParaRPr lang="sv-SE" sz="1300" b="0" i="0" u="none" strike="noStrike" dirty="0">
                        <a:solidFill>
                          <a:srgbClr val="000000"/>
                        </a:solidFill>
                        <a:effectLst/>
                        <a:latin typeface="Futura std book" panose="020B0502020204020303"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1300" b="0" i="0" u="none" strike="noStrike">
                        <a:solidFill>
                          <a:srgbClr val="000000"/>
                        </a:solidFill>
                        <a:effectLst/>
                        <a:latin typeface="Futura std book" panose="020B0502020204020303"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gridSpan="3">
                  <a:txBody>
                    <a:bodyPr/>
                    <a:lstStyle/>
                    <a:p>
                      <a:pPr algn="ctr" fontAlgn="b"/>
                      <a:r>
                        <a:rPr lang="sv-SE" sz="1300" b="1" i="0" u="none" strike="noStrike" dirty="0">
                          <a:solidFill>
                            <a:srgbClr val="000000"/>
                          </a:solidFill>
                          <a:effectLst/>
                          <a:latin typeface="Futura Std Book" panose="020B0502020204020303" pitchFamily="34" charset="0"/>
                        </a:rPr>
                        <a:t>Stockholms stad</a:t>
                      </a:r>
                    </a:p>
                  </a:txBody>
                  <a:tcPr marL="0" marR="0" marT="0" marB="0" anchor="b">
                    <a:lnL>
                      <a:noFill/>
                    </a:lnL>
                    <a:lnR>
                      <a:noFill/>
                    </a:lnR>
                    <a:lnT>
                      <a:noFill/>
                    </a:lnT>
                    <a:lnB>
                      <a:noFill/>
                    </a:lnB>
                    <a:lnTlToBr w="12700" cmpd="sng">
                      <a:noFill/>
                      <a:prstDash val="solid"/>
                    </a:lnTlToBr>
                    <a:lnBlToTr w="12700" cmpd="sng">
                      <a:noFill/>
                      <a:prstDash val="solid"/>
                    </a:lnBlToTr>
                  </a:tcPr>
                </a:tc>
                <a:tc hMerge="1">
                  <a:txBody>
                    <a:bodyPr/>
                    <a:lstStyle/>
                    <a:p>
                      <a:pPr algn="l" fontAlgn="b"/>
                      <a:endParaRPr lang="sv-SE" sz="500" b="0" i="0" u="none" strike="noStrike" dirty="0">
                        <a:solidFill>
                          <a:srgbClr val="000000"/>
                        </a:solidFill>
                        <a:effectLst/>
                        <a:latin typeface="Futura std book" panose="020B0502020204020303"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hMerge="1">
                  <a:txBody>
                    <a:bodyPr/>
                    <a:lstStyle/>
                    <a:p>
                      <a:pPr algn="l" fontAlgn="b"/>
                      <a:endParaRPr lang="sv-SE" sz="500" b="0" i="0" u="none" strike="noStrike" dirty="0">
                        <a:solidFill>
                          <a:srgbClr val="000000"/>
                        </a:solidFill>
                        <a:effectLst/>
                        <a:latin typeface="Futura std book" panose="020B0502020204020303"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433870312"/>
                  </a:ext>
                </a:extLst>
              </a:tr>
              <a:tr h="183228">
                <a:tc>
                  <a:txBody>
                    <a:bodyPr/>
                    <a:lstStyle/>
                    <a:p>
                      <a:pPr algn="l" fontAlgn="b"/>
                      <a:endParaRPr lang="sv-SE" sz="6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1000" b="0" i="0" u="none" strike="noStrike" dirty="0">
                        <a:solidFill>
                          <a:srgbClr val="000000"/>
                        </a:solidFill>
                        <a:effectLst/>
                        <a:latin typeface="+mn-lt"/>
                      </a:endParaRPr>
                    </a:p>
                  </a:txBody>
                  <a:tcPr marL="0" marR="0" marT="0" marB="0" anchor="b">
                    <a:lnL>
                      <a:noFill/>
                    </a:lnL>
                    <a:lnR>
                      <a:noFill/>
                    </a:lnR>
                    <a:lnT>
                      <a:noFill/>
                    </a:lnT>
                    <a:lnB>
                      <a:noFill/>
                    </a:lnB>
                    <a:lnTlToBr w="12700" cmpd="sng">
                      <a:noFill/>
                      <a:prstDash val="solid"/>
                    </a:lnTlToBr>
                    <a:lnBlToTr w="12700" cmpd="sng">
                      <a:noFill/>
                      <a:prstDash val="solid"/>
                    </a:lnBlToTr>
                  </a:tcPr>
                </a:tc>
                <a:tc gridSpan="2">
                  <a:txBody>
                    <a:bodyPr/>
                    <a:lstStyle/>
                    <a:p>
                      <a:pPr algn="ctr" rtl="0" fontAlgn="b"/>
                      <a:r>
                        <a:rPr lang="sv-SE" sz="1000" b="0" i="0" u="none" strike="noStrike" dirty="0">
                          <a:solidFill>
                            <a:srgbClr val="000000"/>
                          </a:solidFill>
                          <a:effectLst/>
                          <a:latin typeface="+mn-lt"/>
                        </a:rPr>
                        <a:t>Förändring (%) </a:t>
                      </a:r>
                    </a:p>
                  </a:txBody>
                  <a:tcPr marL="0" marR="0" marT="0"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sv-SE"/>
                    </a:p>
                  </a:txBody>
                  <a:tcPr/>
                </a:tc>
                <a:tc>
                  <a:txBody>
                    <a:bodyPr/>
                    <a:lstStyle/>
                    <a:p>
                      <a:pPr algn="ctr" fontAlgn="b"/>
                      <a:endParaRPr lang="sv-SE" sz="1000" b="0" i="0" u="none" strike="noStrike">
                        <a:solidFill>
                          <a:srgbClr val="000000"/>
                        </a:solidFill>
                        <a:effectLst/>
                        <a:latin typeface="+mn-lt"/>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endParaRPr lang="sv-SE" sz="1000" b="0" i="0" u="none" strike="noStrike">
                        <a:solidFill>
                          <a:srgbClr val="000000"/>
                        </a:solidFill>
                        <a:effectLst/>
                        <a:latin typeface="+mn-lt"/>
                      </a:endParaRPr>
                    </a:p>
                  </a:txBody>
                  <a:tcPr marL="0" marR="0" marT="0" marB="0" anchor="b">
                    <a:lnL>
                      <a:noFill/>
                    </a:lnL>
                    <a:lnR>
                      <a:noFill/>
                    </a:lnR>
                    <a:lnT>
                      <a:noFill/>
                    </a:lnT>
                    <a:lnB>
                      <a:noFill/>
                    </a:lnB>
                    <a:lnTlToBr w="12700" cmpd="sng">
                      <a:noFill/>
                      <a:prstDash val="solid"/>
                    </a:lnTlToBr>
                    <a:lnBlToTr w="12700" cmpd="sng">
                      <a:noFill/>
                      <a:prstDash val="solid"/>
                    </a:lnBlToTr>
                  </a:tcPr>
                </a:tc>
                <a:tc gridSpan="2">
                  <a:txBody>
                    <a:bodyPr/>
                    <a:lstStyle/>
                    <a:p>
                      <a:pPr algn="ctr" rtl="0" fontAlgn="b"/>
                      <a:r>
                        <a:rPr lang="sv-SE" sz="1000" b="0" i="0" u="none" strike="noStrike" dirty="0">
                          <a:solidFill>
                            <a:srgbClr val="000000"/>
                          </a:solidFill>
                          <a:effectLst/>
                          <a:latin typeface="+mn-lt"/>
                        </a:rPr>
                        <a:t>Förändring (%) </a:t>
                      </a:r>
                    </a:p>
                  </a:txBody>
                  <a:tcPr marL="0" marR="0" marT="0"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sv-SE"/>
                    </a:p>
                  </a:txBody>
                  <a:tcPr/>
                </a:tc>
                <a:extLst>
                  <a:ext uri="{0D108BD9-81ED-4DB2-BD59-A6C34878D82A}">
                    <a16:rowId xmlns:a16="http://schemas.microsoft.com/office/drawing/2014/main" val="964304858"/>
                  </a:ext>
                </a:extLst>
              </a:tr>
              <a:tr h="155133">
                <a:tc>
                  <a:txBody>
                    <a:bodyPr/>
                    <a:lstStyle/>
                    <a:p>
                      <a:pPr algn="l" fontAlgn="b"/>
                      <a:endParaRPr lang="sv-SE"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1000" b="0" i="0" u="none" strike="noStrike">
                          <a:solidFill>
                            <a:srgbClr val="000000"/>
                          </a:solidFill>
                          <a:effectLst/>
                          <a:latin typeface="+mn-lt"/>
                        </a:rPr>
                        <a:t>Mdkr</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1000" b="0" i="0" u="none" strike="noStrike" dirty="0">
                          <a:solidFill>
                            <a:srgbClr val="000000"/>
                          </a:solidFill>
                          <a:effectLst/>
                          <a:latin typeface="+mn-lt"/>
                        </a:rPr>
                        <a:t>-1 år</a:t>
                      </a:r>
                    </a:p>
                  </a:txBody>
                  <a:tcPr marL="0" marR="0" marT="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sv-SE" sz="1000" b="0" i="0" u="none" strike="noStrike">
                          <a:solidFill>
                            <a:srgbClr val="000000"/>
                          </a:solidFill>
                          <a:effectLst/>
                          <a:latin typeface="+mn-lt"/>
                        </a:rPr>
                        <a:t>-5 år</a:t>
                      </a:r>
                    </a:p>
                  </a:txBody>
                  <a:tcPr marL="0" marR="0" marT="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sv-SE" sz="1000" b="0" i="0" u="none" strike="noStrike">
                        <a:solidFill>
                          <a:srgbClr val="000000"/>
                        </a:solidFill>
                        <a:effectLst/>
                        <a:latin typeface="+mn-lt"/>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1000" b="0" i="0" u="none" strike="noStrike">
                          <a:solidFill>
                            <a:srgbClr val="000000"/>
                          </a:solidFill>
                          <a:effectLst/>
                          <a:latin typeface="+mn-lt"/>
                        </a:rPr>
                        <a:t>Mdkr</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1000" b="0" i="0" u="none" strike="noStrike" dirty="0">
                          <a:solidFill>
                            <a:srgbClr val="000000"/>
                          </a:solidFill>
                          <a:effectLst/>
                          <a:latin typeface="+mn-lt"/>
                        </a:rPr>
                        <a:t>-1 år</a:t>
                      </a:r>
                    </a:p>
                  </a:txBody>
                  <a:tcPr marL="0" marR="0" marT="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sv-SE" sz="1000" b="0" i="0" u="none" strike="noStrike" dirty="0">
                          <a:solidFill>
                            <a:srgbClr val="000000"/>
                          </a:solidFill>
                          <a:effectLst/>
                          <a:latin typeface="+mn-lt"/>
                        </a:rPr>
                        <a:t>-5 år</a:t>
                      </a:r>
                    </a:p>
                  </a:txBody>
                  <a:tcPr marL="0" marR="0" marT="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48790814"/>
                  </a:ext>
                </a:extLst>
              </a:tr>
              <a:tr h="143723">
                <a:tc>
                  <a:txBody>
                    <a:bodyPr/>
                    <a:lstStyle/>
                    <a:p>
                      <a:pPr algn="l" fontAlgn="b"/>
                      <a:r>
                        <a:rPr lang="sv-SE" sz="900" b="0" i="0" u="none" strike="noStrike" dirty="0">
                          <a:solidFill>
                            <a:srgbClr val="000000"/>
                          </a:solidFill>
                          <a:effectLst/>
                          <a:latin typeface="Futura Std Book" panose="020B0502020204020303" pitchFamily="34" charset="0"/>
                        </a:rPr>
                        <a:t>Jordbruk, skogsbruk och fiske</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dirty="0">
                          <a:solidFill>
                            <a:srgbClr val="000000"/>
                          </a:solidFill>
                          <a:effectLst/>
                          <a:latin typeface="Futura Std Book" panose="020B0502020204020303" pitchFamily="34" charset="0"/>
                        </a:rPr>
                        <a:t>0,1</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dirty="0">
                          <a:solidFill>
                            <a:srgbClr val="000000"/>
                          </a:solidFill>
                          <a:effectLst/>
                          <a:latin typeface="Futura Std Book" panose="020B0502020204020303" pitchFamily="34" charset="0"/>
                        </a:rPr>
                        <a:t>0,6</a:t>
                      </a:r>
                    </a:p>
                  </a:txBody>
                  <a:tcPr marL="0" marR="0" marT="0"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16,1</a:t>
                      </a:r>
                    </a:p>
                  </a:txBody>
                  <a:tcPr marL="0" marR="0" marT="0"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endParaRPr lang="sv-SE" sz="900" b="0" i="0" u="none" strike="noStrike">
                        <a:solidFill>
                          <a:srgbClr val="000000"/>
                        </a:solidFill>
                        <a:effectLst/>
                        <a:latin typeface="Futura Std Book" panose="020B0502020204020303"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0,0</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3,4</a:t>
                      </a:r>
                    </a:p>
                  </a:txBody>
                  <a:tcPr marL="0" marR="0" marT="0"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21,5</a:t>
                      </a:r>
                    </a:p>
                  </a:txBody>
                  <a:tcPr marL="0" marR="0" marT="0"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3489018463"/>
                  </a:ext>
                </a:extLst>
              </a:tr>
              <a:tr h="114072">
                <a:tc>
                  <a:txBody>
                    <a:bodyPr/>
                    <a:lstStyle/>
                    <a:p>
                      <a:pPr algn="l" fontAlgn="b"/>
                      <a:r>
                        <a:rPr lang="sv-SE" sz="900" b="0" i="0" u="none" strike="noStrike">
                          <a:solidFill>
                            <a:srgbClr val="000000"/>
                          </a:solidFill>
                          <a:effectLst/>
                          <a:latin typeface="Futura Std Book" panose="020B0502020204020303" pitchFamily="34" charset="0"/>
                        </a:rPr>
                        <a:t>Tillverkning och utvinning</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7,9</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-14,4</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-10,6</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endParaRPr lang="sv-SE" sz="900" b="0" i="0" u="none" strike="noStrike">
                        <a:solidFill>
                          <a:srgbClr val="000000"/>
                        </a:solidFill>
                        <a:effectLst/>
                        <a:latin typeface="Futura Std Book" panose="020B0502020204020303"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3,0</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-30,5</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-29,2</a:t>
                      </a:r>
                    </a:p>
                  </a:txBody>
                  <a:tcPr marL="0" marR="0" marT="0"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889689716"/>
                  </a:ext>
                </a:extLst>
              </a:tr>
              <a:tr h="181280">
                <a:tc>
                  <a:txBody>
                    <a:bodyPr/>
                    <a:lstStyle/>
                    <a:p>
                      <a:pPr algn="l" fontAlgn="b"/>
                      <a:r>
                        <a:rPr lang="sv-SE" sz="900" b="0" i="0" u="none" strike="noStrike">
                          <a:solidFill>
                            <a:srgbClr val="000000"/>
                          </a:solidFill>
                          <a:effectLst/>
                          <a:latin typeface="Futura Std Book" panose="020B0502020204020303" pitchFamily="34" charset="0"/>
                        </a:rPr>
                        <a:t>Energi och miljö</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1,2</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dirty="0">
                          <a:solidFill>
                            <a:srgbClr val="000000"/>
                          </a:solidFill>
                          <a:effectLst/>
                          <a:latin typeface="Futura Std Book" panose="020B0502020204020303" pitchFamily="34" charset="0"/>
                        </a:rPr>
                        <a:t>5,7</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27,6</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endParaRPr lang="sv-SE" sz="900" b="0" i="0" u="none" strike="noStrike">
                        <a:solidFill>
                          <a:srgbClr val="000000"/>
                        </a:solidFill>
                        <a:effectLst/>
                        <a:latin typeface="Futura Std Book" panose="020B0502020204020303"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0,5</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-1,0</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26,1</a:t>
                      </a:r>
                    </a:p>
                  </a:txBody>
                  <a:tcPr marL="0" marR="0" marT="0"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680200731"/>
                  </a:ext>
                </a:extLst>
              </a:tr>
              <a:tr h="143723">
                <a:tc>
                  <a:txBody>
                    <a:bodyPr/>
                    <a:lstStyle/>
                    <a:p>
                      <a:pPr algn="l" fontAlgn="b"/>
                      <a:r>
                        <a:rPr lang="sv-SE" sz="900" b="0" i="0" u="none" strike="noStrike">
                          <a:solidFill>
                            <a:srgbClr val="000000"/>
                          </a:solidFill>
                          <a:effectLst/>
                          <a:latin typeface="Futura Std Book" panose="020B0502020204020303" pitchFamily="34" charset="0"/>
                        </a:rPr>
                        <a:t>Byggindustri</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7,9</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dirty="0">
                          <a:solidFill>
                            <a:srgbClr val="000000"/>
                          </a:solidFill>
                          <a:effectLst/>
                          <a:latin typeface="Futura Std Book" panose="020B0502020204020303" pitchFamily="34" charset="0"/>
                        </a:rPr>
                        <a:t>8,9</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45,8</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endParaRPr lang="sv-SE" sz="900" b="0" i="0" u="none" strike="noStrike">
                        <a:solidFill>
                          <a:srgbClr val="000000"/>
                        </a:solidFill>
                        <a:effectLst/>
                        <a:latin typeface="Futura Std Book" panose="020B0502020204020303"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4,0</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8,1</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77,7</a:t>
                      </a:r>
                    </a:p>
                  </a:txBody>
                  <a:tcPr marL="0" marR="0" marT="0"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937202880"/>
                  </a:ext>
                </a:extLst>
              </a:tr>
              <a:tr h="143723">
                <a:tc>
                  <a:txBody>
                    <a:bodyPr/>
                    <a:lstStyle/>
                    <a:p>
                      <a:pPr algn="l" fontAlgn="b"/>
                      <a:r>
                        <a:rPr lang="sv-SE" sz="900" b="0" i="0" u="none" strike="noStrike">
                          <a:solidFill>
                            <a:srgbClr val="000000"/>
                          </a:solidFill>
                          <a:effectLst/>
                          <a:latin typeface="Futura Std Book" panose="020B0502020204020303" pitchFamily="34" charset="0"/>
                        </a:rPr>
                        <a:t>Handel</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17,2</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3,7</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dirty="0">
                          <a:solidFill>
                            <a:srgbClr val="000000"/>
                          </a:solidFill>
                          <a:effectLst/>
                          <a:latin typeface="Futura Std Book" panose="020B0502020204020303" pitchFamily="34" charset="0"/>
                        </a:rPr>
                        <a:t>26,9</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endParaRPr lang="sv-SE" sz="900" b="0" i="0" u="none" strike="noStrike">
                        <a:solidFill>
                          <a:srgbClr val="000000"/>
                        </a:solidFill>
                        <a:effectLst/>
                        <a:latin typeface="Futura Std Book" panose="020B0502020204020303"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9,8</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2,4</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29,0</a:t>
                      </a:r>
                    </a:p>
                  </a:txBody>
                  <a:tcPr marL="0" marR="0" marT="0"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936459446"/>
                  </a:ext>
                </a:extLst>
              </a:tr>
              <a:tr h="143723">
                <a:tc>
                  <a:txBody>
                    <a:bodyPr/>
                    <a:lstStyle/>
                    <a:p>
                      <a:pPr algn="l" fontAlgn="b"/>
                      <a:r>
                        <a:rPr lang="sv-SE" sz="900" b="0" i="0" u="none" strike="noStrike">
                          <a:solidFill>
                            <a:srgbClr val="000000"/>
                          </a:solidFill>
                          <a:effectLst/>
                          <a:latin typeface="Futura Std Book" panose="020B0502020204020303" pitchFamily="34" charset="0"/>
                        </a:rPr>
                        <a:t>Transport</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5,6</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4,1</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dirty="0">
                          <a:solidFill>
                            <a:srgbClr val="000000"/>
                          </a:solidFill>
                          <a:effectLst/>
                          <a:latin typeface="Futura Std Book" panose="020B0502020204020303" pitchFamily="34" charset="0"/>
                        </a:rPr>
                        <a:t>18,2</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endParaRPr lang="sv-SE" sz="900" b="0" i="0" u="none" strike="noStrike" dirty="0">
                        <a:solidFill>
                          <a:srgbClr val="000000"/>
                        </a:solidFill>
                        <a:effectLst/>
                        <a:latin typeface="Futura Std Book" panose="020B0502020204020303"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2,5</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3,0</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22,4</a:t>
                      </a:r>
                    </a:p>
                  </a:txBody>
                  <a:tcPr marL="0" marR="0" marT="0"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352666878"/>
                  </a:ext>
                </a:extLst>
              </a:tr>
              <a:tr h="143723">
                <a:tc>
                  <a:txBody>
                    <a:bodyPr/>
                    <a:lstStyle/>
                    <a:p>
                      <a:pPr algn="l" fontAlgn="b"/>
                      <a:r>
                        <a:rPr lang="sv-SE" sz="900" b="0" i="0" u="none" strike="noStrike">
                          <a:solidFill>
                            <a:srgbClr val="000000"/>
                          </a:solidFill>
                          <a:effectLst/>
                          <a:latin typeface="Futura Std Book" panose="020B0502020204020303" pitchFamily="34" charset="0"/>
                        </a:rPr>
                        <a:t>Hotell och restauranger</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3,6</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3,8</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38,4</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endParaRPr lang="sv-SE" sz="900" b="0" i="0" u="none" strike="noStrike">
                        <a:solidFill>
                          <a:srgbClr val="000000"/>
                        </a:solidFill>
                        <a:effectLst/>
                        <a:latin typeface="Futura Std Book" panose="020B0502020204020303"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dirty="0">
                          <a:solidFill>
                            <a:srgbClr val="000000"/>
                          </a:solidFill>
                          <a:effectLst/>
                          <a:latin typeface="Futura Std Book" panose="020B0502020204020303" pitchFamily="34" charset="0"/>
                        </a:rPr>
                        <a:t>2,6</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4,2</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40,4</a:t>
                      </a:r>
                    </a:p>
                  </a:txBody>
                  <a:tcPr marL="0" marR="0" marT="0"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915146559"/>
                  </a:ext>
                </a:extLst>
              </a:tr>
              <a:tr h="143723">
                <a:tc>
                  <a:txBody>
                    <a:bodyPr/>
                    <a:lstStyle/>
                    <a:p>
                      <a:pPr algn="l" fontAlgn="b"/>
                      <a:r>
                        <a:rPr lang="sv-SE" sz="900" b="0" i="0" u="none" strike="noStrike">
                          <a:solidFill>
                            <a:srgbClr val="000000"/>
                          </a:solidFill>
                          <a:effectLst/>
                          <a:latin typeface="Futura Std Book" panose="020B0502020204020303" pitchFamily="34" charset="0"/>
                        </a:rPr>
                        <a:t>Information och kommunikation</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15,3</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17,4</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46,6</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endParaRPr lang="sv-SE" sz="900" b="0" i="0" u="none" strike="noStrike">
                        <a:solidFill>
                          <a:srgbClr val="000000"/>
                        </a:solidFill>
                        <a:effectLst/>
                        <a:latin typeface="Futura Std Book" panose="020B0502020204020303"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12,9</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22,3</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52,1</a:t>
                      </a:r>
                    </a:p>
                  </a:txBody>
                  <a:tcPr marL="0" marR="0" marT="0"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302728624"/>
                  </a:ext>
                </a:extLst>
              </a:tr>
              <a:tr h="143723">
                <a:tc>
                  <a:txBody>
                    <a:bodyPr/>
                    <a:lstStyle/>
                    <a:p>
                      <a:pPr algn="l" fontAlgn="b"/>
                      <a:r>
                        <a:rPr lang="sv-SE" sz="900" b="0" i="0" u="none" strike="noStrike">
                          <a:solidFill>
                            <a:srgbClr val="000000"/>
                          </a:solidFill>
                          <a:effectLst/>
                          <a:latin typeface="Futura Std Book" panose="020B0502020204020303" pitchFamily="34" charset="0"/>
                        </a:rPr>
                        <a:t>Bank och försäkring</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dirty="0">
                          <a:solidFill>
                            <a:srgbClr val="000000"/>
                          </a:solidFill>
                          <a:effectLst/>
                          <a:latin typeface="Futura Std Book" panose="020B0502020204020303" pitchFamily="34" charset="0"/>
                        </a:rPr>
                        <a:t>10,6</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5,3</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29,1</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endParaRPr lang="sv-SE" sz="900" b="0" i="0" u="none" strike="noStrike">
                        <a:solidFill>
                          <a:srgbClr val="000000"/>
                        </a:solidFill>
                        <a:effectLst/>
                        <a:latin typeface="Futura Std Book" panose="020B0502020204020303"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8,1</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4,6</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12,7</a:t>
                      </a:r>
                    </a:p>
                  </a:txBody>
                  <a:tcPr marL="0" marR="0" marT="0"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179636207"/>
                  </a:ext>
                </a:extLst>
              </a:tr>
              <a:tr h="143723">
                <a:tc>
                  <a:txBody>
                    <a:bodyPr/>
                    <a:lstStyle/>
                    <a:p>
                      <a:pPr algn="l" fontAlgn="b"/>
                      <a:r>
                        <a:rPr lang="sv-SE" sz="900" b="0" i="0" u="none" strike="noStrike">
                          <a:solidFill>
                            <a:srgbClr val="000000"/>
                          </a:solidFill>
                          <a:effectLst/>
                          <a:latin typeface="Futura Std Book" panose="020B0502020204020303" pitchFamily="34" charset="0"/>
                        </a:rPr>
                        <a:t>Fastigheter</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2,3</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6,8</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41,7</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endParaRPr lang="sv-SE" sz="900" b="0" i="0" u="none" strike="noStrike">
                        <a:solidFill>
                          <a:srgbClr val="000000"/>
                        </a:solidFill>
                        <a:effectLst/>
                        <a:latin typeface="Futura Std Book" panose="020B0502020204020303"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1,7</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6,4</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44,8</a:t>
                      </a:r>
                    </a:p>
                  </a:txBody>
                  <a:tcPr marL="0" marR="0" marT="0"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629273303"/>
                  </a:ext>
                </a:extLst>
              </a:tr>
              <a:tr h="143723">
                <a:tc>
                  <a:txBody>
                    <a:bodyPr/>
                    <a:lstStyle/>
                    <a:p>
                      <a:pPr algn="l" fontAlgn="b"/>
                      <a:r>
                        <a:rPr lang="sv-SE" sz="900" b="0" i="0" u="none" strike="noStrike">
                          <a:solidFill>
                            <a:srgbClr val="000000"/>
                          </a:solidFill>
                          <a:effectLst/>
                          <a:latin typeface="Futura Std Book" panose="020B0502020204020303" pitchFamily="34" charset="0"/>
                        </a:rPr>
                        <a:t>Företagstjänster</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21,2</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4,9</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dirty="0">
                          <a:solidFill>
                            <a:srgbClr val="000000"/>
                          </a:solidFill>
                          <a:effectLst/>
                          <a:latin typeface="Futura Std Book" panose="020B0502020204020303" pitchFamily="34" charset="0"/>
                        </a:rPr>
                        <a:t>38,8</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endParaRPr lang="sv-SE" sz="900" b="0" i="0" u="none" strike="noStrike" dirty="0">
                        <a:solidFill>
                          <a:srgbClr val="000000"/>
                        </a:solidFill>
                        <a:effectLst/>
                        <a:latin typeface="Futura Std Book" panose="020B0502020204020303"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16,9</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8,1</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38,7</a:t>
                      </a:r>
                    </a:p>
                  </a:txBody>
                  <a:tcPr marL="0" marR="0" marT="0"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193202512"/>
                  </a:ext>
                </a:extLst>
              </a:tr>
              <a:tr h="143723">
                <a:tc>
                  <a:txBody>
                    <a:bodyPr/>
                    <a:lstStyle/>
                    <a:p>
                      <a:pPr algn="l" fontAlgn="b"/>
                      <a:r>
                        <a:rPr lang="sv-SE" sz="900" b="0" i="0" u="none" strike="noStrike">
                          <a:solidFill>
                            <a:srgbClr val="000000"/>
                          </a:solidFill>
                          <a:effectLst/>
                          <a:latin typeface="Futura Std Book" panose="020B0502020204020303" pitchFamily="34" charset="0"/>
                        </a:rPr>
                        <a:t>Offentlig förvaltning</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0,1</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6,3</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7,1</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endParaRPr lang="sv-SE" sz="900" b="0" i="0" u="none" strike="noStrike">
                        <a:solidFill>
                          <a:srgbClr val="000000"/>
                        </a:solidFill>
                        <a:effectLst/>
                        <a:latin typeface="Futura Std Book" panose="020B0502020204020303"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0,1</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7,5</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14,2</a:t>
                      </a:r>
                    </a:p>
                  </a:txBody>
                  <a:tcPr marL="0" marR="0" marT="0"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021305916"/>
                  </a:ext>
                </a:extLst>
              </a:tr>
              <a:tr h="143723">
                <a:tc>
                  <a:txBody>
                    <a:bodyPr/>
                    <a:lstStyle/>
                    <a:p>
                      <a:pPr algn="l" fontAlgn="b"/>
                      <a:r>
                        <a:rPr lang="sv-SE" sz="900" b="0" i="0" u="none" strike="noStrike" dirty="0">
                          <a:solidFill>
                            <a:srgbClr val="000000"/>
                          </a:solidFill>
                          <a:effectLst/>
                          <a:latin typeface="Futura Std Book" panose="020B0502020204020303" pitchFamily="34" charset="0"/>
                        </a:rPr>
                        <a:t>Utbildning</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3,1</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6,4</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33,2</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endParaRPr lang="sv-SE" sz="900" b="0" i="0" u="none" strike="noStrike">
                        <a:solidFill>
                          <a:srgbClr val="000000"/>
                        </a:solidFill>
                        <a:effectLst/>
                        <a:latin typeface="Futura Std Book" panose="020B0502020204020303"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1,8</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dirty="0">
                          <a:solidFill>
                            <a:srgbClr val="000000"/>
                          </a:solidFill>
                          <a:effectLst/>
                          <a:latin typeface="Futura Std Book" panose="020B0502020204020303" pitchFamily="34" charset="0"/>
                        </a:rPr>
                        <a:t>7,2</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34,0</a:t>
                      </a:r>
                    </a:p>
                  </a:txBody>
                  <a:tcPr marL="0" marR="0" marT="0"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859090997"/>
                  </a:ext>
                </a:extLst>
              </a:tr>
              <a:tr h="143723">
                <a:tc>
                  <a:txBody>
                    <a:bodyPr/>
                    <a:lstStyle/>
                    <a:p>
                      <a:pPr algn="l" fontAlgn="b"/>
                      <a:r>
                        <a:rPr lang="sv-SE" sz="900" b="0" i="0" u="none" strike="noStrike" dirty="0">
                          <a:solidFill>
                            <a:srgbClr val="000000"/>
                          </a:solidFill>
                          <a:effectLst/>
                          <a:latin typeface="Futura Std Book" panose="020B0502020204020303" pitchFamily="34" charset="0"/>
                        </a:rPr>
                        <a:t>Vård och omsorg</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8,0</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1,4</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31,6</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endParaRPr lang="sv-SE" sz="900" b="0" i="0" u="none" strike="noStrike">
                        <a:solidFill>
                          <a:srgbClr val="000000"/>
                        </a:solidFill>
                        <a:effectLst/>
                        <a:latin typeface="Futura Std Book" panose="020B0502020204020303"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4,6</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dirty="0">
                          <a:solidFill>
                            <a:srgbClr val="000000"/>
                          </a:solidFill>
                          <a:effectLst/>
                          <a:latin typeface="Futura Std Book" panose="020B0502020204020303" pitchFamily="34" charset="0"/>
                        </a:rPr>
                        <a:t>1,8</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28,0</a:t>
                      </a:r>
                    </a:p>
                  </a:txBody>
                  <a:tcPr marL="0" marR="0" marT="0"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105564908"/>
                  </a:ext>
                </a:extLst>
              </a:tr>
              <a:tr h="143723">
                <a:tc>
                  <a:txBody>
                    <a:bodyPr/>
                    <a:lstStyle/>
                    <a:p>
                      <a:pPr algn="l" fontAlgn="b"/>
                      <a:r>
                        <a:rPr lang="sv-SE" sz="900" b="0" i="0" u="none" strike="noStrike">
                          <a:solidFill>
                            <a:srgbClr val="000000"/>
                          </a:solidFill>
                          <a:effectLst/>
                          <a:latin typeface="Futura Std Book" panose="020B0502020204020303" pitchFamily="34" charset="0"/>
                        </a:rPr>
                        <a:t>Personliga och kulturella tjänster</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4,1</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6,1</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25,0</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endParaRPr lang="sv-SE" sz="900" b="0" i="0" u="none" strike="noStrike">
                        <a:solidFill>
                          <a:srgbClr val="000000"/>
                        </a:solidFill>
                        <a:effectLst/>
                        <a:latin typeface="Futura Std Book" panose="020B0502020204020303"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3,2</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6,7</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26,6</a:t>
                      </a:r>
                    </a:p>
                  </a:txBody>
                  <a:tcPr marL="0" marR="0" marT="0"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48481475"/>
                  </a:ext>
                </a:extLst>
              </a:tr>
              <a:tr h="143723">
                <a:tc>
                  <a:txBody>
                    <a:bodyPr/>
                    <a:lstStyle/>
                    <a:p>
                      <a:pPr algn="l" fontAlgn="b"/>
                      <a:r>
                        <a:rPr lang="sv-SE" sz="900" b="0" i="0" u="none" strike="noStrike" dirty="0">
                          <a:solidFill>
                            <a:srgbClr val="000000"/>
                          </a:solidFill>
                          <a:effectLst/>
                          <a:latin typeface="Futura Std Book" panose="020B0502020204020303" pitchFamily="34" charset="0"/>
                        </a:rPr>
                        <a:t>Okänd bransch</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0,2</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11,1</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-6,1</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endParaRPr lang="sv-SE" sz="900" b="0" i="0" u="none" strike="noStrike">
                        <a:solidFill>
                          <a:srgbClr val="000000"/>
                        </a:solidFill>
                        <a:effectLst/>
                        <a:latin typeface="Futura Std Book" panose="020B0502020204020303"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0,1</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dirty="0">
                          <a:solidFill>
                            <a:srgbClr val="000000"/>
                          </a:solidFill>
                          <a:effectLst/>
                          <a:latin typeface="Futura Std Book" panose="020B0502020204020303" pitchFamily="34" charset="0"/>
                        </a:rPr>
                        <a:t>16,3</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dirty="0">
                          <a:solidFill>
                            <a:srgbClr val="000000"/>
                          </a:solidFill>
                          <a:effectLst/>
                          <a:latin typeface="Futura Std Book" panose="020B0502020204020303" pitchFamily="34" charset="0"/>
                        </a:rPr>
                        <a:t>6,3</a:t>
                      </a:r>
                    </a:p>
                  </a:txBody>
                  <a:tcPr marL="0" marR="0" marT="0"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901221961"/>
                  </a:ext>
                </a:extLst>
              </a:tr>
              <a:tr h="155133">
                <a:tc>
                  <a:txBody>
                    <a:bodyPr/>
                    <a:lstStyle/>
                    <a:p>
                      <a:pPr algn="l" fontAlgn="b"/>
                      <a:r>
                        <a:rPr lang="sv-SE" sz="1000" b="1" i="0" u="none" strike="noStrike" dirty="0">
                          <a:solidFill>
                            <a:srgbClr val="000000"/>
                          </a:solidFill>
                          <a:effectLst/>
                          <a:latin typeface="Futura Std Book" panose="020B0502020204020303" pitchFamily="34" charset="0"/>
                        </a:rPr>
                        <a:t>Privat sektor</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1000" b="1" i="0" u="none" strike="noStrike" dirty="0">
                          <a:solidFill>
                            <a:srgbClr val="000000"/>
                          </a:solidFill>
                          <a:effectLst/>
                          <a:latin typeface="Futura Std Book" panose="020B0502020204020303" pitchFamily="34" charset="0"/>
                        </a:rPr>
                        <a:t>108,5</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1000" b="1" i="0" u="none" strike="noStrike">
                          <a:solidFill>
                            <a:srgbClr val="000000"/>
                          </a:solidFill>
                          <a:effectLst/>
                          <a:latin typeface="Futura Std Book" panose="020B0502020204020303" pitchFamily="34" charset="0"/>
                        </a:rPr>
                        <a:t>4,7</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1000" b="1" i="0" u="none" strike="noStrike">
                          <a:solidFill>
                            <a:srgbClr val="000000"/>
                          </a:solidFill>
                          <a:effectLst/>
                          <a:latin typeface="Futura Std Book" panose="020B0502020204020303" pitchFamily="34" charset="0"/>
                        </a:rPr>
                        <a:t>29,5</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endParaRPr lang="sv-SE" sz="1000" b="1" i="0" u="none" strike="noStrike">
                        <a:solidFill>
                          <a:srgbClr val="000000"/>
                        </a:solidFill>
                        <a:effectLst/>
                        <a:latin typeface="Futura Std Book" panose="020B0502020204020303"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1000" b="1" i="0" u="none" strike="noStrike">
                          <a:solidFill>
                            <a:srgbClr val="000000"/>
                          </a:solidFill>
                          <a:effectLst/>
                          <a:latin typeface="Futura Std Book" panose="020B0502020204020303" pitchFamily="34" charset="0"/>
                        </a:rPr>
                        <a:t>71,6</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1000" b="1" i="0" u="none" strike="noStrike" dirty="0">
                          <a:solidFill>
                            <a:srgbClr val="000000"/>
                          </a:solidFill>
                          <a:effectLst/>
                          <a:latin typeface="Futura Std Book" panose="020B0502020204020303" pitchFamily="34" charset="0"/>
                        </a:rPr>
                        <a:t>5,7</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1000" b="1" i="0" u="none" strike="noStrike" dirty="0">
                          <a:solidFill>
                            <a:srgbClr val="000000"/>
                          </a:solidFill>
                          <a:effectLst/>
                          <a:latin typeface="Futura Std Book" panose="020B0502020204020303" pitchFamily="34" charset="0"/>
                        </a:rPr>
                        <a:t>30,4</a:t>
                      </a:r>
                    </a:p>
                  </a:txBody>
                  <a:tcPr marL="0" marR="0" marT="0"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033121999"/>
                  </a:ext>
                </a:extLst>
              </a:tr>
              <a:tr h="143723">
                <a:tc>
                  <a:txBody>
                    <a:bodyPr/>
                    <a:lstStyle/>
                    <a:p>
                      <a:pPr algn="l" fontAlgn="b"/>
                      <a:r>
                        <a:rPr lang="sv-SE" sz="900" b="0" i="0" u="none" strike="noStrike" dirty="0">
                          <a:solidFill>
                            <a:srgbClr val="000000"/>
                          </a:solidFill>
                          <a:effectLst/>
                          <a:latin typeface="Futura Std Book" panose="020B0502020204020303" pitchFamily="34" charset="0"/>
                        </a:rPr>
                        <a:t>Statlig</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8,9</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3,5</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17,9</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endParaRPr lang="sv-SE" sz="900" b="0" i="0" u="none" strike="noStrike">
                        <a:solidFill>
                          <a:srgbClr val="000000"/>
                        </a:solidFill>
                        <a:effectLst/>
                        <a:latin typeface="Futura Std Book" panose="020B0502020204020303"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6,2</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dirty="0">
                          <a:solidFill>
                            <a:srgbClr val="000000"/>
                          </a:solidFill>
                          <a:effectLst/>
                          <a:latin typeface="Futura Std Book" panose="020B0502020204020303" pitchFamily="34" charset="0"/>
                        </a:rPr>
                        <a:t>3,6</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15,6</a:t>
                      </a:r>
                    </a:p>
                  </a:txBody>
                  <a:tcPr marL="0" marR="0" marT="0"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104009912"/>
                  </a:ext>
                </a:extLst>
              </a:tr>
              <a:tr h="143723">
                <a:tc>
                  <a:txBody>
                    <a:bodyPr/>
                    <a:lstStyle/>
                    <a:p>
                      <a:pPr algn="l" fontAlgn="b"/>
                      <a:r>
                        <a:rPr lang="sv-SE" sz="900" b="0" i="0" u="none" strike="noStrike">
                          <a:solidFill>
                            <a:srgbClr val="000000"/>
                          </a:solidFill>
                          <a:effectLst/>
                          <a:latin typeface="Futura Std Book" panose="020B0502020204020303" pitchFamily="34" charset="0"/>
                        </a:rPr>
                        <a:t>Kommunal</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10,9</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4,8</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26,9</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endParaRPr lang="sv-SE" sz="900" b="0" i="0" u="none" strike="noStrike">
                        <a:solidFill>
                          <a:srgbClr val="000000"/>
                        </a:solidFill>
                        <a:effectLst/>
                        <a:latin typeface="Futura Std Book" panose="020B0502020204020303"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4,1</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dirty="0">
                          <a:solidFill>
                            <a:srgbClr val="000000"/>
                          </a:solidFill>
                          <a:effectLst/>
                          <a:latin typeface="Futura Std Book" panose="020B0502020204020303" pitchFamily="34" charset="0"/>
                        </a:rPr>
                        <a:t>5,2</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30,7</a:t>
                      </a:r>
                    </a:p>
                  </a:txBody>
                  <a:tcPr marL="0" marR="0" marT="0"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535671099"/>
                  </a:ext>
                </a:extLst>
              </a:tr>
              <a:tr h="143723">
                <a:tc>
                  <a:txBody>
                    <a:bodyPr/>
                    <a:lstStyle/>
                    <a:p>
                      <a:pPr algn="l" fontAlgn="b"/>
                      <a:r>
                        <a:rPr lang="sv-SE" sz="900" b="0" i="0" u="none" strike="noStrike">
                          <a:solidFill>
                            <a:srgbClr val="000000"/>
                          </a:solidFill>
                          <a:effectLst/>
                          <a:latin typeface="Futura Std Book" panose="020B0502020204020303" pitchFamily="34" charset="0"/>
                        </a:rPr>
                        <a:t>Landsting</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3,4</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4,9</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20,5</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endParaRPr lang="sv-SE" sz="900" b="0" i="0" u="none" strike="noStrike">
                        <a:solidFill>
                          <a:srgbClr val="000000"/>
                        </a:solidFill>
                        <a:effectLst/>
                        <a:latin typeface="Futura Std Book" panose="020B0502020204020303"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0,9</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dirty="0">
                          <a:solidFill>
                            <a:srgbClr val="000000"/>
                          </a:solidFill>
                          <a:effectLst/>
                          <a:latin typeface="Futura Std Book" panose="020B0502020204020303" pitchFamily="34" charset="0"/>
                        </a:rPr>
                        <a:t>4,7</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dirty="0">
                          <a:solidFill>
                            <a:srgbClr val="000000"/>
                          </a:solidFill>
                          <a:effectLst/>
                          <a:latin typeface="Futura Std Book" panose="020B0502020204020303" pitchFamily="34" charset="0"/>
                        </a:rPr>
                        <a:t>21,9</a:t>
                      </a:r>
                    </a:p>
                  </a:txBody>
                  <a:tcPr marL="0" marR="0" marT="0"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668968176"/>
                  </a:ext>
                </a:extLst>
              </a:tr>
              <a:tr h="155133">
                <a:tc>
                  <a:txBody>
                    <a:bodyPr/>
                    <a:lstStyle/>
                    <a:p>
                      <a:pPr algn="l" fontAlgn="b"/>
                      <a:r>
                        <a:rPr lang="sv-SE" sz="1000" b="1" i="0" u="none" strike="noStrike" dirty="0">
                          <a:solidFill>
                            <a:srgbClr val="000000"/>
                          </a:solidFill>
                          <a:effectLst/>
                          <a:latin typeface="Futura Std Book" panose="020B0502020204020303" pitchFamily="34" charset="0"/>
                        </a:rPr>
                        <a:t>Offentlig sektor</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1000" b="1" i="0" u="none" strike="noStrike">
                          <a:solidFill>
                            <a:srgbClr val="000000"/>
                          </a:solidFill>
                          <a:effectLst/>
                          <a:latin typeface="Futura Std Book" panose="020B0502020204020303" pitchFamily="34" charset="0"/>
                        </a:rPr>
                        <a:t>23,2</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1000" b="1" i="0" u="none" strike="noStrike">
                          <a:solidFill>
                            <a:srgbClr val="000000"/>
                          </a:solidFill>
                          <a:effectLst/>
                          <a:latin typeface="Futura Std Book" panose="020B0502020204020303" pitchFamily="34" charset="0"/>
                        </a:rPr>
                        <a:t>4,3</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1000" b="1" i="0" u="none" strike="noStrike">
                          <a:solidFill>
                            <a:srgbClr val="000000"/>
                          </a:solidFill>
                          <a:effectLst/>
                          <a:latin typeface="Futura Std Book" panose="020B0502020204020303" pitchFamily="34" charset="0"/>
                        </a:rPr>
                        <a:t>22,4</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endParaRPr lang="sv-SE" sz="1000" b="1" i="0" u="none" strike="noStrike">
                        <a:solidFill>
                          <a:srgbClr val="000000"/>
                        </a:solidFill>
                        <a:effectLst/>
                        <a:latin typeface="Futura Std Book" panose="020B0502020204020303"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1000" b="1" i="0" u="none" strike="noStrike">
                          <a:solidFill>
                            <a:srgbClr val="000000"/>
                          </a:solidFill>
                          <a:effectLst/>
                          <a:latin typeface="Futura Std Book" panose="020B0502020204020303" pitchFamily="34" charset="0"/>
                        </a:rPr>
                        <a:t>11,2</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1000" b="1" i="0" u="none" strike="noStrike" dirty="0">
                          <a:solidFill>
                            <a:srgbClr val="000000"/>
                          </a:solidFill>
                          <a:effectLst/>
                          <a:latin typeface="Futura Std Book" panose="020B0502020204020303" pitchFamily="34" charset="0"/>
                        </a:rPr>
                        <a:t>4,3</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1000" b="1" i="0" u="none" strike="noStrike" dirty="0">
                          <a:solidFill>
                            <a:srgbClr val="000000"/>
                          </a:solidFill>
                          <a:effectLst/>
                          <a:latin typeface="Futura Std Book" panose="020B0502020204020303" pitchFamily="34" charset="0"/>
                        </a:rPr>
                        <a:t>21,3</a:t>
                      </a:r>
                    </a:p>
                  </a:txBody>
                  <a:tcPr marL="0" marR="0" marT="0"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110273240"/>
                  </a:ext>
                </a:extLst>
              </a:tr>
              <a:tr h="155133">
                <a:tc>
                  <a:txBody>
                    <a:bodyPr/>
                    <a:lstStyle/>
                    <a:p>
                      <a:pPr algn="l" fontAlgn="b"/>
                      <a:r>
                        <a:rPr lang="sv-SE" sz="1000" b="1" i="0" u="none" strike="noStrike" dirty="0">
                          <a:solidFill>
                            <a:srgbClr val="000000"/>
                          </a:solidFill>
                          <a:effectLst/>
                          <a:latin typeface="Futura Std Book" panose="020B0502020204020303" pitchFamily="34" charset="0"/>
                        </a:rPr>
                        <a:t>Totalt</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1000" b="1" i="0" u="none" strike="noStrike" dirty="0">
                          <a:solidFill>
                            <a:srgbClr val="000000"/>
                          </a:solidFill>
                          <a:effectLst/>
                          <a:latin typeface="Futura Std Book" panose="020B0502020204020303" pitchFamily="34" charset="0"/>
                        </a:rPr>
                        <a:t>131,7</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1000" b="1" i="0" u="none" strike="noStrike" dirty="0">
                          <a:solidFill>
                            <a:srgbClr val="000000"/>
                          </a:solidFill>
                          <a:effectLst/>
                          <a:latin typeface="Futura Std Book" panose="020B0502020204020303" pitchFamily="34" charset="0"/>
                        </a:rPr>
                        <a:t>4,6</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1000" b="1" i="0" u="none" strike="noStrike" dirty="0">
                          <a:solidFill>
                            <a:srgbClr val="000000"/>
                          </a:solidFill>
                          <a:effectLst/>
                          <a:latin typeface="Futura Std Book" panose="020B0502020204020303" pitchFamily="34" charset="0"/>
                        </a:rPr>
                        <a:t>28,2</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endParaRPr lang="sv-SE" sz="1000" b="1" i="0" u="none" strike="noStrike">
                        <a:solidFill>
                          <a:srgbClr val="000000"/>
                        </a:solidFill>
                        <a:effectLst/>
                        <a:latin typeface="Futura Std Book" panose="020B0502020204020303"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1000" b="1" i="0" u="none" strike="noStrike">
                          <a:solidFill>
                            <a:srgbClr val="000000"/>
                          </a:solidFill>
                          <a:effectLst/>
                          <a:latin typeface="Futura Std Book" panose="020B0502020204020303" pitchFamily="34" charset="0"/>
                        </a:rPr>
                        <a:t>82,9</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1000" b="1" i="0" u="none" strike="noStrike" dirty="0">
                          <a:solidFill>
                            <a:srgbClr val="000000"/>
                          </a:solidFill>
                          <a:effectLst/>
                          <a:latin typeface="Futura Std Book" panose="020B0502020204020303" pitchFamily="34" charset="0"/>
                        </a:rPr>
                        <a:t>5,5</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1000" b="1" i="0" u="none" strike="noStrike" dirty="0">
                          <a:solidFill>
                            <a:srgbClr val="000000"/>
                          </a:solidFill>
                          <a:effectLst/>
                          <a:latin typeface="Futura Std Book" panose="020B0502020204020303" pitchFamily="34" charset="0"/>
                        </a:rPr>
                        <a:t>29,1</a:t>
                      </a:r>
                    </a:p>
                  </a:txBody>
                  <a:tcPr marL="0" marR="0" marT="0"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374004017"/>
                  </a:ext>
                </a:extLst>
              </a:tr>
            </a:tbl>
          </a:graphicData>
        </a:graphic>
      </p:graphicFrame>
      <p:cxnSp>
        <p:nvCxnSpPr>
          <p:cNvPr id="7" name="Rak koppling 6">
            <a:extLst>
              <a:ext uri="{FF2B5EF4-FFF2-40B4-BE49-F238E27FC236}">
                <a16:creationId xmlns:a16="http://schemas.microsoft.com/office/drawing/2014/main" id="{5C1680A0-9FF4-4006-8994-3D2892BA8A40}"/>
              </a:ext>
            </a:extLst>
          </p:cNvPr>
          <p:cNvCxnSpPr/>
          <p:nvPr/>
        </p:nvCxnSpPr>
        <p:spPr>
          <a:xfrm flipH="1">
            <a:off x="4839410" y="1287798"/>
            <a:ext cx="0" cy="3533689"/>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5267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Bildobjekt 17">
            <a:extLst>
              <a:ext uri="{FF2B5EF4-FFF2-40B4-BE49-F238E27FC236}">
                <a16:creationId xmlns:a16="http://schemas.microsoft.com/office/drawing/2014/main" id="{8F7F16FC-1E89-4A08-99F6-D5774AD180D5}"/>
              </a:ext>
            </a:extLst>
          </p:cNvPr>
          <p:cNvPicPr>
            <a:picLocks noChangeAspect="1"/>
          </p:cNvPicPr>
          <p:nvPr/>
        </p:nvPicPr>
        <p:blipFill>
          <a:blip r:embed="rId2"/>
          <a:stretch>
            <a:fillRect/>
          </a:stretch>
        </p:blipFill>
        <p:spPr>
          <a:xfrm>
            <a:off x="360000" y="1440000"/>
            <a:ext cx="5407621" cy="3243353"/>
          </a:xfrm>
          <a:prstGeom prst="rect">
            <a:avLst/>
          </a:prstGeom>
        </p:spPr>
      </p:pic>
      <p:sp>
        <p:nvSpPr>
          <p:cNvPr id="7" name="textruta 6"/>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a:t>Källa: Bolagsverket</a:t>
            </a:r>
          </a:p>
        </p:txBody>
      </p:sp>
      <p:sp>
        <p:nvSpPr>
          <p:cNvPr id="8" name="textruta 7"/>
          <p:cNvSpPr txBox="1"/>
          <p:nvPr/>
        </p:nvSpPr>
        <p:spPr>
          <a:xfrm>
            <a:off x="7974772" y="4385462"/>
            <a:ext cx="1169228" cy="914400"/>
          </a:xfrm>
          <a:prstGeom prst="rect">
            <a:avLst/>
          </a:prstGeom>
          <a:noFill/>
        </p:spPr>
        <p:txBody>
          <a:bodyPr wrap="none" lIns="0" tIns="0" rIns="0" bIns="0" rtlCol="0">
            <a:noAutofit/>
          </a:bodyPr>
          <a:lstStyle/>
          <a:p>
            <a:pPr>
              <a:lnSpc>
                <a:spcPts val="2400"/>
              </a:lnSpc>
            </a:pPr>
            <a:r>
              <a:rPr lang="sv-SE" sz="700" dirty="0"/>
              <a:t>*De fyra senaste kvartalen</a:t>
            </a:r>
          </a:p>
        </p:txBody>
      </p:sp>
      <p:sp>
        <p:nvSpPr>
          <p:cNvPr id="12" name="Rundad rektangulär 9">
            <a:extLst>
              <a:ext uri="{FF2B5EF4-FFF2-40B4-BE49-F238E27FC236}">
                <a16:creationId xmlns:a16="http://schemas.microsoft.com/office/drawing/2014/main" id="{7B9EA5DC-AD6C-4CBD-B1C0-0BED7B7592AE}"/>
              </a:ext>
            </a:extLst>
          </p:cNvPr>
          <p:cNvSpPr/>
          <p:nvPr/>
        </p:nvSpPr>
        <p:spPr>
          <a:xfrm>
            <a:off x="6038697" y="476998"/>
            <a:ext cx="2879677" cy="468033"/>
          </a:xfrm>
          <a:prstGeom prst="wedgeRoundRectCallout">
            <a:avLst>
              <a:gd name="adj1" fmla="val -20833"/>
              <a:gd name="adj2" fmla="val 71804"/>
              <a:gd name="adj3" fmla="val 16667"/>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800" i="1" dirty="0">
                <a:solidFill>
                  <a:schemeClr val="bg1"/>
                </a:solidFill>
              </a:rPr>
              <a:t>Knappt 23 600 företag har startas i Stockholms län de senaste fyra kvartalen, av dessa är knappt 75 </a:t>
            </a:r>
            <a:r>
              <a:rPr lang="sv-SE" sz="800" i="1">
                <a:solidFill>
                  <a:schemeClr val="bg1"/>
                </a:solidFill>
              </a:rPr>
              <a:t>procent aktiebolag.</a:t>
            </a:r>
            <a:endParaRPr lang="sv-SE" sz="800" dirty="0">
              <a:solidFill>
                <a:schemeClr val="bg1"/>
              </a:solidFill>
              <a:highlight>
                <a:srgbClr val="FFFF00"/>
              </a:highlight>
            </a:endParaRPr>
          </a:p>
        </p:txBody>
      </p:sp>
      <p:sp>
        <p:nvSpPr>
          <p:cNvPr id="14" name="Rubrik 2">
            <a:extLst>
              <a:ext uri="{FF2B5EF4-FFF2-40B4-BE49-F238E27FC236}">
                <a16:creationId xmlns:a16="http://schemas.microsoft.com/office/drawing/2014/main" id="{80989FC5-DF59-4F89-8A54-813B9D0F6D20}"/>
              </a:ext>
            </a:extLst>
          </p:cNvPr>
          <p:cNvSpPr txBox="1">
            <a:spLocks/>
          </p:cNvSpPr>
          <p:nvPr/>
        </p:nvSpPr>
        <p:spPr bwMode="auto">
          <a:xfrm>
            <a:off x="2432773" y="396690"/>
            <a:ext cx="6208130" cy="72782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lnSpc>
                <a:spcPts val="3213"/>
              </a:lnSpc>
              <a:spcBef>
                <a:spcPct val="0"/>
              </a:spcBef>
              <a:spcAft>
                <a:spcPct val="0"/>
              </a:spcAft>
              <a:defRPr sz="2200" b="1" kern="1200" cap="none" spc="-89" baseline="0">
                <a:solidFill>
                  <a:schemeClr val="tx1"/>
                </a:solidFill>
                <a:latin typeface="+mj-lt"/>
                <a:ea typeface="+mj-ea"/>
                <a:cs typeface="+mj-cs"/>
              </a:defRPr>
            </a:lvl1pPr>
            <a:lvl2pPr algn="ctr" rtl="0" eaLnBrk="1" fontAlgn="base" hangingPunct="1">
              <a:spcBef>
                <a:spcPct val="0"/>
              </a:spcBef>
              <a:spcAft>
                <a:spcPct val="0"/>
              </a:spcAft>
              <a:defRPr sz="3900">
                <a:solidFill>
                  <a:schemeClr val="tx1"/>
                </a:solidFill>
                <a:latin typeface="Calibri" pitchFamily="34" charset="0"/>
              </a:defRPr>
            </a:lvl2pPr>
            <a:lvl3pPr algn="ctr" rtl="0" eaLnBrk="1" fontAlgn="base" hangingPunct="1">
              <a:spcBef>
                <a:spcPct val="0"/>
              </a:spcBef>
              <a:spcAft>
                <a:spcPct val="0"/>
              </a:spcAft>
              <a:defRPr sz="3900">
                <a:solidFill>
                  <a:schemeClr val="tx1"/>
                </a:solidFill>
                <a:latin typeface="Calibri" pitchFamily="34" charset="0"/>
              </a:defRPr>
            </a:lvl3pPr>
            <a:lvl4pPr algn="ctr" rtl="0" eaLnBrk="1" fontAlgn="base" hangingPunct="1">
              <a:spcBef>
                <a:spcPct val="0"/>
              </a:spcBef>
              <a:spcAft>
                <a:spcPct val="0"/>
              </a:spcAft>
              <a:defRPr sz="3900">
                <a:solidFill>
                  <a:schemeClr val="tx1"/>
                </a:solidFill>
                <a:latin typeface="Calibri" pitchFamily="34" charset="0"/>
              </a:defRPr>
            </a:lvl4pPr>
            <a:lvl5pPr algn="ctr" rtl="0" eaLnBrk="1" fontAlgn="base" hangingPunct="1">
              <a:spcBef>
                <a:spcPct val="0"/>
              </a:spcBef>
              <a:spcAft>
                <a:spcPct val="0"/>
              </a:spcAft>
              <a:defRPr sz="3900">
                <a:solidFill>
                  <a:schemeClr val="tx1"/>
                </a:solidFill>
                <a:latin typeface="Calibri" pitchFamily="34" charset="0"/>
              </a:defRPr>
            </a:lvl5pPr>
            <a:lvl6pPr marL="408157" algn="ctr" rtl="0" eaLnBrk="1" fontAlgn="base" hangingPunct="1">
              <a:spcBef>
                <a:spcPct val="0"/>
              </a:spcBef>
              <a:spcAft>
                <a:spcPct val="0"/>
              </a:spcAft>
              <a:defRPr sz="3900">
                <a:solidFill>
                  <a:schemeClr val="tx1"/>
                </a:solidFill>
                <a:latin typeface="Calibri" pitchFamily="34" charset="0"/>
              </a:defRPr>
            </a:lvl6pPr>
            <a:lvl7pPr marL="816314" algn="ctr" rtl="0" eaLnBrk="1" fontAlgn="base" hangingPunct="1">
              <a:spcBef>
                <a:spcPct val="0"/>
              </a:spcBef>
              <a:spcAft>
                <a:spcPct val="0"/>
              </a:spcAft>
              <a:defRPr sz="3900">
                <a:solidFill>
                  <a:schemeClr val="tx1"/>
                </a:solidFill>
                <a:latin typeface="Calibri" pitchFamily="34" charset="0"/>
              </a:defRPr>
            </a:lvl7pPr>
            <a:lvl8pPr marL="1224472" algn="ctr" rtl="0" eaLnBrk="1" fontAlgn="base" hangingPunct="1">
              <a:spcBef>
                <a:spcPct val="0"/>
              </a:spcBef>
              <a:spcAft>
                <a:spcPct val="0"/>
              </a:spcAft>
              <a:defRPr sz="3900">
                <a:solidFill>
                  <a:schemeClr val="tx1"/>
                </a:solidFill>
                <a:latin typeface="Calibri" pitchFamily="34" charset="0"/>
              </a:defRPr>
            </a:lvl8pPr>
            <a:lvl9pPr marL="1632629" algn="ctr" rtl="0" eaLnBrk="1" fontAlgn="base" hangingPunct="1">
              <a:spcBef>
                <a:spcPct val="0"/>
              </a:spcBef>
              <a:spcAft>
                <a:spcPct val="0"/>
              </a:spcAft>
              <a:defRPr sz="3900">
                <a:solidFill>
                  <a:schemeClr val="tx1"/>
                </a:solidFill>
                <a:latin typeface="Calibri" pitchFamily="34" charset="0"/>
              </a:defRPr>
            </a:lvl9pPr>
          </a:lstStyle>
          <a:p>
            <a:pPr>
              <a:lnSpc>
                <a:spcPct val="100000"/>
              </a:lnSpc>
            </a:pPr>
            <a:r>
              <a:rPr lang="sv-SE" sz="2800" dirty="0"/>
              <a:t>Nyföretagande</a:t>
            </a:r>
            <a:endParaRPr lang="sv-SE" sz="2000" b="0" dirty="0"/>
          </a:p>
        </p:txBody>
      </p:sp>
      <p:graphicFrame>
        <p:nvGraphicFramePr>
          <p:cNvPr id="15" name="Tabell 14">
            <a:extLst>
              <a:ext uri="{FF2B5EF4-FFF2-40B4-BE49-F238E27FC236}">
                <a16:creationId xmlns:a16="http://schemas.microsoft.com/office/drawing/2014/main" id="{891C6805-BBF3-464B-989D-ACB8C20D7E33}"/>
              </a:ext>
            </a:extLst>
          </p:cNvPr>
          <p:cNvGraphicFramePr>
            <a:graphicFrameLocks noGrp="1"/>
          </p:cNvGraphicFramePr>
          <p:nvPr>
            <p:extLst>
              <p:ext uri="{D42A27DB-BD31-4B8C-83A1-F6EECF244321}">
                <p14:modId xmlns:p14="http://schemas.microsoft.com/office/powerpoint/2010/main" val="4149744919"/>
              </p:ext>
            </p:extLst>
          </p:nvPr>
        </p:nvGraphicFramePr>
        <p:xfrm>
          <a:off x="5544000" y="3168000"/>
          <a:ext cx="3473674" cy="1301962"/>
        </p:xfrm>
        <a:graphic>
          <a:graphicData uri="http://schemas.openxmlformats.org/drawingml/2006/table">
            <a:tbl>
              <a:tblPr/>
              <a:tblGrid>
                <a:gridCol w="1134674">
                  <a:extLst>
                    <a:ext uri="{9D8B030D-6E8A-4147-A177-3AD203B41FA5}">
                      <a16:colId xmlns:a16="http://schemas.microsoft.com/office/drawing/2014/main" val="1678076792"/>
                    </a:ext>
                  </a:extLst>
                </a:gridCol>
                <a:gridCol w="503938">
                  <a:extLst>
                    <a:ext uri="{9D8B030D-6E8A-4147-A177-3AD203B41FA5}">
                      <a16:colId xmlns:a16="http://schemas.microsoft.com/office/drawing/2014/main" val="2601369493"/>
                    </a:ext>
                  </a:extLst>
                </a:gridCol>
                <a:gridCol w="571713">
                  <a:extLst>
                    <a:ext uri="{9D8B030D-6E8A-4147-A177-3AD203B41FA5}">
                      <a16:colId xmlns:a16="http://schemas.microsoft.com/office/drawing/2014/main" val="2395970223"/>
                    </a:ext>
                  </a:extLst>
                </a:gridCol>
                <a:gridCol w="452606">
                  <a:extLst>
                    <a:ext uri="{9D8B030D-6E8A-4147-A177-3AD203B41FA5}">
                      <a16:colId xmlns:a16="http://schemas.microsoft.com/office/drawing/2014/main" val="3235649811"/>
                    </a:ext>
                  </a:extLst>
                </a:gridCol>
                <a:gridCol w="412904">
                  <a:extLst>
                    <a:ext uri="{9D8B030D-6E8A-4147-A177-3AD203B41FA5}">
                      <a16:colId xmlns:a16="http://schemas.microsoft.com/office/drawing/2014/main" val="1050073455"/>
                    </a:ext>
                  </a:extLst>
                </a:gridCol>
                <a:gridCol w="397839">
                  <a:extLst>
                    <a:ext uri="{9D8B030D-6E8A-4147-A177-3AD203B41FA5}">
                      <a16:colId xmlns:a16="http://schemas.microsoft.com/office/drawing/2014/main" val="3827523272"/>
                    </a:ext>
                  </a:extLst>
                </a:gridCol>
              </a:tblGrid>
              <a:tr h="167826">
                <a:tc>
                  <a:txBody>
                    <a:bodyPr/>
                    <a:lstStyle/>
                    <a:p>
                      <a:pPr algn="l" fontAlgn="b"/>
                      <a:endParaRPr lang="sv-SE" sz="800" b="0" i="0" u="none" strike="noStrike" dirty="0">
                        <a:solidFill>
                          <a:srgbClr val="000000"/>
                        </a:solidFill>
                        <a:effectLst/>
                        <a:latin typeface="Futura Std Book" panose="020B0502020204020303"/>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1" u="none" strike="noStrike" dirty="0">
                          <a:solidFill>
                            <a:srgbClr val="000000"/>
                          </a:solidFill>
                          <a:effectLst/>
                          <a:latin typeface="Futura Std Book" panose="020B0502020204020303"/>
                        </a:rPr>
                        <a:t>Antal</a:t>
                      </a:r>
                    </a:p>
                  </a:txBody>
                  <a:tcPr marL="0" marR="0" marT="0"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gridSpan="2">
                  <a:txBody>
                    <a:bodyPr/>
                    <a:lstStyle/>
                    <a:p>
                      <a:pPr algn="ctr" fontAlgn="b"/>
                      <a:r>
                        <a:rPr lang="sv-SE" sz="800" b="0" i="1" u="none" strike="noStrike" dirty="0">
                          <a:solidFill>
                            <a:srgbClr val="000000"/>
                          </a:solidFill>
                          <a:effectLst/>
                          <a:latin typeface="Futura Std Book" panose="020B0502020204020303"/>
                        </a:rPr>
                        <a:t>Förändring (%)</a:t>
                      </a:r>
                    </a:p>
                  </a:txBody>
                  <a:tcPr marL="0" marR="0" marT="0"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hMerge="1">
                  <a:txBody>
                    <a:bodyPr/>
                    <a:lstStyle/>
                    <a:p>
                      <a:endParaRPr lang="sv-SE"/>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gridSpan="2">
                  <a:txBody>
                    <a:bodyPr/>
                    <a:lstStyle/>
                    <a:p>
                      <a:pPr algn="ctr" fontAlgn="b"/>
                      <a:r>
                        <a:rPr lang="sv-SE" sz="800" b="0" i="1" u="none" strike="noStrike" dirty="0">
                          <a:solidFill>
                            <a:srgbClr val="000000"/>
                          </a:solidFill>
                          <a:effectLst/>
                          <a:latin typeface="Futura Std Book" panose="020B0502020204020303"/>
                        </a:rPr>
                        <a:t>R12*</a:t>
                      </a:r>
                    </a:p>
                  </a:txBody>
                  <a:tcPr marL="0" marR="0" marT="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hMerge="1">
                  <a:txBody>
                    <a:bodyPr/>
                    <a:lstStyle/>
                    <a:p>
                      <a:endParaRPr lang="sv-SE"/>
                    </a:p>
                  </a:txBody>
                  <a:tcPr/>
                </a:tc>
                <a:extLst>
                  <a:ext uri="{0D108BD9-81ED-4DB2-BD59-A6C34878D82A}">
                    <a16:rowId xmlns:a16="http://schemas.microsoft.com/office/drawing/2014/main" val="240735732"/>
                  </a:ext>
                </a:extLst>
              </a:tr>
              <a:tr h="176218">
                <a:tc>
                  <a:txBody>
                    <a:bodyPr/>
                    <a:lstStyle/>
                    <a:p>
                      <a:pPr algn="l" fontAlgn="b"/>
                      <a:endParaRPr lang="sv-SE" sz="800" b="0" i="0" u="none" strike="noStrike">
                        <a:solidFill>
                          <a:srgbClr val="000000"/>
                        </a:solidFill>
                        <a:effectLst/>
                        <a:latin typeface="Futura Std Book" panose="020B0502020204020303"/>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dirty="0">
                          <a:solidFill>
                            <a:srgbClr val="000000"/>
                          </a:solidFill>
                          <a:effectLst/>
                          <a:latin typeface="Futura std book" panose="020B0502020204020303"/>
                        </a:rPr>
                        <a:t>2018 kv1</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dirty="0">
                          <a:solidFill>
                            <a:srgbClr val="000000"/>
                          </a:solidFill>
                          <a:effectLst/>
                          <a:latin typeface="Futura std book" panose="020B0502020204020303"/>
                        </a:rPr>
                        <a:t>-1 år</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dirty="0">
                          <a:solidFill>
                            <a:srgbClr val="000000"/>
                          </a:solidFill>
                          <a:effectLst/>
                          <a:latin typeface="Futura std book" panose="020B0502020204020303"/>
                        </a:rPr>
                        <a:t>- 5 år</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dirty="0">
                          <a:solidFill>
                            <a:srgbClr val="000000"/>
                          </a:solidFill>
                          <a:effectLst/>
                          <a:latin typeface="Futura std book" panose="020B0502020204020303"/>
                        </a:rPr>
                        <a:t>Antal</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a:rPr>
                        <a:t>Utv., </a:t>
                      </a:r>
                      <a:r>
                        <a:rPr lang="sv-SE" sz="800" b="0" i="0" u="none" strike="noStrike" dirty="0">
                          <a:solidFill>
                            <a:srgbClr val="000000"/>
                          </a:solidFill>
                          <a:effectLst/>
                          <a:latin typeface="Futura std book" panose="020B0502020204020303"/>
                        </a:rPr>
                        <a:t>%</a:t>
                      </a:r>
                    </a:p>
                  </a:txBody>
                  <a:tcPr marL="0" marR="0" marT="0"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194244375"/>
                  </a:ext>
                </a:extLst>
              </a:tr>
              <a:tr h="171616">
                <a:tc>
                  <a:txBody>
                    <a:bodyPr/>
                    <a:lstStyle/>
                    <a:p>
                      <a:pPr algn="l" fontAlgn="b"/>
                      <a:r>
                        <a:rPr lang="sv-SE" sz="800" b="0" i="0" u="none" strike="noStrike">
                          <a:solidFill>
                            <a:srgbClr val="000000"/>
                          </a:solidFill>
                          <a:effectLst/>
                          <a:latin typeface="Futura std book" panose="020B0502020204020303"/>
                        </a:rPr>
                        <a:t>Sverige</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dirty="0">
                          <a:solidFill>
                            <a:srgbClr val="000000"/>
                          </a:solidFill>
                          <a:effectLst/>
                          <a:latin typeface="Futura Std Book" panose="020B0502020204020303"/>
                        </a:rPr>
                        <a:t>17 421</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dirty="0">
                          <a:solidFill>
                            <a:srgbClr val="000000"/>
                          </a:solidFill>
                          <a:effectLst/>
                          <a:latin typeface="Futura Std Book" panose="020B0502020204020303"/>
                        </a:rPr>
                        <a:t>-10,3</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dirty="0">
                          <a:solidFill>
                            <a:srgbClr val="000000"/>
                          </a:solidFill>
                          <a:effectLst/>
                          <a:latin typeface="Futura Std Book" panose="020B0502020204020303"/>
                        </a:rPr>
                        <a:t>-0,1</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a:rPr>
                        <a:t>66 105</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dirty="0">
                          <a:solidFill>
                            <a:srgbClr val="000000"/>
                          </a:solidFill>
                          <a:effectLst/>
                          <a:latin typeface="Futura Std Book" panose="020B0502020204020303"/>
                        </a:rPr>
                        <a:t>-4,6</a:t>
                      </a:r>
                    </a:p>
                  </a:txBody>
                  <a:tcPr marL="0" marR="0" marT="0"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544414373"/>
                  </a:ext>
                </a:extLst>
              </a:tr>
              <a:tr h="155275">
                <a:tc>
                  <a:txBody>
                    <a:bodyPr/>
                    <a:lstStyle/>
                    <a:p>
                      <a:pPr algn="l" fontAlgn="b"/>
                      <a:r>
                        <a:rPr lang="sv-SE" sz="800" b="0" i="0" u="none" strike="noStrike" dirty="0">
                          <a:solidFill>
                            <a:srgbClr val="000000"/>
                          </a:solidFill>
                          <a:effectLst/>
                          <a:latin typeface="Futura std book" panose="020B0502020204020303"/>
                        </a:rPr>
                        <a:t>Stockholmsregionen</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dirty="0">
                          <a:solidFill>
                            <a:srgbClr val="000000"/>
                          </a:solidFill>
                          <a:effectLst/>
                          <a:latin typeface="Futura Std Book" panose="020B0502020204020303"/>
                        </a:rPr>
                        <a:t>9 083</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dirty="0">
                          <a:solidFill>
                            <a:srgbClr val="000000"/>
                          </a:solidFill>
                          <a:effectLst/>
                          <a:latin typeface="Futura Std Book" panose="020B0502020204020303"/>
                        </a:rPr>
                        <a:t>-11,7</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dirty="0">
                          <a:solidFill>
                            <a:srgbClr val="000000"/>
                          </a:solidFill>
                          <a:effectLst/>
                          <a:latin typeface="Futura Std Book" panose="020B0502020204020303"/>
                        </a:rPr>
                        <a:t>0,0</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a:rPr>
                        <a:t>34 944</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dirty="0">
                          <a:solidFill>
                            <a:srgbClr val="000000"/>
                          </a:solidFill>
                          <a:effectLst/>
                          <a:latin typeface="Futura Std Book" panose="020B0502020204020303"/>
                        </a:rPr>
                        <a:t>-4,7</a:t>
                      </a:r>
                    </a:p>
                  </a:txBody>
                  <a:tcPr marL="0" marR="0" marT="0"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178915708"/>
                  </a:ext>
                </a:extLst>
              </a:tr>
              <a:tr h="167826">
                <a:tc>
                  <a:txBody>
                    <a:bodyPr/>
                    <a:lstStyle/>
                    <a:p>
                      <a:pPr algn="l" fontAlgn="b"/>
                      <a:r>
                        <a:rPr lang="sv-SE" sz="800" b="1" i="0" u="none" strike="noStrike">
                          <a:solidFill>
                            <a:srgbClr val="000000"/>
                          </a:solidFill>
                          <a:effectLst/>
                          <a:latin typeface="Futura std book" panose="020B0502020204020303"/>
                        </a:rPr>
                        <a:t>Stockholms län</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1" i="0" u="none" strike="noStrike" dirty="0">
                          <a:solidFill>
                            <a:srgbClr val="000000"/>
                          </a:solidFill>
                          <a:effectLst/>
                          <a:latin typeface="Futura std book" panose="020B0502020204020303"/>
                        </a:rPr>
                        <a:t>6 069</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1" i="0" u="none" strike="noStrike" dirty="0">
                          <a:solidFill>
                            <a:srgbClr val="000000"/>
                          </a:solidFill>
                          <a:effectLst/>
                          <a:latin typeface="Futura std book" panose="020B0502020204020303"/>
                        </a:rPr>
                        <a:t>-11,4</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1" i="0" u="none" strike="noStrike" dirty="0">
                          <a:solidFill>
                            <a:srgbClr val="000000"/>
                          </a:solidFill>
                          <a:effectLst/>
                          <a:latin typeface="Futura std book" panose="020B0502020204020303"/>
                        </a:rPr>
                        <a:t>-0,6</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1" i="0" u="none" strike="noStrike">
                          <a:solidFill>
                            <a:srgbClr val="000000"/>
                          </a:solidFill>
                          <a:effectLst/>
                          <a:latin typeface="Futura std book" panose="020B0502020204020303"/>
                        </a:rPr>
                        <a:t>23 574</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1" i="0" u="none" strike="noStrike" dirty="0">
                          <a:solidFill>
                            <a:srgbClr val="000000"/>
                          </a:solidFill>
                          <a:effectLst/>
                          <a:latin typeface="Futura std book" panose="020B0502020204020303"/>
                        </a:rPr>
                        <a:t>-5,4</a:t>
                      </a:r>
                    </a:p>
                  </a:txBody>
                  <a:tcPr marL="0" marR="0" marT="0"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554613420"/>
                  </a:ext>
                </a:extLst>
              </a:tr>
              <a:tr h="167826">
                <a:tc>
                  <a:txBody>
                    <a:bodyPr/>
                    <a:lstStyle/>
                    <a:p>
                      <a:pPr algn="l" fontAlgn="b"/>
                      <a:r>
                        <a:rPr lang="sv-SE" sz="800" b="1" i="0" u="none" strike="noStrike">
                          <a:solidFill>
                            <a:srgbClr val="000000"/>
                          </a:solidFill>
                          <a:effectLst/>
                          <a:latin typeface="Futura std book" panose="020B0502020204020303"/>
                        </a:rPr>
                        <a:t>Stockholms stad</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1" i="0" u="none" strike="noStrike" dirty="0">
                          <a:solidFill>
                            <a:srgbClr val="000000"/>
                          </a:solidFill>
                          <a:effectLst/>
                          <a:latin typeface="Futura std book" panose="020B0502020204020303"/>
                        </a:rPr>
                        <a:t>3 552</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1" i="0" u="none" strike="noStrike" dirty="0">
                          <a:solidFill>
                            <a:srgbClr val="000000"/>
                          </a:solidFill>
                          <a:effectLst/>
                          <a:latin typeface="Futura std book" panose="020B0502020204020303"/>
                        </a:rPr>
                        <a:t>-12,3</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1" i="0" u="none" strike="noStrike" dirty="0">
                          <a:solidFill>
                            <a:srgbClr val="000000"/>
                          </a:solidFill>
                          <a:effectLst/>
                          <a:latin typeface="Futura std book" panose="020B0502020204020303"/>
                        </a:rPr>
                        <a:t>0,5</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1" i="0" u="none" strike="noStrike" dirty="0">
                          <a:solidFill>
                            <a:srgbClr val="000000"/>
                          </a:solidFill>
                          <a:effectLst/>
                          <a:latin typeface="Futura std book" panose="020B0502020204020303"/>
                        </a:rPr>
                        <a:t>13 802</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1" i="0" u="none" strike="noStrike" dirty="0">
                          <a:solidFill>
                            <a:srgbClr val="000000"/>
                          </a:solidFill>
                          <a:effectLst/>
                          <a:latin typeface="Futura std book" panose="020B0502020204020303"/>
                        </a:rPr>
                        <a:t>-6,6</a:t>
                      </a:r>
                    </a:p>
                  </a:txBody>
                  <a:tcPr marL="0" marR="0" marT="0"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923977588"/>
                  </a:ext>
                </a:extLst>
              </a:tr>
              <a:tr h="295375">
                <a:tc>
                  <a:txBody>
                    <a:bodyPr/>
                    <a:lstStyle/>
                    <a:p>
                      <a:pPr algn="l" fontAlgn="b"/>
                      <a:r>
                        <a:rPr lang="sv-SE" sz="800" b="0" i="0" u="none" strike="noStrike" dirty="0">
                          <a:solidFill>
                            <a:srgbClr val="000000"/>
                          </a:solidFill>
                          <a:effectLst/>
                          <a:latin typeface="Futura Std Book" panose="020B0502020204020303"/>
                        </a:rPr>
                        <a:t>Sverige, </a:t>
                      </a:r>
                      <a:r>
                        <a:rPr lang="sv-SE" sz="800" b="0" i="0" u="none" strike="noStrike" dirty="0" err="1">
                          <a:solidFill>
                            <a:srgbClr val="000000"/>
                          </a:solidFill>
                          <a:effectLst/>
                          <a:latin typeface="Futura Std Book" panose="020B0502020204020303"/>
                        </a:rPr>
                        <a:t>exkl</a:t>
                      </a:r>
                      <a:r>
                        <a:rPr lang="sv-SE" sz="800" b="0" i="0" u="none" strike="noStrike" dirty="0">
                          <a:solidFill>
                            <a:srgbClr val="000000"/>
                          </a:solidFill>
                          <a:effectLst/>
                          <a:latin typeface="Futura Std Book" panose="020B0502020204020303"/>
                        </a:rPr>
                        <a:t> Stockholms län</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a:rPr>
                        <a:t>11 352</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a:rPr>
                        <a:t>-9,7</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a:rPr>
                        <a:t>0,1</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dirty="0">
                          <a:solidFill>
                            <a:srgbClr val="000000"/>
                          </a:solidFill>
                          <a:effectLst/>
                          <a:latin typeface="Futura Std Book" panose="020B0502020204020303"/>
                        </a:rPr>
                        <a:t>42 531</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dirty="0">
                          <a:solidFill>
                            <a:srgbClr val="000000"/>
                          </a:solidFill>
                          <a:effectLst/>
                          <a:latin typeface="Futura Std Book" panose="020B0502020204020303"/>
                        </a:rPr>
                        <a:t>-4,2</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645508160"/>
                  </a:ext>
                </a:extLst>
              </a:tr>
            </a:tbl>
          </a:graphicData>
        </a:graphic>
      </p:graphicFrame>
      <p:sp>
        <p:nvSpPr>
          <p:cNvPr id="19" name="textruta 18">
            <a:extLst>
              <a:ext uri="{FF2B5EF4-FFF2-40B4-BE49-F238E27FC236}">
                <a16:creationId xmlns:a16="http://schemas.microsoft.com/office/drawing/2014/main" id="{5A5E2EEF-8EEE-4BDD-BE76-7600DE74B33B}"/>
              </a:ext>
            </a:extLst>
          </p:cNvPr>
          <p:cNvSpPr txBox="1"/>
          <p:nvPr/>
        </p:nvSpPr>
        <p:spPr>
          <a:xfrm>
            <a:off x="900000" y="1116000"/>
            <a:ext cx="914400" cy="445636"/>
          </a:xfrm>
          <a:prstGeom prst="rect">
            <a:avLst/>
          </a:prstGeom>
          <a:noFill/>
        </p:spPr>
        <p:txBody>
          <a:bodyPr wrap="none" lIns="0" tIns="0" rIns="0" bIns="0" rtlCol="0">
            <a:noAutofit/>
          </a:bodyPr>
          <a:lstStyle/>
          <a:p>
            <a:r>
              <a:rPr lang="sv-SE" sz="1100" b="1" dirty="0"/>
              <a:t>Nyregistrerade företag</a:t>
            </a:r>
          </a:p>
          <a:p>
            <a:r>
              <a:rPr lang="sv-SE" sz="1100" dirty="0"/>
              <a:t>Säsongsrensade värden (glidande medelvärde)</a:t>
            </a:r>
          </a:p>
        </p:txBody>
      </p:sp>
    </p:spTree>
    <p:extLst>
      <p:ext uri="{BB962C8B-B14F-4D97-AF65-F5344CB8AC3E}">
        <p14:creationId xmlns:p14="http://schemas.microsoft.com/office/powerpoint/2010/main" val="3750811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Bildobjekt 15">
            <a:extLst>
              <a:ext uri="{FF2B5EF4-FFF2-40B4-BE49-F238E27FC236}">
                <a16:creationId xmlns:a16="http://schemas.microsoft.com/office/drawing/2014/main" id="{E24984C5-4D03-4509-A57B-623E23C09FC5}"/>
              </a:ext>
            </a:extLst>
          </p:cNvPr>
          <p:cNvPicPr>
            <a:picLocks noChangeAspect="1"/>
          </p:cNvPicPr>
          <p:nvPr/>
        </p:nvPicPr>
        <p:blipFill>
          <a:blip r:embed="rId2"/>
          <a:stretch>
            <a:fillRect/>
          </a:stretch>
        </p:blipFill>
        <p:spPr>
          <a:xfrm>
            <a:off x="360000" y="1440000"/>
            <a:ext cx="5401524" cy="3237257"/>
          </a:xfrm>
          <a:prstGeom prst="rect">
            <a:avLst/>
          </a:prstGeom>
        </p:spPr>
      </p:pic>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a:t>Källa: Statistiska centralbyrån (Konkurser och offentliga ackord)</a:t>
            </a:r>
          </a:p>
        </p:txBody>
      </p:sp>
      <p:sp>
        <p:nvSpPr>
          <p:cNvPr id="11" name="textruta 10">
            <a:extLst>
              <a:ext uri="{FF2B5EF4-FFF2-40B4-BE49-F238E27FC236}">
                <a16:creationId xmlns:a16="http://schemas.microsoft.com/office/drawing/2014/main" id="{02C7EC48-D59B-4FD4-992F-0CCBE7F119F5}"/>
              </a:ext>
            </a:extLst>
          </p:cNvPr>
          <p:cNvSpPr txBox="1"/>
          <p:nvPr/>
        </p:nvSpPr>
        <p:spPr>
          <a:xfrm>
            <a:off x="900000" y="1116000"/>
            <a:ext cx="914400" cy="445636"/>
          </a:xfrm>
          <a:prstGeom prst="rect">
            <a:avLst/>
          </a:prstGeom>
          <a:noFill/>
        </p:spPr>
        <p:txBody>
          <a:bodyPr wrap="none" lIns="0" tIns="0" rIns="0" bIns="0" rtlCol="0">
            <a:noAutofit/>
          </a:bodyPr>
          <a:lstStyle/>
          <a:p>
            <a:r>
              <a:rPr lang="sv-SE" sz="1100" b="1" dirty="0"/>
              <a:t>Företagskonkurser</a:t>
            </a:r>
          </a:p>
          <a:p>
            <a:r>
              <a:rPr lang="sv-SE" sz="1100" dirty="0"/>
              <a:t>Säsongsrensade värden (glidande medelvärde)</a:t>
            </a:r>
          </a:p>
        </p:txBody>
      </p:sp>
      <p:sp>
        <p:nvSpPr>
          <p:cNvPr id="13" name="Rubrik 2">
            <a:extLst>
              <a:ext uri="{FF2B5EF4-FFF2-40B4-BE49-F238E27FC236}">
                <a16:creationId xmlns:a16="http://schemas.microsoft.com/office/drawing/2014/main" id="{B6FACB24-D4B4-4061-B796-68A884214235}"/>
              </a:ext>
            </a:extLst>
          </p:cNvPr>
          <p:cNvSpPr txBox="1">
            <a:spLocks/>
          </p:cNvSpPr>
          <p:nvPr/>
        </p:nvSpPr>
        <p:spPr bwMode="auto">
          <a:xfrm>
            <a:off x="2432773" y="396690"/>
            <a:ext cx="6208130" cy="72782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lnSpc>
                <a:spcPts val="3213"/>
              </a:lnSpc>
              <a:spcBef>
                <a:spcPct val="0"/>
              </a:spcBef>
              <a:spcAft>
                <a:spcPct val="0"/>
              </a:spcAft>
              <a:defRPr sz="2200" b="1" kern="1200" cap="none" spc="-89" baseline="0">
                <a:solidFill>
                  <a:schemeClr val="tx1"/>
                </a:solidFill>
                <a:latin typeface="+mj-lt"/>
                <a:ea typeface="+mj-ea"/>
                <a:cs typeface="+mj-cs"/>
              </a:defRPr>
            </a:lvl1pPr>
            <a:lvl2pPr algn="ctr" rtl="0" eaLnBrk="1" fontAlgn="base" hangingPunct="1">
              <a:spcBef>
                <a:spcPct val="0"/>
              </a:spcBef>
              <a:spcAft>
                <a:spcPct val="0"/>
              </a:spcAft>
              <a:defRPr sz="3900">
                <a:solidFill>
                  <a:schemeClr val="tx1"/>
                </a:solidFill>
                <a:latin typeface="Calibri" pitchFamily="34" charset="0"/>
              </a:defRPr>
            </a:lvl2pPr>
            <a:lvl3pPr algn="ctr" rtl="0" eaLnBrk="1" fontAlgn="base" hangingPunct="1">
              <a:spcBef>
                <a:spcPct val="0"/>
              </a:spcBef>
              <a:spcAft>
                <a:spcPct val="0"/>
              </a:spcAft>
              <a:defRPr sz="3900">
                <a:solidFill>
                  <a:schemeClr val="tx1"/>
                </a:solidFill>
                <a:latin typeface="Calibri" pitchFamily="34" charset="0"/>
              </a:defRPr>
            </a:lvl3pPr>
            <a:lvl4pPr algn="ctr" rtl="0" eaLnBrk="1" fontAlgn="base" hangingPunct="1">
              <a:spcBef>
                <a:spcPct val="0"/>
              </a:spcBef>
              <a:spcAft>
                <a:spcPct val="0"/>
              </a:spcAft>
              <a:defRPr sz="3900">
                <a:solidFill>
                  <a:schemeClr val="tx1"/>
                </a:solidFill>
                <a:latin typeface="Calibri" pitchFamily="34" charset="0"/>
              </a:defRPr>
            </a:lvl4pPr>
            <a:lvl5pPr algn="ctr" rtl="0" eaLnBrk="1" fontAlgn="base" hangingPunct="1">
              <a:spcBef>
                <a:spcPct val="0"/>
              </a:spcBef>
              <a:spcAft>
                <a:spcPct val="0"/>
              </a:spcAft>
              <a:defRPr sz="3900">
                <a:solidFill>
                  <a:schemeClr val="tx1"/>
                </a:solidFill>
                <a:latin typeface="Calibri" pitchFamily="34" charset="0"/>
              </a:defRPr>
            </a:lvl5pPr>
            <a:lvl6pPr marL="408157" algn="ctr" rtl="0" eaLnBrk="1" fontAlgn="base" hangingPunct="1">
              <a:spcBef>
                <a:spcPct val="0"/>
              </a:spcBef>
              <a:spcAft>
                <a:spcPct val="0"/>
              </a:spcAft>
              <a:defRPr sz="3900">
                <a:solidFill>
                  <a:schemeClr val="tx1"/>
                </a:solidFill>
                <a:latin typeface="Calibri" pitchFamily="34" charset="0"/>
              </a:defRPr>
            </a:lvl6pPr>
            <a:lvl7pPr marL="816314" algn="ctr" rtl="0" eaLnBrk="1" fontAlgn="base" hangingPunct="1">
              <a:spcBef>
                <a:spcPct val="0"/>
              </a:spcBef>
              <a:spcAft>
                <a:spcPct val="0"/>
              </a:spcAft>
              <a:defRPr sz="3900">
                <a:solidFill>
                  <a:schemeClr val="tx1"/>
                </a:solidFill>
                <a:latin typeface="Calibri" pitchFamily="34" charset="0"/>
              </a:defRPr>
            </a:lvl7pPr>
            <a:lvl8pPr marL="1224472" algn="ctr" rtl="0" eaLnBrk="1" fontAlgn="base" hangingPunct="1">
              <a:spcBef>
                <a:spcPct val="0"/>
              </a:spcBef>
              <a:spcAft>
                <a:spcPct val="0"/>
              </a:spcAft>
              <a:defRPr sz="3900">
                <a:solidFill>
                  <a:schemeClr val="tx1"/>
                </a:solidFill>
                <a:latin typeface="Calibri" pitchFamily="34" charset="0"/>
              </a:defRPr>
            </a:lvl8pPr>
            <a:lvl9pPr marL="1632629" algn="ctr" rtl="0" eaLnBrk="1" fontAlgn="base" hangingPunct="1">
              <a:spcBef>
                <a:spcPct val="0"/>
              </a:spcBef>
              <a:spcAft>
                <a:spcPct val="0"/>
              </a:spcAft>
              <a:defRPr sz="3900">
                <a:solidFill>
                  <a:schemeClr val="tx1"/>
                </a:solidFill>
                <a:latin typeface="Calibri" pitchFamily="34" charset="0"/>
              </a:defRPr>
            </a:lvl9pPr>
          </a:lstStyle>
          <a:p>
            <a:pPr>
              <a:lnSpc>
                <a:spcPct val="100000"/>
              </a:lnSpc>
            </a:pPr>
            <a:r>
              <a:rPr lang="sv-SE" sz="2800" dirty="0"/>
              <a:t>Företagskonkurser</a:t>
            </a:r>
            <a:br>
              <a:rPr lang="sv-SE" sz="2800" dirty="0"/>
            </a:br>
            <a:r>
              <a:rPr lang="sv-SE" sz="2800" b="0" dirty="0"/>
              <a:t/>
            </a:r>
            <a:br>
              <a:rPr lang="sv-SE" sz="2800" b="0" dirty="0"/>
            </a:br>
            <a:endParaRPr lang="sv-SE" sz="2000" b="0" dirty="0"/>
          </a:p>
        </p:txBody>
      </p:sp>
      <p:graphicFrame>
        <p:nvGraphicFramePr>
          <p:cNvPr id="14" name="Tabell 13">
            <a:extLst>
              <a:ext uri="{FF2B5EF4-FFF2-40B4-BE49-F238E27FC236}">
                <a16:creationId xmlns:a16="http://schemas.microsoft.com/office/drawing/2014/main" id="{67AED5E5-92BA-4FCD-B1F8-7FC4FE9254D0}"/>
              </a:ext>
            </a:extLst>
          </p:cNvPr>
          <p:cNvGraphicFramePr>
            <a:graphicFrameLocks noGrp="1"/>
          </p:cNvGraphicFramePr>
          <p:nvPr>
            <p:extLst>
              <p:ext uri="{D42A27DB-BD31-4B8C-83A1-F6EECF244321}">
                <p14:modId xmlns:p14="http://schemas.microsoft.com/office/powerpoint/2010/main" val="2809900181"/>
              </p:ext>
            </p:extLst>
          </p:nvPr>
        </p:nvGraphicFramePr>
        <p:xfrm>
          <a:off x="5465869" y="3037991"/>
          <a:ext cx="3678131" cy="1147979"/>
        </p:xfrm>
        <a:graphic>
          <a:graphicData uri="http://schemas.openxmlformats.org/drawingml/2006/table">
            <a:tbl>
              <a:tblPr/>
              <a:tblGrid>
                <a:gridCol w="1170062">
                  <a:extLst>
                    <a:ext uri="{9D8B030D-6E8A-4147-A177-3AD203B41FA5}">
                      <a16:colId xmlns:a16="http://schemas.microsoft.com/office/drawing/2014/main" val="3940601023"/>
                    </a:ext>
                  </a:extLst>
                </a:gridCol>
                <a:gridCol w="505098">
                  <a:extLst>
                    <a:ext uri="{9D8B030D-6E8A-4147-A177-3AD203B41FA5}">
                      <a16:colId xmlns:a16="http://schemas.microsoft.com/office/drawing/2014/main" val="3409014965"/>
                    </a:ext>
                  </a:extLst>
                </a:gridCol>
                <a:gridCol w="511521">
                  <a:extLst>
                    <a:ext uri="{9D8B030D-6E8A-4147-A177-3AD203B41FA5}">
                      <a16:colId xmlns:a16="http://schemas.microsoft.com/office/drawing/2014/main" val="934778513"/>
                    </a:ext>
                  </a:extLst>
                </a:gridCol>
                <a:gridCol w="532661">
                  <a:extLst>
                    <a:ext uri="{9D8B030D-6E8A-4147-A177-3AD203B41FA5}">
                      <a16:colId xmlns:a16="http://schemas.microsoft.com/office/drawing/2014/main" val="3565655205"/>
                    </a:ext>
                  </a:extLst>
                </a:gridCol>
                <a:gridCol w="443883">
                  <a:extLst>
                    <a:ext uri="{9D8B030D-6E8A-4147-A177-3AD203B41FA5}">
                      <a16:colId xmlns:a16="http://schemas.microsoft.com/office/drawing/2014/main" val="3986789080"/>
                    </a:ext>
                  </a:extLst>
                </a:gridCol>
                <a:gridCol w="514906">
                  <a:extLst>
                    <a:ext uri="{9D8B030D-6E8A-4147-A177-3AD203B41FA5}">
                      <a16:colId xmlns:a16="http://schemas.microsoft.com/office/drawing/2014/main" val="938880986"/>
                    </a:ext>
                  </a:extLst>
                </a:gridCol>
              </a:tblGrid>
              <a:tr h="184417">
                <a:tc>
                  <a:txBody>
                    <a:bodyPr/>
                    <a:lstStyle/>
                    <a:p>
                      <a:pPr algn="l" fontAlgn="b"/>
                      <a:endParaRPr lang="sv-SE" sz="800" b="0" i="0" u="none" strike="noStrike" dirty="0">
                        <a:solidFill>
                          <a:srgbClr val="000000"/>
                        </a:solidFill>
                        <a:effectLst/>
                        <a:latin typeface="+mj-lt"/>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dirty="0">
                          <a:solidFill>
                            <a:srgbClr val="000000"/>
                          </a:solidFill>
                          <a:effectLst/>
                          <a:latin typeface="+mj-lt"/>
                        </a:rPr>
                        <a:t>Antal</a:t>
                      </a: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gridSpan="2">
                  <a:txBody>
                    <a:bodyPr/>
                    <a:lstStyle/>
                    <a:p>
                      <a:pPr algn="ctr" fontAlgn="b"/>
                      <a:r>
                        <a:rPr lang="sv-SE" sz="800" b="0" i="0" u="none" strike="noStrike" dirty="0">
                          <a:solidFill>
                            <a:srgbClr val="000000"/>
                          </a:solidFill>
                          <a:effectLst/>
                          <a:latin typeface="+mj-lt"/>
                        </a:rPr>
                        <a:t>Förändring (%)</a:t>
                      </a: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hMerge="1">
                  <a:txBody>
                    <a:bodyPr/>
                    <a:lstStyle/>
                    <a:p>
                      <a:endParaRPr lang="sv-SE"/>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gridSpan="2">
                  <a:txBody>
                    <a:bodyPr/>
                    <a:lstStyle/>
                    <a:p>
                      <a:pPr algn="ctr" fontAlgn="b"/>
                      <a:r>
                        <a:rPr lang="sv-SE" sz="800" b="0" i="0" u="none" strike="noStrike" dirty="0">
                          <a:solidFill>
                            <a:srgbClr val="000000"/>
                          </a:solidFill>
                          <a:effectLst/>
                          <a:latin typeface="+mj-lt"/>
                        </a:rPr>
                        <a:t>R12*</a:t>
                      </a:r>
                    </a:p>
                  </a:txBody>
                  <a:tcPr marL="9525" marR="9525" marT="9525"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hMerge="1">
                  <a:txBody>
                    <a:bodyPr/>
                    <a:lstStyle/>
                    <a:p>
                      <a:endParaRPr lang="sv-SE"/>
                    </a:p>
                  </a:txBody>
                  <a:tcPr/>
                </a:tc>
                <a:extLst>
                  <a:ext uri="{0D108BD9-81ED-4DB2-BD59-A6C34878D82A}">
                    <a16:rowId xmlns:a16="http://schemas.microsoft.com/office/drawing/2014/main" val="3480834609"/>
                  </a:ext>
                </a:extLst>
              </a:tr>
              <a:tr h="184417">
                <a:tc>
                  <a:txBody>
                    <a:bodyPr/>
                    <a:lstStyle/>
                    <a:p>
                      <a:pPr algn="l" fontAlgn="b"/>
                      <a:endParaRPr lang="sv-SE" sz="800" b="0" i="0" u="none" strike="noStrike">
                        <a:solidFill>
                          <a:srgbClr val="000000"/>
                        </a:solidFill>
                        <a:effectLst/>
                        <a:latin typeface="+mj-lt"/>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dirty="0">
                          <a:solidFill>
                            <a:srgbClr val="000000"/>
                          </a:solidFill>
                          <a:effectLst/>
                          <a:latin typeface="+mj-lt"/>
                        </a:rPr>
                        <a:t>2018 kv1</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dirty="0">
                          <a:solidFill>
                            <a:srgbClr val="000000"/>
                          </a:solidFill>
                          <a:effectLst/>
                          <a:latin typeface="+mj-lt"/>
                        </a:rPr>
                        <a:t>-1 år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dirty="0">
                          <a:solidFill>
                            <a:srgbClr val="000000"/>
                          </a:solidFill>
                          <a:effectLst/>
                          <a:latin typeface="+mj-lt"/>
                        </a:rPr>
                        <a:t>- 5 år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dirty="0">
                          <a:solidFill>
                            <a:srgbClr val="000000"/>
                          </a:solidFill>
                          <a:effectLst/>
                          <a:latin typeface="+mj-lt"/>
                        </a:rPr>
                        <a:t>Antal</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mj-lt"/>
                        </a:rPr>
                        <a:t>Utv., </a:t>
                      </a:r>
                      <a:r>
                        <a:rPr lang="sv-SE" sz="800" b="0" i="0" u="none" strike="noStrike" dirty="0">
                          <a:solidFill>
                            <a:srgbClr val="000000"/>
                          </a:solidFill>
                          <a:effectLst/>
                          <a:latin typeface="+mj-lt"/>
                        </a:rPr>
                        <a:t>%</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559073831"/>
                  </a:ext>
                </a:extLst>
              </a:tr>
              <a:tr h="124770">
                <a:tc>
                  <a:txBody>
                    <a:bodyPr/>
                    <a:lstStyle/>
                    <a:p>
                      <a:pPr algn="l" fontAlgn="b"/>
                      <a:r>
                        <a:rPr lang="sv-SE" sz="800" b="0" i="0" u="none" strike="noStrike" dirty="0">
                          <a:solidFill>
                            <a:srgbClr val="000000"/>
                          </a:solidFill>
                          <a:effectLst/>
                          <a:latin typeface="+mj-lt"/>
                        </a:rPr>
                        <a:t>Sverige</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mj-lt"/>
                        </a:rPr>
                        <a:t>1 561</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dirty="0">
                          <a:solidFill>
                            <a:srgbClr val="000000"/>
                          </a:solidFill>
                          <a:effectLst/>
                          <a:latin typeface="+mj-lt"/>
                        </a:rPr>
                        <a:t>-3,6</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dirty="0">
                          <a:solidFill>
                            <a:srgbClr val="000000"/>
                          </a:solidFill>
                          <a:effectLst/>
                          <a:latin typeface="+mj-lt"/>
                        </a:rPr>
                        <a:t>-24,8</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dirty="0">
                          <a:solidFill>
                            <a:srgbClr val="000000"/>
                          </a:solidFill>
                          <a:effectLst/>
                          <a:latin typeface="+mj-lt"/>
                        </a:rPr>
                        <a:t>6 335</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dirty="0">
                          <a:solidFill>
                            <a:srgbClr val="000000"/>
                          </a:solidFill>
                          <a:effectLst/>
                          <a:latin typeface="+mj-lt"/>
                        </a:rPr>
                        <a:t>1,9</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666806612"/>
                  </a:ext>
                </a:extLst>
              </a:tr>
              <a:tr h="124770">
                <a:tc>
                  <a:txBody>
                    <a:bodyPr/>
                    <a:lstStyle/>
                    <a:p>
                      <a:pPr algn="l" fontAlgn="b"/>
                      <a:r>
                        <a:rPr lang="sv-SE" sz="800" b="0" i="0" u="none" strike="noStrike">
                          <a:solidFill>
                            <a:srgbClr val="000000"/>
                          </a:solidFill>
                          <a:effectLst/>
                          <a:latin typeface="+mj-lt"/>
                        </a:rPr>
                        <a:t>Stockholmsregionen</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dirty="0">
                          <a:solidFill>
                            <a:srgbClr val="000000"/>
                          </a:solidFill>
                          <a:effectLst/>
                          <a:latin typeface="+mj-lt"/>
                        </a:rPr>
                        <a:t>744</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dirty="0">
                          <a:solidFill>
                            <a:srgbClr val="000000"/>
                          </a:solidFill>
                          <a:effectLst/>
                          <a:latin typeface="+mj-lt"/>
                        </a:rPr>
                        <a:t>-11,1</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dirty="0">
                          <a:solidFill>
                            <a:srgbClr val="000000"/>
                          </a:solidFill>
                          <a:effectLst/>
                          <a:latin typeface="+mj-lt"/>
                        </a:rPr>
                        <a:t>-27,4</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dirty="0">
                          <a:solidFill>
                            <a:srgbClr val="000000"/>
                          </a:solidFill>
                          <a:effectLst/>
                          <a:latin typeface="+mj-lt"/>
                        </a:rPr>
                        <a:t>3 221</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dirty="0">
                          <a:solidFill>
                            <a:srgbClr val="000000"/>
                          </a:solidFill>
                          <a:effectLst/>
                          <a:latin typeface="+mj-lt"/>
                        </a:rPr>
                        <a:t>0,3</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598445149"/>
                  </a:ext>
                </a:extLst>
              </a:tr>
              <a:tr h="124770">
                <a:tc>
                  <a:txBody>
                    <a:bodyPr/>
                    <a:lstStyle/>
                    <a:p>
                      <a:pPr algn="l" fontAlgn="b"/>
                      <a:r>
                        <a:rPr lang="sv-SE" sz="800" b="1" i="0" u="none" strike="noStrike" dirty="0">
                          <a:solidFill>
                            <a:srgbClr val="000000"/>
                          </a:solidFill>
                          <a:effectLst/>
                          <a:latin typeface="+mj-lt"/>
                        </a:rPr>
                        <a:t>Stockholms län</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1" i="0" u="none" strike="noStrike" dirty="0">
                          <a:solidFill>
                            <a:srgbClr val="000000"/>
                          </a:solidFill>
                          <a:effectLst/>
                          <a:latin typeface="+mj-lt"/>
                        </a:rPr>
                        <a:t>449</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1" i="0" u="none" strike="noStrike" dirty="0">
                          <a:solidFill>
                            <a:srgbClr val="000000"/>
                          </a:solidFill>
                          <a:effectLst/>
                          <a:latin typeface="+mj-lt"/>
                        </a:rPr>
                        <a:t>-13,5</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1" i="0" u="none" strike="noStrike" dirty="0">
                          <a:solidFill>
                            <a:srgbClr val="000000"/>
                          </a:solidFill>
                          <a:effectLst/>
                          <a:latin typeface="+mj-lt"/>
                        </a:rPr>
                        <a:t>-33,5</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1" i="0" u="none" strike="noStrike">
                          <a:solidFill>
                            <a:srgbClr val="000000"/>
                          </a:solidFill>
                          <a:effectLst/>
                          <a:latin typeface="+mj-lt"/>
                        </a:rPr>
                        <a:t>2 091</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1" i="0" u="none" strike="noStrike" dirty="0">
                          <a:solidFill>
                            <a:srgbClr val="000000"/>
                          </a:solidFill>
                          <a:effectLst/>
                          <a:latin typeface="+mj-lt"/>
                        </a:rPr>
                        <a:t>-2,2</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892337707"/>
                  </a:ext>
                </a:extLst>
              </a:tr>
              <a:tr h="125549">
                <a:tc>
                  <a:txBody>
                    <a:bodyPr/>
                    <a:lstStyle/>
                    <a:p>
                      <a:pPr algn="l" fontAlgn="b"/>
                      <a:r>
                        <a:rPr lang="sv-SE" sz="800" b="1" i="0" u="none" strike="noStrike">
                          <a:solidFill>
                            <a:srgbClr val="000000"/>
                          </a:solidFill>
                          <a:effectLst/>
                          <a:latin typeface="+mj-lt"/>
                        </a:rPr>
                        <a:t>Stockholms stad</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1" i="0" u="none" strike="noStrike" dirty="0">
                          <a:solidFill>
                            <a:srgbClr val="000000"/>
                          </a:solidFill>
                          <a:effectLst/>
                          <a:latin typeface="+mj-lt"/>
                        </a:rPr>
                        <a:t>264</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1" i="0" u="none" strike="noStrike" dirty="0">
                          <a:solidFill>
                            <a:srgbClr val="000000"/>
                          </a:solidFill>
                          <a:effectLst/>
                          <a:latin typeface="+mj-lt"/>
                        </a:rPr>
                        <a:t>-19,3</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1" i="0" u="none" strike="noStrike" dirty="0">
                          <a:solidFill>
                            <a:srgbClr val="000000"/>
                          </a:solidFill>
                          <a:effectLst/>
                          <a:latin typeface="+mj-lt"/>
                        </a:rPr>
                        <a:t>-38,5</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1" i="0" u="none" strike="noStrike">
                          <a:solidFill>
                            <a:srgbClr val="000000"/>
                          </a:solidFill>
                          <a:effectLst/>
                          <a:latin typeface="+mj-lt"/>
                        </a:rPr>
                        <a:t>1 320</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1" i="0" u="none" strike="noStrike" dirty="0">
                          <a:solidFill>
                            <a:srgbClr val="000000"/>
                          </a:solidFill>
                          <a:effectLst/>
                          <a:latin typeface="+mj-lt"/>
                        </a:rPr>
                        <a:t>-2,3</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636274768"/>
                  </a:ext>
                </a:extLst>
              </a:tr>
              <a:tr h="238342">
                <a:tc>
                  <a:txBody>
                    <a:bodyPr/>
                    <a:lstStyle/>
                    <a:p>
                      <a:pPr algn="l" fontAlgn="b"/>
                      <a:r>
                        <a:rPr lang="sv-SE" sz="800" b="0" i="0" u="none" strike="noStrike" dirty="0">
                          <a:solidFill>
                            <a:srgbClr val="000000"/>
                          </a:solidFill>
                          <a:effectLst/>
                          <a:latin typeface="Futura Std Book" panose="020B0502020204020303"/>
                        </a:rPr>
                        <a:t>Sverige, </a:t>
                      </a:r>
                      <a:r>
                        <a:rPr lang="sv-SE" sz="800" b="0" i="0" u="none" strike="noStrike" dirty="0" err="1">
                          <a:solidFill>
                            <a:srgbClr val="000000"/>
                          </a:solidFill>
                          <a:effectLst/>
                          <a:latin typeface="Futura Std Book" panose="020B0502020204020303"/>
                        </a:rPr>
                        <a:t>exkl</a:t>
                      </a:r>
                      <a:r>
                        <a:rPr lang="sv-SE" sz="800" b="0" i="0" u="none" strike="noStrike" dirty="0">
                          <a:solidFill>
                            <a:srgbClr val="000000"/>
                          </a:solidFill>
                          <a:effectLst/>
                          <a:latin typeface="Futura Std Book" panose="020B0502020204020303"/>
                        </a:rPr>
                        <a:t> Stockholms län</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dirty="0">
                          <a:solidFill>
                            <a:srgbClr val="000000"/>
                          </a:solidFill>
                          <a:effectLst/>
                          <a:latin typeface="Futura Std Book" panose="020B0502020204020303"/>
                        </a:rPr>
                        <a:t>1 112</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a:rPr>
                        <a:t>1,0</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a:rPr>
                        <a:t>-20,6</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a:rPr>
                        <a:t>4 244</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dirty="0">
                          <a:solidFill>
                            <a:srgbClr val="000000"/>
                          </a:solidFill>
                          <a:effectLst/>
                          <a:latin typeface="Futura Std Book" panose="020B0502020204020303"/>
                        </a:rPr>
                        <a:t>4,0</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253423710"/>
                  </a:ext>
                </a:extLst>
              </a:tr>
            </a:tbl>
          </a:graphicData>
        </a:graphic>
      </p:graphicFrame>
      <p:sp>
        <p:nvSpPr>
          <p:cNvPr id="15" name="textruta 14">
            <a:extLst>
              <a:ext uri="{FF2B5EF4-FFF2-40B4-BE49-F238E27FC236}">
                <a16:creationId xmlns:a16="http://schemas.microsoft.com/office/drawing/2014/main" id="{B65A7674-A437-4738-AF9D-17C7F7CB8F89}"/>
              </a:ext>
            </a:extLst>
          </p:cNvPr>
          <p:cNvSpPr txBox="1"/>
          <p:nvPr/>
        </p:nvSpPr>
        <p:spPr>
          <a:xfrm>
            <a:off x="7974772" y="4308652"/>
            <a:ext cx="1169228" cy="914400"/>
          </a:xfrm>
          <a:prstGeom prst="rect">
            <a:avLst/>
          </a:prstGeom>
          <a:noFill/>
        </p:spPr>
        <p:txBody>
          <a:bodyPr wrap="none" lIns="0" tIns="0" rIns="0" bIns="0" rtlCol="0">
            <a:noAutofit/>
          </a:bodyPr>
          <a:lstStyle/>
          <a:p>
            <a:pPr>
              <a:lnSpc>
                <a:spcPts val="2400"/>
              </a:lnSpc>
            </a:pPr>
            <a:r>
              <a:rPr lang="sv-SE" sz="700" dirty="0"/>
              <a:t>*De fyra senaste kvartalen</a:t>
            </a:r>
          </a:p>
        </p:txBody>
      </p:sp>
    </p:spTree>
    <p:extLst>
      <p:ext uri="{BB962C8B-B14F-4D97-AF65-F5344CB8AC3E}">
        <p14:creationId xmlns:p14="http://schemas.microsoft.com/office/powerpoint/2010/main" val="3842045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a:t>Källa: Statistiska centralbyrån (Arbetskraftsundersökningarna, AKU)</a:t>
            </a:r>
          </a:p>
        </p:txBody>
      </p:sp>
      <p:sp>
        <p:nvSpPr>
          <p:cNvPr id="11" name="textruta 10"/>
          <p:cNvSpPr txBox="1"/>
          <p:nvPr/>
        </p:nvSpPr>
        <p:spPr>
          <a:xfrm>
            <a:off x="7880596" y="4321065"/>
            <a:ext cx="1263404" cy="544635"/>
          </a:xfrm>
          <a:prstGeom prst="rect">
            <a:avLst/>
          </a:prstGeom>
          <a:noFill/>
        </p:spPr>
        <p:txBody>
          <a:bodyPr wrap="none" lIns="0" tIns="0" rIns="0" bIns="0" rtlCol="0">
            <a:noAutofit/>
          </a:bodyPr>
          <a:lstStyle/>
          <a:p>
            <a:pPr>
              <a:lnSpc>
                <a:spcPts val="2400"/>
              </a:lnSpc>
            </a:pPr>
            <a:r>
              <a:rPr lang="sv-SE" sz="700" dirty="0"/>
              <a:t>*De fyra senaste kvartalen</a:t>
            </a:r>
          </a:p>
        </p:txBody>
      </p:sp>
      <p:sp>
        <p:nvSpPr>
          <p:cNvPr id="8" name="Rundad rektangulär 6">
            <a:extLst>
              <a:ext uri="{FF2B5EF4-FFF2-40B4-BE49-F238E27FC236}">
                <a16:creationId xmlns:a16="http://schemas.microsoft.com/office/drawing/2014/main" id="{CDFF136E-447F-44AF-BB18-13DE5E717995}"/>
              </a:ext>
            </a:extLst>
          </p:cNvPr>
          <p:cNvSpPr/>
          <p:nvPr/>
        </p:nvSpPr>
        <p:spPr>
          <a:xfrm>
            <a:off x="5775248" y="367555"/>
            <a:ext cx="2970738" cy="503564"/>
          </a:xfrm>
          <a:prstGeom prst="wedgeRoundRectCallou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800" i="1" dirty="0">
                <a:solidFill>
                  <a:schemeClr val="bg1"/>
                </a:solidFill>
              </a:rPr>
              <a:t>Sysselsättningen i länet ökade mest inom branscherna tillverkning samt information </a:t>
            </a:r>
            <a:r>
              <a:rPr lang="sv-SE" sz="800" i="1">
                <a:solidFill>
                  <a:schemeClr val="bg1"/>
                </a:solidFill>
              </a:rPr>
              <a:t>&amp; kommunikation.</a:t>
            </a:r>
            <a:endParaRPr lang="sv-SE" sz="800" dirty="0">
              <a:solidFill>
                <a:srgbClr val="FF0000"/>
              </a:solidFill>
            </a:endParaRPr>
          </a:p>
        </p:txBody>
      </p:sp>
      <p:sp>
        <p:nvSpPr>
          <p:cNvPr id="13" name="Rubrik 2">
            <a:extLst>
              <a:ext uri="{FF2B5EF4-FFF2-40B4-BE49-F238E27FC236}">
                <a16:creationId xmlns:a16="http://schemas.microsoft.com/office/drawing/2014/main" id="{B44BBCAC-532C-4A06-BA75-2E661B305616}"/>
              </a:ext>
            </a:extLst>
          </p:cNvPr>
          <p:cNvSpPr txBox="1">
            <a:spLocks/>
          </p:cNvSpPr>
          <p:nvPr/>
        </p:nvSpPr>
        <p:spPr bwMode="auto">
          <a:xfrm>
            <a:off x="2432773" y="396690"/>
            <a:ext cx="3166314" cy="72782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lnSpc>
                <a:spcPts val="3213"/>
              </a:lnSpc>
              <a:spcBef>
                <a:spcPct val="0"/>
              </a:spcBef>
              <a:spcAft>
                <a:spcPct val="0"/>
              </a:spcAft>
              <a:defRPr sz="2200" b="1" kern="1200" cap="none" spc="-89" baseline="0">
                <a:solidFill>
                  <a:schemeClr val="tx1"/>
                </a:solidFill>
                <a:latin typeface="+mj-lt"/>
                <a:ea typeface="+mj-ea"/>
                <a:cs typeface="+mj-cs"/>
              </a:defRPr>
            </a:lvl1pPr>
            <a:lvl2pPr algn="ctr" rtl="0" eaLnBrk="1" fontAlgn="base" hangingPunct="1">
              <a:spcBef>
                <a:spcPct val="0"/>
              </a:spcBef>
              <a:spcAft>
                <a:spcPct val="0"/>
              </a:spcAft>
              <a:defRPr sz="3900">
                <a:solidFill>
                  <a:schemeClr val="tx1"/>
                </a:solidFill>
                <a:latin typeface="Calibri" pitchFamily="34" charset="0"/>
              </a:defRPr>
            </a:lvl2pPr>
            <a:lvl3pPr algn="ctr" rtl="0" eaLnBrk="1" fontAlgn="base" hangingPunct="1">
              <a:spcBef>
                <a:spcPct val="0"/>
              </a:spcBef>
              <a:spcAft>
                <a:spcPct val="0"/>
              </a:spcAft>
              <a:defRPr sz="3900">
                <a:solidFill>
                  <a:schemeClr val="tx1"/>
                </a:solidFill>
                <a:latin typeface="Calibri" pitchFamily="34" charset="0"/>
              </a:defRPr>
            </a:lvl3pPr>
            <a:lvl4pPr algn="ctr" rtl="0" eaLnBrk="1" fontAlgn="base" hangingPunct="1">
              <a:spcBef>
                <a:spcPct val="0"/>
              </a:spcBef>
              <a:spcAft>
                <a:spcPct val="0"/>
              </a:spcAft>
              <a:defRPr sz="3900">
                <a:solidFill>
                  <a:schemeClr val="tx1"/>
                </a:solidFill>
                <a:latin typeface="Calibri" pitchFamily="34" charset="0"/>
              </a:defRPr>
            </a:lvl4pPr>
            <a:lvl5pPr algn="ctr" rtl="0" eaLnBrk="1" fontAlgn="base" hangingPunct="1">
              <a:spcBef>
                <a:spcPct val="0"/>
              </a:spcBef>
              <a:spcAft>
                <a:spcPct val="0"/>
              </a:spcAft>
              <a:defRPr sz="3900">
                <a:solidFill>
                  <a:schemeClr val="tx1"/>
                </a:solidFill>
                <a:latin typeface="Calibri" pitchFamily="34" charset="0"/>
              </a:defRPr>
            </a:lvl5pPr>
            <a:lvl6pPr marL="408157" algn="ctr" rtl="0" eaLnBrk="1" fontAlgn="base" hangingPunct="1">
              <a:spcBef>
                <a:spcPct val="0"/>
              </a:spcBef>
              <a:spcAft>
                <a:spcPct val="0"/>
              </a:spcAft>
              <a:defRPr sz="3900">
                <a:solidFill>
                  <a:schemeClr val="tx1"/>
                </a:solidFill>
                <a:latin typeface="Calibri" pitchFamily="34" charset="0"/>
              </a:defRPr>
            </a:lvl6pPr>
            <a:lvl7pPr marL="816314" algn="ctr" rtl="0" eaLnBrk="1" fontAlgn="base" hangingPunct="1">
              <a:spcBef>
                <a:spcPct val="0"/>
              </a:spcBef>
              <a:spcAft>
                <a:spcPct val="0"/>
              </a:spcAft>
              <a:defRPr sz="3900">
                <a:solidFill>
                  <a:schemeClr val="tx1"/>
                </a:solidFill>
                <a:latin typeface="Calibri" pitchFamily="34" charset="0"/>
              </a:defRPr>
            </a:lvl7pPr>
            <a:lvl8pPr marL="1224472" algn="ctr" rtl="0" eaLnBrk="1" fontAlgn="base" hangingPunct="1">
              <a:spcBef>
                <a:spcPct val="0"/>
              </a:spcBef>
              <a:spcAft>
                <a:spcPct val="0"/>
              </a:spcAft>
              <a:defRPr sz="3900">
                <a:solidFill>
                  <a:schemeClr val="tx1"/>
                </a:solidFill>
                <a:latin typeface="Calibri" pitchFamily="34" charset="0"/>
              </a:defRPr>
            </a:lvl8pPr>
            <a:lvl9pPr marL="1632629" algn="ctr" rtl="0" eaLnBrk="1" fontAlgn="base" hangingPunct="1">
              <a:spcBef>
                <a:spcPct val="0"/>
              </a:spcBef>
              <a:spcAft>
                <a:spcPct val="0"/>
              </a:spcAft>
              <a:defRPr sz="3900">
                <a:solidFill>
                  <a:schemeClr val="tx1"/>
                </a:solidFill>
                <a:latin typeface="Calibri" pitchFamily="34" charset="0"/>
              </a:defRPr>
            </a:lvl9pPr>
          </a:lstStyle>
          <a:p>
            <a:pPr>
              <a:lnSpc>
                <a:spcPct val="100000"/>
              </a:lnSpc>
            </a:pPr>
            <a:r>
              <a:rPr lang="sv-SE" sz="2800" dirty="0"/>
              <a:t>Sysselsättning</a:t>
            </a:r>
            <a:br>
              <a:rPr lang="sv-SE" sz="2800" dirty="0"/>
            </a:br>
            <a:r>
              <a:rPr lang="sv-SE" sz="2800" b="0" dirty="0"/>
              <a:t/>
            </a:r>
            <a:br>
              <a:rPr lang="sv-SE" sz="2800" b="0" dirty="0"/>
            </a:br>
            <a:endParaRPr lang="sv-SE" sz="2000" b="0" dirty="0"/>
          </a:p>
        </p:txBody>
      </p:sp>
      <p:sp>
        <p:nvSpPr>
          <p:cNvPr id="14" name="textruta 13">
            <a:extLst>
              <a:ext uri="{FF2B5EF4-FFF2-40B4-BE49-F238E27FC236}">
                <a16:creationId xmlns:a16="http://schemas.microsoft.com/office/drawing/2014/main" id="{00D9FF93-967C-464F-BD7E-4940E1F643A9}"/>
              </a:ext>
            </a:extLst>
          </p:cNvPr>
          <p:cNvSpPr txBox="1"/>
          <p:nvPr/>
        </p:nvSpPr>
        <p:spPr>
          <a:xfrm>
            <a:off x="763202" y="1114127"/>
            <a:ext cx="914400" cy="445636"/>
          </a:xfrm>
          <a:prstGeom prst="rect">
            <a:avLst/>
          </a:prstGeom>
          <a:noFill/>
        </p:spPr>
        <p:txBody>
          <a:bodyPr wrap="none" lIns="0" tIns="0" rIns="0" bIns="0" rtlCol="0">
            <a:noAutofit/>
          </a:bodyPr>
          <a:lstStyle/>
          <a:p>
            <a:r>
              <a:rPr lang="sv-SE" sz="1100" b="1" dirty="0"/>
              <a:t>Sysselsatta invånare</a:t>
            </a:r>
          </a:p>
          <a:p>
            <a:r>
              <a:rPr lang="sv-SE" sz="1100" dirty="0"/>
              <a:t>Index 100 = 2008 kv1</a:t>
            </a:r>
            <a:br>
              <a:rPr lang="sv-SE" sz="1100" dirty="0"/>
            </a:br>
            <a:endParaRPr lang="sv-SE" sz="1100" dirty="0"/>
          </a:p>
        </p:txBody>
      </p:sp>
      <p:pic>
        <p:nvPicPr>
          <p:cNvPr id="2" name="Bildobjekt 1">
            <a:extLst>
              <a:ext uri="{FF2B5EF4-FFF2-40B4-BE49-F238E27FC236}">
                <a16:creationId xmlns:a16="http://schemas.microsoft.com/office/drawing/2014/main" id="{1E657243-DD10-4BE1-B021-1B8BA41221F2}"/>
              </a:ext>
            </a:extLst>
          </p:cNvPr>
          <p:cNvPicPr>
            <a:picLocks noChangeAspect="1"/>
          </p:cNvPicPr>
          <p:nvPr/>
        </p:nvPicPr>
        <p:blipFill>
          <a:blip r:embed="rId3"/>
          <a:stretch>
            <a:fillRect/>
          </a:stretch>
        </p:blipFill>
        <p:spPr>
          <a:xfrm>
            <a:off x="142476" y="1549371"/>
            <a:ext cx="5401524" cy="3237257"/>
          </a:xfrm>
          <a:prstGeom prst="rect">
            <a:avLst/>
          </a:prstGeom>
        </p:spPr>
      </p:pic>
      <p:graphicFrame>
        <p:nvGraphicFramePr>
          <p:cNvPr id="15" name="Tabell 14">
            <a:extLst>
              <a:ext uri="{FF2B5EF4-FFF2-40B4-BE49-F238E27FC236}">
                <a16:creationId xmlns:a16="http://schemas.microsoft.com/office/drawing/2014/main" id="{DB674267-B1D0-4955-BD3B-5E463610DB86}"/>
              </a:ext>
            </a:extLst>
          </p:cNvPr>
          <p:cNvGraphicFramePr>
            <a:graphicFrameLocks noGrp="1"/>
          </p:cNvGraphicFramePr>
          <p:nvPr>
            <p:extLst>
              <p:ext uri="{D42A27DB-BD31-4B8C-83A1-F6EECF244321}">
                <p14:modId xmlns:p14="http://schemas.microsoft.com/office/powerpoint/2010/main" val="3858517648"/>
              </p:ext>
            </p:extLst>
          </p:nvPr>
        </p:nvGraphicFramePr>
        <p:xfrm>
          <a:off x="5599087" y="2866553"/>
          <a:ext cx="3323060" cy="1454512"/>
        </p:xfrm>
        <a:graphic>
          <a:graphicData uri="http://schemas.openxmlformats.org/drawingml/2006/table">
            <a:tbl>
              <a:tblPr/>
              <a:tblGrid>
                <a:gridCol w="1008000">
                  <a:extLst>
                    <a:ext uri="{9D8B030D-6E8A-4147-A177-3AD203B41FA5}">
                      <a16:colId xmlns:a16="http://schemas.microsoft.com/office/drawing/2014/main" val="335864869"/>
                    </a:ext>
                  </a:extLst>
                </a:gridCol>
                <a:gridCol w="623060">
                  <a:extLst>
                    <a:ext uri="{9D8B030D-6E8A-4147-A177-3AD203B41FA5}">
                      <a16:colId xmlns:a16="http://schemas.microsoft.com/office/drawing/2014/main" val="1571032473"/>
                    </a:ext>
                  </a:extLst>
                </a:gridCol>
                <a:gridCol w="756000">
                  <a:extLst>
                    <a:ext uri="{9D8B030D-6E8A-4147-A177-3AD203B41FA5}">
                      <a16:colId xmlns:a16="http://schemas.microsoft.com/office/drawing/2014/main" val="2144175824"/>
                    </a:ext>
                  </a:extLst>
                </a:gridCol>
                <a:gridCol w="504000">
                  <a:extLst>
                    <a:ext uri="{9D8B030D-6E8A-4147-A177-3AD203B41FA5}">
                      <a16:colId xmlns:a16="http://schemas.microsoft.com/office/drawing/2014/main" val="1072452997"/>
                    </a:ext>
                  </a:extLst>
                </a:gridCol>
                <a:gridCol w="432000">
                  <a:extLst>
                    <a:ext uri="{9D8B030D-6E8A-4147-A177-3AD203B41FA5}">
                      <a16:colId xmlns:a16="http://schemas.microsoft.com/office/drawing/2014/main" val="2865807425"/>
                    </a:ext>
                  </a:extLst>
                </a:gridCol>
              </a:tblGrid>
              <a:tr h="213376">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Antal</a:t>
                      </a:r>
                    </a:p>
                  </a:txBody>
                  <a:tcPr marL="9525" marR="9525" marT="952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Förändring</a:t>
                      </a:r>
                    </a:p>
                  </a:txBody>
                  <a:tcPr marL="9525" marR="9525" marT="9525" marB="0" anchor="b">
                    <a:lnL>
                      <a:noFill/>
                    </a:lnL>
                    <a:lnR>
                      <a:noFill/>
                    </a:lnR>
                    <a:lnT>
                      <a:noFill/>
                    </a:lnT>
                    <a:lnB>
                      <a:noFill/>
                    </a:lnB>
                  </a:tcPr>
                </a:tc>
                <a:tc gridSpan="2">
                  <a:txBody>
                    <a:bodyPr/>
                    <a:lstStyle/>
                    <a:p>
                      <a:pPr algn="ctr" fontAlgn="b"/>
                      <a:r>
                        <a:rPr lang="sv-SE" sz="800" b="0" i="0" u="none" strike="noStrike">
                          <a:solidFill>
                            <a:srgbClr val="000000"/>
                          </a:solidFill>
                          <a:effectLst/>
                          <a:latin typeface="Futura Std Book" panose="020B0502020204020303" pitchFamily="34" charset="0"/>
                        </a:rPr>
                        <a:t>Förändring (%)</a:t>
                      </a:r>
                    </a:p>
                  </a:txBody>
                  <a:tcPr marL="9525" marR="9525" marT="9525" marB="0" anchor="b">
                    <a:lnL>
                      <a:noFill/>
                    </a:lnL>
                    <a:lnR>
                      <a:noFill/>
                    </a:lnR>
                    <a:lnT>
                      <a:noFill/>
                    </a:lnT>
                    <a:lnB>
                      <a:noFill/>
                    </a:lnB>
                  </a:tcPr>
                </a:tc>
                <a:tc hMerge="1">
                  <a:txBody>
                    <a:bodyPr/>
                    <a:lstStyle/>
                    <a:p>
                      <a:endParaRPr lang="sv-SE"/>
                    </a:p>
                  </a:txBody>
                  <a:tcPr/>
                </a:tc>
                <a:extLst>
                  <a:ext uri="{0D108BD9-81ED-4DB2-BD59-A6C34878D82A}">
                    <a16:rowId xmlns:a16="http://schemas.microsoft.com/office/drawing/2014/main" val="1916388752"/>
                  </a:ext>
                </a:extLst>
              </a:tr>
              <a:tr h="233619">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2018 kv1</a:t>
                      </a:r>
                    </a:p>
                  </a:txBody>
                  <a:tcPr marL="9525" marR="9525" marT="952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-1 år (antal)</a:t>
                      </a:r>
                    </a:p>
                  </a:txBody>
                  <a:tcPr marL="9525" marR="9525" marT="952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-1 år</a:t>
                      </a:r>
                    </a:p>
                  </a:txBody>
                  <a:tcPr marL="9525" marR="9525" marT="952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- 5 år</a:t>
                      </a:r>
                    </a:p>
                  </a:txBody>
                  <a:tcPr marL="9525" marR="9525" marT="9525" marB="0" anchor="b">
                    <a:lnL>
                      <a:noFill/>
                    </a:lnL>
                    <a:lnR>
                      <a:noFill/>
                    </a:lnR>
                    <a:lnT>
                      <a:noFill/>
                    </a:lnT>
                    <a:lnB>
                      <a:noFill/>
                    </a:lnB>
                  </a:tcPr>
                </a:tc>
                <a:extLst>
                  <a:ext uri="{0D108BD9-81ED-4DB2-BD59-A6C34878D82A}">
                    <a16:rowId xmlns:a16="http://schemas.microsoft.com/office/drawing/2014/main" val="4059567570"/>
                  </a:ext>
                </a:extLst>
              </a:tr>
              <a:tr h="160432">
                <a:tc>
                  <a:txBody>
                    <a:bodyPr/>
                    <a:lstStyle/>
                    <a:p>
                      <a:pPr algn="l" fontAlgn="b"/>
                      <a:r>
                        <a:rPr lang="sv-SE" sz="800" b="0" i="0" u="none" strike="noStrike">
                          <a:solidFill>
                            <a:srgbClr val="000000"/>
                          </a:solidFill>
                          <a:effectLst/>
                          <a:latin typeface="Futura Std Book" panose="020B0502020204020303" pitchFamily="34" charset="0"/>
                        </a:rPr>
                        <a:t>Sverige</a:t>
                      </a:r>
                    </a:p>
                  </a:txBody>
                  <a:tcPr marL="9525" marR="9525" marT="952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5 017 100</a:t>
                      </a:r>
                    </a:p>
                  </a:txBody>
                  <a:tcPr marL="9525" marR="9525" marT="952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92 700</a:t>
                      </a:r>
                    </a:p>
                  </a:txBody>
                  <a:tcPr marL="9525" marR="9525" marT="952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1,9</a:t>
                      </a:r>
                    </a:p>
                  </a:txBody>
                  <a:tcPr marL="9525" marR="9525" marT="952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8,9</a:t>
                      </a:r>
                    </a:p>
                  </a:txBody>
                  <a:tcPr marL="9525" marR="9525" marT="9525" marB="0" anchor="b">
                    <a:lnL>
                      <a:noFill/>
                    </a:lnL>
                    <a:lnR>
                      <a:noFill/>
                    </a:lnR>
                    <a:lnT>
                      <a:noFill/>
                    </a:lnT>
                    <a:lnB>
                      <a:noFill/>
                    </a:lnB>
                  </a:tcPr>
                </a:tc>
                <a:extLst>
                  <a:ext uri="{0D108BD9-81ED-4DB2-BD59-A6C34878D82A}">
                    <a16:rowId xmlns:a16="http://schemas.microsoft.com/office/drawing/2014/main" val="4251427973"/>
                  </a:ext>
                </a:extLst>
              </a:tr>
              <a:tr h="213376">
                <a:tc>
                  <a:txBody>
                    <a:bodyPr/>
                    <a:lstStyle/>
                    <a:p>
                      <a:pPr algn="l" fontAlgn="b"/>
                      <a:r>
                        <a:rPr lang="sv-SE" sz="800" b="0" i="0" u="none" strike="noStrike">
                          <a:solidFill>
                            <a:srgbClr val="000000"/>
                          </a:solidFill>
                          <a:effectLst/>
                          <a:latin typeface="Futura Std Book" panose="020B0502020204020303" pitchFamily="34" charset="0"/>
                        </a:rPr>
                        <a:t>Stockholmsregionen</a:t>
                      </a:r>
                    </a:p>
                  </a:txBody>
                  <a:tcPr marL="9525" marR="9525" marT="952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2 308 300</a:t>
                      </a:r>
                    </a:p>
                  </a:txBody>
                  <a:tcPr marL="9525" marR="9525" marT="952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60 200</a:t>
                      </a:r>
                    </a:p>
                  </a:txBody>
                  <a:tcPr marL="9525" marR="9525" marT="952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2,7</a:t>
                      </a:r>
                    </a:p>
                  </a:txBody>
                  <a:tcPr marL="9525" marR="9525" marT="952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9,9</a:t>
                      </a:r>
                    </a:p>
                  </a:txBody>
                  <a:tcPr marL="9525" marR="9525" marT="9525" marB="0" anchor="b">
                    <a:lnL>
                      <a:noFill/>
                    </a:lnL>
                    <a:lnR>
                      <a:noFill/>
                    </a:lnR>
                    <a:lnT>
                      <a:noFill/>
                    </a:lnT>
                    <a:lnB>
                      <a:noFill/>
                    </a:lnB>
                  </a:tcPr>
                </a:tc>
                <a:extLst>
                  <a:ext uri="{0D108BD9-81ED-4DB2-BD59-A6C34878D82A}">
                    <a16:rowId xmlns:a16="http://schemas.microsoft.com/office/drawing/2014/main" val="3628675851"/>
                  </a:ext>
                </a:extLst>
              </a:tr>
              <a:tr h="160432">
                <a:tc>
                  <a:txBody>
                    <a:bodyPr/>
                    <a:lstStyle/>
                    <a:p>
                      <a:pPr algn="l" fontAlgn="b"/>
                      <a:r>
                        <a:rPr lang="sv-SE" sz="800" b="1" i="0" u="none" strike="noStrike">
                          <a:solidFill>
                            <a:srgbClr val="000000"/>
                          </a:solidFill>
                          <a:effectLst/>
                          <a:latin typeface="Futura Std Book" panose="020B0502020204020303" pitchFamily="34" charset="0"/>
                        </a:rPr>
                        <a:t>Stockholms län</a:t>
                      </a:r>
                    </a:p>
                  </a:txBody>
                  <a:tcPr marL="9525" marR="9525" marT="9525" marB="0" anchor="b">
                    <a:lnL>
                      <a:noFill/>
                    </a:lnL>
                    <a:lnR>
                      <a:noFill/>
                    </a:lnR>
                    <a:lnT>
                      <a:noFill/>
                    </a:lnT>
                    <a:lnB>
                      <a:noFill/>
                    </a:lnB>
                  </a:tcPr>
                </a:tc>
                <a:tc>
                  <a:txBody>
                    <a:bodyPr/>
                    <a:lstStyle/>
                    <a:p>
                      <a:pPr algn="ctr" fontAlgn="b"/>
                      <a:r>
                        <a:rPr lang="sv-SE" sz="800" b="1" i="0" u="none" strike="noStrike">
                          <a:solidFill>
                            <a:srgbClr val="000000"/>
                          </a:solidFill>
                          <a:effectLst/>
                          <a:latin typeface="Futura Std Book" panose="020B0502020204020303" pitchFamily="34" charset="0"/>
                        </a:rPr>
                        <a:t>1 236 700</a:t>
                      </a:r>
                    </a:p>
                  </a:txBody>
                  <a:tcPr marL="9525" marR="9525" marT="9525" marB="0" anchor="b">
                    <a:lnL>
                      <a:noFill/>
                    </a:lnL>
                    <a:lnR>
                      <a:noFill/>
                    </a:lnR>
                    <a:lnT>
                      <a:noFill/>
                    </a:lnT>
                    <a:lnB>
                      <a:noFill/>
                    </a:lnB>
                  </a:tcPr>
                </a:tc>
                <a:tc>
                  <a:txBody>
                    <a:bodyPr/>
                    <a:lstStyle/>
                    <a:p>
                      <a:pPr algn="ctr" fontAlgn="b"/>
                      <a:r>
                        <a:rPr lang="sv-SE" sz="800" b="1" i="0" u="none" strike="noStrike">
                          <a:solidFill>
                            <a:srgbClr val="000000"/>
                          </a:solidFill>
                          <a:effectLst/>
                          <a:latin typeface="Futura Std Book" panose="020B0502020204020303" pitchFamily="34" charset="0"/>
                        </a:rPr>
                        <a:t>27 900</a:t>
                      </a:r>
                    </a:p>
                  </a:txBody>
                  <a:tcPr marL="9525" marR="9525" marT="9525" marB="0" anchor="b">
                    <a:lnL>
                      <a:noFill/>
                    </a:lnL>
                    <a:lnR>
                      <a:noFill/>
                    </a:lnR>
                    <a:lnT>
                      <a:noFill/>
                    </a:lnT>
                    <a:lnB>
                      <a:noFill/>
                    </a:lnB>
                  </a:tcPr>
                </a:tc>
                <a:tc>
                  <a:txBody>
                    <a:bodyPr/>
                    <a:lstStyle/>
                    <a:p>
                      <a:pPr algn="ctr" fontAlgn="b"/>
                      <a:r>
                        <a:rPr lang="sv-SE" sz="800" b="1" i="0" u="none" strike="noStrike">
                          <a:solidFill>
                            <a:srgbClr val="000000"/>
                          </a:solidFill>
                          <a:effectLst/>
                          <a:latin typeface="Futura Std Book" panose="020B0502020204020303" pitchFamily="34" charset="0"/>
                        </a:rPr>
                        <a:t>2,3</a:t>
                      </a:r>
                    </a:p>
                  </a:txBody>
                  <a:tcPr marL="9525" marR="9525" marT="9525" marB="0" anchor="b">
                    <a:lnL>
                      <a:noFill/>
                    </a:lnL>
                    <a:lnR>
                      <a:noFill/>
                    </a:lnR>
                    <a:lnT>
                      <a:noFill/>
                    </a:lnT>
                    <a:lnB>
                      <a:noFill/>
                    </a:lnB>
                  </a:tcPr>
                </a:tc>
                <a:tc>
                  <a:txBody>
                    <a:bodyPr/>
                    <a:lstStyle/>
                    <a:p>
                      <a:pPr algn="ctr" fontAlgn="b"/>
                      <a:r>
                        <a:rPr lang="sv-SE" sz="800" b="1" i="0" u="none" strike="noStrike">
                          <a:solidFill>
                            <a:srgbClr val="000000"/>
                          </a:solidFill>
                          <a:effectLst/>
                          <a:latin typeface="Futura Std Book" panose="020B0502020204020303" pitchFamily="34" charset="0"/>
                        </a:rPr>
                        <a:t>10,9</a:t>
                      </a:r>
                    </a:p>
                  </a:txBody>
                  <a:tcPr marL="9525" marR="9525" marT="9525" marB="0" anchor="b">
                    <a:lnL>
                      <a:noFill/>
                    </a:lnL>
                    <a:lnR>
                      <a:noFill/>
                    </a:lnR>
                    <a:lnT>
                      <a:noFill/>
                    </a:lnT>
                    <a:lnB>
                      <a:noFill/>
                    </a:lnB>
                  </a:tcPr>
                </a:tc>
                <a:extLst>
                  <a:ext uri="{0D108BD9-81ED-4DB2-BD59-A6C34878D82A}">
                    <a16:rowId xmlns:a16="http://schemas.microsoft.com/office/drawing/2014/main" val="132640173"/>
                  </a:ext>
                </a:extLst>
              </a:tr>
              <a:tr h="160432">
                <a:tc>
                  <a:txBody>
                    <a:bodyPr/>
                    <a:lstStyle/>
                    <a:p>
                      <a:pPr algn="l" fontAlgn="b"/>
                      <a:r>
                        <a:rPr lang="sv-SE" sz="800" b="1" i="0" u="none" strike="noStrike">
                          <a:solidFill>
                            <a:srgbClr val="000000"/>
                          </a:solidFill>
                          <a:effectLst/>
                          <a:latin typeface="Futura Std Book" panose="020B0502020204020303" pitchFamily="34" charset="0"/>
                        </a:rPr>
                        <a:t>Stockholms stad</a:t>
                      </a:r>
                    </a:p>
                  </a:txBody>
                  <a:tcPr marL="9525" marR="9525" marT="9525" marB="0" anchor="b">
                    <a:lnL>
                      <a:noFill/>
                    </a:lnL>
                    <a:lnR>
                      <a:noFill/>
                    </a:lnR>
                    <a:lnT>
                      <a:noFill/>
                    </a:lnT>
                    <a:lnB>
                      <a:noFill/>
                    </a:lnB>
                  </a:tcPr>
                </a:tc>
                <a:tc>
                  <a:txBody>
                    <a:bodyPr/>
                    <a:lstStyle/>
                    <a:p>
                      <a:pPr algn="ctr" fontAlgn="b"/>
                      <a:r>
                        <a:rPr lang="sv-SE" sz="800" b="1" i="0" u="none" strike="noStrike">
                          <a:solidFill>
                            <a:srgbClr val="000000"/>
                          </a:solidFill>
                          <a:effectLst/>
                          <a:latin typeface="Futura Std Book" panose="020B0502020204020303" pitchFamily="34" charset="0"/>
                        </a:rPr>
                        <a:t>535 600</a:t>
                      </a:r>
                    </a:p>
                  </a:txBody>
                  <a:tcPr marL="9525" marR="9525" marT="9525" marB="0" anchor="b">
                    <a:lnL>
                      <a:noFill/>
                    </a:lnL>
                    <a:lnR>
                      <a:noFill/>
                    </a:lnR>
                    <a:lnT>
                      <a:noFill/>
                    </a:lnT>
                    <a:lnB>
                      <a:noFill/>
                    </a:lnB>
                  </a:tcPr>
                </a:tc>
                <a:tc>
                  <a:txBody>
                    <a:bodyPr/>
                    <a:lstStyle/>
                    <a:p>
                      <a:pPr algn="ctr" fontAlgn="b"/>
                      <a:r>
                        <a:rPr lang="sv-SE" sz="800" b="1" i="0" u="none" strike="noStrike">
                          <a:solidFill>
                            <a:srgbClr val="000000"/>
                          </a:solidFill>
                          <a:effectLst/>
                          <a:latin typeface="Futura Std Book" panose="020B0502020204020303" pitchFamily="34" charset="0"/>
                        </a:rPr>
                        <a:t>7 000</a:t>
                      </a:r>
                    </a:p>
                  </a:txBody>
                  <a:tcPr marL="9525" marR="9525" marT="9525" marB="0" anchor="b">
                    <a:lnL>
                      <a:noFill/>
                    </a:lnL>
                    <a:lnR>
                      <a:noFill/>
                    </a:lnR>
                    <a:lnT>
                      <a:noFill/>
                    </a:lnT>
                    <a:lnB>
                      <a:noFill/>
                    </a:lnB>
                  </a:tcPr>
                </a:tc>
                <a:tc>
                  <a:txBody>
                    <a:bodyPr/>
                    <a:lstStyle/>
                    <a:p>
                      <a:pPr algn="ctr" fontAlgn="b"/>
                      <a:r>
                        <a:rPr lang="sv-SE" sz="800" b="1" i="0" u="none" strike="noStrike">
                          <a:solidFill>
                            <a:srgbClr val="000000"/>
                          </a:solidFill>
                          <a:effectLst/>
                          <a:latin typeface="Futura Std Book" panose="020B0502020204020303" pitchFamily="34" charset="0"/>
                        </a:rPr>
                        <a:t>1,3</a:t>
                      </a:r>
                    </a:p>
                  </a:txBody>
                  <a:tcPr marL="9525" marR="9525" marT="9525" marB="0" anchor="b">
                    <a:lnL>
                      <a:noFill/>
                    </a:lnL>
                    <a:lnR>
                      <a:noFill/>
                    </a:lnR>
                    <a:lnT>
                      <a:noFill/>
                    </a:lnT>
                    <a:lnB>
                      <a:noFill/>
                    </a:lnB>
                  </a:tcPr>
                </a:tc>
                <a:tc>
                  <a:txBody>
                    <a:bodyPr/>
                    <a:lstStyle/>
                    <a:p>
                      <a:pPr algn="ctr" fontAlgn="b"/>
                      <a:r>
                        <a:rPr lang="sv-SE" sz="800" b="1" i="0" u="none" strike="noStrike">
                          <a:solidFill>
                            <a:srgbClr val="000000"/>
                          </a:solidFill>
                          <a:effectLst/>
                          <a:latin typeface="Futura Std Book" panose="020B0502020204020303" pitchFamily="34" charset="0"/>
                        </a:rPr>
                        <a:t>8,8</a:t>
                      </a:r>
                    </a:p>
                  </a:txBody>
                  <a:tcPr marL="9525" marR="9525" marT="9525" marB="0" anchor="b">
                    <a:lnL>
                      <a:noFill/>
                    </a:lnL>
                    <a:lnR>
                      <a:noFill/>
                    </a:lnR>
                    <a:lnT>
                      <a:noFill/>
                    </a:lnT>
                    <a:lnB>
                      <a:noFill/>
                    </a:lnB>
                  </a:tcPr>
                </a:tc>
                <a:extLst>
                  <a:ext uri="{0D108BD9-81ED-4DB2-BD59-A6C34878D82A}">
                    <a16:rowId xmlns:a16="http://schemas.microsoft.com/office/drawing/2014/main" val="1558236717"/>
                  </a:ext>
                </a:extLst>
              </a:tr>
              <a:tr h="312845">
                <a:tc>
                  <a:txBody>
                    <a:bodyPr/>
                    <a:lstStyle/>
                    <a:p>
                      <a:pPr algn="l" fontAlgn="b"/>
                      <a:r>
                        <a:rPr lang="sv-SE" sz="800" b="0" i="0" u="none" strike="noStrike">
                          <a:solidFill>
                            <a:srgbClr val="000000"/>
                          </a:solidFill>
                          <a:effectLst/>
                          <a:latin typeface="Futura Std Book" panose="020B0502020204020303" pitchFamily="34" charset="0"/>
                        </a:rPr>
                        <a:t>Sverige exkl Stockholms län</a:t>
                      </a:r>
                    </a:p>
                  </a:txBody>
                  <a:tcPr marL="9525" marR="9525" marT="952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3 780 400</a:t>
                      </a:r>
                    </a:p>
                  </a:txBody>
                  <a:tcPr marL="9525" marR="9525" marT="952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64 800</a:t>
                      </a:r>
                    </a:p>
                  </a:txBody>
                  <a:tcPr marL="9525" marR="9525" marT="952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1,7</a:t>
                      </a:r>
                    </a:p>
                  </a:txBody>
                  <a:tcPr marL="9525" marR="9525" marT="9525" marB="0" anchor="b">
                    <a:lnL>
                      <a:noFill/>
                    </a:lnL>
                    <a:lnR>
                      <a:noFill/>
                    </a:lnR>
                    <a:lnT>
                      <a:noFill/>
                    </a:lnT>
                    <a:lnB>
                      <a:noFill/>
                    </a:lnB>
                  </a:tcPr>
                </a:tc>
                <a:tc>
                  <a:txBody>
                    <a:bodyPr/>
                    <a:lstStyle/>
                    <a:p>
                      <a:pPr algn="ctr" fontAlgn="b"/>
                      <a:r>
                        <a:rPr lang="sv-SE" sz="800" b="0" i="0" u="none" strike="noStrike" dirty="0">
                          <a:solidFill>
                            <a:srgbClr val="000000"/>
                          </a:solidFill>
                          <a:effectLst/>
                          <a:latin typeface="Futura Std Book" panose="020B0502020204020303" pitchFamily="34" charset="0"/>
                        </a:rPr>
                        <a:t>8,2</a:t>
                      </a:r>
                    </a:p>
                  </a:txBody>
                  <a:tcPr marL="9525" marR="9525" marT="9525" marB="0" anchor="b">
                    <a:lnL>
                      <a:noFill/>
                    </a:lnL>
                    <a:lnR>
                      <a:noFill/>
                    </a:lnR>
                    <a:lnT>
                      <a:noFill/>
                    </a:lnT>
                    <a:lnB>
                      <a:noFill/>
                    </a:lnB>
                  </a:tcPr>
                </a:tc>
                <a:extLst>
                  <a:ext uri="{0D108BD9-81ED-4DB2-BD59-A6C34878D82A}">
                    <a16:rowId xmlns:a16="http://schemas.microsoft.com/office/drawing/2014/main" val="3898066903"/>
                  </a:ext>
                </a:extLst>
              </a:tr>
            </a:tbl>
          </a:graphicData>
        </a:graphic>
      </p:graphicFrame>
    </p:spTree>
    <p:extLst>
      <p:ext uri="{BB962C8B-B14F-4D97-AF65-F5344CB8AC3E}">
        <p14:creationId xmlns:p14="http://schemas.microsoft.com/office/powerpoint/2010/main" val="4014888228"/>
      </p:ext>
    </p:extLst>
  </p:cSld>
  <p:clrMapOvr>
    <a:masterClrMapping/>
  </p:clrMapOvr>
</p:sld>
</file>

<file path=ppt/theme/theme1.xml><?xml version="1.0" encoding="utf-8"?>
<a:theme xmlns:a="http://schemas.openxmlformats.org/drawingml/2006/main" name="SBR 16 9">
  <a:themeElements>
    <a:clrScheme name="Anpassat 73">
      <a:dk1>
        <a:sysClr val="windowText" lastClr="000000"/>
      </a:dk1>
      <a:lt1>
        <a:sysClr val="window" lastClr="FFFFFF"/>
      </a:lt1>
      <a:dk2>
        <a:srgbClr val="000000"/>
      </a:dk2>
      <a:lt2>
        <a:srgbClr val="FFFFFF"/>
      </a:lt2>
      <a:accent1>
        <a:srgbClr val="C40064"/>
      </a:accent1>
      <a:accent2>
        <a:srgbClr val="006EBF"/>
      </a:accent2>
      <a:accent3>
        <a:srgbClr val="00867F"/>
      </a:accent3>
      <a:accent4>
        <a:srgbClr val="DD4A2C"/>
      </a:accent4>
      <a:accent5>
        <a:srgbClr val="5D237D"/>
      </a:accent5>
      <a:accent6>
        <a:srgbClr val="E6E6E6"/>
      </a:accent6>
      <a:hlink>
        <a:srgbClr val="000000"/>
      </a:hlink>
      <a:folHlink>
        <a:srgbClr val="E6E6E6"/>
      </a:folHlink>
    </a:clrScheme>
    <a:fontScheme name="Anpassat 51">
      <a:majorFont>
        <a:latin typeface="Futura Std Book"/>
        <a:ea typeface=""/>
        <a:cs typeface=""/>
      </a:majorFont>
      <a:minorFont>
        <a:latin typeface="Futura Std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ts val="2400"/>
          </a:lnSpc>
          <a:defRPr sz="2000" dirty="0" err="1" smtClean="0"/>
        </a:defPPr>
      </a:lstStyle>
    </a:tx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SBR 16 9</Template>
  <TotalTime>7963</TotalTime>
  <Words>2695</Words>
  <Application>Microsoft Office PowerPoint</Application>
  <PresentationFormat>Bildspel på skärmen (16:9)</PresentationFormat>
  <Paragraphs>1449</Paragraphs>
  <Slides>20</Slides>
  <Notes>2</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20</vt:i4>
      </vt:variant>
    </vt:vector>
  </HeadingPairs>
  <TitlesOfParts>
    <vt:vector size="26" baseType="lpstr">
      <vt:lpstr>Arial</vt:lpstr>
      <vt:lpstr>Calibri</vt:lpstr>
      <vt:lpstr>Futura Std Book</vt:lpstr>
      <vt:lpstr>Futura Std Book</vt:lpstr>
      <vt:lpstr>Wingdings</vt:lpstr>
      <vt:lpstr>SBR 16 9</vt:lpstr>
      <vt:lpstr>Stockholmskonjunkturen Stockholms län och stad, 2018 kv 1    20 juni 2018 Stockholm Business Region</vt:lpstr>
      <vt:lpstr>Om rapporten</vt:lpstr>
      <vt:lpstr>Konjunkturläget i Stockholm 2018 kv1  </vt:lpstr>
      <vt:lpstr>Lönesumma</vt:lpstr>
      <vt:lpstr>Lönesumma efter sektor</vt:lpstr>
      <vt:lpstr>Lönesumma, 2018 kv1</vt:lpstr>
      <vt:lpstr>PowerPoint-presentation</vt:lpstr>
      <vt:lpstr>PowerPoint-presentation</vt:lpstr>
      <vt:lpstr>PowerPoint-presentation</vt:lpstr>
      <vt:lpstr>PowerPoint-presentation</vt:lpstr>
      <vt:lpstr>PowerPoint-presentation</vt:lpstr>
      <vt:lpstr>PowerPoint-presentation</vt:lpstr>
      <vt:lpstr>PowerPoint-presentation</vt:lpstr>
      <vt:lpstr>Ungdomsarbetslöshet och långtidsarbetslöshet </vt:lpstr>
      <vt:lpstr>PowerPoint-presentation</vt:lpstr>
      <vt:lpstr>PowerPoint-presentation</vt:lpstr>
      <vt:lpstr>PowerPoint-presentation</vt:lpstr>
      <vt:lpstr>PowerPoint-presentation</vt:lpstr>
      <vt:lpstr>PowerPoint-presentation</vt:lpstr>
      <vt:lpstr>Stockholm Business Region   Stockholm Business Region har till uppgift att utveckla och marknadsföra Stockholm som etablerings- och besöksdestination under varumärket Stockholm – The Capital of Scandinavia. Målet är att Stockholm ska bli Europas ledande hållbara tillväxtregion.   Bolaget ägs av Stockholms stad och har två dotterbolag, Invest Stockholm och Visit Stockholm.  Samtliga rapporter finns tillgängliga på www.stockholmbusinessregion.se  Frågor kan ställas till Stefan Frid på Invest Stockholm.  Ansvarig utgivare: Olle Zetterberg, VD Stockholm Business Region.   Stockholm Business Region  P.O. Box 16282  SE-103 25 Stockholm, Sweden  Phone + 46 8 508 280 00  www.visitstockholm.com  www.investstockholm.com  www.stockholmbusinessregion.se  </vt:lpstr>
    </vt:vector>
  </TitlesOfParts>
  <Company>Volvo 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Konjunturen</dc:title>
  <dc:creator>Stefan Frid</dc:creator>
  <cp:lastModifiedBy>Marie Sundström</cp:lastModifiedBy>
  <cp:revision>598</cp:revision>
  <cp:lastPrinted>2015-02-26T14:29:42Z</cp:lastPrinted>
  <dcterms:created xsi:type="dcterms:W3CDTF">2015-02-13T14:20:44Z</dcterms:created>
  <dcterms:modified xsi:type="dcterms:W3CDTF">2018-06-21T12:52:27Z</dcterms:modified>
</cp:coreProperties>
</file>