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9" r:id="rId3"/>
    <p:sldId id="290" r:id="rId4"/>
    <p:sldId id="271" r:id="rId5"/>
    <p:sldId id="286" r:id="rId6"/>
    <p:sldId id="287" r:id="rId7"/>
    <p:sldId id="288" r:id="rId8"/>
    <p:sldId id="267" r:id="rId9"/>
    <p:sldId id="260" r:id="rId10"/>
    <p:sldId id="266" r:id="rId11"/>
    <p:sldId id="291" r:id="rId12"/>
    <p:sldId id="285" r:id="rId13"/>
    <p:sldId id="278" r:id="rId14"/>
    <p:sldId id="292" r:id="rId15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8" autoAdjust="0"/>
    <p:restoredTop sz="81350" autoAdjust="0"/>
  </p:normalViewPr>
  <p:slideViewPr>
    <p:cSldViewPr>
      <p:cViewPr>
        <p:scale>
          <a:sx n="90" d="100"/>
          <a:sy n="90" d="100"/>
        </p:scale>
        <p:origin x="-167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Blad1!$B$4</c:f>
              <c:strCache>
                <c:ptCount val="1"/>
                <c:pt idx="0">
                  <c:v>Avstånd till arbetsplats (km)</c:v>
                </c:pt>
              </c:strCache>
            </c:strRef>
          </c:tx>
          <c:invertIfNegative val="0"/>
          <c:cat>
            <c:numRef>
              <c:f>Blad1!$C$3:$D$3</c:f>
              <c:numCache>
                <c:formatCode>General</c:formatCode>
                <c:ptCount val="2"/>
                <c:pt idx="0">
                  <c:v>2012</c:v>
                </c:pt>
                <c:pt idx="1">
                  <c:v>2001</c:v>
                </c:pt>
              </c:numCache>
            </c:numRef>
          </c:cat>
          <c:val>
            <c:numRef>
              <c:f>Blad1!$C$4:$D$4</c:f>
              <c:numCache>
                <c:formatCode>General</c:formatCode>
                <c:ptCount val="2"/>
                <c:pt idx="0">
                  <c:v>23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987904"/>
        <c:axId val="153530368"/>
      </c:barChart>
      <c:catAx>
        <c:axId val="152987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sv-SE"/>
          </a:p>
        </c:txPr>
        <c:crossAx val="153530368"/>
        <c:crosses val="autoZero"/>
        <c:auto val="1"/>
        <c:lblAlgn val="ctr"/>
        <c:lblOffset val="100"/>
        <c:noMultiLvlLbl val="0"/>
      </c:catAx>
      <c:valAx>
        <c:axId val="1535303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v-SE"/>
          </a:p>
        </c:txPr>
        <c:crossAx val="1529879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Blad1!$C$6</c:f>
              <c:strCache>
                <c:ptCount val="1"/>
                <c:pt idx="0">
                  <c:v>år 2001</c:v>
                </c:pt>
              </c:strCache>
            </c:strRef>
          </c:tx>
          <c:dLbls>
            <c:dLbl>
              <c:idx val="0"/>
              <c:layout>
                <c:manualLayout>
                  <c:x val="-1.6181225650122151E-2"/>
                  <c:y val="-0.1574074074074074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sv-SE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Blad1!$B$7:$B$8</c:f>
              <c:strCache>
                <c:ptCount val="1"/>
                <c:pt idx="0">
                  <c:v>Restid till arbetsplats</c:v>
                </c:pt>
              </c:strCache>
            </c:strRef>
          </c:cat>
          <c:val>
            <c:numRef>
              <c:f>Blad1!$C$7:$C$8</c:f>
              <c:numCache>
                <c:formatCode>General</c:formatCode>
                <c:ptCount val="2"/>
                <c:pt idx="0">
                  <c:v>24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Blad1!$D$6</c:f>
              <c:strCache>
                <c:ptCount val="1"/>
                <c:pt idx="0">
                  <c:v>år 2012</c:v>
                </c:pt>
              </c:strCache>
            </c:strRef>
          </c:tx>
          <c:dLbls>
            <c:dLbl>
              <c:idx val="0"/>
              <c:layout>
                <c:manualLayout>
                  <c:x val="3.2362451300244296E-3"/>
                  <c:y val="-0.435185549722951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sv-SE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Blad1!$B$7:$B$8</c:f>
              <c:strCache>
                <c:ptCount val="1"/>
                <c:pt idx="0">
                  <c:v>Restid till arbetsplats</c:v>
                </c:pt>
              </c:strCache>
            </c:strRef>
          </c:cat>
          <c:val>
            <c:numRef>
              <c:f>Blad1!$D$7:$D$8</c:f>
              <c:numCache>
                <c:formatCode>General</c:formatCode>
                <c:ptCount val="2"/>
                <c:pt idx="0">
                  <c:v>33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0.51294</cdr:x>
      <cdr:y>0.45602</cdr:y>
    </cdr:from>
    <cdr:to>
      <cdr:x>0.73139</cdr:x>
      <cdr:y>0.6331</cdr:y>
    </cdr:to>
    <cdr:sp macro="" textlink="">
      <cdr:nvSpPr>
        <cdr:cNvPr id="2" name="textruta 8"/>
        <cdr:cNvSpPr txBox="1"/>
      </cdr:nvSpPr>
      <cdr:spPr>
        <a:xfrm xmlns:a="http://schemas.openxmlformats.org/drawingml/2006/main">
          <a:off x="2012950" y="1250950"/>
          <a:ext cx="857250" cy="485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600" b="1"/>
            <a:t>33 min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8E594-64F4-417E-860A-1C59A4C4812A}" type="datetimeFigureOut">
              <a:rPr lang="sv-SE" smtClean="0"/>
              <a:t>2015-06-25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014EF-98FA-450B-945E-D3998490F8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694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ACEAB-29F4-4793-9FE1-7214123EC6B0}" type="datetimeFigureOut">
              <a:rPr lang="sv-SE" smtClean="0"/>
              <a:pPr/>
              <a:t>2015-06-25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AF148-7E70-43D7-9085-EA6C4EEF2C7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148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 </a:t>
            </a:r>
            <a:r>
              <a:rPr lang="sv-SE" baseline="0" dirty="0" smtClean="0"/>
              <a:t>presenterar pendlingsdata gemensamt i Östra Mellansverige men några års mellanrum,</a:t>
            </a:r>
          </a:p>
          <a:p>
            <a:r>
              <a:rPr lang="sv-SE" baseline="0" dirty="0" smtClean="0"/>
              <a:t>Vi har en omfattande regional pendling.</a:t>
            </a:r>
          </a:p>
          <a:p>
            <a:r>
              <a:rPr lang="sv-SE" baseline="0" dirty="0" smtClean="0"/>
              <a:t>Så vi har länge vetat att regionens kvinnor pendlar i mindre omfattning än regionens män.</a:t>
            </a:r>
          </a:p>
          <a:p>
            <a:r>
              <a:rPr lang="sv-SE" baseline="0" dirty="0" smtClean="0"/>
              <a:t>Men det finns stora skillnader som beror på utbildningsnivå och inkomst.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F148-7E70-43D7-9085-EA6C4EEF2C7A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022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F148-7E70-43D7-9085-EA6C4EEF2C7A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4782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Kollektivtrafiken förlorade slaget mot bilen redan på 50-talet.</a:t>
            </a:r>
          </a:p>
          <a:p>
            <a:r>
              <a:rPr lang="sv-SE" dirty="0" smtClean="0"/>
              <a:t>Idag runt 20 %</a:t>
            </a:r>
          </a:p>
          <a:p>
            <a:endParaRPr lang="sv-SE" dirty="0" smtClean="0"/>
          </a:p>
          <a:p>
            <a:r>
              <a:rPr lang="sv-SE" baseline="0" dirty="0" smtClean="0"/>
              <a:t>Men även </a:t>
            </a:r>
            <a:r>
              <a:rPr lang="sv-SE" i="1" baseline="0" dirty="0" smtClean="0"/>
              <a:t>antalet</a:t>
            </a:r>
            <a:r>
              <a:rPr lang="sv-SE" baseline="0" dirty="0" smtClean="0"/>
              <a:t> bilresor överstiger övriga transportslag.</a:t>
            </a:r>
          </a:p>
          <a:p>
            <a:r>
              <a:rPr lang="sv-SE" baseline="0" dirty="0" smtClean="0"/>
              <a:t>Nästan alla människor gör dagligen en resa där det huvudsakliga transportmedlet är bil.</a:t>
            </a:r>
          </a:p>
          <a:p>
            <a:r>
              <a:rPr lang="sv-SE" baseline="0" dirty="0" smtClean="0"/>
              <a:t>Bara hälften av alla gör motsvarande till fots eller med cykel</a:t>
            </a:r>
          </a:p>
          <a:p>
            <a:endParaRPr lang="sv-S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Det gäller även korta resor -  fjärde resa under 1 km sker med bil enligt resvaneundersökning i Örebro kommun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  <a:p>
            <a:r>
              <a:rPr lang="sv-SE" dirty="0" smtClean="0"/>
              <a:t>(Tåg ingår i övrigt). </a:t>
            </a:r>
          </a:p>
          <a:p>
            <a:r>
              <a:rPr lang="sv-SE" dirty="0" smtClean="0"/>
              <a:t>Bilen</a:t>
            </a:r>
            <a:r>
              <a:rPr lang="sv-SE" baseline="0" dirty="0" smtClean="0"/>
              <a:t> tar hela marknadsandelen i takt med att unga går in i vuxenvärlden.</a:t>
            </a:r>
          </a:p>
          <a:p>
            <a:r>
              <a:rPr lang="sv-SE" baseline="0" dirty="0" smtClean="0"/>
              <a:t>När man äntligen får råd att köpa bil, gör man det…och man använder den!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F148-7E70-43D7-9085-EA6C4EEF2C7A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3835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Bilen håller</a:t>
            </a:r>
            <a:r>
              <a:rPr lang="sv-SE" baseline="0" dirty="0" smtClean="0"/>
              <a:t> ganska snabbt på att bli </a:t>
            </a:r>
            <a:r>
              <a:rPr lang="sv-SE" baseline="0" dirty="0" err="1" smtClean="0"/>
              <a:t>jämtställd</a:t>
            </a:r>
            <a:r>
              <a:rPr lang="sv-SE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Man sitter inte bakom ratten lika ofta,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men kvinnor gör i dag lika många bilresor som mannen.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F148-7E70-43D7-9085-EA6C4EEF2C7A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6805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Vi vill integrera ÖMS mer. Det behövs av många anledningar.</a:t>
            </a:r>
          </a:p>
          <a:p>
            <a:r>
              <a:rPr lang="sv-SE" baseline="0" dirty="0" smtClean="0"/>
              <a:t>Då är bra kollektivtrafik </a:t>
            </a:r>
            <a:r>
              <a:rPr lang="sv-SE" baseline="0" smtClean="0"/>
              <a:t>en nyckelfaktor </a:t>
            </a:r>
            <a:r>
              <a:rPr lang="sv-SE" baseline="0" dirty="0" smtClean="0"/>
              <a:t>för att skapa en hållbar och jämställd region.</a:t>
            </a: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39C1-B51A-4AE6-BD3C-248179A62CC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624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Utvecklingen är av pendlingen</a:t>
            </a:r>
            <a:r>
              <a:rPr lang="sv-SE" baseline="0" dirty="0" smtClean="0"/>
              <a:t> är </a:t>
            </a:r>
            <a:r>
              <a:rPr lang="sv-SE" baseline="0" dirty="0" err="1" smtClean="0"/>
              <a:t>svårttydd</a:t>
            </a:r>
            <a:endParaRPr lang="sv-SE" baseline="0" dirty="0" smtClean="0"/>
          </a:p>
          <a:p>
            <a:r>
              <a:rPr lang="sv-SE" baseline="0" dirty="0" smtClean="0"/>
              <a:t>Grönt ökning, rött minskning</a:t>
            </a:r>
          </a:p>
          <a:p>
            <a:endParaRPr lang="sv-SE" sz="2400" dirty="0" smtClean="0"/>
          </a:p>
          <a:p>
            <a:r>
              <a:rPr lang="sv-SE" sz="2400" dirty="0" smtClean="0"/>
              <a:t>Stora</a:t>
            </a:r>
            <a:r>
              <a:rPr lang="sv-SE" sz="2400" baseline="0" dirty="0" smtClean="0"/>
              <a:t> investeringar i nya spår och bättre vägar har underlättat en kraftig ökning av pendlingen.</a:t>
            </a:r>
            <a:endParaRPr lang="sv-SE" sz="2400" dirty="0" smtClean="0"/>
          </a:p>
          <a:p>
            <a:endParaRPr lang="sv-SE" sz="2400" dirty="0" smtClean="0"/>
          </a:p>
          <a:p>
            <a:r>
              <a:rPr lang="sv-SE" sz="2400" dirty="0" smtClean="0"/>
              <a:t>Mest markanta ökning (+100%): </a:t>
            </a:r>
          </a:p>
          <a:p>
            <a:pPr lvl="1"/>
            <a:r>
              <a:rPr lang="sv-SE" sz="2000" dirty="0" smtClean="0"/>
              <a:t>Västerås till Stockholm</a:t>
            </a:r>
          </a:p>
          <a:p>
            <a:pPr lvl="1"/>
            <a:r>
              <a:rPr lang="sv-SE" sz="2000" dirty="0" smtClean="0"/>
              <a:t>Eskilstuna till Stockholm</a:t>
            </a:r>
          </a:p>
          <a:p>
            <a:pPr lvl="1"/>
            <a:r>
              <a:rPr lang="sv-SE" sz="2000" dirty="0" smtClean="0"/>
              <a:t>Norrköping till Linköping resp. Finspång</a:t>
            </a:r>
          </a:p>
          <a:p>
            <a:pPr lvl="1"/>
            <a:r>
              <a:rPr lang="sv-SE" sz="2000" dirty="0" smtClean="0"/>
              <a:t>Stockholm till Uppsala</a:t>
            </a:r>
          </a:p>
          <a:p>
            <a:pPr lvl="1"/>
            <a:endParaRPr lang="sv-SE" sz="2000" dirty="0" smtClean="0"/>
          </a:p>
          <a:p>
            <a:pPr lvl="1"/>
            <a:r>
              <a:rPr lang="sv-SE" sz="2000" dirty="0" err="1" smtClean="0"/>
              <a:t>Bl</a:t>
            </a:r>
            <a:r>
              <a:rPr lang="sv-SE" sz="2000" baseline="0" dirty="0" smtClean="0"/>
              <a:t> a konsekvens av </a:t>
            </a:r>
            <a:r>
              <a:rPr lang="sv-SE" sz="2000" baseline="0" dirty="0" err="1" smtClean="0"/>
              <a:t>Mälarbanan</a:t>
            </a:r>
            <a:r>
              <a:rPr lang="sv-SE" sz="2000" baseline="0" dirty="0" smtClean="0"/>
              <a:t> och Svealandsbanan. Motorväg har haft betydelse i kortare relationer. </a:t>
            </a:r>
            <a:endParaRPr lang="sv-SE" sz="2000" dirty="0" smtClean="0"/>
          </a:p>
          <a:p>
            <a:r>
              <a:rPr lang="sv-SE" dirty="0" smtClean="0"/>
              <a:t>Stora procentuella</a:t>
            </a:r>
            <a:r>
              <a:rPr lang="sv-SE" baseline="0" dirty="0" smtClean="0"/>
              <a:t> ökningar i mindre relationer</a:t>
            </a:r>
          </a:p>
          <a:p>
            <a:r>
              <a:rPr lang="sv-SE" baseline="0" dirty="0" smtClean="0"/>
              <a:t>	Kristinehamn till Karlskoga</a:t>
            </a:r>
          </a:p>
          <a:p>
            <a:r>
              <a:rPr lang="sv-SE" baseline="0" dirty="0" smtClean="0"/>
              <a:t>	Norrköping till Nyköping och Katrineholm</a:t>
            </a:r>
          </a:p>
          <a:p>
            <a:r>
              <a:rPr lang="sv-SE" baseline="0" dirty="0" smtClean="0"/>
              <a:t>	Katrineholm till Södra Stockholm</a:t>
            </a:r>
          </a:p>
          <a:p>
            <a:r>
              <a:rPr lang="sv-SE" baseline="0" dirty="0" smtClean="0"/>
              <a:t>	Uppsala till Gävle</a:t>
            </a:r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  <a:p>
            <a:r>
              <a:rPr lang="sv-SE" baseline="0" dirty="0" smtClean="0"/>
              <a:t>Det verkar som om det är männen som börja pendla mellan två orter.</a:t>
            </a:r>
          </a:p>
          <a:p>
            <a:r>
              <a:rPr lang="sv-SE" baseline="0" dirty="0" smtClean="0"/>
              <a:t>Vi ser det tex när pendlingen mellan Norrköping och Linköping tagit fart på allvar de senaste åren.</a:t>
            </a:r>
          </a:p>
          <a:p>
            <a:r>
              <a:rPr lang="sv-SE" baseline="0" dirty="0" smtClean="0"/>
              <a:t>När pendlingen väl är etablerad så verkar det som om kvinnors pendling komma ikapp (Stockholm-Uppsala)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F148-7E70-43D7-9085-EA6C4EEF2C7A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5738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Regionintegrationen beror inte på att det går snabbare att resa idag än tidigare.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Utan för att vi är beredda att uppoffra mer tid för pendling!</a:t>
            </a:r>
          </a:p>
          <a:p>
            <a:endParaRPr lang="sv-SE" dirty="0" smtClean="0"/>
          </a:p>
          <a:p>
            <a:r>
              <a:rPr lang="sv-SE" dirty="0" smtClean="0"/>
              <a:t>Restiden har</a:t>
            </a:r>
            <a:r>
              <a:rPr lang="sv-SE" baseline="0" dirty="0" smtClean="0"/>
              <a:t> ökat mer än reslängden, </a:t>
            </a:r>
          </a:p>
          <a:p>
            <a:r>
              <a:rPr lang="sv-SE" baseline="0" dirty="0" smtClean="0"/>
              <a:t>Detta gäller oavsett om man bor i Stockholm eller på medelstora och mindre orter.</a:t>
            </a:r>
          </a:p>
          <a:p>
            <a:endParaRPr lang="sv-SE" baseline="0" dirty="0" smtClean="0"/>
          </a:p>
          <a:p>
            <a:endParaRPr lang="sv-SE" baseline="0" dirty="0" smtClean="0"/>
          </a:p>
          <a:p>
            <a:r>
              <a:rPr lang="sv-SE" baseline="0" dirty="0" smtClean="0"/>
              <a:t>Inte så stor skillnad mellan Stockholm och övriga ortstyper i Mälardalen.</a:t>
            </a:r>
          </a:p>
          <a:p>
            <a:endParaRPr lang="sv-SE" baseline="0" dirty="0" smtClean="0"/>
          </a:p>
          <a:p>
            <a:r>
              <a:rPr lang="sv-SE" baseline="0" dirty="0" smtClean="0"/>
              <a:t>Tveklöst bra ur ett regionalt tillväxtperspektiv… men…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F148-7E70-43D7-9085-EA6C4EEF2C7A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5449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2495" y="4531275"/>
            <a:ext cx="6495180" cy="4650871"/>
          </a:xfrm>
        </p:spPr>
        <p:txBody>
          <a:bodyPr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err="1" smtClean="0">
                <a:latin typeface="Times" pitchFamily="36" charset="0"/>
                <a:ea typeface="ＭＳ Ｐゴシック" pitchFamily="36" charset="-128"/>
                <a:cs typeface="ＭＳ Ｐゴシック" pitchFamily="24" charset="-128"/>
              </a:rPr>
              <a:t>Andel</a:t>
            </a:r>
            <a:r>
              <a:rPr lang="en-GB" sz="800" kern="1200" baseline="0" dirty="0" smtClean="0">
                <a:latin typeface="Times" pitchFamily="36" charset="0"/>
                <a:ea typeface="ＭＳ Ｐゴシック" pitchFamily="36" charset="-128"/>
                <a:cs typeface="ＭＳ Ｐゴシック" pitchFamily="24" charset="-128"/>
              </a:rPr>
              <a:t> </a:t>
            </a:r>
            <a:r>
              <a:rPr lang="en-GB" sz="800" kern="1200" baseline="0" dirty="0" err="1" smtClean="0">
                <a:latin typeface="Times" pitchFamily="36" charset="0"/>
                <a:ea typeface="ＭＳ Ｐゴシック" pitchFamily="36" charset="-128"/>
                <a:cs typeface="ＭＳ Ｐゴシック" pitchFamily="24" charset="-128"/>
              </a:rPr>
              <a:t>separationer</a:t>
            </a:r>
            <a:r>
              <a:rPr lang="en-GB" sz="800" kern="1200" baseline="0" dirty="0" smtClean="0">
                <a:latin typeface="Times" pitchFamily="36" charset="0"/>
                <a:ea typeface="ＭＳ Ｐゴシック" pitchFamily="36" charset="-128"/>
                <a:cs typeface="ＭＳ Ｐゴシック" pitchFamily="24" charset="-128"/>
              </a:rPr>
              <a:t> </a:t>
            </a:r>
            <a:r>
              <a:rPr lang="en-GB" sz="800" kern="1200" baseline="0" dirty="0" err="1" smtClean="0">
                <a:latin typeface="Times" pitchFamily="36" charset="0"/>
                <a:ea typeface="ＭＳ Ｐゴシック" pitchFamily="36" charset="-128"/>
                <a:cs typeface="ＭＳ Ｐゴシック" pitchFamily="24" charset="-128"/>
              </a:rPr>
              <a:t>för</a:t>
            </a:r>
            <a:r>
              <a:rPr lang="en-GB" sz="800" kern="1200" baseline="0" dirty="0" smtClean="0">
                <a:latin typeface="Times" pitchFamily="36" charset="0"/>
                <a:ea typeface="ＭＳ Ｐゴシック" pitchFamily="36" charset="-128"/>
                <a:cs typeface="ＭＳ Ｐゴシック" pitchFamily="24" charset="-128"/>
              </a:rPr>
              <a:t> </a:t>
            </a:r>
            <a:r>
              <a:rPr lang="en-GB" sz="800" kern="1200" baseline="0" dirty="0" err="1" smtClean="0">
                <a:latin typeface="Times" pitchFamily="36" charset="0"/>
                <a:ea typeface="ＭＳ Ｐゴシック" pitchFamily="36" charset="-128"/>
                <a:cs typeface="ＭＳ Ｐゴシック" pitchFamily="24" charset="-128"/>
              </a:rPr>
              <a:t>olika</a:t>
            </a:r>
            <a:r>
              <a:rPr lang="en-GB" sz="800" kern="1200" baseline="0" dirty="0" smtClean="0">
                <a:latin typeface="Times" pitchFamily="36" charset="0"/>
                <a:ea typeface="ＭＳ Ｐゴシック" pitchFamily="36" charset="-128"/>
                <a:cs typeface="ＭＳ Ｐゴシック" pitchFamily="24" charset="-128"/>
              </a:rPr>
              <a:t> “</a:t>
            </a:r>
            <a:r>
              <a:rPr lang="en-GB" sz="800" kern="1200" baseline="0" dirty="0" err="1" smtClean="0">
                <a:latin typeface="Times" pitchFamily="36" charset="0"/>
                <a:ea typeface="ＭＳ Ｐゴシック" pitchFamily="36" charset="-128"/>
                <a:cs typeface="ＭＳ Ｐゴシック" pitchFamily="24" charset="-128"/>
              </a:rPr>
              <a:t>parbildningsår</a:t>
            </a:r>
            <a:r>
              <a:rPr lang="en-GB" sz="800" kern="1200" baseline="0" dirty="0" smtClean="0">
                <a:latin typeface="Times" pitchFamily="36" charset="0"/>
                <a:ea typeface="ＭＳ Ｐゴシック" pitchFamily="36" charset="-128"/>
                <a:cs typeface="ＭＳ Ｐゴシック" pitchFamily="24" charset="-128"/>
              </a:rPr>
              <a:t>”</a:t>
            </a:r>
            <a:endParaRPr lang="en-GB" sz="800" kern="1200" dirty="0" smtClean="0">
              <a:latin typeface="Times" pitchFamily="36" charset="0"/>
              <a:ea typeface="ＭＳ Ｐゴシック" pitchFamily="36" charset="-128"/>
              <a:cs typeface="ＭＳ Ｐゴシック" pitchFamily="2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A03A-849C-43CE-8466-4E3C79DA0F98}" type="slidenum">
              <a:rPr lang="sv-SE" smtClean="0">
                <a:solidFill>
                  <a:prstClr val="black"/>
                </a:solidFill>
              </a:rPr>
              <a:pPr/>
              <a:t>5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Times" pitchFamily="36" charset="0"/>
                <a:ea typeface="ＭＳ Ｐゴシック" pitchFamily="36" charset="-128"/>
                <a:cs typeface="ＭＳ Ｐゴシック" pitchFamily="24" charset="-128"/>
              </a:rPr>
              <a:t>Och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" pitchFamily="36" charset="0"/>
                <a:ea typeface="ＭＳ Ｐゴシック" pitchFamily="36" charset="-128"/>
                <a:cs typeface="ＭＳ Ｐゴシック" pitchFamily="24" charset="-128"/>
              </a:rPr>
              <a:t>långpendling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" pitchFamily="36" charset="0"/>
                <a:ea typeface="ＭＳ Ｐゴシック" pitchFamily="36" charset="-128"/>
                <a:cs typeface="ＭＳ Ｐゴシック" pitchFamily="24" charset="-128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" pitchFamily="36" charset="0"/>
                <a:ea typeface="ＭＳ Ｐゴシック" pitchFamily="36" charset="-128"/>
                <a:cs typeface="ＭＳ Ｐゴシック" pitchFamily="24" charset="-128"/>
              </a:rPr>
              <a:t>har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" pitchFamily="36" charset="0"/>
                <a:ea typeface="ＭＳ Ｐゴシック" pitchFamily="36" charset="-128"/>
                <a:cs typeface="ＭＳ Ｐゴシック" pitchFamily="24" charset="-128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" pitchFamily="36" charset="0"/>
                <a:ea typeface="ＭＳ Ｐゴシック" pitchFamily="36" charset="-128"/>
                <a:cs typeface="ＭＳ Ｐゴシック" pitchFamily="24" charset="-128"/>
              </a:rPr>
              <a:t>effekt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" pitchFamily="36" charset="0"/>
                <a:ea typeface="ＭＳ Ｐゴシック" pitchFamily="36" charset="-128"/>
                <a:cs typeface="ＭＳ Ｐゴシック" pitchFamily="24" charset="-128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" pitchFamily="36" charset="0"/>
                <a:ea typeface="ＭＳ Ｐゴシック" pitchFamily="36" charset="-128"/>
                <a:cs typeface="ＭＳ Ｐゴシック" pitchFamily="24" charset="-128"/>
              </a:rPr>
              <a:t>på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" pitchFamily="36" charset="0"/>
                <a:ea typeface="ＭＳ Ｐゴシック" pitchFamily="36" charset="-128"/>
                <a:cs typeface="ＭＳ Ｐゴシック" pitchFamily="24" charset="-128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" pitchFamily="36" charset="0"/>
                <a:ea typeface="ＭＳ Ｐゴシック" pitchFamily="36" charset="-128"/>
                <a:cs typeface="ＭＳ Ｐゴシック" pitchFamily="24" charset="-128"/>
              </a:rPr>
              <a:t>hälsan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" pitchFamily="36" charset="0"/>
                <a:ea typeface="ＭＳ Ｐゴシック" pitchFamily="36" charset="-128"/>
                <a:cs typeface="ＭＳ Ｐゴシック" pitchFamily="24" charset="-128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644F6-AF44-4A53-B73F-C7A40C0E8284}" type="slidenum">
              <a:rPr lang="sv-SE" smtClean="0">
                <a:solidFill>
                  <a:prstClr val="black"/>
                </a:solidFill>
              </a:rPr>
              <a:pPr/>
              <a:t>6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Lars E Olsson, docent psykologi, Karlstads </a:t>
            </a:r>
            <a:r>
              <a:rPr lang="sv-SE" dirty="0" err="1" smtClean="0"/>
              <a:t>univeritet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Den</a:t>
            </a:r>
            <a:r>
              <a:rPr lang="sv-SE" baseline="0" dirty="0" smtClean="0"/>
              <a:t> positiva synen på pendling ökar med stigande ålder</a:t>
            </a:r>
          </a:p>
          <a:p>
            <a:r>
              <a:rPr lang="sv-SE" baseline="0" dirty="0" smtClean="0"/>
              <a:t>Oväntade störningar är det som påverkar den positiva synen mest negativt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F148-7E70-43D7-9085-EA6C4EEF2C7A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745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Människan</a:t>
            </a:r>
            <a:r>
              <a:rPr lang="sv-SE" baseline="0" dirty="0" smtClean="0"/>
              <a:t> rationell, Väljer smidiga transportlösningar, Vi har skapat förutsättningar efter hur vi trodde att samhället skulle bli…</a:t>
            </a:r>
          </a:p>
          <a:p>
            <a:r>
              <a:rPr lang="sv-SE" baseline="0" dirty="0" smtClean="0"/>
              <a:t>Och vi har lyckat mycket bra. </a:t>
            </a:r>
          </a:p>
          <a:p>
            <a:r>
              <a:rPr lang="sv-SE" baseline="0" dirty="0" smtClean="0"/>
              <a:t>Idag har vi det bilsamhälle vi planerat.</a:t>
            </a:r>
          </a:p>
          <a:p>
            <a:r>
              <a:rPr lang="sv-SE" baseline="0" dirty="0" smtClean="0"/>
              <a:t>Bilden visar en framtidsvision för Örebro från 1965.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F148-7E70-43D7-9085-EA6C4EEF2C7A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2592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Tåget har inte setts som något</a:t>
            </a:r>
            <a:r>
              <a:rPr lang="sv-SE" baseline="0" dirty="0" smtClean="0"/>
              <a:t> viktigt verktyg för regional utveckling.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F148-7E70-43D7-9085-EA6C4EEF2C7A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5301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Runt </a:t>
            </a:r>
            <a:r>
              <a:rPr lang="sv-SE" dirty="0" smtClean="0"/>
              <a:t>1990 hände något.</a:t>
            </a:r>
          </a:p>
          <a:p>
            <a:r>
              <a:rPr lang="sv-SE" dirty="0" smtClean="0"/>
              <a:t>Vi började samarbeta över länsgränserna i Mälardalen och upptäckte tågets potential.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F148-7E70-43D7-9085-EA6C4EEF2C7A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189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30EF-4BC3-4F59-8903-224CF6C3CFA3}" type="datetimeFigureOut">
              <a:rPr lang="sv-SE" smtClean="0"/>
              <a:pPr/>
              <a:t>2015-06-25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52A3-94CE-4AA7-A91C-54B4D234EC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460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30EF-4BC3-4F59-8903-224CF6C3CFA3}" type="datetimeFigureOut">
              <a:rPr lang="sv-SE" smtClean="0"/>
              <a:pPr/>
              <a:t>2015-06-25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52A3-94CE-4AA7-A91C-54B4D234EC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73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30EF-4BC3-4F59-8903-224CF6C3CFA3}" type="datetimeFigureOut">
              <a:rPr lang="sv-SE" smtClean="0"/>
              <a:pPr/>
              <a:t>2015-06-25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52A3-94CE-4AA7-A91C-54B4D234EC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69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30EF-4BC3-4F59-8903-224CF6C3CFA3}" type="datetimeFigureOut">
              <a:rPr lang="sv-SE" smtClean="0"/>
              <a:pPr/>
              <a:t>2015-06-25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52A3-94CE-4AA7-A91C-54B4D234EC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33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30EF-4BC3-4F59-8903-224CF6C3CFA3}" type="datetimeFigureOut">
              <a:rPr lang="sv-SE" smtClean="0"/>
              <a:pPr/>
              <a:t>2015-06-25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52A3-94CE-4AA7-A91C-54B4D234EC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598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30EF-4BC3-4F59-8903-224CF6C3CFA3}" type="datetimeFigureOut">
              <a:rPr lang="sv-SE" smtClean="0"/>
              <a:pPr/>
              <a:t>2015-06-25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52A3-94CE-4AA7-A91C-54B4D234EC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396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30EF-4BC3-4F59-8903-224CF6C3CFA3}" type="datetimeFigureOut">
              <a:rPr lang="sv-SE" smtClean="0"/>
              <a:pPr/>
              <a:t>2015-06-25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52A3-94CE-4AA7-A91C-54B4D234EC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112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30EF-4BC3-4F59-8903-224CF6C3CFA3}" type="datetimeFigureOut">
              <a:rPr lang="sv-SE" smtClean="0"/>
              <a:pPr/>
              <a:t>2015-06-25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52A3-94CE-4AA7-A91C-54B4D234EC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62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30EF-4BC3-4F59-8903-224CF6C3CFA3}" type="datetimeFigureOut">
              <a:rPr lang="sv-SE" smtClean="0"/>
              <a:pPr/>
              <a:t>2015-06-25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52A3-94CE-4AA7-A91C-54B4D234EC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3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30EF-4BC3-4F59-8903-224CF6C3CFA3}" type="datetimeFigureOut">
              <a:rPr lang="sv-SE" smtClean="0"/>
              <a:pPr/>
              <a:t>2015-06-25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52A3-94CE-4AA7-A91C-54B4D234EC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33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30EF-4BC3-4F59-8903-224CF6C3CFA3}" type="datetimeFigureOut">
              <a:rPr lang="sv-SE" smtClean="0"/>
              <a:pPr/>
              <a:t>2015-06-25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52A3-94CE-4AA7-A91C-54B4D234EC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82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F30EF-4BC3-4F59-8903-224CF6C3CFA3}" type="datetimeFigureOut">
              <a:rPr lang="sv-SE" smtClean="0"/>
              <a:pPr/>
              <a:t>2015-06-25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252A3-94CE-4AA7-A91C-54B4D234EC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446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se/url?sa=i&amp;rct=j&amp;q=&amp;esrc=s&amp;source=images&amp;cd=&amp;cad=rja&amp;uact=8&amp;ved=0CAcQjRw&amp;url=http://www.drugsmart.com/blogg/vad-ar-lycka-dig/&amp;ei=ZbWKVab1E6H5ywP9zpyYBA&amp;bvm=bv.96339352,d.bGQ&amp;psig=AFQjCNEdVshlpZ-cuYrjumj-i7DhXXfPzQ&amp;ust=143524007293740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11560" y="5877272"/>
            <a:ext cx="6400800" cy="1752600"/>
          </a:xfrm>
        </p:spPr>
        <p:txBody>
          <a:bodyPr>
            <a:normAutofit/>
          </a:bodyPr>
          <a:lstStyle/>
          <a:p>
            <a:r>
              <a:rPr lang="sv-SE" sz="1400" dirty="0" smtClean="0">
                <a:solidFill>
                  <a:schemeClr val="tx1"/>
                </a:solidFill>
              </a:rPr>
              <a:t>Fredrik Idevall</a:t>
            </a:r>
          </a:p>
          <a:p>
            <a:r>
              <a:rPr lang="sv-SE" sz="1400" dirty="0" smtClean="0">
                <a:solidFill>
                  <a:schemeClr val="tx1"/>
                </a:solidFill>
              </a:rPr>
              <a:t>Almedalen</a:t>
            </a:r>
          </a:p>
          <a:p>
            <a:r>
              <a:rPr lang="sv-SE" sz="1400" dirty="0" smtClean="0">
                <a:solidFill>
                  <a:schemeClr val="tx1"/>
                </a:solidFill>
              </a:rPr>
              <a:t>2015-06-29</a:t>
            </a:r>
            <a:endParaRPr lang="sv-SE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191766" cy="113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22801"/>
            <a:ext cx="2923452" cy="309033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673434"/>
            <a:ext cx="3297936" cy="213969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3"/>
          <a:stretch/>
        </p:blipFill>
        <p:spPr>
          <a:xfrm>
            <a:off x="6516216" y="2600324"/>
            <a:ext cx="2487910" cy="321280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94608" y="1252776"/>
            <a:ext cx="7772400" cy="1470025"/>
          </a:xfrm>
          <a:noFill/>
        </p:spPr>
        <p:txBody>
          <a:bodyPr>
            <a:noAutofit/>
          </a:bodyPr>
          <a:lstStyle/>
          <a:p>
            <a:r>
              <a:rPr lang="sv-SE" sz="7200" dirty="0" smtClean="0"/>
              <a:t>Hur rör vi oss i </a:t>
            </a:r>
            <a:r>
              <a:rPr lang="sv-SE" sz="7200" dirty="0" smtClean="0">
                <a:effectLst>
                  <a:glow rad="965200">
                    <a:schemeClr val="bg1">
                      <a:alpha val="97000"/>
                    </a:schemeClr>
                  </a:glow>
                </a:effectLst>
              </a:rPr>
              <a:t>Mälardalen?</a:t>
            </a:r>
            <a:endParaRPr lang="sv-SE" sz="7200" dirty="0">
              <a:effectLst>
                <a:glow rad="965200">
                  <a:schemeClr val="bg1">
                    <a:alpha val="97000"/>
                  </a:schemeClr>
                </a:glo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 rot="16200000">
            <a:off x="-315688" y="5166474"/>
            <a:ext cx="103105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dirty="0" smtClean="0"/>
              <a:t>Foto: Arkivcentrum Örebro</a:t>
            </a:r>
            <a:endParaRPr lang="sv-SE" sz="600" dirty="0"/>
          </a:p>
        </p:txBody>
      </p:sp>
      <p:sp>
        <p:nvSpPr>
          <p:cNvPr id="10" name="textruta 9"/>
          <p:cNvSpPr txBox="1"/>
          <p:nvPr/>
        </p:nvSpPr>
        <p:spPr>
          <a:xfrm rot="16200000">
            <a:off x="6195616" y="5318874"/>
            <a:ext cx="8258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dirty="0" smtClean="0"/>
              <a:t>Foto: Clifford Shirley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9080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Mälardalen idag…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5513507"/>
            <a:ext cx="8003232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smtClean="0"/>
              <a:t>Dagens tågresande (30 </a:t>
            </a:r>
            <a:r>
              <a:rPr lang="sv-SE" sz="2400" dirty="0" err="1" smtClean="0"/>
              <a:t>milj</a:t>
            </a:r>
            <a:r>
              <a:rPr lang="sv-SE" sz="2400" dirty="0" smtClean="0"/>
              <a:t> resor/år) är av avgörande betydelse för den regionala arbetsmarknaden!</a:t>
            </a:r>
            <a:endParaRPr lang="sv-SE" sz="2400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-1615" r="942" b="-1700"/>
          <a:stretch/>
        </p:blipFill>
        <p:spPr>
          <a:xfrm>
            <a:off x="683568" y="2348879"/>
            <a:ext cx="4856616" cy="3164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918" y="188640"/>
            <a:ext cx="11890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>
            <a:off x="5292080" y="3690597"/>
            <a:ext cx="2361544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v-SE" sz="3200" dirty="0" smtClean="0"/>
              <a:t>x10 </a:t>
            </a:r>
            <a:r>
              <a:rPr lang="sv-SE" sz="3200" dirty="0"/>
              <a:t>på 25 </a:t>
            </a:r>
            <a:r>
              <a:rPr lang="sv-SE" sz="3200" dirty="0" smtClean="0"/>
              <a:t>år!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3167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ubrik 1"/>
          <p:cNvSpPr>
            <a:spLocks noGrp="1"/>
          </p:cNvSpPr>
          <p:nvPr>
            <p:ph type="title"/>
          </p:nvPr>
        </p:nvSpPr>
        <p:spPr>
          <a:xfrm>
            <a:off x="-180528" y="1268760"/>
            <a:ext cx="8229600" cy="1143000"/>
          </a:xfrm>
        </p:spPr>
        <p:txBody>
          <a:bodyPr>
            <a:normAutofit/>
          </a:bodyPr>
          <a:lstStyle/>
          <a:p>
            <a:r>
              <a:rPr lang="sv-SE" sz="2400" u="sng" dirty="0" smtClean="0"/>
              <a:t>Vem åker på sträckan från Norrköping till Stockholm?</a:t>
            </a:r>
          </a:p>
        </p:txBody>
      </p:sp>
      <p:sp>
        <p:nvSpPr>
          <p:cNvPr id="35843" name="Platshållare för text 2"/>
          <p:cNvSpPr>
            <a:spLocks noGrp="1"/>
          </p:cNvSpPr>
          <p:nvPr>
            <p:ph type="body" idx="4294967295"/>
          </p:nvPr>
        </p:nvSpPr>
        <p:spPr>
          <a:xfrm>
            <a:off x="250825" y="2348880"/>
            <a:ext cx="7705551" cy="3528044"/>
          </a:xfrm>
        </p:spPr>
        <p:txBody>
          <a:bodyPr>
            <a:noAutofit/>
          </a:bodyPr>
          <a:lstStyle/>
          <a:p>
            <a:r>
              <a:rPr lang="sv-SE" sz="2000" dirty="0" smtClean="0"/>
              <a:t>53 % män och 47 % kvinnor</a:t>
            </a:r>
          </a:p>
          <a:p>
            <a:r>
              <a:rPr lang="sv-SE" sz="2000" dirty="0" smtClean="0"/>
              <a:t>Genomsnittsåldern är 42 år</a:t>
            </a:r>
          </a:p>
          <a:p>
            <a:r>
              <a:rPr lang="sv-SE" sz="2000" dirty="0" smtClean="0"/>
              <a:t>Nästan hälften kommer till stationen till fots och ungefär ¼ kommer i bil</a:t>
            </a:r>
          </a:p>
          <a:p>
            <a:r>
              <a:rPr lang="sv-SE" sz="2000" dirty="0" smtClean="0"/>
              <a:t>Ca var fjärde gör resan dagligen</a:t>
            </a:r>
          </a:p>
          <a:p>
            <a:r>
              <a:rPr lang="sv-SE" sz="2000" dirty="0" smtClean="0"/>
              <a:t>I princip alla åker på någon av följande biljettyper</a:t>
            </a:r>
          </a:p>
          <a:p>
            <a:pPr lvl="1"/>
            <a:r>
              <a:rPr lang="sv-SE" sz="1800" dirty="0" smtClean="0"/>
              <a:t>Enkelbiljett (</a:t>
            </a:r>
            <a:r>
              <a:rPr lang="sv-SE" sz="1800" dirty="0" err="1" smtClean="0"/>
              <a:t>inkl</a:t>
            </a:r>
            <a:r>
              <a:rPr lang="sv-SE" sz="1800" dirty="0" smtClean="0"/>
              <a:t> </a:t>
            </a:r>
            <a:r>
              <a:rPr lang="sv-SE" sz="1800" dirty="0" err="1" smtClean="0"/>
              <a:t>Resplus</a:t>
            </a:r>
            <a:r>
              <a:rPr lang="sv-SE" sz="1800" dirty="0" smtClean="0"/>
              <a:t>-, mobil-, 24-timmarsbiljett mm) eller </a:t>
            </a:r>
          </a:p>
          <a:p>
            <a:pPr lvl="1"/>
            <a:r>
              <a:rPr lang="sv-SE" sz="1800" dirty="0" smtClean="0"/>
              <a:t>Period/rabattkort, SJ/TIM (månads-, årskort, 10-biljetter)</a:t>
            </a:r>
          </a:p>
          <a:p>
            <a:r>
              <a:rPr lang="sv-SE" sz="2000" dirty="0" smtClean="0"/>
              <a:t>2/3 av de som reser från stationen bor i Norrköpings kommun</a:t>
            </a:r>
          </a:p>
          <a:p>
            <a:r>
              <a:rPr lang="sv-SE" sz="2000" dirty="0" smtClean="0"/>
              <a:t>6 av 10 kommer från bostaden och hälften av de som reser från stationen ska till arbetet</a:t>
            </a: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467544" y="2735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 smtClean="0"/>
              <a:t>Regelbundna undersökningar av tågresenärer i regionen</a:t>
            </a:r>
            <a:endParaRPr lang="sv-SE" sz="3600" dirty="0" smtClean="0"/>
          </a:p>
        </p:txBody>
      </p:sp>
    </p:spTree>
    <p:extLst>
      <p:ext uri="{BB962C8B-B14F-4D97-AF65-F5344CB8AC3E}">
        <p14:creationId xmlns:p14="http://schemas.microsoft.com/office/powerpoint/2010/main" val="4041455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väljer bilen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96" y="1484784"/>
            <a:ext cx="6408712" cy="446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2339752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/>
              <a:t>Transportarbete (miljarder personkilometer) med olika trafikslag, </a:t>
            </a:r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918" y="188640"/>
            <a:ext cx="11890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2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19" y="1419351"/>
            <a:ext cx="6048672" cy="395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1751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v-SE" dirty="0" smtClean="0"/>
              <a:t>Männen håller hårt i ratten…</a:t>
            </a: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918" y="188640"/>
            <a:ext cx="11890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789355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dirty="0" smtClean="0"/>
              <a:t>…men allt fler kvinnor kör bil!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251520" y="6331550"/>
            <a:ext cx="503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Exempel från Linköpings </a:t>
            </a:r>
            <a:r>
              <a:rPr lang="sv-SE" dirty="0" err="1" smtClean="0"/>
              <a:t>resvaneundersökning</a:t>
            </a:r>
            <a:r>
              <a:rPr lang="sv-SE" dirty="0" smtClean="0"/>
              <a:t> 2008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31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25" y="2018856"/>
            <a:ext cx="3235775" cy="279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9986"/>
            <a:ext cx="321687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tshållare för innehåll 2"/>
          <p:cNvSpPr txBox="1">
            <a:spLocks/>
          </p:cNvSpPr>
          <p:nvPr/>
        </p:nvSpPr>
        <p:spPr>
          <a:xfrm>
            <a:off x="457200" y="5301208"/>
            <a:ext cx="8229600" cy="82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dirty="0" smtClean="0"/>
              <a:t>www.enbattresits.se</a:t>
            </a:r>
          </a:p>
          <a:p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918" y="188640"/>
            <a:ext cx="11890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93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v-SE" dirty="0" smtClean="0"/>
              <a:t>Stor skillnad i pendlingsmönster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050" name="Picture 2" descr="K:\_Energi och Infra\Infrastruktur och logistik\Pendling och resvaneundersökningar\Pendlingskartor 2012\MELLANKOMMUNAL PENDLING 2012 MA╠êLARDALSREGIONEN KVINN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052736"/>
            <a:ext cx="4067544" cy="575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K:\_Energi och Infra\Infrastruktur och logistik\Pendling och resvaneundersökningar\Pendlingskartor 2012\MELLANKOMMUNAL PENDLING 2012 MA╠êLARDALSREGIONEN MA╠ê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4067544" cy="575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6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3169" y="0"/>
            <a:ext cx="8229600" cy="1143000"/>
          </a:xfrm>
        </p:spPr>
        <p:txBody>
          <a:bodyPr/>
          <a:lstStyle/>
          <a:p>
            <a:r>
              <a:rPr lang="sv-SE" dirty="0" smtClean="0"/>
              <a:t>Kvinnorna följer efter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074" name="Picture 2" descr="K:\_Energi och Infra\Infrastruktur och logistik\Pendling och resvaneundersökningar\Pendlingskartor 2012\MELLANKOMMUNAL FO╠êRA╠êNDRING 2008-2012 MA╠ê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58566"/>
            <a:ext cx="4135180" cy="584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K:\_Energi och Infra\Infrastruktur och logistik\Pendling och resvaneundersökningar\Pendlingskartor 2012\MELLANKOMMUNAL FO╠êRA╠êNDRING 2008-2012 KVINN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14" y="958566"/>
            <a:ext cx="4130425" cy="584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8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38138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Vi pendlar längre och ägnar ÄNNU mer tid åt att pendla</a:t>
            </a:r>
            <a:endParaRPr lang="sv-SE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307288"/>
              </p:ext>
            </p:extLst>
          </p:nvPr>
        </p:nvGraphicFramePr>
        <p:xfrm>
          <a:off x="395536" y="1772816"/>
          <a:ext cx="6124575" cy="142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745954"/>
              </p:ext>
            </p:extLst>
          </p:nvPr>
        </p:nvGraphicFramePr>
        <p:xfrm>
          <a:off x="-252536" y="3781598"/>
          <a:ext cx="3924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575801"/>
              </p:ext>
            </p:extLst>
          </p:nvPr>
        </p:nvGraphicFramePr>
        <p:xfrm>
          <a:off x="3059832" y="3781598"/>
          <a:ext cx="3924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1763688" y="4934297"/>
            <a:ext cx="857250" cy="4857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/>
              <a:t>24 min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7164288" y="1916832"/>
            <a:ext cx="1907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/>
              <a:t>Avstånd: </a:t>
            </a:r>
          </a:p>
          <a:p>
            <a:r>
              <a:rPr lang="sv-SE" sz="3600" dirty="0" smtClean="0"/>
              <a:t>+ 28 %</a:t>
            </a:r>
            <a:endParaRPr lang="sv-SE" sz="3600" dirty="0"/>
          </a:p>
        </p:txBody>
      </p:sp>
      <p:sp>
        <p:nvSpPr>
          <p:cNvPr id="11" name="textruta 10"/>
          <p:cNvSpPr txBox="1"/>
          <p:nvPr/>
        </p:nvSpPr>
        <p:spPr>
          <a:xfrm>
            <a:off x="7164288" y="4472244"/>
            <a:ext cx="1561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/>
              <a:t>Restid: </a:t>
            </a:r>
          </a:p>
          <a:p>
            <a:r>
              <a:rPr lang="sv-SE" sz="3600" dirty="0" smtClean="0"/>
              <a:t>+ 38 %</a:t>
            </a:r>
            <a:endParaRPr lang="sv-SE" sz="3600" dirty="0"/>
          </a:p>
        </p:txBody>
      </p:sp>
      <p:cxnSp>
        <p:nvCxnSpPr>
          <p:cNvPr id="13" name="Rak 12"/>
          <p:cNvCxnSpPr/>
          <p:nvPr/>
        </p:nvCxnSpPr>
        <p:spPr>
          <a:xfrm>
            <a:off x="683568" y="3501008"/>
            <a:ext cx="77048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918" y="188640"/>
            <a:ext cx="11890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ktangel 14"/>
          <p:cNvSpPr/>
          <p:nvPr/>
        </p:nvSpPr>
        <p:spPr>
          <a:xfrm>
            <a:off x="5364821" y="6488668"/>
            <a:ext cx="24613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Trafikanalys, RVU Sverige 2012</a:t>
            </a:r>
          </a:p>
        </p:txBody>
      </p:sp>
    </p:spTree>
    <p:extLst>
      <p:ext uri="{BB962C8B-B14F-4D97-AF65-F5344CB8AC3E}">
        <p14:creationId xmlns:p14="http://schemas.microsoft.com/office/powerpoint/2010/main" val="4501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315200" cy="1066800"/>
          </a:xfrm>
        </p:spPr>
        <p:txBody>
          <a:bodyPr>
            <a:noAutofit/>
          </a:bodyPr>
          <a:lstStyle/>
          <a:p>
            <a:pPr algn="l"/>
            <a:r>
              <a:rPr lang="sv-SE" sz="4000" dirty="0">
                <a:solidFill>
                  <a:schemeClr val="tx1"/>
                </a:solidFill>
              </a:rPr>
              <a:t>P</a:t>
            </a:r>
            <a:r>
              <a:rPr lang="sv-SE" sz="4000" dirty="0" smtClean="0">
                <a:solidFill>
                  <a:schemeClr val="tx1"/>
                </a:solidFill>
              </a:rPr>
              <a:t>endling </a:t>
            </a:r>
            <a:r>
              <a:rPr lang="sv-SE" sz="4000" dirty="0">
                <a:solidFill>
                  <a:schemeClr val="tx1"/>
                </a:solidFill>
              </a:rPr>
              <a:t>har </a:t>
            </a:r>
            <a:r>
              <a:rPr lang="sv-SE" sz="4000" dirty="0" smtClean="0">
                <a:solidFill>
                  <a:schemeClr val="tx1"/>
                </a:solidFill>
              </a:rPr>
              <a:t>sociala </a:t>
            </a:r>
            <a:r>
              <a:rPr lang="sv-SE" sz="4000" dirty="0">
                <a:solidFill>
                  <a:schemeClr val="tx1"/>
                </a:solidFill>
              </a:rPr>
              <a:t>konskevenser för pendlaren och dennes </a:t>
            </a:r>
            <a:r>
              <a:rPr lang="sv-SE" sz="4000" dirty="0" smtClean="0">
                <a:solidFill>
                  <a:schemeClr val="tx1"/>
                </a:solidFill>
              </a:rPr>
              <a:t>familj</a:t>
            </a:r>
            <a:endParaRPr lang="en-GB" sz="4000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308304" cy="4572000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sv-SE" sz="1600" dirty="0" smtClean="0"/>
              <a:t>Högre separationsfrekvenser bland pendlare jämfört med icke-pendlare (40 % högre risk)</a:t>
            </a:r>
          </a:p>
          <a:p>
            <a:pPr>
              <a:spcBef>
                <a:spcPts val="400"/>
              </a:spcBef>
              <a:spcAft>
                <a:spcPts val="600"/>
              </a:spcAft>
              <a:buNone/>
            </a:pPr>
            <a:endParaRPr lang="sv-SE" sz="1600" dirty="0" smtClean="0"/>
          </a:p>
          <a:p>
            <a:pPr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600" dirty="0" smtClean="0"/>
              <a:t> </a:t>
            </a:r>
          </a:p>
          <a:p>
            <a:pPr>
              <a:spcBef>
                <a:spcPts val="400"/>
              </a:spcBef>
              <a:spcAft>
                <a:spcPts val="600"/>
              </a:spcAft>
              <a:buNone/>
            </a:pPr>
            <a:endParaRPr lang="sv-SE" sz="1600" dirty="0" smtClean="0"/>
          </a:p>
          <a:p>
            <a:pPr>
              <a:spcBef>
                <a:spcPts val="400"/>
              </a:spcBef>
              <a:spcAft>
                <a:spcPts val="600"/>
              </a:spcAft>
              <a:buNone/>
            </a:pPr>
            <a:endParaRPr lang="sv-SE" sz="1600" dirty="0" smtClean="0"/>
          </a:p>
          <a:p>
            <a:pPr>
              <a:spcBef>
                <a:spcPts val="400"/>
              </a:spcBef>
              <a:spcAft>
                <a:spcPts val="600"/>
              </a:spcAft>
              <a:buNone/>
            </a:pPr>
            <a:endParaRPr lang="sv-SE" sz="1600" dirty="0" smtClean="0"/>
          </a:p>
        </p:txBody>
      </p:sp>
      <p:pic>
        <p:nvPicPr>
          <p:cNvPr id="4" name="Platshållare för innehåll 6"/>
          <p:cNvPicPr>
            <a:picLocks noChangeAspect="1"/>
          </p:cNvPicPr>
          <p:nvPr/>
        </p:nvPicPr>
        <p:blipFill>
          <a:blip r:embed="rId3" cstate="print"/>
          <a:srcRect l="647" r="647"/>
          <a:stretch>
            <a:fillRect/>
          </a:stretch>
        </p:blipFill>
        <p:spPr bwMode="auto">
          <a:xfrm>
            <a:off x="2754259" y="2550337"/>
            <a:ext cx="6264696" cy="408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307429" y="6482120"/>
            <a:ext cx="2341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Källa: Erika </a:t>
            </a:r>
            <a:r>
              <a:rPr lang="sv-SE" dirty="0" err="1" smtClean="0"/>
              <a:t>Sandow</a:t>
            </a:r>
            <a:r>
              <a:rPr lang="sv-SE" dirty="0" smtClean="0"/>
              <a:t> (2011)</a:t>
            </a:r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918" y="188640"/>
            <a:ext cx="11890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6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17712"/>
            <a:ext cx="7063680" cy="4835624"/>
          </a:xfrm>
        </p:spPr>
        <p:txBody>
          <a:bodyPr/>
          <a:lstStyle/>
          <a:p>
            <a:pPr>
              <a:buNone/>
            </a:pPr>
            <a:r>
              <a:rPr lang="en-GB" sz="1800" dirty="0" smtClean="0"/>
              <a:t>Till </a:t>
            </a:r>
            <a:r>
              <a:rPr lang="en-GB" sz="1800" dirty="0" err="1" smtClean="0"/>
              <a:t>exempel</a:t>
            </a:r>
            <a:r>
              <a:rPr lang="en-GB" sz="1800" dirty="0" smtClean="0"/>
              <a:t>;</a:t>
            </a:r>
          </a:p>
          <a:p>
            <a:r>
              <a:rPr lang="en-GB" sz="1800" dirty="0" err="1" smtClean="0"/>
              <a:t>Ökade</a:t>
            </a:r>
            <a:r>
              <a:rPr lang="en-GB" sz="1800" dirty="0" smtClean="0"/>
              <a:t> </a:t>
            </a:r>
            <a:r>
              <a:rPr lang="en-GB" sz="1800" dirty="0" err="1" smtClean="0"/>
              <a:t>sjukskrivningar</a:t>
            </a:r>
            <a:r>
              <a:rPr lang="en-GB" sz="1800" dirty="0" smtClean="0"/>
              <a:t> </a:t>
            </a:r>
          </a:p>
          <a:p>
            <a:r>
              <a:rPr lang="en-GB" sz="1800" dirty="0" err="1" smtClean="0"/>
              <a:t>Lägre</a:t>
            </a:r>
            <a:r>
              <a:rPr lang="en-GB" sz="1800" dirty="0" smtClean="0"/>
              <a:t> </a:t>
            </a:r>
            <a:r>
              <a:rPr lang="en-GB" sz="1800" dirty="0" err="1" smtClean="0"/>
              <a:t>nöjdhet</a:t>
            </a:r>
            <a:r>
              <a:rPr lang="en-GB" sz="1800" dirty="0" smtClean="0"/>
              <a:t> med </a:t>
            </a:r>
            <a:r>
              <a:rPr lang="en-GB" sz="1800" dirty="0" err="1" smtClean="0"/>
              <a:t>livet</a:t>
            </a:r>
            <a:r>
              <a:rPr lang="en-GB" sz="1800" dirty="0" smtClean="0"/>
              <a:t>  (life-satisfaction)</a:t>
            </a:r>
          </a:p>
          <a:p>
            <a:r>
              <a:rPr lang="en-GB" sz="1800" dirty="0" err="1" smtClean="0"/>
              <a:t>Högre</a:t>
            </a:r>
            <a:r>
              <a:rPr lang="en-GB" sz="1800" dirty="0" smtClean="0"/>
              <a:t> </a:t>
            </a:r>
            <a:r>
              <a:rPr lang="en-GB" sz="1800" dirty="0" err="1" smtClean="0"/>
              <a:t>blodtryck</a:t>
            </a:r>
            <a:endParaRPr lang="en-GB" sz="1800" dirty="0" smtClean="0"/>
          </a:p>
          <a:p>
            <a:r>
              <a:rPr lang="en-GB" sz="1800" dirty="0" smtClean="0"/>
              <a:t>CVD</a:t>
            </a:r>
          </a:p>
          <a:p>
            <a:r>
              <a:rPr lang="en-GB" sz="1800" dirty="0" err="1" smtClean="0"/>
              <a:t>fetma</a:t>
            </a:r>
            <a:endParaRPr lang="en-GB" sz="1800" dirty="0" smtClean="0"/>
          </a:p>
          <a:p>
            <a:r>
              <a:rPr lang="en-GB" sz="1800" dirty="0" err="1" smtClean="0"/>
              <a:t>negativ</a:t>
            </a:r>
            <a:r>
              <a:rPr lang="en-GB" sz="1800" dirty="0" smtClean="0"/>
              <a:t> stress </a:t>
            </a:r>
          </a:p>
          <a:p>
            <a:r>
              <a:rPr lang="en-GB" sz="1800" dirty="0" err="1" smtClean="0"/>
              <a:t>Utmattning,trötthet</a:t>
            </a:r>
            <a:endParaRPr lang="en-GB" sz="1800" dirty="0" smtClean="0"/>
          </a:p>
          <a:p>
            <a:r>
              <a:rPr lang="en-GB" sz="1800" i="1" dirty="0" err="1" smtClean="0"/>
              <a:t>Högre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mortalitet</a:t>
            </a:r>
            <a:r>
              <a:rPr lang="en-GB" sz="1800" i="1" dirty="0" smtClean="0"/>
              <a:t> (</a:t>
            </a:r>
            <a:r>
              <a:rPr lang="en-GB" sz="1800" i="1" dirty="0" err="1" smtClean="0"/>
              <a:t>kvinnor</a:t>
            </a:r>
            <a:r>
              <a:rPr lang="en-GB" sz="1800" i="1" dirty="0" smtClean="0"/>
              <a:t>)</a:t>
            </a:r>
            <a:endParaRPr lang="en-GB" sz="1800" dirty="0" smtClean="0"/>
          </a:p>
          <a:p>
            <a:r>
              <a:rPr lang="en-GB" sz="1800" dirty="0" err="1" smtClean="0"/>
              <a:t>Negativa</a:t>
            </a:r>
            <a:r>
              <a:rPr lang="en-GB" sz="1800" dirty="0" smtClean="0"/>
              <a:t> </a:t>
            </a:r>
            <a:r>
              <a:rPr lang="en-GB" sz="1800" dirty="0" err="1" smtClean="0"/>
              <a:t>hälsoeffekter</a:t>
            </a:r>
            <a:r>
              <a:rPr lang="en-GB" sz="1800" dirty="0" smtClean="0"/>
              <a:t> </a:t>
            </a:r>
            <a:br>
              <a:rPr lang="en-GB" sz="1800" dirty="0" smtClean="0"/>
            </a:br>
            <a:r>
              <a:rPr lang="en-GB" sz="1800" dirty="0" err="1" smtClean="0"/>
              <a:t>påverkar</a:t>
            </a:r>
            <a:r>
              <a:rPr lang="en-GB" sz="1800" dirty="0" smtClean="0"/>
              <a:t> </a:t>
            </a:r>
            <a:r>
              <a:rPr lang="en-GB" sz="1800" dirty="0" err="1" smtClean="0"/>
              <a:t>kvinnor</a:t>
            </a:r>
            <a:r>
              <a:rPr lang="en-GB" sz="1800" dirty="0" smtClean="0"/>
              <a:t> </a:t>
            </a:r>
            <a:r>
              <a:rPr lang="en-GB" sz="1800" dirty="0" err="1" smtClean="0"/>
              <a:t>mer</a:t>
            </a:r>
            <a:r>
              <a:rPr lang="en-GB" sz="1800" dirty="0" smtClean="0"/>
              <a:t> </a:t>
            </a:r>
            <a:br>
              <a:rPr lang="en-GB" sz="1800" dirty="0" smtClean="0"/>
            </a:br>
            <a:r>
              <a:rPr lang="en-GB" sz="1800" dirty="0" err="1" smtClean="0"/>
              <a:t>än</a:t>
            </a:r>
            <a:r>
              <a:rPr lang="en-GB" sz="1800" dirty="0" smtClean="0"/>
              <a:t> </a:t>
            </a:r>
            <a:r>
              <a:rPr lang="en-GB" sz="1800" dirty="0" err="1" smtClean="0"/>
              <a:t>män</a:t>
            </a:r>
            <a:r>
              <a:rPr lang="en-GB" sz="1800" dirty="0" smtClean="0"/>
              <a:t>  </a:t>
            </a:r>
          </a:p>
          <a:p>
            <a:pPr>
              <a:buNone/>
            </a:pPr>
            <a:r>
              <a:rPr lang="en-GB" sz="1800" dirty="0" smtClean="0"/>
              <a:t>	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US" sz="1000" dirty="0" smtClean="0">
              <a:latin typeface="Times New Roman"/>
              <a:ea typeface="Times New Roman"/>
            </a:endParaRPr>
          </a:p>
          <a:p>
            <a:endParaRPr lang="en-GB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3568" y="620688"/>
            <a:ext cx="7567736" cy="1066800"/>
          </a:xfrm>
        </p:spPr>
        <p:txBody>
          <a:bodyPr>
            <a:noAutofit/>
          </a:bodyPr>
          <a:lstStyle/>
          <a:p>
            <a:pPr algn="l"/>
            <a:r>
              <a:rPr lang="sv-SE" sz="4000" dirty="0" smtClean="0">
                <a:solidFill>
                  <a:schemeClr val="tx1"/>
                </a:solidFill>
              </a:rPr>
              <a:t>Pendling har effekter på hälsan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7" name="Picture 6" descr="Women_dropChildvariableLOWinc.smcl.tif"/>
          <p:cNvPicPr/>
          <p:nvPr/>
        </p:nvPicPr>
        <p:blipFill>
          <a:blip r:embed="rId3" cstate="print"/>
          <a:srcRect t="8130"/>
          <a:stretch>
            <a:fillRect/>
          </a:stretch>
        </p:blipFill>
        <p:spPr bwMode="auto">
          <a:xfrm>
            <a:off x="3779912" y="2636913"/>
            <a:ext cx="5040560" cy="333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88024" y="5938910"/>
            <a:ext cx="4140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Överlevnadskurvor</a:t>
            </a:r>
            <a:r>
              <a:rPr lang="en-US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för</a:t>
            </a:r>
            <a:r>
              <a:rPr lang="en-US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kvinnor</a:t>
            </a:r>
            <a:r>
              <a:rPr lang="en-US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med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lägre</a:t>
            </a:r>
            <a:r>
              <a:rPr lang="en-US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inkomst</a:t>
            </a:r>
            <a:r>
              <a:rPr lang="en-US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1995-2008</a:t>
            </a:r>
            <a:endParaRPr lang="en-GB" sz="1600" b="1" dirty="0" smtClean="0">
              <a:solidFill>
                <a:srgbClr val="2D2DB9"/>
              </a:solidFill>
              <a:ea typeface="ＭＳ Ｐゴシック" pitchFamily="2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0000"/>
              </a:solidFill>
              <a:ea typeface="ＭＳ Ｐゴシック" pitchFamily="24" charset="-128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07429" y="6482120"/>
            <a:ext cx="2341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Källa: Erika </a:t>
            </a:r>
            <a:r>
              <a:rPr lang="sv-SE" dirty="0" err="1" smtClean="0"/>
              <a:t>Sandow</a:t>
            </a:r>
            <a:r>
              <a:rPr lang="sv-SE" dirty="0" smtClean="0"/>
              <a:t> (2011)</a:t>
            </a:r>
            <a:endParaRPr lang="sv-SE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918" y="188640"/>
            <a:ext cx="11890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1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sv-SE" dirty="0" smtClean="0"/>
              <a:t>De flesta pendlare är positiva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5970090"/>
            <a:ext cx="8229600" cy="896963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 smtClean="0"/>
              <a:t>Enligt lyckoforskingen (Lycko-Lars)</a:t>
            </a: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918" y="188640"/>
            <a:ext cx="11890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drugsmart.com/wp-content/uploads/2015/02/lyck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2857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0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424776"/>
          </a:xfrm>
        </p:spPr>
        <p:txBody>
          <a:bodyPr>
            <a:noAutofit/>
          </a:bodyPr>
          <a:lstStyle/>
          <a:p>
            <a:pPr algn="l"/>
            <a:r>
              <a:rPr lang="sv-SE" sz="4000" dirty="0" smtClean="0"/>
              <a:t>…så rullar historien nu, </a:t>
            </a:r>
            <a:br>
              <a:rPr lang="sv-SE" sz="4000" dirty="0" smtClean="0"/>
            </a:br>
            <a:r>
              <a:rPr lang="sv-SE" sz="4000" dirty="0" smtClean="0"/>
              <a:t>och framtiden är idag…</a:t>
            </a:r>
            <a:endParaRPr lang="sv-SE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" t="4368"/>
          <a:stretch/>
        </p:blipFill>
        <p:spPr bwMode="auto">
          <a:xfrm rot="161586">
            <a:off x="292100" y="1820555"/>
            <a:ext cx="5272016" cy="491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7547">
            <a:off x="6818187" y="2139593"/>
            <a:ext cx="1988347" cy="1936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160">
            <a:off x="7333918" y="4486807"/>
            <a:ext cx="1463183" cy="790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191766" cy="113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5557508" y="6453336"/>
            <a:ext cx="3492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Källa: IDÈ65 – Den planerade regionen (1965)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7391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918" y="188640"/>
            <a:ext cx="11890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22115"/>
            <a:ext cx="7272808" cy="556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800200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Mälardalen innan de stora järnvägssatsningarna…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67544" y="472514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(år 1987)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66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811</Words>
  <Application>Microsoft Office PowerPoint</Application>
  <PresentationFormat>Bildspel på skärmen (4:3)</PresentationFormat>
  <Paragraphs>151</Paragraphs>
  <Slides>14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Office-tema</vt:lpstr>
      <vt:lpstr>Hur rör vi oss i Mälardalen?</vt:lpstr>
      <vt:lpstr>Stor skillnad i pendlingsmönster</vt:lpstr>
      <vt:lpstr>Kvinnorna följer efter</vt:lpstr>
      <vt:lpstr>Vi pendlar längre och ägnar ÄNNU mer tid åt att pendla</vt:lpstr>
      <vt:lpstr>Pendling har sociala konskevenser för pendlaren och dennes familj</vt:lpstr>
      <vt:lpstr>Pendling har effekter på hälsan</vt:lpstr>
      <vt:lpstr>De flesta pendlare är positiva</vt:lpstr>
      <vt:lpstr>…så rullar historien nu,  och framtiden är idag…</vt:lpstr>
      <vt:lpstr> Mälardalen innan de stora järnvägssatsningarna… </vt:lpstr>
      <vt:lpstr>Mälardalen idag…</vt:lpstr>
      <vt:lpstr>Vem åker på sträckan från Norrköping till Stockholm?</vt:lpstr>
      <vt:lpstr>Vi väljer bilen</vt:lpstr>
      <vt:lpstr>Männen håller hårt i ratten…</vt:lpstr>
      <vt:lpstr>PowerPoint-presentation</vt:lpstr>
    </vt:vector>
  </TitlesOfParts>
  <Company>Örebro läns landsting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Bättre Sits Temagrupp Kollektivtrafik</dc:title>
  <dc:creator>Eliasson Fredrik, Länstrafiken</dc:creator>
  <cp:lastModifiedBy>Idevall Fredrik, Regionförbundet</cp:lastModifiedBy>
  <cp:revision>62</cp:revision>
  <cp:lastPrinted>2015-06-24T14:33:34Z</cp:lastPrinted>
  <dcterms:created xsi:type="dcterms:W3CDTF">2013-09-25T13:53:18Z</dcterms:created>
  <dcterms:modified xsi:type="dcterms:W3CDTF">2015-06-25T10:02:05Z</dcterms:modified>
</cp:coreProperties>
</file>