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sldIdLst>
    <p:sldId id="258" r:id="rId5"/>
    <p:sldId id="257" r:id="rId6"/>
    <p:sldId id="259" r:id="rId7"/>
    <p:sldId id="260" r:id="rId8"/>
    <p:sldId id="270" r:id="rId9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B8B74B-2D4B-44D3-8989-E61954D51723}" v="39" dt="2019-05-24T07:29:29.6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yst layout 3 - Markering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90" autoAdjust="0"/>
    <p:restoredTop sz="94660"/>
  </p:normalViewPr>
  <p:slideViewPr>
    <p:cSldViewPr snapToGrid="0">
      <p:cViewPr>
        <p:scale>
          <a:sx n="100" d="100"/>
          <a:sy n="100" d="100"/>
        </p:scale>
        <p:origin x="129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ne Fick Hansen" userId="f85efc3c-c917-48ad-8c8b-a542af4692e7" providerId="ADAL" clId="{1380F70A-3E57-467A-97CC-1A9D8B51A393}"/>
    <pc:docChg chg="delSld modSld">
      <pc:chgData name="Rune Fick Hansen" userId="f85efc3c-c917-48ad-8c8b-a542af4692e7" providerId="ADAL" clId="{1380F70A-3E57-467A-97CC-1A9D8B51A393}" dt="2019-05-24T07:29:29.684" v="38" actId="6549"/>
      <pc:docMkLst>
        <pc:docMk/>
      </pc:docMkLst>
      <pc:sldChg chg="del">
        <pc:chgData name="Rune Fick Hansen" userId="f85efc3c-c917-48ad-8c8b-a542af4692e7" providerId="ADAL" clId="{1380F70A-3E57-467A-97CC-1A9D8B51A393}" dt="2019-05-24T07:27:55.975" v="0" actId="2696"/>
        <pc:sldMkLst>
          <pc:docMk/>
          <pc:sldMk cId="428082290" sldId="261"/>
        </pc:sldMkLst>
      </pc:sldChg>
      <pc:sldChg chg="del">
        <pc:chgData name="Rune Fick Hansen" userId="f85efc3c-c917-48ad-8c8b-a542af4692e7" providerId="ADAL" clId="{1380F70A-3E57-467A-97CC-1A9D8B51A393}" dt="2019-05-24T07:27:56" v="1" actId="2696"/>
        <pc:sldMkLst>
          <pc:docMk/>
          <pc:sldMk cId="3545983307" sldId="262"/>
        </pc:sldMkLst>
      </pc:sldChg>
      <pc:sldChg chg="del">
        <pc:chgData name="Rune Fick Hansen" userId="f85efc3c-c917-48ad-8c8b-a542af4692e7" providerId="ADAL" clId="{1380F70A-3E57-467A-97CC-1A9D8B51A393}" dt="2019-05-24T07:27:56.010" v="2" actId="2696"/>
        <pc:sldMkLst>
          <pc:docMk/>
          <pc:sldMk cId="4200165703" sldId="265"/>
        </pc:sldMkLst>
      </pc:sldChg>
      <pc:sldChg chg="del">
        <pc:chgData name="Rune Fick Hansen" userId="f85efc3c-c917-48ad-8c8b-a542af4692e7" providerId="ADAL" clId="{1380F70A-3E57-467A-97CC-1A9D8B51A393}" dt="2019-05-24T07:27:56.072" v="4" actId="2696"/>
        <pc:sldMkLst>
          <pc:docMk/>
          <pc:sldMk cId="3617285200" sldId="266"/>
        </pc:sldMkLst>
      </pc:sldChg>
      <pc:sldChg chg="del">
        <pc:chgData name="Rune Fick Hansen" userId="f85efc3c-c917-48ad-8c8b-a542af4692e7" providerId="ADAL" clId="{1380F70A-3E57-467A-97CC-1A9D8B51A393}" dt="2019-05-24T07:27:56.031" v="3" actId="2696"/>
        <pc:sldMkLst>
          <pc:docMk/>
          <pc:sldMk cId="1502584142" sldId="267"/>
        </pc:sldMkLst>
      </pc:sldChg>
      <pc:sldChg chg="del">
        <pc:chgData name="Rune Fick Hansen" userId="f85efc3c-c917-48ad-8c8b-a542af4692e7" providerId="ADAL" clId="{1380F70A-3E57-467A-97CC-1A9D8B51A393}" dt="2019-05-24T07:27:56.136" v="7" actId="2696"/>
        <pc:sldMkLst>
          <pc:docMk/>
          <pc:sldMk cId="1572214123" sldId="268"/>
        </pc:sldMkLst>
      </pc:sldChg>
      <pc:sldChg chg="del">
        <pc:chgData name="Rune Fick Hansen" userId="f85efc3c-c917-48ad-8c8b-a542af4692e7" providerId="ADAL" clId="{1380F70A-3E57-467A-97CC-1A9D8B51A393}" dt="2019-05-24T07:27:56.165" v="8" actId="2696"/>
        <pc:sldMkLst>
          <pc:docMk/>
          <pc:sldMk cId="1119906015" sldId="269"/>
        </pc:sldMkLst>
      </pc:sldChg>
      <pc:sldChg chg="modSp">
        <pc:chgData name="Rune Fick Hansen" userId="f85efc3c-c917-48ad-8c8b-a542af4692e7" providerId="ADAL" clId="{1380F70A-3E57-467A-97CC-1A9D8B51A393}" dt="2019-05-24T07:29:29.684" v="38" actId="6549"/>
        <pc:sldMkLst>
          <pc:docMk/>
          <pc:sldMk cId="2865775175" sldId="270"/>
        </pc:sldMkLst>
        <pc:spChg chg="mod">
          <ac:chgData name="Rune Fick Hansen" userId="f85efc3c-c917-48ad-8c8b-a542af4692e7" providerId="ADAL" clId="{1380F70A-3E57-467A-97CC-1A9D8B51A393}" dt="2019-05-24T07:29:29.684" v="38" actId="6549"/>
          <ac:spMkLst>
            <pc:docMk/>
            <pc:sldMk cId="2865775175" sldId="270"/>
            <ac:spMk id="35" creationId="{00000000-0000-0000-0000-000000000000}"/>
          </ac:spMkLst>
        </pc:spChg>
      </pc:sldChg>
      <pc:sldChg chg="del">
        <pc:chgData name="Rune Fick Hansen" userId="f85efc3c-c917-48ad-8c8b-a542af4692e7" providerId="ADAL" clId="{1380F70A-3E57-467A-97CC-1A9D8B51A393}" dt="2019-05-24T07:28:06.065" v="9" actId="2696"/>
        <pc:sldMkLst>
          <pc:docMk/>
          <pc:sldMk cId="137482501" sldId="271"/>
        </pc:sldMkLst>
      </pc:sldChg>
      <pc:sldChg chg="del">
        <pc:chgData name="Rune Fick Hansen" userId="f85efc3c-c917-48ad-8c8b-a542af4692e7" providerId="ADAL" clId="{1380F70A-3E57-467A-97CC-1A9D8B51A393}" dt="2019-05-24T07:27:56.095" v="5" actId="2696"/>
        <pc:sldMkLst>
          <pc:docMk/>
          <pc:sldMk cId="3618919427" sldId="273"/>
        </pc:sldMkLst>
      </pc:sldChg>
      <pc:sldChg chg="del">
        <pc:chgData name="Rune Fick Hansen" userId="f85efc3c-c917-48ad-8c8b-a542af4692e7" providerId="ADAL" clId="{1380F70A-3E57-467A-97CC-1A9D8B51A393}" dt="2019-05-24T07:28:06.160" v="13" actId="2696"/>
        <pc:sldMkLst>
          <pc:docMk/>
          <pc:sldMk cId="2295145440" sldId="274"/>
        </pc:sldMkLst>
      </pc:sldChg>
      <pc:sldChg chg="del">
        <pc:chgData name="Rune Fick Hansen" userId="f85efc3c-c917-48ad-8c8b-a542af4692e7" providerId="ADAL" clId="{1380F70A-3E57-467A-97CC-1A9D8B51A393}" dt="2019-05-24T07:28:06.195" v="15" actId="2696"/>
        <pc:sldMkLst>
          <pc:docMk/>
          <pc:sldMk cId="3026082261" sldId="276"/>
        </pc:sldMkLst>
      </pc:sldChg>
      <pc:sldChg chg="del">
        <pc:chgData name="Rune Fick Hansen" userId="f85efc3c-c917-48ad-8c8b-a542af4692e7" providerId="ADAL" clId="{1380F70A-3E57-467A-97CC-1A9D8B51A393}" dt="2019-05-24T07:28:06.220" v="16" actId="2696"/>
        <pc:sldMkLst>
          <pc:docMk/>
          <pc:sldMk cId="366711129" sldId="277"/>
        </pc:sldMkLst>
      </pc:sldChg>
      <pc:sldChg chg="del">
        <pc:chgData name="Rune Fick Hansen" userId="f85efc3c-c917-48ad-8c8b-a542af4692e7" providerId="ADAL" clId="{1380F70A-3E57-467A-97CC-1A9D8B51A393}" dt="2019-05-24T07:28:06.178" v="14" actId="2696"/>
        <pc:sldMkLst>
          <pc:docMk/>
          <pc:sldMk cId="2197332426" sldId="278"/>
        </pc:sldMkLst>
      </pc:sldChg>
      <pc:sldChg chg="del">
        <pc:chgData name="Rune Fick Hansen" userId="f85efc3c-c917-48ad-8c8b-a542af4692e7" providerId="ADAL" clId="{1380F70A-3E57-467A-97CC-1A9D8B51A393}" dt="2019-05-24T07:28:06.240" v="17" actId="2696"/>
        <pc:sldMkLst>
          <pc:docMk/>
          <pc:sldMk cId="927831252" sldId="279"/>
        </pc:sldMkLst>
      </pc:sldChg>
      <pc:sldChg chg="del">
        <pc:chgData name="Rune Fick Hansen" userId="f85efc3c-c917-48ad-8c8b-a542af4692e7" providerId="ADAL" clId="{1380F70A-3E57-467A-97CC-1A9D8B51A393}" dt="2019-05-24T07:28:06.255" v="18" actId="2696"/>
        <pc:sldMkLst>
          <pc:docMk/>
          <pc:sldMk cId="224469899" sldId="282"/>
        </pc:sldMkLst>
      </pc:sldChg>
      <pc:sldChg chg="del">
        <pc:chgData name="Rune Fick Hansen" userId="f85efc3c-c917-48ad-8c8b-a542af4692e7" providerId="ADAL" clId="{1380F70A-3E57-467A-97CC-1A9D8B51A393}" dt="2019-05-24T07:28:06.275" v="19" actId="2696"/>
        <pc:sldMkLst>
          <pc:docMk/>
          <pc:sldMk cId="4255000432" sldId="283"/>
        </pc:sldMkLst>
      </pc:sldChg>
      <pc:sldChg chg="del">
        <pc:chgData name="Rune Fick Hansen" userId="f85efc3c-c917-48ad-8c8b-a542af4692e7" providerId="ADAL" clId="{1380F70A-3E57-467A-97CC-1A9D8B51A393}" dt="2019-05-24T07:28:06.287" v="20" actId="2696"/>
        <pc:sldMkLst>
          <pc:docMk/>
          <pc:sldMk cId="7775075" sldId="284"/>
        </pc:sldMkLst>
      </pc:sldChg>
      <pc:sldChg chg="del">
        <pc:chgData name="Rune Fick Hansen" userId="f85efc3c-c917-48ad-8c8b-a542af4692e7" providerId="ADAL" clId="{1380F70A-3E57-467A-97CC-1A9D8B51A393}" dt="2019-05-24T07:28:06.310" v="21" actId="2696"/>
        <pc:sldMkLst>
          <pc:docMk/>
          <pc:sldMk cId="2595874698" sldId="285"/>
        </pc:sldMkLst>
      </pc:sldChg>
      <pc:sldChg chg="del">
        <pc:chgData name="Rune Fick Hansen" userId="f85efc3c-c917-48ad-8c8b-a542af4692e7" providerId="ADAL" clId="{1380F70A-3E57-467A-97CC-1A9D8B51A393}" dt="2019-05-24T07:27:56.116" v="6" actId="2696"/>
        <pc:sldMkLst>
          <pc:docMk/>
          <pc:sldMk cId="4005572308" sldId="287"/>
        </pc:sldMkLst>
      </pc:sldChg>
      <pc:sldChg chg="del">
        <pc:chgData name="Rune Fick Hansen" userId="f85efc3c-c917-48ad-8c8b-a542af4692e7" providerId="ADAL" clId="{1380F70A-3E57-467A-97CC-1A9D8B51A393}" dt="2019-05-24T07:28:06.138" v="12" actId="2696"/>
        <pc:sldMkLst>
          <pc:docMk/>
          <pc:sldMk cId="920452873" sldId="288"/>
        </pc:sldMkLst>
      </pc:sldChg>
      <pc:sldChg chg="del">
        <pc:chgData name="Rune Fick Hansen" userId="f85efc3c-c917-48ad-8c8b-a542af4692e7" providerId="ADAL" clId="{1380F70A-3E57-467A-97CC-1A9D8B51A393}" dt="2019-05-24T07:28:06.085" v="10" actId="2696"/>
        <pc:sldMkLst>
          <pc:docMk/>
          <pc:sldMk cId="1195284260" sldId="289"/>
        </pc:sldMkLst>
      </pc:sldChg>
      <pc:sldChg chg="del">
        <pc:chgData name="Rune Fick Hansen" userId="f85efc3c-c917-48ad-8c8b-a542af4692e7" providerId="ADAL" clId="{1380F70A-3E57-467A-97CC-1A9D8B51A393}" dt="2019-05-24T07:28:06.105" v="11" actId="2696"/>
        <pc:sldMkLst>
          <pc:docMk/>
          <pc:sldMk cId="3378929421" sldId="290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anskerhverv.sharepoint.com/sites/itb/Kommunikation/5.%20Analyser%20og%20Rapporter/Branchetal/IT-Barometer/IT-Barometer%202018/IT-Barometer%202018-Grund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anskerhverv.sharepoint.com/sites/itb/Kommunikation/5.%20Analyser%20og%20Rapporter/Branchetal/IT-Barometer/IT-Barometer%202018/IT-Barometer%202018-Grunddat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anskerhverv.sharepoint.com/sites/itb/Kommunikation/5.%20Analyser%20og%20Rapporter/Branchetal/IT-Barometer/IT-Barometer%202018/IT-Barometer%202018-Grunddat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A83-4942-B408-FA9D1A60AD3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6A83-4942-B408-FA9D1A60AD3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A83-4942-B408-FA9D1A60AD3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6A83-4942-B408-FA9D1A60AD34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A83-4942-B408-FA9D1A60AD34}"/>
              </c:ext>
            </c:extLst>
          </c:dPt>
          <c:dLbls>
            <c:delete val="1"/>
          </c:dLbls>
          <c:cat>
            <c:strRef>
              <c:f>Geografi!$A$1:$A$6</c:f>
              <c:strCache>
                <c:ptCount val="6"/>
                <c:pt idx="0">
                  <c:v>Nordjylland</c:v>
                </c:pt>
                <c:pt idx="1">
                  <c:v>Midtjylland</c:v>
                </c:pt>
                <c:pt idx="2">
                  <c:v>Sønderjylland</c:v>
                </c:pt>
                <c:pt idx="3">
                  <c:v>Fyn</c:v>
                </c:pt>
                <c:pt idx="4">
                  <c:v>Hovedstadsområdet</c:v>
                </c:pt>
                <c:pt idx="5">
                  <c:v>Sjælland og Øer</c:v>
                </c:pt>
              </c:strCache>
            </c:strRef>
          </c:cat>
          <c:val>
            <c:numRef>
              <c:f>Geografi!$B$1:$B$6</c:f>
              <c:numCache>
                <c:formatCode>0.00%</c:formatCode>
                <c:ptCount val="6"/>
                <c:pt idx="0">
                  <c:v>4.4900000000000002E-2</c:v>
                </c:pt>
                <c:pt idx="1">
                  <c:v>0.23719999999999999</c:v>
                </c:pt>
                <c:pt idx="2">
                  <c:v>3.2099999999999997E-2</c:v>
                </c:pt>
                <c:pt idx="3">
                  <c:v>8.3299999999999999E-2</c:v>
                </c:pt>
                <c:pt idx="4">
                  <c:v>0.53849999999999998</c:v>
                </c:pt>
                <c:pt idx="5">
                  <c:v>6.4100000000000004E-2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83-4942-B408-FA9D1A60AD3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-25"/>
        <c:axId val="341995560"/>
        <c:axId val="341995888"/>
      </c:barChart>
      <c:catAx>
        <c:axId val="3419955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341995888"/>
        <c:crosses val="autoZero"/>
        <c:auto val="1"/>
        <c:lblAlgn val="ctr"/>
        <c:lblOffset val="100"/>
        <c:noMultiLvlLbl val="0"/>
      </c:catAx>
      <c:valAx>
        <c:axId val="341995888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341995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FAA0-41CF-B623-2321D0601FD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AA0-41CF-B623-2321D0601FD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FAA0-41CF-B623-2321D0601FD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AA0-41CF-B623-2321D0601FD1}"/>
              </c:ext>
            </c:extLst>
          </c:dPt>
          <c:dLbls>
            <c:delete val="1"/>
          </c:dLbls>
          <c:cat>
            <c:strRef>
              <c:f>Ansatte!$A$1:$A$5</c:f>
              <c:strCache>
                <c:ptCount val="5"/>
                <c:pt idx="0">
                  <c:v>01-09</c:v>
                </c:pt>
                <c:pt idx="1">
                  <c:v>10-24</c:v>
                </c:pt>
                <c:pt idx="2">
                  <c:v>25-99</c:v>
                </c:pt>
                <c:pt idx="3">
                  <c:v>100-249</c:v>
                </c:pt>
                <c:pt idx="4">
                  <c:v>250 eller derover</c:v>
                </c:pt>
              </c:strCache>
            </c:strRef>
          </c:cat>
          <c:val>
            <c:numRef>
              <c:f>Ansatte!$B$1:$B$5</c:f>
              <c:numCache>
                <c:formatCode>0.00%</c:formatCode>
                <c:ptCount val="5"/>
                <c:pt idx="0">
                  <c:v>0.29299999999999998</c:v>
                </c:pt>
                <c:pt idx="1">
                  <c:v>0.20380000000000001</c:v>
                </c:pt>
                <c:pt idx="2">
                  <c:v>0.17199999999999999</c:v>
                </c:pt>
                <c:pt idx="3">
                  <c:v>0.11459999999999999</c:v>
                </c:pt>
                <c:pt idx="4">
                  <c:v>0.21659999999999999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A0-41CF-B623-2321D0601FD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-25"/>
        <c:axId val="491099856"/>
        <c:axId val="491100184"/>
      </c:barChart>
      <c:catAx>
        <c:axId val="491099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491100184"/>
        <c:crosses val="autoZero"/>
        <c:auto val="1"/>
        <c:lblAlgn val="ctr"/>
        <c:lblOffset val="100"/>
        <c:noMultiLvlLbl val="0"/>
      </c:catAx>
      <c:valAx>
        <c:axId val="491100184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491099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GDPR!$B$1</c:f>
              <c:strCache>
                <c:ptCount val="1"/>
                <c:pt idx="0">
                  <c:v>Ved ikke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GDPR!$A$2:$A$4</c:f>
              <c:strCache>
                <c:ptCount val="3"/>
                <c:pt idx="0">
                  <c:v>Har i fået ekstern rådgivning og hjælp til at blive klar til de nye krav (f.eks. advokat, rådgivningsvirksomhed eller brancheforeninger)?</c:v>
                </c:pt>
                <c:pt idx="1">
                  <c:v>Har din virksomhed fået den støtte og vejledning, I har haft brug for, fra de offentlige instanser, herunder Datatilsynet?</c:v>
                </c:pt>
                <c:pt idx="2">
                  <c:v>Var din virksomhed klar til de nye krav i persondataforordningen ved deadline 25. maj 2018?</c:v>
                </c:pt>
              </c:strCache>
            </c:strRef>
          </c:cat>
          <c:val>
            <c:numRef>
              <c:f>GDPR!$B$2:$B$4</c:f>
              <c:numCache>
                <c:formatCode>0.00%</c:formatCode>
                <c:ptCount val="3"/>
                <c:pt idx="0">
                  <c:v>2.5899999999999999E-2</c:v>
                </c:pt>
                <c:pt idx="1">
                  <c:v>0.2087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52-4991-8B49-5F4C2D1956D4}"/>
            </c:ext>
          </c:extLst>
        </c:ser>
        <c:ser>
          <c:idx val="2"/>
          <c:order val="1"/>
          <c:tx>
            <c:strRef>
              <c:f>GDPR!$C$1</c:f>
              <c:strCache>
                <c:ptCount val="1"/>
                <c:pt idx="0">
                  <c:v>Nej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GDPR!$A$2:$A$4</c:f>
              <c:strCache>
                <c:ptCount val="3"/>
                <c:pt idx="0">
                  <c:v>Har i fået ekstern rådgivning og hjælp til at blive klar til de nye krav (f.eks. advokat, rådgivningsvirksomhed eller brancheforeninger)?</c:v>
                </c:pt>
                <c:pt idx="1">
                  <c:v>Har din virksomhed fået den støtte og vejledning, I har haft brug for, fra de offentlige instanser, herunder Datatilsynet?</c:v>
                </c:pt>
                <c:pt idx="2">
                  <c:v>Var din virksomhed klar til de nye krav i persondataforordningen ved deadline 25. maj 2018?</c:v>
                </c:pt>
              </c:strCache>
            </c:strRef>
          </c:cat>
          <c:val>
            <c:numRef>
              <c:f>GDPR!$C$2:$C$4</c:f>
              <c:numCache>
                <c:formatCode>0.00%</c:formatCode>
                <c:ptCount val="3"/>
                <c:pt idx="0">
                  <c:v>0.31030000000000002</c:v>
                </c:pt>
                <c:pt idx="1">
                  <c:v>0.43480000000000002</c:v>
                </c:pt>
                <c:pt idx="2">
                  <c:v>0.12820000000000001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52-4991-8B49-5F4C2D1956D4}"/>
            </c:ext>
          </c:extLst>
        </c:ser>
        <c:ser>
          <c:idx val="3"/>
          <c:order val="2"/>
          <c:tx>
            <c:strRef>
              <c:f>GDPR!$D$1</c:f>
              <c:strCache>
                <c:ptCount val="1"/>
                <c:pt idx="0">
                  <c:v>Ja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GDPR!$A$2:$A$4</c:f>
              <c:strCache>
                <c:ptCount val="3"/>
                <c:pt idx="0">
                  <c:v>Har i fået ekstern rådgivning og hjælp til at blive klar til de nye krav (f.eks. advokat, rådgivningsvirksomhed eller brancheforeninger)?</c:v>
                </c:pt>
                <c:pt idx="1">
                  <c:v>Har din virksomhed fået den støtte og vejledning, I har haft brug for, fra de offentlige instanser, herunder Datatilsynet?</c:v>
                </c:pt>
                <c:pt idx="2">
                  <c:v>Var din virksomhed klar til de nye krav i persondataforordningen ved deadline 25. maj 2018?</c:v>
                </c:pt>
              </c:strCache>
            </c:strRef>
          </c:cat>
          <c:val>
            <c:numRef>
              <c:f>GDPR!$D$2:$D$4</c:f>
              <c:numCache>
                <c:formatCode>0.00%</c:formatCode>
                <c:ptCount val="3"/>
                <c:pt idx="0">
                  <c:v>0.68100000000000005</c:v>
                </c:pt>
                <c:pt idx="1">
                  <c:v>0.35649999999999998</c:v>
                </c:pt>
                <c:pt idx="2">
                  <c:v>0.88029999999999997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F52-4991-8B49-5F4C2D1956D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586785384"/>
        <c:axId val="586785712"/>
      </c:barChart>
      <c:catAx>
        <c:axId val="586785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586785712"/>
        <c:crosses val="autoZero"/>
        <c:auto val="1"/>
        <c:lblAlgn val="ctr"/>
        <c:lblOffset val="100"/>
        <c:noMultiLvlLbl val="0"/>
      </c:catAx>
      <c:valAx>
        <c:axId val="586785712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586785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9A907-03BC-47FA-BDFB-D305950B89E1}" type="datetimeFigureOut">
              <a:rPr lang="da-DK" smtClean="0"/>
              <a:pPr/>
              <a:t>24-05-2019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71A934-90CF-4B10-B917-0A78957A1C1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A0A5-A3CC-4DDB-84B0-0488CE1D2730}" type="datetime2">
              <a:rPr lang="da-DK" smtClean="0"/>
              <a:pPr/>
              <a:t>24. maj 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>
          <a:xfrm>
            <a:off x="395536" y="260648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da-DK"/>
              <a:t>Præsentationens titel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>
          <a:xfrm>
            <a:off x="6614864" y="6356350"/>
            <a:ext cx="2133600" cy="365125"/>
          </a:xfrm>
        </p:spPr>
        <p:txBody>
          <a:bodyPr/>
          <a:lstStyle/>
          <a:p>
            <a:fld id="{03690327-99CC-491B-B701-31C6D75E7158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6" name="Titel 6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1143000"/>
          </a:xfrm>
          <a:prstGeom prst="rect">
            <a:avLst/>
          </a:prstGeom>
        </p:spPr>
        <p:txBody>
          <a:bodyPr/>
          <a:lstStyle>
            <a:lvl1pPr algn="l">
              <a:defRPr sz="4000" b="1" baseline="0"/>
            </a:lvl1pPr>
          </a:lstStyle>
          <a:p>
            <a:r>
              <a:rPr lang="da-DK"/>
              <a:t>Her skrives præsentationens</a:t>
            </a:r>
            <a:br>
              <a:rPr lang="da-DK"/>
            </a:br>
            <a:r>
              <a:rPr lang="da-DK"/>
              <a:t>overskrift</a:t>
            </a:r>
          </a:p>
        </p:txBody>
      </p:sp>
      <p:sp>
        <p:nvSpPr>
          <p:cNvPr id="7" name="Undertitel 2"/>
          <p:cNvSpPr>
            <a:spLocks noGrp="1"/>
          </p:cNvSpPr>
          <p:nvPr>
            <p:ph type="subTitle" idx="1" hasCustomPrompt="1"/>
          </p:nvPr>
        </p:nvSpPr>
        <p:spPr>
          <a:xfrm>
            <a:off x="395536" y="2852936"/>
            <a:ext cx="6400800" cy="64807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Her skrives evt. undertitel – ligeledes i Arial</a:t>
            </a:r>
          </a:p>
        </p:txBody>
      </p:sp>
      <p:sp>
        <p:nvSpPr>
          <p:cNvPr id="8" name="Pladsholder til tekst 18"/>
          <p:cNvSpPr>
            <a:spLocks noGrp="1"/>
          </p:cNvSpPr>
          <p:nvPr>
            <p:ph type="body" sz="quarter" idx="13" hasCustomPrompt="1"/>
          </p:nvPr>
        </p:nvSpPr>
        <p:spPr>
          <a:xfrm>
            <a:off x="1620441" y="5373216"/>
            <a:ext cx="7128023" cy="431725"/>
          </a:xfrm>
          <a:prstGeom prst="rect">
            <a:avLst/>
          </a:prstGeom>
        </p:spPr>
        <p:txBody>
          <a:bodyPr/>
          <a:lstStyle>
            <a:lvl1pPr algn="r">
              <a:buNone/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/>
              <a:t>Navnet på den/de præsentationsansvarlige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opstil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395536" y="2132857"/>
            <a:ext cx="8229600" cy="3528392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Font typeface="Arial" pitchFamily="34" charset="0"/>
              <a:buChar char="•"/>
              <a:defRPr sz="2200" baseline="0">
                <a:solidFill>
                  <a:schemeClr val="tx1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/>
              <a:t>Punkt 1. Skrevet med Arial 22 pkt. Altid rød ”</a:t>
            </a:r>
            <a:r>
              <a:rPr lang="da-DK" err="1"/>
              <a:t>dot</a:t>
            </a:r>
            <a:r>
              <a:rPr lang="da-DK"/>
              <a:t>”</a:t>
            </a:r>
          </a:p>
          <a:p>
            <a:pPr lvl="0"/>
            <a:r>
              <a:rPr lang="da-DK"/>
              <a:t>Punkt 2…</a:t>
            </a:r>
          </a:p>
          <a:p>
            <a:pPr lvl="0"/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60A5-BD8D-4FF3-81B8-4EA51C7776FD}" type="datetime2">
              <a:rPr lang="da-DK" smtClean="0"/>
              <a:pPr/>
              <a:t>24. maj 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95536" y="260648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a-DK"/>
              <a:t>Præsentationens titel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0327-99CC-491B-B701-31C6D75E7158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7" name="Titel 6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29600" cy="504056"/>
          </a:xfrm>
          <a:prstGeom prst="rect">
            <a:avLst/>
          </a:prstGeom>
        </p:spPr>
        <p:txBody>
          <a:bodyPr/>
          <a:lstStyle>
            <a:lvl1pPr algn="l">
              <a:defRPr sz="2400" b="1" baseline="0"/>
            </a:lvl1pPr>
          </a:lstStyle>
          <a:p>
            <a:r>
              <a:rPr lang="da-DK"/>
              <a:t>Side med punktopstillinger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B763-987F-4E69-BEF0-3B6E5B46BEED}" type="datetime2">
              <a:rPr lang="da-DK" smtClean="0"/>
              <a:pPr/>
              <a:t>24. maj 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95536" y="260648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a-DK"/>
              <a:t>Præsentationens titel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0327-99CC-491B-B701-31C6D75E7158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7" name="Titel 6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29600" cy="504056"/>
          </a:xfrm>
          <a:prstGeom prst="rect">
            <a:avLst/>
          </a:prstGeom>
        </p:spPr>
        <p:txBody>
          <a:bodyPr/>
          <a:lstStyle>
            <a:lvl1pPr algn="l">
              <a:defRPr sz="2400" b="1" baseline="0"/>
            </a:lvl1pPr>
          </a:lstStyle>
          <a:p>
            <a:r>
              <a:rPr lang="da-DK"/>
              <a:t>Tekstside i to spalter</a:t>
            </a:r>
          </a:p>
        </p:txBody>
      </p:sp>
      <p:sp>
        <p:nvSpPr>
          <p:cNvPr id="11" name="Pladsholder til tekst 3"/>
          <p:cNvSpPr>
            <a:spLocks noGrp="1"/>
          </p:cNvSpPr>
          <p:nvPr>
            <p:ph type="body" sz="half" idx="2" hasCustomPrompt="1"/>
          </p:nvPr>
        </p:nvSpPr>
        <p:spPr>
          <a:xfrm>
            <a:off x="395536" y="2204865"/>
            <a:ext cx="8219256" cy="3240360"/>
          </a:xfrm>
          <a:prstGeom prst="rect">
            <a:avLst/>
          </a:prstGeom>
        </p:spPr>
        <p:txBody>
          <a:bodyPr numCol="2" spcCol="360000"/>
          <a:lstStyle>
            <a:lvl1pPr marL="0" indent="0">
              <a:buNone/>
              <a:defRPr sz="16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Indtast tekst her</a:t>
            </a:r>
          </a:p>
          <a:p>
            <a:pPr lvl="0"/>
            <a:endParaRPr lang="da-DK"/>
          </a:p>
          <a:p>
            <a:pPr lvl="0"/>
            <a:endParaRPr lang="da-DK"/>
          </a:p>
          <a:p>
            <a:pPr lvl="0"/>
            <a:endParaRPr lang="da-DK"/>
          </a:p>
          <a:p>
            <a:pPr lvl="0"/>
            <a:endParaRPr lang="da-DK"/>
          </a:p>
          <a:p>
            <a:pPr lvl="0"/>
            <a:endParaRPr lang="da-DK"/>
          </a:p>
          <a:p>
            <a:pPr lvl="0"/>
            <a:endParaRPr lang="da-DK"/>
          </a:p>
          <a:p>
            <a:pPr lvl="0"/>
            <a:endParaRPr lang="da-DK"/>
          </a:p>
          <a:p>
            <a:pPr lvl="0"/>
            <a:endParaRPr lang="da-DK"/>
          </a:p>
          <a:p>
            <a:pPr lvl="0"/>
            <a:endParaRPr lang="da-DK"/>
          </a:p>
          <a:p>
            <a:pPr lvl="0"/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+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B763-987F-4E69-BEF0-3B6E5B46BEED}" type="datetime2">
              <a:rPr lang="da-DK" smtClean="0"/>
              <a:pPr/>
              <a:t>24. maj 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95536" y="260648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a-DK"/>
              <a:t>Præsentationens titel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0327-99CC-491B-B701-31C6D75E7158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7" name="Titel 6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29600" cy="504056"/>
          </a:xfrm>
          <a:prstGeom prst="rect">
            <a:avLst/>
          </a:prstGeom>
        </p:spPr>
        <p:txBody>
          <a:bodyPr/>
          <a:lstStyle>
            <a:lvl1pPr algn="l">
              <a:defRPr sz="2400" b="1" baseline="0"/>
            </a:lvl1pPr>
          </a:lstStyle>
          <a:p>
            <a:r>
              <a:rPr lang="da-DK"/>
              <a:t>Tekstspalte + foto</a:t>
            </a:r>
          </a:p>
        </p:txBody>
      </p:sp>
      <p:sp>
        <p:nvSpPr>
          <p:cNvPr id="11" name="Pladsholder til tekst 3"/>
          <p:cNvSpPr>
            <a:spLocks noGrp="1"/>
          </p:cNvSpPr>
          <p:nvPr>
            <p:ph type="body" sz="half" idx="2" hasCustomPrompt="1"/>
          </p:nvPr>
        </p:nvSpPr>
        <p:spPr>
          <a:xfrm>
            <a:off x="395536" y="2204865"/>
            <a:ext cx="4109628" cy="3240360"/>
          </a:xfrm>
          <a:prstGeom prst="rect">
            <a:avLst/>
          </a:prstGeom>
        </p:spPr>
        <p:txBody>
          <a:bodyPr numCol="1" spcCol="0"/>
          <a:lstStyle>
            <a:lvl1pPr marL="0" indent="0">
              <a:buNone/>
              <a:defRPr sz="16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Indtast tekst her</a:t>
            </a:r>
          </a:p>
          <a:p>
            <a:pPr lvl="0"/>
            <a:endParaRPr lang="da-DK"/>
          </a:p>
          <a:p>
            <a:pPr lvl="0"/>
            <a:endParaRPr lang="da-DK"/>
          </a:p>
          <a:p>
            <a:pPr lvl="0"/>
            <a:endParaRPr lang="da-DK"/>
          </a:p>
          <a:p>
            <a:pPr lvl="0"/>
            <a:endParaRPr lang="da-DK"/>
          </a:p>
          <a:p>
            <a:pPr lvl="0"/>
            <a:endParaRPr lang="da-DK"/>
          </a:p>
          <a:p>
            <a:pPr lvl="0"/>
            <a:endParaRPr lang="da-DK"/>
          </a:p>
          <a:p>
            <a:pPr lvl="0"/>
            <a:endParaRPr lang="da-DK"/>
          </a:p>
          <a:p>
            <a:pPr lvl="0"/>
            <a:endParaRPr lang="da-DK"/>
          </a:p>
          <a:p>
            <a:pPr lvl="0"/>
            <a:endParaRPr lang="da-DK"/>
          </a:p>
          <a:p>
            <a:pPr lvl="0"/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7937A-6178-4549-A4CB-57007ECB171C}" type="datetime2">
              <a:rPr lang="da-DK" smtClean="0"/>
              <a:pPr/>
              <a:t>24. maj 2019</a:t>
            </a:fld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690327-99CC-491B-B701-31C6D75E7158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0" name="Pladsholder til sidefod 9"/>
          <p:cNvSpPr>
            <a:spLocks noGrp="1"/>
          </p:cNvSpPr>
          <p:nvPr>
            <p:ph type="ftr" sz="quarter" idx="12"/>
          </p:nvPr>
        </p:nvSpPr>
        <p:spPr>
          <a:xfrm>
            <a:off x="395536" y="260648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a-DK"/>
              <a:t>Præsentationens titel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3955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9A0A5-A3CC-4DDB-84B0-0488CE1D2730}" type="datetime2">
              <a:rPr lang="da-DK" smtClean="0"/>
              <a:pPr/>
              <a:t>24. maj 2019</a:t>
            </a:fld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61486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90327-99CC-491B-B701-31C6D75E7158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7" name="Pladsholder til sidefod 3"/>
          <p:cNvSpPr>
            <a:spLocks noGrp="1"/>
          </p:cNvSpPr>
          <p:nvPr>
            <p:ph type="ftr" sz="quarter" idx="3"/>
          </p:nvPr>
        </p:nvSpPr>
        <p:spPr>
          <a:xfrm>
            <a:off x="395536" y="260648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da-DK"/>
              <a:t>Præsentationens titel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  <p:sldLayoutId id="2147483651" r:id="rId3"/>
    <p:sldLayoutId id="2147483653" r:id="rId4"/>
    <p:sldLayoutId id="2147483649" r:id="rId5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60A5-BD8D-4FF3-81B8-4EA51C7776FD}" type="datetime2">
              <a:rPr lang="da-DK" smtClean="0"/>
              <a:pPr/>
              <a:t>24. maj 2019</a:t>
            </a:fld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0327-99CC-491B-B701-31C6D75E7158}" type="slidenum">
              <a:rPr lang="da-DK" smtClean="0"/>
              <a:pPr/>
              <a:t>1</a:t>
            </a:fld>
            <a:endParaRPr lang="da-DK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IT-Barometer 2019</a:t>
            </a:r>
          </a:p>
        </p:txBody>
      </p:sp>
      <p:sp>
        <p:nvSpPr>
          <p:cNvPr id="9" name="Undertitel 8"/>
          <p:cNvSpPr>
            <a:spLocks noGrp="1"/>
          </p:cNvSpPr>
          <p:nvPr>
            <p:ph type="subTitle" idx="1"/>
          </p:nvPr>
        </p:nvSpPr>
        <p:spPr>
          <a:xfrm>
            <a:off x="395536" y="2362047"/>
            <a:ext cx="6400800" cy="648072"/>
          </a:xfrm>
        </p:spPr>
        <p:txBody>
          <a:bodyPr/>
          <a:lstStyle/>
          <a:p>
            <a:r>
              <a:rPr lang="da-DK"/>
              <a:t>Hovedtal og konklusioner for branchen</a:t>
            </a:r>
          </a:p>
        </p:txBody>
      </p:sp>
      <p:sp>
        <p:nvSpPr>
          <p:cNvPr id="10" name="Pladsholder til tekst 9"/>
          <p:cNvSpPr>
            <a:spLocks noGrp="1"/>
          </p:cNvSpPr>
          <p:nvPr>
            <p:ph type="body" sz="quarter" idx="13"/>
          </p:nvPr>
        </p:nvSpPr>
        <p:spPr>
          <a:xfrm>
            <a:off x="6160168" y="5168766"/>
            <a:ext cx="2588296" cy="636175"/>
          </a:xfrm>
        </p:spPr>
        <p:txBody>
          <a:bodyPr/>
          <a:lstStyle/>
          <a:p>
            <a:r>
              <a:rPr lang="da-DK"/>
              <a:t>Udarbejdet af </a:t>
            </a:r>
            <a:br>
              <a:rPr lang="da-DK"/>
            </a:br>
            <a:r>
              <a:rPr lang="da-DK"/>
              <a:t>IT-Branchen, IT-Forum </a:t>
            </a:r>
            <a:br>
              <a:rPr lang="da-DK"/>
            </a:br>
            <a:r>
              <a:rPr lang="da-DK"/>
              <a:t>og </a:t>
            </a:r>
            <a:r>
              <a:rPr lang="da-DK" err="1"/>
              <a:t>BrainsBusiness</a:t>
            </a:r>
            <a:endParaRPr lang="da-DK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555" y="4052417"/>
            <a:ext cx="3505899" cy="1985686"/>
          </a:xfrm>
          <a:prstGeom prst="rect">
            <a:avLst/>
          </a:prstGeom>
        </p:spPr>
      </p:pic>
      <p:sp>
        <p:nvSpPr>
          <p:cNvPr id="11" name="Tekstfelt 10"/>
          <p:cNvSpPr txBox="1"/>
          <p:nvPr/>
        </p:nvSpPr>
        <p:spPr>
          <a:xfrm>
            <a:off x="5028109" y="3986697"/>
            <a:ext cx="838691" cy="646331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da-DK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Vækst </a:t>
            </a:r>
            <a:br>
              <a:rPr kumimoji="0" lang="da-DK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a-DK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&amp; </a:t>
            </a:r>
            <a:br>
              <a:rPr kumimoji="0" lang="da-DK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a-DK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indtjening</a:t>
            </a:r>
          </a:p>
        </p:txBody>
      </p:sp>
      <p:sp>
        <p:nvSpPr>
          <p:cNvPr id="12" name="Tekstfelt 11"/>
          <p:cNvSpPr txBox="1"/>
          <p:nvPr/>
        </p:nvSpPr>
        <p:spPr>
          <a:xfrm>
            <a:off x="1001929" y="4649997"/>
            <a:ext cx="1071126" cy="646331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da-DK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Mangel</a:t>
            </a:r>
            <a:br>
              <a:rPr kumimoji="0" lang="da-DK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a-DK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på</a:t>
            </a:r>
            <a:br>
              <a:rPr kumimoji="0" lang="da-DK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a-DK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kompetencer</a:t>
            </a:r>
          </a:p>
        </p:txBody>
      </p:sp>
      <p:sp>
        <p:nvSpPr>
          <p:cNvPr id="13" name="Tekstfelt 12"/>
          <p:cNvSpPr txBox="1"/>
          <p:nvPr/>
        </p:nvSpPr>
        <p:spPr>
          <a:xfrm>
            <a:off x="3288994" y="3406086"/>
            <a:ext cx="729687" cy="646331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da-DK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Mangel </a:t>
            </a:r>
            <a:br>
              <a:rPr kumimoji="0" lang="da-DK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a-DK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på </a:t>
            </a:r>
            <a:br>
              <a:rPr kumimoji="0" lang="da-DK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a-DK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kapital</a:t>
            </a:r>
          </a:p>
        </p:txBody>
      </p:sp>
      <p:sp>
        <p:nvSpPr>
          <p:cNvPr id="14" name="Tekstfelt 13"/>
          <p:cNvSpPr txBox="1"/>
          <p:nvPr/>
        </p:nvSpPr>
        <p:spPr>
          <a:xfrm>
            <a:off x="2824481" y="6038103"/>
            <a:ext cx="1643399" cy="276999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da-DK" sz="1200"/>
              <a:t>Status på it-branchen</a:t>
            </a:r>
            <a:endParaRPr kumimoji="0" lang="da-DK" sz="1200" b="0" i="0" u="none" strike="noStrike" kern="1200" cap="none" spc="0" normalizeH="0" baseline="0" noProof="0">
              <a:ln>
                <a:noFill/>
              </a:ln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395536" y="1324325"/>
            <a:ext cx="8229600" cy="3528392"/>
          </a:xfrm>
        </p:spPr>
        <p:txBody>
          <a:bodyPr/>
          <a:lstStyle/>
          <a:p>
            <a:r>
              <a:rPr lang="da-DK" sz="1800"/>
              <a:t>157 besvarelser i alt</a:t>
            </a:r>
          </a:p>
          <a:p>
            <a:endParaRPr lang="da-DK" sz="1800"/>
          </a:p>
          <a:p>
            <a:r>
              <a:rPr lang="da-DK" sz="1800"/>
              <a:t>Foretaget via online spørgeskema i uge 5-9 2019</a:t>
            </a:r>
          </a:p>
          <a:p>
            <a:endParaRPr lang="da-DK" sz="1800"/>
          </a:p>
          <a:p>
            <a:r>
              <a:rPr lang="da-DK" sz="1800"/>
              <a:t>Medlemmer fra IT-Branchen, IT-Forum og </a:t>
            </a:r>
            <a:r>
              <a:rPr lang="da-DK" sz="1800" err="1"/>
              <a:t>BrainsBusiness</a:t>
            </a:r>
            <a:r>
              <a:rPr lang="da-DK" sz="1800"/>
              <a:t> har deltaget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0DAC-C2C7-4109-9423-A4EB8F2C75C8}" type="datetime2">
              <a:rPr lang="da-DK" smtClean="0"/>
              <a:pPr/>
              <a:t>24. maj 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IT-Barometer 2019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0327-99CC-491B-B701-31C6D75E7158}" type="slidenum">
              <a:rPr lang="da-DK" smtClean="0"/>
              <a:pPr/>
              <a:t>2</a:t>
            </a:fld>
            <a:endParaRPr lang="da-DK"/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395536" y="798212"/>
            <a:ext cx="8229600" cy="504056"/>
          </a:xfrm>
        </p:spPr>
        <p:txBody>
          <a:bodyPr/>
          <a:lstStyle/>
          <a:p>
            <a:r>
              <a:rPr lang="da-DK" sz="1800"/>
              <a:t>Om analysen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0DAC-C2C7-4109-9423-A4EB8F2C75C8}" type="datetime2">
              <a:rPr lang="da-DK" smtClean="0"/>
              <a:pPr/>
              <a:t>24. maj 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IT-Barometer 2019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0327-99CC-491B-B701-31C6D75E7158}" type="slidenum">
              <a:rPr lang="da-DK" smtClean="0"/>
              <a:pPr/>
              <a:t>3</a:t>
            </a:fld>
            <a:endParaRPr lang="da-DK"/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395536" y="796756"/>
            <a:ext cx="8229600" cy="504056"/>
          </a:xfrm>
        </p:spPr>
        <p:txBody>
          <a:bodyPr/>
          <a:lstStyle/>
          <a:p>
            <a:r>
              <a:rPr lang="da-DK" sz="1800"/>
              <a:t>Hvor ligger din virksomhed?</a:t>
            </a:r>
          </a:p>
        </p:txBody>
      </p:sp>
      <p:sp>
        <p:nvSpPr>
          <p:cNvPr id="14" name="Pladsholder til tekst 5"/>
          <p:cNvSpPr txBox="1">
            <a:spLocks/>
          </p:cNvSpPr>
          <p:nvPr/>
        </p:nvSpPr>
        <p:spPr>
          <a:xfrm>
            <a:off x="395536" y="1588833"/>
            <a:ext cx="7521848" cy="213409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rgbClr val="C00000"/>
              </a:buClr>
            </a:pPr>
            <a:r>
              <a:rPr lang="da-DK" sz="1600"/>
              <a:t>Størstedelen af virksomhederne er placeret i Hovedstadsområdet efterfulgt af Midtjylland</a:t>
            </a:r>
          </a:p>
          <a:p>
            <a:pPr marL="285750" indent="-285750">
              <a:buClr>
                <a:srgbClr val="C00000"/>
              </a:buClr>
            </a:pPr>
            <a:r>
              <a:rPr lang="da-DK" sz="1600"/>
              <a:t>Besvarelserne passer nogenlunde med fordelingen af it-virksomheder på landsplan</a:t>
            </a:r>
          </a:p>
          <a:p>
            <a:pPr marL="285750" indent="-285750">
              <a:buClr>
                <a:srgbClr val="C00000"/>
              </a:buClr>
            </a:pPr>
            <a:r>
              <a:rPr lang="da-DK" sz="1600"/>
              <a:t>Dog er Sjælland og øer underrepræsenteret i undersøgelsen</a:t>
            </a:r>
          </a:p>
        </p:txBody>
      </p:sp>
      <p:graphicFrame>
        <p:nvGraphicFramePr>
          <p:cNvPr id="16" name="Diagram 15">
            <a:extLst>
              <a:ext uri="{FF2B5EF4-FFF2-40B4-BE49-F238E27FC236}">
                <a16:creationId xmlns:a16="http://schemas.microsoft.com/office/drawing/2014/main" id="{78D4D769-6943-44D4-A5F2-BBF8E537BD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2738661"/>
              </p:ext>
            </p:extLst>
          </p:nvPr>
        </p:nvGraphicFramePr>
        <p:xfrm>
          <a:off x="702645" y="3314766"/>
          <a:ext cx="675731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kstfelt 1"/>
          <p:cNvSpPr txBox="1"/>
          <p:nvPr/>
        </p:nvSpPr>
        <p:spPr>
          <a:xfrm>
            <a:off x="2485720" y="3529083"/>
            <a:ext cx="1380506" cy="26161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100"/>
              <a:t>6,4% (2,6% </a:t>
            </a:r>
            <a:r>
              <a:rPr lang="en-US" sz="1100" err="1"/>
              <a:t>i</a:t>
            </a:r>
            <a:r>
              <a:rPr lang="en-US" sz="1100"/>
              <a:t> 2018)</a:t>
            </a:r>
          </a:p>
        </p:txBody>
      </p:sp>
      <p:sp>
        <p:nvSpPr>
          <p:cNvPr id="3" name="Tekstfelt 2"/>
          <p:cNvSpPr txBox="1"/>
          <p:nvPr/>
        </p:nvSpPr>
        <p:spPr>
          <a:xfrm>
            <a:off x="6772906" y="3941490"/>
            <a:ext cx="1537600" cy="26161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100"/>
              <a:t>53,9% (33,2% </a:t>
            </a:r>
            <a:r>
              <a:rPr lang="en-US" sz="1100" err="1"/>
              <a:t>i</a:t>
            </a:r>
            <a:r>
              <a:rPr lang="en-US" sz="1100"/>
              <a:t> 2018)</a:t>
            </a:r>
          </a:p>
        </p:txBody>
      </p:sp>
      <p:sp>
        <p:nvSpPr>
          <p:cNvPr id="7" name="Tekstfelt 6"/>
          <p:cNvSpPr txBox="1"/>
          <p:nvPr/>
        </p:nvSpPr>
        <p:spPr>
          <a:xfrm>
            <a:off x="2661290" y="4348837"/>
            <a:ext cx="1459054" cy="26161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100"/>
              <a:t>8,33% (5,8% </a:t>
            </a:r>
            <a:r>
              <a:rPr lang="en-US" sz="1100" err="1"/>
              <a:t>i</a:t>
            </a:r>
            <a:r>
              <a:rPr lang="en-US" sz="1100"/>
              <a:t> 2018)</a:t>
            </a:r>
          </a:p>
        </p:txBody>
      </p:sp>
      <p:sp>
        <p:nvSpPr>
          <p:cNvPr id="10" name="Tekstfelt 9"/>
          <p:cNvSpPr txBox="1"/>
          <p:nvPr/>
        </p:nvSpPr>
        <p:spPr>
          <a:xfrm>
            <a:off x="2207686" y="4763937"/>
            <a:ext cx="1380506" cy="26161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100"/>
              <a:t>3,2% (5,3% </a:t>
            </a:r>
            <a:r>
              <a:rPr lang="en-US" sz="1100" err="1"/>
              <a:t>i</a:t>
            </a:r>
            <a:r>
              <a:rPr lang="en-US" sz="1100"/>
              <a:t> 2018)</a:t>
            </a:r>
          </a:p>
        </p:txBody>
      </p:sp>
      <p:sp>
        <p:nvSpPr>
          <p:cNvPr id="11" name="Tekstfelt 10"/>
          <p:cNvSpPr txBox="1"/>
          <p:nvPr/>
        </p:nvSpPr>
        <p:spPr>
          <a:xfrm>
            <a:off x="8719589" y="3776430"/>
            <a:ext cx="106778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ekstfelt 12"/>
          <p:cNvSpPr txBox="1"/>
          <p:nvPr/>
        </p:nvSpPr>
        <p:spPr>
          <a:xfrm>
            <a:off x="4050180" y="5164096"/>
            <a:ext cx="1537600" cy="26161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100"/>
              <a:t>23,7% (32,1% </a:t>
            </a:r>
            <a:r>
              <a:rPr lang="en-US" sz="1100" err="1"/>
              <a:t>i</a:t>
            </a:r>
            <a:r>
              <a:rPr lang="en-US" sz="1100"/>
              <a:t> 2018)</a:t>
            </a:r>
          </a:p>
        </p:txBody>
      </p:sp>
      <p:sp>
        <p:nvSpPr>
          <p:cNvPr id="15" name="Tekstfelt 14"/>
          <p:cNvSpPr txBox="1"/>
          <p:nvPr/>
        </p:nvSpPr>
        <p:spPr>
          <a:xfrm>
            <a:off x="2314894" y="5586173"/>
            <a:ext cx="1459054" cy="26161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100"/>
              <a:t>4,5% (21,1% </a:t>
            </a:r>
            <a:r>
              <a:rPr lang="en-US" sz="1100" err="1"/>
              <a:t>i</a:t>
            </a:r>
            <a:r>
              <a:rPr lang="en-US" sz="1100"/>
              <a:t> 2018)</a:t>
            </a:r>
          </a:p>
        </p:txBody>
      </p:sp>
    </p:spTree>
    <p:extLst>
      <p:ext uri="{BB962C8B-B14F-4D97-AF65-F5344CB8AC3E}">
        <p14:creationId xmlns:p14="http://schemas.microsoft.com/office/powerpoint/2010/main" val="1615116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0DAC-C2C7-4109-9423-A4EB8F2C75C8}" type="datetime2">
              <a:rPr lang="da-DK" smtClean="0"/>
              <a:pPr/>
              <a:t>24. maj 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IT-Barometer 2019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0327-99CC-491B-B701-31C6D75E7158}" type="slidenum">
              <a:rPr lang="da-DK" smtClean="0"/>
              <a:pPr/>
              <a:t>4</a:t>
            </a:fld>
            <a:endParaRPr lang="da-DK"/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395536" y="796756"/>
            <a:ext cx="8229600" cy="504056"/>
          </a:xfrm>
        </p:spPr>
        <p:txBody>
          <a:bodyPr/>
          <a:lstStyle/>
          <a:p>
            <a:r>
              <a:rPr lang="da-DK" sz="1800"/>
              <a:t>Hvor mange ansatte er der i virksomheden?</a:t>
            </a:r>
          </a:p>
        </p:txBody>
      </p:sp>
      <p:sp>
        <p:nvSpPr>
          <p:cNvPr id="14" name="Pladsholder til tekst 5"/>
          <p:cNvSpPr txBox="1">
            <a:spLocks/>
          </p:cNvSpPr>
          <p:nvPr/>
        </p:nvSpPr>
        <p:spPr>
          <a:xfrm>
            <a:off x="395536" y="1588833"/>
            <a:ext cx="7521848" cy="17126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rgbClr val="C00000"/>
              </a:buClr>
            </a:pPr>
            <a:r>
              <a:rPr lang="da-DK" sz="1600"/>
              <a:t>Næsten hver 3. (29,3%) af virksomhederne har under 10 ansatte</a:t>
            </a:r>
          </a:p>
          <a:p>
            <a:pPr marL="285750" indent="-285750">
              <a:buClr>
                <a:srgbClr val="C00000"/>
              </a:buClr>
            </a:pPr>
            <a:r>
              <a:rPr lang="da-DK" sz="1600"/>
              <a:t>37,6% har 10-99 ansatte</a:t>
            </a:r>
          </a:p>
          <a:p>
            <a:pPr marL="285750" indent="-285750">
              <a:buClr>
                <a:srgbClr val="C00000"/>
              </a:buClr>
            </a:pPr>
            <a:r>
              <a:rPr lang="da-DK" sz="1600"/>
              <a:t>33,1% har 100 eller flere ansatte</a:t>
            </a:r>
          </a:p>
        </p:txBody>
      </p: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71579C25-A209-4D5D-8136-0196A9FAE8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7445334"/>
              </p:ext>
            </p:extLst>
          </p:nvPr>
        </p:nvGraphicFramePr>
        <p:xfrm>
          <a:off x="1548964" y="2834649"/>
          <a:ext cx="5034716" cy="2911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kstfelt 7"/>
          <p:cNvSpPr txBox="1"/>
          <p:nvPr/>
        </p:nvSpPr>
        <p:spPr>
          <a:xfrm>
            <a:off x="4974636" y="3108220"/>
            <a:ext cx="1537600" cy="26161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100"/>
              <a:t>21,7% (11,1% </a:t>
            </a:r>
            <a:r>
              <a:rPr lang="en-US" sz="1100" err="1"/>
              <a:t>i</a:t>
            </a:r>
            <a:r>
              <a:rPr lang="en-US" sz="1100"/>
              <a:t> 2018)</a:t>
            </a:r>
          </a:p>
        </p:txBody>
      </p:sp>
      <p:sp>
        <p:nvSpPr>
          <p:cNvPr id="10" name="Tekstfelt 9"/>
          <p:cNvSpPr txBox="1"/>
          <p:nvPr/>
        </p:nvSpPr>
        <p:spPr>
          <a:xfrm>
            <a:off x="3850200" y="3633776"/>
            <a:ext cx="1459054" cy="26161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100"/>
              <a:t>11,5% (6,4% </a:t>
            </a:r>
            <a:r>
              <a:rPr lang="en-US" sz="1100" err="1"/>
              <a:t>i</a:t>
            </a:r>
            <a:r>
              <a:rPr lang="en-US" sz="1100"/>
              <a:t> 2018)</a:t>
            </a:r>
          </a:p>
        </p:txBody>
      </p:sp>
      <p:sp>
        <p:nvSpPr>
          <p:cNvPr id="11" name="Tekstfelt 10"/>
          <p:cNvSpPr txBox="1"/>
          <p:nvPr/>
        </p:nvSpPr>
        <p:spPr>
          <a:xfrm>
            <a:off x="4484188" y="4160880"/>
            <a:ext cx="1537600" cy="26161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100"/>
              <a:t>17,2% (21,2% </a:t>
            </a:r>
            <a:r>
              <a:rPr lang="en-US" sz="1100" err="1"/>
              <a:t>i</a:t>
            </a:r>
            <a:r>
              <a:rPr lang="en-US" sz="1100"/>
              <a:t> 2018)</a:t>
            </a:r>
          </a:p>
        </p:txBody>
      </p:sp>
      <p:sp>
        <p:nvSpPr>
          <p:cNvPr id="12" name="Tekstfelt 11"/>
          <p:cNvSpPr txBox="1"/>
          <p:nvPr/>
        </p:nvSpPr>
        <p:spPr>
          <a:xfrm>
            <a:off x="4830700" y="4683853"/>
            <a:ext cx="1537600" cy="26161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100"/>
              <a:t>20.4% (16,9% </a:t>
            </a:r>
            <a:r>
              <a:rPr lang="en-US" sz="1100" err="1"/>
              <a:t>i</a:t>
            </a:r>
            <a:r>
              <a:rPr lang="en-US" sz="1100"/>
              <a:t> 2018)</a:t>
            </a:r>
          </a:p>
        </p:txBody>
      </p:sp>
      <p:sp>
        <p:nvSpPr>
          <p:cNvPr id="13" name="Tekstfelt 12"/>
          <p:cNvSpPr txBox="1"/>
          <p:nvPr/>
        </p:nvSpPr>
        <p:spPr>
          <a:xfrm>
            <a:off x="5820019" y="5214662"/>
            <a:ext cx="1537600" cy="26161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100"/>
              <a:t>29,3% (47,4% </a:t>
            </a:r>
            <a:r>
              <a:rPr lang="en-US" sz="1100" err="1"/>
              <a:t>i</a:t>
            </a:r>
            <a:r>
              <a:rPr lang="en-US" sz="1100"/>
              <a:t> 2018)</a:t>
            </a:r>
          </a:p>
        </p:txBody>
      </p:sp>
    </p:spTree>
    <p:extLst>
      <p:ext uri="{BB962C8B-B14F-4D97-AF65-F5344CB8AC3E}">
        <p14:creationId xmlns:p14="http://schemas.microsoft.com/office/powerpoint/2010/main" val="2307798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0DAC-C2C7-4109-9423-A4EB8F2C75C8}" type="datetime2">
              <a:rPr lang="da-DK" smtClean="0"/>
              <a:pPr/>
              <a:t>24. maj 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IT-Barometer 2019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0327-99CC-491B-B701-31C6D75E7158}" type="slidenum">
              <a:rPr lang="da-DK" smtClean="0"/>
              <a:pPr/>
              <a:t>5</a:t>
            </a:fld>
            <a:endParaRPr lang="da-DK"/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395536" y="796757"/>
            <a:ext cx="8229600" cy="716023"/>
          </a:xfrm>
        </p:spPr>
        <p:txBody>
          <a:bodyPr/>
          <a:lstStyle/>
          <a:p>
            <a:r>
              <a:rPr lang="da-DK" sz="1800"/>
              <a:t>EU´s persondataforordning trådte i kraft i 2018. Hvordan gik det for din virksomhed?</a:t>
            </a:r>
          </a:p>
        </p:txBody>
      </p:sp>
      <p:graphicFrame>
        <p:nvGraphicFramePr>
          <p:cNvPr id="33" name="Diagram 32">
            <a:extLst>
              <a:ext uri="{FF2B5EF4-FFF2-40B4-BE49-F238E27FC236}">
                <a16:creationId xmlns:a16="http://schemas.microsoft.com/office/drawing/2014/main" id="{7173D50F-A8AF-4D20-878B-705A12A7DD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8701566"/>
              </p:ext>
            </p:extLst>
          </p:nvPr>
        </p:nvGraphicFramePr>
        <p:xfrm>
          <a:off x="251446" y="2578726"/>
          <a:ext cx="7760835" cy="38140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5" name="Pladsholder til tekst 5"/>
          <p:cNvSpPr txBox="1">
            <a:spLocks/>
          </p:cNvSpPr>
          <p:nvPr/>
        </p:nvSpPr>
        <p:spPr>
          <a:xfrm>
            <a:off x="395535" y="1588833"/>
            <a:ext cx="8007319" cy="85404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rgbClr val="C00000"/>
              </a:buClr>
            </a:pPr>
            <a:r>
              <a:rPr lang="da-DK" sz="1600" dirty="0"/>
              <a:t>2 ud af 5 virksomheder (43,5%) har ikke fået den vejledning fra det offentlige (herunder Datatilsynet), som de havde brug for</a:t>
            </a:r>
          </a:p>
          <a:p>
            <a:pPr marL="285750" indent="-285750">
              <a:buClr>
                <a:srgbClr val="C00000"/>
              </a:buClr>
            </a:pPr>
            <a:r>
              <a:rPr lang="da-DK" sz="1600" dirty="0"/>
              <a:t>2 ud af 3 (68,1%) måtte få ekstern rådgivning for at blive klar til de nye krav</a:t>
            </a:r>
          </a:p>
        </p:txBody>
      </p:sp>
      <p:sp>
        <p:nvSpPr>
          <p:cNvPr id="8" name="Tekstfelt 7"/>
          <p:cNvSpPr txBox="1"/>
          <p:nvPr/>
        </p:nvSpPr>
        <p:spPr>
          <a:xfrm>
            <a:off x="7437858" y="2827042"/>
            <a:ext cx="1723549" cy="2308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900"/>
              <a:t>88,0% (</a:t>
            </a:r>
            <a:r>
              <a:rPr lang="en-US" sz="900" err="1"/>
              <a:t>Ikke</a:t>
            </a:r>
            <a:r>
              <a:rPr lang="en-US" sz="900"/>
              <a:t> </a:t>
            </a:r>
            <a:r>
              <a:rPr lang="en-US" sz="900" err="1"/>
              <a:t>spurgt</a:t>
            </a:r>
            <a:r>
              <a:rPr lang="en-US" sz="900"/>
              <a:t> om </a:t>
            </a:r>
            <a:r>
              <a:rPr lang="en-US" sz="900" err="1"/>
              <a:t>i</a:t>
            </a:r>
            <a:r>
              <a:rPr lang="en-US" sz="900"/>
              <a:t> 2018)</a:t>
            </a:r>
          </a:p>
        </p:txBody>
      </p:sp>
      <p:sp>
        <p:nvSpPr>
          <p:cNvPr id="11" name="Tekstfelt 10"/>
          <p:cNvSpPr txBox="1"/>
          <p:nvPr/>
        </p:nvSpPr>
        <p:spPr>
          <a:xfrm>
            <a:off x="4631192" y="3141172"/>
            <a:ext cx="1723549" cy="2308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900"/>
              <a:t>12,8% (</a:t>
            </a:r>
            <a:r>
              <a:rPr lang="en-US" sz="900" err="1"/>
              <a:t>Ikke</a:t>
            </a:r>
            <a:r>
              <a:rPr lang="en-US" sz="900"/>
              <a:t> </a:t>
            </a:r>
            <a:r>
              <a:rPr lang="en-US" sz="900" err="1"/>
              <a:t>spurgt</a:t>
            </a:r>
            <a:r>
              <a:rPr lang="en-US" sz="900"/>
              <a:t> om </a:t>
            </a:r>
            <a:r>
              <a:rPr lang="en-US" sz="900" err="1"/>
              <a:t>i</a:t>
            </a:r>
            <a:r>
              <a:rPr lang="en-US" sz="900"/>
              <a:t> 2018)</a:t>
            </a:r>
          </a:p>
        </p:txBody>
      </p:sp>
      <p:sp>
        <p:nvSpPr>
          <p:cNvPr id="16" name="Tekstfelt 15"/>
          <p:cNvSpPr txBox="1"/>
          <p:nvPr/>
        </p:nvSpPr>
        <p:spPr>
          <a:xfrm>
            <a:off x="5481155" y="3916195"/>
            <a:ext cx="1723549" cy="2308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900"/>
              <a:t>35,7% (</a:t>
            </a:r>
            <a:r>
              <a:rPr lang="en-US" sz="900" err="1"/>
              <a:t>Ikke</a:t>
            </a:r>
            <a:r>
              <a:rPr lang="en-US" sz="900"/>
              <a:t> </a:t>
            </a:r>
            <a:r>
              <a:rPr lang="en-US" sz="900" err="1"/>
              <a:t>spurgt</a:t>
            </a:r>
            <a:r>
              <a:rPr lang="en-US" sz="900"/>
              <a:t> om </a:t>
            </a:r>
            <a:r>
              <a:rPr lang="en-US" sz="900" err="1"/>
              <a:t>i</a:t>
            </a:r>
            <a:r>
              <a:rPr lang="en-US" sz="900"/>
              <a:t> 2018)</a:t>
            </a:r>
          </a:p>
        </p:txBody>
      </p:sp>
      <p:sp>
        <p:nvSpPr>
          <p:cNvPr id="18" name="Tekstfelt 17"/>
          <p:cNvSpPr txBox="1"/>
          <p:nvPr/>
        </p:nvSpPr>
        <p:spPr>
          <a:xfrm>
            <a:off x="5772352" y="4231339"/>
            <a:ext cx="1723549" cy="2308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900"/>
              <a:t>43,5% (</a:t>
            </a:r>
            <a:r>
              <a:rPr lang="en-US" sz="900" err="1"/>
              <a:t>Ikke</a:t>
            </a:r>
            <a:r>
              <a:rPr lang="en-US" sz="900"/>
              <a:t> </a:t>
            </a:r>
            <a:r>
              <a:rPr lang="en-US" sz="900" err="1"/>
              <a:t>spurgt</a:t>
            </a:r>
            <a:r>
              <a:rPr lang="en-US" sz="900"/>
              <a:t> om </a:t>
            </a:r>
            <a:r>
              <a:rPr lang="en-US" sz="900" err="1"/>
              <a:t>i</a:t>
            </a:r>
            <a:r>
              <a:rPr lang="en-US" sz="900"/>
              <a:t> 2018)</a:t>
            </a:r>
          </a:p>
        </p:txBody>
      </p:sp>
      <p:sp>
        <p:nvSpPr>
          <p:cNvPr id="20" name="Tekstfelt 19"/>
          <p:cNvSpPr txBox="1"/>
          <p:nvPr/>
        </p:nvSpPr>
        <p:spPr>
          <a:xfrm>
            <a:off x="4927205" y="4557200"/>
            <a:ext cx="1723549" cy="2308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900"/>
              <a:t>20,9% (</a:t>
            </a:r>
            <a:r>
              <a:rPr lang="en-US" sz="900" err="1"/>
              <a:t>Ikke</a:t>
            </a:r>
            <a:r>
              <a:rPr lang="en-US" sz="900"/>
              <a:t> </a:t>
            </a:r>
            <a:r>
              <a:rPr lang="en-US" sz="900" err="1"/>
              <a:t>spurgt</a:t>
            </a:r>
            <a:r>
              <a:rPr lang="en-US" sz="900"/>
              <a:t> om </a:t>
            </a:r>
            <a:r>
              <a:rPr lang="en-US" sz="900" err="1"/>
              <a:t>i</a:t>
            </a:r>
            <a:r>
              <a:rPr lang="en-US" sz="900"/>
              <a:t> 2018)</a:t>
            </a:r>
          </a:p>
        </p:txBody>
      </p:sp>
      <p:sp>
        <p:nvSpPr>
          <p:cNvPr id="23" name="Tekstfelt 22"/>
          <p:cNvSpPr txBox="1"/>
          <p:nvPr/>
        </p:nvSpPr>
        <p:spPr>
          <a:xfrm>
            <a:off x="6691225" y="4995298"/>
            <a:ext cx="1723549" cy="2308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900"/>
              <a:t>68,1% (</a:t>
            </a:r>
            <a:r>
              <a:rPr lang="en-US" sz="900" err="1"/>
              <a:t>Ikke</a:t>
            </a:r>
            <a:r>
              <a:rPr lang="en-US" sz="900"/>
              <a:t> </a:t>
            </a:r>
            <a:r>
              <a:rPr lang="en-US" sz="900" err="1"/>
              <a:t>spurgt</a:t>
            </a:r>
            <a:r>
              <a:rPr lang="en-US" sz="900"/>
              <a:t> om </a:t>
            </a:r>
            <a:r>
              <a:rPr lang="en-US" sz="900" err="1"/>
              <a:t>i</a:t>
            </a:r>
            <a:r>
              <a:rPr lang="en-US" sz="900"/>
              <a:t> 2018)</a:t>
            </a:r>
          </a:p>
        </p:txBody>
      </p:sp>
      <p:sp>
        <p:nvSpPr>
          <p:cNvPr id="27" name="Tekstfelt 26"/>
          <p:cNvSpPr txBox="1"/>
          <p:nvPr/>
        </p:nvSpPr>
        <p:spPr>
          <a:xfrm>
            <a:off x="4249132" y="5636297"/>
            <a:ext cx="1659429" cy="2308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900"/>
              <a:t>2,6% (</a:t>
            </a:r>
            <a:r>
              <a:rPr lang="en-US" sz="900" err="1"/>
              <a:t>Ikke</a:t>
            </a:r>
            <a:r>
              <a:rPr lang="en-US" sz="900"/>
              <a:t> </a:t>
            </a:r>
            <a:r>
              <a:rPr lang="en-US" sz="900" err="1"/>
              <a:t>spurgt</a:t>
            </a:r>
            <a:r>
              <a:rPr lang="en-US" sz="900"/>
              <a:t> om </a:t>
            </a:r>
            <a:r>
              <a:rPr lang="en-US" sz="900" err="1"/>
              <a:t>i</a:t>
            </a:r>
            <a:r>
              <a:rPr lang="en-US" sz="900"/>
              <a:t> 2018)</a:t>
            </a:r>
          </a:p>
        </p:txBody>
      </p:sp>
      <p:sp>
        <p:nvSpPr>
          <p:cNvPr id="28" name="Tekstfelt 27"/>
          <p:cNvSpPr txBox="1"/>
          <p:nvPr/>
        </p:nvSpPr>
        <p:spPr>
          <a:xfrm>
            <a:off x="5306570" y="5308269"/>
            <a:ext cx="1723549" cy="2308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900"/>
              <a:t>31,0% (</a:t>
            </a:r>
            <a:r>
              <a:rPr lang="en-US" sz="900" err="1"/>
              <a:t>Ikke</a:t>
            </a:r>
            <a:r>
              <a:rPr lang="en-US" sz="900"/>
              <a:t> </a:t>
            </a:r>
            <a:r>
              <a:rPr lang="en-US" sz="900" err="1"/>
              <a:t>spurgt</a:t>
            </a:r>
            <a:r>
              <a:rPr lang="en-US" sz="900"/>
              <a:t> om </a:t>
            </a:r>
            <a:r>
              <a:rPr lang="en-US" sz="900" err="1"/>
              <a:t>i</a:t>
            </a:r>
            <a:r>
              <a:rPr lang="en-US" sz="900"/>
              <a:t> 2018)</a:t>
            </a:r>
          </a:p>
        </p:txBody>
      </p:sp>
    </p:spTree>
    <p:extLst>
      <p:ext uri="{BB962C8B-B14F-4D97-AF65-F5344CB8AC3E}">
        <p14:creationId xmlns:p14="http://schemas.microsoft.com/office/powerpoint/2010/main" val="2865775175"/>
      </p:ext>
    </p:extLst>
  </p:cSld>
  <p:clrMapOvr>
    <a:masterClrMapping/>
  </p:clrMapOvr>
</p:sld>
</file>

<file path=ppt/theme/theme1.xml><?xml version="1.0" encoding="utf-8"?>
<a:theme xmlns:a="http://schemas.openxmlformats.org/drawingml/2006/main" name="PP_ITB_2016_FINAL">
  <a:themeElements>
    <a:clrScheme name="ITB">
      <a:dk1>
        <a:srgbClr val="000000"/>
      </a:dk1>
      <a:lt1>
        <a:srgbClr val="FFFFFF"/>
      </a:lt1>
      <a:dk2>
        <a:srgbClr val="7C7461"/>
      </a:dk2>
      <a:lt2>
        <a:srgbClr val="FFFFFF"/>
      </a:lt2>
      <a:accent1>
        <a:srgbClr val="C21919"/>
      </a:accent1>
      <a:accent2>
        <a:srgbClr val="E98300"/>
      </a:accent2>
      <a:accent3>
        <a:srgbClr val="C8D124"/>
      </a:accent3>
      <a:accent4>
        <a:srgbClr val="AAD2F5"/>
      </a:accent4>
      <a:accent5>
        <a:srgbClr val="952218"/>
      </a:accent5>
      <a:accent6>
        <a:srgbClr val="9EB696"/>
      </a:accent6>
      <a:hlink>
        <a:srgbClr val="375472"/>
      </a:hlink>
      <a:folHlink>
        <a:srgbClr val="C21919"/>
      </a:folHlink>
    </a:clrScheme>
    <a:fontScheme name="IT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/>
      <a:bodyPr/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dirty="0" smtClean="0">
            <a:ln>
              <a:noFill/>
            </a:ln>
            <a:solidFill>
              <a:schemeClr val="tx2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ee8d028-5f69-422a-8af8-47b83aeb9781">
      <UserInfo>
        <DisplayName>Lotte Jensen</DisplayName>
        <AccountId>30</AccountId>
        <AccountType/>
      </UserInfo>
      <UserInfo>
        <DisplayName>Mette Lundberg</DisplayName>
        <AccountId>22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94525645C44AD45AAB3AA9106B32F60" ma:contentTypeVersion="8" ma:contentTypeDescription="Opret et nyt dokument." ma:contentTypeScope="" ma:versionID="1eb3b0b09491f5c8122e01b91d2cd800">
  <xsd:schema xmlns:xsd="http://www.w3.org/2001/XMLSchema" xmlns:xs="http://www.w3.org/2001/XMLSchema" xmlns:p="http://schemas.microsoft.com/office/2006/metadata/properties" xmlns:ns2="214493cc-c5f0-4f42-9d66-609965d104c6" xmlns:ns3="9ee8d028-5f69-422a-8af8-47b83aeb9781" targetNamespace="http://schemas.microsoft.com/office/2006/metadata/properties" ma:root="true" ma:fieldsID="5ad8111a5836c2d08cbe99bd21cd06a3" ns2:_="" ns3:_="">
    <xsd:import namespace="214493cc-c5f0-4f42-9d66-609965d104c6"/>
    <xsd:import namespace="9ee8d028-5f69-422a-8af8-47b83aeb97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4493cc-c5f0-4f42-9d66-609965d104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e8d028-5f69-422a-8af8-47b83aeb978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9F4B73-1CAA-4136-84AD-8AADB6C036E9}">
  <ds:schemaRefs>
    <ds:schemaRef ds:uri="http://purl.org/dc/elements/1.1/"/>
    <ds:schemaRef ds:uri="http://schemas.microsoft.com/office/infopath/2007/PartnerControls"/>
    <ds:schemaRef ds:uri="9ee8d028-5f69-422a-8af8-47b83aeb9781"/>
    <ds:schemaRef ds:uri="http://schemas.microsoft.com/office/2006/metadata/properties"/>
    <ds:schemaRef ds:uri="http://purl.org/dc/terms/"/>
    <ds:schemaRef ds:uri="214493cc-c5f0-4f42-9d66-609965d104c6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42CCC5E-19CD-472C-961E-EA3DB0B63A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4493cc-c5f0-4f42-9d66-609965d104c6"/>
    <ds:schemaRef ds:uri="9ee8d028-5f69-422a-8af8-47b83aeb97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A922B9E-79FB-4B63-8618-FD3C23EEE04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PP_ITB_2016_FINAL_190216</Template>
  <TotalTime>2</TotalTime>
  <Words>342</Words>
  <Application>Microsoft Office PowerPoint</Application>
  <PresentationFormat>Skærmshow (4:3)</PresentationFormat>
  <Paragraphs>57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PP_ITB_2016_FINAL</vt:lpstr>
      <vt:lpstr>IT-Barometer 2019</vt:lpstr>
      <vt:lpstr>Om analysen</vt:lpstr>
      <vt:lpstr>Hvor ligger din virksomhed?</vt:lpstr>
      <vt:lpstr>Hvor mange ansatte er der i virksomheden?</vt:lpstr>
      <vt:lpstr>EU´s persondataforordning trådte i kraft i 2018. Hvordan gik det for din virksomhed?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IT-Barometer 2018</dc:title>
  <dc:creator>Rune Fick Hansen</dc:creator>
  <cp:lastModifiedBy>Rune Fick Hansen</cp:lastModifiedBy>
  <cp:revision>1</cp:revision>
  <dcterms:created xsi:type="dcterms:W3CDTF">2016-06-29T11:21:41Z</dcterms:created>
  <dcterms:modified xsi:type="dcterms:W3CDTF">2019-05-24T07:29:38Z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0x010100A94525645C44AD45AAB3AA9106B32F60</vt:lpwstr>
  </property>
  <property fmtid="{D5CDD505-2E9C-101B-9397-08002B2CF9AE}" pid="3" name="AuthorIds_UIVersion_19968">
    <vt:lpwstr>18</vt:lpwstr>
  </property>
  <property fmtid="{D5CDD505-2E9C-101B-9397-08002B2CF9AE}" pid="4" name="AuthorIds_UIVersion_1024">
    <vt:lpwstr>15</vt:lpwstr>
  </property>
</Properties>
</file>