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8" r:id="rId5"/>
    <p:sldId id="257" r:id="rId6"/>
    <p:sldId id="259" r:id="rId7"/>
    <p:sldId id="260" r:id="rId8"/>
    <p:sldId id="270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8B74B-2D4B-44D3-8989-E61954D51723}" v="39" dt="2019-05-24T07:29:29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 snapToGrid="0">
      <p:cViewPr>
        <p:scale>
          <a:sx n="100" d="100"/>
          <a:sy n="100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1380F70A-3E57-467A-97CC-1A9D8B51A393}"/>
    <pc:docChg chg="delSld modSld">
      <pc:chgData name="Rune Fick Hansen" userId="f85efc3c-c917-48ad-8c8b-a542af4692e7" providerId="ADAL" clId="{1380F70A-3E57-467A-97CC-1A9D8B51A393}" dt="2019-05-24T07:29:29.684" v="38" actId="6549"/>
      <pc:docMkLst>
        <pc:docMk/>
      </pc:docMkLst>
      <pc:sldChg chg="del">
        <pc:chgData name="Rune Fick Hansen" userId="f85efc3c-c917-48ad-8c8b-a542af4692e7" providerId="ADAL" clId="{1380F70A-3E57-467A-97CC-1A9D8B51A393}" dt="2019-05-24T07:27:55.975" v="0" actId="2696"/>
        <pc:sldMkLst>
          <pc:docMk/>
          <pc:sldMk cId="428082290" sldId="261"/>
        </pc:sldMkLst>
      </pc:sldChg>
      <pc:sldChg chg="del">
        <pc:chgData name="Rune Fick Hansen" userId="f85efc3c-c917-48ad-8c8b-a542af4692e7" providerId="ADAL" clId="{1380F70A-3E57-467A-97CC-1A9D8B51A393}" dt="2019-05-24T07:27:56" v="1" actId="2696"/>
        <pc:sldMkLst>
          <pc:docMk/>
          <pc:sldMk cId="3545983307" sldId="262"/>
        </pc:sldMkLst>
      </pc:sldChg>
      <pc:sldChg chg="del">
        <pc:chgData name="Rune Fick Hansen" userId="f85efc3c-c917-48ad-8c8b-a542af4692e7" providerId="ADAL" clId="{1380F70A-3E57-467A-97CC-1A9D8B51A393}" dt="2019-05-24T07:27:56.010" v="2" actId="2696"/>
        <pc:sldMkLst>
          <pc:docMk/>
          <pc:sldMk cId="4200165703" sldId="265"/>
        </pc:sldMkLst>
      </pc:sldChg>
      <pc:sldChg chg="del">
        <pc:chgData name="Rune Fick Hansen" userId="f85efc3c-c917-48ad-8c8b-a542af4692e7" providerId="ADAL" clId="{1380F70A-3E57-467A-97CC-1A9D8B51A393}" dt="2019-05-24T07:27:56.072" v="4" actId="2696"/>
        <pc:sldMkLst>
          <pc:docMk/>
          <pc:sldMk cId="3617285200" sldId="266"/>
        </pc:sldMkLst>
      </pc:sldChg>
      <pc:sldChg chg="del">
        <pc:chgData name="Rune Fick Hansen" userId="f85efc3c-c917-48ad-8c8b-a542af4692e7" providerId="ADAL" clId="{1380F70A-3E57-467A-97CC-1A9D8B51A393}" dt="2019-05-24T07:27:56.031" v="3" actId="2696"/>
        <pc:sldMkLst>
          <pc:docMk/>
          <pc:sldMk cId="1502584142" sldId="267"/>
        </pc:sldMkLst>
      </pc:sldChg>
      <pc:sldChg chg="del">
        <pc:chgData name="Rune Fick Hansen" userId="f85efc3c-c917-48ad-8c8b-a542af4692e7" providerId="ADAL" clId="{1380F70A-3E57-467A-97CC-1A9D8B51A393}" dt="2019-05-24T07:27:56.136" v="7" actId="2696"/>
        <pc:sldMkLst>
          <pc:docMk/>
          <pc:sldMk cId="1572214123" sldId="268"/>
        </pc:sldMkLst>
      </pc:sldChg>
      <pc:sldChg chg="del">
        <pc:chgData name="Rune Fick Hansen" userId="f85efc3c-c917-48ad-8c8b-a542af4692e7" providerId="ADAL" clId="{1380F70A-3E57-467A-97CC-1A9D8B51A393}" dt="2019-05-24T07:27:56.165" v="8" actId="2696"/>
        <pc:sldMkLst>
          <pc:docMk/>
          <pc:sldMk cId="1119906015" sldId="269"/>
        </pc:sldMkLst>
      </pc:sldChg>
      <pc:sldChg chg="modSp">
        <pc:chgData name="Rune Fick Hansen" userId="f85efc3c-c917-48ad-8c8b-a542af4692e7" providerId="ADAL" clId="{1380F70A-3E57-467A-97CC-1A9D8B51A393}" dt="2019-05-24T07:29:29.684" v="38" actId="6549"/>
        <pc:sldMkLst>
          <pc:docMk/>
          <pc:sldMk cId="2865775175" sldId="270"/>
        </pc:sldMkLst>
        <pc:spChg chg="mod">
          <ac:chgData name="Rune Fick Hansen" userId="f85efc3c-c917-48ad-8c8b-a542af4692e7" providerId="ADAL" clId="{1380F70A-3E57-467A-97CC-1A9D8B51A393}" dt="2019-05-24T07:29:29.684" v="38" actId="6549"/>
          <ac:spMkLst>
            <pc:docMk/>
            <pc:sldMk cId="2865775175" sldId="270"/>
            <ac:spMk id="35" creationId="{00000000-0000-0000-0000-000000000000}"/>
          </ac:spMkLst>
        </pc:spChg>
      </pc:sldChg>
      <pc:sldChg chg="del">
        <pc:chgData name="Rune Fick Hansen" userId="f85efc3c-c917-48ad-8c8b-a542af4692e7" providerId="ADAL" clId="{1380F70A-3E57-467A-97CC-1A9D8B51A393}" dt="2019-05-24T07:28:06.065" v="9" actId="2696"/>
        <pc:sldMkLst>
          <pc:docMk/>
          <pc:sldMk cId="137482501" sldId="271"/>
        </pc:sldMkLst>
      </pc:sldChg>
      <pc:sldChg chg="del">
        <pc:chgData name="Rune Fick Hansen" userId="f85efc3c-c917-48ad-8c8b-a542af4692e7" providerId="ADAL" clId="{1380F70A-3E57-467A-97CC-1A9D8B51A393}" dt="2019-05-24T07:27:56.095" v="5" actId="2696"/>
        <pc:sldMkLst>
          <pc:docMk/>
          <pc:sldMk cId="3618919427" sldId="273"/>
        </pc:sldMkLst>
      </pc:sldChg>
      <pc:sldChg chg="del">
        <pc:chgData name="Rune Fick Hansen" userId="f85efc3c-c917-48ad-8c8b-a542af4692e7" providerId="ADAL" clId="{1380F70A-3E57-467A-97CC-1A9D8B51A393}" dt="2019-05-24T07:28:06.160" v="13" actId="2696"/>
        <pc:sldMkLst>
          <pc:docMk/>
          <pc:sldMk cId="2295145440" sldId="274"/>
        </pc:sldMkLst>
      </pc:sldChg>
      <pc:sldChg chg="del">
        <pc:chgData name="Rune Fick Hansen" userId="f85efc3c-c917-48ad-8c8b-a542af4692e7" providerId="ADAL" clId="{1380F70A-3E57-467A-97CC-1A9D8B51A393}" dt="2019-05-24T07:28:06.195" v="15" actId="2696"/>
        <pc:sldMkLst>
          <pc:docMk/>
          <pc:sldMk cId="3026082261" sldId="276"/>
        </pc:sldMkLst>
      </pc:sldChg>
      <pc:sldChg chg="del">
        <pc:chgData name="Rune Fick Hansen" userId="f85efc3c-c917-48ad-8c8b-a542af4692e7" providerId="ADAL" clId="{1380F70A-3E57-467A-97CC-1A9D8B51A393}" dt="2019-05-24T07:28:06.220" v="16" actId="2696"/>
        <pc:sldMkLst>
          <pc:docMk/>
          <pc:sldMk cId="366711129" sldId="277"/>
        </pc:sldMkLst>
      </pc:sldChg>
      <pc:sldChg chg="del">
        <pc:chgData name="Rune Fick Hansen" userId="f85efc3c-c917-48ad-8c8b-a542af4692e7" providerId="ADAL" clId="{1380F70A-3E57-467A-97CC-1A9D8B51A393}" dt="2019-05-24T07:28:06.178" v="14" actId="2696"/>
        <pc:sldMkLst>
          <pc:docMk/>
          <pc:sldMk cId="2197332426" sldId="278"/>
        </pc:sldMkLst>
      </pc:sldChg>
      <pc:sldChg chg="del">
        <pc:chgData name="Rune Fick Hansen" userId="f85efc3c-c917-48ad-8c8b-a542af4692e7" providerId="ADAL" clId="{1380F70A-3E57-467A-97CC-1A9D8B51A393}" dt="2019-05-24T07:28:06.240" v="17" actId="2696"/>
        <pc:sldMkLst>
          <pc:docMk/>
          <pc:sldMk cId="927831252" sldId="279"/>
        </pc:sldMkLst>
      </pc:sldChg>
      <pc:sldChg chg="del">
        <pc:chgData name="Rune Fick Hansen" userId="f85efc3c-c917-48ad-8c8b-a542af4692e7" providerId="ADAL" clId="{1380F70A-3E57-467A-97CC-1A9D8B51A393}" dt="2019-05-24T07:28:06.255" v="18" actId="2696"/>
        <pc:sldMkLst>
          <pc:docMk/>
          <pc:sldMk cId="224469899" sldId="282"/>
        </pc:sldMkLst>
      </pc:sldChg>
      <pc:sldChg chg="del">
        <pc:chgData name="Rune Fick Hansen" userId="f85efc3c-c917-48ad-8c8b-a542af4692e7" providerId="ADAL" clId="{1380F70A-3E57-467A-97CC-1A9D8B51A393}" dt="2019-05-24T07:28:06.275" v="19" actId="2696"/>
        <pc:sldMkLst>
          <pc:docMk/>
          <pc:sldMk cId="4255000432" sldId="283"/>
        </pc:sldMkLst>
      </pc:sldChg>
      <pc:sldChg chg="del">
        <pc:chgData name="Rune Fick Hansen" userId="f85efc3c-c917-48ad-8c8b-a542af4692e7" providerId="ADAL" clId="{1380F70A-3E57-467A-97CC-1A9D8B51A393}" dt="2019-05-24T07:28:06.287" v="20" actId="2696"/>
        <pc:sldMkLst>
          <pc:docMk/>
          <pc:sldMk cId="7775075" sldId="284"/>
        </pc:sldMkLst>
      </pc:sldChg>
      <pc:sldChg chg="del">
        <pc:chgData name="Rune Fick Hansen" userId="f85efc3c-c917-48ad-8c8b-a542af4692e7" providerId="ADAL" clId="{1380F70A-3E57-467A-97CC-1A9D8B51A393}" dt="2019-05-24T07:28:06.310" v="21" actId="2696"/>
        <pc:sldMkLst>
          <pc:docMk/>
          <pc:sldMk cId="2595874698" sldId="285"/>
        </pc:sldMkLst>
      </pc:sldChg>
      <pc:sldChg chg="del">
        <pc:chgData name="Rune Fick Hansen" userId="f85efc3c-c917-48ad-8c8b-a542af4692e7" providerId="ADAL" clId="{1380F70A-3E57-467A-97CC-1A9D8B51A393}" dt="2019-05-24T07:27:56.116" v="6" actId="2696"/>
        <pc:sldMkLst>
          <pc:docMk/>
          <pc:sldMk cId="4005572308" sldId="287"/>
        </pc:sldMkLst>
      </pc:sldChg>
      <pc:sldChg chg="del">
        <pc:chgData name="Rune Fick Hansen" userId="f85efc3c-c917-48ad-8c8b-a542af4692e7" providerId="ADAL" clId="{1380F70A-3E57-467A-97CC-1A9D8B51A393}" dt="2019-05-24T07:28:06.138" v="12" actId="2696"/>
        <pc:sldMkLst>
          <pc:docMk/>
          <pc:sldMk cId="920452873" sldId="288"/>
        </pc:sldMkLst>
      </pc:sldChg>
      <pc:sldChg chg="del">
        <pc:chgData name="Rune Fick Hansen" userId="f85efc3c-c917-48ad-8c8b-a542af4692e7" providerId="ADAL" clId="{1380F70A-3E57-467A-97CC-1A9D8B51A393}" dt="2019-05-24T07:28:06.085" v="10" actId="2696"/>
        <pc:sldMkLst>
          <pc:docMk/>
          <pc:sldMk cId="1195284260" sldId="289"/>
        </pc:sldMkLst>
      </pc:sldChg>
      <pc:sldChg chg="del">
        <pc:chgData name="Rune Fick Hansen" userId="f85efc3c-c917-48ad-8c8b-a542af4692e7" providerId="ADAL" clId="{1380F70A-3E57-467A-97CC-1A9D8B51A393}" dt="2019-05-24T07:28:06.105" v="11" actId="2696"/>
        <pc:sldMkLst>
          <pc:docMk/>
          <pc:sldMk cId="3378929421" sldId="29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83-4942-B408-FA9D1A60AD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A83-4942-B408-FA9D1A60AD3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83-4942-B408-FA9D1A60AD3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A83-4942-B408-FA9D1A60AD3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83-4942-B408-FA9D1A60AD34}"/>
              </c:ext>
            </c:extLst>
          </c:dPt>
          <c:dLbls>
            <c:delete val="1"/>
          </c:dLbls>
          <c:cat>
            <c:strRef>
              <c:f>Geografi!$A$1:$A$6</c:f>
              <c:strCache>
                <c:ptCount val="6"/>
                <c:pt idx="0">
                  <c:v>Nordjylland</c:v>
                </c:pt>
                <c:pt idx="1">
                  <c:v>Midtjylland</c:v>
                </c:pt>
                <c:pt idx="2">
                  <c:v>Sønderjylland</c:v>
                </c:pt>
                <c:pt idx="3">
                  <c:v>Fyn</c:v>
                </c:pt>
                <c:pt idx="4">
                  <c:v>Hovedstadsområdet</c:v>
                </c:pt>
                <c:pt idx="5">
                  <c:v>Sjælland og Øer</c:v>
                </c:pt>
              </c:strCache>
            </c:strRef>
          </c:cat>
          <c:val>
            <c:numRef>
              <c:f>Geografi!$B$1:$B$6</c:f>
              <c:numCache>
                <c:formatCode>0.00%</c:formatCode>
                <c:ptCount val="6"/>
                <c:pt idx="0">
                  <c:v>4.4900000000000002E-2</c:v>
                </c:pt>
                <c:pt idx="1">
                  <c:v>0.23719999999999999</c:v>
                </c:pt>
                <c:pt idx="2">
                  <c:v>3.2099999999999997E-2</c:v>
                </c:pt>
                <c:pt idx="3">
                  <c:v>8.3299999999999999E-2</c:v>
                </c:pt>
                <c:pt idx="4">
                  <c:v>0.53849999999999998</c:v>
                </c:pt>
                <c:pt idx="5">
                  <c:v>6.4100000000000004E-2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3-4942-B408-FA9D1A60AD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341995560"/>
        <c:axId val="341995888"/>
      </c:barChart>
      <c:catAx>
        <c:axId val="341995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995888"/>
        <c:crosses val="autoZero"/>
        <c:auto val="1"/>
        <c:lblAlgn val="ctr"/>
        <c:lblOffset val="100"/>
        <c:noMultiLvlLbl val="0"/>
      </c:catAx>
      <c:valAx>
        <c:axId val="3419958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41995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AA0-41CF-B623-2321D0601FD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A0-41CF-B623-2321D0601FD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AA0-41CF-B623-2321D0601FD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A0-41CF-B623-2321D0601FD1}"/>
              </c:ext>
            </c:extLst>
          </c:dPt>
          <c:dLbls>
            <c:delete val="1"/>
          </c:dLbls>
          <c:cat>
            <c:strRef>
              <c:f>Ansatte!$A$1:$A$5</c:f>
              <c:strCache>
                <c:ptCount val="5"/>
                <c:pt idx="0">
                  <c:v>01-09</c:v>
                </c:pt>
                <c:pt idx="1">
                  <c:v>10-24</c:v>
                </c:pt>
                <c:pt idx="2">
                  <c:v>25-99</c:v>
                </c:pt>
                <c:pt idx="3">
                  <c:v>100-249</c:v>
                </c:pt>
                <c:pt idx="4">
                  <c:v>250 eller derover</c:v>
                </c:pt>
              </c:strCache>
            </c:strRef>
          </c:cat>
          <c:val>
            <c:numRef>
              <c:f>Ansatte!$B$1:$B$5</c:f>
              <c:numCache>
                <c:formatCode>0.00%</c:formatCode>
                <c:ptCount val="5"/>
                <c:pt idx="0">
                  <c:v>0.29299999999999998</c:v>
                </c:pt>
                <c:pt idx="1">
                  <c:v>0.20380000000000001</c:v>
                </c:pt>
                <c:pt idx="2">
                  <c:v>0.17199999999999999</c:v>
                </c:pt>
                <c:pt idx="3">
                  <c:v>0.11459999999999999</c:v>
                </c:pt>
                <c:pt idx="4">
                  <c:v>0.21659999999999999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0-41CF-B623-2321D0601F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491099856"/>
        <c:axId val="491100184"/>
      </c:barChart>
      <c:catAx>
        <c:axId val="49109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1100184"/>
        <c:crosses val="autoZero"/>
        <c:auto val="1"/>
        <c:lblAlgn val="ctr"/>
        <c:lblOffset val="100"/>
        <c:noMultiLvlLbl val="0"/>
      </c:catAx>
      <c:valAx>
        <c:axId val="49110018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109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GDPR!$B$1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GDPR!$A$2:$A$4</c:f>
              <c:strCache>
                <c:ptCount val="3"/>
                <c:pt idx="0">
                  <c:v>Har i fået ekstern rådgivning og hjælp til at blive klar til de nye krav (f.eks. advokat, rådgivningsvirksomhed eller brancheforeninger)?</c:v>
                </c:pt>
                <c:pt idx="1">
                  <c:v>Har din virksomhed fået den støtte og vejledning, I har haft brug for, fra de offentlige instanser, herunder Datatilsynet?</c:v>
                </c:pt>
                <c:pt idx="2">
                  <c:v>Var din virksomhed klar til de nye krav i persondataforordningen ved deadline 25. maj 2018?</c:v>
                </c:pt>
              </c:strCache>
            </c:strRef>
          </c:cat>
          <c:val>
            <c:numRef>
              <c:f>GDPR!$B$2:$B$4</c:f>
              <c:numCache>
                <c:formatCode>0.00%</c:formatCode>
                <c:ptCount val="3"/>
                <c:pt idx="0">
                  <c:v>2.5899999999999999E-2</c:v>
                </c:pt>
                <c:pt idx="1">
                  <c:v>0.2087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2-4991-8B49-5F4C2D1956D4}"/>
            </c:ext>
          </c:extLst>
        </c:ser>
        <c:ser>
          <c:idx val="2"/>
          <c:order val="1"/>
          <c:tx>
            <c:strRef>
              <c:f>GDPR!$C$1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GDPR!$A$2:$A$4</c:f>
              <c:strCache>
                <c:ptCount val="3"/>
                <c:pt idx="0">
                  <c:v>Har i fået ekstern rådgivning og hjælp til at blive klar til de nye krav (f.eks. advokat, rådgivningsvirksomhed eller brancheforeninger)?</c:v>
                </c:pt>
                <c:pt idx="1">
                  <c:v>Har din virksomhed fået den støtte og vejledning, I har haft brug for, fra de offentlige instanser, herunder Datatilsynet?</c:v>
                </c:pt>
                <c:pt idx="2">
                  <c:v>Var din virksomhed klar til de nye krav i persondataforordningen ved deadline 25. maj 2018?</c:v>
                </c:pt>
              </c:strCache>
            </c:strRef>
          </c:cat>
          <c:val>
            <c:numRef>
              <c:f>GDPR!$C$2:$C$4</c:f>
              <c:numCache>
                <c:formatCode>0.00%</c:formatCode>
                <c:ptCount val="3"/>
                <c:pt idx="0">
                  <c:v>0.31030000000000002</c:v>
                </c:pt>
                <c:pt idx="1">
                  <c:v>0.43480000000000002</c:v>
                </c:pt>
                <c:pt idx="2">
                  <c:v>0.12820000000000001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52-4991-8B49-5F4C2D1956D4}"/>
            </c:ext>
          </c:extLst>
        </c:ser>
        <c:ser>
          <c:idx val="3"/>
          <c:order val="2"/>
          <c:tx>
            <c:strRef>
              <c:f>GDPR!$D$1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GDPR!$A$2:$A$4</c:f>
              <c:strCache>
                <c:ptCount val="3"/>
                <c:pt idx="0">
                  <c:v>Har i fået ekstern rådgivning og hjælp til at blive klar til de nye krav (f.eks. advokat, rådgivningsvirksomhed eller brancheforeninger)?</c:v>
                </c:pt>
                <c:pt idx="1">
                  <c:v>Har din virksomhed fået den støtte og vejledning, I har haft brug for, fra de offentlige instanser, herunder Datatilsynet?</c:v>
                </c:pt>
                <c:pt idx="2">
                  <c:v>Var din virksomhed klar til de nye krav i persondataforordningen ved deadline 25. maj 2018?</c:v>
                </c:pt>
              </c:strCache>
            </c:strRef>
          </c:cat>
          <c:val>
            <c:numRef>
              <c:f>GDPR!$D$2:$D$4</c:f>
              <c:numCache>
                <c:formatCode>0.00%</c:formatCode>
                <c:ptCount val="3"/>
                <c:pt idx="0">
                  <c:v>0.68100000000000005</c:v>
                </c:pt>
                <c:pt idx="1">
                  <c:v>0.35649999999999998</c:v>
                </c:pt>
                <c:pt idx="2">
                  <c:v>0.88029999999999997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52-4991-8B49-5F4C2D1956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86785384"/>
        <c:axId val="586785712"/>
      </c:barChart>
      <c:catAx>
        <c:axId val="586785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6785712"/>
        <c:crosses val="autoZero"/>
        <c:auto val="1"/>
        <c:lblAlgn val="ctr"/>
        <c:lblOffset val="100"/>
        <c:noMultiLvlLbl val="0"/>
      </c:catAx>
      <c:valAx>
        <c:axId val="5867857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8678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9A907-03BC-47FA-BDFB-D305950B89E1}" type="datetimeFigureOut">
              <a:rPr lang="da-DK" smtClean="0"/>
              <a:pPr/>
              <a:t>24-05-2019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1A934-90CF-4B10-B917-0A78957A1C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A0A5-A3CC-4DDB-84B0-0488CE1D2730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/>
              <a:t>Præsentationens titel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1143000"/>
          </a:xfrm>
          <a:prstGeom prst="rect">
            <a:avLst/>
          </a:prstGeom>
        </p:spPr>
        <p:txBody>
          <a:bodyPr/>
          <a:lstStyle>
            <a:lvl1pPr algn="l">
              <a:defRPr sz="4000" b="1" baseline="0"/>
            </a:lvl1pPr>
          </a:lstStyle>
          <a:p>
            <a:r>
              <a:rPr lang="da-DK"/>
              <a:t>Her skrives præsentationens</a:t>
            </a:r>
            <a:br>
              <a:rPr lang="da-DK"/>
            </a:br>
            <a:r>
              <a:rPr lang="da-DK"/>
              <a:t>overskrift</a:t>
            </a:r>
          </a:p>
        </p:txBody>
      </p:sp>
      <p:sp>
        <p:nvSpPr>
          <p:cNvPr id="7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95536" y="2852936"/>
            <a:ext cx="6400800" cy="64807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Her skrives evt. undertitel – ligeledes i Arial</a:t>
            </a:r>
          </a:p>
        </p:txBody>
      </p:sp>
      <p:sp>
        <p:nvSpPr>
          <p:cNvPr id="8" name="Pladsholder til tekst 18"/>
          <p:cNvSpPr>
            <a:spLocks noGrp="1"/>
          </p:cNvSpPr>
          <p:nvPr>
            <p:ph type="body" sz="quarter" idx="13" hasCustomPrompt="1"/>
          </p:nvPr>
        </p:nvSpPr>
        <p:spPr>
          <a:xfrm>
            <a:off x="1620441" y="5373216"/>
            <a:ext cx="7128023" cy="431725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/>
              <a:t>Navnet på den/de præsentationsansvarlige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95536" y="2132857"/>
            <a:ext cx="8229600" cy="35283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Arial" pitchFamily="34" charset="0"/>
              <a:buChar char="•"/>
              <a:defRPr sz="2200" baseline="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Punkt 1. Skrevet med Arial 22 pkt. Altid rød ”</a:t>
            </a:r>
            <a:r>
              <a:rPr lang="da-DK" err="1"/>
              <a:t>dot</a:t>
            </a:r>
            <a:r>
              <a:rPr lang="da-DK"/>
              <a:t>”</a:t>
            </a:r>
          </a:p>
          <a:p>
            <a:pPr lvl="0"/>
            <a:r>
              <a:rPr lang="da-DK"/>
              <a:t>Punkt 2…</a:t>
            </a:r>
          </a:p>
          <a:p>
            <a:pPr lvl="0"/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60A5-BD8D-4FF3-81B8-4EA51C7776FD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/>
              <a:t>Side med punktopstillinger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/>
              <a:t>Tekstside i to spalter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2204865"/>
            <a:ext cx="8219256" cy="324036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Indtast tekst her</a:t>
            </a:r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/>
              <a:t>Tekstspalte + foto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2204865"/>
            <a:ext cx="4109628" cy="3240360"/>
          </a:xfrm>
          <a:prstGeom prst="rect">
            <a:avLst/>
          </a:prstGeom>
        </p:spPr>
        <p:txBody>
          <a:bodyPr numCol="1" spcCol="0"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Indtast tekst her</a:t>
            </a:r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2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A0A5-A3CC-4DDB-84B0-0488CE1D2730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sidefod 3"/>
          <p:cNvSpPr>
            <a:spLocks noGrp="1"/>
          </p:cNvSpPr>
          <p:nvPr>
            <p:ph type="ftr" sz="quarter" idx="3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/>
              <a:t>Præsentationens 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  <p:sldLayoutId id="2147483649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60A5-BD8D-4FF3-81B8-4EA51C7776FD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395536" y="2362047"/>
            <a:ext cx="6400800" cy="648072"/>
          </a:xfrm>
        </p:spPr>
        <p:txBody>
          <a:bodyPr/>
          <a:lstStyle/>
          <a:p>
            <a:r>
              <a:rPr lang="da-DK"/>
              <a:t>Hovedtal og konklusioner for branchen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6160168" y="5168766"/>
            <a:ext cx="2588296" cy="636175"/>
          </a:xfrm>
        </p:spPr>
        <p:txBody>
          <a:bodyPr/>
          <a:lstStyle/>
          <a:p>
            <a:r>
              <a:rPr lang="da-DK"/>
              <a:t>Udarbejdet af </a:t>
            </a:r>
            <a:br>
              <a:rPr lang="da-DK"/>
            </a:br>
            <a:r>
              <a:rPr lang="da-DK"/>
              <a:t>IT-Branchen, IT-Forum </a:t>
            </a:r>
            <a:br>
              <a:rPr lang="da-DK"/>
            </a:br>
            <a:r>
              <a:rPr lang="da-DK"/>
              <a:t>og </a:t>
            </a:r>
            <a:r>
              <a:rPr lang="da-DK" err="1"/>
              <a:t>BrainsBusiness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555" y="4052417"/>
            <a:ext cx="3505899" cy="1985686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5028109" y="3986697"/>
            <a:ext cx="838691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Vækst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indtjening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1001929" y="4649997"/>
            <a:ext cx="1071126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Mangel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på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kompetencer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3288994" y="3406086"/>
            <a:ext cx="729687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Mangel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på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kapital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824481" y="6038103"/>
            <a:ext cx="164339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200"/>
              <a:t>Status på it-branchen</a:t>
            </a:r>
            <a:endParaRPr kumimoji="0" lang="da-DK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95536" y="1324325"/>
            <a:ext cx="8229600" cy="3528392"/>
          </a:xfrm>
        </p:spPr>
        <p:txBody>
          <a:bodyPr/>
          <a:lstStyle/>
          <a:p>
            <a:r>
              <a:rPr lang="da-DK" sz="1800"/>
              <a:t>157 besvarelser i alt</a:t>
            </a:r>
          </a:p>
          <a:p>
            <a:endParaRPr lang="da-DK" sz="1800"/>
          </a:p>
          <a:p>
            <a:r>
              <a:rPr lang="da-DK" sz="1800"/>
              <a:t>Foretaget via online spørgeskema i uge 5-9 2019</a:t>
            </a:r>
          </a:p>
          <a:p>
            <a:endParaRPr lang="da-DK" sz="1800"/>
          </a:p>
          <a:p>
            <a:r>
              <a:rPr lang="da-DK" sz="1800"/>
              <a:t>Medlemmer fra IT-Branchen, IT-Forum og </a:t>
            </a:r>
            <a:r>
              <a:rPr lang="da-DK" sz="1800" err="1"/>
              <a:t>BrainsBusiness</a:t>
            </a:r>
            <a:r>
              <a:rPr lang="da-DK" sz="1800"/>
              <a:t> har deltaget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8212"/>
            <a:ext cx="8229600" cy="504056"/>
          </a:xfrm>
        </p:spPr>
        <p:txBody>
          <a:bodyPr/>
          <a:lstStyle/>
          <a:p>
            <a:r>
              <a:rPr lang="da-DK" sz="1800"/>
              <a:t>Om analysen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Hvor ligger din virksomhed?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21340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Størstedelen af virksomhederne er placeret i Hovedstadsområdet efterfulgt af Midtjylland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Besvarelserne passer nogenlunde med fordelingen af it-virksomheder på landsplan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Dog er Sjælland og øer underrepræsenteret i undersøgelsen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78D4D769-6943-44D4-A5F2-BBF8E537BD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738661"/>
              </p:ext>
            </p:extLst>
          </p:nvPr>
        </p:nvGraphicFramePr>
        <p:xfrm>
          <a:off x="702645" y="3314766"/>
          <a:ext cx="675731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2485720" y="3529083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6,4% (2,6%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6772906" y="3941490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53,9% (33,2%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661290" y="4348837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8,33% (5,8%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2207686" y="4763937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3,2% (5,3%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719589" y="3776430"/>
            <a:ext cx="10677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4050180" y="5164096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23,7% (32,1%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2314894" y="5586173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4,5% (21,1%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161511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Hvor mange ansatte er der i virksomheden?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1712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Næsten hver 3. (29,3%) af virksomhederne har under 10 ansatte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37,6% har 10-99 ansatte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33,1% har 100 eller flere ansatte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1579C25-A209-4D5D-8136-0196A9FAE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445334"/>
              </p:ext>
            </p:extLst>
          </p:nvPr>
        </p:nvGraphicFramePr>
        <p:xfrm>
          <a:off x="1548964" y="2834649"/>
          <a:ext cx="5034716" cy="291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4974636" y="3108220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21,7% (11,1%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850200" y="3633776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11,5% (6,4%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484188" y="4160880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17,2% (21,2%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4830700" y="4683853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20.4% (16,9%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820019" y="5214662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29,3% (47,4%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30779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24.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7"/>
            <a:ext cx="8229600" cy="716023"/>
          </a:xfrm>
        </p:spPr>
        <p:txBody>
          <a:bodyPr/>
          <a:lstStyle/>
          <a:p>
            <a:r>
              <a:rPr lang="da-DK" sz="1800"/>
              <a:t>EU´s persondataforordning trådte i kraft i 2018. Hvordan gik det for din virksomhed?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7173D50F-A8AF-4D20-878B-705A12A7D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701566"/>
              </p:ext>
            </p:extLst>
          </p:nvPr>
        </p:nvGraphicFramePr>
        <p:xfrm>
          <a:off x="251446" y="2578726"/>
          <a:ext cx="7760835" cy="381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Pladsholder til tekst 5"/>
          <p:cNvSpPr txBox="1">
            <a:spLocks/>
          </p:cNvSpPr>
          <p:nvPr/>
        </p:nvSpPr>
        <p:spPr>
          <a:xfrm>
            <a:off x="395535" y="1588833"/>
            <a:ext cx="8007319" cy="8540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 dirty="0"/>
              <a:t>2 ud af 5 virksomheder (43,5%) har ikke fået den vejledning fra det offentlige (herunder Datatilsynet), som de havde brug for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 dirty="0"/>
              <a:t>2 ud af 3 (68,1%) måtte få ekstern rådgivning for at blive klar til de nye krav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7437858" y="2827042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88,0%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631192" y="3141172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12,8%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5481155" y="3916195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35,7%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5772352" y="4231339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43,5%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4927205" y="4557200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20,9%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3" name="Tekstfelt 22"/>
          <p:cNvSpPr txBox="1"/>
          <p:nvPr/>
        </p:nvSpPr>
        <p:spPr>
          <a:xfrm>
            <a:off x="6691225" y="4995298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68,1%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4249132" y="5636297"/>
            <a:ext cx="165942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2,6%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5306570" y="5308269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31,0%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865775175"/>
      </p:ext>
    </p:extLst>
  </p:cSld>
  <p:clrMapOvr>
    <a:masterClrMapping/>
  </p:clrMapOvr>
</p:sld>
</file>

<file path=ppt/theme/theme1.xml><?xml version="1.0" encoding="utf-8"?>
<a:theme xmlns:a="http://schemas.openxmlformats.org/drawingml/2006/main" name="PP_ITB_2016_FINAL">
  <a:themeElements>
    <a:clrScheme name="ITB">
      <a:dk1>
        <a:srgbClr val="000000"/>
      </a:dk1>
      <a:lt1>
        <a:srgbClr val="FFFFFF"/>
      </a:lt1>
      <a:dk2>
        <a:srgbClr val="7C7461"/>
      </a:dk2>
      <a:lt2>
        <a:srgbClr val="FFFFFF"/>
      </a:lt2>
      <a:accent1>
        <a:srgbClr val="C21919"/>
      </a:accent1>
      <a:accent2>
        <a:srgbClr val="E98300"/>
      </a:accent2>
      <a:accent3>
        <a:srgbClr val="C8D124"/>
      </a:accent3>
      <a:accent4>
        <a:srgbClr val="AAD2F5"/>
      </a:accent4>
      <a:accent5>
        <a:srgbClr val="952218"/>
      </a:accent5>
      <a:accent6>
        <a:srgbClr val="9EB696"/>
      </a:accent6>
      <a:hlink>
        <a:srgbClr val="375472"/>
      </a:hlink>
      <a:folHlink>
        <a:srgbClr val="C21919"/>
      </a:folHlink>
    </a:clrScheme>
    <a:fontScheme name="IT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ee8d028-5f69-422a-8af8-47b83aeb9781">
      <UserInfo>
        <DisplayName>Lotte Jensen</DisplayName>
        <AccountId>30</AccountId>
        <AccountType/>
      </UserInfo>
      <UserInfo>
        <DisplayName>Mette Lundberg</DisplayName>
        <AccountId>22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8" ma:contentTypeDescription="Opret et nyt dokument." ma:contentTypeScope="" ma:versionID="1eb3b0b09491f5c8122e01b91d2cd800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5ad8111a5836c2d08cbe99bd21cd06a3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9F4B73-1CAA-4136-84AD-8AADB6C036E9}">
  <ds:schemaRefs>
    <ds:schemaRef ds:uri="http://purl.org/dc/elements/1.1/"/>
    <ds:schemaRef ds:uri="http://schemas.microsoft.com/office/infopath/2007/PartnerControls"/>
    <ds:schemaRef ds:uri="9ee8d028-5f69-422a-8af8-47b83aeb9781"/>
    <ds:schemaRef ds:uri="http://schemas.microsoft.com/office/2006/metadata/properties"/>
    <ds:schemaRef ds:uri="http://purl.org/dc/terms/"/>
    <ds:schemaRef ds:uri="214493cc-c5f0-4f42-9d66-609965d104c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42CCC5E-19CD-472C-961E-EA3DB0B63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922B9E-79FB-4B63-8618-FD3C23EEE0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PP_ITB_2016_FINAL_190216</Template>
  <TotalTime>2</TotalTime>
  <Words>342</Words>
  <Application>Microsoft Office PowerPoint</Application>
  <PresentationFormat>Skærmshow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PP_ITB_2016_FINAL</vt:lpstr>
      <vt:lpstr>IT-Barometer 2019</vt:lpstr>
      <vt:lpstr>Om analysen</vt:lpstr>
      <vt:lpstr>Hvor ligger din virksomhed?</vt:lpstr>
      <vt:lpstr>Hvor mange ansatte er der i virksomheden?</vt:lpstr>
      <vt:lpstr>EU´s persondataforordning trådte i kraft i 2018. Hvordan gik det for din virksomhed?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IT-Barometer 2018</dc:title>
  <dc:creator>Rune Fick Hansen</dc:creator>
  <cp:lastModifiedBy>Rune Fick Hansen</cp:lastModifiedBy>
  <cp:revision>1</cp:revision>
  <dcterms:created xsi:type="dcterms:W3CDTF">2016-06-29T11:21:41Z</dcterms:created>
  <dcterms:modified xsi:type="dcterms:W3CDTF">2019-05-24T07:29:38Z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  <property fmtid="{D5CDD505-2E9C-101B-9397-08002B2CF9AE}" pid="3" name="AuthorIds_UIVersion_19968">
    <vt:lpwstr>18</vt:lpwstr>
  </property>
  <property fmtid="{D5CDD505-2E9C-101B-9397-08002B2CF9AE}" pid="4" name="AuthorIds_UIVersion_1024">
    <vt:lpwstr>15</vt:lpwstr>
  </property>
</Properties>
</file>