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43" r:id="rId2"/>
    <p:sldId id="340" r:id="rId3"/>
    <p:sldId id="317" r:id="rId4"/>
    <p:sldId id="339" r:id="rId5"/>
    <p:sldId id="320" r:id="rId6"/>
    <p:sldId id="321" r:id="rId7"/>
    <p:sldId id="322" r:id="rId8"/>
    <p:sldId id="338" r:id="rId9"/>
    <p:sldId id="325" r:id="rId10"/>
    <p:sldId id="326" r:id="rId11"/>
    <p:sldId id="327" r:id="rId12"/>
    <p:sldId id="328" r:id="rId13"/>
    <p:sldId id="329" r:id="rId14"/>
    <p:sldId id="330" r:id="rId15"/>
    <p:sldId id="342" r:id="rId16"/>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81">
          <p15:clr>
            <a:srgbClr val="A4A3A4"/>
          </p15:clr>
        </p15:guide>
        <p15:guide id="2" orient="horz" pos="682">
          <p15:clr>
            <a:srgbClr val="A4A3A4"/>
          </p15:clr>
        </p15:guide>
        <p15:guide id="3" orient="horz" pos="2566">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2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4" autoAdjust="0"/>
    <p:restoredTop sz="94704" autoAdjust="0"/>
  </p:normalViewPr>
  <p:slideViewPr>
    <p:cSldViewPr snapToGrid="0" showGuides="1">
      <p:cViewPr varScale="1">
        <p:scale>
          <a:sx n="91" d="100"/>
          <a:sy n="91" d="100"/>
        </p:scale>
        <p:origin x="756" y="84"/>
      </p:cViewPr>
      <p:guideLst>
        <p:guide orient="horz" pos="1381"/>
        <p:guide orient="horz" pos="682"/>
        <p:guide orient="horz" pos="2566"/>
        <p:guide orient="horz" pos="917"/>
        <p:guide orient="horz" pos="2981"/>
        <p:guide pos="5493"/>
        <p:guide pos="246"/>
        <p:guide pos="3750"/>
        <p:guide pos="2881"/>
        <p:guide pos="2415"/>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34C1F8-0D69-664F-A929-998F54F0F36B}" type="datetimeFigureOut">
              <a:rPr lang="en-US" smtClean="0"/>
              <a:t>3/24/2017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F74C8E-EFBB-48C2-8AAE-FED9B0987BF8}" type="datetimeFigureOut">
              <a:rPr lang="en-GB" smtClean="0"/>
              <a:t>24/03/2017</a:t>
            </a:fld>
            <a:endParaRPr lang="en-GB"/>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7</a:t>
            </a:fld>
            <a:endParaRPr lang="en-GB"/>
          </a:p>
        </p:txBody>
      </p:sp>
    </p:spTree>
    <p:extLst>
      <p:ext uri="{BB962C8B-B14F-4D97-AF65-F5344CB8AC3E}">
        <p14:creationId xmlns:p14="http://schemas.microsoft.com/office/powerpoint/2010/main" val="227285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8</a:t>
            </a:fld>
            <a:endParaRPr lang="en-GB"/>
          </a:p>
        </p:txBody>
      </p:sp>
    </p:spTree>
    <p:extLst>
      <p:ext uri="{BB962C8B-B14F-4D97-AF65-F5344CB8AC3E}">
        <p14:creationId xmlns:p14="http://schemas.microsoft.com/office/powerpoint/2010/main" val="156151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10</a:t>
            </a:fld>
            <a:endParaRPr lang="en-GB"/>
          </a:p>
        </p:txBody>
      </p:sp>
    </p:spTree>
    <p:extLst>
      <p:ext uri="{BB962C8B-B14F-4D97-AF65-F5344CB8AC3E}">
        <p14:creationId xmlns:p14="http://schemas.microsoft.com/office/powerpoint/2010/main" val="1082981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11" name="Picture 10" descr="ppt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4735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tx1"/>
        </a:solidFill>
        <a:effectLst/>
      </p:bgPr>
    </p:bg>
    <p:spTree>
      <p:nvGrpSpPr>
        <p:cNvPr id="1" name=""/>
        <p:cNvGrpSpPr/>
        <p:nvPr/>
      </p:nvGrpSpPr>
      <p:grpSpPr>
        <a:xfrm>
          <a:off x="0" y="0"/>
          <a:ext cx="0" cy="0"/>
          <a:chOff x="0" y="0"/>
          <a:chExt cx="0" cy="0"/>
        </a:xfrm>
      </p:grpSpPr>
      <p:pic>
        <p:nvPicPr>
          <p:cNvPr id="2" name="Picture 1" descr="ppt_169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7682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1">
    <p:bg>
      <p:bgPr>
        <a:solidFill>
          <a:schemeClr val="tx1"/>
        </a:solidFill>
        <a:effectLst/>
      </p:bgPr>
    </p:bg>
    <p:spTree>
      <p:nvGrpSpPr>
        <p:cNvPr id="1" name=""/>
        <p:cNvGrpSpPr/>
        <p:nvPr/>
      </p:nvGrpSpPr>
      <p:grpSpPr>
        <a:xfrm>
          <a:off x="0" y="0"/>
          <a:ext cx="0" cy="0"/>
          <a:chOff x="0" y="0"/>
          <a:chExt cx="0" cy="0"/>
        </a:xfrm>
      </p:grpSpPr>
      <p:pic>
        <p:nvPicPr>
          <p:cNvPr id="2" name="Picture 1" descr="ppt_169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3385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2">
    <p:bg>
      <p:bgPr>
        <a:solidFill>
          <a:schemeClr val="tx1"/>
        </a:solidFill>
        <a:effectLst/>
      </p:bgPr>
    </p:bg>
    <p:spTree>
      <p:nvGrpSpPr>
        <p:cNvPr id="1" name=""/>
        <p:cNvGrpSpPr/>
        <p:nvPr/>
      </p:nvGrpSpPr>
      <p:grpSpPr>
        <a:xfrm>
          <a:off x="0" y="0"/>
          <a:ext cx="0" cy="0"/>
          <a:chOff x="0" y="0"/>
          <a:chExt cx="0" cy="0"/>
        </a:xfrm>
      </p:grpSpPr>
      <p:pic>
        <p:nvPicPr>
          <p:cNvPr id="2" name="Picture 1" descr="ppt_169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09159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451" t="162" r="899" b="1217"/>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4147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77" r="1434" b="1540"/>
          <a:stretch/>
        </p:blipFill>
        <p:spPr>
          <a:xfrm>
            <a:off x="0" y="-1"/>
            <a:ext cx="9144000" cy="5143501"/>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239981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353" t="1" r="551" b="932"/>
          <a:stretch/>
        </p:blipFill>
        <p:spPr>
          <a:xfrm>
            <a:off x="1" y="1"/>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40519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Purple">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Black">
    <p:bg>
      <p:bgPr>
        <a:solidFill>
          <a:schemeClr val="tx2"/>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154290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Pink">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Gree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2" name="Picture 1" descr="ppt_169_ne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89060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Blue">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p:txBody>
      </p:sp>
      <p:sp>
        <p:nvSpPr>
          <p:cNvPr id="6" name="Rubrik 1"/>
          <p:cNvSpPr>
            <a:spLocks noGrp="1"/>
          </p:cNvSpPr>
          <p:nvPr>
            <p:ph type="title"/>
          </p:nvPr>
        </p:nvSpPr>
        <p:spPr>
          <a:xfrm>
            <a:off x="397496" y="1454655"/>
            <a:ext cx="5675413" cy="727828"/>
          </a:xfrm>
        </p:spPr>
        <p:txBody>
          <a:bodyPr/>
          <a:lstStyle/>
          <a:p>
            <a:r>
              <a:rPr lang="sv-SE" noProof="0" smtClean="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smtClean="0"/>
              <a:t>Klicka på ikonen för att lägga till en bild</a:t>
            </a:r>
            <a:endParaRPr lang="en-GB"/>
          </a:p>
        </p:txBody>
      </p:sp>
      <p:sp>
        <p:nvSpPr>
          <p:cNvPr id="5" name="Rubrik 1"/>
          <p:cNvSpPr>
            <a:spLocks noGrp="1"/>
          </p:cNvSpPr>
          <p:nvPr>
            <p:ph type="title"/>
          </p:nvPr>
        </p:nvSpPr>
        <p:spPr>
          <a:xfrm>
            <a:off x="397496" y="1454655"/>
            <a:ext cx="3720479" cy="727828"/>
          </a:xfrm>
        </p:spPr>
        <p:txBody>
          <a:bodyPr/>
          <a:lstStyle/>
          <a:p>
            <a:r>
              <a:rPr lang="sv-SE" noProof="0" smtClean="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6" name="Picture 5" descr="Stockholms stad_logotyp_vit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Chapter slide 1">
    <p:bg>
      <p:bgPr>
        <a:solidFill>
          <a:schemeClr val="tx1"/>
        </a:solidFill>
        <a:effectLst/>
      </p:bgPr>
    </p:bg>
    <p:spTree>
      <p:nvGrpSpPr>
        <p:cNvPr id="1" name=""/>
        <p:cNvGrpSpPr/>
        <p:nvPr/>
      </p:nvGrpSpPr>
      <p:grpSpPr>
        <a:xfrm>
          <a:off x="0" y="0"/>
          <a:ext cx="0" cy="0"/>
          <a:chOff x="0" y="0"/>
          <a:chExt cx="0" cy="0"/>
        </a:xfrm>
      </p:grpSpPr>
      <p:pic>
        <p:nvPicPr>
          <p:cNvPr id="5" name="Picture 4" descr="Page16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19492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2" name="Picture 1" descr="ppt_16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5069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1"/>
        </a:solidFill>
        <a:effectLst/>
      </p:bgPr>
    </p:bg>
    <p:spTree>
      <p:nvGrpSpPr>
        <p:cNvPr id="1" name=""/>
        <p:cNvGrpSpPr/>
        <p:nvPr/>
      </p:nvGrpSpPr>
      <p:grpSpPr>
        <a:xfrm>
          <a:off x="0" y="0"/>
          <a:ext cx="0" cy="0"/>
          <a:chOff x="0" y="0"/>
          <a:chExt cx="0" cy="0"/>
        </a:xfrm>
      </p:grpSpPr>
      <p:pic>
        <p:nvPicPr>
          <p:cNvPr id="2" name="Picture 1" descr="ppt_169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468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1"/>
        </a:solidFill>
        <a:effectLst/>
      </p:bgPr>
    </p:bg>
    <p:spTree>
      <p:nvGrpSpPr>
        <p:cNvPr id="1" name=""/>
        <p:cNvGrpSpPr/>
        <p:nvPr/>
      </p:nvGrpSpPr>
      <p:grpSpPr>
        <a:xfrm>
          <a:off x="0" y="0"/>
          <a:ext cx="0" cy="0"/>
          <a:chOff x="0" y="0"/>
          <a:chExt cx="0" cy="0"/>
        </a:xfrm>
      </p:grpSpPr>
      <p:pic>
        <p:nvPicPr>
          <p:cNvPr id="2" name="Picture 1" descr="ppt_169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930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2" name="Picture 1" descr="ppt_16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9"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10" name="Picture 9"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411656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1"/>
        </a:solidFill>
        <a:effectLst/>
      </p:bgPr>
    </p:bg>
    <p:spTree>
      <p:nvGrpSpPr>
        <p:cNvPr id="1" name=""/>
        <p:cNvGrpSpPr/>
        <p:nvPr/>
      </p:nvGrpSpPr>
      <p:grpSpPr>
        <a:xfrm>
          <a:off x="0" y="0"/>
          <a:ext cx="0" cy="0"/>
          <a:chOff x="0" y="0"/>
          <a:chExt cx="0" cy="0"/>
        </a:xfrm>
      </p:grpSpPr>
      <p:pic>
        <p:nvPicPr>
          <p:cNvPr id="3" name="Picture 2" descr="ppt_169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872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tx1"/>
        </a:solidFill>
        <a:effectLst/>
      </p:bgPr>
    </p:bg>
    <p:spTree>
      <p:nvGrpSpPr>
        <p:cNvPr id="1" name=""/>
        <p:cNvGrpSpPr/>
        <p:nvPr/>
      </p:nvGrpSpPr>
      <p:grpSpPr>
        <a:xfrm>
          <a:off x="0" y="0"/>
          <a:ext cx="0" cy="0"/>
          <a:chOff x="0" y="0"/>
          <a:chExt cx="0" cy="0"/>
        </a:xfrm>
      </p:grpSpPr>
      <p:pic>
        <p:nvPicPr>
          <p:cNvPr id="3" name="Picture 2" descr="ppt_169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3685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chemeClr val="tx1"/>
        </a:solidFill>
        <a:effectLst/>
      </p:bgPr>
    </p:bg>
    <p:spTree>
      <p:nvGrpSpPr>
        <p:cNvPr id="1" name=""/>
        <p:cNvGrpSpPr/>
        <p:nvPr/>
      </p:nvGrpSpPr>
      <p:grpSpPr>
        <a:xfrm>
          <a:off x="0" y="0"/>
          <a:ext cx="0" cy="0"/>
          <a:chOff x="0" y="0"/>
          <a:chExt cx="0" cy="0"/>
        </a:xfrm>
      </p:grpSpPr>
      <p:pic>
        <p:nvPicPr>
          <p:cNvPr id="3" name="Picture 2" descr="ppt_169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1549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smtClean="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lvl="1"/>
            <a:r>
              <a:rPr lang="en-GB" noProof="0" dirty="0" err="1" smtClean="0"/>
              <a:t>Nivå</a:t>
            </a:r>
            <a:r>
              <a:rPr lang="en-GB" noProof="0" dirty="0" smtClean="0"/>
              <a:t> </a:t>
            </a:r>
            <a:r>
              <a:rPr lang="en-GB" noProof="0" dirty="0" err="1" smtClean="0"/>
              <a:t>två</a:t>
            </a:r>
            <a:endParaRPr lang="en-GB" noProof="0" dirty="0" smtClean="0"/>
          </a:p>
          <a:p>
            <a:pPr lvl="2"/>
            <a:r>
              <a:rPr lang="en-GB" noProof="0" dirty="0" err="1" smtClean="0"/>
              <a:t>Nivå</a:t>
            </a:r>
            <a:r>
              <a:rPr lang="en-GB" noProof="0" dirty="0" smtClean="0"/>
              <a:t> </a:t>
            </a:r>
            <a:r>
              <a:rPr lang="en-GB" noProof="0" dirty="0" err="1" smtClean="0"/>
              <a:t>tre</a:t>
            </a:r>
            <a:endParaRPr lang="en-GB" noProof="0" dirty="0" smtClean="0"/>
          </a:p>
          <a:p>
            <a:pPr lvl="3"/>
            <a:r>
              <a:rPr lang="en-GB" noProof="0" dirty="0" err="1" smtClean="0"/>
              <a:t>Nivå</a:t>
            </a:r>
            <a:r>
              <a:rPr lang="en-GB" noProof="0" dirty="0" smtClean="0"/>
              <a:t> </a:t>
            </a:r>
            <a:r>
              <a:rPr lang="en-GB" noProof="0" dirty="0" err="1" smtClean="0"/>
              <a:t>fyra</a:t>
            </a:r>
            <a:endParaRPr lang="en-GB" noProof="0" dirty="0" smtClean="0"/>
          </a:p>
        </p:txBody>
      </p:sp>
      <p:pic>
        <p:nvPicPr>
          <p:cNvPr id="5" name="Bildobjekt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67" r:id="rId4"/>
    <p:sldLayoutId id="2147483666" r:id="rId5"/>
    <p:sldLayoutId id="2147483676" r:id="rId6"/>
    <p:sldLayoutId id="2147483668" r:id="rId7"/>
    <p:sldLayoutId id="2147483669" r:id="rId8"/>
    <p:sldLayoutId id="2147483670" r:id="rId9"/>
    <p:sldLayoutId id="2147483661" r:id="rId10"/>
    <p:sldLayoutId id="2147483672" r:id="rId11"/>
    <p:sldLayoutId id="2147483671" r:id="rId12"/>
    <p:sldLayoutId id="2147483673" r:id="rId13"/>
    <p:sldLayoutId id="2147483674" r:id="rId14"/>
    <p:sldLayoutId id="2147483675" r:id="rId15"/>
    <p:sldLayoutId id="2147483658" r:id="rId16"/>
    <p:sldLayoutId id="2147483659" r:id="rId17"/>
    <p:sldLayoutId id="2147483660" r:id="rId18"/>
    <p:sldLayoutId id="2147483657" r:id="rId19"/>
    <p:sldLayoutId id="2147483656" r:id="rId20"/>
    <p:sldLayoutId id="2147483653" r:id="rId21"/>
    <p:sldLayoutId id="2147483650" r:id="rId22"/>
    <p:sldLayoutId id="2147483651" r:id="rId23"/>
    <p:sldLayoutId id="2147483652" r:id="rId24"/>
    <p:sldLayoutId id="2147483681" r:id="rId25"/>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www.stockholmbusinessalliance.se/konjunkturrapporter/" TargetMode="External"/><Relationship Id="rId2" Type="http://schemas.openxmlformats.org/officeDocument/2006/relationships/hyperlink" Target="http://www.stockholmbusinessregion.se/en/facts--figures/#facts-about-business"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2_sverige_lansgranser__stockholm.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20" r="320"/>
          <a:stretch>
            <a:fillRect/>
          </a:stretch>
        </p:blipFill>
        <p:spPr/>
      </p:pic>
      <p:sp>
        <p:nvSpPr>
          <p:cNvPr id="4" name="Title 2"/>
          <p:cNvSpPr txBox="1">
            <a:spLocks/>
          </p:cNvSpPr>
          <p:nvPr/>
        </p:nvSpPr>
        <p:spPr bwMode="auto">
          <a:xfrm>
            <a:off x="397496" y="1454655"/>
            <a:ext cx="3720479"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a:lstStyle>
          <a:p>
            <a:r>
              <a:rPr lang="en-GB" sz="2800" dirty="0"/>
              <a:t>Stockholm </a:t>
            </a:r>
            <a:r>
              <a:rPr lang="en-GB" sz="2800" dirty="0" smtClean="0"/>
              <a:t>Economy</a:t>
            </a:r>
            <a:r>
              <a:rPr lang="en-GB" sz="2000" dirty="0"/>
              <a:t/>
            </a:r>
            <a:br>
              <a:rPr lang="en-GB" sz="2000" dirty="0"/>
            </a:br>
            <a:r>
              <a:rPr lang="en-GB" sz="2000" dirty="0"/>
              <a:t/>
            </a:r>
            <a:br>
              <a:rPr lang="en-GB" sz="2000" dirty="0"/>
            </a:br>
            <a:r>
              <a:rPr lang="en-GB" sz="2000" dirty="0" smtClean="0"/>
              <a:t>Q4 </a:t>
            </a:r>
            <a:r>
              <a:rPr lang="en-GB" sz="2000" dirty="0"/>
              <a:t>2016 </a:t>
            </a:r>
            <a:br>
              <a:rPr lang="en-GB" sz="2000" dirty="0"/>
            </a:br>
            <a:r>
              <a:rPr lang="en-GB" sz="2000" dirty="0" smtClean="0"/>
              <a:t>March 2017</a:t>
            </a:r>
            <a:endParaRPr lang="sv-SE" sz="2000" dirty="0"/>
          </a:p>
        </p:txBody>
      </p:sp>
    </p:spTree>
    <p:extLst>
      <p:ext uri="{BB962C8B-B14F-4D97-AF65-F5344CB8AC3E}">
        <p14:creationId xmlns:p14="http://schemas.microsoft.com/office/powerpoint/2010/main" val="102917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58932" y="2318932"/>
            <a:ext cx="5974598" cy="2548349"/>
          </a:xfrm>
          <a:prstGeom prst="rect">
            <a:avLst/>
          </a:prstGeom>
        </p:spPr>
      </p:pic>
      <p:sp>
        <p:nvSpPr>
          <p:cNvPr id="3" name="Rubrik 2"/>
          <p:cNvSpPr>
            <a:spLocks noGrp="1"/>
          </p:cNvSpPr>
          <p:nvPr>
            <p:ph type="title"/>
          </p:nvPr>
        </p:nvSpPr>
        <p:spPr>
          <a:xfrm>
            <a:off x="397496" y="1454655"/>
            <a:ext cx="7076673" cy="727828"/>
          </a:xfrm>
        </p:spPr>
        <p:txBody>
          <a:bodyPr/>
          <a:lstStyle/>
          <a:p>
            <a:pPr>
              <a:lnSpc>
                <a:spcPct val="100000"/>
              </a:lnSpc>
            </a:pPr>
            <a:r>
              <a:rPr lang="en-US" sz="2800" dirty="0"/>
              <a:t>T</a:t>
            </a:r>
            <a:r>
              <a:rPr lang="en-US" sz="2800" dirty="0" smtClean="0"/>
              <a:t>he </a:t>
            </a:r>
            <a:r>
              <a:rPr lang="en-US" sz="2800" dirty="0"/>
              <a:t>number of people given </a:t>
            </a:r>
            <a:r>
              <a:rPr lang="en-US" sz="2800" dirty="0" smtClean="0"/>
              <a:t>notice</a:t>
            </a:r>
            <a:r>
              <a:rPr lang="sv-SE" sz="2800" dirty="0" smtClean="0"/>
              <a:t/>
            </a:r>
            <a:br>
              <a:rPr lang="sv-SE" sz="2800" dirty="0" smtClean="0"/>
            </a:br>
            <a:r>
              <a:rPr lang="sv-SE" sz="2000" b="0" dirty="0" smtClean="0"/>
              <a:t>Index </a:t>
            </a:r>
            <a:r>
              <a:rPr lang="sv-SE" sz="2000" b="0" dirty="0"/>
              <a:t>100 = </a:t>
            </a:r>
            <a:r>
              <a:rPr lang="sv-SE" sz="2000" b="0" dirty="0" smtClean="0"/>
              <a:t>2006 Q1</a:t>
            </a:r>
            <a:endParaRPr lang="sv-SE" sz="2000" b="0" dirty="0"/>
          </a:p>
        </p:txBody>
      </p:sp>
      <p:graphicFrame>
        <p:nvGraphicFramePr>
          <p:cNvPr id="10" name="Tabell 9"/>
          <p:cNvGraphicFramePr>
            <a:graphicFrameLocks noGrp="1"/>
          </p:cNvGraphicFramePr>
          <p:nvPr>
            <p:extLst>
              <p:ext uri="{D42A27DB-BD31-4B8C-83A1-F6EECF244321}">
                <p14:modId xmlns:p14="http://schemas.microsoft.com/office/powerpoint/2010/main" val="1969581880"/>
              </p:ext>
            </p:extLst>
          </p:nvPr>
        </p:nvGraphicFramePr>
        <p:xfrm>
          <a:off x="3962400" y="2318932"/>
          <a:ext cx="4871086" cy="1487805"/>
        </p:xfrm>
        <a:graphic>
          <a:graphicData uri="http://schemas.openxmlformats.org/drawingml/2006/table">
            <a:tbl>
              <a:tblPr>
                <a:tableStyleId>{68D230F3-CF80-4859-8CE7-A43EE81993B5}</a:tableStyleId>
              </a:tblPr>
              <a:tblGrid>
                <a:gridCol w="1542183">
                  <a:extLst>
                    <a:ext uri="{9D8B030D-6E8A-4147-A177-3AD203B41FA5}">
                      <a16:colId xmlns:a16="http://schemas.microsoft.com/office/drawing/2014/main" val="20000"/>
                    </a:ext>
                  </a:extLst>
                </a:gridCol>
                <a:gridCol w="1017976">
                  <a:extLst>
                    <a:ext uri="{9D8B030D-6E8A-4147-A177-3AD203B41FA5}">
                      <a16:colId xmlns:a16="http://schemas.microsoft.com/office/drawing/2014/main" val="20001"/>
                    </a:ext>
                  </a:extLst>
                </a:gridCol>
                <a:gridCol w="770309">
                  <a:extLst>
                    <a:ext uri="{9D8B030D-6E8A-4147-A177-3AD203B41FA5}">
                      <a16:colId xmlns:a16="http://schemas.microsoft.com/office/drawing/2014/main" val="20002"/>
                    </a:ext>
                  </a:extLst>
                </a:gridCol>
                <a:gridCol w="770309">
                  <a:extLst>
                    <a:ext uri="{9D8B030D-6E8A-4147-A177-3AD203B41FA5}">
                      <a16:colId xmlns:a16="http://schemas.microsoft.com/office/drawing/2014/main" val="20003"/>
                    </a:ext>
                  </a:extLst>
                </a:gridCol>
                <a:gridCol w="770309">
                  <a:extLst>
                    <a:ext uri="{9D8B030D-6E8A-4147-A177-3AD203B41FA5}">
                      <a16:colId xmlns:a16="http://schemas.microsoft.com/office/drawing/2014/main" val="20004"/>
                    </a:ext>
                  </a:extLst>
                </a:gridCol>
              </a:tblGrid>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Q4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Yearly change*</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rtl="0" fontAlgn="b"/>
                      <a:r>
                        <a:rPr lang="sv-SE" sz="1000" b="0" i="0" u="none" strike="noStrike">
                          <a:solidFill>
                            <a:srgbClr val="000000"/>
                          </a:solidFill>
                          <a:effectLst/>
                          <a:latin typeface="Futura Std Book"/>
                        </a:rPr>
                        <a:t>Number</a:t>
                      </a:r>
                    </a:p>
                  </a:txBody>
                  <a:tcPr marL="9525" marR="9525" marT="9525" marB="0" anchor="b"/>
                </a:tc>
                <a:tc>
                  <a:txBody>
                    <a:bodyPr/>
                    <a:lstStyle/>
                    <a:p>
                      <a:pPr algn="ctr" rtl="0" fontAlgn="b"/>
                      <a:r>
                        <a:rPr lang="sv-SE" sz="1000" b="0" i="0" u="none" strike="noStrike">
                          <a:solidFill>
                            <a:srgbClr val="000000"/>
                          </a:solidFill>
                          <a:effectLst/>
                          <a:latin typeface="Futura Std Book"/>
                        </a:rPr>
                        <a:t>Ch., %</a:t>
                      </a:r>
                    </a:p>
                  </a:txBody>
                  <a:tcPr marL="9525" marR="9525" marT="9525" marB="0" anchor="b"/>
                </a:tc>
                <a:tc>
                  <a:txBody>
                    <a:bodyPr/>
                    <a:lstStyle/>
                    <a:p>
                      <a:pPr algn="ctr" rtl="0" fontAlgn="b"/>
                      <a:r>
                        <a:rPr lang="sv-SE" sz="1000" b="0" i="0" u="none" strike="noStrike">
                          <a:solidFill>
                            <a:srgbClr val="000000"/>
                          </a:solidFill>
                          <a:effectLst/>
                          <a:latin typeface="Futura Std Book"/>
                        </a:rPr>
                        <a:t>Number</a:t>
                      </a:r>
                    </a:p>
                  </a:txBody>
                  <a:tcPr marL="9525" marR="9525" marT="9525" marB="0" anchor="b"/>
                </a:tc>
                <a:tc>
                  <a:txBody>
                    <a:bodyPr/>
                    <a:lstStyle/>
                    <a:p>
                      <a:pPr algn="ctr" rtl="0" fontAlgn="b"/>
                      <a:r>
                        <a:rPr lang="sv-SE" sz="1000" b="0" i="0" u="none" strike="noStrike">
                          <a:solidFill>
                            <a:srgbClr val="000000"/>
                          </a:solidFill>
                          <a:effectLst/>
                          <a:latin typeface="Futura Std Book"/>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dirty="0" smtClean="0">
                          <a:solidFill>
                            <a:srgbClr val="000000"/>
                          </a:solidFill>
                          <a:effectLst/>
                          <a:latin typeface="+mj-lt"/>
                        </a:rPr>
                        <a:t>Sweden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a:solidFill>
                            <a:srgbClr val="000000"/>
                          </a:solidFill>
                          <a:effectLst/>
                          <a:latin typeface="Futura Std Book"/>
                        </a:rPr>
                        <a:t>11 454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38 587</a:t>
                      </a:r>
                    </a:p>
                  </a:txBody>
                  <a:tcPr marL="9525" marR="9525" marT="9525" marB="0" anchor="b"/>
                </a:tc>
                <a:tc>
                  <a:txBody>
                    <a:bodyPr/>
                    <a:lstStyle/>
                    <a:p>
                      <a:pPr algn="ctr" fontAlgn="b"/>
                      <a:r>
                        <a:rPr lang="sv-SE" sz="1100" b="0" i="0" u="none" strike="noStrike">
                          <a:solidFill>
                            <a:srgbClr val="000000"/>
                          </a:solidFill>
                          <a:effectLst/>
                          <a:latin typeface="Futura Std Book"/>
                        </a:rPr>
                        <a:t>-10,6</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dirty="0" smtClean="0">
                          <a:solidFill>
                            <a:srgbClr val="000000"/>
                          </a:solidFill>
                          <a:effectLst/>
                          <a:latin typeface="+mj-lt"/>
                        </a:rPr>
                        <a:t>Stockholm Region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5 961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18 796</a:t>
                      </a:r>
                    </a:p>
                  </a:txBody>
                  <a:tcPr marL="9525" marR="9525" marT="9525" marB="0" anchor="b"/>
                </a:tc>
                <a:tc>
                  <a:txBody>
                    <a:bodyPr/>
                    <a:lstStyle/>
                    <a:p>
                      <a:pPr algn="ctr" fontAlgn="b"/>
                      <a:r>
                        <a:rPr lang="sv-SE" sz="1100" b="0" i="0" u="none" strike="noStrike">
                          <a:solidFill>
                            <a:srgbClr val="000000"/>
                          </a:solidFill>
                          <a:effectLst/>
                          <a:latin typeface="Futura Std Book"/>
                        </a:rPr>
                        <a:t>-13,2</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smtClean="0">
                          <a:solidFill>
                            <a:srgbClr val="000000"/>
                          </a:solidFill>
                          <a:effectLst/>
                          <a:latin typeface="+mj-lt"/>
                        </a:rPr>
                        <a:t>Stockholm </a:t>
                      </a:r>
                      <a:r>
                        <a:rPr lang="sv-SE" sz="1100" b="1" i="0" u="none" strike="noStrike" dirty="0" err="1" smtClean="0">
                          <a:solidFill>
                            <a:srgbClr val="000000"/>
                          </a:solidFill>
                          <a:effectLst/>
                          <a:latin typeface="+mj-lt"/>
                        </a:rPr>
                        <a:t>county</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3 829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23,8</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11 006</a:t>
                      </a:r>
                    </a:p>
                  </a:txBody>
                  <a:tcPr marL="9525" marR="9525" marT="9525" marB="0" anchor="b"/>
                </a:tc>
                <a:tc>
                  <a:txBody>
                    <a:bodyPr/>
                    <a:lstStyle/>
                    <a:p>
                      <a:pPr algn="ctr" fontAlgn="b"/>
                      <a:r>
                        <a:rPr lang="sv-SE" sz="1100" b="1" i="0" u="none" strike="noStrike">
                          <a:solidFill>
                            <a:srgbClr val="000000"/>
                          </a:solidFill>
                          <a:effectLst/>
                          <a:latin typeface="Futura std book"/>
                        </a:rPr>
                        <a:t>-8,9</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dirty="0" smtClean="0">
                          <a:solidFill>
                            <a:srgbClr val="000000"/>
                          </a:solidFill>
                          <a:effectLst/>
                          <a:latin typeface="+mj-lt"/>
                        </a:rPr>
                        <a:t>City </a:t>
                      </a:r>
                      <a:r>
                        <a:rPr lang="sv-SE" sz="1100" b="1" i="0" u="none" strike="noStrike" dirty="0" err="1" smtClean="0">
                          <a:solidFill>
                            <a:srgbClr val="000000"/>
                          </a:solidFill>
                          <a:effectLst/>
                          <a:latin typeface="+mj-lt"/>
                        </a:rPr>
                        <a:t>of</a:t>
                      </a:r>
                      <a:r>
                        <a:rPr lang="sv-SE" sz="1100" b="1" i="0" u="none" strike="noStrike" dirty="0" smtClean="0">
                          <a:solidFill>
                            <a:srgbClr val="000000"/>
                          </a:solidFill>
                          <a:effectLst/>
                          <a:latin typeface="+mj-lt"/>
                        </a:rPr>
                        <a:t> Stockholm</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2 532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166,2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6 473</a:t>
                      </a:r>
                    </a:p>
                  </a:txBody>
                  <a:tcPr marL="9525" marR="9525" marT="9525" marB="0" anchor="b"/>
                </a:tc>
                <a:tc>
                  <a:txBody>
                    <a:bodyPr/>
                    <a:lstStyle/>
                    <a:p>
                      <a:pPr algn="ctr" fontAlgn="b"/>
                      <a:r>
                        <a:rPr lang="sv-SE" sz="1100" b="1" i="0" u="none" strike="noStrike">
                          <a:solidFill>
                            <a:srgbClr val="000000"/>
                          </a:solidFill>
                          <a:effectLst/>
                          <a:latin typeface="Futura std book"/>
                        </a:rPr>
                        <a:t>7,7</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dirty="0" smtClean="0">
                          <a:solidFill>
                            <a:srgbClr val="000000"/>
                          </a:solidFill>
                          <a:effectLst/>
                          <a:latin typeface="+mj-lt"/>
                        </a:rPr>
                        <a:t>Sweden, </a:t>
                      </a:r>
                      <a:r>
                        <a:rPr lang="sv-SE" sz="1100" b="0" i="0" u="none" strike="noStrike" dirty="0" err="1" smtClean="0">
                          <a:solidFill>
                            <a:srgbClr val="000000"/>
                          </a:solidFill>
                          <a:effectLst/>
                          <a:latin typeface="+mj-lt"/>
                        </a:rPr>
                        <a:t>excl</a:t>
                      </a:r>
                      <a:r>
                        <a:rPr lang="sv-SE" sz="1100" b="0" i="0" u="none" strike="noStrike" dirty="0" smtClean="0">
                          <a:solidFill>
                            <a:srgbClr val="000000"/>
                          </a:solidFill>
                          <a:effectLst/>
                          <a:latin typeface="+mj-lt"/>
                        </a:rPr>
                        <a:t>. Stockholm </a:t>
                      </a:r>
                      <a:r>
                        <a:rPr lang="sv-SE" sz="1100" b="0" i="0" u="none" strike="noStrike" dirty="0" err="1" smtClean="0">
                          <a:solidFill>
                            <a:srgbClr val="000000"/>
                          </a:solidFill>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7 625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15,5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27 581</a:t>
                      </a:r>
                    </a:p>
                  </a:txBody>
                  <a:tcPr marL="9525" marR="9525" marT="9525" marB="0" anchor="b"/>
                </a:tc>
                <a:tc>
                  <a:txBody>
                    <a:bodyPr/>
                    <a:lstStyle/>
                    <a:p>
                      <a:pPr algn="ctr" fontAlgn="b"/>
                      <a:r>
                        <a:rPr lang="sv-SE" sz="1100" b="0" i="0" u="none" strike="noStrike" dirty="0">
                          <a:solidFill>
                            <a:srgbClr val="000000"/>
                          </a:solidFill>
                          <a:effectLst/>
                          <a:latin typeface="Futura Std Book"/>
                        </a:rPr>
                        <a:t>-11,2</a:t>
                      </a:r>
                    </a:p>
                  </a:txBody>
                  <a:tcPr marL="9525" marR="9525" marT="9525" marB="0" anchor="b"/>
                </a:tc>
                <a:extLst>
                  <a:ext uri="{0D108BD9-81ED-4DB2-BD59-A6C34878D82A}">
                    <a16:rowId xmlns:a16="http://schemas.microsoft.com/office/drawing/2014/main" val="10006"/>
                  </a:ext>
                </a:extLst>
              </a:tr>
            </a:tbl>
          </a:graphicData>
        </a:graphic>
      </p:graphicFrame>
      <p:sp>
        <p:nvSpPr>
          <p:cNvPr id="6" name="textruta 5"/>
          <p:cNvSpPr txBox="1"/>
          <p:nvPr/>
        </p:nvSpPr>
        <p:spPr>
          <a:xfrm>
            <a:off x="7474169" y="3768553"/>
            <a:ext cx="914400" cy="914400"/>
          </a:xfrm>
          <a:prstGeom prst="rect">
            <a:avLst/>
          </a:prstGeom>
          <a:noFill/>
        </p:spPr>
        <p:txBody>
          <a:bodyPr wrap="none" lIns="0" tIns="0" rIns="0" bIns="0" rtlCol="0">
            <a:noAutofit/>
          </a:bodyPr>
          <a:lstStyle/>
          <a:p>
            <a:pPr>
              <a:lnSpc>
                <a:spcPts val="2400"/>
              </a:lnSpc>
            </a:pPr>
            <a:r>
              <a:rPr lang="sv-SE" sz="800" dirty="0" smtClean="0"/>
              <a:t>*Last </a:t>
            </a:r>
            <a:r>
              <a:rPr lang="sv-SE" sz="800" dirty="0" err="1" smtClean="0"/>
              <a:t>four</a:t>
            </a:r>
            <a:r>
              <a:rPr lang="sv-SE" sz="800" dirty="0" smtClean="0"/>
              <a:t> </a:t>
            </a:r>
            <a:r>
              <a:rPr lang="sv-SE" sz="800" dirty="0" err="1" smtClean="0"/>
              <a:t>quarters</a:t>
            </a:r>
            <a:endParaRPr lang="sv-SE" sz="800" dirty="0" smtClean="0"/>
          </a:p>
        </p:txBody>
      </p:sp>
      <p:sp>
        <p:nvSpPr>
          <p:cNvPr id="11" name="textruta 10"/>
          <p:cNvSpPr txBox="1"/>
          <p:nvPr/>
        </p:nvSpPr>
        <p:spPr>
          <a:xfrm>
            <a:off x="662836" y="4774465"/>
            <a:ext cx="914400" cy="380390"/>
          </a:xfrm>
          <a:prstGeom prst="rect">
            <a:avLst/>
          </a:prstGeom>
          <a:noFill/>
        </p:spPr>
        <p:txBody>
          <a:bodyPr wrap="none" lIns="0" tIns="0" rIns="0" bIns="0" rtlCol="0">
            <a:noAutofit/>
          </a:bodyPr>
          <a:lstStyle/>
          <a:p>
            <a:pPr>
              <a:lnSpc>
                <a:spcPts val="2400"/>
              </a:lnSpc>
            </a:pPr>
            <a:r>
              <a:rPr lang="sv-SE" sz="1000" dirty="0" smtClean="0"/>
              <a:t>Source</a:t>
            </a:r>
            <a:r>
              <a:rPr lang="sv-SE" sz="1000" dirty="0"/>
              <a:t>: The Labor Exchange</a:t>
            </a:r>
          </a:p>
        </p:txBody>
      </p:sp>
    </p:spTree>
    <p:extLst>
      <p:ext uri="{BB962C8B-B14F-4D97-AF65-F5344CB8AC3E}">
        <p14:creationId xmlns:p14="http://schemas.microsoft.com/office/powerpoint/2010/main" val="3234473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56961" y="2433987"/>
            <a:ext cx="5870957" cy="2523963"/>
          </a:xfrm>
          <a:prstGeom prst="rect">
            <a:avLst/>
          </a:prstGeom>
        </p:spPr>
      </p:pic>
      <p:sp>
        <p:nvSpPr>
          <p:cNvPr id="3" name="Rubrik 2"/>
          <p:cNvSpPr>
            <a:spLocks noGrp="1"/>
          </p:cNvSpPr>
          <p:nvPr>
            <p:ph type="title"/>
          </p:nvPr>
        </p:nvSpPr>
        <p:spPr>
          <a:xfrm>
            <a:off x="397496" y="1339455"/>
            <a:ext cx="8531819" cy="727828"/>
          </a:xfrm>
        </p:spPr>
        <p:txBody>
          <a:bodyPr/>
          <a:lstStyle/>
          <a:p>
            <a:pPr>
              <a:lnSpc>
                <a:spcPct val="100000"/>
              </a:lnSpc>
            </a:pPr>
            <a:r>
              <a:rPr lang="sv-SE" sz="2800" dirty="0" err="1" smtClean="0"/>
              <a:t>Unemployment</a:t>
            </a:r>
            <a:r>
              <a:rPr lang="sv-SE" sz="2800" dirty="0" smtClean="0"/>
              <a:t> in relation to the </a:t>
            </a:r>
            <a:br>
              <a:rPr lang="sv-SE" sz="2800" dirty="0" smtClean="0"/>
            </a:br>
            <a:r>
              <a:rPr lang="sv-SE" sz="2800" dirty="0" smtClean="0"/>
              <a:t>population (%), </a:t>
            </a:r>
            <a:r>
              <a:rPr lang="sv-SE" sz="2800" dirty="0"/>
              <a:t>15-74 </a:t>
            </a:r>
            <a:r>
              <a:rPr lang="sv-SE" sz="2800" dirty="0" err="1" smtClean="0"/>
              <a:t>years</a:t>
            </a:r>
            <a:r>
              <a:rPr lang="sv-SE" sz="2800" dirty="0"/>
              <a:t/>
            </a:r>
            <a:br>
              <a:rPr lang="sv-SE" sz="2800" dirty="0"/>
            </a:br>
            <a:r>
              <a:rPr lang="sv-SE" sz="2800" dirty="0" smtClean="0"/>
              <a:t/>
            </a:r>
            <a:br>
              <a:rPr lang="sv-SE" sz="2800" dirty="0" smtClean="0"/>
            </a:br>
            <a:r>
              <a:rPr lang="sv-SE" sz="2800" dirty="0" smtClean="0"/>
              <a:t/>
            </a:r>
            <a:br>
              <a:rPr lang="sv-SE" sz="280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smtClean="0"/>
              <a:t>The Labor Exchange and </a:t>
            </a:r>
            <a:r>
              <a:rPr lang="sv-SE" sz="1000" dirty="0" err="1" smtClean="0"/>
              <a:t>Statistics</a:t>
            </a:r>
            <a:r>
              <a:rPr lang="sv-SE" sz="1000" dirty="0" smtClean="0"/>
              <a:t> </a:t>
            </a:r>
            <a:r>
              <a:rPr lang="sv-SE" sz="1000" dirty="0"/>
              <a:t>Sweden</a:t>
            </a:r>
          </a:p>
          <a:p>
            <a:pPr>
              <a:lnSpc>
                <a:spcPts val="2400"/>
              </a:lnSpc>
            </a:pPr>
            <a:endParaRPr lang="sv-SE" sz="1000" dirty="0" smtClean="0"/>
          </a:p>
        </p:txBody>
      </p:sp>
      <p:graphicFrame>
        <p:nvGraphicFramePr>
          <p:cNvPr id="8" name="Tabell 7"/>
          <p:cNvGraphicFramePr>
            <a:graphicFrameLocks noGrp="1"/>
          </p:cNvGraphicFramePr>
          <p:nvPr>
            <p:extLst>
              <p:ext uri="{D42A27DB-BD31-4B8C-83A1-F6EECF244321}">
                <p14:modId xmlns:p14="http://schemas.microsoft.com/office/powerpoint/2010/main" val="2891542710"/>
              </p:ext>
            </p:extLst>
          </p:nvPr>
        </p:nvGraphicFramePr>
        <p:xfrm>
          <a:off x="3836896" y="2309311"/>
          <a:ext cx="5238982" cy="1642110"/>
        </p:xfrm>
        <a:graphic>
          <a:graphicData uri="http://schemas.openxmlformats.org/drawingml/2006/table">
            <a:tbl>
              <a:tblPr>
                <a:tableStyleId>{68D230F3-CF80-4859-8CE7-A43EE81993B5}</a:tableStyleId>
              </a:tblPr>
              <a:tblGrid>
                <a:gridCol w="1856631">
                  <a:extLst>
                    <a:ext uri="{9D8B030D-6E8A-4147-A177-3AD203B41FA5}">
                      <a16:colId xmlns:a16="http://schemas.microsoft.com/office/drawing/2014/main" val="20000"/>
                    </a:ext>
                  </a:extLst>
                </a:gridCol>
                <a:gridCol w="683042">
                  <a:extLst>
                    <a:ext uri="{9D8B030D-6E8A-4147-A177-3AD203B41FA5}">
                      <a16:colId xmlns:a16="http://schemas.microsoft.com/office/drawing/2014/main" val="20001"/>
                    </a:ext>
                  </a:extLst>
                </a:gridCol>
                <a:gridCol w="906583">
                  <a:extLst>
                    <a:ext uri="{9D8B030D-6E8A-4147-A177-3AD203B41FA5}">
                      <a16:colId xmlns:a16="http://schemas.microsoft.com/office/drawing/2014/main" val="20002"/>
                    </a:ext>
                  </a:extLst>
                </a:gridCol>
                <a:gridCol w="600582">
                  <a:extLst>
                    <a:ext uri="{9D8B030D-6E8A-4147-A177-3AD203B41FA5}">
                      <a16:colId xmlns:a16="http://schemas.microsoft.com/office/drawing/2014/main" val="20003"/>
                    </a:ext>
                  </a:extLst>
                </a:gridCol>
                <a:gridCol w="597241">
                  <a:extLst>
                    <a:ext uri="{9D8B030D-6E8A-4147-A177-3AD203B41FA5}">
                      <a16:colId xmlns:a16="http://schemas.microsoft.com/office/drawing/2014/main" val="20004"/>
                    </a:ext>
                  </a:extLst>
                </a:gridCol>
                <a:gridCol w="594903">
                  <a:extLst>
                    <a:ext uri="{9D8B030D-6E8A-4147-A177-3AD203B41FA5}">
                      <a16:colId xmlns:a16="http://schemas.microsoft.com/office/drawing/2014/main" val="20005"/>
                    </a:ext>
                  </a:extLst>
                </a:gridCol>
              </a:tblGrid>
              <a:tr h="202603">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Number</a:t>
                      </a:r>
                    </a:p>
                  </a:txBody>
                  <a:tcPr marL="9525" marR="9525" marT="9525" marB="0" anchor="b"/>
                </a:tc>
                <a:tc>
                  <a:txBody>
                    <a:bodyPr/>
                    <a:lstStyle/>
                    <a:p>
                      <a:pPr algn="ctr" rtl="0" fontAlgn="b"/>
                      <a:r>
                        <a:rPr lang="sv-SE" sz="1100" b="0" i="0" u="none" strike="noStrike">
                          <a:solidFill>
                            <a:srgbClr val="000000"/>
                          </a:solidFill>
                          <a:effectLst/>
                          <a:latin typeface="Futura Std Book"/>
                        </a:rPr>
                        <a:t>Yearly</a:t>
                      </a:r>
                    </a:p>
                  </a:txBody>
                  <a:tcPr marL="9525" marR="9525" marT="9525" marB="0" anchor="b"/>
                </a:tc>
                <a:tc gridSpan="3">
                  <a:txBody>
                    <a:bodyPr/>
                    <a:lstStyle/>
                    <a:p>
                      <a:pPr algn="ctr" rtl="0" fontAlgn="b"/>
                      <a:r>
                        <a:rPr lang="en-US" sz="1100" b="0" i="0" u="none" strike="noStrike">
                          <a:solidFill>
                            <a:srgbClr val="000000"/>
                          </a:solidFill>
                          <a:effectLst/>
                          <a:latin typeface="Futura Std Book"/>
                        </a:rPr>
                        <a:t>Unemployed out of population, 15-74 years</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a:solidFill>
                            <a:srgbClr val="000000"/>
                          </a:solidFill>
                          <a:effectLst/>
                          <a:latin typeface="Futura Std Book"/>
                        </a:rPr>
                        <a:t>2016 Q4</a:t>
                      </a:r>
                    </a:p>
                  </a:txBody>
                  <a:tcPr marL="9525" marR="9525" marT="9525" marB="0" anchor="b"/>
                </a:tc>
                <a:tc>
                  <a:txBody>
                    <a:bodyPr/>
                    <a:lstStyle/>
                    <a:p>
                      <a:pPr algn="ctr" rtl="0" fontAlgn="b"/>
                      <a:r>
                        <a:rPr lang="sv-SE" sz="1000" b="0" i="0" u="none" strike="noStrike">
                          <a:solidFill>
                            <a:srgbClr val="000000"/>
                          </a:solidFill>
                          <a:effectLst/>
                          <a:latin typeface="Futura Std Book"/>
                        </a:rPr>
                        <a:t>change*</a:t>
                      </a:r>
                    </a:p>
                  </a:txBody>
                  <a:tcPr marL="9525" marR="9525" marT="9525" marB="0" anchor="b"/>
                </a:tc>
                <a:tc>
                  <a:txBody>
                    <a:bodyPr/>
                    <a:lstStyle/>
                    <a:p>
                      <a:pPr algn="ctr" rtl="0" fontAlgn="b"/>
                      <a:r>
                        <a:rPr lang="sv-SE" sz="1000" b="0" i="0" u="none" strike="noStrike">
                          <a:solidFill>
                            <a:srgbClr val="000000"/>
                          </a:solidFill>
                          <a:effectLst/>
                          <a:latin typeface="Futura Std Book"/>
                        </a:rPr>
                        <a:t>2010 Q1</a:t>
                      </a:r>
                    </a:p>
                  </a:txBody>
                  <a:tcPr marL="9525" marR="9525" marT="9525" marB="0" anchor="b"/>
                </a:tc>
                <a:tc>
                  <a:txBody>
                    <a:bodyPr/>
                    <a:lstStyle/>
                    <a:p>
                      <a:pPr algn="ctr" rtl="0" fontAlgn="b"/>
                      <a:r>
                        <a:rPr lang="sv-SE" sz="1000" b="0" i="0" u="none" strike="noStrike">
                          <a:solidFill>
                            <a:srgbClr val="000000"/>
                          </a:solidFill>
                          <a:effectLst/>
                          <a:latin typeface="Futura Std Book"/>
                        </a:rPr>
                        <a:t>2015 Q4</a:t>
                      </a:r>
                    </a:p>
                  </a:txBody>
                  <a:tcPr marL="9525" marR="9525" marT="9525" marB="0" anchor="b"/>
                </a:tc>
                <a:tc>
                  <a:txBody>
                    <a:bodyPr/>
                    <a:lstStyle/>
                    <a:p>
                      <a:pPr algn="ctr" rtl="0" fontAlgn="b"/>
                      <a:r>
                        <a:rPr lang="sv-SE" sz="1000" b="0" i="0" u="none" strike="noStrike">
                          <a:solidFill>
                            <a:srgbClr val="000000"/>
                          </a:solidFill>
                          <a:effectLst/>
                          <a:latin typeface="Futura Std Book"/>
                        </a:rPr>
                        <a:t>2016 Q4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dirty="0" smtClean="0">
                          <a:solidFill>
                            <a:srgbClr val="000000"/>
                          </a:solidFill>
                          <a:effectLst/>
                          <a:latin typeface="+mj-lt"/>
                        </a:rPr>
                        <a:t>Sweden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366 390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-9 662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5,2</a:t>
                      </a:r>
                    </a:p>
                  </a:txBody>
                  <a:tcPr marL="9525" marR="9525" marT="9525" marB="0" anchor="b"/>
                </a:tc>
                <a:tc>
                  <a:txBody>
                    <a:bodyPr/>
                    <a:lstStyle/>
                    <a:p>
                      <a:pPr algn="ctr" fontAlgn="b"/>
                      <a:r>
                        <a:rPr lang="sv-SE" sz="1100" b="0" i="0" u="none" strike="noStrike">
                          <a:solidFill>
                            <a:srgbClr val="000000"/>
                          </a:solidFill>
                          <a:effectLst/>
                          <a:latin typeface="Futura Std Book"/>
                        </a:rPr>
                        <a:t>5,0</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dirty="0" smtClean="0">
                          <a:solidFill>
                            <a:srgbClr val="000000"/>
                          </a:solidFill>
                          <a:effectLst/>
                          <a:latin typeface="+mj-lt"/>
                        </a:rPr>
                        <a:t>Stockholm Region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160 099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-3 557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5,0</a:t>
                      </a:r>
                    </a:p>
                  </a:txBody>
                  <a:tcPr marL="9525" marR="9525" marT="9525" marB="0" anchor="b"/>
                </a:tc>
                <a:tc>
                  <a:txBody>
                    <a:bodyPr/>
                    <a:lstStyle/>
                    <a:p>
                      <a:pPr algn="ctr" fontAlgn="b"/>
                      <a:r>
                        <a:rPr lang="sv-SE" sz="1100" b="0" i="0" u="none" strike="noStrike">
                          <a:solidFill>
                            <a:srgbClr val="000000"/>
                          </a:solidFill>
                          <a:effectLst/>
                          <a:latin typeface="Futura Std Book"/>
                        </a:rPr>
                        <a:t>4,8</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smtClean="0">
                          <a:solidFill>
                            <a:srgbClr val="000000"/>
                          </a:solidFill>
                          <a:effectLst/>
                          <a:latin typeface="+mj-lt"/>
                        </a:rPr>
                        <a:t>Stockholm </a:t>
                      </a:r>
                      <a:r>
                        <a:rPr lang="sv-SE" sz="1100" b="1" i="0" u="none" strike="noStrike" dirty="0" err="1" smtClean="0">
                          <a:solidFill>
                            <a:srgbClr val="000000"/>
                          </a:solidFill>
                          <a:effectLst/>
                          <a:latin typeface="+mj-lt"/>
                        </a:rPr>
                        <a:t>county</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68 760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-1 987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4,2</a:t>
                      </a:r>
                    </a:p>
                  </a:txBody>
                  <a:tcPr marL="9525" marR="9525" marT="9525" marB="0" anchor="b"/>
                </a:tc>
                <a:tc>
                  <a:txBody>
                    <a:bodyPr/>
                    <a:lstStyle/>
                    <a:p>
                      <a:pPr algn="ctr" fontAlgn="b"/>
                      <a:r>
                        <a:rPr lang="sv-SE" sz="1100" b="1" i="0" u="none" strike="noStrike">
                          <a:solidFill>
                            <a:srgbClr val="000000"/>
                          </a:solidFill>
                          <a:effectLst/>
                          <a:latin typeface="Futura std book"/>
                        </a:rPr>
                        <a:t>4,1</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dirty="0" smtClean="0">
                          <a:solidFill>
                            <a:srgbClr val="000000"/>
                          </a:solidFill>
                          <a:effectLst/>
                          <a:latin typeface="+mj-lt"/>
                        </a:rPr>
                        <a:t>City </a:t>
                      </a:r>
                      <a:r>
                        <a:rPr lang="sv-SE" sz="1100" b="1" i="0" u="none" strike="noStrike" dirty="0" err="1" smtClean="0">
                          <a:solidFill>
                            <a:srgbClr val="000000"/>
                          </a:solidFill>
                          <a:effectLst/>
                          <a:latin typeface="+mj-lt"/>
                        </a:rPr>
                        <a:t>of</a:t>
                      </a:r>
                      <a:r>
                        <a:rPr lang="sv-SE" sz="1100" b="1" i="0" u="none" strike="noStrike" dirty="0" smtClean="0">
                          <a:solidFill>
                            <a:srgbClr val="000000"/>
                          </a:solidFill>
                          <a:effectLst/>
                          <a:latin typeface="+mj-lt"/>
                        </a:rPr>
                        <a:t> Stockholm</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29 426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-1 442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4,4</a:t>
                      </a:r>
                    </a:p>
                  </a:txBody>
                  <a:tcPr marL="9525" marR="9525" marT="9525" marB="0" anchor="b"/>
                </a:tc>
                <a:tc>
                  <a:txBody>
                    <a:bodyPr/>
                    <a:lstStyle/>
                    <a:p>
                      <a:pPr algn="ctr" fontAlgn="b"/>
                      <a:r>
                        <a:rPr lang="sv-SE" sz="1100" b="1" i="0" u="none" strike="noStrike">
                          <a:solidFill>
                            <a:srgbClr val="000000"/>
                          </a:solidFill>
                          <a:effectLst/>
                          <a:latin typeface="Futura std book"/>
                        </a:rPr>
                        <a:t>4,1</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dirty="0" smtClean="0">
                          <a:solidFill>
                            <a:srgbClr val="000000"/>
                          </a:solidFill>
                          <a:effectLst/>
                          <a:latin typeface="+mj-lt"/>
                        </a:rPr>
                        <a:t>Sweden, </a:t>
                      </a:r>
                      <a:r>
                        <a:rPr lang="sv-SE" sz="1100" b="0" i="0" u="none" strike="noStrike" dirty="0" err="1" smtClean="0">
                          <a:solidFill>
                            <a:srgbClr val="000000"/>
                          </a:solidFill>
                          <a:effectLst/>
                          <a:latin typeface="+mj-lt"/>
                        </a:rPr>
                        <a:t>excl</a:t>
                      </a:r>
                      <a:r>
                        <a:rPr lang="sv-SE" sz="1100" b="0" i="0" u="none" strike="noStrike" dirty="0" smtClean="0">
                          <a:solidFill>
                            <a:srgbClr val="000000"/>
                          </a:solidFill>
                          <a:effectLst/>
                          <a:latin typeface="+mj-lt"/>
                        </a:rPr>
                        <a:t>. Stockholm </a:t>
                      </a:r>
                      <a:r>
                        <a:rPr lang="sv-SE" sz="1100" b="0" i="0" u="none" strike="noStrike" dirty="0" err="1" smtClean="0">
                          <a:solidFill>
                            <a:srgbClr val="000000"/>
                          </a:solidFill>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297 629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-7 676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5,4</a:t>
                      </a:r>
                    </a:p>
                  </a:txBody>
                  <a:tcPr marL="9525" marR="9525" marT="9525" marB="0" anchor="b"/>
                </a:tc>
                <a:tc>
                  <a:txBody>
                    <a:bodyPr/>
                    <a:lstStyle/>
                    <a:p>
                      <a:pPr algn="ctr" fontAlgn="b"/>
                      <a:r>
                        <a:rPr lang="sv-SE" sz="1100" b="0" i="0" u="none" strike="noStrike" dirty="0">
                          <a:solidFill>
                            <a:srgbClr val="000000"/>
                          </a:solidFill>
                          <a:effectLst/>
                          <a:latin typeface="Futura Std Book"/>
                        </a:rPr>
                        <a:t>5,2</a:t>
                      </a:r>
                    </a:p>
                  </a:txBody>
                  <a:tcPr marL="9525" marR="9525" marT="9525" marB="0" anchor="b"/>
                </a:tc>
                <a:extLst>
                  <a:ext uri="{0D108BD9-81ED-4DB2-BD59-A6C34878D82A}">
                    <a16:rowId xmlns:a16="http://schemas.microsoft.com/office/drawing/2014/main" val="10006"/>
                  </a:ext>
                </a:extLst>
              </a:tr>
            </a:tbl>
          </a:graphicData>
        </a:graphic>
      </p:graphicFrame>
      <p:sp>
        <p:nvSpPr>
          <p:cNvPr id="7" name="textruta 6"/>
          <p:cNvSpPr txBox="1"/>
          <p:nvPr/>
        </p:nvSpPr>
        <p:spPr>
          <a:xfrm>
            <a:off x="6595968" y="3940002"/>
            <a:ext cx="1724936" cy="914400"/>
          </a:xfrm>
          <a:prstGeom prst="rect">
            <a:avLst/>
          </a:prstGeom>
          <a:noFill/>
        </p:spPr>
        <p:txBody>
          <a:bodyPr wrap="none" lIns="0" tIns="0" rIns="0" bIns="0" rtlCol="0">
            <a:noAutofit/>
          </a:bodyPr>
          <a:lstStyle/>
          <a:p>
            <a:pPr>
              <a:lnSpc>
                <a:spcPts val="2400"/>
              </a:lnSpc>
            </a:pPr>
            <a:r>
              <a:rPr lang="sv-SE" sz="800" dirty="0" smtClean="0"/>
              <a:t>*Last </a:t>
            </a:r>
            <a:r>
              <a:rPr lang="sv-SE" sz="800" dirty="0" err="1" smtClean="0"/>
              <a:t>four</a:t>
            </a:r>
            <a:r>
              <a:rPr lang="sv-SE" sz="800" dirty="0" smtClean="0"/>
              <a:t> </a:t>
            </a:r>
            <a:r>
              <a:rPr lang="sv-SE" sz="800" dirty="0" err="1" smtClean="0"/>
              <a:t>quarters</a:t>
            </a:r>
            <a:endParaRPr lang="sv-SE" sz="800" dirty="0" smtClean="0"/>
          </a:p>
        </p:txBody>
      </p:sp>
    </p:spTree>
    <p:extLst>
      <p:ext uri="{BB962C8B-B14F-4D97-AF65-F5344CB8AC3E}">
        <p14:creationId xmlns:p14="http://schemas.microsoft.com/office/powerpoint/2010/main" val="2021770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0" y="2385008"/>
            <a:ext cx="5858764" cy="2554445"/>
          </a:xfrm>
          <a:prstGeom prst="rect">
            <a:avLst/>
          </a:prstGeom>
        </p:spPr>
      </p:pic>
      <p:sp>
        <p:nvSpPr>
          <p:cNvPr id="3" name="Rubrik 2"/>
          <p:cNvSpPr>
            <a:spLocks noGrp="1"/>
          </p:cNvSpPr>
          <p:nvPr>
            <p:ph type="title"/>
          </p:nvPr>
        </p:nvSpPr>
        <p:spPr/>
        <p:txBody>
          <a:bodyPr/>
          <a:lstStyle/>
          <a:p>
            <a:pPr>
              <a:lnSpc>
                <a:spcPct val="100000"/>
              </a:lnSpc>
            </a:pPr>
            <a:r>
              <a:rPr lang="sv-SE" sz="2800" dirty="0" smtClean="0"/>
              <a:t>Population</a:t>
            </a:r>
            <a:br>
              <a:rPr lang="sv-SE" sz="2800" dirty="0" smtClean="0"/>
            </a:br>
            <a:r>
              <a:rPr lang="sv-SE" sz="2000" b="0" dirty="0" smtClean="0"/>
              <a:t>Index </a:t>
            </a:r>
            <a:r>
              <a:rPr lang="sv-SE" sz="2000" b="0" dirty="0"/>
              <a:t>100 = </a:t>
            </a:r>
            <a:r>
              <a:rPr lang="sv-SE" sz="2000" b="0" dirty="0" smtClean="0"/>
              <a:t>2005 Q1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2998075736"/>
              </p:ext>
            </p:extLst>
          </p:nvPr>
        </p:nvGraphicFramePr>
        <p:xfrm>
          <a:off x="3820406" y="2318088"/>
          <a:ext cx="5221811" cy="1487805"/>
        </p:xfrm>
        <a:graphic>
          <a:graphicData uri="http://schemas.openxmlformats.org/drawingml/2006/table">
            <a:tbl>
              <a:tblPr>
                <a:tableStyleId>{68D230F3-CF80-4859-8CE7-A43EE81993B5}</a:tableStyleId>
              </a:tblPr>
              <a:tblGrid>
                <a:gridCol w="1843088">
                  <a:extLst>
                    <a:ext uri="{9D8B030D-6E8A-4147-A177-3AD203B41FA5}">
                      <a16:colId xmlns:a16="http://schemas.microsoft.com/office/drawing/2014/main" val="20000"/>
                    </a:ext>
                  </a:extLst>
                </a:gridCol>
                <a:gridCol w="811826">
                  <a:extLst>
                    <a:ext uri="{9D8B030D-6E8A-4147-A177-3AD203B41FA5}">
                      <a16:colId xmlns:a16="http://schemas.microsoft.com/office/drawing/2014/main" val="20001"/>
                    </a:ext>
                  </a:extLst>
                </a:gridCol>
                <a:gridCol w="733425">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634161">
                  <a:extLst>
                    <a:ext uri="{9D8B030D-6E8A-4147-A177-3AD203B41FA5}">
                      <a16:colId xmlns:a16="http://schemas.microsoft.com/office/drawing/2014/main" val="20004"/>
                    </a:ext>
                  </a:extLst>
                </a:gridCol>
                <a:gridCol w="634161">
                  <a:extLst>
                    <a:ext uri="{9D8B030D-6E8A-4147-A177-3AD203B41FA5}">
                      <a16:colId xmlns:a16="http://schemas.microsoft.com/office/drawing/2014/main" val="20005"/>
                    </a:ext>
                  </a:extLst>
                </a:gridCol>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Q4</a:t>
                      </a:r>
                    </a:p>
                  </a:txBody>
                  <a:tcPr marL="9525" marR="9525" marT="9525" marB="0" anchor="b"/>
                </a:tc>
                <a:tc>
                  <a:txBody>
                    <a:bodyPr/>
                    <a:lstStyle/>
                    <a:p>
                      <a:pPr algn="ctr" rtl="0" fontAlgn="b"/>
                      <a:r>
                        <a:rPr lang="sv-SE" sz="1100" b="0" i="1" u="none" strike="noStrike">
                          <a:solidFill>
                            <a:srgbClr val="000000"/>
                          </a:solidFill>
                          <a:effectLst/>
                          <a:latin typeface="Futura Std Book"/>
                        </a:rPr>
                        <a:t>Yearly ch.*</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Growth (%) since,</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a:rPr>
                        <a:t>(in thousands)</a:t>
                      </a:r>
                    </a:p>
                  </a:txBody>
                  <a:tcPr marL="9525" marR="9525" marT="9525" marB="0" anchor="b"/>
                </a:tc>
                <a:tc hMerge="1">
                  <a:txBody>
                    <a:bodyPr/>
                    <a:lstStyle/>
                    <a:p>
                      <a:endParaRPr lang="sv-SE"/>
                    </a:p>
                  </a:txBody>
                  <a:tcPr/>
                </a:tc>
                <a:tc>
                  <a:txBody>
                    <a:bodyPr/>
                    <a:lstStyle/>
                    <a:p>
                      <a:pPr algn="ctr" rtl="0" fontAlgn="b"/>
                      <a:r>
                        <a:rPr lang="sv-SE" sz="1000" b="0" i="0" u="none" strike="noStrike">
                          <a:solidFill>
                            <a:srgbClr val="000000"/>
                          </a:solidFill>
                          <a:effectLst/>
                          <a:latin typeface="Futura Std Book"/>
                        </a:rPr>
                        <a:t>2005 Q1</a:t>
                      </a:r>
                    </a:p>
                  </a:txBody>
                  <a:tcPr marL="9525" marR="9525" marT="9525" marB="0" anchor="b"/>
                </a:tc>
                <a:tc>
                  <a:txBody>
                    <a:bodyPr/>
                    <a:lstStyle/>
                    <a:p>
                      <a:pPr algn="ctr" rtl="0" fontAlgn="b"/>
                      <a:r>
                        <a:rPr lang="sv-SE" sz="1000" b="0" i="0" u="none" strike="noStrike">
                          <a:solidFill>
                            <a:srgbClr val="000000"/>
                          </a:solidFill>
                          <a:effectLst/>
                          <a:latin typeface="Futura Std Book"/>
                        </a:rPr>
                        <a:t>2010 Q1</a:t>
                      </a:r>
                    </a:p>
                  </a:txBody>
                  <a:tcPr marL="9525" marR="9525" marT="9525" marB="0" anchor="b"/>
                </a:tc>
                <a:tc>
                  <a:txBody>
                    <a:bodyPr/>
                    <a:lstStyle/>
                    <a:p>
                      <a:pPr algn="ctr" rtl="0" fontAlgn="b"/>
                      <a:r>
                        <a:rPr lang="sv-SE" sz="1000" b="0" i="0" u="none" strike="noStrike">
                          <a:solidFill>
                            <a:srgbClr val="000000"/>
                          </a:solidFill>
                          <a:effectLst/>
                          <a:latin typeface="Futura Std Book"/>
                        </a:rPr>
                        <a:t>2015 Q4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dirty="0" smtClean="0">
                          <a:solidFill>
                            <a:srgbClr val="000000"/>
                          </a:solidFill>
                          <a:effectLst/>
                          <a:latin typeface="+mj-lt"/>
                        </a:rPr>
                        <a:t>Sweden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9 995,2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144,1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10,9</a:t>
                      </a:r>
                    </a:p>
                  </a:txBody>
                  <a:tcPr marL="9525" marR="9525" marT="9525" marB="0" anchor="b"/>
                </a:tc>
                <a:tc>
                  <a:txBody>
                    <a:bodyPr/>
                    <a:lstStyle/>
                    <a:p>
                      <a:pPr algn="ctr" fontAlgn="b"/>
                      <a:r>
                        <a:rPr lang="sv-SE" sz="1100" b="0" i="0" u="none" strike="noStrike">
                          <a:solidFill>
                            <a:srgbClr val="000000"/>
                          </a:solidFill>
                          <a:effectLst/>
                          <a:latin typeface="Futura std book"/>
                        </a:rPr>
                        <a:t>6,8</a:t>
                      </a:r>
                    </a:p>
                  </a:txBody>
                  <a:tcPr marL="9525" marR="9525" marT="9525" marB="0" anchor="b"/>
                </a:tc>
                <a:tc>
                  <a:txBody>
                    <a:bodyPr/>
                    <a:lstStyle/>
                    <a:p>
                      <a:pPr algn="ctr" fontAlgn="b"/>
                      <a:r>
                        <a:rPr lang="sv-SE" sz="1100" b="0" i="0" u="none" strike="noStrike">
                          <a:solidFill>
                            <a:srgbClr val="000000"/>
                          </a:solidFill>
                          <a:effectLst/>
                          <a:latin typeface="Futura std book"/>
                        </a:rPr>
                        <a:t>1,5</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dirty="0" smtClean="0">
                          <a:solidFill>
                            <a:srgbClr val="000000"/>
                          </a:solidFill>
                          <a:effectLst/>
                          <a:latin typeface="+mj-lt"/>
                        </a:rPr>
                        <a:t>Stockholm Region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4 502,3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69,2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14,2</a:t>
                      </a:r>
                    </a:p>
                  </a:txBody>
                  <a:tcPr marL="9525" marR="9525" marT="9525" marB="0" anchor="b"/>
                </a:tc>
                <a:tc>
                  <a:txBody>
                    <a:bodyPr/>
                    <a:lstStyle/>
                    <a:p>
                      <a:pPr algn="ctr" fontAlgn="b"/>
                      <a:r>
                        <a:rPr lang="sv-SE" sz="1100" b="0" i="0" u="none" strike="noStrike">
                          <a:solidFill>
                            <a:srgbClr val="000000"/>
                          </a:solidFill>
                          <a:effectLst/>
                          <a:latin typeface="Futura std book"/>
                        </a:rPr>
                        <a:t>8,8</a:t>
                      </a:r>
                    </a:p>
                  </a:txBody>
                  <a:tcPr marL="9525" marR="9525" marT="9525" marB="0" anchor="b"/>
                </a:tc>
                <a:tc>
                  <a:txBody>
                    <a:bodyPr/>
                    <a:lstStyle/>
                    <a:p>
                      <a:pPr algn="ctr" fontAlgn="b"/>
                      <a:r>
                        <a:rPr lang="sv-SE" sz="1100" b="0" i="0" u="none" strike="noStrike">
                          <a:solidFill>
                            <a:srgbClr val="000000"/>
                          </a:solidFill>
                          <a:effectLst/>
                          <a:latin typeface="Futura std book"/>
                        </a:rPr>
                        <a:t>1,6</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smtClean="0">
                          <a:solidFill>
                            <a:srgbClr val="000000"/>
                          </a:solidFill>
                          <a:effectLst/>
                          <a:latin typeface="+mj-lt"/>
                        </a:rPr>
                        <a:t>Stockholm </a:t>
                      </a:r>
                      <a:r>
                        <a:rPr lang="sv-SE" sz="1100" b="1" i="0" u="none" strike="noStrike" dirty="0" err="1" smtClean="0">
                          <a:solidFill>
                            <a:srgbClr val="000000"/>
                          </a:solidFill>
                          <a:effectLst/>
                          <a:latin typeface="+mj-lt"/>
                        </a:rPr>
                        <a:t>county</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2 269,1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37,6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20,9</a:t>
                      </a:r>
                    </a:p>
                  </a:txBody>
                  <a:tcPr marL="9525" marR="9525" marT="9525" marB="0" anchor="b"/>
                </a:tc>
                <a:tc>
                  <a:txBody>
                    <a:bodyPr/>
                    <a:lstStyle/>
                    <a:p>
                      <a:pPr algn="ctr" fontAlgn="b"/>
                      <a:r>
                        <a:rPr lang="sv-SE" sz="1100" b="1" i="0" u="none" strike="noStrike">
                          <a:solidFill>
                            <a:srgbClr val="000000"/>
                          </a:solidFill>
                          <a:effectLst/>
                          <a:latin typeface="Futura std book"/>
                        </a:rPr>
                        <a:t>12,0</a:t>
                      </a:r>
                    </a:p>
                  </a:txBody>
                  <a:tcPr marL="9525" marR="9525" marT="9525" marB="0" anchor="b"/>
                </a:tc>
                <a:tc>
                  <a:txBody>
                    <a:bodyPr/>
                    <a:lstStyle/>
                    <a:p>
                      <a:pPr algn="ctr" fontAlgn="b"/>
                      <a:r>
                        <a:rPr lang="sv-SE" sz="1100" b="1" i="0" u="none" strike="noStrike">
                          <a:solidFill>
                            <a:srgbClr val="000000"/>
                          </a:solidFill>
                          <a:effectLst/>
                          <a:latin typeface="Futura std book"/>
                        </a:rPr>
                        <a:t>1,7</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dirty="0" smtClean="0">
                          <a:solidFill>
                            <a:srgbClr val="000000"/>
                          </a:solidFill>
                          <a:effectLst/>
                          <a:latin typeface="+mj-lt"/>
                        </a:rPr>
                        <a:t>City </a:t>
                      </a:r>
                      <a:r>
                        <a:rPr lang="sv-SE" sz="1100" b="1" i="0" u="none" strike="noStrike" dirty="0" err="1" smtClean="0">
                          <a:solidFill>
                            <a:srgbClr val="000000"/>
                          </a:solidFill>
                          <a:effectLst/>
                          <a:latin typeface="+mj-lt"/>
                        </a:rPr>
                        <a:t>of</a:t>
                      </a:r>
                      <a:r>
                        <a:rPr lang="sv-SE" sz="1100" b="1" i="0" u="none" strike="noStrike" dirty="0" smtClean="0">
                          <a:solidFill>
                            <a:srgbClr val="000000"/>
                          </a:solidFill>
                          <a:effectLst/>
                          <a:latin typeface="+mj-lt"/>
                        </a:rPr>
                        <a:t> Stockholm</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935,6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12,1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22,1</a:t>
                      </a:r>
                    </a:p>
                  </a:txBody>
                  <a:tcPr marL="9525" marR="9525" marT="9525" marB="0" anchor="b"/>
                </a:tc>
                <a:tc>
                  <a:txBody>
                    <a:bodyPr/>
                    <a:lstStyle/>
                    <a:p>
                      <a:pPr algn="ctr" fontAlgn="b"/>
                      <a:r>
                        <a:rPr lang="sv-SE" sz="1100" b="1" i="0" u="none" strike="noStrike">
                          <a:solidFill>
                            <a:srgbClr val="000000"/>
                          </a:solidFill>
                          <a:effectLst/>
                          <a:latin typeface="Futura std book"/>
                        </a:rPr>
                        <a:t>12,4</a:t>
                      </a:r>
                    </a:p>
                  </a:txBody>
                  <a:tcPr marL="9525" marR="9525" marT="9525" marB="0" anchor="b"/>
                </a:tc>
                <a:tc>
                  <a:txBody>
                    <a:bodyPr/>
                    <a:lstStyle/>
                    <a:p>
                      <a:pPr algn="ctr" fontAlgn="b"/>
                      <a:r>
                        <a:rPr lang="sv-SE" sz="1100" b="1" i="0" u="none" strike="noStrike">
                          <a:solidFill>
                            <a:srgbClr val="000000"/>
                          </a:solidFill>
                          <a:effectLst/>
                          <a:latin typeface="Futura std book"/>
                        </a:rPr>
                        <a:t>1,3</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dirty="0" smtClean="0">
                          <a:solidFill>
                            <a:srgbClr val="000000"/>
                          </a:solidFill>
                          <a:effectLst/>
                          <a:latin typeface="+mj-lt"/>
                        </a:rPr>
                        <a:t>Sweden, </a:t>
                      </a:r>
                      <a:r>
                        <a:rPr lang="sv-SE" sz="1100" b="0" i="0" u="none" strike="noStrike" dirty="0" err="1" smtClean="0">
                          <a:solidFill>
                            <a:srgbClr val="000000"/>
                          </a:solidFill>
                          <a:effectLst/>
                          <a:latin typeface="+mj-lt"/>
                        </a:rPr>
                        <a:t>excl</a:t>
                      </a:r>
                      <a:r>
                        <a:rPr lang="sv-SE" sz="1100" b="0" i="0" u="none" strike="noStrike" dirty="0" smtClean="0">
                          <a:solidFill>
                            <a:srgbClr val="000000"/>
                          </a:solidFill>
                          <a:effectLst/>
                          <a:latin typeface="+mj-lt"/>
                        </a:rPr>
                        <a:t>. Stockholm </a:t>
                      </a:r>
                      <a:r>
                        <a:rPr lang="sv-SE" sz="1100" b="0" i="0" u="none" strike="noStrike" dirty="0" err="1" smtClean="0">
                          <a:solidFill>
                            <a:srgbClr val="000000"/>
                          </a:solidFill>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7 726,1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106,5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8,2</a:t>
                      </a:r>
                    </a:p>
                  </a:txBody>
                  <a:tcPr marL="9525" marR="9525" marT="9525" marB="0" anchor="b"/>
                </a:tc>
                <a:tc>
                  <a:txBody>
                    <a:bodyPr/>
                    <a:lstStyle/>
                    <a:p>
                      <a:pPr algn="ctr" fontAlgn="b"/>
                      <a:r>
                        <a:rPr lang="sv-SE" sz="1100" b="0" i="0" u="none" strike="noStrike">
                          <a:solidFill>
                            <a:srgbClr val="000000"/>
                          </a:solidFill>
                          <a:effectLst/>
                          <a:latin typeface="Futura std book"/>
                        </a:rPr>
                        <a:t>5,4</a:t>
                      </a:r>
                    </a:p>
                  </a:txBody>
                  <a:tcPr marL="9525" marR="9525" marT="9525" marB="0" anchor="b"/>
                </a:tc>
                <a:tc>
                  <a:txBody>
                    <a:bodyPr/>
                    <a:lstStyle/>
                    <a:p>
                      <a:pPr algn="ctr" fontAlgn="b"/>
                      <a:r>
                        <a:rPr lang="sv-SE" sz="1100" b="0" i="0" u="none" strike="noStrike" dirty="0">
                          <a:solidFill>
                            <a:srgbClr val="000000"/>
                          </a:solidFill>
                          <a:effectLst/>
                          <a:latin typeface="Futura std book"/>
                        </a:rPr>
                        <a:t>1,4</a:t>
                      </a:r>
                    </a:p>
                  </a:txBody>
                  <a:tcPr marL="9525" marR="9525" marT="9525" marB="0" anchor="b"/>
                </a:tc>
                <a:extLst>
                  <a:ext uri="{0D108BD9-81ED-4DB2-BD59-A6C34878D82A}">
                    <a16:rowId xmlns:a16="http://schemas.microsoft.com/office/drawing/2014/main" val="10006"/>
                  </a:ext>
                </a:extLst>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smtClean="0"/>
              <a:t>Statistics</a:t>
            </a:r>
            <a:r>
              <a:rPr lang="sv-SE" sz="1000" dirty="0" smtClean="0"/>
              <a:t> Sweden</a:t>
            </a:r>
          </a:p>
        </p:txBody>
      </p:sp>
      <p:sp>
        <p:nvSpPr>
          <p:cNvPr id="7" name="textruta 6"/>
          <p:cNvSpPr txBox="1"/>
          <p:nvPr/>
        </p:nvSpPr>
        <p:spPr>
          <a:xfrm>
            <a:off x="6722299" y="3750626"/>
            <a:ext cx="914400" cy="914400"/>
          </a:xfrm>
          <a:prstGeom prst="rect">
            <a:avLst/>
          </a:prstGeom>
          <a:noFill/>
        </p:spPr>
        <p:txBody>
          <a:bodyPr wrap="none" lIns="0" tIns="0" rIns="0" bIns="0" rtlCol="0">
            <a:noAutofit/>
          </a:bodyPr>
          <a:lstStyle/>
          <a:p>
            <a:pPr>
              <a:lnSpc>
                <a:spcPts val="2400"/>
              </a:lnSpc>
            </a:pPr>
            <a:r>
              <a:rPr lang="sv-SE" sz="800" dirty="0" smtClean="0"/>
              <a:t>*</a:t>
            </a:r>
            <a:r>
              <a:rPr lang="sv-SE" sz="800" dirty="0" err="1" smtClean="0"/>
              <a:t>Development</a:t>
            </a:r>
            <a:r>
              <a:rPr lang="sv-SE" sz="800" dirty="0" smtClean="0"/>
              <a:t> last </a:t>
            </a:r>
            <a:r>
              <a:rPr lang="sv-SE" sz="800" dirty="0" err="1" smtClean="0"/>
              <a:t>four</a:t>
            </a:r>
            <a:r>
              <a:rPr lang="sv-SE" sz="800" dirty="0" smtClean="0"/>
              <a:t> </a:t>
            </a:r>
            <a:r>
              <a:rPr lang="sv-SE" sz="800" dirty="0" err="1" smtClean="0"/>
              <a:t>quarters</a:t>
            </a:r>
            <a:endParaRPr lang="sv-SE" sz="800" dirty="0" smtClean="0"/>
          </a:p>
        </p:txBody>
      </p:sp>
    </p:spTree>
    <p:extLst>
      <p:ext uri="{BB962C8B-B14F-4D97-AF65-F5344CB8AC3E}">
        <p14:creationId xmlns:p14="http://schemas.microsoft.com/office/powerpoint/2010/main" val="3434689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107371" y="2270302"/>
            <a:ext cx="5877053" cy="2548349"/>
          </a:xfrm>
          <a:prstGeom prst="rect">
            <a:avLst/>
          </a:prstGeom>
        </p:spPr>
      </p:pic>
      <p:sp>
        <p:nvSpPr>
          <p:cNvPr id="3" name="Rubrik 2"/>
          <p:cNvSpPr>
            <a:spLocks noGrp="1"/>
          </p:cNvSpPr>
          <p:nvPr>
            <p:ph type="title"/>
          </p:nvPr>
        </p:nvSpPr>
        <p:spPr>
          <a:xfrm>
            <a:off x="397496" y="1454655"/>
            <a:ext cx="6296731" cy="727828"/>
          </a:xfrm>
        </p:spPr>
        <p:txBody>
          <a:bodyPr/>
          <a:lstStyle/>
          <a:p>
            <a:pPr>
              <a:lnSpc>
                <a:spcPct val="100000"/>
              </a:lnSpc>
            </a:pPr>
            <a:r>
              <a:rPr lang="sv-SE" sz="2800" dirty="0" err="1" smtClean="0"/>
              <a:t>Number</a:t>
            </a:r>
            <a:r>
              <a:rPr lang="sv-SE" sz="2800" dirty="0" smtClean="0"/>
              <a:t> </a:t>
            </a:r>
            <a:r>
              <a:rPr lang="sv-SE" sz="2800" dirty="0" err="1" smtClean="0"/>
              <a:t>of</a:t>
            </a:r>
            <a:r>
              <a:rPr lang="sv-SE" sz="2800" dirty="0" smtClean="0"/>
              <a:t> </a:t>
            </a:r>
            <a:r>
              <a:rPr lang="sv-SE" sz="2800" dirty="0" err="1" smtClean="0"/>
              <a:t>housing</a:t>
            </a:r>
            <a:r>
              <a:rPr lang="sv-SE" sz="2800" dirty="0" smtClean="0"/>
              <a:t> </a:t>
            </a:r>
            <a:r>
              <a:rPr lang="sv-SE" sz="2800" dirty="0" err="1" smtClean="0"/>
              <a:t>projects</a:t>
            </a:r>
            <a:r>
              <a:rPr lang="sv-SE" sz="2800" dirty="0" smtClean="0"/>
              <a:t> </a:t>
            </a:r>
            <a:r>
              <a:rPr lang="sv-SE" sz="2800" dirty="0" err="1" smtClean="0"/>
              <a:t>started</a:t>
            </a:r>
            <a:r>
              <a:rPr lang="sv-SE" sz="2800" dirty="0" smtClean="0"/>
              <a:t/>
            </a:r>
            <a:br>
              <a:rPr lang="sv-SE" sz="2800" dirty="0" smtClean="0"/>
            </a:br>
            <a:r>
              <a:rPr lang="sv-SE" sz="2000" b="0" dirty="0" smtClean="0"/>
              <a:t>Index </a:t>
            </a:r>
            <a:r>
              <a:rPr lang="sv-SE" sz="2000" b="0" dirty="0"/>
              <a:t>100 = </a:t>
            </a:r>
            <a:r>
              <a:rPr lang="sv-SE" sz="2000" b="0" dirty="0" smtClean="0"/>
              <a:t>2005 </a:t>
            </a:r>
            <a:r>
              <a:rPr lang="sv-SE" sz="2000" b="0" dirty="0"/>
              <a:t>Q</a:t>
            </a:r>
            <a:r>
              <a:rPr lang="sv-SE" sz="2000" b="0" dirty="0" smtClean="0"/>
              <a:t>1</a:t>
            </a:r>
            <a:endParaRPr lang="sv-SE" sz="2000" b="0" dirty="0"/>
          </a:p>
        </p:txBody>
      </p:sp>
      <p:sp>
        <p:nvSpPr>
          <p:cNvPr id="9" name="textruta 8"/>
          <p:cNvSpPr txBox="1"/>
          <p:nvPr/>
        </p:nvSpPr>
        <p:spPr>
          <a:xfrm>
            <a:off x="744723" y="4763110"/>
            <a:ext cx="914400" cy="380390"/>
          </a:xfrm>
          <a:prstGeom prst="rect">
            <a:avLst/>
          </a:prstGeom>
          <a:noFill/>
        </p:spPr>
        <p:txBody>
          <a:bodyPr wrap="none" lIns="0" tIns="0" rIns="0" bIns="0" rtlCol="0">
            <a:noAutofit/>
          </a:bodyPr>
          <a:lstStyle/>
          <a:p>
            <a:pPr>
              <a:lnSpc>
                <a:spcPts val="2400"/>
              </a:lnSpc>
            </a:pPr>
            <a:r>
              <a:rPr lang="sv-SE" sz="1000" dirty="0" smtClean="0"/>
              <a:t>Source: </a:t>
            </a:r>
            <a:r>
              <a:rPr lang="sv-SE" sz="1000" dirty="0" err="1" smtClean="0"/>
              <a:t>Statistics</a:t>
            </a:r>
            <a:r>
              <a:rPr lang="sv-SE" sz="1000" dirty="0" smtClean="0"/>
              <a:t> </a:t>
            </a:r>
            <a:r>
              <a:rPr lang="sv-SE" sz="1000" dirty="0"/>
              <a:t>Sweden</a:t>
            </a:r>
          </a:p>
        </p:txBody>
      </p:sp>
      <p:graphicFrame>
        <p:nvGraphicFramePr>
          <p:cNvPr id="11" name="Tabell 10"/>
          <p:cNvGraphicFramePr>
            <a:graphicFrameLocks noGrp="1"/>
          </p:cNvGraphicFramePr>
          <p:nvPr>
            <p:extLst>
              <p:ext uri="{D42A27DB-BD31-4B8C-83A1-F6EECF244321}">
                <p14:modId xmlns:p14="http://schemas.microsoft.com/office/powerpoint/2010/main" val="2997432046"/>
              </p:ext>
            </p:extLst>
          </p:nvPr>
        </p:nvGraphicFramePr>
        <p:xfrm>
          <a:off x="4131244" y="2270302"/>
          <a:ext cx="4486735" cy="1487805"/>
        </p:xfrm>
        <a:graphic>
          <a:graphicData uri="http://schemas.openxmlformats.org/drawingml/2006/table">
            <a:tbl>
              <a:tblPr>
                <a:tableStyleId>{68D230F3-CF80-4859-8CE7-A43EE81993B5}</a:tableStyleId>
              </a:tblPr>
              <a:tblGrid>
                <a:gridCol w="1542252">
                  <a:extLst>
                    <a:ext uri="{9D8B030D-6E8A-4147-A177-3AD203B41FA5}">
                      <a16:colId xmlns:a16="http://schemas.microsoft.com/office/drawing/2014/main" val="20000"/>
                    </a:ext>
                  </a:extLst>
                </a:gridCol>
                <a:gridCol w="744232">
                  <a:extLst>
                    <a:ext uri="{9D8B030D-6E8A-4147-A177-3AD203B41FA5}">
                      <a16:colId xmlns:a16="http://schemas.microsoft.com/office/drawing/2014/main" val="20001"/>
                    </a:ext>
                  </a:extLst>
                </a:gridCol>
                <a:gridCol w="721841">
                  <a:extLst>
                    <a:ext uri="{9D8B030D-6E8A-4147-A177-3AD203B41FA5}">
                      <a16:colId xmlns:a16="http://schemas.microsoft.com/office/drawing/2014/main" val="20002"/>
                    </a:ext>
                  </a:extLst>
                </a:gridCol>
                <a:gridCol w="756569">
                  <a:extLst>
                    <a:ext uri="{9D8B030D-6E8A-4147-A177-3AD203B41FA5}">
                      <a16:colId xmlns:a16="http://schemas.microsoft.com/office/drawing/2014/main" val="20003"/>
                    </a:ext>
                  </a:extLst>
                </a:gridCol>
                <a:gridCol w="721841">
                  <a:extLst>
                    <a:ext uri="{9D8B030D-6E8A-4147-A177-3AD203B41FA5}">
                      <a16:colId xmlns:a16="http://schemas.microsoft.com/office/drawing/2014/main" val="20004"/>
                    </a:ext>
                  </a:extLst>
                </a:gridCol>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Q4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Yearly change*</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a:solidFill>
                            <a:srgbClr val="000000"/>
                          </a:solidFill>
                          <a:effectLst/>
                          <a:latin typeface="Futura Std Book"/>
                        </a:rPr>
                        <a:t>Number</a:t>
                      </a:r>
                    </a:p>
                  </a:txBody>
                  <a:tcPr marL="9525" marR="9525" marT="9525" marB="0" anchor="b"/>
                </a:tc>
                <a:tc>
                  <a:txBody>
                    <a:bodyPr/>
                    <a:lstStyle/>
                    <a:p>
                      <a:pPr algn="ctr" rtl="0" fontAlgn="b"/>
                      <a:r>
                        <a:rPr lang="sv-SE" sz="1000" b="0" i="0" u="none" strike="noStrike">
                          <a:solidFill>
                            <a:srgbClr val="000000"/>
                          </a:solidFill>
                          <a:effectLst/>
                          <a:latin typeface="Futura Std Book"/>
                        </a:rPr>
                        <a:t>Ch., %</a:t>
                      </a:r>
                    </a:p>
                  </a:txBody>
                  <a:tcPr marL="9525" marR="9525" marT="9525" marB="0" anchor="b"/>
                </a:tc>
                <a:tc>
                  <a:txBody>
                    <a:bodyPr/>
                    <a:lstStyle/>
                    <a:p>
                      <a:pPr algn="ctr" rtl="0" fontAlgn="b"/>
                      <a:r>
                        <a:rPr lang="sv-SE" sz="1000" b="0" i="0" u="none" strike="noStrike">
                          <a:solidFill>
                            <a:srgbClr val="000000"/>
                          </a:solidFill>
                          <a:effectLst/>
                          <a:latin typeface="Futura Std Book"/>
                        </a:rPr>
                        <a:t>Number</a:t>
                      </a:r>
                    </a:p>
                  </a:txBody>
                  <a:tcPr marL="9525" marR="9525" marT="9525" marB="0" anchor="b"/>
                </a:tc>
                <a:tc>
                  <a:txBody>
                    <a:bodyPr/>
                    <a:lstStyle/>
                    <a:p>
                      <a:pPr algn="ctr" rtl="0" fontAlgn="b"/>
                      <a:r>
                        <a:rPr lang="sv-SE" sz="1000" b="0" i="0" u="none" strike="noStrike">
                          <a:solidFill>
                            <a:srgbClr val="000000"/>
                          </a:solidFill>
                          <a:effectLst/>
                          <a:latin typeface="Futura Std Book"/>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dirty="0" smtClean="0">
                          <a:solidFill>
                            <a:srgbClr val="000000"/>
                          </a:solidFill>
                          <a:effectLst/>
                          <a:latin typeface="+mj-lt"/>
                        </a:rPr>
                        <a:t>Sweden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19 153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29,7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74 490</a:t>
                      </a:r>
                    </a:p>
                  </a:txBody>
                  <a:tcPr marL="9525" marR="9525" marT="9525" marB="0" anchor="b"/>
                </a:tc>
                <a:tc>
                  <a:txBody>
                    <a:bodyPr/>
                    <a:lstStyle/>
                    <a:p>
                      <a:pPr algn="ctr" fontAlgn="b"/>
                      <a:r>
                        <a:rPr lang="sv-SE" sz="1100" b="0" i="0" u="none" strike="noStrike">
                          <a:solidFill>
                            <a:srgbClr val="000000"/>
                          </a:solidFill>
                          <a:effectLst/>
                          <a:latin typeface="Futura Std Book"/>
                        </a:rPr>
                        <a:t>23,0</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dirty="0" smtClean="0">
                          <a:solidFill>
                            <a:srgbClr val="000000"/>
                          </a:solidFill>
                          <a:effectLst/>
                          <a:latin typeface="+mj-lt"/>
                        </a:rPr>
                        <a:t>Stockholm Region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7 724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25,0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31 872</a:t>
                      </a:r>
                    </a:p>
                  </a:txBody>
                  <a:tcPr marL="9525" marR="9525" marT="9525" marB="0" anchor="b"/>
                </a:tc>
                <a:tc>
                  <a:txBody>
                    <a:bodyPr/>
                    <a:lstStyle/>
                    <a:p>
                      <a:pPr algn="ctr" fontAlgn="b"/>
                      <a:r>
                        <a:rPr lang="sv-SE" sz="1100" b="0" i="0" u="none" strike="noStrike">
                          <a:solidFill>
                            <a:srgbClr val="000000"/>
                          </a:solidFill>
                          <a:effectLst/>
                          <a:latin typeface="Futura Std Book"/>
                        </a:rPr>
                        <a:t>21,4</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smtClean="0">
                          <a:solidFill>
                            <a:srgbClr val="000000"/>
                          </a:solidFill>
                          <a:effectLst/>
                          <a:latin typeface="+mj-lt"/>
                        </a:rPr>
                        <a:t>Stockholm </a:t>
                      </a:r>
                      <a:r>
                        <a:rPr lang="sv-SE" sz="1100" b="1" i="0" u="none" strike="noStrike" dirty="0" err="1" smtClean="0">
                          <a:solidFill>
                            <a:srgbClr val="000000"/>
                          </a:solidFill>
                          <a:effectLst/>
                          <a:latin typeface="+mj-lt"/>
                        </a:rPr>
                        <a:t>county</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5 303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71,6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19 417</a:t>
                      </a:r>
                    </a:p>
                  </a:txBody>
                  <a:tcPr marL="9525" marR="9525" marT="9525" marB="0" anchor="b"/>
                </a:tc>
                <a:tc>
                  <a:txBody>
                    <a:bodyPr/>
                    <a:lstStyle/>
                    <a:p>
                      <a:pPr algn="ctr" fontAlgn="b"/>
                      <a:r>
                        <a:rPr lang="sv-SE" sz="1100" b="1" i="0" u="none" strike="noStrike">
                          <a:solidFill>
                            <a:srgbClr val="000000"/>
                          </a:solidFill>
                          <a:effectLst/>
                          <a:latin typeface="Futura std book"/>
                        </a:rPr>
                        <a:t>43,0</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dirty="0" smtClean="0">
                          <a:solidFill>
                            <a:srgbClr val="000000"/>
                          </a:solidFill>
                          <a:effectLst/>
                          <a:latin typeface="+mj-lt"/>
                        </a:rPr>
                        <a:t>City </a:t>
                      </a:r>
                      <a:r>
                        <a:rPr lang="sv-SE" sz="1100" b="1" i="0" u="none" strike="noStrike" dirty="0" err="1" smtClean="0">
                          <a:solidFill>
                            <a:srgbClr val="000000"/>
                          </a:solidFill>
                          <a:effectLst/>
                          <a:latin typeface="+mj-lt"/>
                        </a:rPr>
                        <a:t>of</a:t>
                      </a:r>
                      <a:r>
                        <a:rPr lang="sv-SE" sz="1100" b="1" i="0" u="none" strike="noStrike" dirty="0" smtClean="0">
                          <a:solidFill>
                            <a:srgbClr val="000000"/>
                          </a:solidFill>
                          <a:effectLst/>
                          <a:latin typeface="+mj-lt"/>
                        </a:rPr>
                        <a:t> Stockholm</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2 599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96,7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7 502</a:t>
                      </a:r>
                    </a:p>
                  </a:txBody>
                  <a:tcPr marL="9525" marR="9525" marT="9525" marB="0" anchor="b"/>
                </a:tc>
                <a:tc>
                  <a:txBody>
                    <a:bodyPr/>
                    <a:lstStyle/>
                    <a:p>
                      <a:pPr algn="ctr" fontAlgn="b"/>
                      <a:r>
                        <a:rPr lang="sv-SE" sz="1100" b="1" i="0" u="none" strike="noStrike">
                          <a:solidFill>
                            <a:srgbClr val="000000"/>
                          </a:solidFill>
                          <a:effectLst/>
                          <a:latin typeface="Futura std book"/>
                        </a:rPr>
                        <a:t>68,3</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dirty="0" smtClean="0">
                          <a:solidFill>
                            <a:srgbClr val="000000"/>
                          </a:solidFill>
                          <a:effectLst/>
                          <a:latin typeface="+mj-lt"/>
                        </a:rPr>
                        <a:t>Sweden, </a:t>
                      </a:r>
                      <a:r>
                        <a:rPr lang="sv-SE" sz="1100" b="0" i="0" u="none" strike="noStrike" dirty="0" err="1" smtClean="0">
                          <a:solidFill>
                            <a:srgbClr val="000000"/>
                          </a:solidFill>
                          <a:effectLst/>
                          <a:latin typeface="+mj-lt"/>
                        </a:rPr>
                        <a:t>excl</a:t>
                      </a:r>
                      <a:r>
                        <a:rPr lang="sv-SE" sz="1100" b="0" i="0" u="none" strike="noStrike" dirty="0" smtClean="0">
                          <a:solidFill>
                            <a:srgbClr val="000000"/>
                          </a:solidFill>
                          <a:effectLst/>
                          <a:latin typeface="+mj-lt"/>
                        </a:rPr>
                        <a:t>. Stockholm </a:t>
                      </a:r>
                      <a:r>
                        <a:rPr lang="sv-SE" sz="1100" b="0" i="0" u="none" strike="noStrike" dirty="0" err="1" smtClean="0">
                          <a:solidFill>
                            <a:srgbClr val="000000"/>
                          </a:solidFill>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13 850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55 073</a:t>
                      </a:r>
                    </a:p>
                  </a:txBody>
                  <a:tcPr marL="9525" marR="9525" marT="9525" marB="0" anchor="b"/>
                </a:tc>
                <a:tc>
                  <a:txBody>
                    <a:bodyPr/>
                    <a:lstStyle/>
                    <a:p>
                      <a:pPr algn="ctr" fontAlgn="b"/>
                      <a:r>
                        <a:rPr lang="sv-SE" sz="1100" b="0" i="0" u="none" strike="noStrike" dirty="0">
                          <a:solidFill>
                            <a:srgbClr val="000000"/>
                          </a:solidFill>
                          <a:effectLst/>
                          <a:latin typeface="Futura Std Book"/>
                        </a:rPr>
                        <a:t>17,2</a:t>
                      </a:r>
                    </a:p>
                  </a:txBody>
                  <a:tcPr marL="9525" marR="9525" marT="9525" marB="0" anchor="b"/>
                </a:tc>
                <a:extLst>
                  <a:ext uri="{0D108BD9-81ED-4DB2-BD59-A6C34878D82A}">
                    <a16:rowId xmlns:a16="http://schemas.microsoft.com/office/drawing/2014/main" val="10006"/>
                  </a:ext>
                </a:extLst>
              </a:tr>
            </a:tbl>
          </a:graphicData>
        </a:graphic>
      </p:graphicFrame>
      <p:sp>
        <p:nvSpPr>
          <p:cNvPr id="10" name="textruta 9"/>
          <p:cNvSpPr txBox="1"/>
          <p:nvPr/>
        </p:nvSpPr>
        <p:spPr>
          <a:xfrm>
            <a:off x="7332948" y="3805818"/>
            <a:ext cx="1724936" cy="914400"/>
          </a:xfrm>
          <a:prstGeom prst="rect">
            <a:avLst/>
          </a:prstGeom>
          <a:noFill/>
        </p:spPr>
        <p:txBody>
          <a:bodyPr wrap="none" lIns="0" tIns="0" rIns="0" bIns="0" rtlCol="0">
            <a:noAutofit/>
          </a:bodyPr>
          <a:lstStyle/>
          <a:p>
            <a:pPr>
              <a:lnSpc>
                <a:spcPts val="2400"/>
              </a:lnSpc>
            </a:pPr>
            <a:r>
              <a:rPr lang="sv-SE" sz="800" dirty="0" smtClean="0"/>
              <a:t>*Last </a:t>
            </a:r>
            <a:r>
              <a:rPr lang="sv-SE" sz="800" dirty="0" err="1" smtClean="0"/>
              <a:t>four</a:t>
            </a:r>
            <a:r>
              <a:rPr lang="sv-SE" sz="800" dirty="0" smtClean="0"/>
              <a:t> </a:t>
            </a:r>
            <a:r>
              <a:rPr lang="sv-SE" sz="800" dirty="0" err="1" smtClean="0"/>
              <a:t>quarters</a:t>
            </a:r>
            <a:endParaRPr lang="sv-SE" sz="800" dirty="0" smtClean="0"/>
          </a:p>
        </p:txBody>
      </p:sp>
    </p:spTree>
    <p:extLst>
      <p:ext uri="{BB962C8B-B14F-4D97-AF65-F5344CB8AC3E}">
        <p14:creationId xmlns:p14="http://schemas.microsoft.com/office/powerpoint/2010/main" val="256834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stretch>
            <a:fillRect/>
          </a:stretch>
        </p:blipFill>
        <p:spPr>
          <a:xfrm>
            <a:off x="397496" y="2387037"/>
            <a:ext cx="5371042" cy="2554445"/>
          </a:xfrm>
          <a:prstGeom prst="rect">
            <a:avLst/>
          </a:prstGeom>
        </p:spPr>
      </p:pic>
      <p:sp>
        <p:nvSpPr>
          <p:cNvPr id="3" name="Rubrik 2"/>
          <p:cNvSpPr>
            <a:spLocks noGrp="1"/>
          </p:cNvSpPr>
          <p:nvPr>
            <p:ph type="title"/>
          </p:nvPr>
        </p:nvSpPr>
        <p:spPr>
          <a:xfrm>
            <a:off x="397496" y="1454655"/>
            <a:ext cx="7444398" cy="727828"/>
          </a:xfrm>
        </p:spPr>
        <p:txBody>
          <a:bodyPr/>
          <a:lstStyle/>
          <a:p>
            <a:pPr>
              <a:lnSpc>
                <a:spcPct val="100000"/>
              </a:lnSpc>
            </a:pPr>
            <a:r>
              <a:rPr lang="sv-SE" sz="2800" dirty="0" smtClean="0"/>
              <a:t>Commercial </a:t>
            </a:r>
            <a:r>
              <a:rPr lang="sv-SE" sz="2800" dirty="0" err="1" smtClean="0"/>
              <a:t>Accommodations</a:t>
            </a:r>
            <a:r>
              <a:rPr lang="sv-SE" sz="2800" dirty="0" smtClean="0"/>
              <a:t/>
            </a:r>
            <a:br>
              <a:rPr lang="sv-SE" sz="2800" dirty="0" smtClean="0"/>
            </a:br>
            <a:r>
              <a:rPr lang="sv-SE" sz="2000" b="0" dirty="0" smtClean="0"/>
              <a:t>Index </a:t>
            </a:r>
            <a:r>
              <a:rPr lang="sv-SE" sz="2000" b="0" dirty="0"/>
              <a:t>100 = </a:t>
            </a:r>
            <a:r>
              <a:rPr lang="sv-SE" sz="2000" b="0" dirty="0" smtClean="0"/>
              <a:t>2008 Q4 (Q4, 2008 - 2016)</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a:t>
            </a:r>
            <a:r>
              <a:rPr lang="sv-SE" sz="1000" dirty="0" smtClean="0"/>
              <a:t>Sweden and </a:t>
            </a:r>
            <a:r>
              <a:rPr lang="en-US" sz="1000" dirty="0"/>
              <a:t>Swedish Agency for Economic and Regional Growth</a:t>
            </a:r>
            <a:r>
              <a:rPr lang="sv-SE" sz="1000" dirty="0" smtClean="0"/>
              <a:t> </a:t>
            </a:r>
            <a:endParaRPr lang="sv-SE" sz="1000" dirty="0"/>
          </a:p>
        </p:txBody>
      </p:sp>
      <p:graphicFrame>
        <p:nvGraphicFramePr>
          <p:cNvPr id="11" name="Tabell 10"/>
          <p:cNvGraphicFramePr>
            <a:graphicFrameLocks noGrp="1"/>
          </p:cNvGraphicFramePr>
          <p:nvPr>
            <p:extLst>
              <p:ext uri="{D42A27DB-BD31-4B8C-83A1-F6EECF244321}">
                <p14:modId xmlns:p14="http://schemas.microsoft.com/office/powerpoint/2010/main" val="3819565261"/>
              </p:ext>
            </p:extLst>
          </p:nvPr>
        </p:nvGraphicFramePr>
        <p:xfrm>
          <a:off x="4071834" y="2314227"/>
          <a:ext cx="4754529" cy="1487805"/>
        </p:xfrm>
        <a:graphic>
          <a:graphicData uri="http://schemas.openxmlformats.org/drawingml/2006/table">
            <a:tbl>
              <a:tblPr>
                <a:tableStyleId>{68D230F3-CF80-4859-8CE7-A43EE81993B5}</a:tableStyleId>
              </a:tblPr>
              <a:tblGrid>
                <a:gridCol w="1456735">
                  <a:extLst>
                    <a:ext uri="{9D8B030D-6E8A-4147-A177-3AD203B41FA5}">
                      <a16:colId xmlns:a16="http://schemas.microsoft.com/office/drawing/2014/main" val="20000"/>
                    </a:ext>
                  </a:extLst>
                </a:gridCol>
                <a:gridCol w="811826">
                  <a:extLst>
                    <a:ext uri="{9D8B030D-6E8A-4147-A177-3AD203B41FA5}">
                      <a16:colId xmlns:a16="http://schemas.microsoft.com/office/drawing/2014/main" val="20001"/>
                    </a:ext>
                  </a:extLst>
                </a:gridCol>
                <a:gridCol w="701205">
                  <a:extLst>
                    <a:ext uri="{9D8B030D-6E8A-4147-A177-3AD203B41FA5}">
                      <a16:colId xmlns:a16="http://schemas.microsoft.com/office/drawing/2014/main" val="20002"/>
                    </a:ext>
                  </a:extLst>
                </a:gridCol>
                <a:gridCol w="516441">
                  <a:extLst>
                    <a:ext uri="{9D8B030D-6E8A-4147-A177-3AD203B41FA5}">
                      <a16:colId xmlns:a16="http://schemas.microsoft.com/office/drawing/2014/main" val="20003"/>
                    </a:ext>
                  </a:extLst>
                </a:gridCol>
                <a:gridCol w="634161">
                  <a:extLst>
                    <a:ext uri="{9D8B030D-6E8A-4147-A177-3AD203B41FA5}">
                      <a16:colId xmlns:a16="http://schemas.microsoft.com/office/drawing/2014/main" val="20004"/>
                    </a:ext>
                  </a:extLst>
                </a:gridCol>
                <a:gridCol w="634161">
                  <a:extLst>
                    <a:ext uri="{9D8B030D-6E8A-4147-A177-3AD203B41FA5}">
                      <a16:colId xmlns:a16="http://schemas.microsoft.com/office/drawing/2014/main" val="20005"/>
                    </a:ext>
                  </a:extLst>
                </a:gridCol>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Q4</a:t>
                      </a:r>
                    </a:p>
                  </a:txBody>
                  <a:tcPr marL="9525" marR="9525" marT="9525" marB="0" anchor="b"/>
                </a:tc>
                <a:tc>
                  <a:txBody>
                    <a:bodyPr/>
                    <a:lstStyle/>
                    <a:p>
                      <a:pPr algn="ctr" rtl="0" fontAlgn="b"/>
                      <a:r>
                        <a:rPr lang="sv-SE" sz="1100" b="0" i="1" u="none" strike="noStrike">
                          <a:solidFill>
                            <a:srgbClr val="000000"/>
                          </a:solidFill>
                          <a:effectLst/>
                          <a:latin typeface="Futura Std Book"/>
                        </a:rPr>
                        <a:t>Yearly ch.*</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Growth (%) since,</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a:rPr>
                        <a:t>(in thousands)</a:t>
                      </a:r>
                    </a:p>
                  </a:txBody>
                  <a:tcPr marL="9525" marR="9525" marT="9525" marB="0" anchor="b"/>
                </a:tc>
                <a:tc hMerge="1">
                  <a:txBody>
                    <a:bodyPr/>
                    <a:lstStyle/>
                    <a:p>
                      <a:endParaRPr lang="sv-SE"/>
                    </a:p>
                  </a:txBody>
                  <a:tcPr/>
                </a:tc>
                <a:tc>
                  <a:txBody>
                    <a:bodyPr/>
                    <a:lstStyle/>
                    <a:p>
                      <a:pPr algn="ctr" rtl="0" fontAlgn="b"/>
                      <a:r>
                        <a:rPr lang="sv-SE" sz="1000" b="0" i="0" u="none" strike="noStrike">
                          <a:solidFill>
                            <a:srgbClr val="000000"/>
                          </a:solidFill>
                          <a:effectLst/>
                          <a:latin typeface="Futura Std Book"/>
                        </a:rPr>
                        <a:t>2008 Q4</a:t>
                      </a:r>
                    </a:p>
                  </a:txBody>
                  <a:tcPr marL="9525" marR="9525" marT="9525" marB="0" anchor="b"/>
                </a:tc>
                <a:tc>
                  <a:txBody>
                    <a:bodyPr/>
                    <a:lstStyle/>
                    <a:p>
                      <a:pPr algn="ctr" rtl="0" fontAlgn="b"/>
                      <a:r>
                        <a:rPr lang="sv-SE" sz="1000" b="0" i="0" u="none" strike="noStrike">
                          <a:solidFill>
                            <a:srgbClr val="000000"/>
                          </a:solidFill>
                          <a:effectLst/>
                          <a:latin typeface="Futura Std Book"/>
                        </a:rPr>
                        <a:t>2010 Q4</a:t>
                      </a:r>
                    </a:p>
                  </a:txBody>
                  <a:tcPr marL="9525" marR="9525" marT="9525" marB="0" anchor="b"/>
                </a:tc>
                <a:tc>
                  <a:txBody>
                    <a:bodyPr/>
                    <a:lstStyle/>
                    <a:p>
                      <a:pPr algn="ctr" rtl="0" fontAlgn="b"/>
                      <a:r>
                        <a:rPr lang="sv-SE" sz="1000" b="0" i="0" u="none" strike="noStrike">
                          <a:solidFill>
                            <a:srgbClr val="000000"/>
                          </a:solidFill>
                          <a:effectLst/>
                          <a:latin typeface="Futura Std Book"/>
                        </a:rPr>
                        <a:t>2015 Q4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dirty="0" smtClean="0">
                          <a:solidFill>
                            <a:srgbClr val="000000"/>
                          </a:solidFill>
                          <a:effectLst/>
                          <a:latin typeface="+mj-lt"/>
                        </a:rPr>
                        <a:t>Sweden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10 124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61 862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33,0</a:t>
                      </a:r>
                    </a:p>
                  </a:txBody>
                  <a:tcPr marL="9525" marR="9525" marT="9525" marB="0" anchor="b"/>
                </a:tc>
                <a:tc>
                  <a:txBody>
                    <a:bodyPr/>
                    <a:lstStyle/>
                    <a:p>
                      <a:pPr algn="ctr" fontAlgn="b"/>
                      <a:r>
                        <a:rPr lang="sv-SE" sz="1100" b="0" i="0" u="none" strike="noStrike">
                          <a:solidFill>
                            <a:srgbClr val="000000"/>
                          </a:solidFill>
                          <a:effectLst/>
                          <a:latin typeface="Futura std book"/>
                        </a:rPr>
                        <a:t>25,2</a:t>
                      </a:r>
                    </a:p>
                  </a:txBody>
                  <a:tcPr marL="9525" marR="9525" marT="9525" marB="0" anchor="b"/>
                </a:tc>
                <a:tc>
                  <a:txBody>
                    <a:bodyPr/>
                    <a:lstStyle/>
                    <a:p>
                      <a:pPr algn="ctr" fontAlgn="b"/>
                      <a:r>
                        <a:rPr lang="sv-SE" sz="1100" b="0" i="0" u="none" strike="noStrike">
                          <a:solidFill>
                            <a:srgbClr val="000000"/>
                          </a:solidFill>
                          <a:effectLst/>
                          <a:latin typeface="Futura std book"/>
                        </a:rPr>
                        <a:t>3,7</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dirty="0" smtClean="0">
                          <a:solidFill>
                            <a:srgbClr val="000000"/>
                          </a:solidFill>
                          <a:effectLst/>
                          <a:latin typeface="+mj-lt"/>
                        </a:rPr>
                        <a:t>Stockholm Region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4 898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25 630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30,4</a:t>
                      </a:r>
                    </a:p>
                  </a:txBody>
                  <a:tcPr marL="9525" marR="9525" marT="9525" marB="0" anchor="b"/>
                </a:tc>
                <a:tc>
                  <a:txBody>
                    <a:bodyPr/>
                    <a:lstStyle/>
                    <a:p>
                      <a:pPr algn="ctr" fontAlgn="b"/>
                      <a:r>
                        <a:rPr lang="sv-SE" sz="1100" b="0" i="0" u="none" strike="noStrike">
                          <a:solidFill>
                            <a:srgbClr val="000000"/>
                          </a:solidFill>
                          <a:effectLst/>
                          <a:latin typeface="Futura std book"/>
                        </a:rPr>
                        <a:t>23,7</a:t>
                      </a:r>
                    </a:p>
                  </a:txBody>
                  <a:tcPr marL="9525" marR="9525" marT="9525" marB="0" anchor="b"/>
                </a:tc>
                <a:tc>
                  <a:txBody>
                    <a:bodyPr/>
                    <a:lstStyle/>
                    <a:p>
                      <a:pPr algn="ctr" fontAlgn="b"/>
                      <a:r>
                        <a:rPr lang="sv-SE" sz="1100" b="0" i="0" u="none" strike="noStrike">
                          <a:solidFill>
                            <a:srgbClr val="000000"/>
                          </a:solidFill>
                          <a:effectLst/>
                          <a:latin typeface="Futura std book"/>
                        </a:rPr>
                        <a:t>3,4</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smtClean="0">
                          <a:solidFill>
                            <a:srgbClr val="000000"/>
                          </a:solidFill>
                          <a:effectLst/>
                          <a:latin typeface="+mj-lt"/>
                        </a:rPr>
                        <a:t>Stockholm </a:t>
                      </a:r>
                      <a:r>
                        <a:rPr lang="sv-SE" sz="1100" b="1" i="0" u="none" strike="noStrike" dirty="0" err="1" smtClean="0">
                          <a:solidFill>
                            <a:srgbClr val="000000"/>
                          </a:solidFill>
                          <a:effectLst/>
                          <a:latin typeface="+mj-lt"/>
                        </a:rPr>
                        <a:t>county</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3 129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13 506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53,6</a:t>
                      </a:r>
                    </a:p>
                  </a:txBody>
                  <a:tcPr marL="9525" marR="9525" marT="9525" marB="0" anchor="b"/>
                </a:tc>
                <a:tc>
                  <a:txBody>
                    <a:bodyPr/>
                    <a:lstStyle/>
                    <a:p>
                      <a:pPr algn="ctr" fontAlgn="b"/>
                      <a:r>
                        <a:rPr lang="sv-SE" sz="1100" b="1" i="0" u="none" strike="noStrike">
                          <a:solidFill>
                            <a:srgbClr val="000000"/>
                          </a:solidFill>
                          <a:effectLst/>
                          <a:latin typeface="Futura std book"/>
                        </a:rPr>
                        <a:t>41,8</a:t>
                      </a:r>
                    </a:p>
                  </a:txBody>
                  <a:tcPr marL="9525" marR="9525" marT="9525" marB="0" anchor="b"/>
                </a:tc>
                <a:tc>
                  <a:txBody>
                    <a:bodyPr/>
                    <a:lstStyle/>
                    <a:p>
                      <a:pPr algn="ctr" fontAlgn="b"/>
                      <a:r>
                        <a:rPr lang="sv-SE" sz="1100" b="1" i="0" u="none" strike="noStrike">
                          <a:solidFill>
                            <a:srgbClr val="000000"/>
                          </a:solidFill>
                          <a:effectLst/>
                          <a:latin typeface="Futura std book"/>
                        </a:rPr>
                        <a:t>7,4</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dirty="0" smtClean="0">
                          <a:solidFill>
                            <a:srgbClr val="000000"/>
                          </a:solidFill>
                          <a:effectLst/>
                          <a:latin typeface="+mj-lt"/>
                        </a:rPr>
                        <a:t>City </a:t>
                      </a:r>
                      <a:r>
                        <a:rPr lang="sv-SE" sz="1100" b="1" i="0" u="none" strike="noStrike" dirty="0" err="1" smtClean="0">
                          <a:solidFill>
                            <a:srgbClr val="000000"/>
                          </a:solidFill>
                          <a:effectLst/>
                          <a:latin typeface="+mj-lt"/>
                        </a:rPr>
                        <a:t>of</a:t>
                      </a:r>
                      <a:r>
                        <a:rPr lang="sv-SE" sz="1100" b="1" i="0" u="none" strike="noStrike" dirty="0" smtClean="0">
                          <a:solidFill>
                            <a:srgbClr val="000000"/>
                          </a:solidFill>
                          <a:effectLst/>
                          <a:latin typeface="+mj-lt"/>
                        </a:rPr>
                        <a:t> Stockholm</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2 145</a:t>
                      </a:r>
                    </a:p>
                  </a:txBody>
                  <a:tcPr marL="9525" marR="9525" marT="9525" marB="0" anchor="b">
                    <a:noFill/>
                  </a:tcPr>
                </a:tc>
                <a:tc>
                  <a:txBody>
                    <a:bodyPr/>
                    <a:lstStyle/>
                    <a:p>
                      <a:pPr algn="ctr" fontAlgn="b"/>
                      <a:r>
                        <a:rPr lang="sv-SE" sz="1100" b="1" i="0" u="none" strike="noStrike">
                          <a:solidFill>
                            <a:srgbClr val="000000"/>
                          </a:solidFill>
                          <a:effectLst/>
                          <a:latin typeface="Futura std book"/>
                        </a:rPr>
                        <a:t>9 080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52,0</a:t>
                      </a:r>
                    </a:p>
                  </a:txBody>
                  <a:tcPr marL="9525" marR="9525" marT="9525" marB="0" anchor="b"/>
                </a:tc>
                <a:tc>
                  <a:txBody>
                    <a:bodyPr/>
                    <a:lstStyle/>
                    <a:p>
                      <a:pPr algn="ctr" fontAlgn="b"/>
                      <a:r>
                        <a:rPr lang="sv-SE" sz="1100" b="1" i="0" u="none" strike="noStrike">
                          <a:solidFill>
                            <a:srgbClr val="000000"/>
                          </a:solidFill>
                          <a:effectLst/>
                          <a:latin typeface="Futura std book"/>
                        </a:rPr>
                        <a:t>40,1</a:t>
                      </a:r>
                    </a:p>
                  </a:txBody>
                  <a:tcPr marL="9525" marR="9525" marT="9525" marB="0" anchor="b"/>
                </a:tc>
                <a:tc>
                  <a:txBody>
                    <a:bodyPr/>
                    <a:lstStyle/>
                    <a:p>
                      <a:pPr algn="ctr" fontAlgn="b"/>
                      <a:r>
                        <a:rPr lang="sv-SE" sz="1100" b="1" i="0" u="none" strike="noStrike">
                          <a:solidFill>
                            <a:srgbClr val="000000"/>
                          </a:solidFill>
                          <a:effectLst/>
                          <a:latin typeface="Futura std book"/>
                        </a:rPr>
                        <a:t>7,7</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dirty="0" smtClean="0">
                          <a:solidFill>
                            <a:srgbClr val="000000"/>
                          </a:solidFill>
                          <a:effectLst/>
                          <a:latin typeface="+mj-lt"/>
                        </a:rPr>
                        <a:t>Sweden, </a:t>
                      </a:r>
                      <a:r>
                        <a:rPr lang="sv-SE" sz="1100" b="0" i="0" u="none" strike="noStrike" dirty="0" err="1" smtClean="0">
                          <a:solidFill>
                            <a:srgbClr val="000000"/>
                          </a:solidFill>
                          <a:effectLst/>
                          <a:latin typeface="+mj-lt"/>
                        </a:rPr>
                        <a:t>excl</a:t>
                      </a:r>
                      <a:r>
                        <a:rPr lang="sv-SE" sz="1100" b="0" i="0" u="none" strike="noStrike" smtClean="0">
                          <a:solidFill>
                            <a:srgbClr val="000000"/>
                          </a:solidFill>
                          <a:effectLst/>
                          <a:latin typeface="+mj-lt"/>
                        </a:rPr>
                        <a:t>. </a:t>
                      </a:r>
                      <a:r>
                        <a:rPr lang="sv-SE" sz="1100" b="0" i="0" u="none" strike="noStrike" dirty="0" smtClean="0">
                          <a:solidFill>
                            <a:srgbClr val="000000"/>
                          </a:solidFill>
                          <a:effectLst/>
                          <a:latin typeface="+mj-lt"/>
                        </a:rPr>
                        <a:t>Stockholm </a:t>
                      </a:r>
                      <a:r>
                        <a:rPr lang="sv-SE" sz="1100" b="0" i="0" u="none" strike="noStrike" dirty="0" err="1" smtClean="0">
                          <a:solidFill>
                            <a:srgbClr val="000000"/>
                          </a:solidFill>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6 995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48 356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25,5</a:t>
                      </a:r>
                    </a:p>
                  </a:txBody>
                  <a:tcPr marL="9525" marR="9525" marT="9525" marB="0" anchor="b"/>
                </a:tc>
                <a:tc>
                  <a:txBody>
                    <a:bodyPr/>
                    <a:lstStyle/>
                    <a:p>
                      <a:pPr algn="ctr" fontAlgn="b"/>
                      <a:r>
                        <a:rPr lang="sv-SE" sz="1100" b="0" i="0" u="none" strike="noStrike">
                          <a:solidFill>
                            <a:srgbClr val="000000"/>
                          </a:solidFill>
                          <a:effectLst/>
                          <a:latin typeface="Futura std book"/>
                        </a:rPr>
                        <a:t>19,0</a:t>
                      </a:r>
                    </a:p>
                  </a:txBody>
                  <a:tcPr marL="9525" marR="9525" marT="9525" marB="0" anchor="b"/>
                </a:tc>
                <a:tc>
                  <a:txBody>
                    <a:bodyPr/>
                    <a:lstStyle/>
                    <a:p>
                      <a:pPr algn="ctr" fontAlgn="b"/>
                      <a:r>
                        <a:rPr lang="sv-SE" sz="1100" b="0" i="0" u="none" strike="noStrike" dirty="0">
                          <a:solidFill>
                            <a:srgbClr val="000000"/>
                          </a:solidFill>
                          <a:effectLst/>
                          <a:latin typeface="Futura std book"/>
                        </a:rPr>
                        <a:t>2,1</a:t>
                      </a:r>
                    </a:p>
                  </a:txBody>
                  <a:tcPr marL="9525" marR="9525" marT="9525" marB="0" anchor="b"/>
                </a:tc>
                <a:extLst>
                  <a:ext uri="{0D108BD9-81ED-4DB2-BD59-A6C34878D82A}">
                    <a16:rowId xmlns:a16="http://schemas.microsoft.com/office/drawing/2014/main" val="10006"/>
                  </a:ext>
                </a:extLst>
              </a:tr>
            </a:tbl>
          </a:graphicData>
        </a:graphic>
      </p:graphicFrame>
      <p:sp>
        <p:nvSpPr>
          <p:cNvPr id="7" name="textruta 6"/>
          <p:cNvSpPr txBox="1"/>
          <p:nvPr/>
        </p:nvSpPr>
        <p:spPr>
          <a:xfrm>
            <a:off x="6445396" y="3771902"/>
            <a:ext cx="914400" cy="914400"/>
          </a:xfrm>
          <a:prstGeom prst="rect">
            <a:avLst/>
          </a:prstGeom>
          <a:noFill/>
        </p:spPr>
        <p:txBody>
          <a:bodyPr wrap="none" lIns="0" tIns="0" rIns="0" bIns="0" rtlCol="0">
            <a:noAutofit/>
          </a:bodyPr>
          <a:lstStyle/>
          <a:p>
            <a:pPr>
              <a:lnSpc>
                <a:spcPts val="2400"/>
              </a:lnSpc>
            </a:pPr>
            <a:r>
              <a:rPr lang="sv-SE" sz="800" dirty="0"/>
              <a:t>*</a:t>
            </a:r>
            <a:r>
              <a:rPr lang="sv-SE" sz="800" dirty="0" err="1"/>
              <a:t>Development</a:t>
            </a:r>
            <a:r>
              <a:rPr lang="sv-SE" sz="800" dirty="0"/>
              <a:t> last </a:t>
            </a:r>
            <a:r>
              <a:rPr lang="sv-SE" sz="800" dirty="0" err="1"/>
              <a:t>four</a:t>
            </a:r>
            <a:r>
              <a:rPr lang="sv-SE" sz="800" dirty="0"/>
              <a:t> </a:t>
            </a:r>
            <a:r>
              <a:rPr lang="sv-SE" sz="800" dirty="0" err="1"/>
              <a:t>quarters</a:t>
            </a:r>
            <a:endParaRPr lang="sv-SE" sz="800" dirty="0"/>
          </a:p>
        </p:txBody>
      </p:sp>
    </p:spTree>
    <p:extLst>
      <p:ext uri="{BB962C8B-B14F-4D97-AF65-F5344CB8AC3E}">
        <p14:creationId xmlns:p14="http://schemas.microsoft.com/office/powerpoint/2010/main" val="2618359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p:cNvSpPr>
            <a:spLocks noGrp="1"/>
          </p:cNvSpPr>
          <p:nvPr>
            <p:ph type="title"/>
          </p:nvPr>
        </p:nvSpPr>
        <p:spPr/>
        <p:txBody>
          <a:bodyPr/>
          <a:lstStyle/>
          <a:p>
            <a:pPr>
              <a:lnSpc>
                <a:spcPct val="100000"/>
              </a:lnSpc>
            </a:pPr>
            <a:r>
              <a:rPr lang="sv-SE" dirty="0">
                <a:solidFill>
                  <a:prstClr val="white"/>
                </a:solidFill>
              </a:rPr>
              <a:t>Stockholm Business </a:t>
            </a:r>
            <a:r>
              <a:rPr lang="sv-SE" dirty="0" smtClean="0">
                <a:solidFill>
                  <a:prstClr val="white"/>
                </a:solidFill>
              </a:rPr>
              <a:t>Region</a:t>
            </a:r>
            <a:br>
              <a:rPr lang="sv-SE" dirty="0" smtClean="0">
                <a:solidFill>
                  <a:prstClr val="white"/>
                </a:solidFill>
              </a:rPr>
            </a:br>
            <a:r>
              <a:rPr lang="sv-SE" spc="-50" dirty="0">
                <a:solidFill>
                  <a:prstClr val="white"/>
                </a:solidFill>
              </a:rPr>
              <a:t/>
            </a:r>
            <a:br>
              <a:rPr lang="sv-SE" spc="-50" dirty="0">
                <a:solidFill>
                  <a:prstClr val="white"/>
                </a:solidFill>
              </a:rPr>
            </a:br>
            <a:r>
              <a:rPr lang="sv-SE" sz="1000" b="0" spc="-50" dirty="0">
                <a:solidFill>
                  <a:prstClr val="white"/>
                </a:solidFill>
              </a:rPr>
              <a:t/>
            </a:r>
            <a:br>
              <a:rPr lang="sv-SE" sz="1000" b="0" spc="-50" dirty="0">
                <a:solidFill>
                  <a:prstClr val="white"/>
                </a:solidFill>
              </a:rPr>
            </a:br>
            <a:r>
              <a:rPr lang="en-IE" sz="1000" b="0" spc="-50" dirty="0" smtClean="0">
                <a:solidFill>
                  <a:prstClr val="white"/>
                </a:solidFill>
              </a:rPr>
              <a:t>Stockholm </a:t>
            </a:r>
            <a:r>
              <a:rPr lang="en-IE" sz="1000" b="0" spc="-50" dirty="0">
                <a:solidFill>
                  <a:prstClr val="white"/>
                </a:solidFill>
              </a:rPr>
              <a:t>Business Region is responsible for developing and promoting Stockholm as a business and tourist destination under the brand Stockholm - The Capital of Scandinavia. </a:t>
            </a:r>
            <a:br>
              <a:rPr lang="en-IE" sz="1000" b="0" spc="-50" dirty="0">
                <a:solidFill>
                  <a:prstClr val="white"/>
                </a:solidFill>
              </a:rPr>
            </a:br>
            <a:r>
              <a:rPr lang="en-IE" sz="1000" b="0" spc="-50" dirty="0" smtClean="0">
                <a:solidFill>
                  <a:prstClr val="white"/>
                </a:solidFill>
              </a:rPr>
              <a:t/>
            </a:r>
            <a:br>
              <a:rPr lang="en-IE" sz="1000" b="0" spc="-50" dirty="0" smtClean="0">
                <a:solidFill>
                  <a:prstClr val="white"/>
                </a:solidFill>
              </a:rPr>
            </a:br>
            <a:r>
              <a:rPr lang="en-IE" sz="1000" b="0" spc="-50" dirty="0" smtClean="0">
                <a:solidFill>
                  <a:prstClr val="white"/>
                </a:solidFill>
              </a:rPr>
              <a:t>The </a:t>
            </a:r>
            <a:r>
              <a:rPr lang="en-IE" sz="1000" b="0" spc="-50" dirty="0">
                <a:solidFill>
                  <a:prstClr val="white"/>
                </a:solidFill>
              </a:rPr>
              <a:t>aim is to make Stockholm the leading sustainable growth region in Europe. </a:t>
            </a:r>
            <a:br>
              <a:rPr lang="en-IE" sz="1000" b="0" spc="-50" dirty="0">
                <a:solidFill>
                  <a:prstClr val="white"/>
                </a:solidFill>
              </a:rPr>
            </a:br>
            <a:r>
              <a:rPr lang="en-IE" sz="1000" b="0" spc="-50" dirty="0" smtClean="0">
                <a:solidFill>
                  <a:prstClr val="white"/>
                </a:solidFill>
              </a:rPr>
              <a:t/>
            </a:r>
            <a:br>
              <a:rPr lang="en-IE" sz="1000" b="0" spc="-50" dirty="0" smtClean="0">
                <a:solidFill>
                  <a:prstClr val="white"/>
                </a:solidFill>
              </a:rPr>
            </a:br>
            <a:r>
              <a:rPr lang="en-IE" sz="1000" b="0" spc="-50" dirty="0" smtClean="0">
                <a:solidFill>
                  <a:prstClr val="white"/>
                </a:solidFill>
              </a:rPr>
              <a:t>Stockholm </a:t>
            </a:r>
            <a:r>
              <a:rPr lang="en-IE" sz="1000" b="0" spc="-50" dirty="0">
                <a:solidFill>
                  <a:prstClr val="white"/>
                </a:solidFill>
              </a:rPr>
              <a:t>Business Region is owned by the city of Stockholm and has two subsidiaries </a:t>
            </a:r>
            <a:r>
              <a:rPr lang="en-IE" sz="1000" b="0" spc="-50" dirty="0" smtClean="0">
                <a:solidFill>
                  <a:prstClr val="white"/>
                </a:solidFill>
              </a:rPr>
              <a:t>Invest Stockholm </a:t>
            </a:r>
            <a:r>
              <a:rPr lang="en-IE" sz="1000" b="0" spc="-50" dirty="0">
                <a:solidFill>
                  <a:prstClr val="white"/>
                </a:solidFill>
              </a:rPr>
              <a:t>and </a:t>
            </a:r>
            <a:r>
              <a:rPr lang="en-IE" sz="1000" b="0" spc="-50" dirty="0" smtClean="0">
                <a:solidFill>
                  <a:prstClr val="white"/>
                </a:solidFill>
              </a:rPr>
              <a:t>Visit Stockholm.</a:t>
            </a:r>
            <a:br>
              <a:rPr lang="en-IE" sz="1000" b="0" spc="-50" dirty="0" smtClean="0">
                <a:solidFill>
                  <a:prstClr val="white"/>
                </a:solidFill>
              </a:rPr>
            </a:br>
            <a:r>
              <a:rPr lang="en-IE" sz="1000" b="0" spc="-50" dirty="0">
                <a:solidFill>
                  <a:prstClr val="white"/>
                </a:solidFill>
              </a:rPr>
              <a:t/>
            </a:r>
            <a:br>
              <a:rPr lang="en-IE" sz="1000" b="0" spc="-50" dirty="0">
                <a:solidFill>
                  <a:prstClr val="white"/>
                </a:solidFill>
              </a:rPr>
            </a:br>
            <a:r>
              <a:rPr lang="sv-SE" sz="1000" b="0" dirty="0"/>
              <a:t>For </a:t>
            </a:r>
            <a:r>
              <a:rPr lang="sv-SE" sz="1000" b="0" dirty="0" err="1"/>
              <a:t>questions</a:t>
            </a:r>
            <a:r>
              <a:rPr lang="sv-SE" sz="1000" b="0" dirty="0"/>
              <a:t>: Contact  </a:t>
            </a:r>
            <a:r>
              <a:rPr lang="sv-SE" sz="1000" b="0" dirty="0" smtClean="0"/>
              <a:t>Stefan Frid, </a:t>
            </a:r>
            <a:r>
              <a:rPr lang="sv-SE" sz="1000" b="0" dirty="0" err="1"/>
              <a:t>Invest</a:t>
            </a:r>
            <a:r>
              <a:rPr lang="sv-SE" sz="1000" b="0" dirty="0"/>
              <a:t> Stockholm. </a:t>
            </a:r>
            <a:r>
              <a:rPr lang="sv-SE" sz="1000" b="0" dirty="0" smtClean="0"/>
              <a:t/>
            </a:r>
            <a:br>
              <a:rPr lang="sv-SE" sz="1000" b="0" dirty="0" smtClean="0"/>
            </a:br>
            <a:r>
              <a:rPr lang="sv-SE" sz="1000" b="0" dirty="0" smtClean="0"/>
              <a:t>Publisher</a:t>
            </a:r>
            <a:r>
              <a:rPr lang="sv-SE" sz="1000" b="0" dirty="0"/>
              <a:t>: Olle Zetterberg, CEO Stockholm Business Region</a:t>
            </a:r>
            <a:r>
              <a:rPr lang="sv-SE" sz="1000" dirty="0"/>
              <a:t/>
            </a:r>
            <a:br>
              <a:rPr lang="sv-SE" sz="1000" dirty="0"/>
            </a:br>
            <a:r>
              <a:rPr lang="sv-SE" sz="1000" b="0" spc="-50" dirty="0">
                <a:solidFill>
                  <a:prstClr val="white"/>
                </a:solidFill>
              </a:rPr>
              <a:t/>
            </a:r>
            <a:br>
              <a:rPr lang="sv-SE" sz="1000" b="0" spc="-50" dirty="0">
                <a:solidFill>
                  <a:prstClr val="white"/>
                </a:solidFill>
              </a:rPr>
            </a:br>
            <a:r>
              <a:rPr lang="sv-SE" sz="1000" b="0" spc="-50" dirty="0">
                <a:solidFill>
                  <a:prstClr val="white"/>
                </a:solidFill>
              </a:rPr>
              <a:t/>
            </a:r>
            <a:br>
              <a:rPr lang="sv-SE" sz="1000" b="0" spc="-50" dirty="0">
                <a:solidFill>
                  <a:prstClr val="white"/>
                </a:solidFill>
              </a:rPr>
            </a:br>
            <a:r>
              <a:rPr lang="sv-SE" sz="1000" spc="-50" dirty="0">
                <a:solidFill>
                  <a:prstClr val="white"/>
                </a:solidFill>
              </a:rPr>
              <a:t>Stockholm Business Region </a:t>
            </a:r>
            <a:r>
              <a:rPr lang="sv-SE" sz="1000" b="0" spc="-50" dirty="0">
                <a:solidFill>
                  <a:prstClr val="white"/>
                </a:solidFill>
              </a:rPr>
              <a:t/>
            </a:r>
            <a:br>
              <a:rPr lang="sv-SE" sz="1000" b="0" spc="-50" dirty="0">
                <a:solidFill>
                  <a:prstClr val="white"/>
                </a:solidFill>
              </a:rPr>
            </a:br>
            <a:r>
              <a:rPr lang="sv-SE" sz="1000" b="0" spc="-50" dirty="0">
                <a:solidFill>
                  <a:prstClr val="white"/>
                </a:solidFill>
              </a:rPr>
              <a:t>P.O. Box 16282 </a:t>
            </a:r>
            <a:br>
              <a:rPr lang="sv-SE" sz="1000" b="0" spc="-50" dirty="0">
                <a:solidFill>
                  <a:prstClr val="white"/>
                </a:solidFill>
              </a:rPr>
            </a:br>
            <a:r>
              <a:rPr lang="sv-SE" sz="1000" b="0" spc="-50" dirty="0">
                <a:solidFill>
                  <a:prstClr val="white"/>
                </a:solidFill>
              </a:rPr>
              <a:t>SE-103 25 Stockholm, Sweden </a:t>
            </a:r>
            <a:br>
              <a:rPr lang="sv-SE" sz="1000" b="0" spc="-50" dirty="0">
                <a:solidFill>
                  <a:prstClr val="white"/>
                </a:solidFill>
              </a:rPr>
            </a:br>
            <a:r>
              <a:rPr lang="sv-SE" sz="1000" b="0" spc="-50" dirty="0" err="1">
                <a:solidFill>
                  <a:prstClr val="white"/>
                </a:solidFill>
              </a:rPr>
              <a:t>Phone</a:t>
            </a:r>
            <a:r>
              <a:rPr lang="sv-SE" sz="1000" b="0" spc="-50" dirty="0">
                <a:solidFill>
                  <a:prstClr val="white"/>
                </a:solidFill>
              </a:rPr>
              <a:t> + 46 8 508 280 00 </a:t>
            </a:r>
            <a:br>
              <a:rPr lang="sv-SE" sz="1000" b="0" spc="-50" dirty="0">
                <a:solidFill>
                  <a:prstClr val="white"/>
                </a:solidFill>
              </a:rPr>
            </a:br>
            <a:r>
              <a:rPr lang="sv-SE" sz="1000" b="0" spc="-50" dirty="0">
                <a:solidFill>
                  <a:prstClr val="white"/>
                </a:solidFill>
              </a:rPr>
              <a:t>www.visitstockholm.com </a:t>
            </a:r>
            <a:br>
              <a:rPr lang="sv-SE" sz="1000" b="0" spc="-50" dirty="0">
                <a:solidFill>
                  <a:prstClr val="white"/>
                </a:solidFill>
              </a:rPr>
            </a:br>
            <a:r>
              <a:rPr lang="sv-SE" sz="1000" b="0" spc="-50" dirty="0" smtClean="0">
                <a:solidFill>
                  <a:prstClr val="white"/>
                </a:solidFill>
              </a:rPr>
              <a:t>www.investstockholm.com </a:t>
            </a:r>
            <a:r>
              <a:rPr lang="sv-SE" sz="1000" b="0" spc="-50" dirty="0">
                <a:solidFill>
                  <a:prstClr val="white"/>
                </a:solidFill>
              </a:rPr>
              <a:t/>
            </a:r>
            <a:br>
              <a:rPr lang="sv-SE" sz="1000" b="0" spc="-50" dirty="0">
                <a:solidFill>
                  <a:prstClr val="white"/>
                </a:solidFill>
              </a:rPr>
            </a:br>
            <a:r>
              <a:rPr lang="sv-SE" sz="1000" b="0" spc="-50" dirty="0" smtClean="0">
                <a:solidFill>
                  <a:prstClr val="white"/>
                </a:solidFill>
              </a:rPr>
              <a:t>www.stockholmbusinessregion.se </a:t>
            </a:r>
            <a:r>
              <a:rPr lang="sv-SE" dirty="0" smtClean="0">
                <a:solidFill>
                  <a:prstClr val="white"/>
                </a:solidFill>
              </a:rPr>
              <a:t/>
            </a:r>
            <a:br>
              <a:rPr lang="sv-SE" dirty="0" smtClean="0">
                <a:solidFill>
                  <a:prstClr val="white"/>
                </a:solidFill>
              </a:rPr>
            </a:br>
            <a:endParaRPr lang="sv-SE" dirty="0"/>
          </a:p>
        </p:txBody>
      </p:sp>
    </p:spTree>
    <p:extLst>
      <p:ext uri="{BB962C8B-B14F-4D97-AF65-F5344CB8AC3E}">
        <p14:creationId xmlns:p14="http://schemas.microsoft.com/office/powerpoint/2010/main" val="3052079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283" y="983756"/>
            <a:ext cx="5675413" cy="727828"/>
          </a:xfrm>
        </p:spPr>
        <p:txBody>
          <a:bodyPr/>
          <a:lstStyle/>
          <a:p>
            <a:pPr>
              <a:lnSpc>
                <a:spcPct val="100000"/>
              </a:lnSpc>
            </a:pPr>
            <a:r>
              <a:rPr lang="sv-SE" dirty="0" smtClean="0"/>
              <a:t>Stockholm </a:t>
            </a:r>
            <a:r>
              <a:rPr lang="sv-SE" dirty="0" err="1" smtClean="0"/>
              <a:t>Economy</a:t>
            </a:r>
            <a:r>
              <a:rPr lang="sv-SE" dirty="0" smtClean="0"/>
              <a:t/>
            </a:r>
            <a:br>
              <a:rPr lang="sv-SE" dirty="0" smtClean="0"/>
            </a:br>
            <a:r>
              <a:rPr lang="sv-SE" dirty="0" smtClean="0"/>
              <a:t>Q4 2016</a:t>
            </a:r>
            <a:br>
              <a:rPr lang="sv-SE" dirty="0" smtClean="0"/>
            </a:br>
            <a:r>
              <a:rPr lang="sv-SE" dirty="0" smtClean="0"/>
              <a:t/>
            </a:r>
            <a:br>
              <a:rPr lang="sv-SE" dirty="0" smtClean="0"/>
            </a:br>
            <a:endParaRPr lang="sv-SE" sz="1800" dirty="0"/>
          </a:p>
        </p:txBody>
      </p:sp>
      <p:sp>
        <p:nvSpPr>
          <p:cNvPr id="5" name="textruta 4"/>
          <p:cNvSpPr txBox="1"/>
          <p:nvPr/>
        </p:nvSpPr>
        <p:spPr>
          <a:xfrm>
            <a:off x="4872251" y="0"/>
            <a:ext cx="4271749" cy="5131387"/>
          </a:xfrm>
          <a:prstGeom prst="rect">
            <a:avLst/>
          </a:prstGeom>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lIns="72000" tIns="72000" rIns="72000" bIns="72000" rtlCol="0">
            <a:spAutoFit/>
          </a:bodyPr>
          <a:lstStyle/>
          <a:p>
            <a:r>
              <a:rPr lang="sv-SE" sz="1400" dirty="0" smtClean="0">
                <a:solidFill>
                  <a:schemeClr val="tx1"/>
                </a:solidFill>
              </a:rPr>
              <a:t>Positive </a:t>
            </a:r>
            <a:r>
              <a:rPr lang="sv-SE" sz="1400" dirty="0" err="1" smtClean="0">
                <a:solidFill>
                  <a:schemeClr val="tx1"/>
                </a:solidFill>
              </a:rPr>
              <a:t>figures</a:t>
            </a:r>
            <a:r>
              <a:rPr lang="sv-SE" sz="1400" dirty="0" smtClean="0">
                <a:solidFill>
                  <a:schemeClr val="tx1"/>
                </a:solidFill>
              </a:rPr>
              <a:t> for </a:t>
            </a:r>
            <a:r>
              <a:rPr lang="sv-SE" sz="1400" dirty="0">
                <a:solidFill>
                  <a:schemeClr val="tx1"/>
                </a:solidFill>
              </a:rPr>
              <a:t>Stockholm</a:t>
            </a:r>
            <a:r>
              <a:rPr lang="sv-SE" sz="1000" dirty="0" smtClean="0">
                <a:solidFill>
                  <a:schemeClr val="tx1"/>
                </a:solidFill>
              </a:rPr>
              <a:t/>
            </a:r>
            <a:br>
              <a:rPr lang="sv-SE" sz="1000" dirty="0" smtClean="0">
                <a:solidFill>
                  <a:schemeClr val="tx1"/>
                </a:solidFill>
              </a:rPr>
            </a:br>
            <a:r>
              <a:rPr lang="sv-SE" sz="1000" dirty="0" smtClean="0">
                <a:solidFill>
                  <a:schemeClr val="tx1"/>
                </a:solidFill>
              </a:rPr>
              <a:t/>
            </a:r>
            <a:br>
              <a:rPr lang="sv-SE" sz="1000" dirty="0" smtClean="0">
                <a:solidFill>
                  <a:schemeClr val="tx1"/>
                </a:solidFill>
              </a:rPr>
            </a:br>
            <a:r>
              <a:rPr lang="sv-SE" sz="1000" dirty="0" err="1" smtClean="0">
                <a:solidFill>
                  <a:schemeClr val="tx1"/>
                </a:solidFill>
              </a:rPr>
              <a:t>During</a:t>
            </a:r>
            <a:r>
              <a:rPr lang="sv-SE" sz="1000" dirty="0" smtClean="0">
                <a:solidFill>
                  <a:schemeClr val="tx1"/>
                </a:solidFill>
              </a:rPr>
              <a:t> the </a:t>
            </a:r>
            <a:r>
              <a:rPr lang="sv-SE" sz="1000" dirty="0" err="1" smtClean="0">
                <a:solidFill>
                  <a:schemeClr val="tx1"/>
                </a:solidFill>
              </a:rPr>
              <a:t>fourth</a:t>
            </a:r>
            <a:r>
              <a:rPr lang="sv-SE" sz="1000" dirty="0" smtClean="0">
                <a:solidFill>
                  <a:schemeClr val="tx1"/>
                </a:solidFill>
              </a:rPr>
              <a:t> </a:t>
            </a:r>
            <a:r>
              <a:rPr lang="sv-SE" sz="1000" dirty="0" err="1" smtClean="0">
                <a:solidFill>
                  <a:schemeClr val="tx1"/>
                </a:solidFill>
              </a:rPr>
              <a:t>quarter</a:t>
            </a:r>
            <a:r>
              <a:rPr lang="sv-SE" sz="1000" dirty="0" smtClean="0">
                <a:solidFill>
                  <a:schemeClr val="tx1"/>
                </a:solidFill>
              </a:rPr>
              <a:t> </a:t>
            </a:r>
            <a:r>
              <a:rPr lang="sv-SE" sz="1000" dirty="0">
                <a:solidFill>
                  <a:schemeClr val="tx1"/>
                </a:solidFill>
              </a:rPr>
              <a:t>2016 </a:t>
            </a:r>
            <a:r>
              <a:rPr lang="sv-SE" sz="1000" dirty="0" err="1" smtClean="0">
                <a:solidFill>
                  <a:schemeClr val="tx1"/>
                </a:solidFill>
              </a:rPr>
              <a:t>Stockholm’s</a:t>
            </a:r>
            <a:r>
              <a:rPr lang="sv-SE" sz="1000" dirty="0" smtClean="0">
                <a:solidFill>
                  <a:schemeClr val="tx1"/>
                </a:solidFill>
              </a:rPr>
              <a:t> </a:t>
            </a:r>
            <a:r>
              <a:rPr lang="sv-SE" sz="1000" dirty="0" err="1" smtClean="0">
                <a:solidFill>
                  <a:schemeClr val="tx1"/>
                </a:solidFill>
              </a:rPr>
              <a:t>economic</a:t>
            </a:r>
            <a:r>
              <a:rPr lang="sv-SE" sz="1000" dirty="0" smtClean="0">
                <a:solidFill>
                  <a:schemeClr val="tx1"/>
                </a:solidFill>
              </a:rPr>
              <a:t> </a:t>
            </a:r>
            <a:r>
              <a:rPr lang="sv-SE" sz="1000" dirty="0" err="1" smtClean="0">
                <a:solidFill>
                  <a:schemeClr val="tx1"/>
                </a:solidFill>
              </a:rPr>
              <a:t>growth</a:t>
            </a:r>
            <a:r>
              <a:rPr lang="sv-SE" sz="1000" dirty="0" smtClean="0">
                <a:solidFill>
                  <a:schemeClr val="tx1"/>
                </a:solidFill>
              </a:rPr>
              <a:t> </a:t>
            </a:r>
            <a:r>
              <a:rPr lang="sv-SE" sz="1000" dirty="0" err="1" smtClean="0">
                <a:solidFill>
                  <a:schemeClr val="tx1"/>
                </a:solidFill>
              </a:rPr>
              <a:t>continued</a:t>
            </a:r>
            <a:r>
              <a:rPr lang="sv-SE" sz="1000" dirty="0" smtClean="0">
                <a:solidFill>
                  <a:schemeClr val="tx1"/>
                </a:solidFill>
              </a:rPr>
              <a:t>. </a:t>
            </a:r>
            <a:r>
              <a:rPr lang="sv-SE" sz="1000" dirty="0" err="1" smtClean="0">
                <a:solidFill>
                  <a:schemeClr val="tx1"/>
                </a:solidFill>
              </a:rPr>
              <a:t>Aggregated</a:t>
            </a:r>
            <a:r>
              <a:rPr lang="sv-SE" sz="1000" dirty="0" smtClean="0">
                <a:solidFill>
                  <a:schemeClr val="tx1"/>
                </a:solidFill>
              </a:rPr>
              <a:t> gross </a:t>
            </a:r>
            <a:r>
              <a:rPr lang="sv-SE" sz="1000" dirty="0" err="1" smtClean="0">
                <a:solidFill>
                  <a:schemeClr val="tx1"/>
                </a:solidFill>
              </a:rPr>
              <a:t>pay</a:t>
            </a:r>
            <a:r>
              <a:rPr lang="sv-SE" sz="1000" dirty="0" smtClean="0">
                <a:solidFill>
                  <a:schemeClr val="tx1"/>
                </a:solidFill>
              </a:rPr>
              <a:t> data show positive </a:t>
            </a:r>
            <a:r>
              <a:rPr lang="sv-SE" sz="1000" dirty="0" err="1" smtClean="0">
                <a:solidFill>
                  <a:schemeClr val="tx1"/>
                </a:solidFill>
              </a:rPr>
              <a:t>growth</a:t>
            </a:r>
            <a:r>
              <a:rPr lang="sv-SE" sz="1000" dirty="0" smtClean="0">
                <a:solidFill>
                  <a:schemeClr val="tx1"/>
                </a:solidFill>
              </a:rPr>
              <a:t> </a:t>
            </a:r>
            <a:r>
              <a:rPr lang="sv-SE" sz="1000" dirty="0" err="1" smtClean="0">
                <a:solidFill>
                  <a:schemeClr val="tx1"/>
                </a:solidFill>
              </a:rPr>
              <a:t>figures</a:t>
            </a:r>
            <a:r>
              <a:rPr lang="sv-SE" sz="1000" dirty="0" smtClean="0">
                <a:solidFill>
                  <a:schemeClr val="tx1"/>
                </a:solidFill>
              </a:rPr>
              <a:t> </a:t>
            </a:r>
            <a:r>
              <a:rPr lang="sv-SE" sz="1000" dirty="0" err="1" smtClean="0">
                <a:solidFill>
                  <a:schemeClr val="tx1"/>
                </a:solidFill>
              </a:rPr>
              <a:t>both</a:t>
            </a:r>
            <a:r>
              <a:rPr lang="sv-SE" sz="1000" dirty="0" smtClean="0">
                <a:solidFill>
                  <a:schemeClr val="tx1"/>
                </a:solidFill>
              </a:rPr>
              <a:t> for Stockholm County and the City </a:t>
            </a:r>
            <a:r>
              <a:rPr lang="sv-SE" sz="1000" dirty="0" err="1" smtClean="0">
                <a:solidFill>
                  <a:schemeClr val="tx1"/>
                </a:solidFill>
              </a:rPr>
              <a:t>of</a:t>
            </a:r>
            <a:r>
              <a:rPr lang="sv-SE" sz="1000" dirty="0" smtClean="0">
                <a:solidFill>
                  <a:schemeClr val="tx1"/>
                </a:solidFill>
              </a:rPr>
              <a:t> Stockholm </a:t>
            </a:r>
            <a:r>
              <a:rPr lang="en-US" sz="1000" dirty="0">
                <a:solidFill>
                  <a:schemeClr val="tx1"/>
                </a:solidFill>
              </a:rPr>
              <a:t>compared </a:t>
            </a:r>
            <a:r>
              <a:rPr lang="en-US" sz="1000" dirty="0" smtClean="0">
                <a:solidFill>
                  <a:schemeClr val="tx1"/>
                </a:solidFill>
              </a:rPr>
              <a:t>to </a:t>
            </a:r>
            <a:r>
              <a:rPr lang="en-US" sz="1000" dirty="0">
                <a:solidFill>
                  <a:schemeClr val="tx1"/>
                </a:solidFill>
              </a:rPr>
              <a:t>the </a:t>
            </a:r>
            <a:r>
              <a:rPr lang="en-US" sz="1000" dirty="0" smtClean="0">
                <a:solidFill>
                  <a:schemeClr val="tx1"/>
                </a:solidFill>
              </a:rPr>
              <a:t>same quarter 2015.</a:t>
            </a:r>
            <a:r>
              <a:rPr lang="sv-SE" sz="1000" i="1" dirty="0" smtClean="0">
                <a:solidFill>
                  <a:schemeClr val="tx1"/>
                </a:solidFill>
              </a:rPr>
              <a:t/>
            </a:r>
            <a:br>
              <a:rPr lang="sv-SE" sz="1000" i="1" dirty="0" smtClean="0">
                <a:solidFill>
                  <a:schemeClr val="tx1"/>
                </a:solidFill>
              </a:rPr>
            </a:br>
            <a:r>
              <a:rPr lang="sv-SE" sz="1000" i="1" dirty="0" smtClean="0">
                <a:solidFill>
                  <a:schemeClr val="tx1"/>
                </a:solidFill>
              </a:rPr>
              <a:t/>
            </a:r>
            <a:br>
              <a:rPr lang="sv-SE" sz="1000" i="1" dirty="0" smtClean="0">
                <a:solidFill>
                  <a:schemeClr val="tx1"/>
                </a:solidFill>
              </a:rPr>
            </a:br>
            <a:r>
              <a:rPr lang="sv-SE" sz="1000" dirty="0" smtClean="0">
                <a:solidFill>
                  <a:schemeClr val="tx1"/>
                </a:solidFill>
              </a:rPr>
              <a:t>In total </a:t>
            </a:r>
            <a:r>
              <a:rPr lang="en-GB" sz="1000" dirty="0" smtClean="0">
                <a:solidFill>
                  <a:schemeClr val="tx1"/>
                </a:solidFill>
              </a:rPr>
              <a:t>6 724 </a:t>
            </a:r>
            <a:r>
              <a:rPr lang="en-GB" sz="1000" dirty="0">
                <a:solidFill>
                  <a:schemeClr val="tx1"/>
                </a:solidFill>
              </a:rPr>
              <a:t>new companies were registered in Stockholm County during </a:t>
            </a:r>
            <a:r>
              <a:rPr lang="en-GB" sz="1000" dirty="0" smtClean="0">
                <a:solidFill>
                  <a:schemeClr val="tx1"/>
                </a:solidFill>
              </a:rPr>
              <a:t>the fourth quarter of 2016, </a:t>
            </a:r>
            <a:r>
              <a:rPr lang="en-GB" sz="1000" dirty="0">
                <a:solidFill>
                  <a:schemeClr val="tx1"/>
                </a:solidFill>
              </a:rPr>
              <a:t>whereof </a:t>
            </a:r>
            <a:r>
              <a:rPr lang="en-GB" sz="1000" dirty="0" smtClean="0">
                <a:solidFill>
                  <a:schemeClr val="tx1"/>
                </a:solidFill>
              </a:rPr>
              <a:t>the </a:t>
            </a:r>
            <a:r>
              <a:rPr lang="en-GB" sz="1000" dirty="0">
                <a:solidFill>
                  <a:schemeClr val="tx1"/>
                </a:solidFill>
              </a:rPr>
              <a:t>City of Stockholm accounted for </a:t>
            </a:r>
            <a:r>
              <a:rPr lang="en-GB" sz="1000" dirty="0" smtClean="0">
                <a:solidFill>
                  <a:schemeClr val="tx1"/>
                </a:solidFill>
              </a:rPr>
              <a:t/>
            </a:r>
            <a:br>
              <a:rPr lang="en-GB" sz="1000" dirty="0" smtClean="0">
                <a:solidFill>
                  <a:schemeClr val="tx1"/>
                </a:solidFill>
              </a:rPr>
            </a:br>
            <a:r>
              <a:rPr lang="en-GB" sz="1000" dirty="0" smtClean="0">
                <a:solidFill>
                  <a:schemeClr val="tx1"/>
                </a:solidFill>
              </a:rPr>
              <a:t>4 001. This </a:t>
            </a:r>
            <a:r>
              <a:rPr lang="en-GB" sz="1000" dirty="0">
                <a:solidFill>
                  <a:schemeClr val="tx1"/>
                </a:solidFill>
              </a:rPr>
              <a:t>represents a </a:t>
            </a:r>
            <a:r>
              <a:rPr lang="en-GB" sz="1000" dirty="0" smtClean="0">
                <a:solidFill>
                  <a:schemeClr val="tx1"/>
                </a:solidFill>
              </a:rPr>
              <a:t>minor increases for both the county and the city compared </a:t>
            </a:r>
            <a:r>
              <a:rPr lang="en-GB" sz="1000" dirty="0">
                <a:solidFill>
                  <a:schemeClr val="tx1"/>
                </a:solidFill>
              </a:rPr>
              <a:t>to the </a:t>
            </a:r>
            <a:r>
              <a:rPr lang="en-GB" sz="1000" dirty="0" smtClean="0">
                <a:solidFill>
                  <a:schemeClr val="tx1"/>
                </a:solidFill>
              </a:rPr>
              <a:t>fourth quarter 2015.</a:t>
            </a:r>
            <a:endParaRPr lang="en-GB" sz="1000" dirty="0">
              <a:solidFill>
                <a:schemeClr val="tx1"/>
              </a:solidFill>
            </a:endParaRPr>
          </a:p>
          <a:p>
            <a:endParaRPr lang="sv-SE" sz="1000" dirty="0" smtClean="0">
              <a:solidFill>
                <a:schemeClr val="tx1"/>
              </a:solidFill>
            </a:endParaRPr>
          </a:p>
          <a:p>
            <a:r>
              <a:rPr lang="en-US" sz="1000" dirty="0" smtClean="0">
                <a:solidFill>
                  <a:schemeClr val="tx1"/>
                </a:solidFill>
              </a:rPr>
              <a:t>During the last quarter the number of persons employed increased as did the </a:t>
            </a:r>
            <a:r>
              <a:rPr lang="sv-SE" sz="1000" dirty="0" err="1" smtClean="0">
                <a:solidFill>
                  <a:schemeClr val="tx1"/>
                </a:solidFill>
              </a:rPr>
              <a:t>number</a:t>
            </a:r>
            <a:r>
              <a:rPr lang="sv-SE" sz="1000" dirty="0" smtClean="0">
                <a:solidFill>
                  <a:schemeClr val="tx1"/>
                </a:solidFill>
              </a:rPr>
              <a:t> </a:t>
            </a:r>
            <a:r>
              <a:rPr lang="sv-SE" sz="1000" dirty="0" err="1" smtClean="0">
                <a:solidFill>
                  <a:schemeClr val="tx1"/>
                </a:solidFill>
              </a:rPr>
              <a:t>of</a:t>
            </a:r>
            <a:r>
              <a:rPr lang="sv-SE" sz="1000" dirty="0" smtClean="0">
                <a:solidFill>
                  <a:schemeClr val="tx1"/>
                </a:solidFill>
              </a:rPr>
              <a:t> </a:t>
            </a:r>
            <a:r>
              <a:rPr lang="sv-SE" sz="1000" dirty="0" err="1" smtClean="0">
                <a:solidFill>
                  <a:schemeClr val="tx1"/>
                </a:solidFill>
              </a:rPr>
              <a:t>listed</a:t>
            </a:r>
            <a:r>
              <a:rPr lang="sv-SE" sz="1000" dirty="0" smtClean="0">
                <a:solidFill>
                  <a:schemeClr val="tx1"/>
                </a:solidFill>
              </a:rPr>
              <a:t> positions. The </a:t>
            </a:r>
            <a:r>
              <a:rPr lang="sv-SE" sz="1000" dirty="0" err="1" smtClean="0">
                <a:solidFill>
                  <a:schemeClr val="tx1"/>
                </a:solidFill>
              </a:rPr>
              <a:t>largest</a:t>
            </a:r>
            <a:r>
              <a:rPr lang="sv-SE" sz="1000" dirty="0" smtClean="0">
                <a:solidFill>
                  <a:schemeClr val="tx1"/>
                </a:solidFill>
              </a:rPr>
              <a:t> </a:t>
            </a:r>
            <a:r>
              <a:rPr lang="sv-SE" sz="1000" dirty="0" err="1" smtClean="0">
                <a:solidFill>
                  <a:schemeClr val="tx1"/>
                </a:solidFill>
              </a:rPr>
              <a:t>percentage</a:t>
            </a:r>
            <a:r>
              <a:rPr lang="sv-SE" sz="1000" dirty="0" smtClean="0">
                <a:solidFill>
                  <a:schemeClr val="tx1"/>
                </a:solidFill>
              </a:rPr>
              <a:t> </a:t>
            </a:r>
            <a:r>
              <a:rPr lang="en-US" sz="1000" dirty="0" smtClean="0">
                <a:solidFill>
                  <a:schemeClr val="tx1"/>
                </a:solidFill>
              </a:rPr>
              <a:t>increase of listed positions were in the information and communication sector followed by the construction sector. </a:t>
            </a:r>
            <a:r>
              <a:rPr lang="sv-SE" sz="1000" dirty="0" smtClean="0">
                <a:solidFill>
                  <a:schemeClr val="tx1"/>
                </a:solidFill>
              </a:rPr>
              <a:t>The </a:t>
            </a:r>
            <a:r>
              <a:rPr lang="sv-SE" sz="1000" dirty="0" err="1" smtClean="0">
                <a:solidFill>
                  <a:schemeClr val="tx1"/>
                </a:solidFill>
              </a:rPr>
              <a:t>number</a:t>
            </a:r>
            <a:r>
              <a:rPr lang="sv-SE" sz="1000" dirty="0" smtClean="0">
                <a:solidFill>
                  <a:schemeClr val="tx1"/>
                </a:solidFill>
              </a:rPr>
              <a:t> </a:t>
            </a:r>
            <a:r>
              <a:rPr lang="sv-SE" sz="1000" dirty="0" err="1" smtClean="0">
                <a:solidFill>
                  <a:schemeClr val="tx1"/>
                </a:solidFill>
              </a:rPr>
              <a:t>of</a:t>
            </a:r>
            <a:r>
              <a:rPr lang="sv-SE" sz="1000" dirty="0" smtClean="0">
                <a:solidFill>
                  <a:schemeClr val="tx1"/>
                </a:solidFill>
              </a:rPr>
              <a:t> </a:t>
            </a:r>
            <a:r>
              <a:rPr lang="sv-SE" sz="1000" dirty="0" err="1" smtClean="0">
                <a:solidFill>
                  <a:schemeClr val="tx1"/>
                </a:solidFill>
              </a:rPr>
              <a:t>people</a:t>
            </a:r>
            <a:r>
              <a:rPr lang="sv-SE" sz="1000" dirty="0" smtClean="0">
                <a:solidFill>
                  <a:schemeClr val="tx1"/>
                </a:solidFill>
              </a:rPr>
              <a:t> given </a:t>
            </a:r>
            <a:r>
              <a:rPr lang="sv-SE" sz="1000" dirty="0" err="1" smtClean="0">
                <a:solidFill>
                  <a:schemeClr val="tx1"/>
                </a:solidFill>
              </a:rPr>
              <a:t>notice</a:t>
            </a:r>
            <a:r>
              <a:rPr lang="sv-SE" sz="1000" dirty="0" smtClean="0">
                <a:solidFill>
                  <a:schemeClr val="tx1"/>
                </a:solidFill>
              </a:rPr>
              <a:t> </a:t>
            </a:r>
            <a:r>
              <a:rPr lang="sv-SE" sz="1000" dirty="0" err="1" smtClean="0">
                <a:solidFill>
                  <a:schemeClr val="tx1"/>
                </a:solidFill>
              </a:rPr>
              <a:t>however</a:t>
            </a:r>
            <a:r>
              <a:rPr lang="sv-SE" sz="1000" dirty="0" smtClean="0">
                <a:solidFill>
                  <a:schemeClr val="tx1"/>
                </a:solidFill>
              </a:rPr>
              <a:t> </a:t>
            </a:r>
            <a:r>
              <a:rPr lang="sv-SE" sz="1000" dirty="0" err="1" smtClean="0">
                <a:solidFill>
                  <a:schemeClr val="tx1"/>
                </a:solidFill>
              </a:rPr>
              <a:t>increased</a:t>
            </a:r>
            <a:r>
              <a:rPr lang="sv-SE" sz="1000" dirty="0" smtClean="0">
                <a:solidFill>
                  <a:schemeClr val="tx1"/>
                </a:solidFill>
              </a:rPr>
              <a:t> </a:t>
            </a:r>
            <a:r>
              <a:rPr lang="sv-SE" sz="1000" dirty="0" err="1">
                <a:solidFill>
                  <a:schemeClr val="tx1"/>
                </a:solidFill>
              </a:rPr>
              <a:t>rapidly</a:t>
            </a:r>
            <a:r>
              <a:rPr lang="sv-SE" sz="1000" dirty="0">
                <a:solidFill>
                  <a:schemeClr val="tx1"/>
                </a:solidFill>
              </a:rPr>
              <a:t> in </a:t>
            </a:r>
            <a:r>
              <a:rPr lang="sv-SE" sz="1000" dirty="0" err="1" smtClean="0">
                <a:solidFill>
                  <a:schemeClr val="tx1"/>
                </a:solidFill>
              </a:rPr>
              <a:t>both</a:t>
            </a:r>
            <a:r>
              <a:rPr lang="sv-SE" sz="1000" dirty="0" smtClean="0">
                <a:solidFill>
                  <a:schemeClr val="tx1"/>
                </a:solidFill>
              </a:rPr>
              <a:t> Stockholm </a:t>
            </a:r>
            <a:r>
              <a:rPr lang="sv-SE" sz="1000" dirty="0" err="1" smtClean="0">
                <a:solidFill>
                  <a:schemeClr val="tx1"/>
                </a:solidFill>
              </a:rPr>
              <a:t>county</a:t>
            </a:r>
            <a:r>
              <a:rPr lang="sv-SE" sz="1000" dirty="0" smtClean="0">
                <a:solidFill>
                  <a:schemeClr val="tx1"/>
                </a:solidFill>
              </a:rPr>
              <a:t> and in the city. </a:t>
            </a:r>
            <a:r>
              <a:rPr lang="en-US" sz="1000" dirty="0" smtClean="0">
                <a:solidFill>
                  <a:schemeClr val="tx1"/>
                </a:solidFill>
              </a:rPr>
              <a:t>The unemployment rate continued to decrease both in Stockholm County and the City of Stockholm compared to the same quarter in 2015. </a:t>
            </a:r>
            <a:br>
              <a:rPr lang="en-US" sz="1000" dirty="0" smtClean="0">
                <a:solidFill>
                  <a:schemeClr val="tx1"/>
                </a:solidFill>
              </a:rPr>
            </a:br>
            <a:r>
              <a:rPr lang="en-US" sz="1000" dirty="0" smtClean="0">
                <a:solidFill>
                  <a:schemeClr val="tx1"/>
                </a:solidFill>
              </a:rPr>
              <a:t/>
            </a:r>
            <a:br>
              <a:rPr lang="en-US" sz="1000" dirty="0" smtClean="0">
                <a:solidFill>
                  <a:schemeClr val="tx1"/>
                </a:solidFill>
              </a:rPr>
            </a:br>
            <a:r>
              <a:rPr lang="en-US" sz="1000" dirty="0" smtClean="0">
                <a:solidFill>
                  <a:schemeClr val="tx1"/>
                </a:solidFill>
              </a:rPr>
              <a:t>The last four quarters the number of residents has increased by 37 </a:t>
            </a:r>
            <a:r>
              <a:rPr lang="en-US" sz="1000" dirty="0">
                <a:solidFill>
                  <a:schemeClr val="tx1"/>
                </a:solidFill>
              </a:rPr>
              <a:t>6</a:t>
            </a:r>
            <a:r>
              <a:rPr lang="en-US" sz="1000" dirty="0" smtClean="0">
                <a:solidFill>
                  <a:schemeClr val="tx1"/>
                </a:solidFill>
              </a:rPr>
              <a:t>00 in Stockholm County, of which the City of Stockholm accounted for 12 100, representing a 1,7 % increase for the county and 1,3 % for the city.</a:t>
            </a:r>
            <a:endParaRPr lang="sv-SE" sz="1000" dirty="0" smtClean="0">
              <a:solidFill>
                <a:schemeClr val="tx1"/>
              </a:solidFill>
            </a:endParaRPr>
          </a:p>
          <a:p>
            <a:endParaRPr lang="sv-SE" sz="1000" dirty="0">
              <a:solidFill>
                <a:schemeClr val="tx1"/>
              </a:solidFill>
            </a:endParaRPr>
          </a:p>
          <a:p>
            <a:r>
              <a:rPr lang="sv-SE" sz="1000" dirty="0" smtClean="0">
                <a:solidFill>
                  <a:schemeClr val="tx1"/>
                </a:solidFill>
              </a:rPr>
              <a:t>The </a:t>
            </a:r>
            <a:r>
              <a:rPr lang="sv-SE" sz="1000" dirty="0" err="1" smtClean="0">
                <a:solidFill>
                  <a:schemeClr val="tx1"/>
                </a:solidFill>
              </a:rPr>
              <a:t>number</a:t>
            </a:r>
            <a:r>
              <a:rPr lang="sv-SE" sz="1000" dirty="0" smtClean="0">
                <a:solidFill>
                  <a:schemeClr val="tx1"/>
                </a:solidFill>
              </a:rPr>
              <a:t> </a:t>
            </a:r>
            <a:r>
              <a:rPr lang="sv-SE" sz="1000" dirty="0" err="1" smtClean="0">
                <a:solidFill>
                  <a:schemeClr val="tx1"/>
                </a:solidFill>
              </a:rPr>
              <a:t>of</a:t>
            </a:r>
            <a:r>
              <a:rPr lang="sv-SE" sz="1000" dirty="0" smtClean="0">
                <a:solidFill>
                  <a:schemeClr val="tx1"/>
                </a:solidFill>
              </a:rPr>
              <a:t> </a:t>
            </a:r>
            <a:r>
              <a:rPr lang="sv-SE" sz="1000" dirty="0" err="1" smtClean="0">
                <a:solidFill>
                  <a:schemeClr val="tx1"/>
                </a:solidFill>
              </a:rPr>
              <a:t>housing</a:t>
            </a:r>
            <a:r>
              <a:rPr lang="sv-SE" sz="1000" dirty="0" smtClean="0">
                <a:solidFill>
                  <a:schemeClr val="tx1"/>
                </a:solidFill>
              </a:rPr>
              <a:t> </a:t>
            </a:r>
            <a:r>
              <a:rPr lang="sv-SE" sz="1000" dirty="0" err="1" smtClean="0">
                <a:solidFill>
                  <a:schemeClr val="tx1"/>
                </a:solidFill>
              </a:rPr>
              <a:t>projects</a:t>
            </a:r>
            <a:r>
              <a:rPr lang="sv-SE" sz="1000" dirty="0" smtClean="0">
                <a:solidFill>
                  <a:schemeClr val="tx1"/>
                </a:solidFill>
              </a:rPr>
              <a:t> </a:t>
            </a:r>
            <a:r>
              <a:rPr lang="sv-SE" sz="1000" dirty="0" err="1" smtClean="0">
                <a:solidFill>
                  <a:schemeClr val="tx1"/>
                </a:solidFill>
              </a:rPr>
              <a:t>increased</a:t>
            </a:r>
            <a:r>
              <a:rPr lang="sv-SE" sz="1000" dirty="0" smtClean="0">
                <a:solidFill>
                  <a:schemeClr val="tx1"/>
                </a:solidFill>
              </a:rPr>
              <a:t> in </a:t>
            </a:r>
            <a:r>
              <a:rPr lang="sv-SE" sz="1000" dirty="0" err="1" smtClean="0">
                <a:solidFill>
                  <a:schemeClr val="tx1"/>
                </a:solidFill>
              </a:rPr>
              <a:t>both</a:t>
            </a:r>
            <a:r>
              <a:rPr lang="sv-SE" sz="1000" dirty="0" smtClean="0">
                <a:solidFill>
                  <a:schemeClr val="tx1"/>
                </a:solidFill>
              </a:rPr>
              <a:t> the </a:t>
            </a:r>
            <a:r>
              <a:rPr lang="sv-SE" sz="1000" dirty="0" err="1" smtClean="0">
                <a:solidFill>
                  <a:schemeClr val="tx1"/>
                </a:solidFill>
              </a:rPr>
              <a:t>county</a:t>
            </a:r>
            <a:r>
              <a:rPr lang="sv-SE" sz="1000" dirty="0" smtClean="0">
                <a:solidFill>
                  <a:schemeClr val="tx1"/>
                </a:solidFill>
              </a:rPr>
              <a:t> and the City </a:t>
            </a:r>
            <a:r>
              <a:rPr lang="sv-SE" sz="1000" dirty="0" err="1" smtClean="0">
                <a:solidFill>
                  <a:schemeClr val="tx1"/>
                </a:solidFill>
              </a:rPr>
              <a:t>of</a:t>
            </a:r>
            <a:r>
              <a:rPr lang="sv-SE" sz="1000" dirty="0" smtClean="0">
                <a:solidFill>
                  <a:schemeClr val="tx1"/>
                </a:solidFill>
              </a:rPr>
              <a:t> Stockholm in relation to the same </a:t>
            </a:r>
            <a:r>
              <a:rPr lang="sv-SE" sz="1000" dirty="0" err="1" smtClean="0">
                <a:solidFill>
                  <a:schemeClr val="tx1"/>
                </a:solidFill>
              </a:rPr>
              <a:t>quarter</a:t>
            </a:r>
            <a:r>
              <a:rPr lang="sv-SE" sz="1000" dirty="0" smtClean="0">
                <a:solidFill>
                  <a:schemeClr val="tx1"/>
                </a:solidFill>
              </a:rPr>
              <a:t> last </a:t>
            </a:r>
            <a:r>
              <a:rPr lang="sv-SE" sz="1000" dirty="0" err="1" smtClean="0">
                <a:solidFill>
                  <a:schemeClr val="tx1"/>
                </a:solidFill>
              </a:rPr>
              <a:t>year</a:t>
            </a:r>
            <a:r>
              <a:rPr lang="sv-SE" sz="1000" dirty="0" smtClean="0">
                <a:solidFill>
                  <a:schemeClr val="tx1"/>
                </a:solidFill>
              </a:rPr>
              <a:t>. In total, </a:t>
            </a:r>
            <a:r>
              <a:rPr lang="sv-SE" sz="1000" dirty="0" err="1" smtClean="0">
                <a:solidFill>
                  <a:schemeClr val="tx1"/>
                </a:solidFill>
              </a:rPr>
              <a:t>construction</a:t>
            </a:r>
            <a:r>
              <a:rPr lang="sv-SE" sz="1000" dirty="0" smtClean="0">
                <a:solidFill>
                  <a:schemeClr val="tx1"/>
                </a:solidFill>
              </a:rPr>
              <a:t> </a:t>
            </a:r>
            <a:r>
              <a:rPr lang="sv-SE" sz="1000" dirty="0" err="1" smtClean="0">
                <a:solidFill>
                  <a:schemeClr val="tx1"/>
                </a:solidFill>
              </a:rPr>
              <a:t>of</a:t>
            </a:r>
            <a:r>
              <a:rPr lang="sv-SE" sz="1000" dirty="0" smtClean="0">
                <a:solidFill>
                  <a:schemeClr val="tx1"/>
                </a:solidFill>
              </a:rPr>
              <a:t> 19 400 apartments </a:t>
            </a:r>
            <a:r>
              <a:rPr lang="sv-SE" sz="1000" dirty="0" err="1" smtClean="0">
                <a:solidFill>
                  <a:schemeClr val="tx1"/>
                </a:solidFill>
              </a:rPr>
              <a:t>were</a:t>
            </a:r>
            <a:r>
              <a:rPr lang="sv-SE" sz="1000" dirty="0" smtClean="0">
                <a:solidFill>
                  <a:schemeClr val="tx1"/>
                </a:solidFill>
              </a:rPr>
              <a:t> </a:t>
            </a:r>
            <a:r>
              <a:rPr lang="sv-SE" sz="1000" dirty="0" err="1" smtClean="0">
                <a:solidFill>
                  <a:schemeClr val="tx1"/>
                </a:solidFill>
              </a:rPr>
              <a:t>started</a:t>
            </a:r>
            <a:r>
              <a:rPr lang="sv-SE" sz="1000" dirty="0" smtClean="0">
                <a:solidFill>
                  <a:schemeClr val="tx1"/>
                </a:solidFill>
              </a:rPr>
              <a:t> in Stockholm County </a:t>
            </a:r>
            <a:r>
              <a:rPr lang="sv-SE" sz="1000" dirty="0" err="1" smtClean="0">
                <a:solidFill>
                  <a:schemeClr val="tx1"/>
                </a:solidFill>
              </a:rPr>
              <a:t>during</a:t>
            </a:r>
            <a:r>
              <a:rPr lang="sv-SE" sz="1000" dirty="0" smtClean="0">
                <a:solidFill>
                  <a:schemeClr val="tx1"/>
                </a:solidFill>
              </a:rPr>
              <a:t> the last </a:t>
            </a:r>
            <a:r>
              <a:rPr lang="sv-SE" sz="1000" dirty="0" err="1" smtClean="0">
                <a:solidFill>
                  <a:schemeClr val="tx1"/>
                </a:solidFill>
              </a:rPr>
              <a:t>four</a:t>
            </a:r>
            <a:r>
              <a:rPr lang="sv-SE" sz="1000" dirty="0" smtClean="0">
                <a:solidFill>
                  <a:schemeClr val="tx1"/>
                </a:solidFill>
              </a:rPr>
              <a:t> </a:t>
            </a:r>
            <a:r>
              <a:rPr lang="sv-SE" sz="1000" dirty="0" err="1" smtClean="0">
                <a:solidFill>
                  <a:schemeClr val="tx1"/>
                </a:solidFill>
              </a:rPr>
              <a:t>quarters</a:t>
            </a:r>
            <a:r>
              <a:rPr lang="sv-SE" sz="1000" dirty="0" smtClean="0">
                <a:solidFill>
                  <a:schemeClr val="tx1"/>
                </a:solidFill>
              </a:rPr>
              <a:t>, </a:t>
            </a:r>
            <a:r>
              <a:rPr lang="sv-SE" sz="1000" dirty="0" err="1" smtClean="0">
                <a:solidFill>
                  <a:schemeClr val="tx1"/>
                </a:solidFill>
              </a:rPr>
              <a:t>whereof</a:t>
            </a:r>
            <a:r>
              <a:rPr lang="sv-SE" sz="1000" dirty="0">
                <a:solidFill>
                  <a:schemeClr val="tx1"/>
                </a:solidFill>
              </a:rPr>
              <a:t> </a:t>
            </a:r>
            <a:r>
              <a:rPr lang="sv-SE" sz="1000" dirty="0" err="1" smtClean="0">
                <a:solidFill>
                  <a:schemeClr val="tx1"/>
                </a:solidFill>
              </a:rPr>
              <a:t>about</a:t>
            </a:r>
            <a:r>
              <a:rPr lang="sv-SE" sz="1000" dirty="0" smtClean="0">
                <a:solidFill>
                  <a:schemeClr val="tx1"/>
                </a:solidFill>
              </a:rPr>
              <a:t> 7 </a:t>
            </a:r>
            <a:r>
              <a:rPr lang="sv-SE" sz="1000" dirty="0">
                <a:solidFill>
                  <a:schemeClr val="tx1"/>
                </a:solidFill>
              </a:rPr>
              <a:t>5</a:t>
            </a:r>
            <a:r>
              <a:rPr lang="sv-SE" sz="1000" dirty="0" smtClean="0">
                <a:solidFill>
                  <a:schemeClr val="tx1"/>
                </a:solidFill>
              </a:rPr>
              <a:t>00 in the City </a:t>
            </a:r>
            <a:r>
              <a:rPr lang="sv-SE" sz="1000" dirty="0" err="1" smtClean="0">
                <a:solidFill>
                  <a:schemeClr val="tx1"/>
                </a:solidFill>
              </a:rPr>
              <a:t>of</a:t>
            </a:r>
            <a:r>
              <a:rPr lang="sv-SE" sz="1000" dirty="0" smtClean="0">
                <a:solidFill>
                  <a:schemeClr val="tx1"/>
                </a:solidFill>
              </a:rPr>
              <a:t> Stockholm.  </a:t>
            </a:r>
          </a:p>
          <a:p>
            <a:endParaRPr lang="sv-SE" sz="1000" dirty="0"/>
          </a:p>
          <a:p>
            <a:r>
              <a:rPr lang="de-DE" sz="1000" dirty="0"/>
              <a:t>Olle Zetterberg</a:t>
            </a:r>
            <a:endParaRPr lang="sv-SE" sz="1000" dirty="0"/>
          </a:p>
          <a:p>
            <a:r>
              <a:rPr lang="de-DE" sz="1000" dirty="0" smtClean="0"/>
              <a:t>CEO Stockholm </a:t>
            </a:r>
            <a:r>
              <a:rPr lang="de-DE" sz="1000" dirty="0"/>
              <a:t>Business </a:t>
            </a:r>
            <a:r>
              <a:rPr lang="de-DE" sz="1000" dirty="0" smtClean="0"/>
              <a:t>Region</a:t>
            </a:r>
          </a:p>
        </p:txBody>
      </p:sp>
      <p:sp>
        <p:nvSpPr>
          <p:cNvPr id="6" name="textruta 5"/>
          <p:cNvSpPr txBox="1"/>
          <p:nvPr/>
        </p:nvSpPr>
        <p:spPr>
          <a:xfrm>
            <a:off x="386283" y="1773377"/>
            <a:ext cx="4052367" cy="3216265"/>
          </a:xfrm>
          <a:prstGeom prst="rect">
            <a:avLst/>
          </a:prstGeom>
          <a:noFill/>
        </p:spPr>
        <p:txBody>
          <a:bodyPr wrap="square" lIns="0" tIns="0" rIns="0" bIns="0" rtlCol="0">
            <a:spAutoFit/>
          </a:bodyPr>
          <a:lstStyle/>
          <a:p>
            <a:r>
              <a:rPr lang="sv-SE" sz="1000" b="1" dirty="0" err="1"/>
              <a:t>About</a:t>
            </a:r>
            <a:r>
              <a:rPr lang="sv-SE" sz="1000" b="1" dirty="0"/>
              <a:t> the </a:t>
            </a:r>
            <a:r>
              <a:rPr lang="sv-SE" sz="1000" b="1" dirty="0" err="1"/>
              <a:t>report</a:t>
            </a:r>
            <a:endParaRPr lang="sv-SE" sz="1000" dirty="0"/>
          </a:p>
          <a:p>
            <a:r>
              <a:rPr lang="sv-SE" sz="1000" dirty="0"/>
              <a:t>The </a:t>
            </a:r>
            <a:r>
              <a:rPr lang="sv-SE" sz="1000" dirty="0" err="1"/>
              <a:t>report</a:t>
            </a:r>
            <a:r>
              <a:rPr lang="sv-SE" sz="1000" dirty="0"/>
              <a:t> is </a:t>
            </a:r>
            <a:r>
              <a:rPr lang="sv-SE" sz="1000" dirty="0" err="1"/>
              <a:t>published</a:t>
            </a:r>
            <a:r>
              <a:rPr lang="sv-SE" sz="1000" dirty="0"/>
              <a:t> </a:t>
            </a:r>
            <a:r>
              <a:rPr lang="sv-SE" sz="1000" dirty="0" err="1"/>
              <a:t>each</a:t>
            </a:r>
            <a:r>
              <a:rPr lang="sv-SE" sz="1000" dirty="0"/>
              <a:t> </a:t>
            </a:r>
            <a:r>
              <a:rPr lang="sv-SE" sz="1000" dirty="0" err="1"/>
              <a:t>quarter</a:t>
            </a:r>
            <a:r>
              <a:rPr lang="sv-SE" sz="1000" dirty="0"/>
              <a:t> by Stockholm Business Region.</a:t>
            </a:r>
          </a:p>
          <a:p>
            <a:r>
              <a:rPr lang="sv-SE" sz="1000" dirty="0"/>
              <a:t>The </a:t>
            </a:r>
            <a:r>
              <a:rPr lang="sv-SE" sz="1000" dirty="0" err="1"/>
              <a:t>report</a:t>
            </a:r>
            <a:r>
              <a:rPr lang="sv-SE" sz="1000" dirty="0"/>
              <a:t> </a:t>
            </a:r>
            <a:r>
              <a:rPr lang="sv-SE" sz="1000" dirty="0" err="1"/>
              <a:t>includes</a:t>
            </a:r>
            <a:r>
              <a:rPr lang="sv-SE" sz="1000" dirty="0"/>
              <a:t> Stockholm County and the City </a:t>
            </a:r>
            <a:r>
              <a:rPr lang="sv-SE" sz="1000" dirty="0" err="1"/>
              <a:t>of</a:t>
            </a:r>
            <a:r>
              <a:rPr lang="sv-SE" sz="1000" dirty="0"/>
              <a:t> Stockholm.</a:t>
            </a:r>
            <a:br>
              <a:rPr lang="sv-SE" sz="1000" dirty="0"/>
            </a:br>
            <a:r>
              <a:rPr lang="sv-SE" sz="1000" dirty="0"/>
              <a:t> </a:t>
            </a:r>
          </a:p>
          <a:p>
            <a:r>
              <a:rPr lang="sv-SE" sz="1000" dirty="0" err="1"/>
              <a:t>Statistics</a:t>
            </a:r>
            <a:r>
              <a:rPr lang="sv-SE" sz="1000" dirty="0"/>
              <a:t> </a:t>
            </a:r>
            <a:r>
              <a:rPr lang="sv-SE" sz="1000" dirty="0" err="1"/>
              <a:t>used</a:t>
            </a:r>
            <a:r>
              <a:rPr lang="sv-SE" sz="1000" dirty="0"/>
              <a:t> is </a:t>
            </a:r>
            <a:r>
              <a:rPr lang="sv-SE" sz="1000" dirty="0" err="1"/>
              <a:t>collected</a:t>
            </a:r>
            <a:r>
              <a:rPr lang="sv-SE" sz="1000" dirty="0"/>
              <a:t> from </a:t>
            </a:r>
            <a:r>
              <a:rPr lang="sv-SE" sz="1000" dirty="0" err="1"/>
              <a:t>Statistics</a:t>
            </a:r>
            <a:r>
              <a:rPr lang="sv-SE" sz="1000" dirty="0"/>
              <a:t> Sweden, The Labour Exchange and The Swedish </a:t>
            </a:r>
            <a:r>
              <a:rPr lang="sv-SE" sz="1000" dirty="0" err="1"/>
              <a:t>Companies</a:t>
            </a:r>
            <a:r>
              <a:rPr lang="sv-SE" sz="1000" dirty="0"/>
              <a:t> </a:t>
            </a:r>
            <a:r>
              <a:rPr lang="sv-SE" sz="1000" dirty="0" err="1"/>
              <a:t>Registration</a:t>
            </a:r>
            <a:r>
              <a:rPr lang="sv-SE" sz="1000" dirty="0"/>
              <a:t> Office. </a:t>
            </a:r>
          </a:p>
          <a:p>
            <a:endParaRPr lang="sv-SE" sz="1000" dirty="0"/>
          </a:p>
          <a:p>
            <a:r>
              <a:rPr lang="sv-SE" sz="1000" dirty="0"/>
              <a:t>The </a:t>
            </a:r>
            <a:r>
              <a:rPr lang="sv-SE" sz="1000" dirty="0" err="1"/>
              <a:t>report</a:t>
            </a:r>
            <a:r>
              <a:rPr lang="sv-SE" sz="1000" dirty="0"/>
              <a:t> </a:t>
            </a:r>
            <a:r>
              <a:rPr lang="sv-SE" sz="1000" dirty="0" err="1"/>
              <a:t>can</a:t>
            </a:r>
            <a:r>
              <a:rPr lang="sv-SE" sz="1000" dirty="0"/>
              <a:t> be </a:t>
            </a:r>
            <a:r>
              <a:rPr lang="sv-SE" sz="1000" dirty="0" err="1"/>
              <a:t>downloaded</a:t>
            </a:r>
            <a:r>
              <a:rPr lang="sv-SE" sz="1000" dirty="0"/>
              <a:t> from:</a:t>
            </a:r>
          </a:p>
          <a:p>
            <a:r>
              <a:rPr lang="sv-SE" sz="1000" u="sng" dirty="0">
                <a:hlinkClick r:id="rId2"/>
              </a:rPr>
              <a:t>http://www.stockholmbusinessregion.se/en/facts--figures/#facts-about-business</a:t>
            </a:r>
            <a:endParaRPr lang="sv-SE" sz="1000" dirty="0"/>
          </a:p>
          <a:p>
            <a:endParaRPr lang="sv-SE" sz="1000" dirty="0"/>
          </a:p>
          <a:p>
            <a:r>
              <a:rPr lang="en-US" sz="1000" dirty="0"/>
              <a:t>The Stockholm Region is defined as Stockholm County, Uppsala County, </a:t>
            </a:r>
            <a:r>
              <a:rPr lang="en-US" sz="1000" dirty="0" err="1"/>
              <a:t>Södermanland</a:t>
            </a:r>
            <a:r>
              <a:rPr lang="en-US" sz="1000" dirty="0"/>
              <a:t> </a:t>
            </a:r>
            <a:r>
              <a:rPr lang="en-US" sz="1000" dirty="0" smtClean="0"/>
              <a:t>County, </a:t>
            </a:r>
            <a:r>
              <a:rPr lang="en-US" sz="1000" dirty="0" err="1" smtClean="0"/>
              <a:t>Östergötland</a:t>
            </a:r>
            <a:r>
              <a:rPr lang="en-US" sz="1000" dirty="0" smtClean="0"/>
              <a:t> County, </a:t>
            </a:r>
            <a:r>
              <a:rPr lang="en-US" sz="1000" dirty="0" err="1"/>
              <a:t>Örebro</a:t>
            </a:r>
            <a:r>
              <a:rPr lang="en-US" sz="1000" dirty="0"/>
              <a:t> </a:t>
            </a:r>
            <a:r>
              <a:rPr lang="en-US" sz="1000" dirty="0" smtClean="0"/>
              <a:t>County, </a:t>
            </a:r>
            <a:r>
              <a:rPr lang="en-US" sz="1000" dirty="0" err="1"/>
              <a:t>Västmanland</a:t>
            </a:r>
            <a:r>
              <a:rPr lang="en-US" sz="1000" dirty="0"/>
              <a:t> </a:t>
            </a:r>
            <a:r>
              <a:rPr lang="en-US" sz="1000" dirty="0" smtClean="0"/>
              <a:t>County, </a:t>
            </a:r>
            <a:r>
              <a:rPr lang="en-US" sz="1000" dirty="0" err="1" smtClean="0"/>
              <a:t>Gävleborg</a:t>
            </a:r>
            <a:r>
              <a:rPr lang="en-US" sz="1000" dirty="0" smtClean="0"/>
              <a:t> County and Dalarna </a:t>
            </a:r>
            <a:r>
              <a:rPr lang="en-US" sz="1000" dirty="0"/>
              <a:t>County. Individual county reports for the above mentioned can be found in Swedish here: </a:t>
            </a:r>
            <a:r>
              <a:rPr lang="sv-SE" sz="1000" u="sng" dirty="0">
                <a:hlinkClick r:id="rId3"/>
              </a:rPr>
              <a:t>http://www.stockholmbusinessalliance.se/konjunkturrapporter/</a:t>
            </a:r>
            <a:endParaRPr lang="sv-SE" sz="1000" u="sng" dirty="0"/>
          </a:p>
          <a:p>
            <a:r>
              <a:rPr lang="sv-SE" sz="1000" dirty="0"/>
              <a:t/>
            </a:r>
            <a:br>
              <a:rPr lang="sv-SE" sz="1000" dirty="0"/>
            </a:br>
            <a:r>
              <a:rPr lang="sv-SE" sz="1000" dirty="0" err="1"/>
              <a:t>Questions</a:t>
            </a:r>
            <a:r>
              <a:rPr lang="sv-SE" sz="1000" dirty="0"/>
              <a:t> </a:t>
            </a:r>
            <a:r>
              <a:rPr lang="sv-SE" sz="1000" dirty="0" err="1"/>
              <a:t>can</a:t>
            </a:r>
            <a:r>
              <a:rPr lang="sv-SE" sz="1000" dirty="0"/>
              <a:t> be </a:t>
            </a:r>
            <a:r>
              <a:rPr lang="sv-SE" sz="1000" dirty="0" err="1"/>
              <a:t>addressed</a:t>
            </a:r>
            <a:r>
              <a:rPr lang="sv-SE" sz="1000" dirty="0"/>
              <a:t> to </a:t>
            </a:r>
            <a:r>
              <a:rPr lang="sv-SE" sz="1000" dirty="0" smtClean="0"/>
              <a:t>Stefan Frid at </a:t>
            </a:r>
            <a:r>
              <a:rPr lang="sv-SE" sz="1000" dirty="0" err="1"/>
              <a:t>Invest</a:t>
            </a:r>
            <a:r>
              <a:rPr lang="sv-SE" sz="1000" dirty="0"/>
              <a:t> Stockholm. Publisher: Olle Zetterberg.</a:t>
            </a:r>
          </a:p>
          <a:p>
            <a:r>
              <a:rPr lang="sv-SE" sz="1000" dirty="0" smtClean="0"/>
              <a:t/>
            </a:r>
            <a:br>
              <a:rPr lang="sv-SE" sz="1000" dirty="0" smtClean="0"/>
            </a:br>
            <a:endParaRPr lang="sv-SE" sz="900" dirty="0"/>
          </a:p>
        </p:txBody>
      </p:sp>
    </p:spTree>
    <p:extLst>
      <p:ext uri="{BB962C8B-B14F-4D97-AF65-F5344CB8AC3E}">
        <p14:creationId xmlns:p14="http://schemas.microsoft.com/office/powerpoint/2010/main" val="3228068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0" y="2250591"/>
            <a:ext cx="5767316" cy="2523963"/>
          </a:xfrm>
          <a:prstGeom prst="rect">
            <a:avLst/>
          </a:prstGeom>
        </p:spPr>
      </p:pic>
      <p:sp>
        <p:nvSpPr>
          <p:cNvPr id="3" name="Rubrik 2"/>
          <p:cNvSpPr>
            <a:spLocks noGrp="1"/>
          </p:cNvSpPr>
          <p:nvPr>
            <p:ph type="title"/>
          </p:nvPr>
        </p:nvSpPr>
        <p:spPr>
          <a:xfrm>
            <a:off x="397496" y="1454655"/>
            <a:ext cx="6208130" cy="727828"/>
          </a:xfrm>
        </p:spPr>
        <p:txBody>
          <a:bodyPr/>
          <a:lstStyle/>
          <a:p>
            <a:pPr>
              <a:lnSpc>
                <a:spcPct val="100000"/>
              </a:lnSpc>
            </a:pPr>
            <a:r>
              <a:rPr lang="sv-SE" sz="2800" dirty="0" err="1"/>
              <a:t>Economic</a:t>
            </a:r>
            <a:r>
              <a:rPr lang="sv-SE" sz="2800" dirty="0"/>
              <a:t> </a:t>
            </a:r>
            <a:r>
              <a:rPr lang="sv-SE" sz="2800" dirty="0" err="1"/>
              <a:t>growth</a:t>
            </a:r>
            <a:r>
              <a:rPr lang="sv-SE" sz="2800" dirty="0"/>
              <a:t>, private </a:t>
            </a:r>
            <a:r>
              <a:rPr lang="sv-SE" sz="2800" dirty="0" err="1"/>
              <a:t>sector</a:t>
            </a:r>
            <a:r>
              <a:rPr lang="sv-SE" sz="2800" dirty="0"/>
              <a:t> </a:t>
            </a:r>
            <a:r>
              <a:rPr lang="sv-SE" b="0" dirty="0" smtClean="0"/>
              <a:t/>
            </a:r>
            <a:br>
              <a:rPr lang="sv-SE" b="0" dirty="0" smtClean="0"/>
            </a:br>
            <a:r>
              <a:rPr lang="sv-SE" sz="2000" b="0" dirty="0" smtClean="0"/>
              <a:t>Index 100 = 2005 Q1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3924730158"/>
              </p:ext>
            </p:extLst>
          </p:nvPr>
        </p:nvGraphicFramePr>
        <p:xfrm>
          <a:off x="3981599" y="2304302"/>
          <a:ext cx="4706114" cy="1315946"/>
        </p:xfrm>
        <a:graphic>
          <a:graphicData uri="http://schemas.openxmlformats.org/drawingml/2006/table">
            <a:tbl>
              <a:tblPr>
                <a:tableStyleId>{68D230F3-CF80-4859-8CE7-A43EE81993B5}</a:tableStyleId>
              </a:tblPr>
              <a:tblGrid>
                <a:gridCol w="2041754">
                  <a:extLst>
                    <a:ext uri="{9D8B030D-6E8A-4147-A177-3AD203B41FA5}">
                      <a16:colId xmlns:a16="http://schemas.microsoft.com/office/drawing/2014/main" val="20000"/>
                    </a:ext>
                  </a:extLst>
                </a:gridCol>
                <a:gridCol w="642025">
                  <a:extLst>
                    <a:ext uri="{9D8B030D-6E8A-4147-A177-3AD203B41FA5}">
                      <a16:colId xmlns:a16="http://schemas.microsoft.com/office/drawing/2014/main" val="20001"/>
                    </a:ext>
                  </a:extLst>
                </a:gridCol>
                <a:gridCol w="589537">
                  <a:extLst>
                    <a:ext uri="{9D8B030D-6E8A-4147-A177-3AD203B41FA5}">
                      <a16:colId xmlns:a16="http://schemas.microsoft.com/office/drawing/2014/main" val="20002"/>
                    </a:ext>
                  </a:extLst>
                </a:gridCol>
                <a:gridCol w="716399">
                  <a:extLst>
                    <a:ext uri="{9D8B030D-6E8A-4147-A177-3AD203B41FA5}">
                      <a16:colId xmlns:a16="http://schemas.microsoft.com/office/drawing/2014/main" val="20003"/>
                    </a:ext>
                  </a:extLst>
                </a:gridCol>
                <a:gridCol w="716399">
                  <a:extLst>
                    <a:ext uri="{9D8B030D-6E8A-4147-A177-3AD203B41FA5}">
                      <a16:colId xmlns:a16="http://schemas.microsoft.com/office/drawing/2014/main" val="20004"/>
                    </a:ext>
                  </a:extLst>
                </a:gridCol>
              </a:tblGrid>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Q4</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Change (%) since,</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000" b="0" i="0" u="none" strike="noStrike">
                          <a:solidFill>
                            <a:srgbClr val="000000"/>
                          </a:solidFill>
                          <a:effectLst/>
                          <a:latin typeface="Futura Std Book"/>
                        </a:rPr>
                        <a:t>Billion cr.</a:t>
                      </a:r>
                    </a:p>
                  </a:txBody>
                  <a:tcPr marL="9525" marR="9525" marT="9525" marB="0" anchor="b"/>
                </a:tc>
                <a:tc>
                  <a:txBody>
                    <a:bodyPr/>
                    <a:lstStyle/>
                    <a:p>
                      <a:pPr algn="ctr" rtl="0" fontAlgn="b"/>
                      <a:r>
                        <a:rPr lang="sv-SE" sz="1000" b="0" i="0" u="none" strike="noStrike">
                          <a:solidFill>
                            <a:srgbClr val="000000"/>
                          </a:solidFill>
                          <a:effectLst/>
                          <a:latin typeface="Futura Std Book"/>
                        </a:rPr>
                        <a:t>2005 Q1</a:t>
                      </a:r>
                    </a:p>
                  </a:txBody>
                  <a:tcPr marL="9525" marR="9525" marT="9525" marB="0" anchor="b"/>
                </a:tc>
                <a:tc>
                  <a:txBody>
                    <a:bodyPr/>
                    <a:lstStyle/>
                    <a:p>
                      <a:pPr algn="ctr" rtl="0" fontAlgn="b"/>
                      <a:r>
                        <a:rPr lang="sv-SE" sz="1000" b="0" i="0" u="none" strike="noStrike">
                          <a:solidFill>
                            <a:srgbClr val="000000"/>
                          </a:solidFill>
                          <a:effectLst/>
                          <a:latin typeface="Futura Std Book"/>
                        </a:rPr>
                        <a:t>2010 Q1</a:t>
                      </a:r>
                    </a:p>
                  </a:txBody>
                  <a:tcPr marL="9525" marR="9525" marT="9525" marB="0" anchor="b"/>
                </a:tc>
                <a:tc>
                  <a:txBody>
                    <a:bodyPr/>
                    <a:lstStyle/>
                    <a:p>
                      <a:pPr algn="ctr" rtl="0" fontAlgn="b"/>
                      <a:r>
                        <a:rPr lang="sv-SE" sz="1000" b="0" i="0" u="none" strike="noStrike">
                          <a:solidFill>
                            <a:srgbClr val="000000"/>
                          </a:solidFill>
                          <a:effectLst/>
                          <a:latin typeface="Futura Std Book"/>
                        </a:rPr>
                        <a:t>2015 Q4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dirty="0" smtClean="0">
                          <a:solidFill>
                            <a:srgbClr val="000000"/>
                          </a:solidFill>
                          <a:effectLst/>
                          <a:latin typeface="+mj-lt"/>
                        </a:rPr>
                        <a:t>Sweden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304,9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71,4</a:t>
                      </a:r>
                    </a:p>
                  </a:txBody>
                  <a:tcPr marL="9525" marR="9525" marT="9525" marB="0" anchor="b"/>
                </a:tc>
                <a:tc>
                  <a:txBody>
                    <a:bodyPr/>
                    <a:lstStyle/>
                    <a:p>
                      <a:pPr algn="ctr" fontAlgn="b"/>
                      <a:r>
                        <a:rPr lang="sv-SE" sz="1100" b="0" i="0" u="none" strike="noStrike">
                          <a:solidFill>
                            <a:srgbClr val="000000"/>
                          </a:solidFill>
                          <a:effectLst/>
                          <a:latin typeface="Futura std book"/>
                        </a:rPr>
                        <a:t>37,4</a:t>
                      </a:r>
                    </a:p>
                  </a:txBody>
                  <a:tcPr marL="9525" marR="9525" marT="9525" marB="0" anchor="b"/>
                </a:tc>
                <a:tc>
                  <a:txBody>
                    <a:bodyPr/>
                    <a:lstStyle/>
                    <a:p>
                      <a:pPr algn="ctr" fontAlgn="b"/>
                      <a:r>
                        <a:rPr lang="sv-SE" sz="1100" b="0" i="0" u="none" strike="noStrike">
                          <a:solidFill>
                            <a:srgbClr val="000000"/>
                          </a:solidFill>
                          <a:effectLst/>
                          <a:latin typeface="Futura std book"/>
                        </a:rPr>
                        <a:t>5,2</a:t>
                      </a:r>
                    </a:p>
                  </a:txBody>
                  <a:tcPr marL="9525" marR="9525" marT="9525" marB="0" anchor="b"/>
                </a:tc>
                <a:extLst>
                  <a:ext uri="{0D108BD9-81ED-4DB2-BD59-A6C34878D82A}">
                    <a16:rowId xmlns:a16="http://schemas.microsoft.com/office/drawing/2014/main" val="10002"/>
                  </a:ext>
                </a:extLst>
              </a:tr>
              <a:tr h="181723">
                <a:tc>
                  <a:txBody>
                    <a:bodyPr/>
                    <a:lstStyle/>
                    <a:p>
                      <a:pPr algn="l" fontAlgn="b"/>
                      <a:r>
                        <a:rPr lang="sv-SE" sz="1100" b="0" i="0" u="none" strike="noStrike" dirty="0" smtClean="0">
                          <a:solidFill>
                            <a:srgbClr val="000000"/>
                          </a:solidFill>
                          <a:effectLst/>
                          <a:latin typeface="+mj-lt"/>
                        </a:rPr>
                        <a:t>Stockholm Region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156,3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77,1</a:t>
                      </a:r>
                    </a:p>
                  </a:txBody>
                  <a:tcPr marL="9525" marR="9525" marT="9525" marB="0" anchor="b"/>
                </a:tc>
                <a:tc>
                  <a:txBody>
                    <a:bodyPr/>
                    <a:lstStyle/>
                    <a:p>
                      <a:pPr algn="ctr" fontAlgn="b"/>
                      <a:r>
                        <a:rPr lang="sv-SE" sz="1100" b="0" i="0" u="none" strike="noStrike">
                          <a:solidFill>
                            <a:srgbClr val="000000"/>
                          </a:solidFill>
                          <a:effectLst/>
                          <a:latin typeface="Futura std book"/>
                        </a:rPr>
                        <a:t>37,9</a:t>
                      </a:r>
                    </a:p>
                  </a:txBody>
                  <a:tcPr marL="9525" marR="9525" marT="9525" marB="0" anchor="b"/>
                </a:tc>
                <a:tc>
                  <a:txBody>
                    <a:bodyPr/>
                    <a:lstStyle/>
                    <a:p>
                      <a:pPr algn="ctr" fontAlgn="b"/>
                      <a:r>
                        <a:rPr lang="sv-SE" sz="1100" b="0" i="0" u="none" strike="noStrike">
                          <a:solidFill>
                            <a:srgbClr val="000000"/>
                          </a:solidFill>
                          <a:effectLst/>
                          <a:latin typeface="Futura std book"/>
                        </a:rPr>
                        <a:t>5,5</a:t>
                      </a:r>
                    </a:p>
                  </a:txBody>
                  <a:tcPr marL="9525" marR="9525" marT="9525" marB="0" anchor="b"/>
                </a:tc>
                <a:extLst>
                  <a:ext uri="{0D108BD9-81ED-4DB2-BD59-A6C34878D82A}">
                    <a16:rowId xmlns:a16="http://schemas.microsoft.com/office/drawing/2014/main" val="10003"/>
                  </a:ext>
                </a:extLst>
              </a:tr>
              <a:tr h="181723">
                <a:tc>
                  <a:txBody>
                    <a:bodyPr/>
                    <a:lstStyle/>
                    <a:p>
                      <a:pPr algn="l" fontAlgn="b"/>
                      <a:r>
                        <a:rPr lang="sv-SE" sz="1100" b="1" i="0" u="none" strike="noStrike" dirty="0" smtClean="0">
                          <a:solidFill>
                            <a:srgbClr val="000000"/>
                          </a:solidFill>
                          <a:effectLst/>
                          <a:latin typeface="+mj-lt"/>
                        </a:rPr>
                        <a:t>Stockholm </a:t>
                      </a:r>
                      <a:r>
                        <a:rPr lang="sv-SE" sz="1100" b="1" i="0" u="none" strike="noStrike" dirty="0" err="1" smtClean="0">
                          <a:solidFill>
                            <a:srgbClr val="000000"/>
                          </a:solidFill>
                          <a:effectLst/>
                          <a:latin typeface="+mj-lt"/>
                        </a:rPr>
                        <a:t>county</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101,5</a:t>
                      </a:r>
                    </a:p>
                  </a:txBody>
                  <a:tcPr marL="9525" marR="9525" marT="9525" marB="0" anchor="b">
                    <a:noFill/>
                  </a:tcPr>
                </a:tc>
                <a:tc>
                  <a:txBody>
                    <a:bodyPr/>
                    <a:lstStyle/>
                    <a:p>
                      <a:pPr algn="ctr" fontAlgn="b"/>
                      <a:r>
                        <a:rPr lang="sv-SE" sz="1100" b="1" i="0" u="none" strike="noStrike">
                          <a:solidFill>
                            <a:srgbClr val="000000"/>
                          </a:solidFill>
                          <a:effectLst/>
                          <a:latin typeface="Futura std book"/>
                        </a:rPr>
                        <a:t>83,6</a:t>
                      </a:r>
                    </a:p>
                  </a:txBody>
                  <a:tcPr marL="9525" marR="9525" marT="9525" marB="0" anchor="b"/>
                </a:tc>
                <a:tc>
                  <a:txBody>
                    <a:bodyPr/>
                    <a:lstStyle/>
                    <a:p>
                      <a:pPr algn="ctr" fontAlgn="b"/>
                      <a:r>
                        <a:rPr lang="sv-SE" sz="1100" b="1" i="0" u="none" strike="noStrike">
                          <a:solidFill>
                            <a:srgbClr val="000000"/>
                          </a:solidFill>
                          <a:effectLst/>
                          <a:latin typeface="Futura std book"/>
                        </a:rPr>
                        <a:t>39,0</a:t>
                      </a:r>
                    </a:p>
                  </a:txBody>
                  <a:tcPr marL="9525" marR="9525" marT="9525" marB="0" anchor="b"/>
                </a:tc>
                <a:tc>
                  <a:txBody>
                    <a:bodyPr/>
                    <a:lstStyle/>
                    <a:p>
                      <a:pPr algn="ctr" fontAlgn="b"/>
                      <a:r>
                        <a:rPr lang="sv-SE" sz="1100" b="1" i="0" u="none" strike="noStrike">
                          <a:solidFill>
                            <a:srgbClr val="000000"/>
                          </a:solidFill>
                          <a:effectLst/>
                          <a:latin typeface="Futura std book"/>
                        </a:rPr>
                        <a:t>6,0</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dirty="0" smtClean="0">
                          <a:solidFill>
                            <a:srgbClr val="000000"/>
                          </a:solidFill>
                          <a:effectLst/>
                          <a:latin typeface="+mj-lt"/>
                        </a:rPr>
                        <a:t>City</a:t>
                      </a:r>
                      <a:r>
                        <a:rPr lang="sv-SE" sz="1100" b="1" i="0" u="none" strike="noStrike" baseline="0" dirty="0" smtClean="0">
                          <a:solidFill>
                            <a:srgbClr val="000000"/>
                          </a:solidFill>
                          <a:effectLst/>
                          <a:latin typeface="+mj-lt"/>
                        </a:rPr>
                        <a:t> </a:t>
                      </a:r>
                      <a:r>
                        <a:rPr lang="sv-SE" sz="1100" b="1" i="0" u="none" strike="noStrike" baseline="0" dirty="0" err="1" smtClean="0">
                          <a:solidFill>
                            <a:srgbClr val="000000"/>
                          </a:solidFill>
                          <a:effectLst/>
                          <a:latin typeface="+mj-lt"/>
                        </a:rPr>
                        <a:t>of</a:t>
                      </a:r>
                      <a:r>
                        <a:rPr lang="sv-SE" sz="1100" b="1" i="0" u="none" strike="noStrike" baseline="0" dirty="0" smtClean="0">
                          <a:solidFill>
                            <a:srgbClr val="000000"/>
                          </a:solidFill>
                          <a:effectLst/>
                          <a:latin typeface="+mj-lt"/>
                        </a:rPr>
                        <a:t> Stockholm</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66,0</a:t>
                      </a:r>
                    </a:p>
                  </a:txBody>
                  <a:tcPr marL="9525" marR="9525" marT="9525" marB="0" anchor="b">
                    <a:noFill/>
                  </a:tcPr>
                </a:tc>
                <a:tc>
                  <a:txBody>
                    <a:bodyPr/>
                    <a:lstStyle/>
                    <a:p>
                      <a:pPr algn="ctr" fontAlgn="b"/>
                      <a:r>
                        <a:rPr lang="sv-SE" sz="1100" b="1" i="0" u="none" strike="noStrike" dirty="0" err="1" smtClean="0">
                          <a:solidFill>
                            <a:srgbClr val="000000"/>
                          </a:solidFill>
                          <a:effectLst/>
                          <a:latin typeface="Futura std book"/>
                        </a:rPr>
                        <a:t>n.d</a:t>
                      </a:r>
                      <a:r>
                        <a:rPr lang="sv-SE" sz="1100" b="1" i="0" u="none" strike="noStrike" dirty="0" smtClean="0">
                          <a:solidFill>
                            <a:srgbClr val="000000"/>
                          </a:solidFill>
                          <a:effectLst/>
                          <a:latin typeface="Futura std book"/>
                        </a:rPr>
                        <a:t>.</a:t>
                      </a:r>
                      <a:endParaRPr lang="sv-SE" sz="1100" b="1" i="0" u="none" strike="noStrike" dirty="0">
                        <a:solidFill>
                          <a:srgbClr val="000000"/>
                        </a:solidFill>
                        <a:effectLst/>
                        <a:latin typeface="Futura std book"/>
                      </a:endParaRPr>
                    </a:p>
                  </a:txBody>
                  <a:tcPr marL="9525" marR="9525" marT="9525" marB="0" anchor="b"/>
                </a:tc>
                <a:tc>
                  <a:txBody>
                    <a:bodyPr/>
                    <a:lstStyle/>
                    <a:p>
                      <a:pPr algn="ctr" fontAlgn="b"/>
                      <a:r>
                        <a:rPr lang="sv-SE" sz="1100" b="1" i="0" u="none" strike="noStrike">
                          <a:solidFill>
                            <a:srgbClr val="000000"/>
                          </a:solidFill>
                          <a:effectLst/>
                          <a:latin typeface="Futura std book"/>
                        </a:rPr>
                        <a:t>40,0</a:t>
                      </a:r>
                    </a:p>
                  </a:txBody>
                  <a:tcPr marL="9525" marR="9525" marT="9525" marB="0" anchor="b"/>
                </a:tc>
                <a:tc>
                  <a:txBody>
                    <a:bodyPr/>
                    <a:lstStyle/>
                    <a:p>
                      <a:pPr algn="ctr" fontAlgn="b"/>
                      <a:r>
                        <a:rPr lang="sv-SE" sz="1100" b="1" i="0" u="none" strike="noStrike">
                          <a:solidFill>
                            <a:srgbClr val="000000"/>
                          </a:solidFill>
                          <a:effectLst/>
                          <a:latin typeface="Futura std book"/>
                        </a:rPr>
                        <a:t>5,2</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dirty="0" smtClean="0">
                          <a:solidFill>
                            <a:srgbClr val="000000"/>
                          </a:solidFill>
                          <a:effectLst/>
                          <a:latin typeface="+mj-lt"/>
                        </a:rPr>
                        <a:t>Sweden, </a:t>
                      </a:r>
                      <a:r>
                        <a:rPr lang="sv-SE" sz="1100" b="0" i="0" u="none" strike="noStrike" dirty="0" err="1" smtClean="0">
                          <a:solidFill>
                            <a:srgbClr val="000000"/>
                          </a:solidFill>
                          <a:effectLst/>
                          <a:latin typeface="+mj-lt"/>
                        </a:rPr>
                        <a:t>excl</a:t>
                      </a:r>
                      <a:r>
                        <a:rPr lang="sv-SE" sz="1100" b="0" i="0" u="none" strike="noStrike" dirty="0" smtClean="0">
                          <a:solidFill>
                            <a:srgbClr val="000000"/>
                          </a:solidFill>
                          <a:effectLst/>
                          <a:latin typeface="+mj-lt"/>
                        </a:rPr>
                        <a:t>. Stockholm </a:t>
                      </a:r>
                      <a:r>
                        <a:rPr lang="sv-SE" sz="1100" b="0" i="0" u="none" strike="noStrike" dirty="0" err="1" smtClean="0">
                          <a:solidFill>
                            <a:srgbClr val="000000"/>
                          </a:solidFill>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203,4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65,8</a:t>
                      </a:r>
                    </a:p>
                  </a:txBody>
                  <a:tcPr marL="9525" marR="9525" marT="9525" marB="0" anchor="b"/>
                </a:tc>
                <a:tc>
                  <a:txBody>
                    <a:bodyPr/>
                    <a:lstStyle/>
                    <a:p>
                      <a:pPr algn="ctr" fontAlgn="b"/>
                      <a:r>
                        <a:rPr lang="sv-SE" sz="1100" b="0" i="0" u="none" strike="noStrike">
                          <a:solidFill>
                            <a:srgbClr val="000000"/>
                          </a:solidFill>
                          <a:effectLst/>
                          <a:latin typeface="Futura std book"/>
                        </a:rPr>
                        <a:t>36,6</a:t>
                      </a:r>
                    </a:p>
                  </a:txBody>
                  <a:tcPr marL="9525" marR="9525" marT="9525" marB="0" anchor="b"/>
                </a:tc>
                <a:tc>
                  <a:txBody>
                    <a:bodyPr/>
                    <a:lstStyle/>
                    <a:p>
                      <a:pPr algn="ctr" fontAlgn="b"/>
                      <a:r>
                        <a:rPr lang="sv-SE" sz="1100" b="0" i="0" u="none" strike="noStrike" dirty="0">
                          <a:solidFill>
                            <a:srgbClr val="000000"/>
                          </a:solidFill>
                          <a:effectLst/>
                          <a:latin typeface="Futura std book"/>
                        </a:rPr>
                        <a:t>4,8</a:t>
                      </a:r>
                    </a:p>
                  </a:txBody>
                  <a:tcPr marL="9525" marR="9525" marT="9525" marB="0" anchor="b"/>
                </a:tc>
                <a:extLst>
                  <a:ext uri="{0D108BD9-81ED-4DB2-BD59-A6C34878D82A}">
                    <a16:rowId xmlns:a16="http://schemas.microsoft.com/office/drawing/2014/main" val="10006"/>
                  </a:ext>
                </a:extLst>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a:t>
            </a:r>
            <a:r>
              <a:rPr lang="sv-SE" sz="1000" dirty="0" smtClean="0"/>
              <a:t>Sweden</a:t>
            </a:r>
            <a:endParaRPr lang="sv-SE" sz="1000" dirty="0"/>
          </a:p>
        </p:txBody>
      </p:sp>
    </p:spTree>
    <p:extLst>
      <p:ext uri="{BB962C8B-B14F-4D97-AF65-F5344CB8AC3E}">
        <p14:creationId xmlns:p14="http://schemas.microsoft.com/office/powerpoint/2010/main" val="1948696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06686" y="350059"/>
            <a:ext cx="8410005" cy="727828"/>
          </a:xfrm>
        </p:spPr>
        <p:txBody>
          <a:bodyPr/>
          <a:lstStyle/>
          <a:p>
            <a:pPr>
              <a:lnSpc>
                <a:spcPct val="100000"/>
              </a:lnSpc>
            </a:pPr>
            <a:r>
              <a:rPr lang="sv-SE" sz="2800" dirty="0" err="1" smtClean="0"/>
              <a:t>Economic</a:t>
            </a:r>
            <a:r>
              <a:rPr lang="sv-SE" sz="2800" dirty="0" smtClean="0"/>
              <a:t> </a:t>
            </a:r>
            <a:r>
              <a:rPr lang="sv-SE" sz="2800" dirty="0" err="1" smtClean="0"/>
              <a:t>growth</a:t>
            </a:r>
            <a:r>
              <a:rPr lang="sv-SE" sz="2800" dirty="0" smtClean="0"/>
              <a:t>, 2016 Q4</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4160259486"/>
              </p:ext>
            </p:extLst>
          </p:nvPr>
        </p:nvGraphicFramePr>
        <p:xfrm>
          <a:off x="402337" y="983679"/>
          <a:ext cx="8204344" cy="3821283"/>
        </p:xfrm>
        <a:graphic>
          <a:graphicData uri="http://schemas.openxmlformats.org/drawingml/2006/table">
            <a:tbl>
              <a:tblPr>
                <a:tableStyleId>{68D230F3-CF80-4859-8CE7-A43EE81993B5}</a:tableStyleId>
              </a:tblPr>
              <a:tblGrid>
                <a:gridCol w="2289658">
                  <a:extLst>
                    <a:ext uri="{9D8B030D-6E8A-4147-A177-3AD203B41FA5}">
                      <a16:colId xmlns:a16="http://schemas.microsoft.com/office/drawing/2014/main" val="20000"/>
                    </a:ext>
                  </a:extLst>
                </a:gridCol>
                <a:gridCol w="903224">
                  <a:extLst>
                    <a:ext uri="{9D8B030D-6E8A-4147-A177-3AD203B41FA5}">
                      <a16:colId xmlns:a16="http://schemas.microsoft.com/office/drawing/2014/main" val="20001"/>
                    </a:ext>
                  </a:extLst>
                </a:gridCol>
                <a:gridCol w="623888">
                  <a:extLst>
                    <a:ext uri="{9D8B030D-6E8A-4147-A177-3AD203B41FA5}">
                      <a16:colId xmlns:a16="http://schemas.microsoft.com/office/drawing/2014/main" val="20002"/>
                    </a:ext>
                  </a:extLst>
                </a:gridCol>
                <a:gridCol w="623888">
                  <a:extLst>
                    <a:ext uri="{9D8B030D-6E8A-4147-A177-3AD203B41FA5}">
                      <a16:colId xmlns:a16="http://schemas.microsoft.com/office/drawing/2014/main" val="20003"/>
                    </a:ext>
                  </a:extLst>
                </a:gridCol>
                <a:gridCol w="693132">
                  <a:extLst>
                    <a:ext uri="{9D8B030D-6E8A-4147-A177-3AD203B41FA5}">
                      <a16:colId xmlns:a16="http://schemas.microsoft.com/office/drawing/2014/main" val="20004"/>
                    </a:ext>
                  </a:extLst>
                </a:gridCol>
                <a:gridCol w="198990">
                  <a:extLst>
                    <a:ext uri="{9D8B030D-6E8A-4147-A177-3AD203B41FA5}">
                      <a16:colId xmlns:a16="http://schemas.microsoft.com/office/drawing/2014/main" val="20005"/>
                    </a:ext>
                  </a:extLst>
                </a:gridCol>
                <a:gridCol w="885139">
                  <a:extLst>
                    <a:ext uri="{9D8B030D-6E8A-4147-A177-3AD203B41FA5}">
                      <a16:colId xmlns:a16="http://schemas.microsoft.com/office/drawing/2014/main" val="20006"/>
                    </a:ext>
                  </a:extLst>
                </a:gridCol>
                <a:gridCol w="738649">
                  <a:extLst>
                    <a:ext uri="{9D8B030D-6E8A-4147-A177-3AD203B41FA5}">
                      <a16:colId xmlns:a16="http://schemas.microsoft.com/office/drawing/2014/main" val="20007"/>
                    </a:ext>
                  </a:extLst>
                </a:gridCol>
                <a:gridCol w="623888">
                  <a:extLst>
                    <a:ext uri="{9D8B030D-6E8A-4147-A177-3AD203B41FA5}">
                      <a16:colId xmlns:a16="http://schemas.microsoft.com/office/drawing/2014/main" val="20008"/>
                    </a:ext>
                  </a:extLst>
                </a:gridCol>
                <a:gridCol w="623888">
                  <a:extLst>
                    <a:ext uri="{9D8B030D-6E8A-4147-A177-3AD203B41FA5}">
                      <a16:colId xmlns:a16="http://schemas.microsoft.com/office/drawing/2014/main" val="20009"/>
                    </a:ext>
                  </a:extLst>
                </a:gridCol>
              </a:tblGrid>
              <a:tr h="212578">
                <a:tc>
                  <a:txBody>
                    <a:bodyPr/>
                    <a:lstStyle/>
                    <a:p>
                      <a:pPr algn="l" fontAlgn="b"/>
                      <a:endParaRPr lang="sv-SE" sz="1300" b="0" i="0" u="none" strike="noStrike" dirty="0">
                        <a:solidFill>
                          <a:srgbClr val="000000"/>
                        </a:solidFill>
                        <a:effectLst/>
                        <a:latin typeface="+mj-lt"/>
                      </a:endParaRPr>
                    </a:p>
                  </a:txBody>
                  <a:tcPr marL="9525" marR="9525" marT="9525" marB="0" anchor="b"/>
                </a:tc>
                <a:tc gridSpan="4">
                  <a:txBody>
                    <a:bodyPr/>
                    <a:lstStyle/>
                    <a:p>
                      <a:pPr algn="ctr" fontAlgn="b"/>
                      <a:r>
                        <a:rPr lang="sv-SE" sz="1300" b="1" i="0" u="none" strike="noStrike" dirty="0" smtClean="0">
                          <a:solidFill>
                            <a:srgbClr val="000000"/>
                          </a:solidFill>
                          <a:effectLst/>
                          <a:latin typeface="+mj-lt"/>
                        </a:rPr>
                        <a:t>Stockholm</a:t>
                      </a:r>
                      <a:r>
                        <a:rPr lang="sv-SE" sz="1300" b="1" i="0" u="none" strike="noStrike" baseline="0" dirty="0" smtClean="0">
                          <a:solidFill>
                            <a:srgbClr val="000000"/>
                          </a:solidFill>
                          <a:effectLst/>
                          <a:latin typeface="+mj-lt"/>
                        </a:rPr>
                        <a:t> </a:t>
                      </a:r>
                      <a:r>
                        <a:rPr lang="sv-SE" sz="1300" b="1" i="0" u="none" strike="noStrike" baseline="0" dirty="0" err="1" smtClean="0">
                          <a:solidFill>
                            <a:srgbClr val="000000"/>
                          </a:solidFill>
                          <a:effectLst/>
                          <a:latin typeface="+mj-lt"/>
                        </a:rPr>
                        <a:t>county</a:t>
                      </a:r>
                      <a:endParaRPr lang="sv-SE" sz="1300" b="1" i="0" u="none" strike="noStrike" dirty="0">
                        <a:solidFill>
                          <a:srgbClr val="000000"/>
                        </a:solidFill>
                        <a:effectLst/>
                        <a:latin typeface="+mj-lt"/>
                      </a:endParaRPr>
                    </a:p>
                  </a:txBody>
                  <a:tcPr marL="9525" marR="9525" marT="9525" marB="0" anchor="b"/>
                </a:tc>
                <a:tc hMerge="1">
                  <a:txBody>
                    <a:bodyPr/>
                    <a:lstStyle/>
                    <a:p>
                      <a:endParaRPr lang="sv-SE"/>
                    </a:p>
                  </a:txBody>
                  <a:tcPr/>
                </a:tc>
                <a:tc hMerge="1">
                  <a:txBody>
                    <a:bodyPr/>
                    <a:lstStyle/>
                    <a:p>
                      <a:pPr algn="l" fontAlgn="b"/>
                      <a:endParaRPr lang="sv-SE" sz="1400" b="1" i="0" u="none" strike="noStrike" dirty="0">
                        <a:solidFill>
                          <a:srgbClr val="000000"/>
                        </a:solidFill>
                        <a:effectLst/>
                        <a:latin typeface="+mj-lt"/>
                      </a:endParaRPr>
                    </a:p>
                  </a:txBody>
                  <a:tcPr marL="9525" marR="9525" marT="9525" marB="0" anchor="b"/>
                </a:tc>
                <a:tc hMerge="1">
                  <a:txBody>
                    <a:bodyPr/>
                    <a:lstStyle/>
                    <a:p>
                      <a:pPr algn="l" fontAlgn="b"/>
                      <a:endParaRPr lang="sv-SE" sz="1400" b="1" i="0" u="none" strike="noStrike" dirty="0">
                        <a:solidFill>
                          <a:srgbClr val="000000"/>
                        </a:solidFill>
                        <a:effectLst/>
                        <a:latin typeface="+mj-lt"/>
                      </a:endParaRPr>
                    </a:p>
                  </a:txBody>
                  <a:tcPr marL="9525" marR="9525" marT="9525" marB="0" anchor="b"/>
                </a:tc>
                <a:tc>
                  <a:txBody>
                    <a:bodyPr/>
                    <a:lstStyle/>
                    <a:p>
                      <a:pPr algn="l" fontAlgn="b"/>
                      <a:endParaRPr lang="sv-SE" sz="1300" b="1" i="0" u="none" strike="noStrike" dirty="0">
                        <a:solidFill>
                          <a:srgbClr val="000000"/>
                        </a:solidFill>
                        <a:effectLst/>
                        <a:latin typeface="+mj-lt"/>
                      </a:endParaRPr>
                    </a:p>
                  </a:txBody>
                  <a:tcPr marL="9525" marR="9525" marT="9525" marB="0" anchor="b"/>
                </a:tc>
                <a:tc gridSpan="4">
                  <a:txBody>
                    <a:bodyPr/>
                    <a:lstStyle/>
                    <a:p>
                      <a:pPr algn="ctr" fontAlgn="b"/>
                      <a:r>
                        <a:rPr lang="sv-SE" sz="1300" b="1" i="0" u="none" strike="noStrike" dirty="0" smtClean="0">
                          <a:solidFill>
                            <a:srgbClr val="000000"/>
                          </a:solidFill>
                          <a:effectLst/>
                          <a:latin typeface="+mj-lt"/>
                        </a:rPr>
                        <a:t>City </a:t>
                      </a:r>
                      <a:r>
                        <a:rPr lang="sv-SE" sz="1300" b="1" i="0" u="none" strike="noStrike" dirty="0" err="1" smtClean="0">
                          <a:solidFill>
                            <a:srgbClr val="000000"/>
                          </a:solidFill>
                          <a:effectLst/>
                          <a:latin typeface="+mj-lt"/>
                        </a:rPr>
                        <a:t>of</a:t>
                      </a:r>
                      <a:r>
                        <a:rPr lang="sv-SE" sz="1300" b="1" i="0" u="none" strike="noStrike" dirty="0" smtClean="0">
                          <a:solidFill>
                            <a:srgbClr val="000000"/>
                          </a:solidFill>
                          <a:effectLst/>
                          <a:latin typeface="+mj-lt"/>
                        </a:rPr>
                        <a:t> Stockholm</a:t>
                      </a:r>
                      <a:endParaRPr lang="sv-SE" sz="1300" b="1" i="0" u="none" strike="noStrike" dirty="0">
                        <a:solidFill>
                          <a:srgbClr val="000000"/>
                        </a:solidFill>
                        <a:effectLst/>
                        <a:latin typeface="+mj-lt"/>
                      </a:endParaRPr>
                    </a:p>
                  </a:txBody>
                  <a:tcPr marL="9525" marR="9525" marT="9525" marB="0" anchor="b"/>
                </a:tc>
                <a:tc hMerge="1">
                  <a:txBody>
                    <a:bodyPr/>
                    <a:lstStyle/>
                    <a:p>
                      <a:endParaRPr lang="sv-SE"/>
                    </a:p>
                  </a:txBody>
                  <a:tcPr/>
                </a:tc>
                <a:tc hMerge="1">
                  <a:txBody>
                    <a:bodyPr/>
                    <a:lstStyle/>
                    <a:p>
                      <a:pPr algn="l" fontAlgn="b"/>
                      <a:endParaRPr lang="sv-SE" sz="1400" b="0" i="0" u="none" strike="noStrike" dirty="0">
                        <a:solidFill>
                          <a:srgbClr val="000000"/>
                        </a:solidFill>
                        <a:effectLst/>
                        <a:latin typeface="+mj-lt"/>
                      </a:endParaRPr>
                    </a:p>
                  </a:txBody>
                  <a:tcPr marL="9525" marR="9525" marT="9525" marB="0" anchor="b"/>
                </a:tc>
                <a:tc hMerge="1">
                  <a:txBody>
                    <a:bodyPr/>
                    <a:lstStyle/>
                    <a:p>
                      <a:pPr algn="l" fontAlgn="b"/>
                      <a:endParaRPr lang="sv-SE" sz="11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00"/>
                  </a:ext>
                </a:extLst>
              </a:tr>
              <a:tr h="161705">
                <a:tc>
                  <a:txBody>
                    <a:bodyPr/>
                    <a:lstStyle/>
                    <a:p>
                      <a:pPr algn="l" fontAlgn="b"/>
                      <a:endParaRPr lang="sv-SE" sz="1050" b="0" i="0" u="none" strike="noStrike" dirty="0">
                        <a:solidFill>
                          <a:srgbClr val="000000"/>
                        </a:solidFill>
                        <a:effectLst/>
                        <a:latin typeface="+mj-lt"/>
                      </a:endParaRPr>
                    </a:p>
                  </a:txBody>
                  <a:tcPr marL="9525" marR="9525" marT="9525" marB="0" anchor="b"/>
                </a:tc>
                <a:tc>
                  <a:txBody>
                    <a:bodyPr/>
                    <a:lstStyle/>
                    <a:p>
                      <a:pPr algn="l" fontAlgn="b"/>
                      <a:endParaRPr lang="sv-SE" sz="1050" b="0" i="0" u="none" strike="noStrike" dirty="0">
                        <a:solidFill>
                          <a:srgbClr val="000000"/>
                        </a:solidFill>
                        <a:effectLst/>
                        <a:latin typeface="+mj-lt"/>
                      </a:endParaRPr>
                    </a:p>
                  </a:txBody>
                  <a:tcPr marL="9525" marR="9525" marT="9525" marB="0" anchor="b"/>
                </a:tc>
                <a:tc gridSpan="3">
                  <a:txBody>
                    <a:bodyPr/>
                    <a:lstStyle/>
                    <a:p>
                      <a:pPr algn="l" fontAlgn="b"/>
                      <a:r>
                        <a:rPr lang="sv-SE" sz="1050" b="0" i="0" u="none" strike="noStrike" dirty="0" err="1" smtClean="0">
                          <a:solidFill>
                            <a:srgbClr val="000000"/>
                          </a:solidFill>
                          <a:effectLst/>
                          <a:latin typeface="+mj-lt"/>
                        </a:rPr>
                        <a:t>Growth</a:t>
                      </a:r>
                      <a:r>
                        <a:rPr lang="sv-SE" sz="1050" b="0" i="0" u="none" strike="noStrike" dirty="0" smtClean="0">
                          <a:solidFill>
                            <a:srgbClr val="000000"/>
                          </a:solidFill>
                          <a:effectLst/>
                          <a:latin typeface="+mj-lt"/>
                        </a:rPr>
                        <a:t> </a:t>
                      </a:r>
                      <a:r>
                        <a:rPr lang="sv-SE" sz="1050" b="0" i="0" u="none" strike="noStrike" dirty="0">
                          <a:solidFill>
                            <a:srgbClr val="000000"/>
                          </a:solidFill>
                          <a:effectLst/>
                          <a:latin typeface="+mj-lt"/>
                        </a:rPr>
                        <a:t>(%) </a:t>
                      </a:r>
                      <a:r>
                        <a:rPr lang="sv-SE" sz="1050" b="0" i="0" u="none" strike="noStrike" dirty="0" err="1" smtClean="0">
                          <a:solidFill>
                            <a:srgbClr val="000000"/>
                          </a:solidFill>
                          <a:effectLst/>
                          <a:latin typeface="+mj-lt"/>
                        </a:rPr>
                        <a:t>since</a:t>
                      </a:r>
                      <a:r>
                        <a:rPr lang="sv-SE" sz="1050" b="0" i="0" u="none" strike="noStrike" dirty="0" smtClean="0">
                          <a:solidFill>
                            <a:srgbClr val="000000"/>
                          </a:solidFill>
                          <a:effectLst/>
                          <a:latin typeface="+mj-lt"/>
                        </a:rPr>
                        <a:t>,</a:t>
                      </a:r>
                      <a:endParaRPr lang="sv-SE" sz="1050" b="0" i="0" u="none" strike="noStrike" dirty="0">
                        <a:solidFill>
                          <a:srgbClr val="000000"/>
                        </a:solidFill>
                        <a:effectLst/>
                        <a:latin typeface="+mj-lt"/>
                      </a:endParaRPr>
                    </a:p>
                  </a:txBody>
                  <a:tcPr marL="9525" marR="9525" marT="9525" marB="0" anchor="b"/>
                </a:tc>
                <a:tc hMerge="1">
                  <a:txBody>
                    <a:bodyPr/>
                    <a:lstStyle/>
                    <a:p>
                      <a:endParaRPr lang="sv-SE"/>
                    </a:p>
                  </a:txBody>
                  <a:tcPr/>
                </a:tc>
                <a:tc hMerge="1">
                  <a:txBody>
                    <a:bodyPr/>
                    <a:lstStyle/>
                    <a:p>
                      <a:endParaRPr lang="sv-SE"/>
                    </a:p>
                  </a:txBody>
                  <a:tcPr/>
                </a:tc>
                <a:tc>
                  <a:txBody>
                    <a:bodyPr/>
                    <a:lstStyle/>
                    <a:p>
                      <a:pPr algn="l" fontAlgn="b"/>
                      <a:endParaRPr lang="sv-SE" sz="1050" b="0" i="0" u="none" strike="noStrike" dirty="0">
                        <a:solidFill>
                          <a:srgbClr val="000000"/>
                        </a:solidFill>
                        <a:effectLst/>
                        <a:latin typeface="+mj-lt"/>
                      </a:endParaRPr>
                    </a:p>
                  </a:txBody>
                  <a:tcPr marL="9525" marR="9525" marT="9525" marB="0" anchor="b"/>
                </a:tc>
                <a:tc>
                  <a:txBody>
                    <a:bodyPr/>
                    <a:lstStyle/>
                    <a:p>
                      <a:pPr algn="l" fontAlgn="b"/>
                      <a:endParaRPr lang="sv-SE" sz="1050" b="0" i="0" u="none" strike="noStrike" dirty="0">
                        <a:solidFill>
                          <a:srgbClr val="000000"/>
                        </a:solidFill>
                        <a:effectLst/>
                        <a:latin typeface="+mj-lt"/>
                      </a:endParaRPr>
                    </a:p>
                  </a:txBody>
                  <a:tcPr marL="9525" marR="9525" marT="9525" marB="0" anchor="b"/>
                </a:tc>
                <a:tc gridSpan="3">
                  <a:txBody>
                    <a:bodyPr/>
                    <a:lstStyle/>
                    <a:p>
                      <a:pPr algn="l" fontAlgn="b"/>
                      <a:r>
                        <a:rPr lang="sv-SE" sz="1050" b="0" i="0" u="none" strike="noStrike" dirty="0" err="1" smtClean="0">
                          <a:solidFill>
                            <a:srgbClr val="000000"/>
                          </a:solidFill>
                          <a:effectLst/>
                          <a:latin typeface="+mj-lt"/>
                        </a:rPr>
                        <a:t>Growth</a:t>
                      </a:r>
                      <a:r>
                        <a:rPr lang="sv-SE" sz="1050" b="0" i="0" u="none" strike="noStrike" dirty="0" smtClean="0">
                          <a:solidFill>
                            <a:srgbClr val="000000"/>
                          </a:solidFill>
                          <a:effectLst/>
                          <a:latin typeface="+mj-lt"/>
                        </a:rPr>
                        <a:t> (%) </a:t>
                      </a:r>
                      <a:r>
                        <a:rPr lang="sv-SE" sz="1050" b="0" i="0" u="none" strike="noStrike" dirty="0" err="1" smtClean="0">
                          <a:solidFill>
                            <a:srgbClr val="000000"/>
                          </a:solidFill>
                          <a:effectLst/>
                          <a:latin typeface="+mj-lt"/>
                        </a:rPr>
                        <a:t>since</a:t>
                      </a:r>
                      <a:r>
                        <a:rPr lang="sv-SE" sz="1050" b="0" i="0" u="none" strike="noStrike" dirty="0" smtClean="0">
                          <a:solidFill>
                            <a:srgbClr val="000000"/>
                          </a:solidFill>
                          <a:effectLst/>
                          <a:latin typeface="+mj-lt"/>
                        </a:rPr>
                        <a:t>,</a:t>
                      </a:r>
                      <a:endParaRPr lang="sv-SE" sz="1050" b="0" i="0" u="none" strike="noStrike" dirty="0">
                        <a:solidFill>
                          <a:srgbClr val="000000"/>
                        </a:solidFill>
                        <a:effectLst/>
                        <a:latin typeface="+mj-lt"/>
                      </a:endParaRP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1"/>
                  </a:ext>
                </a:extLst>
              </a:tr>
              <a:tr h="154437">
                <a:tc>
                  <a:txBody>
                    <a:bodyPr/>
                    <a:lstStyle/>
                    <a:p>
                      <a:pPr algn="l" fontAlgn="b"/>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kern="1200" dirty="0" smtClean="0">
                          <a:solidFill>
                            <a:schemeClr val="tx1"/>
                          </a:solidFill>
                          <a:effectLst/>
                          <a:latin typeface="+mn-lt"/>
                          <a:ea typeface="+mn-ea"/>
                          <a:cs typeface="+mn-cs"/>
                        </a:rPr>
                        <a:t>Billion </a:t>
                      </a:r>
                      <a:r>
                        <a:rPr lang="sv-SE" sz="1000" b="0" i="0" u="none" strike="noStrike" kern="1200" dirty="0" err="1" smtClean="0">
                          <a:solidFill>
                            <a:schemeClr val="tx1"/>
                          </a:solidFill>
                          <a:effectLst/>
                          <a:latin typeface="+mn-lt"/>
                          <a:ea typeface="+mn-ea"/>
                          <a:cs typeface="+mn-cs"/>
                        </a:rPr>
                        <a:t>cr</a:t>
                      </a:r>
                      <a:r>
                        <a:rPr lang="sv-SE" sz="1000" b="0" i="0" u="none" strike="noStrike" kern="1200" dirty="0" smtClean="0">
                          <a:solidFill>
                            <a:schemeClr val="tx1"/>
                          </a:solidFill>
                          <a:effectLst/>
                          <a:latin typeface="+mn-lt"/>
                          <a:ea typeface="+mn-ea"/>
                          <a:cs typeface="+mn-cs"/>
                        </a:rPr>
                        <a:t>.</a:t>
                      </a:r>
                      <a:endParaRPr lang="sv-SE" sz="1100" b="0" i="0" u="none" strike="noStrike" kern="1200" dirty="0">
                        <a:solidFill>
                          <a:srgbClr val="000000"/>
                        </a:solidFill>
                        <a:effectLst/>
                        <a:latin typeface="+mn-lt"/>
                        <a:ea typeface="+mn-ea"/>
                        <a:cs typeface="+mn-cs"/>
                      </a:endParaRPr>
                    </a:p>
                  </a:txBody>
                  <a:tcPr marL="9525" marR="9525" marT="9525" marB="0" anchor="b">
                    <a:noFill/>
                  </a:tcPr>
                </a:tc>
                <a:tc>
                  <a:txBody>
                    <a:bodyPr/>
                    <a:lstStyle/>
                    <a:p>
                      <a:pPr algn="ctr" fontAlgn="b"/>
                      <a:r>
                        <a:rPr lang="sv-SE" sz="1000" b="0" i="0" u="none" strike="noStrike" dirty="0" smtClean="0">
                          <a:solidFill>
                            <a:srgbClr val="000000"/>
                          </a:solidFill>
                          <a:effectLst/>
                          <a:latin typeface="+mj-lt"/>
                        </a:rPr>
                        <a:t>2009 Q1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2010 </a:t>
                      </a:r>
                      <a:r>
                        <a:rPr lang="sv-SE" sz="1000" b="0" i="0" u="none" strike="noStrike" dirty="0" smtClean="0">
                          <a:solidFill>
                            <a:srgbClr val="000000"/>
                          </a:solidFill>
                          <a:effectLst/>
                          <a:latin typeface="+mj-lt"/>
                        </a:rPr>
                        <a:t>Q1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2015 Q4</a:t>
                      </a:r>
                    </a:p>
                  </a:txBody>
                  <a:tcPr marL="9525" marR="9525" marT="9525" marB="0" anchor="b"/>
                </a:tc>
                <a:tc>
                  <a:txBody>
                    <a:bodyPr/>
                    <a:lstStyle/>
                    <a:p>
                      <a:pPr algn="ctr" fontAlgn="b"/>
                      <a:endParaRPr lang="sv-SE" sz="1000" b="0" i="0" u="none" strike="noStrike" dirty="0">
                        <a:solidFill>
                          <a:srgbClr val="000000"/>
                        </a:solidFill>
                        <a:effectLst/>
                        <a:latin typeface="+mj-lt"/>
                      </a:endParaRPr>
                    </a:p>
                  </a:txBody>
                  <a:tcPr marL="9525" marR="9525" marT="9525" marB="0" anchor="b">
                    <a:noFill/>
                  </a:tcPr>
                </a:tc>
                <a:tc>
                  <a:txBody>
                    <a:bodyPr/>
                    <a:lstStyle/>
                    <a:p>
                      <a:pPr algn="ctr" fontAlgn="b"/>
                      <a:r>
                        <a:rPr lang="sv-SE" sz="1000" b="0" i="0" u="none" strike="noStrike" kern="1200" dirty="0" smtClean="0">
                          <a:solidFill>
                            <a:schemeClr val="tx1"/>
                          </a:solidFill>
                          <a:effectLst/>
                          <a:latin typeface="+mn-lt"/>
                          <a:ea typeface="+mn-ea"/>
                          <a:cs typeface="+mn-cs"/>
                        </a:rPr>
                        <a:t>Billion </a:t>
                      </a:r>
                      <a:r>
                        <a:rPr lang="sv-SE" sz="1000" b="0" i="0" u="none" strike="noStrike" kern="1200" dirty="0" err="1" smtClean="0">
                          <a:solidFill>
                            <a:schemeClr val="tx1"/>
                          </a:solidFill>
                          <a:effectLst/>
                          <a:latin typeface="+mn-lt"/>
                          <a:ea typeface="+mn-ea"/>
                          <a:cs typeface="+mn-cs"/>
                        </a:rPr>
                        <a:t>cr</a:t>
                      </a:r>
                      <a:r>
                        <a:rPr lang="sv-SE" sz="1000" b="0" i="0" u="none" strike="noStrike" kern="1200" dirty="0" smtClean="0">
                          <a:solidFill>
                            <a:schemeClr val="tx1"/>
                          </a:solidFill>
                          <a:effectLst/>
                          <a:latin typeface="+mn-lt"/>
                          <a:ea typeface="+mn-ea"/>
                          <a:cs typeface="+mn-cs"/>
                        </a:rPr>
                        <a:t>.</a:t>
                      </a:r>
                      <a:endParaRPr lang="sv-SE" sz="1100" b="0" i="0" u="none" strike="noStrike" kern="1200" dirty="0">
                        <a:solidFill>
                          <a:srgbClr val="000000"/>
                        </a:solidFill>
                        <a:effectLst/>
                        <a:latin typeface="+mn-lt"/>
                        <a:ea typeface="+mn-ea"/>
                        <a:cs typeface="+mn-cs"/>
                      </a:endParaRPr>
                    </a:p>
                  </a:txBody>
                  <a:tcPr marL="9525" marR="9525" marT="9525" marB="0" anchor="b">
                    <a:noFill/>
                  </a:tcPr>
                </a:tc>
                <a:tc>
                  <a:txBody>
                    <a:bodyPr/>
                    <a:lstStyle/>
                    <a:p>
                      <a:pPr algn="ctr" fontAlgn="b"/>
                      <a:r>
                        <a:rPr lang="sv-SE" sz="1000" b="0" i="0" u="none" strike="noStrike" dirty="0" smtClean="0">
                          <a:solidFill>
                            <a:srgbClr val="000000"/>
                          </a:solidFill>
                          <a:effectLst/>
                          <a:latin typeface="+mj-lt"/>
                        </a:rPr>
                        <a:t>2009 Q1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2010 </a:t>
                      </a:r>
                      <a:r>
                        <a:rPr lang="sv-SE" sz="1000" b="0" i="0" u="none" strike="noStrike" dirty="0" smtClean="0">
                          <a:solidFill>
                            <a:srgbClr val="000000"/>
                          </a:solidFill>
                          <a:effectLst/>
                          <a:latin typeface="+mj-lt"/>
                        </a:rPr>
                        <a:t>Q1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2015 Q4</a:t>
                      </a:r>
                      <a:endParaRPr lang="sv-SE" sz="10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02"/>
                  </a:ext>
                </a:extLst>
              </a:tr>
              <a:tr h="139902">
                <a:tc>
                  <a:txBody>
                    <a:bodyPr/>
                    <a:lstStyle/>
                    <a:p>
                      <a:pPr algn="l" fontAlgn="b"/>
                      <a:r>
                        <a:rPr lang="sv-SE" sz="1000" b="0" i="1" u="none" strike="noStrike">
                          <a:solidFill>
                            <a:srgbClr val="000000"/>
                          </a:solidFill>
                          <a:effectLst/>
                          <a:latin typeface="Futura std book"/>
                        </a:rPr>
                        <a:t>Total</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a:rPr>
                        <a:t>123,6</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a:rPr>
                        <a:t>39,5</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a:rPr>
                        <a:t>37,7</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a:rPr>
                        <a:t>5,9</a:t>
                      </a:r>
                    </a:p>
                  </a:txBody>
                  <a:tcPr marL="9525" marR="9525" marT="9525" marB="0" anchor="b">
                    <a:solidFill>
                      <a:schemeClr val="bg1">
                        <a:lumMod val="85000"/>
                      </a:schemeClr>
                    </a:solidFill>
                  </a:tcPr>
                </a:tc>
                <a:tc>
                  <a:txBody>
                    <a:bodyPr/>
                    <a:lstStyle/>
                    <a:p>
                      <a:pPr algn="ctr" fontAlgn="b"/>
                      <a:endParaRPr lang="sv-SE" sz="1000" b="0" i="0" u="none" strike="noStrike">
                        <a:solidFill>
                          <a:srgbClr val="000000"/>
                        </a:solidFill>
                        <a:effectLst/>
                        <a:latin typeface="Futura std book"/>
                      </a:endParaRP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a:rPr>
                        <a:t>76,7</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a:rPr>
                        <a:t>40,1</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a:rPr>
                        <a:t>38,0</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a:rPr>
                        <a:t>5,3</a:t>
                      </a:r>
                    </a:p>
                  </a:txBody>
                  <a:tcPr marL="9525" marR="9525" marT="9525" marB="0" anchor="b">
                    <a:solidFill>
                      <a:schemeClr val="bg1">
                        <a:lumMod val="85000"/>
                      </a:schemeClr>
                    </a:solidFill>
                  </a:tcPr>
                </a:tc>
                <a:extLst>
                  <a:ext uri="{0D108BD9-81ED-4DB2-BD59-A6C34878D82A}">
                    <a16:rowId xmlns:a16="http://schemas.microsoft.com/office/drawing/2014/main" val="10003"/>
                  </a:ext>
                </a:extLst>
              </a:tr>
              <a:tr h="139902">
                <a:tc>
                  <a:txBody>
                    <a:bodyPr/>
                    <a:lstStyle/>
                    <a:p>
                      <a:pPr algn="l" fontAlgn="b"/>
                      <a:r>
                        <a:rPr lang="sv-SE" sz="900" b="0" i="0" u="none" strike="noStrike">
                          <a:solidFill>
                            <a:srgbClr val="000000"/>
                          </a:solidFill>
                          <a:effectLst/>
                          <a:latin typeface="Futura std book"/>
                        </a:rPr>
                        <a:t>Agriculture, forestry &amp; fishing</a:t>
                      </a:r>
                    </a:p>
                  </a:txBody>
                  <a:tcPr marL="9525" marR="9525" marT="9525" marB="0" anchor="b">
                    <a:noFill/>
                  </a:tcPr>
                </a:tc>
                <a:tc>
                  <a:txBody>
                    <a:bodyPr/>
                    <a:lstStyle/>
                    <a:p>
                      <a:pPr algn="ctr" fontAlgn="b"/>
                      <a:r>
                        <a:rPr lang="sv-SE" sz="900" b="0" i="0" u="none" strike="noStrike">
                          <a:solidFill>
                            <a:srgbClr val="000000"/>
                          </a:solidFill>
                          <a:effectLst/>
                          <a:latin typeface="Futura std book"/>
                        </a:rPr>
                        <a:t>0,2</a:t>
                      </a:r>
                    </a:p>
                  </a:txBody>
                  <a:tcPr marL="9525" marR="9525" marT="9525" marB="0" anchor="b">
                    <a:noFill/>
                  </a:tcPr>
                </a:tc>
                <a:tc>
                  <a:txBody>
                    <a:bodyPr/>
                    <a:lstStyle/>
                    <a:p>
                      <a:pPr algn="ctr" fontAlgn="b"/>
                      <a:r>
                        <a:rPr lang="sv-SE" sz="900" b="0" i="0" u="none" strike="noStrike">
                          <a:solidFill>
                            <a:srgbClr val="000000"/>
                          </a:solidFill>
                          <a:effectLst/>
                          <a:latin typeface="Futura std book"/>
                        </a:rPr>
                        <a:t>56,3</a:t>
                      </a:r>
                    </a:p>
                  </a:txBody>
                  <a:tcPr marL="9525" marR="9525" marT="9525" marB="0" anchor="b">
                    <a:noFill/>
                  </a:tcPr>
                </a:tc>
                <a:tc>
                  <a:txBody>
                    <a:bodyPr/>
                    <a:lstStyle/>
                    <a:p>
                      <a:pPr algn="ctr" fontAlgn="b"/>
                      <a:r>
                        <a:rPr lang="sv-SE" sz="900" b="0" i="0" u="none" strike="noStrike">
                          <a:solidFill>
                            <a:srgbClr val="000000"/>
                          </a:solidFill>
                          <a:effectLst/>
                          <a:latin typeface="Futura std book"/>
                        </a:rPr>
                        <a:t>38,0</a:t>
                      </a:r>
                    </a:p>
                  </a:txBody>
                  <a:tcPr marL="9525" marR="9525" marT="9525" marB="0" anchor="b">
                    <a:noFill/>
                  </a:tcPr>
                </a:tc>
                <a:tc>
                  <a:txBody>
                    <a:bodyPr/>
                    <a:lstStyle/>
                    <a:p>
                      <a:pPr algn="ctr" fontAlgn="b"/>
                      <a:r>
                        <a:rPr lang="sv-SE" sz="900" b="0" i="0" u="none" strike="noStrike">
                          <a:solidFill>
                            <a:srgbClr val="000000"/>
                          </a:solidFill>
                          <a:effectLst/>
                          <a:latin typeface="Futura std book"/>
                        </a:rPr>
                        <a:t>-0,7</a:t>
                      </a:r>
                    </a:p>
                  </a:txBody>
                  <a:tcPr marL="9525" marR="9525" marT="9525" marB="0" anchor="b">
                    <a:noFill/>
                  </a:tcPr>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0,0</a:t>
                      </a:r>
                    </a:p>
                  </a:txBody>
                  <a:tcPr marL="9525" marR="9525" marT="9525" marB="0" anchor="b">
                    <a:noFill/>
                  </a:tcPr>
                </a:tc>
                <a:tc>
                  <a:txBody>
                    <a:bodyPr/>
                    <a:lstStyle/>
                    <a:p>
                      <a:pPr algn="ctr" fontAlgn="b"/>
                      <a:r>
                        <a:rPr lang="sv-SE" sz="900" b="0" i="0" u="none" strike="noStrike">
                          <a:solidFill>
                            <a:srgbClr val="000000"/>
                          </a:solidFill>
                          <a:effectLst/>
                          <a:latin typeface="Futura std book"/>
                        </a:rPr>
                        <a:t>127,7</a:t>
                      </a:r>
                    </a:p>
                  </a:txBody>
                  <a:tcPr marL="9525" marR="9525" marT="9525" marB="0" anchor="b">
                    <a:noFill/>
                  </a:tcPr>
                </a:tc>
                <a:tc>
                  <a:txBody>
                    <a:bodyPr/>
                    <a:lstStyle/>
                    <a:p>
                      <a:pPr algn="ctr" fontAlgn="b"/>
                      <a:r>
                        <a:rPr lang="sv-SE" sz="900" b="0" i="0" u="none" strike="noStrike">
                          <a:solidFill>
                            <a:srgbClr val="000000"/>
                          </a:solidFill>
                          <a:effectLst/>
                          <a:latin typeface="Futura std book"/>
                        </a:rPr>
                        <a:t>49,4</a:t>
                      </a:r>
                    </a:p>
                  </a:txBody>
                  <a:tcPr marL="9525" marR="9525" marT="9525" marB="0" anchor="b">
                    <a:noFill/>
                  </a:tcPr>
                </a:tc>
                <a:tc>
                  <a:txBody>
                    <a:bodyPr/>
                    <a:lstStyle/>
                    <a:p>
                      <a:pPr algn="ctr" fontAlgn="b"/>
                      <a:r>
                        <a:rPr lang="sv-SE" sz="900" b="0" i="0" u="none" strike="noStrike">
                          <a:solidFill>
                            <a:srgbClr val="000000"/>
                          </a:solidFill>
                          <a:effectLst/>
                          <a:latin typeface="Futura std book"/>
                        </a:rPr>
                        <a:t>-1,2</a:t>
                      </a:r>
                    </a:p>
                  </a:txBody>
                  <a:tcPr marL="9525" marR="9525" marT="9525" marB="0" anchor="b">
                    <a:noFill/>
                  </a:tcPr>
                </a:tc>
                <a:extLst>
                  <a:ext uri="{0D108BD9-81ED-4DB2-BD59-A6C34878D82A}">
                    <a16:rowId xmlns:a16="http://schemas.microsoft.com/office/drawing/2014/main" val="10004"/>
                  </a:ext>
                </a:extLst>
              </a:tr>
              <a:tr h="139902">
                <a:tc>
                  <a:txBody>
                    <a:bodyPr/>
                    <a:lstStyle/>
                    <a:p>
                      <a:pPr algn="l" fontAlgn="b"/>
                      <a:r>
                        <a:rPr lang="sv-SE" sz="900" b="0" i="0" u="none" strike="noStrike">
                          <a:solidFill>
                            <a:srgbClr val="000000"/>
                          </a:solidFill>
                          <a:effectLst/>
                          <a:latin typeface="Futura std book"/>
                        </a:rPr>
                        <a:t>Manufacturing, mining, quarrying &amp; utilities</a:t>
                      </a:r>
                    </a:p>
                  </a:txBody>
                  <a:tcPr marL="9525" marR="9525" marT="9525" marB="0" anchor="b"/>
                </a:tc>
                <a:tc>
                  <a:txBody>
                    <a:bodyPr/>
                    <a:lstStyle/>
                    <a:p>
                      <a:pPr algn="ctr" fontAlgn="b"/>
                      <a:r>
                        <a:rPr lang="sv-SE" sz="900" b="0" i="0" u="none" strike="noStrike">
                          <a:solidFill>
                            <a:srgbClr val="000000"/>
                          </a:solidFill>
                          <a:effectLst/>
                          <a:latin typeface="Futura std book"/>
                        </a:rPr>
                        <a:t>8,8</a:t>
                      </a:r>
                    </a:p>
                  </a:txBody>
                  <a:tcPr marL="9525" marR="9525" marT="9525" marB="0" anchor="b">
                    <a:noFill/>
                  </a:tcPr>
                </a:tc>
                <a:tc>
                  <a:txBody>
                    <a:bodyPr/>
                    <a:lstStyle/>
                    <a:p>
                      <a:pPr algn="ctr" fontAlgn="b"/>
                      <a:r>
                        <a:rPr lang="sv-SE" sz="900" b="0" i="0" u="none" strike="noStrike">
                          <a:solidFill>
                            <a:srgbClr val="000000"/>
                          </a:solidFill>
                          <a:effectLst/>
                          <a:latin typeface="Futura std book"/>
                        </a:rPr>
                        <a:t>7,5</a:t>
                      </a:r>
                    </a:p>
                  </a:txBody>
                  <a:tcPr marL="9525" marR="9525" marT="9525" marB="0" anchor="b"/>
                </a:tc>
                <a:tc>
                  <a:txBody>
                    <a:bodyPr/>
                    <a:lstStyle/>
                    <a:p>
                      <a:pPr algn="ctr" fontAlgn="b"/>
                      <a:r>
                        <a:rPr lang="sv-SE" sz="900" b="0" i="0" u="none" strike="noStrike">
                          <a:solidFill>
                            <a:srgbClr val="000000"/>
                          </a:solidFill>
                          <a:effectLst/>
                          <a:latin typeface="Futura std book"/>
                        </a:rPr>
                        <a:t>11,6</a:t>
                      </a:r>
                    </a:p>
                  </a:txBody>
                  <a:tcPr marL="9525" marR="9525" marT="9525" marB="0" anchor="b"/>
                </a:tc>
                <a:tc>
                  <a:txBody>
                    <a:bodyPr/>
                    <a:lstStyle/>
                    <a:p>
                      <a:pPr algn="ctr" fontAlgn="b"/>
                      <a:r>
                        <a:rPr lang="sv-SE" sz="900" b="0" i="0" u="none" strike="noStrike">
                          <a:solidFill>
                            <a:srgbClr val="000000"/>
                          </a:solidFill>
                          <a:effectLst/>
                          <a:latin typeface="Futura std book"/>
                        </a:rPr>
                        <a:t>3,3</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4,2</a:t>
                      </a:r>
                    </a:p>
                  </a:txBody>
                  <a:tcPr marL="9525" marR="9525" marT="9525" marB="0" anchor="b">
                    <a:noFill/>
                  </a:tcPr>
                </a:tc>
                <a:tc>
                  <a:txBody>
                    <a:bodyPr/>
                    <a:lstStyle/>
                    <a:p>
                      <a:pPr algn="ctr" fontAlgn="b"/>
                      <a:r>
                        <a:rPr lang="sv-SE" sz="900" b="0" i="0" u="none" strike="noStrike">
                          <a:solidFill>
                            <a:srgbClr val="000000"/>
                          </a:solidFill>
                          <a:effectLst/>
                          <a:latin typeface="Futura std book"/>
                        </a:rPr>
                        <a:t>11,6</a:t>
                      </a:r>
                    </a:p>
                  </a:txBody>
                  <a:tcPr marL="9525" marR="9525" marT="9525" marB="0" anchor="b"/>
                </a:tc>
                <a:tc>
                  <a:txBody>
                    <a:bodyPr/>
                    <a:lstStyle/>
                    <a:p>
                      <a:pPr algn="ctr" fontAlgn="b"/>
                      <a:r>
                        <a:rPr lang="sv-SE" sz="900" b="0" i="0" u="none" strike="noStrike">
                          <a:solidFill>
                            <a:srgbClr val="000000"/>
                          </a:solidFill>
                          <a:effectLst/>
                          <a:latin typeface="Futura std book"/>
                        </a:rPr>
                        <a:t>11,9</a:t>
                      </a:r>
                    </a:p>
                  </a:txBody>
                  <a:tcPr marL="9525" marR="9525" marT="9525" marB="0" anchor="b"/>
                </a:tc>
                <a:tc>
                  <a:txBody>
                    <a:bodyPr/>
                    <a:lstStyle/>
                    <a:p>
                      <a:pPr algn="ctr" fontAlgn="b"/>
                      <a:r>
                        <a:rPr lang="sv-SE" sz="900" b="0" i="0" u="none" strike="noStrike">
                          <a:solidFill>
                            <a:srgbClr val="000000"/>
                          </a:solidFill>
                          <a:effectLst/>
                          <a:latin typeface="Futura std book"/>
                        </a:rPr>
                        <a:t>2,0</a:t>
                      </a:r>
                    </a:p>
                  </a:txBody>
                  <a:tcPr marL="9525" marR="9525" marT="9525" marB="0" anchor="b"/>
                </a:tc>
                <a:extLst>
                  <a:ext uri="{0D108BD9-81ED-4DB2-BD59-A6C34878D82A}">
                    <a16:rowId xmlns:a16="http://schemas.microsoft.com/office/drawing/2014/main" val="10005"/>
                  </a:ext>
                </a:extLst>
              </a:tr>
              <a:tr h="139902">
                <a:tc>
                  <a:txBody>
                    <a:bodyPr/>
                    <a:lstStyle/>
                    <a:p>
                      <a:pPr algn="l" fontAlgn="b"/>
                      <a:r>
                        <a:rPr lang="sv-SE" sz="900" b="0" i="0" u="none" strike="noStrike">
                          <a:solidFill>
                            <a:srgbClr val="000000"/>
                          </a:solidFill>
                          <a:effectLst/>
                          <a:latin typeface="Futura std book"/>
                        </a:rPr>
                        <a:t>Energy &amp; Environment</a:t>
                      </a:r>
                    </a:p>
                  </a:txBody>
                  <a:tcPr marL="9525" marR="9525" marT="9525" marB="0" anchor="b"/>
                </a:tc>
                <a:tc>
                  <a:txBody>
                    <a:bodyPr/>
                    <a:lstStyle/>
                    <a:p>
                      <a:pPr algn="ctr" fontAlgn="b"/>
                      <a:r>
                        <a:rPr lang="sv-SE" sz="900" b="0" i="0" u="none" strike="noStrike">
                          <a:solidFill>
                            <a:srgbClr val="000000"/>
                          </a:solidFill>
                          <a:effectLst/>
                          <a:latin typeface="Futura std book"/>
                        </a:rPr>
                        <a:t>1,1</a:t>
                      </a:r>
                    </a:p>
                  </a:txBody>
                  <a:tcPr marL="9525" marR="9525" marT="9525" marB="0" anchor="b">
                    <a:noFill/>
                  </a:tcPr>
                </a:tc>
                <a:tc>
                  <a:txBody>
                    <a:bodyPr/>
                    <a:lstStyle/>
                    <a:p>
                      <a:pPr algn="ctr" fontAlgn="b"/>
                      <a:r>
                        <a:rPr lang="sv-SE" sz="900" b="0" i="0" u="none" strike="noStrike">
                          <a:solidFill>
                            <a:srgbClr val="000000"/>
                          </a:solidFill>
                          <a:effectLst/>
                          <a:latin typeface="Futura std book"/>
                        </a:rPr>
                        <a:t>42,4</a:t>
                      </a:r>
                    </a:p>
                  </a:txBody>
                  <a:tcPr marL="9525" marR="9525" marT="9525" marB="0" anchor="b"/>
                </a:tc>
                <a:tc>
                  <a:txBody>
                    <a:bodyPr/>
                    <a:lstStyle/>
                    <a:p>
                      <a:pPr algn="ctr" fontAlgn="b"/>
                      <a:r>
                        <a:rPr lang="sv-SE" sz="900" b="0" i="0" u="none" strike="noStrike">
                          <a:solidFill>
                            <a:srgbClr val="000000"/>
                          </a:solidFill>
                          <a:effectLst/>
                          <a:latin typeface="Futura std book"/>
                        </a:rPr>
                        <a:t>40,6</a:t>
                      </a:r>
                    </a:p>
                  </a:txBody>
                  <a:tcPr marL="9525" marR="9525" marT="9525" marB="0" anchor="b"/>
                </a:tc>
                <a:tc>
                  <a:txBody>
                    <a:bodyPr/>
                    <a:lstStyle/>
                    <a:p>
                      <a:pPr algn="ctr" fontAlgn="b"/>
                      <a:r>
                        <a:rPr lang="sv-SE" sz="900" b="0" i="0" u="none" strike="noStrike">
                          <a:solidFill>
                            <a:srgbClr val="000000"/>
                          </a:solidFill>
                          <a:effectLst/>
                          <a:latin typeface="Futura std book"/>
                        </a:rPr>
                        <a:t>3,7</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0,5</a:t>
                      </a:r>
                    </a:p>
                  </a:txBody>
                  <a:tcPr marL="9525" marR="9525" marT="9525" marB="0" anchor="b">
                    <a:noFill/>
                  </a:tcPr>
                </a:tc>
                <a:tc>
                  <a:txBody>
                    <a:bodyPr/>
                    <a:lstStyle/>
                    <a:p>
                      <a:pPr algn="ctr" fontAlgn="b"/>
                      <a:r>
                        <a:rPr lang="sv-SE" sz="900" b="0" i="0" u="none" strike="noStrike">
                          <a:solidFill>
                            <a:srgbClr val="000000"/>
                          </a:solidFill>
                          <a:effectLst/>
                          <a:latin typeface="Futura std book"/>
                        </a:rPr>
                        <a:t>-12,6</a:t>
                      </a:r>
                    </a:p>
                  </a:txBody>
                  <a:tcPr marL="9525" marR="9525" marT="9525" marB="0" anchor="b"/>
                </a:tc>
                <a:tc>
                  <a:txBody>
                    <a:bodyPr/>
                    <a:lstStyle/>
                    <a:p>
                      <a:pPr algn="ctr" fontAlgn="b"/>
                      <a:r>
                        <a:rPr lang="sv-SE" sz="900" b="0" i="0" u="none" strike="noStrike">
                          <a:solidFill>
                            <a:srgbClr val="000000"/>
                          </a:solidFill>
                          <a:effectLst/>
                          <a:latin typeface="Futura std book"/>
                        </a:rPr>
                        <a:t>-1,9</a:t>
                      </a:r>
                    </a:p>
                  </a:txBody>
                  <a:tcPr marL="9525" marR="9525" marT="9525" marB="0" anchor="b"/>
                </a:tc>
                <a:tc>
                  <a:txBody>
                    <a:bodyPr/>
                    <a:lstStyle/>
                    <a:p>
                      <a:pPr algn="ctr" fontAlgn="b"/>
                      <a:r>
                        <a:rPr lang="sv-SE" sz="900" b="0" i="0" u="none" strike="noStrike">
                          <a:solidFill>
                            <a:srgbClr val="000000"/>
                          </a:solidFill>
                          <a:effectLst/>
                          <a:latin typeface="Futura std book"/>
                        </a:rPr>
                        <a:t>0,7</a:t>
                      </a:r>
                    </a:p>
                  </a:txBody>
                  <a:tcPr marL="9525" marR="9525" marT="9525" marB="0" anchor="b"/>
                </a:tc>
                <a:extLst>
                  <a:ext uri="{0D108BD9-81ED-4DB2-BD59-A6C34878D82A}">
                    <a16:rowId xmlns:a16="http://schemas.microsoft.com/office/drawing/2014/main" val="10006"/>
                  </a:ext>
                </a:extLst>
              </a:tr>
              <a:tr h="139902">
                <a:tc>
                  <a:txBody>
                    <a:bodyPr/>
                    <a:lstStyle/>
                    <a:p>
                      <a:pPr algn="l" fontAlgn="b"/>
                      <a:r>
                        <a:rPr lang="sv-SE" sz="900" b="0" i="0" u="none" strike="noStrike">
                          <a:solidFill>
                            <a:srgbClr val="000000"/>
                          </a:solidFill>
                          <a:effectLst/>
                          <a:latin typeface="Futura std book"/>
                        </a:rPr>
                        <a:t>Construction</a:t>
                      </a:r>
                    </a:p>
                  </a:txBody>
                  <a:tcPr marL="9525" marR="9525" marT="9525" marB="0" anchor="b"/>
                </a:tc>
                <a:tc>
                  <a:txBody>
                    <a:bodyPr/>
                    <a:lstStyle/>
                    <a:p>
                      <a:pPr algn="ctr" fontAlgn="b"/>
                      <a:r>
                        <a:rPr lang="sv-SE" sz="900" b="0" i="0" u="none" strike="noStrike">
                          <a:solidFill>
                            <a:srgbClr val="000000"/>
                          </a:solidFill>
                          <a:effectLst/>
                          <a:latin typeface="Futura std book"/>
                        </a:rPr>
                        <a:t>7,8</a:t>
                      </a:r>
                    </a:p>
                  </a:txBody>
                  <a:tcPr marL="9525" marR="9525" marT="9525" marB="0" anchor="b">
                    <a:noFill/>
                  </a:tcPr>
                </a:tc>
                <a:tc>
                  <a:txBody>
                    <a:bodyPr/>
                    <a:lstStyle/>
                    <a:p>
                      <a:pPr algn="ctr" fontAlgn="b"/>
                      <a:r>
                        <a:rPr lang="sv-SE" sz="900" b="0" i="0" u="none" strike="noStrike">
                          <a:solidFill>
                            <a:srgbClr val="000000"/>
                          </a:solidFill>
                          <a:effectLst/>
                          <a:latin typeface="Futura std book"/>
                        </a:rPr>
                        <a:t>75,5</a:t>
                      </a:r>
                    </a:p>
                  </a:txBody>
                  <a:tcPr marL="9525" marR="9525" marT="9525" marB="0" anchor="b"/>
                </a:tc>
                <a:tc>
                  <a:txBody>
                    <a:bodyPr/>
                    <a:lstStyle/>
                    <a:p>
                      <a:pPr algn="ctr" fontAlgn="b"/>
                      <a:r>
                        <a:rPr lang="sv-SE" sz="900" b="0" i="0" u="none" strike="noStrike">
                          <a:solidFill>
                            <a:srgbClr val="000000"/>
                          </a:solidFill>
                          <a:effectLst/>
                          <a:latin typeface="Futura std book"/>
                        </a:rPr>
                        <a:t>70,0</a:t>
                      </a:r>
                    </a:p>
                  </a:txBody>
                  <a:tcPr marL="9525" marR="9525" marT="9525" marB="0" anchor="b"/>
                </a:tc>
                <a:tc>
                  <a:txBody>
                    <a:bodyPr/>
                    <a:lstStyle/>
                    <a:p>
                      <a:pPr algn="ctr" fontAlgn="b"/>
                      <a:r>
                        <a:rPr lang="sv-SE" sz="900" b="0" i="0" u="none" strike="noStrike">
                          <a:solidFill>
                            <a:srgbClr val="000000"/>
                          </a:solidFill>
                          <a:effectLst/>
                          <a:latin typeface="Futura std book"/>
                        </a:rPr>
                        <a:t>7,1</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3,8</a:t>
                      </a:r>
                    </a:p>
                  </a:txBody>
                  <a:tcPr marL="9525" marR="9525" marT="9525" marB="0" anchor="b">
                    <a:noFill/>
                  </a:tcPr>
                </a:tc>
                <a:tc>
                  <a:txBody>
                    <a:bodyPr/>
                    <a:lstStyle/>
                    <a:p>
                      <a:pPr algn="ctr" fontAlgn="b"/>
                      <a:r>
                        <a:rPr lang="sv-SE" sz="900" b="0" i="0" u="none" strike="noStrike">
                          <a:solidFill>
                            <a:srgbClr val="000000"/>
                          </a:solidFill>
                          <a:effectLst/>
                          <a:latin typeface="Futura std book"/>
                        </a:rPr>
                        <a:t>96,9</a:t>
                      </a:r>
                    </a:p>
                  </a:txBody>
                  <a:tcPr marL="9525" marR="9525" marT="9525" marB="0" anchor="b"/>
                </a:tc>
                <a:tc>
                  <a:txBody>
                    <a:bodyPr/>
                    <a:lstStyle/>
                    <a:p>
                      <a:pPr algn="ctr" fontAlgn="b"/>
                      <a:r>
                        <a:rPr lang="sv-SE" sz="900" b="0" i="0" u="none" strike="noStrike">
                          <a:solidFill>
                            <a:srgbClr val="000000"/>
                          </a:solidFill>
                          <a:effectLst/>
                          <a:latin typeface="Futura std book"/>
                        </a:rPr>
                        <a:t>114,2</a:t>
                      </a:r>
                    </a:p>
                  </a:txBody>
                  <a:tcPr marL="9525" marR="9525" marT="9525" marB="0" anchor="b"/>
                </a:tc>
                <a:tc>
                  <a:txBody>
                    <a:bodyPr/>
                    <a:lstStyle/>
                    <a:p>
                      <a:pPr algn="ctr" fontAlgn="b"/>
                      <a:r>
                        <a:rPr lang="sv-SE" sz="900" b="0" i="0" u="none" strike="noStrike">
                          <a:solidFill>
                            <a:srgbClr val="000000"/>
                          </a:solidFill>
                          <a:effectLst/>
                          <a:latin typeface="Futura std book"/>
                        </a:rPr>
                        <a:t>8,3</a:t>
                      </a:r>
                    </a:p>
                  </a:txBody>
                  <a:tcPr marL="9525" marR="9525" marT="9525" marB="0" anchor="b"/>
                </a:tc>
                <a:extLst>
                  <a:ext uri="{0D108BD9-81ED-4DB2-BD59-A6C34878D82A}">
                    <a16:rowId xmlns:a16="http://schemas.microsoft.com/office/drawing/2014/main" val="10007"/>
                  </a:ext>
                </a:extLst>
              </a:tr>
              <a:tr h="139902">
                <a:tc>
                  <a:txBody>
                    <a:bodyPr/>
                    <a:lstStyle/>
                    <a:p>
                      <a:pPr algn="l" fontAlgn="b"/>
                      <a:r>
                        <a:rPr lang="sv-SE" sz="900" b="0" i="0" u="none" strike="noStrike">
                          <a:solidFill>
                            <a:srgbClr val="000000"/>
                          </a:solidFill>
                          <a:effectLst/>
                          <a:latin typeface="Futura std book"/>
                        </a:rPr>
                        <a:t>Trade</a:t>
                      </a:r>
                    </a:p>
                  </a:txBody>
                  <a:tcPr marL="9525" marR="9525" marT="9525" marB="0" anchor="b"/>
                </a:tc>
                <a:tc>
                  <a:txBody>
                    <a:bodyPr/>
                    <a:lstStyle/>
                    <a:p>
                      <a:pPr algn="ctr" fontAlgn="b"/>
                      <a:r>
                        <a:rPr lang="sv-SE" sz="900" b="0" i="0" u="none" strike="noStrike">
                          <a:solidFill>
                            <a:srgbClr val="000000"/>
                          </a:solidFill>
                          <a:effectLst/>
                          <a:latin typeface="Futura std book"/>
                        </a:rPr>
                        <a:t>15,9</a:t>
                      </a:r>
                    </a:p>
                  </a:txBody>
                  <a:tcPr marL="9525" marR="9525" marT="9525" marB="0" anchor="b">
                    <a:noFill/>
                  </a:tcPr>
                </a:tc>
                <a:tc>
                  <a:txBody>
                    <a:bodyPr/>
                    <a:lstStyle/>
                    <a:p>
                      <a:pPr algn="ctr" fontAlgn="b"/>
                      <a:r>
                        <a:rPr lang="sv-SE" sz="900" b="0" i="0" u="none" strike="noStrike">
                          <a:solidFill>
                            <a:srgbClr val="000000"/>
                          </a:solidFill>
                          <a:effectLst/>
                          <a:latin typeface="Futura std book"/>
                        </a:rPr>
                        <a:t>33,6</a:t>
                      </a:r>
                    </a:p>
                  </a:txBody>
                  <a:tcPr marL="9525" marR="9525" marT="9525" marB="0" anchor="b"/>
                </a:tc>
                <a:tc>
                  <a:txBody>
                    <a:bodyPr/>
                    <a:lstStyle/>
                    <a:p>
                      <a:pPr algn="ctr" fontAlgn="b"/>
                      <a:r>
                        <a:rPr lang="sv-SE" sz="900" b="0" i="0" u="none" strike="noStrike">
                          <a:solidFill>
                            <a:srgbClr val="000000"/>
                          </a:solidFill>
                          <a:effectLst/>
                          <a:latin typeface="Futura std book"/>
                        </a:rPr>
                        <a:t>27,8</a:t>
                      </a:r>
                    </a:p>
                  </a:txBody>
                  <a:tcPr marL="9525" marR="9525" marT="9525" marB="0" anchor="b"/>
                </a:tc>
                <a:tc>
                  <a:txBody>
                    <a:bodyPr/>
                    <a:lstStyle/>
                    <a:p>
                      <a:pPr algn="ctr" fontAlgn="b"/>
                      <a:r>
                        <a:rPr lang="sv-SE" sz="900" b="0" i="0" u="none" strike="noStrike">
                          <a:solidFill>
                            <a:srgbClr val="000000"/>
                          </a:solidFill>
                          <a:effectLst/>
                          <a:latin typeface="Futura std book"/>
                        </a:rPr>
                        <a:t>4,6</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9,0</a:t>
                      </a:r>
                    </a:p>
                  </a:txBody>
                  <a:tcPr marL="9525" marR="9525" marT="9525" marB="0" anchor="b">
                    <a:noFill/>
                  </a:tcPr>
                </a:tc>
                <a:tc>
                  <a:txBody>
                    <a:bodyPr/>
                    <a:lstStyle/>
                    <a:p>
                      <a:pPr algn="ctr" fontAlgn="b"/>
                      <a:r>
                        <a:rPr lang="sv-SE" sz="900" b="0" i="0" u="none" strike="noStrike">
                          <a:solidFill>
                            <a:srgbClr val="000000"/>
                          </a:solidFill>
                          <a:effectLst/>
                          <a:latin typeface="Futura std book"/>
                        </a:rPr>
                        <a:t>38,5</a:t>
                      </a:r>
                    </a:p>
                  </a:txBody>
                  <a:tcPr marL="9525" marR="9525" marT="9525" marB="0" anchor="b"/>
                </a:tc>
                <a:tc>
                  <a:txBody>
                    <a:bodyPr/>
                    <a:lstStyle/>
                    <a:p>
                      <a:pPr algn="ctr" fontAlgn="b"/>
                      <a:r>
                        <a:rPr lang="sv-SE" sz="900" b="0" i="0" u="none" strike="noStrike">
                          <a:solidFill>
                            <a:srgbClr val="000000"/>
                          </a:solidFill>
                          <a:effectLst/>
                          <a:latin typeface="Futura std book"/>
                        </a:rPr>
                        <a:t>30,3</a:t>
                      </a:r>
                    </a:p>
                  </a:txBody>
                  <a:tcPr marL="9525" marR="9525" marT="9525" marB="0" anchor="b"/>
                </a:tc>
                <a:tc>
                  <a:txBody>
                    <a:bodyPr/>
                    <a:lstStyle/>
                    <a:p>
                      <a:pPr algn="ctr" fontAlgn="b"/>
                      <a:r>
                        <a:rPr lang="sv-SE" sz="900" b="0" i="0" u="none" strike="noStrike">
                          <a:solidFill>
                            <a:srgbClr val="000000"/>
                          </a:solidFill>
                          <a:effectLst/>
                          <a:latin typeface="Futura std book"/>
                        </a:rPr>
                        <a:t>3,9</a:t>
                      </a:r>
                    </a:p>
                  </a:txBody>
                  <a:tcPr marL="9525" marR="9525" marT="9525" marB="0" anchor="b"/>
                </a:tc>
                <a:extLst>
                  <a:ext uri="{0D108BD9-81ED-4DB2-BD59-A6C34878D82A}">
                    <a16:rowId xmlns:a16="http://schemas.microsoft.com/office/drawing/2014/main" val="10008"/>
                  </a:ext>
                </a:extLst>
              </a:tr>
              <a:tr h="139902">
                <a:tc>
                  <a:txBody>
                    <a:bodyPr/>
                    <a:lstStyle/>
                    <a:p>
                      <a:pPr algn="l" fontAlgn="b"/>
                      <a:r>
                        <a:rPr lang="sv-SE" sz="900" b="0" i="0" u="none" strike="noStrike">
                          <a:solidFill>
                            <a:srgbClr val="000000"/>
                          </a:solidFill>
                          <a:effectLst/>
                          <a:latin typeface="Futura std book"/>
                        </a:rPr>
                        <a:t>Transport</a:t>
                      </a:r>
                    </a:p>
                  </a:txBody>
                  <a:tcPr marL="9525" marR="9525" marT="9525" marB="0" anchor="b"/>
                </a:tc>
                <a:tc>
                  <a:txBody>
                    <a:bodyPr/>
                    <a:lstStyle/>
                    <a:p>
                      <a:pPr algn="ctr" fontAlgn="b"/>
                      <a:r>
                        <a:rPr lang="sv-SE" sz="900" b="0" i="0" u="none" strike="noStrike">
                          <a:solidFill>
                            <a:srgbClr val="000000"/>
                          </a:solidFill>
                          <a:effectLst/>
                          <a:latin typeface="Futura std book"/>
                        </a:rPr>
                        <a:t>5,4</a:t>
                      </a:r>
                    </a:p>
                  </a:txBody>
                  <a:tcPr marL="9525" marR="9525" marT="9525" marB="0" anchor="b">
                    <a:noFill/>
                  </a:tcPr>
                </a:tc>
                <a:tc>
                  <a:txBody>
                    <a:bodyPr/>
                    <a:lstStyle/>
                    <a:p>
                      <a:pPr algn="ctr" fontAlgn="b"/>
                      <a:r>
                        <a:rPr lang="sv-SE" sz="900" b="0" i="0" u="none" strike="noStrike">
                          <a:solidFill>
                            <a:srgbClr val="000000"/>
                          </a:solidFill>
                          <a:effectLst/>
                          <a:latin typeface="Futura std book"/>
                        </a:rPr>
                        <a:t>24,8</a:t>
                      </a:r>
                    </a:p>
                  </a:txBody>
                  <a:tcPr marL="9525" marR="9525" marT="9525" marB="0" anchor="b"/>
                </a:tc>
                <a:tc>
                  <a:txBody>
                    <a:bodyPr/>
                    <a:lstStyle/>
                    <a:p>
                      <a:pPr algn="ctr" fontAlgn="b"/>
                      <a:r>
                        <a:rPr lang="sv-SE" sz="900" b="0" i="0" u="none" strike="noStrike">
                          <a:solidFill>
                            <a:srgbClr val="000000"/>
                          </a:solidFill>
                          <a:effectLst/>
                          <a:latin typeface="Futura std book"/>
                        </a:rPr>
                        <a:t>20,6</a:t>
                      </a:r>
                    </a:p>
                  </a:txBody>
                  <a:tcPr marL="9525" marR="9525" marT="9525" marB="0" anchor="b"/>
                </a:tc>
                <a:tc>
                  <a:txBody>
                    <a:bodyPr/>
                    <a:lstStyle/>
                    <a:p>
                      <a:pPr algn="ctr" fontAlgn="b"/>
                      <a:r>
                        <a:rPr lang="sv-SE" sz="900" b="0" i="0" u="none" strike="noStrike">
                          <a:solidFill>
                            <a:srgbClr val="000000"/>
                          </a:solidFill>
                          <a:effectLst/>
                          <a:latin typeface="Futura std book"/>
                        </a:rPr>
                        <a:t>3,8</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2,4</a:t>
                      </a:r>
                    </a:p>
                  </a:txBody>
                  <a:tcPr marL="9525" marR="9525" marT="9525" marB="0" anchor="b">
                    <a:noFill/>
                  </a:tcPr>
                </a:tc>
                <a:tc>
                  <a:txBody>
                    <a:bodyPr/>
                    <a:lstStyle/>
                    <a:p>
                      <a:pPr algn="ctr" fontAlgn="b"/>
                      <a:r>
                        <a:rPr lang="sv-SE" sz="900" b="0" i="0" u="none" strike="noStrike">
                          <a:solidFill>
                            <a:srgbClr val="000000"/>
                          </a:solidFill>
                          <a:effectLst/>
                          <a:latin typeface="Futura std book"/>
                        </a:rPr>
                        <a:t>23,7</a:t>
                      </a:r>
                    </a:p>
                  </a:txBody>
                  <a:tcPr marL="9525" marR="9525" marT="9525" marB="0" anchor="b"/>
                </a:tc>
                <a:tc>
                  <a:txBody>
                    <a:bodyPr/>
                    <a:lstStyle/>
                    <a:p>
                      <a:pPr algn="ctr" fontAlgn="b"/>
                      <a:r>
                        <a:rPr lang="sv-SE" sz="900" b="0" i="0" u="none" strike="noStrike">
                          <a:solidFill>
                            <a:srgbClr val="000000"/>
                          </a:solidFill>
                          <a:effectLst/>
                          <a:latin typeface="Futura std book"/>
                        </a:rPr>
                        <a:t>17,0</a:t>
                      </a:r>
                    </a:p>
                  </a:txBody>
                  <a:tcPr marL="9525" marR="9525" marT="9525" marB="0" anchor="b"/>
                </a:tc>
                <a:tc>
                  <a:txBody>
                    <a:bodyPr/>
                    <a:lstStyle/>
                    <a:p>
                      <a:pPr algn="ctr" fontAlgn="b"/>
                      <a:r>
                        <a:rPr lang="sv-SE" sz="900" b="0" i="0" u="none" strike="noStrike">
                          <a:solidFill>
                            <a:srgbClr val="000000"/>
                          </a:solidFill>
                          <a:effectLst/>
                          <a:latin typeface="Futura std book"/>
                        </a:rPr>
                        <a:t>1,6</a:t>
                      </a:r>
                    </a:p>
                  </a:txBody>
                  <a:tcPr marL="9525" marR="9525" marT="9525" marB="0" anchor="b"/>
                </a:tc>
                <a:extLst>
                  <a:ext uri="{0D108BD9-81ED-4DB2-BD59-A6C34878D82A}">
                    <a16:rowId xmlns:a16="http://schemas.microsoft.com/office/drawing/2014/main" val="10009"/>
                  </a:ext>
                </a:extLst>
              </a:tr>
              <a:tr h="139902">
                <a:tc>
                  <a:txBody>
                    <a:bodyPr/>
                    <a:lstStyle/>
                    <a:p>
                      <a:pPr algn="l" fontAlgn="b"/>
                      <a:r>
                        <a:rPr lang="sv-SE" sz="900" b="0" i="0" u="none" strike="noStrike">
                          <a:solidFill>
                            <a:srgbClr val="000000"/>
                          </a:solidFill>
                          <a:effectLst/>
                          <a:latin typeface="Futura std book"/>
                        </a:rPr>
                        <a:t>Accommodation &amp; food services</a:t>
                      </a:r>
                    </a:p>
                  </a:txBody>
                  <a:tcPr marL="9525" marR="9525" marT="9525" marB="0" anchor="b"/>
                </a:tc>
                <a:tc>
                  <a:txBody>
                    <a:bodyPr/>
                    <a:lstStyle/>
                    <a:p>
                      <a:pPr algn="ctr" fontAlgn="b"/>
                      <a:r>
                        <a:rPr lang="sv-SE" sz="900" b="0" i="0" u="none" strike="noStrike">
                          <a:solidFill>
                            <a:srgbClr val="000000"/>
                          </a:solidFill>
                          <a:effectLst/>
                          <a:latin typeface="Futura std book"/>
                        </a:rPr>
                        <a:t>3,6</a:t>
                      </a:r>
                    </a:p>
                  </a:txBody>
                  <a:tcPr marL="9525" marR="9525" marT="9525" marB="0" anchor="b">
                    <a:noFill/>
                  </a:tcPr>
                </a:tc>
                <a:tc>
                  <a:txBody>
                    <a:bodyPr/>
                    <a:lstStyle/>
                    <a:p>
                      <a:pPr algn="ctr" fontAlgn="b"/>
                      <a:r>
                        <a:rPr lang="sv-SE" sz="900" b="0" i="0" u="none" strike="noStrike">
                          <a:solidFill>
                            <a:srgbClr val="000000"/>
                          </a:solidFill>
                          <a:effectLst/>
                          <a:latin typeface="Futura std book"/>
                        </a:rPr>
                        <a:t>95,1</a:t>
                      </a:r>
                    </a:p>
                  </a:txBody>
                  <a:tcPr marL="9525" marR="9525" marT="9525" marB="0" anchor="b"/>
                </a:tc>
                <a:tc>
                  <a:txBody>
                    <a:bodyPr/>
                    <a:lstStyle/>
                    <a:p>
                      <a:pPr algn="ctr" fontAlgn="b"/>
                      <a:r>
                        <a:rPr lang="sv-SE" sz="900" b="0" i="0" u="none" strike="noStrike">
                          <a:solidFill>
                            <a:srgbClr val="000000"/>
                          </a:solidFill>
                          <a:effectLst/>
                          <a:latin typeface="Futura std book"/>
                        </a:rPr>
                        <a:t>81,4</a:t>
                      </a:r>
                    </a:p>
                  </a:txBody>
                  <a:tcPr marL="9525" marR="9525" marT="9525" marB="0" anchor="b"/>
                </a:tc>
                <a:tc>
                  <a:txBody>
                    <a:bodyPr/>
                    <a:lstStyle/>
                    <a:p>
                      <a:pPr algn="ctr" fontAlgn="b"/>
                      <a:r>
                        <a:rPr lang="sv-SE" sz="900" b="0" i="0" u="none" strike="noStrike">
                          <a:solidFill>
                            <a:srgbClr val="000000"/>
                          </a:solidFill>
                          <a:effectLst/>
                          <a:latin typeface="Futura std book"/>
                        </a:rPr>
                        <a:t>5,4</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2,6</a:t>
                      </a:r>
                    </a:p>
                  </a:txBody>
                  <a:tcPr marL="9525" marR="9525" marT="9525" marB="0" anchor="b">
                    <a:noFill/>
                  </a:tcPr>
                </a:tc>
                <a:tc>
                  <a:txBody>
                    <a:bodyPr/>
                    <a:lstStyle/>
                    <a:p>
                      <a:pPr algn="ctr" fontAlgn="b"/>
                      <a:r>
                        <a:rPr lang="sv-SE" sz="900" b="0" i="0" u="none" strike="noStrike">
                          <a:solidFill>
                            <a:srgbClr val="000000"/>
                          </a:solidFill>
                          <a:effectLst/>
                          <a:latin typeface="Futura std book"/>
                        </a:rPr>
                        <a:t>94,2</a:t>
                      </a:r>
                    </a:p>
                  </a:txBody>
                  <a:tcPr marL="9525" marR="9525" marT="9525" marB="0" anchor="b"/>
                </a:tc>
                <a:tc>
                  <a:txBody>
                    <a:bodyPr/>
                    <a:lstStyle/>
                    <a:p>
                      <a:pPr algn="ctr" fontAlgn="b"/>
                      <a:r>
                        <a:rPr lang="sv-SE" sz="900" b="0" i="0" u="none" strike="noStrike">
                          <a:solidFill>
                            <a:srgbClr val="000000"/>
                          </a:solidFill>
                          <a:effectLst/>
                          <a:latin typeface="Futura std book"/>
                        </a:rPr>
                        <a:t>82,5</a:t>
                      </a:r>
                    </a:p>
                  </a:txBody>
                  <a:tcPr marL="9525" marR="9525" marT="9525" marB="0" anchor="b"/>
                </a:tc>
                <a:tc>
                  <a:txBody>
                    <a:bodyPr/>
                    <a:lstStyle/>
                    <a:p>
                      <a:pPr algn="ctr" fontAlgn="b"/>
                      <a:r>
                        <a:rPr lang="sv-SE" sz="900" b="0" i="0" u="none" strike="noStrike">
                          <a:solidFill>
                            <a:srgbClr val="000000"/>
                          </a:solidFill>
                          <a:effectLst/>
                          <a:latin typeface="Futura std book"/>
                        </a:rPr>
                        <a:t>5,9</a:t>
                      </a:r>
                    </a:p>
                  </a:txBody>
                  <a:tcPr marL="9525" marR="9525" marT="9525" marB="0" anchor="b"/>
                </a:tc>
                <a:extLst>
                  <a:ext uri="{0D108BD9-81ED-4DB2-BD59-A6C34878D82A}">
                    <a16:rowId xmlns:a16="http://schemas.microsoft.com/office/drawing/2014/main" val="10010"/>
                  </a:ext>
                </a:extLst>
              </a:tr>
              <a:tr h="139902">
                <a:tc>
                  <a:txBody>
                    <a:bodyPr/>
                    <a:lstStyle/>
                    <a:p>
                      <a:pPr algn="l" fontAlgn="b"/>
                      <a:r>
                        <a:rPr lang="sv-SE" sz="900" b="0" i="0" u="none" strike="noStrike">
                          <a:solidFill>
                            <a:srgbClr val="000000"/>
                          </a:solidFill>
                          <a:effectLst/>
                          <a:latin typeface="Futura std book"/>
                        </a:rPr>
                        <a:t>Information &amp; communication</a:t>
                      </a:r>
                    </a:p>
                  </a:txBody>
                  <a:tcPr marL="9525" marR="9525" marT="9525" marB="0" anchor="b"/>
                </a:tc>
                <a:tc>
                  <a:txBody>
                    <a:bodyPr/>
                    <a:lstStyle/>
                    <a:p>
                      <a:pPr algn="ctr" fontAlgn="b"/>
                      <a:r>
                        <a:rPr lang="sv-SE" sz="900" b="0" i="0" u="none" strike="noStrike">
                          <a:solidFill>
                            <a:srgbClr val="000000"/>
                          </a:solidFill>
                          <a:effectLst/>
                          <a:latin typeface="Futura std book"/>
                        </a:rPr>
                        <a:t>12,3</a:t>
                      </a:r>
                    </a:p>
                  </a:txBody>
                  <a:tcPr marL="9525" marR="9525" marT="9525" marB="0" anchor="b">
                    <a:noFill/>
                  </a:tcPr>
                </a:tc>
                <a:tc>
                  <a:txBody>
                    <a:bodyPr/>
                    <a:lstStyle/>
                    <a:p>
                      <a:pPr algn="ctr" fontAlgn="b"/>
                      <a:r>
                        <a:rPr lang="sv-SE" sz="900" b="0" i="0" u="none" strike="noStrike">
                          <a:solidFill>
                            <a:srgbClr val="000000"/>
                          </a:solidFill>
                          <a:effectLst/>
                          <a:latin typeface="Futura std book"/>
                        </a:rPr>
                        <a:t>31,4</a:t>
                      </a:r>
                    </a:p>
                  </a:txBody>
                  <a:tcPr marL="9525" marR="9525" marT="9525" marB="0" anchor="b"/>
                </a:tc>
                <a:tc>
                  <a:txBody>
                    <a:bodyPr/>
                    <a:lstStyle/>
                    <a:p>
                      <a:pPr algn="ctr" fontAlgn="b"/>
                      <a:r>
                        <a:rPr lang="sv-SE" sz="900" b="0" i="0" u="none" strike="noStrike">
                          <a:solidFill>
                            <a:srgbClr val="000000"/>
                          </a:solidFill>
                          <a:effectLst/>
                          <a:latin typeface="Futura std book"/>
                        </a:rPr>
                        <a:t>35,9</a:t>
                      </a:r>
                    </a:p>
                  </a:txBody>
                  <a:tcPr marL="9525" marR="9525" marT="9525" marB="0" anchor="b"/>
                </a:tc>
                <a:tc>
                  <a:txBody>
                    <a:bodyPr/>
                    <a:lstStyle/>
                    <a:p>
                      <a:pPr algn="ctr" fontAlgn="b"/>
                      <a:r>
                        <a:rPr lang="sv-SE" sz="900" b="0" i="0" u="none" strike="noStrike">
                          <a:solidFill>
                            <a:srgbClr val="000000"/>
                          </a:solidFill>
                          <a:effectLst/>
                          <a:latin typeface="Futura std book"/>
                        </a:rPr>
                        <a:t>9,1</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9,8</a:t>
                      </a:r>
                    </a:p>
                  </a:txBody>
                  <a:tcPr marL="9525" marR="9525" marT="9525" marB="0" anchor="b">
                    <a:noFill/>
                  </a:tcPr>
                </a:tc>
                <a:tc>
                  <a:txBody>
                    <a:bodyPr/>
                    <a:lstStyle/>
                    <a:p>
                      <a:pPr algn="ctr" fontAlgn="b"/>
                      <a:r>
                        <a:rPr lang="sv-SE" sz="900" b="0" i="0" u="none" strike="noStrike">
                          <a:solidFill>
                            <a:srgbClr val="000000"/>
                          </a:solidFill>
                          <a:effectLst/>
                          <a:latin typeface="Futura std book"/>
                        </a:rPr>
                        <a:t>32,6</a:t>
                      </a:r>
                    </a:p>
                  </a:txBody>
                  <a:tcPr marL="9525" marR="9525" marT="9525" marB="0" anchor="b"/>
                </a:tc>
                <a:tc>
                  <a:txBody>
                    <a:bodyPr/>
                    <a:lstStyle/>
                    <a:p>
                      <a:pPr algn="ctr" fontAlgn="b"/>
                      <a:r>
                        <a:rPr lang="sv-SE" sz="900" b="0" i="0" u="none" strike="noStrike">
                          <a:solidFill>
                            <a:srgbClr val="000000"/>
                          </a:solidFill>
                          <a:effectLst/>
                          <a:latin typeface="Futura std book"/>
                        </a:rPr>
                        <a:t>37,6</a:t>
                      </a:r>
                    </a:p>
                  </a:txBody>
                  <a:tcPr marL="9525" marR="9525" marT="9525" marB="0" anchor="b"/>
                </a:tc>
                <a:tc>
                  <a:txBody>
                    <a:bodyPr/>
                    <a:lstStyle/>
                    <a:p>
                      <a:pPr algn="ctr" fontAlgn="b"/>
                      <a:r>
                        <a:rPr lang="sv-SE" sz="900" b="0" i="0" u="none" strike="noStrike">
                          <a:solidFill>
                            <a:srgbClr val="000000"/>
                          </a:solidFill>
                          <a:effectLst/>
                          <a:latin typeface="Futura std book"/>
                        </a:rPr>
                        <a:t>5,5</a:t>
                      </a:r>
                    </a:p>
                  </a:txBody>
                  <a:tcPr marL="9525" marR="9525" marT="9525" marB="0" anchor="b"/>
                </a:tc>
                <a:extLst>
                  <a:ext uri="{0D108BD9-81ED-4DB2-BD59-A6C34878D82A}">
                    <a16:rowId xmlns:a16="http://schemas.microsoft.com/office/drawing/2014/main" val="10011"/>
                  </a:ext>
                </a:extLst>
              </a:tr>
              <a:tr h="139902">
                <a:tc>
                  <a:txBody>
                    <a:bodyPr/>
                    <a:lstStyle/>
                    <a:p>
                      <a:pPr algn="l" fontAlgn="b"/>
                      <a:r>
                        <a:rPr lang="sv-SE" sz="900" b="0" i="0" u="none" strike="noStrike">
                          <a:solidFill>
                            <a:srgbClr val="000000"/>
                          </a:solidFill>
                          <a:effectLst/>
                          <a:latin typeface="Futura std book"/>
                        </a:rPr>
                        <a:t>Financial &amp; insurance</a:t>
                      </a:r>
                    </a:p>
                  </a:txBody>
                  <a:tcPr marL="9525" marR="9525" marT="9525" marB="0" anchor="b"/>
                </a:tc>
                <a:tc>
                  <a:txBody>
                    <a:bodyPr/>
                    <a:lstStyle/>
                    <a:p>
                      <a:pPr algn="ctr" fontAlgn="b"/>
                      <a:r>
                        <a:rPr lang="sv-SE" sz="900" b="0" i="0" u="none" strike="noStrike">
                          <a:solidFill>
                            <a:srgbClr val="000000"/>
                          </a:solidFill>
                          <a:effectLst/>
                          <a:latin typeface="Futura std book"/>
                        </a:rPr>
                        <a:t>8,2</a:t>
                      </a:r>
                    </a:p>
                  </a:txBody>
                  <a:tcPr marL="9525" marR="9525" marT="9525" marB="0" anchor="b">
                    <a:noFill/>
                  </a:tcPr>
                </a:tc>
                <a:tc>
                  <a:txBody>
                    <a:bodyPr/>
                    <a:lstStyle/>
                    <a:p>
                      <a:pPr algn="ctr" fontAlgn="b"/>
                      <a:r>
                        <a:rPr lang="sv-SE" sz="900" b="0" i="0" u="none" strike="noStrike">
                          <a:solidFill>
                            <a:srgbClr val="000000"/>
                          </a:solidFill>
                          <a:effectLst/>
                          <a:latin typeface="Futura std book"/>
                        </a:rPr>
                        <a:t>2,0</a:t>
                      </a:r>
                    </a:p>
                  </a:txBody>
                  <a:tcPr marL="9525" marR="9525" marT="9525" marB="0" anchor="b"/>
                </a:tc>
                <a:tc>
                  <a:txBody>
                    <a:bodyPr/>
                    <a:lstStyle/>
                    <a:p>
                      <a:pPr algn="ctr" fontAlgn="b"/>
                      <a:r>
                        <a:rPr lang="sv-SE" sz="900" b="0" i="0" u="none" strike="noStrike">
                          <a:solidFill>
                            <a:srgbClr val="000000"/>
                          </a:solidFill>
                          <a:effectLst/>
                          <a:latin typeface="Futura std book"/>
                        </a:rPr>
                        <a:t>4,1</a:t>
                      </a:r>
                    </a:p>
                  </a:txBody>
                  <a:tcPr marL="9525" marR="9525" marT="9525" marB="0" anchor="b"/>
                </a:tc>
                <a:tc>
                  <a:txBody>
                    <a:bodyPr/>
                    <a:lstStyle/>
                    <a:p>
                      <a:pPr algn="ctr" fontAlgn="b"/>
                      <a:r>
                        <a:rPr lang="sv-SE" sz="900" b="0" i="0" u="none" strike="noStrike">
                          <a:solidFill>
                            <a:srgbClr val="000000"/>
                          </a:solidFill>
                          <a:effectLst/>
                          <a:latin typeface="Futura std book"/>
                        </a:rPr>
                        <a:t>4,5</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6,4</a:t>
                      </a:r>
                    </a:p>
                  </a:txBody>
                  <a:tcPr marL="9525" marR="9525" marT="9525" marB="0" anchor="b">
                    <a:noFill/>
                  </a:tcPr>
                </a:tc>
                <a:tc>
                  <a:txBody>
                    <a:bodyPr/>
                    <a:lstStyle/>
                    <a:p>
                      <a:pPr algn="ctr" fontAlgn="b"/>
                      <a:r>
                        <a:rPr lang="sv-SE" sz="900" b="0" i="0" u="none" strike="noStrike">
                          <a:solidFill>
                            <a:srgbClr val="000000"/>
                          </a:solidFill>
                          <a:effectLst/>
                          <a:latin typeface="Futura std book"/>
                        </a:rPr>
                        <a:t>-2,1</a:t>
                      </a:r>
                    </a:p>
                  </a:txBody>
                  <a:tcPr marL="9525" marR="9525" marT="9525" marB="0" anchor="b"/>
                </a:tc>
                <a:tc>
                  <a:txBody>
                    <a:bodyPr/>
                    <a:lstStyle/>
                    <a:p>
                      <a:pPr algn="ctr" fontAlgn="b"/>
                      <a:r>
                        <a:rPr lang="sv-SE" sz="900" b="0" i="0" u="none" strike="noStrike">
                          <a:solidFill>
                            <a:srgbClr val="000000"/>
                          </a:solidFill>
                          <a:effectLst/>
                          <a:latin typeface="Futura std book"/>
                        </a:rPr>
                        <a:t>0,0</a:t>
                      </a:r>
                    </a:p>
                  </a:txBody>
                  <a:tcPr marL="9525" marR="9525" marT="9525" marB="0" anchor="b"/>
                </a:tc>
                <a:tc>
                  <a:txBody>
                    <a:bodyPr/>
                    <a:lstStyle/>
                    <a:p>
                      <a:pPr algn="ctr" fontAlgn="b"/>
                      <a:r>
                        <a:rPr lang="sv-SE" sz="900" b="0" i="0" u="none" strike="noStrike">
                          <a:solidFill>
                            <a:srgbClr val="000000"/>
                          </a:solidFill>
                          <a:effectLst/>
                          <a:latin typeface="Futura std book"/>
                        </a:rPr>
                        <a:t>3,1</a:t>
                      </a:r>
                    </a:p>
                  </a:txBody>
                  <a:tcPr marL="9525" marR="9525" marT="9525" marB="0" anchor="b"/>
                </a:tc>
                <a:extLst>
                  <a:ext uri="{0D108BD9-81ED-4DB2-BD59-A6C34878D82A}">
                    <a16:rowId xmlns:a16="http://schemas.microsoft.com/office/drawing/2014/main" val="10012"/>
                  </a:ext>
                </a:extLst>
              </a:tr>
              <a:tr h="139902">
                <a:tc>
                  <a:txBody>
                    <a:bodyPr/>
                    <a:lstStyle/>
                    <a:p>
                      <a:pPr algn="l" fontAlgn="b"/>
                      <a:r>
                        <a:rPr lang="sv-SE" sz="900" b="0" i="0" u="none" strike="noStrike">
                          <a:solidFill>
                            <a:srgbClr val="000000"/>
                          </a:solidFill>
                          <a:effectLst/>
                          <a:latin typeface="Futura std book"/>
                        </a:rPr>
                        <a:t>Real Estate</a:t>
                      </a:r>
                    </a:p>
                  </a:txBody>
                  <a:tcPr marL="9525" marR="9525" marT="9525" marB="0" anchor="b"/>
                </a:tc>
                <a:tc>
                  <a:txBody>
                    <a:bodyPr/>
                    <a:lstStyle/>
                    <a:p>
                      <a:pPr algn="ctr" fontAlgn="b"/>
                      <a:r>
                        <a:rPr lang="sv-SE" sz="900" b="0" i="0" u="none" strike="noStrike">
                          <a:solidFill>
                            <a:srgbClr val="000000"/>
                          </a:solidFill>
                          <a:effectLst/>
                          <a:latin typeface="Futura std book"/>
                        </a:rPr>
                        <a:t>2,3</a:t>
                      </a:r>
                    </a:p>
                  </a:txBody>
                  <a:tcPr marL="9525" marR="9525" marT="9525" marB="0" anchor="b">
                    <a:noFill/>
                  </a:tcPr>
                </a:tc>
                <a:tc>
                  <a:txBody>
                    <a:bodyPr/>
                    <a:lstStyle/>
                    <a:p>
                      <a:pPr algn="ctr" fontAlgn="b"/>
                      <a:r>
                        <a:rPr lang="sv-SE" sz="900" b="0" i="0" u="none" strike="noStrike">
                          <a:solidFill>
                            <a:srgbClr val="000000"/>
                          </a:solidFill>
                          <a:effectLst/>
                          <a:latin typeface="Futura std book"/>
                        </a:rPr>
                        <a:t>66,1</a:t>
                      </a:r>
                    </a:p>
                  </a:txBody>
                  <a:tcPr marL="9525" marR="9525" marT="9525" marB="0" anchor="b"/>
                </a:tc>
                <a:tc>
                  <a:txBody>
                    <a:bodyPr/>
                    <a:lstStyle/>
                    <a:p>
                      <a:pPr algn="ctr" fontAlgn="b"/>
                      <a:r>
                        <a:rPr lang="sv-SE" sz="900" b="0" i="0" u="none" strike="noStrike">
                          <a:solidFill>
                            <a:srgbClr val="000000"/>
                          </a:solidFill>
                          <a:effectLst/>
                          <a:latin typeface="Futura std book"/>
                        </a:rPr>
                        <a:t>60,5</a:t>
                      </a:r>
                    </a:p>
                  </a:txBody>
                  <a:tcPr marL="9525" marR="9525" marT="9525" marB="0" anchor="b"/>
                </a:tc>
                <a:tc>
                  <a:txBody>
                    <a:bodyPr/>
                    <a:lstStyle/>
                    <a:p>
                      <a:pPr algn="ctr" fontAlgn="b"/>
                      <a:r>
                        <a:rPr lang="sv-SE" sz="900" b="0" i="0" u="none" strike="noStrike">
                          <a:solidFill>
                            <a:srgbClr val="000000"/>
                          </a:solidFill>
                          <a:effectLst/>
                          <a:latin typeface="Futura std book"/>
                        </a:rPr>
                        <a:t>4,3</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1,6</a:t>
                      </a:r>
                    </a:p>
                  </a:txBody>
                  <a:tcPr marL="9525" marR="9525" marT="9525" marB="0" anchor="b">
                    <a:noFill/>
                  </a:tcPr>
                </a:tc>
                <a:tc>
                  <a:txBody>
                    <a:bodyPr/>
                    <a:lstStyle/>
                    <a:p>
                      <a:pPr algn="ctr" fontAlgn="b"/>
                      <a:r>
                        <a:rPr lang="sv-SE" sz="900" b="0" i="0" u="none" strike="noStrike">
                          <a:solidFill>
                            <a:srgbClr val="000000"/>
                          </a:solidFill>
                          <a:effectLst/>
                          <a:latin typeface="Futura std book"/>
                        </a:rPr>
                        <a:t>62,1</a:t>
                      </a:r>
                    </a:p>
                  </a:txBody>
                  <a:tcPr marL="9525" marR="9525" marT="9525" marB="0" anchor="b"/>
                </a:tc>
                <a:tc>
                  <a:txBody>
                    <a:bodyPr/>
                    <a:lstStyle/>
                    <a:p>
                      <a:pPr algn="ctr" fontAlgn="b"/>
                      <a:r>
                        <a:rPr lang="sv-SE" sz="900" b="0" i="0" u="none" strike="noStrike">
                          <a:solidFill>
                            <a:srgbClr val="000000"/>
                          </a:solidFill>
                          <a:effectLst/>
                          <a:latin typeface="Futura std book"/>
                        </a:rPr>
                        <a:t>58,6</a:t>
                      </a:r>
                    </a:p>
                  </a:txBody>
                  <a:tcPr marL="9525" marR="9525" marT="9525" marB="0" anchor="b"/>
                </a:tc>
                <a:tc>
                  <a:txBody>
                    <a:bodyPr/>
                    <a:lstStyle/>
                    <a:p>
                      <a:pPr algn="ctr" fontAlgn="b"/>
                      <a:r>
                        <a:rPr lang="sv-SE" sz="900" b="0" i="0" u="none" strike="noStrike">
                          <a:solidFill>
                            <a:srgbClr val="000000"/>
                          </a:solidFill>
                          <a:effectLst/>
                          <a:latin typeface="Futura std book"/>
                        </a:rPr>
                        <a:t>4,8</a:t>
                      </a:r>
                    </a:p>
                  </a:txBody>
                  <a:tcPr marL="9525" marR="9525" marT="9525" marB="0" anchor="b"/>
                </a:tc>
                <a:extLst>
                  <a:ext uri="{0D108BD9-81ED-4DB2-BD59-A6C34878D82A}">
                    <a16:rowId xmlns:a16="http://schemas.microsoft.com/office/drawing/2014/main" val="10013"/>
                  </a:ext>
                </a:extLst>
              </a:tr>
              <a:tr h="139902">
                <a:tc>
                  <a:txBody>
                    <a:bodyPr/>
                    <a:lstStyle/>
                    <a:p>
                      <a:pPr algn="l" fontAlgn="b"/>
                      <a:r>
                        <a:rPr lang="sv-SE" sz="900" b="0" i="0" u="none" strike="noStrike">
                          <a:solidFill>
                            <a:srgbClr val="000000"/>
                          </a:solidFill>
                          <a:effectLst/>
                          <a:latin typeface="Futura std book"/>
                        </a:rPr>
                        <a:t>Business services</a:t>
                      </a:r>
                    </a:p>
                  </a:txBody>
                  <a:tcPr marL="9525" marR="9525" marT="9525" marB="0" anchor="b"/>
                </a:tc>
                <a:tc>
                  <a:txBody>
                    <a:bodyPr/>
                    <a:lstStyle/>
                    <a:p>
                      <a:pPr algn="ctr" fontAlgn="b"/>
                      <a:r>
                        <a:rPr lang="sv-SE" sz="900" b="0" i="0" u="none" strike="noStrike">
                          <a:solidFill>
                            <a:srgbClr val="000000"/>
                          </a:solidFill>
                          <a:effectLst/>
                          <a:latin typeface="Futura std book"/>
                        </a:rPr>
                        <a:t>20,5</a:t>
                      </a:r>
                    </a:p>
                  </a:txBody>
                  <a:tcPr marL="9525" marR="9525" marT="9525" marB="0" anchor="b">
                    <a:noFill/>
                  </a:tcPr>
                </a:tc>
                <a:tc>
                  <a:txBody>
                    <a:bodyPr/>
                    <a:lstStyle/>
                    <a:p>
                      <a:pPr algn="ctr" fontAlgn="b"/>
                      <a:r>
                        <a:rPr lang="sv-SE" sz="900" b="0" i="0" u="none" strike="noStrike">
                          <a:solidFill>
                            <a:srgbClr val="000000"/>
                          </a:solidFill>
                          <a:effectLst/>
                          <a:latin typeface="Futura std book"/>
                        </a:rPr>
                        <a:t>62,5</a:t>
                      </a:r>
                    </a:p>
                  </a:txBody>
                  <a:tcPr marL="9525" marR="9525" marT="9525" marB="0" anchor="b"/>
                </a:tc>
                <a:tc>
                  <a:txBody>
                    <a:bodyPr/>
                    <a:lstStyle/>
                    <a:p>
                      <a:pPr algn="ctr" fontAlgn="b"/>
                      <a:r>
                        <a:rPr lang="sv-SE" sz="900" b="0" i="0" u="none" strike="noStrike">
                          <a:solidFill>
                            <a:srgbClr val="000000"/>
                          </a:solidFill>
                          <a:effectLst/>
                          <a:latin typeface="Futura std book"/>
                        </a:rPr>
                        <a:t>62,0</a:t>
                      </a:r>
                    </a:p>
                  </a:txBody>
                  <a:tcPr marL="9525" marR="9525" marT="9525" marB="0" anchor="b"/>
                </a:tc>
                <a:tc>
                  <a:txBody>
                    <a:bodyPr/>
                    <a:lstStyle/>
                    <a:p>
                      <a:pPr algn="ctr" fontAlgn="b"/>
                      <a:r>
                        <a:rPr lang="sv-SE" sz="900" b="0" i="0" u="none" strike="noStrike">
                          <a:solidFill>
                            <a:srgbClr val="000000"/>
                          </a:solidFill>
                          <a:effectLst/>
                          <a:latin typeface="Futura std book"/>
                        </a:rPr>
                        <a:t>8,0</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16,1</a:t>
                      </a:r>
                    </a:p>
                  </a:txBody>
                  <a:tcPr marL="9525" marR="9525" marT="9525" marB="0" anchor="b">
                    <a:noFill/>
                  </a:tcPr>
                </a:tc>
                <a:tc>
                  <a:txBody>
                    <a:bodyPr/>
                    <a:lstStyle/>
                    <a:p>
                      <a:pPr algn="ctr" fontAlgn="b"/>
                      <a:r>
                        <a:rPr lang="sv-SE" sz="900" b="0" i="0" u="none" strike="noStrike">
                          <a:solidFill>
                            <a:srgbClr val="000000"/>
                          </a:solidFill>
                          <a:effectLst/>
                          <a:latin typeface="Futura std book"/>
                        </a:rPr>
                        <a:t>62,1</a:t>
                      </a:r>
                    </a:p>
                  </a:txBody>
                  <a:tcPr marL="9525" marR="9525" marT="9525" marB="0" anchor="b"/>
                </a:tc>
                <a:tc>
                  <a:txBody>
                    <a:bodyPr/>
                    <a:lstStyle/>
                    <a:p>
                      <a:pPr algn="ctr" fontAlgn="b"/>
                      <a:r>
                        <a:rPr lang="sv-SE" sz="900" b="0" i="0" u="none" strike="noStrike">
                          <a:solidFill>
                            <a:srgbClr val="000000"/>
                          </a:solidFill>
                          <a:effectLst/>
                          <a:latin typeface="Futura std book"/>
                        </a:rPr>
                        <a:t>62,0</a:t>
                      </a:r>
                    </a:p>
                  </a:txBody>
                  <a:tcPr marL="9525" marR="9525" marT="9525" marB="0" anchor="b"/>
                </a:tc>
                <a:tc>
                  <a:txBody>
                    <a:bodyPr/>
                    <a:lstStyle/>
                    <a:p>
                      <a:pPr algn="ctr" fontAlgn="b"/>
                      <a:r>
                        <a:rPr lang="sv-SE" sz="900" b="0" i="0" u="none" strike="noStrike">
                          <a:solidFill>
                            <a:srgbClr val="000000"/>
                          </a:solidFill>
                          <a:effectLst/>
                          <a:latin typeface="Futura std book"/>
                        </a:rPr>
                        <a:t>7,4</a:t>
                      </a:r>
                    </a:p>
                  </a:txBody>
                  <a:tcPr marL="9525" marR="9525" marT="9525" marB="0" anchor="b"/>
                </a:tc>
                <a:extLst>
                  <a:ext uri="{0D108BD9-81ED-4DB2-BD59-A6C34878D82A}">
                    <a16:rowId xmlns:a16="http://schemas.microsoft.com/office/drawing/2014/main" val="10014"/>
                  </a:ext>
                </a:extLst>
              </a:tr>
              <a:tr h="139902">
                <a:tc>
                  <a:txBody>
                    <a:bodyPr/>
                    <a:lstStyle/>
                    <a:p>
                      <a:pPr algn="l" fontAlgn="b"/>
                      <a:r>
                        <a:rPr lang="sv-SE" sz="900" b="0" i="0" u="none" strike="noStrike">
                          <a:solidFill>
                            <a:srgbClr val="000000"/>
                          </a:solidFill>
                          <a:effectLst/>
                          <a:latin typeface="Futura std book"/>
                        </a:rPr>
                        <a:t>Public administration</a:t>
                      </a:r>
                    </a:p>
                  </a:txBody>
                  <a:tcPr marL="9525" marR="9525" marT="9525" marB="0" anchor="b"/>
                </a:tc>
                <a:tc>
                  <a:txBody>
                    <a:bodyPr/>
                    <a:lstStyle/>
                    <a:p>
                      <a:pPr algn="ctr" fontAlgn="b"/>
                      <a:r>
                        <a:rPr lang="sv-SE" sz="900" b="0" i="0" u="none" strike="noStrike">
                          <a:solidFill>
                            <a:srgbClr val="000000"/>
                          </a:solidFill>
                          <a:effectLst/>
                          <a:latin typeface="Futura std book"/>
                        </a:rPr>
                        <a:t>0,1</a:t>
                      </a:r>
                    </a:p>
                  </a:txBody>
                  <a:tcPr marL="9525" marR="9525" marT="9525" marB="0" anchor="b">
                    <a:noFill/>
                  </a:tcPr>
                </a:tc>
                <a:tc>
                  <a:txBody>
                    <a:bodyPr/>
                    <a:lstStyle/>
                    <a:p>
                      <a:pPr algn="ctr" fontAlgn="b"/>
                      <a:r>
                        <a:rPr lang="sv-SE" sz="900" b="0" i="0" u="none" strike="noStrike">
                          <a:solidFill>
                            <a:srgbClr val="000000"/>
                          </a:solidFill>
                          <a:effectLst/>
                          <a:latin typeface="Futura std book"/>
                        </a:rPr>
                        <a:t>47,5</a:t>
                      </a:r>
                    </a:p>
                  </a:txBody>
                  <a:tcPr marL="9525" marR="9525" marT="9525" marB="0" anchor="b"/>
                </a:tc>
                <a:tc>
                  <a:txBody>
                    <a:bodyPr/>
                    <a:lstStyle/>
                    <a:p>
                      <a:pPr algn="ctr" fontAlgn="b"/>
                      <a:r>
                        <a:rPr lang="sv-SE" sz="900" b="0" i="0" u="none" strike="noStrike">
                          <a:solidFill>
                            <a:srgbClr val="000000"/>
                          </a:solidFill>
                          <a:effectLst/>
                          <a:latin typeface="Futura std book"/>
                        </a:rPr>
                        <a:t>33,5</a:t>
                      </a:r>
                    </a:p>
                  </a:txBody>
                  <a:tcPr marL="9525" marR="9525" marT="9525" marB="0" anchor="b"/>
                </a:tc>
                <a:tc>
                  <a:txBody>
                    <a:bodyPr/>
                    <a:lstStyle/>
                    <a:p>
                      <a:pPr algn="ctr" fontAlgn="b"/>
                      <a:r>
                        <a:rPr lang="sv-SE" sz="900" b="0" i="0" u="none" strike="noStrike">
                          <a:solidFill>
                            <a:srgbClr val="000000"/>
                          </a:solidFill>
                          <a:effectLst/>
                          <a:latin typeface="Futura std book"/>
                        </a:rPr>
                        <a:t>6,6</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0,1</a:t>
                      </a:r>
                    </a:p>
                  </a:txBody>
                  <a:tcPr marL="9525" marR="9525" marT="9525" marB="0" anchor="b">
                    <a:noFill/>
                  </a:tcPr>
                </a:tc>
                <a:tc>
                  <a:txBody>
                    <a:bodyPr/>
                    <a:lstStyle/>
                    <a:p>
                      <a:pPr algn="ctr" fontAlgn="b"/>
                      <a:r>
                        <a:rPr lang="sv-SE" sz="900" b="0" i="0" u="none" strike="noStrike">
                          <a:solidFill>
                            <a:srgbClr val="000000"/>
                          </a:solidFill>
                          <a:effectLst/>
                          <a:latin typeface="Futura std book"/>
                        </a:rPr>
                        <a:t>29,9</a:t>
                      </a:r>
                    </a:p>
                  </a:txBody>
                  <a:tcPr marL="9525" marR="9525" marT="9525" marB="0" anchor="b"/>
                </a:tc>
                <a:tc>
                  <a:txBody>
                    <a:bodyPr/>
                    <a:lstStyle/>
                    <a:p>
                      <a:pPr algn="ctr" fontAlgn="b"/>
                      <a:r>
                        <a:rPr lang="sv-SE" sz="900" b="0" i="0" u="none" strike="noStrike">
                          <a:solidFill>
                            <a:srgbClr val="000000"/>
                          </a:solidFill>
                          <a:effectLst/>
                          <a:latin typeface="Futura std book"/>
                        </a:rPr>
                        <a:t>22,1</a:t>
                      </a:r>
                    </a:p>
                  </a:txBody>
                  <a:tcPr marL="9525" marR="9525" marT="9525" marB="0" anchor="b"/>
                </a:tc>
                <a:tc>
                  <a:txBody>
                    <a:bodyPr/>
                    <a:lstStyle/>
                    <a:p>
                      <a:pPr algn="ctr" fontAlgn="b"/>
                      <a:r>
                        <a:rPr lang="sv-SE" sz="900" b="0" i="0" u="none" strike="noStrike">
                          <a:solidFill>
                            <a:srgbClr val="000000"/>
                          </a:solidFill>
                          <a:effectLst/>
                          <a:latin typeface="Futura std book"/>
                        </a:rPr>
                        <a:t>0,3</a:t>
                      </a:r>
                    </a:p>
                  </a:txBody>
                  <a:tcPr marL="9525" marR="9525" marT="9525" marB="0" anchor="b"/>
                </a:tc>
                <a:extLst>
                  <a:ext uri="{0D108BD9-81ED-4DB2-BD59-A6C34878D82A}">
                    <a16:rowId xmlns:a16="http://schemas.microsoft.com/office/drawing/2014/main" val="10015"/>
                  </a:ext>
                </a:extLst>
              </a:tr>
              <a:tr h="139902">
                <a:tc>
                  <a:txBody>
                    <a:bodyPr/>
                    <a:lstStyle/>
                    <a:p>
                      <a:pPr algn="l" fontAlgn="b"/>
                      <a:r>
                        <a:rPr lang="sv-SE" sz="900" b="0" i="0" u="none" strike="noStrike">
                          <a:solidFill>
                            <a:srgbClr val="000000"/>
                          </a:solidFill>
                          <a:effectLst/>
                          <a:latin typeface="Futura std book"/>
                        </a:rPr>
                        <a:t>Education</a:t>
                      </a:r>
                    </a:p>
                  </a:txBody>
                  <a:tcPr marL="9525" marR="9525" marT="9525" marB="0" anchor="b"/>
                </a:tc>
                <a:tc>
                  <a:txBody>
                    <a:bodyPr/>
                    <a:lstStyle/>
                    <a:p>
                      <a:pPr algn="ctr" fontAlgn="b"/>
                      <a:r>
                        <a:rPr lang="sv-SE" sz="900" b="0" i="0" u="none" strike="noStrike">
                          <a:solidFill>
                            <a:srgbClr val="000000"/>
                          </a:solidFill>
                          <a:effectLst/>
                          <a:latin typeface="Futura std book"/>
                        </a:rPr>
                        <a:t>3,0</a:t>
                      </a:r>
                    </a:p>
                  </a:txBody>
                  <a:tcPr marL="9525" marR="9525" marT="9525" marB="0" anchor="b">
                    <a:noFill/>
                  </a:tcPr>
                </a:tc>
                <a:tc>
                  <a:txBody>
                    <a:bodyPr/>
                    <a:lstStyle/>
                    <a:p>
                      <a:pPr algn="ctr" fontAlgn="b"/>
                      <a:r>
                        <a:rPr lang="sv-SE" sz="900" b="0" i="0" u="none" strike="noStrike">
                          <a:solidFill>
                            <a:srgbClr val="000000"/>
                          </a:solidFill>
                          <a:effectLst/>
                          <a:latin typeface="Futura std book"/>
                        </a:rPr>
                        <a:t>71,4</a:t>
                      </a:r>
                    </a:p>
                  </a:txBody>
                  <a:tcPr marL="9525" marR="9525" marT="9525" marB="0" anchor="b"/>
                </a:tc>
                <a:tc>
                  <a:txBody>
                    <a:bodyPr/>
                    <a:lstStyle/>
                    <a:p>
                      <a:pPr algn="ctr" fontAlgn="b"/>
                      <a:r>
                        <a:rPr lang="sv-SE" sz="900" b="0" i="0" u="none" strike="noStrike">
                          <a:solidFill>
                            <a:srgbClr val="000000"/>
                          </a:solidFill>
                          <a:effectLst/>
                          <a:latin typeface="Futura std book"/>
                        </a:rPr>
                        <a:t>62,8</a:t>
                      </a:r>
                    </a:p>
                  </a:txBody>
                  <a:tcPr marL="9525" marR="9525" marT="9525" marB="0" anchor="b"/>
                </a:tc>
                <a:tc>
                  <a:txBody>
                    <a:bodyPr/>
                    <a:lstStyle/>
                    <a:p>
                      <a:pPr algn="ctr" fontAlgn="b"/>
                      <a:r>
                        <a:rPr lang="sv-SE" sz="900" b="0" i="0" u="none" strike="noStrike">
                          <a:solidFill>
                            <a:srgbClr val="000000"/>
                          </a:solidFill>
                          <a:effectLst/>
                          <a:latin typeface="Futura std book"/>
                        </a:rPr>
                        <a:t>8,2</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1,7</a:t>
                      </a:r>
                    </a:p>
                  </a:txBody>
                  <a:tcPr marL="9525" marR="9525" marT="9525" marB="0" anchor="b">
                    <a:noFill/>
                  </a:tcPr>
                </a:tc>
                <a:tc>
                  <a:txBody>
                    <a:bodyPr/>
                    <a:lstStyle/>
                    <a:p>
                      <a:pPr algn="ctr" fontAlgn="b"/>
                      <a:r>
                        <a:rPr lang="sv-SE" sz="900" b="0" i="0" u="none" strike="noStrike">
                          <a:solidFill>
                            <a:srgbClr val="000000"/>
                          </a:solidFill>
                          <a:effectLst/>
                          <a:latin typeface="Futura std book"/>
                        </a:rPr>
                        <a:t>74,1</a:t>
                      </a:r>
                    </a:p>
                  </a:txBody>
                  <a:tcPr marL="9525" marR="9525" marT="9525" marB="0" anchor="b"/>
                </a:tc>
                <a:tc>
                  <a:txBody>
                    <a:bodyPr/>
                    <a:lstStyle/>
                    <a:p>
                      <a:pPr algn="ctr" fontAlgn="b"/>
                      <a:r>
                        <a:rPr lang="sv-SE" sz="900" b="0" i="0" u="none" strike="noStrike">
                          <a:solidFill>
                            <a:srgbClr val="000000"/>
                          </a:solidFill>
                          <a:effectLst/>
                          <a:latin typeface="Futura std book"/>
                        </a:rPr>
                        <a:t>66,5</a:t>
                      </a:r>
                    </a:p>
                  </a:txBody>
                  <a:tcPr marL="9525" marR="9525" marT="9525" marB="0" anchor="b"/>
                </a:tc>
                <a:tc>
                  <a:txBody>
                    <a:bodyPr/>
                    <a:lstStyle/>
                    <a:p>
                      <a:pPr algn="ctr" fontAlgn="b"/>
                      <a:r>
                        <a:rPr lang="sv-SE" sz="900" b="0" i="0" u="none" strike="noStrike">
                          <a:solidFill>
                            <a:srgbClr val="000000"/>
                          </a:solidFill>
                          <a:effectLst/>
                          <a:latin typeface="Futura std book"/>
                        </a:rPr>
                        <a:t>8,1</a:t>
                      </a:r>
                    </a:p>
                  </a:txBody>
                  <a:tcPr marL="9525" marR="9525" marT="9525" marB="0" anchor="b"/>
                </a:tc>
                <a:extLst>
                  <a:ext uri="{0D108BD9-81ED-4DB2-BD59-A6C34878D82A}">
                    <a16:rowId xmlns:a16="http://schemas.microsoft.com/office/drawing/2014/main" val="10016"/>
                  </a:ext>
                </a:extLst>
              </a:tr>
              <a:tr h="139902">
                <a:tc>
                  <a:txBody>
                    <a:bodyPr/>
                    <a:lstStyle/>
                    <a:p>
                      <a:pPr algn="l" fontAlgn="b"/>
                      <a:r>
                        <a:rPr lang="sv-SE" sz="900" b="0" i="0" u="none" strike="noStrike">
                          <a:solidFill>
                            <a:srgbClr val="000000"/>
                          </a:solidFill>
                          <a:effectLst/>
                          <a:latin typeface="Futura std book"/>
                        </a:rPr>
                        <a:t>Health</a:t>
                      </a:r>
                    </a:p>
                  </a:txBody>
                  <a:tcPr marL="9525" marR="9525" marT="9525" marB="0" anchor="b"/>
                </a:tc>
                <a:tc>
                  <a:txBody>
                    <a:bodyPr/>
                    <a:lstStyle/>
                    <a:p>
                      <a:pPr algn="ctr" fontAlgn="b"/>
                      <a:r>
                        <a:rPr lang="sv-SE" sz="900" b="0" i="0" u="none" strike="noStrike">
                          <a:solidFill>
                            <a:srgbClr val="000000"/>
                          </a:solidFill>
                          <a:effectLst/>
                          <a:latin typeface="Futura std book"/>
                        </a:rPr>
                        <a:t>7,8</a:t>
                      </a:r>
                    </a:p>
                  </a:txBody>
                  <a:tcPr marL="9525" marR="9525" marT="9525" marB="0" anchor="b">
                    <a:noFill/>
                  </a:tcPr>
                </a:tc>
                <a:tc>
                  <a:txBody>
                    <a:bodyPr/>
                    <a:lstStyle/>
                    <a:p>
                      <a:pPr algn="ctr" fontAlgn="b"/>
                      <a:r>
                        <a:rPr lang="sv-SE" sz="900" b="0" i="0" u="none" strike="noStrike">
                          <a:solidFill>
                            <a:srgbClr val="000000"/>
                          </a:solidFill>
                          <a:effectLst/>
                          <a:latin typeface="Futura std book"/>
                        </a:rPr>
                        <a:t>81,7</a:t>
                      </a:r>
                    </a:p>
                  </a:txBody>
                  <a:tcPr marL="9525" marR="9525" marT="9525" marB="0" anchor="b"/>
                </a:tc>
                <a:tc>
                  <a:txBody>
                    <a:bodyPr/>
                    <a:lstStyle/>
                    <a:p>
                      <a:pPr algn="ctr" fontAlgn="b"/>
                      <a:r>
                        <a:rPr lang="sv-SE" sz="900" b="0" i="0" u="none" strike="noStrike">
                          <a:solidFill>
                            <a:srgbClr val="000000"/>
                          </a:solidFill>
                          <a:effectLst/>
                          <a:latin typeface="Futura std book"/>
                        </a:rPr>
                        <a:t>62,8</a:t>
                      </a:r>
                    </a:p>
                  </a:txBody>
                  <a:tcPr marL="9525" marR="9525" marT="9525" marB="0" anchor="b"/>
                </a:tc>
                <a:tc>
                  <a:txBody>
                    <a:bodyPr/>
                    <a:lstStyle/>
                    <a:p>
                      <a:pPr algn="ctr" fontAlgn="b"/>
                      <a:r>
                        <a:rPr lang="sv-SE" sz="900" b="0" i="0" u="none" strike="noStrike">
                          <a:solidFill>
                            <a:srgbClr val="000000"/>
                          </a:solidFill>
                          <a:effectLst/>
                          <a:latin typeface="Futura std book"/>
                        </a:rPr>
                        <a:t>5,7</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4,5</a:t>
                      </a:r>
                    </a:p>
                  </a:txBody>
                  <a:tcPr marL="9525" marR="9525" marT="9525" marB="0" anchor="b">
                    <a:noFill/>
                  </a:tcPr>
                </a:tc>
                <a:tc>
                  <a:txBody>
                    <a:bodyPr/>
                    <a:lstStyle/>
                    <a:p>
                      <a:pPr algn="ctr" fontAlgn="b"/>
                      <a:r>
                        <a:rPr lang="sv-SE" sz="900" b="0" i="0" u="none" strike="noStrike">
                          <a:solidFill>
                            <a:srgbClr val="000000"/>
                          </a:solidFill>
                          <a:effectLst/>
                          <a:latin typeface="Futura std book"/>
                        </a:rPr>
                        <a:t>78,2</a:t>
                      </a:r>
                    </a:p>
                  </a:txBody>
                  <a:tcPr marL="9525" marR="9525" marT="9525" marB="0" anchor="b"/>
                </a:tc>
                <a:tc>
                  <a:txBody>
                    <a:bodyPr/>
                    <a:lstStyle/>
                    <a:p>
                      <a:pPr algn="ctr" fontAlgn="b"/>
                      <a:r>
                        <a:rPr lang="sv-SE" sz="900" b="0" i="0" u="none" strike="noStrike">
                          <a:solidFill>
                            <a:srgbClr val="000000"/>
                          </a:solidFill>
                          <a:effectLst/>
                          <a:latin typeface="Futura std book"/>
                        </a:rPr>
                        <a:t>56,8</a:t>
                      </a:r>
                    </a:p>
                  </a:txBody>
                  <a:tcPr marL="9525" marR="9525" marT="9525" marB="0" anchor="b"/>
                </a:tc>
                <a:tc>
                  <a:txBody>
                    <a:bodyPr/>
                    <a:lstStyle/>
                    <a:p>
                      <a:pPr algn="ctr" fontAlgn="b"/>
                      <a:r>
                        <a:rPr lang="sv-SE" sz="900" b="0" i="0" u="none" strike="noStrike">
                          <a:solidFill>
                            <a:srgbClr val="000000"/>
                          </a:solidFill>
                          <a:effectLst/>
                          <a:latin typeface="Futura std book"/>
                        </a:rPr>
                        <a:t>5,1</a:t>
                      </a:r>
                    </a:p>
                  </a:txBody>
                  <a:tcPr marL="9525" marR="9525" marT="9525" marB="0" anchor="b"/>
                </a:tc>
                <a:extLst>
                  <a:ext uri="{0D108BD9-81ED-4DB2-BD59-A6C34878D82A}">
                    <a16:rowId xmlns:a16="http://schemas.microsoft.com/office/drawing/2014/main" val="10017"/>
                  </a:ext>
                </a:extLst>
              </a:tr>
              <a:tr h="139902">
                <a:tc>
                  <a:txBody>
                    <a:bodyPr/>
                    <a:lstStyle/>
                    <a:p>
                      <a:pPr algn="l" fontAlgn="b"/>
                      <a:r>
                        <a:rPr lang="sv-SE" sz="900" b="0" i="0" u="none" strike="noStrike">
                          <a:solidFill>
                            <a:srgbClr val="000000"/>
                          </a:solidFill>
                          <a:effectLst/>
                          <a:latin typeface="Futura std book"/>
                        </a:rPr>
                        <a:t>Personal &amp; cultural services</a:t>
                      </a:r>
                    </a:p>
                  </a:txBody>
                  <a:tcPr marL="9525" marR="9525" marT="9525" marB="0" anchor="b"/>
                </a:tc>
                <a:tc>
                  <a:txBody>
                    <a:bodyPr/>
                    <a:lstStyle/>
                    <a:p>
                      <a:pPr algn="ctr" fontAlgn="b"/>
                      <a:r>
                        <a:rPr lang="sv-SE" sz="900" b="0" i="0" u="none" strike="noStrike">
                          <a:solidFill>
                            <a:srgbClr val="000000"/>
                          </a:solidFill>
                          <a:effectLst/>
                          <a:latin typeface="Futura std book"/>
                        </a:rPr>
                        <a:t>4,2</a:t>
                      </a:r>
                    </a:p>
                  </a:txBody>
                  <a:tcPr marL="9525" marR="9525" marT="9525" marB="0" anchor="b">
                    <a:noFill/>
                  </a:tcPr>
                </a:tc>
                <a:tc>
                  <a:txBody>
                    <a:bodyPr/>
                    <a:lstStyle/>
                    <a:p>
                      <a:pPr algn="ctr" fontAlgn="b"/>
                      <a:r>
                        <a:rPr lang="sv-SE" sz="900" b="0" i="0" u="none" strike="noStrike" dirty="0">
                          <a:solidFill>
                            <a:srgbClr val="000000"/>
                          </a:solidFill>
                          <a:effectLst/>
                          <a:latin typeface="Futura std book"/>
                        </a:rPr>
                        <a:t>54,2</a:t>
                      </a:r>
                    </a:p>
                  </a:txBody>
                  <a:tcPr marL="9525" marR="9525" marT="9525" marB="0" anchor="b"/>
                </a:tc>
                <a:tc>
                  <a:txBody>
                    <a:bodyPr/>
                    <a:lstStyle/>
                    <a:p>
                      <a:pPr algn="ctr" fontAlgn="b"/>
                      <a:r>
                        <a:rPr lang="sv-SE" sz="900" b="0" i="0" u="none" strike="noStrike">
                          <a:solidFill>
                            <a:srgbClr val="000000"/>
                          </a:solidFill>
                          <a:effectLst/>
                          <a:latin typeface="Futura std book"/>
                        </a:rPr>
                        <a:t>47,4</a:t>
                      </a:r>
                    </a:p>
                  </a:txBody>
                  <a:tcPr marL="9525" marR="9525" marT="9525" marB="0" anchor="b"/>
                </a:tc>
                <a:tc>
                  <a:txBody>
                    <a:bodyPr/>
                    <a:lstStyle/>
                    <a:p>
                      <a:pPr algn="ctr" fontAlgn="b"/>
                      <a:r>
                        <a:rPr lang="sv-SE" sz="900" b="0" i="0" u="none" strike="noStrike">
                          <a:solidFill>
                            <a:srgbClr val="000000"/>
                          </a:solidFill>
                          <a:effectLst/>
                          <a:latin typeface="Futura std book"/>
                        </a:rPr>
                        <a:t>4,3</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3,1</a:t>
                      </a:r>
                    </a:p>
                  </a:txBody>
                  <a:tcPr marL="9525" marR="9525" marT="9525" marB="0" anchor="b">
                    <a:noFill/>
                  </a:tcPr>
                </a:tc>
                <a:tc>
                  <a:txBody>
                    <a:bodyPr/>
                    <a:lstStyle/>
                    <a:p>
                      <a:pPr algn="ctr" fontAlgn="b"/>
                      <a:r>
                        <a:rPr lang="sv-SE" sz="900" b="0" i="0" u="none" strike="noStrike">
                          <a:solidFill>
                            <a:srgbClr val="000000"/>
                          </a:solidFill>
                          <a:effectLst/>
                          <a:latin typeface="Futura std book"/>
                        </a:rPr>
                        <a:t>51,7</a:t>
                      </a:r>
                    </a:p>
                  </a:txBody>
                  <a:tcPr marL="9525" marR="9525" marT="9525" marB="0" anchor="b"/>
                </a:tc>
                <a:tc>
                  <a:txBody>
                    <a:bodyPr/>
                    <a:lstStyle/>
                    <a:p>
                      <a:pPr algn="ctr" fontAlgn="b"/>
                      <a:r>
                        <a:rPr lang="sv-SE" sz="900" b="0" i="0" u="none" strike="noStrike">
                          <a:solidFill>
                            <a:srgbClr val="000000"/>
                          </a:solidFill>
                          <a:effectLst/>
                          <a:latin typeface="Futura std book"/>
                        </a:rPr>
                        <a:t>44,3</a:t>
                      </a:r>
                    </a:p>
                  </a:txBody>
                  <a:tcPr marL="9525" marR="9525" marT="9525" marB="0" anchor="b"/>
                </a:tc>
                <a:tc>
                  <a:txBody>
                    <a:bodyPr/>
                    <a:lstStyle/>
                    <a:p>
                      <a:pPr algn="ctr" fontAlgn="b"/>
                      <a:r>
                        <a:rPr lang="sv-SE" sz="900" b="0" i="0" u="none" strike="noStrike">
                          <a:solidFill>
                            <a:srgbClr val="000000"/>
                          </a:solidFill>
                          <a:effectLst/>
                          <a:latin typeface="Futura std book"/>
                        </a:rPr>
                        <a:t>4,7</a:t>
                      </a:r>
                    </a:p>
                  </a:txBody>
                  <a:tcPr marL="9525" marR="9525" marT="9525" marB="0" anchor="b"/>
                </a:tc>
                <a:extLst>
                  <a:ext uri="{0D108BD9-81ED-4DB2-BD59-A6C34878D82A}">
                    <a16:rowId xmlns:a16="http://schemas.microsoft.com/office/drawing/2014/main" val="10018"/>
                  </a:ext>
                </a:extLst>
              </a:tr>
              <a:tr h="139902">
                <a:tc>
                  <a:txBody>
                    <a:bodyPr/>
                    <a:lstStyle/>
                    <a:p>
                      <a:pPr algn="l" fontAlgn="b"/>
                      <a:r>
                        <a:rPr lang="sv-SE" sz="900" b="0" i="0" u="none" strike="noStrike">
                          <a:solidFill>
                            <a:srgbClr val="000000"/>
                          </a:solidFill>
                          <a:effectLst/>
                          <a:latin typeface="Futura std book"/>
                        </a:rPr>
                        <a:t>Unspecified</a:t>
                      </a:r>
                    </a:p>
                  </a:txBody>
                  <a:tcPr marL="9525" marR="9525" marT="9525" marB="0" anchor="b">
                    <a:noFill/>
                  </a:tcPr>
                </a:tc>
                <a:tc>
                  <a:txBody>
                    <a:bodyPr/>
                    <a:lstStyle/>
                    <a:p>
                      <a:pPr algn="ctr" fontAlgn="b"/>
                      <a:r>
                        <a:rPr lang="sv-SE" sz="900" b="0" i="0" u="none" strike="noStrike">
                          <a:solidFill>
                            <a:srgbClr val="000000"/>
                          </a:solidFill>
                          <a:effectLst/>
                          <a:latin typeface="Futura std book"/>
                        </a:rPr>
                        <a:t>0,3</a:t>
                      </a:r>
                    </a:p>
                  </a:txBody>
                  <a:tcPr marL="9525" marR="9525" marT="9525" marB="0" anchor="b">
                    <a:noFill/>
                  </a:tcPr>
                </a:tc>
                <a:tc>
                  <a:txBody>
                    <a:bodyPr/>
                    <a:lstStyle/>
                    <a:p>
                      <a:pPr algn="ctr" fontAlgn="b"/>
                      <a:r>
                        <a:rPr lang="sv-SE" sz="900" b="0" i="0" u="none" strike="noStrike">
                          <a:solidFill>
                            <a:srgbClr val="000000"/>
                          </a:solidFill>
                          <a:effectLst/>
                          <a:latin typeface="Futura std book"/>
                        </a:rPr>
                        <a:t>46,1</a:t>
                      </a:r>
                    </a:p>
                  </a:txBody>
                  <a:tcPr marL="9525" marR="9525" marT="9525" marB="0" anchor="b">
                    <a:noFill/>
                  </a:tcPr>
                </a:tc>
                <a:tc>
                  <a:txBody>
                    <a:bodyPr/>
                    <a:lstStyle/>
                    <a:p>
                      <a:pPr algn="ctr" fontAlgn="b"/>
                      <a:r>
                        <a:rPr lang="sv-SE" sz="900" b="0" i="0" u="none" strike="noStrike">
                          <a:solidFill>
                            <a:srgbClr val="000000"/>
                          </a:solidFill>
                          <a:effectLst/>
                          <a:latin typeface="Futura std book"/>
                        </a:rPr>
                        <a:t>73,6</a:t>
                      </a:r>
                    </a:p>
                  </a:txBody>
                  <a:tcPr marL="9525" marR="9525" marT="9525" marB="0" anchor="b">
                    <a:noFill/>
                  </a:tcPr>
                </a:tc>
                <a:tc>
                  <a:txBody>
                    <a:bodyPr/>
                    <a:lstStyle/>
                    <a:p>
                      <a:pPr algn="ctr" fontAlgn="b"/>
                      <a:r>
                        <a:rPr lang="sv-SE" sz="900" b="0" i="0" u="none" strike="noStrike">
                          <a:solidFill>
                            <a:srgbClr val="000000"/>
                          </a:solidFill>
                          <a:effectLst/>
                          <a:latin typeface="Futura std book"/>
                        </a:rPr>
                        <a:t>0,9</a:t>
                      </a:r>
                    </a:p>
                  </a:txBody>
                  <a:tcPr marL="9525" marR="9525" marT="9525" marB="0" anchor="b">
                    <a:noFill/>
                  </a:tcPr>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0,1</a:t>
                      </a:r>
                    </a:p>
                  </a:txBody>
                  <a:tcPr marL="9525" marR="9525" marT="9525" marB="0" anchor="b">
                    <a:noFill/>
                  </a:tcPr>
                </a:tc>
                <a:tc>
                  <a:txBody>
                    <a:bodyPr/>
                    <a:lstStyle/>
                    <a:p>
                      <a:pPr algn="ctr" fontAlgn="b"/>
                      <a:r>
                        <a:rPr lang="sv-SE" sz="900" b="0" i="0" u="none" strike="noStrike" dirty="0">
                          <a:solidFill>
                            <a:srgbClr val="000000"/>
                          </a:solidFill>
                          <a:effectLst/>
                          <a:latin typeface="Futura std book"/>
                        </a:rPr>
                        <a:t>54,2</a:t>
                      </a:r>
                    </a:p>
                  </a:txBody>
                  <a:tcPr marL="9525" marR="9525" marT="9525" marB="0" anchor="b">
                    <a:noFill/>
                  </a:tcPr>
                </a:tc>
                <a:tc>
                  <a:txBody>
                    <a:bodyPr/>
                    <a:lstStyle/>
                    <a:p>
                      <a:pPr algn="ctr" fontAlgn="b"/>
                      <a:r>
                        <a:rPr lang="sv-SE" sz="900" b="0" i="0" u="none" strike="noStrike">
                          <a:solidFill>
                            <a:srgbClr val="000000"/>
                          </a:solidFill>
                          <a:effectLst/>
                          <a:latin typeface="Futura std book"/>
                        </a:rPr>
                        <a:t>22,6</a:t>
                      </a:r>
                    </a:p>
                  </a:txBody>
                  <a:tcPr marL="9525" marR="9525" marT="9525" marB="0" anchor="b">
                    <a:noFill/>
                  </a:tcPr>
                </a:tc>
                <a:tc>
                  <a:txBody>
                    <a:bodyPr/>
                    <a:lstStyle/>
                    <a:p>
                      <a:pPr algn="ctr" fontAlgn="b"/>
                      <a:r>
                        <a:rPr lang="sv-SE" sz="900" b="0" i="0" u="none" strike="noStrike">
                          <a:solidFill>
                            <a:srgbClr val="000000"/>
                          </a:solidFill>
                          <a:effectLst/>
                          <a:latin typeface="Futura std book"/>
                        </a:rPr>
                        <a:t>-1,1</a:t>
                      </a:r>
                    </a:p>
                  </a:txBody>
                  <a:tcPr marL="9525" marR="9525" marT="9525" marB="0" anchor="b">
                    <a:noFill/>
                  </a:tcPr>
                </a:tc>
                <a:extLst>
                  <a:ext uri="{0D108BD9-81ED-4DB2-BD59-A6C34878D82A}">
                    <a16:rowId xmlns:a16="http://schemas.microsoft.com/office/drawing/2014/main" val="10019"/>
                  </a:ext>
                </a:extLst>
              </a:tr>
              <a:tr h="139902">
                <a:tc>
                  <a:txBody>
                    <a:bodyPr/>
                    <a:lstStyle/>
                    <a:p>
                      <a:pPr algn="l" fontAlgn="b"/>
                      <a:r>
                        <a:rPr lang="sv-SE" sz="900" b="1" i="0" u="none" strike="noStrike">
                          <a:solidFill>
                            <a:srgbClr val="000000"/>
                          </a:solidFill>
                          <a:effectLst/>
                          <a:latin typeface="Futura std book"/>
                        </a:rPr>
                        <a:t>Private sector</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101,5</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40,9</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39,0</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6,0</a:t>
                      </a:r>
                    </a:p>
                  </a:txBody>
                  <a:tcPr marL="9525" marR="9525" marT="9525" marB="0" anchor="b">
                    <a:solidFill>
                      <a:schemeClr val="bg1">
                        <a:lumMod val="85000"/>
                      </a:schemeClr>
                    </a:solidFill>
                  </a:tcPr>
                </a:tc>
                <a:tc>
                  <a:txBody>
                    <a:bodyPr/>
                    <a:lstStyle/>
                    <a:p>
                      <a:pPr algn="ctr" fontAlgn="b"/>
                      <a:endParaRPr lang="sv-SE" sz="900" b="1" i="0" u="none" strike="noStrike">
                        <a:solidFill>
                          <a:srgbClr val="000000"/>
                        </a:solidFill>
                        <a:effectLst/>
                        <a:latin typeface="Futura std book"/>
                      </a:endParaRP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66,0</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41,6</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40,0</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5,2</a:t>
                      </a:r>
                    </a:p>
                  </a:txBody>
                  <a:tcPr marL="9525" marR="9525" marT="9525" marB="0" anchor="b">
                    <a:solidFill>
                      <a:schemeClr val="bg1">
                        <a:lumMod val="85000"/>
                      </a:schemeClr>
                    </a:solidFill>
                  </a:tcPr>
                </a:tc>
                <a:extLst>
                  <a:ext uri="{0D108BD9-81ED-4DB2-BD59-A6C34878D82A}">
                    <a16:rowId xmlns:a16="http://schemas.microsoft.com/office/drawing/2014/main" val="10020"/>
                  </a:ext>
                </a:extLst>
              </a:tr>
              <a:tr h="139902">
                <a:tc>
                  <a:txBody>
                    <a:bodyPr/>
                    <a:lstStyle/>
                    <a:p>
                      <a:pPr algn="l" fontAlgn="b"/>
                      <a:r>
                        <a:rPr lang="sv-SE" sz="900" b="0" i="0" u="none" strike="noStrike" dirty="0">
                          <a:solidFill>
                            <a:srgbClr val="000000"/>
                          </a:solidFill>
                          <a:effectLst/>
                          <a:latin typeface="Futura std book"/>
                        </a:rPr>
                        <a:t>State</a:t>
                      </a:r>
                    </a:p>
                  </a:txBody>
                  <a:tcPr marL="9525" marR="9525" marT="9525" marB="0" anchor="b"/>
                </a:tc>
                <a:tc>
                  <a:txBody>
                    <a:bodyPr/>
                    <a:lstStyle/>
                    <a:p>
                      <a:pPr algn="ctr" fontAlgn="b"/>
                      <a:r>
                        <a:rPr lang="sv-SE" sz="900" b="0" i="0" u="none" strike="noStrike">
                          <a:solidFill>
                            <a:srgbClr val="000000"/>
                          </a:solidFill>
                          <a:effectLst/>
                          <a:latin typeface="Futura std book"/>
                        </a:rPr>
                        <a:t>8,6</a:t>
                      </a:r>
                    </a:p>
                  </a:txBody>
                  <a:tcPr marL="9525" marR="9525" marT="9525" marB="0" anchor="b">
                    <a:noFill/>
                  </a:tcPr>
                </a:tc>
                <a:tc>
                  <a:txBody>
                    <a:bodyPr/>
                    <a:lstStyle/>
                    <a:p>
                      <a:pPr algn="ctr" fontAlgn="b"/>
                      <a:r>
                        <a:rPr lang="sv-SE" sz="900" b="0" i="0" u="none" strike="noStrike">
                          <a:solidFill>
                            <a:srgbClr val="000000"/>
                          </a:solidFill>
                          <a:effectLst/>
                          <a:latin typeface="Futura std book"/>
                        </a:rPr>
                        <a:t>37,6</a:t>
                      </a:r>
                    </a:p>
                  </a:txBody>
                  <a:tcPr marL="9525" marR="9525" marT="9525" marB="0" anchor="b"/>
                </a:tc>
                <a:tc>
                  <a:txBody>
                    <a:bodyPr/>
                    <a:lstStyle/>
                    <a:p>
                      <a:pPr algn="ctr" fontAlgn="b"/>
                      <a:r>
                        <a:rPr lang="sv-SE" sz="900" b="0" i="0" u="none" strike="noStrike">
                          <a:solidFill>
                            <a:srgbClr val="000000"/>
                          </a:solidFill>
                          <a:effectLst/>
                          <a:latin typeface="Futura std book"/>
                        </a:rPr>
                        <a:t>34,2</a:t>
                      </a:r>
                    </a:p>
                  </a:txBody>
                  <a:tcPr marL="9525" marR="9525" marT="9525" marB="0" anchor="b"/>
                </a:tc>
                <a:tc>
                  <a:txBody>
                    <a:bodyPr/>
                    <a:lstStyle/>
                    <a:p>
                      <a:pPr algn="ctr" fontAlgn="b"/>
                      <a:r>
                        <a:rPr lang="sv-SE" sz="900" b="0" i="0" u="none" strike="noStrike">
                          <a:solidFill>
                            <a:srgbClr val="000000"/>
                          </a:solidFill>
                          <a:effectLst/>
                          <a:latin typeface="Futura std book"/>
                        </a:rPr>
                        <a:t>3,2</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6,0</a:t>
                      </a:r>
                    </a:p>
                  </a:txBody>
                  <a:tcPr marL="9525" marR="9525" marT="9525" marB="0" anchor="b">
                    <a:noFill/>
                  </a:tcPr>
                </a:tc>
                <a:tc>
                  <a:txBody>
                    <a:bodyPr/>
                    <a:lstStyle/>
                    <a:p>
                      <a:pPr algn="ctr" fontAlgn="b"/>
                      <a:r>
                        <a:rPr lang="sv-SE" sz="900" b="0" i="0" u="none" strike="noStrike">
                          <a:solidFill>
                            <a:srgbClr val="000000"/>
                          </a:solidFill>
                          <a:effectLst/>
                          <a:latin typeface="Futura std book"/>
                        </a:rPr>
                        <a:t>32,9</a:t>
                      </a:r>
                    </a:p>
                  </a:txBody>
                  <a:tcPr marL="9525" marR="9525" marT="9525" marB="0" anchor="b"/>
                </a:tc>
                <a:tc>
                  <a:txBody>
                    <a:bodyPr/>
                    <a:lstStyle/>
                    <a:p>
                      <a:pPr algn="ctr" fontAlgn="b"/>
                      <a:r>
                        <a:rPr lang="sv-SE" sz="900" b="0" i="0" u="none" strike="noStrike">
                          <a:solidFill>
                            <a:srgbClr val="000000"/>
                          </a:solidFill>
                          <a:effectLst/>
                          <a:latin typeface="Futura std book"/>
                        </a:rPr>
                        <a:t>28,0</a:t>
                      </a:r>
                    </a:p>
                  </a:txBody>
                  <a:tcPr marL="9525" marR="9525" marT="9525" marB="0" anchor="b"/>
                </a:tc>
                <a:tc>
                  <a:txBody>
                    <a:bodyPr/>
                    <a:lstStyle/>
                    <a:p>
                      <a:pPr algn="ctr" fontAlgn="b"/>
                      <a:r>
                        <a:rPr lang="sv-SE" sz="900" b="0" i="0" u="none" strike="noStrike">
                          <a:solidFill>
                            <a:srgbClr val="000000"/>
                          </a:solidFill>
                          <a:effectLst/>
                          <a:latin typeface="Futura std book"/>
                        </a:rPr>
                        <a:t>3,8</a:t>
                      </a:r>
                    </a:p>
                  </a:txBody>
                  <a:tcPr marL="9525" marR="9525" marT="9525" marB="0" anchor="b"/>
                </a:tc>
                <a:extLst>
                  <a:ext uri="{0D108BD9-81ED-4DB2-BD59-A6C34878D82A}">
                    <a16:rowId xmlns:a16="http://schemas.microsoft.com/office/drawing/2014/main" val="10021"/>
                  </a:ext>
                </a:extLst>
              </a:tr>
              <a:tr h="139902">
                <a:tc>
                  <a:txBody>
                    <a:bodyPr/>
                    <a:lstStyle/>
                    <a:p>
                      <a:pPr algn="l" fontAlgn="b"/>
                      <a:r>
                        <a:rPr lang="sv-SE" sz="900" b="0" i="0" u="none" strike="noStrike">
                          <a:solidFill>
                            <a:srgbClr val="000000"/>
                          </a:solidFill>
                          <a:effectLst/>
                          <a:latin typeface="Futura std book"/>
                        </a:rPr>
                        <a:t>Municipal</a:t>
                      </a:r>
                    </a:p>
                  </a:txBody>
                  <a:tcPr marL="9525" marR="9525" marT="9525" marB="0" anchor="b"/>
                </a:tc>
                <a:tc>
                  <a:txBody>
                    <a:bodyPr/>
                    <a:lstStyle/>
                    <a:p>
                      <a:pPr algn="ctr" fontAlgn="b"/>
                      <a:r>
                        <a:rPr lang="sv-SE" sz="900" b="0" i="0" u="none" strike="noStrike">
                          <a:solidFill>
                            <a:srgbClr val="000000"/>
                          </a:solidFill>
                          <a:effectLst/>
                          <a:latin typeface="Futura std book"/>
                        </a:rPr>
                        <a:t>10,3</a:t>
                      </a:r>
                    </a:p>
                  </a:txBody>
                  <a:tcPr marL="9525" marR="9525" marT="9525" marB="0" anchor="b">
                    <a:noFill/>
                  </a:tcPr>
                </a:tc>
                <a:tc>
                  <a:txBody>
                    <a:bodyPr/>
                    <a:lstStyle/>
                    <a:p>
                      <a:pPr algn="ctr" fontAlgn="b"/>
                      <a:r>
                        <a:rPr lang="sv-SE" sz="900" b="0" i="0" u="none" strike="noStrike">
                          <a:solidFill>
                            <a:srgbClr val="000000"/>
                          </a:solidFill>
                          <a:effectLst/>
                          <a:latin typeface="Futura std book"/>
                        </a:rPr>
                        <a:t>32,8</a:t>
                      </a:r>
                    </a:p>
                  </a:txBody>
                  <a:tcPr marL="9525" marR="9525" marT="9525" marB="0" anchor="b"/>
                </a:tc>
                <a:tc>
                  <a:txBody>
                    <a:bodyPr/>
                    <a:lstStyle/>
                    <a:p>
                      <a:pPr algn="ctr" fontAlgn="b"/>
                      <a:r>
                        <a:rPr lang="sv-SE" sz="900" b="0" i="0" u="none" strike="noStrike">
                          <a:solidFill>
                            <a:srgbClr val="000000"/>
                          </a:solidFill>
                          <a:effectLst/>
                          <a:latin typeface="Futura std book"/>
                        </a:rPr>
                        <a:t>31,0</a:t>
                      </a:r>
                    </a:p>
                  </a:txBody>
                  <a:tcPr marL="9525" marR="9525" marT="9525" marB="0" anchor="b"/>
                </a:tc>
                <a:tc>
                  <a:txBody>
                    <a:bodyPr/>
                    <a:lstStyle/>
                    <a:p>
                      <a:pPr algn="ctr" fontAlgn="b"/>
                      <a:r>
                        <a:rPr lang="sv-SE" sz="900" b="0" i="0" u="none" strike="noStrike">
                          <a:solidFill>
                            <a:srgbClr val="000000"/>
                          </a:solidFill>
                          <a:effectLst/>
                          <a:latin typeface="Futura std book"/>
                        </a:rPr>
                        <a:t>8,3</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3,9</a:t>
                      </a:r>
                    </a:p>
                  </a:txBody>
                  <a:tcPr marL="9525" marR="9525" marT="9525" marB="0" anchor="b">
                    <a:noFill/>
                  </a:tcPr>
                </a:tc>
                <a:tc>
                  <a:txBody>
                    <a:bodyPr/>
                    <a:lstStyle/>
                    <a:p>
                      <a:pPr algn="ctr" fontAlgn="b"/>
                      <a:r>
                        <a:rPr lang="sv-SE" sz="900" b="0" i="0" u="none" strike="noStrike">
                          <a:solidFill>
                            <a:srgbClr val="000000"/>
                          </a:solidFill>
                          <a:effectLst/>
                          <a:latin typeface="Futura std book"/>
                        </a:rPr>
                        <a:t>29,6</a:t>
                      </a:r>
                    </a:p>
                  </a:txBody>
                  <a:tcPr marL="9525" marR="9525" marT="9525" marB="0" anchor="b"/>
                </a:tc>
                <a:tc>
                  <a:txBody>
                    <a:bodyPr/>
                    <a:lstStyle/>
                    <a:p>
                      <a:pPr algn="ctr" fontAlgn="b"/>
                      <a:r>
                        <a:rPr lang="sv-SE" sz="900" b="0" i="0" u="none" strike="noStrike">
                          <a:solidFill>
                            <a:srgbClr val="000000"/>
                          </a:solidFill>
                          <a:effectLst/>
                          <a:latin typeface="Futura std book"/>
                        </a:rPr>
                        <a:t>26,8</a:t>
                      </a:r>
                    </a:p>
                  </a:txBody>
                  <a:tcPr marL="9525" marR="9525" marT="9525" marB="0" anchor="b"/>
                </a:tc>
                <a:tc>
                  <a:txBody>
                    <a:bodyPr/>
                    <a:lstStyle/>
                    <a:p>
                      <a:pPr algn="ctr" fontAlgn="b"/>
                      <a:r>
                        <a:rPr lang="sv-SE" sz="900" b="0" i="0" u="none" strike="noStrike">
                          <a:solidFill>
                            <a:srgbClr val="000000"/>
                          </a:solidFill>
                          <a:effectLst/>
                          <a:latin typeface="Futura std book"/>
                        </a:rPr>
                        <a:t>8,7</a:t>
                      </a:r>
                    </a:p>
                  </a:txBody>
                  <a:tcPr marL="9525" marR="9525" marT="9525" marB="0" anchor="b"/>
                </a:tc>
                <a:extLst>
                  <a:ext uri="{0D108BD9-81ED-4DB2-BD59-A6C34878D82A}">
                    <a16:rowId xmlns:a16="http://schemas.microsoft.com/office/drawing/2014/main" val="10022"/>
                  </a:ext>
                </a:extLst>
              </a:tr>
              <a:tr h="139902">
                <a:tc>
                  <a:txBody>
                    <a:bodyPr/>
                    <a:lstStyle/>
                    <a:p>
                      <a:pPr algn="l" fontAlgn="b"/>
                      <a:r>
                        <a:rPr lang="sv-SE" sz="900" b="0" i="0" u="none" strike="noStrike">
                          <a:solidFill>
                            <a:srgbClr val="000000"/>
                          </a:solidFill>
                          <a:effectLst/>
                          <a:latin typeface="Futura std book"/>
                        </a:rPr>
                        <a:t>County council</a:t>
                      </a:r>
                    </a:p>
                  </a:txBody>
                  <a:tcPr marL="9525" marR="9525" marT="9525" marB="0" anchor="b"/>
                </a:tc>
                <a:tc>
                  <a:txBody>
                    <a:bodyPr/>
                    <a:lstStyle/>
                    <a:p>
                      <a:pPr algn="ctr" fontAlgn="b"/>
                      <a:r>
                        <a:rPr lang="sv-SE" sz="900" b="0" i="0" u="none" strike="noStrike">
                          <a:solidFill>
                            <a:srgbClr val="000000"/>
                          </a:solidFill>
                          <a:effectLst/>
                          <a:latin typeface="Futura std book"/>
                        </a:rPr>
                        <a:t>3,3</a:t>
                      </a:r>
                    </a:p>
                  </a:txBody>
                  <a:tcPr marL="9525" marR="9525" marT="9525" marB="0" anchor="b">
                    <a:noFill/>
                  </a:tcPr>
                </a:tc>
                <a:tc>
                  <a:txBody>
                    <a:bodyPr/>
                    <a:lstStyle/>
                    <a:p>
                      <a:pPr algn="ctr" fontAlgn="b"/>
                      <a:r>
                        <a:rPr lang="sv-SE" sz="900" b="0" i="0" u="none" strike="noStrike">
                          <a:solidFill>
                            <a:srgbClr val="000000"/>
                          </a:solidFill>
                          <a:effectLst/>
                          <a:latin typeface="Futura std book"/>
                        </a:rPr>
                        <a:t>24,8</a:t>
                      </a:r>
                    </a:p>
                  </a:txBody>
                  <a:tcPr marL="9525" marR="9525" marT="9525" marB="0" anchor="b"/>
                </a:tc>
                <a:tc>
                  <a:txBody>
                    <a:bodyPr/>
                    <a:lstStyle/>
                    <a:p>
                      <a:pPr algn="ctr" fontAlgn="b"/>
                      <a:r>
                        <a:rPr lang="sv-SE" sz="900" b="0" i="0" u="none" strike="noStrike">
                          <a:solidFill>
                            <a:srgbClr val="000000"/>
                          </a:solidFill>
                          <a:effectLst/>
                          <a:latin typeface="Futura std book"/>
                        </a:rPr>
                        <a:t>31,6</a:t>
                      </a:r>
                    </a:p>
                  </a:txBody>
                  <a:tcPr marL="9525" marR="9525" marT="9525" marB="0" anchor="b"/>
                </a:tc>
                <a:tc>
                  <a:txBody>
                    <a:bodyPr/>
                    <a:lstStyle/>
                    <a:p>
                      <a:pPr algn="ctr" fontAlgn="b"/>
                      <a:r>
                        <a:rPr lang="sv-SE" sz="900" b="0" i="0" u="none" strike="noStrike">
                          <a:solidFill>
                            <a:srgbClr val="000000"/>
                          </a:solidFill>
                          <a:effectLst/>
                          <a:latin typeface="Futura std book"/>
                        </a:rPr>
                        <a:t>5,2</a:t>
                      </a:r>
                    </a:p>
                  </a:txBody>
                  <a:tcPr marL="9525" marR="9525" marT="9525" marB="0" anchor="b"/>
                </a:tc>
                <a:tc>
                  <a:txBody>
                    <a:bodyPr/>
                    <a:lstStyle/>
                    <a:p>
                      <a:pPr algn="ctr" fontAlgn="b"/>
                      <a:endParaRPr lang="sv-SE" sz="900" b="0" i="0" u="none" strike="noStrike">
                        <a:solidFill>
                          <a:srgbClr val="000000"/>
                        </a:solidFill>
                        <a:effectLst/>
                        <a:latin typeface="Futura std book"/>
                      </a:endParaRPr>
                    </a:p>
                  </a:txBody>
                  <a:tcPr marL="9525" marR="9525" marT="9525" marB="0" anchor="b">
                    <a:noFill/>
                  </a:tcPr>
                </a:tc>
                <a:tc>
                  <a:txBody>
                    <a:bodyPr/>
                    <a:lstStyle/>
                    <a:p>
                      <a:pPr algn="ctr" fontAlgn="b"/>
                      <a:r>
                        <a:rPr lang="sv-SE" sz="900" b="0" i="0" u="none" strike="noStrike">
                          <a:solidFill>
                            <a:srgbClr val="000000"/>
                          </a:solidFill>
                          <a:effectLst/>
                          <a:latin typeface="Futura std book"/>
                        </a:rPr>
                        <a:t>0,9</a:t>
                      </a:r>
                    </a:p>
                  </a:txBody>
                  <a:tcPr marL="9525" marR="9525" marT="9525" marB="0" anchor="b">
                    <a:noFill/>
                  </a:tcPr>
                </a:tc>
                <a:tc>
                  <a:txBody>
                    <a:bodyPr/>
                    <a:lstStyle/>
                    <a:p>
                      <a:pPr algn="ctr" fontAlgn="b"/>
                      <a:r>
                        <a:rPr lang="sv-SE" sz="900" b="0" i="0" u="none" strike="noStrike">
                          <a:solidFill>
                            <a:srgbClr val="000000"/>
                          </a:solidFill>
                          <a:effectLst/>
                          <a:latin typeface="Futura std book"/>
                        </a:rPr>
                        <a:t>32,3</a:t>
                      </a:r>
                    </a:p>
                  </a:txBody>
                  <a:tcPr marL="9525" marR="9525" marT="9525" marB="0" anchor="b"/>
                </a:tc>
                <a:tc>
                  <a:txBody>
                    <a:bodyPr/>
                    <a:lstStyle/>
                    <a:p>
                      <a:pPr algn="ctr" fontAlgn="b"/>
                      <a:r>
                        <a:rPr lang="sv-SE" sz="900" b="0" i="0" u="none" strike="noStrike">
                          <a:solidFill>
                            <a:srgbClr val="000000"/>
                          </a:solidFill>
                          <a:effectLst/>
                          <a:latin typeface="Futura std book"/>
                        </a:rPr>
                        <a:t>20,4</a:t>
                      </a:r>
                    </a:p>
                  </a:txBody>
                  <a:tcPr marL="9525" marR="9525" marT="9525" marB="0" anchor="b"/>
                </a:tc>
                <a:tc>
                  <a:txBody>
                    <a:bodyPr/>
                    <a:lstStyle/>
                    <a:p>
                      <a:pPr algn="ctr" fontAlgn="b"/>
                      <a:r>
                        <a:rPr lang="sv-SE" sz="900" b="0" i="0" u="none" strike="noStrike">
                          <a:solidFill>
                            <a:srgbClr val="000000"/>
                          </a:solidFill>
                          <a:effectLst/>
                          <a:latin typeface="Futura std book"/>
                        </a:rPr>
                        <a:t>5,5</a:t>
                      </a:r>
                    </a:p>
                  </a:txBody>
                  <a:tcPr marL="9525" marR="9525" marT="9525" marB="0" anchor="b"/>
                </a:tc>
                <a:extLst>
                  <a:ext uri="{0D108BD9-81ED-4DB2-BD59-A6C34878D82A}">
                    <a16:rowId xmlns:a16="http://schemas.microsoft.com/office/drawing/2014/main" val="10023"/>
                  </a:ext>
                </a:extLst>
              </a:tr>
              <a:tr h="82381">
                <a:tc>
                  <a:txBody>
                    <a:bodyPr/>
                    <a:lstStyle/>
                    <a:p>
                      <a:pPr algn="l" fontAlgn="b"/>
                      <a:r>
                        <a:rPr lang="sv-SE" sz="900" b="1" i="0" u="none" strike="noStrike" dirty="0">
                          <a:solidFill>
                            <a:srgbClr val="000000"/>
                          </a:solidFill>
                          <a:effectLst/>
                          <a:latin typeface="Futura std book"/>
                        </a:rPr>
                        <a:t>Public </a:t>
                      </a:r>
                      <a:r>
                        <a:rPr lang="sv-SE" sz="900" b="1" i="0" u="none" strike="noStrike" dirty="0" err="1">
                          <a:solidFill>
                            <a:srgbClr val="000000"/>
                          </a:solidFill>
                          <a:effectLst/>
                          <a:latin typeface="Futura std book"/>
                        </a:rPr>
                        <a:t>sector</a:t>
                      </a:r>
                      <a:endParaRPr lang="sv-SE" sz="900" b="1" i="0" u="none" strike="noStrike" dirty="0">
                        <a:solidFill>
                          <a:srgbClr val="000000"/>
                        </a:solidFill>
                        <a:effectLst/>
                        <a:latin typeface="Futura std book"/>
                      </a:endParaRP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22,2</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33,3</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32,3</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5,8</a:t>
                      </a:r>
                    </a:p>
                  </a:txBody>
                  <a:tcPr marL="9525" marR="9525" marT="9525" marB="0" anchor="b">
                    <a:solidFill>
                      <a:schemeClr val="bg1">
                        <a:lumMod val="85000"/>
                      </a:schemeClr>
                    </a:solidFill>
                  </a:tcPr>
                </a:tc>
                <a:tc>
                  <a:txBody>
                    <a:bodyPr/>
                    <a:lstStyle/>
                    <a:p>
                      <a:pPr algn="ctr" fontAlgn="b"/>
                      <a:endParaRPr lang="sv-SE" sz="900" b="1" i="0" u="none" strike="noStrike">
                        <a:solidFill>
                          <a:srgbClr val="000000"/>
                        </a:solidFill>
                        <a:effectLst/>
                        <a:latin typeface="Futura std book"/>
                      </a:endParaRP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10,7</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31,6</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a:rPr>
                        <a:t>26,9</a:t>
                      </a:r>
                    </a:p>
                  </a:txBody>
                  <a:tcPr marL="9525" marR="9525" marT="9525" marB="0" anchor="b">
                    <a:solidFill>
                      <a:schemeClr val="bg1">
                        <a:lumMod val="85000"/>
                      </a:schemeClr>
                    </a:solidFill>
                  </a:tcPr>
                </a:tc>
                <a:tc>
                  <a:txBody>
                    <a:bodyPr/>
                    <a:lstStyle/>
                    <a:p>
                      <a:pPr algn="ctr" fontAlgn="b"/>
                      <a:r>
                        <a:rPr lang="sv-SE" sz="900" b="1" i="0" u="none" strike="noStrike" dirty="0">
                          <a:solidFill>
                            <a:srgbClr val="000000"/>
                          </a:solidFill>
                          <a:effectLst/>
                          <a:latin typeface="Futura std book"/>
                        </a:rPr>
                        <a:t>5,6</a:t>
                      </a:r>
                    </a:p>
                  </a:txBody>
                  <a:tcPr marL="9525" marR="9525" marT="9525" marB="0" anchor="b">
                    <a:solidFill>
                      <a:schemeClr val="bg1">
                        <a:lumMod val="85000"/>
                      </a:schemeClr>
                    </a:solidFill>
                  </a:tcPr>
                </a:tc>
                <a:extLst>
                  <a:ext uri="{0D108BD9-81ED-4DB2-BD59-A6C34878D82A}">
                    <a16:rowId xmlns:a16="http://schemas.microsoft.com/office/drawing/2014/main" val="10024"/>
                  </a:ext>
                </a:extLst>
              </a:tr>
              <a:tr h="0">
                <a:tc>
                  <a:txBody>
                    <a:bodyPr/>
                    <a:lstStyle/>
                    <a:p>
                      <a:pPr algn="l"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noFill/>
                  </a:tcPr>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noFill/>
                  </a:tcPr>
                </a:tc>
                <a:tc>
                  <a:txBody>
                    <a:bodyPr/>
                    <a:lstStyle/>
                    <a:p>
                      <a:pPr algn="ctr" fontAlgn="b"/>
                      <a:endParaRPr lang="sv-SE" sz="100" b="1" i="0" u="none" strike="noStrike" dirty="0">
                        <a:solidFill>
                          <a:schemeClr val="tx1"/>
                        </a:solidFill>
                        <a:effectLst/>
                        <a:latin typeface="+mj-lt"/>
                      </a:endParaRPr>
                    </a:p>
                  </a:txBody>
                  <a:tcPr marL="9525" marR="9525" marT="9525" marB="0" anchor="b">
                    <a:noFill/>
                  </a:tcPr>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extLst>
                  <a:ext uri="{0D108BD9-81ED-4DB2-BD59-A6C34878D82A}">
                    <a16:rowId xmlns:a16="http://schemas.microsoft.com/office/drawing/2014/main" val="10025"/>
                  </a:ext>
                </a:extLst>
              </a:tr>
            </a:tbl>
          </a:graphicData>
        </a:graphic>
      </p:graphicFrame>
      <p:sp>
        <p:nvSpPr>
          <p:cNvPr id="5" name="textruta 4"/>
          <p:cNvSpPr txBox="1"/>
          <p:nvPr/>
        </p:nvSpPr>
        <p:spPr>
          <a:xfrm>
            <a:off x="400819" y="4842662"/>
            <a:ext cx="914400" cy="380390"/>
          </a:xfrm>
          <a:prstGeom prst="rect">
            <a:avLst/>
          </a:prstGeom>
          <a:noFill/>
        </p:spPr>
        <p:txBody>
          <a:bodyPr wrap="none" lIns="0" tIns="0" rIns="0" bIns="0" rtlCol="0">
            <a:noAutofit/>
          </a:bodyPr>
          <a:lstStyle/>
          <a:p>
            <a:pPr>
              <a:lnSpc>
                <a:spcPts val="2400"/>
              </a:lnSpc>
            </a:pPr>
            <a:r>
              <a:rPr lang="sv-SE" sz="1000" dirty="0" smtClean="0"/>
              <a:t>Source: </a:t>
            </a:r>
            <a:r>
              <a:rPr lang="sv-SE" sz="1000" dirty="0" err="1" smtClean="0"/>
              <a:t>Statistics</a:t>
            </a:r>
            <a:r>
              <a:rPr lang="sv-SE" sz="1000" dirty="0" smtClean="0"/>
              <a:t> Sweden</a:t>
            </a:r>
          </a:p>
        </p:txBody>
      </p:sp>
    </p:spTree>
    <p:extLst>
      <p:ext uri="{BB962C8B-B14F-4D97-AF65-F5344CB8AC3E}">
        <p14:creationId xmlns:p14="http://schemas.microsoft.com/office/powerpoint/2010/main" val="128003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239840" y="2288217"/>
            <a:ext cx="5962405" cy="2554445"/>
          </a:xfrm>
          <a:prstGeom prst="rect">
            <a:avLst/>
          </a:prstGeom>
        </p:spPr>
      </p:pic>
      <p:sp>
        <p:nvSpPr>
          <p:cNvPr id="3" name="Rubrik 2"/>
          <p:cNvSpPr>
            <a:spLocks noGrp="1"/>
          </p:cNvSpPr>
          <p:nvPr>
            <p:ph type="title"/>
          </p:nvPr>
        </p:nvSpPr>
        <p:spPr>
          <a:xfrm>
            <a:off x="397496" y="1454655"/>
            <a:ext cx="6897232" cy="727828"/>
          </a:xfrm>
        </p:spPr>
        <p:txBody>
          <a:bodyPr/>
          <a:lstStyle/>
          <a:p>
            <a:pPr>
              <a:lnSpc>
                <a:spcPct val="100000"/>
              </a:lnSpc>
            </a:pPr>
            <a:r>
              <a:rPr lang="sv-SE" sz="2800" dirty="0"/>
              <a:t>The </a:t>
            </a:r>
            <a:r>
              <a:rPr lang="sv-SE" sz="2800" dirty="0" err="1"/>
              <a:t>number</a:t>
            </a:r>
            <a:r>
              <a:rPr lang="sv-SE" sz="2800" dirty="0"/>
              <a:t> </a:t>
            </a:r>
            <a:r>
              <a:rPr lang="sv-SE" sz="2800" dirty="0" err="1"/>
              <a:t>of</a:t>
            </a:r>
            <a:r>
              <a:rPr lang="sv-SE" sz="2800" dirty="0"/>
              <a:t> </a:t>
            </a:r>
            <a:r>
              <a:rPr lang="sv-SE" sz="2800" dirty="0" err="1"/>
              <a:t>newly</a:t>
            </a:r>
            <a:r>
              <a:rPr lang="sv-SE" sz="2800" dirty="0"/>
              <a:t> </a:t>
            </a:r>
            <a:r>
              <a:rPr lang="sv-SE" sz="2800" dirty="0" err="1"/>
              <a:t>registred</a:t>
            </a:r>
            <a:r>
              <a:rPr lang="sv-SE" sz="2800" dirty="0"/>
              <a:t> </a:t>
            </a:r>
            <a:r>
              <a:rPr lang="sv-SE" sz="2800" dirty="0" err="1" smtClean="0"/>
              <a:t>businesses</a:t>
            </a:r>
            <a:r>
              <a:rPr lang="sv-SE" sz="2800" dirty="0" smtClean="0"/>
              <a:t/>
            </a:r>
            <a:br>
              <a:rPr lang="sv-SE" sz="2800" dirty="0" smtClean="0"/>
            </a:br>
            <a:r>
              <a:rPr lang="sv-SE" b="0" dirty="0" smtClean="0"/>
              <a:t/>
            </a:r>
            <a:br>
              <a:rPr lang="sv-SE"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3971963584"/>
              </p:ext>
            </p:extLst>
          </p:nvPr>
        </p:nvGraphicFramePr>
        <p:xfrm>
          <a:off x="4024800" y="2313827"/>
          <a:ext cx="4711337" cy="1333500"/>
        </p:xfrm>
        <a:graphic>
          <a:graphicData uri="http://schemas.openxmlformats.org/drawingml/2006/table">
            <a:tbl>
              <a:tblPr>
                <a:tableStyleId>{68D230F3-CF80-4859-8CE7-A43EE81993B5}</a:tableStyleId>
              </a:tblPr>
              <a:tblGrid>
                <a:gridCol w="2065265">
                  <a:extLst>
                    <a:ext uri="{9D8B030D-6E8A-4147-A177-3AD203B41FA5}">
                      <a16:colId xmlns:a16="http://schemas.microsoft.com/office/drawing/2014/main" val="20000"/>
                    </a:ext>
                  </a:extLst>
                </a:gridCol>
                <a:gridCol w="734938">
                  <a:extLst>
                    <a:ext uri="{9D8B030D-6E8A-4147-A177-3AD203B41FA5}">
                      <a16:colId xmlns:a16="http://schemas.microsoft.com/office/drawing/2014/main" val="20001"/>
                    </a:ext>
                  </a:extLst>
                </a:gridCol>
                <a:gridCol w="687736">
                  <a:extLst>
                    <a:ext uri="{9D8B030D-6E8A-4147-A177-3AD203B41FA5}">
                      <a16:colId xmlns:a16="http://schemas.microsoft.com/office/drawing/2014/main" val="20002"/>
                    </a:ext>
                  </a:extLst>
                </a:gridCol>
                <a:gridCol w="677468">
                  <a:extLst>
                    <a:ext uri="{9D8B030D-6E8A-4147-A177-3AD203B41FA5}">
                      <a16:colId xmlns:a16="http://schemas.microsoft.com/office/drawing/2014/main" val="20003"/>
                    </a:ext>
                  </a:extLst>
                </a:gridCol>
                <a:gridCol w="545930">
                  <a:extLst>
                    <a:ext uri="{9D8B030D-6E8A-4147-A177-3AD203B41FA5}">
                      <a16:colId xmlns:a16="http://schemas.microsoft.com/office/drawing/2014/main" val="20004"/>
                    </a:ext>
                  </a:extLst>
                </a:gridCol>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Q4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Yearly change*</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a:solidFill>
                            <a:srgbClr val="000000"/>
                          </a:solidFill>
                          <a:effectLst/>
                          <a:latin typeface="Futura Std Book"/>
                        </a:rPr>
                        <a:t>Number</a:t>
                      </a:r>
                    </a:p>
                  </a:txBody>
                  <a:tcPr marL="9525" marR="9525" marT="9525" marB="0" anchor="b"/>
                </a:tc>
                <a:tc>
                  <a:txBody>
                    <a:bodyPr/>
                    <a:lstStyle/>
                    <a:p>
                      <a:pPr algn="ctr" rtl="0" fontAlgn="b"/>
                      <a:r>
                        <a:rPr lang="sv-SE" sz="1000" b="0" i="0" u="none" strike="noStrike">
                          <a:solidFill>
                            <a:srgbClr val="000000"/>
                          </a:solidFill>
                          <a:effectLst/>
                          <a:latin typeface="Futura Std Book"/>
                        </a:rPr>
                        <a:t>Ch., %</a:t>
                      </a:r>
                    </a:p>
                  </a:txBody>
                  <a:tcPr marL="9525" marR="9525" marT="9525" marB="0" anchor="b"/>
                </a:tc>
                <a:tc>
                  <a:txBody>
                    <a:bodyPr/>
                    <a:lstStyle/>
                    <a:p>
                      <a:pPr algn="ctr" rtl="0" fontAlgn="b"/>
                      <a:r>
                        <a:rPr lang="sv-SE" sz="1000" b="0" i="0" u="none" strike="noStrike">
                          <a:solidFill>
                            <a:srgbClr val="000000"/>
                          </a:solidFill>
                          <a:effectLst/>
                          <a:latin typeface="Futura Std Book"/>
                        </a:rPr>
                        <a:t>Number</a:t>
                      </a:r>
                    </a:p>
                  </a:txBody>
                  <a:tcPr marL="9525" marR="9525" marT="9525" marB="0" anchor="b"/>
                </a:tc>
                <a:tc>
                  <a:txBody>
                    <a:bodyPr/>
                    <a:lstStyle/>
                    <a:p>
                      <a:pPr algn="ctr" rtl="0" fontAlgn="b"/>
                      <a:r>
                        <a:rPr lang="sv-SE" sz="1000" b="0" i="0" u="none" strike="noStrike">
                          <a:solidFill>
                            <a:srgbClr val="000000"/>
                          </a:solidFill>
                          <a:effectLst/>
                          <a:latin typeface="Futura Std Book"/>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dirty="0" smtClean="0">
                          <a:solidFill>
                            <a:srgbClr val="000000"/>
                          </a:solidFill>
                          <a:effectLst/>
                          <a:latin typeface="+mj-lt"/>
                        </a:rPr>
                        <a:t>Sweden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18 691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68 793</a:t>
                      </a:r>
                    </a:p>
                  </a:txBody>
                  <a:tcPr marL="9525" marR="9525" marT="9525" marB="0" anchor="b"/>
                </a:tc>
                <a:tc>
                  <a:txBody>
                    <a:bodyPr/>
                    <a:lstStyle/>
                    <a:p>
                      <a:pPr algn="ctr" fontAlgn="b"/>
                      <a:r>
                        <a:rPr lang="sv-SE" sz="1100" b="0" i="0" u="none" strike="noStrike">
                          <a:solidFill>
                            <a:srgbClr val="000000"/>
                          </a:solidFill>
                          <a:effectLst/>
                          <a:latin typeface="Futura Std Book"/>
                        </a:rPr>
                        <a:t>6,4</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dirty="0" smtClean="0">
                          <a:solidFill>
                            <a:srgbClr val="000000"/>
                          </a:solidFill>
                          <a:effectLst/>
                          <a:latin typeface="+mj-lt"/>
                        </a:rPr>
                        <a:t>Stockholm Region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9 816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36 411</a:t>
                      </a:r>
                    </a:p>
                  </a:txBody>
                  <a:tcPr marL="9525" marR="9525" marT="9525" marB="0" anchor="b"/>
                </a:tc>
                <a:tc>
                  <a:txBody>
                    <a:bodyPr/>
                    <a:lstStyle/>
                    <a:p>
                      <a:pPr algn="ctr" fontAlgn="b"/>
                      <a:r>
                        <a:rPr lang="sv-SE" sz="1100" b="0" i="0" u="none" strike="noStrike">
                          <a:solidFill>
                            <a:srgbClr val="000000"/>
                          </a:solidFill>
                          <a:effectLst/>
                          <a:latin typeface="Futura Std Book"/>
                        </a:rPr>
                        <a:t>6,2</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smtClean="0">
                          <a:solidFill>
                            <a:srgbClr val="000000"/>
                          </a:solidFill>
                          <a:effectLst/>
                          <a:latin typeface="+mj-lt"/>
                        </a:rPr>
                        <a:t>Stockholm </a:t>
                      </a:r>
                      <a:r>
                        <a:rPr lang="sv-SE" sz="1100" b="1" i="0" u="none" strike="noStrike" dirty="0" err="1" smtClean="0">
                          <a:solidFill>
                            <a:srgbClr val="000000"/>
                          </a:solidFill>
                          <a:effectLst/>
                          <a:latin typeface="+mj-lt"/>
                        </a:rPr>
                        <a:t>county</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6 724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24 808</a:t>
                      </a:r>
                    </a:p>
                  </a:txBody>
                  <a:tcPr marL="9525" marR="9525" marT="9525" marB="0" anchor="b"/>
                </a:tc>
                <a:tc>
                  <a:txBody>
                    <a:bodyPr/>
                    <a:lstStyle/>
                    <a:p>
                      <a:pPr algn="ctr" fontAlgn="b"/>
                      <a:r>
                        <a:rPr lang="sv-SE" sz="1100" b="1" i="0" u="none" strike="noStrike">
                          <a:solidFill>
                            <a:srgbClr val="000000"/>
                          </a:solidFill>
                          <a:effectLst/>
                          <a:latin typeface="Futura std book"/>
                        </a:rPr>
                        <a:t>6,5</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dirty="0" smtClean="0">
                          <a:solidFill>
                            <a:srgbClr val="000000"/>
                          </a:solidFill>
                          <a:effectLst/>
                          <a:latin typeface="+mj-lt"/>
                        </a:rPr>
                        <a:t>City </a:t>
                      </a:r>
                      <a:r>
                        <a:rPr lang="sv-SE" sz="1100" b="1" i="0" u="none" strike="noStrike" dirty="0" err="1" smtClean="0">
                          <a:solidFill>
                            <a:srgbClr val="000000"/>
                          </a:solidFill>
                          <a:effectLst/>
                          <a:latin typeface="+mj-lt"/>
                        </a:rPr>
                        <a:t>of</a:t>
                      </a:r>
                      <a:r>
                        <a:rPr lang="sv-SE" sz="1100" b="1" i="0" u="none" strike="noStrike" dirty="0" smtClean="0">
                          <a:solidFill>
                            <a:srgbClr val="000000"/>
                          </a:solidFill>
                          <a:effectLst/>
                          <a:latin typeface="+mj-lt"/>
                        </a:rPr>
                        <a:t> Stockholm</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4 001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0,1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14 666</a:t>
                      </a:r>
                    </a:p>
                  </a:txBody>
                  <a:tcPr marL="9525" marR="9525" marT="9525" marB="0" anchor="b"/>
                </a:tc>
                <a:tc>
                  <a:txBody>
                    <a:bodyPr/>
                    <a:lstStyle/>
                    <a:p>
                      <a:pPr algn="ctr" fontAlgn="b"/>
                      <a:r>
                        <a:rPr lang="sv-SE" sz="1100" b="1" i="0" u="none" strike="noStrike">
                          <a:solidFill>
                            <a:srgbClr val="000000"/>
                          </a:solidFill>
                          <a:effectLst/>
                          <a:latin typeface="Futura std book"/>
                        </a:rPr>
                        <a:t>5,0</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dirty="0" smtClean="0">
                          <a:solidFill>
                            <a:srgbClr val="000000"/>
                          </a:solidFill>
                          <a:effectLst/>
                          <a:latin typeface="+mj-lt"/>
                        </a:rPr>
                        <a:t>Sweden, </a:t>
                      </a:r>
                      <a:r>
                        <a:rPr lang="sv-SE" sz="1100" b="0" i="0" u="none" strike="noStrike" dirty="0" err="1" smtClean="0">
                          <a:solidFill>
                            <a:srgbClr val="000000"/>
                          </a:solidFill>
                          <a:effectLst/>
                          <a:latin typeface="+mj-lt"/>
                        </a:rPr>
                        <a:t>excl</a:t>
                      </a:r>
                      <a:r>
                        <a:rPr lang="sv-SE" sz="1100" b="0" i="0" u="none" strike="noStrike" dirty="0" smtClean="0">
                          <a:solidFill>
                            <a:srgbClr val="000000"/>
                          </a:solidFill>
                          <a:effectLst/>
                          <a:latin typeface="+mj-lt"/>
                        </a:rPr>
                        <a:t>. Stockholm </a:t>
                      </a:r>
                      <a:r>
                        <a:rPr lang="sv-SE" sz="1100" b="0" i="0" u="none" strike="noStrike" dirty="0" err="1" smtClean="0">
                          <a:solidFill>
                            <a:srgbClr val="000000"/>
                          </a:solidFill>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11 967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43 985</a:t>
                      </a:r>
                    </a:p>
                  </a:txBody>
                  <a:tcPr marL="9525" marR="9525" marT="9525" marB="0" anchor="b"/>
                </a:tc>
                <a:tc>
                  <a:txBody>
                    <a:bodyPr/>
                    <a:lstStyle/>
                    <a:p>
                      <a:pPr algn="ctr" fontAlgn="b"/>
                      <a:r>
                        <a:rPr lang="sv-SE" sz="1100" b="0" i="0" u="none" strike="noStrike" dirty="0">
                          <a:solidFill>
                            <a:srgbClr val="000000"/>
                          </a:solidFill>
                          <a:effectLst/>
                          <a:latin typeface="Futura Std Book"/>
                        </a:rPr>
                        <a:t>6,4</a:t>
                      </a:r>
                    </a:p>
                  </a:txBody>
                  <a:tcPr marL="9525" marR="9525" marT="9525" marB="0" anchor="b"/>
                </a:tc>
                <a:extLst>
                  <a:ext uri="{0D108BD9-81ED-4DB2-BD59-A6C34878D82A}">
                    <a16:rowId xmlns:a16="http://schemas.microsoft.com/office/drawing/2014/main" val="10006"/>
                  </a:ext>
                </a:extLst>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Source: </a:t>
            </a:r>
            <a:r>
              <a:rPr lang="sv-SE" sz="1000" dirty="0"/>
              <a:t>The Swedish </a:t>
            </a:r>
            <a:r>
              <a:rPr lang="sv-SE" sz="1000" dirty="0" err="1"/>
              <a:t>Companies</a:t>
            </a:r>
            <a:r>
              <a:rPr lang="sv-SE" sz="1000" dirty="0"/>
              <a:t> </a:t>
            </a:r>
            <a:r>
              <a:rPr lang="sv-SE" sz="1000" dirty="0" err="1"/>
              <a:t>Registration</a:t>
            </a:r>
            <a:r>
              <a:rPr lang="sv-SE" sz="1000" dirty="0"/>
              <a:t> Office. </a:t>
            </a:r>
            <a:endParaRPr lang="sv-SE" sz="1000" dirty="0" smtClean="0"/>
          </a:p>
        </p:txBody>
      </p:sp>
      <p:sp>
        <p:nvSpPr>
          <p:cNvPr id="8" name="textruta 7"/>
          <p:cNvSpPr txBox="1"/>
          <p:nvPr/>
        </p:nvSpPr>
        <p:spPr>
          <a:xfrm>
            <a:off x="7571784" y="3594277"/>
            <a:ext cx="1724936" cy="914400"/>
          </a:xfrm>
          <a:prstGeom prst="rect">
            <a:avLst/>
          </a:prstGeom>
          <a:noFill/>
        </p:spPr>
        <p:txBody>
          <a:bodyPr wrap="none" lIns="0" tIns="0" rIns="0" bIns="0" rtlCol="0">
            <a:noAutofit/>
          </a:bodyPr>
          <a:lstStyle/>
          <a:p>
            <a:pPr>
              <a:lnSpc>
                <a:spcPts val="2400"/>
              </a:lnSpc>
            </a:pPr>
            <a:r>
              <a:rPr lang="sv-SE" sz="800" dirty="0" smtClean="0"/>
              <a:t>*Last </a:t>
            </a:r>
            <a:r>
              <a:rPr lang="sv-SE" sz="800" dirty="0" err="1" smtClean="0"/>
              <a:t>four</a:t>
            </a:r>
            <a:r>
              <a:rPr lang="sv-SE" sz="800" dirty="0" smtClean="0"/>
              <a:t> </a:t>
            </a:r>
            <a:r>
              <a:rPr lang="sv-SE" sz="800" dirty="0" err="1" smtClean="0"/>
              <a:t>quarters</a:t>
            </a:r>
            <a:endParaRPr lang="sv-SE" sz="800" dirty="0" smtClean="0"/>
          </a:p>
        </p:txBody>
      </p:sp>
    </p:spTree>
    <p:extLst>
      <p:ext uri="{BB962C8B-B14F-4D97-AF65-F5344CB8AC3E}">
        <p14:creationId xmlns:p14="http://schemas.microsoft.com/office/powerpoint/2010/main" val="3750811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157861" y="2235350"/>
            <a:ext cx="5968501" cy="2554445"/>
          </a:xfrm>
          <a:prstGeom prst="rect">
            <a:avLst/>
          </a:prstGeom>
        </p:spPr>
      </p:pic>
      <p:sp>
        <p:nvSpPr>
          <p:cNvPr id="3" name="Rubrik 2"/>
          <p:cNvSpPr>
            <a:spLocks noGrp="1"/>
          </p:cNvSpPr>
          <p:nvPr>
            <p:ph type="title"/>
          </p:nvPr>
        </p:nvSpPr>
        <p:spPr/>
        <p:txBody>
          <a:bodyPr/>
          <a:lstStyle/>
          <a:p>
            <a:pPr>
              <a:lnSpc>
                <a:spcPct val="100000"/>
              </a:lnSpc>
            </a:pPr>
            <a:r>
              <a:rPr lang="sv-SE" sz="2800" dirty="0"/>
              <a:t>Company </a:t>
            </a:r>
            <a:r>
              <a:rPr lang="sv-SE" sz="2800" dirty="0" err="1"/>
              <a:t>bankruptcies</a:t>
            </a:r>
            <a:r>
              <a:rPr lang="sv-SE" sz="2800" dirty="0"/>
              <a:t> </a:t>
            </a:r>
            <a:r>
              <a:rPr lang="sv-SE" b="0" dirty="0" smtClean="0"/>
              <a:t/>
            </a:r>
            <a:br>
              <a:rPr lang="sv-SE"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Source: </a:t>
            </a:r>
            <a:r>
              <a:rPr lang="sv-SE" sz="1000" dirty="0" err="1" smtClean="0"/>
              <a:t>Statistics</a:t>
            </a:r>
            <a:r>
              <a:rPr lang="sv-SE" sz="1000" dirty="0" smtClean="0"/>
              <a:t> Sweden</a:t>
            </a:r>
          </a:p>
        </p:txBody>
      </p:sp>
      <p:graphicFrame>
        <p:nvGraphicFramePr>
          <p:cNvPr id="8" name="Tabell 7"/>
          <p:cNvGraphicFramePr>
            <a:graphicFrameLocks noGrp="1"/>
          </p:cNvGraphicFramePr>
          <p:nvPr>
            <p:extLst>
              <p:ext uri="{D42A27DB-BD31-4B8C-83A1-F6EECF244321}">
                <p14:modId xmlns:p14="http://schemas.microsoft.com/office/powerpoint/2010/main" val="3087917483"/>
              </p:ext>
            </p:extLst>
          </p:nvPr>
        </p:nvGraphicFramePr>
        <p:xfrm>
          <a:off x="4105272" y="2321142"/>
          <a:ext cx="4637444" cy="1333500"/>
        </p:xfrm>
        <a:graphic>
          <a:graphicData uri="http://schemas.openxmlformats.org/drawingml/2006/table">
            <a:tbl>
              <a:tblPr>
                <a:tableStyleId>{68D230F3-CF80-4859-8CE7-A43EE81993B5}</a:tableStyleId>
              </a:tblPr>
              <a:tblGrid>
                <a:gridCol w="2032872">
                  <a:extLst>
                    <a:ext uri="{9D8B030D-6E8A-4147-A177-3AD203B41FA5}">
                      <a16:colId xmlns:a16="http://schemas.microsoft.com/office/drawing/2014/main" val="20000"/>
                    </a:ext>
                  </a:extLst>
                </a:gridCol>
                <a:gridCol w="723411">
                  <a:extLst>
                    <a:ext uri="{9D8B030D-6E8A-4147-A177-3AD203B41FA5}">
                      <a16:colId xmlns:a16="http://schemas.microsoft.com/office/drawing/2014/main" val="20001"/>
                    </a:ext>
                  </a:extLst>
                </a:gridCol>
                <a:gridCol w="537368">
                  <a:extLst>
                    <a:ext uri="{9D8B030D-6E8A-4147-A177-3AD203B41FA5}">
                      <a16:colId xmlns:a16="http://schemas.microsoft.com/office/drawing/2014/main" val="20002"/>
                    </a:ext>
                  </a:extLst>
                </a:gridCol>
                <a:gridCol w="806425">
                  <a:extLst>
                    <a:ext uri="{9D8B030D-6E8A-4147-A177-3AD203B41FA5}">
                      <a16:colId xmlns:a16="http://schemas.microsoft.com/office/drawing/2014/main" val="20003"/>
                    </a:ext>
                  </a:extLst>
                </a:gridCol>
                <a:gridCol w="537368">
                  <a:extLst>
                    <a:ext uri="{9D8B030D-6E8A-4147-A177-3AD203B41FA5}">
                      <a16:colId xmlns:a16="http://schemas.microsoft.com/office/drawing/2014/main" val="20004"/>
                    </a:ext>
                  </a:extLst>
                </a:gridCol>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Q4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Yearly change*</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a:solidFill>
                            <a:srgbClr val="000000"/>
                          </a:solidFill>
                          <a:effectLst/>
                          <a:latin typeface="Futura Std Book"/>
                        </a:rPr>
                        <a:t>Number</a:t>
                      </a:r>
                    </a:p>
                  </a:txBody>
                  <a:tcPr marL="9525" marR="9525" marT="9525" marB="0" anchor="b"/>
                </a:tc>
                <a:tc>
                  <a:txBody>
                    <a:bodyPr/>
                    <a:lstStyle/>
                    <a:p>
                      <a:pPr algn="ctr" rtl="0" fontAlgn="b"/>
                      <a:r>
                        <a:rPr lang="sv-SE" sz="1000" b="0" i="0" u="none" strike="noStrike">
                          <a:solidFill>
                            <a:srgbClr val="000000"/>
                          </a:solidFill>
                          <a:effectLst/>
                          <a:latin typeface="Futura Std Book"/>
                        </a:rPr>
                        <a:t>Ch., %</a:t>
                      </a:r>
                    </a:p>
                  </a:txBody>
                  <a:tcPr marL="9525" marR="9525" marT="9525" marB="0" anchor="b"/>
                </a:tc>
                <a:tc>
                  <a:txBody>
                    <a:bodyPr/>
                    <a:lstStyle/>
                    <a:p>
                      <a:pPr algn="ctr" rtl="0" fontAlgn="b"/>
                      <a:r>
                        <a:rPr lang="sv-SE" sz="1000" b="0" i="0" u="none" strike="noStrike">
                          <a:solidFill>
                            <a:srgbClr val="000000"/>
                          </a:solidFill>
                          <a:effectLst/>
                          <a:latin typeface="Futura Std Book"/>
                        </a:rPr>
                        <a:t>Number</a:t>
                      </a:r>
                    </a:p>
                  </a:txBody>
                  <a:tcPr marL="9525" marR="9525" marT="9525" marB="0" anchor="b"/>
                </a:tc>
                <a:tc>
                  <a:txBody>
                    <a:bodyPr/>
                    <a:lstStyle/>
                    <a:p>
                      <a:pPr algn="ctr" rtl="0" fontAlgn="b"/>
                      <a:r>
                        <a:rPr lang="sv-SE" sz="1000" b="0" i="0" u="none" strike="noStrike">
                          <a:solidFill>
                            <a:srgbClr val="000000"/>
                          </a:solidFill>
                          <a:effectLst/>
                          <a:latin typeface="Futura Std Book"/>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dirty="0" smtClean="0">
                          <a:solidFill>
                            <a:srgbClr val="000000"/>
                          </a:solidFill>
                          <a:effectLst/>
                          <a:latin typeface="+mj-lt"/>
                        </a:rPr>
                        <a:t>Sweden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1 596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6 019</a:t>
                      </a:r>
                    </a:p>
                  </a:txBody>
                  <a:tcPr marL="9525" marR="9525" marT="9525" marB="0" anchor="b"/>
                </a:tc>
                <a:tc>
                  <a:txBody>
                    <a:bodyPr/>
                    <a:lstStyle/>
                    <a:p>
                      <a:pPr algn="ctr" fontAlgn="b"/>
                      <a:r>
                        <a:rPr lang="sv-SE" sz="1100" b="0" i="0" u="none" strike="noStrike">
                          <a:solidFill>
                            <a:srgbClr val="000000"/>
                          </a:solidFill>
                          <a:effectLst/>
                          <a:latin typeface="Futura Std Book"/>
                        </a:rPr>
                        <a:t>-6,3</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dirty="0" smtClean="0">
                          <a:solidFill>
                            <a:srgbClr val="000000"/>
                          </a:solidFill>
                          <a:effectLst/>
                          <a:latin typeface="+mj-lt"/>
                        </a:rPr>
                        <a:t>Stockholm Region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844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3 090</a:t>
                      </a:r>
                    </a:p>
                  </a:txBody>
                  <a:tcPr marL="9525" marR="9525" marT="9525" marB="0" anchor="b"/>
                </a:tc>
                <a:tc>
                  <a:txBody>
                    <a:bodyPr/>
                    <a:lstStyle/>
                    <a:p>
                      <a:pPr algn="ctr" fontAlgn="b"/>
                      <a:r>
                        <a:rPr lang="sv-SE" sz="1100" b="0" i="0" u="none" strike="noStrike">
                          <a:solidFill>
                            <a:srgbClr val="000000"/>
                          </a:solidFill>
                          <a:effectLst/>
                          <a:latin typeface="Futura Std Book"/>
                        </a:rPr>
                        <a:t>-2,4</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smtClean="0">
                          <a:solidFill>
                            <a:srgbClr val="000000"/>
                          </a:solidFill>
                          <a:effectLst/>
                          <a:latin typeface="+mj-lt"/>
                        </a:rPr>
                        <a:t>Stockholm </a:t>
                      </a:r>
                      <a:r>
                        <a:rPr lang="sv-SE" sz="1100" b="1" i="0" u="none" strike="noStrike" dirty="0" err="1" smtClean="0">
                          <a:solidFill>
                            <a:srgbClr val="000000"/>
                          </a:solidFill>
                          <a:effectLst/>
                          <a:latin typeface="+mj-lt"/>
                        </a:rPr>
                        <a:t>county</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573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8,1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2 103</a:t>
                      </a:r>
                    </a:p>
                  </a:txBody>
                  <a:tcPr marL="9525" marR="9525" marT="9525" marB="0" anchor="b"/>
                </a:tc>
                <a:tc>
                  <a:txBody>
                    <a:bodyPr/>
                    <a:lstStyle/>
                    <a:p>
                      <a:pPr algn="ctr" fontAlgn="b"/>
                      <a:r>
                        <a:rPr lang="sv-SE" sz="1100" b="1" i="0" u="none" strike="noStrike">
                          <a:solidFill>
                            <a:srgbClr val="000000"/>
                          </a:solidFill>
                          <a:effectLst/>
                          <a:latin typeface="Futura std book"/>
                        </a:rPr>
                        <a:t>4,8</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dirty="0" smtClean="0">
                          <a:solidFill>
                            <a:srgbClr val="000000"/>
                          </a:solidFill>
                          <a:effectLst/>
                          <a:latin typeface="+mj-lt"/>
                        </a:rPr>
                        <a:t>City </a:t>
                      </a:r>
                      <a:r>
                        <a:rPr lang="sv-SE" sz="1100" b="1" i="0" u="none" strike="noStrike" dirty="0" err="1" smtClean="0">
                          <a:solidFill>
                            <a:srgbClr val="000000"/>
                          </a:solidFill>
                          <a:effectLst/>
                          <a:latin typeface="+mj-lt"/>
                        </a:rPr>
                        <a:t>of</a:t>
                      </a:r>
                      <a:r>
                        <a:rPr lang="sv-SE" sz="1100" b="1" i="0" u="none" strike="noStrike" dirty="0" smtClean="0">
                          <a:solidFill>
                            <a:srgbClr val="000000"/>
                          </a:solidFill>
                          <a:effectLst/>
                          <a:latin typeface="+mj-lt"/>
                        </a:rPr>
                        <a:t> Stockholm</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350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1 336</a:t>
                      </a:r>
                    </a:p>
                  </a:txBody>
                  <a:tcPr marL="9525" marR="9525" marT="9525" marB="0" anchor="b"/>
                </a:tc>
                <a:tc>
                  <a:txBody>
                    <a:bodyPr/>
                    <a:lstStyle/>
                    <a:p>
                      <a:pPr algn="ctr" fontAlgn="b"/>
                      <a:r>
                        <a:rPr lang="sv-SE" sz="1100" b="1" i="0" u="none" strike="noStrike">
                          <a:solidFill>
                            <a:srgbClr val="000000"/>
                          </a:solidFill>
                          <a:effectLst/>
                          <a:latin typeface="Futura std book"/>
                        </a:rPr>
                        <a:t>7,5</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dirty="0" smtClean="0">
                          <a:solidFill>
                            <a:srgbClr val="000000"/>
                          </a:solidFill>
                          <a:effectLst/>
                          <a:latin typeface="+mj-lt"/>
                        </a:rPr>
                        <a:t>Sweden, </a:t>
                      </a:r>
                      <a:r>
                        <a:rPr lang="sv-SE" sz="1100" b="0" i="0" u="none" strike="noStrike" dirty="0" err="1" smtClean="0">
                          <a:solidFill>
                            <a:srgbClr val="000000"/>
                          </a:solidFill>
                          <a:effectLst/>
                          <a:latin typeface="+mj-lt"/>
                        </a:rPr>
                        <a:t>excl</a:t>
                      </a:r>
                      <a:r>
                        <a:rPr lang="sv-SE" sz="1100" b="0" i="0" u="none" strike="noStrike" dirty="0" smtClean="0">
                          <a:solidFill>
                            <a:srgbClr val="000000"/>
                          </a:solidFill>
                          <a:effectLst/>
                          <a:latin typeface="+mj-lt"/>
                        </a:rPr>
                        <a:t>. Stockholm </a:t>
                      </a:r>
                      <a:r>
                        <a:rPr lang="sv-SE" sz="1100" b="0" i="0" u="none" strike="noStrike" dirty="0" err="1" smtClean="0">
                          <a:solidFill>
                            <a:srgbClr val="000000"/>
                          </a:solidFill>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1 023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3 916</a:t>
                      </a:r>
                    </a:p>
                  </a:txBody>
                  <a:tcPr marL="9525" marR="9525" marT="9525" marB="0" anchor="b"/>
                </a:tc>
                <a:tc>
                  <a:txBody>
                    <a:bodyPr/>
                    <a:lstStyle/>
                    <a:p>
                      <a:pPr algn="ctr" fontAlgn="b"/>
                      <a:r>
                        <a:rPr lang="sv-SE" sz="1100" b="0" i="0" u="none" strike="noStrike" dirty="0">
                          <a:solidFill>
                            <a:srgbClr val="000000"/>
                          </a:solidFill>
                          <a:effectLst/>
                          <a:latin typeface="Futura Std Book"/>
                        </a:rPr>
                        <a:t>-11,4</a:t>
                      </a:r>
                    </a:p>
                  </a:txBody>
                  <a:tcPr marL="9525" marR="9525" marT="9525" marB="0" anchor="b"/>
                </a:tc>
                <a:extLst>
                  <a:ext uri="{0D108BD9-81ED-4DB2-BD59-A6C34878D82A}">
                    <a16:rowId xmlns:a16="http://schemas.microsoft.com/office/drawing/2014/main" val="10006"/>
                  </a:ext>
                </a:extLst>
              </a:tr>
            </a:tbl>
          </a:graphicData>
        </a:graphic>
      </p:graphicFrame>
      <p:sp>
        <p:nvSpPr>
          <p:cNvPr id="7" name="textruta 6"/>
          <p:cNvSpPr txBox="1"/>
          <p:nvPr/>
        </p:nvSpPr>
        <p:spPr>
          <a:xfrm>
            <a:off x="7571784" y="3594277"/>
            <a:ext cx="1724936" cy="914400"/>
          </a:xfrm>
          <a:prstGeom prst="rect">
            <a:avLst/>
          </a:prstGeom>
          <a:noFill/>
        </p:spPr>
        <p:txBody>
          <a:bodyPr wrap="none" lIns="0" tIns="0" rIns="0" bIns="0" rtlCol="0">
            <a:noAutofit/>
          </a:bodyPr>
          <a:lstStyle/>
          <a:p>
            <a:pPr>
              <a:lnSpc>
                <a:spcPts val="2400"/>
              </a:lnSpc>
            </a:pPr>
            <a:r>
              <a:rPr lang="sv-SE" sz="800" dirty="0" smtClean="0"/>
              <a:t>*Last </a:t>
            </a:r>
            <a:r>
              <a:rPr lang="sv-SE" sz="800" dirty="0" err="1" smtClean="0"/>
              <a:t>four</a:t>
            </a:r>
            <a:r>
              <a:rPr lang="sv-SE" sz="800" dirty="0" smtClean="0"/>
              <a:t> </a:t>
            </a:r>
            <a:r>
              <a:rPr lang="sv-SE" sz="800" dirty="0" err="1" smtClean="0"/>
              <a:t>quarters</a:t>
            </a:r>
            <a:endParaRPr lang="sv-SE" sz="800" dirty="0" smtClean="0"/>
          </a:p>
        </p:txBody>
      </p:sp>
    </p:spTree>
    <p:extLst>
      <p:ext uri="{BB962C8B-B14F-4D97-AF65-F5344CB8AC3E}">
        <p14:creationId xmlns:p14="http://schemas.microsoft.com/office/powerpoint/2010/main" val="3842045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0" y="2397060"/>
            <a:ext cx="5944115" cy="2572735"/>
          </a:xfrm>
          <a:prstGeom prst="rect">
            <a:avLst/>
          </a:prstGeom>
        </p:spPr>
      </p:pic>
      <p:sp>
        <p:nvSpPr>
          <p:cNvPr id="3" name="Rubrik 2"/>
          <p:cNvSpPr>
            <a:spLocks noGrp="1"/>
          </p:cNvSpPr>
          <p:nvPr>
            <p:ph type="title"/>
          </p:nvPr>
        </p:nvSpPr>
        <p:spPr/>
        <p:txBody>
          <a:bodyPr/>
          <a:lstStyle/>
          <a:p>
            <a:pPr>
              <a:lnSpc>
                <a:spcPct val="100000"/>
              </a:lnSpc>
            </a:pPr>
            <a:r>
              <a:rPr lang="sv-SE" sz="2800" dirty="0" err="1" smtClean="0"/>
              <a:t>Employment</a:t>
            </a:r>
            <a:r>
              <a:rPr lang="sv-SE" sz="2800" dirty="0" smtClean="0"/>
              <a:t/>
            </a:r>
            <a:br>
              <a:rPr lang="sv-SE" sz="2800" dirty="0" smtClean="0"/>
            </a:br>
            <a:r>
              <a:rPr lang="sv-SE" sz="2000" b="0" dirty="0" smtClean="0"/>
              <a:t>Index </a:t>
            </a:r>
            <a:r>
              <a:rPr lang="sv-SE" sz="2000" b="0" dirty="0"/>
              <a:t>100 = </a:t>
            </a:r>
            <a:r>
              <a:rPr lang="sv-SE" sz="2000" b="0" dirty="0" smtClean="0"/>
              <a:t>2008 Q1</a:t>
            </a:r>
            <a:r>
              <a:rPr lang="sv-SE" b="0" dirty="0" smtClean="0"/>
              <a:t/>
            </a:r>
            <a:br>
              <a:rPr lang="sv-SE"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1941776302"/>
              </p:ext>
            </p:extLst>
          </p:nvPr>
        </p:nvGraphicFramePr>
        <p:xfrm>
          <a:off x="4001267" y="2310929"/>
          <a:ext cx="4995850" cy="1501711"/>
        </p:xfrm>
        <a:graphic>
          <a:graphicData uri="http://schemas.openxmlformats.org/drawingml/2006/table">
            <a:tbl>
              <a:tblPr>
                <a:tableStyleId>{68D230F3-CF80-4859-8CE7-A43EE81993B5}</a:tableStyleId>
              </a:tblPr>
              <a:tblGrid>
                <a:gridCol w="1496355">
                  <a:extLst>
                    <a:ext uri="{9D8B030D-6E8A-4147-A177-3AD203B41FA5}">
                      <a16:colId xmlns:a16="http://schemas.microsoft.com/office/drawing/2014/main" val="20000"/>
                    </a:ext>
                  </a:extLst>
                </a:gridCol>
                <a:gridCol w="766199">
                  <a:extLst>
                    <a:ext uri="{9D8B030D-6E8A-4147-A177-3AD203B41FA5}">
                      <a16:colId xmlns:a16="http://schemas.microsoft.com/office/drawing/2014/main" val="20001"/>
                    </a:ext>
                  </a:extLst>
                </a:gridCol>
                <a:gridCol w="798238">
                  <a:extLst>
                    <a:ext uri="{9D8B030D-6E8A-4147-A177-3AD203B41FA5}">
                      <a16:colId xmlns:a16="http://schemas.microsoft.com/office/drawing/2014/main" val="20002"/>
                    </a:ext>
                  </a:extLst>
                </a:gridCol>
                <a:gridCol w="798238">
                  <a:extLst>
                    <a:ext uri="{9D8B030D-6E8A-4147-A177-3AD203B41FA5}">
                      <a16:colId xmlns:a16="http://schemas.microsoft.com/office/drawing/2014/main" val="20003"/>
                    </a:ext>
                  </a:extLst>
                </a:gridCol>
                <a:gridCol w="569525">
                  <a:extLst>
                    <a:ext uri="{9D8B030D-6E8A-4147-A177-3AD203B41FA5}">
                      <a16:colId xmlns:a16="http://schemas.microsoft.com/office/drawing/2014/main" val="20004"/>
                    </a:ext>
                  </a:extLst>
                </a:gridCol>
                <a:gridCol w="567295">
                  <a:extLst>
                    <a:ext uri="{9D8B030D-6E8A-4147-A177-3AD203B41FA5}">
                      <a16:colId xmlns:a16="http://schemas.microsoft.com/office/drawing/2014/main" val="20005"/>
                    </a:ext>
                  </a:extLst>
                </a:gridCol>
              </a:tblGrid>
              <a:tr h="202847">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a:solidFill>
                            <a:srgbClr val="000000"/>
                          </a:solidFill>
                          <a:effectLst/>
                          <a:latin typeface="Futura Std Book"/>
                        </a:rPr>
                        <a:t>Number</a:t>
                      </a:r>
                    </a:p>
                  </a:txBody>
                  <a:tcPr marL="9525" marR="9525" marT="9525" marB="0" anchor="b"/>
                </a:tc>
                <a:tc>
                  <a:txBody>
                    <a:bodyPr/>
                    <a:lstStyle/>
                    <a:p>
                      <a:pPr algn="ctr" rtl="0" fontAlgn="b"/>
                      <a:r>
                        <a:rPr lang="sv-SE" sz="1100" b="0" i="1" u="none" strike="noStrike">
                          <a:solidFill>
                            <a:srgbClr val="000000"/>
                          </a:solidFill>
                          <a:effectLst/>
                          <a:latin typeface="Futura Std Book"/>
                        </a:rPr>
                        <a:t>Growth</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Growth (%) since,</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729">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a:solidFill>
                            <a:srgbClr val="000000"/>
                          </a:solidFill>
                          <a:effectLst/>
                          <a:latin typeface="Futura Std Book"/>
                        </a:rPr>
                        <a:t>2016 Q4</a:t>
                      </a:r>
                    </a:p>
                  </a:txBody>
                  <a:tcPr marL="9525" marR="9525" marT="9525" marB="0" anchor="b"/>
                </a:tc>
                <a:tc>
                  <a:txBody>
                    <a:bodyPr/>
                    <a:lstStyle/>
                    <a:p>
                      <a:pPr algn="ctr" rtl="0" fontAlgn="b"/>
                      <a:r>
                        <a:rPr lang="sv-SE" sz="1000" b="0" i="0" u="none" strike="noStrike">
                          <a:solidFill>
                            <a:srgbClr val="000000"/>
                          </a:solidFill>
                          <a:effectLst/>
                          <a:latin typeface="Futura Std Book"/>
                        </a:rPr>
                        <a:t>Yearly ch.*</a:t>
                      </a:r>
                    </a:p>
                  </a:txBody>
                  <a:tcPr marL="9525" marR="9525" marT="9525" marB="0" anchor="b"/>
                </a:tc>
                <a:tc>
                  <a:txBody>
                    <a:bodyPr/>
                    <a:lstStyle/>
                    <a:p>
                      <a:pPr algn="ctr" rtl="0" fontAlgn="b"/>
                      <a:r>
                        <a:rPr lang="sv-SE" sz="1000" b="0" i="0" u="none" strike="noStrike">
                          <a:solidFill>
                            <a:srgbClr val="000000"/>
                          </a:solidFill>
                          <a:effectLst/>
                          <a:latin typeface="Futura Std Book"/>
                        </a:rPr>
                        <a:t>2008 Q1</a:t>
                      </a:r>
                    </a:p>
                  </a:txBody>
                  <a:tcPr marL="9525" marR="9525" marT="9525" marB="0" anchor="b"/>
                </a:tc>
                <a:tc>
                  <a:txBody>
                    <a:bodyPr/>
                    <a:lstStyle/>
                    <a:p>
                      <a:pPr algn="ctr" rtl="0" fontAlgn="b"/>
                      <a:r>
                        <a:rPr lang="sv-SE" sz="1000" b="0" i="0" u="none" strike="noStrike">
                          <a:solidFill>
                            <a:srgbClr val="000000"/>
                          </a:solidFill>
                          <a:effectLst/>
                          <a:latin typeface="Futura Std Book"/>
                        </a:rPr>
                        <a:t>2010 Q1</a:t>
                      </a:r>
                    </a:p>
                  </a:txBody>
                  <a:tcPr marL="9525" marR="9525" marT="9525" marB="0" anchor="b"/>
                </a:tc>
                <a:tc>
                  <a:txBody>
                    <a:bodyPr/>
                    <a:lstStyle/>
                    <a:p>
                      <a:pPr algn="ctr" rtl="0" fontAlgn="b"/>
                      <a:r>
                        <a:rPr lang="sv-SE" sz="1000" b="0" i="0" u="none" strike="noStrike">
                          <a:solidFill>
                            <a:srgbClr val="000000"/>
                          </a:solidFill>
                          <a:effectLst/>
                          <a:latin typeface="Futura Std Book"/>
                        </a:rPr>
                        <a:t>2015 Q4</a:t>
                      </a:r>
                    </a:p>
                  </a:txBody>
                  <a:tcPr marL="9525" marR="9525" marT="9525" marB="0" anchor="b"/>
                </a:tc>
                <a:extLst>
                  <a:ext uri="{0D108BD9-81ED-4DB2-BD59-A6C34878D82A}">
                    <a16:rowId xmlns:a16="http://schemas.microsoft.com/office/drawing/2014/main" val="10001"/>
                  </a:ext>
                </a:extLst>
              </a:tr>
              <a:tr h="190729">
                <a:tc>
                  <a:txBody>
                    <a:bodyPr/>
                    <a:lstStyle/>
                    <a:p>
                      <a:pPr algn="l" fontAlgn="b"/>
                      <a:r>
                        <a:rPr lang="sv-SE" sz="1100" b="0" i="0" u="none" strike="noStrike" dirty="0" smtClean="0">
                          <a:solidFill>
                            <a:srgbClr val="000000"/>
                          </a:solidFill>
                          <a:effectLst/>
                          <a:latin typeface="+mj-lt"/>
                        </a:rPr>
                        <a:t>Sweden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4 920 900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73 600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11,5</a:t>
                      </a:r>
                    </a:p>
                  </a:txBody>
                  <a:tcPr marL="9525" marR="9525" marT="9525" marB="0" anchor="b"/>
                </a:tc>
                <a:tc>
                  <a:txBody>
                    <a:bodyPr/>
                    <a:lstStyle/>
                    <a:p>
                      <a:pPr algn="ctr" fontAlgn="b"/>
                      <a:r>
                        <a:rPr lang="sv-SE" sz="1100" b="0" i="0" u="none" strike="noStrike">
                          <a:solidFill>
                            <a:srgbClr val="000000"/>
                          </a:solidFill>
                          <a:effectLst/>
                          <a:latin typeface="Futura std book"/>
                        </a:rPr>
                        <a:t>1,5</a:t>
                      </a:r>
                    </a:p>
                  </a:txBody>
                  <a:tcPr marL="9525" marR="9525" marT="9525" marB="0" anchor="b"/>
                </a:tc>
                <a:extLst>
                  <a:ext uri="{0D108BD9-81ED-4DB2-BD59-A6C34878D82A}">
                    <a16:rowId xmlns:a16="http://schemas.microsoft.com/office/drawing/2014/main" val="10002"/>
                  </a:ext>
                </a:extLst>
              </a:tr>
              <a:tr h="190729">
                <a:tc>
                  <a:txBody>
                    <a:bodyPr/>
                    <a:lstStyle/>
                    <a:p>
                      <a:pPr algn="l" fontAlgn="b"/>
                      <a:r>
                        <a:rPr lang="sv-SE" sz="1100" b="0" i="0" u="none" strike="noStrike" dirty="0" smtClean="0">
                          <a:solidFill>
                            <a:srgbClr val="000000"/>
                          </a:solidFill>
                          <a:effectLst/>
                          <a:latin typeface="+mj-lt"/>
                        </a:rPr>
                        <a:t>Stockholm Region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2 253 700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33 500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11,8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12,5</a:t>
                      </a:r>
                    </a:p>
                  </a:txBody>
                  <a:tcPr marL="9525" marR="9525" marT="9525" marB="0" anchor="b"/>
                </a:tc>
                <a:tc>
                  <a:txBody>
                    <a:bodyPr/>
                    <a:lstStyle/>
                    <a:p>
                      <a:pPr algn="ctr" fontAlgn="b"/>
                      <a:r>
                        <a:rPr lang="sv-SE" sz="1100" b="0" i="0" u="none" strike="noStrike">
                          <a:solidFill>
                            <a:srgbClr val="000000"/>
                          </a:solidFill>
                          <a:effectLst/>
                          <a:latin typeface="Futura std book"/>
                        </a:rPr>
                        <a:t>1,5</a:t>
                      </a:r>
                    </a:p>
                  </a:txBody>
                  <a:tcPr marL="9525" marR="9525" marT="9525" marB="0" anchor="b"/>
                </a:tc>
                <a:extLst>
                  <a:ext uri="{0D108BD9-81ED-4DB2-BD59-A6C34878D82A}">
                    <a16:rowId xmlns:a16="http://schemas.microsoft.com/office/drawing/2014/main" val="10003"/>
                  </a:ext>
                </a:extLst>
              </a:tr>
              <a:tr h="190729">
                <a:tc>
                  <a:txBody>
                    <a:bodyPr/>
                    <a:lstStyle/>
                    <a:p>
                      <a:pPr algn="l" fontAlgn="b"/>
                      <a:r>
                        <a:rPr lang="sv-SE" sz="1100" b="1" i="0" u="none" strike="noStrike" dirty="0" smtClean="0">
                          <a:solidFill>
                            <a:srgbClr val="000000"/>
                          </a:solidFill>
                          <a:effectLst/>
                          <a:latin typeface="+mj-lt"/>
                        </a:rPr>
                        <a:t>Stockholm </a:t>
                      </a:r>
                      <a:r>
                        <a:rPr lang="sv-SE" sz="1100" b="1" i="0" u="none" strike="noStrike" dirty="0" err="1" smtClean="0">
                          <a:solidFill>
                            <a:srgbClr val="000000"/>
                          </a:solidFill>
                          <a:effectLst/>
                          <a:latin typeface="+mj-lt"/>
                        </a:rPr>
                        <a:t>county</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1 209 800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21 800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18,1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15,5</a:t>
                      </a:r>
                    </a:p>
                  </a:txBody>
                  <a:tcPr marL="9525" marR="9525" marT="9525" marB="0" anchor="b"/>
                </a:tc>
                <a:tc>
                  <a:txBody>
                    <a:bodyPr/>
                    <a:lstStyle/>
                    <a:p>
                      <a:pPr algn="ctr" fontAlgn="b"/>
                      <a:r>
                        <a:rPr lang="sv-SE" sz="1100" b="1" i="0" u="none" strike="noStrike">
                          <a:solidFill>
                            <a:srgbClr val="000000"/>
                          </a:solidFill>
                          <a:effectLst/>
                          <a:latin typeface="Futura std book"/>
                        </a:rPr>
                        <a:t>1,8</a:t>
                      </a:r>
                    </a:p>
                  </a:txBody>
                  <a:tcPr marL="9525" marR="9525" marT="9525" marB="0" anchor="b"/>
                </a:tc>
                <a:extLst>
                  <a:ext uri="{0D108BD9-81ED-4DB2-BD59-A6C34878D82A}">
                    <a16:rowId xmlns:a16="http://schemas.microsoft.com/office/drawing/2014/main" val="10004"/>
                  </a:ext>
                </a:extLst>
              </a:tr>
              <a:tr h="190729">
                <a:tc>
                  <a:txBody>
                    <a:bodyPr/>
                    <a:lstStyle/>
                    <a:p>
                      <a:pPr algn="l" fontAlgn="b"/>
                      <a:r>
                        <a:rPr lang="sv-SE" sz="1100" b="1" i="0" u="none" strike="noStrike" dirty="0" smtClean="0">
                          <a:solidFill>
                            <a:srgbClr val="000000"/>
                          </a:solidFill>
                          <a:effectLst/>
                          <a:latin typeface="+mj-lt"/>
                        </a:rPr>
                        <a:t>City </a:t>
                      </a:r>
                      <a:r>
                        <a:rPr lang="sv-SE" sz="1100" b="1" i="0" u="none" strike="noStrike" dirty="0" err="1" smtClean="0">
                          <a:solidFill>
                            <a:srgbClr val="000000"/>
                          </a:solidFill>
                          <a:effectLst/>
                          <a:latin typeface="+mj-lt"/>
                        </a:rPr>
                        <a:t>of</a:t>
                      </a:r>
                      <a:r>
                        <a:rPr lang="sv-SE" sz="1100" b="1" i="0" u="none" strike="noStrike" dirty="0" smtClean="0">
                          <a:solidFill>
                            <a:srgbClr val="000000"/>
                          </a:solidFill>
                          <a:effectLst/>
                          <a:latin typeface="+mj-lt"/>
                        </a:rPr>
                        <a:t> Stockholm</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529 300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9 000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21,6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16,3</a:t>
                      </a:r>
                    </a:p>
                  </a:txBody>
                  <a:tcPr marL="9525" marR="9525" marT="9525" marB="0" anchor="b"/>
                </a:tc>
                <a:tc>
                  <a:txBody>
                    <a:bodyPr/>
                    <a:lstStyle/>
                    <a:p>
                      <a:pPr algn="ctr" fontAlgn="b"/>
                      <a:r>
                        <a:rPr lang="sv-SE" sz="1100" b="1" i="0" u="none" strike="noStrike">
                          <a:solidFill>
                            <a:srgbClr val="000000"/>
                          </a:solidFill>
                          <a:effectLst/>
                          <a:latin typeface="Futura std book"/>
                        </a:rPr>
                        <a:t>1,7</a:t>
                      </a:r>
                    </a:p>
                  </a:txBody>
                  <a:tcPr marL="9525" marR="9525" marT="9525" marB="0" anchor="b"/>
                </a:tc>
                <a:extLst>
                  <a:ext uri="{0D108BD9-81ED-4DB2-BD59-A6C34878D82A}">
                    <a16:rowId xmlns:a16="http://schemas.microsoft.com/office/drawing/2014/main" val="10005"/>
                  </a:ext>
                </a:extLst>
              </a:tr>
              <a:tr h="345219">
                <a:tc>
                  <a:txBody>
                    <a:bodyPr/>
                    <a:lstStyle/>
                    <a:p>
                      <a:pPr algn="l" fontAlgn="b"/>
                      <a:r>
                        <a:rPr lang="sv-SE" sz="1100" b="0" i="0" u="none" strike="noStrike" dirty="0" smtClean="0">
                          <a:solidFill>
                            <a:srgbClr val="000000"/>
                          </a:solidFill>
                          <a:effectLst/>
                          <a:latin typeface="+mj-lt"/>
                        </a:rPr>
                        <a:t>Sweden, </a:t>
                      </a:r>
                      <a:r>
                        <a:rPr lang="sv-SE" sz="1100" b="0" i="0" u="none" strike="noStrike" dirty="0" err="1" smtClean="0">
                          <a:solidFill>
                            <a:srgbClr val="000000"/>
                          </a:solidFill>
                          <a:effectLst/>
                          <a:latin typeface="+mj-lt"/>
                        </a:rPr>
                        <a:t>excl</a:t>
                      </a:r>
                      <a:r>
                        <a:rPr lang="sv-SE" sz="1100" b="0" i="0" u="none" strike="noStrike" dirty="0" smtClean="0">
                          <a:solidFill>
                            <a:srgbClr val="000000"/>
                          </a:solidFill>
                          <a:effectLst/>
                          <a:latin typeface="+mj-lt"/>
                        </a:rPr>
                        <a:t>. Stockholm </a:t>
                      </a:r>
                      <a:r>
                        <a:rPr lang="sv-SE" sz="1100" b="0" i="0" u="none" strike="noStrike" dirty="0" err="1" smtClean="0">
                          <a:solidFill>
                            <a:srgbClr val="000000"/>
                          </a:solidFill>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3 711 100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51 800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10,3</a:t>
                      </a:r>
                    </a:p>
                  </a:txBody>
                  <a:tcPr marL="9525" marR="9525" marT="9525" marB="0" anchor="b"/>
                </a:tc>
                <a:tc>
                  <a:txBody>
                    <a:bodyPr/>
                    <a:lstStyle/>
                    <a:p>
                      <a:pPr algn="ctr" fontAlgn="b"/>
                      <a:r>
                        <a:rPr lang="sv-SE" sz="1100" b="0" i="0" u="none" strike="noStrike" dirty="0">
                          <a:solidFill>
                            <a:srgbClr val="000000"/>
                          </a:solidFill>
                          <a:effectLst/>
                          <a:latin typeface="Futura std book"/>
                        </a:rPr>
                        <a:t>1,4</a:t>
                      </a:r>
                    </a:p>
                  </a:txBody>
                  <a:tcPr marL="9525" marR="9525" marT="9525" marB="0" anchor="b"/>
                </a:tc>
                <a:extLst>
                  <a:ext uri="{0D108BD9-81ED-4DB2-BD59-A6C34878D82A}">
                    <a16:rowId xmlns:a16="http://schemas.microsoft.com/office/drawing/2014/main" val="10006"/>
                  </a:ext>
                </a:extLst>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7" name="textruta 6"/>
          <p:cNvSpPr txBox="1"/>
          <p:nvPr/>
        </p:nvSpPr>
        <p:spPr>
          <a:xfrm>
            <a:off x="6370781" y="3755957"/>
            <a:ext cx="1724936" cy="914400"/>
          </a:xfrm>
          <a:prstGeom prst="rect">
            <a:avLst/>
          </a:prstGeom>
          <a:noFill/>
        </p:spPr>
        <p:txBody>
          <a:bodyPr wrap="none" lIns="0" tIns="0" rIns="0" bIns="0" rtlCol="0">
            <a:noAutofit/>
          </a:bodyPr>
          <a:lstStyle/>
          <a:p>
            <a:pPr>
              <a:lnSpc>
                <a:spcPts val="2400"/>
              </a:lnSpc>
            </a:pPr>
            <a:r>
              <a:rPr lang="sv-SE" sz="800" dirty="0" smtClean="0"/>
              <a:t>*Last </a:t>
            </a:r>
            <a:r>
              <a:rPr lang="sv-SE" sz="800" dirty="0" err="1" smtClean="0"/>
              <a:t>four</a:t>
            </a:r>
            <a:r>
              <a:rPr lang="sv-SE" sz="800" dirty="0" smtClean="0"/>
              <a:t> </a:t>
            </a:r>
            <a:r>
              <a:rPr lang="sv-SE" sz="800" dirty="0" err="1" smtClean="0"/>
              <a:t>quarters</a:t>
            </a:r>
            <a:endParaRPr lang="sv-SE" sz="800" dirty="0" smtClean="0"/>
          </a:p>
        </p:txBody>
      </p:sp>
    </p:spTree>
    <p:extLst>
      <p:ext uri="{BB962C8B-B14F-4D97-AF65-F5344CB8AC3E}">
        <p14:creationId xmlns:p14="http://schemas.microsoft.com/office/powerpoint/2010/main" val="4014888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14001" y="204774"/>
            <a:ext cx="8410005" cy="727828"/>
          </a:xfrm>
        </p:spPr>
        <p:txBody>
          <a:bodyPr/>
          <a:lstStyle/>
          <a:p>
            <a:pPr>
              <a:lnSpc>
                <a:spcPct val="100000"/>
              </a:lnSpc>
            </a:pPr>
            <a:r>
              <a:rPr lang="sv-SE" sz="2400" dirty="0"/>
              <a:t>The </a:t>
            </a:r>
            <a:r>
              <a:rPr lang="sv-SE" sz="2400" dirty="0" err="1"/>
              <a:t>number</a:t>
            </a:r>
            <a:r>
              <a:rPr lang="sv-SE" sz="2400" dirty="0"/>
              <a:t> </a:t>
            </a:r>
            <a:r>
              <a:rPr lang="sv-SE" sz="2400" dirty="0" err="1"/>
              <a:t>of</a:t>
            </a:r>
            <a:r>
              <a:rPr lang="sv-SE" sz="2400" dirty="0"/>
              <a:t> </a:t>
            </a:r>
            <a:r>
              <a:rPr lang="sv-SE" sz="2400" dirty="0" err="1"/>
              <a:t>employed</a:t>
            </a:r>
            <a:r>
              <a:rPr lang="sv-SE" sz="2400" dirty="0"/>
              <a:t> </a:t>
            </a:r>
            <a:r>
              <a:rPr lang="sv-SE" sz="2400" dirty="0" err="1" smtClean="0"/>
              <a:t>people</a:t>
            </a:r>
            <a:r>
              <a:rPr lang="sv-SE" sz="2400" dirty="0" smtClean="0"/>
              <a:t/>
            </a:r>
            <a:br>
              <a:rPr lang="sv-SE" sz="2400" dirty="0" smtClean="0"/>
            </a:br>
            <a:r>
              <a:rPr lang="sv-SE" sz="2400" dirty="0" smtClean="0"/>
              <a:t>in Stockholm County</a:t>
            </a:r>
            <a:r>
              <a:rPr lang="sv-SE" b="0" dirty="0" smtClean="0"/>
              <a:t/>
            </a:r>
            <a:br>
              <a:rPr lang="sv-SE"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2899905255"/>
              </p:ext>
            </p:extLst>
          </p:nvPr>
        </p:nvGraphicFramePr>
        <p:xfrm>
          <a:off x="482805" y="981773"/>
          <a:ext cx="6462449" cy="3790934"/>
        </p:xfrm>
        <a:graphic>
          <a:graphicData uri="http://schemas.openxmlformats.org/drawingml/2006/table">
            <a:tbl>
              <a:tblPr>
                <a:tableStyleId>{68D230F3-CF80-4859-8CE7-A43EE81993B5}</a:tableStyleId>
              </a:tblPr>
              <a:tblGrid>
                <a:gridCol w="2215927">
                  <a:extLst>
                    <a:ext uri="{9D8B030D-6E8A-4147-A177-3AD203B41FA5}">
                      <a16:colId xmlns:a16="http://schemas.microsoft.com/office/drawing/2014/main" val="20000"/>
                    </a:ext>
                  </a:extLst>
                </a:gridCol>
                <a:gridCol w="1128221">
                  <a:extLst>
                    <a:ext uri="{9D8B030D-6E8A-4147-A177-3AD203B41FA5}">
                      <a16:colId xmlns:a16="http://schemas.microsoft.com/office/drawing/2014/main" val="20001"/>
                    </a:ext>
                  </a:extLst>
                </a:gridCol>
                <a:gridCol w="853731">
                  <a:extLst>
                    <a:ext uri="{9D8B030D-6E8A-4147-A177-3AD203B41FA5}">
                      <a16:colId xmlns:a16="http://schemas.microsoft.com/office/drawing/2014/main" val="20002"/>
                    </a:ext>
                  </a:extLst>
                </a:gridCol>
                <a:gridCol w="853731">
                  <a:extLst>
                    <a:ext uri="{9D8B030D-6E8A-4147-A177-3AD203B41FA5}">
                      <a16:colId xmlns:a16="http://schemas.microsoft.com/office/drawing/2014/main" val="20003"/>
                    </a:ext>
                  </a:extLst>
                </a:gridCol>
                <a:gridCol w="853731">
                  <a:extLst>
                    <a:ext uri="{9D8B030D-6E8A-4147-A177-3AD203B41FA5}">
                      <a16:colId xmlns:a16="http://schemas.microsoft.com/office/drawing/2014/main" val="20004"/>
                    </a:ext>
                  </a:extLst>
                </a:gridCol>
                <a:gridCol w="557108">
                  <a:extLst>
                    <a:ext uri="{9D8B030D-6E8A-4147-A177-3AD203B41FA5}">
                      <a16:colId xmlns:a16="http://schemas.microsoft.com/office/drawing/2014/main" val="20005"/>
                    </a:ext>
                  </a:extLst>
                </a:gridCol>
              </a:tblGrid>
              <a:tr h="189126">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a:solidFill>
                            <a:srgbClr val="000000"/>
                          </a:solidFill>
                          <a:effectLst/>
                          <a:latin typeface="Futura Std Book"/>
                        </a:rPr>
                        <a:t>Number</a:t>
                      </a:r>
                    </a:p>
                  </a:txBody>
                  <a:tcPr marL="9525" marR="9525" marT="9525" marB="0" anchor="b"/>
                </a:tc>
                <a:tc>
                  <a:txBody>
                    <a:bodyPr/>
                    <a:lstStyle/>
                    <a:p>
                      <a:pPr algn="ctr" rtl="0" fontAlgn="b"/>
                      <a:r>
                        <a:rPr lang="sv-SE" sz="1100" b="0" i="1" u="none" strike="noStrike">
                          <a:solidFill>
                            <a:srgbClr val="000000"/>
                          </a:solidFill>
                          <a:effectLst/>
                          <a:latin typeface="Futura Std Book"/>
                        </a:rPr>
                        <a:t>Growth</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Growth (%) since,</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89126">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2016 Q4</a:t>
                      </a:r>
                    </a:p>
                  </a:txBody>
                  <a:tcPr marL="9525" marR="9525" marT="9525" marB="0" anchor="b"/>
                </a:tc>
                <a:tc>
                  <a:txBody>
                    <a:bodyPr/>
                    <a:lstStyle/>
                    <a:p>
                      <a:pPr algn="ctr" rtl="0" fontAlgn="b"/>
                      <a:r>
                        <a:rPr lang="sv-SE" sz="1000" b="0" i="0" u="none" strike="noStrike">
                          <a:solidFill>
                            <a:srgbClr val="000000"/>
                          </a:solidFill>
                          <a:effectLst/>
                          <a:latin typeface="Futura Std Book"/>
                        </a:rPr>
                        <a:t>Yearly ch.*</a:t>
                      </a:r>
                    </a:p>
                  </a:txBody>
                  <a:tcPr marL="9525" marR="9525" marT="9525" marB="0" anchor="b"/>
                </a:tc>
                <a:tc>
                  <a:txBody>
                    <a:bodyPr/>
                    <a:lstStyle/>
                    <a:p>
                      <a:pPr algn="ctr" rtl="0" fontAlgn="b"/>
                      <a:r>
                        <a:rPr lang="sv-SE" sz="1000" b="0" i="0" u="none" strike="noStrike">
                          <a:solidFill>
                            <a:srgbClr val="000000"/>
                          </a:solidFill>
                          <a:effectLst/>
                          <a:latin typeface="Futura Std Book"/>
                        </a:rPr>
                        <a:t>2008 Q1</a:t>
                      </a:r>
                    </a:p>
                  </a:txBody>
                  <a:tcPr marL="9525" marR="9525" marT="9525" marB="0" anchor="b"/>
                </a:tc>
                <a:tc>
                  <a:txBody>
                    <a:bodyPr/>
                    <a:lstStyle/>
                    <a:p>
                      <a:pPr algn="ctr" rtl="0" fontAlgn="b"/>
                      <a:r>
                        <a:rPr lang="sv-SE" sz="1000" b="0" i="0" u="none" strike="noStrike">
                          <a:solidFill>
                            <a:srgbClr val="000000"/>
                          </a:solidFill>
                          <a:effectLst/>
                          <a:latin typeface="Futura Std Book"/>
                        </a:rPr>
                        <a:t>2010 Q1</a:t>
                      </a:r>
                    </a:p>
                  </a:txBody>
                  <a:tcPr marL="9525" marR="9525" marT="9525" marB="0" anchor="b"/>
                </a:tc>
                <a:tc>
                  <a:txBody>
                    <a:bodyPr/>
                    <a:lstStyle/>
                    <a:p>
                      <a:pPr algn="ctr" rtl="0" fontAlgn="b"/>
                      <a:r>
                        <a:rPr lang="sv-SE" sz="1000" b="0" i="0" u="none" strike="noStrike">
                          <a:solidFill>
                            <a:srgbClr val="000000"/>
                          </a:solidFill>
                          <a:effectLst/>
                          <a:latin typeface="Futura Std Book"/>
                        </a:rPr>
                        <a:t>2015 Q4</a:t>
                      </a:r>
                    </a:p>
                  </a:txBody>
                  <a:tcPr marL="9525" marR="9525" marT="9525" marB="0" anchor="b"/>
                </a:tc>
                <a:extLst>
                  <a:ext uri="{0D108BD9-81ED-4DB2-BD59-A6C34878D82A}">
                    <a16:rowId xmlns:a16="http://schemas.microsoft.com/office/drawing/2014/main" val="10001"/>
                  </a:ext>
                </a:extLst>
              </a:tr>
              <a:tr h="282186">
                <a:tc>
                  <a:txBody>
                    <a:bodyPr/>
                    <a:lstStyle/>
                    <a:p>
                      <a:pPr algn="l" fontAlgn="b"/>
                      <a:r>
                        <a:rPr lang="sv-SE" sz="900" b="1" i="0" u="none" strike="noStrike" dirty="0">
                          <a:solidFill>
                            <a:srgbClr val="000000"/>
                          </a:solidFill>
                          <a:effectLst/>
                          <a:latin typeface="+mj-lt"/>
                        </a:rPr>
                        <a:t>Total</a:t>
                      </a:r>
                    </a:p>
                  </a:txBody>
                  <a:tcPr marL="9525" marR="9525" marT="9525" marB="0" anchor="b"/>
                </a:tc>
                <a:tc>
                  <a:txBody>
                    <a:bodyPr/>
                    <a:lstStyle/>
                    <a:p>
                      <a:pPr algn="ctr" fontAlgn="b"/>
                      <a:r>
                        <a:rPr lang="sv-SE" sz="1100" b="1" i="0" u="none" strike="noStrike">
                          <a:solidFill>
                            <a:srgbClr val="000000"/>
                          </a:solidFill>
                          <a:effectLst/>
                          <a:latin typeface="Futura std book"/>
                        </a:rPr>
                        <a:t>1 209 800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21 800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18,1</a:t>
                      </a:r>
                    </a:p>
                  </a:txBody>
                  <a:tcPr marL="9525" marR="9525" marT="9525" marB="0" anchor="b"/>
                </a:tc>
                <a:tc>
                  <a:txBody>
                    <a:bodyPr/>
                    <a:lstStyle/>
                    <a:p>
                      <a:pPr algn="ctr" fontAlgn="b"/>
                      <a:r>
                        <a:rPr lang="sv-SE" sz="1100" b="1" i="0" u="none" strike="noStrike">
                          <a:solidFill>
                            <a:srgbClr val="000000"/>
                          </a:solidFill>
                          <a:effectLst/>
                          <a:latin typeface="Futura std book"/>
                        </a:rPr>
                        <a:t>15,5</a:t>
                      </a:r>
                    </a:p>
                  </a:txBody>
                  <a:tcPr marL="9525" marR="9525" marT="9525" marB="0" anchor="b"/>
                </a:tc>
                <a:tc>
                  <a:txBody>
                    <a:bodyPr/>
                    <a:lstStyle/>
                    <a:p>
                      <a:pPr algn="ctr" fontAlgn="b"/>
                      <a:r>
                        <a:rPr lang="sv-SE" sz="1100" b="1" i="0" u="none" strike="noStrike">
                          <a:solidFill>
                            <a:srgbClr val="000000"/>
                          </a:solidFill>
                          <a:effectLst/>
                          <a:latin typeface="Futura std book"/>
                        </a:rPr>
                        <a:t>1,8</a:t>
                      </a:r>
                    </a:p>
                  </a:txBody>
                  <a:tcPr marL="9525" marR="9525" marT="9525" marB="0" anchor="b"/>
                </a:tc>
                <a:extLst>
                  <a:ext uri="{0D108BD9-81ED-4DB2-BD59-A6C34878D82A}">
                    <a16:rowId xmlns:a16="http://schemas.microsoft.com/office/drawing/2014/main" val="10002"/>
                  </a:ext>
                </a:extLst>
              </a:tr>
              <a:tr h="189126">
                <a:tc>
                  <a:txBody>
                    <a:bodyPr/>
                    <a:lstStyle/>
                    <a:p>
                      <a:pPr algn="l" fontAlgn="b"/>
                      <a:r>
                        <a:rPr lang="sv-SE" sz="900" b="0" i="0" u="none" strike="noStrike">
                          <a:solidFill>
                            <a:srgbClr val="000000"/>
                          </a:solidFill>
                          <a:effectLst/>
                          <a:latin typeface="+mj-lt"/>
                        </a:rPr>
                        <a:t>Agriculture, forestry &amp; fishing</a:t>
                      </a:r>
                    </a:p>
                  </a:txBody>
                  <a:tcPr marL="9525" marR="9525" marT="9525" marB="0" anchor="b"/>
                </a:tc>
                <a:tc>
                  <a:txBody>
                    <a:bodyPr/>
                    <a:lstStyle/>
                    <a:p>
                      <a:pPr algn="ctr" fontAlgn="b"/>
                      <a:r>
                        <a:rPr lang="sv-SE" sz="1100" b="0" i="0" u="none" strike="noStrike" dirty="0" err="1" smtClean="0">
                          <a:solidFill>
                            <a:srgbClr val="000000"/>
                          </a:solidFill>
                          <a:effectLst/>
                          <a:latin typeface="Futura std book"/>
                        </a:rPr>
                        <a:t>n.d</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noFill/>
                  </a:tcPr>
                </a:tc>
                <a:tc>
                  <a:txBody>
                    <a:bodyPr/>
                    <a:lstStyle/>
                    <a:p>
                      <a:pPr algn="ctr" fontAlgn="b"/>
                      <a:r>
                        <a:rPr lang="sv-SE" sz="1100" b="0" i="0" u="none" strike="noStrike" dirty="0" err="1" smtClean="0">
                          <a:solidFill>
                            <a:srgbClr val="000000"/>
                          </a:solidFill>
                          <a:effectLst/>
                          <a:latin typeface="Futura std book"/>
                        </a:rPr>
                        <a:t>n.d</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noFill/>
                  </a:tcPr>
                </a:tc>
                <a:tc>
                  <a:txBody>
                    <a:bodyPr/>
                    <a:lstStyle/>
                    <a:p>
                      <a:pPr algn="ctr" fontAlgn="b"/>
                      <a:r>
                        <a:rPr lang="sv-SE" sz="1100" b="0" i="0" u="none" strike="noStrike" dirty="0" err="1" smtClean="0">
                          <a:solidFill>
                            <a:srgbClr val="000000"/>
                          </a:solidFill>
                          <a:effectLst/>
                          <a:latin typeface="Futura std book"/>
                        </a:rPr>
                        <a:t>n.d</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tc>
                <a:tc>
                  <a:txBody>
                    <a:bodyPr/>
                    <a:lstStyle/>
                    <a:p>
                      <a:pPr algn="ctr" fontAlgn="b"/>
                      <a:r>
                        <a:rPr lang="sv-SE" sz="1100" b="0" i="0" u="none" strike="noStrike" dirty="0" err="1" smtClean="0">
                          <a:solidFill>
                            <a:srgbClr val="000000"/>
                          </a:solidFill>
                          <a:effectLst/>
                          <a:latin typeface="Futura std book"/>
                        </a:rPr>
                        <a:t>n.d</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tc>
                <a:tc>
                  <a:txBody>
                    <a:bodyPr/>
                    <a:lstStyle/>
                    <a:p>
                      <a:pPr algn="ctr" fontAlgn="b"/>
                      <a:r>
                        <a:rPr lang="sv-SE" sz="1100" b="0" i="0" u="none" strike="noStrike" dirty="0" err="1" smtClean="0">
                          <a:solidFill>
                            <a:srgbClr val="000000"/>
                          </a:solidFill>
                          <a:effectLst/>
                          <a:latin typeface="Futura std book"/>
                        </a:rPr>
                        <a:t>n.d</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tc>
                <a:extLst>
                  <a:ext uri="{0D108BD9-81ED-4DB2-BD59-A6C34878D82A}">
                    <a16:rowId xmlns:a16="http://schemas.microsoft.com/office/drawing/2014/main" val="10003"/>
                  </a:ext>
                </a:extLst>
              </a:tr>
              <a:tr h="189126">
                <a:tc>
                  <a:txBody>
                    <a:bodyPr/>
                    <a:lstStyle/>
                    <a:p>
                      <a:pPr algn="l" fontAlgn="b"/>
                      <a:r>
                        <a:rPr lang="sv-SE" sz="900" b="0" i="0" u="none" strike="noStrike">
                          <a:solidFill>
                            <a:srgbClr val="000000"/>
                          </a:solidFill>
                          <a:effectLst/>
                          <a:latin typeface="+mj-lt"/>
                        </a:rPr>
                        <a:t>Manufacturing, mining, quarrying &amp; utilities</a:t>
                      </a:r>
                    </a:p>
                  </a:txBody>
                  <a:tcPr marL="9525" marR="9525" marT="9525" marB="0" anchor="b"/>
                </a:tc>
                <a:tc>
                  <a:txBody>
                    <a:bodyPr/>
                    <a:lstStyle/>
                    <a:p>
                      <a:pPr algn="ctr" fontAlgn="b"/>
                      <a:r>
                        <a:rPr lang="sv-SE" sz="1100" b="0" i="0" u="none" strike="noStrike">
                          <a:solidFill>
                            <a:srgbClr val="000000"/>
                          </a:solidFill>
                          <a:effectLst/>
                          <a:latin typeface="Futura std book"/>
                        </a:rPr>
                        <a:t>59 200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1,7</a:t>
                      </a:r>
                    </a:p>
                  </a:txBody>
                  <a:tcPr marL="9525" marR="9525" marT="9525" marB="0" anchor="b"/>
                </a:tc>
                <a:tc>
                  <a:txBody>
                    <a:bodyPr/>
                    <a:lstStyle/>
                    <a:p>
                      <a:pPr algn="ctr" fontAlgn="b"/>
                      <a:r>
                        <a:rPr lang="sv-SE" sz="1100" b="0" i="0" u="none" strike="noStrike">
                          <a:solidFill>
                            <a:srgbClr val="000000"/>
                          </a:solidFill>
                          <a:effectLst/>
                          <a:latin typeface="Futura std book"/>
                        </a:rPr>
                        <a:t>1,4</a:t>
                      </a:r>
                    </a:p>
                  </a:txBody>
                  <a:tcPr marL="9525" marR="9525" marT="9525" marB="0" anchor="b"/>
                </a:tc>
                <a:tc>
                  <a:txBody>
                    <a:bodyPr/>
                    <a:lstStyle/>
                    <a:p>
                      <a:pPr algn="ctr" fontAlgn="b"/>
                      <a:r>
                        <a:rPr lang="sv-SE" sz="1100" b="0" i="0" u="none" strike="noStrike">
                          <a:solidFill>
                            <a:srgbClr val="000000"/>
                          </a:solidFill>
                          <a:effectLst/>
                          <a:latin typeface="Futura std book"/>
                        </a:rPr>
                        <a:t>-0,3</a:t>
                      </a:r>
                    </a:p>
                  </a:txBody>
                  <a:tcPr marL="9525" marR="9525" marT="9525" marB="0" anchor="b"/>
                </a:tc>
                <a:extLst>
                  <a:ext uri="{0D108BD9-81ED-4DB2-BD59-A6C34878D82A}">
                    <a16:rowId xmlns:a16="http://schemas.microsoft.com/office/drawing/2014/main" val="10004"/>
                  </a:ext>
                </a:extLst>
              </a:tr>
              <a:tr h="189126">
                <a:tc>
                  <a:txBody>
                    <a:bodyPr/>
                    <a:lstStyle/>
                    <a:p>
                      <a:pPr algn="l" fontAlgn="b"/>
                      <a:r>
                        <a:rPr lang="sv-SE" sz="900" b="0" i="0" u="none" strike="noStrike">
                          <a:solidFill>
                            <a:srgbClr val="000000"/>
                          </a:solidFill>
                          <a:effectLst/>
                          <a:latin typeface="+mj-lt"/>
                        </a:rPr>
                        <a:t>Manufacturing of workshop products</a:t>
                      </a:r>
                    </a:p>
                  </a:txBody>
                  <a:tcPr marL="9525" marR="9525" marT="9525" marB="0" anchor="b"/>
                </a:tc>
                <a:tc>
                  <a:txBody>
                    <a:bodyPr/>
                    <a:lstStyle/>
                    <a:p>
                      <a:pPr algn="ctr" fontAlgn="b"/>
                      <a:r>
                        <a:rPr lang="sv-SE" sz="1100" b="0" i="0" u="none" strike="noStrike">
                          <a:solidFill>
                            <a:srgbClr val="000000"/>
                          </a:solidFill>
                          <a:effectLst/>
                          <a:latin typeface="Futura std book"/>
                        </a:rPr>
                        <a:t>27 400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-4,2</a:t>
                      </a:r>
                    </a:p>
                  </a:txBody>
                  <a:tcPr marL="9525" marR="9525" marT="9525" marB="0" anchor="b"/>
                </a:tc>
                <a:tc>
                  <a:txBody>
                    <a:bodyPr/>
                    <a:lstStyle/>
                    <a:p>
                      <a:pPr algn="ctr" fontAlgn="b"/>
                      <a:r>
                        <a:rPr lang="sv-SE" sz="1100" b="0" i="0" u="none" strike="noStrike">
                          <a:solidFill>
                            <a:srgbClr val="000000"/>
                          </a:solidFill>
                          <a:effectLst/>
                          <a:latin typeface="Futura std book"/>
                        </a:rPr>
                        <a:t>-8,7</a:t>
                      </a:r>
                    </a:p>
                  </a:txBody>
                  <a:tcPr marL="9525" marR="9525" marT="9525" marB="0" anchor="b"/>
                </a:tc>
                <a:tc>
                  <a:txBody>
                    <a:bodyPr/>
                    <a:lstStyle/>
                    <a:p>
                      <a:pPr algn="ctr" fontAlgn="b"/>
                      <a:r>
                        <a:rPr lang="sv-SE" sz="1100" b="0" i="0" u="none" strike="noStrike">
                          <a:solidFill>
                            <a:srgbClr val="000000"/>
                          </a:solidFill>
                          <a:effectLst/>
                          <a:latin typeface="Futura std book"/>
                        </a:rPr>
                        <a:t>-5,8</a:t>
                      </a:r>
                    </a:p>
                  </a:txBody>
                  <a:tcPr marL="9525" marR="9525" marT="9525" marB="0" anchor="b"/>
                </a:tc>
                <a:extLst>
                  <a:ext uri="{0D108BD9-81ED-4DB2-BD59-A6C34878D82A}">
                    <a16:rowId xmlns:a16="http://schemas.microsoft.com/office/drawing/2014/main" val="10005"/>
                  </a:ext>
                </a:extLst>
              </a:tr>
              <a:tr h="189126">
                <a:tc>
                  <a:txBody>
                    <a:bodyPr/>
                    <a:lstStyle/>
                    <a:p>
                      <a:pPr algn="l" fontAlgn="b"/>
                      <a:r>
                        <a:rPr lang="sv-SE" sz="900" b="0" i="0" u="none" strike="noStrike">
                          <a:solidFill>
                            <a:srgbClr val="000000"/>
                          </a:solidFill>
                          <a:effectLst/>
                          <a:latin typeface="+mj-lt"/>
                        </a:rPr>
                        <a:t>Construction</a:t>
                      </a:r>
                    </a:p>
                  </a:txBody>
                  <a:tcPr marL="9525" marR="9525" marT="9525" marB="0" anchor="b"/>
                </a:tc>
                <a:tc>
                  <a:txBody>
                    <a:bodyPr/>
                    <a:lstStyle/>
                    <a:p>
                      <a:pPr algn="ctr" fontAlgn="b"/>
                      <a:r>
                        <a:rPr lang="sv-SE" sz="1100" b="0" i="0" u="none" strike="noStrike">
                          <a:solidFill>
                            <a:srgbClr val="000000"/>
                          </a:solidFill>
                          <a:effectLst/>
                          <a:latin typeface="Futura std book"/>
                        </a:rPr>
                        <a:t>69 000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15,0</a:t>
                      </a:r>
                    </a:p>
                  </a:txBody>
                  <a:tcPr marL="9525" marR="9525" marT="9525" marB="0" anchor="b"/>
                </a:tc>
                <a:tc>
                  <a:txBody>
                    <a:bodyPr/>
                    <a:lstStyle/>
                    <a:p>
                      <a:pPr algn="ctr" fontAlgn="b"/>
                      <a:r>
                        <a:rPr lang="sv-SE" sz="1100" b="0" i="0" u="none" strike="noStrike">
                          <a:solidFill>
                            <a:srgbClr val="000000"/>
                          </a:solidFill>
                          <a:effectLst/>
                          <a:latin typeface="Futura std book"/>
                        </a:rPr>
                        <a:t>21,5</a:t>
                      </a:r>
                    </a:p>
                  </a:txBody>
                  <a:tcPr marL="9525" marR="9525" marT="9525" marB="0" anchor="b"/>
                </a:tc>
                <a:tc>
                  <a:txBody>
                    <a:bodyPr/>
                    <a:lstStyle/>
                    <a:p>
                      <a:pPr algn="ctr" fontAlgn="b"/>
                      <a:r>
                        <a:rPr lang="sv-SE" sz="1100" b="0" i="0" u="none" strike="noStrike">
                          <a:solidFill>
                            <a:srgbClr val="000000"/>
                          </a:solidFill>
                          <a:effectLst/>
                          <a:latin typeface="Futura std book"/>
                        </a:rPr>
                        <a:t>6,8</a:t>
                      </a:r>
                    </a:p>
                  </a:txBody>
                  <a:tcPr marL="9525" marR="9525" marT="9525" marB="0" anchor="b"/>
                </a:tc>
                <a:extLst>
                  <a:ext uri="{0D108BD9-81ED-4DB2-BD59-A6C34878D82A}">
                    <a16:rowId xmlns:a16="http://schemas.microsoft.com/office/drawing/2014/main" val="10006"/>
                  </a:ext>
                </a:extLst>
              </a:tr>
              <a:tr h="189126">
                <a:tc>
                  <a:txBody>
                    <a:bodyPr/>
                    <a:lstStyle/>
                    <a:p>
                      <a:pPr algn="l" fontAlgn="b"/>
                      <a:r>
                        <a:rPr lang="sv-SE" sz="900" b="0" i="0" u="none" strike="noStrike">
                          <a:solidFill>
                            <a:srgbClr val="000000"/>
                          </a:solidFill>
                          <a:effectLst/>
                          <a:latin typeface="+mj-lt"/>
                        </a:rPr>
                        <a:t>Trade</a:t>
                      </a:r>
                    </a:p>
                  </a:txBody>
                  <a:tcPr marL="9525" marR="9525" marT="9525" marB="0" anchor="b"/>
                </a:tc>
                <a:tc>
                  <a:txBody>
                    <a:bodyPr/>
                    <a:lstStyle/>
                    <a:p>
                      <a:pPr algn="ctr" fontAlgn="b"/>
                      <a:r>
                        <a:rPr lang="sv-SE" sz="1100" b="0" i="0" u="none" strike="noStrike">
                          <a:solidFill>
                            <a:srgbClr val="000000"/>
                          </a:solidFill>
                          <a:effectLst/>
                          <a:latin typeface="Futura std book"/>
                        </a:rPr>
                        <a:t>139 800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4,0</a:t>
                      </a:r>
                    </a:p>
                  </a:txBody>
                  <a:tcPr marL="9525" marR="9525" marT="9525" marB="0" anchor="b"/>
                </a:tc>
                <a:tc>
                  <a:txBody>
                    <a:bodyPr/>
                    <a:lstStyle/>
                    <a:p>
                      <a:pPr algn="ctr" fontAlgn="b"/>
                      <a:r>
                        <a:rPr lang="sv-SE" sz="1100" b="0" i="0" u="none" strike="noStrike">
                          <a:solidFill>
                            <a:srgbClr val="000000"/>
                          </a:solidFill>
                          <a:effectLst/>
                          <a:latin typeface="Futura std book"/>
                        </a:rPr>
                        <a:t>9,9</a:t>
                      </a:r>
                    </a:p>
                  </a:txBody>
                  <a:tcPr marL="9525" marR="9525" marT="9525" marB="0" anchor="b"/>
                </a:tc>
                <a:tc>
                  <a:txBody>
                    <a:bodyPr/>
                    <a:lstStyle/>
                    <a:p>
                      <a:pPr algn="ctr" fontAlgn="b"/>
                      <a:r>
                        <a:rPr lang="sv-SE" sz="1100" b="0" i="0" u="none" strike="noStrike">
                          <a:solidFill>
                            <a:srgbClr val="000000"/>
                          </a:solidFill>
                          <a:effectLst/>
                          <a:latin typeface="Futura std book"/>
                        </a:rPr>
                        <a:t>-1,7</a:t>
                      </a:r>
                    </a:p>
                  </a:txBody>
                  <a:tcPr marL="9525" marR="9525" marT="9525" marB="0" anchor="b"/>
                </a:tc>
                <a:extLst>
                  <a:ext uri="{0D108BD9-81ED-4DB2-BD59-A6C34878D82A}">
                    <a16:rowId xmlns:a16="http://schemas.microsoft.com/office/drawing/2014/main" val="10007"/>
                  </a:ext>
                </a:extLst>
              </a:tr>
              <a:tr h="189126">
                <a:tc>
                  <a:txBody>
                    <a:bodyPr/>
                    <a:lstStyle/>
                    <a:p>
                      <a:pPr algn="l" fontAlgn="b"/>
                      <a:r>
                        <a:rPr lang="sv-SE" sz="900" b="0" i="0" u="none" strike="noStrike">
                          <a:solidFill>
                            <a:srgbClr val="000000"/>
                          </a:solidFill>
                          <a:effectLst/>
                          <a:latin typeface="+mj-lt"/>
                        </a:rPr>
                        <a:t>Transport</a:t>
                      </a:r>
                    </a:p>
                  </a:txBody>
                  <a:tcPr marL="9525" marR="9525" marT="9525" marB="0" anchor="b"/>
                </a:tc>
                <a:tc>
                  <a:txBody>
                    <a:bodyPr/>
                    <a:lstStyle/>
                    <a:p>
                      <a:pPr algn="ctr" fontAlgn="b"/>
                      <a:r>
                        <a:rPr lang="sv-SE" sz="1100" b="0" i="0" u="none" strike="noStrike">
                          <a:solidFill>
                            <a:srgbClr val="000000"/>
                          </a:solidFill>
                          <a:effectLst/>
                          <a:latin typeface="Futura std book"/>
                        </a:rPr>
                        <a:t>59 900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12,8</a:t>
                      </a:r>
                    </a:p>
                  </a:txBody>
                  <a:tcPr marL="9525" marR="9525" marT="9525" marB="0" anchor="b"/>
                </a:tc>
                <a:tc>
                  <a:txBody>
                    <a:bodyPr/>
                    <a:lstStyle/>
                    <a:p>
                      <a:pPr algn="ctr" fontAlgn="b"/>
                      <a:r>
                        <a:rPr lang="sv-SE" sz="1100" b="0" i="0" u="none" strike="noStrike">
                          <a:solidFill>
                            <a:srgbClr val="000000"/>
                          </a:solidFill>
                          <a:effectLst/>
                          <a:latin typeface="Futura std book"/>
                        </a:rPr>
                        <a:t>9,9</a:t>
                      </a:r>
                    </a:p>
                  </a:txBody>
                  <a:tcPr marL="9525" marR="9525" marT="9525" marB="0" anchor="b"/>
                </a:tc>
                <a:tc>
                  <a:txBody>
                    <a:bodyPr/>
                    <a:lstStyle/>
                    <a:p>
                      <a:pPr algn="ctr" fontAlgn="b"/>
                      <a:r>
                        <a:rPr lang="sv-SE" sz="1100" b="0" i="0" u="none" strike="noStrike">
                          <a:solidFill>
                            <a:srgbClr val="000000"/>
                          </a:solidFill>
                          <a:effectLst/>
                          <a:latin typeface="Futura std book"/>
                        </a:rPr>
                        <a:t>4,4</a:t>
                      </a:r>
                    </a:p>
                  </a:txBody>
                  <a:tcPr marL="9525" marR="9525" marT="9525" marB="0" anchor="b"/>
                </a:tc>
                <a:extLst>
                  <a:ext uri="{0D108BD9-81ED-4DB2-BD59-A6C34878D82A}">
                    <a16:rowId xmlns:a16="http://schemas.microsoft.com/office/drawing/2014/main" val="10008"/>
                  </a:ext>
                </a:extLst>
              </a:tr>
              <a:tr h="189126">
                <a:tc>
                  <a:txBody>
                    <a:bodyPr/>
                    <a:lstStyle/>
                    <a:p>
                      <a:pPr algn="l" fontAlgn="b"/>
                      <a:r>
                        <a:rPr lang="sv-SE" sz="900" b="0" i="0" u="none" strike="noStrike">
                          <a:solidFill>
                            <a:srgbClr val="000000"/>
                          </a:solidFill>
                          <a:effectLst/>
                          <a:latin typeface="+mj-lt"/>
                        </a:rPr>
                        <a:t>Accommodation &amp; food services</a:t>
                      </a:r>
                    </a:p>
                  </a:txBody>
                  <a:tcPr marL="9525" marR="9525" marT="9525" marB="0" anchor="b"/>
                </a:tc>
                <a:tc>
                  <a:txBody>
                    <a:bodyPr/>
                    <a:lstStyle/>
                    <a:p>
                      <a:pPr algn="ctr" fontAlgn="b"/>
                      <a:r>
                        <a:rPr lang="sv-SE" sz="1100" b="0" i="0" u="none" strike="noStrike">
                          <a:solidFill>
                            <a:srgbClr val="000000"/>
                          </a:solidFill>
                          <a:effectLst/>
                          <a:latin typeface="Futura std book"/>
                        </a:rPr>
                        <a:t>49 600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38,5</a:t>
                      </a:r>
                    </a:p>
                  </a:txBody>
                  <a:tcPr marL="9525" marR="9525" marT="9525" marB="0" anchor="b"/>
                </a:tc>
                <a:tc>
                  <a:txBody>
                    <a:bodyPr/>
                    <a:lstStyle/>
                    <a:p>
                      <a:pPr algn="ctr" fontAlgn="b"/>
                      <a:r>
                        <a:rPr lang="sv-SE" sz="1100" b="0" i="0" u="none" strike="noStrike">
                          <a:solidFill>
                            <a:srgbClr val="000000"/>
                          </a:solidFill>
                          <a:effectLst/>
                          <a:latin typeface="Futura std book"/>
                        </a:rPr>
                        <a:t>33,7</a:t>
                      </a:r>
                    </a:p>
                  </a:txBody>
                  <a:tcPr marL="9525" marR="9525" marT="9525" marB="0" anchor="b"/>
                </a:tc>
                <a:tc>
                  <a:txBody>
                    <a:bodyPr/>
                    <a:lstStyle/>
                    <a:p>
                      <a:pPr algn="ctr" fontAlgn="b"/>
                      <a:r>
                        <a:rPr lang="sv-SE" sz="1100" b="0" i="0" u="none" strike="noStrike">
                          <a:solidFill>
                            <a:srgbClr val="000000"/>
                          </a:solidFill>
                          <a:effectLst/>
                          <a:latin typeface="Futura std book"/>
                        </a:rPr>
                        <a:t>4,0</a:t>
                      </a:r>
                    </a:p>
                  </a:txBody>
                  <a:tcPr marL="9525" marR="9525" marT="9525" marB="0" anchor="b"/>
                </a:tc>
                <a:extLst>
                  <a:ext uri="{0D108BD9-81ED-4DB2-BD59-A6C34878D82A}">
                    <a16:rowId xmlns:a16="http://schemas.microsoft.com/office/drawing/2014/main" val="10009"/>
                  </a:ext>
                </a:extLst>
              </a:tr>
              <a:tr h="189126">
                <a:tc>
                  <a:txBody>
                    <a:bodyPr/>
                    <a:lstStyle/>
                    <a:p>
                      <a:pPr algn="l" fontAlgn="b"/>
                      <a:r>
                        <a:rPr lang="sv-SE" sz="900" b="0" i="0" u="none" strike="noStrike">
                          <a:solidFill>
                            <a:srgbClr val="000000"/>
                          </a:solidFill>
                          <a:effectLst/>
                          <a:latin typeface="+mj-lt"/>
                        </a:rPr>
                        <a:t>Information &amp; communication</a:t>
                      </a:r>
                    </a:p>
                  </a:txBody>
                  <a:tcPr marL="9525" marR="9525" marT="9525" marB="0" anchor="b"/>
                </a:tc>
                <a:tc>
                  <a:txBody>
                    <a:bodyPr/>
                    <a:lstStyle/>
                    <a:p>
                      <a:pPr algn="ctr" fontAlgn="b"/>
                      <a:r>
                        <a:rPr lang="sv-SE" sz="1100" b="0" i="0" u="none" strike="noStrike">
                          <a:solidFill>
                            <a:srgbClr val="000000"/>
                          </a:solidFill>
                          <a:effectLst/>
                          <a:latin typeface="Futura std book"/>
                        </a:rPr>
                        <a:t>96 600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26,4</a:t>
                      </a:r>
                    </a:p>
                  </a:txBody>
                  <a:tcPr marL="9525" marR="9525" marT="9525" marB="0" anchor="b"/>
                </a:tc>
                <a:tc>
                  <a:txBody>
                    <a:bodyPr/>
                    <a:lstStyle/>
                    <a:p>
                      <a:pPr algn="ctr" fontAlgn="b"/>
                      <a:r>
                        <a:rPr lang="sv-SE" sz="1100" b="0" i="0" u="none" strike="noStrike">
                          <a:solidFill>
                            <a:srgbClr val="000000"/>
                          </a:solidFill>
                          <a:effectLst/>
                          <a:latin typeface="Futura std book"/>
                        </a:rPr>
                        <a:t>22,0</a:t>
                      </a:r>
                    </a:p>
                  </a:txBody>
                  <a:tcPr marL="9525" marR="9525" marT="9525" marB="0" anchor="b"/>
                </a:tc>
                <a:tc>
                  <a:txBody>
                    <a:bodyPr/>
                    <a:lstStyle/>
                    <a:p>
                      <a:pPr algn="ctr" fontAlgn="b"/>
                      <a:r>
                        <a:rPr lang="sv-SE" sz="1100" b="0" i="0" u="none" strike="noStrike">
                          <a:solidFill>
                            <a:srgbClr val="000000"/>
                          </a:solidFill>
                          <a:effectLst/>
                          <a:latin typeface="Futura std book"/>
                        </a:rPr>
                        <a:t>9,6</a:t>
                      </a:r>
                    </a:p>
                  </a:txBody>
                  <a:tcPr marL="9525" marR="9525" marT="9525" marB="0" anchor="b"/>
                </a:tc>
                <a:extLst>
                  <a:ext uri="{0D108BD9-81ED-4DB2-BD59-A6C34878D82A}">
                    <a16:rowId xmlns:a16="http://schemas.microsoft.com/office/drawing/2014/main" val="10010"/>
                  </a:ext>
                </a:extLst>
              </a:tr>
              <a:tr h="276987">
                <a:tc>
                  <a:txBody>
                    <a:bodyPr/>
                    <a:lstStyle/>
                    <a:p>
                      <a:pPr algn="l" fontAlgn="b"/>
                      <a:r>
                        <a:rPr lang="en-US" sz="900" b="0" i="0" u="none" strike="noStrike">
                          <a:solidFill>
                            <a:srgbClr val="000000"/>
                          </a:solidFill>
                          <a:effectLst/>
                          <a:latin typeface="+mj-lt"/>
                        </a:rPr>
                        <a:t>Arts, entertainment, recreation &amp; other services</a:t>
                      </a:r>
                    </a:p>
                  </a:txBody>
                  <a:tcPr marL="9525" marR="9525" marT="9525" marB="0" anchor="b"/>
                </a:tc>
                <a:tc>
                  <a:txBody>
                    <a:bodyPr/>
                    <a:lstStyle/>
                    <a:p>
                      <a:pPr algn="ctr" fontAlgn="b"/>
                      <a:r>
                        <a:rPr lang="sv-SE" sz="1100" b="0" i="0" u="none" strike="noStrike">
                          <a:solidFill>
                            <a:srgbClr val="000000"/>
                          </a:solidFill>
                          <a:effectLst/>
                          <a:latin typeface="Futura std book"/>
                        </a:rPr>
                        <a:t>71 000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13,6</a:t>
                      </a:r>
                    </a:p>
                  </a:txBody>
                  <a:tcPr marL="9525" marR="9525" marT="9525" marB="0" anchor="b"/>
                </a:tc>
                <a:tc>
                  <a:txBody>
                    <a:bodyPr/>
                    <a:lstStyle/>
                    <a:p>
                      <a:pPr algn="ctr" fontAlgn="b"/>
                      <a:r>
                        <a:rPr lang="sv-SE" sz="1100" b="0" i="0" u="none" strike="noStrike">
                          <a:solidFill>
                            <a:srgbClr val="000000"/>
                          </a:solidFill>
                          <a:effectLst/>
                          <a:latin typeface="Futura std book"/>
                        </a:rPr>
                        <a:t>10,9</a:t>
                      </a:r>
                    </a:p>
                  </a:txBody>
                  <a:tcPr marL="9525" marR="9525" marT="9525" marB="0" anchor="b"/>
                </a:tc>
                <a:tc>
                  <a:txBody>
                    <a:bodyPr/>
                    <a:lstStyle/>
                    <a:p>
                      <a:pPr algn="ctr" fontAlgn="b"/>
                      <a:r>
                        <a:rPr lang="sv-SE" sz="1100" b="0" i="0" u="none" strike="noStrike">
                          <a:solidFill>
                            <a:srgbClr val="000000"/>
                          </a:solidFill>
                          <a:effectLst/>
                          <a:latin typeface="Futura std book"/>
                        </a:rPr>
                        <a:t>1,6</a:t>
                      </a:r>
                    </a:p>
                  </a:txBody>
                  <a:tcPr marL="9525" marR="9525" marT="9525" marB="0" anchor="b"/>
                </a:tc>
                <a:extLst>
                  <a:ext uri="{0D108BD9-81ED-4DB2-BD59-A6C34878D82A}">
                    <a16:rowId xmlns:a16="http://schemas.microsoft.com/office/drawing/2014/main" val="10011"/>
                  </a:ext>
                </a:extLst>
              </a:tr>
              <a:tr h="194494">
                <a:tc>
                  <a:txBody>
                    <a:bodyPr/>
                    <a:lstStyle/>
                    <a:p>
                      <a:pPr algn="l" fontAlgn="b"/>
                      <a:r>
                        <a:rPr lang="sv-SE" sz="900" b="0" i="0" u="none" strike="noStrike">
                          <a:solidFill>
                            <a:srgbClr val="000000"/>
                          </a:solidFill>
                          <a:effectLst/>
                          <a:latin typeface="+mj-lt"/>
                        </a:rPr>
                        <a:t>Financial &amp; insurance</a:t>
                      </a:r>
                    </a:p>
                  </a:txBody>
                  <a:tcPr marL="9525" marR="9525" marT="9525" marB="0" anchor="b"/>
                </a:tc>
                <a:tc>
                  <a:txBody>
                    <a:bodyPr/>
                    <a:lstStyle/>
                    <a:p>
                      <a:pPr algn="ctr" fontAlgn="b"/>
                      <a:r>
                        <a:rPr lang="sv-SE" sz="1100" b="0" i="0" u="none" strike="noStrike">
                          <a:solidFill>
                            <a:srgbClr val="000000"/>
                          </a:solidFill>
                          <a:effectLst/>
                          <a:latin typeface="Futura std book"/>
                        </a:rPr>
                        <a:t>306 100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27,0</a:t>
                      </a:r>
                    </a:p>
                  </a:txBody>
                  <a:tcPr marL="9525" marR="9525" marT="9525" marB="0" anchor="b"/>
                </a:tc>
                <a:tc>
                  <a:txBody>
                    <a:bodyPr/>
                    <a:lstStyle/>
                    <a:p>
                      <a:pPr algn="ctr" fontAlgn="b"/>
                      <a:r>
                        <a:rPr lang="sv-SE" sz="1100" b="0" i="0" u="none" strike="noStrike">
                          <a:solidFill>
                            <a:srgbClr val="000000"/>
                          </a:solidFill>
                          <a:effectLst/>
                          <a:latin typeface="Futura std book"/>
                        </a:rPr>
                        <a:t>19,1</a:t>
                      </a:r>
                    </a:p>
                  </a:txBody>
                  <a:tcPr marL="9525" marR="9525" marT="9525" marB="0" anchor="b"/>
                </a:tc>
                <a:tc>
                  <a:txBody>
                    <a:bodyPr/>
                    <a:lstStyle/>
                    <a:p>
                      <a:pPr algn="ctr" fontAlgn="b"/>
                      <a:r>
                        <a:rPr lang="sv-SE" sz="1100" b="0" i="0" u="none" strike="noStrike">
                          <a:solidFill>
                            <a:srgbClr val="000000"/>
                          </a:solidFill>
                          <a:effectLst/>
                          <a:latin typeface="Futura std book"/>
                        </a:rPr>
                        <a:t>0,8</a:t>
                      </a:r>
                    </a:p>
                  </a:txBody>
                  <a:tcPr marL="9525" marR="9525" marT="9525" marB="0" anchor="b"/>
                </a:tc>
                <a:extLst>
                  <a:ext uri="{0D108BD9-81ED-4DB2-BD59-A6C34878D82A}">
                    <a16:rowId xmlns:a16="http://schemas.microsoft.com/office/drawing/2014/main" val="10012"/>
                  </a:ext>
                </a:extLst>
              </a:tr>
              <a:tr h="189126">
                <a:tc>
                  <a:txBody>
                    <a:bodyPr/>
                    <a:lstStyle/>
                    <a:p>
                      <a:pPr algn="l" fontAlgn="b"/>
                      <a:r>
                        <a:rPr lang="sv-SE" sz="900" b="0" i="0" u="none" strike="noStrike">
                          <a:solidFill>
                            <a:srgbClr val="000000"/>
                          </a:solidFill>
                          <a:effectLst/>
                          <a:latin typeface="+mj-lt"/>
                        </a:rPr>
                        <a:t>Public administration</a:t>
                      </a:r>
                    </a:p>
                  </a:txBody>
                  <a:tcPr marL="9525" marR="9525" marT="9525" marB="0" anchor="b"/>
                </a:tc>
                <a:tc>
                  <a:txBody>
                    <a:bodyPr/>
                    <a:lstStyle/>
                    <a:p>
                      <a:pPr algn="ctr" fontAlgn="b"/>
                      <a:r>
                        <a:rPr lang="sv-SE" sz="1100" b="0" i="0" u="none" strike="noStrike">
                          <a:solidFill>
                            <a:srgbClr val="000000"/>
                          </a:solidFill>
                          <a:effectLst/>
                          <a:latin typeface="Futura std book"/>
                        </a:rPr>
                        <a:t>79 900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23,1</a:t>
                      </a:r>
                    </a:p>
                  </a:txBody>
                  <a:tcPr marL="9525" marR="9525" marT="9525" marB="0" anchor="b"/>
                </a:tc>
                <a:tc>
                  <a:txBody>
                    <a:bodyPr/>
                    <a:lstStyle/>
                    <a:p>
                      <a:pPr algn="ctr" fontAlgn="b"/>
                      <a:r>
                        <a:rPr lang="sv-SE" sz="1100" b="0" i="0" u="none" strike="noStrike">
                          <a:solidFill>
                            <a:srgbClr val="000000"/>
                          </a:solidFill>
                          <a:effectLst/>
                          <a:latin typeface="Futura std book"/>
                        </a:rPr>
                        <a:t>11,7</a:t>
                      </a:r>
                    </a:p>
                  </a:txBody>
                  <a:tcPr marL="9525" marR="9525" marT="9525" marB="0" anchor="b"/>
                </a:tc>
                <a:tc>
                  <a:txBody>
                    <a:bodyPr/>
                    <a:lstStyle/>
                    <a:p>
                      <a:pPr algn="ctr" fontAlgn="b"/>
                      <a:r>
                        <a:rPr lang="sv-SE" sz="1100" b="0" i="0" u="none" strike="noStrike">
                          <a:solidFill>
                            <a:srgbClr val="000000"/>
                          </a:solidFill>
                          <a:effectLst/>
                          <a:latin typeface="Futura std book"/>
                        </a:rPr>
                        <a:t>2,8</a:t>
                      </a:r>
                    </a:p>
                  </a:txBody>
                  <a:tcPr marL="9525" marR="9525" marT="9525" marB="0" anchor="b"/>
                </a:tc>
                <a:extLst>
                  <a:ext uri="{0D108BD9-81ED-4DB2-BD59-A6C34878D82A}">
                    <a16:rowId xmlns:a16="http://schemas.microsoft.com/office/drawing/2014/main" val="10013"/>
                  </a:ext>
                </a:extLst>
              </a:tr>
              <a:tr h="193519">
                <a:tc>
                  <a:txBody>
                    <a:bodyPr/>
                    <a:lstStyle/>
                    <a:p>
                      <a:pPr algn="l" fontAlgn="b"/>
                      <a:r>
                        <a:rPr lang="sv-SE" sz="900" b="0" i="0" u="none" strike="noStrike">
                          <a:solidFill>
                            <a:srgbClr val="000000"/>
                          </a:solidFill>
                          <a:effectLst/>
                          <a:latin typeface="+mj-lt"/>
                        </a:rPr>
                        <a:t>Education</a:t>
                      </a:r>
                    </a:p>
                  </a:txBody>
                  <a:tcPr marL="9525" marR="9525" marT="9525" marB="0" anchor="b"/>
                </a:tc>
                <a:tc>
                  <a:txBody>
                    <a:bodyPr/>
                    <a:lstStyle/>
                    <a:p>
                      <a:pPr algn="ctr" fontAlgn="b"/>
                      <a:r>
                        <a:rPr lang="sv-SE" sz="1100" b="0" i="0" u="none" strike="noStrike">
                          <a:solidFill>
                            <a:srgbClr val="000000"/>
                          </a:solidFill>
                          <a:effectLst/>
                          <a:latin typeface="Futura std book"/>
                        </a:rPr>
                        <a:t>125 200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19,2</a:t>
                      </a:r>
                    </a:p>
                  </a:txBody>
                  <a:tcPr marL="9525" marR="9525" marT="9525" marB="0" anchor="b"/>
                </a:tc>
                <a:tc>
                  <a:txBody>
                    <a:bodyPr/>
                    <a:lstStyle/>
                    <a:p>
                      <a:pPr algn="ctr" fontAlgn="b"/>
                      <a:r>
                        <a:rPr lang="sv-SE" sz="1100" b="0" i="0" u="none" strike="noStrike">
                          <a:solidFill>
                            <a:srgbClr val="000000"/>
                          </a:solidFill>
                          <a:effectLst/>
                          <a:latin typeface="Futura std book"/>
                        </a:rPr>
                        <a:t>13,5</a:t>
                      </a:r>
                    </a:p>
                  </a:txBody>
                  <a:tcPr marL="9525" marR="9525" marT="9525" marB="0" anchor="b"/>
                </a:tc>
                <a:tc>
                  <a:txBody>
                    <a:bodyPr/>
                    <a:lstStyle/>
                    <a:p>
                      <a:pPr algn="ctr" fontAlgn="b"/>
                      <a:r>
                        <a:rPr lang="sv-SE" sz="1100" b="0" i="0" u="none" strike="noStrike">
                          <a:solidFill>
                            <a:srgbClr val="000000"/>
                          </a:solidFill>
                          <a:effectLst/>
                          <a:latin typeface="Futura std book"/>
                        </a:rPr>
                        <a:t>-1,3</a:t>
                      </a:r>
                    </a:p>
                  </a:txBody>
                  <a:tcPr marL="9525" marR="9525" marT="9525" marB="0" anchor="b"/>
                </a:tc>
                <a:extLst>
                  <a:ext uri="{0D108BD9-81ED-4DB2-BD59-A6C34878D82A}">
                    <a16:rowId xmlns:a16="http://schemas.microsoft.com/office/drawing/2014/main" val="10014"/>
                  </a:ext>
                </a:extLst>
              </a:tr>
              <a:tr h="189126">
                <a:tc>
                  <a:txBody>
                    <a:bodyPr/>
                    <a:lstStyle/>
                    <a:p>
                      <a:pPr algn="l" fontAlgn="b"/>
                      <a:r>
                        <a:rPr lang="sv-SE" sz="900" b="0" i="0" u="none" strike="noStrike">
                          <a:solidFill>
                            <a:srgbClr val="000000"/>
                          </a:solidFill>
                          <a:effectLst/>
                          <a:latin typeface="+mj-lt"/>
                        </a:rPr>
                        <a:t>Health</a:t>
                      </a:r>
                    </a:p>
                  </a:txBody>
                  <a:tcPr marL="9525" marR="9525" marT="9525" marB="0" anchor="b"/>
                </a:tc>
                <a:tc>
                  <a:txBody>
                    <a:bodyPr/>
                    <a:lstStyle/>
                    <a:p>
                      <a:pPr algn="ctr" fontAlgn="b"/>
                      <a:r>
                        <a:rPr lang="sv-SE" sz="1100" b="0" i="0" u="none" strike="noStrike">
                          <a:solidFill>
                            <a:srgbClr val="000000"/>
                          </a:solidFill>
                          <a:effectLst/>
                          <a:latin typeface="Futura std book"/>
                        </a:rPr>
                        <a:t>145 400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17,2</a:t>
                      </a:r>
                    </a:p>
                  </a:txBody>
                  <a:tcPr marL="9525" marR="9525" marT="9525" marB="0" anchor="b"/>
                </a:tc>
                <a:tc>
                  <a:txBody>
                    <a:bodyPr/>
                    <a:lstStyle/>
                    <a:p>
                      <a:pPr algn="ctr" fontAlgn="b"/>
                      <a:r>
                        <a:rPr lang="sv-SE" sz="1100" b="0" i="0" u="none" strike="noStrike">
                          <a:solidFill>
                            <a:srgbClr val="000000"/>
                          </a:solidFill>
                          <a:effectLst/>
                          <a:latin typeface="Futura std book"/>
                        </a:rPr>
                        <a:t>18,4</a:t>
                      </a:r>
                    </a:p>
                  </a:txBody>
                  <a:tcPr marL="9525" marR="9525" marT="9525" marB="0" anchor="b"/>
                </a:tc>
                <a:tc>
                  <a:txBody>
                    <a:bodyPr/>
                    <a:lstStyle/>
                    <a:p>
                      <a:pPr algn="ctr" fontAlgn="b"/>
                      <a:r>
                        <a:rPr lang="sv-SE" sz="1100" b="0" i="0" u="none" strike="noStrike">
                          <a:solidFill>
                            <a:srgbClr val="000000"/>
                          </a:solidFill>
                          <a:effectLst/>
                          <a:latin typeface="Futura std book"/>
                        </a:rPr>
                        <a:t>4,9</a:t>
                      </a:r>
                    </a:p>
                  </a:txBody>
                  <a:tcPr marL="9525" marR="9525" marT="9525" marB="0" anchor="b"/>
                </a:tc>
                <a:extLst>
                  <a:ext uri="{0D108BD9-81ED-4DB2-BD59-A6C34878D82A}">
                    <a16:rowId xmlns:a16="http://schemas.microsoft.com/office/drawing/2014/main" val="10015"/>
                  </a:ext>
                </a:extLst>
              </a:tr>
              <a:tr h="189126">
                <a:tc>
                  <a:txBody>
                    <a:bodyPr/>
                    <a:lstStyle/>
                    <a:p>
                      <a:pPr algn="l" fontAlgn="b"/>
                      <a:r>
                        <a:rPr lang="sv-SE" sz="900" b="0" i="0" u="none" strike="noStrike">
                          <a:solidFill>
                            <a:srgbClr val="000000"/>
                          </a:solidFill>
                          <a:effectLst/>
                          <a:latin typeface="+mj-lt"/>
                        </a:rPr>
                        <a:t>Unspecified</a:t>
                      </a:r>
                    </a:p>
                  </a:txBody>
                  <a:tcPr marL="9525" marR="9525" marT="9525" marB="0" anchor="b"/>
                </a:tc>
                <a:tc>
                  <a:txBody>
                    <a:bodyPr/>
                    <a:lstStyle/>
                    <a:p>
                      <a:pPr algn="ctr" fontAlgn="b"/>
                      <a:r>
                        <a:rPr lang="sv-SE" sz="1100" b="0" i="0" u="none" strike="noStrike" dirty="0" err="1" smtClean="0">
                          <a:solidFill>
                            <a:srgbClr val="000000"/>
                          </a:solidFill>
                          <a:effectLst/>
                          <a:latin typeface="Futura std book"/>
                        </a:rPr>
                        <a:t>n.d</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noFill/>
                  </a:tcPr>
                </a:tc>
                <a:tc>
                  <a:txBody>
                    <a:bodyPr/>
                    <a:lstStyle/>
                    <a:p>
                      <a:pPr algn="ctr" fontAlgn="b"/>
                      <a:r>
                        <a:rPr lang="sv-SE" sz="1100" b="0" i="0" u="none" strike="noStrike" dirty="0" err="1" smtClean="0">
                          <a:solidFill>
                            <a:srgbClr val="000000"/>
                          </a:solidFill>
                          <a:effectLst/>
                          <a:latin typeface="Futura std book"/>
                        </a:rPr>
                        <a:t>n.d</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noFill/>
                  </a:tcPr>
                </a:tc>
                <a:tc>
                  <a:txBody>
                    <a:bodyPr/>
                    <a:lstStyle/>
                    <a:p>
                      <a:pPr algn="ctr" fontAlgn="b"/>
                      <a:r>
                        <a:rPr lang="sv-SE" sz="1100" b="0" i="0" u="none" strike="noStrike" dirty="0" err="1" smtClean="0">
                          <a:solidFill>
                            <a:srgbClr val="000000"/>
                          </a:solidFill>
                          <a:effectLst/>
                          <a:latin typeface="Futura std book"/>
                        </a:rPr>
                        <a:t>n.d</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tc>
                <a:tc>
                  <a:txBody>
                    <a:bodyPr/>
                    <a:lstStyle/>
                    <a:p>
                      <a:pPr algn="ctr" fontAlgn="b"/>
                      <a:r>
                        <a:rPr lang="sv-SE" sz="1100" b="0" i="0" u="none" strike="noStrike" dirty="0" err="1" smtClean="0">
                          <a:solidFill>
                            <a:srgbClr val="000000"/>
                          </a:solidFill>
                          <a:effectLst/>
                          <a:latin typeface="Futura std book"/>
                        </a:rPr>
                        <a:t>n.d</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tc>
                <a:tc>
                  <a:txBody>
                    <a:bodyPr/>
                    <a:lstStyle/>
                    <a:p>
                      <a:pPr algn="ctr" fontAlgn="b"/>
                      <a:r>
                        <a:rPr lang="sv-SE" sz="1100" b="0" i="0" u="none" strike="noStrike" dirty="0" err="1" smtClean="0">
                          <a:solidFill>
                            <a:srgbClr val="000000"/>
                          </a:solidFill>
                          <a:effectLst/>
                          <a:latin typeface="Futura std book"/>
                        </a:rPr>
                        <a:t>n.d</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tc>
                <a:extLst>
                  <a:ext uri="{0D108BD9-81ED-4DB2-BD59-A6C34878D82A}">
                    <a16:rowId xmlns:a16="http://schemas.microsoft.com/office/drawing/2014/main" val="10016"/>
                  </a:ext>
                </a:extLst>
              </a:tr>
              <a:tr h="189126">
                <a:tc>
                  <a:txBody>
                    <a:bodyPr/>
                    <a:lstStyle/>
                    <a:p>
                      <a:pPr algn="l" fontAlgn="b"/>
                      <a:r>
                        <a:rPr lang="sv-SE" sz="900" b="0" i="0" u="none" strike="noStrike">
                          <a:solidFill>
                            <a:srgbClr val="000000"/>
                          </a:solidFill>
                          <a:effectLst/>
                          <a:latin typeface="+mj-lt"/>
                        </a:rPr>
                        <a:t>Employed in Sweden</a:t>
                      </a:r>
                    </a:p>
                  </a:txBody>
                  <a:tcPr marL="9525" marR="9525" marT="9525" marB="0" anchor="b"/>
                </a:tc>
                <a:tc>
                  <a:txBody>
                    <a:bodyPr/>
                    <a:lstStyle/>
                    <a:p>
                      <a:pPr algn="ctr" fontAlgn="b"/>
                      <a:r>
                        <a:rPr lang="sv-SE" sz="1100" b="0" i="0" u="none" strike="noStrike">
                          <a:solidFill>
                            <a:srgbClr val="000000"/>
                          </a:solidFill>
                          <a:effectLst/>
                          <a:latin typeface="Futura std book"/>
                        </a:rPr>
                        <a:t>1 206 100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23 500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18,2</a:t>
                      </a:r>
                    </a:p>
                  </a:txBody>
                  <a:tcPr marL="9525" marR="9525" marT="9525" marB="0" anchor="b"/>
                </a:tc>
                <a:tc>
                  <a:txBody>
                    <a:bodyPr/>
                    <a:lstStyle/>
                    <a:p>
                      <a:pPr algn="ctr" fontAlgn="b"/>
                      <a:r>
                        <a:rPr lang="sv-SE" sz="1100" b="0" i="0" u="none" strike="noStrike">
                          <a:solidFill>
                            <a:srgbClr val="000000"/>
                          </a:solidFill>
                          <a:effectLst/>
                          <a:latin typeface="Futura std book"/>
                        </a:rPr>
                        <a:t>15,6</a:t>
                      </a:r>
                    </a:p>
                  </a:txBody>
                  <a:tcPr marL="9525" marR="9525" marT="9525" marB="0" anchor="b"/>
                </a:tc>
                <a:tc>
                  <a:txBody>
                    <a:bodyPr/>
                    <a:lstStyle/>
                    <a:p>
                      <a:pPr algn="ctr" fontAlgn="b"/>
                      <a:r>
                        <a:rPr lang="sv-SE" sz="1100" b="0" i="0" u="none" strike="noStrike">
                          <a:solidFill>
                            <a:srgbClr val="000000"/>
                          </a:solidFill>
                          <a:effectLst/>
                          <a:latin typeface="Futura std book"/>
                        </a:rPr>
                        <a:t>2,0</a:t>
                      </a:r>
                    </a:p>
                  </a:txBody>
                  <a:tcPr marL="9525" marR="9525" marT="9525" marB="0" anchor="b"/>
                </a:tc>
                <a:extLst>
                  <a:ext uri="{0D108BD9-81ED-4DB2-BD59-A6C34878D82A}">
                    <a16:rowId xmlns:a16="http://schemas.microsoft.com/office/drawing/2014/main" val="10017"/>
                  </a:ext>
                </a:extLst>
              </a:tr>
              <a:tr h="189126">
                <a:tc>
                  <a:txBody>
                    <a:bodyPr/>
                    <a:lstStyle/>
                    <a:p>
                      <a:pPr algn="l" fontAlgn="b"/>
                      <a:r>
                        <a:rPr lang="sv-SE" sz="900" b="0" i="0" u="none" strike="noStrike" dirty="0" err="1">
                          <a:solidFill>
                            <a:srgbClr val="000000"/>
                          </a:solidFill>
                          <a:effectLst/>
                          <a:latin typeface="+mj-lt"/>
                        </a:rPr>
                        <a:t>Employed</a:t>
                      </a:r>
                      <a:r>
                        <a:rPr lang="sv-SE" sz="900" b="0" i="0" u="none" strike="noStrike" dirty="0">
                          <a:solidFill>
                            <a:srgbClr val="000000"/>
                          </a:solidFill>
                          <a:effectLst/>
                          <a:latin typeface="+mj-lt"/>
                        </a:rPr>
                        <a:t> </a:t>
                      </a:r>
                      <a:r>
                        <a:rPr lang="sv-SE" sz="900" b="0" i="0" u="none" strike="noStrike" dirty="0" err="1">
                          <a:solidFill>
                            <a:srgbClr val="000000"/>
                          </a:solidFill>
                          <a:effectLst/>
                          <a:latin typeface="+mj-lt"/>
                        </a:rPr>
                        <a:t>abroad</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3 600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5,9</a:t>
                      </a:r>
                    </a:p>
                  </a:txBody>
                  <a:tcPr marL="9525" marR="9525" marT="9525" marB="0" anchor="b"/>
                </a:tc>
                <a:tc>
                  <a:txBody>
                    <a:bodyPr/>
                    <a:lstStyle/>
                    <a:p>
                      <a:pPr algn="ctr" fontAlgn="b"/>
                      <a:r>
                        <a:rPr lang="sv-SE" sz="1100" b="0" i="0" u="none" strike="noStrike">
                          <a:solidFill>
                            <a:srgbClr val="000000"/>
                          </a:solidFill>
                          <a:effectLst/>
                          <a:latin typeface="Futura std book"/>
                        </a:rPr>
                        <a:t>-2,7</a:t>
                      </a:r>
                    </a:p>
                  </a:txBody>
                  <a:tcPr marL="9525" marR="9525" marT="9525" marB="0" anchor="b"/>
                </a:tc>
                <a:tc>
                  <a:txBody>
                    <a:bodyPr/>
                    <a:lstStyle/>
                    <a:p>
                      <a:pPr algn="ctr" fontAlgn="b"/>
                      <a:r>
                        <a:rPr lang="sv-SE" sz="1100" b="0" i="0" u="none" strike="noStrike" dirty="0">
                          <a:solidFill>
                            <a:srgbClr val="000000"/>
                          </a:solidFill>
                          <a:effectLst/>
                          <a:latin typeface="Futura std book"/>
                        </a:rPr>
                        <a:t>-33,3</a:t>
                      </a:r>
                    </a:p>
                  </a:txBody>
                  <a:tcPr marL="9525" marR="9525" marT="9525" marB="0" anchor="b"/>
                </a:tc>
                <a:extLst>
                  <a:ext uri="{0D108BD9-81ED-4DB2-BD59-A6C34878D82A}">
                    <a16:rowId xmlns:a16="http://schemas.microsoft.com/office/drawing/2014/main" val="10018"/>
                  </a:ext>
                </a:extLst>
              </a:tr>
            </a:tbl>
          </a:graphicData>
        </a:graphic>
      </p:graphicFrame>
      <p:sp>
        <p:nvSpPr>
          <p:cNvPr id="7" name="textruta 6"/>
          <p:cNvSpPr txBox="1"/>
          <p:nvPr/>
        </p:nvSpPr>
        <p:spPr>
          <a:xfrm>
            <a:off x="4028622" y="4765852"/>
            <a:ext cx="914400" cy="457200"/>
          </a:xfrm>
          <a:prstGeom prst="rect">
            <a:avLst/>
          </a:prstGeom>
          <a:noFill/>
        </p:spPr>
        <p:txBody>
          <a:bodyPr wrap="none" lIns="0" tIns="0" rIns="0" bIns="0" rtlCol="0">
            <a:noAutofit/>
          </a:bodyPr>
          <a:lstStyle/>
          <a:p>
            <a:pPr>
              <a:lnSpc>
                <a:spcPts val="2400"/>
              </a:lnSpc>
            </a:pPr>
            <a:r>
              <a:rPr lang="sv-SE" sz="800" dirty="0" smtClean="0"/>
              <a:t>*Last </a:t>
            </a:r>
            <a:r>
              <a:rPr lang="sv-SE" sz="800" dirty="0" err="1" smtClean="0"/>
              <a:t>four</a:t>
            </a:r>
            <a:r>
              <a:rPr lang="sv-SE" sz="800" dirty="0" smtClean="0"/>
              <a:t> </a:t>
            </a:r>
            <a:r>
              <a:rPr lang="sv-SE" sz="800" dirty="0" err="1" smtClean="0"/>
              <a:t>quarters</a:t>
            </a:r>
            <a:endParaRPr lang="sv-SE" sz="800" dirty="0"/>
          </a:p>
        </p:txBody>
      </p:sp>
      <p:sp>
        <p:nvSpPr>
          <p:cNvPr id="8" name="textruta 7"/>
          <p:cNvSpPr txBox="1"/>
          <p:nvPr/>
        </p:nvSpPr>
        <p:spPr>
          <a:xfrm>
            <a:off x="477601" y="4792209"/>
            <a:ext cx="914400" cy="380390"/>
          </a:xfrm>
          <a:prstGeom prst="rect">
            <a:avLst/>
          </a:prstGeom>
          <a:noFill/>
        </p:spPr>
        <p:txBody>
          <a:bodyPr wrap="none" lIns="0" tIns="0" rIns="0" bIns="0" rtlCol="0">
            <a:noAutofit/>
          </a:bodyPr>
          <a:lstStyle/>
          <a:p>
            <a:pPr>
              <a:lnSpc>
                <a:spcPts val="2400"/>
              </a:lnSpc>
            </a:pPr>
            <a:r>
              <a:rPr lang="sv-SE" sz="1000" dirty="0" smtClean="0"/>
              <a:t>Source: </a:t>
            </a:r>
            <a:r>
              <a:rPr lang="sv-SE" sz="1000" dirty="0" err="1" smtClean="0"/>
              <a:t>Statistics</a:t>
            </a:r>
            <a:r>
              <a:rPr lang="sv-SE" sz="1000" dirty="0" smtClean="0"/>
              <a:t> Sweden</a:t>
            </a:r>
          </a:p>
        </p:txBody>
      </p:sp>
    </p:spTree>
    <p:extLst>
      <p:ext uri="{BB962C8B-B14F-4D97-AF65-F5344CB8AC3E}">
        <p14:creationId xmlns:p14="http://schemas.microsoft.com/office/powerpoint/2010/main" val="2356210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73211" y="2288217"/>
            <a:ext cx="5907536" cy="2554445"/>
          </a:xfrm>
          <a:prstGeom prst="rect">
            <a:avLst/>
          </a:prstGeom>
        </p:spPr>
      </p:pic>
      <p:sp>
        <p:nvSpPr>
          <p:cNvPr id="3" name="Rubrik 2"/>
          <p:cNvSpPr>
            <a:spLocks noGrp="1"/>
          </p:cNvSpPr>
          <p:nvPr>
            <p:ph type="title"/>
          </p:nvPr>
        </p:nvSpPr>
        <p:spPr>
          <a:xfrm>
            <a:off x="397496" y="1454655"/>
            <a:ext cx="6965329" cy="727828"/>
          </a:xfrm>
        </p:spPr>
        <p:txBody>
          <a:bodyPr/>
          <a:lstStyle/>
          <a:p>
            <a:pPr>
              <a:lnSpc>
                <a:spcPct val="100000"/>
              </a:lnSpc>
            </a:pPr>
            <a:r>
              <a:rPr lang="en-US" sz="2800" dirty="0"/>
              <a:t>Number of recently listed positions </a:t>
            </a:r>
            <a:r>
              <a:rPr lang="en-US" sz="2800" dirty="0" smtClean="0">
                <a:latin typeface="Futura" pitchFamily="34" charset="0"/>
              </a:rPr>
              <a:t/>
            </a:r>
            <a:br>
              <a:rPr lang="en-US" sz="2800" dirty="0" smtClean="0">
                <a:latin typeface="Futura" pitchFamily="34" charset="0"/>
              </a:rPr>
            </a:br>
            <a:r>
              <a:rPr lang="sv-SE" sz="2000" b="0" dirty="0" smtClean="0"/>
              <a:t>Index </a:t>
            </a:r>
            <a:r>
              <a:rPr lang="sv-SE" sz="2000" b="0" dirty="0"/>
              <a:t>100 = </a:t>
            </a:r>
            <a:r>
              <a:rPr lang="sv-SE" sz="2000" b="0" dirty="0" smtClean="0"/>
              <a:t>2005 Q1</a:t>
            </a:r>
            <a:endParaRPr lang="sv-SE" sz="18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Source</a:t>
            </a:r>
            <a:r>
              <a:rPr lang="sv-SE" sz="1000" dirty="0"/>
              <a:t>: The Labor Exchange</a:t>
            </a:r>
          </a:p>
        </p:txBody>
      </p:sp>
      <p:graphicFrame>
        <p:nvGraphicFramePr>
          <p:cNvPr id="10" name="Tabell 9"/>
          <p:cNvGraphicFramePr>
            <a:graphicFrameLocks noGrp="1"/>
          </p:cNvGraphicFramePr>
          <p:nvPr>
            <p:extLst>
              <p:ext uri="{D42A27DB-BD31-4B8C-83A1-F6EECF244321}">
                <p14:modId xmlns:p14="http://schemas.microsoft.com/office/powerpoint/2010/main" val="2156798249"/>
              </p:ext>
            </p:extLst>
          </p:nvPr>
        </p:nvGraphicFramePr>
        <p:xfrm>
          <a:off x="4075750" y="2263992"/>
          <a:ext cx="4674413" cy="1487805"/>
        </p:xfrm>
        <a:graphic>
          <a:graphicData uri="http://schemas.openxmlformats.org/drawingml/2006/table">
            <a:tbl>
              <a:tblPr>
                <a:tableStyleId>{68D230F3-CF80-4859-8CE7-A43EE81993B5}</a:tableStyleId>
              </a:tblPr>
              <a:tblGrid>
                <a:gridCol w="1479917">
                  <a:extLst>
                    <a:ext uri="{9D8B030D-6E8A-4147-A177-3AD203B41FA5}">
                      <a16:colId xmlns:a16="http://schemas.microsoft.com/office/drawing/2014/main" val="20000"/>
                    </a:ext>
                  </a:extLst>
                </a:gridCol>
                <a:gridCol w="976875">
                  <a:extLst>
                    <a:ext uri="{9D8B030D-6E8A-4147-A177-3AD203B41FA5}">
                      <a16:colId xmlns:a16="http://schemas.microsoft.com/office/drawing/2014/main" val="20001"/>
                    </a:ext>
                  </a:extLst>
                </a:gridCol>
                <a:gridCol w="739207">
                  <a:extLst>
                    <a:ext uri="{9D8B030D-6E8A-4147-A177-3AD203B41FA5}">
                      <a16:colId xmlns:a16="http://schemas.microsoft.com/office/drawing/2014/main" val="20002"/>
                    </a:ext>
                  </a:extLst>
                </a:gridCol>
                <a:gridCol w="739207">
                  <a:extLst>
                    <a:ext uri="{9D8B030D-6E8A-4147-A177-3AD203B41FA5}">
                      <a16:colId xmlns:a16="http://schemas.microsoft.com/office/drawing/2014/main" val="20003"/>
                    </a:ext>
                  </a:extLst>
                </a:gridCol>
                <a:gridCol w="739207">
                  <a:extLst>
                    <a:ext uri="{9D8B030D-6E8A-4147-A177-3AD203B41FA5}">
                      <a16:colId xmlns:a16="http://schemas.microsoft.com/office/drawing/2014/main" val="20004"/>
                    </a:ext>
                  </a:extLst>
                </a:gridCol>
              </a:tblGrid>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Q4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Yearly growth*</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rtl="0" fontAlgn="b"/>
                      <a:r>
                        <a:rPr lang="sv-SE" sz="1000" b="0" i="0" u="none" strike="noStrike">
                          <a:solidFill>
                            <a:srgbClr val="000000"/>
                          </a:solidFill>
                          <a:effectLst/>
                          <a:latin typeface="Futura Std Book"/>
                        </a:rPr>
                        <a:t>Number</a:t>
                      </a:r>
                    </a:p>
                  </a:txBody>
                  <a:tcPr marL="9525" marR="9525" marT="9525" marB="0" anchor="b"/>
                </a:tc>
                <a:tc>
                  <a:txBody>
                    <a:bodyPr/>
                    <a:lstStyle/>
                    <a:p>
                      <a:pPr algn="ctr" rtl="0" fontAlgn="b"/>
                      <a:r>
                        <a:rPr lang="sv-SE" sz="1000" b="0" i="0" u="none" strike="noStrike">
                          <a:solidFill>
                            <a:srgbClr val="000000"/>
                          </a:solidFill>
                          <a:effectLst/>
                          <a:latin typeface="Futura Std Book"/>
                        </a:rPr>
                        <a:t>Ch., %</a:t>
                      </a:r>
                    </a:p>
                  </a:txBody>
                  <a:tcPr marL="9525" marR="9525" marT="9525" marB="0" anchor="b"/>
                </a:tc>
                <a:tc>
                  <a:txBody>
                    <a:bodyPr/>
                    <a:lstStyle/>
                    <a:p>
                      <a:pPr algn="ctr" rtl="0" fontAlgn="b"/>
                      <a:r>
                        <a:rPr lang="sv-SE" sz="1000" b="0" i="0" u="none" strike="noStrike">
                          <a:solidFill>
                            <a:srgbClr val="000000"/>
                          </a:solidFill>
                          <a:effectLst/>
                          <a:latin typeface="Futura Std Book"/>
                        </a:rPr>
                        <a:t>Number</a:t>
                      </a:r>
                    </a:p>
                  </a:txBody>
                  <a:tcPr marL="9525" marR="9525" marT="9525" marB="0" anchor="b"/>
                </a:tc>
                <a:tc>
                  <a:txBody>
                    <a:bodyPr/>
                    <a:lstStyle/>
                    <a:p>
                      <a:pPr algn="ctr" rtl="0" fontAlgn="b"/>
                      <a:r>
                        <a:rPr lang="sv-SE" sz="1000" b="0" i="0" u="none" strike="noStrike">
                          <a:solidFill>
                            <a:srgbClr val="000000"/>
                          </a:solidFill>
                          <a:effectLst/>
                          <a:latin typeface="Futura Std Book"/>
                        </a:rPr>
                        <a:t>Ch.,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dirty="0" smtClean="0">
                          <a:solidFill>
                            <a:srgbClr val="000000"/>
                          </a:solidFill>
                          <a:effectLst/>
                          <a:latin typeface="+mj-lt"/>
                        </a:rPr>
                        <a:t>Sweden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308 239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1 299 710</a:t>
                      </a:r>
                    </a:p>
                  </a:txBody>
                  <a:tcPr marL="9525" marR="9525" marT="9525" marB="0" anchor="b"/>
                </a:tc>
                <a:tc>
                  <a:txBody>
                    <a:bodyPr/>
                    <a:lstStyle/>
                    <a:p>
                      <a:pPr algn="ctr" fontAlgn="b"/>
                      <a:r>
                        <a:rPr lang="sv-SE" sz="1100" b="0" i="0" u="none" strike="noStrike">
                          <a:solidFill>
                            <a:srgbClr val="000000"/>
                          </a:solidFill>
                          <a:effectLst/>
                          <a:latin typeface="Futura Std Book"/>
                        </a:rPr>
                        <a:t>20,6</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dirty="0" smtClean="0">
                          <a:solidFill>
                            <a:srgbClr val="000000"/>
                          </a:solidFill>
                          <a:effectLst/>
                          <a:latin typeface="+mj-lt"/>
                        </a:rPr>
                        <a:t>Stockholm Region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153 659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636 583</a:t>
                      </a:r>
                    </a:p>
                  </a:txBody>
                  <a:tcPr marL="9525" marR="9525" marT="9525" marB="0" anchor="b"/>
                </a:tc>
                <a:tc>
                  <a:txBody>
                    <a:bodyPr/>
                    <a:lstStyle/>
                    <a:p>
                      <a:pPr algn="ctr" fontAlgn="b"/>
                      <a:r>
                        <a:rPr lang="sv-SE" sz="1100" b="0" i="0" u="none" strike="noStrike">
                          <a:solidFill>
                            <a:srgbClr val="000000"/>
                          </a:solidFill>
                          <a:effectLst/>
                          <a:latin typeface="Futura Std Book"/>
                        </a:rPr>
                        <a:t>21,3</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dirty="0" smtClean="0">
                          <a:solidFill>
                            <a:srgbClr val="000000"/>
                          </a:solidFill>
                          <a:effectLst/>
                          <a:latin typeface="+mj-lt"/>
                        </a:rPr>
                        <a:t>Stockholm </a:t>
                      </a:r>
                      <a:r>
                        <a:rPr lang="sv-SE" sz="1100" b="1" i="0" u="none" strike="noStrike" dirty="0" err="1" smtClean="0">
                          <a:solidFill>
                            <a:srgbClr val="000000"/>
                          </a:solidFill>
                          <a:effectLst/>
                          <a:latin typeface="+mj-lt"/>
                        </a:rPr>
                        <a:t>county</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96 398</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17,3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396 662</a:t>
                      </a:r>
                    </a:p>
                  </a:txBody>
                  <a:tcPr marL="9525" marR="9525" marT="9525" marB="0" anchor="b"/>
                </a:tc>
                <a:tc>
                  <a:txBody>
                    <a:bodyPr/>
                    <a:lstStyle/>
                    <a:p>
                      <a:pPr algn="ctr" fontAlgn="b"/>
                      <a:r>
                        <a:rPr lang="sv-SE" sz="1100" b="1" i="0" u="none" strike="noStrike">
                          <a:solidFill>
                            <a:srgbClr val="000000"/>
                          </a:solidFill>
                          <a:effectLst/>
                          <a:latin typeface="Futura std book"/>
                        </a:rPr>
                        <a:t>23,9</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dirty="0" smtClean="0">
                          <a:solidFill>
                            <a:srgbClr val="000000"/>
                          </a:solidFill>
                          <a:effectLst/>
                          <a:latin typeface="+mj-lt"/>
                        </a:rPr>
                        <a:t>City </a:t>
                      </a:r>
                      <a:r>
                        <a:rPr lang="sv-SE" sz="1100" b="1" i="0" u="none" strike="noStrike" dirty="0" err="1" smtClean="0">
                          <a:solidFill>
                            <a:srgbClr val="000000"/>
                          </a:solidFill>
                          <a:effectLst/>
                          <a:latin typeface="+mj-lt"/>
                        </a:rPr>
                        <a:t>of</a:t>
                      </a:r>
                      <a:r>
                        <a:rPr lang="sv-SE" sz="1100" b="1" i="0" u="none" strike="noStrike" dirty="0" smtClean="0">
                          <a:solidFill>
                            <a:srgbClr val="000000"/>
                          </a:solidFill>
                          <a:effectLst/>
                          <a:latin typeface="+mj-lt"/>
                        </a:rPr>
                        <a:t> Stockholm</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67 103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25,8</a:t>
                      </a:r>
                    </a:p>
                  </a:txBody>
                  <a:tcPr marL="9525" marR="9525" marT="9525" marB="0" anchor="b">
                    <a:noFill/>
                  </a:tcPr>
                </a:tc>
                <a:tc>
                  <a:txBody>
                    <a:bodyPr/>
                    <a:lstStyle/>
                    <a:p>
                      <a:pPr algn="ctr" fontAlgn="b"/>
                      <a:r>
                        <a:rPr lang="sv-SE" sz="1100" b="1" i="0" u="none" strike="noStrike" dirty="0">
                          <a:solidFill>
                            <a:srgbClr val="000000"/>
                          </a:solidFill>
                          <a:effectLst/>
                          <a:latin typeface="Futura std book"/>
                        </a:rPr>
                        <a:t>265 545</a:t>
                      </a:r>
                    </a:p>
                  </a:txBody>
                  <a:tcPr marL="9525" marR="9525" marT="9525" marB="0" anchor="b"/>
                </a:tc>
                <a:tc>
                  <a:txBody>
                    <a:bodyPr/>
                    <a:lstStyle/>
                    <a:p>
                      <a:pPr algn="ctr" fontAlgn="b"/>
                      <a:r>
                        <a:rPr lang="sv-SE" sz="1100" b="1" i="0" u="none" strike="noStrike">
                          <a:solidFill>
                            <a:srgbClr val="000000"/>
                          </a:solidFill>
                          <a:effectLst/>
                          <a:latin typeface="Futura std book"/>
                        </a:rPr>
                        <a:t>29,6</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dirty="0" smtClean="0">
                          <a:solidFill>
                            <a:srgbClr val="000000"/>
                          </a:solidFill>
                          <a:effectLst/>
                          <a:latin typeface="+mj-lt"/>
                        </a:rPr>
                        <a:t>Sweden, </a:t>
                      </a:r>
                      <a:r>
                        <a:rPr lang="sv-SE" sz="1100" b="0" i="0" u="none" strike="noStrike" dirty="0" err="1" smtClean="0">
                          <a:solidFill>
                            <a:srgbClr val="000000"/>
                          </a:solidFill>
                          <a:effectLst/>
                          <a:latin typeface="+mj-lt"/>
                        </a:rPr>
                        <a:t>excl</a:t>
                      </a:r>
                      <a:r>
                        <a:rPr lang="sv-SE" sz="1100" b="0" i="0" u="none" strike="noStrike" dirty="0" smtClean="0">
                          <a:solidFill>
                            <a:srgbClr val="000000"/>
                          </a:solidFill>
                          <a:effectLst/>
                          <a:latin typeface="+mj-lt"/>
                        </a:rPr>
                        <a:t>. Stockholm </a:t>
                      </a:r>
                      <a:r>
                        <a:rPr lang="sv-SE" sz="1100" b="0" i="0" u="none" strike="noStrike" dirty="0" err="1" smtClean="0">
                          <a:solidFill>
                            <a:srgbClr val="000000"/>
                          </a:solidFill>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211 841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903 048</a:t>
                      </a:r>
                    </a:p>
                  </a:txBody>
                  <a:tcPr marL="9525" marR="9525" marT="9525" marB="0" anchor="b"/>
                </a:tc>
                <a:tc>
                  <a:txBody>
                    <a:bodyPr/>
                    <a:lstStyle/>
                    <a:p>
                      <a:pPr algn="ctr" fontAlgn="b"/>
                      <a:r>
                        <a:rPr lang="sv-SE" sz="1100" b="0" i="0" u="none" strike="noStrike" dirty="0">
                          <a:solidFill>
                            <a:srgbClr val="000000"/>
                          </a:solidFill>
                          <a:effectLst/>
                          <a:latin typeface="Futura Std Book"/>
                        </a:rPr>
                        <a:t>19,2</a:t>
                      </a:r>
                    </a:p>
                  </a:txBody>
                  <a:tcPr marL="9525" marR="9525" marT="9525" marB="0" anchor="b"/>
                </a:tc>
                <a:extLst>
                  <a:ext uri="{0D108BD9-81ED-4DB2-BD59-A6C34878D82A}">
                    <a16:rowId xmlns:a16="http://schemas.microsoft.com/office/drawing/2014/main" val="10006"/>
                  </a:ext>
                </a:extLst>
              </a:tr>
            </a:tbl>
          </a:graphicData>
        </a:graphic>
      </p:graphicFrame>
      <p:sp>
        <p:nvSpPr>
          <p:cNvPr id="8" name="textruta 7"/>
          <p:cNvSpPr txBox="1"/>
          <p:nvPr/>
        </p:nvSpPr>
        <p:spPr>
          <a:xfrm>
            <a:off x="7419064" y="3785345"/>
            <a:ext cx="1724936" cy="914400"/>
          </a:xfrm>
          <a:prstGeom prst="rect">
            <a:avLst/>
          </a:prstGeom>
          <a:noFill/>
        </p:spPr>
        <p:txBody>
          <a:bodyPr wrap="none" lIns="0" tIns="0" rIns="0" bIns="0" rtlCol="0">
            <a:noAutofit/>
          </a:bodyPr>
          <a:lstStyle/>
          <a:p>
            <a:pPr>
              <a:lnSpc>
                <a:spcPts val="2400"/>
              </a:lnSpc>
            </a:pPr>
            <a:r>
              <a:rPr lang="sv-SE" sz="800" dirty="0" smtClean="0"/>
              <a:t>*Last </a:t>
            </a:r>
            <a:r>
              <a:rPr lang="sv-SE" sz="800" dirty="0" err="1" smtClean="0"/>
              <a:t>four</a:t>
            </a:r>
            <a:r>
              <a:rPr lang="sv-SE" sz="800" dirty="0" smtClean="0"/>
              <a:t> </a:t>
            </a:r>
            <a:r>
              <a:rPr lang="sv-SE" sz="800" dirty="0" err="1" smtClean="0"/>
              <a:t>quarters</a:t>
            </a:r>
            <a:endParaRPr lang="sv-SE" sz="800" dirty="0" smtClean="0"/>
          </a:p>
        </p:txBody>
      </p:sp>
    </p:spTree>
    <p:extLst>
      <p:ext uri="{BB962C8B-B14F-4D97-AF65-F5344CB8AC3E}">
        <p14:creationId xmlns:p14="http://schemas.microsoft.com/office/powerpoint/2010/main" val="3549877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SBR 16 9">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SBR 16 9</Template>
  <TotalTime>4292</TotalTime>
  <Words>1277</Words>
  <Application>Microsoft Office PowerPoint</Application>
  <PresentationFormat>Bildspel på skärmen (16:9)</PresentationFormat>
  <Paragraphs>715</Paragraphs>
  <Slides>15</Slides>
  <Notes>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Arial</vt:lpstr>
      <vt:lpstr>Calibri</vt:lpstr>
      <vt:lpstr>Futura</vt:lpstr>
      <vt:lpstr>Futura Std Book</vt:lpstr>
      <vt:lpstr>Futura Std Book</vt:lpstr>
      <vt:lpstr>SBR 16 9</vt:lpstr>
      <vt:lpstr>PowerPoint-presentation</vt:lpstr>
      <vt:lpstr>Stockholm Economy Q4 2016  </vt:lpstr>
      <vt:lpstr>Economic growth, private sector  Index 100 = 2005 Q1</vt:lpstr>
      <vt:lpstr>Economic growth, 2016 Q4</vt:lpstr>
      <vt:lpstr>The number of newly registred businesses  </vt:lpstr>
      <vt:lpstr>Company bankruptcies  </vt:lpstr>
      <vt:lpstr>Employment Index 100 = 2008 Q1 </vt:lpstr>
      <vt:lpstr>The number of employed people in Stockholm County </vt:lpstr>
      <vt:lpstr>Number of recently listed positions  Index 100 = 2005 Q1</vt:lpstr>
      <vt:lpstr>The number of people given notice Index 100 = 2006 Q1</vt:lpstr>
      <vt:lpstr>Unemployment in relation to the  population (%), 15-74 years   </vt:lpstr>
      <vt:lpstr>Population Index 100 = 2005 Q1</vt:lpstr>
      <vt:lpstr>Number of housing projects started Index 100 = 2005 Q1</vt:lpstr>
      <vt:lpstr>Commercial Accommodations Index 100 = 2008 Q4 (Q4, 2008 - 2016)</vt:lpstr>
      <vt:lpstr>Stockholm Business Region   Stockholm Business Region is responsible for developing and promoting Stockholm as a business and tourist destination under the brand Stockholm - The Capital of Scandinavia.   The aim is to make Stockholm the leading sustainable growth region in Europe.   Stockholm Business Region is owned by the city of Stockholm and has two subsidiaries Invest Stockholm and Visit Stockholm.  For questions: Contact  Stefan Frid, Invest Stockholm.  Publisher: Olle Zetterberg, CEO Stockholm Business Region   Stockholm Business Region  P.O. Box 16282  SE-103 25 Stockholm, Sweden  Phone + 46 8 508 280 00  www.visitstockholm.com  www.investstockholm.com  www.stockholmbusinessregion.se  </vt:lpstr>
    </vt:vector>
  </TitlesOfParts>
  <Company>Volvo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Konjunturen</dc:title>
  <dc:creator>Stefan Frid</dc:creator>
  <cp:lastModifiedBy>Marie Sundström</cp:lastModifiedBy>
  <cp:revision>347</cp:revision>
  <cp:lastPrinted>2015-02-26T14:29:42Z</cp:lastPrinted>
  <dcterms:created xsi:type="dcterms:W3CDTF">2015-02-13T14:20:44Z</dcterms:created>
  <dcterms:modified xsi:type="dcterms:W3CDTF">2017-03-24T10:24:30Z</dcterms:modified>
</cp:coreProperties>
</file>