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51"/>
  </p:handoutMasterIdLst>
  <p:sldIdLst>
    <p:sldId id="257" r:id="rId2"/>
    <p:sldId id="354" r:id="rId3"/>
    <p:sldId id="355" r:id="rId4"/>
    <p:sldId id="366" r:id="rId5"/>
    <p:sldId id="367" r:id="rId6"/>
    <p:sldId id="358" r:id="rId7"/>
    <p:sldId id="353" r:id="rId8"/>
    <p:sldId id="368" r:id="rId9"/>
    <p:sldId id="369" r:id="rId10"/>
    <p:sldId id="370" r:id="rId11"/>
    <p:sldId id="383" r:id="rId12"/>
    <p:sldId id="384" r:id="rId13"/>
    <p:sldId id="385" r:id="rId14"/>
    <p:sldId id="386" r:id="rId15"/>
    <p:sldId id="312" r:id="rId16"/>
    <p:sldId id="364" r:id="rId17"/>
    <p:sldId id="365" r:id="rId18"/>
    <p:sldId id="371" r:id="rId19"/>
    <p:sldId id="372" r:id="rId20"/>
    <p:sldId id="318" r:id="rId21"/>
    <p:sldId id="387" r:id="rId22"/>
    <p:sldId id="388" r:id="rId23"/>
    <p:sldId id="389" r:id="rId24"/>
    <p:sldId id="390" r:id="rId25"/>
    <p:sldId id="319" r:id="rId26"/>
    <p:sldId id="320" r:id="rId27"/>
    <p:sldId id="373" r:id="rId28"/>
    <p:sldId id="374" r:id="rId29"/>
    <p:sldId id="329" r:id="rId30"/>
    <p:sldId id="321" r:id="rId31"/>
    <p:sldId id="322" r:id="rId32"/>
    <p:sldId id="375" r:id="rId33"/>
    <p:sldId id="376" r:id="rId34"/>
    <p:sldId id="348" r:id="rId35"/>
    <p:sldId id="323" r:id="rId36"/>
    <p:sldId id="324" r:id="rId37"/>
    <p:sldId id="377" r:id="rId38"/>
    <p:sldId id="378" r:id="rId39"/>
    <p:sldId id="349" r:id="rId40"/>
    <p:sldId id="325" r:id="rId41"/>
    <p:sldId id="326" r:id="rId42"/>
    <p:sldId id="379" r:id="rId43"/>
    <p:sldId id="380" r:id="rId44"/>
    <p:sldId id="350" r:id="rId45"/>
    <p:sldId id="327" r:id="rId46"/>
    <p:sldId id="328" r:id="rId47"/>
    <p:sldId id="381" r:id="rId48"/>
    <p:sldId id="382" r:id="rId49"/>
    <p:sldId id="351" r:id="rId50"/>
  </p:sldIdLst>
  <p:sldSz cx="9144000" cy="6858000" type="screen4x3"/>
  <p:notesSz cx="6797675" cy="9874250"/>
  <p:defaultTextStyle>
    <a:defPPr>
      <a:defRPr lang="sv-SE"/>
    </a:defPPr>
    <a:lvl1pPr algn="ctr" rtl="0" fontAlgn="base">
      <a:spcBef>
        <a:spcPct val="0"/>
      </a:spcBef>
      <a:spcAft>
        <a:spcPct val="0"/>
      </a:spcAft>
      <a:defRPr sz="2400" kern="1200">
        <a:solidFill>
          <a:schemeClr val="tx1"/>
        </a:solidFill>
        <a:latin typeface="Times New Roman" pitchFamily="18" charset="0"/>
        <a:ea typeface="+mn-ea"/>
        <a:cs typeface="+mn-cs"/>
      </a:defRPr>
    </a:lvl1pPr>
    <a:lvl2pPr marL="457200" algn="ctr" rtl="0" fontAlgn="base">
      <a:spcBef>
        <a:spcPct val="0"/>
      </a:spcBef>
      <a:spcAft>
        <a:spcPct val="0"/>
      </a:spcAft>
      <a:defRPr sz="2400" kern="1200">
        <a:solidFill>
          <a:schemeClr val="tx1"/>
        </a:solidFill>
        <a:latin typeface="Times New Roman" pitchFamily="18" charset="0"/>
        <a:ea typeface="+mn-ea"/>
        <a:cs typeface="+mn-cs"/>
      </a:defRPr>
    </a:lvl2pPr>
    <a:lvl3pPr marL="914400" algn="ctr" rtl="0" fontAlgn="base">
      <a:spcBef>
        <a:spcPct val="0"/>
      </a:spcBef>
      <a:spcAft>
        <a:spcPct val="0"/>
      </a:spcAft>
      <a:defRPr sz="2400" kern="1200">
        <a:solidFill>
          <a:schemeClr val="tx1"/>
        </a:solidFill>
        <a:latin typeface="Times New Roman" pitchFamily="18" charset="0"/>
        <a:ea typeface="+mn-ea"/>
        <a:cs typeface="+mn-cs"/>
      </a:defRPr>
    </a:lvl3pPr>
    <a:lvl4pPr marL="1371600" algn="ctr" rtl="0" fontAlgn="base">
      <a:spcBef>
        <a:spcPct val="0"/>
      </a:spcBef>
      <a:spcAft>
        <a:spcPct val="0"/>
      </a:spcAft>
      <a:defRPr sz="2400" kern="1200">
        <a:solidFill>
          <a:schemeClr val="tx1"/>
        </a:solidFill>
        <a:latin typeface="Times New Roman" pitchFamily="18" charset="0"/>
        <a:ea typeface="+mn-ea"/>
        <a:cs typeface="+mn-cs"/>
      </a:defRPr>
    </a:lvl4pPr>
    <a:lvl5pPr marL="1828800" algn="ctr"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E4BE00"/>
    <a:srgbClr val="E4D900"/>
    <a:srgbClr val="777777"/>
    <a:srgbClr val="808080"/>
    <a:srgbClr val="969696"/>
    <a:srgbClr val="BE2D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39" autoAdjust="0"/>
  </p:normalViewPr>
  <p:slideViewPr>
    <p:cSldViewPr snapToGrid="0">
      <p:cViewPr varScale="1">
        <p:scale>
          <a:sx n="107" d="100"/>
          <a:sy n="107" d="100"/>
        </p:scale>
        <p:origin x="-1098"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26.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27.e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28.e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29.e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30.e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3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32.e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33.e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3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8962" name="Rectangle 2"/>
          <p:cNvSpPr>
            <a:spLocks noGrp="1" noChangeArrowheads="1"/>
          </p:cNvSpPr>
          <p:nvPr>
            <p:ph type="hdr" sz="quarter"/>
          </p:nvPr>
        </p:nvSpPr>
        <p:spPr bwMode="auto">
          <a:xfrm>
            <a:off x="0" y="0"/>
            <a:ext cx="2946400" cy="495300"/>
          </a:xfrm>
          <a:prstGeom prst="rect">
            <a:avLst/>
          </a:prstGeom>
          <a:noFill/>
          <a:ln w="9525">
            <a:noFill/>
            <a:miter lim="800000"/>
            <a:headEnd/>
            <a:tailEnd/>
          </a:ln>
          <a:effectLst/>
        </p:spPr>
        <p:txBody>
          <a:bodyPr vert="horz" wrap="square" lIns="91139" tIns="45570" rIns="91139" bIns="45570" numCol="1" anchor="t" anchorCtr="0" compatLnSpc="1">
            <a:prstTxWarp prst="textNoShape">
              <a:avLst/>
            </a:prstTxWarp>
          </a:bodyPr>
          <a:lstStyle>
            <a:lvl1pPr algn="l" defTabSz="911225">
              <a:defRPr sz="1200"/>
            </a:lvl1pPr>
          </a:lstStyle>
          <a:p>
            <a:endParaRPr lang="sv-SE"/>
          </a:p>
        </p:txBody>
      </p:sp>
      <p:sp>
        <p:nvSpPr>
          <p:cNvPr id="168963" name="Rectangle 3"/>
          <p:cNvSpPr>
            <a:spLocks noGrp="1" noChangeArrowheads="1"/>
          </p:cNvSpPr>
          <p:nvPr>
            <p:ph type="dt" sz="quarter" idx="1"/>
          </p:nvPr>
        </p:nvSpPr>
        <p:spPr bwMode="auto">
          <a:xfrm>
            <a:off x="3849688" y="0"/>
            <a:ext cx="2946400" cy="495300"/>
          </a:xfrm>
          <a:prstGeom prst="rect">
            <a:avLst/>
          </a:prstGeom>
          <a:noFill/>
          <a:ln w="9525">
            <a:noFill/>
            <a:miter lim="800000"/>
            <a:headEnd/>
            <a:tailEnd/>
          </a:ln>
          <a:effectLst/>
        </p:spPr>
        <p:txBody>
          <a:bodyPr vert="horz" wrap="square" lIns="91139" tIns="45570" rIns="91139" bIns="45570" numCol="1" anchor="t" anchorCtr="0" compatLnSpc="1">
            <a:prstTxWarp prst="textNoShape">
              <a:avLst/>
            </a:prstTxWarp>
          </a:bodyPr>
          <a:lstStyle>
            <a:lvl1pPr algn="r" defTabSz="911225">
              <a:defRPr sz="1200"/>
            </a:lvl1pPr>
          </a:lstStyle>
          <a:p>
            <a:endParaRPr lang="sv-SE"/>
          </a:p>
        </p:txBody>
      </p:sp>
      <p:sp>
        <p:nvSpPr>
          <p:cNvPr id="168964" name="Rectangle 4"/>
          <p:cNvSpPr>
            <a:spLocks noGrp="1" noChangeArrowheads="1"/>
          </p:cNvSpPr>
          <p:nvPr>
            <p:ph type="ftr" sz="quarter" idx="2"/>
          </p:nvPr>
        </p:nvSpPr>
        <p:spPr bwMode="auto">
          <a:xfrm>
            <a:off x="0" y="9377363"/>
            <a:ext cx="2946400" cy="495300"/>
          </a:xfrm>
          <a:prstGeom prst="rect">
            <a:avLst/>
          </a:prstGeom>
          <a:noFill/>
          <a:ln w="9525">
            <a:noFill/>
            <a:miter lim="800000"/>
            <a:headEnd/>
            <a:tailEnd/>
          </a:ln>
          <a:effectLst/>
        </p:spPr>
        <p:txBody>
          <a:bodyPr vert="horz" wrap="square" lIns="91139" tIns="45570" rIns="91139" bIns="45570" numCol="1" anchor="b" anchorCtr="0" compatLnSpc="1">
            <a:prstTxWarp prst="textNoShape">
              <a:avLst/>
            </a:prstTxWarp>
          </a:bodyPr>
          <a:lstStyle>
            <a:lvl1pPr algn="l" defTabSz="911225">
              <a:defRPr sz="1200"/>
            </a:lvl1pPr>
          </a:lstStyle>
          <a:p>
            <a:endParaRPr lang="sv-SE"/>
          </a:p>
        </p:txBody>
      </p:sp>
      <p:sp>
        <p:nvSpPr>
          <p:cNvPr id="168965" name="Rectangle 5"/>
          <p:cNvSpPr>
            <a:spLocks noGrp="1" noChangeArrowheads="1"/>
          </p:cNvSpPr>
          <p:nvPr>
            <p:ph type="sldNum" sz="quarter" idx="3"/>
          </p:nvPr>
        </p:nvSpPr>
        <p:spPr bwMode="auto">
          <a:xfrm>
            <a:off x="3849688" y="9377363"/>
            <a:ext cx="2946400" cy="495300"/>
          </a:xfrm>
          <a:prstGeom prst="rect">
            <a:avLst/>
          </a:prstGeom>
          <a:noFill/>
          <a:ln w="9525">
            <a:noFill/>
            <a:miter lim="800000"/>
            <a:headEnd/>
            <a:tailEnd/>
          </a:ln>
          <a:effectLst/>
        </p:spPr>
        <p:txBody>
          <a:bodyPr vert="horz" wrap="square" lIns="91139" tIns="45570" rIns="91139" bIns="45570" numCol="1" anchor="b" anchorCtr="0" compatLnSpc="1">
            <a:prstTxWarp prst="textNoShape">
              <a:avLst/>
            </a:prstTxWarp>
          </a:bodyPr>
          <a:lstStyle>
            <a:lvl1pPr algn="r" defTabSz="911225">
              <a:defRPr sz="1200"/>
            </a:lvl1pPr>
          </a:lstStyle>
          <a:p>
            <a:fld id="{D1902D6C-2C4D-41B2-9FCD-3EF3A78D05FC}" type="slidenum">
              <a:rPr lang="sv-SE"/>
              <a:pPr/>
              <a:t>‹#›</a:t>
            </a:fld>
            <a:endParaRPr lang="sv-SE"/>
          </a:p>
        </p:txBody>
      </p:sp>
    </p:spTree>
    <p:extLst>
      <p:ext uri="{BB962C8B-B14F-4D97-AF65-F5344CB8AC3E}">
        <p14:creationId xmlns:p14="http://schemas.microsoft.com/office/powerpoint/2010/main" val="49789283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sv-SE"/>
          </a:p>
        </p:txBody>
      </p:sp>
      <p:sp>
        <p:nvSpPr>
          <p:cNvPr id="3" name="Vertical Text Placeholder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Date Placeholder 3"/>
          <p:cNvSpPr>
            <a:spLocks noGrp="1"/>
          </p:cNvSpPr>
          <p:nvPr>
            <p:ph type="dt" sz="half" idx="10"/>
          </p:nvPr>
        </p:nvSpPr>
        <p:spPr/>
        <p:txBody>
          <a:bodyPr/>
          <a:lstStyle>
            <a:lvl1pPr>
              <a:defRPr/>
            </a:lvl1pPr>
          </a:lstStyle>
          <a:p>
            <a:endParaRPr lang="sv-SE"/>
          </a:p>
        </p:txBody>
      </p:sp>
      <p:sp>
        <p:nvSpPr>
          <p:cNvPr id="5" name="Footer Placeholder 4"/>
          <p:cNvSpPr>
            <a:spLocks noGrp="1"/>
          </p:cNvSpPr>
          <p:nvPr>
            <p:ph type="ftr" sz="quarter" idx="11"/>
          </p:nvPr>
        </p:nvSpPr>
        <p:spPr/>
        <p:txBody>
          <a:bodyPr/>
          <a:lstStyle>
            <a:lvl1pPr>
              <a:defRPr/>
            </a:lvl1pPr>
          </a:lstStyle>
          <a:p>
            <a:endParaRPr lang="sv-SE"/>
          </a:p>
        </p:txBody>
      </p:sp>
      <p:sp>
        <p:nvSpPr>
          <p:cNvPr id="6" name="Slide Number Placeholder 5"/>
          <p:cNvSpPr>
            <a:spLocks noGrp="1"/>
          </p:cNvSpPr>
          <p:nvPr>
            <p:ph type="sldNum" sz="quarter" idx="12"/>
          </p:nvPr>
        </p:nvSpPr>
        <p:spPr/>
        <p:txBody>
          <a:bodyPr/>
          <a:lstStyle>
            <a:lvl1pPr>
              <a:defRPr/>
            </a:lvl1pPr>
          </a:lstStyle>
          <a:p>
            <a:fld id="{21982E85-07DA-4CAE-9D21-8D047838413C}" type="slidenum">
              <a:rPr lang="sv-SE"/>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37388" y="609600"/>
            <a:ext cx="1833562" cy="5461000"/>
          </a:xfrm>
        </p:spPr>
        <p:txBody>
          <a:bodyPr vert="eaVert"/>
          <a:lstStyle/>
          <a:p>
            <a:r>
              <a:rPr lang="sv-SE" smtClean="0"/>
              <a:t>Klicka här för att ändra format</a:t>
            </a:r>
            <a:endParaRPr lang="sv-SE"/>
          </a:p>
        </p:txBody>
      </p:sp>
      <p:sp>
        <p:nvSpPr>
          <p:cNvPr id="3" name="Vertical Text Placeholder 2"/>
          <p:cNvSpPr>
            <a:spLocks noGrp="1"/>
          </p:cNvSpPr>
          <p:nvPr>
            <p:ph type="body" orient="vert" idx="1"/>
          </p:nvPr>
        </p:nvSpPr>
        <p:spPr>
          <a:xfrm>
            <a:off x="1535113" y="609600"/>
            <a:ext cx="5349875" cy="5461000"/>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Date Placeholder 3"/>
          <p:cNvSpPr>
            <a:spLocks noGrp="1"/>
          </p:cNvSpPr>
          <p:nvPr>
            <p:ph type="dt" sz="half" idx="10"/>
          </p:nvPr>
        </p:nvSpPr>
        <p:spPr/>
        <p:txBody>
          <a:bodyPr/>
          <a:lstStyle>
            <a:lvl1pPr>
              <a:defRPr/>
            </a:lvl1pPr>
          </a:lstStyle>
          <a:p>
            <a:endParaRPr lang="sv-SE"/>
          </a:p>
        </p:txBody>
      </p:sp>
      <p:sp>
        <p:nvSpPr>
          <p:cNvPr id="5" name="Footer Placeholder 4"/>
          <p:cNvSpPr>
            <a:spLocks noGrp="1"/>
          </p:cNvSpPr>
          <p:nvPr>
            <p:ph type="ftr" sz="quarter" idx="11"/>
          </p:nvPr>
        </p:nvSpPr>
        <p:spPr/>
        <p:txBody>
          <a:bodyPr/>
          <a:lstStyle>
            <a:lvl1pPr>
              <a:defRPr/>
            </a:lvl1pPr>
          </a:lstStyle>
          <a:p>
            <a:endParaRPr lang="sv-SE"/>
          </a:p>
        </p:txBody>
      </p:sp>
      <p:sp>
        <p:nvSpPr>
          <p:cNvPr id="6" name="Slide Number Placeholder 5"/>
          <p:cNvSpPr>
            <a:spLocks noGrp="1"/>
          </p:cNvSpPr>
          <p:nvPr>
            <p:ph type="sldNum" sz="quarter" idx="12"/>
          </p:nvPr>
        </p:nvSpPr>
        <p:spPr/>
        <p:txBody>
          <a:bodyPr/>
          <a:lstStyle>
            <a:lvl1pPr>
              <a:defRPr/>
            </a:lvl1pPr>
          </a:lstStyle>
          <a:p>
            <a:fld id="{1A89B2C1-70DD-4A54-B914-F8092E9CF3B9}" type="slidenum">
              <a:rPr lang="sv-SE"/>
              <a:pPr/>
              <a:t>‹#›</a:t>
            </a:fld>
            <a:endParaRPr lang="sv-S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Rubrik och tabell">
    <p:spTree>
      <p:nvGrpSpPr>
        <p:cNvPr id="1" name=""/>
        <p:cNvGrpSpPr/>
        <p:nvPr/>
      </p:nvGrpSpPr>
      <p:grpSpPr>
        <a:xfrm>
          <a:off x="0" y="0"/>
          <a:ext cx="0" cy="0"/>
          <a:chOff x="0" y="0"/>
          <a:chExt cx="0" cy="0"/>
        </a:xfrm>
      </p:grpSpPr>
      <p:sp>
        <p:nvSpPr>
          <p:cNvPr id="2" name="Title 1"/>
          <p:cNvSpPr>
            <a:spLocks noGrp="1"/>
          </p:cNvSpPr>
          <p:nvPr>
            <p:ph type="title"/>
          </p:nvPr>
        </p:nvSpPr>
        <p:spPr>
          <a:xfrm>
            <a:off x="1535113" y="609600"/>
            <a:ext cx="7307262" cy="1143000"/>
          </a:xfrm>
        </p:spPr>
        <p:txBody>
          <a:bodyPr/>
          <a:lstStyle/>
          <a:p>
            <a:r>
              <a:rPr lang="sv-SE" smtClean="0"/>
              <a:t>Klicka här för att ändra format</a:t>
            </a:r>
            <a:endParaRPr lang="sv-SE"/>
          </a:p>
        </p:txBody>
      </p:sp>
      <p:sp>
        <p:nvSpPr>
          <p:cNvPr id="3" name="Table Placeholder 2"/>
          <p:cNvSpPr>
            <a:spLocks noGrp="1"/>
          </p:cNvSpPr>
          <p:nvPr>
            <p:ph type="tbl" idx="1"/>
          </p:nvPr>
        </p:nvSpPr>
        <p:spPr>
          <a:xfrm>
            <a:off x="1549400" y="1955800"/>
            <a:ext cx="7321550" cy="4114800"/>
          </a:xfrm>
        </p:spPr>
        <p:txBody>
          <a:bodyPr/>
          <a:lstStyle/>
          <a:p>
            <a:r>
              <a:rPr lang="sv-SE" smtClean="0"/>
              <a:t>Klicka på ikonen för att lägga till en tabell</a:t>
            </a:r>
            <a:endParaRPr lang="sv-SE"/>
          </a:p>
        </p:txBody>
      </p:sp>
      <p:sp>
        <p:nvSpPr>
          <p:cNvPr id="4" name="Date Placeholder 3"/>
          <p:cNvSpPr>
            <a:spLocks noGrp="1"/>
          </p:cNvSpPr>
          <p:nvPr>
            <p:ph type="dt" sz="half" idx="10"/>
          </p:nvPr>
        </p:nvSpPr>
        <p:spPr>
          <a:xfrm>
            <a:off x="0" y="6400800"/>
            <a:ext cx="1112838" cy="457200"/>
          </a:xfrm>
        </p:spPr>
        <p:txBody>
          <a:bodyPr/>
          <a:lstStyle>
            <a:lvl1pPr>
              <a:defRPr/>
            </a:lvl1pPr>
          </a:lstStyle>
          <a:p>
            <a:endParaRPr lang="sv-SE"/>
          </a:p>
        </p:txBody>
      </p:sp>
      <p:sp>
        <p:nvSpPr>
          <p:cNvPr id="5" name="Footer Placeholder 4"/>
          <p:cNvSpPr>
            <a:spLocks noGrp="1"/>
          </p:cNvSpPr>
          <p:nvPr>
            <p:ph type="ftr" sz="quarter" idx="11"/>
          </p:nvPr>
        </p:nvSpPr>
        <p:spPr>
          <a:xfrm>
            <a:off x="3124200" y="6400800"/>
            <a:ext cx="2895600" cy="287338"/>
          </a:xfrm>
        </p:spPr>
        <p:txBody>
          <a:bodyPr/>
          <a:lstStyle>
            <a:lvl1pPr>
              <a:defRPr/>
            </a:lvl1pPr>
          </a:lstStyle>
          <a:p>
            <a:endParaRPr lang="sv-SE"/>
          </a:p>
        </p:txBody>
      </p:sp>
      <p:sp>
        <p:nvSpPr>
          <p:cNvPr id="6" name="Slide Number Placeholder 5"/>
          <p:cNvSpPr>
            <a:spLocks noGrp="1"/>
          </p:cNvSpPr>
          <p:nvPr>
            <p:ph type="sldNum" sz="quarter" idx="12"/>
          </p:nvPr>
        </p:nvSpPr>
        <p:spPr>
          <a:xfrm>
            <a:off x="1203325" y="6400800"/>
            <a:ext cx="704850" cy="457200"/>
          </a:xfrm>
        </p:spPr>
        <p:txBody>
          <a:bodyPr/>
          <a:lstStyle>
            <a:lvl1pPr>
              <a:defRPr/>
            </a:lvl1pPr>
          </a:lstStyle>
          <a:p>
            <a:fld id="{909DA8B3-7AB9-4937-92F9-EBD043075BD1}" type="slidenum">
              <a:rPr lang="sv-SE"/>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sv-SE"/>
          </a:p>
        </p:txBody>
      </p:sp>
      <p:sp>
        <p:nvSpPr>
          <p:cNvPr id="3" name="Content Placeholder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Date Placeholder 3"/>
          <p:cNvSpPr>
            <a:spLocks noGrp="1"/>
          </p:cNvSpPr>
          <p:nvPr>
            <p:ph type="dt" sz="half" idx="10"/>
          </p:nvPr>
        </p:nvSpPr>
        <p:spPr/>
        <p:txBody>
          <a:bodyPr/>
          <a:lstStyle>
            <a:lvl1pPr>
              <a:defRPr/>
            </a:lvl1pPr>
          </a:lstStyle>
          <a:p>
            <a:endParaRPr lang="sv-SE"/>
          </a:p>
        </p:txBody>
      </p:sp>
      <p:sp>
        <p:nvSpPr>
          <p:cNvPr id="5" name="Footer Placeholder 4"/>
          <p:cNvSpPr>
            <a:spLocks noGrp="1"/>
          </p:cNvSpPr>
          <p:nvPr>
            <p:ph type="ftr" sz="quarter" idx="11"/>
          </p:nvPr>
        </p:nvSpPr>
        <p:spPr/>
        <p:txBody>
          <a:bodyPr/>
          <a:lstStyle>
            <a:lvl1pPr>
              <a:defRPr/>
            </a:lvl1pPr>
          </a:lstStyle>
          <a:p>
            <a:endParaRPr lang="sv-SE"/>
          </a:p>
        </p:txBody>
      </p:sp>
      <p:sp>
        <p:nvSpPr>
          <p:cNvPr id="6" name="Slide Number Placeholder 5"/>
          <p:cNvSpPr>
            <a:spLocks noGrp="1"/>
          </p:cNvSpPr>
          <p:nvPr>
            <p:ph type="sldNum" sz="quarter" idx="12"/>
          </p:nvPr>
        </p:nvSpPr>
        <p:spPr/>
        <p:txBody>
          <a:bodyPr/>
          <a:lstStyle>
            <a:lvl1pPr>
              <a:defRPr/>
            </a:lvl1pPr>
          </a:lstStyle>
          <a:p>
            <a:fld id="{0D2C6D3D-B0FA-41A9-ADDE-D214FB1A4310}" type="slidenum">
              <a:rPr lang="sv-SE"/>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4" name="Date Placeholder 3"/>
          <p:cNvSpPr>
            <a:spLocks noGrp="1"/>
          </p:cNvSpPr>
          <p:nvPr>
            <p:ph type="dt" sz="half" idx="10"/>
          </p:nvPr>
        </p:nvSpPr>
        <p:spPr/>
        <p:txBody>
          <a:bodyPr/>
          <a:lstStyle>
            <a:lvl1pPr>
              <a:defRPr/>
            </a:lvl1pPr>
          </a:lstStyle>
          <a:p>
            <a:endParaRPr lang="sv-SE"/>
          </a:p>
        </p:txBody>
      </p:sp>
      <p:sp>
        <p:nvSpPr>
          <p:cNvPr id="5" name="Footer Placeholder 4"/>
          <p:cNvSpPr>
            <a:spLocks noGrp="1"/>
          </p:cNvSpPr>
          <p:nvPr>
            <p:ph type="ftr" sz="quarter" idx="11"/>
          </p:nvPr>
        </p:nvSpPr>
        <p:spPr/>
        <p:txBody>
          <a:bodyPr/>
          <a:lstStyle>
            <a:lvl1pPr>
              <a:defRPr/>
            </a:lvl1pPr>
          </a:lstStyle>
          <a:p>
            <a:endParaRPr lang="sv-SE"/>
          </a:p>
        </p:txBody>
      </p:sp>
      <p:sp>
        <p:nvSpPr>
          <p:cNvPr id="6" name="Slide Number Placeholder 5"/>
          <p:cNvSpPr>
            <a:spLocks noGrp="1"/>
          </p:cNvSpPr>
          <p:nvPr>
            <p:ph type="sldNum" sz="quarter" idx="12"/>
          </p:nvPr>
        </p:nvSpPr>
        <p:spPr/>
        <p:txBody>
          <a:bodyPr/>
          <a:lstStyle>
            <a:lvl1pPr>
              <a:defRPr/>
            </a:lvl1pPr>
          </a:lstStyle>
          <a:p>
            <a:fld id="{E6A6921A-7FF3-4E96-847C-562FF690B132}" type="slidenum">
              <a:rPr lang="sv-SE"/>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sv-SE"/>
          </a:p>
        </p:txBody>
      </p:sp>
      <p:sp>
        <p:nvSpPr>
          <p:cNvPr id="3" name="Content Placeholder 2"/>
          <p:cNvSpPr>
            <a:spLocks noGrp="1"/>
          </p:cNvSpPr>
          <p:nvPr>
            <p:ph sz="half" idx="1"/>
          </p:nvPr>
        </p:nvSpPr>
        <p:spPr>
          <a:xfrm>
            <a:off x="1549400" y="1955800"/>
            <a:ext cx="35845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Content Placeholder 3"/>
          <p:cNvSpPr>
            <a:spLocks noGrp="1"/>
          </p:cNvSpPr>
          <p:nvPr>
            <p:ph sz="half" idx="2"/>
          </p:nvPr>
        </p:nvSpPr>
        <p:spPr>
          <a:xfrm>
            <a:off x="5286375" y="1955800"/>
            <a:ext cx="35845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Date Placeholder 4"/>
          <p:cNvSpPr>
            <a:spLocks noGrp="1"/>
          </p:cNvSpPr>
          <p:nvPr>
            <p:ph type="dt" sz="half" idx="10"/>
          </p:nvPr>
        </p:nvSpPr>
        <p:spPr/>
        <p:txBody>
          <a:bodyPr/>
          <a:lstStyle>
            <a:lvl1pPr>
              <a:defRPr/>
            </a:lvl1pPr>
          </a:lstStyle>
          <a:p>
            <a:endParaRPr lang="sv-SE"/>
          </a:p>
        </p:txBody>
      </p:sp>
      <p:sp>
        <p:nvSpPr>
          <p:cNvPr id="6" name="Footer Placeholder 5"/>
          <p:cNvSpPr>
            <a:spLocks noGrp="1"/>
          </p:cNvSpPr>
          <p:nvPr>
            <p:ph type="ftr" sz="quarter" idx="11"/>
          </p:nvPr>
        </p:nvSpPr>
        <p:spPr/>
        <p:txBody>
          <a:bodyPr/>
          <a:lstStyle>
            <a:lvl1pPr>
              <a:defRPr/>
            </a:lvl1pPr>
          </a:lstStyle>
          <a:p>
            <a:endParaRPr lang="sv-SE"/>
          </a:p>
        </p:txBody>
      </p:sp>
      <p:sp>
        <p:nvSpPr>
          <p:cNvPr id="7" name="Slide Number Placeholder 6"/>
          <p:cNvSpPr>
            <a:spLocks noGrp="1"/>
          </p:cNvSpPr>
          <p:nvPr>
            <p:ph type="sldNum" sz="quarter" idx="12"/>
          </p:nvPr>
        </p:nvSpPr>
        <p:spPr/>
        <p:txBody>
          <a:bodyPr/>
          <a:lstStyle>
            <a:lvl1pPr>
              <a:defRPr/>
            </a:lvl1pPr>
          </a:lstStyle>
          <a:p>
            <a:fld id="{43AC1DEC-B0FE-4740-ABF8-41BD74D2CF88}" type="slidenum">
              <a:rPr lang="sv-SE"/>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sv-SE" smtClean="0"/>
              <a:t>Klicka här för att ändra format</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Date Placeholder 6"/>
          <p:cNvSpPr>
            <a:spLocks noGrp="1"/>
          </p:cNvSpPr>
          <p:nvPr>
            <p:ph type="dt" sz="half" idx="10"/>
          </p:nvPr>
        </p:nvSpPr>
        <p:spPr/>
        <p:txBody>
          <a:bodyPr/>
          <a:lstStyle>
            <a:lvl1pPr>
              <a:defRPr/>
            </a:lvl1pPr>
          </a:lstStyle>
          <a:p>
            <a:endParaRPr lang="sv-SE"/>
          </a:p>
        </p:txBody>
      </p:sp>
      <p:sp>
        <p:nvSpPr>
          <p:cNvPr id="8" name="Footer Placeholder 7"/>
          <p:cNvSpPr>
            <a:spLocks noGrp="1"/>
          </p:cNvSpPr>
          <p:nvPr>
            <p:ph type="ftr" sz="quarter" idx="11"/>
          </p:nvPr>
        </p:nvSpPr>
        <p:spPr/>
        <p:txBody>
          <a:bodyPr/>
          <a:lstStyle>
            <a:lvl1pPr>
              <a:defRPr/>
            </a:lvl1pPr>
          </a:lstStyle>
          <a:p>
            <a:endParaRPr lang="sv-SE"/>
          </a:p>
        </p:txBody>
      </p:sp>
      <p:sp>
        <p:nvSpPr>
          <p:cNvPr id="9" name="Slide Number Placeholder 8"/>
          <p:cNvSpPr>
            <a:spLocks noGrp="1"/>
          </p:cNvSpPr>
          <p:nvPr>
            <p:ph type="sldNum" sz="quarter" idx="12"/>
          </p:nvPr>
        </p:nvSpPr>
        <p:spPr/>
        <p:txBody>
          <a:bodyPr/>
          <a:lstStyle>
            <a:lvl1pPr>
              <a:defRPr/>
            </a:lvl1pPr>
          </a:lstStyle>
          <a:p>
            <a:fld id="{5ADE3A16-E572-4B5D-88A6-FC34CAFA8887}" type="slidenum">
              <a:rPr lang="sv-SE"/>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sv-SE"/>
          </a:p>
        </p:txBody>
      </p:sp>
      <p:sp>
        <p:nvSpPr>
          <p:cNvPr id="3" name="Date Placeholder 2"/>
          <p:cNvSpPr>
            <a:spLocks noGrp="1"/>
          </p:cNvSpPr>
          <p:nvPr>
            <p:ph type="dt" sz="half" idx="10"/>
          </p:nvPr>
        </p:nvSpPr>
        <p:spPr/>
        <p:txBody>
          <a:bodyPr/>
          <a:lstStyle>
            <a:lvl1pPr>
              <a:defRPr/>
            </a:lvl1pPr>
          </a:lstStyle>
          <a:p>
            <a:endParaRPr lang="sv-SE"/>
          </a:p>
        </p:txBody>
      </p:sp>
      <p:sp>
        <p:nvSpPr>
          <p:cNvPr id="4" name="Footer Placeholder 3"/>
          <p:cNvSpPr>
            <a:spLocks noGrp="1"/>
          </p:cNvSpPr>
          <p:nvPr>
            <p:ph type="ftr" sz="quarter" idx="11"/>
          </p:nvPr>
        </p:nvSpPr>
        <p:spPr/>
        <p:txBody>
          <a:bodyPr/>
          <a:lstStyle>
            <a:lvl1pPr>
              <a:defRPr/>
            </a:lvl1pPr>
          </a:lstStyle>
          <a:p>
            <a:endParaRPr lang="sv-SE"/>
          </a:p>
        </p:txBody>
      </p:sp>
      <p:sp>
        <p:nvSpPr>
          <p:cNvPr id="5" name="Slide Number Placeholder 4"/>
          <p:cNvSpPr>
            <a:spLocks noGrp="1"/>
          </p:cNvSpPr>
          <p:nvPr>
            <p:ph type="sldNum" sz="quarter" idx="12"/>
          </p:nvPr>
        </p:nvSpPr>
        <p:spPr/>
        <p:txBody>
          <a:bodyPr/>
          <a:lstStyle>
            <a:lvl1pPr>
              <a:defRPr/>
            </a:lvl1pPr>
          </a:lstStyle>
          <a:p>
            <a:fld id="{11F389C9-A532-4AD3-9108-E1A21F5D0F35}" type="slidenum">
              <a:rPr lang="sv-SE"/>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sv-SE"/>
          </a:p>
        </p:txBody>
      </p:sp>
      <p:sp>
        <p:nvSpPr>
          <p:cNvPr id="3" name="Footer Placeholder 2"/>
          <p:cNvSpPr>
            <a:spLocks noGrp="1"/>
          </p:cNvSpPr>
          <p:nvPr>
            <p:ph type="ftr" sz="quarter" idx="11"/>
          </p:nvPr>
        </p:nvSpPr>
        <p:spPr/>
        <p:txBody>
          <a:bodyPr/>
          <a:lstStyle>
            <a:lvl1pPr>
              <a:defRPr/>
            </a:lvl1pPr>
          </a:lstStyle>
          <a:p>
            <a:endParaRPr lang="sv-SE"/>
          </a:p>
        </p:txBody>
      </p:sp>
      <p:sp>
        <p:nvSpPr>
          <p:cNvPr id="4" name="Slide Number Placeholder 3"/>
          <p:cNvSpPr>
            <a:spLocks noGrp="1"/>
          </p:cNvSpPr>
          <p:nvPr>
            <p:ph type="sldNum" sz="quarter" idx="12"/>
          </p:nvPr>
        </p:nvSpPr>
        <p:spPr/>
        <p:txBody>
          <a:bodyPr/>
          <a:lstStyle>
            <a:lvl1pPr>
              <a:defRPr/>
            </a:lvl1pPr>
          </a:lstStyle>
          <a:p>
            <a:fld id="{7E9D4929-50E4-412E-A159-E52824F80037}" type="slidenum">
              <a:rPr lang="sv-SE"/>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lvl1pPr>
              <a:defRPr/>
            </a:lvl1pPr>
          </a:lstStyle>
          <a:p>
            <a:endParaRPr lang="sv-SE"/>
          </a:p>
        </p:txBody>
      </p:sp>
      <p:sp>
        <p:nvSpPr>
          <p:cNvPr id="6" name="Footer Placeholder 5"/>
          <p:cNvSpPr>
            <a:spLocks noGrp="1"/>
          </p:cNvSpPr>
          <p:nvPr>
            <p:ph type="ftr" sz="quarter" idx="11"/>
          </p:nvPr>
        </p:nvSpPr>
        <p:spPr/>
        <p:txBody>
          <a:bodyPr/>
          <a:lstStyle>
            <a:lvl1pPr>
              <a:defRPr/>
            </a:lvl1pPr>
          </a:lstStyle>
          <a:p>
            <a:endParaRPr lang="sv-SE"/>
          </a:p>
        </p:txBody>
      </p:sp>
      <p:sp>
        <p:nvSpPr>
          <p:cNvPr id="7" name="Slide Number Placeholder 6"/>
          <p:cNvSpPr>
            <a:spLocks noGrp="1"/>
          </p:cNvSpPr>
          <p:nvPr>
            <p:ph type="sldNum" sz="quarter" idx="12"/>
          </p:nvPr>
        </p:nvSpPr>
        <p:spPr/>
        <p:txBody>
          <a:bodyPr/>
          <a:lstStyle>
            <a:lvl1pPr>
              <a:defRPr/>
            </a:lvl1pPr>
          </a:lstStyle>
          <a:p>
            <a:fld id="{05277299-0736-423C-A7A5-510CF3FD816E}" type="slidenum">
              <a:rPr lang="sv-SE"/>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lvl1pPr>
              <a:defRPr/>
            </a:lvl1pPr>
          </a:lstStyle>
          <a:p>
            <a:endParaRPr lang="sv-SE"/>
          </a:p>
        </p:txBody>
      </p:sp>
      <p:sp>
        <p:nvSpPr>
          <p:cNvPr id="6" name="Footer Placeholder 5"/>
          <p:cNvSpPr>
            <a:spLocks noGrp="1"/>
          </p:cNvSpPr>
          <p:nvPr>
            <p:ph type="ftr" sz="quarter" idx="11"/>
          </p:nvPr>
        </p:nvSpPr>
        <p:spPr/>
        <p:txBody>
          <a:bodyPr/>
          <a:lstStyle>
            <a:lvl1pPr>
              <a:defRPr/>
            </a:lvl1pPr>
          </a:lstStyle>
          <a:p>
            <a:endParaRPr lang="sv-SE"/>
          </a:p>
        </p:txBody>
      </p:sp>
      <p:sp>
        <p:nvSpPr>
          <p:cNvPr id="7" name="Slide Number Placeholder 6"/>
          <p:cNvSpPr>
            <a:spLocks noGrp="1"/>
          </p:cNvSpPr>
          <p:nvPr>
            <p:ph type="sldNum" sz="quarter" idx="12"/>
          </p:nvPr>
        </p:nvSpPr>
        <p:spPr/>
        <p:txBody>
          <a:bodyPr/>
          <a:lstStyle>
            <a:lvl1pPr>
              <a:defRPr/>
            </a:lvl1pPr>
          </a:lstStyle>
          <a:p>
            <a:fld id="{4F632C89-C433-42EE-A18D-426B4729560A}" type="slidenum">
              <a:rPr lang="sv-SE"/>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4" name="Picture 10" descr="Loggan"/>
          <p:cNvPicPr>
            <a:picLocks noChangeAspect="1" noChangeArrowheads="1"/>
          </p:cNvPicPr>
          <p:nvPr/>
        </p:nvPicPr>
        <p:blipFill>
          <a:blip r:embed="rId14" cstate="print"/>
          <a:srcRect/>
          <a:stretch>
            <a:fillRect/>
          </a:stretch>
        </p:blipFill>
        <p:spPr bwMode="auto">
          <a:xfrm>
            <a:off x="7677150" y="6188075"/>
            <a:ext cx="1185863" cy="417513"/>
          </a:xfrm>
          <a:prstGeom prst="rect">
            <a:avLst/>
          </a:prstGeom>
          <a:noFill/>
        </p:spPr>
      </p:pic>
      <p:sp>
        <p:nvSpPr>
          <p:cNvPr id="1031" name="Rectangle 7"/>
          <p:cNvSpPr>
            <a:spLocks noChangeArrowheads="1"/>
          </p:cNvSpPr>
          <p:nvPr/>
        </p:nvSpPr>
        <p:spPr bwMode="auto">
          <a:xfrm>
            <a:off x="0" y="0"/>
            <a:ext cx="1143000" cy="6858000"/>
          </a:xfrm>
          <a:prstGeom prst="rect">
            <a:avLst/>
          </a:prstGeom>
          <a:solidFill>
            <a:srgbClr val="BE2D00"/>
          </a:solidFill>
          <a:ln w="9525">
            <a:noFill/>
            <a:miter lim="800000"/>
            <a:headEnd/>
            <a:tailEnd/>
          </a:ln>
          <a:effectLst/>
        </p:spPr>
        <p:txBody>
          <a:bodyPr wrap="none" anchor="ctr"/>
          <a:lstStyle/>
          <a:p>
            <a:endParaRPr lang="en-GB"/>
          </a:p>
        </p:txBody>
      </p:sp>
      <p:sp>
        <p:nvSpPr>
          <p:cNvPr id="1033" name="Text Box 9"/>
          <p:cNvSpPr txBox="1">
            <a:spLocks noChangeArrowheads="1"/>
          </p:cNvSpPr>
          <p:nvPr/>
        </p:nvSpPr>
        <p:spPr bwMode="auto">
          <a:xfrm>
            <a:off x="44450" y="239713"/>
            <a:ext cx="1041400" cy="304800"/>
          </a:xfrm>
          <a:prstGeom prst="rect">
            <a:avLst/>
          </a:prstGeom>
          <a:noFill/>
          <a:ln w="9525">
            <a:noFill/>
            <a:miter lim="800000"/>
            <a:headEnd/>
            <a:tailEnd/>
          </a:ln>
          <a:effectLst/>
        </p:spPr>
        <p:txBody>
          <a:bodyPr wrap="none">
            <a:spAutoFit/>
          </a:bodyPr>
          <a:lstStyle/>
          <a:p>
            <a:r>
              <a:rPr lang="sv-SE" sz="1400">
                <a:solidFill>
                  <a:schemeClr val="bg1"/>
                </a:solidFill>
                <a:latin typeface="Arial" charset="0"/>
              </a:rPr>
              <a:t>skane.com</a:t>
            </a:r>
          </a:p>
        </p:txBody>
      </p:sp>
      <p:sp>
        <p:nvSpPr>
          <p:cNvPr id="1040" name="Rectangle 16"/>
          <p:cNvSpPr>
            <a:spLocks noGrp="1" noChangeArrowheads="1"/>
          </p:cNvSpPr>
          <p:nvPr>
            <p:ph type="title"/>
          </p:nvPr>
        </p:nvSpPr>
        <p:spPr bwMode="auto">
          <a:xfrm>
            <a:off x="1535113" y="609600"/>
            <a:ext cx="7307262"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sv-SE" smtClean="0"/>
              <a:t>Klicka här för att ändra format på bakgrundsrubriken</a:t>
            </a:r>
          </a:p>
        </p:txBody>
      </p:sp>
      <p:sp>
        <p:nvSpPr>
          <p:cNvPr id="1041" name="Rectangle 17"/>
          <p:cNvSpPr>
            <a:spLocks noGrp="1" noChangeArrowheads="1"/>
          </p:cNvSpPr>
          <p:nvPr>
            <p:ph type="body" idx="1"/>
          </p:nvPr>
        </p:nvSpPr>
        <p:spPr bwMode="auto">
          <a:xfrm>
            <a:off x="1549400" y="1955800"/>
            <a:ext cx="732155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p>
        </p:txBody>
      </p:sp>
      <p:sp>
        <p:nvSpPr>
          <p:cNvPr id="1042" name="Rectangle 18"/>
          <p:cNvSpPr>
            <a:spLocks noGrp="1" noChangeArrowheads="1"/>
          </p:cNvSpPr>
          <p:nvPr>
            <p:ph type="dt" sz="half" idx="2"/>
          </p:nvPr>
        </p:nvSpPr>
        <p:spPr bwMode="auto">
          <a:xfrm>
            <a:off x="0" y="6400800"/>
            <a:ext cx="1112838"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endParaRPr lang="sv-SE"/>
          </a:p>
        </p:txBody>
      </p:sp>
      <p:sp>
        <p:nvSpPr>
          <p:cNvPr id="1043" name="Rectangle 19"/>
          <p:cNvSpPr>
            <a:spLocks noGrp="1" noChangeArrowheads="1"/>
          </p:cNvSpPr>
          <p:nvPr>
            <p:ph type="ftr" sz="quarter" idx="3"/>
          </p:nvPr>
        </p:nvSpPr>
        <p:spPr bwMode="auto">
          <a:xfrm>
            <a:off x="3124200" y="6400800"/>
            <a:ext cx="2895600" cy="2873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sv-SE"/>
          </a:p>
        </p:txBody>
      </p:sp>
      <p:sp>
        <p:nvSpPr>
          <p:cNvPr id="1044" name="Rectangle 20"/>
          <p:cNvSpPr>
            <a:spLocks noGrp="1" noChangeArrowheads="1"/>
          </p:cNvSpPr>
          <p:nvPr>
            <p:ph type="sldNum" sz="quarter" idx="4"/>
          </p:nvPr>
        </p:nvSpPr>
        <p:spPr bwMode="auto">
          <a:xfrm>
            <a:off x="1203325" y="6400800"/>
            <a:ext cx="7048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F773176-9BC9-470A-9AFA-63D0D07BAF71}" type="slidenum">
              <a:rPr lang="sv-SE"/>
              <a:pPr/>
              <a:t>‹#›</a:t>
            </a:fld>
            <a:endParaRPr lang="sv-SE"/>
          </a:p>
        </p:txBody>
      </p:sp>
      <p:sp>
        <p:nvSpPr>
          <p:cNvPr id="1046" name="Text Box 22"/>
          <p:cNvSpPr txBox="1">
            <a:spLocks noChangeArrowheads="1"/>
          </p:cNvSpPr>
          <p:nvPr/>
        </p:nvSpPr>
        <p:spPr bwMode="auto">
          <a:xfrm>
            <a:off x="6281738" y="369888"/>
            <a:ext cx="2505075" cy="457200"/>
          </a:xfrm>
          <a:prstGeom prst="rect">
            <a:avLst/>
          </a:prstGeom>
          <a:noFill/>
          <a:ln w="9525">
            <a:noFill/>
            <a:miter lim="800000"/>
            <a:headEnd/>
            <a:tailEnd/>
          </a:ln>
          <a:effectLst/>
        </p:spPr>
        <p:txBody>
          <a:bodyPr>
            <a:spAutoFit/>
          </a:bodyPr>
          <a:lstStyle/>
          <a:p>
            <a:pPr algn="l"/>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rtl="0" eaLnBrk="1" fontAlgn="base" hangingPunct="1">
        <a:spcBef>
          <a:spcPct val="0"/>
        </a:spcBef>
        <a:spcAft>
          <a:spcPct val="0"/>
        </a:spcAft>
        <a:defRPr sz="3200">
          <a:solidFill>
            <a:schemeClr val="tx2"/>
          </a:solidFill>
          <a:latin typeface="+mj-lt"/>
          <a:ea typeface="+mj-ea"/>
          <a:cs typeface="+mj-cs"/>
        </a:defRPr>
      </a:lvl1pPr>
      <a:lvl2pPr algn="l" rtl="0" eaLnBrk="1" fontAlgn="base" hangingPunct="1">
        <a:spcBef>
          <a:spcPct val="0"/>
        </a:spcBef>
        <a:spcAft>
          <a:spcPct val="0"/>
        </a:spcAft>
        <a:defRPr sz="3200">
          <a:solidFill>
            <a:schemeClr val="tx2"/>
          </a:solidFill>
          <a:latin typeface="Arial" charset="0"/>
        </a:defRPr>
      </a:lvl2pPr>
      <a:lvl3pPr algn="l" rtl="0" eaLnBrk="1" fontAlgn="base" hangingPunct="1">
        <a:spcBef>
          <a:spcPct val="0"/>
        </a:spcBef>
        <a:spcAft>
          <a:spcPct val="0"/>
        </a:spcAft>
        <a:defRPr sz="3200">
          <a:solidFill>
            <a:schemeClr val="tx2"/>
          </a:solidFill>
          <a:latin typeface="Arial" charset="0"/>
        </a:defRPr>
      </a:lvl3pPr>
      <a:lvl4pPr algn="l" rtl="0" eaLnBrk="1" fontAlgn="base" hangingPunct="1">
        <a:spcBef>
          <a:spcPct val="0"/>
        </a:spcBef>
        <a:spcAft>
          <a:spcPct val="0"/>
        </a:spcAft>
        <a:defRPr sz="3200">
          <a:solidFill>
            <a:schemeClr val="tx2"/>
          </a:solidFill>
          <a:latin typeface="Arial" charset="0"/>
        </a:defRPr>
      </a:lvl4pPr>
      <a:lvl5pPr algn="l" rtl="0" eaLnBrk="1" fontAlgn="base" hangingPunct="1">
        <a:spcBef>
          <a:spcPct val="0"/>
        </a:spcBef>
        <a:spcAft>
          <a:spcPct val="0"/>
        </a:spcAft>
        <a:defRPr sz="3200">
          <a:solidFill>
            <a:schemeClr val="tx2"/>
          </a:solidFill>
          <a:latin typeface="Arial" charset="0"/>
        </a:defRPr>
      </a:lvl5pPr>
      <a:lvl6pPr marL="457200" algn="l" rtl="0" eaLnBrk="1" fontAlgn="base" hangingPunct="1">
        <a:spcBef>
          <a:spcPct val="0"/>
        </a:spcBef>
        <a:spcAft>
          <a:spcPct val="0"/>
        </a:spcAft>
        <a:defRPr sz="3200">
          <a:solidFill>
            <a:schemeClr val="tx2"/>
          </a:solidFill>
          <a:latin typeface="Arial" charset="0"/>
        </a:defRPr>
      </a:lvl6pPr>
      <a:lvl7pPr marL="914400" algn="l" rtl="0" eaLnBrk="1" fontAlgn="base" hangingPunct="1">
        <a:spcBef>
          <a:spcPct val="0"/>
        </a:spcBef>
        <a:spcAft>
          <a:spcPct val="0"/>
        </a:spcAft>
        <a:defRPr sz="3200">
          <a:solidFill>
            <a:schemeClr val="tx2"/>
          </a:solidFill>
          <a:latin typeface="Arial" charset="0"/>
        </a:defRPr>
      </a:lvl7pPr>
      <a:lvl8pPr marL="1371600" algn="l" rtl="0" eaLnBrk="1" fontAlgn="base" hangingPunct="1">
        <a:spcBef>
          <a:spcPct val="0"/>
        </a:spcBef>
        <a:spcAft>
          <a:spcPct val="0"/>
        </a:spcAft>
        <a:defRPr sz="3200">
          <a:solidFill>
            <a:schemeClr val="tx2"/>
          </a:solidFill>
          <a:latin typeface="Arial" charset="0"/>
        </a:defRPr>
      </a:lvl8pPr>
      <a:lvl9pPr marL="1828800" algn="l" rtl="0" eaLnBrk="1" fontAlgn="base" hangingPunct="1">
        <a:spcBef>
          <a:spcPct val="0"/>
        </a:spcBef>
        <a:spcAft>
          <a:spcPct val="0"/>
        </a:spcAft>
        <a:defRPr sz="3200">
          <a:solidFill>
            <a:schemeClr val="tx2"/>
          </a:solidFill>
          <a:latin typeface="Arial" charset="0"/>
        </a:defRPr>
      </a:lvl9pPr>
    </p:titleStyle>
    <p:bodyStyle>
      <a:lvl1pPr marL="342900" indent="-342900" algn="l" rtl="0" eaLnBrk="1" fontAlgn="base" hangingPunct="1">
        <a:spcBef>
          <a:spcPct val="20000"/>
        </a:spcBef>
        <a:spcAft>
          <a:spcPct val="0"/>
        </a:spcAft>
        <a:buChar char="•"/>
        <a:defRPr sz="2000">
          <a:solidFill>
            <a:schemeClr val="tx1"/>
          </a:solidFill>
          <a:latin typeface="+mn-lt"/>
          <a:ea typeface="+mn-ea"/>
          <a:cs typeface="+mn-cs"/>
        </a:defRPr>
      </a:lvl1pPr>
      <a:lvl2pPr marL="742950" indent="-285750" algn="l" rtl="0" eaLnBrk="1" fontAlgn="base" hangingPunct="1">
        <a:spcBef>
          <a:spcPct val="20000"/>
        </a:spcBef>
        <a:spcAft>
          <a:spcPct val="0"/>
        </a:spcAft>
        <a:buChar char="–"/>
        <a:defRPr sz="19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7.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8.e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9.e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0.e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11.e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12.e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13.e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14.e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15.e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16.e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image" Target="../media/image17.e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16.vml"/><Relationship Id="rId4" Type="http://schemas.openxmlformats.org/officeDocument/2006/relationships/image" Target="../media/image18.e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image" Target="../media/image19.e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8.vml"/><Relationship Id="rId4" Type="http://schemas.openxmlformats.org/officeDocument/2006/relationships/image" Target="../media/image20.emf"/></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19.vml"/><Relationship Id="rId4" Type="http://schemas.openxmlformats.org/officeDocument/2006/relationships/image" Target="../media/image21.emf"/></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20.vml"/><Relationship Id="rId4" Type="http://schemas.openxmlformats.org/officeDocument/2006/relationships/image" Target="../media/image22.e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21.vml"/><Relationship Id="rId4" Type="http://schemas.openxmlformats.org/officeDocument/2006/relationships/image" Target="../media/image23.emf"/></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22.vml"/><Relationship Id="rId4" Type="http://schemas.openxmlformats.org/officeDocument/2006/relationships/image" Target="../media/image24.emf"/></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23.vml"/><Relationship Id="rId4" Type="http://schemas.openxmlformats.org/officeDocument/2006/relationships/image" Target="../media/image25.emf"/></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24.vml"/><Relationship Id="rId4" Type="http://schemas.openxmlformats.org/officeDocument/2006/relationships/image" Target="../media/image26.e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25.vml"/><Relationship Id="rId4" Type="http://schemas.openxmlformats.org/officeDocument/2006/relationships/image" Target="../media/image27.emf"/></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26.vml"/><Relationship Id="rId4" Type="http://schemas.openxmlformats.org/officeDocument/2006/relationships/image" Target="../media/image28.emf"/></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27.vml"/><Relationship Id="rId4" Type="http://schemas.openxmlformats.org/officeDocument/2006/relationships/image" Target="../media/image29.emf"/></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28.vml"/><Relationship Id="rId4" Type="http://schemas.openxmlformats.org/officeDocument/2006/relationships/image" Target="../media/image30.emf"/></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29.vml"/><Relationship Id="rId4" Type="http://schemas.openxmlformats.org/officeDocument/2006/relationships/image" Target="../media/image31.emf"/></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2.xml"/><Relationship Id="rId1" Type="http://schemas.openxmlformats.org/officeDocument/2006/relationships/vmlDrawing" Target="../drawings/vmlDrawing30.vml"/><Relationship Id="rId4" Type="http://schemas.openxmlformats.org/officeDocument/2006/relationships/image" Target="../media/image32.emf"/></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31.vml"/><Relationship Id="rId4" Type="http://schemas.openxmlformats.org/officeDocument/2006/relationships/image" Target="../media/image33.emf"/></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2.xml"/><Relationship Id="rId1" Type="http://schemas.openxmlformats.org/officeDocument/2006/relationships/vmlDrawing" Target="../drawings/vmlDrawing32.vml"/><Relationship Id="rId4" Type="http://schemas.openxmlformats.org/officeDocument/2006/relationships/image" Target="../media/image34.emf"/></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6.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Oval 6"/>
          <p:cNvSpPr>
            <a:spLocks noChangeArrowheads="1"/>
          </p:cNvSpPr>
          <p:nvPr/>
        </p:nvSpPr>
        <p:spPr bwMode="auto">
          <a:xfrm>
            <a:off x="19050" y="6740525"/>
            <a:ext cx="88900" cy="88900"/>
          </a:xfrm>
          <a:prstGeom prst="ellipse">
            <a:avLst/>
          </a:prstGeom>
          <a:solidFill>
            <a:srgbClr val="E4D900"/>
          </a:solidFill>
          <a:ln w="9525">
            <a:noFill/>
            <a:round/>
            <a:headEnd/>
            <a:tailEnd/>
          </a:ln>
          <a:effectLst/>
        </p:spPr>
        <p:txBody>
          <a:bodyPr wrap="none" anchor="ctr"/>
          <a:lstStyle/>
          <a:p>
            <a:endParaRPr lang="sv-SE"/>
          </a:p>
        </p:txBody>
      </p:sp>
      <p:sp>
        <p:nvSpPr>
          <p:cNvPr id="3084" name="Rectangle 12"/>
          <p:cNvSpPr>
            <a:spLocks noGrp="1" noChangeArrowheads="1"/>
          </p:cNvSpPr>
          <p:nvPr>
            <p:ph type="body" idx="1"/>
          </p:nvPr>
        </p:nvSpPr>
        <p:spPr>
          <a:xfrm>
            <a:off x="1549400" y="1501775"/>
            <a:ext cx="7321550" cy="4114800"/>
          </a:xfrm>
          <a:noFill/>
          <a:ln/>
        </p:spPr>
        <p:txBody>
          <a:bodyPr/>
          <a:lstStyle/>
          <a:p>
            <a:pPr>
              <a:buFontTx/>
              <a:buNone/>
            </a:pPr>
            <a:r>
              <a:rPr lang="sv-SE" sz="3200" dirty="0"/>
              <a:t>Inkvarteringsstatistik </a:t>
            </a:r>
            <a:r>
              <a:rPr lang="sv-SE" sz="3200" dirty="0" smtClean="0"/>
              <a:t>december 2011</a:t>
            </a:r>
            <a:endParaRPr lang="sv-SE" sz="3200" dirty="0"/>
          </a:p>
        </p:txBody>
      </p:sp>
      <p:pic>
        <p:nvPicPr>
          <p:cNvPr id="3085" name="Picture 13" descr="skane_payoff_eng"/>
          <p:cNvPicPr>
            <a:picLocks noChangeAspect="1" noChangeArrowheads="1"/>
          </p:cNvPicPr>
          <p:nvPr/>
        </p:nvPicPr>
        <p:blipFill>
          <a:blip r:embed="rId2" cstate="print"/>
          <a:srcRect/>
          <a:stretch>
            <a:fillRect/>
          </a:stretch>
        </p:blipFill>
        <p:spPr bwMode="auto">
          <a:xfrm>
            <a:off x="2171700" y="2309813"/>
            <a:ext cx="4800600" cy="22733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30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a:xfrm>
            <a:off x="1487488" y="228600"/>
            <a:ext cx="7307262" cy="1143000"/>
          </a:xfrm>
        </p:spPr>
        <p:txBody>
          <a:bodyPr/>
          <a:lstStyle/>
          <a:p>
            <a:r>
              <a:rPr lang="sv-SE" dirty="0"/>
              <a:t>Gästnätter efter nationalitet Skåne</a:t>
            </a:r>
            <a:br>
              <a:rPr lang="sv-SE" dirty="0"/>
            </a:br>
            <a:r>
              <a:rPr lang="sv-SE" dirty="0" smtClean="0"/>
              <a:t>jan-dec 2011</a:t>
            </a:r>
            <a:r>
              <a:rPr lang="sv-SE" dirty="0"/>
              <a:t/>
            </a:r>
            <a:br>
              <a:rPr lang="sv-SE" dirty="0"/>
            </a:br>
            <a:r>
              <a:rPr lang="sv-SE" sz="2000" i="1" dirty="0"/>
              <a:t>stugby/vandrarhem</a:t>
            </a:r>
            <a:endParaRPr lang="sv-SE" sz="2000" dirty="0"/>
          </a:p>
        </p:txBody>
      </p:sp>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graphicFrame>
        <p:nvGraphicFramePr>
          <p:cNvPr id="2" name="Platshållare för tabell 1"/>
          <p:cNvGraphicFramePr>
            <a:graphicFrameLocks noGrp="1"/>
          </p:cNvGraphicFramePr>
          <p:nvPr>
            <p:ph type="tbl" idx="1"/>
            <p:extLst>
              <p:ext uri="{D42A27DB-BD31-4B8C-83A1-F6EECF244321}">
                <p14:modId xmlns:p14="http://schemas.microsoft.com/office/powerpoint/2010/main" val="2415246403"/>
              </p:ext>
            </p:extLst>
          </p:nvPr>
        </p:nvGraphicFramePr>
        <p:xfrm>
          <a:off x="1588656" y="1542478"/>
          <a:ext cx="7241308" cy="4416000"/>
        </p:xfrm>
        <a:graphic>
          <a:graphicData uri="http://schemas.openxmlformats.org/drawingml/2006/table">
            <a:tbl>
              <a:tblPr>
                <a:tableStyleId>{5C22544A-7EE6-4342-B048-85BDC9FD1C3A}</a:tableStyleId>
              </a:tblPr>
              <a:tblGrid>
                <a:gridCol w="1887155"/>
                <a:gridCol w="2458496"/>
                <a:gridCol w="2895657"/>
              </a:tblGrid>
              <a:tr h="0">
                <a:tc>
                  <a:txBody>
                    <a:bodyPr/>
                    <a:lstStyle/>
                    <a:p>
                      <a:pPr algn="l" fontAlgn="b"/>
                      <a:r>
                        <a:rPr lang="sv-SE" sz="1000" u="none" strike="noStrike">
                          <a:effectLst/>
                        </a:rPr>
                        <a:t>Nationalitet</a:t>
                      </a:r>
                      <a:endParaRPr lang="sv-SE" sz="1000" b="1"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sv-SE" sz="1000" u="none" strike="noStrike">
                          <a:effectLst/>
                        </a:rPr>
                        <a:t>Gästnätter</a:t>
                      </a:r>
                      <a:endParaRPr lang="sv-SE" sz="1000" b="1"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sv-SE" sz="1000" u="none" strike="noStrike">
                          <a:effectLst/>
                        </a:rPr>
                        <a:t>Utveckling jämfört med samma period föregående år</a:t>
                      </a:r>
                      <a:endParaRPr lang="sv-SE" sz="1000" b="1"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dirty="0">
                          <a:effectLst/>
                        </a:rPr>
                        <a:t>Sverige</a:t>
                      </a:r>
                      <a:endParaRPr lang="sv-SE" sz="1000" b="0" i="0" u="none" strike="noStrike" dirty="0">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285 574</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-4%</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Danmark</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18 555</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Norge</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3 043</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-43%</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Finland</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6 108</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194%</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Island</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498</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-19%</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Tyskland</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23 339</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0%</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Storbritannien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2 629</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20%</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Irland</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395</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221%</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Nederländerna</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7 810</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-10%</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Schweiz</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2 564</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60%</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Italien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1 436</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-12%</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Spanien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1 553</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Polen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7 478</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-5%</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Ryssland</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1 728</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82%</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Ungern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690</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10%</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Tjeckien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1 641</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29%</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USA</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2 101</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31%</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Kina</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484</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dirty="0">
                          <a:effectLst/>
                        </a:rPr>
                        <a:t>15%</a:t>
                      </a:r>
                      <a:endParaRPr lang="sv-SE" sz="1000" b="0" i="0" u="none" strike="noStrike" dirty="0">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1487488" y="228600"/>
            <a:ext cx="7307262" cy="1143000"/>
          </a:xfrm>
        </p:spPr>
        <p:txBody>
          <a:bodyPr/>
          <a:lstStyle/>
          <a:p>
            <a:r>
              <a:rPr lang="sv-SE" dirty="0"/>
              <a:t>Gästnätter efter nationalitet Skåne</a:t>
            </a:r>
            <a:br>
              <a:rPr lang="sv-SE" dirty="0"/>
            </a:br>
            <a:r>
              <a:rPr lang="sv-SE" dirty="0" smtClean="0"/>
              <a:t>december 2011</a:t>
            </a:r>
            <a:r>
              <a:rPr lang="sv-SE" dirty="0"/>
              <a:t/>
            </a:r>
            <a:br>
              <a:rPr lang="sv-SE" dirty="0"/>
            </a:br>
            <a:r>
              <a:rPr lang="sv-SE" sz="2000" i="1" dirty="0"/>
              <a:t>hotell, stugby och vandrarhem</a:t>
            </a:r>
            <a:endParaRPr lang="sv-SE" sz="2000" dirty="0"/>
          </a:p>
        </p:txBody>
      </p:sp>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graphicFrame>
        <p:nvGraphicFramePr>
          <p:cNvPr id="2" name="Platshållare för tabell 1"/>
          <p:cNvGraphicFramePr>
            <a:graphicFrameLocks noGrp="1"/>
          </p:cNvGraphicFramePr>
          <p:nvPr>
            <p:ph type="tbl" idx="1"/>
            <p:extLst>
              <p:ext uri="{D42A27DB-BD31-4B8C-83A1-F6EECF244321}">
                <p14:modId xmlns:p14="http://schemas.microsoft.com/office/powerpoint/2010/main" val="3082144239"/>
              </p:ext>
            </p:extLst>
          </p:nvPr>
        </p:nvGraphicFramePr>
        <p:xfrm>
          <a:off x="1583138" y="1542200"/>
          <a:ext cx="7124133" cy="4416000"/>
        </p:xfrm>
        <a:graphic>
          <a:graphicData uri="http://schemas.openxmlformats.org/drawingml/2006/table">
            <a:tbl>
              <a:tblPr>
                <a:tableStyleId>{5C22544A-7EE6-4342-B048-85BDC9FD1C3A}</a:tableStyleId>
              </a:tblPr>
              <a:tblGrid>
                <a:gridCol w="1856619"/>
                <a:gridCol w="2418713"/>
                <a:gridCol w="2848801"/>
              </a:tblGrid>
              <a:tr h="146072">
                <a:tc>
                  <a:txBody>
                    <a:bodyPr/>
                    <a:lstStyle/>
                    <a:p>
                      <a:pPr algn="l" fontAlgn="b"/>
                      <a:r>
                        <a:rPr lang="sv-SE" sz="1000" u="none" strike="noStrike">
                          <a:effectLst/>
                        </a:rPr>
                        <a:t>Nationalitet</a:t>
                      </a:r>
                      <a:endParaRPr lang="sv-SE" sz="1000" b="1"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sv-SE" sz="1000" u="none" strike="noStrike">
                          <a:effectLst/>
                        </a:rPr>
                        <a:t>Gästnätter</a:t>
                      </a:r>
                      <a:endParaRPr lang="sv-SE" sz="1000" b="1"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sv-SE" sz="1000" u="none" strike="noStrike">
                          <a:effectLst/>
                        </a:rPr>
                        <a:t>Utveckling jämfört med samma period föregående år</a:t>
                      </a:r>
                      <a:endParaRPr lang="sv-SE" sz="1000" b="1"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Sverige</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142 467</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Danmark</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9 372</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Norge</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2 065</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78%</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Finland</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991</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10%</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3461">
                <a:tc>
                  <a:txBody>
                    <a:bodyPr/>
                    <a:lstStyle/>
                    <a:p>
                      <a:pPr algn="l" fontAlgn="t"/>
                      <a:r>
                        <a:rPr lang="sv-SE" sz="1000" u="none" strike="noStrike">
                          <a:effectLst/>
                        </a:rPr>
                        <a:t>Island</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42</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-42%</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Tyskland</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4 714</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Storbritannien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2 317</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-4%</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Irland</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67</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-7%</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Nederländerna</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1 262</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23%</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Schweiz</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809</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48%</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3461">
                <a:tc>
                  <a:txBody>
                    <a:bodyPr/>
                    <a:lstStyle/>
                    <a:p>
                      <a:pPr algn="l" fontAlgn="t"/>
                      <a:r>
                        <a:rPr lang="sv-SE" sz="1000" u="none" strike="noStrike">
                          <a:effectLst/>
                        </a:rPr>
                        <a:t>Italien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1 089</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4%</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Spanien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538</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13%</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Polen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913</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-8%</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Ryssland</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1 108</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-4%</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Ungern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171</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28%</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Tjeckien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156</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15%</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3461">
                <a:tc>
                  <a:txBody>
                    <a:bodyPr/>
                    <a:lstStyle/>
                    <a:p>
                      <a:pPr algn="l" fontAlgn="t"/>
                      <a:r>
                        <a:rPr lang="sv-SE" sz="1000" u="none" strike="noStrike">
                          <a:effectLst/>
                        </a:rPr>
                        <a:t>USA</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1 373</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-27%</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Kina</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826</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dirty="0">
                          <a:effectLst/>
                        </a:rPr>
                        <a:t>116%</a:t>
                      </a:r>
                      <a:endParaRPr lang="sv-SE" sz="1000" b="0" i="0" u="none" strike="noStrike" dirty="0">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a:xfrm>
            <a:off x="1487488" y="228600"/>
            <a:ext cx="7307262" cy="1143000"/>
          </a:xfrm>
        </p:spPr>
        <p:txBody>
          <a:bodyPr/>
          <a:lstStyle/>
          <a:p>
            <a:r>
              <a:rPr lang="sv-SE" dirty="0"/>
              <a:t>Gästnätter efter nationalitet Skåne</a:t>
            </a:r>
            <a:br>
              <a:rPr lang="sv-SE" dirty="0"/>
            </a:br>
            <a:r>
              <a:rPr lang="sv-SE" dirty="0" smtClean="0"/>
              <a:t>jan-dec 2011</a:t>
            </a:r>
            <a:r>
              <a:rPr lang="sv-SE" dirty="0"/>
              <a:t/>
            </a:r>
            <a:br>
              <a:rPr lang="sv-SE" dirty="0"/>
            </a:br>
            <a:r>
              <a:rPr lang="sv-SE" sz="2000" i="1" dirty="0"/>
              <a:t>hotell, stugby och vandrarhem</a:t>
            </a:r>
            <a:endParaRPr lang="sv-SE" sz="2000" dirty="0"/>
          </a:p>
        </p:txBody>
      </p:sp>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graphicFrame>
        <p:nvGraphicFramePr>
          <p:cNvPr id="2" name="Platshållare för tabell 1"/>
          <p:cNvGraphicFramePr>
            <a:graphicFrameLocks noGrp="1"/>
          </p:cNvGraphicFramePr>
          <p:nvPr>
            <p:ph type="tbl" idx="1"/>
            <p:extLst>
              <p:ext uri="{D42A27DB-BD31-4B8C-83A1-F6EECF244321}">
                <p14:modId xmlns:p14="http://schemas.microsoft.com/office/powerpoint/2010/main" val="3660581558"/>
              </p:ext>
            </p:extLst>
          </p:nvPr>
        </p:nvGraphicFramePr>
        <p:xfrm>
          <a:off x="1569493" y="1555849"/>
          <a:ext cx="7192371" cy="4416000"/>
        </p:xfrm>
        <a:graphic>
          <a:graphicData uri="http://schemas.openxmlformats.org/drawingml/2006/table">
            <a:tbl>
              <a:tblPr>
                <a:tableStyleId>{5C22544A-7EE6-4342-B048-85BDC9FD1C3A}</a:tableStyleId>
              </a:tblPr>
              <a:tblGrid>
                <a:gridCol w="1874402"/>
                <a:gridCol w="2441881"/>
                <a:gridCol w="2876088"/>
              </a:tblGrid>
              <a:tr h="0">
                <a:tc>
                  <a:txBody>
                    <a:bodyPr/>
                    <a:lstStyle/>
                    <a:p>
                      <a:pPr algn="l" fontAlgn="b"/>
                      <a:r>
                        <a:rPr lang="sv-SE" sz="1000" u="none" strike="noStrike">
                          <a:effectLst/>
                        </a:rPr>
                        <a:t>Nationalitet</a:t>
                      </a:r>
                      <a:endParaRPr lang="sv-SE" sz="1000" b="1"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sv-SE" sz="1000" u="none" strike="noStrike">
                          <a:effectLst/>
                        </a:rPr>
                        <a:t>Gästnätter</a:t>
                      </a:r>
                      <a:endParaRPr lang="sv-SE" sz="1000" b="1"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sv-SE" sz="1000" u="none" strike="noStrike">
                          <a:effectLst/>
                        </a:rPr>
                        <a:t>Utveckling jämfört med samma period föregående år</a:t>
                      </a:r>
                      <a:endParaRPr lang="sv-SE" sz="1000" b="1"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Sverige</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2 639 871</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Danmark</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137 740</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-8%</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Norge</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44 887</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Finland</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25 564</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18%</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Island</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2 061</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17%</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Tyskland</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115 212</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8%</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Storbritannien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51 499</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11%</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Irland</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2 555</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-10%</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Nederländerna</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29 740</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0%</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Schweiz</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14 814</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28%</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Italien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19 170</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Spanien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11 907</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26%</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Polen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20 019</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Ryssland</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21 606</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-23%</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Ungern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2 615</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Tjeckien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3 569</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-8%</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USA</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34 206</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15%</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Kina</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12 039</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dirty="0">
                          <a:effectLst/>
                        </a:rPr>
                        <a:t>38%</a:t>
                      </a:r>
                      <a:endParaRPr lang="sv-SE" sz="1000" b="0" i="0" u="none" strike="noStrike" dirty="0">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ChangeArrowheads="1"/>
          </p:cNvSpPr>
          <p:nvPr>
            <p:ph type="title"/>
          </p:nvPr>
        </p:nvSpPr>
        <p:spPr>
          <a:xfrm>
            <a:off x="1487488" y="228600"/>
            <a:ext cx="7307262" cy="1143000"/>
          </a:xfrm>
        </p:spPr>
        <p:txBody>
          <a:bodyPr/>
          <a:lstStyle/>
          <a:p>
            <a:r>
              <a:rPr lang="sv-SE" dirty="0"/>
              <a:t>Gästnätter efter nationalitet Skåne</a:t>
            </a:r>
            <a:br>
              <a:rPr lang="sv-SE" dirty="0"/>
            </a:br>
            <a:r>
              <a:rPr lang="sv-SE" dirty="0" smtClean="0"/>
              <a:t>december 2011</a:t>
            </a:r>
            <a:r>
              <a:rPr lang="sv-SE" dirty="0"/>
              <a:t/>
            </a:r>
            <a:br>
              <a:rPr lang="sv-SE" dirty="0"/>
            </a:br>
            <a:r>
              <a:rPr lang="sv-SE" sz="2000" i="1" dirty="0"/>
              <a:t>camping</a:t>
            </a:r>
            <a:endParaRPr lang="sv-SE" sz="2000" dirty="0"/>
          </a:p>
        </p:txBody>
      </p:sp>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graphicFrame>
        <p:nvGraphicFramePr>
          <p:cNvPr id="2" name="Platshållare för tabell 1"/>
          <p:cNvGraphicFramePr>
            <a:graphicFrameLocks noGrp="1"/>
          </p:cNvGraphicFramePr>
          <p:nvPr>
            <p:ph type="tbl" idx="1"/>
            <p:extLst>
              <p:ext uri="{D42A27DB-BD31-4B8C-83A1-F6EECF244321}">
                <p14:modId xmlns:p14="http://schemas.microsoft.com/office/powerpoint/2010/main" val="3587381830"/>
              </p:ext>
            </p:extLst>
          </p:nvPr>
        </p:nvGraphicFramePr>
        <p:xfrm>
          <a:off x="1569493" y="1569490"/>
          <a:ext cx="7192370" cy="4005600"/>
        </p:xfrm>
        <a:graphic>
          <a:graphicData uri="http://schemas.openxmlformats.org/drawingml/2006/table">
            <a:tbl>
              <a:tblPr>
                <a:tableStyleId>{5C22544A-7EE6-4342-B048-85BDC9FD1C3A}</a:tableStyleId>
              </a:tblPr>
              <a:tblGrid>
                <a:gridCol w="1874402"/>
                <a:gridCol w="2441880"/>
                <a:gridCol w="2876088"/>
              </a:tblGrid>
              <a:tr h="0">
                <a:tc>
                  <a:txBody>
                    <a:bodyPr/>
                    <a:lstStyle/>
                    <a:p>
                      <a:pPr algn="l" fontAlgn="b"/>
                      <a:r>
                        <a:rPr lang="sv-SE" sz="1000" u="none" strike="noStrike">
                          <a:effectLst/>
                        </a:rPr>
                        <a:t>Nationalitet</a:t>
                      </a:r>
                      <a:endParaRPr lang="sv-SE" sz="1000" b="1"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sv-SE" sz="1000" u="none" strike="noStrike">
                          <a:effectLst/>
                        </a:rPr>
                        <a:t>Gästnätter</a:t>
                      </a:r>
                      <a:endParaRPr lang="sv-SE" sz="1000" b="1"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sv-SE" sz="1000" u="none" strike="noStrike">
                          <a:effectLst/>
                        </a:rPr>
                        <a:t>Utveckling jämfört med samma period föregående år</a:t>
                      </a:r>
                      <a:endParaRPr lang="sv-SE" sz="1000" b="1"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b"/>
                      <a:r>
                        <a:rPr lang="sv-SE" sz="1000" u="none" strike="noStrike">
                          <a:effectLst/>
                        </a:rPr>
                        <a:t>Sverige</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7 375</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-5%</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b"/>
                      <a:r>
                        <a:rPr lang="sv-SE" sz="1000" u="none" strike="noStrike">
                          <a:effectLst/>
                        </a:rPr>
                        <a:t>Danmark</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261</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190%</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b"/>
                      <a:r>
                        <a:rPr lang="sv-SE" sz="1000" u="none" strike="noStrike">
                          <a:effectLst/>
                        </a:rPr>
                        <a:t>Norge</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86</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231%</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b"/>
                      <a:r>
                        <a:rPr lang="sv-SE" sz="1000" u="none" strike="noStrike">
                          <a:effectLst/>
                        </a:rPr>
                        <a:t>Finland</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13</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sv-SE" sz="1000" u="none" strike="noStrike" dirty="0" smtClean="0">
                          <a:effectLst/>
                        </a:rPr>
                        <a:t>-</a:t>
                      </a:r>
                      <a:endParaRPr lang="sv-SE" sz="1000" b="0" i="0" u="none" strike="noStrike" dirty="0">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b"/>
                      <a:r>
                        <a:rPr lang="sv-SE" sz="1000" u="none" strike="noStrike" dirty="0">
                          <a:effectLst/>
                        </a:rPr>
                        <a:t>Tyskland</a:t>
                      </a:r>
                      <a:endParaRPr lang="sv-SE" sz="1000" b="0" i="0" u="none" strike="noStrike" dirty="0">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dirty="0">
                          <a:effectLst/>
                        </a:rPr>
                        <a:t>85</a:t>
                      </a:r>
                      <a:endParaRPr lang="sv-SE" sz="1000" b="0" i="0" u="none" strike="noStrike" dirty="0">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dirty="0">
                          <a:effectLst/>
                        </a:rPr>
                        <a:t>8400%</a:t>
                      </a:r>
                      <a:endParaRPr lang="sv-SE" sz="1000" b="0" i="0" u="none" strike="noStrike" dirty="0">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b"/>
                      <a:r>
                        <a:rPr lang="sv-SE" sz="1000" u="none" strike="noStrike" dirty="0">
                          <a:effectLst/>
                        </a:rPr>
                        <a:t>Storbritannien</a:t>
                      </a:r>
                      <a:endParaRPr lang="sv-SE" sz="1000" b="0" i="0" u="none" strike="noStrike" dirty="0">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dirty="0">
                          <a:effectLst/>
                        </a:rPr>
                        <a:t>18</a:t>
                      </a:r>
                      <a:endParaRPr lang="sv-SE" sz="1000" b="0" i="0" u="none" strike="noStrike" dirty="0">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dirty="0">
                          <a:effectLst/>
                        </a:rPr>
                        <a:t>-77%</a:t>
                      </a:r>
                      <a:endParaRPr lang="sv-SE" sz="1000" b="0" i="0" u="none" strike="noStrike" dirty="0">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b"/>
                      <a:r>
                        <a:rPr lang="sv-SE" sz="1000" u="none" strike="noStrike" dirty="0">
                          <a:effectLst/>
                        </a:rPr>
                        <a:t>Nederländerna</a:t>
                      </a:r>
                      <a:endParaRPr lang="sv-SE" sz="1000" b="0" i="0" u="none" strike="noStrike" dirty="0">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dirty="0">
                          <a:effectLst/>
                        </a:rPr>
                        <a:t>171</a:t>
                      </a:r>
                      <a:endParaRPr lang="sv-SE" sz="1000" b="0" i="0" u="none" strike="noStrike" dirty="0">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dirty="0">
                          <a:effectLst/>
                        </a:rPr>
                        <a:t>2750%</a:t>
                      </a:r>
                      <a:endParaRPr lang="sv-SE" sz="1000" b="0" i="0" u="none" strike="noStrike" dirty="0">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b"/>
                      <a:r>
                        <a:rPr lang="sv-SE" sz="1000" u="none" strike="noStrike" dirty="0">
                          <a:effectLst/>
                        </a:rPr>
                        <a:t>Schweiz</a:t>
                      </a:r>
                      <a:endParaRPr lang="sv-SE" sz="1000" b="0" i="0" u="none" strike="noStrike" dirty="0">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dirty="0">
                          <a:effectLst/>
                        </a:rPr>
                        <a:t>22</a:t>
                      </a:r>
                      <a:endParaRPr lang="sv-SE" sz="1000" b="0" i="0" u="none" strike="noStrike" dirty="0">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dirty="0">
                          <a:effectLst/>
                        </a:rPr>
                        <a:t>83%</a:t>
                      </a:r>
                      <a:endParaRPr lang="sv-SE" sz="1000" b="0" i="0" u="none" strike="noStrike" dirty="0">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b"/>
                      <a:r>
                        <a:rPr lang="sv-SE" sz="1000" u="none" strike="noStrike" dirty="0">
                          <a:effectLst/>
                        </a:rPr>
                        <a:t>Polen</a:t>
                      </a:r>
                      <a:endParaRPr lang="sv-SE" sz="1000" b="0" i="0" u="none" strike="noStrike" dirty="0">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dirty="0">
                          <a:effectLst/>
                        </a:rPr>
                        <a:t>63</a:t>
                      </a:r>
                      <a:endParaRPr lang="sv-SE" sz="1000" b="0" i="0" u="none" strike="noStrike" dirty="0">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dirty="0">
                          <a:effectLst/>
                        </a:rPr>
                        <a:t>-74%</a:t>
                      </a:r>
                      <a:endParaRPr lang="sv-SE" sz="1000" b="0" i="0" u="none" strike="noStrike" dirty="0">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b"/>
                      <a:r>
                        <a:rPr lang="sv-SE" sz="1000" u="none" strike="noStrike" dirty="0">
                          <a:effectLst/>
                        </a:rPr>
                        <a:t>Frankrike</a:t>
                      </a:r>
                      <a:endParaRPr lang="sv-SE" sz="1000" b="0" i="0" u="none" strike="noStrike" dirty="0">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dirty="0">
                          <a:effectLst/>
                        </a:rPr>
                        <a:t>-</a:t>
                      </a:r>
                      <a:endParaRPr lang="sv-SE" sz="1000" b="0" i="0" u="none" strike="noStrike" dirty="0">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sv-SE" sz="1000" u="none" strike="noStrike" dirty="0" smtClean="0">
                          <a:effectLst/>
                        </a:rPr>
                        <a:t>-</a:t>
                      </a:r>
                      <a:endParaRPr lang="sv-SE" sz="1000" b="0" i="0" u="none" strike="noStrike" dirty="0">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b"/>
                      <a:r>
                        <a:rPr lang="sv-SE" sz="1000" u="none" strike="noStrike" dirty="0">
                          <a:effectLst/>
                        </a:rPr>
                        <a:t>Italien</a:t>
                      </a:r>
                      <a:endParaRPr lang="sv-SE" sz="1000" b="0" i="0" u="none" strike="noStrike" dirty="0">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-100%</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b"/>
                      <a:r>
                        <a:rPr lang="sv-SE" sz="1000" u="none" strike="noStrike">
                          <a:effectLst/>
                        </a:rPr>
                        <a:t>övriga länder</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749</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dirty="0">
                          <a:effectLst/>
                        </a:rPr>
                        <a:t>1191%</a:t>
                      </a:r>
                      <a:endParaRPr lang="sv-SE" sz="1000" b="0" i="0" u="none" strike="noStrike" dirty="0">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a:xfrm>
            <a:off x="1487488" y="228600"/>
            <a:ext cx="7307262" cy="1143000"/>
          </a:xfrm>
        </p:spPr>
        <p:txBody>
          <a:bodyPr/>
          <a:lstStyle/>
          <a:p>
            <a:r>
              <a:rPr lang="sv-SE" dirty="0"/>
              <a:t>Gästnätter efter nationalitet Skåne</a:t>
            </a:r>
            <a:br>
              <a:rPr lang="sv-SE" dirty="0"/>
            </a:br>
            <a:r>
              <a:rPr lang="sv-SE" dirty="0" smtClean="0"/>
              <a:t>jan-dec 2011</a:t>
            </a:r>
            <a:r>
              <a:rPr lang="sv-SE" dirty="0"/>
              <a:t/>
            </a:r>
            <a:br>
              <a:rPr lang="sv-SE" dirty="0"/>
            </a:br>
            <a:r>
              <a:rPr lang="sv-SE" sz="2000" i="1" dirty="0"/>
              <a:t>camping</a:t>
            </a:r>
            <a:endParaRPr lang="sv-SE" sz="2000" dirty="0"/>
          </a:p>
        </p:txBody>
      </p:sp>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graphicFrame>
        <p:nvGraphicFramePr>
          <p:cNvPr id="2" name="Platshållare för tabell 1"/>
          <p:cNvGraphicFramePr>
            <a:graphicFrameLocks noGrp="1"/>
          </p:cNvGraphicFramePr>
          <p:nvPr>
            <p:ph type="tbl" idx="1"/>
            <p:extLst>
              <p:ext uri="{D42A27DB-BD31-4B8C-83A1-F6EECF244321}">
                <p14:modId xmlns:p14="http://schemas.microsoft.com/office/powerpoint/2010/main" val="2858614164"/>
              </p:ext>
            </p:extLst>
          </p:nvPr>
        </p:nvGraphicFramePr>
        <p:xfrm>
          <a:off x="1583140" y="1569494"/>
          <a:ext cx="7083188" cy="4005600"/>
        </p:xfrm>
        <a:graphic>
          <a:graphicData uri="http://schemas.openxmlformats.org/drawingml/2006/table">
            <a:tbl>
              <a:tblPr>
                <a:tableStyleId>{5C22544A-7EE6-4342-B048-85BDC9FD1C3A}</a:tableStyleId>
              </a:tblPr>
              <a:tblGrid>
                <a:gridCol w="1845948"/>
                <a:gridCol w="2404812"/>
                <a:gridCol w="2832428"/>
              </a:tblGrid>
              <a:tr h="185571">
                <a:tc>
                  <a:txBody>
                    <a:bodyPr/>
                    <a:lstStyle/>
                    <a:p>
                      <a:pPr algn="l" fontAlgn="b"/>
                      <a:r>
                        <a:rPr lang="sv-SE" sz="1000" u="none" strike="noStrike" dirty="0">
                          <a:effectLst/>
                        </a:rPr>
                        <a:t>Nationalitet</a:t>
                      </a:r>
                      <a:endParaRPr lang="sv-SE" sz="1000" b="1" i="0" u="none" strike="noStrike" dirty="0">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sv-SE" sz="1000" u="none" strike="noStrike">
                          <a:effectLst/>
                        </a:rPr>
                        <a:t>Gästnätter</a:t>
                      </a:r>
                      <a:endParaRPr lang="sv-SE" sz="1000" b="1"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sv-SE" sz="1000" u="none" strike="noStrike">
                          <a:effectLst/>
                        </a:rPr>
                        <a:t>Utveckling jämfört med samma period föregående år</a:t>
                      </a:r>
                      <a:endParaRPr lang="sv-SE" sz="1000" b="1"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b"/>
                      <a:r>
                        <a:rPr lang="sv-SE" sz="1000" u="none" strike="noStrike">
                          <a:effectLst/>
                        </a:rPr>
                        <a:t>Sverige</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914 367</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6%</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b"/>
                      <a:r>
                        <a:rPr lang="sv-SE" sz="1000" u="none" strike="noStrike">
                          <a:effectLst/>
                        </a:rPr>
                        <a:t>Danmark</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43 346</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-21%</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b"/>
                      <a:r>
                        <a:rPr lang="sv-SE" sz="1000" u="none" strike="noStrike" dirty="0">
                          <a:effectLst/>
                        </a:rPr>
                        <a:t>Norge</a:t>
                      </a:r>
                      <a:endParaRPr lang="sv-SE" sz="1000" b="0" i="0" u="none" strike="noStrike" dirty="0">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17 559</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-3%</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b"/>
                      <a:r>
                        <a:rPr lang="sv-SE" sz="1000" u="none" strike="noStrike">
                          <a:effectLst/>
                        </a:rPr>
                        <a:t>Finland</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2 686</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-23%</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b"/>
                      <a:r>
                        <a:rPr lang="sv-SE" sz="1000" u="none" strike="noStrike">
                          <a:effectLst/>
                        </a:rPr>
                        <a:t>Tyskland</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83 802</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0%</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b"/>
                      <a:r>
                        <a:rPr lang="sv-SE" sz="1000" u="none" strike="noStrike">
                          <a:effectLst/>
                        </a:rPr>
                        <a:t>Storbritannien</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4 383</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-8%</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b"/>
                      <a:r>
                        <a:rPr lang="sv-SE" sz="1000" u="none" strike="noStrike">
                          <a:effectLst/>
                        </a:rPr>
                        <a:t>Nederländerna</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26 006</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dirty="0" smtClean="0">
                          <a:effectLst/>
                        </a:rPr>
                        <a:t>-22%</a:t>
                      </a:r>
                      <a:endParaRPr lang="sv-SE" sz="1000" b="0" i="0" u="none" strike="noStrike" dirty="0">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b"/>
                      <a:r>
                        <a:rPr lang="sv-SE" sz="1000" u="none" strike="noStrike">
                          <a:effectLst/>
                        </a:rPr>
                        <a:t>Schweiz</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8 561</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b"/>
                      <a:r>
                        <a:rPr lang="sv-SE" sz="1000" u="none" strike="noStrike">
                          <a:effectLst/>
                        </a:rPr>
                        <a:t>Polen</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3 172</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-16%</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b"/>
                      <a:r>
                        <a:rPr lang="sv-SE" sz="1000" u="none" strike="noStrike">
                          <a:effectLst/>
                        </a:rPr>
                        <a:t>Frankrike</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3 570</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20%</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b"/>
                      <a:r>
                        <a:rPr lang="sv-SE" sz="1000" u="none" strike="noStrike">
                          <a:effectLst/>
                        </a:rPr>
                        <a:t>Italien</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902</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-25%</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b"/>
                      <a:r>
                        <a:rPr lang="sv-SE" sz="1000" u="none" strike="noStrike">
                          <a:effectLst/>
                        </a:rPr>
                        <a:t>övriga länder</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13 831</a:t>
                      </a:r>
                      <a:endParaRPr lang="sv-SE" sz="1000" b="0" i="0" u="none" strike="noStrike">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dirty="0">
                          <a:effectLst/>
                        </a:rPr>
                        <a:t>16%</a:t>
                      </a:r>
                      <a:endParaRPr lang="sv-SE" sz="1000" b="0" i="0" u="none" strike="noStrike" dirty="0">
                        <a:effectLst/>
                        <a:latin typeface="Arial"/>
                      </a:endParaRPr>
                    </a:p>
                  </a:txBody>
                  <a:tcPr marL="90000" marR="90000" marT="72000" marB="72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1535113" y="452438"/>
            <a:ext cx="7307262" cy="1143000"/>
          </a:xfrm>
        </p:spPr>
        <p:txBody>
          <a:bodyPr/>
          <a:lstStyle/>
          <a:p>
            <a:r>
              <a:rPr lang="sv-SE"/>
              <a:t>Kommentarer nationalitetsutveckling</a:t>
            </a:r>
          </a:p>
        </p:txBody>
      </p:sp>
      <p:sp>
        <p:nvSpPr>
          <p:cNvPr id="126979" name="Rectangle 3"/>
          <p:cNvSpPr>
            <a:spLocks noGrp="1" noChangeArrowheads="1"/>
          </p:cNvSpPr>
          <p:nvPr>
            <p:ph type="body" idx="1"/>
          </p:nvPr>
        </p:nvSpPr>
        <p:spPr>
          <a:xfrm>
            <a:off x="1568450" y="1558925"/>
            <a:ext cx="7326313" cy="4759325"/>
          </a:xfrm>
        </p:spPr>
        <p:txBody>
          <a:bodyPr/>
          <a:lstStyle/>
          <a:p>
            <a:pPr marL="268288" indent="-268288"/>
            <a:r>
              <a:rPr lang="sv-SE" sz="1400" dirty="0" smtClean="0"/>
              <a:t>Under december 2011 redovisade de skånska boendeanläggningarna 38 438 utländska gästnätter vilket motsvarade en exportandel (andel utländska gästnätter) på 20%.</a:t>
            </a:r>
          </a:p>
          <a:p>
            <a:pPr marL="268288" indent="-268288"/>
            <a:r>
              <a:rPr lang="sv-SE" sz="1400" dirty="0" smtClean="0"/>
              <a:t>Boendeanläggningarna redovisade en ökning i antal internationella övernattningar på 3% för december månad jämfört med året innan.</a:t>
            </a:r>
          </a:p>
          <a:p>
            <a:pPr marL="268288" indent="-268288"/>
            <a:r>
              <a:rPr lang="sv-SE" sz="1400" dirty="0" smtClean="0"/>
              <a:t>Under december månad utgjorde danskarna den största utländska turistgruppen med </a:t>
            </a:r>
            <a:r>
              <a:rPr lang="sv-SE" sz="1400" dirty="0" smtClean="0"/>
              <a:t> 9 </a:t>
            </a:r>
            <a:r>
              <a:rPr lang="sv-SE" sz="1400" dirty="0" smtClean="0"/>
              <a:t>633 övernattningar. Tyskarna utgjorde den andra största turistgruppen med 4 799 gästnätter och britterna var den tredje största utländska turistgruppen med 2 335 gästnätter.</a:t>
            </a:r>
          </a:p>
          <a:p>
            <a:pPr marL="268288" indent="-268288"/>
            <a:r>
              <a:rPr lang="sv-SE" sz="1400" dirty="0" smtClean="0"/>
              <a:t>För helåret 2011 redovisade boendeanläggningarna i Skåne 927 425 utländska gästnätter vilket motsvarade en exportandel på 21%. Antalet utländska gästnätter hade ökat med 2%.</a:t>
            </a:r>
          </a:p>
          <a:p>
            <a:pPr marL="268288" indent="-268288"/>
            <a:r>
              <a:rPr lang="sv-SE" sz="1400" dirty="0" smtClean="0"/>
              <a:t>Under hela 2011 var tyskarna den största utländska turistgruppen med 199 014 gästnätter. Danskarna, som var den andra största utländska besöksgruppen, stod för 181 086 gästnätter och norrmännen kom på tredje plats med 62 446 utländska gästnätter. </a:t>
            </a:r>
          </a:p>
          <a:p>
            <a:pPr marL="268288" indent="-268288"/>
            <a:r>
              <a:rPr lang="sv-SE" sz="1400" dirty="0" smtClean="0"/>
              <a:t>Sett över hela 2011 har antalet övernattningar från de övriga nordiska länderna minskat kraftigt medan de utomnordiska övernattningarna ökat. </a:t>
            </a:r>
            <a:endParaRPr lang="sv-SE" sz="1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a:xfrm>
            <a:off x="1535113" y="609600"/>
            <a:ext cx="7608887" cy="1143000"/>
          </a:xfrm>
        </p:spPr>
        <p:txBody>
          <a:bodyPr/>
          <a:lstStyle/>
          <a:p>
            <a:r>
              <a:rPr lang="sv-SE" dirty="0"/>
              <a:t>Hotellnätter storstäder</a:t>
            </a:r>
            <a:r>
              <a:rPr lang="sv-SE" dirty="0" smtClean="0"/>
              <a:t>, december 2011</a:t>
            </a:r>
            <a:endParaRPr lang="sv-SE" sz="2400" i="1" dirty="0"/>
          </a:p>
        </p:txBody>
      </p:sp>
      <p:graphicFrame>
        <p:nvGraphicFramePr>
          <p:cNvPr id="201731" name="Object 3"/>
          <p:cNvGraphicFramePr>
            <a:graphicFrameLocks noGrp="1" noChangeAspect="1"/>
          </p:cNvGraphicFramePr>
          <p:nvPr>
            <p:ph idx="1"/>
            <p:extLst>
              <p:ext uri="{D42A27DB-BD31-4B8C-83A1-F6EECF244321}">
                <p14:modId xmlns:p14="http://schemas.microsoft.com/office/powerpoint/2010/main" val="3717994769"/>
              </p:ext>
            </p:extLst>
          </p:nvPr>
        </p:nvGraphicFramePr>
        <p:xfrm>
          <a:off x="1549400" y="1955800"/>
          <a:ext cx="7321550" cy="4113213"/>
        </p:xfrm>
        <a:graphic>
          <a:graphicData uri="http://schemas.openxmlformats.org/presentationml/2006/ole">
            <mc:AlternateContent xmlns:mc="http://schemas.openxmlformats.org/markup-compatibility/2006">
              <mc:Choice xmlns:v="urn:schemas-microsoft-com:vml" Requires="v">
                <p:oleObj spid="_x0000_s201791" name="Chart" r:id="rId3" imgW="7324846" imgH="4114867" progId="MSGraph.Chart.8">
                  <p:embed followColorScheme="full"/>
                </p:oleObj>
              </mc:Choice>
              <mc:Fallback>
                <p:oleObj name="Chart" r:id="rId3" imgW="7324846" imgH="4114867" progId="MSGraph.Chart.8">
                  <p:embed followColorScheme="full"/>
                  <p:pic>
                    <p:nvPicPr>
                      <p:cNvPr id="0" name="Picture 3"/>
                      <p:cNvPicPr>
                        <a:picLocks noChangeAspect="1" noChangeArrowheads="1"/>
                      </p:cNvPicPr>
                      <p:nvPr/>
                    </p:nvPicPr>
                    <p:blipFill>
                      <a:blip r:embed="rId4"/>
                      <a:srcRect/>
                      <a:stretch>
                        <a:fillRect/>
                      </a:stretch>
                    </p:blipFill>
                    <p:spPr bwMode="auto">
                      <a:xfrm>
                        <a:off x="1549400" y="1955800"/>
                        <a:ext cx="7321550" cy="4113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a:xfrm>
            <a:off x="1535113" y="609600"/>
            <a:ext cx="7307262" cy="1470025"/>
          </a:xfrm>
        </p:spPr>
        <p:txBody>
          <a:bodyPr/>
          <a:lstStyle/>
          <a:p>
            <a:r>
              <a:rPr lang="sv-SE" dirty="0"/>
              <a:t>Utveckling hotellnätter storstäder, </a:t>
            </a:r>
            <a:br>
              <a:rPr lang="sv-SE" dirty="0"/>
            </a:br>
            <a:r>
              <a:rPr lang="sv-SE" dirty="0" smtClean="0"/>
              <a:t>december 2011</a:t>
            </a:r>
            <a:r>
              <a:rPr lang="sv-SE" dirty="0"/>
              <a:t/>
            </a:r>
            <a:br>
              <a:rPr lang="sv-SE" dirty="0"/>
            </a:br>
            <a:r>
              <a:rPr lang="sv-SE" sz="2000" i="1" dirty="0"/>
              <a:t>(procent, jämfört med samma period föregående år)</a:t>
            </a:r>
          </a:p>
        </p:txBody>
      </p:sp>
      <p:graphicFrame>
        <p:nvGraphicFramePr>
          <p:cNvPr id="202755" name="Object 3"/>
          <p:cNvGraphicFramePr>
            <a:graphicFrameLocks noGrp="1" noChangeAspect="1"/>
          </p:cNvGraphicFramePr>
          <p:nvPr>
            <p:ph idx="1"/>
            <p:extLst>
              <p:ext uri="{D42A27DB-BD31-4B8C-83A1-F6EECF244321}">
                <p14:modId xmlns:p14="http://schemas.microsoft.com/office/powerpoint/2010/main" val="638819775"/>
              </p:ext>
            </p:extLst>
          </p:nvPr>
        </p:nvGraphicFramePr>
        <p:xfrm>
          <a:off x="1528763" y="1976438"/>
          <a:ext cx="7299325" cy="4070350"/>
        </p:xfrm>
        <a:graphic>
          <a:graphicData uri="http://schemas.openxmlformats.org/presentationml/2006/ole">
            <mc:AlternateContent xmlns:mc="http://schemas.openxmlformats.org/markup-compatibility/2006">
              <mc:Choice xmlns:v="urn:schemas-microsoft-com:vml" Requires="v">
                <p:oleObj spid="_x0000_s202815" name="Chart" r:id="rId3" imgW="7343741" imgH="4095702" progId="MSGraph.Chart.8">
                  <p:embed followColorScheme="full"/>
                </p:oleObj>
              </mc:Choice>
              <mc:Fallback>
                <p:oleObj name="Chart" r:id="rId3" imgW="7343741" imgH="4095702" progId="MSGraph.Chart.8">
                  <p:embed followColorScheme="full"/>
                  <p:pic>
                    <p:nvPicPr>
                      <p:cNvPr id="0" name="Picture 3"/>
                      <p:cNvPicPr>
                        <a:picLocks noChangeAspect="1" noChangeArrowheads="1"/>
                      </p:cNvPicPr>
                      <p:nvPr/>
                    </p:nvPicPr>
                    <p:blipFill>
                      <a:blip r:embed="rId4"/>
                      <a:srcRect/>
                      <a:stretch>
                        <a:fillRect/>
                      </a:stretch>
                    </p:blipFill>
                    <p:spPr bwMode="auto">
                      <a:xfrm>
                        <a:off x="1528763" y="1976438"/>
                        <a:ext cx="7299325" cy="4070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a:xfrm>
            <a:off x="1535113" y="609600"/>
            <a:ext cx="7608887" cy="1143000"/>
          </a:xfrm>
        </p:spPr>
        <p:txBody>
          <a:bodyPr/>
          <a:lstStyle/>
          <a:p>
            <a:r>
              <a:rPr lang="sv-SE" dirty="0"/>
              <a:t>Hotellnätter storstäder, </a:t>
            </a:r>
            <a:r>
              <a:rPr lang="sv-SE" dirty="0" smtClean="0"/>
              <a:t>jan-dec 2011</a:t>
            </a:r>
            <a:endParaRPr lang="sv-SE" sz="2400" i="1" dirty="0"/>
          </a:p>
        </p:txBody>
      </p:sp>
      <p:graphicFrame>
        <p:nvGraphicFramePr>
          <p:cNvPr id="223235" name="Object 3"/>
          <p:cNvGraphicFramePr>
            <a:graphicFrameLocks noGrp="1" noChangeAspect="1"/>
          </p:cNvGraphicFramePr>
          <p:nvPr>
            <p:ph idx="1"/>
            <p:extLst>
              <p:ext uri="{D42A27DB-BD31-4B8C-83A1-F6EECF244321}">
                <p14:modId xmlns:p14="http://schemas.microsoft.com/office/powerpoint/2010/main" val="965207241"/>
              </p:ext>
            </p:extLst>
          </p:nvPr>
        </p:nvGraphicFramePr>
        <p:xfrm>
          <a:off x="1549400" y="1955800"/>
          <a:ext cx="7321550" cy="4113213"/>
        </p:xfrm>
        <a:graphic>
          <a:graphicData uri="http://schemas.openxmlformats.org/presentationml/2006/ole">
            <mc:AlternateContent xmlns:mc="http://schemas.openxmlformats.org/markup-compatibility/2006">
              <mc:Choice xmlns:v="urn:schemas-microsoft-com:vml" Requires="v">
                <p:oleObj spid="_x0000_s223295" name="Chart" r:id="rId3" imgW="7324846" imgH="4114867" progId="MSGraph.Chart.8">
                  <p:embed followColorScheme="full"/>
                </p:oleObj>
              </mc:Choice>
              <mc:Fallback>
                <p:oleObj name="Chart" r:id="rId3" imgW="7324846" imgH="4114867" progId="MSGraph.Chart.8">
                  <p:embed followColorScheme="full"/>
                  <p:pic>
                    <p:nvPicPr>
                      <p:cNvPr id="0" name="Picture 3"/>
                      <p:cNvPicPr>
                        <a:picLocks noChangeAspect="1" noChangeArrowheads="1"/>
                      </p:cNvPicPr>
                      <p:nvPr/>
                    </p:nvPicPr>
                    <p:blipFill>
                      <a:blip r:embed="rId4"/>
                      <a:srcRect/>
                      <a:stretch>
                        <a:fillRect/>
                      </a:stretch>
                    </p:blipFill>
                    <p:spPr bwMode="auto">
                      <a:xfrm>
                        <a:off x="1549400" y="1955800"/>
                        <a:ext cx="7321550" cy="4113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a:xfrm>
            <a:off x="1535113" y="609600"/>
            <a:ext cx="7307262" cy="1470025"/>
          </a:xfrm>
        </p:spPr>
        <p:txBody>
          <a:bodyPr/>
          <a:lstStyle/>
          <a:p>
            <a:r>
              <a:rPr lang="sv-SE" dirty="0"/>
              <a:t>Utveckling hotellnätter storstäder, </a:t>
            </a:r>
            <a:br>
              <a:rPr lang="sv-SE" dirty="0"/>
            </a:br>
            <a:r>
              <a:rPr lang="sv-SE" dirty="0" smtClean="0"/>
              <a:t>jan-dec 2011</a:t>
            </a:r>
            <a:r>
              <a:rPr lang="sv-SE" dirty="0"/>
              <a:t/>
            </a:r>
            <a:br>
              <a:rPr lang="sv-SE" dirty="0"/>
            </a:br>
            <a:r>
              <a:rPr lang="sv-SE" sz="2000" i="1" dirty="0"/>
              <a:t>(procent, jämfört med samma period föregående år)</a:t>
            </a:r>
          </a:p>
        </p:txBody>
      </p:sp>
      <p:graphicFrame>
        <p:nvGraphicFramePr>
          <p:cNvPr id="224259" name="Object 3"/>
          <p:cNvGraphicFramePr>
            <a:graphicFrameLocks noGrp="1" noChangeAspect="1"/>
          </p:cNvGraphicFramePr>
          <p:nvPr>
            <p:ph idx="1"/>
            <p:extLst>
              <p:ext uri="{D42A27DB-BD31-4B8C-83A1-F6EECF244321}">
                <p14:modId xmlns:p14="http://schemas.microsoft.com/office/powerpoint/2010/main" val="3487977337"/>
              </p:ext>
            </p:extLst>
          </p:nvPr>
        </p:nvGraphicFramePr>
        <p:xfrm>
          <a:off x="1528763" y="1976438"/>
          <a:ext cx="7299325" cy="4070350"/>
        </p:xfrm>
        <a:graphic>
          <a:graphicData uri="http://schemas.openxmlformats.org/presentationml/2006/ole">
            <mc:AlternateContent xmlns:mc="http://schemas.openxmlformats.org/markup-compatibility/2006">
              <mc:Choice xmlns:v="urn:schemas-microsoft-com:vml" Requires="v">
                <p:oleObj spid="_x0000_s224319" name="Chart" r:id="rId3" imgW="7343741" imgH="4095702" progId="MSGraph.Chart.8">
                  <p:embed followColorScheme="full"/>
                </p:oleObj>
              </mc:Choice>
              <mc:Fallback>
                <p:oleObj name="Chart" r:id="rId3" imgW="7343741" imgH="4095702" progId="MSGraph.Chart.8">
                  <p:embed followColorScheme="full"/>
                  <p:pic>
                    <p:nvPicPr>
                      <p:cNvPr id="0" name="Picture 3"/>
                      <p:cNvPicPr>
                        <a:picLocks noChangeAspect="1" noChangeArrowheads="1"/>
                      </p:cNvPicPr>
                      <p:nvPr/>
                    </p:nvPicPr>
                    <p:blipFill>
                      <a:blip r:embed="rId4"/>
                      <a:srcRect/>
                      <a:stretch>
                        <a:fillRect/>
                      </a:stretch>
                    </p:blipFill>
                    <p:spPr bwMode="auto">
                      <a:xfrm>
                        <a:off x="1528763" y="1976438"/>
                        <a:ext cx="7299325" cy="4070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p:txBody>
          <a:bodyPr/>
          <a:lstStyle/>
          <a:p>
            <a:r>
              <a:rPr lang="sv-SE" dirty="0"/>
              <a:t>Gästnätter län, </a:t>
            </a:r>
            <a:r>
              <a:rPr lang="sv-SE" dirty="0" smtClean="0"/>
              <a:t>december 2011</a:t>
            </a:r>
            <a:r>
              <a:rPr lang="sv-SE" dirty="0"/>
              <a:t/>
            </a:r>
            <a:br>
              <a:rPr lang="sv-SE" dirty="0"/>
            </a:br>
            <a:r>
              <a:rPr lang="sv-SE" sz="2000" i="1" dirty="0"/>
              <a:t>(tusen) hotell, stugby, vandrarhem och camping</a:t>
            </a:r>
          </a:p>
        </p:txBody>
      </p:sp>
      <p:graphicFrame>
        <p:nvGraphicFramePr>
          <p:cNvPr id="191491" name="Object 3"/>
          <p:cNvGraphicFramePr>
            <a:graphicFrameLocks noGrp="1" noChangeAspect="1"/>
          </p:cNvGraphicFramePr>
          <p:nvPr>
            <p:ph idx="1"/>
            <p:extLst>
              <p:ext uri="{D42A27DB-BD31-4B8C-83A1-F6EECF244321}">
                <p14:modId xmlns:p14="http://schemas.microsoft.com/office/powerpoint/2010/main" val="3277316962"/>
              </p:ext>
            </p:extLst>
          </p:nvPr>
        </p:nvGraphicFramePr>
        <p:xfrm>
          <a:off x="1549400" y="1955800"/>
          <a:ext cx="7321550" cy="4113213"/>
        </p:xfrm>
        <a:graphic>
          <a:graphicData uri="http://schemas.openxmlformats.org/presentationml/2006/ole">
            <mc:AlternateContent xmlns:mc="http://schemas.openxmlformats.org/markup-compatibility/2006">
              <mc:Choice xmlns:v="urn:schemas-microsoft-com:vml" Requires="v">
                <p:oleObj spid="_x0000_s191551" name="Chart" r:id="rId3" imgW="7324641" imgH="4114884" progId="MSGraph.Chart.8">
                  <p:embed followColorScheme="full"/>
                </p:oleObj>
              </mc:Choice>
              <mc:Fallback>
                <p:oleObj name="Chart" r:id="rId3" imgW="7324641" imgH="4114884" progId="MSGraph.Chart.8">
                  <p:embed followColorScheme="full"/>
                  <p:pic>
                    <p:nvPicPr>
                      <p:cNvPr id="0" name="Picture 3"/>
                      <p:cNvPicPr>
                        <a:picLocks noChangeAspect="1" noChangeArrowheads="1"/>
                      </p:cNvPicPr>
                      <p:nvPr/>
                    </p:nvPicPr>
                    <p:blipFill>
                      <a:blip r:embed="rId4"/>
                      <a:srcRect/>
                      <a:stretch>
                        <a:fillRect/>
                      </a:stretch>
                    </p:blipFill>
                    <p:spPr bwMode="auto">
                      <a:xfrm>
                        <a:off x="1549400" y="1955800"/>
                        <a:ext cx="7321550" cy="4113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1492"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1566863" y="498475"/>
            <a:ext cx="7307262" cy="1143000"/>
          </a:xfrm>
        </p:spPr>
        <p:txBody>
          <a:bodyPr/>
          <a:lstStyle/>
          <a:p>
            <a:r>
              <a:rPr lang="sv-SE"/>
              <a:t>Kommentarer hotellmarknaden, storstäder</a:t>
            </a:r>
          </a:p>
        </p:txBody>
      </p:sp>
      <p:sp>
        <p:nvSpPr>
          <p:cNvPr id="133123" name="Rectangle 3"/>
          <p:cNvSpPr>
            <a:spLocks noGrp="1" noChangeArrowheads="1"/>
          </p:cNvSpPr>
          <p:nvPr>
            <p:ph type="body" idx="1"/>
          </p:nvPr>
        </p:nvSpPr>
        <p:spPr>
          <a:xfrm>
            <a:off x="1565275" y="1593850"/>
            <a:ext cx="7321550" cy="4994275"/>
          </a:xfrm>
        </p:spPr>
        <p:txBody>
          <a:bodyPr/>
          <a:lstStyle/>
          <a:p>
            <a:pPr marL="268288" indent="-268288"/>
            <a:r>
              <a:rPr lang="sv-SE" sz="1400" dirty="0" smtClean="0"/>
              <a:t>Under december månad var det bara Malmös hotell som redovisade en gästnattsminskning bland de jämförda kommunerna. Både Lund, Helsingborg och Stockholms län redovisade gästnattsökningar på dryga 4%.</a:t>
            </a:r>
          </a:p>
          <a:p>
            <a:pPr marL="268288" indent="-268288"/>
            <a:r>
              <a:rPr lang="sv-SE" sz="1400" dirty="0" smtClean="0"/>
              <a:t>Under december 2011 var det Göteborgs hotell som redovisade den högsta rumsbeläggningen med 55%. Lägst rumsbeläggning under samma månad redovisade hotellen i Helsingborg med 44%.</a:t>
            </a:r>
          </a:p>
          <a:p>
            <a:pPr marL="268288" indent="-268288"/>
            <a:r>
              <a:rPr lang="sv-SE" sz="1400" dirty="0" smtClean="0"/>
              <a:t>Hotellrummen var dyrast i Stockholm med ett snittpris per belagt hotellrum på 1 090 kronor för december månad. Under samma period fanns de billigaste hotellrummen i Helsingborg med ett snittpris per belagt hotellrum på 795 kronor.</a:t>
            </a:r>
          </a:p>
          <a:p>
            <a:pPr marL="268288" indent="-268288"/>
            <a:r>
              <a:rPr lang="sv-SE" sz="1400" dirty="0" smtClean="0"/>
              <a:t>För hela 2011 var det bara Helsingborgs hotell som redovisade en gästnattsminskning </a:t>
            </a:r>
            <a:r>
              <a:rPr lang="sv-SE" sz="1400" dirty="0" smtClean="0"/>
              <a:t>på -0,6</a:t>
            </a:r>
            <a:r>
              <a:rPr lang="sv-SE" sz="1400" dirty="0" smtClean="0"/>
              <a:t>%. Den kraftigaste tillväxten stod Malmös hotell för med en ökning på 6%.</a:t>
            </a:r>
          </a:p>
          <a:p>
            <a:pPr marL="268288" indent="-268288"/>
            <a:r>
              <a:rPr lang="sv-SE" sz="1400" dirty="0" smtClean="0"/>
              <a:t>Under 2011 redovisade Stockholms hotell den högsta rumsbeläggningen med 68%. Hotellen i Lund redovisade den lägsta rumsbeläggningen med 58%.</a:t>
            </a:r>
          </a:p>
          <a:p>
            <a:pPr marL="268288" indent="-268288"/>
            <a:r>
              <a:rPr lang="sv-SE" sz="1400" dirty="0" smtClean="0"/>
              <a:t>Det var dyrast att övernatta på hotell i Stockholm under 2011. Stockholms hotell redovisade ett snittpris per belagt rum på 1 148 kronor. Rummen var billigast i Helsingborg där snittpriset var 838 kronor.</a:t>
            </a:r>
          </a:p>
          <a:p>
            <a:pPr marL="0" indent="0">
              <a:buNone/>
            </a:pPr>
            <a:endParaRPr lang="sv-SE" sz="1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a:xfrm>
            <a:off x="1535113" y="355600"/>
            <a:ext cx="7307262" cy="1717675"/>
          </a:xfrm>
        </p:spPr>
        <p:txBody>
          <a:bodyPr/>
          <a:lstStyle/>
          <a:p>
            <a:r>
              <a:rPr lang="sv-SE" dirty="0"/>
              <a:t>Gästnätter </a:t>
            </a:r>
            <a:r>
              <a:rPr lang="sv-SE" dirty="0" smtClean="0"/>
              <a:t>december 2011, </a:t>
            </a:r>
            <a:r>
              <a:rPr lang="sv-SE" dirty="0"/>
              <a:t>skånska regioner</a:t>
            </a:r>
            <a:br>
              <a:rPr lang="sv-SE" dirty="0"/>
            </a:br>
            <a:r>
              <a:rPr lang="sv-SE" sz="2000" i="1" dirty="0"/>
              <a:t>hotell, stugby, vandrarhem och camping</a:t>
            </a:r>
            <a:endParaRPr lang="sv-SE" sz="2000" dirty="0"/>
          </a:p>
        </p:txBody>
      </p:sp>
      <p:graphicFrame>
        <p:nvGraphicFramePr>
          <p:cNvPr id="243715" name="Object 3"/>
          <p:cNvGraphicFramePr>
            <a:graphicFrameLocks noGrp="1" noChangeAspect="1"/>
          </p:cNvGraphicFramePr>
          <p:nvPr>
            <p:ph idx="1"/>
            <p:extLst>
              <p:ext uri="{D42A27DB-BD31-4B8C-83A1-F6EECF244321}">
                <p14:modId xmlns:p14="http://schemas.microsoft.com/office/powerpoint/2010/main" val="1085585957"/>
              </p:ext>
            </p:extLst>
          </p:nvPr>
        </p:nvGraphicFramePr>
        <p:xfrm>
          <a:off x="1549400" y="1831975"/>
          <a:ext cx="7321550" cy="4113213"/>
        </p:xfrm>
        <a:graphic>
          <a:graphicData uri="http://schemas.openxmlformats.org/presentationml/2006/ole">
            <mc:AlternateContent xmlns:mc="http://schemas.openxmlformats.org/markup-compatibility/2006">
              <mc:Choice xmlns:v="urn:schemas-microsoft-com:vml" Requires="v">
                <p:oleObj spid="_x0000_s243775" name="Chart" r:id="rId3" imgW="7324846" imgH="4114867" progId="MSGraph.Chart.8">
                  <p:embed followColorScheme="full"/>
                </p:oleObj>
              </mc:Choice>
              <mc:Fallback>
                <p:oleObj name="Chart" r:id="rId3" imgW="7324846" imgH="4114867" progId="MSGraph.Chart.8">
                  <p:embed followColorScheme="full"/>
                  <p:pic>
                    <p:nvPicPr>
                      <p:cNvPr id="0" name="Picture 3"/>
                      <p:cNvPicPr>
                        <a:picLocks noChangeAspect="1" noChangeArrowheads="1"/>
                      </p:cNvPicPr>
                      <p:nvPr/>
                    </p:nvPicPr>
                    <p:blipFill>
                      <a:blip r:embed="rId4"/>
                      <a:srcRect/>
                      <a:stretch>
                        <a:fillRect/>
                      </a:stretch>
                    </p:blipFill>
                    <p:spPr bwMode="auto">
                      <a:xfrm>
                        <a:off x="1549400" y="1831975"/>
                        <a:ext cx="7321550" cy="4113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3716" name="Text Box 4"/>
          <p:cNvSpPr txBox="1">
            <a:spLocks noChangeArrowheads="1"/>
          </p:cNvSpPr>
          <p:nvPr/>
        </p:nvSpPr>
        <p:spPr bwMode="auto">
          <a:xfrm>
            <a:off x="1690688" y="5853113"/>
            <a:ext cx="7222493" cy="523220"/>
          </a:xfrm>
          <a:prstGeom prst="rect">
            <a:avLst/>
          </a:prstGeom>
          <a:noFill/>
          <a:ln w="9525">
            <a:noFill/>
            <a:miter lim="800000"/>
            <a:headEnd/>
            <a:tailEnd/>
          </a:ln>
          <a:effectLst/>
        </p:spPr>
        <p:txBody>
          <a:bodyPr wrap="square">
            <a:spAutoFit/>
          </a:bodyPr>
          <a:lstStyle/>
          <a:p>
            <a:pPr algn="l">
              <a:spcBef>
                <a:spcPct val="50000"/>
              </a:spcBef>
            </a:pPr>
            <a:r>
              <a:rPr lang="sv-SE" sz="1400" i="1" dirty="0" smtClean="0">
                <a:latin typeface="Arial" charset="0"/>
              </a:rPr>
              <a:t>Under december månad var det bara nordöstra Skåne som hade tillräckligt många öppna campinganläggningar för att kunna särredovisas.</a:t>
            </a:r>
            <a:endParaRPr lang="sv-SE" sz="1400" i="1" dirty="0">
              <a:latin typeface="Arial" charset="0"/>
            </a:endParaRPr>
          </a:p>
        </p:txBody>
      </p:sp>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1535113" y="355600"/>
            <a:ext cx="7307262" cy="1717675"/>
          </a:xfrm>
        </p:spPr>
        <p:txBody>
          <a:bodyPr/>
          <a:lstStyle/>
          <a:p>
            <a:r>
              <a:rPr lang="sv-SE" dirty="0"/>
              <a:t>Utveckling gästnätter </a:t>
            </a:r>
            <a:r>
              <a:rPr lang="sv-SE" dirty="0" smtClean="0"/>
              <a:t>december 2011, </a:t>
            </a:r>
            <a:r>
              <a:rPr lang="sv-SE" dirty="0"/>
              <a:t>skånska regioner</a:t>
            </a:r>
            <a:br>
              <a:rPr lang="sv-SE" dirty="0"/>
            </a:br>
            <a:r>
              <a:rPr lang="sv-SE" sz="2000" i="1" dirty="0"/>
              <a:t>hotell, stugby, vandrarhem</a:t>
            </a:r>
            <a:endParaRPr lang="sv-SE" sz="2000" dirty="0"/>
          </a:p>
        </p:txBody>
      </p:sp>
      <p:graphicFrame>
        <p:nvGraphicFramePr>
          <p:cNvPr id="244739" name="Object 3"/>
          <p:cNvGraphicFramePr>
            <a:graphicFrameLocks noGrp="1" noChangeAspect="1"/>
          </p:cNvGraphicFramePr>
          <p:nvPr>
            <p:ph idx="1"/>
            <p:extLst>
              <p:ext uri="{D42A27DB-BD31-4B8C-83A1-F6EECF244321}">
                <p14:modId xmlns:p14="http://schemas.microsoft.com/office/powerpoint/2010/main" val="2099084600"/>
              </p:ext>
            </p:extLst>
          </p:nvPr>
        </p:nvGraphicFramePr>
        <p:xfrm>
          <a:off x="1549400" y="1831975"/>
          <a:ext cx="7321550" cy="4113213"/>
        </p:xfrm>
        <a:graphic>
          <a:graphicData uri="http://schemas.openxmlformats.org/presentationml/2006/ole">
            <mc:AlternateContent xmlns:mc="http://schemas.openxmlformats.org/markup-compatibility/2006">
              <mc:Choice xmlns:v="urn:schemas-microsoft-com:vml" Requires="v">
                <p:oleObj spid="_x0000_s244799" name="Chart" r:id="rId3" imgW="7324846" imgH="4114867" progId="MSGraph.Chart.8">
                  <p:embed followColorScheme="full"/>
                </p:oleObj>
              </mc:Choice>
              <mc:Fallback>
                <p:oleObj name="Chart" r:id="rId3" imgW="7324846" imgH="4114867" progId="MSGraph.Chart.8">
                  <p:embed followColorScheme="full"/>
                  <p:pic>
                    <p:nvPicPr>
                      <p:cNvPr id="0" name="Picture 3"/>
                      <p:cNvPicPr>
                        <a:picLocks noChangeAspect="1" noChangeArrowheads="1"/>
                      </p:cNvPicPr>
                      <p:nvPr/>
                    </p:nvPicPr>
                    <p:blipFill>
                      <a:blip r:embed="rId4"/>
                      <a:srcRect/>
                      <a:stretch>
                        <a:fillRect/>
                      </a:stretch>
                    </p:blipFill>
                    <p:spPr bwMode="auto">
                      <a:xfrm>
                        <a:off x="1549400" y="1831975"/>
                        <a:ext cx="7321550" cy="4113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sp>
        <p:nvSpPr>
          <p:cNvPr id="6" name="Text Box 4"/>
          <p:cNvSpPr txBox="1">
            <a:spLocks noChangeArrowheads="1"/>
          </p:cNvSpPr>
          <p:nvPr/>
        </p:nvSpPr>
        <p:spPr bwMode="auto">
          <a:xfrm>
            <a:off x="1690688" y="5853113"/>
            <a:ext cx="7222493" cy="523220"/>
          </a:xfrm>
          <a:prstGeom prst="rect">
            <a:avLst/>
          </a:prstGeom>
          <a:noFill/>
          <a:ln w="9525">
            <a:noFill/>
            <a:miter lim="800000"/>
            <a:headEnd/>
            <a:tailEnd/>
          </a:ln>
          <a:effectLst/>
        </p:spPr>
        <p:txBody>
          <a:bodyPr wrap="square">
            <a:spAutoFit/>
          </a:bodyPr>
          <a:lstStyle/>
          <a:p>
            <a:pPr algn="l">
              <a:spcBef>
                <a:spcPct val="50000"/>
              </a:spcBef>
            </a:pPr>
            <a:r>
              <a:rPr lang="sv-SE" sz="1400" i="1" dirty="0" smtClean="0">
                <a:latin typeface="Arial" charset="0"/>
              </a:rPr>
              <a:t>Under december månad var det bara nordöstra Skåne som hade tillräckligt många öppna campinganläggningar för att kunna särredovisas.</a:t>
            </a:r>
            <a:endParaRPr lang="sv-SE" sz="1400" i="1" dirty="0">
              <a:latin typeface="Arial"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a:xfrm>
            <a:off x="1535113" y="355600"/>
            <a:ext cx="7307262" cy="1717675"/>
          </a:xfrm>
        </p:spPr>
        <p:txBody>
          <a:bodyPr/>
          <a:lstStyle/>
          <a:p>
            <a:r>
              <a:rPr lang="sv-SE" dirty="0"/>
              <a:t>Gästnätter </a:t>
            </a:r>
            <a:r>
              <a:rPr lang="sv-SE" dirty="0" smtClean="0"/>
              <a:t>jan-dec 2011, </a:t>
            </a:r>
            <a:r>
              <a:rPr lang="sv-SE" dirty="0"/>
              <a:t>skånska </a:t>
            </a:r>
            <a:r>
              <a:rPr lang="sv-SE" dirty="0" smtClean="0"/>
              <a:t>regioner (tusen)</a:t>
            </a:r>
            <a:r>
              <a:rPr lang="sv-SE" dirty="0"/>
              <a:t/>
            </a:r>
            <a:br>
              <a:rPr lang="sv-SE" dirty="0"/>
            </a:br>
            <a:r>
              <a:rPr lang="sv-SE" sz="2000" i="1" dirty="0"/>
              <a:t>hotell, stugby, vandrarhem och camping</a:t>
            </a:r>
            <a:endParaRPr lang="sv-SE" sz="2000" dirty="0"/>
          </a:p>
        </p:txBody>
      </p:sp>
      <p:graphicFrame>
        <p:nvGraphicFramePr>
          <p:cNvPr id="245763" name="Object 3"/>
          <p:cNvGraphicFramePr>
            <a:graphicFrameLocks noGrp="1" noChangeAspect="1"/>
          </p:cNvGraphicFramePr>
          <p:nvPr>
            <p:ph idx="1"/>
            <p:extLst>
              <p:ext uri="{D42A27DB-BD31-4B8C-83A1-F6EECF244321}">
                <p14:modId xmlns:p14="http://schemas.microsoft.com/office/powerpoint/2010/main" val="1703220911"/>
              </p:ext>
            </p:extLst>
          </p:nvPr>
        </p:nvGraphicFramePr>
        <p:xfrm>
          <a:off x="1549400" y="1831975"/>
          <a:ext cx="7321550" cy="4113213"/>
        </p:xfrm>
        <a:graphic>
          <a:graphicData uri="http://schemas.openxmlformats.org/presentationml/2006/ole">
            <mc:AlternateContent xmlns:mc="http://schemas.openxmlformats.org/markup-compatibility/2006">
              <mc:Choice xmlns:v="urn:schemas-microsoft-com:vml" Requires="v">
                <p:oleObj spid="_x0000_s245823" name="Chart" r:id="rId3" imgW="7324846" imgH="4114867" progId="MSGraph.Chart.8">
                  <p:embed followColorScheme="full"/>
                </p:oleObj>
              </mc:Choice>
              <mc:Fallback>
                <p:oleObj name="Chart" r:id="rId3" imgW="7324846" imgH="4114867" progId="MSGraph.Chart.8">
                  <p:embed followColorScheme="full"/>
                  <p:pic>
                    <p:nvPicPr>
                      <p:cNvPr id="0" name="Picture 3"/>
                      <p:cNvPicPr>
                        <a:picLocks noChangeAspect="1" noChangeArrowheads="1"/>
                      </p:cNvPicPr>
                      <p:nvPr/>
                    </p:nvPicPr>
                    <p:blipFill>
                      <a:blip r:embed="rId4"/>
                      <a:srcRect/>
                      <a:stretch>
                        <a:fillRect/>
                      </a:stretch>
                    </p:blipFill>
                    <p:spPr bwMode="auto">
                      <a:xfrm>
                        <a:off x="1549400" y="1831975"/>
                        <a:ext cx="7321550" cy="4113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a:xfrm>
            <a:off x="1535113" y="355600"/>
            <a:ext cx="7307262" cy="1717675"/>
          </a:xfrm>
        </p:spPr>
        <p:txBody>
          <a:bodyPr/>
          <a:lstStyle/>
          <a:p>
            <a:r>
              <a:rPr lang="sv-SE" dirty="0"/>
              <a:t>Utveckling gästnätter </a:t>
            </a:r>
            <a:r>
              <a:rPr lang="sv-SE" dirty="0" smtClean="0"/>
              <a:t>jan-dec 2011, </a:t>
            </a:r>
            <a:r>
              <a:rPr lang="sv-SE" dirty="0"/>
              <a:t>skånska regioner</a:t>
            </a:r>
            <a:br>
              <a:rPr lang="sv-SE" dirty="0"/>
            </a:br>
            <a:r>
              <a:rPr lang="sv-SE" sz="2000" i="1" dirty="0"/>
              <a:t>hotell, stugby, vandrarhem</a:t>
            </a:r>
            <a:endParaRPr lang="sv-SE" sz="2000" dirty="0"/>
          </a:p>
        </p:txBody>
      </p:sp>
      <p:graphicFrame>
        <p:nvGraphicFramePr>
          <p:cNvPr id="246787" name="Object 3"/>
          <p:cNvGraphicFramePr>
            <a:graphicFrameLocks noGrp="1" noChangeAspect="1"/>
          </p:cNvGraphicFramePr>
          <p:nvPr>
            <p:ph idx="1"/>
            <p:extLst>
              <p:ext uri="{D42A27DB-BD31-4B8C-83A1-F6EECF244321}">
                <p14:modId xmlns:p14="http://schemas.microsoft.com/office/powerpoint/2010/main" val="3645233172"/>
              </p:ext>
            </p:extLst>
          </p:nvPr>
        </p:nvGraphicFramePr>
        <p:xfrm>
          <a:off x="1549400" y="1831975"/>
          <a:ext cx="7321550" cy="4113213"/>
        </p:xfrm>
        <a:graphic>
          <a:graphicData uri="http://schemas.openxmlformats.org/presentationml/2006/ole">
            <mc:AlternateContent xmlns:mc="http://schemas.openxmlformats.org/markup-compatibility/2006">
              <mc:Choice xmlns:v="urn:schemas-microsoft-com:vml" Requires="v">
                <p:oleObj spid="_x0000_s246847" name="Chart" r:id="rId3" imgW="7324846" imgH="4114867" progId="MSGraph.Chart.8">
                  <p:embed followColorScheme="full"/>
                </p:oleObj>
              </mc:Choice>
              <mc:Fallback>
                <p:oleObj name="Chart" r:id="rId3" imgW="7324846" imgH="4114867" progId="MSGraph.Chart.8">
                  <p:embed followColorScheme="full"/>
                  <p:pic>
                    <p:nvPicPr>
                      <p:cNvPr id="0" name="Picture 3"/>
                      <p:cNvPicPr>
                        <a:picLocks noChangeAspect="1" noChangeArrowheads="1"/>
                      </p:cNvPicPr>
                      <p:nvPr/>
                    </p:nvPicPr>
                    <p:blipFill>
                      <a:blip r:embed="rId4"/>
                      <a:srcRect/>
                      <a:stretch>
                        <a:fillRect/>
                      </a:stretch>
                    </p:blipFill>
                    <p:spPr bwMode="auto">
                      <a:xfrm>
                        <a:off x="1549400" y="1831975"/>
                        <a:ext cx="7321550" cy="4113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1535113" y="355600"/>
            <a:ext cx="7307262" cy="1717675"/>
          </a:xfrm>
        </p:spPr>
        <p:txBody>
          <a:bodyPr/>
          <a:lstStyle/>
          <a:p>
            <a:r>
              <a:rPr lang="sv-SE" dirty="0"/>
              <a:t>Gästnätter </a:t>
            </a:r>
            <a:r>
              <a:rPr lang="sv-SE" dirty="0" smtClean="0"/>
              <a:t>december 2011, </a:t>
            </a:r>
            <a:r>
              <a:rPr lang="sv-SE" dirty="0"/>
              <a:t>NORDOST</a:t>
            </a:r>
            <a:br>
              <a:rPr lang="sv-SE" dirty="0"/>
            </a:br>
            <a:r>
              <a:rPr lang="sv-SE" sz="2000" i="1" dirty="0"/>
              <a:t>hotell, stugby och vandrarhem</a:t>
            </a:r>
            <a:endParaRPr lang="sv-SE" sz="2000" dirty="0"/>
          </a:p>
        </p:txBody>
      </p:sp>
      <p:graphicFrame>
        <p:nvGraphicFramePr>
          <p:cNvPr id="134148" name="Object 4"/>
          <p:cNvGraphicFramePr>
            <a:graphicFrameLocks noGrp="1" noChangeAspect="1"/>
          </p:cNvGraphicFramePr>
          <p:nvPr>
            <p:ph idx="1"/>
            <p:extLst>
              <p:ext uri="{D42A27DB-BD31-4B8C-83A1-F6EECF244321}">
                <p14:modId xmlns:p14="http://schemas.microsoft.com/office/powerpoint/2010/main" val="2361326184"/>
              </p:ext>
            </p:extLst>
          </p:nvPr>
        </p:nvGraphicFramePr>
        <p:xfrm>
          <a:off x="1549400" y="1831975"/>
          <a:ext cx="7321550" cy="4113213"/>
        </p:xfrm>
        <a:graphic>
          <a:graphicData uri="http://schemas.openxmlformats.org/presentationml/2006/ole">
            <mc:AlternateContent xmlns:mc="http://schemas.openxmlformats.org/markup-compatibility/2006">
              <mc:Choice xmlns:v="urn:schemas-microsoft-com:vml" Requires="v">
                <p:oleObj spid="_x0000_s134208" name="Chart" r:id="rId3" imgW="7324846" imgH="4114867" progId="MSGraph.Chart.8">
                  <p:embed followColorScheme="full"/>
                </p:oleObj>
              </mc:Choice>
              <mc:Fallback>
                <p:oleObj name="Chart" r:id="rId3" imgW="7324846" imgH="4114867" progId="MSGraph.Chart.8">
                  <p:embed followColorScheme="full"/>
                  <p:pic>
                    <p:nvPicPr>
                      <p:cNvPr id="0" name="Picture 4"/>
                      <p:cNvPicPr>
                        <a:picLocks noChangeAspect="1" noChangeArrowheads="1"/>
                      </p:cNvPicPr>
                      <p:nvPr/>
                    </p:nvPicPr>
                    <p:blipFill>
                      <a:blip r:embed="rId4"/>
                      <a:srcRect/>
                      <a:stretch>
                        <a:fillRect/>
                      </a:stretch>
                    </p:blipFill>
                    <p:spPr bwMode="auto">
                      <a:xfrm>
                        <a:off x="1549400" y="1831975"/>
                        <a:ext cx="7321550" cy="4113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a:xfrm>
            <a:off x="1535113" y="192088"/>
            <a:ext cx="7307262" cy="1887537"/>
          </a:xfrm>
        </p:spPr>
        <p:txBody>
          <a:bodyPr/>
          <a:lstStyle/>
          <a:p>
            <a:r>
              <a:rPr lang="sv-SE" dirty="0"/>
              <a:t>Utveckling gästnätter </a:t>
            </a:r>
            <a:r>
              <a:rPr lang="sv-SE" dirty="0" smtClean="0"/>
              <a:t>december 2011, </a:t>
            </a:r>
            <a:r>
              <a:rPr lang="sv-SE" dirty="0"/>
              <a:t>NORDOST</a:t>
            </a:r>
            <a:br>
              <a:rPr lang="sv-SE" dirty="0"/>
            </a:br>
            <a:r>
              <a:rPr lang="sv-SE" sz="2000" i="1" dirty="0"/>
              <a:t>(procent, jämfört med samma period föregående år) </a:t>
            </a:r>
            <a:br>
              <a:rPr lang="sv-SE" sz="2000" i="1" dirty="0"/>
            </a:br>
            <a:r>
              <a:rPr lang="sv-SE" sz="2000" i="1" dirty="0"/>
              <a:t>hotell, stugby och vandrarhem</a:t>
            </a:r>
          </a:p>
        </p:txBody>
      </p:sp>
      <p:graphicFrame>
        <p:nvGraphicFramePr>
          <p:cNvPr id="136195" name="Object 3"/>
          <p:cNvGraphicFramePr>
            <a:graphicFrameLocks noGrp="1" noChangeAspect="1"/>
          </p:cNvGraphicFramePr>
          <p:nvPr>
            <p:ph idx="1"/>
            <p:extLst>
              <p:ext uri="{D42A27DB-BD31-4B8C-83A1-F6EECF244321}">
                <p14:modId xmlns:p14="http://schemas.microsoft.com/office/powerpoint/2010/main" val="2310601862"/>
              </p:ext>
            </p:extLst>
          </p:nvPr>
        </p:nvGraphicFramePr>
        <p:xfrm>
          <a:off x="1549400" y="1955800"/>
          <a:ext cx="7321550" cy="4113213"/>
        </p:xfrm>
        <a:graphic>
          <a:graphicData uri="http://schemas.openxmlformats.org/presentationml/2006/ole">
            <mc:AlternateContent xmlns:mc="http://schemas.openxmlformats.org/markup-compatibility/2006">
              <mc:Choice xmlns:v="urn:schemas-microsoft-com:vml" Requires="v">
                <p:oleObj spid="_x0000_s136255" name="Chart" r:id="rId3" imgW="7324846" imgH="4114867" progId="MSGraph.Chart.8">
                  <p:embed followColorScheme="full"/>
                </p:oleObj>
              </mc:Choice>
              <mc:Fallback>
                <p:oleObj name="Chart" r:id="rId3" imgW="7324846" imgH="4114867" progId="MSGraph.Chart.8">
                  <p:embed followColorScheme="full"/>
                  <p:pic>
                    <p:nvPicPr>
                      <p:cNvPr id="0" name="Picture 3"/>
                      <p:cNvPicPr>
                        <a:picLocks noChangeAspect="1" noChangeArrowheads="1"/>
                      </p:cNvPicPr>
                      <p:nvPr/>
                    </p:nvPicPr>
                    <p:blipFill>
                      <a:blip r:embed="rId4"/>
                      <a:srcRect/>
                      <a:stretch>
                        <a:fillRect/>
                      </a:stretch>
                    </p:blipFill>
                    <p:spPr bwMode="auto">
                      <a:xfrm>
                        <a:off x="1549400" y="1955800"/>
                        <a:ext cx="7321550" cy="4113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ChangeArrowheads="1"/>
          </p:cNvSpPr>
          <p:nvPr>
            <p:ph type="title"/>
          </p:nvPr>
        </p:nvSpPr>
        <p:spPr>
          <a:xfrm>
            <a:off x="1535113" y="355600"/>
            <a:ext cx="7307262" cy="1717675"/>
          </a:xfrm>
        </p:spPr>
        <p:txBody>
          <a:bodyPr/>
          <a:lstStyle/>
          <a:p>
            <a:r>
              <a:rPr lang="sv-SE" dirty="0"/>
              <a:t>Gästnätter </a:t>
            </a:r>
            <a:r>
              <a:rPr lang="sv-SE" dirty="0" smtClean="0"/>
              <a:t>jan-dec 2011, </a:t>
            </a:r>
            <a:r>
              <a:rPr lang="sv-SE" dirty="0"/>
              <a:t>NORDOST</a:t>
            </a:r>
            <a:br>
              <a:rPr lang="sv-SE" dirty="0"/>
            </a:br>
            <a:r>
              <a:rPr lang="sv-SE" sz="2000" i="1" dirty="0"/>
              <a:t>hotell, stugby och vandrarhem</a:t>
            </a:r>
            <a:endParaRPr lang="sv-SE" sz="2000" dirty="0"/>
          </a:p>
        </p:txBody>
      </p:sp>
      <p:graphicFrame>
        <p:nvGraphicFramePr>
          <p:cNvPr id="225283" name="Object 3"/>
          <p:cNvGraphicFramePr>
            <a:graphicFrameLocks noGrp="1" noChangeAspect="1"/>
          </p:cNvGraphicFramePr>
          <p:nvPr>
            <p:ph idx="1"/>
            <p:extLst>
              <p:ext uri="{D42A27DB-BD31-4B8C-83A1-F6EECF244321}">
                <p14:modId xmlns:p14="http://schemas.microsoft.com/office/powerpoint/2010/main" val="2829299220"/>
              </p:ext>
            </p:extLst>
          </p:nvPr>
        </p:nvGraphicFramePr>
        <p:xfrm>
          <a:off x="1554163" y="1828800"/>
          <a:ext cx="7305675" cy="4102100"/>
        </p:xfrm>
        <a:graphic>
          <a:graphicData uri="http://schemas.openxmlformats.org/presentationml/2006/ole">
            <mc:AlternateContent xmlns:mc="http://schemas.openxmlformats.org/markup-compatibility/2006">
              <mc:Choice xmlns:v="urn:schemas-microsoft-com:vml" Requires="v">
                <p:oleObj spid="_x0000_s225343" name="Chart" r:id="rId3" imgW="7324846" imgH="4114867" progId="MSGraph.Chart.8">
                  <p:embed followColorScheme="full"/>
                </p:oleObj>
              </mc:Choice>
              <mc:Fallback>
                <p:oleObj name="Chart" r:id="rId3" imgW="7324846" imgH="4114867" progId="MSGraph.Chart.8">
                  <p:embed followColorScheme="full"/>
                  <p:pic>
                    <p:nvPicPr>
                      <p:cNvPr id="0" name="Picture 3"/>
                      <p:cNvPicPr>
                        <a:picLocks noChangeAspect="1" noChangeArrowheads="1"/>
                      </p:cNvPicPr>
                      <p:nvPr/>
                    </p:nvPicPr>
                    <p:blipFill>
                      <a:blip r:embed="rId4"/>
                      <a:srcRect/>
                      <a:stretch>
                        <a:fillRect/>
                      </a:stretch>
                    </p:blipFill>
                    <p:spPr bwMode="auto">
                      <a:xfrm>
                        <a:off x="1554163" y="1828800"/>
                        <a:ext cx="7305675" cy="410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a:xfrm>
            <a:off x="1535113" y="192088"/>
            <a:ext cx="7307262" cy="1887537"/>
          </a:xfrm>
        </p:spPr>
        <p:txBody>
          <a:bodyPr/>
          <a:lstStyle/>
          <a:p>
            <a:r>
              <a:rPr lang="sv-SE" dirty="0"/>
              <a:t>Utveckling gästnätter </a:t>
            </a:r>
            <a:r>
              <a:rPr lang="sv-SE" dirty="0" smtClean="0"/>
              <a:t>jan-dec 2011, </a:t>
            </a:r>
            <a:r>
              <a:rPr lang="sv-SE" dirty="0"/>
              <a:t>NORDOST</a:t>
            </a:r>
            <a:br>
              <a:rPr lang="sv-SE" dirty="0"/>
            </a:br>
            <a:r>
              <a:rPr lang="sv-SE" sz="2000" i="1" dirty="0"/>
              <a:t>(procent, jämfört med samma period föregående år) </a:t>
            </a:r>
            <a:br>
              <a:rPr lang="sv-SE" sz="2000" i="1" dirty="0"/>
            </a:br>
            <a:r>
              <a:rPr lang="sv-SE" sz="2000" i="1" dirty="0"/>
              <a:t>hotell, stugby och vandrarhem</a:t>
            </a:r>
          </a:p>
        </p:txBody>
      </p:sp>
      <p:graphicFrame>
        <p:nvGraphicFramePr>
          <p:cNvPr id="226307" name="Object 3"/>
          <p:cNvGraphicFramePr>
            <a:graphicFrameLocks noGrp="1" noChangeAspect="1"/>
          </p:cNvGraphicFramePr>
          <p:nvPr>
            <p:ph idx="1"/>
            <p:extLst>
              <p:ext uri="{D42A27DB-BD31-4B8C-83A1-F6EECF244321}">
                <p14:modId xmlns:p14="http://schemas.microsoft.com/office/powerpoint/2010/main" val="1050875352"/>
              </p:ext>
            </p:extLst>
          </p:nvPr>
        </p:nvGraphicFramePr>
        <p:xfrm>
          <a:off x="1549400" y="1955800"/>
          <a:ext cx="7321550" cy="4113213"/>
        </p:xfrm>
        <a:graphic>
          <a:graphicData uri="http://schemas.openxmlformats.org/presentationml/2006/ole">
            <mc:AlternateContent xmlns:mc="http://schemas.openxmlformats.org/markup-compatibility/2006">
              <mc:Choice xmlns:v="urn:schemas-microsoft-com:vml" Requires="v">
                <p:oleObj spid="_x0000_s226367" name="Chart" r:id="rId3" imgW="7324760" imgH="4114839" progId="MSGraph.Chart.8">
                  <p:embed followColorScheme="full"/>
                </p:oleObj>
              </mc:Choice>
              <mc:Fallback>
                <p:oleObj name="Chart" r:id="rId3" imgW="7324760" imgH="4114839" progId="MSGraph.Chart.8">
                  <p:embed followColorScheme="full"/>
                  <p:pic>
                    <p:nvPicPr>
                      <p:cNvPr id="0" name="Picture 3"/>
                      <p:cNvPicPr>
                        <a:picLocks noChangeAspect="1" noChangeArrowheads="1"/>
                      </p:cNvPicPr>
                      <p:nvPr/>
                    </p:nvPicPr>
                    <p:blipFill>
                      <a:blip r:embed="rId4"/>
                      <a:srcRect/>
                      <a:stretch>
                        <a:fillRect/>
                      </a:stretch>
                    </p:blipFill>
                    <p:spPr bwMode="auto">
                      <a:xfrm>
                        <a:off x="1549400" y="1955800"/>
                        <a:ext cx="7321550" cy="4113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1535113" y="514350"/>
            <a:ext cx="7307262" cy="1143000"/>
          </a:xfrm>
        </p:spPr>
        <p:txBody>
          <a:bodyPr/>
          <a:lstStyle/>
          <a:p>
            <a:r>
              <a:rPr lang="sv-SE"/>
              <a:t>Kommentarer NORDOST</a:t>
            </a:r>
          </a:p>
        </p:txBody>
      </p:sp>
      <p:sp>
        <p:nvSpPr>
          <p:cNvPr id="145411" name="Rectangle 3"/>
          <p:cNvSpPr>
            <a:spLocks noGrp="1" noChangeArrowheads="1"/>
          </p:cNvSpPr>
          <p:nvPr>
            <p:ph type="body" idx="1"/>
          </p:nvPr>
        </p:nvSpPr>
        <p:spPr>
          <a:xfrm>
            <a:off x="1570038" y="1292225"/>
            <a:ext cx="7321550" cy="5251450"/>
          </a:xfrm>
        </p:spPr>
        <p:txBody>
          <a:bodyPr/>
          <a:lstStyle/>
          <a:p>
            <a:pPr marL="268288" indent="-268288"/>
            <a:r>
              <a:rPr lang="sv-SE" sz="1400" dirty="0" smtClean="0"/>
              <a:t>Hotellen, stugbyarna och vandrarhemmen i nordöstra Skåne redovisade 11 618 gästnätter för december 2011. Antalet gästnätter hade minskat med 3%.</a:t>
            </a:r>
          </a:p>
          <a:p>
            <a:pPr marL="268288" indent="-268288"/>
            <a:r>
              <a:rPr lang="sv-SE" sz="1400" dirty="0" smtClean="0"/>
              <a:t>Kristianstads hotell redovisade en låg rumsbeläggning på 29% för december månad. Det var lägre än snittet för Skåne som uppgick till 39%. Snittpriset för ett belagt hotellrum i Kristianstad uppgick under december månad till 797 kronor vilket även det var lägre än snittet för hela Skåne som uppgick till 861 kronor.</a:t>
            </a:r>
          </a:p>
          <a:p>
            <a:pPr marL="268288" indent="-268288"/>
            <a:r>
              <a:rPr lang="sv-SE" sz="1400" dirty="0" smtClean="0"/>
              <a:t>Hotellen i Hässleholm redovisade en genomsnittlig rumsbeläggning på 30% för december månad och ett hotellrum kostade i snitt 824 kronor.</a:t>
            </a:r>
          </a:p>
          <a:p>
            <a:pPr marL="268288" indent="-268288"/>
            <a:r>
              <a:rPr lang="sv-SE" sz="1400" dirty="0" smtClean="0"/>
              <a:t>För 2011 redovisade hotellen, stugbyarna och vandrarhemmen i nordöstra Skåne     254 405 gästnätter. Antalet gästnätter hade ökat med 0,9% vilket var något lägre än snittet för hela Skåne som uppgick till 2,2%.</a:t>
            </a:r>
          </a:p>
          <a:p>
            <a:pPr marL="268288" indent="-268288"/>
            <a:r>
              <a:rPr lang="sv-SE" sz="1400" dirty="0" smtClean="0"/>
              <a:t>Under 2011 redovisade hotellen i Kristianstad en genomsnittlig rumsbeläggning på 46% vilket var lägre än snittet för hela Skåne som uppgick till 52%. Genomsnittspriset per belagt hotellrum uppgick under året till 795 kronor vilket var lägre än snittet i Skåne som låg på 889 kronor.</a:t>
            </a:r>
          </a:p>
          <a:p>
            <a:pPr marL="268288" indent="-268288"/>
            <a:r>
              <a:rPr lang="sv-SE" sz="1400" dirty="0" smtClean="0"/>
              <a:t>Hässleholms hotell redovisade en genomsnittlig rumsbeläggning på 37% för 2011 och ett hotellrum kostade i snitt 831 kronor.</a:t>
            </a:r>
            <a:endParaRPr lang="sv-SE" sz="1400" dirty="0"/>
          </a:p>
          <a:p>
            <a:pPr marL="268288" indent="-268288"/>
            <a:endParaRPr lang="sv-SE" sz="1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a:xfrm>
            <a:off x="1482725" y="403225"/>
            <a:ext cx="7608888" cy="1544638"/>
          </a:xfrm>
        </p:spPr>
        <p:txBody>
          <a:bodyPr/>
          <a:lstStyle/>
          <a:p>
            <a:r>
              <a:rPr lang="sv-SE" dirty="0"/>
              <a:t>Gästnattsutveckling län, </a:t>
            </a:r>
            <a:r>
              <a:rPr lang="sv-SE" dirty="0" smtClean="0"/>
              <a:t>december 2011</a:t>
            </a:r>
            <a:r>
              <a:rPr lang="sv-SE" sz="3600" dirty="0"/>
              <a:t/>
            </a:r>
            <a:br>
              <a:rPr lang="sv-SE" sz="3600" dirty="0"/>
            </a:br>
            <a:r>
              <a:rPr lang="sv-SE" sz="2000" i="1" dirty="0"/>
              <a:t>(procent, jämfört med samma period föregående år) </a:t>
            </a:r>
            <a:br>
              <a:rPr lang="sv-SE" sz="2000" i="1" dirty="0"/>
            </a:br>
            <a:r>
              <a:rPr lang="sv-SE" sz="2000" i="1" dirty="0"/>
              <a:t>hotell, stugby och vandrarhem</a:t>
            </a:r>
          </a:p>
        </p:txBody>
      </p:sp>
      <p:graphicFrame>
        <p:nvGraphicFramePr>
          <p:cNvPr id="192517" name="Object 5"/>
          <p:cNvGraphicFramePr>
            <a:graphicFrameLocks noGrp="1" noChangeAspect="1"/>
          </p:cNvGraphicFramePr>
          <p:nvPr>
            <p:ph idx="1"/>
            <p:extLst>
              <p:ext uri="{D42A27DB-BD31-4B8C-83A1-F6EECF244321}">
                <p14:modId xmlns:p14="http://schemas.microsoft.com/office/powerpoint/2010/main" val="4168432624"/>
              </p:ext>
            </p:extLst>
          </p:nvPr>
        </p:nvGraphicFramePr>
        <p:xfrm>
          <a:off x="1549400" y="1955800"/>
          <a:ext cx="7321550" cy="4113213"/>
        </p:xfrm>
        <a:graphic>
          <a:graphicData uri="http://schemas.openxmlformats.org/presentationml/2006/ole">
            <mc:AlternateContent xmlns:mc="http://schemas.openxmlformats.org/markup-compatibility/2006">
              <mc:Choice xmlns:v="urn:schemas-microsoft-com:vml" Requires="v">
                <p:oleObj spid="_x0000_s192577" name="Chart" r:id="rId3" imgW="7324641" imgH="4114884" progId="MSGraph.Chart.8">
                  <p:embed followColorScheme="full"/>
                </p:oleObj>
              </mc:Choice>
              <mc:Fallback>
                <p:oleObj name="Chart" r:id="rId3" imgW="7324641" imgH="4114884" progId="MSGraph.Chart.8">
                  <p:embed followColorScheme="full"/>
                  <p:pic>
                    <p:nvPicPr>
                      <p:cNvPr id="0" name="Picture 5"/>
                      <p:cNvPicPr>
                        <a:picLocks noChangeAspect="1" noChangeArrowheads="1"/>
                      </p:cNvPicPr>
                      <p:nvPr/>
                    </p:nvPicPr>
                    <p:blipFill>
                      <a:blip r:embed="rId4"/>
                      <a:srcRect/>
                      <a:stretch>
                        <a:fillRect/>
                      </a:stretch>
                    </p:blipFill>
                    <p:spPr bwMode="auto">
                      <a:xfrm>
                        <a:off x="1549400" y="1955800"/>
                        <a:ext cx="7321550" cy="4113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1377950" y="490538"/>
            <a:ext cx="7608888" cy="1262062"/>
          </a:xfrm>
        </p:spPr>
        <p:txBody>
          <a:bodyPr/>
          <a:lstStyle/>
          <a:p>
            <a:r>
              <a:rPr lang="sv-SE" dirty="0"/>
              <a:t>Gästnätter </a:t>
            </a:r>
            <a:r>
              <a:rPr lang="sv-SE" dirty="0" smtClean="0"/>
              <a:t>december 2011, </a:t>
            </a:r>
            <a:r>
              <a:rPr lang="sv-SE" dirty="0"/>
              <a:t>NORDVÄST</a:t>
            </a:r>
            <a:br>
              <a:rPr lang="sv-SE" dirty="0"/>
            </a:br>
            <a:r>
              <a:rPr lang="sv-SE" sz="2000" i="1" dirty="0"/>
              <a:t>hotell, stugby och vandrarhem</a:t>
            </a:r>
            <a:endParaRPr lang="sv-SE" sz="2000" dirty="0"/>
          </a:p>
        </p:txBody>
      </p:sp>
      <p:graphicFrame>
        <p:nvGraphicFramePr>
          <p:cNvPr id="137219" name="Object 3"/>
          <p:cNvGraphicFramePr>
            <a:graphicFrameLocks noGrp="1" noChangeAspect="1"/>
          </p:cNvGraphicFramePr>
          <p:nvPr>
            <p:ph idx="1"/>
            <p:extLst>
              <p:ext uri="{D42A27DB-BD31-4B8C-83A1-F6EECF244321}">
                <p14:modId xmlns:p14="http://schemas.microsoft.com/office/powerpoint/2010/main" val="1563273998"/>
              </p:ext>
            </p:extLst>
          </p:nvPr>
        </p:nvGraphicFramePr>
        <p:xfrm>
          <a:off x="1497013" y="1654175"/>
          <a:ext cx="7458075" cy="4100513"/>
        </p:xfrm>
        <a:graphic>
          <a:graphicData uri="http://schemas.openxmlformats.org/presentationml/2006/ole">
            <mc:AlternateContent xmlns:mc="http://schemas.openxmlformats.org/markup-compatibility/2006">
              <mc:Choice xmlns:v="urn:schemas-microsoft-com:vml" Requires="v">
                <p:oleObj spid="_x0000_s137279" name="Chart" r:id="rId3" imgW="7515154" imgH="4124315" progId="MSGraph.Chart.8">
                  <p:embed followColorScheme="full"/>
                </p:oleObj>
              </mc:Choice>
              <mc:Fallback>
                <p:oleObj name="Chart" r:id="rId3" imgW="7515154" imgH="4124315" progId="MSGraph.Chart.8">
                  <p:embed followColorScheme="full"/>
                  <p:pic>
                    <p:nvPicPr>
                      <p:cNvPr id="0" name="Picture 3"/>
                      <p:cNvPicPr>
                        <a:picLocks noChangeAspect="1" noChangeArrowheads="1"/>
                      </p:cNvPicPr>
                      <p:nvPr/>
                    </p:nvPicPr>
                    <p:blipFill>
                      <a:blip r:embed="rId4"/>
                      <a:srcRect/>
                      <a:stretch>
                        <a:fillRect/>
                      </a:stretch>
                    </p:blipFill>
                    <p:spPr bwMode="auto">
                      <a:xfrm>
                        <a:off x="1497013" y="1654175"/>
                        <a:ext cx="7458075" cy="4100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7221" name="Text Box 5"/>
          <p:cNvSpPr txBox="1">
            <a:spLocks noChangeArrowheads="1"/>
          </p:cNvSpPr>
          <p:nvPr/>
        </p:nvSpPr>
        <p:spPr bwMode="auto">
          <a:xfrm>
            <a:off x="1690688" y="5957888"/>
            <a:ext cx="6357937" cy="307777"/>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 Inkl. stugby och </a:t>
            </a:r>
            <a:r>
              <a:rPr lang="sv-SE" sz="1400" i="1" dirty="0" smtClean="0">
                <a:latin typeface="Arial" charset="0"/>
              </a:rPr>
              <a:t>vandrarhem</a:t>
            </a:r>
            <a:endParaRPr lang="sv-SE" sz="1400" i="1" dirty="0">
              <a:latin typeface="Arial" charset="0"/>
            </a:endParaRPr>
          </a:p>
        </p:txBody>
      </p:sp>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a:xfrm>
            <a:off x="1535113" y="220663"/>
            <a:ext cx="7307262" cy="1858962"/>
          </a:xfrm>
        </p:spPr>
        <p:txBody>
          <a:bodyPr/>
          <a:lstStyle/>
          <a:p>
            <a:r>
              <a:rPr lang="sv-SE" dirty="0"/>
              <a:t>Utveckling gästnätter </a:t>
            </a:r>
            <a:r>
              <a:rPr lang="sv-SE" dirty="0" smtClean="0"/>
              <a:t>december 2011, </a:t>
            </a:r>
            <a:r>
              <a:rPr lang="sv-SE" dirty="0"/>
              <a:t>NORDVÄST</a:t>
            </a:r>
            <a:br>
              <a:rPr lang="sv-SE" dirty="0"/>
            </a:br>
            <a:r>
              <a:rPr lang="sv-SE" sz="2000" i="1" dirty="0"/>
              <a:t>(procent, jämfört med samma period föregående år) </a:t>
            </a:r>
            <a:br>
              <a:rPr lang="sv-SE" sz="2000" i="1" dirty="0"/>
            </a:br>
            <a:r>
              <a:rPr lang="sv-SE" sz="2000" i="1" dirty="0"/>
              <a:t>hotell, stugby och vandrarhem</a:t>
            </a:r>
          </a:p>
        </p:txBody>
      </p:sp>
      <p:graphicFrame>
        <p:nvGraphicFramePr>
          <p:cNvPr id="138243" name="Object 3"/>
          <p:cNvGraphicFramePr>
            <a:graphicFrameLocks noGrp="1" noChangeAspect="1"/>
          </p:cNvGraphicFramePr>
          <p:nvPr>
            <p:ph idx="1"/>
            <p:extLst>
              <p:ext uri="{D42A27DB-BD31-4B8C-83A1-F6EECF244321}">
                <p14:modId xmlns:p14="http://schemas.microsoft.com/office/powerpoint/2010/main" val="1984337713"/>
              </p:ext>
            </p:extLst>
          </p:nvPr>
        </p:nvGraphicFramePr>
        <p:xfrm>
          <a:off x="1550988" y="2063750"/>
          <a:ext cx="7324725" cy="3892550"/>
        </p:xfrm>
        <a:graphic>
          <a:graphicData uri="http://schemas.openxmlformats.org/presentationml/2006/ole">
            <mc:AlternateContent xmlns:mc="http://schemas.openxmlformats.org/markup-compatibility/2006">
              <mc:Choice xmlns:v="urn:schemas-microsoft-com:vml" Requires="v">
                <p:oleObj spid="_x0000_s138303" name="Chart" r:id="rId3" imgW="7562933" imgH="4019581" progId="MSGraph.Chart.8">
                  <p:embed followColorScheme="full"/>
                </p:oleObj>
              </mc:Choice>
              <mc:Fallback>
                <p:oleObj name="Chart" r:id="rId3" imgW="7562933" imgH="4019581" progId="MSGraph.Chart.8">
                  <p:embed followColorScheme="full"/>
                  <p:pic>
                    <p:nvPicPr>
                      <p:cNvPr id="0" name="Picture 3"/>
                      <p:cNvPicPr>
                        <a:picLocks noChangeAspect="1" noChangeArrowheads="1"/>
                      </p:cNvPicPr>
                      <p:nvPr/>
                    </p:nvPicPr>
                    <p:blipFill>
                      <a:blip r:embed="rId4"/>
                      <a:srcRect/>
                      <a:stretch>
                        <a:fillRect/>
                      </a:stretch>
                    </p:blipFill>
                    <p:spPr bwMode="auto">
                      <a:xfrm>
                        <a:off x="1550988" y="2063750"/>
                        <a:ext cx="7324725" cy="3892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8245" name="Text Box 5"/>
          <p:cNvSpPr txBox="1">
            <a:spLocks noChangeArrowheads="1"/>
          </p:cNvSpPr>
          <p:nvPr/>
        </p:nvSpPr>
        <p:spPr bwMode="auto">
          <a:xfrm>
            <a:off x="1690688" y="5957888"/>
            <a:ext cx="6399212" cy="307777"/>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 Inkl. stugby och </a:t>
            </a:r>
            <a:r>
              <a:rPr lang="sv-SE" sz="1400" i="1" dirty="0" smtClean="0">
                <a:latin typeface="Arial" charset="0"/>
              </a:rPr>
              <a:t>vandrarhem</a:t>
            </a:r>
            <a:endParaRPr lang="sv-SE" sz="1400" i="1" dirty="0">
              <a:latin typeface="Arial" charset="0"/>
            </a:endParaRPr>
          </a:p>
        </p:txBody>
      </p:sp>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a:xfrm>
            <a:off x="1377950" y="490538"/>
            <a:ext cx="7608888" cy="1262062"/>
          </a:xfrm>
        </p:spPr>
        <p:txBody>
          <a:bodyPr/>
          <a:lstStyle/>
          <a:p>
            <a:r>
              <a:rPr lang="sv-SE" sz="2800" dirty="0"/>
              <a:t>Gästnätter </a:t>
            </a:r>
            <a:r>
              <a:rPr lang="sv-SE" sz="2800" dirty="0" smtClean="0"/>
              <a:t>jan-dec 2011, </a:t>
            </a:r>
            <a:r>
              <a:rPr lang="sv-SE" sz="2800" dirty="0"/>
              <a:t>NORDVÄST</a:t>
            </a:r>
            <a:br>
              <a:rPr lang="sv-SE" sz="2800" dirty="0"/>
            </a:br>
            <a:r>
              <a:rPr lang="sv-SE" sz="1800" i="1" dirty="0"/>
              <a:t>hotell, stugby och vandrarhem</a:t>
            </a:r>
            <a:endParaRPr lang="sv-SE" sz="1800" dirty="0"/>
          </a:p>
        </p:txBody>
      </p:sp>
      <p:graphicFrame>
        <p:nvGraphicFramePr>
          <p:cNvPr id="227331" name="Object 3"/>
          <p:cNvGraphicFramePr>
            <a:graphicFrameLocks noGrp="1" noChangeAspect="1"/>
          </p:cNvGraphicFramePr>
          <p:nvPr>
            <p:ph idx="1"/>
            <p:extLst>
              <p:ext uri="{D42A27DB-BD31-4B8C-83A1-F6EECF244321}">
                <p14:modId xmlns:p14="http://schemas.microsoft.com/office/powerpoint/2010/main" val="1666349755"/>
              </p:ext>
            </p:extLst>
          </p:nvPr>
        </p:nvGraphicFramePr>
        <p:xfrm>
          <a:off x="1497013" y="1654175"/>
          <a:ext cx="7458075" cy="4100513"/>
        </p:xfrm>
        <a:graphic>
          <a:graphicData uri="http://schemas.openxmlformats.org/presentationml/2006/ole">
            <mc:AlternateContent xmlns:mc="http://schemas.openxmlformats.org/markup-compatibility/2006">
              <mc:Choice xmlns:v="urn:schemas-microsoft-com:vml" Requires="v">
                <p:oleObj spid="_x0000_s227391" name="Chart" r:id="rId3" imgW="7515154" imgH="4124315" progId="MSGraph.Chart.8">
                  <p:embed followColorScheme="full"/>
                </p:oleObj>
              </mc:Choice>
              <mc:Fallback>
                <p:oleObj name="Chart" r:id="rId3" imgW="7515154" imgH="4124315" progId="MSGraph.Chart.8">
                  <p:embed followColorScheme="full"/>
                  <p:pic>
                    <p:nvPicPr>
                      <p:cNvPr id="0" name="Picture 3"/>
                      <p:cNvPicPr>
                        <a:picLocks noChangeAspect="1" noChangeArrowheads="1"/>
                      </p:cNvPicPr>
                      <p:nvPr/>
                    </p:nvPicPr>
                    <p:blipFill>
                      <a:blip r:embed="rId4"/>
                      <a:srcRect/>
                      <a:stretch>
                        <a:fillRect/>
                      </a:stretch>
                    </p:blipFill>
                    <p:spPr bwMode="auto">
                      <a:xfrm>
                        <a:off x="1497013" y="1654175"/>
                        <a:ext cx="7458075" cy="4100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7332" name="Text Box 4"/>
          <p:cNvSpPr txBox="1">
            <a:spLocks noChangeArrowheads="1"/>
          </p:cNvSpPr>
          <p:nvPr/>
        </p:nvSpPr>
        <p:spPr bwMode="auto">
          <a:xfrm>
            <a:off x="1639888" y="5924550"/>
            <a:ext cx="6419850" cy="307777"/>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 Inkl. stugby och </a:t>
            </a:r>
            <a:r>
              <a:rPr lang="sv-SE" sz="1400" i="1" dirty="0" smtClean="0">
                <a:latin typeface="Arial" charset="0"/>
              </a:rPr>
              <a:t>vandrarhem</a:t>
            </a:r>
            <a:endParaRPr lang="sv-SE" sz="1400" i="1" dirty="0">
              <a:latin typeface="Arial" charset="0"/>
            </a:endParaRPr>
          </a:p>
        </p:txBody>
      </p:sp>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a:xfrm>
            <a:off x="1535113" y="220663"/>
            <a:ext cx="7307262" cy="1858962"/>
          </a:xfrm>
        </p:spPr>
        <p:txBody>
          <a:bodyPr/>
          <a:lstStyle/>
          <a:p>
            <a:r>
              <a:rPr lang="sv-SE" dirty="0"/>
              <a:t>Utveckling gästnätter </a:t>
            </a:r>
            <a:r>
              <a:rPr lang="sv-SE" dirty="0" smtClean="0"/>
              <a:t>jan-dec 2011, </a:t>
            </a:r>
            <a:r>
              <a:rPr lang="sv-SE" dirty="0"/>
              <a:t>NORDVÄST</a:t>
            </a:r>
            <a:br>
              <a:rPr lang="sv-SE" dirty="0"/>
            </a:br>
            <a:r>
              <a:rPr lang="sv-SE" sz="2000" i="1" dirty="0"/>
              <a:t>(procent, jämfört med samma period föregående år) </a:t>
            </a:r>
            <a:br>
              <a:rPr lang="sv-SE" sz="2000" i="1" dirty="0"/>
            </a:br>
            <a:r>
              <a:rPr lang="sv-SE" sz="2000" i="1" dirty="0"/>
              <a:t>hotell, stugby och vandrarhem</a:t>
            </a:r>
          </a:p>
        </p:txBody>
      </p:sp>
      <p:graphicFrame>
        <p:nvGraphicFramePr>
          <p:cNvPr id="228355" name="Object 3"/>
          <p:cNvGraphicFramePr>
            <a:graphicFrameLocks noGrp="1" noChangeAspect="1"/>
          </p:cNvGraphicFramePr>
          <p:nvPr>
            <p:ph idx="1"/>
            <p:extLst>
              <p:ext uri="{D42A27DB-BD31-4B8C-83A1-F6EECF244321}">
                <p14:modId xmlns:p14="http://schemas.microsoft.com/office/powerpoint/2010/main" val="4197076502"/>
              </p:ext>
            </p:extLst>
          </p:nvPr>
        </p:nvGraphicFramePr>
        <p:xfrm>
          <a:off x="1541463" y="2073275"/>
          <a:ext cx="7356475" cy="3929063"/>
        </p:xfrm>
        <a:graphic>
          <a:graphicData uri="http://schemas.openxmlformats.org/presentationml/2006/ole">
            <mc:AlternateContent xmlns:mc="http://schemas.openxmlformats.org/markup-compatibility/2006">
              <mc:Choice xmlns:v="urn:schemas-microsoft-com:vml" Requires="v">
                <p:oleObj spid="_x0000_s228415" name="Chart" r:id="rId3" imgW="7543768" imgH="4029029" progId="MSGraph.Chart.8">
                  <p:embed followColorScheme="full"/>
                </p:oleObj>
              </mc:Choice>
              <mc:Fallback>
                <p:oleObj name="Chart" r:id="rId3" imgW="7543768" imgH="4029029" progId="MSGraph.Chart.8">
                  <p:embed followColorScheme="full"/>
                  <p:pic>
                    <p:nvPicPr>
                      <p:cNvPr id="0" name="Picture 3"/>
                      <p:cNvPicPr>
                        <a:picLocks noChangeAspect="1" noChangeArrowheads="1"/>
                      </p:cNvPicPr>
                      <p:nvPr/>
                    </p:nvPicPr>
                    <p:blipFill>
                      <a:blip r:embed="rId4"/>
                      <a:srcRect/>
                      <a:stretch>
                        <a:fillRect/>
                      </a:stretch>
                    </p:blipFill>
                    <p:spPr bwMode="auto">
                      <a:xfrm>
                        <a:off x="1541463" y="2073275"/>
                        <a:ext cx="7356475" cy="3929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8356" name="Text Box 4"/>
          <p:cNvSpPr txBox="1">
            <a:spLocks noChangeArrowheads="1"/>
          </p:cNvSpPr>
          <p:nvPr/>
        </p:nvSpPr>
        <p:spPr bwMode="auto">
          <a:xfrm>
            <a:off x="1690688" y="5957888"/>
            <a:ext cx="6286500" cy="307777"/>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 Inkl. stugby och </a:t>
            </a:r>
            <a:r>
              <a:rPr lang="sv-SE" sz="1400" i="1" dirty="0" smtClean="0">
                <a:latin typeface="Arial" charset="0"/>
              </a:rPr>
              <a:t>vandrarhem</a:t>
            </a:r>
            <a:endParaRPr lang="sv-SE" sz="1400" i="1" dirty="0">
              <a:latin typeface="Arial" charset="0"/>
            </a:endParaRPr>
          </a:p>
        </p:txBody>
      </p:sp>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a:xfrm>
            <a:off x="1535113" y="306094"/>
            <a:ext cx="7307262" cy="1143000"/>
          </a:xfrm>
        </p:spPr>
        <p:txBody>
          <a:bodyPr/>
          <a:lstStyle/>
          <a:p>
            <a:r>
              <a:rPr lang="sv-SE" dirty="0"/>
              <a:t>Kommentarer NORDVÄST</a:t>
            </a:r>
          </a:p>
        </p:txBody>
      </p:sp>
      <p:sp>
        <p:nvSpPr>
          <p:cNvPr id="164867" name="Rectangle 3"/>
          <p:cNvSpPr>
            <a:spLocks noGrp="1" noChangeArrowheads="1"/>
          </p:cNvSpPr>
          <p:nvPr>
            <p:ph type="body" idx="1"/>
          </p:nvPr>
        </p:nvSpPr>
        <p:spPr>
          <a:xfrm>
            <a:off x="1438183" y="1025765"/>
            <a:ext cx="7554897" cy="5251450"/>
          </a:xfrm>
        </p:spPr>
        <p:txBody>
          <a:bodyPr/>
          <a:lstStyle/>
          <a:p>
            <a:pPr marL="268288" indent="-268288"/>
            <a:r>
              <a:rPr lang="sv-SE" sz="1300" dirty="0" smtClean="0"/>
              <a:t>I nordvästra Skåne redovisade hotellen, stugbyarna och vandrarhemmen 46 211 gästnätter för december månad. Nordvästra Skåne var det enda området i länet som redovisade en gästnattsökning för december månad och antalet gästnätter ökade med 1,5%. I hela länet minskade antalet gästnätter med -1,3%.</a:t>
            </a:r>
          </a:p>
          <a:p>
            <a:pPr marL="268288" indent="-268288"/>
            <a:r>
              <a:rPr lang="sv-SE" sz="1300" dirty="0" smtClean="0"/>
              <a:t>Boendeanläggningarna i Klippan redovisade den kraftigaste gästnattsökningen för december månad med en ökning på 81%. Svagast utveckling i december månad redovisade boendeanläggningarna i Båstad med en minskning på -12%.</a:t>
            </a:r>
          </a:p>
          <a:p>
            <a:pPr marL="268288" indent="-268288"/>
            <a:r>
              <a:rPr lang="sv-SE" sz="1300" dirty="0" smtClean="0"/>
              <a:t>Hotellen i Helsingborg redovisade </a:t>
            </a:r>
            <a:r>
              <a:rPr lang="sv-SE" sz="1300" dirty="0" smtClean="0"/>
              <a:t>områdets </a:t>
            </a:r>
            <a:r>
              <a:rPr lang="sv-SE" sz="1300" dirty="0" smtClean="0"/>
              <a:t>högsta rumsbeläggningen </a:t>
            </a:r>
            <a:r>
              <a:rPr lang="sv-SE" sz="1300" dirty="0" smtClean="0"/>
              <a:t>i </a:t>
            </a:r>
            <a:r>
              <a:rPr lang="sv-SE" sz="1300" dirty="0" smtClean="0"/>
              <a:t>december månad med 44%. Lägst rumsbeläggning redovisade hotellen i Höganäs med 19%. Det kan jämföras med snittet för Skåne som uppgick till 39%.</a:t>
            </a:r>
          </a:p>
          <a:p>
            <a:pPr marL="268288" indent="-268288"/>
            <a:r>
              <a:rPr lang="sv-SE" sz="1300" dirty="0" smtClean="0"/>
              <a:t>Under december månad var hotellrummen dyrast i Båstad med ett snittpris per belagt rum på     1 177 kronor. Rummen var billigast i Helsingborg med ett snittpris på 795 kronor. För hela Skåne var priset per belagt hotellrum 861 kronor.</a:t>
            </a:r>
          </a:p>
          <a:p>
            <a:pPr marL="268288" indent="-268288"/>
            <a:r>
              <a:rPr lang="sv-SE" sz="1300" dirty="0" smtClean="0"/>
              <a:t>Under 2011 redovisade hotellen, stugbyarna och vandrarhemmen i nordvästra Skåne 980 334 gästnätter. Det motsvarade en gästnattsminskning på -1,7% vilket kan jämföras med utveckling i hela Skåne som var 2,2%.</a:t>
            </a:r>
          </a:p>
          <a:p>
            <a:pPr marL="268288" indent="-268288"/>
            <a:r>
              <a:rPr lang="sv-SE" sz="1300" dirty="0" smtClean="0"/>
              <a:t>Klippans boendeanläggningar redovisade den kraftigaste gästnattsökningen med 29% och Ängelholms boendeanläggningar redovisade den svagaste gästnattsutvecklingen med en minskning på -7%.</a:t>
            </a:r>
          </a:p>
          <a:p>
            <a:pPr marL="268288" indent="-268288"/>
            <a:r>
              <a:rPr lang="sv-SE" sz="1300" dirty="0" smtClean="0"/>
              <a:t>För helåret 2011 redovisade Helsingborgs hotell högst rumsbeläggning på 63% medan Klippans hotell redovisade en rumsbeläggning på 30%. Det kan jämföras med snittet för hela Skåne som uppgick till 52%.</a:t>
            </a:r>
          </a:p>
          <a:p>
            <a:pPr marL="268288" indent="-268288"/>
            <a:r>
              <a:rPr lang="sv-SE" sz="1300" dirty="0" smtClean="0"/>
              <a:t>Hotellrummen var dyrast i Båstad med Skånes högsta snittpris på 1 202 kronor. Hotellrummen var billigast i Klippan med ett snittpris på 716 kronor. Snittpriset per belagt hotellrum för hela Skåne uppgick till 889 kronor.</a:t>
            </a:r>
          </a:p>
          <a:p>
            <a:pPr marL="268288" indent="-268288"/>
            <a:endParaRPr lang="sv-SE" sz="1300" dirty="0" smtClean="0"/>
          </a:p>
          <a:p>
            <a:pPr marL="268288" indent="-268288"/>
            <a:endParaRPr lang="sv-SE" sz="13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r>
              <a:rPr lang="sv-SE" dirty="0"/>
              <a:t>Gästnätter </a:t>
            </a:r>
            <a:r>
              <a:rPr lang="sv-SE" dirty="0" smtClean="0"/>
              <a:t>december 2011, </a:t>
            </a:r>
            <a:r>
              <a:rPr lang="sv-SE" dirty="0"/>
              <a:t>SYDOST</a:t>
            </a:r>
            <a:br>
              <a:rPr lang="sv-SE" dirty="0"/>
            </a:br>
            <a:r>
              <a:rPr lang="sv-SE" sz="2000" i="1" dirty="0"/>
              <a:t>hotell, stugby och vandrarhem</a:t>
            </a:r>
            <a:endParaRPr lang="sv-SE" sz="2000" dirty="0"/>
          </a:p>
        </p:txBody>
      </p:sp>
      <p:graphicFrame>
        <p:nvGraphicFramePr>
          <p:cNvPr id="139267" name="Object 3"/>
          <p:cNvGraphicFramePr>
            <a:graphicFrameLocks noGrp="1" noChangeAspect="1"/>
          </p:cNvGraphicFramePr>
          <p:nvPr>
            <p:ph idx="1"/>
            <p:extLst>
              <p:ext uri="{D42A27DB-BD31-4B8C-83A1-F6EECF244321}">
                <p14:modId xmlns:p14="http://schemas.microsoft.com/office/powerpoint/2010/main" val="3130778700"/>
              </p:ext>
            </p:extLst>
          </p:nvPr>
        </p:nvGraphicFramePr>
        <p:xfrm>
          <a:off x="1497013" y="1954213"/>
          <a:ext cx="7458075" cy="4100512"/>
        </p:xfrm>
        <a:graphic>
          <a:graphicData uri="http://schemas.openxmlformats.org/presentationml/2006/ole">
            <mc:AlternateContent xmlns:mc="http://schemas.openxmlformats.org/markup-compatibility/2006">
              <mc:Choice xmlns:v="urn:schemas-microsoft-com:vml" Requires="v">
                <p:oleObj spid="_x0000_s139327" name="Chart" r:id="rId3" imgW="7515154" imgH="4124315" progId="MSGraph.Chart.8">
                  <p:embed followColorScheme="full"/>
                </p:oleObj>
              </mc:Choice>
              <mc:Fallback>
                <p:oleObj name="Chart" r:id="rId3" imgW="7515154" imgH="4124315" progId="MSGraph.Chart.8">
                  <p:embed followColorScheme="full"/>
                  <p:pic>
                    <p:nvPicPr>
                      <p:cNvPr id="0" name="Picture 3"/>
                      <p:cNvPicPr>
                        <a:picLocks noChangeAspect="1" noChangeArrowheads="1"/>
                      </p:cNvPicPr>
                      <p:nvPr/>
                    </p:nvPicPr>
                    <p:blipFill>
                      <a:blip r:embed="rId4"/>
                      <a:srcRect/>
                      <a:stretch>
                        <a:fillRect/>
                      </a:stretch>
                    </p:blipFill>
                    <p:spPr bwMode="auto">
                      <a:xfrm>
                        <a:off x="1497013" y="1954213"/>
                        <a:ext cx="7458075" cy="41005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a:xfrm>
            <a:off x="1535113" y="220663"/>
            <a:ext cx="7307262" cy="1858962"/>
          </a:xfrm>
        </p:spPr>
        <p:txBody>
          <a:bodyPr/>
          <a:lstStyle/>
          <a:p>
            <a:r>
              <a:rPr lang="sv-SE" dirty="0"/>
              <a:t>Utveckling gästnätter </a:t>
            </a:r>
            <a:r>
              <a:rPr lang="sv-SE" dirty="0" smtClean="0"/>
              <a:t>december 2011, </a:t>
            </a:r>
            <a:r>
              <a:rPr lang="sv-SE" dirty="0"/>
              <a:t>SYDOST</a:t>
            </a:r>
            <a:br>
              <a:rPr lang="sv-SE" dirty="0"/>
            </a:br>
            <a:r>
              <a:rPr lang="sv-SE" sz="2000" i="1" dirty="0"/>
              <a:t>(procent, jämfört med samma period föregående år) </a:t>
            </a:r>
            <a:br>
              <a:rPr lang="sv-SE" sz="2000" i="1" dirty="0"/>
            </a:br>
            <a:r>
              <a:rPr lang="sv-SE" sz="2000" i="1" dirty="0"/>
              <a:t>hotell, stugby och vandrarhem</a:t>
            </a:r>
          </a:p>
        </p:txBody>
      </p:sp>
      <p:graphicFrame>
        <p:nvGraphicFramePr>
          <p:cNvPr id="140291" name="Object 3"/>
          <p:cNvGraphicFramePr>
            <a:graphicFrameLocks noGrp="1" noChangeAspect="1"/>
          </p:cNvGraphicFramePr>
          <p:nvPr>
            <p:ph idx="1"/>
            <p:extLst>
              <p:ext uri="{D42A27DB-BD31-4B8C-83A1-F6EECF244321}">
                <p14:modId xmlns:p14="http://schemas.microsoft.com/office/powerpoint/2010/main" val="4160157651"/>
              </p:ext>
            </p:extLst>
          </p:nvPr>
        </p:nvGraphicFramePr>
        <p:xfrm>
          <a:off x="1503363" y="1949450"/>
          <a:ext cx="7483475" cy="4106863"/>
        </p:xfrm>
        <a:graphic>
          <a:graphicData uri="http://schemas.openxmlformats.org/presentationml/2006/ole">
            <mc:AlternateContent xmlns:mc="http://schemas.openxmlformats.org/markup-compatibility/2006">
              <mc:Choice xmlns:v="urn:schemas-microsoft-com:vml" Requires="v">
                <p:oleObj spid="_x0000_s140351" name="Chart" r:id="rId3" imgW="7515154" imgH="4124315" progId="MSGraph.Chart.8">
                  <p:embed followColorScheme="full"/>
                </p:oleObj>
              </mc:Choice>
              <mc:Fallback>
                <p:oleObj name="Chart" r:id="rId3" imgW="7515154" imgH="4124315" progId="MSGraph.Chart.8">
                  <p:embed followColorScheme="full"/>
                  <p:pic>
                    <p:nvPicPr>
                      <p:cNvPr id="0" name="Picture 3"/>
                      <p:cNvPicPr>
                        <a:picLocks noChangeAspect="1" noChangeArrowheads="1"/>
                      </p:cNvPicPr>
                      <p:nvPr/>
                    </p:nvPicPr>
                    <p:blipFill>
                      <a:blip r:embed="rId4"/>
                      <a:srcRect/>
                      <a:stretch>
                        <a:fillRect/>
                      </a:stretch>
                    </p:blipFill>
                    <p:spPr bwMode="auto">
                      <a:xfrm>
                        <a:off x="1503363" y="1949450"/>
                        <a:ext cx="7483475" cy="41068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ChangeArrowheads="1"/>
          </p:cNvSpPr>
          <p:nvPr>
            <p:ph type="title"/>
          </p:nvPr>
        </p:nvSpPr>
        <p:spPr/>
        <p:txBody>
          <a:bodyPr/>
          <a:lstStyle/>
          <a:p>
            <a:r>
              <a:rPr lang="sv-SE" sz="2800" dirty="0"/>
              <a:t>Gästnätter </a:t>
            </a:r>
            <a:r>
              <a:rPr lang="sv-SE" sz="2800" dirty="0" smtClean="0"/>
              <a:t>jan-dec 2011, </a:t>
            </a:r>
            <a:r>
              <a:rPr lang="sv-SE" sz="2800" dirty="0"/>
              <a:t>SYDOST</a:t>
            </a:r>
            <a:br>
              <a:rPr lang="sv-SE" sz="2800" dirty="0"/>
            </a:br>
            <a:r>
              <a:rPr lang="sv-SE" sz="1800" i="1" dirty="0"/>
              <a:t>hotell, stugby och vandrarhem</a:t>
            </a:r>
            <a:endParaRPr lang="sv-SE" sz="1800" dirty="0"/>
          </a:p>
        </p:txBody>
      </p:sp>
      <p:graphicFrame>
        <p:nvGraphicFramePr>
          <p:cNvPr id="229379" name="Object 3"/>
          <p:cNvGraphicFramePr>
            <a:graphicFrameLocks noGrp="1" noChangeAspect="1"/>
          </p:cNvGraphicFramePr>
          <p:nvPr>
            <p:ph idx="1"/>
            <p:extLst>
              <p:ext uri="{D42A27DB-BD31-4B8C-83A1-F6EECF244321}">
                <p14:modId xmlns:p14="http://schemas.microsoft.com/office/powerpoint/2010/main" val="326976794"/>
              </p:ext>
            </p:extLst>
          </p:nvPr>
        </p:nvGraphicFramePr>
        <p:xfrm>
          <a:off x="1497013" y="1954213"/>
          <a:ext cx="7458075" cy="4100512"/>
        </p:xfrm>
        <a:graphic>
          <a:graphicData uri="http://schemas.openxmlformats.org/presentationml/2006/ole">
            <mc:AlternateContent xmlns:mc="http://schemas.openxmlformats.org/markup-compatibility/2006">
              <mc:Choice xmlns:v="urn:schemas-microsoft-com:vml" Requires="v">
                <p:oleObj spid="_x0000_s229439" name="Chart" r:id="rId3" imgW="7515154" imgH="4124315" progId="MSGraph.Chart.8">
                  <p:embed followColorScheme="full"/>
                </p:oleObj>
              </mc:Choice>
              <mc:Fallback>
                <p:oleObj name="Chart" r:id="rId3" imgW="7515154" imgH="4124315" progId="MSGraph.Chart.8">
                  <p:embed followColorScheme="full"/>
                  <p:pic>
                    <p:nvPicPr>
                      <p:cNvPr id="0" name="Picture 3"/>
                      <p:cNvPicPr>
                        <a:picLocks noChangeAspect="1" noChangeArrowheads="1"/>
                      </p:cNvPicPr>
                      <p:nvPr/>
                    </p:nvPicPr>
                    <p:blipFill>
                      <a:blip r:embed="rId4"/>
                      <a:srcRect/>
                      <a:stretch>
                        <a:fillRect/>
                      </a:stretch>
                    </p:blipFill>
                    <p:spPr bwMode="auto">
                      <a:xfrm>
                        <a:off x="1497013" y="1954213"/>
                        <a:ext cx="7458075" cy="41005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a:xfrm>
            <a:off x="1535113" y="220663"/>
            <a:ext cx="7307262" cy="1858962"/>
          </a:xfrm>
        </p:spPr>
        <p:txBody>
          <a:bodyPr/>
          <a:lstStyle/>
          <a:p>
            <a:r>
              <a:rPr lang="sv-SE" dirty="0"/>
              <a:t>Utveckling gästnätter </a:t>
            </a:r>
            <a:r>
              <a:rPr lang="sv-SE" dirty="0" smtClean="0"/>
              <a:t>jan-dec 2011, </a:t>
            </a:r>
            <a:r>
              <a:rPr lang="sv-SE" dirty="0"/>
              <a:t>SYDOST</a:t>
            </a:r>
            <a:br>
              <a:rPr lang="sv-SE" dirty="0"/>
            </a:br>
            <a:r>
              <a:rPr lang="sv-SE" sz="2000" i="1" dirty="0"/>
              <a:t>(procent, jämfört med samma period föregående år) </a:t>
            </a:r>
            <a:br>
              <a:rPr lang="sv-SE" sz="2000" i="1" dirty="0"/>
            </a:br>
            <a:r>
              <a:rPr lang="sv-SE" sz="2000" i="1" dirty="0"/>
              <a:t>hotell, stugby och vandrarhem</a:t>
            </a:r>
          </a:p>
        </p:txBody>
      </p:sp>
      <p:graphicFrame>
        <p:nvGraphicFramePr>
          <p:cNvPr id="230403" name="Object 3"/>
          <p:cNvGraphicFramePr>
            <a:graphicFrameLocks noGrp="1" noChangeAspect="1"/>
          </p:cNvGraphicFramePr>
          <p:nvPr>
            <p:ph idx="1"/>
            <p:extLst>
              <p:ext uri="{D42A27DB-BD31-4B8C-83A1-F6EECF244321}">
                <p14:modId xmlns:p14="http://schemas.microsoft.com/office/powerpoint/2010/main" val="2084559596"/>
              </p:ext>
            </p:extLst>
          </p:nvPr>
        </p:nvGraphicFramePr>
        <p:xfrm>
          <a:off x="1503363" y="1949450"/>
          <a:ext cx="7483475" cy="4106863"/>
        </p:xfrm>
        <a:graphic>
          <a:graphicData uri="http://schemas.openxmlformats.org/presentationml/2006/ole">
            <mc:AlternateContent xmlns:mc="http://schemas.openxmlformats.org/markup-compatibility/2006">
              <mc:Choice xmlns:v="urn:schemas-microsoft-com:vml" Requires="v">
                <p:oleObj spid="_x0000_s230463" name="Chart" r:id="rId3" imgW="7515154" imgH="4124315" progId="MSGraph.Chart.8">
                  <p:embed followColorScheme="full"/>
                </p:oleObj>
              </mc:Choice>
              <mc:Fallback>
                <p:oleObj name="Chart" r:id="rId3" imgW="7515154" imgH="4124315" progId="MSGraph.Chart.8">
                  <p:embed followColorScheme="full"/>
                  <p:pic>
                    <p:nvPicPr>
                      <p:cNvPr id="0" name="Picture 3"/>
                      <p:cNvPicPr>
                        <a:picLocks noChangeAspect="1" noChangeArrowheads="1"/>
                      </p:cNvPicPr>
                      <p:nvPr/>
                    </p:nvPicPr>
                    <p:blipFill>
                      <a:blip r:embed="rId4"/>
                      <a:srcRect/>
                      <a:stretch>
                        <a:fillRect/>
                      </a:stretch>
                    </p:blipFill>
                    <p:spPr bwMode="auto">
                      <a:xfrm>
                        <a:off x="1503363" y="1949450"/>
                        <a:ext cx="7483475" cy="41068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a:xfrm>
            <a:off x="1503363" y="66675"/>
            <a:ext cx="7307262" cy="1143000"/>
          </a:xfrm>
        </p:spPr>
        <p:txBody>
          <a:bodyPr/>
          <a:lstStyle/>
          <a:p>
            <a:r>
              <a:rPr lang="sv-SE"/>
              <a:t>Kommentarer SYDOST</a:t>
            </a:r>
          </a:p>
        </p:txBody>
      </p:sp>
      <p:sp>
        <p:nvSpPr>
          <p:cNvPr id="165891" name="Rectangle 3"/>
          <p:cNvSpPr>
            <a:spLocks noGrp="1" noChangeArrowheads="1"/>
          </p:cNvSpPr>
          <p:nvPr>
            <p:ph type="body" idx="1"/>
          </p:nvPr>
        </p:nvSpPr>
        <p:spPr>
          <a:xfrm>
            <a:off x="1490663" y="942975"/>
            <a:ext cx="7321550" cy="5049452"/>
          </a:xfrm>
        </p:spPr>
        <p:txBody>
          <a:bodyPr/>
          <a:lstStyle/>
          <a:p>
            <a:pPr marL="268288" indent="-268288"/>
            <a:r>
              <a:rPr lang="sv-SE" sz="1400" dirty="0" smtClean="0"/>
              <a:t>Hotellen, stugbyarna och vandrarhemmen i sydöstra Skåne redovisade 8 641 gästnätter i december månad. Antalet gästnätter hade minskat med -2,9%. För hela Skåne var utvecklingen under december månad -1,3%</a:t>
            </a:r>
          </a:p>
          <a:p>
            <a:pPr marL="268288" indent="-268288"/>
            <a:r>
              <a:rPr lang="sv-SE" sz="1400" dirty="0" smtClean="0"/>
              <a:t>Hotellen i Tomelilla redovisade en låg rumsbeläggning på 17% för december månad  vilket var mycket lägre än snittet för Skåne som uppgick till 39%. Hotellen redovisade ett snittpris per belagt rum på 880 kronor vilket var lite högre än snittet för Skåne som låg på 861 kronor.</a:t>
            </a:r>
          </a:p>
          <a:p>
            <a:pPr marL="268288" indent="-268288"/>
            <a:r>
              <a:rPr lang="sv-SE" sz="1400" dirty="0" smtClean="0"/>
              <a:t>I Ystad redovisade hotellen en genomsnittlig rumsbeläggning på 41% för december månad och ett snittpris per belagt hotellrum på 1 193 kronor.</a:t>
            </a:r>
          </a:p>
          <a:p>
            <a:pPr marL="268288" indent="-268288"/>
            <a:r>
              <a:rPr lang="sv-SE" sz="1400" dirty="0" smtClean="0"/>
              <a:t>Simrishamns hotell redovisade en genomsnittlig rumsbeläggning för december månad på 16% och ett snittpris per belagt hotellrum på 933 kronor.</a:t>
            </a:r>
          </a:p>
          <a:p>
            <a:pPr marL="268288" indent="-268288"/>
            <a:r>
              <a:rPr lang="sv-SE" sz="1400" dirty="0" smtClean="0"/>
              <a:t>För 2011 redovisade hotellen, stugbyarna och vandrarhemmen i sydöstra Skåne </a:t>
            </a:r>
            <a:r>
              <a:rPr lang="sv-SE" sz="1400" dirty="0" smtClean="0"/>
              <a:t>     273 </a:t>
            </a:r>
            <a:r>
              <a:rPr lang="sv-SE" sz="1400" dirty="0" smtClean="0"/>
              <a:t>402 gästnätter. Antalet gästnätter hade minskat med -1,2% vilket kan jämföras med </a:t>
            </a:r>
            <a:r>
              <a:rPr lang="sv-SE" sz="1400" dirty="0" smtClean="0"/>
              <a:t>utvecklingen </a:t>
            </a:r>
            <a:r>
              <a:rPr lang="sv-SE" sz="1400" dirty="0" smtClean="0"/>
              <a:t>i hela Skåne som var 2,2%.</a:t>
            </a:r>
          </a:p>
          <a:p>
            <a:pPr marL="268288" indent="-268288"/>
            <a:r>
              <a:rPr lang="sv-SE" sz="1400" dirty="0" smtClean="0"/>
              <a:t>Tomelillas hotell redovisade en genomsnittlig rumsbeläggning på 37% för 2011 vilket var lägre än snittet i hela Skåne som uppgick till 52%. Ett hotellrum i Tomelilla kostade i snitt 921 kronor vilket var högre än länssnittet som uppgick till 889 kronor.</a:t>
            </a:r>
          </a:p>
          <a:p>
            <a:pPr marL="268288" indent="-268288"/>
            <a:r>
              <a:rPr lang="sv-SE" sz="1400" dirty="0" smtClean="0"/>
              <a:t>Hotellen i Ystad redovisade en genomsnittlig rumsbeläggning på 56% för 2011 och ett hotellrum kostade i snitt 1 059 kronor. </a:t>
            </a:r>
          </a:p>
          <a:p>
            <a:pPr marL="268288" indent="-268288"/>
            <a:r>
              <a:rPr lang="sv-SE" sz="1400" dirty="0" smtClean="0"/>
              <a:t>I Simrishamn hade hotellen rapporterat en genomsnittlig rumsbeläggning på 37% för 2011 och priset per belagt hotellrum uppgick till 944 kronor.</a:t>
            </a:r>
            <a:endParaRPr lang="sv-SE" sz="1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ChangeArrowheads="1"/>
          </p:cNvSpPr>
          <p:nvPr>
            <p:ph type="title"/>
          </p:nvPr>
        </p:nvSpPr>
        <p:spPr/>
        <p:txBody>
          <a:bodyPr/>
          <a:lstStyle/>
          <a:p>
            <a:r>
              <a:rPr lang="sv-SE" dirty="0"/>
              <a:t>Gästnätter län, </a:t>
            </a:r>
            <a:r>
              <a:rPr lang="sv-SE" dirty="0" smtClean="0"/>
              <a:t>jan-dec 2011</a:t>
            </a:r>
            <a:r>
              <a:rPr lang="sv-SE" dirty="0"/>
              <a:t/>
            </a:r>
            <a:br>
              <a:rPr lang="sv-SE" dirty="0"/>
            </a:br>
            <a:r>
              <a:rPr lang="sv-SE" sz="2000" i="1" dirty="0"/>
              <a:t>(tusen) hotell, stugby, vandrarhem och camping</a:t>
            </a:r>
          </a:p>
        </p:txBody>
      </p:sp>
      <p:graphicFrame>
        <p:nvGraphicFramePr>
          <p:cNvPr id="218115" name="Object 3"/>
          <p:cNvGraphicFramePr>
            <a:graphicFrameLocks noGrp="1" noChangeAspect="1"/>
          </p:cNvGraphicFramePr>
          <p:nvPr>
            <p:ph idx="1"/>
            <p:extLst>
              <p:ext uri="{D42A27DB-BD31-4B8C-83A1-F6EECF244321}">
                <p14:modId xmlns:p14="http://schemas.microsoft.com/office/powerpoint/2010/main" val="3750223206"/>
              </p:ext>
            </p:extLst>
          </p:nvPr>
        </p:nvGraphicFramePr>
        <p:xfrm>
          <a:off x="1549400" y="1955800"/>
          <a:ext cx="7321550" cy="4113213"/>
        </p:xfrm>
        <a:graphic>
          <a:graphicData uri="http://schemas.openxmlformats.org/presentationml/2006/ole">
            <mc:AlternateContent xmlns:mc="http://schemas.openxmlformats.org/markup-compatibility/2006">
              <mc:Choice xmlns:v="urn:schemas-microsoft-com:vml" Requires="v">
                <p:oleObj spid="_x0000_s218175" name="Chart" r:id="rId3" imgW="7324641" imgH="4114884" progId="MSGraph.Chart.8">
                  <p:embed followColorScheme="full"/>
                </p:oleObj>
              </mc:Choice>
              <mc:Fallback>
                <p:oleObj name="Chart" r:id="rId3" imgW="7324641" imgH="4114884" progId="MSGraph.Chart.8">
                  <p:embed followColorScheme="full"/>
                  <p:pic>
                    <p:nvPicPr>
                      <p:cNvPr id="0" name="Picture 3"/>
                      <p:cNvPicPr>
                        <a:picLocks noChangeAspect="1" noChangeArrowheads="1"/>
                      </p:cNvPicPr>
                      <p:nvPr/>
                    </p:nvPicPr>
                    <p:blipFill>
                      <a:blip r:embed="rId4"/>
                      <a:srcRect/>
                      <a:stretch>
                        <a:fillRect/>
                      </a:stretch>
                    </p:blipFill>
                    <p:spPr bwMode="auto">
                      <a:xfrm>
                        <a:off x="1549400" y="1955800"/>
                        <a:ext cx="7321550" cy="4113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1325563" y="522288"/>
            <a:ext cx="7818437" cy="1482725"/>
          </a:xfrm>
        </p:spPr>
        <p:txBody>
          <a:bodyPr/>
          <a:lstStyle/>
          <a:p>
            <a:r>
              <a:rPr lang="sv-SE" dirty="0"/>
              <a:t>Gästnätter </a:t>
            </a:r>
            <a:r>
              <a:rPr lang="sv-SE" dirty="0" smtClean="0"/>
              <a:t>december 2011, </a:t>
            </a:r>
            <a:r>
              <a:rPr lang="sv-SE" dirty="0"/>
              <a:t>SYDKUSTEN</a:t>
            </a:r>
            <a:br>
              <a:rPr lang="sv-SE" dirty="0"/>
            </a:br>
            <a:r>
              <a:rPr lang="sv-SE" sz="2000" i="1" dirty="0"/>
              <a:t>hotell, stugby och vandrarhem</a:t>
            </a:r>
            <a:endParaRPr lang="sv-SE" sz="2000" dirty="0"/>
          </a:p>
        </p:txBody>
      </p:sp>
      <p:graphicFrame>
        <p:nvGraphicFramePr>
          <p:cNvPr id="141315" name="Object 3"/>
          <p:cNvGraphicFramePr>
            <a:graphicFrameLocks noGrp="1" noChangeAspect="1"/>
          </p:cNvGraphicFramePr>
          <p:nvPr>
            <p:ph idx="1"/>
            <p:extLst>
              <p:ext uri="{D42A27DB-BD31-4B8C-83A1-F6EECF244321}">
                <p14:modId xmlns:p14="http://schemas.microsoft.com/office/powerpoint/2010/main" val="1765262365"/>
              </p:ext>
            </p:extLst>
          </p:nvPr>
        </p:nvGraphicFramePr>
        <p:xfrm>
          <a:off x="1503363" y="1949450"/>
          <a:ext cx="7483475" cy="4106863"/>
        </p:xfrm>
        <a:graphic>
          <a:graphicData uri="http://schemas.openxmlformats.org/presentationml/2006/ole">
            <mc:AlternateContent xmlns:mc="http://schemas.openxmlformats.org/markup-compatibility/2006">
              <mc:Choice xmlns:v="urn:schemas-microsoft-com:vml" Requires="v">
                <p:oleObj spid="_x0000_s141375" name="Chart" r:id="rId3" imgW="7515154" imgH="4124315" progId="MSGraph.Chart.8">
                  <p:embed followColorScheme="full"/>
                </p:oleObj>
              </mc:Choice>
              <mc:Fallback>
                <p:oleObj name="Chart" r:id="rId3" imgW="7515154" imgH="4124315" progId="MSGraph.Chart.8">
                  <p:embed followColorScheme="full"/>
                  <p:pic>
                    <p:nvPicPr>
                      <p:cNvPr id="0" name="Picture 3"/>
                      <p:cNvPicPr>
                        <a:picLocks noChangeAspect="1" noChangeArrowheads="1"/>
                      </p:cNvPicPr>
                      <p:nvPr/>
                    </p:nvPicPr>
                    <p:blipFill>
                      <a:blip r:embed="rId4"/>
                      <a:srcRect/>
                      <a:stretch>
                        <a:fillRect/>
                      </a:stretch>
                    </p:blipFill>
                    <p:spPr bwMode="auto">
                      <a:xfrm>
                        <a:off x="1503363" y="1949450"/>
                        <a:ext cx="7483475" cy="41068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1535113" y="284163"/>
            <a:ext cx="7307262" cy="1939925"/>
          </a:xfrm>
        </p:spPr>
        <p:txBody>
          <a:bodyPr/>
          <a:lstStyle/>
          <a:p>
            <a:r>
              <a:rPr lang="sv-SE" dirty="0"/>
              <a:t>Utveckling gästnätter </a:t>
            </a:r>
            <a:r>
              <a:rPr lang="sv-SE" dirty="0" smtClean="0"/>
              <a:t>december 2011, </a:t>
            </a:r>
            <a:r>
              <a:rPr lang="sv-SE" dirty="0"/>
              <a:t>SYDKUSTEN</a:t>
            </a:r>
            <a:br>
              <a:rPr lang="sv-SE" dirty="0"/>
            </a:br>
            <a:r>
              <a:rPr lang="sv-SE" sz="2000" i="1" dirty="0"/>
              <a:t>(procent, jämfört med samma period föregående år) </a:t>
            </a:r>
            <a:br>
              <a:rPr lang="sv-SE" sz="2000" i="1" dirty="0"/>
            </a:br>
            <a:r>
              <a:rPr lang="sv-SE" sz="2000" i="1" dirty="0"/>
              <a:t>hotell, stugby och vandrarhem</a:t>
            </a:r>
          </a:p>
        </p:txBody>
      </p:sp>
      <p:graphicFrame>
        <p:nvGraphicFramePr>
          <p:cNvPr id="142339" name="Object 3"/>
          <p:cNvGraphicFramePr>
            <a:graphicFrameLocks noGrp="1" noChangeAspect="1"/>
          </p:cNvGraphicFramePr>
          <p:nvPr>
            <p:ph idx="1"/>
            <p:extLst>
              <p:ext uri="{D42A27DB-BD31-4B8C-83A1-F6EECF244321}">
                <p14:modId xmlns:p14="http://schemas.microsoft.com/office/powerpoint/2010/main" val="19277863"/>
              </p:ext>
            </p:extLst>
          </p:nvPr>
        </p:nvGraphicFramePr>
        <p:xfrm>
          <a:off x="1503363" y="1949450"/>
          <a:ext cx="7483475" cy="4106863"/>
        </p:xfrm>
        <a:graphic>
          <a:graphicData uri="http://schemas.openxmlformats.org/presentationml/2006/ole">
            <mc:AlternateContent xmlns:mc="http://schemas.openxmlformats.org/markup-compatibility/2006">
              <mc:Choice xmlns:v="urn:schemas-microsoft-com:vml" Requires="v">
                <p:oleObj spid="_x0000_s142399" name="Chart" r:id="rId3" imgW="7515154" imgH="4124315" progId="MSGraph.Chart.8">
                  <p:embed followColorScheme="full"/>
                </p:oleObj>
              </mc:Choice>
              <mc:Fallback>
                <p:oleObj name="Chart" r:id="rId3" imgW="7515154" imgH="4124315" progId="MSGraph.Chart.8">
                  <p:embed followColorScheme="full"/>
                  <p:pic>
                    <p:nvPicPr>
                      <p:cNvPr id="0" name="Picture 3"/>
                      <p:cNvPicPr>
                        <a:picLocks noChangeAspect="1" noChangeArrowheads="1"/>
                      </p:cNvPicPr>
                      <p:nvPr/>
                    </p:nvPicPr>
                    <p:blipFill>
                      <a:blip r:embed="rId4"/>
                      <a:srcRect/>
                      <a:stretch>
                        <a:fillRect/>
                      </a:stretch>
                    </p:blipFill>
                    <p:spPr bwMode="auto">
                      <a:xfrm>
                        <a:off x="1503363" y="1949450"/>
                        <a:ext cx="7483475" cy="41068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a:xfrm>
            <a:off x="1325563" y="522288"/>
            <a:ext cx="7818437" cy="1482725"/>
          </a:xfrm>
        </p:spPr>
        <p:txBody>
          <a:bodyPr/>
          <a:lstStyle/>
          <a:p>
            <a:r>
              <a:rPr lang="sv-SE" dirty="0"/>
              <a:t>Gästnätter </a:t>
            </a:r>
            <a:r>
              <a:rPr lang="sv-SE" dirty="0" smtClean="0"/>
              <a:t>jan-dec 2011, </a:t>
            </a:r>
            <a:r>
              <a:rPr lang="sv-SE" dirty="0"/>
              <a:t>SYDKUSTEN</a:t>
            </a:r>
            <a:br>
              <a:rPr lang="sv-SE" dirty="0"/>
            </a:br>
            <a:r>
              <a:rPr lang="sv-SE" sz="2000" i="1" dirty="0"/>
              <a:t>hotell, stugby och vandrarhem</a:t>
            </a:r>
            <a:endParaRPr lang="sv-SE" sz="2000" dirty="0"/>
          </a:p>
        </p:txBody>
      </p:sp>
      <p:graphicFrame>
        <p:nvGraphicFramePr>
          <p:cNvPr id="231427" name="Object 3"/>
          <p:cNvGraphicFramePr>
            <a:graphicFrameLocks noGrp="1" noChangeAspect="1"/>
          </p:cNvGraphicFramePr>
          <p:nvPr>
            <p:ph idx="1"/>
            <p:extLst>
              <p:ext uri="{D42A27DB-BD31-4B8C-83A1-F6EECF244321}">
                <p14:modId xmlns:p14="http://schemas.microsoft.com/office/powerpoint/2010/main" val="3885480695"/>
              </p:ext>
            </p:extLst>
          </p:nvPr>
        </p:nvGraphicFramePr>
        <p:xfrm>
          <a:off x="1500188" y="1947863"/>
          <a:ext cx="7454900" cy="4084637"/>
        </p:xfrm>
        <a:graphic>
          <a:graphicData uri="http://schemas.openxmlformats.org/presentationml/2006/ole">
            <mc:AlternateContent xmlns:mc="http://schemas.openxmlformats.org/markup-compatibility/2006">
              <mc:Choice xmlns:v="urn:schemas-microsoft-com:vml" Requires="v">
                <p:oleObj spid="_x0000_s231487" name="Chart" r:id="rId3" imgW="7515154" imgH="4124315" progId="MSGraph.Chart.8">
                  <p:embed followColorScheme="full"/>
                </p:oleObj>
              </mc:Choice>
              <mc:Fallback>
                <p:oleObj name="Chart" r:id="rId3" imgW="7515154" imgH="4124315" progId="MSGraph.Chart.8">
                  <p:embed followColorScheme="full"/>
                  <p:pic>
                    <p:nvPicPr>
                      <p:cNvPr id="0" name="Picture 3"/>
                      <p:cNvPicPr>
                        <a:picLocks noChangeAspect="1" noChangeArrowheads="1"/>
                      </p:cNvPicPr>
                      <p:nvPr/>
                    </p:nvPicPr>
                    <p:blipFill>
                      <a:blip r:embed="rId4"/>
                      <a:srcRect/>
                      <a:stretch>
                        <a:fillRect/>
                      </a:stretch>
                    </p:blipFill>
                    <p:spPr bwMode="auto">
                      <a:xfrm>
                        <a:off x="1500188" y="1947863"/>
                        <a:ext cx="7454900" cy="40846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a:xfrm>
            <a:off x="1535113" y="284163"/>
            <a:ext cx="7307262" cy="1939925"/>
          </a:xfrm>
        </p:spPr>
        <p:txBody>
          <a:bodyPr/>
          <a:lstStyle/>
          <a:p>
            <a:r>
              <a:rPr lang="sv-SE" dirty="0"/>
              <a:t>Utveckling gästnätter </a:t>
            </a:r>
            <a:r>
              <a:rPr lang="sv-SE" dirty="0" smtClean="0"/>
              <a:t>jan-dec 2011, </a:t>
            </a:r>
            <a:r>
              <a:rPr lang="sv-SE" dirty="0"/>
              <a:t>SYDKUSTEN</a:t>
            </a:r>
            <a:br>
              <a:rPr lang="sv-SE" dirty="0"/>
            </a:br>
            <a:r>
              <a:rPr lang="sv-SE" sz="2000" i="1" dirty="0"/>
              <a:t>(procent, jämfört med samma period föregående år) </a:t>
            </a:r>
            <a:br>
              <a:rPr lang="sv-SE" sz="2000" i="1" dirty="0"/>
            </a:br>
            <a:r>
              <a:rPr lang="sv-SE" sz="2000" i="1" dirty="0"/>
              <a:t>hotell, stugby och vandrarhem</a:t>
            </a:r>
          </a:p>
        </p:txBody>
      </p:sp>
      <p:graphicFrame>
        <p:nvGraphicFramePr>
          <p:cNvPr id="232451" name="Object 3"/>
          <p:cNvGraphicFramePr>
            <a:graphicFrameLocks noGrp="1" noChangeAspect="1"/>
          </p:cNvGraphicFramePr>
          <p:nvPr>
            <p:ph idx="1"/>
            <p:extLst>
              <p:ext uri="{D42A27DB-BD31-4B8C-83A1-F6EECF244321}">
                <p14:modId xmlns:p14="http://schemas.microsoft.com/office/powerpoint/2010/main" val="2462378655"/>
              </p:ext>
            </p:extLst>
          </p:nvPr>
        </p:nvGraphicFramePr>
        <p:xfrm>
          <a:off x="1503363" y="1949450"/>
          <a:ext cx="7483475" cy="4106863"/>
        </p:xfrm>
        <a:graphic>
          <a:graphicData uri="http://schemas.openxmlformats.org/presentationml/2006/ole">
            <mc:AlternateContent xmlns:mc="http://schemas.openxmlformats.org/markup-compatibility/2006">
              <mc:Choice xmlns:v="urn:schemas-microsoft-com:vml" Requires="v">
                <p:oleObj spid="_x0000_s232511" name="Chart" r:id="rId3" imgW="7515154" imgH="4124315" progId="MSGraph.Chart.8">
                  <p:embed followColorScheme="full"/>
                </p:oleObj>
              </mc:Choice>
              <mc:Fallback>
                <p:oleObj name="Chart" r:id="rId3" imgW="7515154" imgH="4124315" progId="MSGraph.Chart.8">
                  <p:embed followColorScheme="full"/>
                  <p:pic>
                    <p:nvPicPr>
                      <p:cNvPr id="0" name="Picture 3"/>
                      <p:cNvPicPr>
                        <a:picLocks noChangeAspect="1" noChangeArrowheads="1"/>
                      </p:cNvPicPr>
                      <p:nvPr/>
                    </p:nvPicPr>
                    <p:blipFill>
                      <a:blip r:embed="rId4"/>
                      <a:srcRect/>
                      <a:stretch>
                        <a:fillRect/>
                      </a:stretch>
                    </p:blipFill>
                    <p:spPr bwMode="auto">
                      <a:xfrm>
                        <a:off x="1503363" y="1949450"/>
                        <a:ext cx="7483475" cy="41068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1535113" y="193675"/>
            <a:ext cx="7307262" cy="1143000"/>
          </a:xfrm>
        </p:spPr>
        <p:txBody>
          <a:bodyPr/>
          <a:lstStyle/>
          <a:p>
            <a:r>
              <a:rPr lang="sv-SE"/>
              <a:t>Kommentarer SYDKUSTEN</a:t>
            </a:r>
          </a:p>
        </p:txBody>
      </p:sp>
      <p:sp>
        <p:nvSpPr>
          <p:cNvPr id="166915" name="Rectangle 3"/>
          <p:cNvSpPr>
            <a:spLocks noGrp="1" noChangeArrowheads="1"/>
          </p:cNvSpPr>
          <p:nvPr>
            <p:ph type="body" idx="1"/>
          </p:nvPr>
        </p:nvSpPr>
        <p:spPr>
          <a:xfrm>
            <a:off x="1581150" y="1187450"/>
            <a:ext cx="7321550" cy="5251450"/>
          </a:xfrm>
        </p:spPr>
        <p:txBody>
          <a:bodyPr/>
          <a:lstStyle/>
          <a:p>
            <a:pPr marL="268288" indent="-268288">
              <a:lnSpc>
                <a:spcPct val="80000"/>
              </a:lnSpc>
            </a:pPr>
            <a:r>
              <a:rPr lang="sv-SE" sz="1400" dirty="0" smtClean="0"/>
              <a:t>Hotellen, stugbyarna och vandrarhemmen på den skånska Sydkusten redovisade        6 716 gästnätter i december månad. Antalet gästnätter hade minskat kraftigt med -9% vilket var en sämre utveckling än länet som helhet som minskade med -1,3%.</a:t>
            </a:r>
          </a:p>
          <a:p>
            <a:pPr marL="268288" indent="-268288">
              <a:lnSpc>
                <a:spcPct val="80000"/>
              </a:lnSpc>
            </a:pPr>
            <a:r>
              <a:rPr lang="sv-SE" sz="1400" dirty="0" smtClean="0"/>
              <a:t>Vellinges hotell redovisade en genomsnittlig rumsbeläggning på 22% för december månad vilket var </a:t>
            </a:r>
            <a:r>
              <a:rPr lang="sv-SE" sz="1400" dirty="0" smtClean="0"/>
              <a:t>lägre </a:t>
            </a:r>
            <a:r>
              <a:rPr lang="sv-SE" sz="1400" dirty="0" smtClean="0"/>
              <a:t>än snittet för Skåne som uppgick till 39%. Ett hotellrum i Vellinge kostade i snitt 848 kronor vilket var något lägre än snittet i Skåne som uppgick till </a:t>
            </a:r>
            <a:r>
              <a:rPr lang="sv-SE" sz="1400" dirty="0" smtClean="0"/>
              <a:t>    861 </a:t>
            </a:r>
            <a:r>
              <a:rPr lang="sv-SE" sz="1400" dirty="0" smtClean="0"/>
              <a:t>kronor.</a:t>
            </a:r>
          </a:p>
          <a:p>
            <a:pPr marL="268288" indent="-268288">
              <a:lnSpc>
                <a:spcPct val="80000"/>
              </a:lnSpc>
            </a:pPr>
            <a:r>
              <a:rPr lang="sv-SE" sz="1400" dirty="0" smtClean="0"/>
              <a:t>I Trelleborg redovisade hotellen en genomsnittlig rumsbeläggning på 17% för december månad och ett hotellrum kostade i snitt 833 kronor.</a:t>
            </a:r>
          </a:p>
          <a:p>
            <a:pPr marL="268288" indent="-268288">
              <a:lnSpc>
                <a:spcPct val="80000"/>
              </a:lnSpc>
            </a:pPr>
            <a:r>
              <a:rPr lang="sv-SE" sz="1400" dirty="0" smtClean="0"/>
              <a:t>För 2011 rapporterade hotellen, stugbyarna och vandrarhemmen på den skånska Sydkusten 152 </a:t>
            </a:r>
            <a:r>
              <a:rPr lang="sv-SE" sz="1400" dirty="0" smtClean="0"/>
              <a:t>600 </a:t>
            </a:r>
            <a:r>
              <a:rPr lang="sv-SE" sz="1400" dirty="0" smtClean="0"/>
              <a:t>gästnätter. Antalet gästnätter hade ökat 5,9% vilket var en bättre utveckling än hela Skåne som ökade 2,2%.</a:t>
            </a:r>
          </a:p>
          <a:p>
            <a:pPr marL="268288" indent="-268288">
              <a:lnSpc>
                <a:spcPct val="80000"/>
              </a:lnSpc>
            </a:pPr>
            <a:r>
              <a:rPr lang="sv-SE" sz="1400" dirty="0" smtClean="0"/>
              <a:t>Hotellen i Vellinge redovisade en genomsnittlig rumsbeläggning på 40% för 2011 vilket var lägre än snittet för Skåne som uppgick till 52%. Ett hotellrum i Vellinge kostade i snitt 780 kronor 2011 vilket var lägre än snittet för Skåne som uppgick till 889 kronor.</a:t>
            </a:r>
          </a:p>
          <a:p>
            <a:pPr marL="268288" indent="-268288">
              <a:lnSpc>
                <a:spcPct val="80000"/>
              </a:lnSpc>
            </a:pPr>
            <a:r>
              <a:rPr lang="sv-SE" sz="1400" dirty="0" smtClean="0"/>
              <a:t>Trelleborgs hotell redovisade en genomsnittlig rumsbeläggning på 30% och ett hotellrum kostade i snitt 811 kronor.</a:t>
            </a:r>
            <a:endParaRPr lang="sv-SE" sz="14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r>
              <a:rPr lang="sv-SE" dirty="0"/>
              <a:t>Gästnätter </a:t>
            </a:r>
            <a:r>
              <a:rPr lang="sv-SE" dirty="0" smtClean="0"/>
              <a:t>december 2011, </a:t>
            </a:r>
            <a:r>
              <a:rPr lang="sv-SE" dirty="0"/>
              <a:t>SYDVÄST</a:t>
            </a:r>
            <a:br>
              <a:rPr lang="sv-SE" dirty="0"/>
            </a:br>
            <a:r>
              <a:rPr lang="sv-SE" sz="2000" i="1" dirty="0"/>
              <a:t>hotell, stugby och vandrarhem</a:t>
            </a:r>
            <a:endParaRPr lang="sv-SE" sz="2000" dirty="0"/>
          </a:p>
        </p:txBody>
      </p:sp>
      <p:graphicFrame>
        <p:nvGraphicFramePr>
          <p:cNvPr id="143363" name="Object 3"/>
          <p:cNvGraphicFramePr>
            <a:graphicFrameLocks noGrp="1" noChangeAspect="1"/>
          </p:cNvGraphicFramePr>
          <p:nvPr>
            <p:ph idx="1"/>
            <p:extLst>
              <p:ext uri="{D42A27DB-BD31-4B8C-83A1-F6EECF244321}">
                <p14:modId xmlns:p14="http://schemas.microsoft.com/office/powerpoint/2010/main" val="998164276"/>
              </p:ext>
            </p:extLst>
          </p:nvPr>
        </p:nvGraphicFramePr>
        <p:xfrm>
          <a:off x="1503363" y="1949450"/>
          <a:ext cx="7483475" cy="4106863"/>
        </p:xfrm>
        <a:graphic>
          <a:graphicData uri="http://schemas.openxmlformats.org/presentationml/2006/ole">
            <mc:AlternateContent xmlns:mc="http://schemas.openxmlformats.org/markup-compatibility/2006">
              <mc:Choice xmlns:v="urn:schemas-microsoft-com:vml" Requires="v">
                <p:oleObj spid="_x0000_s143423" name="Chart" r:id="rId3" imgW="7515154" imgH="4124315" progId="MSGraph.Chart.8">
                  <p:embed followColorScheme="full"/>
                </p:oleObj>
              </mc:Choice>
              <mc:Fallback>
                <p:oleObj name="Chart" r:id="rId3" imgW="7515154" imgH="4124315" progId="MSGraph.Chart.8">
                  <p:embed followColorScheme="full"/>
                  <p:pic>
                    <p:nvPicPr>
                      <p:cNvPr id="0" name="Picture 3"/>
                      <p:cNvPicPr>
                        <a:picLocks noChangeAspect="1" noChangeArrowheads="1"/>
                      </p:cNvPicPr>
                      <p:nvPr/>
                    </p:nvPicPr>
                    <p:blipFill>
                      <a:blip r:embed="rId4"/>
                      <a:srcRect/>
                      <a:stretch>
                        <a:fillRect/>
                      </a:stretch>
                    </p:blipFill>
                    <p:spPr bwMode="auto">
                      <a:xfrm>
                        <a:off x="1503363" y="1949450"/>
                        <a:ext cx="7483475" cy="41068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365" name="Text Box 5"/>
          <p:cNvSpPr txBox="1">
            <a:spLocks noChangeArrowheads="1"/>
          </p:cNvSpPr>
          <p:nvPr/>
        </p:nvSpPr>
        <p:spPr bwMode="auto">
          <a:xfrm>
            <a:off x="1690688" y="5957888"/>
            <a:ext cx="6369050" cy="307777"/>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 Inkl. stugby och </a:t>
            </a:r>
            <a:r>
              <a:rPr lang="sv-SE" sz="1400" i="1" dirty="0" smtClean="0">
                <a:latin typeface="Arial" charset="0"/>
              </a:rPr>
              <a:t>vandrarhem</a:t>
            </a:r>
            <a:endParaRPr lang="sv-SE" sz="1400" i="1" dirty="0">
              <a:latin typeface="Arial" charset="0"/>
            </a:endParaRPr>
          </a:p>
        </p:txBody>
      </p:sp>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1535113" y="252413"/>
            <a:ext cx="7307262" cy="1827212"/>
          </a:xfrm>
        </p:spPr>
        <p:txBody>
          <a:bodyPr/>
          <a:lstStyle/>
          <a:p>
            <a:r>
              <a:rPr lang="sv-SE" dirty="0"/>
              <a:t>Utveckling gästnätter </a:t>
            </a:r>
            <a:r>
              <a:rPr lang="sv-SE" dirty="0" smtClean="0"/>
              <a:t>december 2011, </a:t>
            </a:r>
            <a:r>
              <a:rPr lang="sv-SE" dirty="0"/>
              <a:t>SYDVÄST</a:t>
            </a:r>
            <a:br>
              <a:rPr lang="sv-SE" dirty="0"/>
            </a:br>
            <a:r>
              <a:rPr lang="sv-SE" sz="2000" i="1" dirty="0"/>
              <a:t>(procent, jämfört med samma period föregående år)</a:t>
            </a:r>
            <a:br>
              <a:rPr lang="sv-SE" sz="2000" i="1" dirty="0"/>
            </a:br>
            <a:r>
              <a:rPr lang="sv-SE" sz="2000" i="1" dirty="0"/>
              <a:t>hotell, stugby och vandrarhem</a:t>
            </a:r>
          </a:p>
        </p:txBody>
      </p:sp>
      <p:graphicFrame>
        <p:nvGraphicFramePr>
          <p:cNvPr id="144387" name="Object 3"/>
          <p:cNvGraphicFramePr>
            <a:graphicFrameLocks noGrp="1" noChangeAspect="1"/>
          </p:cNvGraphicFramePr>
          <p:nvPr>
            <p:ph idx="1"/>
            <p:extLst>
              <p:ext uri="{D42A27DB-BD31-4B8C-83A1-F6EECF244321}">
                <p14:modId xmlns:p14="http://schemas.microsoft.com/office/powerpoint/2010/main" val="2923208408"/>
              </p:ext>
            </p:extLst>
          </p:nvPr>
        </p:nvGraphicFramePr>
        <p:xfrm>
          <a:off x="1497013" y="1954213"/>
          <a:ext cx="7458075" cy="4100512"/>
        </p:xfrm>
        <a:graphic>
          <a:graphicData uri="http://schemas.openxmlformats.org/presentationml/2006/ole">
            <mc:AlternateContent xmlns:mc="http://schemas.openxmlformats.org/markup-compatibility/2006">
              <mc:Choice xmlns:v="urn:schemas-microsoft-com:vml" Requires="v">
                <p:oleObj spid="_x0000_s144447" name="Chart" r:id="rId3" imgW="7515154" imgH="4124315" progId="MSGraph.Chart.8">
                  <p:embed followColorScheme="full"/>
                </p:oleObj>
              </mc:Choice>
              <mc:Fallback>
                <p:oleObj name="Chart" r:id="rId3" imgW="7515154" imgH="4124315" progId="MSGraph.Chart.8">
                  <p:embed followColorScheme="full"/>
                  <p:pic>
                    <p:nvPicPr>
                      <p:cNvPr id="0" name="Picture 3"/>
                      <p:cNvPicPr>
                        <a:picLocks noChangeAspect="1" noChangeArrowheads="1"/>
                      </p:cNvPicPr>
                      <p:nvPr/>
                    </p:nvPicPr>
                    <p:blipFill>
                      <a:blip r:embed="rId4"/>
                      <a:srcRect/>
                      <a:stretch>
                        <a:fillRect/>
                      </a:stretch>
                    </p:blipFill>
                    <p:spPr bwMode="auto">
                      <a:xfrm>
                        <a:off x="1497013" y="1954213"/>
                        <a:ext cx="7458075" cy="41005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4389" name="Text Box 5"/>
          <p:cNvSpPr txBox="1">
            <a:spLocks noChangeArrowheads="1"/>
          </p:cNvSpPr>
          <p:nvPr/>
        </p:nvSpPr>
        <p:spPr bwMode="auto">
          <a:xfrm>
            <a:off x="1690688" y="5957888"/>
            <a:ext cx="6316662" cy="307777"/>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 Inkl. stugby och </a:t>
            </a:r>
            <a:r>
              <a:rPr lang="sv-SE" sz="1400" i="1" dirty="0" smtClean="0">
                <a:latin typeface="Arial" charset="0"/>
              </a:rPr>
              <a:t>vandrarhem</a:t>
            </a:r>
            <a:endParaRPr lang="sv-SE" sz="1400" i="1" dirty="0">
              <a:latin typeface="Arial" charset="0"/>
            </a:endParaRPr>
          </a:p>
        </p:txBody>
      </p:sp>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p:txBody>
          <a:bodyPr/>
          <a:lstStyle/>
          <a:p>
            <a:r>
              <a:rPr lang="sv-SE" sz="2800" dirty="0"/>
              <a:t>Gästnätter </a:t>
            </a:r>
            <a:r>
              <a:rPr lang="sv-SE" sz="2800" dirty="0" smtClean="0"/>
              <a:t>jan-dec 2011, </a:t>
            </a:r>
            <a:r>
              <a:rPr lang="sv-SE" sz="2800" dirty="0"/>
              <a:t>SYDVÄST</a:t>
            </a:r>
            <a:br>
              <a:rPr lang="sv-SE" sz="2800" dirty="0"/>
            </a:br>
            <a:r>
              <a:rPr lang="sv-SE" sz="1800" i="1" dirty="0"/>
              <a:t>hotell, stugby och vandrarhem</a:t>
            </a:r>
            <a:endParaRPr lang="sv-SE" sz="1800" dirty="0"/>
          </a:p>
        </p:txBody>
      </p:sp>
      <p:graphicFrame>
        <p:nvGraphicFramePr>
          <p:cNvPr id="233475" name="Object 3"/>
          <p:cNvGraphicFramePr>
            <a:graphicFrameLocks noGrp="1" noChangeAspect="1"/>
          </p:cNvGraphicFramePr>
          <p:nvPr>
            <p:ph idx="1"/>
            <p:extLst>
              <p:ext uri="{D42A27DB-BD31-4B8C-83A1-F6EECF244321}">
                <p14:modId xmlns:p14="http://schemas.microsoft.com/office/powerpoint/2010/main" val="2320351135"/>
              </p:ext>
            </p:extLst>
          </p:nvPr>
        </p:nvGraphicFramePr>
        <p:xfrm>
          <a:off x="1503363" y="1949450"/>
          <a:ext cx="7483475" cy="4106863"/>
        </p:xfrm>
        <a:graphic>
          <a:graphicData uri="http://schemas.openxmlformats.org/presentationml/2006/ole">
            <mc:AlternateContent xmlns:mc="http://schemas.openxmlformats.org/markup-compatibility/2006">
              <mc:Choice xmlns:v="urn:schemas-microsoft-com:vml" Requires="v">
                <p:oleObj spid="_x0000_s233535" name="Chart" r:id="rId3" imgW="7515154" imgH="4124315" progId="MSGraph.Chart.8">
                  <p:embed followColorScheme="full"/>
                </p:oleObj>
              </mc:Choice>
              <mc:Fallback>
                <p:oleObj name="Chart" r:id="rId3" imgW="7515154" imgH="4124315" progId="MSGraph.Chart.8">
                  <p:embed followColorScheme="full"/>
                  <p:pic>
                    <p:nvPicPr>
                      <p:cNvPr id="0" name="Picture 3"/>
                      <p:cNvPicPr>
                        <a:picLocks noChangeAspect="1" noChangeArrowheads="1"/>
                      </p:cNvPicPr>
                      <p:nvPr/>
                    </p:nvPicPr>
                    <p:blipFill>
                      <a:blip r:embed="rId4"/>
                      <a:srcRect/>
                      <a:stretch>
                        <a:fillRect/>
                      </a:stretch>
                    </p:blipFill>
                    <p:spPr bwMode="auto">
                      <a:xfrm>
                        <a:off x="1503363" y="1949450"/>
                        <a:ext cx="7483475" cy="41068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3476" name="Text Box 4"/>
          <p:cNvSpPr txBox="1">
            <a:spLocks noChangeArrowheads="1"/>
          </p:cNvSpPr>
          <p:nvPr/>
        </p:nvSpPr>
        <p:spPr bwMode="auto">
          <a:xfrm>
            <a:off x="1690688" y="5957888"/>
            <a:ext cx="6111875" cy="307777"/>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 Inkl. stugby och </a:t>
            </a:r>
            <a:r>
              <a:rPr lang="sv-SE" sz="1400" i="1" dirty="0" smtClean="0">
                <a:latin typeface="Arial" charset="0"/>
              </a:rPr>
              <a:t>vandrarhem</a:t>
            </a:r>
            <a:endParaRPr lang="sv-SE" sz="1400" i="1" dirty="0">
              <a:latin typeface="Arial" charset="0"/>
            </a:endParaRPr>
          </a:p>
        </p:txBody>
      </p:sp>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noChangeArrowheads="1"/>
          </p:cNvSpPr>
          <p:nvPr>
            <p:ph type="title"/>
          </p:nvPr>
        </p:nvSpPr>
        <p:spPr>
          <a:xfrm>
            <a:off x="1535113" y="252413"/>
            <a:ext cx="7307262" cy="1827212"/>
          </a:xfrm>
        </p:spPr>
        <p:txBody>
          <a:bodyPr/>
          <a:lstStyle/>
          <a:p>
            <a:r>
              <a:rPr lang="sv-SE" dirty="0"/>
              <a:t>Utveckling gästnätter </a:t>
            </a:r>
            <a:r>
              <a:rPr lang="sv-SE" dirty="0" smtClean="0"/>
              <a:t>jan-dec 2011, </a:t>
            </a:r>
            <a:r>
              <a:rPr lang="sv-SE" dirty="0"/>
              <a:t>SYDVÄST</a:t>
            </a:r>
            <a:br>
              <a:rPr lang="sv-SE" dirty="0"/>
            </a:br>
            <a:r>
              <a:rPr lang="sv-SE" sz="2000" i="1" dirty="0"/>
              <a:t>(procent, jämfört med samma period föregående år)</a:t>
            </a:r>
            <a:br>
              <a:rPr lang="sv-SE" sz="2000" i="1" dirty="0"/>
            </a:br>
            <a:r>
              <a:rPr lang="sv-SE" sz="2000" i="1" dirty="0"/>
              <a:t>hotell, stugby och vandrarhem</a:t>
            </a:r>
          </a:p>
        </p:txBody>
      </p:sp>
      <p:graphicFrame>
        <p:nvGraphicFramePr>
          <p:cNvPr id="234499" name="Object 3"/>
          <p:cNvGraphicFramePr>
            <a:graphicFrameLocks noGrp="1" noChangeAspect="1"/>
          </p:cNvGraphicFramePr>
          <p:nvPr>
            <p:ph idx="1"/>
            <p:extLst>
              <p:ext uri="{D42A27DB-BD31-4B8C-83A1-F6EECF244321}">
                <p14:modId xmlns:p14="http://schemas.microsoft.com/office/powerpoint/2010/main" val="1612003784"/>
              </p:ext>
            </p:extLst>
          </p:nvPr>
        </p:nvGraphicFramePr>
        <p:xfrm>
          <a:off x="1497013" y="1954213"/>
          <a:ext cx="7458075" cy="4100512"/>
        </p:xfrm>
        <a:graphic>
          <a:graphicData uri="http://schemas.openxmlformats.org/presentationml/2006/ole">
            <mc:AlternateContent xmlns:mc="http://schemas.openxmlformats.org/markup-compatibility/2006">
              <mc:Choice xmlns:v="urn:schemas-microsoft-com:vml" Requires="v">
                <p:oleObj spid="_x0000_s234559" name="Chart" r:id="rId3" imgW="7515154" imgH="4124315" progId="MSGraph.Chart.8">
                  <p:embed followColorScheme="full"/>
                </p:oleObj>
              </mc:Choice>
              <mc:Fallback>
                <p:oleObj name="Chart" r:id="rId3" imgW="7515154" imgH="4124315" progId="MSGraph.Chart.8">
                  <p:embed followColorScheme="full"/>
                  <p:pic>
                    <p:nvPicPr>
                      <p:cNvPr id="0" name="Picture 3"/>
                      <p:cNvPicPr>
                        <a:picLocks noChangeAspect="1" noChangeArrowheads="1"/>
                      </p:cNvPicPr>
                      <p:nvPr/>
                    </p:nvPicPr>
                    <p:blipFill>
                      <a:blip r:embed="rId4"/>
                      <a:srcRect/>
                      <a:stretch>
                        <a:fillRect/>
                      </a:stretch>
                    </p:blipFill>
                    <p:spPr bwMode="auto">
                      <a:xfrm>
                        <a:off x="1497013" y="1954213"/>
                        <a:ext cx="7458075" cy="41005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4500" name="Text Box 4"/>
          <p:cNvSpPr txBox="1">
            <a:spLocks noChangeArrowheads="1"/>
          </p:cNvSpPr>
          <p:nvPr/>
        </p:nvSpPr>
        <p:spPr bwMode="auto">
          <a:xfrm>
            <a:off x="1690688" y="5957888"/>
            <a:ext cx="6707187" cy="307777"/>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 Inkl. stugby och </a:t>
            </a:r>
            <a:r>
              <a:rPr lang="sv-SE" sz="1400" i="1" dirty="0" smtClean="0">
                <a:latin typeface="Arial" charset="0"/>
              </a:rPr>
              <a:t>vandrarhem</a:t>
            </a:r>
            <a:endParaRPr lang="sv-SE" sz="1400" i="1" dirty="0">
              <a:latin typeface="Arial" charset="0"/>
            </a:endParaRPr>
          </a:p>
        </p:txBody>
      </p:sp>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a:xfrm>
            <a:off x="1535113" y="228600"/>
            <a:ext cx="7307262" cy="1143000"/>
          </a:xfrm>
        </p:spPr>
        <p:txBody>
          <a:bodyPr/>
          <a:lstStyle/>
          <a:p>
            <a:r>
              <a:rPr lang="sv-SE"/>
              <a:t>Kommentarer SYDVÄST</a:t>
            </a:r>
          </a:p>
        </p:txBody>
      </p:sp>
      <p:sp>
        <p:nvSpPr>
          <p:cNvPr id="167939" name="Rectangle 3"/>
          <p:cNvSpPr>
            <a:spLocks noGrp="1" noChangeArrowheads="1"/>
          </p:cNvSpPr>
          <p:nvPr>
            <p:ph type="body" idx="1"/>
          </p:nvPr>
        </p:nvSpPr>
        <p:spPr>
          <a:xfrm>
            <a:off x="1549400" y="1024647"/>
            <a:ext cx="7321550" cy="5251450"/>
          </a:xfrm>
        </p:spPr>
        <p:txBody>
          <a:bodyPr/>
          <a:lstStyle/>
          <a:p>
            <a:pPr marL="268288" indent="-268288"/>
            <a:r>
              <a:rPr lang="sv-SE" sz="1400" dirty="0" smtClean="0"/>
              <a:t>I sydvästra Skåne redovisade hotellen, stugbyarna och vandrarhemmen 106 251 gästnätter för december månad. Antalet gästnätter hade minskat med -1,6% vilket kan jämföras med utvecklingen i hela länet som uppgick till -1,3%.</a:t>
            </a:r>
          </a:p>
          <a:p>
            <a:pPr marL="268288" indent="-268288"/>
            <a:r>
              <a:rPr lang="sv-SE" sz="1400" dirty="0" smtClean="0"/>
              <a:t>Malmös hotell redovisade Skånes högsta rumsbeläggning för december månad på 50% vilket kan jämföras med länssnittet på 39%. Ett hotellrum i Malmö kostade i snitt 812 kronor vilket var lägre än snittet i Skåne på 861 kronor.</a:t>
            </a:r>
          </a:p>
          <a:p>
            <a:pPr marL="268288" indent="-268288"/>
            <a:r>
              <a:rPr lang="sv-SE" sz="1400" dirty="0" smtClean="0"/>
              <a:t>Hotellen i Lund redovisade en rumsbeläggning på 45% för december månad och ett snittpris per belagt hotellrum på 962 kronor.</a:t>
            </a:r>
          </a:p>
          <a:p>
            <a:pPr marL="268288" indent="-268288"/>
            <a:r>
              <a:rPr lang="sv-SE" sz="1400" dirty="0" smtClean="0"/>
              <a:t>I Höör redovisade hotellen en mycket låg rumsbeläggning i december månad på 11% och priset per belagt rum uppgick till 926 kronor.</a:t>
            </a:r>
          </a:p>
          <a:p>
            <a:pPr marL="268288" indent="-268288"/>
            <a:r>
              <a:rPr lang="sv-SE" sz="1400" dirty="0" smtClean="0"/>
              <a:t>För 2011 redovisade hotellen, stugbyarna och vandrarhemmen i sydvästra Skåne knappt 1,7 miljoner gästnätter. Antalet gästnätter hade ökat med 5,1% vilket var en bättre utveckling än länet som helhet som ökade 2,2%.</a:t>
            </a:r>
          </a:p>
          <a:p>
            <a:pPr marL="268288" indent="-268288"/>
            <a:r>
              <a:rPr lang="sv-SE" sz="1400" dirty="0" smtClean="0"/>
              <a:t>I Malmö redovisade hotellen en rumsbeläggning på 61% för 2011 vilket var högre än länssnittet på 52%. Snittpriset per belagt hotellrum i Malmö uppgick under 2011 </a:t>
            </a:r>
            <a:r>
              <a:rPr lang="sv-SE" sz="1400" smtClean="0"/>
              <a:t>till </a:t>
            </a:r>
            <a:r>
              <a:rPr lang="sv-SE" sz="1400" smtClean="0"/>
              <a:t>   867 </a:t>
            </a:r>
            <a:r>
              <a:rPr lang="sv-SE" sz="1400" dirty="0" smtClean="0"/>
              <a:t>kronor vilket var något lägre än snittet för hela Skåne som låg på 889 kronor.</a:t>
            </a:r>
          </a:p>
          <a:p>
            <a:pPr marL="268288" indent="-268288"/>
            <a:r>
              <a:rPr lang="sv-SE" sz="1400" dirty="0" smtClean="0"/>
              <a:t>Under 2011 redovisade hotellen i Lund en genomsnittlig rumsbeläggning på 58% och ett hotellrum kostade i snitt 965 kronor.</a:t>
            </a:r>
          </a:p>
          <a:p>
            <a:pPr marL="268288" indent="-268288"/>
            <a:r>
              <a:rPr lang="sv-SE" sz="1400" dirty="0" smtClean="0"/>
              <a:t>Hotellen i Höör redovisade under 2011 en låg rumsbeläggning på 21% och ett snittpris per belagt rum på 774 kronor.</a:t>
            </a:r>
            <a:endParaRPr lang="sv-SE"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a:xfrm>
            <a:off x="1482725" y="403225"/>
            <a:ext cx="7608888" cy="1544638"/>
          </a:xfrm>
        </p:spPr>
        <p:txBody>
          <a:bodyPr/>
          <a:lstStyle/>
          <a:p>
            <a:r>
              <a:rPr lang="sv-SE" dirty="0"/>
              <a:t>Gästnattsutveckling </a:t>
            </a:r>
            <a:r>
              <a:rPr lang="sv-SE" dirty="0" smtClean="0"/>
              <a:t>län, jan-dec 2011 </a:t>
            </a:r>
            <a:r>
              <a:rPr lang="sv-SE" sz="2000" i="1" dirty="0"/>
              <a:t>(procent, jämfört med samma period föregående år) </a:t>
            </a:r>
            <a:br>
              <a:rPr lang="sv-SE" sz="2000" i="1" dirty="0"/>
            </a:br>
            <a:r>
              <a:rPr lang="sv-SE" sz="2000" i="1" dirty="0"/>
              <a:t>hotell, stugby och vandrarhem</a:t>
            </a:r>
          </a:p>
        </p:txBody>
      </p:sp>
      <p:graphicFrame>
        <p:nvGraphicFramePr>
          <p:cNvPr id="219140" name="Object 4"/>
          <p:cNvGraphicFramePr>
            <a:graphicFrameLocks noGrp="1" noChangeAspect="1"/>
          </p:cNvGraphicFramePr>
          <p:nvPr>
            <p:ph idx="1"/>
            <p:extLst>
              <p:ext uri="{D42A27DB-BD31-4B8C-83A1-F6EECF244321}">
                <p14:modId xmlns:p14="http://schemas.microsoft.com/office/powerpoint/2010/main" val="1603254548"/>
              </p:ext>
            </p:extLst>
          </p:nvPr>
        </p:nvGraphicFramePr>
        <p:xfrm>
          <a:off x="1549400" y="1955800"/>
          <a:ext cx="7321550" cy="4113213"/>
        </p:xfrm>
        <a:graphic>
          <a:graphicData uri="http://schemas.openxmlformats.org/presentationml/2006/ole">
            <mc:AlternateContent xmlns:mc="http://schemas.openxmlformats.org/markup-compatibility/2006">
              <mc:Choice xmlns:v="urn:schemas-microsoft-com:vml" Requires="v">
                <p:oleObj spid="_x0000_s219200" name="Chart" r:id="rId3" imgW="7324641" imgH="4114884" progId="MSGraph.Chart.8">
                  <p:embed followColorScheme="full"/>
                </p:oleObj>
              </mc:Choice>
              <mc:Fallback>
                <p:oleObj name="Chart" r:id="rId3" imgW="7324641" imgH="4114884" progId="MSGraph.Chart.8">
                  <p:embed followColorScheme="full"/>
                  <p:pic>
                    <p:nvPicPr>
                      <p:cNvPr id="0" name="Picture 4"/>
                      <p:cNvPicPr>
                        <a:picLocks noChangeAspect="1" noChangeArrowheads="1"/>
                      </p:cNvPicPr>
                      <p:nvPr/>
                    </p:nvPicPr>
                    <p:blipFill>
                      <a:blip r:embed="rId4"/>
                      <a:srcRect/>
                      <a:stretch>
                        <a:fillRect/>
                      </a:stretch>
                    </p:blipFill>
                    <p:spPr bwMode="auto">
                      <a:xfrm>
                        <a:off x="1549400" y="1955800"/>
                        <a:ext cx="7321550" cy="4113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a:xfrm>
            <a:off x="1535113" y="382588"/>
            <a:ext cx="7307262" cy="1143000"/>
          </a:xfrm>
        </p:spPr>
        <p:txBody>
          <a:bodyPr/>
          <a:lstStyle/>
          <a:p>
            <a:r>
              <a:rPr lang="sv-SE"/>
              <a:t>Kommentarer länsutvecklingen</a:t>
            </a:r>
          </a:p>
        </p:txBody>
      </p:sp>
      <p:sp>
        <p:nvSpPr>
          <p:cNvPr id="195587" name="Rectangle 3"/>
          <p:cNvSpPr>
            <a:spLocks noGrp="1" noChangeArrowheads="1"/>
          </p:cNvSpPr>
          <p:nvPr>
            <p:ph type="body" idx="1"/>
          </p:nvPr>
        </p:nvSpPr>
        <p:spPr>
          <a:xfrm>
            <a:off x="1582738" y="1271588"/>
            <a:ext cx="7321550" cy="5165725"/>
          </a:xfrm>
        </p:spPr>
        <p:txBody>
          <a:bodyPr/>
          <a:lstStyle/>
          <a:p>
            <a:pPr marL="268288" indent="-268288"/>
            <a:r>
              <a:rPr lang="sv-SE" sz="1400" dirty="0" smtClean="0"/>
              <a:t>Under december månad redovisade boendeanläggningarna i Skåne län 188 280 gästnätter på hotell, stugby och vandrarhem. Antalet gästnätter hade minskat med 1%.</a:t>
            </a:r>
          </a:p>
          <a:p>
            <a:pPr marL="268288" indent="-268288"/>
            <a:r>
              <a:rPr lang="sv-SE" sz="1400" dirty="0" smtClean="0"/>
              <a:t>De skånska hotellen stod för 90% av den totala gästnattsvolymen i länet.</a:t>
            </a:r>
          </a:p>
          <a:p>
            <a:pPr marL="268288" indent="-268288"/>
            <a:r>
              <a:rPr lang="sv-SE" sz="1400" dirty="0" smtClean="0"/>
              <a:t>De skånska boendeanläggningarna redovisade en sämre utveckling än både riket </a:t>
            </a:r>
            <a:r>
              <a:rPr lang="sv-SE" sz="1400" dirty="0" smtClean="0"/>
              <a:t>(0%) och </a:t>
            </a:r>
            <a:r>
              <a:rPr lang="sv-SE" sz="1400" dirty="0" smtClean="0"/>
              <a:t>de övriga </a:t>
            </a:r>
            <a:r>
              <a:rPr lang="sv-SE" sz="1400" dirty="0" smtClean="0"/>
              <a:t>storstadslänen (Stockholm +4%, Västra Götaland 0%).</a:t>
            </a:r>
            <a:endParaRPr lang="sv-SE" sz="1400" dirty="0" smtClean="0"/>
          </a:p>
          <a:p>
            <a:pPr marL="268288" indent="-268288"/>
            <a:r>
              <a:rPr lang="sv-SE" sz="1400" dirty="0" smtClean="0"/>
              <a:t>För hela 2011 redovisade de skånska boendeanläggningarna knappt 4,5 miljoner gästnätter på hotell, stugby, vandrarhem och campingplats. Antalet gästnätter hade ökat med 2%.</a:t>
            </a:r>
          </a:p>
          <a:p>
            <a:pPr marL="268288" indent="-268288"/>
            <a:r>
              <a:rPr lang="sv-SE" sz="1400" dirty="0" smtClean="0"/>
              <a:t>Hotellen </a:t>
            </a:r>
            <a:r>
              <a:rPr lang="sv-SE" sz="1400" dirty="0" smtClean="0"/>
              <a:t>var inte lika dominerande som i december </a:t>
            </a:r>
            <a:r>
              <a:rPr lang="sv-SE" sz="1400" dirty="0" smtClean="0"/>
              <a:t>månad och för hela 2011 stod hotellen för 66% av </a:t>
            </a:r>
            <a:r>
              <a:rPr lang="sv-SE" sz="1400" dirty="0" smtClean="0"/>
              <a:t>den totala gästnattsvolymen i Skåne.</a:t>
            </a:r>
            <a:endParaRPr lang="sv-SE" sz="1400" dirty="0" smtClean="0"/>
          </a:p>
          <a:p>
            <a:pPr marL="268288" indent="-268288"/>
            <a:r>
              <a:rPr lang="sv-SE" sz="1400" dirty="0" smtClean="0"/>
              <a:t>Boendeanläggningarna i Skåne redovisade samma utveckling som Västra Götalands län men svagare utveckling än Stockholms län (+5%). </a:t>
            </a:r>
          </a:p>
          <a:p>
            <a:pPr marL="268288" indent="-268288"/>
            <a:r>
              <a:rPr lang="sv-SE" sz="1400" dirty="0" smtClean="0"/>
              <a:t>Av de jämförda länen var det Hallands län som redovisade kraftigast gästnattsökning för 2011 med 6% och Dalarnas län som redovisade svagast gästnattsutveckling med    </a:t>
            </a:r>
            <a:r>
              <a:rPr lang="sv-SE" sz="1400" dirty="0" smtClean="0"/>
              <a:t>en minskning på -10</a:t>
            </a:r>
            <a:r>
              <a:rPr lang="sv-SE" sz="1400" dirty="0" smtClean="0"/>
              <a:t>%.</a:t>
            </a:r>
            <a:endParaRPr lang="sv-SE" sz="1400" dirty="0"/>
          </a:p>
          <a:p>
            <a:pPr marL="268288" indent="-268288">
              <a:buFontTx/>
              <a:buNone/>
            </a:pPr>
            <a:endParaRPr lang="sv-SE"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a:xfrm>
            <a:off x="1487488" y="228600"/>
            <a:ext cx="7307262" cy="1143000"/>
          </a:xfrm>
        </p:spPr>
        <p:txBody>
          <a:bodyPr/>
          <a:lstStyle/>
          <a:p>
            <a:r>
              <a:rPr lang="sv-SE" dirty="0"/>
              <a:t>Gästnätter efter nationalitet Skåne</a:t>
            </a:r>
            <a:br>
              <a:rPr lang="sv-SE" dirty="0"/>
            </a:br>
            <a:r>
              <a:rPr lang="sv-SE" dirty="0" smtClean="0"/>
              <a:t>december 2011</a:t>
            </a:r>
            <a:r>
              <a:rPr lang="sv-SE" dirty="0"/>
              <a:t/>
            </a:r>
            <a:br>
              <a:rPr lang="sv-SE" dirty="0"/>
            </a:br>
            <a:r>
              <a:rPr lang="sv-SE" sz="2000" i="1" dirty="0"/>
              <a:t>hotell</a:t>
            </a:r>
            <a:endParaRPr lang="sv-SE" sz="2000" dirty="0"/>
          </a:p>
        </p:txBody>
      </p:sp>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graphicFrame>
        <p:nvGraphicFramePr>
          <p:cNvPr id="2" name="Platshållare för tabell 1"/>
          <p:cNvGraphicFramePr>
            <a:graphicFrameLocks noGrp="1"/>
          </p:cNvGraphicFramePr>
          <p:nvPr>
            <p:ph type="tbl" idx="1"/>
            <p:extLst>
              <p:ext uri="{D42A27DB-BD31-4B8C-83A1-F6EECF244321}">
                <p14:modId xmlns:p14="http://schemas.microsoft.com/office/powerpoint/2010/main" val="163370869"/>
              </p:ext>
            </p:extLst>
          </p:nvPr>
        </p:nvGraphicFramePr>
        <p:xfrm>
          <a:off x="1616364" y="1570186"/>
          <a:ext cx="7130472" cy="4416000"/>
        </p:xfrm>
        <a:graphic>
          <a:graphicData uri="http://schemas.openxmlformats.org/drawingml/2006/table">
            <a:tbl>
              <a:tblPr>
                <a:tableStyleId>{5C22544A-7EE6-4342-B048-85BDC9FD1C3A}</a:tableStyleId>
              </a:tblPr>
              <a:tblGrid>
                <a:gridCol w="1858271"/>
                <a:gridCol w="2420865"/>
                <a:gridCol w="2851336"/>
              </a:tblGrid>
              <a:tr h="0">
                <a:tc>
                  <a:txBody>
                    <a:bodyPr/>
                    <a:lstStyle/>
                    <a:p>
                      <a:pPr algn="l" fontAlgn="b"/>
                      <a:r>
                        <a:rPr lang="sv-SE" sz="1000" u="none" strike="noStrike" dirty="0">
                          <a:effectLst/>
                        </a:rPr>
                        <a:t>Nationalitet</a:t>
                      </a:r>
                      <a:endParaRPr lang="sv-SE" sz="1000" b="1" i="0" u="none" strike="noStrike" dirty="0">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sv-SE" sz="1000" u="none" strike="noStrike">
                          <a:effectLst/>
                        </a:rPr>
                        <a:t>Gästnätter</a:t>
                      </a:r>
                      <a:endParaRPr lang="sv-SE" sz="1000" b="1"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sv-SE" sz="1000" u="none" strike="noStrike">
                          <a:effectLst/>
                        </a:rPr>
                        <a:t>Utveckling jämfört med samma period föregående år</a:t>
                      </a:r>
                      <a:endParaRPr lang="sv-SE" sz="1000" b="1"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Sverige</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135 057</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Danmark</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8 878</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4%</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Norge</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2 006</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73%</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Finland</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663</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-26%</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Island</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38</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-25%</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Tyskland</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4 151</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Storbritannien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2 223</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-7%</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Irland</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65</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8%</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Nederländerna</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1 135</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21%</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Schweiz</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753</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39%</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Italien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1 044</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5%</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Spanien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499</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30%</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Polen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570</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-3%</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Ryssland</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872</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-17%</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Ungern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144</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97%</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Tjeckien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96</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32%</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USA</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1 326</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-28%</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Kina</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795</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dirty="0">
                          <a:effectLst/>
                        </a:rPr>
                        <a:t>111%</a:t>
                      </a:r>
                      <a:endParaRPr lang="sv-SE" sz="1000" b="0" i="0" u="none" strike="noStrike" dirty="0">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a:xfrm>
            <a:off x="1487488" y="228600"/>
            <a:ext cx="7307262" cy="1143000"/>
          </a:xfrm>
        </p:spPr>
        <p:txBody>
          <a:bodyPr/>
          <a:lstStyle/>
          <a:p>
            <a:r>
              <a:rPr lang="sv-SE" dirty="0"/>
              <a:t>Gästnätter efter nationalitet Skåne</a:t>
            </a:r>
            <a:br>
              <a:rPr lang="sv-SE" dirty="0"/>
            </a:br>
            <a:r>
              <a:rPr lang="sv-SE" dirty="0" smtClean="0"/>
              <a:t>jan-dec 2011</a:t>
            </a:r>
            <a:r>
              <a:rPr lang="sv-SE" dirty="0"/>
              <a:t/>
            </a:r>
            <a:br>
              <a:rPr lang="sv-SE" dirty="0"/>
            </a:br>
            <a:r>
              <a:rPr lang="sv-SE" sz="2000" i="1" dirty="0"/>
              <a:t>hotell</a:t>
            </a:r>
            <a:endParaRPr lang="sv-SE" sz="2000" dirty="0"/>
          </a:p>
        </p:txBody>
      </p:sp>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graphicFrame>
        <p:nvGraphicFramePr>
          <p:cNvPr id="2" name="Platshållare för tabell 1"/>
          <p:cNvGraphicFramePr>
            <a:graphicFrameLocks noGrp="1"/>
          </p:cNvGraphicFramePr>
          <p:nvPr>
            <p:ph type="tbl" idx="1"/>
            <p:extLst>
              <p:ext uri="{D42A27DB-BD31-4B8C-83A1-F6EECF244321}">
                <p14:modId xmlns:p14="http://schemas.microsoft.com/office/powerpoint/2010/main" val="1221593133"/>
              </p:ext>
            </p:extLst>
          </p:nvPr>
        </p:nvGraphicFramePr>
        <p:xfrm>
          <a:off x="1570183" y="1505528"/>
          <a:ext cx="7241308" cy="4416000"/>
        </p:xfrm>
        <a:graphic>
          <a:graphicData uri="http://schemas.openxmlformats.org/drawingml/2006/table">
            <a:tbl>
              <a:tblPr>
                <a:tableStyleId>{5C22544A-7EE6-4342-B048-85BDC9FD1C3A}</a:tableStyleId>
              </a:tblPr>
              <a:tblGrid>
                <a:gridCol w="1887156"/>
                <a:gridCol w="2458495"/>
                <a:gridCol w="2895657"/>
              </a:tblGrid>
              <a:tr h="121522">
                <a:tc>
                  <a:txBody>
                    <a:bodyPr/>
                    <a:lstStyle/>
                    <a:p>
                      <a:pPr algn="l" fontAlgn="b"/>
                      <a:r>
                        <a:rPr lang="sv-SE" sz="1000" u="none" strike="noStrike">
                          <a:effectLst/>
                        </a:rPr>
                        <a:t>Nationalitet</a:t>
                      </a:r>
                      <a:endParaRPr lang="sv-SE" sz="1000" b="1"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sv-SE" sz="1000" u="none" strike="noStrike">
                          <a:effectLst/>
                        </a:rPr>
                        <a:t>Gästnätter</a:t>
                      </a:r>
                      <a:endParaRPr lang="sv-SE" sz="1000" b="1"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sv-SE" sz="1000" u="none" strike="noStrike">
                          <a:effectLst/>
                        </a:rPr>
                        <a:t>Utveckling jämfört med samma period föregående år</a:t>
                      </a:r>
                      <a:endParaRPr lang="sv-SE" sz="1000" b="1"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Sverige</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2 354 297</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Danmark</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119 185</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-9%</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Norge</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41 844</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4%</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Finland</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19 456</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Island</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1 563</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36%</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18990">
                <a:tc>
                  <a:txBody>
                    <a:bodyPr/>
                    <a:lstStyle/>
                    <a:p>
                      <a:pPr algn="l" fontAlgn="t"/>
                      <a:r>
                        <a:rPr lang="sv-SE" sz="1000" u="none" strike="noStrike">
                          <a:effectLst/>
                        </a:rPr>
                        <a:t>Tyskland</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91 873</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10%</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Storbritannien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48 870</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11%</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Irland</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2 160</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-21%</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Nederländerna</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21 930</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4%</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Schweiz</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12 250</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23%</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Italien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17 734</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3%</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18990">
                <a:tc>
                  <a:txBody>
                    <a:bodyPr/>
                    <a:lstStyle/>
                    <a:p>
                      <a:pPr algn="l" fontAlgn="t"/>
                      <a:r>
                        <a:rPr lang="sv-SE" sz="1000" u="none" strike="noStrike">
                          <a:effectLst/>
                        </a:rPr>
                        <a:t>Spanien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10 354</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32%</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Polen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12 541</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6%</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Ryssland</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19 878</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-27%</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Ungern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1 925</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-6%</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Tjeckien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1 928</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-26%</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USA</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32 105</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14%</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18990">
                <a:tc>
                  <a:txBody>
                    <a:bodyPr/>
                    <a:lstStyle/>
                    <a:p>
                      <a:pPr algn="l" fontAlgn="t"/>
                      <a:r>
                        <a:rPr lang="sv-SE" sz="1000" u="none" strike="noStrike">
                          <a:effectLst/>
                        </a:rPr>
                        <a:t>Kina</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11 555</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dirty="0">
                          <a:effectLst/>
                        </a:rPr>
                        <a:t>39%</a:t>
                      </a:r>
                      <a:endParaRPr lang="sv-SE" sz="1000" b="0" i="0" u="none" strike="noStrike" dirty="0">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a:xfrm>
            <a:off x="1487488" y="228600"/>
            <a:ext cx="7307262" cy="1143000"/>
          </a:xfrm>
        </p:spPr>
        <p:txBody>
          <a:bodyPr/>
          <a:lstStyle/>
          <a:p>
            <a:r>
              <a:rPr lang="sv-SE" dirty="0"/>
              <a:t>Gästnätter efter nationalitet Skåne</a:t>
            </a:r>
            <a:br>
              <a:rPr lang="sv-SE" dirty="0"/>
            </a:br>
            <a:r>
              <a:rPr lang="sv-SE" dirty="0" smtClean="0"/>
              <a:t>december 2011</a:t>
            </a:r>
            <a:r>
              <a:rPr lang="sv-SE" dirty="0"/>
              <a:t/>
            </a:r>
            <a:br>
              <a:rPr lang="sv-SE" dirty="0"/>
            </a:br>
            <a:r>
              <a:rPr lang="sv-SE" sz="2000" i="1" dirty="0"/>
              <a:t>stugby/vandrarhem</a:t>
            </a:r>
            <a:endParaRPr lang="sv-SE" sz="2000" dirty="0"/>
          </a:p>
        </p:txBody>
      </p:sp>
      <p:sp>
        <p:nvSpPr>
          <p:cNvPr id="5" name="Text Box 4"/>
          <p:cNvSpPr txBox="1">
            <a:spLocks noChangeArrowheads="1"/>
          </p:cNvSpPr>
          <p:nvPr/>
        </p:nvSpPr>
        <p:spPr bwMode="auto">
          <a:xfrm>
            <a:off x="1690688" y="6335713"/>
            <a:ext cx="6245225" cy="304800"/>
          </a:xfrm>
          <a:prstGeom prst="rect">
            <a:avLst/>
          </a:prstGeom>
          <a:noFill/>
          <a:ln w="9525">
            <a:noFill/>
            <a:miter lim="800000"/>
            <a:headEnd/>
            <a:tailEnd/>
          </a:ln>
          <a:effectLst/>
        </p:spPr>
        <p:txBody>
          <a:bodyPr>
            <a:spAutoFit/>
          </a:bodyPr>
          <a:lstStyle/>
          <a:p>
            <a:pPr algn="l">
              <a:spcBef>
                <a:spcPct val="50000"/>
              </a:spcBef>
            </a:pPr>
            <a:r>
              <a:rPr lang="sv-SE" sz="1400" i="1" dirty="0">
                <a:latin typeface="Arial" charset="0"/>
              </a:rPr>
              <a:t>Källa: SCB och Tillväxtverket, bearbetat av </a:t>
            </a:r>
            <a:r>
              <a:rPr lang="sv-SE" sz="1400" i="1" dirty="0" smtClean="0">
                <a:latin typeface="Arial" charset="0"/>
              </a:rPr>
              <a:t>HUI Research</a:t>
            </a:r>
            <a:endParaRPr lang="sv-SE" sz="1400" i="1" dirty="0">
              <a:latin typeface="Arial" charset="0"/>
            </a:endParaRPr>
          </a:p>
        </p:txBody>
      </p:sp>
      <p:graphicFrame>
        <p:nvGraphicFramePr>
          <p:cNvPr id="2" name="Platshållare för tabell 1"/>
          <p:cNvGraphicFramePr>
            <a:graphicFrameLocks noGrp="1"/>
          </p:cNvGraphicFramePr>
          <p:nvPr>
            <p:ph type="tbl" idx="1"/>
            <p:extLst>
              <p:ext uri="{D42A27DB-BD31-4B8C-83A1-F6EECF244321}">
                <p14:modId xmlns:p14="http://schemas.microsoft.com/office/powerpoint/2010/main" val="2156764356"/>
              </p:ext>
            </p:extLst>
          </p:nvPr>
        </p:nvGraphicFramePr>
        <p:xfrm>
          <a:off x="1579418" y="1542477"/>
          <a:ext cx="7158182" cy="4416000"/>
        </p:xfrm>
        <a:graphic>
          <a:graphicData uri="http://schemas.openxmlformats.org/drawingml/2006/table">
            <a:tbl>
              <a:tblPr>
                <a:tableStyleId>{5C22544A-7EE6-4342-B048-85BDC9FD1C3A}</a:tableStyleId>
              </a:tblPr>
              <a:tblGrid>
                <a:gridCol w="1865492"/>
                <a:gridCol w="2430273"/>
                <a:gridCol w="2862417"/>
              </a:tblGrid>
              <a:tr h="129803">
                <a:tc>
                  <a:txBody>
                    <a:bodyPr/>
                    <a:lstStyle/>
                    <a:p>
                      <a:pPr algn="l" fontAlgn="b"/>
                      <a:r>
                        <a:rPr lang="sv-SE" sz="1000" u="none" strike="noStrike">
                          <a:effectLst/>
                        </a:rPr>
                        <a:t>Nationalitet</a:t>
                      </a:r>
                      <a:endParaRPr lang="sv-SE" sz="1000" b="1"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sv-SE" sz="1000" u="none" strike="noStrike">
                          <a:effectLst/>
                        </a:rPr>
                        <a:t>Gästnätter</a:t>
                      </a:r>
                      <a:endParaRPr lang="sv-SE" sz="1000" b="1"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sv-SE" sz="1000" u="none" strike="noStrike">
                          <a:effectLst/>
                        </a:rPr>
                        <a:t>Utveckling jämfört med samma period föregående år</a:t>
                      </a:r>
                      <a:endParaRPr lang="sv-SE" sz="1000" b="1"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Sverige</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7 410</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-13%</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Danmark</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494</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-26%</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5256">
                <a:tc>
                  <a:txBody>
                    <a:bodyPr/>
                    <a:lstStyle/>
                    <a:p>
                      <a:pPr algn="l" fontAlgn="t"/>
                      <a:r>
                        <a:rPr lang="sv-SE" sz="1000" u="none" strike="noStrike">
                          <a:effectLst/>
                        </a:rPr>
                        <a:t>Norge</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59</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5800%</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Finland</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328</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3544%</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Island</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4</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-81%</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Tyskland</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563</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-22%</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Storbritannien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94</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944%</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Irland</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-83%</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5256">
                <a:tc>
                  <a:txBody>
                    <a:bodyPr/>
                    <a:lstStyle/>
                    <a:p>
                      <a:pPr algn="l" fontAlgn="t"/>
                      <a:r>
                        <a:rPr lang="sv-SE" sz="1000" u="none" strike="noStrike">
                          <a:effectLst/>
                        </a:rPr>
                        <a:t>Nederländerna</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127</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43%</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Schweiz</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56</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700%</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Italien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45</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-15%</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Spanien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39</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-57%</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Polen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343</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-14%</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Ryssland</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236</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138%</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5256">
                <a:tc>
                  <a:txBody>
                    <a:bodyPr/>
                    <a:lstStyle/>
                    <a:p>
                      <a:pPr algn="l" fontAlgn="t"/>
                      <a:r>
                        <a:rPr lang="sv-SE" sz="1000" u="none" strike="noStrike">
                          <a:effectLst/>
                        </a:rPr>
                        <a:t>Ungern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27</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-56%</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Tjeckien</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60</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-5%</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USA</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47</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2%</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fontAlgn="t"/>
                      <a:r>
                        <a:rPr lang="sv-SE" sz="1000" u="none" strike="noStrike">
                          <a:effectLst/>
                        </a:rPr>
                        <a:t>Kina</a:t>
                      </a:r>
                      <a:endParaRPr lang="sv-SE" sz="1000" b="0" i="0" u="none" strike="noStrike">
                        <a:effectLst/>
                        <a:latin typeface="Arial"/>
                      </a:endParaRPr>
                    </a:p>
                  </a:txBody>
                  <a:tcPr marL="90000" marR="90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a:effectLst/>
                        </a:rPr>
                        <a:t>31</a:t>
                      </a:r>
                      <a:endParaRPr lang="sv-SE" sz="1000" b="0" i="0" u="none" strike="noStrike">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sv-SE" sz="1000" u="none" strike="noStrike" dirty="0">
                          <a:effectLst/>
                        </a:rPr>
                        <a:t>417%</a:t>
                      </a:r>
                      <a:endParaRPr lang="sv-SE" sz="1000" b="0" i="0" u="none" strike="noStrike" dirty="0">
                        <a:effectLst/>
                        <a:latin typeface="Arial"/>
                      </a:endParaRPr>
                    </a:p>
                  </a:txBody>
                  <a:tcPr marL="90000" marR="90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Mall_månadsstatistik_Skåne">
  <a:themeElements>
    <a:clrScheme name="Mall_månadsstatistik_Skån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all_månadsstatistik_Skån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all_månadsstatistik_Skån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all_månadsstatistik_Skån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all_månadsstatistik_Skån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all_månadsstatistik_Skån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all_månadsstatistik_Skån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all_månadsstatistik_Skån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all_månadsstatistik_Skån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Mall_månadsstatistik_Skåne</Template>
  <TotalTime>373</TotalTime>
  <Words>3180</Words>
  <Application>Microsoft Office PowerPoint</Application>
  <PresentationFormat>Bildspel på skärmen (4:3)</PresentationFormat>
  <Paragraphs>574</Paragraphs>
  <Slides>49</Slides>
  <Notes>0</Notes>
  <HiddenSlides>0</HiddenSlides>
  <MMClips>0</MMClips>
  <ScaleCrop>false</ScaleCrop>
  <HeadingPairs>
    <vt:vector size="6" baseType="variant">
      <vt:variant>
        <vt:lpstr>Tema</vt:lpstr>
      </vt:variant>
      <vt:variant>
        <vt:i4>1</vt:i4>
      </vt:variant>
      <vt:variant>
        <vt:lpstr>Serverprogram för OLE-inbäddning</vt:lpstr>
      </vt:variant>
      <vt:variant>
        <vt:i4>2</vt:i4>
      </vt:variant>
      <vt:variant>
        <vt:lpstr>Bildrubriker</vt:lpstr>
      </vt:variant>
      <vt:variant>
        <vt:i4>49</vt:i4>
      </vt:variant>
    </vt:vector>
  </HeadingPairs>
  <TitlesOfParts>
    <vt:vector size="52" baseType="lpstr">
      <vt:lpstr>Mall_månadsstatistik_Skåne</vt:lpstr>
      <vt:lpstr>Chart</vt:lpstr>
      <vt:lpstr>Microsoft Graph Chart</vt:lpstr>
      <vt:lpstr>PowerPoint-presentation</vt:lpstr>
      <vt:lpstr>Gästnätter län, december 2011 (tusen) hotell, stugby, vandrarhem och camping</vt:lpstr>
      <vt:lpstr>Gästnattsutveckling län, december 2011 (procent, jämfört med samma period föregående år)  hotell, stugby och vandrarhem</vt:lpstr>
      <vt:lpstr>Gästnätter län, jan-dec 2011 (tusen) hotell, stugby, vandrarhem och camping</vt:lpstr>
      <vt:lpstr>Gästnattsutveckling län, jan-dec 2011 (procent, jämfört med samma period föregående år)  hotell, stugby och vandrarhem</vt:lpstr>
      <vt:lpstr>Kommentarer länsutvecklingen</vt:lpstr>
      <vt:lpstr>Gästnätter efter nationalitet Skåne december 2011 hotell</vt:lpstr>
      <vt:lpstr>Gästnätter efter nationalitet Skåne jan-dec 2011 hotell</vt:lpstr>
      <vt:lpstr>Gästnätter efter nationalitet Skåne december 2011 stugby/vandrarhem</vt:lpstr>
      <vt:lpstr>Gästnätter efter nationalitet Skåne jan-dec 2011 stugby/vandrarhem</vt:lpstr>
      <vt:lpstr>Gästnätter efter nationalitet Skåne december 2011 hotell, stugby och vandrarhem</vt:lpstr>
      <vt:lpstr>Gästnätter efter nationalitet Skåne jan-dec 2011 hotell, stugby och vandrarhem</vt:lpstr>
      <vt:lpstr>Gästnätter efter nationalitet Skåne december 2011 camping</vt:lpstr>
      <vt:lpstr>Gästnätter efter nationalitet Skåne jan-dec 2011 camping</vt:lpstr>
      <vt:lpstr>Kommentarer nationalitetsutveckling</vt:lpstr>
      <vt:lpstr>Hotellnätter storstäder, december 2011</vt:lpstr>
      <vt:lpstr>Utveckling hotellnätter storstäder,  december 2011 (procent, jämfört med samma period föregående år)</vt:lpstr>
      <vt:lpstr>Hotellnätter storstäder, jan-dec 2011</vt:lpstr>
      <vt:lpstr>Utveckling hotellnätter storstäder,  jan-dec 2011 (procent, jämfört med samma period föregående år)</vt:lpstr>
      <vt:lpstr>Kommentarer hotellmarknaden, storstäder</vt:lpstr>
      <vt:lpstr>Gästnätter december 2011, skånska regioner hotell, stugby, vandrarhem och camping</vt:lpstr>
      <vt:lpstr>Utveckling gästnätter december 2011, skånska regioner hotell, stugby, vandrarhem</vt:lpstr>
      <vt:lpstr>Gästnätter jan-dec 2011, skånska regioner (tusen) hotell, stugby, vandrarhem och camping</vt:lpstr>
      <vt:lpstr>Utveckling gästnätter jan-dec 2011, skånska regioner hotell, stugby, vandrarhem</vt:lpstr>
      <vt:lpstr>Gästnätter december 2011, NORDOST hotell, stugby och vandrarhem</vt:lpstr>
      <vt:lpstr>Utveckling gästnätter december 2011, NORDOST (procent, jämfört med samma period föregående år)  hotell, stugby och vandrarhem</vt:lpstr>
      <vt:lpstr>Gästnätter jan-dec 2011, NORDOST hotell, stugby och vandrarhem</vt:lpstr>
      <vt:lpstr>Utveckling gästnätter jan-dec 2011, NORDOST (procent, jämfört med samma period föregående år)  hotell, stugby och vandrarhem</vt:lpstr>
      <vt:lpstr>Kommentarer NORDOST</vt:lpstr>
      <vt:lpstr>Gästnätter december 2011, NORDVÄST hotell, stugby och vandrarhem</vt:lpstr>
      <vt:lpstr>Utveckling gästnätter december 2011, NORDVÄST (procent, jämfört med samma period föregående år)  hotell, stugby och vandrarhem</vt:lpstr>
      <vt:lpstr>Gästnätter jan-dec 2011, NORDVÄST hotell, stugby och vandrarhem</vt:lpstr>
      <vt:lpstr>Utveckling gästnätter jan-dec 2011, NORDVÄST (procent, jämfört med samma period föregående år)  hotell, stugby och vandrarhem</vt:lpstr>
      <vt:lpstr>Kommentarer NORDVÄST</vt:lpstr>
      <vt:lpstr>Gästnätter december 2011, SYDOST hotell, stugby och vandrarhem</vt:lpstr>
      <vt:lpstr>Utveckling gästnätter december 2011, SYDOST (procent, jämfört med samma period föregående år)  hotell, stugby och vandrarhem</vt:lpstr>
      <vt:lpstr>Gästnätter jan-dec 2011, SYDOST hotell, stugby och vandrarhem</vt:lpstr>
      <vt:lpstr>Utveckling gästnätter jan-dec 2011, SYDOST (procent, jämfört med samma period föregående år)  hotell, stugby och vandrarhem</vt:lpstr>
      <vt:lpstr>Kommentarer SYDOST</vt:lpstr>
      <vt:lpstr>Gästnätter december 2011, SYDKUSTEN hotell, stugby och vandrarhem</vt:lpstr>
      <vt:lpstr>Utveckling gästnätter december 2011, SYDKUSTEN (procent, jämfört med samma period föregående år)  hotell, stugby och vandrarhem</vt:lpstr>
      <vt:lpstr>Gästnätter jan-dec 2011, SYDKUSTEN hotell, stugby och vandrarhem</vt:lpstr>
      <vt:lpstr>Utveckling gästnätter jan-dec 2011, SYDKUSTEN (procent, jämfört med samma period föregående år)  hotell, stugby och vandrarhem</vt:lpstr>
      <vt:lpstr>Kommentarer SYDKUSTEN</vt:lpstr>
      <vt:lpstr>Gästnätter december 2011, SYDVÄST hotell, stugby och vandrarhem</vt:lpstr>
      <vt:lpstr>Utveckling gästnätter december 2011, SYDVÄST (procent, jämfört med samma period föregående år) hotell, stugby och vandrarhem</vt:lpstr>
      <vt:lpstr>Gästnätter jan-dec 2011, SYDVÄST hotell, stugby och vandrarhem</vt:lpstr>
      <vt:lpstr>Utveckling gästnätter jan-dec 2011, SYDVÄST (procent, jämfört med samma period föregående år) hotell, stugby och vandrarhem</vt:lpstr>
      <vt:lpstr>Kommentarer SYDVÄST</vt:lpstr>
    </vt:vector>
  </TitlesOfParts>
  <Company>Svenskt Naringsliv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Widmark, Åsa</dc:creator>
  <cp:lastModifiedBy>Widmark, Åsa</cp:lastModifiedBy>
  <cp:revision>50</cp:revision>
  <dcterms:created xsi:type="dcterms:W3CDTF">2012-02-07T08:23:19Z</dcterms:created>
  <dcterms:modified xsi:type="dcterms:W3CDTF">2012-02-08T09:08:17Z</dcterms:modified>
</cp:coreProperties>
</file>