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9" r:id="rId2"/>
    <p:sldId id="266" r:id="rId3"/>
    <p:sldId id="267" r:id="rId4"/>
    <p:sldId id="276" r:id="rId5"/>
    <p:sldId id="277" r:id="rId6"/>
    <p:sldId id="271" r:id="rId7"/>
    <p:sldId id="269" r:id="rId8"/>
    <p:sldId id="262" r:id="rId9"/>
    <p:sldId id="298" r:id="rId10"/>
    <p:sldId id="297" r:id="rId11"/>
    <p:sldId id="296" r:id="rId12"/>
    <p:sldId id="295" r:id="rId13"/>
    <p:sldId id="294" r:id="rId14"/>
    <p:sldId id="293" r:id="rId15"/>
    <p:sldId id="292" r:id="rId16"/>
    <p:sldId id="291" r:id="rId17"/>
    <p:sldId id="290" r:id="rId18"/>
    <p:sldId id="272" r:id="rId19"/>
    <p:sldId id="273" r:id="rId20"/>
    <p:sldId id="283" r:id="rId21"/>
    <p:sldId id="282" r:id="rId22"/>
    <p:sldId id="281" r:id="rId23"/>
    <p:sldId id="280" r:id="rId24"/>
    <p:sldId id="279" r:id="rId25"/>
    <p:sldId id="278" r:id="rId26"/>
    <p:sldId id="274" r:id="rId27"/>
  </p:sldIdLst>
  <p:sldSz cx="9144000" cy="6858000" type="screen4x3"/>
  <p:notesSz cx="6877050" cy="10001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71" autoAdjust="0"/>
  </p:normalViewPr>
  <p:slideViewPr>
    <p:cSldViewPr>
      <p:cViewPr varScale="1">
        <p:scale>
          <a:sx n="100" d="100"/>
          <a:sy n="100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CA58CA40-DB92-4F21-A1CA-562DD397C80F}" type="datetimeFigureOut">
              <a:rPr lang="sv-SE" smtClean="0"/>
              <a:t>2014-08-29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3CA2D00-D059-4CE0-B366-CD3AA344EE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40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91880" y="52961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F0DF49-0315-4D37-9151-BEC050249C09}" type="datetime1">
              <a:rPr lang="sv-SE" smtClean="0"/>
              <a:t>2014-08-29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537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2B78ABF-F9B9-49B1-A832-1BBCCB22591E}" type="datetime1">
              <a:rPr lang="sv-SE" smtClean="0"/>
              <a:t>2014-08-29</a:t>
            </a:fld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80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bbe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A9FE641-9104-4620-83A1-3A66EBFD70D5}" type="datetime1">
              <a:rPr lang="sv-SE" smtClean="0"/>
              <a:t>2014-08-29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F8DE4E4-C976-4183-BB02-80ED07F5C186}" type="datetime1">
              <a:rPr lang="sv-SE" smtClean="0"/>
              <a:t>2014-08-29</a:t>
            </a:fld>
            <a:endParaRPr lang="sv-SE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2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22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2789F06-6A48-421A-AE35-CEE1656406C6}" type="datetime1">
              <a:rPr lang="sv-SE" smtClean="0"/>
              <a:t>2014-08-29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76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10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 rot="5400000">
            <a:off x="-288540" y="673944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3F82B2-7331-494E-A559-880E8C50E5D9}" type="datetime1">
              <a:rPr lang="sv-SE" smtClean="0"/>
              <a:t>2014-08-29</a:t>
            </a:fld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 rot="5400000">
            <a:off x="-396171" y="541110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 rot="5400000">
            <a:off x="-1124272" y="3220616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5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AEAEA"/>
            </a:gs>
            <a:gs pos="100000">
              <a:schemeClr val="bg1"/>
            </a:gs>
            <a:gs pos="0">
              <a:srgbClr val="E6E6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538" y="261288"/>
            <a:ext cx="8820000" cy="584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396" y="6110548"/>
            <a:ext cx="8705092" cy="659410"/>
          </a:xfrm>
          <a:prstGeom prst="rect">
            <a:avLst/>
          </a:prstGeom>
        </p:spPr>
      </p:pic>
      <p:sp>
        <p:nvSpPr>
          <p:cNvPr id="19" name="Rektangel med rundade hörn 18"/>
          <p:cNvSpPr/>
          <p:nvPr/>
        </p:nvSpPr>
        <p:spPr>
          <a:xfrm>
            <a:off x="-53764" y="-64888"/>
            <a:ext cx="9252520" cy="6984000"/>
          </a:xfrm>
          <a:prstGeom prst="roundRect">
            <a:avLst>
              <a:gd name="adj" fmla="val 5491"/>
            </a:avLst>
          </a:prstGeom>
          <a:noFill/>
          <a:ln w="3111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7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A71424"/>
        </a:buClr>
        <a:buSzPct val="130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12775" indent="-319088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84225" indent="-2587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23950" indent="-2444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06525" indent="-28575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17412" name="Rectangle 10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pic>
        <p:nvPicPr>
          <p:cNvPr id="17413" name="Picture 1030" descr="Animation_svar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4163" y="2698750"/>
            <a:ext cx="33226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33" y="493765"/>
            <a:ext cx="8363394" cy="545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696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33" y="493765"/>
            <a:ext cx="8363394" cy="545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8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1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12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65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85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Regiform</a:t>
            </a:r>
            <a:br>
              <a:rPr lang="sv-SE" dirty="0"/>
            </a:br>
            <a:r>
              <a:rPr lang="sv-SE" dirty="0"/>
              <a:t>Ingen redovisning pga för få svarande</a:t>
            </a:r>
          </a:p>
        </p:txBody>
      </p:sp>
    </p:spTree>
    <p:extLst>
      <p:ext uri="{BB962C8B-B14F-4D97-AF65-F5344CB8AC3E}">
        <p14:creationId xmlns:p14="http://schemas.microsoft.com/office/powerpoint/2010/main" val="36418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Män/kvinnor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49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Stockholm stad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Brukarundersökning inom socialpsykiatrin</a:t>
            </a:r>
            <a:br>
              <a:rPr lang="sv-SE" dirty="0" smtClean="0"/>
            </a:br>
            <a:r>
              <a:rPr lang="sv-SE" dirty="0" smtClean="0"/>
              <a:t>2014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mtClean="0"/>
              <a:t>Stödboende</a:t>
            </a:r>
          </a:p>
          <a:p>
            <a:endParaRPr lang="sv-SE" smtClean="0"/>
          </a:p>
          <a:p>
            <a:r>
              <a:rPr lang="sv-SE" smtClean="0"/>
              <a:t>Södermalm stadsdel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63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59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38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40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201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61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61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Vem har svarat på enkäten</a:t>
            </a:r>
            <a:br>
              <a:rPr lang="sv-SE" smtClean="0"/>
            </a:br>
            <a:r>
              <a:rPr lang="sv-SE" smtClean="0"/>
              <a:t>Ingen redovisning pga för få svarande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9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mtClean="0"/>
              <a:t>Om undersökningen</a:t>
            </a:r>
          </a:p>
          <a:p>
            <a:endParaRPr lang="sv-SE" smtClean="0"/>
          </a:p>
          <a:p>
            <a:r>
              <a:rPr lang="sv-SE" smtClean="0"/>
              <a:t>Frågorna i enkäten</a:t>
            </a:r>
          </a:p>
          <a:p>
            <a:endParaRPr lang="sv-SE" smtClean="0"/>
          </a:p>
          <a:p>
            <a:r>
              <a:rPr lang="sv-SE" smtClean="0"/>
              <a:t>Inför läsning av rapporten</a:t>
            </a:r>
          </a:p>
          <a:p>
            <a:endParaRPr lang="sv-SE" smtClean="0"/>
          </a:p>
          <a:p>
            <a:r>
              <a:rPr lang="sv-SE" smtClean="0"/>
              <a:t>Svarsfrekvens</a:t>
            </a:r>
          </a:p>
          <a:p>
            <a:endParaRPr lang="sv-SE" smtClean="0"/>
          </a:p>
          <a:p>
            <a:r>
              <a:rPr lang="sv-SE" smtClean="0"/>
              <a:t>Resultat</a:t>
            </a:r>
          </a:p>
          <a:p>
            <a:r>
              <a:rPr lang="sv-SE" smtClean="0"/>
              <a:t>Per år</a:t>
            </a:r>
          </a:p>
          <a:p>
            <a:r>
              <a:rPr lang="sv-SE" smtClean="0"/>
              <a:t>Regiform</a:t>
            </a:r>
          </a:p>
          <a:p>
            <a:r>
              <a:rPr lang="sv-SE" smtClean="0"/>
              <a:t>Män/kvinnor</a:t>
            </a:r>
          </a:p>
          <a:p>
            <a:r>
              <a:rPr lang="sv-SE" smtClean="0"/>
              <a:t>Vem har svarat på enkäten</a:t>
            </a:r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3860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sv-SE" dirty="0" smtClean="0"/>
              <a:t>Om undersökningen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>
            <a:normAutofit fontScale="85000" lnSpcReduction="20000"/>
          </a:bodyPr>
          <a:lstStyle/>
          <a:p>
            <a:endParaRPr lang="sv-SE" smtClean="0"/>
          </a:p>
          <a:p>
            <a:r>
              <a:rPr lang="sv-SE" smtClean="0"/>
              <a:t>Undersökningen riktade sig till personer som under de senaste tre månaderna har haft någon form av biståndsbedömd insats inom socialpsykiatrin med insatsen Stödboende (verksamhets kod 1932)  i Stockholm stad. Undersökningen omfattar såväl stadens egna verksamheter som övrig regi inom staden och utanför staden.</a:t>
            </a:r>
          </a:p>
          <a:p>
            <a:endParaRPr lang="sv-SE" smtClean="0"/>
          </a:p>
          <a:p>
            <a:r>
              <a:rPr lang="sv-SE" smtClean="0"/>
              <a:t>Undersökningen genomfördes med hjälp av postala utskick där möjlighet gavs att besvara enkäten via en webblänk med personliga inloggningsuppgifter eller postalt. Totalt genomfördes tre postala utskick.</a:t>
            </a:r>
          </a:p>
          <a:p>
            <a:endParaRPr lang="sv-SE" smtClean="0"/>
          </a:p>
          <a:p>
            <a:r>
              <a:rPr lang="sv-SE" smtClean="0"/>
              <a:t>Genomförande vecka 13-28 år 2014.</a:t>
            </a:r>
          </a:p>
          <a:p>
            <a:endParaRPr lang="sv-SE" smtClean="0"/>
          </a:p>
          <a:p>
            <a:r>
              <a:rPr lang="sv-SE" smtClean="0"/>
              <a:t>Rapporten visar resultaten av de brukare som stadsdelen har fattat beslut angående jämfört med stadens resultat totalt.</a:t>
            </a:r>
          </a:p>
          <a:p>
            <a:endParaRPr lang="sv-SE" smtClean="0"/>
          </a:p>
          <a:p>
            <a:r>
              <a:rPr lang="sv-SE" smtClean="0"/>
              <a:t>Markör Marknad &amp; Kommunikation AB, Maria Eklund, maria.eklund@markor.se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2483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sv-SE" dirty="0" smtClean="0"/>
              <a:t>Frågorna i enkäten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256584"/>
          </a:xfrm>
        </p:spPr>
        <p:txBody>
          <a:bodyPr>
            <a:noAutofit/>
          </a:bodyPr>
          <a:lstStyle/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har haft möjlighet att delta i planeringen av det stöd jag får i mitt stödboende.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är nöjd med det stöd jag får på boendet.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vet vart jag ska vända mig om jag vill lämna synpunkter och klagomål på mitt stödboende.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Mina boendestödjare vet vad jag klarar av.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Mina boendestödjare frågar på vilket sätt jag vill ha stöd.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litar på mina boendestödjare.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blir bemött med respekt av mina boendestödjare.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Mina boendestödjare är bra på att uppmuntra mig att göra saker själv.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tycker mina boendestödjare kan tillräckligt mycket.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är nöjd med mitt stödboende.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känner mig trygg i mitt stödboende.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Utredningen av mitt behov av stöd var bra.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är nöjd med omfattningen av mitt stöd.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är nöjd med min handläggares bemötande.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har själv haft möjlighet att välja vilket stödboende jag ska bo på.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har fått information om möjligheten att välja stödboende.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Har du besvarat frågorna själv?</a:t>
            </a:r>
          </a:p>
          <a:p>
            <a:pPr marL="0" indent="0">
              <a:buSzPct val="100000"/>
              <a:buNone/>
            </a:pP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9599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sv-SE" dirty="0" smtClean="0"/>
              <a:t>Inför läsning av rapporten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688634"/>
          </a:xfrm>
        </p:spPr>
        <p:txBody>
          <a:bodyPr>
            <a:noAutofit/>
          </a:bodyPr>
          <a:lstStyle/>
          <a:p>
            <a:r>
              <a:rPr lang="sv-SE" sz="1200" dirty="0"/>
              <a:t>Maskinella avrundningar och internt bortfall </a:t>
            </a:r>
            <a:r>
              <a:rPr lang="sv-SE" sz="1200" dirty="0" smtClean="0"/>
              <a:t>förekommer i resultatredovisningen.</a:t>
            </a:r>
          </a:p>
          <a:p>
            <a:endParaRPr lang="sv-SE" sz="1200" dirty="0"/>
          </a:p>
          <a:p>
            <a:r>
              <a:rPr lang="sv-SE" sz="1200" dirty="0" smtClean="0"/>
              <a:t>Resultaten redovisas enbart i grupper där minst 5 personer har svarat i varje grupp. Detta innebär exempelvis att om en utförare eller redovisningsgrupp har färre än 5 svar redovisas inte denna separat men svaren ingår i totalresultaten. </a:t>
            </a:r>
          </a:p>
          <a:p>
            <a:pPr marL="0" indent="0">
              <a:buNone/>
            </a:pPr>
            <a:endParaRPr lang="sv-SE" sz="1200" dirty="0"/>
          </a:p>
          <a:p>
            <a:r>
              <a:rPr lang="sv-SE" sz="1200" dirty="0" smtClean="0"/>
              <a:t>Andel </a:t>
            </a:r>
            <a:r>
              <a:rPr lang="sv-SE" sz="1200" dirty="0"/>
              <a:t>som har svarat </a:t>
            </a:r>
            <a:r>
              <a:rPr lang="sv-SE" sz="1200" dirty="0" smtClean="0"/>
              <a:t>”Vet </a:t>
            </a:r>
            <a:r>
              <a:rPr lang="sv-SE" sz="1200" dirty="0"/>
              <a:t>ej” </a:t>
            </a:r>
            <a:r>
              <a:rPr lang="sv-SE" sz="1200" dirty="0" smtClean="0"/>
              <a:t>visas vid sidan av diagrammen, även andel  som besvarat påståendet med 4 eller 5 (5-Instämmer helt)  </a:t>
            </a:r>
            <a:r>
              <a:rPr lang="sv-SE" sz="1200" dirty="0"/>
              <a:t>visas som andel </a:t>
            </a:r>
            <a:r>
              <a:rPr lang="sv-SE" sz="1200" dirty="0" smtClean="0"/>
              <a:t>nöjda vid sidan av diagrammen.</a:t>
            </a:r>
          </a:p>
          <a:p>
            <a:endParaRPr lang="sv-SE" sz="1200" dirty="0" smtClean="0"/>
          </a:p>
          <a:p>
            <a:r>
              <a:rPr lang="sv-SE" sz="1200" dirty="0" smtClean="0"/>
              <a:t>I resultaten per regiform ingår följande regiformer i respektive redovisningsgrupp. Egen regi innefattar regiformerna kommunal regi i länet. Privat regi innefattar regiformerna privat regi i staden, övrig regi i länet och övrig regi i landet. </a:t>
            </a:r>
          </a:p>
          <a:p>
            <a:endParaRPr lang="sv-SE" sz="1200" dirty="0"/>
          </a:p>
          <a:p>
            <a:r>
              <a:rPr lang="sv-SE" sz="1200" dirty="0" smtClean="0"/>
              <a:t>Resultat per kön visar mäns respektive kvinnors svar. </a:t>
            </a:r>
          </a:p>
          <a:p>
            <a:endParaRPr lang="sv-SE" sz="1200" dirty="0"/>
          </a:p>
          <a:p>
            <a:r>
              <a:rPr lang="sv-SE" sz="1200" dirty="0" smtClean="0"/>
              <a:t>Resultaten vem har svarat på enkäten visar resultaten brutet på frågan </a:t>
            </a:r>
            <a:br>
              <a:rPr lang="sv-SE" sz="1200" dirty="0" smtClean="0"/>
            </a:br>
            <a:r>
              <a:rPr lang="sv-SE" sz="1200" dirty="0" smtClean="0"/>
              <a:t>Har du svarat på frågorna själv?</a:t>
            </a:r>
          </a:p>
          <a:p>
            <a:pPr lvl="1"/>
            <a:r>
              <a:rPr lang="sv-SE" sz="1200" dirty="0" smtClean="0"/>
              <a:t>Ja, helt själv</a:t>
            </a:r>
          </a:p>
          <a:p>
            <a:pPr lvl="1"/>
            <a:r>
              <a:rPr lang="sv-SE" sz="1200" dirty="0" smtClean="0"/>
              <a:t>Nej, tillsammans med anhörig, vän eller annan person</a:t>
            </a:r>
          </a:p>
          <a:p>
            <a:pPr lvl="1"/>
            <a:r>
              <a:rPr lang="sv-SE" sz="1200" dirty="0" smtClean="0"/>
              <a:t>Nej, någon annan har svarat åt mig.</a:t>
            </a:r>
          </a:p>
          <a:p>
            <a:pPr marL="293687" lvl="1" indent="0">
              <a:buNone/>
            </a:pPr>
            <a:r>
              <a:rPr lang="sv-SE" sz="1200" dirty="0"/>
              <a:t>Svaren för ”</a:t>
            </a:r>
            <a:r>
              <a:rPr lang="sv-SE" sz="1200" i="1" dirty="0"/>
              <a:t>Nej, tillsammans med anhörig, vän eller annan person</a:t>
            </a:r>
            <a:r>
              <a:rPr lang="sv-SE" sz="1200" dirty="0"/>
              <a:t>” visas sammanslaget med ”</a:t>
            </a:r>
            <a:r>
              <a:rPr lang="sv-SE" sz="1200" i="1" dirty="0"/>
              <a:t>Nej, någon annan har svarat åt mig</a:t>
            </a:r>
            <a:r>
              <a:rPr lang="sv-SE" sz="1200" dirty="0"/>
              <a:t>”, detta p g a för få svarande per grupp.</a:t>
            </a:r>
            <a:endParaRPr lang="sv-SE" sz="1200" dirty="0" smtClean="0"/>
          </a:p>
          <a:p>
            <a:pPr marL="0" indent="0">
              <a:buNone/>
            </a:pPr>
            <a:endParaRPr lang="sv-SE" sz="1200" dirty="0">
              <a:solidFill>
                <a:srgbClr val="FF0000"/>
              </a:solidFill>
            </a:endParaRPr>
          </a:p>
          <a:p>
            <a:pPr marL="293687" lvl="1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</p:txBody>
      </p:sp>
    </p:spTree>
    <p:extLst>
      <p:ext uri="{BB962C8B-B14F-4D97-AF65-F5344CB8AC3E}">
        <p14:creationId xmlns:p14="http://schemas.microsoft.com/office/powerpoint/2010/main" val="18119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Svarsfrekvens	</a:t>
            </a:r>
            <a:endParaRPr lang="sv-SE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14475"/>
            <a:ext cx="600075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35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Per år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05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8392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small Markör">
  <a:themeElements>
    <a:clrScheme name="Anpassat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469</Words>
  <Application>Microsoft Office PowerPoint</Application>
  <PresentationFormat>Bildspel på skärmen (4:3)</PresentationFormat>
  <Paragraphs>69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27" baseType="lpstr">
      <vt:lpstr>Presentationsmall Markör</vt:lpstr>
      <vt:lpstr>PowerPoint-presentation</vt:lpstr>
      <vt:lpstr>Stockholm stad  Brukarundersökning inom socialpsykiatrin 2014 </vt:lpstr>
      <vt:lpstr>Presentation </vt:lpstr>
      <vt:lpstr>Om undersökningen</vt:lpstr>
      <vt:lpstr>Frågorna i enkäten</vt:lpstr>
      <vt:lpstr>Inför läsning av rapporten</vt:lpstr>
      <vt:lpstr>Svarsfrekvens </vt:lpstr>
      <vt:lpstr>Per år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Regiform Ingen redovisning pga för få svarande</vt:lpstr>
      <vt:lpstr>Män/kvinnor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Vem har svarat på enkäten Ingen redovisning pga för få svarande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Markör</dc:creator>
  <cp:lastModifiedBy>Maria Eklund</cp:lastModifiedBy>
  <cp:revision>78</cp:revision>
  <cp:lastPrinted>2011-08-22T13:08:38Z</cp:lastPrinted>
  <dcterms:created xsi:type="dcterms:W3CDTF">2011-08-22T13:33:23Z</dcterms:created>
  <dcterms:modified xsi:type="dcterms:W3CDTF">2014-08-29T08:59:02Z</dcterms:modified>
</cp:coreProperties>
</file>