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notesSlides/notesSlide2.xml" ContentType="application/vnd.openxmlformats-officedocument.presentationml.notesSlide+xml"/>
  <Override PartName="/ppt/charts/chart2.xml" ContentType="application/vnd.openxmlformats-officedocument.drawingml.chart+xml"/>
  <Override PartName="/ppt/charts/chart3.xml" ContentType="application/vnd.openxmlformats-officedocument.drawingml.chart+xml"/>
  <Override PartName="/ppt/charts/style1.xml" ContentType="application/vnd.ms-office.chartstyle+xml"/>
  <Override PartName="/ppt/charts/colors1.xml" ContentType="application/vnd.ms-office.chartcolorstyle+xml"/>
  <Override PartName="/ppt/charts/chart4.xml" ContentType="application/vnd.openxmlformats-officedocument.drawingml.chart+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63" r:id="rId3"/>
    <p:sldId id="262" r:id="rId4"/>
    <p:sldId id="259" r:id="rId5"/>
    <p:sldId id="260" r:id="rId6"/>
    <p:sldId id="264" r:id="rId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81" autoAdjust="0"/>
    <p:restoredTop sz="94660"/>
  </p:normalViewPr>
  <p:slideViewPr>
    <p:cSldViewPr snapToGrid="0">
      <p:cViewPr varScale="1">
        <p:scale>
          <a:sx n="66" d="100"/>
          <a:sy n="66" d="100"/>
        </p:scale>
        <p:origin x="78" y="2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oliros\AppData\Local\Microsoft\Windows\Temporary%20Internet%20Files\Content.Outlook\97GY4ORG\Vaxjonetto.xlsx" TargetMode="External"/></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kalkylblad1.xlsx"/></Relationships>
</file>

<file path=ppt/charts/_rels/chart3.xml.rels><?xml version="1.0" encoding="UTF-8" standalone="yes"?>
<Relationships xmlns="http://schemas.openxmlformats.org/package/2006/relationships"><Relationship Id="rId3" Type="http://schemas.openxmlformats.org/officeDocument/2006/relationships/oleObject" Target="file:///C:\Users\oliros\AppData\Local\Microsoft\Windows\Temporary%20Internet%20Files\Content.Outlook\SH2JVIY3\Arbetsl&#246;shetens%20struktur_Utb_niv&#229;_bland%20&#246;ppet%20arbetsl&#246;sa%20%20s&#246;kande%20i%20program%20med%20aktivitetsst&#246;d%202005_2010_2015%20sept.xlsx" TargetMode="External"/><Relationship Id="rId2" Type="http://schemas.microsoft.com/office/2011/relationships/chartColorStyle" Target="colors1.xml"/><Relationship Id="rId1" Type="http://schemas.microsoft.com/office/2011/relationships/chartStyle" Target="style1.xml"/></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kalkylblad2.xlsx"/></Relationships>
</file>

<file path=ppt/charts/_rels/chart5.xml.rels><?xml version="1.0" encoding="UTF-8" standalone="yes"?>
<Relationships xmlns="http://schemas.openxmlformats.org/package/2006/relationships"><Relationship Id="rId3" Type="http://schemas.openxmlformats.org/officeDocument/2006/relationships/oleObject" Target="file:///C:\Users\bn0427aa\Documents\Riksdagen%20&#246;vriga%20projekt\NW\Arbetsl&#246;sa%20f&#246;rdelning%202006%20och%202015.xlsx" TargetMode="External"/><Relationship Id="rId2" Type="http://schemas.microsoft.com/office/2011/relationships/chartColorStyle" Target="colors2.xml"/><Relationship Id="rId1" Type="http://schemas.microsoft.com/office/2011/relationships/chartStyle" Target="style2.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kalkylblad3.xlsx"/><Relationship Id="rId2" Type="http://schemas.microsoft.com/office/2011/relationships/chartColorStyle" Target="colors3.xml"/><Relationship Id="rId1" Type="http://schemas.microsoft.com/office/2011/relationships/chartStyle" Target="style3.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kalkylblad4.xlsx"/><Relationship Id="rId2" Type="http://schemas.microsoft.com/office/2011/relationships/chartColorStyle" Target="colors4.xml"/><Relationship Id="rId1" Type="http://schemas.microsoft.com/office/2011/relationships/chartStyle" Target="style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Blad1!$C$29</c:f>
              <c:strCache>
                <c:ptCount val="1"/>
                <c:pt idx="0">
                  <c:v>Utrikes flyttnetto</c:v>
                </c:pt>
              </c:strCache>
            </c:strRef>
          </c:tx>
          <c:spPr>
            <a:solidFill>
              <a:schemeClr val="accent3">
                <a:lumMod val="50000"/>
              </a:schemeClr>
            </a:solidFill>
            <a:ln>
              <a:noFill/>
            </a:ln>
            <a:effectLst/>
          </c:spPr>
          <c:invertIfNegative val="0"/>
          <c:cat>
            <c:strRef>
              <c:f>Blad1!$B$30:$B$54</c:f>
              <c:strCach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strCache>
            </c:strRef>
          </c:cat>
          <c:val>
            <c:numRef>
              <c:f>Blad1!$C$30:$C$54</c:f>
              <c:numCache>
                <c:formatCode>General</c:formatCode>
                <c:ptCount val="25"/>
                <c:pt idx="0">
                  <c:v>228</c:v>
                </c:pt>
                <c:pt idx="1">
                  <c:v>130</c:v>
                </c:pt>
                <c:pt idx="2">
                  <c:v>36</c:v>
                </c:pt>
                <c:pt idx="3">
                  <c:v>212</c:v>
                </c:pt>
                <c:pt idx="4">
                  <c:v>366</c:v>
                </c:pt>
                <c:pt idx="5">
                  <c:v>191</c:v>
                </c:pt>
                <c:pt idx="6">
                  <c:v>-17</c:v>
                </c:pt>
                <c:pt idx="7">
                  <c:v>19</c:v>
                </c:pt>
                <c:pt idx="8">
                  <c:v>46</c:v>
                </c:pt>
                <c:pt idx="9">
                  <c:v>29</c:v>
                </c:pt>
                <c:pt idx="10">
                  <c:v>124</c:v>
                </c:pt>
                <c:pt idx="11">
                  <c:v>158</c:v>
                </c:pt>
                <c:pt idx="12">
                  <c:v>194</c:v>
                </c:pt>
                <c:pt idx="13">
                  <c:v>236</c:v>
                </c:pt>
                <c:pt idx="14">
                  <c:v>285</c:v>
                </c:pt>
                <c:pt idx="15">
                  <c:v>248</c:v>
                </c:pt>
                <c:pt idx="16">
                  <c:v>518</c:v>
                </c:pt>
                <c:pt idx="17">
                  <c:v>654</c:v>
                </c:pt>
                <c:pt idx="18">
                  <c:v>698</c:v>
                </c:pt>
                <c:pt idx="19">
                  <c:v>733</c:v>
                </c:pt>
                <c:pt idx="20">
                  <c:v>584</c:v>
                </c:pt>
                <c:pt idx="21">
                  <c:v>323</c:v>
                </c:pt>
                <c:pt idx="22">
                  <c:v>433</c:v>
                </c:pt>
                <c:pt idx="23">
                  <c:v>808</c:v>
                </c:pt>
                <c:pt idx="24">
                  <c:v>710</c:v>
                </c:pt>
              </c:numCache>
            </c:numRef>
          </c:val>
        </c:ser>
        <c:ser>
          <c:idx val="1"/>
          <c:order val="1"/>
          <c:tx>
            <c:strRef>
              <c:f>Blad1!$D$29</c:f>
              <c:strCache>
                <c:ptCount val="1"/>
                <c:pt idx="0">
                  <c:v>Inrikes flyttnetto</c:v>
                </c:pt>
              </c:strCache>
            </c:strRef>
          </c:tx>
          <c:spPr>
            <a:solidFill>
              <a:schemeClr val="accent3">
                <a:lumMod val="60000"/>
                <a:lumOff val="40000"/>
              </a:schemeClr>
            </a:solidFill>
            <a:ln>
              <a:noFill/>
            </a:ln>
            <a:effectLst/>
          </c:spPr>
          <c:invertIfNegative val="0"/>
          <c:cat>
            <c:strRef>
              <c:f>Blad1!$B$30:$B$54</c:f>
              <c:strCach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strCache>
            </c:strRef>
          </c:cat>
          <c:val>
            <c:numRef>
              <c:f>Blad1!$D$30:$D$54</c:f>
              <c:numCache>
                <c:formatCode>General</c:formatCode>
                <c:ptCount val="25"/>
                <c:pt idx="0">
                  <c:v>91</c:v>
                </c:pt>
                <c:pt idx="1">
                  <c:v>119</c:v>
                </c:pt>
                <c:pt idx="2">
                  <c:v>214</c:v>
                </c:pt>
                <c:pt idx="3">
                  <c:v>184</c:v>
                </c:pt>
                <c:pt idx="4">
                  <c:v>405</c:v>
                </c:pt>
                <c:pt idx="5">
                  <c:v>-82</c:v>
                </c:pt>
                <c:pt idx="6">
                  <c:v>238</c:v>
                </c:pt>
                <c:pt idx="7">
                  <c:v>161</c:v>
                </c:pt>
                <c:pt idx="8">
                  <c:v>153</c:v>
                </c:pt>
                <c:pt idx="9">
                  <c:v>-52</c:v>
                </c:pt>
                <c:pt idx="10">
                  <c:v>-22</c:v>
                </c:pt>
                <c:pt idx="11">
                  <c:v>33</c:v>
                </c:pt>
                <c:pt idx="12">
                  <c:v>575</c:v>
                </c:pt>
                <c:pt idx="13">
                  <c:v>360</c:v>
                </c:pt>
                <c:pt idx="14">
                  <c:v>362</c:v>
                </c:pt>
                <c:pt idx="15">
                  <c:v>154</c:v>
                </c:pt>
                <c:pt idx="16">
                  <c:v>277</c:v>
                </c:pt>
                <c:pt idx="17">
                  <c:v>119</c:v>
                </c:pt>
                <c:pt idx="18">
                  <c:v>470</c:v>
                </c:pt>
                <c:pt idx="19">
                  <c:v>-189</c:v>
                </c:pt>
                <c:pt idx="20">
                  <c:v>-68</c:v>
                </c:pt>
                <c:pt idx="21">
                  <c:v>14</c:v>
                </c:pt>
                <c:pt idx="22">
                  <c:v>235</c:v>
                </c:pt>
                <c:pt idx="23">
                  <c:v>-166</c:v>
                </c:pt>
                <c:pt idx="24">
                  <c:v>21</c:v>
                </c:pt>
              </c:numCache>
            </c:numRef>
          </c:val>
        </c:ser>
        <c:ser>
          <c:idx val="2"/>
          <c:order val="2"/>
          <c:tx>
            <c:strRef>
              <c:f>Blad1!$E$29</c:f>
              <c:strCache>
                <c:ptCount val="1"/>
                <c:pt idx="0">
                  <c:v>Födelsenetto</c:v>
                </c:pt>
              </c:strCache>
            </c:strRef>
          </c:tx>
          <c:spPr>
            <a:solidFill>
              <a:schemeClr val="accent3"/>
            </a:solidFill>
            <a:ln>
              <a:noFill/>
            </a:ln>
            <a:effectLst/>
          </c:spPr>
          <c:invertIfNegative val="0"/>
          <c:cat>
            <c:strRef>
              <c:f>Blad1!$B$30:$B$54</c:f>
              <c:strCach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strCache>
            </c:strRef>
          </c:cat>
          <c:val>
            <c:numRef>
              <c:f>Blad1!$E$30:$E$54</c:f>
              <c:numCache>
                <c:formatCode>General</c:formatCode>
                <c:ptCount val="25"/>
                <c:pt idx="0">
                  <c:v>379</c:v>
                </c:pt>
                <c:pt idx="1">
                  <c:v>267</c:v>
                </c:pt>
                <c:pt idx="2">
                  <c:v>391</c:v>
                </c:pt>
                <c:pt idx="3">
                  <c:v>297</c:v>
                </c:pt>
                <c:pt idx="4">
                  <c:v>269</c:v>
                </c:pt>
                <c:pt idx="5">
                  <c:v>245</c:v>
                </c:pt>
                <c:pt idx="6">
                  <c:v>100</c:v>
                </c:pt>
                <c:pt idx="7">
                  <c:v>171</c:v>
                </c:pt>
                <c:pt idx="8">
                  <c:v>105</c:v>
                </c:pt>
                <c:pt idx="9">
                  <c:v>113</c:v>
                </c:pt>
                <c:pt idx="10">
                  <c:v>34</c:v>
                </c:pt>
                <c:pt idx="11">
                  <c:v>-6</c:v>
                </c:pt>
                <c:pt idx="12">
                  <c:v>177</c:v>
                </c:pt>
                <c:pt idx="13">
                  <c:v>209</c:v>
                </c:pt>
                <c:pt idx="14">
                  <c:v>258</c:v>
                </c:pt>
                <c:pt idx="15">
                  <c:v>215</c:v>
                </c:pt>
                <c:pt idx="16">
                  <c:v>310</c:v>
                </c:pt>
                <c:pt idx="17">
                  <c:v>322</c:v>
                </c:pt>
                <c:pt idx="18">
                  <c:v>345</c:v>
                </c:pt>
                <c:pt idx="19">
                  <c:v>409</c:v>
                </c:pt>
                <c:pt idx="20">
                  <c:v>470</c:v>
                </c:pt>
                <c:pt idx="21">
                  <c:v>381</c:v>
                </c:pt>
                <c:pt idx="22">
                  <c:v>418</c:v>
                </c:pt>
                <c:pt idx="23">
                  <c:v>370</c:v>
                </c:pt>
                <c:pt idx="24">
                  <c:v>417</c:v>
                </c:pt>
              </c:numCache>
            </c:numRef>
          </c:val>
        </c:ser>
        <c:dLbls>
          <c:showLegendKey val="0"/>
          <c:showVal val="0"/>
          <c:showCatName val="0"/>
          <c:showSerName val="0"/>
          <c:showPercent val="0"/>
          <c:showBubbleSize val="0"/>
        </c:dLbls>
        <c:gapWidth val="150"/>
        <c:overlap val="100"/>
        <c:axId val="444145120"/>
        <c:axId val="444145512"/>
      </c:barChart>
      <c:lineChart>
        <c:grouping val="standard"/>
        <c:varyColors val="0"/>
        <c:ser>
          <c:idx val="3"/>
          <c:order val="3"/>
          <c:tx>
            <c:strRef>
              <c:f>Blad1!$F$29</c:f>
              <c:strCache>
                <c:ptCount val="1"/>
                <c:pt idx="0">
                  <c:v>Total förändring</c:v>
                </c:pt>
              </c:strCache>
            </c:strRef>
          </c:tx>
          <c:spPr>
            <a:ln>
              <a:solidFill>
                <a:schemeClr val="bg1">
                  <a:lumMod val="50000"/>
                </a:schemeClr>
              </a:solidFill>
            </a:ln>
            <a:effectLst/>
          </c:spPr>
          <c:marker>
            <c:symbol val="circle"/>
            <c:size val="5"/>
            <c:spPr>
              <a:solidFill>
                <a:schemeClr val="accent3">
                  <a:lumMod val="50000"/>
                </a:schemeClr>
              </a:solidFill>
              <a:ln w="12700">
                <a:solidFill>
                  <a:schemeClr val="bg1">
                    <a:lumMod val="50000"/>
                  </a:schemeClr>
                </a:solidFill>
              </a:ln>
              <a:effectLst/>
            </c:spPr>
          </c:marker>
          <c:cat>
            <c:strRef>
              <c:f>Blad1!$B$30:$B$54</c:f>
              <c:strCache>
                <c:ptCount val="25"/>
                <c:pt idx="0">
                  <c:v>1990</c:v>
                </c:pt>
                <c:pt idx="1">
                  <c:v>1991</c:v>
                </c:pt>
                <c:pt idx="2">
                  <c:v>1992</c:v>
                </c:pt>
                <c:pt idx="3">
                  <c:v>1993</c:v>
                </c:pt>
                <c:pt idx="4">
                  <c:v>1994</c:v>
                </c:pt>
                <c:pt idx="5">
                  <c:v>1995</c:v>
                </c:pt>
                <c:pt idx="6">
                  <c:v>1996</c:v>
                </c:pt>
                <c:pt idx="7">
                  <c:v>1997</c:v>
                </c:pt>
                <c:pt idx="8">
                  <c:v>1998</c:v>
                </c:pt>
                <c:pt idx="9">
                  <c:v>1999</c:v>
                </c:pt>
                <c:pt idx="10">
                  <c:v>2000</c:v>
                </c:pt>
                <c:pt idx="11">
                  <c:v>2001</c:v>
                </c:pt>
                <c:pt idx="12">
                  <c:v>2002</c:v>
                </c:pt>
                <c:pt idx="13">
                  <c:v>2003</c:v>
                </c:pt>
                <c:pt idx="14">
                  <c:v>2004</c:v>
                </c:pt>
                <c:pt idx="15">
                  <c:v>2005</c:v>
                </c:pt>
                <c:pt idx="16">
                  <c:v>2006</c:v>
                </c:pt>
                <c:pt idx="17">
                  <c:v>2007</c:v>
                </c:pt>
                <c:pt idx="18">
                  <c:v>2008</c:v>
                </c:pt>
                <c:pt idx="19">
                  <c:v>2009</c:v>
                </c:pt>
                <c:pt idx="20">
                  <c:v>2010</c:v>
                </c:pt>
                <c:pt idx="21">
                  <c:v>2011</c:v>
                </c:pt>
                <c:pt idx="22">
                  <c:v>2012</c:v>
                </c:pt>
                <c:pt idx="23">
                  <c:v>2013</c:v>
                </c:pt>
                <c:pt idx="24">
                  <c:v>2014</c:v>
                </c:pt>
              </c:strCache>
            </c:strRef>
          </c:cat>
          <c:val>
            <c:numRef>
              <c:f>Blad1!$F$30:$F$54</c:f>
              <c:numCache>
                <c:formatCode>General</c:formatCode>
                <c:ptCount val="25"/>
                <c:pt idx="0">
                  <c:v>698</c:v>
                </c:pt>
                <c:pt idx="1">
                  <c:v>516</c:v>
                </c:pt>
                <c:pt idx="2">
                  <c:v>641</c:v>
                </c:pt>
                <c:pt idx="3">
                  <c:v>693</c:v>
                </c:pt>
                <c:pt idx="4">
                  <c:v>1040</c:v>
                </c:pt>
                <c:pt idx="5">
                  <c:v>354</c:v>
                </c:pt>
                <c:pt idx="6">
                  <c:v>321</c:v>
                </c:pt>
                <c:pt idx="7">
                  <c:v>351</c:v>
                </c:pt>
                <c:pt idx="8">
                  <c:v>304</c:v>
                </c:pt>
                <c:pt idx="9">
                  <c:v>90</c:v>
                </c:pt>
                <c:pt idx="10">
                  <c:v>136</c:v>
                </c:pt>
                <c:pt idx="11">
                  <c:v>185</c:v>
                </c:pt>
                <c:pt idx="12">
                  <c:v>946</c:v>
                </c:pt>
                <c:pt idx="13">
                  <c:v>805</c:v>
                </c:pt>
                <c:pt idx="14">
                  <c:v>905</c:v>
                </c:pt>
                <c:pt idx="15">
                  <c:v>617</c:v>
                </c:pt>
                <c:pt idx="16">
                  <c:v>1105</c:v>
                </c:pt>
                <c:pt idx="17">
                  <c:v>1095</c:v>
                </c:pt>
                <c:pt idx="18">
                  <c:v>1513</c:v>
                </c:pt>
                <c:pt idx="19">
                  <c:v>953</c:v>
                </c:pt>
                <c:pt idx="20">
                  <c:v>986</c:v>
                </c:pt>
                <c:pt idx="21">
                  <c:v>718</c:v>
                </c:pt>
                <c:pt idx="22">
                  <c:v>1086</c:v>
                </c:pt>
                <c:pt idx="23">
                  <c:v>1012</c:v>
                </c:pt>
                <c:pt idx="24">
                  <c:v>1148</c:v>
                </c:pt>
              </c:numCache>
            </c:numRef>
          </c:val>
          <c:smooth val="0"/>
        </c:ser>
        <c:dLbls>
          <c:showLegendKey val="0"/>
          <c:showVal val="0"/>
          <c:showCatName val="0"/>
          <c:showSerName val="0"/>
          <c:showPercent val="0"/>
          <c:showBubbleSize val="0"/>
        </c:dLbls>
        <c:marker val="1"/>
        <c:smooth val="0"/>
        <c:axId val="444145120"/>
        <c:axId val="444145512"/>
      </c:lineChart>
      <c:catAx>
        <c:axId val="444145120"/>
        <c:scaling>
          <c:orientation val="minMax"/>
        </c:scaling>
        <c:delete val="0"/>
        <c:axPos val="b"/>
        <c:numFmt formatCode="General" sourceLinked="1"/>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44145512"/>
        <c:crosses val="autoZero"/>
        <c:auto val="1"/>
        <c:lblAlgn val="ctr"/>
        <c:lblOffset val="100"/>
        <c:noMultiLvlLbl val="0"/>
      </c:catAx>
      <c:valAx>
        <c:axId val="444145512"/>
        <c:scaling>
          <c:orientation val="minMax"/>
          <c:min val="-2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444145120"/>
        <c:crosses val="autoZero"/>
        <c:crossBetween val="between"/>
        <c:majorUnit val="10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w="9525" cap="flat" cmpd="sng" algn="ctr">
      <a:noFill/>
      <a:round/>
    </a:ln>
    <a:effectLst/>
  </c:spPr>
  <c:txPr>
    <a:bodyPr/>
    <a:lstStyle/>
    <a:p>
      <a:pPr>
        <a:defRPr/>
      </a:pPr>
      <a:endParaRPr lang="sv-SE"/>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9.0277930836878184E-2"/>
          <c:y val="0.10513612893130965"/>
          <c:w val="0.88541816782322835"/>
          <c:h val="0.74189993741198557"/>
        </c:manualLayout>
      </c:layout>
      <c:lineChart>
        <c:grouping val="standard"/>
        <c:varyColors val="0"/>
        <c:ser>
          <c:idx val="0"/>
          <c:order val="0"/>
          <c:tx>
            <c:strRef>
              <c:f>'Dia 14'!$B$2</c:f>
              <c:strCache>
                <c:ptCount val="1"/>
                <c:pt idx="0">
                  <c:v>Utsatta </c:v>
                </c:pt>
              </c:strCache>
            </c:strRef>
          </c:tx>
          <c:spPr>
            <a:ln w="25400">
              <a:solidFill>
                <a:srgbClr val="92D050"/>
              </a:solidFill>
              <a:prstDash val="solid"/>
            </a:ln>
          </c:spPr>
          <c:marker>
            <c:symbol val="none"/>
          </c:marker>
          <c:cat>
            <c:strRef>
              <c:f>'Dia 14'!$A$3:$A$138</c:f>
              <c:strCache>
                <c:ptCount val="136"/>
                <c:pt idx="0">
                  <c:v>2004</c:v>
                </c:pt>
                <c:pt idx="1">
                  <c:v>2004-02</c:v>
                </c:pt>
                <c:pt idx="2">
                  <c:v>2004-03</c:v>
                </c:pt>
                <c:pt idx="3">
                  <c:v>2004-04</c:v>
                </c:pt>
                <c:pt idx="4">
                  <c:v>2004-05</c:v>
                </c:pt>
                <c:pt idx="5">
                  <c:v>2004-06</c:v>
                </c:pt>
                <c:pt idx="6">
                  <c:v>2004-07</c:v>
                </c:pt>
                <c:pt idx="7">
                  <c:v>2004-08</c:v>
                </c:pt>
                <c:pt idx="8">
                  <c:v>2004-09</c:v>
                </c:pt>
                <c:pt idx="9">
                  <c:v>2004-10</c:v>
                </c:pt>
                <c:pt idx="10">
                  <c:v>2004-11</c:v>
                </c:pt>
                <c:pt idx="11">
                  <c:v>2004-12</c:v>
                </c:pt>
                <c:pt idx="12">
                  <c:v>2005</c:v>
                </c:pt>
                <c:pt idx="13">
                  <c:v>2005-02</c:v>
                </c:pt>
                <c:pt idx="14">
                  <c:v>2005-03</c:v>
                </c:pt>
                <c:pt idx="15">
                  <c:v>2005-04</c:v>
                </c:pt>
                <c:pt idx="16">
                  <c:v>2005-05</c:v>
                </c:pt>
                <c:pt idx="17">
                  <c:v>2005-06</c:v>
                </c:pt>
                <c:pt idx="18">
                  <c:v>2005-07</c:v>
                </c:pt>
                <c:pt idx="19">
                  <c:v>2005-08</c:v>
                </c:pt>
                <c:pt idx="20">
                  <c:v>2005-09</c:v>
                </c:pt>
                <c:pt idx="21">
                  <c:v>2005-10</c:v>
                </c:pt>
                <c:pt idx="22">
                  <c:v>2005-11</c:v>
                </c:pt>
                <c:pt idx="23">
                  <c:v>2005-12</c:v>
                </c:pt>
                <c:pt idx="24">
                  <c:v>2006</c:v>
                </c:pt>
                <c:pt idx="25">
                  <c:v>2006-02</c:v>
                </c:pt>
                <c:pt idx="26">
                  <c:v>2006-03</c:v>
                </c:pt>
                <c:pt idx="27">
                  <c:v>2006-04</c:v>
                </c:pt>
                <c:pt idx="28">
                  <c:v>2006-05</c:v>
                </c:pt>
                <c:pt idx="29">
                  <c:v>2006-06</c:v>
                </c:pt>
                <c:pt idx="30">
                  <c:v>2006-07</c:v>
                </c:pt>
                <c:pt idx="31">
                  <c:v>2006-08</c:v>
                </c:pt>
                <c:pt idx="32">
                  <c:v>2006-09</c:v>
                </c:pt>
                <c:pt idx="33">
                  <c:v>2006-10</c:v>
                </c:pt>
                <c:pt idx="34">
                  <c:v>2006-11</c:v>
                </c:pt>
                <c:pt idx="35">
                  <c:v>2006-12</c:v>
                </c:pt>
                <c:pt idx="36">
                  <c:v>2007</c:v>
                </c:pt>
                <c:pt idx="37">
                  <c:v>2007-02</c:v>
                </c:pt>
                <c:pt idx="38">
                  <c:v>2007-03</c:v>
                </c:pt>
                <c:pt idx="39">
                  <c:v>2007-04</c:v>
                </c:pt>
                <c:pt idx="40">
                  <c:v>2007-05</c:v>
                </c:pt>
                <c:pt idx="41">
                  <c:v>2007-06</c:v>
                </c:pt>
                <c:pt idx="42">
                  <c:v>2007-07</c:v>
                </c:pt>
                <c:pt idx="43">
                  <c:v>2007-08</c:v>
                </c:pt>
                <c:pt idx="44">
                  <c:v>2007-09</c:v>
                </c:pt>
                <c:pt idx="45">
                  <c:v>2007-10</c:v>
                </c:pt>
                <c:pt idx="46">
                  <c:v>2007-11</c:v>
                </c:pt>
                <c:pt idx="47">
                  <c:v>2007-12</c:v>
                </c:pt>
                <c:pt idx="48">
                  <c:v>2008</c:v>
                </c:pt>
                <c:pt idx="49">
                  <c:v>2008-02</c:v>
                </c:pt>
                <c:pt idx="50">
                  <c:v>2008-03</c:v>
                </c:pt>
                <c:pt idx="51">
                  <c:v>2008-04</c:v>
                </c:pt>
                <c:pt idx="52">
                  <c:v>2008-05</c:v>
                </c:pt>
                <c:pt idx="53">
                  <c:v>2008-06</c:v>
                </c:pt>
                <c:pt idx="54">
                  <c:v>2008-07</c:v>
                </c:pt>
                <c:pt idx="55">
                  <c:v>2008-08</c:v>
                </c:pt>
                <c:pt idx="56">
                  <c:v>2008-09</c:v>
                </c:pt>
                <c:pt idx="57">
                  <c:v>2008-10</c:v>
                </c:pt>
                <c:pt idx="58">
                  <c:v>2008-11</c:v>
                </c:pt>
                <c:pt idx="59">
                  <c:v>2008-12</c:v>
                </c:pt>
                <c:pt idx="60">
                  <c:v>2009</c:v>
                </c:pt>
                <c:pt idx="61">
                  <c:v>2009-02</c:v>
                </c:pt>
                <c:pt idx="62">
                  <c:v>2009-03</c:v>
                </c:pt>
                <c:pt idx="63">
                  <c:v>2009-04</c:v>
                </c:pt>
                <c:pt idx="64">
                  <c:v>2009-05</c:v>
                </c:pt>
                <c:pt idx="65">
                  <c:v>2009-06</c:v>
                </c:pt>
                <c:pt idx="66">
                  <c:v>2009-07</c:v>
                </c:pt>
                <c:pt idx="67">
                  <c:v>2009-08</c:v>
                </c:pt>
                <c:pt idx="68">
                  <c:v>2009-09</c:v>
                </c:pt>
                <c:pt idx="69">
                  <c:v>2009-10</c:v>
                </c:pt>
                <c:pt idx="70">
                  <c:v>2009-11</c:v>
                </c:pt>
                <c:pt idx="71">
                  <c:v>2009-12</c:v>
                </c:pt>
                <c:pt idx="72">
                  <c:v>2010</c:v>
                </c:pt>
                <c:pt idx="73">
                  <c:v>2010-02</c:v>
                </c:pt>
                <c:pt idx="74">
                  <c:v>2010-03</c:v>
                </c:pt>
                <c:pt idx="75">
                  <c:v>2010-04</c:v>
                </c:pt>
                <c:pt idx="76">
                  <c:v>2010-05</c:v>
                </c:pt>
                <c:pt idx="77">
                  <c:v>2010-06</c:v>
                </c:pt>
                <c:pt idx="78">
                  <c:v>2010-07</c:v>
                </c:pt>
                <c:pt idx="79">
                  <c:v>2010-08</c:v>
                </c:pt>
                <c:pt idx="80">
                  <c:v>2010-09</c:v>
                </c:pt>
                <c:pt idx="81">
                  <c:v>2010-10</c:v>
                </c:pt>
                <c:pt idx="82">
                  <c:v>2010-11</c:v>
                </c:pt>
                <c:pt idx="83">
                  <c:v>2010-12</c:v>
                </c:pt>
                <c:pt idx="84">
                  <c:v>2011</c:v>
                </c:pt>
                <c:pt idx="85">
                  <c:v>2011-02</c:v>
                </c:pt>
                <c:pt idx="86">
                  <c:v>2011-03</c:v>
                </c:pt>
                <c:pt idx="87">
                  <c:v>2011-04</c:v>
                </c:pt>
                <c:pt idx="88">
                  <c:v>2011-05</c:v>
                </c:pt>
                <c:pt idx="89">
                  <c:v>2011-06</c:v>
                </c:pt>
                <c:pt idx="90">
                  <c:v>2011-07</c:v>
                </c:pt>
                <c:pt idx="91">
                  <c:v>2011-08</c:v>
                </c:pt>
                <c:pt idx="92">
                  <c:v>2011-09</c:v>
                </c:pt>
                <c:pt idx="93">
                  <c:v>2011-10</c:v>
                </c:pt>
                <c:pt idx="94">
                  <c:v>2011-11</c:v>
                </c:pt>
                <c:pt idx="95">
                  <c:v>2011-12</c:v>
                </c:pt>
                <c:pt idx="96">
                  <c:v>2012</c:v>
                </c:pt>
                <c:pt idx="97">
                  <c:v>2012-02</c:v>
                </c:pt>
                <c:pt idx="98">
                  <c:v>2012-03</c:v>
                </c:pt>
                <c:pt idx="99">
                  <c:v>2012-04</c:v>
                </c:pt>
                <c:pt idx="100">
                  <c:v>2012-05</c:v>
                </c:pt>
                <c:pt idx="101">
                  <c:v>2012-06</c:v>
                </c:pt>
                <c:pt idx="102">
                  <c:v>2012-07</c:v>
                </c:pt>
                <c:pt idx="103">
                  <c:v>2012-08</c:v>
                </c:pt>
                <c:pt idx="104">
                  <c:v>2012-09</c:v>
                </c:pt>
                <c:pt idx="105">
                  <c:v>2012-10</c:v>
                </c:pt>
                <c:pt idx="106">
                  <c:v>2012-11</c:v>
                </c:pt>
                <c:pt idx="107">
                  <c:v>2012-12</c:v>
                </c:pt>
                <c:pt idx="108">
                  <c:v>2013</c:v>
                </c:pt>
                <c:pt idx="109">
                  <c:v>2013-02</c:v>
                </c:pt>
                <c:pt idx="110">
                  <c:v>2013-03</c:v>
                </c:pt>
                <c:pt idx="111">
                  <c:v>2013-04</c:v>
                </c:pt>
                <c:pt idx="112">
                  <c:v>2013-05</c:v>
                </c:pt>
                <c:pt idx="113">
                  <c:v>2013-06</c:v>
                </c:pt>
                <c:pt idx="114">
                  <c:v>2013-07</c:v>
                </c:pt>
                <c:pt idx="115">
                  <c:v>2013-08</c:v>
                </c:pt>
                <c:pt idx="116">
                  <c:v>2013-09</c:v>
                </c:pt>
                <c:pt idx="117">
                  <c:v>2013-10</c:v>
                </c:pt>
                <c:pt idx="118">
                  <c:v>2013-11</c:v>
                </c:pt>
                <c:pt idx="119">
                  <c:v>2013-12</c:v>
                </c:pt>
                <c:pt idx="120">
                  <c:v>2014</c:v>
                </c:pt>
                <c:pt idx="121">
                  <c:v>2014-02</c:v>
                </c:pt>
                <c:pt idx="122">
                  <c:v>2014-03</c:v>
                </c:pt>
                <c:pt idx="123">
                  <c:v>2014-04</c:v>
                </c:pt>
                <c:pt idx="124">
                  <c:v>2014-05</c:v>
                </c:pt>
                <c:pt idx="125">
                  <c:v>2014-06</c:v>
                </c:pt>
                <c:pt idx="126">
                  <c:v>2014-07</c:v>
                </c:pt>
                <c:pt idx="127">
                  <c:v>2014-08</c:v>
                </c:pt>
                <c:pt idx="128">
                  <c:v>2014-09</c:v>
                </c:pt>
                <c:pt idx="129">
                  <c:v>2014-10</c:v>
                </c:pt>
                <c:pt idx="130">
                  <c:v>2014-11</c:v>
                </c:pt>
                <c:pt idx="131">
                  <c:v>2014-12</c:v>
                </c:pt>
                <c:pt idx="132">
                  <c:v>2015</c:v>
                </c:pt>
                <c:pt idx="133">
                  <c:v>2015-02</c:v>
                </c:pt>
                <c:pt idx="134">
                  <c:v>2015-03</c:v>
                </c:pt>
                <c:pt idx="135">
                  <c:v>2015-04</c:v>
                </c:pt>
              </c:strCache>
            </c:strRef>
          </c:cat>
          <c:val>
            <c:numRef>
              <c:f>'Dia 14'!$B$3:$B$138</c:f>
              <c:numCache>
                <c:formatCode>0</c:formatCode>
                <c:ptCount val="136"/>
                <c:pt idx="0">
                  <c:v>2220.9806899999999</c:v>
                </c:pt>
                <c:pt idx="1">
                  <c:v>2216.8503500000002</c:v>
                </c:pt>
                <c:pt idx="2">
                  <c:v>2225.98317</c:v>
                </c:pt>
                <c:pt idx="3">
                  <c:v>2255.3771700000002</c:v>
                </c:pt>
                <c:pt idx="4">
                  <c:v>2301.8613500000001</c:v>
                </c:pt>
                <c:pt idx="5">
                  <c:v>2355.73477</c:v>
                </c:pt>
                <c:pt idx="6">
                  <c:v>2405.0276699999999</c:v>
                </c:pt>
                <c:pt idx="7">
                  <c:v>2443.2023100000001</c:v>
                </c:pt>
                <c:pt idx="8">
                  <c:v>2465.7802700000002</c:v>
                </c:pt>
                <c:pt idx="9">
                  <c:v>2473.82285</c:v>
                </c:pt>
                <c:pt idx="10">
                  <c:v>2473.5776500000002</c:v>
                </c:pt>
                <c:pt idx="11">
                  <c:v>2473.0989800000002</c:v>
                </c:pt>
                <c:pt idx="12">
                  <c:v>2480.18966</c:v>
                </c:pt>
                <c:pt idx="13">
                  <c:v>2492.7450699999999</c:v>
                </c:pt>
                <c:pt idx="14">
                  <c:v>2503.5867400000002</c:v>
                </c:pt>
                <c:pt idx="15">
                  <c:v>2505.2053799999999</c:v>
                </c:pt>
                <c:pt idx="16">
                  <c:v>2498.88814</c:v>
                </c:pt>
                <c:pt idx="17">
                  <c:v>2487.9750600000002</c:v>
                </c:pt>
                <c:pt idx="18">
                  <c:v>2476.2170599999999</c:v>
                </c:pt>
                <c:pt idx="19">
                  <c:v>2465.0752299999999</c:v>
                </c:pt>
                <c:pt idx="20">
                  <c:v>2462.3898600000002</c:v>
                </c:pt>
                <c:pt idx="21">
                  <c:v>2467.8716399999998</c:v>
                </c:pt>
                <c:pt idx="22">
                  <c:v>2476.2948999999999</c:v>
                </c:pt>
                <c:pt idx="23">
                  <c:v>2479.6217099999999</c:v>
                </c:pt>
                <c:pt idx="24">
                  <c:v>2471.0853999999999</c:v>
                </c:pt>
                <c:pt idx="25">
                  <c:v>2447.44308</c:v>
                </c:pt>
                <c:pt idx="26">
                  <c:v>2415.5940999999998</c:v>
                </c:pt>
                <c:pt idx="27">
                  <c:v>2385.5871299999999</c:v>
                </c:pt>
                <c:pt idx="28">
                  <c:v>2365.75495</c:v>
                </c:pt>
                <c:pt idx="29">
                  <c:v>2349.9877000000001</c:v>
                </c:pt>
                <c:pt idx="30">
                  <c:v>2325.2866100000001</c:v>
                </c:pt>
                <c:pt idx="31">
                  <c:v>2277.9810600000001</c:v>
                </c:pt>
                <c:pt idx="32">
                  <c:v>2203.7913400000002</c:v>
                </c:pt>
                <c:pt idx="33">
                  <c:v>2116.4862400000002</c:v>
                </c:pt>
                <c:pt idx="34">
                  <c:v>2035.39021</c:v>
                </c:pt>
                <c:pt idx="35">
                  <c:v>1970.86745</c:v>
                </c:pt>
                <c:pt idx="36">
                  <c:v>1918.3294699999999</c:v>
                </c:pt>
                <c:pt idx="37">
                  <c:v>1869.86709</c:v>
                </c:pt>
                <c:pt idx="38">
                  <c:v>1822.3238100000001</c:v>
                </c:pt>
                <c:pt idx="39">
                  <c:v>1776.2574400000001</c:v>
                </c:pt>
                <c:pt idx="40">
                  <c:v>1734.9280100000001</c:v>
                </c:pt>
                <c:pt idx="41">
                  <c:v>1704.6615200000001</c:v>
                </c:pt>
                <c:pt idx="42">
                  <c:v>1689.73883</c:v>
                </c:pt>
                <c:pt idx="43">
                  <c:v>1696.4090100000001</c:v>
                </c:pt>
                <c:pt idx="44">
                  <c:v>1725.16605</c:v>
                </c:pt>
                <c:pt idx="45">
                  <c:v>1766.8232599999999</c:v>
                </c:pt>
                <c:pt idx="46">
                  <c:v>1806.0915600000001</c:v>
                </c:pt>
                <c:pt idx="47">
                  <c:v>1832.6895300000001</c:v>
                </c:pt>
                <c:pt idx="48">
                  <c:v>1846.17012</c:v>
                </c:pt>
                <c:pt idx="49">
                  <c:v>1853.61897</c:v>
                </c:pt>
                <c:pt idx="50">
                  <c:v>1858.44291</c:v>
                </c:pt>
                <c:pt idx="51">
                  <c:v>1861.1386</c:v>
                </c:pt>
                <c:pt idx="52">
                  <c:v>1863.52853</c:v>
                </c:pt>
                <c:pt idx="53">
                  <c:v>1874.98738</c:v>
                </c:pt>
                <c:pt idx="54">
                  <c:v>1906.8935100000001</c:v>
                </c:pt>
                <c:pt idx="55">
                  <c:v>1966.4620399999999</c:v>
                </c:pt>
                <c:pt idx="56">
                  <c:v>2049.68012</c:v>
                </c:pt>
                <c:pt idx="57">
                  <c:v>2150.6510699999999</c:v>
                </c:pt>
                <c:pt idx="58">
                  <c:v>2269.6762100000001</c:v>
                </c:pt>
                <c:pt idx="59">
                  <c:v>2407.4966599999998</c:v>
                </c:pt>
                <c:pt idx="60">
                  <c:v>2562.8440599999999</c:v>
                </c:pt>
                <c:pt idx="61">
                  <c:v>2730.5810099999999</c:v>
                </c:pt>
                <c:pt idx="62">
                  <c:v>2903.5726100000002</c:v>
                </c:pt>
                <c:pt idx="63">
                  <c:v>3071.4008399999998</c:v>
                </c:pt>
                <c:pt idx="64">
                  <c:v>3221.5626200000002</c:v>
                </c:pt>
                <c:pt idx="65">
                  <c:v>3351.4731000000002</c:v>
                </c:pt>
                <c:pt idx="66">
                  <c:v>3461.0075499999998</c:v>
                </c:pt>
                <c:pt idx="67">
                  <c:v>3550.82557</c:v>
                </c:pt>
                <c:pt idx="68">
                  <c:v>3626.3231300000002</c:v>
                </c:pt>
                <c:pt idx="69">
                  <c:v>3697.3189600000001</c:v>
                </c:pt>
                <c:pt idx="70">
                  <c:v>3776.0421299999998</c:v>
                </c:pt>
                <c:pt idx="71">
                  <c:v>3864.1178</c:v>
                </c:pt>
                <c:pt idx="72">
                  <c:v>3953.1194300000002</c:v>
                </c:pt>
                <c:pt idx="73">
                  <c:v>4030.2974399999998</c:v>
                </c:pt>
                <c:pt idx="74">
                  <c:v>4085.5684799999999</c:v>
                </c:pt>
                <c:pt idx="75">
                  <c:v>4129.4693600000001</c:v>
                </c:pt>
                <c:pt idx="76">
                  <c:v>4172.9954100000004</c:v>
                </c:pt>
                <c:pt idx="77">
                  <c:v>4214.6378100000002</c:v>
                </c:pt>
                <c:pt idx="78">
                  <c:v>4249.3405499999999</c:v>
                </c:pt>
                <c:pt idx="79">
                  <c:v>4274.0358999999999</c:v>
                </c:pt>
                <c:pt idx="80">
                  <c:v>4295.18984</c:v>
                </c:pt>
                <c:pt idx="81">
                  <c:v>4311.4872599999999</c:v>
                </c:pt>
                <c:pt idx="82">
                  <c:v>4316.9178599999996</c:v>
                </c:pt>
                <c:pt idx="83">
                  <c:v>4308.0319200000004</c:v>
                </c:pt>
                <c:pt idx="84">
                  <c:v>4285.1569200000004</c:v>
                </c:pt>
                <c:pt idx="85">
                  <c:v>4262.5523899999998</c:v>
                </c:pt>
                <c:pt idx="86">
                  <c:v>4256.8358799999996</c:v>
                </c:pt>
                <c:pt idx="87">
                  <c:v>4273.4464099999996</c:v>
                </c:pt>
                <c:pt idx="88">
                  <c:v>4304.9979400000002</c:v>
                </c:pt>
                <c:pt idx="89">
                  <c:v>4338.3745200000003</c:v>
                </c:pt>
                <c:pt idx="90">
                  <c:v>4370.4207900000001</c:v>
                </c:pt>
                <c:pt idx="91">
                  <c:v>4403.2994099999996</c:v>
                </c:pt>
                <c:pt idx="92">
                  <c:v>4444.2226799999999</c:v>
                </c:pt>
                <c:pt idx="93">
                  <c:v>4496.6667100000004</c:v>
                </c:pt>
                <c:pt idx="94">
                  <c:v>4554.79169</c:v>
                </c:pt>
                <c:pt idx="95">
                  <c:v>4614.0573299999996</c:v>
                </c:pt>
                <c:pt idx="96">
                  <c:v>4678.1280500000003</c:v>
                </c:pt>
                <c:pt idx="97">
                  <c:v>4752.4067100000002</c:v>
                </c:pt>
                <c:pt idx="98">
                  <c:v>4834.5159199999998</c:v>
                </c:pt>
                <c:pt idx="99">
                  <c:v>4914.4164799999999</c:v>
                </c:pt>
                <c:pt idx="100">
                  <c:v>4978.97109</c:v>
                </c:pt>
                <c:pt idx="101">
                  <c:v>5024.8437000000004</c:v>
                </c:pt>
                <c:pt idx="102">
                  <c:v>5061.7876999999999</c:v>
                </c:pt>
                <c:pt idx="103">
                  <c:v>5103.7431699999997</c:v>
                </c:pt>
                <c:pt idx="104">
                  <c:v>5152.4519300000002</c:v>
                </c:pt>
                <c:pt idx="105">
                  <c:v>5196.8705499999996</c:v>
                </c:pt>
                <c:pt idx="106">
                  <c:v>5223.1830900000004</c:v>
                </c:pt>
                <c:pt idx="107">
                  <c:v>5234.7606800000003</c:v>
                </c:pt>
                <c:pt idx="108">
                  <c:v>5246.3598000000002</c:v>
                </c:pt>
                <c:pt idx="109">
                  <c:v>5268.5366700000004</c:v>
                </c:pt>
                <c:pt idx="110">
                  <c:v>5305.3858799999998</c:v>
                </c:pt>
                <c:pt idx="111">
                  <c:v>5352.1755999999996</c:v>
                </c:pt>
                <c:pt idx="112">
                  <c:v>5397.90877</c:v>
                </c:pt>
                <c:pt idx="113">
                  <c:v>5432.9820799999998</c:v>
                </c:pt>
                <c:pt idx="114">
                  <c:v>5448.4549699999998</c:v>
                </c:pt>
                <c:pt idx="115">
                  <c:v>5435.6370500000003</c:v>
                </c:pt>
                <c:pt idx="116">
                  <c:v>5396.2343000000001</c:v>
                </c:pt>
                <c:pt idx="117">
                  <c:v>5347.4046900000003</c:v>
                </c:pt>
                <c:pt idx="118">
                  <c:v>5305.9822800000002</c:v>
                </c:pt>
                <c:pt idx="119">
                  <c:v>5271.6181900000001</c:v>
                </c:pt>
                <c:pt idx="120">
                  <c:v>5240.0641800000003</c:v>
                </c:pt>
                <c:pt idx="121">
                  <c:v>5207.79864</c:v>
                </c:pt>
                <c:pt idx="122">
                  <c:v>5172.6184700000003</c:v>
                </c:pt>
                <c:pt idx="123">
                  <c:v>5138.8329199999998</c:v>
                </c:pt>
                <c:pt idx="124">
                  <c:v>5116.3607300000003</c:v>
                </c:pt>
                <c:pt idx="125">
                  <c:v>5109.6071899999997</c:v>
                </c:pt>
                <c:pt idx="126">
                  <c:v>5119.7946099999999</c:v>
                </c:pt>
                <c:pt idx="127">
                  <c:v>5147.2434000000003</c:v>
                </c:pt>
                <c:pt idx="128">
                  <c:v>5186.2221399999999</c:v>
                </c:pt>
                <c:pt idx="129">
                  <c:v>5224.3125700000001</c:v>
                </c:pt>
                <c:pt idx="130">
                  <c:v>5254.5886399999999</c:v>
                </c:pt>
                <c:pt idx="131">
                  <c:v>5286.1039600000004</c:v>
                </c:pt>
                <c:pt idx="132">
                  <c:v>5333.4961499999999</c:v>
                </c:pt>
                <c:pt idx="133">
                  <c:v>5407.7568700000002</c:v>
                </c:pt>
                <c:pt idx="134">
                  <c:v>5505.9233000000004</c:v>
                </c:pt>
                <c:pt idx="135">
                  <c:v>5612.3885</c:v>
                </c:pt>
              </c:numCache>
            </c:numRef>
          </c:val>
          <c:smooth val="0"/>
        </c:ser>
        <c:ser>
          <c:idx val="1"/>
          <c:order val="1"/>
          <c:tx>
            <c:strRef>
              <c:f>'Dia 14'!$C$2</c:f>
              <c:strCache>
                <c:ptCount val="1"/>
                <c:pt idx="0">
                  <c:v>Övriga</c:v>
                </c:pt>
              </c:strCache>
            </c:strRef>
          </c:tx>
          <c:spPr>
            <a:ln w="25400">
              <a:solidFill>
                <a:schemeClr val="bg1">
                  <a:lumMod val="65000"/>
                </a:schemeClr>
              </a:solidFill>
              <a:prstDash val="solid"/>
            </a:ln>
          </c:spPr>
          <c:marker>
            <c:symbol val="none"/>
          </c:marker>
          <c:cat>
            <c:strRef>
              <c:f>'Dia 14'!$A$3:$A$138</c:f>
              <c:strCache>
                <c:ptCount val="136"/>
                <c:pt idx="0">
                  <c:v>2004</c:v>
                </c:pt>
                <c:pt idx="1">
                  <c:v>2004-02</c:v>
                </c:pt>
                <c:pt idx="2">
                  <c:v>2004-03</c:v>
                </c:pt>
                <c:pt idx="3">
                  <c:v>2004-04</c:v>
                </c:pt>
                <c:pt idx="4">
                  <c:v>2004-05</c:v>
                </c:pt>
                <c:pt idx="5">
                  <c:v>2004-06</c:v>
                </c:pt>
                <c:pt idx="6">
                  <c:v>2004-07</c:v>
                </c:pt>
                <c:pt idx="7">
                  <c:v>2004-08</c:v>
                </c:pt>
                <c:pt idx="8">
                  <c:v>2004-09</c:v>
                </c:pt>
                <c:pt idx="9">
                  <c:v>2004-10</c:v>
                </c:pt>
                <c:pt idx="10">
                  <c:v>2004-11</c:v>
                </c:pt>
                <c:pt idx="11">
                  <c:v>2004-12</c:v>
                </c:pt>
                <c:pt idx="12">
                  <c:v>2005</c:v>
                </c:pt>
                <c:pt idx="13">
                  <c:v>2005-02</c:v>
                </c:pt>
                <c:pt idx="14">
                  <c:v>2005-03</c:v>
                </c:pt>
                <c:pt idx="15">
                  <c:v>2005-04</c:v>
                </c:pt>
                <c:pt idx="16">
                  <c:v>2005-05</c:v>
                </c:pt>
                <c:pt idx="17">
                  <c:v>2005-06</c:v>
                </c:pt>
                <c:pt idx="18">
                  <c:v>2005-07</c:v>
                </c:pt>
                <c:pt idx="19">
                  <c:v>2005-08</c:v>
                </c:pt>
                <c:pt idx="20">
                  <c:v>2005-09</c:v>
                </c:pt>
                <c:pt idx="21">
                  <c:v>2005-10</c:v>
                </c:pt>
                <c:pt idx="22">
                  <c:v>2005-11</c:v>
                </c:pt>
                <c:pt idx="23">
                  <c:v>2005-12</c:v>
                </c:pt>
                <c:pt idx="24">
                  <c:v>2006</c:v>
                </c:pt>
                <c:pt idx="25">
                  <c:v>2006-02</c:v>
                </c:pt>
                <c:pt idx="26">
                  <c:v>2006-03</c:v>
                </c:pt>
                <c:pt idx="27">
                  <c:v>2006-04</c:v>
                </c:pt>
                <c:pt idx="28">
                  <c:v>2006-05</c:v>
                </c:pt>
                <c:pt idx="29">
                  <c:v>2006-06</c:v>
                </c:pt>
                <c:pt idx="30">
                  <c:v>2006-07</c:v>
                </c:pt>
                <c:pt idx="31">
                  <c:v>2006-08</c:v>
                </c:pt>
                <c:pt idx="32">
                  <c:v>2006-09</c:v>
                </c:pt>
                <c:pt idx="33">
                  <c:v>2006-10</c:v>
                </c:pt>
                <c:pt idx="34">
                  <c:v>2006-11</c:v>
                </c:pt>
                <c:pt idx="35">
                  <c:v>2006-12</c:v>
                </c:pt>
                <c:pt idx="36">
                  <c:v>2007</c:v>
                </c:pt>
                <c:pt idx="37">
                  <c:v>2007-02</c:v>
                </c:pt>
                <c:pt idx="38">
                  <c:v>2007-03</c:v>
                </c:pt>
                <c:pt idx="39">
                  <c:v>2007-04</c:v>
                </c:pt>
                <c:pt idx="40">
                  <c:v>2007-05</c:v>
                </c:pt>
                <c:pt idx="41">
                  <c:v>2007-06</c:v>
                </c:pt>
                <c:pt idx="42">
                  <c:v>2007-07</c:v>
                </c:pt>
                <c:pt idx="43">
                  <c:v>2007-08</c:v>
                </c:pt>
                <c:pt idx="44">
                  <c:v>2007-09</c:v>
                </c:pt>
                <c:pt idx="45">
                  <c:v>2007-10</c:v>
                </c:pt>
                <c:pt idx="46">
                  <c:v>2007-11</c:v>
                </c:pt>
                <c:pt idx="47">
                  <c:v>2007-12</c:v>
                </c:pt>
                <c:pt idx="48">
                  <c:v>2008</c:v>
                </c:pt>
                <c:pt idx="49">
                  <c:v>2008-02</c:v>
                </c:pt>
                <c:pt idx="50">
                  <c:v>2008-03</c:v>
                </c:pt>
                <c:pt idx="51">
                  <c:v>2008-04</c:v>
                </c:pt>
                <c:pt idx="52">
                  <c:v>2008-05</c:v>
                </c:pt>
                <c:pt idx="53">
                  <c:v>2008-06</c:v>
                </c:pt>
                <c:pt idx="54">
                  <c:v>2008-07</c:v>
                </c:pt>
                <c:pt idx="55">
                  <c:v>2008-08</c:v>
                </c:pt>
                <c:pt idx="56">
                  <c:v>2008-09</c:v>
                </c:pt>
                <c:pt idx="57">
                  <c:v>2008-10</c:v>
                </c:pt>
                <c:pt idx="58">
                  <c:v>2008-11</c:v>
                </c:pt>
                <c:pt idx="59">
                  <c:v>2008-12</c:v>
                </c:pt>
                <c:pt idx="60">
                  <c:v>2009</c:v>
                </c:pt>
                <c:pt idx="61">
                  <c:v>2009-02</c:v>
                </c:pt>
                <c:pt idx="62">
                  <c:v>2009-03</c:v>
                </c:pt>
                <c:pt idx="63">
                  <c:v>2009-04</c:v>
                </c:pt>
                <c:pt idx="64">
                  <c:v>2009-05</c:v>
                </c:pt>
                <c:pt idx="65">
                  <c:v>2009-06</c:v>
                </c:pt>
                <c:pt idx="66">
                  <c:v>2009-07</c:v>
                </c:pt>
                <c:pt idx="67">
                  <c:v>2009-08</c:v>
                </c:pt>
                <c:pt idx="68">
                  <c:v>2009-09</c:v>
                </c:pt>
                <c:pt idx="69">
                  <c:v>2009-10</c:v>
                </c:pt>
                <c:pt idx="70">
                  <c:v>2009-11</c:v>
                </c:pt>
                <c:pt idx="71">
                  <c:v>2009-12</c:v>
                </c:pt>
                <c:pt idx="72">
                  <c:v>2010</c:v>
                </c:pt>
                <c:pt idx="73">
                  <c:v>2010-02</c:v>
                </c:pt>
                <c:pt idx="74">
                  <c:v>2010-03</c:v>
                </c:pt>
                <c:pt idx="75">
                  <c:v>2010-04</c:v>
                </c:pt>
                <c:pt idx="76">
                  <c:v>2010-05</c:v>
                </c:pt>
                <c:pt idx="77">
                  <c:v>2010-06</c:v>
                </c:pt>
                <c:pt idx="78">
                  <c:v>2010-07</c:v>
                </c:pt>
                <c:pt idx="79">
                  <c:v>2010-08</c:v>
                </c:pt>
                <c:pt idx="80">
                  <c:v>2010-09</c:v>
                </c:pt>
                <c:pt idx="81">
                  <c:v>2010-10</c:v>
                </c:pt>
                <c:pt idx="82">
                  <c:v>2010-11</c:v>
                </c:pt>
                <c:pt idx="83">
                  <c:v>2010-12</c:v>
                </c:pt>
                <c:pt idx="84">
                  <c:v>2011</c:v>
                </c:pt>
                <c:pt idx="85">
                  <c:v>2011-02</c:v>
                </c:pt>
                <c:pt idx="86">
                  <c:v>2011-03</c:v>
                </c:pt>
                <c:pt idx="87">
                  <c:v>2011-04</c:v>
                </c:pt>
                <c:pt idx="88">
                  <c:v>2011-05</c:v>
                </c:pt>
                <c:pt idx="89">
                  <c:v>2011-06</c:v>
                </c:pt>
                <c:pt idx="90">
                  <c:v>2011-07</c:v>
                </c:pt>
                <c:pt idx="91">
                  <c:v>2011-08</c:v>
                </c:pt>
                <c:pt idx="92">
                  <c:v>2011-09</c:v>
                </c:pt>
                <c:pt idx="93">
                  <c:v>2011-10</c:v>
                </c:pt>
                <c:pt idx="94">
                  <c:v>2011-11</c:v>
                </c:pt>
                <c:pt idx="95">
                  <c:v>2011-12</c:v>
                </c:pt>
                <c:pt idx="96">
                  <c:v>2012</c:v>
                </c:pt>
                <c:pt idx="97">
                  <c:v>2012-02</c:v>
                </c:pt>
                <c:pt idx="98">
                  <c:v>2012-03</c:v>
                </c:pt>
                <c:pt idx="99">
                  <c:v>2012-04</c:v>
                </c:pt>
                <c:pt idx="100">
                  <c:v>2012-05</c:v>
                </c:pt>
                <c:pt idx="101">
                  <c:v>2012-06</c:v>
                </c:pt>
                <c:pt idx="102">
                  <c:v>2012-07</c:v>
                </c:pt>
                <c:pt idx="103">
                  <c:v>2012-08</c:v>
                </c:pt>
                <c:pt idx="104">
                  <c:v>2012-09</c:v>
                </c:pt>
                <c:pt idx="105">
                  <c:v>2012-10</c:v>
                </c:pt>
                <c:pt idx="106">
                  <c:v>2012-11</c:v>
                </c:pt>
                <c:pt idx="107">
                  <c:v>2012-12</c:v>
                </c:pt>
                <c:pt idx="108">
                  <c:v>2013</c:v>
                </c:pt>
                <c:pt idx="109">
                  <c:v>2013-02</c:v>
                </c:pt>
                <c:pt idx="110">
                  <c:v>2013-03</c:v>
                </c:pt>
                <c:pt idx="111">
                  <c:v>2013-04</c:v>
                </c:pt>
                <c:pt idx="112">
                  <c:v>2013-05</c:v>
                </c:pt>
                <c:pt idx="113">
                  <c:v>2013-06</c:v>
                </c:pt>
                <c:pt idx="114">
                  <c:v>2013-07</c:v>
                </c:pt>
                <c:pt idx="115">
                  <c:v>2013-08</c:v>
                </c:pt>
                <c:pt idx="116">
                  <c:v>2013-09</c:v>
                </c:pt>
                <c:pt idx="117">
                  <c:v>2013-10</c:v>
                </c:pt>
                <c:pt idx="118">
                  <c:v>2013-11</c:v>
                </c:pt>
                <c:pt idx="119">
                  <c:v>2013-12</c:v>
                </c:pt>
                <c:pt idx="120">
                  <c:v>2014</c:v>
                </c:pt>
                <c:pt idx="121">
                  <c:v>2014-02</c:v>
                </c:pt>
                <c:pt idx="122">
                  <c:v>2014-03</c:v>
                </c:pt>
                <c:pt idx="123">
                  <c:v>2014-04</c:v>
                </c:pt>
                <c:pt idx="124">
                  <c:v>2014-05</c:v>
                </c:pt>
                <c:pt idx="125">
                  <c:v>2014-06</c:v>
                </c:pt>
                <c:pt idx="126">
                  <c:v>2014-07</c:v>
                </c:pt>
                <c:pt idx="127">
                  <c:v>2014-08</c:v>
                </c:pt>
                <c:pt idx="128">
                  <c:v>2014-09</c:v>
                </c:pt>
                <c:pt idx="129">
                  <c:v>2014-10</c:v>
                </c:pt>
                <c:pt idx="130">
                  <c:v>2014-11</c:v>
                </c:pt>
                <c:pt idx="131">
                  <c:v>2014-12</c:v>
                </c:pt>
                <c:pt idx="132">
                  <c:v>2015</c:v>
                </c:pt>
                <c:pt idx="133">
                  <c:v>2015-02</c:v>
                </c:pt>
                <c:pt idx="134">
                  <c:v>2015-03</c:v>
                </c:pt>
                <c:pt idx="135">
                  <c:v>2015-04</c:v>
                </c:pt>
              </c:strCache>
            </c:strRef>
          </c:cat>
          <c:val>
            <c:numRef>
              <c:f>'Dia 14'!$C$3:$C$138</c:f>
              <c:numCache>
                <c:formatCode>0</c:formatCode>
                <c:ptCount val="136"/>
                <c:pt idx="0">
                  <c:v>2377.6012999999998</c:v>
                </c:pt>
                <c:pt idx="1">
                  <c:v>2382.9849300000001</c:v>
                </c:pt>
                <c:pt idx="2">
                  <c:v>2398.6683600000001</c:v>
                </c:pt>
                <c:pt idx="3">
                  <c:v>2430.2910499999998</c:v>
                </c:pt>
                <c:pt idx="4">
                  <c:v>2478.78908</c:v>
                </c:pt>
                <c:pt idx="5">
                  <c:v>2531.6380199999999</c:v>
                </c:pt>
                <c:pt idx="6">
                  <c:v>2572.2743099999998</c:v>
                </c:pt>
                <c:pt idx="7">
                  <c:v>2592.9145600000002</c:v>
                </c:pt>
                <c:pt idx="8">
                  <c:v>2601.3748700000001</c:v>
                </c:pt>
                <c:pt idx="9">
                  <c:v>2609.5570699999998</c:v>
                </c:pt>
                <c:pt idx="10">
                  <c:v>2619.4477000000002</c:v>
                </c:pt>
                <c:pt idx="11">
                  <c:v>2626.7542600000002</c:v>
                </c:pt>
                <c:pt idx="12">
                  <c:v>2625.06475</c:v>
                </c:pt>
                <c:pt idx="13">
                  <c:v>2614.3358800000001</c:v>
                </c:pt>
                <c:pt idx="14">
                  <c:v>2612.85871</c:v>
                </c:pt>
                <c:pt idx="15">
                  <c:v>2629.1857399999999</c:v>
                </c:pt>
                <c:pt idx="16">
                  <c:v>2655.6498900000001</c:v>
                </c:pt>
                <c:pt idx="17">
                  <c:v>2679.8284100000001</c:v>
                </c:pt>
                <c:pt idx="18">
                  <c:v>2700.1731799999998</c:v>
                </c:pt>
                <c:pt idx="19">
                  <c:v>2718.2441399999998</c:v>
                </c:pt>
                <c:pt idx="20">
                  <c:v>2732.2258299999999</c:v>
                </c:pt>
                <c:pt idx="21">
                  <c:v>2736.0817400000001</c:v>
                </c:pt>
                <c:pt idx="22">
                  <c:v>2724.3272400000001</c:v>
                </c:pt>
                <c:pt idx="23">
                  <c:v>2694.2062500000002</c:v>
                </c:pt>
                <c:pt idx="24">
                  <c:v>2654.4602799999998</c:v>
                </c:pt>
                <c:pt idx="25">
                  <c:v>2611.24827</c:v>
                </c:pt>
                <c:pt idx="26">
                  <c:v>2569.4751000000001</c:v>
                </c:pt>
                <c:pt idx="27">
                  <c:v>2535.6847899999998</c:v>
                </c:pt>
                <c:pt idx="28">
                  <c:v>2507.2482100000002</c:v>
                </c:pt>
                <c:pt idx="29">
                  <c:v>2475.4997400000002</c:v>
                </c:pt>
                <c:pt idx="30">
                  <c:v>2424.9648200000001</c:v>
                </c:pt>
                <c:pt idx="31">
                  <c:v>2341.8663499999998</c:v>
                </c:pt>
                <c:pt idx="32">
                  <c:v>2227.2568900000001</c:v>
                </c:pt>
                <c:pt idx="33">
                  <c:v>2096.4418500000002</c:v>
                </c:pt>
                <c:pt idx="34">
                  <c:v>1969.5191600000001</c:v>
                </c:pt>
                <c:pt idx="35">
                  <c:v>1853.69724</c:v>
                </c:pt>
                <c:pt idx="36">
                  <c:v>1747.60905</c:v>
                </c:pt>
                <c:pt idx="37">
                  <c:v>1648.56195</c:v>
                </c:pt>
                <c:pt idx="38">
                  <c:v>1551.10896</c:v>
                </c:pt>
                <c:pt idx="39">
                  <c:v>1466.7751599999999</c:v>
                </c:pt>
                <c:pt idx="40">
                  <c:v>1409.5487000000001</c:v>
                </c:pt>
                <c:pt idx="41">
                  <c:v>1383.41562</c:v>
                </c:pt>
                <c:pt idx="42">
                  <c:v>1377.8494700000001</c:v>
                </c:pt>
                <c:pt idx="43">
                  <c:v>1380.81636</c:v>
                </c:pt>
                <c:pt idx="44">
                  <c:v>1386.7351699999999</c:v>
                </c:pt>
                <c:pt idx="45">
                  <c:v>1392.7506599999999</c:v>
                </c:pt>
                <c:pt idx="46">
                  <c:v>1395.5672300000001</c:v>
                </c:pt>
                <c:pt idx="47">
                  <c:v>1392.32105</c:v>
                </c:pt>
                <c:pt idx="48">
                  <c:v>1382.81306</c:v>
                </c:pt>
                <c:pt idx="49">
                  <c:v>1372.7565199999999</c:v>
                </c:pt>
                <c:pt idx="50">
                  <c:v>1365.64761</c:v>
                </c:pt>
                <c:pt idx="51">
                  <c:v>1360.6355799999999</c:v>
                </c:pt>
                <c:pt idx="52">
                  <c:v>1361.90607</c:v>
                </c:pt>
                <c:pt idx="53">
                  <c:v>1377.4955</c:v>
                </c:pt>
                <c:pt idx="54">
                  <c:v>1423.02243</c:v>
                </c:pt>
                <c:pt idx="55">
                  <c:v>1509.5377900000001</c:v>
                </c:pt>
                <c:pt idx="56">
                  <c:v>1637.84034</c:v>
                </c:pt>
                <c:pt idx="57">
                  <c:v>1808.87817</c:v>
                </c:pt>
                <c:pt idx="58">
                  <c:v>2022.5861399999999</c:v>
                </c:pt>
                <c:pt idx="59">
                  <c:v>2274.9282899999998</c:v>
                </c:pt>
                <c:pt idx="60">
                  <c:v>2551.92409</c:v>
                </c:pt>
                <c:pt idx="61">
                  <c:v>2834.6647200000002</c:v>
                </c:pt>
                <c:pt idx="62">
                  <c:v>3105.43532</c:v>
                </c:pt>
                <c:pt idx="63">
                  <c:v>3343.7871100000002</c:v>
                </c:pt>
                <c:pt idx="64">
                  <c:v>3543.03989</c:v>
                </c:pt>
                <c:pt idx="65">
                  <c:v>3705.8098399999999</c:v>
                </c:pt>
                <c:pt idx="66">
                  <c:v>3836.91824</c:v>
                </c:pt>
                <c:pt idx="67">
                  <c:v>3946.6897399999998</c:v>
                </c:pt>
                <c:pt idx="68">
                  <c:v>4033.2598899999998</c:v>
                </c:pt>
                <c:pt idx="69">
                  <c:v>4089.68199</c:v>
                </c:pt>
                <c:pt idx="70">
                  <c:v>4113.5752400000001</c:v>
                </c:pt>
                <c:pt idx="71">
                  <c:v>4121.9166400000004</c:v>
                </c:pt>
                <c:pt idx="72">
                  <c:v>4125.9868999999999</c:v>
                </c:pt>
                <c:pt idx="73">
                  <c:v>4131.71029</c:v>
                </c:pt>
                <c:pt idx="74">
                  <c:v>4134.5032199999996</c:v>
                </c:pt>
                <c:pt idx="75">
                  <c:v>4121.3169099999996</c:v>
                </c:pt>
                <c:pt idx="76">
                  <c:v>4076.1730899999998</c:v>
                </c:pt>
                <c:pt idx="77">
                  <c:v>4008.6459599999998</c:v>
                </c:pt>
                <c:pt idx="78">
                  <c:v>3933.13987</c:v>
                </c:pt>
                <c:pt idx="79">
                  <c:v>3865.7873599999998</c:v>
                </c:pt>
                <c:pt idx="80">
                  <c:v>3809.3048399999998</c:v>
                </c:pt>
                <c:pt idx="81">
                  <c:v>3750.9843300000002</c:v>
                </c:pt>
                <c:pt idx="82">
                  <c:v>3672.5794299999998</c:v>
                </c:pt>
                <c:pt idx="83">
                  <c:v>3569.6979500000002</c:v>
                </c:pt>
                <c:pt idx="84">
                  <c:v>3451.0725900000002</c:v>
                </c:pt>
                <c:pt idx="85">
                  <c:v>3339.1381099999999</c:v>
                </c:pt>
                <c:pt idx="86">
                  <c:v>3249.5771599999998</c:v>
                </c:pt>
                <c:pt idx="87">
                  <c:v>3192.3931299999999</c:v>
                </c:pt>
                <c:pt idx="88">
                  <c:v>3155.3872299999998</c:v>
                </c:pt>
                <c:pt idx="89">
                  <c:v>3121.3806800000002</c:v>
                </c:pt>
                <c:pt idx="90">
                  <c:v>3084.73326</c:v>
                </c:pt>
                <c:pt idx="91">
                  <c:v>3051.6872100000001</c:v>
                </c:pt>
                <c:pt idx="92">
                  <c:v>3041.9587999999999</c:v>
                </c:pt>
                <c:pt idx="93">
                  <c:v>3063.5793699999999</c:v>
                </c:pt>
                <c:pt idx="94">
                  <c:v>3107.24604</c:v>
                </c:pt>
                <c:pt idx="95">
                  <c:v>3153.77198</c:v>
                </c:pt>
                <c:pt idx="96">
                  <c:v>3191.6056400000002</c:v>
                </c:pt>
                <c:pt idx="97">
                  <c:v>3226.1828700000001</c:v>
                </c:pt>
                <c:pt idx="98">
                  <c:v>3260.64219</c:v>
                </c:pt>
                <c:pt idx="99">
                  <c:v>3287.73342</c:v>
                </c:pt>
                <c:pt idx="100">
                  <c:v>3303.6933199999999</c:v>
                </c:pt>
                <c:pt idx="101">
                  <c:v>3313.90092</c:v>
                </c:pt>
                <c:pt idx="102">
                  <c:v>3331.5245399999999</c:v>
                </c:pt>
                <c:pt idx="103">
                  <c:v>3367.5030499999998</c:v>
                </c:pt>
                <c:pt idx="104">
                  <c:v>3414.0726500000001</c:v>
                </c:pt>
                <c:pt idx="105">
                  <c:v>3444.8808399999998</c:v>
                </c:pt>
                <c:pt idx="106">
                  <c:v>3440.3105700000001</c:v>
                </c:pt>
                <c:pt idx="107">
                  <c:v>3413.6371399999998</c:v>
                </c:pt>
                <c:pt idx="108">
                  <c:v>3395.9789700000001</c:v>
                </c:pt>
                <c:pt idx="109">
                  <c:v>3398.9056099999998</c:v>
                </c:pt>
                <c:pt idx="110">
                  <c:v>3410.1623</c:v>
                </c:pt>
                <c:pt idx="111">
                  <c:v>3415.0017699999999</c:v>
                </c:pt>
                <c:pt idx="112">
                  <c:v>3407.9064100000001</c:v>
                </c:pt>
                <c:pt idx="113">
                  <c:v>3387.9341300000001</c:v>
                </c:pt>
                <c:pt idx="114">
                  <c:v>3353.03026</c:v>
                </c:pt>
                <c:pt idx="115">
                  <c:v>3299.29261</c:v>
                </c:pt>
                <c:pt idx="116">
                  <c:v>3224.0666999999999</c:v>
                </c:pt>
                <c:pt idx="117">
                  <c:v>3141.58599</c:v>
                </c:pt>
                <c:pt idx="118">
                  <c:v>3064.8037199999999</c:v>
                </c:pt>
                <c:pt idx="119">
                  <c:v>2990.52612</c:v>
                </c:pt>
                <c:pt idx="120">
                  <c:v>2909.9692</c:v>
                </c:pt>
                <c:pt idx="121">
                  <c:v>2829.0236799999998</c:v>
                </c:pt>
                <c:pt idx="122">
                  <c:v>2764.09708</c:v>
                </c:pt>
                <c:pt idx="123">
                  <c:v>2716.05908</c:v>
                </c:pt>
                <c:pt idx="124">
                  <c:v>2673.6419099999998</c:v>
                </c:pt>
                <c:pt idx="125">
                  <c:v>2630.59447</c:v>
                </c:pt>
                <c:pt idx="126">
                  <c:v>2590.223</c:v>
                </c:pt>
                <c:pt idx="127">
                  <c:v>2561.4036799999999</c:v>
                </c:pt>
                <c:pt idx="128">
                  <c:v>2544.3014699999999</c:v>
                </c:pt>
                <c:pt idx="129">
                  <c:v>2528.8740299999999</c:v>
                </c:pt>
                <c:pt idx="130">
                  <c:v>2510.0472500000001</c:v>
                </c:pt>
                <c:pt idx="131">
                  <c:v>2490.9427900000001</c:v>
                </c:pt>
                <c:pt idx="132">
                  <c:v>2473.6302500000002</c:v>
                </c:pt>
                <c:pt idx="133">
                  <c:v>2450.2609000000002</c:v>
                </c:pt>
                <c:pt idx="134">
                  <c:v>2413.3426399999998</c:v>
                </c:pt>
                <c:pt idx="135">
                  <c:v>2366.4813300000001</c:v>
                </c:pt>
              </c:numCache>
            </c:numRef>
          </c:val>
          <c:smooth val="0"/>
        </c:ser>
        <c:dLbls>
          <c:showLegendKey val="0"/>
          <c:showVal val="0"/>
          <c:showCatName val="0"/>
          <c:showSerName val="0"/>
          <c:showPercent val="0"/>
          <c:showBubbleSize val="0"/>
        </c:dLbls>
        <c:smooth val="0"/>
        <c:axId val="236400288"/>
        <c:axId val="444597936"/>
      </c:lineChart>
      <c:catAx>
        <c:axId val="236400288"/>
        <c:scaling>
          <c:orientation val="minMax"/>
        </c:scaling>
        <c:delete val="0"/>
        <c:axPos val="b"/>
        <c:numFmt formatCode="General" sourceLinked="1"/>
        <c:majorTickMark val="none"/>
        <c:minorTickMark val="none"/>
        <c:tickLblPos val="nextTo"/>
        <c:spPr>
          <a:ln w="25400">
            <a:solidFill>
              <a:srgbClr val="B4AA9B"/>
            </a:solidFill>
            <a:prstDash val="solid"/>
          </a:ln>
        </c:spPr>
        <c:txPr>
          <a:bodyPr rot="0" vert="horz"/>
          <a:lstStyle/>
          <a:p>
            <a:pPr>
              <a:defRPr sz="900" b="0" i="0"/>
            </a:pPr>
            <a:endParaRPr lang="sv-SE"/>
          </a:p>
        </c:txPr>
        <c:crossAx val="444597936"/>
        <c:crosses val="autoZero"/>
        <c:auto val="1"/>
        <c:lblAlgn val="ctr"/>
        <c:lblOffset val="100"/>
        <c:tickLblSkip val="12"/>
        <c:tickMarkSkip val="1"/>
        <c:noMultiLvlLbl val="0"/>
      </c:catAx>
      <c:valAx>
        <c:axId val="444597936"/>
        <c:scaling>
          <c:orientation val="minMax"/>
        </c:scaling>
        <c:delete val="0"/>
        <c:axPos val="l"/>
        <c:numFmt formatCode="#,##0" sourceLinked="0"/>
        <c:majorTickMark val="none"/>
        <c:minorTickMark val="none"/>
        <c:tickLblPos val="nextTo"/>
        <c:spPr>
          <a:ln w="25400">
            <a:solidFill>
              <a:srgbClr val="B4AA9B"/>
            </a:solidFill>
            <a:prstDash val="solid"/>
          </a:ln>
        </c:spPr>
        <c:txPr>
          <a:bodyPr rot="0" vert="horz"/>
          <a:lstStyle/>
          <a:p>
            <a:pPr>
              <a:defRPr sz="1000" b="0"/>
            </a:pPr>
            <a:endParaRPr lang="sv-SE"/>
          </a:p>
        </c:txPr>
        <c:crossAx val="236400288"/>
        <c:crosses val="autoZero"/>
        <c:crossBetween val="between"/>
      </c:valAx>
      <c:spPr>
        <a:noFill/>
        <a:ln w="25400">
          <a:noFill/>
        </a:ln>
      </c:spPr>
    </c:plotArea>
    <c:legend>
      <c:legendPos val="t"/>
      <c:layout>
        <c:manualLayout>
          <c:xMode val="edge"/>
          <c:yMode val="edge"/>
          <c:x val="0.23804227085345583"/>
          <c:y val="1.2373259270849632E-2"/>
          <c:w val="0.58284568927040326"/>
          <c:h val="6.1162400571488196E-2"/>
        </c:manualLayout>
      </c:layout>
      <c:overlay val="0"/>
      <c:spPr>
        <a:noFill/>
        <a:ln w="25400">
          <a:noFill/>
        </a:ln>
      </c:spPr>
      <c:txPr>
        <a:bodyPr/>
        <a:lstStyle/>
        <a:p>
          <a:pPr>
            <a:defRPr sz="1000" b="0"/>
          </a:pPr>
          <a:endParaRPr lang="sv-SE"/>
        </a:p>
      </c:tx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sv-SE"/>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'Arb.lösa_Utb.Nivå_Växjö Kommun'!$H$21</c:f>
              <c:strCache>
                <c:ptCount val="1"/>
                <c:pt idx="0">
                  <c:v>2005</c:v>
                </c:pt>
              </c:strCache>
            </c:strRef>
          </c:tx>
          <c:spPr>
            <a:solidFill>
              <a:schemeClr val="bg1">
                <a:lumMod val="75000"/>
              </a:schemeClr>
            </a:solidFill>
            <a:ln>
              <a:noFill/>
            </a:ln>
            <a:effectLst/>
          </c:spPr>
          <c:invertIfNegative val="0"/>
          <c:cat>
            <c:strRef>
              <c:f>'Arb.lösa_Utb.Nivå_Växjö Kommun'!$I$20:$K$20</c:f>
              <c:strCache>
                <c:ptCount val="3"/>
                <c:pt idx="0">
                  <c:v>Förgymnasial</c:v>
                </c:pt>
                <c:pt idx="1">
                  <c:v>Gymnasial</c:v>
                </c:pt>
                <c:pt idx="2">
                  <c:v>Eftergymnasial</c:v>
                </c:pt>
              </c:strCache>
            </c:strRef>
          </c:cat>
          <c:val>
            <c:numRef>
              <c:f>'Arb.lösa_Utb.Nivå_Växjö Kommun'!$I$21:$K$21</c:f>
              <c:numCache>
                <c:formatCode>General</c:formatCode>
                <c:ptCount val="3"/>
                <c:pt idx="0">
                  <c:v>23.5</c:v>
                </c:pt>
                <c:pt idx="1">
                  <c:v>46.2</c:v>
                </c:pt>
                <c:pt idx="2">
                  <c:v>30.3</c:v>
                </c:pt>
              </c:numCache>
            </c:numRef>
          </c:val>
        </c:ser>
        <c:ser>
          <c:idx val="1"/>
          <c:order val="1"/>
          <c:tx>
            <c:strRef>
              <c:f>'Arb.lösa_Utb.Nivå_Växjö Kommun'!$H$22</c:f>
              <c:strCache>
                <c:ptCount val="1"/>
                <c:pt idx="0">
                  <c:v>2010</c:v>
                </c:pt>
              </c:strCache>
            </c:strRef>
          </c:tx>
          <c:spPr>
            <a:solidFill>
              <a:schemeClr val="bg1">
                <a:lumMod val="50000"/>
              </a:schemeClr>
            </a:solidFill>
            <a:ln>
              <a:noFill/>
            </a:ln>
            <a:effectLst/>
          </c:spPr>
          <c:invertIfNegative val="0"/>
          <c:cat>
            <c:strRef>
              <c:f>'Arb.lösa_Utb.Nivå_Växjö Kommun'!$I$20:$K$20</c:f>
              <c:strCache>
                <c:ptCount val="3"/>
                <c:pt idx="0">
                  <c:v>Förgymnasial</c:v>
                </c:pt>
                <c:pt idx="1">
                  <c:v>Gymnasial</c:v>
                </c:pt>
                <c:pt idx="2">
                  <c:v>Eftergymnasial</c:v>
                </c:pt>
              </c:strCache>
            </c:strRef>
          </c:cat>
          <c:val>
            <c:numRef>
              <c:f>'Arb.lösa_Utb.Nivå_Växjö Kommun'!$I$22:$K$22</c:f>
              <c:numCache>
                <c:formatCode>General</c:formatCode>
                <c:ptCount val="3"/>
                <c:pt idx="0">
                  <c:v>24.4</c:v>
                </c:pt>
                <c:pt idx="1">
                  <c:v>49</c:v>
                </c:pt>
                <c:pt idx="2">
                  <c:v>26.4</c:v>
                </c:pt>
              </c:numCache>
            </c:numRef>
          </c:val>
        </c:ser>
        <c:ser>
          <c:idx val="2"/>
          <c:order val="2"/>
          <c:tx>
            <c:strRef>
              <c:f>'Arb.lösa_Utb.Nivå_Växjö Kommun'!$H$23</c:f>
              <c:strCache>
                <c:ptCount val="1"/>
                <c:pt idx="0">
                  <c:v>2015</c:v>
                </c:pt>
              </c:strCache>
            </c:strRef>
          </c:tx>
          <c:spPr>
            <a:solidFill>
              <a:schemeClr val="tx1">
                <a:lumMod val="65000"/>
                <a:lumOff val="35000"/>
              </a:schemeClr>
            </a:solidFill>
            <a:ln>
              <a:noFill/>
            </a:ln>
            <a:effectLst/>
          </c:spPr>
          <c:invertIfNegative val="0"/>
          <c:dPt>
            <c:idx val="0"/>
            <c:invertIfNegative val="0"/>
            <c:bubble3D val="0"/>
            <c:spPr>
              <a:solidFill>
                <a:srgbClr val="92D050"/>
              </a:solidFill>
              <a:ln>
                <a:noFill/>
              </a:ln>
              <a:effectLst/>
            </c:spPr>
          </c:dPt>
          <c:cat>
            <c:strRef>
              <c:f>'Arb.lösa_Utb.Nivå_Växjö Kommun'!$I$20:$K$20</c:f>
              <c:strCache>
                <c:ptCount val="3"/>
                <c:pt idx="0">
                  <c:v>Förgymnasial</c:v>
                </c:pt>
                <c:pt idx="1">
                  <c:v>Gymnasial</c:v>
                </c:pt>
                <c:pt idx="2">
                  <c:v>Eftergymnasial</c:v>
                </c:pt>
              </c:strCache>
            </c:strRef>
          </c:cat>
          <c:val>
            <c:numRef>
              <c:f>'Arb.lösa_Utb.Nivå_Växjö Kommun'!$I$23:$K$23</c:f>
              <c:numCache>
                <c:formatCode>General</c:formatCode>
                <c:ptCount val="3"/>
                <c:pt idx="0">
                  <c:v>32.9</c:v>
                </c:pt>
                <c:pt idx="1">
                  <c:v>42.1</c:v>
                </c:pt>
                <c:pt idx="2">
                  <c:v>25</c:v>
                </c:pt>
              </c:numCache>
            </c:numRef>
          </c:val>
        </c:ser>
        <c:dLbls>
          <c:showLegendKey val="0"/>
          <c:showVal val="0"/>
          <c:showCatName val="0"/>
          <c:showSerName val="0"/>
          <c:showPercent val="0"/>
          <c:showBubbleSize val="0"/>
        </c:dLbls>
        <c:gapWidth val="100"/>
        <c:axId val="330849616"/>
        <c:axId val="330850008"/>
      </c:barChart>
      <c:catAx>
        <c:axId val="3308496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crossAx val="330850008"/>
        <c:crosses val="autoZero"/>
        <c:auto val="1"/>
        <c:lblAlgn val="ctr"/>
        <c:lblOffset val="100"/>
        <c:noMultiLvlLbl val="0"/>
      </c:catAx>
      <c:valAx>
        <c:axId val="330850008"/>
        <c:scaling>
          <c:orientation val="minMax"/>
          <c:min val="1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sv-SE"/>
          </a:p>
        </c:txPr>
        <c:crossAx val="33084961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0092989036761554"/>
          <c:y val="4.72583799710437E-2"/>
          <c:w val="0.57556105262641766"/>
          <c:h val="0.78125448445681478"/>
        </c:manualLayout>
      </c:layout>
      <c:barChart>
        <c:barDir val="col"/>
        <c:grouping val="percentStacked"/>
        <c:varyColors val="0"/>
        <c:ser>
          <c:idx val="0"/>
          <c:order val="0"/>
          <c:tx>
            <c:strRef>
              <c:f>Blad1!$B$1</c:f>
              <c:strCache>
                <c:ptCount val="1"/>
                <c:pt idx="0">
                  <c:v>Unga och utrikes födda</c:v>
                </c:pt>
              </c:strCache>
            </c:strRef>
          </c:tx>
          <c:spPr>
            <a:solidFill>
              <a:srgbClr val="92D050"/>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Blad1!$A$2:$A$3</c:f>
              <c:strCache>
                <c:ptCount val="2"/>
                <c:pt idx="0">
                  <c:v>Utanförskapet</c:v>
                </c:pt>
                <c:pt idx="1">
                  <c:v>Befolkningen</c:v>
                </c:pt>
              </c:strCache>
            </c:strRef>
          </c:cat>
          <c:val>
            <c:numRef>
              <c:f>Blad1!$B$2:$B$3</c:f>
              <c:numCache>
                <c:formatCode>0.0%</c:formatCode>
                <c:ptCount val="2"/>
                <c:pt idx="0">
                  <c:v>0.47299999999999998</c:v>
                </c:pt>
                <c:pt idx="1">
                  <c:v>0.33400000000000002</c:v>
                </c:pt>
              </c:numCache>
            </c:numRef>
          </c:val>
        </c:ser>
        <c:ser>
          <c:idx val="1"/>
          <c:order val="1"/>
          <c:tx>
            <c:strRef>
              <c:f>Blad1!$C$1</c:f>
              <c:strCache>
                <c:ptCount val="1"/>
                <c:pt idx="0">
                  <c:v>Övriga i befolkningen</c:v>
                </c:pt>
              </c:strCache>
            </c:strRef>
          </c:tx>
          <c:spPr>
            <a:solidFill>
              <a:schemeClr val="bg1">
                <a:lumMod val="75000"/>
              </a:schemeClr>
            </a:solidFill>
          </c:spPr>
          <c:invertIfNegative val="0"/>
          <c:dLbls>
            <c:spPr>
              <a:noFill/>
              <a:ln>
                <a:noFill/>
              </a:ln>
              <a:effectLst/>
            </c:spPr>
            <c:dLblPos val="ct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Blad1!$A$2:$A$3</c:f>
              <c:strCache>
                <c:ptCount val="2"/>
                <c:pt idx="0">
                  <c:v>Utanförskapet</c:v>
                </c:pt>
                <c:pt idx="1">
                  <c:v>Befolkningen</c:v>
                </c:pt>
              </c:strCache>
            </c:strRef>
          </c:cat>
          <c:val>
            <c:numRef>
              <c:f>Blad1!$C$2:$C$3</c:f>
              <c:numCache>
                <c:formatCode>0.0%</c:formatCode>
                <c:ptCount val="2"/>
                <c:pt idx="0">
                  <c:v>0.52700000000000002</c:v>
                </c:pt>
                <c:pt idx="1">
                  <c:v>0.66599999999999993</c:v>
                </c:pt>
              </c:numCache>
            </c:numRef>
          </c:val>
        </c:ser>
        <c:dLbls>
          <c:dLblPos val="ctr"/>
          <c:showLegendKey val="0"/>
          <c:showVal val="1"/>
          <c:showCatName val="0"/>
          <c:showSerName val="0"/>
          <c:showPercent val="0"/>
          <c:showBubbleSize val="0"/>
        </c:dLbls>
        <c:gapWidth val="20"/>
        <c:overlap val="100"/>
        <c:axId val="330850792"/>
        <c:axId val="330851184"/>
      </c:barChart>
      <c:catAx>
        <c:axId val="330850792"/>
        <c:scaling>
          <c:orientation val="minMax"/>
        </c:scaling>
        <c:delete val="0"/>
        <c:axPos val="b"/>
        <c:numFmt formatCode="General" sourceLinked="0"/>
        <c:majorTickMark val="out"/>
        <c:minorTickMark val="none"/>
        <c:tickLblPos val="nextTo"/>
        <c:txPr>
          <a:bodyPr/>
          <a:lstStyle/>
          <a:p>
            <a:pPr>
              <a:defRPr sz="1200"/>
            </a:pPr>
            <a:endParaRPr lang="sv-SE"/>
          </a:p>
        </c:txPr>
        <c:crossAx val="330851184"/>
        <c:crosses val="autoZero"/>
        <c:auto val="1"/>
        <c:lblAlgn val="ctr"/>
        <c:lblOffset val="80"/>
        <c:noMultiLvlLbl val="0"/>
      </c:catAx>
      <c:valAx>
        <c:axId val="330851184"/>
        <c:scaling>
          <c:orientation val="minMax"/>
        </c:scaling>
        <c:delete val="0"/>
        <c:axPos val="l"/>
        <c:numFmt formatCode="0%" sourceLinked="1"/>
        <c:majorTickMark val="out"/>
        <c:minorTickMark val="none"/>
        <c:tickLblPos val="nextTo"/>
        <c:txPr>
          <a:bodyPr/>
          <a:lstStyle/>
          <a:p>
            <a:pPr>
              <a:defRPr sz="1200"/>
            </a:pPr>
            <a:endParaRPr lang="sv-SE"/>
          </a:p>
        </c:txPr>
        <c:crossAx val="330850792"/>
        <c:crosses val="autoZero"/>
        <c:crossBetween val="between"/>
      </c:valAx>
    </c:plotArea>
    <c:legend>
      <c:legendPos val="r"/>
      <c:layout>
        <c:manualLayout>
          <c:xMode val="edge"/>
          <c:yMode val="edge"/>
          <c:x val="0.69802424159217824"/>
          <c:y val="0.11756783739085699"/>
          <c:w val="0.25818104703673012"/>
          <c:h val="0.65540330562138327"/>
        </c:manualLayout>
      </c:layout>
      <c:overlay val="0"/>
      <c:txPr>
        <a:bodyPr/>
        <a:lstStyle/>
        <a:p>
          <a:pPr>
            <a:defRPr sz="1200"/>
          </a:pPr>
          <a:endParaRPr lang="sv-SE"/>
        </a:p>
      </c:txPr>
    </c:legend>
    <c:plotVisOnly val="1"/>
    <c:dispBlanksAs val="gap"/>
    <c:showDLblsOverMax val="0"/>
  </c:chart>
  <c:txPr>
    <a:bodyPr/>
    <a:lstStyle/>
    <a:p>
      <a:pPr>
        <a:defRPr sz="1800"/>
      </a:pPr>
      <a:endParaRPr lang="sv-SE"/>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Blad1!$D$5</c:f>
              <c:strCache>
                <c:ptCount val="1"/>
                <c:pt idx="0">
                  <c:v>2006k4</c:v>
                </c:pt>
              </c:strCache>
            </c:strRef>
          </c:tx>
          <c:spPr>
            <a:solidFill>
              <a:schemeClr val="bg1">
                <a:lumMod val="75000"/>
              </a:schemeClr>
            </a:solidFill>
            <a:ln>
              <a:noFill/>
            </a:ln>
            <a:effectLst/>
          </c:spPr>
          <c:invertIfNegative val="0"/>
          <c:cat>
            <c:strRef>
              <c:f>Blad1!$B$6:$C$9</c:f>
              <c:strCache>
                <c:ptCount val="4"/>
                <c:pt idx="0">
                  <c:v>Unga, 15-24 år</c:v>
                </c:pt>
                <c:pt idx="1">
                  <c:v>Utrikes födda, 25-74 år</c:v>
                </c:pt>
                <c:pt idx="2">
                  <c:v>Inrikes födda, 25-54 år</c:v>
                </c:pt>
                <c:pt idx="3">
                  <c:v>Inrikes födda, 55-74 år</c:v>
                </c:pt>
              </c:strCache>
            </c:strRef>
          </c:cat>
          <c:val>
            <c:numRef>
              <c:f>Blad1!$D$6:$D$9</c:f>
              <c:numCache>
                <c:formatCode>0%</c:formatCode>
                <c:ptCount val="4"/>
                <c:pt idx="0">
                  <c:v>0.34739803094233473</c:v>
                </c:pt>
                <c:pt idx="1">
                  <c:v>0.22011251758087202</c:v>
                </c:pt>
                <c:pt idx="2">
                  <c:v>0.31997187060478205</c:v>
                </c:pt>
                <c:pt idx="3">
                  <c:v>0.1128691983122363</c:v>
                </c:pt>
              </c:numCache>
            </c:numRef>
          </c:val>
        </c:ser>
        <c:ser>
          <c:idx val="1"/>
          <c:order val="1"/>
          <c:tx>
            <c:strRef>
              <c:f>Blad1!$E$5</c:f>
              <c:strCache>
                <c:ptCount val="1"/>
                <c:pt idx="0">
                  <c:v>2015K1</c:v>
                </c:pt>
              </c:strCache>
            </c:strRef>
          </c:tx>
          <c:spPr>
            <a:solidFill>
              <a:schemeClr val="tx1">
                <a:lumMod val="50000"/>
                <a:lumOff val="50000"/>
              </a:schemeClr>
            </a:solidFill>
            <a:ln>
              <a:noFill/>
            </a:ln>
            <a:effectLst/>
          </c:spPr>
          <c:invertIfNegative val="0"/>
          <c:dPt>
            <c:idx val="1"/>
            <c:invertIfNegative val="0"/>
            <c:bubble3D val="0"/>
            <c:spPr>
              <a:solidFill>
                <a:srgbClr val="92D050"/>
              </a:solidFill>
              <a:ln>
                <a:noFill/>
              </a:ln>
              <a:effectLst/>
            </c:spPr>
          </c:dPt>
          <c:cat>
            <c:strRef>
              <c:f>Blad1!$B$6:$C$9</c:f>
              <c:strCache>
                <c:ptCount val="4"/>
                <c:pt idx="0">
                  <c:v>Unga, 15-24 år</c:v>
                </c:pt>
                <c:pt idx="1">
                  <c:v>Utrikes födda, 25-74 år</c:v>
                </c:pt>
                <c:pt idx="2">
                  <c:v>Inrikes födda, 25-54 år</c:v>
                </c:pt>
                <c:pt idx="3">
                  <c:v>Inrikes födda, 55-74 år</c:v>
                </c:pt>
              </c:strCache>
            </c:strRef>
          </c:cat>
          <c:val>
            <c:numRef>
              <c:f>Blad1!$E$6:$E$9</c:f>
              <c:numCache>
                <c:formatCode>0%</c:formatCode>
                <c:ptCount val="4"/>
                <c:pt idx="0">
                  <c:v>0.3461991056719228</c:v>
                </c:pt>
                <c:pt idx="1">
                  <c:v>0.330666039068016</c:v>
                </c:pt>
                <c:pt idx="2">
                  <c:v>0.23323134855260061</c:v>
                </c:pt>
                <c:pt idx="3">
                  <c:v>9.0138856201459158E-2</c:v>
                </c:pt>
              </c:numCache>
            </c:numRef>
          </c:val>
        </c:ser>
        <c:dLbls>
          <c:showLegendKey val="0"/>
          <c:showVal val="0"/>
          <c:showCatName val="0"/>
          <c:showSerName val="0"/>
          <c:showPercent val="0"/>
          <c:showBubbleSize val="0"/>
        </c:dLbls>
        <c:gapWidth val="148"/>
        <c:axId val="465014624"/>
        <c:axId val="465015016"/>
      </c:barChart>
      <c:catAx>
        <c:axId val="46501462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sv-SE"/>
          </a:p>
        </c:txPr>
        <c:crossAx val="465015016"/>
        <c:crosses val="autoZero"/>
        <c:auto val="1"/>
        <c:lblAlgn val="ctr"/>
        <c:lblOffset val="100"/>
        <c:noMultiLvlLbl val="0"/>
      </c:catAx>
      <c:valAx>
        <c:axId val="465015016"/>
        <c:scaling>
          <c:orientation val="minMax"/>
          <c:max val="0.37000000000000005"/>
          <c:min val="5.000000000000001E-2"/>
        </c:scaling>
        <c:delete val="0"/>
        <c:axPos val="l"/>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00" b="0" i="0" u="none" strike="noStrike" kern="1200" baseline="0">
                <a:solidFill>
                  <a:schemeClr val="tx1"/>
                </a:solidFill>
                <a:latin typeface="Arial" panose="020B0604020202020204" pitchFamily="34" charset="0"/>
                <a:ea typeface="+mn-ea"/>
                <a:cs typeface="Arial" panose="020B0604020202020204" pitchFamily="34" charset="0"/>
              </a:defRPr>
            </a:pPr>
            <a:endParaRPr lang="sv-SE"/>
          </a:p>
        </c:txPr>
        <c:crossAx val="465014624"/>
        <c:crosses val="autoZero"/>
        <c:crossBetween val="between"/>
      </c:valAx>
      <c:spPr>
        <a:noFill/>
        <a:ln>
          <a:noFill/>
        </a:ln>
        <a:effectLst/>
      </c:spPr>
    </c:plotArea>
    <c:plotVisOnly val="1"/>
    <c:dispBlanksAs val="gap"/>
    <c:showDLblsOverMax val="0"/>
  </c:chart>
  <c:spPr>
    <a:noFill/>
    <a:ln>
      <a:noFill/>
    </a:ln>
    <a:effectLst/>
  </c:spPr>
  <c:txPr>
    <a:bodyPr/>
    <a:lstStyle/>
    <a:p>
      <a:pPr>
        <a:defRPr>
          <a:latin typeface="Arial" panose="020B0604020202020204" pitchFamily="34" charset="0"/>
          <a:cs typeface="Arial" panose="020B0604020202020204" pitchFamily="34" charset="0"/>
        </a:defRPr>
      </a:pPr>
      <a:endParaRPr lang="sv-SE"/>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Nettokostnad för ekonomiskt bistånd, tkr</c:v>
                </c:pt>
              </c:strCache>
            </c:strRef>
          </c:tx>
          <c:spPr>
            <a:solidFill>
              <a:srgbClr val="92D050"/>
            </a:solidFill>
            <a:ln>
              <a:noFill/>
            </a:ln>
            <a:effectLst/>
          </c:spPr>
          <c:invertIfNegative val="0"/>
          <c:trendline>
            <c:name>Trend, kostnad</c:name>
            <c:spPr>
              <a:ln w="31750" cap="rnd">
                <a:solidFill>
                  <a:schemeClr val="accent3"/>
                </a:solidFill>
                <a:prstDash val="dash"/>
              </a:ln>
              <a:effectLst/>
            </c:spPr>
            <c:trendlineType val="linear"/>
            <c:dispRSqr val="0"/>
            <c:dispEq val="0"/>
          </c:trendline>
          <c:cat>
            <c:numRef>
              <c:f>Blad1!$A$2:$A$5</c:f>
              <c:numCache>
                <c:formatCode>General</c:formatCode>
                <c:ptCount val="4"/>
                <c:pt idx="0">
                  <c:v>2012</c:v>
                </c:pt>
                <c:pt idx="1">
                  <c:v>2013</c:v>
                </c:pt>
                <c:pt idx="2">
                  <c:v>2014</c:v>
                </c:pt>
                <c:pt idx="3">
                  <c:v>2015</c:v>
                </c:pt>
              </c:numCache>
            </c:numRef>
          </c:cat>
          <c:val>
            <c:numRef>
              <c:f>Blad1!$B$2:$B$5</c:f>
              <c:numCache>
                <c:formatCode>_-* #,##0\ _k_r_-;\-* #,##0\ _k_r_-;_-* "-"??\ _k_r_-;_-@_-</c:formatCode>
                <c:ptCount val="4"/>
                <c:pt idx="0">
                  <c:v>97208</c:v>
                </c:pt>
                <c:pt idx="1">
                  <c:v>86362</c:v>
                </c:pt>
                <c:pt idx="2">
                  <c:v>80145</c:v>
                </c:pt>
                <c:pt idx="3">
                  <c:v>74644</c:v>
                </c:pt>
              </c:numCache>
            </c:numRef>
          </c:val>
        </c:ser>
        <c:ser>
          <c:idx val="1"/>
          <c:order val="1"/>
          <c:tx>
            <c:strRef>
              <c:f>Blad1!$C$1</c:f>
              <c:strCache>
                <c:ptCount val="1"/>
                <c:pt idx="0">
                  <c:v>Invånarantal per 31/12</c:v>
                </c:pt>
              </c:strCache>
            </c:strRef>
          </c:tx>
          <c:spPr>
            <a:solidFill>
              <a:schemeClr val="bg1">
                <a:lumMod val="65000"/>
              </a:schemeClr>
            </a:solidFill>
            <a:ln>
              <a:noFill/>
            </a:ln>
            <a:effectLst/>
          </c:spPr>
          <c:invertIfNegative val="0"/>
          <c:trendline>
            <c:name>Trend, befolkning</c:name>
            <c:spPr>
              <a:ln w="31750" cap="rnd">
                <a:solidFill>
                  <a:schemeClr val="bg1">
                    <a:lumMod val="65000"/>
                  </a:schemeClr>
                </a:solidFill>
                <a:prstDash val="dash"/>
              </a:ln>
              <a:effectLst/>
            </c:spPr>
            <c:trendlineType val="exp"/>
            <c:dispRSqr val="0"/>
            <c:dispEq val="0"/>
          </c:trendline>
          <c:cat>
            <c:numRef>
              <c:f>Blad1!$A$2:$A$5</c:f>
              <c:numCache>
                <c:formatCode>General</c:formatCode>
                <c:ptCount val="4"/>
                <c:pt idx="0">
                  <c:v>2012</c:v>
                </c:pt>
                <c:pt idx="1">
                  <c:v>2013</c:v>
                </c:pt>
                <c:pt idx="2">
                  <c:v>2014</c:v>
                </c:pt>
                <c:pt idx="3">
                  <c:v>2015</c:v>
                </c:pt>
              </c:numCache>
            </c:numRef>
          </c:cat>
          <c:val>
            <c:numRef>
              <c:f>Blad1!$C$2:$C$5</c:f>
              <c:numCache>
                <c:formatCode>_-* #,##0\ _k_r_-;\-* #,##0\ _k_r_-;_-* "-"??\ _k_r_-;_-@_-</c:formatCode>
                <c:ptCount val="4"/>
                <c:pt idx="0">
                  <c:v>84800</c:v>
                </c:pt>
                <c:pt idx="1">
                  <c:v>85822</c:v>
                </c:pt>
                <c:pt idx="2">
                  <c:v>86970</c:v>
                </c:pt>
                <c:pt idx="3">
                  <c:v>88120</c:v>
                </c:pt>
              </c:numCache>
            </c:numRef>
          </c:val>
        </c:ser>
        <c:dLbls>
          <c:showLegendKey val="0"/>
          <c:showVal val="0"/>
          <c:showCatName val="0"/>
          <c:showSerName val="0"/>
          <c:showPercent val="0"/>
          <c:showBubbleSize val="0"/>
        </c:dLbls>
        <c:gapWidth val="75"/>
        <c:overlap val="-30"/>
        <c:axId val="4177880"/>
        <c:axId val="4178272"/>
      </c:barChart>
      <c:catAx>
        <c:axId val="417788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sv-SE"/>
          </a:p>
        </c:txPr>
        <c:crossAx val="4178272"/>
        <c:crosses val="autoZero"/>
        <c:auto val="1"/>
        <c:lblAlgn val="ctr"/>
        <c:lblOffset val="100"/>
        <c:noMultiLvlLbl val="0"/>
      </c:catAx>
      <c:valAx>
        <c:axId val="4178272"/>
        <c:scaling>
          <c:orientation val="minMax"/>
          <c:min val="60000"/>
        </c:scaling>
        <c:delete val="0"/>
        <c:axPos val="l"/>
        <c:numFmt formatCode="_-* #,##0\ _k_r_-;\-* #,##0\ _k_r_-;_-* &quot;-&quot;??\ _k_r_-;_-@_-" sourceLinked="1"/>
        <c:majorTickMark val="none"/>
        <c:minorTickMark val="none"/>
        <c:tickLblPos val="nextTo"/>
        <c:spPr>
          <a:noFill/>
          <a:ln>
            <a:noFill/>
          </a:ln>
          <a:effectLst/>
        </c:spPr>
        <c:txPr>
          <a:bodyPr rot="-60000000" spcFirstLastPara="1" vertOverflow="ellipsis" vert="horz" wrap="square" anchor="ctr" anchorCtr="1"/>
          <a:lstStyle/>
          <a:p>
            <a:pPr>
              <a:defRPr sz="1197" b="1" i="0" u="none" strike="noStrike" kern="1200" baseline="0">
                <a:solidFill>
                  <a:schemeClr val="tx1">
                    <a:lumMod val="65000"/>
                    <a:lumOff val="35000"/>
                  </a:schemeClr>
                </a:solidFill>
                <a:latin typeface="+mn-lt"/>
                <a:ea typeface="+mn-ea"/>
                <a:cs typeface="+mn-cs"/>
              </a:defRPr>
            </a:pPr>
            <a:endParaRPr lang="sv-SE"/>
          </a:p>
        </c:txPr>
        <c:crossAx val="417788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Blad1!$B$1</c:f>
              <c:strCache>
                <c:ptCount val="1"/>
                <c:pt idx="0">
                  <c:v>Kostnad per invånare</c:v>
                </c:pt>
              </c:strCache>
            </c:strRef>
          </c:tx>
          <c:spPr>
            <a:solidFill>
              <a:srgbClr val="92D050"/>
            </a:solidFill>
            <a:ln>
              <a:noFill/>
            </a:ln>
            <a:effectLst/>
          </c:spPr>
          <c:invertIfNegative val="0"/>
          <c:cat>
            <c:numRef>
              <c:f>Blad1!$A$2:$A$5</c:f>
              <c:numCache>
                <c:formatCode>General</c:formatCode>
                <c:ptCount val="4"/>
                <c:pt idx="0">
                  <c:v>2012</c:v>
                </c:pt>
                <c:pt idx="1">
                  <c:v>2013</c:v>
                </c:pt>
                <c:pt idx="2">
                  <c:v>2014</c:v>
                </c:pt>
                <c:pt idx="3">
                  <c:v>2015</c:v>
                </c:pt>
              </c:numCache>
            </c:numRef>
          </c:cat>
          <c:val>
            <c:numRef>
              <c:f>Blad1!$B$2:$B$5</c:f>
              <c:numCache>
                <c:formatCode>_-* #,##0\ _k_r_-;\-* #,##0\ _k_r_-;_-* "-"??\ _k_r_-;_-@_-</c:formatCode>
                <c:ptCount val="4"/>
                <c:pt idx="0">
                  <c:v>1146.3207547169811</c:v>
                </c:pt>
                <c:pt idx="1">
                  <c:v>1006.2920929365431</c:v>
                </c:pt>
                <c:pt idx="2">
                  <c:v>921.52466367713009</c:v>
                </c:pt>
                <c:pt idx="3">
                  <c:v>847.07217430776211</c:v>
                </c:pt>
              </c:numCache>
            </c:numRef>
          </c:val>
        </c:ser>
        <c:dLbls>
          <c:showLegendKey val="0"/>
          <c:showVal val="0"/>
          <c:showCatName val="0"/>
          <c:showSerName val="0"/>
          <c:showPercent val="0"/>
          <c:showBubbleSize val="0"/>
        </c:dLbls>
        <c:gapWidth val="50"/>
        <c:overlap val="-5"/>
        <c:axId val="340662576"/>
        <c:axId val="340662968"/>
      </c:barChart>
      <c:catAx>
        <c:axId val="340662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sv-SE"/>
          </a:p>
        </c:txPr>
        <c:crossAx val="340662968"/>
        <c:crosses val="autoZero"/>
        <c:auto val="1"/>
        <c:lblAlgn val="ctr"/>
        <c:lblOffset val="100"/>
        <c:noMultiLvlLbl val="0"/>
      </c:catAx>
      <c:valAx>
        <c:axId val="340662968"/>
        <c:scaling>
          <c:orientation val="minMax"/>
          <c:min val="500"/>
        </c:scaling>
        <c:delete val="0"/>
        <c:axPos val="l"/>
        <c:numFmt formatCode="_-* #,##0\ _k_r_-;\-* #,##0\ _k_r_-;_-* &quot;-&quot;??\ _k_r_-;_-@_-"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lumMod val="65000"/>
                    <a:lumOff val="35000"/>
                  </a:schemeClr>
                </a:solidFill>
                <a:latin typeface="+mn-lt"/>
                <a:ea typeface="+mn-ea"/>
                <a:cs typeface="+mn-cs"/>
              </a:defRPr>
            </a:pPr>
            <a:endParaRPr lang="sv-SE"/>
          </a:p>
        </c:txPr>
        <c:crossAx val="34066257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sv-SE"/>
        </a:p>
      </c:txPr>
    </c:legend>
    <c:plotVisOnly val="1"/>
    <c:dispBlanksAs val="gap"/>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3ED1A7-6CD7-43C2-9F40-F7725BF38008}" type="datetimeFigureOut">
              <a:rPr lang="sv-SE" smtClean="0"/>
              <a:t>2016-01-13</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4EFCE73-B37B-4CFB-8A39-118361A15358}" type="slidenum">
              <a:rPr lang="sv-SE" smtClean="0"/>
              <a:t>‹#›</a:t>
            </a:fld>
            <a:endParaRPr lang="sv-SE"/>
          </a:p>
        </p:txBody>
      </p:sp>
    </p:spTree>
    <p:extLst>
      <p:ext uri="{BB962C8B-B14F-4D97-AF65-F5344CB8AC3E}">
        <p14:creationId xmlns:p14="http://schemas.microsoft.com/office/powerpoint/2010/main" val="10744039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Anna</a:t>
            </a:r>
            <a:endParaRPr lang="sv-SE" dirty="0"/>
          </a:p>
        </p:txBody>
      </p:sp>
      <p:sp>
        <p:nvSpPr>
          <p:cNvPr id="4" name="Platshållare för bildnummer 3"/>
          <p:cNvSpPr>
            <a:spLocks noGrp="1"/>
          </p:cNvSpPr>
          <p:nvPr>
            <p:ph type="sldNum" sz="quarter" idx="10"/>
          </p:nvPr>
        </p:nvSpPr>
        <p:spPr/>
        <p:txBody>
          <a:bodyPr/>
          <a:lstStyle/>
          <a:p>
            <a:fld id="{4CDA95A7-6686-45F5-ACA3-E18D122AA578}" type="slidenum">
              <a:rPr lang="sv-SE" smtClean="0">
                <a:solidFill>
                  <a:prstClr val="black"/>
                </a:solidFill>
              </a:rPr>
              <a:pPr/>
              <a:t>2</a:t>
            </a:fld>
            <a:endParaRPr lang="sv-SE" dirty="0">
              <a:solidFill>
                <a:prstClr val="black"/>
              </a:solidFill>
            </a:endParaRPr>
          </a:p>
        </p:txBody>
      </p:sp>
    </p:spTree>
    <p:extLst>
      <p:ext uri="{BB962C8B-B14F-4D97-AF65-F5344CB8AC3E}">
        <p14:creationId xmlns:p14="http://schemas.microsoft.com/office/powerpoint/2010/main" val="17326422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r>
              <a:rPr lang="sv-SE" dirty="0" smtClean="0"/>
              <a:t>Svar 1 och 2</a:t>
            </a:r>
          </a:p>
          <a:p>
            <a:pPr marL="285750" indent="-285750">
              <a:buFont typeface="Arial" panose="020B0604020202020204" pitchFamily="34" charset="0"/>
              <a:buChar char="•"/>
            </a:pPr>
            <a:r>
              <a:rPr lang="sv-SE" dirty="0" smtClean="0"/>
              <a:t>Den tidsserie som anges i frågan ger inte en rättvisande bild över nuläget i Växjö kommun. Sedan 2012 har en positiv utveckling skett.</a:t>
            </a:r>
          </a:p>
          <a:p>
            <a:pPr marL="285750" indent="-285750">
              <a:buFont typeface="Arial" panose="020B0604020202020204" pitchFamily="34" charset="0"/>
              <a:buChar char="•"/>
            </a:pPr>
            <a:r>
              <a:rPr lang="sv-SE" dirty="0" smtClean="0"/>
              <a:t>Högt antal familjeåterföreningar där flertalet aktualiserades för ekonomiskt bistånd förklarar ökningen 2012.</a:t>
            </a:r>
          </a:p>
          <a:p>
            <a:pPr marL="285750" indent="-285750">
              <a:buFont typeface="Arial" panose="020B0604020202020204" pitchFamily="34" charset="0"/>
              <a:buChar char="•"/>
            </a:pPr>
            <a:r>
              <a:rPr lang="sv-SE" dirty="0" smtClean="0"/>
              <a:t>Prioriterad mätvariabel för att följa utvecklingen av barn i ekonomisk utsatthet är; andel barn i hushåll med långvarigt ekonomiskt bistånd.</a:t>
            </a:r>
          </a:p>
          <a:p>
            <a:pPr marL="285750" indent="-285750">
              <a:buFont typeface="Arial" panose="020B0604020202020204" pitchFamily="34" charset="0"/>
              <a:buChar char="•"/>
            </a:pPr>
            <a:r>
              <a:rPr lang="sv-SE" dirty="0" smtClean="0"/>
              <a:t>Utbetalningarna av ekonomiskt bistånd (totalt) och kostnad för ekonomiskt bistånd per växjöbo har minskat. Utvecklingen bland jämförbara kommuner är inte sällan motsatt.</a:t>
            </a:r>
          </a:p>
          <a:p>
            <a:pPr marL="285750" indent="-285750">
              <a:buFont typeface="Arial" panose="020B0604020202020204" pitchFamily="34" charset="0"/>
              <a:buChar char="•"/>
            </a:pPr>
            <a:r>
              <a:rPr lang="sv-SE" dirty="0" smtClean="0"/>
              <a:t>Offensiv arbetslinje med bland annat storsatsning på nystartsjobb och skärpta aktivitetskrav för försörjningsstöd.</a:t>
            </a:r>
          </a:p>
          <a:p>
            <a:endParaRPr lang="sv-SE" dirty="0"/>
          </a:p>
        </p:txBody>
      </p:sp>
      <p:sp>
        <p:nvSpPr>
          <p:cNvPr id="4" name="Platshållare för bildnummer 3"/>
          <p:cNvSpPr>
            <a:spLocks noGrp="1"/>
          </p:cNvSpPr>
          <p:nvPr>
            <p:ph type="sldNum" sz="quarter" idx="10"/>
          </p:nvPr>
        </p:nvSpPr>
        <p:spPr/>
        <p:txBody>
          <a:bodyPr/>
          <a:lstStyle/>
          <a:p>
            <a:fld id="{B93BCCD8-722F-4A48-8B44-39B5BCFEF3B6}" type="slidenum">
              <a:rPr lang="sv-SE" smtClean="0"/>
              <a:t>3</a:t>
            </a:fld>
            <a:endParaRPr lang="sv-SE"/>
          </a:p>
        </p:txBody>
      </p:sp>
    </p:spTree>
    <p:extLst>
      <p:ext uri="{BB962C8B-B14F-4D97-AF65-F5344CB8AC3E}">
        <p14:creationId xmlns:p14="http://schemas.microsoft.com/office/powerpoint/2010/main" val="3923749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 Start 1 stor bild">
    <p:spTree>
      <p:nvGrpSpPr>
        <p:cNvPr id="1" name=""/>
        <p:cNvGrpSpPr/>
        <p:nvPr/>
      </p:nvGrpSpPr>
      <p:grpSpPr>
        <a:xfrm>
          <a:off x="0" y="0"/>
          <a:ext cx="0" cy="0"/>
          <a:chOff x="0" y="0"/>
          <a:chExt cx="0" cy="0"/>
        </a:xfrm>
      </p:grpSpPr>
      <p:sp>
        <p:nvSpPr>
          <p:cNvPr id="9" name="Platshållare för bild 2"/>
          <p:cNvSpPr>
            <a:spLocks noGrp="1"/>
          </p:cNvSpPr>
          <p:nvPr>
            <p:ph type="pic" idx="1" hasCustomPrompt="1"/>
          </p:nvPr>
        </p:nvSpPr>
        <p:spPr>
          <a:xfrm>
            <a:off x="931200" y="0"/>
            <a:ext cx="11251200" cy="4896544"/>
          </a:xfrm>
          <a:prstGeom prst="rect">
            <a:avLst/>
          </a:prstGeom>
        </p:spPr>
        <p:txBody>
          <a:bodyPr/>
          <a:lstStyle>
            <a:lvl1pPr marL="0" indent="0">
              <a:buNone/>
              <a:defRPr sz="2400" baseline="0"/>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sv-SE" dirty="0" smtClean="0"/>
              <a:t>Välj på att klicka på ikonen för att lägga till en bild från din dator eller att</a:t>
            </a:r>
            <a:br>
              <a:rPr lang="sv-SE" dirty="0" smtClean="0"/>
            </a:br>
            <a:r>
              <a:rPr lang="sv-SE" dirty="0" smtClean="0"/>
              <a:t>klicka i rutan så den markeras för att klistra in en bild du redan har.</a:t>
            </a:r>
            <a:endParaRPr lang="sv-SE" dirty="0"/>
          </a:p>
        </p:txBody>
      </p:sp>
      <p:sp>
        <p:nvSpPr>
          <p:cNvPr id="3" name="Platshållare för datum 2"/>
          <p:cNvSpPr>
            <a:spLocks noGrp="1"/>
          </p:cNvSpPr>
          <p:nvPr>
            <p:ph type="dt" sz="half" idx="10"/>
          </p:nvPr>
        </p:nvSpPr>
        <p:spPr/>
        <p:txBody>
          <a:bodyPr/>
          <a:lstStyle/>
          <a:p>
            <a:fld id="{02C133E0-2AE0-4639-87AE-127F394DBF76}" type="datetimeFigureOut">
              <a:rPr lang="sv-SE" smtClean="0">
                <a:solidFill>
                  <a:prstClr val="black">
                    <a:tint val="75000"/>
                  </a:prstClr>
                </a:solidFill>
              </a:rPr>
              <a:pPr/>
              <a:t>2016-01-13</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dirty="0">
              <a:solidFill>
                <a:prstClr val="black">
                  <a:tint val="75000"/>
                </a:prstClr>
              </a:solidFill>
            </a:endParaRPr>
          </a:p>
        </p:txBody>
      </p:sp>
      <p:sp>
        <p:nvSpPr>
          <p:cNvPr id="8" name="Rubrik 1"/>
          <p:cNvSpPr>
            <a:spLocks noGrp="1"/>
          </p:cNvSpPr>
          <p:nvPr>
            <p:ph type="title" hasCustomPrompt="1"/>
          </p:nvPr>
        </p:nvSpPr>
        <p:spPr>
          <a:xfrm>
            <a:off x="1295467" y="5061182"/>
            <a:ext cx="8640960" cy="1056117"/>
          </a:xfrm>
          <a:prstGeom prst="rect">
            <a:avLst/>
          </a:prstGeom>
        </p:spPr>
        <p:txBody>
          <a:bodyPr lIns="0" tIns="0" rIns="0" bIns="0" anchor="t">
            <a:noAutofit/>
          </a:bodyPr>
          <a:lstStyle>
            <a:lvl1pPr algn="l">
              <a:defRPr sz="3733" baseline="0">
                <a:latin typeface="Arial" pitchFamily="34" charset="0"/>
                <a:cs typeface="Arial" pitchFamily="34" charset="0"/>
              </a:defRPr>
            </a:lvl1pPr>
          </a:lstStyle>
          <a:p>
            <a:r>
              <a:rPr lang="sv-SE" dirty="0" smtClean="0"/>
              <a:t>Här kan du skriva en rubrik på maximalt 2 rader</a:t>
            </a:r>
            <a:endParaRPr lang="sv-SE" dirty="0"/>
          </a:p>
        </p:txBody>
      </p:sp>
    </p:spTree>
    <p:extLst>
      <p:ext uri="{BB962C8B-B14F-4D97-AF65-F5344CB8AC3E}">
        <p14:creationId xmlns:p14="http://schemas.microsoft.com/office/powerpoint/2010/main" val="11579198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0. Film eller ljud">
    <p:spTree>
      <p:nvGrpSpPr>
        <p:cNvPr id="1" name=""/>
        <p:cNvGrpSpPr/>
        <p:nvPr/>
      </p:nvGrpSpPr>
      <p:grpSpPr>
        <a:xfrm>
          <a:off x="0" y="0"/>
          <a:ext cx="0" cy="0"/>
          <a:chOff x="0" y="0"/>
          <a:chExt cx="0" cy="0"/>
        </a:xfrm>
      </p:grpSpPr>
      <p:sp>
        <p:nvSpPr>
          <p:cNvPr id="3" name="Platshållare för media 2"/>
          <p:cNvSpPr>
            <a:spLocks noGrp="1"/>
          </p:cNvSpPr>
          <p:nvPr>
            <p:ph type="media" sz="quarter" idx="10" hasCustomPrompt="1"/>
          </p:nvPr>
        </p:nvSpPr>
        <p:spPr>
          <a:xfrm>
            <a:off x="1295466" y="548680"/>
            <a:ext cx="10561175" cy="4416491"/>
          </a:xfrm>
          <a:prstGeom prst="rect">
            <a:avLst/>
          </a:prstGeom>
        </p:spPr>
        <p:txBody>
          <a:bodyPr/>
          <a:lstStyle>
            <a:lvl1pPr marL="0" indent="0" algn="ctr">
              <a:buNone/>
              <a:defRPr baseline="0"/>
            </a:lvl1pPr>
          </a:lstStyle>
          <a:p>
            <a:r>
              <a:rPr lang="sv-SE" dirty="0" smtClean="0"/>
              <a:t>Klicka för att lägga till film eller ljud</a:t>
            </a:r>
            <a:endParaRPr lang="sv-SE" dirty="0"/>
          </a:p>
        </p:txBody>
      </p:sp>
    </p:spTree>
    <p:extLst>
      <p:ext uri="{BB962C8B-B14F-4D97-AF65-F5344CB8AC3E}">
        <p14:creationId xmlns:p14="http://schemas.microsoft.com/office/powerpoint/2010/main" val="3570430237"/>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11. 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9EDA9700-20A7-428A-B9F6-B6EAD82591BA}" type="datetimeFigureOut">
              <a:rPr lang="sv-SE" smtClean="0">
                <a:solidFill>
                  <a:prstClr val="black">
                    <a:tint val="75000"/>
                  </a:prstClr>
                </a:solidFill>
              </a:rPr>
              <a:pPr/>
              <a:t>2016-01-13</a:t>
            </a:fld>
            <a:endParaRPr lang="sv-SE" dirty="0">
              <a:solidFill>
                <a:prstClr val="black">
                  <a:tint val="75000"/>
                </a:prstClr>
              </a:solidFill>
            </a:endParaRPr>
          </a:p>
        </p:txBody>
      </p:sp>
      <p:sp>
        <p:nvSpPr>
          <p:cNvPr id="3" name="Platshållare för sidfot 2"/>
          <p:cNvSpPr>
            <a:spLocks noGrp="1"/>
          </p:cNvSpPr>
          <p:nvPr>
            <p:ph type="ftr" sz="quarter" idx="11"/>
          </p:nvPr>
        </p:nvSpPr>
        <p:spPr/>
        <p:txBody>
          <a:bodyPr/>
          <a:lstStyle/>
          <a:p>
            <a:endParaRPr lang="sv-SE" dirty="0">
              <a:solidFill>
                <a:prstClr val="black">
                  <a:tint val="75000"/>
                </a:prstClr>
              </a:solidFill>
            </a:endParaRPr>
          </a:p>
        </p:txBody>
      </p:sp>
      <p:sp>
        <p:nvSpPr>
          <p:cNvPr id="4" name="Platshållare för bildnummer 3"/>
          <p:cNvSpPr>
            <a:spLocks noGrp="1"/>
          </p:cNvSpPr>
          <p:nvPr>
            <p:ph type="sldNum" sz="quarter" idx="12"/>
          </p:nvPr>
        </p:nvSpPr>
        <p:spPr>
          <a:xfrm>
            <a:off x="8737600" y="6356351"/>
            <a:ext cx="2844800" cy="365125"/>
          </a:xfrm>
          <a:prstGeom prst="rect">
            <a:avLst/>
          </a:prstGeom>
        </p:spPr>
        <p:txBody>
          <a:bodyPr/>
          <a:lstStyle/>
          <a:p>
            <a:fld id="{E66AB09B-4E80-4291-99B6-3C20BC612774}" type="slidenum">
              <a:rPr lang="sv-SE">
                <a:solidFill>
                  <a:prstClr val="black"/>
                </a:solidFill>
              </a:rPr>
              <a:pPr/>
              <a:t>‹#›</a:t>
            </a:fld>
            <a:endParaRPr lang="sv-SE" dirty="0">
              <a:solidFill>
                <a:prstClr val="black"/>
              </a:solidFill>
            </a:endParaRPr>
          </a:p>
        </p:txBody>
      </p:sp>
    </p:spTree>
    <p:extLst>
      <p:ext uri="{BB962C8B-B14F-4D97-AF65-F5344CB8AC3E}">
        <p14:creationId xmlns:p14="http://schemas.microsoft.com/office/powerpoint/2010/main" val="13586355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 Text">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02C133E0-2AE0-4639-87AE-127F394DBF76}" type="datetimeFigureOut">
              <a:rPr lang="sv-SE" smtClean="0">
                <a:solidFill>
                  <a:prstClr val="black">
                    <a:tint val="75000"/>
                  </a:prstClr>
                </a:solidFill>
              </a:rPr>
              <a:pPr/>
              <a:t>2016-01-13</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dirty="0">
              <a:solidFill>
                <a:prstClr val="black">
                  <a:tint val="75000"/>
                </a:prstClr>
              </a:solidFill>
            </a:endParaRPr>
          </a:p>
        </p:txBody>
      </p:sp>
      <p:sp>
        <p:nvSpPr>
          <p:cNvPr id="6" name="Rubrik 1"/>
          <p:cNvSpPr>
            <a:spLocks noGrp="1"/>
          </p:cNvSpPr>
          <p:nvPr>
            <p:ph type="title" hasCustomPrompt="1"/>
          </p:nvPr>
        </p:nvSpPr>
        <p:spPr>
          <a:xfrm>
            <a:off x="1583499" y="1220755"/>
            <a:ext cx="9793088" cy="672075"/>
          </a:xfrm>
          <a:prstGeom prst="rect">
            <a:avLst/>
          </a:prstGeom>
        </p:spPr>
        <p:txBody>
          <a:bodyPr lIns="0" tIns="0" rIns="0" bIns="0" anchor="t">
            <a:noAutofit/>
          </a:bodyPr>
          <a:lstStyle>
            <a:lvl1pPr algn="l">
              <a:defRPr sz="3733" baseline="0">
                <a:latin typeface="Arial" pitchFamily="34" charset="0"/>
                <a:cs typeface="Arial" pitchFamily="34" charset="0"/>
              </a:defRPr>
            </a:lvl1pPr>
          </a:lstStyle>
          <a:p>
            <a:r>
              <a:rPr lang="sv-SE" dirty="0" smtClean="0"/>
              <a:t>Här kan du skriva en rubrik, på max 1 rad</a:t>
            </a:r>
            <a:endParaRPr lang="sv-SE" dirty="0"/>
          </a:p>
        </p:txBody>
      </p:sp>
      <p:sp>
        <p:nvSpPr>
          <p:cNvPr id="8" name="Platshållare för text 2"/>
          <p:cNvSpPr>
            <a:spLocks noGrp="1"/>
          </p:cNvSpPr>
          <p:nvPr>
            <p:ph idx="15" hasCustomPrompt="1"/>
          </p:nvPr>
        </p:nvSpPr>
        <p:spPr>
          <a:xfrm>
            <a:off x="1583499" y="1892829"/>
            <a:ext cx="9793088" cy="3456384"/>
          </a:xfrm>
          <a:prstGeom prst="rect">
            <a:avLst/>
          </a:prstGeom>
        </p:spPr>
        <p:txBody>
          <a:bodyPr vert="horz" lIns="0" tIns="0" rIns="0" bIns="0" rtlCol="0">
            <a:noAutofit/>
          </a:bodyPr>
          <a:lstStyle>
            <a:lvl1pPr marL="0" marR="0" indent="0" algn="l" defTabSz="1219170" rtl="0" eaLnBrk="1" fontAlgn="auto" latinLnBrk="0" hangingPunct="1">
              <a:lnSpc>
                <a:spcPct val="100000"/>
              </a:lnSpc>
              <a:spcBef>
                <a:spcPct val="20000"/>
              </a:spcBef>
              <a:spcAft>
                <a:spcPts val="0"/>
              </a:spcAft>
              <a:buClrTx/>
              <a:buSzTx/>
              <a:buFontTx/>
              <a:buNone/>
              <a:tabLst/>
              <a:defRPr b="0" baseline="0"/>
            </a:lvl1pPr>
            <a:lvl2pPr marL="609585" indent="0">
              <a:buFontTx/>
              <a:buNone/>
              <a:defRPr/>
            </a:lvl2pPr>
            <a:lvl3pPr marL="1219170" indent="0">
              <a:buFontTx/>
              <a:buNone/>
              <a:defRPr/>
            </a:lvl3pPr>
            <a:lvl4pPr marL="1828754" indent="0">
              <a:buFontTx/>
              <a:buNone/>
              <a:defRPr/>
            </a:lvl4pPr>
            <a:lvl5pPr marL="2438339" indent="0">
              <a:buFontTx/>
              <a:buNone/>
              <a:defRPr/>
            </a:lvl5pPr>
          </a:lstStyle>
          <a:p>
            <a:pPr marL="0" marR="0" lvl="0" indent="0" algn="l" defTabSz="1219170" rtl="0" eaLnBrk="1" fontAlgn="auto" latinLnBrk="0" hangingPunct="1">
              <a:lnSpc>
                <a:spcPct val="100000"/>
              </a:lnSpc>
              <a:spcBef>
                <a:spcPct val="20000"/>
              </a:spcBef>
              <a:spcAft>
                <a:spcPts val="0"/>
              </a:spcAft>
              <a:buClrTx/>
              <a:buSzTx/>
              <a:buFontTx/>
              <a:buNone/>
              <a:tabLst/>
              <a:defRPr/>
            </a:pPr>
            <a:r>
              <a:rPr lang="sv-SE" dirty="0" smtClean="0"/>
              <a:t>Här skriver du din text eller punktlista</a:t>
            </a:r>
          </a:p>
        </p:txBody>
      </p:sp>
    </p:spTree>
    <p:extLst>
      <p:ext uri="{BB962C8B-B14F-4D97-AF65-F5344CB8AC3E}">
        <p14:creationId xmlns:p14="http://schemas.microsoft.com/office/powerpoint/2010/main" val="216641466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 Text med 1 sidobi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02C133E0-2AE0-4639-87AE-127F394DBF76}" type="datetimeFigureOut">
              <a:rPr lang="sv-SE" smtClean="0">
                <a:solidFill>
                  <a:prstClr val="black">
                    <a:tint val="75000"/>
                  </a:prstClr>
                </a:solidFill>
              </a:rPr>
              <a:pPr/>
              <a:t>2016-01-13</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dirty="0">
              <a:solidFill>
                <a:prstClr val="black">
                  <a:tint val="75000"/>
                </a:prstClr>
              </a:solidFill>
            </a:endParaRPr>
          </a:p>
        </p:txBody>
      </p:sp>
      <p:sp>
        <p:nvSpPr>
          <p:cNvPr id="5" name="Platshållare för bild 2"/>
          <p:cNvSpPr>
            <a:spLocks noGrp="1"/>
          </p:cNvSpPr>
          <p:nvPr>
            <p:ph type="pic" idx="12" hasCustomPrompt="1"/>
          </p:nvPr>
        </p:nvSpPr>
        <p:spPr>
          <a:xfrm>
            <a:off x="931200" y="0"/>
            <a:ext cx="4224469" cy="6858000"/>
          </a:xfrm>
          <a:prstGeom prst="rect">
            <a:avLst/>
          </a:prstGeom>
        </p:spPr>
        <p:txBody>
          <a:bodyPr/>
          <a:lstStyle>
            <a:lvl1pPr marL="0" marR="0" indent="0" algn="l" defTabSz="1219170" rtl="0" eaLnBrk="1" fontAlgn="auto" latinLnBrk="0" hangingPunct="1">
              <a:lnSpc>
                <a:spcPct val="100000"/>
              </a:lnSpc>
              <a:spcBef>
                <a:spcPct val="20000"/>
              </a:spcBef>
              <a:spcAft>
                <a:spcPts val="0"/>
              </a:spcAft>
              <a:buClrTx/>
              <a:buSzTx/>
              <a:buFont typeface="Arial" pitchFamily="34" charset="0"/>
              <a:buNone/>
              <a:tabLst/>
              <a:defRPr sz="18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sv-SE" dirty="0" smtClean="0"/>
              <a:t/>
            </a:r>
            <a:br>
              <a:rPr lang="sv-SE" dirty="0" smtClean="0"/>
            </a:br>
            <a:r>
              <a:rPr lang="sv-SE" dirty="0" smtClean="0"/>
              <a:t>Välj på att klicka på ikonen för att lägga till en bild från din dator eller att</a:t>
            </a:r>
            <a:br>
              <a:rPr lang="sv-SE" dirty="0" smtClean="0"/>
            </a:br>
            <a:r>
              <a:rPr lang="sv-SE" dirty="0" smtClean="0"/>
              <a:t>klicka i rutan så den markeras för att klistra in en bild du redan har.</a:t>
            </a:r>
          </a:p>
          <a:p>
            <a:endParaRPr lang="sv-SE" dirty="0"/>
          </a:p>
        </p:txBody>
      </p:sp>
      <p:sp>
        <p:nvSpPr>
          <p:cNvPr id="6" name="Rubrik 1"/>
          <p:cNvSpPr>
            <a:spLocks noGrp="1"/>
          </p:cNvSpPr>
          <p:nvPr>
            <p:ph type="title" hasCustomPrompt="1"/>
          </p:nvPr>
        </p:nvSpPr>
        <p:spPr>
          <a:xfrm>
            <a:off x="5615947" y="1028733"/>
            <a:ext cx="5760640" cy="1152128"/>
          </a:xfrm>
          <a:prstGeom prst="rect">
            <a:avLst/>
          </a:prstGeom>
        </p:spPr>
        <p:txBody>
          <a:bodyPr lIns="0" tIns="0" rIns="0" bIns="0" anchor="t">
            <a:noAutofit/>
          </a:bodyPr>
          <a:lstStyle>
            <a:lvl1pPr algn="l">
              <a:defRPr sz="3733" baseline="0">
                <a:latin typeface="Arial" pitchFamily="34" charset="0"/>
                <a:cs typeface="Arial" pitchFamily="34" charset="0"/>
              </a:defRPr>
            </a:lvl1pPr>
          </a:lstStyle>
          <a:p>
            <a:r>
              <a:rPr lang="sv-SE" dirty="0" smtClean="0"/>
              <a:t>Här kan du skriva en rubrik på max 2 rader</a:t>
            </a:r>
            <a:endParaRPr lang="sv-SE" dirty="0"/>
          </a:p>
        </p:txBody>
      </p:sp>
      <p:sp>
        <p:nvSpPr>
          <p:cNvPr id="7" name="Platshållare för text 2"/>
          <p:cNvSpPr>
            <a:spLocks noGrp="1"/>
          </p:cNvSpPr>
          <p:nvPr>
            <p:ph idx="13" hasCustomPrompt="1"/>
          </p:nvPr>
        </p:nvSpPr>
        <p:spPr>
          <a:xfrm>
            <a:off x="5615947" y="2276872"/>
            <a:ext cx="5760640" cy="3168352"/>
          </a:xfrm>
          <a:prstGeom prst="rect">
            <a:avLst/>
          </a:prstGeom>
        </p:spPr>
        <p:txBody>
          <a:bodyPr vert="horz" lIns="0" tIns="0" rIns="0" bIns="0" rtlCol="0">
            <a:noAutofit/>
          </a:bodyPr>
          <a:lstStyle>
            <a:lvl1pPr marL="0" marR="0" indent="0" algn="l" defTabSz="1219170" rtl="0" eaLnBrk="1" fontAlgn="auto" latinLnBrk="0" hangingPunct="1">
              <a:lnSpc>
                <a:spcPct val="100000"/>
              </a:lnSpc>
              <a:spcBef>
                <a:spcPct val="20000"/>
              </a:spcBef>
              <a:spcAft>
                <a:spcPts val="0"/>
              </a:spcAft>
              <a:buClrTx/>
              <a:buSzTx/>
              <a:buFontTx/>
              <a:buNone/>
              <a:tabLst/>
              <a:defRPr b="0" baseline="0"/>
            </a:lvl1pPr>
            <a:lvl2pPr marL="609585" indent="0">
              <a:buFontTx/>
              <a:buNone/>
              <a:defRPr/>
            </a:lvl2pPr>
            <a:lvl3pPr marL="1219170" indent="0">
              <a:buFontTx/>
              <a:buNone/>
              <a:defRPr/>
            </a:lvl3pPr>
            <a:lvl4pPr marL="1828754" indent="0">
              <a:buFontTx/>
              <a:buNone/>
              <a:defRPr/>
            </a:lvl4pPr>
            <a:lvl5pPr marL="2438339" indent="0">
              <a:buFontTx/>
              <a:buNone/>
              <a:defRPr/>
            </a:lvl5pPr>
          </a:lstStyle>
          <a:p>
            <a:pPr marL="0" marR="0" lvl="0" indent="0" algn="l" defTabSz="1219170" rtl="0" eaLnBrk="1" fontAlgn="auto" latinLnBrk="0" hangingPunct="1">
              <a:lnSpc>
                <a:spcPct val="100000"/>
              </a:lnSpc>
              <a:spcBef>
                <a:spcPct val="20000"/>
              </a:spcBef>
              <a:spcAft>
                <a:spcPts val="0"/>
              </a:spcAft>
              <a:buClrTx/>
              <a:buSzTx/>
              <a:buFontTx/>
              <a:buNone/>
              <a:tabLst/>
              <a:defRPr/>
            </a:pPr>
            <a:r>
              <a:rPr lang="sv-SE" dirty="0" smtClean="0"/>
              <a:t>Här skriver du din text eller punktlista</a:t>
            </a:r>
          </a:p>
          <a:p>
            <a:pPr marL="0" marR="0" lvl="0" indent="0" algn="l" defTabSz="1219170" rtl="0" eaLnBrk="1" fontAlgn="auto" latinLnBrk="0" hangingPunct="1">
              <a:lnSpc>
                <a:spcPct val="100000"/>
              </a:lnSpc>
              <a:spcBef>
                <a:spcPct val="20000"/>
              </a:spcBef>
              <a:spcAft>
                <a:spcPts val="0"/>
              </a:spcAft>
              <a:buClrTx/>
              <a:buSzTx/>
              <a:buFontTx/>
              <a:buNone/>
              <a:tabLst/>
              <a:defRPr/>
            </a:pPr>
            <a:endParaRPr lang="sv-SE" dirty="0" smtClean="0"/>
          </a:p>
          <a:p>
            <a:pPr lvl="0"/>
            <a:endParaRPr lang="sv-SE" dirty="0" smtClean="0"/>
          </a:p>
          <a:p>
            <a:pPr lvl="4"/>
            <a:endParaRPr lang="sv-SE" dirty="0"/>
          </a:p>
        </p:txBody>
      </p:sp>
    </p:spTree>
    <p:extLst>
      <p:ext uri="{BB962C8B-B14F-4D97-AF65-F5344CB8AC3E}">
        <p14:creationId xmlns:p14="http://schemas.microsoft.com/office/powerpoint/2010/main" val="2609764410"/>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4. Text med 2 sidobilder">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02C133E0-2AE0-4639-87AE-127F394DBF76}" type="datetimeFigureOut">
              <a:rPr lang="sv-SE" smtClean="0">
                <a:solidFill>
                  <a:prstClr val="black">
                    <a:tint val="75000"/>
                  </a:prstClr>
                </a:solidFill>
              </a:rPr>
              <a:pPr/>
              <a:t>2016-01-13</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dirty="0">
              <a:solidFill>
                <a:prstClr val="black">
                  <a:tint val="75000"/>
                </a:prstClr>
              </a:solidFill>
            </a:endParaRPr>
          </a:p>
        </p:txBody>
      </p:sp>
      <p:sp>
        <p:nvSpPr>
          <p:cNvPr id="5" name="Platshållare för bild 2"/>
          <p:cNvSpPr>
            <a:spLocks noGrp="1"/>
          </p:cNvSpPr>
          <p:nvPr>
            <p:ph type="pic" idx="13" hasCustomPrompt="1"/>
          </p:nvPr>
        </p:nvSpPr>
        <p:spPr>
          <a:xfrm>
            <a:off x="931200" y="-1"/>
            <a:ext cx="4224000" cy="3429001"/>
          </a:xfrm>
          <a:prstGeom prst="rect">
            <a:avLst/>
          </a:prstGeom>
        </p:spPr>
        <p:txBody>
          <a:bodyPr/>
          <a:lstStyle>
            <a:lvl1pPr marL="0" indent="0">
              <a:buNone/>
              <a:defRPr sz="18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sv-SE" dirty="0" smtClean="0"/>
              <a:t/>
            </a:r>
            <a:br>
              <a:rPr lang="sv-SE" dirty="0" smtClean="0"/>
            </a:br>
            <a:r>
              <a:rPr lang="sv-SE" dirty="0" smtClean="0"/>
              <a:t>Välj på att klicka på ikonen för att lägga till en bild från din dator eller att</a:t>
            </a:r>
            <a:br>
              <a:rPr lang="sv-SE" dirty="0" smtClean="0"/>
            </a:br>
            <a:r>
              <a:rPr lang="sv-SE" dirty="0" smtClean="0"/>
              <a:t>klicka i rutan så den markeras för att klistra in en bild du redan har.</a:t>
            </a:r>
            <a:endParaRPr lang="sv-SE" dirty="0"/>
          </a:p>
        </p:txBody>
      </p:sp>
      <p:sp>
        <p:nvSpPr>
          <p:cNvPr id="6" name="Platshållare för bild 2"/>
          <p:cNvSpPr>
            <a:spLocks noGrp="1"/>
          </p:cNvSpPr>
          <p:nvPr>
            <p:ph type="pic" idx="14" hasCustomPrompt="1"/>
          </p:nvPr>
        </p:nvSpPr>
        <p:spPr>
          <a:xfrm>
            <a:off x="931200" y="3427200"/>
            <a:ext cx="4224469" cy="3408000"/>
          </a:xfrm>
          <a:prstGeom prst="rect">
            <a:avLst/>
          </a:prstGeom>
        </p:spPr>
        <p:txBody>
          <a:bodyPr/>
          <a:lstStyle>
            <a:lvl1pPr marL="0" indent="0">
              <a:buNone/>
              <a:defRPr sz="18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sv-SE" dirty="0" smtClean="0"/>
              <a:t>Välj på att klicka på ikonen för att lägga till en bild från din dator eller att</a:t>
            </a:r>
            <a:br>
              <a:rPr lang="sv-SE" dirty="0" smtClean="0"/>
            </a:br>
            <a:r>
              <a:rPr lang="sv-SE" dirty="0" smtClean="0"/>
              <a:t>klicka i rutan så den markeras för att klistra in en bild du redan har.</a:t>
            </a:r>
            <a:endParaRPr lang="sv-SE" dirty="0"/>
          </a:p>
        </p:txBody>
      </p:sp>
      <p:sp>
        <p:nvSpPr>
          <p:cNvPr id="10" name="Rubrik 1"/>
          <p:cNvSpPr>
            <a:spLocks noGrp="1"/>
          </p:cNvSpPr>
          <p:nvPr>
            <p:ph type="title" hasCustomPrompt="1"/>
          </p:nvPr>
        </p:nvSpPr>
        <p:spPr>
          <a:xfrm>
            <a:off x="5615947" y="1028733"/>
            <a:ext cx="5760640" cy="1152128"/>
          </a:xfrm>
          <a:prstGeom prst="rect">
            <a:avLst/>
          </a:prstGeom>
        </p:spPr>
        <p:txBody>
          <a:bodyPr lIns="0" tIns="0" rIns="0" bIns="0" anchor="t">
            <a:noAutofit/>
          </a:bodyPr>
          <a:lstStyle>
            <a:lvl1pPr algn="l">
              <a:defRPr sz="3733" baseline="0">
                <a:latin typeface="Arial" pitchFamily="34" charset="0"/>
                <a:cs typeface="Arial" pitchFamily="34" charset="0"/>
              </a:defRPr>
            </a:lvl1pPr>
          </a:lstStyle>
          <a:p>
            <a:r>
              <a:rPr lang="sv-SE" dirty="0" smtClean="0"/>
              <a:t>Här kan du skriva en rubrik på max 2 rader</a:t>
            </a:r>
            <a:endParaRPr lang="sv-SE" dirty="0"/>
          </a:p>
        </p:txBody>
      </p:sp>
      <p:sp>
        <p:nvSpPr>
          <p:cNvPr id="8" name="Platshållare för text 2"/>
          <p:cNvSpPr>
            <a:spLocks noGrp="1"/>
          </p:cNvSpPr>
          <p:nvPr>
            <p:ph idx="15" hasCustomPrompt="1"/>
          </p:nvPr>
        </p:nvSpPr>
        <p:spPr>
          <a:xfrm>
            <a:off x="5615947" y="2276872"/>
            <a:ext cx="5760640" cy="3168352"/>
          </a:xfrm>
          <a:prstGeom prst="rect">
            <a:avLst/>
          </a:prstGeom>
        </p:spPr>
        <p:txBody>
          <a:bodyPr vert="horz" lIns="0" tIns="0" rIns="0" bIns="0" rtlCol="0">
            <a:noAutofit/>
          </a:bodyPr>
          <a:lstStyle>
            <a:lvl1pPr marL="0" marR="0" indent="0" algn="l" defTabSz="1219170" rtl="0" eaLnBrk="1" fontAlgn="auto" latinLnBrk="0" hangingPunct="1">
              <a:lnSpc>
                <a:spcPct val="100000"/>
              </a:lnSpc>
              <a:spcBef>
                <a:spcPct val="20000"/>
              </a:spcBef>
              <a:spcAft>
                <a:spcPts val="0"/>
              </a:spcAft>
              <a:buClrTx/>
              <a:buSzTx/>
              <a:buFontTx/>
              <a:buNone/>
              <a:tabLst/>
              <a:defRPr b="0" baseline="0"/>
            </a:lvl1pPr>
            <a:lvl2pPr marL="609585" indent="0">
              <a:buFontTx/>
              <a:buNone/>
              <a:defRPr/>
            </a:lvl2pPr>
            <a:lvl3pPr marL="1219170" indent="0">
              <a:buFontTx/>
              <a:buNone/>
              <a:defRPr/>
            </a:lvl3pPr>
            <a:lvl4pPr marL="1828754" indent="0">
              <a:buFontTx/>
              <a:buNone/>
              <a:defRPr/>
            </a:lvl4pPr>
            <a:lvl5pPr marL="2438339" indent="0">
              <a:buFontTx/>
              <a:buNone/>
              <a:defRPr/>
            </a:lvl5pPr>
          </a:lstStyle>
          <a:p>
            <a:pPr marL="0" marR="0" lvl="0" indent="0" algn="l" defTabSz="1219170" rtl="0" eaLnBrk="1" fontAlgn="auto" latinLnBrk="0" hangingPunct="1">
              <a:lnSpc>
                <a:spcPct val="100000"/>
              </a:lnSpc>
              <a:spcBef>
                <a:spcPct val="20000"/>
              </a:spcBef>
              <a:spcAft>
                <a:spcPts val="0"/>
              </a:spcAft>
              <a:buClrTx/>
              <a:buSzTx/>
              <a:buFontTx/>
              <a:buNone/>
              <a:tabLst/>
              <a:defRPr/>
            </a:pPr>
            <a:r>
              <a:rPr lang="sv-SE" dirty="0" smtClean="0"/>
              <a:t>Här skriver du din text eller punktlista</a:t>
            </a:r>
          </a:p>
          <a:p>
            <a:pPr lvl="0"/>
            <a:endParaRPr lang="sv-SE" dirty="0" smtClean="0"/>
          </a:p>
          <a:p>
            <a:pPr lvl="4"/>
            <a:endParaRPr lang="sv-SE" dirty="0"/>
          </a:p>
        </p:txBody>
      </p:sp>
    </p:spTree>
    <p:extLst>
      <p:ext uri="{BB962C8B-B14F-4D97-AF65-F5344CB8AC3E}">
        <p14:creationId xmlns:p14="http://schemas.microsoft.com/office/powerpoint/2010/main" val="349425942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5. Text med 3 sidobilder">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02C133E0-2AE0-4639-87AE-127F394DBF76}" type="datetimeFigureOut">
              <a:rPr lang="sv-SE" smtClean="0">
                <a:solidFill>
                  <a:prstClr val="black">
                    <a:tint val="75000"/>
                  </a:prstClr>
                </a:solidFill>
              </a:rPr>
              <a:pPr/>
              <a:t>2016-01-13</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dirty="0">
              <a:solidFill>
                <a:prstClr val="black">
                  <a:tint val="75000"/>
                </a:prstClr>
              </a:solidFill>
            </a:endParaRPr>
          </a:p>
        </p:txBody>
      </p:sp>
      <p:sp>
        <p:nvSpPr>
          <p:cNvPr id="11" name="Platshållare för bild 2"/>
          <p:cNvSpPr>
            <a:spLocks noGrp="1"/>
          </p:cNvSpPr>
          <p:nvPr>
            <p:ph type="pic" idx="18" hasCustomPrompt="1"/>
          </p:nvPr>
        </p:nvSpPr>
        <p:spPr>
          <a:xfrm>
            <a:off x="931200" y="0"/>
            <a:ext cx="4224469" cy="2280000"/>
          </a:xfrm>
          <a:prstGeom prst="rect">
            <a:avLst/>
          </a:prstGeom>
        </p:spPr>
        <p:txBody>
          <a:bodyPr/>
          <a:lstStyle>
            <a:lvl1pPr marL="0" indent="0">
              <a:buNone/>
              <a:defRPr sz="18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sv-SE" dirty="0" smtClean="0"/>
              <a:t>Välj på att klicka på ikonen för att lägga till en bild från din dator eller att</a:t>
            </a:r>
            <a:br>
              <a:rPr lang="sv-SE" dirty="0" smtClean="0"/>
            </a:br>
            <a:r>
              <a:rPr lang="sv-SE" dirty="0" smtClean="0"/>
              <a:t>klicka i rutan så den markeras för att klistra in en bild du redan har.</a:t>
            </a:r>
            <a:endParaRPr lang="sv-SE" dirty="0"/>
          </a:p>
        </p:txBody>
      </p:sp>
      <p:sp>
        <p:nvSpPr>
          <p:cNvPr id="14" name="Platshållare för bild 2"/>
          <p:cNvSpPr>
            <a:spLocks noGrp="1"/>
          </p:cNvSpPr>
          <p:nvPr>
            <p:ph type="pic" idx="21" hasCustomPrompt="1"/>
          </p:nvPr>
        </p:nvSpPr>
        <p:spPr>
          <a:xfrm>
            <a:off x="931200" y="2280000"/>
            <a:ext cx="4224469" cy="2280000"/>
          </a:xfrm>
          <a:prstGeom prst="rect">
            <a:avLst/>
          </a:prstGeom>
        </p:spPr>
        <p:txBody>
          <a:bodyPr/>
          <a:lstStyle>
            <a:lvl1pPr marL="0" indent="0">
              <a:buNone/>
              <a:defRPr sz="18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sv-SE" dirty="0" smtClean="0"/>
              <a:t>Välj på att klicka på ikonen för att lägga till en bild från din dator eller att</a:t>
            </a:r>
            <a:br>
              <a:rPr lang="sv-SE" dirty="0" smtClean="0"/>
            </a:br>
            <a:r>
              <a:rPr lang="sv-SE" dirty="0" smtClean="0"/>
              <a:t>klicka i rutan så den markeras för att klistra in en bild du redan har.</a:t>
            </a:r>
            <a:endParaRPr lang="sv-SE" dirty="0"/>
          </a:p>
        </p:txBody>
      </p:sp>
      <p:sp>
        <p:nvSpPr>
          <p:cNvPr id="15" name="Platshållare för bild 2"/>
          <p:cNvSpPr>
            <a:spLocks noGrp="1"/>
          </p:cNvSpPr>
          <p:nvPr>
            <p:ph type="pic" idx="22" hasCustomPrompt="1"/>
          </p:nvPr>
        </p:nvSpPr>
        <p:spPr>
          <a:xfrm>
            <a:off x="931200" y="4560000"/>
            <a:ext cx="4224469" cy="2304000"/>
          </a:xfrm>
          <a:prstGeom prst="rect">
            <a:avLst/>
          </a:prstGeom>
        </p:spPr>
        <p:txBody>
          <a:bodyPr/>
          <a:lstStyle>
            <a:lvl1pPr marL="0" indent="0">
              <a:buNone/>
              <a:defRPr sz="18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sv-SE" dirty="0" smtClean="0"/>
              <a:t>Välj på att klicka på ikonen för att lägga till en bild från din dator eller att</a:t>
            </a:r>
            <a:br>
              <a:rPr lang="sv-SE" dirty="0" smtClean="0"/>
            </a:br>
            <a:r>
              <a:rPr lang="sv-SE" dirty="0" smtClean="0"/>
              <a:t>klicka i rutan så den markeras för att klistra in en bild du redan har.</a:t>
            </a:r>
            <a:endParaRPr lang="sv-SE" dirty="0"/>
          </a:p>
        </p:txBody>
      </p:sp>
      <p:sp>
        <p:nvSpPr>
          <p:cNvPr id="12" name="Rubrik 1"/>
          <p:cNvSpPr>
            <a:spLocks noGrp="1"/>
          </p:cNvSpPr>
          <p:nvPr>
            <p:ph type="title" hasCustomPrompt="1"/>
          </p:nvPr>
        </p:nvSpPr>
        <p:spPr>
          <a:xfrm>
            <a:off x="5615947" y="1028733"/>
            <a:ext cx="5760640" cy="1152128"/>
          </a:xfrm>
          <a:prstGeom prst="rect">
            <a:avLst/>
          </a:prstGeom>
        </p:spPr>
        <p:txBody>
          <a:bodyPr lIns="0" tIns="0" rIns="0" bIns="0" anchor="t">
            <a:noAutofit/>
          </a:bodyPr>
          <a:lstStyle>
            <a:lvl1pPr algn="l">
              <a:defRPr sz="3733" baseline="0">
                <a:latin typeface="Arial" pitchFamily="34" charset="0"/>
                <a:cs typeface="Arial" pitchFamily="34" charset="0"/>
              </a:defRPr>
            </a:lvl1pPr>
          </a:lstStyle>
          <a:p>
            <a:r>
              <a:rPr lang="sv-SE" dirty="0" smtClean="0"/>
              <a:t>Här kan du skriva en rubrik på max 2 rader</a:t>
            </a:r>
            <a:endParaRPr lang="sv-SE" dirty="0"/>
          </a:p>
        </p:txBody>
      </p:sp>
      <p:sp>
        <p:nvSpPr>
          <p:cNvPr id="13" name="Platshållare för text 2"/>
          <p:cNvSpPr>
            <a:spLocks noGrp="1"/>
          </p:cNvSpPr>
          <p:nvPr>
            <p:ph idx="13" hasCustomPrompt="1"/>
          </p:nvPr>
        </p:nvSpPr>
        <p:spPr>
          <a:xfrm>
            <a:off x="5615947" y="2276872"/>
            <a:ext cx="5760640" cy="3168352"/>
          </a:xfrm>
          <a:prstGeom prst="rect">
            <a:avLst/>
          </a:prstGeom>
        </p:spPr>
        <p:txBody>
          <a:bodyPr vert="horz" lIns="0" tIns="0" rIns="0" bIns="0" rtlCol="0">
            <a:noAutofit/>
          </a:bodyPr>
          <a:lstStyle>
            <a:lvl1pPr marL="0" marR="0" indent="0" algn="l" defTabSz="1219170" rtl="0" eaLnBrk="1" fontAlgn="auto" latinLnBrk="0" hangingPunct="1">
              <a:lnSpc>
                <a:spcPct val="100000"/>
              </a:lnSpc>
              <a:spcBef>
                <a:spcPct val="20000"/>
              </a:spcBef>
              <a:spcAft>
                <a:spcPts val="0"/>
              </a:spcAft>
              <a:buClrTx/>
              <a:buSzTx/>
              <a:buFontTx/>
              <a:buNone/>
              <a:tabLst/>
              <a:defRPr b="0" baseline="0"/>
            </a:lvl1pPr>
            <a:lvl2pPr marL="609585" indent="0">
              <a:buFontTx/>
              <a:buNone/>
              <a:defRPr/>
            </a:lvl2pPr>
            <a:lvl3pPr marL="1219170" indent="0">
              <a:buFontTx/>
              <a:buNone/>
              <a:defRPr/>
            </a:lvl3pPr>
            <a:lvl4pPr marL="1828754" indent="0">
              <a:buFontTx/>
              <a:buNone/>
              <a:defRPr/>
            </a:lvl4pPr>
            <a:lvl5pPr marL="2438339" indent="0">
              <a:buFontTx/>
              <a:buNone/>
              <a:defRPr/>
            </a:lvl5pPr>
          </a:lstStyle>
          <a:p>
            <a:pPr marL="0" marR="0" lvl="0" indent="0" algn="l" defTabSz="1219170" rtl="0" eaLnBrk="1" fontAlgn="auto" latinLnBrk="0" hangingPunct="1">
              <a:lnSpc>
                <a:spcPct val="100000"/>
              </a:lnSpc>
              <a:spcBef>
                <a:spcPct val="20000"/>
              </a:spcBef>
              <a:spcAft>
                <a:spcPts val="0"/>
              </a:spcAft>
              <a:buClrTx/>
              <a:buSzTx/>
              <a:buFontTx/>
              <a:buNone/>
              <a:tabLst/>
              <a:defRPr/>
            </a:pPr>
            <a:r>
              <a:rPr lang="sv-SE" dirty="0" smtClean="0"/>
              <a:t>Här skriver du din text eller punktlista</a:t>
            </a:r>
          </a:p>
        </p:txBody>
      </p:sp>
    </p:spTree>
    <p:extLst>
      <p:ext uri="{BB962C8B-B14F-4D97-AF65-F5344CB8AC3E}">
        <p14:creationId xmlns:p14="http://schemas.microsoft.com/office/powerpoint/2010/main" val="2289404781"/>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6. Text med 1 toppbi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02C133E0-2AE0-4639-87AE-127F394DBF76}" type="datetimeFigureOut">
              <a:rPr lang="sv-SE" smtClean="0">
                <a:solidFill>
                  <a:prstClr val="black">
                    <a:tint val="75000"/>
                  </a:prstClr>
                </a:solidFill>
              </a:rPr>
              <a:pPr/>
              <a:t>2016-01-13</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dirty="0">
              <a:solidFill>
                <a:prstClr val="black">
                  <a:tint val="75000"/>
                </a:prstClr>
              </a:solidFill>
            </a:endParaRPr>
          </a:p>
        </p:txBody>
      </p:sp>
      <p:sp>
        <p:nvSpPr>
          <p:cNvPr id="5" name="Platshållare för bild 2"/>
          <p:cNvSpPr>
            <a:spLocks noGrp="1"/>
          </p:cNvSpPr>
          <p:nvPr>
            <p:ph type="pic" idx="1" hasCustomPrompt="1"/>
          </p:nvPr>
        </p:nvSpPr>
        <p:spPr>
          <a:xfrm>
            <a:off x="931200" y="-1"/>
            <a:ext cx="11251200" cy="2280000"/>
          </a:xfrm>
          <a:prstGeom prst="rect">
            <a:avLst/>
          </a:prstGeom>
        </p:spPr>
        <p:txBody>
          <a:bodyPr/>
          <a:lstStyle>
            <a:lvl1pPr marL="0" indent="0">
              <a:buNone/>
              <a:defRPr sz="18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sv-SE" dirty="0" smtClean="0"/>
              <a:t>Välj på att klicka på ikonen för att lägga till en bild från din dator eller att klicka i rutan så den markeras för att klistra in en bild du redan har.</a:t>
            </a:r>
            <a:endParaRPr lang="sv-SE" dirty="0"/>
          </a:p>
        </p:txBody>
      </p:sp>
      <p:sp>
        <p:nvSpPr>
          <p:cNvPr id="6" name="Rubrik 1"/>
          <p:cNvSpPr>
            <a:spLocks noGrp="1"/>
          </p:cNvSpPr>
          <p:nvPr>
            <p:ph type="title" hasCustomPrompt="1"/>
          </p:nvPr>
        </p:nvSpPr>
        <p:spPr>
          <a:xfrm>
            <a:off x="1583499" y="2564904"/>
            <a:ext cx="9793088" cy="672075"/>
          </a:xfrm>
          <a:prstGeom prst="rect">
            <a:avLst/>
          </a:prstGeom>
        </p:spPr>
        <p:txBody>
          <a:bodyPr lIns="0" tIns="0" rIns="0" bIns="0" anchor="t">
            <a:noAutofit/>
          </a:bodyPr>
          <a:lstStyle>
            <a:lvl1pPr algn="l">
              <a:defRPr sz="3733" baseline="0">
                <a:latin typeface="Arial" pitchFamily="34" charset="0"/>
                <a:cs typeface="Arial" pitchFamily="34" charset="0"/>
              </a:defRPr>
            </a:lvl1pPr>
          </a:lstStyle>
          <a:p>
            <a:r>
              <a:rPr lang="sv-SE" dirty="0" smtClean="0"/>
              <a:t>Här kan du skriva en rubrik, på max 1 rad</a:t>
            </a:r>
            <a:endParaRPr lang="sv-SE" dirty="0"/>
          </a:p>
        </p:txBody>
      </p:sp>
      <p:sp>
        <p:nvSpPr>
          <p:cNvPr id="7" name="Platshållare för text 2"/>
          <p:cNvSpPr>
            <a:spLocks noGrp="1"/>
          </p:cNvSpPr>
          <p:nvPr>
            <p:ph idx="12" hasCustomPrompt="1"/>
          </p:nvPr>
        </p:nvSpPr>
        <p:spPr>
          <a:xfrm>
            <a:off x="1583499" y="3236979"/>
            <a:ext cx="9793088" cy="2208245"/>
          </a:xfrm>
          <a:prstGeom prst="rect">
            <a:avLst/>
          </a:prstGeom>
        </p:spPr>
        <p:txBody>
          <a:bodyPr vert="horz" lIns="0" tIns="0" rIns="0" bIns="0" rtlCol="0">
            <a:noAutofit/>
          </a:bodyPr>
          <a:lstStyle>
            <a:lvl1pPr marL="0" marR="0" indent="0" algn="l" defTabSz="1219170" rtl="0" eaLnBrk="1" fontAlgn="auto" latinLnBrk="0" hangingPunct="1">
              <a:lnSpc>
                <a:spcPct val="100000"/>
              </a:lnSpc>
              <a:spcBef>
                <a:spcPct val="20000"/>
              </a:spcBef>
              <a:spcAft>
                <a:spcPts val="0"/>
              </a:spcAft>
              <a:buClrTx/>
              <a:buSzTx/>
              <a:buFontTx/>
              <a:buNone/>
              <a:tabLst/>
              <a:defRPr b="0" baseline="0"/>
            </a:lvl1pPr>
            <a:lvl2pPr marL="609585" indent="0">
              <a:buFontTx/>
              <a:buNone/>
              <a:defRPr/>
            </a:lvl2pPr>
            <a:lvl3pPr marL="1219170" indent="0">
              <a:buFontTx/>
              <a:buNone/>
              <a:defRPr/>
            </a:lvl3pPr>
            <a:lvl4pPr marL="1828754" indent="0">
              <a:buFontTx/>
              <a:buNone/>
              <a:defRPr/>
            </a:lvl4pPr>
            <a:lvl5pPr marL="2438339" indent="0">
              <a:buFontTx/>
              <a:buNone/>
              <a:defRPr/>
            </a:lvl5pPr>
          </a:lstStyle>
          <a:p>
            <a:pPr marL="0" marR="0" lvl="0" indent="0" algn="l" defTabSz="1219170" rtl="0" eaLnBrk="1" fontAlgn="auto" latinLnBrk="0" hangingPunct="1">
              <a:lnSpc>
                <a:spcPct val="100000"/>
              </a:lnSpc>
              <a:spcBef>
                <a:spcPct val="20000"/>
              </a:spcBef>
              <a:spcAft>
                <a:spcPts val="0"/>
              </a:spcAft>
              <a:buClrTx/>
              <a:buSzTx/>
              <a:buFontTx/>
              <a:buNone/>
              <a:tabLst/>
              <a:defRPr/>
            </a:pPr>
            <a:r>
              <a:rPr lang="sv-SE" dirty="0" smtClean="0"/>
              <a:t>Här skriver du din text eller punktlista</a:t>
            </a:r>
          </a:p>
        </p:txBody>
      </p:sp>
    </p:spTree>
    <p:extLst>
      <p:ext uri="{BB962C8B-B14F-4D97-AF65-F5344CB8AC3E}">
        <p14:creationId xmlns:p14="http://schemas.microsoft.com/office/powerpoint/2010/main" val="161668389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7. Text med 2 toppbilder">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02C133E0-2AE0-4639-87AE-127F394DBF76}" type="datetimeFigureOut">
              <a:rPr lang="sv-SE" smtClean="0">
                <a:solidFill>
                  <a:prstClr val="black">
                    <a:tint val="75000"/>
                  </a:prstClr>
                </a:solidFill>
              </a:rPr>
              <a:pPr/>
              <a:t>2016-01-13</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dirty="0">
              <a:solidFill>
                <a:prstClr val="black">
                  <a:tint val="75000"/>
                </a:prstClr>
              </a:solidFill>
            </a:endParaRPr>
          </a:p>
        </p:txBody>
      </p:sp>
      <p:sp>
        <p:nvSpPr>
          <p:cNvPr id="5" name="Platshållare för bild 2"/>
          <p:cNvSpPr>
            <a:spLocks noGrp="1"/>
          </p:cNvSpPr>
          <p:nvPr>
            <p:ph type="pic" idx="1" hasCustomPrompt="1"/>
          </p:nvPr>
        </p:nvSpPr>
        <p:spPr>
          <a:xfrm>
            <a:off x="931200" y="0"/>
            <a:ext cx="5630400" cy="2280000"/>
          </a:xfrm>
          <a:prstGeom prst="rect">
            <a:avLst/>
          </a:prstGeom>
        </p:spPr>
        <p:txBody>
          <a:bodyPr/>
          <a:lstStyle>
            <a:lvl1pPr marL="0" indent="0">
              <a:buNone/>
              <a:defRPr sz="18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sv-SE" dirty="0" smtClean="0"/>
              <a:t>Välj på att klicka på ikonen för att lägga till en bild från din dator eller att klicka i rutan så den markeras för att klistra in en bild du redan har.</a:t>
            </a:r>
            <a:endParaRPr lang="sv-SE" dirty="0"/>
          </a:p>
        </p:txBody>
      </p:sp>
      <p:sp>
        <p:nvSpPr>
          <p:cNvPr id="6" name="Platshållare för bild 2"/>
          <p:cNvSpPr>
            <a:spLocks noGrp="1"/>
          </p:cNvSpPr>
          <p:nvPr>
            <p:ph type="pic" idx="12" hasCustomPrompt="1"/>
          </p:nvPr>
        </p:nvSpPr>
        <p:spPr>
          <a:xfrm>
            <a:off x="6556800" y="0"/>
            <a:ext cx="5630400" cy="2280000"/>
          </a:xfrm>
          <a:prstGeom prst="rect">
            <a:avLst/>
          </a:prstGeom>
        </p:spPr>
        <p:txBody>
          <a:bodyPr/>
          <a:lstStyle>
            <a:lvl1pPr marL="0" indent="0">
              <a:buNone/>
              <a:defRPr sz="18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sv-SE" dirty="0" smtClean="0"/>
              <a:t>Välj på att klicka på ikonen för att lägga till en bild från din dator eller att klicka i rutan så den markeras för att klistra in en bild du redan har.</a:t>
            </a:r>
            <a:endParaRPr lang="sv-SE" dirty="0"/>
          </a:p>
        </p:txBody>
      </p:sp>
      <p:sp>
        <p:nvSpPr>
          <p:cNvPr id="10" name="Rubrik 1"/>
          <p:cNvSpPr>
            <a:spLocks noGrp="1"/>
          </p:cNvSpPr>
          <p:nvPr>
            <p:ph type="title" hasCustomPrompt="1"/>
          </p:nvPr>
        </p:nvSpPr>
        <p:spPr>
          <a:xfrm>
            <a:off x="1583499" y="2564904"/>
            <a:ext cx="9793088" cy="672075"/>
          </a:xfrm>
          <a:prstGeom prst="rect">
            <a:avLst/>
          </a:prstGeom>
        </p:spPr>
        <p:txBody>
          <a:bodyPr lIns="0" tIns="0" rIns="0" bIns="0" anchor="t">
            <a:noAutofit/>
          </a:bodyPr>
          <a:lstStyle>
            <a:lvl1pPr algn="l">
              <a:defRPr sz="3733" baseline="0">
                <a:latin typeface="Arial" pitchFamily="34" charset="0"/>
                <a:cs typeface="Arial" pitchFamily="34" charset="0"/>
              </a:defRPr>
            </a:lvl1pPr>
          </a:lstStyle>
          <a:p>
            <a:r>
              <a:rPr lang="sv-SE" dirty="0" smtClean="0"/>
              <a:t>Här kan du skriva en rubrik, på max 1 rad</a:t>
            </a:r>
            <a:endParaRPr lang="sv-SE" dirty="0"/>
          </a:p>
        </p:txBody>
      </p:sp>
      <p:sp>
        <p:nvSpPr>
          <p:cNvPr id="11" name="Platshållare för text 2"/>
          <p:cNvSpPr>
            <a:spLocks noGrp="1"/>
          </p:cNvSpPr>
          <p:nvPr>
            <p:ph idx="14" hasCustomPrompt="1"/>
          </p:nvPr>
        </p:nvSpPr>
        <p:spPr>
          <a:xfrm>
            <a:off x="1583499" y="3236979"/>
            <a:ext cx="9793088" cy="2208245"/>
          </a:xfrm>
          <a:prstGeom prst="rect">
            <a:avLst/>
          </a:prstGeom>
        </p:spPr>
        <p:txBody>
          <a:bodyPr vert="horz" lIns="0" tIns="0" rIns="0" bIns="0" rtlCol="0">
            <a:noAutofit/>
          </a:bodyPr>
          <a:lstStyle>
            <a:lvl1pPr marL="0" marR="0" indent="0" algn="l" defTabSz="1219170" rtl="0" eaLnBrk="1" fontAlgn="auto" latinLnBrk="0" hangingPunct="1">
              <a:lnSpc>
                <a:spcPct val="100000"/>
              </a:lnSpc>
              <a:spcBef>
                <a:spcPct val="20000"/>
              </a:spcBef>
              <a:spcAft>
                <a:spcPts val="0"/>
              </a:spcAft>
              <a:buClrTx/>
              <a:buSzTx/>
              <a:buFontTx/>
              <a:buNone/>
              <a:tabLst/>
              <a:defRPr b="0" baseline="0"/>
            </a:lvl1pPr>
            <a:lvl2pPr marL="609585" indent="0">
              <a:buFontTx/>
              <a:buNone/>
              <a:defRPr/>
            </a:lvl2pPr>
            <a:lvl3pPr marL="1219170" indent="0">
              <a:buFontTx/>
              <a:buNone/>
              <a:defRPr/>
            </a:lvl3pPr>
            <a:lvl4pPr marL="1828754" indent="0">
              <a:buFontTx/>
              <a:buNone/>
              <a:defRPr/>
            </a:lvl4pPr>
            <a:lvl5pPr marL="2438339" indent="0">
              <a:buFontTx/>
              <a:buNone/>
              <a:defRPr/>
            </a:lvl5pPr>
          </a:lstStyle>
          <a:p>
            <a:pPr marL="0" marR="0" lvl="0" indent="0" algn="l" defTabSz="1219170" rtl="0" eaLnBrk="1" fontAlgn="auto" latinLnBrk="0" hangingPunct="1">
              <a:lnSpc>
                <a:spcPct val="100000"/>
              </a:lnSpc>
              <a:spcBef>
                <a:spcPct val="20000"/>
              </a:spcBef>
              <a:spcAft>
                <a:spcPts val="0"/>
              </a:spcAft>
              <a:buClrTx/>
              <a:buSzTx/>
              <a:buFontTx/>
              <a:buNone/>
              <a:tabLst/>
              <a:defRPr/>
            </a:pPr>
            <a:r>
              <a:rPr lang="sv-SE" dirty="0" smtClean="0"/>
              <a:t>Här skriver du din text eller punktlista</a:t>
            </a:r>
          </a:p>
        </p:txBody>
      </p:sp>
    </p:spTree>
    <p:extLst>
      <p:ext uri="{BB962C8B-B14F-4D97-AF65-F5344CB8AC3E}">
        <p14:creationId xmlns:p14="http://schemas.microsoft.com/office/powerpoint/2010/main" val="118435727"/>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8. Text med 3 toppbilder">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02C133E0-2AE0-4639-87AE-127F394DBF76}" type="datetimeFigureOut">
              <a:rPr lang="sv-SE" smtClean="0">
                <a:solidFill>
                  <a:prstClr val="black">
                    <a:tint val="75000"/>
                  </a:prstClr>
                </a:solidFill>
              </a:rPr>
              <a:pPr/>
              <a:t>2016-01-13</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dirty="0">
              <a:solidFill>
                <a:prstClr val="black">
                  <a:tint val="75000"/>
                </a:prstClr>
              </a:solidFill>
            </a:endParaRPr>
          </a:p>
        </p:txBody>
      </p:sp>
      <p:sp>
        <p:nvSpPr>
          <p:cNvPr id="11" name="Rubrik 1"/>
          <p:cNvSpPr>
            <a:spLocks noGrp="1"/>
          </p:cNvSpPr>
          <p:nvPr>
            <p:ph type="title" hasCustomPrompt="1"/>
          </p:nvPr>
        </p:nvSpPr>
        <p:spPr>
          <a:xfrm>
            <a:off x="1583499" y="2564904"/>
            <a:ext cx="9793088" cy="672075"/>
          </a:xfrm>
          <a:prstGeom prst="rect">
            <a:avLst/>
          </a:prstGeom>
        </p:spPr>
        <p:txBody>
          <a:bodyPr lIns="0" tIns="0" rIns="0" bIns="0" anchor="t">
            <a:noAutofit/>
          </a:bodyPr>
          <a:lstStyle>
            <a:lvl1pPr algn="l">
              <a:defRPr sz="3733" baseline="0">
                <a:latin typeface="Arial" pitchFamily="34" charset="0"/>
                <a:cs typeface="Arial" pitchFamily="34" charset="0"/>
              </a:defRPr>
            </a:lvl1pPr>
          </a:lstStyle>
          <a:p>
            <a:r>
              <a:rPr lang="sv-SE" dirty="0" smtClean="0"/>
              <a:t>Här kan du skriva en rubrik, på max 1 rad</a:t>
            </a:r>
            <a:endParaRPr lang="sv-SE" dirty="0"/>
          </a:p>
        </p:txBody>
      </p:sp>
      <p:sp>
        <p:nvSpPr>
          <p:cNvPr id="12" name="Platshållare för text 2"/>
          <p:cNvSpPr>
            <a:spLocks noGrp="1"/>
          </p:cNvSpPr>
          <p:nvPr>
            <p:ph idx="15" hasCustomPrompt="1"/>
          </p:nvPr>
        </p:nvSpPr>
        <p:spPr>
          <a:xfrm>
            <a:off x="1583499" y="3236979"/>
            <a:ext cx="9793088" cy="2208245"/>
          </a:xfrm>
          <a:prstGeom prst="rect">
            <a:avLst/>
          </a:prstGeom>
        </p:spPr>
        <p:txBody>
          <a:bodyPr vert="horz" lIns="0" tIns="0" rIns="0" bIns="0" rtlCol="0">
            <a:noAutofit/>
          </a:bodyPr>
          <a:lstStyle>
            <a:lvl1pPr marL="0" marR="0" indent="0" algn="l" defTabSz="1219170" rtl="0" eaLnBrk="1" fontAlgn="auto" latinLnBrk="0" hangingPunct="1">
              <a:lnSpc>
                <a:spcPct val="100000"/>
              </a:lnSpc>
              <a:spcBef>
                <a:spcPct val="20000"/>
              </a:spcBef>
              <a:spcAft>
                <a:spcPts val="0"/>
              </a:spcAft>
              <a:buClrTx/>
              <a:buSzTx/>
              <a:buFontTx/>
              <a:buNone/>
              <a:tabLst/>
              <a:defRPr b="0" baseline="0"/>
            </a:lvl1pPr>
            <a:lvl2pPr marL="609585" indent="0">
              <a:buFontTx/>
              <a:buNone/>
              <a:defRPr/>
            </a:lvl2pPr>
            <a:lvl3pPr marL="1219170" indent="0">
              <a:buFontTx/>
              <a:buNone/>
              <a:defRPr/>
            </a:lvl3pPr>
            <a:lvl4pPr marL="1828754" indent="0">
              <a:buFontTx/>
              <a:buNone/>
              <a:defRPr/>
            </a:lvl4pPr>
            <a:lvl5pPr marL="2438339" indent="0">
              <a:buFontTx/>
              <a:buNone/>
              <a:defRPr/>
            </a:lvl5pPr>
          </a:lstStyle>
          <a:p>
            <a:pPr marL="0" marR="0" lvl="0" indent="0" algn="l" defTabSz="1219170" rtl="0" eaLnBrk="1" fontAlgn="auto" latinLnBrk="0" hangingPunct="1">
              <a:lnSpc>
                <a:spcPct val="100000"/>
              </a:lnSpc>
              <a:spcBef>
                <a:spcPct val="20000"/>
              </a:spcBef>
              <a:spcAft>
                <a:spcPts val="0"/>
              </a:spcAft>
              <a:buClrTx/>
              <a:buSzTx/>
              <a:buFontTx/>
              <a:buNone/>
              <a:tabLst/>
              <a:defRPr/>
            </a:pPr>
            <a:r>
              <a:rPr lang="sv-SE" dirty="0" smtClean="0"/>
              <a:t>Här skriver du din text eller punktlista</a:t>
            </a:r>
          </a:p>
        </p:txBody>
      </p:sp>
      <p:sp>
        <p:nvSpPr>
          <p:cNvPr id="9" name="Platshållare för bild 2"/>
          <p:cNvSpPr>
            <a:spLocks noGrp="1"/>
          </p:cNvSpPr>
          <p:nvPr>
            <p:ph type="pic" idx="1" hasCustomPrompt="1"/>
          </p:nvPr>
        </p:nvSpPr>
        <p:spPr>
          <a:xfrm>
            <a:off x="931200" y="0"/>
            <a:ext cx="3753600" cy="2304000"/>
          </a:xfrm>
          <a:prstGeom prst="rect">
            <a:avLst/>
          </a:prstGeom>
        </p:spPr>
        <p:txBody>
          <a:bodyPr/>
          <a:lstStyle>
            <a:lvl1pPr marL="0" indent="0">
              <a:buNone/>
              <a:defRPr sz="18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sv-SE" dirty="0" smtClean="0"/>
              <a:t>Välj på att klicka på ikonen för att lägga till en bild från din dator eller att</a:t>
            </a:r>
            <a:br>
              <a:rPr lang="sv-SE" dirty="0" smtClean="0"/>
            </a:br>
            <a:r>
              <a:rPr lang="sv-SE" dirty="0" smtClean="0"/>
              <a:t>klicka i rutan så den markeras för att klistra in en bild du redan har.</a:t>
            </a:r>
            <a:endParaRPr lang="sv-SE" dirty="0"/>
          </a:p>
        </p:txBody>
      </p:sp>
      <p:sp>
        <p:nvSpPr>
          <p:cNvPr id="10" name="Platshållare för bild 2"/>
          <p:cNvSpPr>
            <a:spLocks noGrp="1"/>
          </p:cNvSpPr>
          <p:nvPr>
            <p:ph type="pic" idx="14" hasCustomPrompt="1"/>
          </p:nvPr>
        </p:nvSpPr>
        <p:spPr>
          <a:xfrm>
            <a:off x="4684800" y="0"/>
            <a:ext cx="3753600" cy="2304000"/>
          </a:xfrm>
          <a:prstGeom prst="rect">
            <a:avLst/>
          </a:prstGeom>
        </p:spPr>
        <p:txBody>
          <a:bodyPr/>
          <a:lstStyle>
            <a:lvl1pPr marL="0" indent="0">
              <a:buNone/>
              <a:defRPr sz="18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sv-SE" dirty="0" smtClean="0"/>
              <a:t>Välj på att klicka på ikonen för att lägga till en bild från din dator eller att</a:t>
            </a:r>
            <a:br>
              <a:rPr lang="sv-SE" dirty="0" smtClean="0"/>
            </a:br>
            <a:r>
              <a:rPr lang="sv-SE" dirty="0" smtClean="0"/>
              <a:t>klicka i rutan så den markeras för att klistra in en bild du redan har.</a:t>
            </a:r>
            <a:endParaRPr lang="sv-SE" dirty="0"/>
          </a:p>
        </p:txBody>
      </p:sp>
      <p:sp>
        <p:nvSpPr>
          <p:cNvPr id="13" name="Platshållare för bild 2"/>
          <p:cNvSpPr>
            <a:spLocks noGrp="1"/>
          </p:cNvSpPr>
          <p:nvPr>
            <p:ph type="pic" idx="16" hasCustomPrompt="1"/>
          </p:nvPr>
        </p:nvSpPr>
        <p:spPr>
          <a:xfrm>
            <a:off x="8443200" y="0"/>
            <a:ext cx="3753600" cy="2304000"/>
          </a:xfrm>
          <a:prstGeom prst="rect">
            <a:avLst/>
          </a:prstGeom>
        </p:spPr>
        <p:txBody>
          <a:bodyPr/>
          <a:lstStyle>
            <a:lvl1pPr marL="0" indent="0">
              <a:buNone/>
              <a:defRPr sz="18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sv-SE" dirty="0" smtClean="0"/>
              <a:t>Välj på att klicka på ikonen för att lägga till en bild från din dator eller att</a:t>
            </a:r>
            <a:br>
              <a:rPr lang="sv-SE" dirty="0" smtClean="0"/>
            </a:br>
            <a:r>
              <a:rPr lang="sv-SE" dirty="0" smtClean="0"/>
              <a:t>klicka i rutan så den markeras för att klistra in en bild du redan har.</a:t>
            </a:r>
            <a:endParaRPr lang="sv-SE" dirty="0"/>
          </a:p>
        </p:txBody>
      </p:sp>
    </p:spTree>
    <p:extLst>
      <p:ext uri="{BB962C8B-B14F-4D97-AF65-F5344CB8AC3E}">
        <p14:creationId xmlns:p14="http://schemas.microsoft.com/office/powerpoint/2010/main" val="407198482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9. Tabell eller diagram">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p>
            <a:fld id="{02C133E0-2AE0-4639-87AE-127F394DBF76}" type="datetimeFigureOut">
              <a:rPr lang="sv-SE" smtClean="0">
                <a:solidFill>
                  <a:prstClr val="black">
                    <a:tint val="75000"/>
                  </a:prstClr>
                </a:solidFill>
              </a:rPr>
              <a:pPr/>
              <a:t>2016-01-13</a:t>
            </a:fld>
            <a:endParaRPr lang="sv-SE">
              <a:solidFill>
                <a:prstClr val="black">
                  <a:tint val="75000"/>
                </a:prstClr>
              </a:solidFill>
            </a:endParaRPr>
          </a:p>
        </p:txBody>
      </p:sp>
      <p:sp>
        <p:nvSpPr>
          <p:cNvPr id="4" name="Platshållare för sidfot 3"/>
          <p:cNvSpPr>
            <a:spLocks noGrp="1"/>
          </p:cNvSpPr>
          <p:nvPr>
            <p:ph type="ftr" sz="quarter" idx="11"/>
          </p:nvPr>
        </p:nvSpPr>
        <p:spPr/>
        <p:txBody>
          <a:bodyPr/>
          <a:lstStyle/>
          <a:p>
            <a:endParaRPr lang="sv-SE" dirty="0">
              <a:solidFill>
                <a:prstClr val="black">
                  <a:tint val="75000"/>
                </a:prstClr>
              </a:solidFill>
            </a:endParaRPr>
          </a:p>
        </p:txBody>
      </p:sp>
      <p:sp>
        <p:nvSpPr>
          <p:cNvPr id="6" name="Platshållare för innehåll 2"/>
          <p:cNvSpPr>
            <a:spLocks noGrp="1"/>
          </p:cNvSpPr>
          <p:nvPr>
            <p:ph sz="quarter" idx="13" hasCustomPrompt="1"/>
          </p:nvPr>
        </p:nvSpPr>
        <p:spPr>
          <a:xfrm>
            <a:off x="1583432" y="1925903"/>
            <a:ext cx="9984317" cy="3423311"/>
          </a:xfrm>
          <a:prstGeom prst="rect">
            <a:avLst/>
          </a:prstGeom>
        </p:spPr>
        <p:txBody>
          <a:bodyPr/>
          <a:lstStyle>
            <a:lvl1pPr marL="0" indent="0">
              <a:buNone/>
              <a:defRPr baseline="0"/>
            </a:lvl1pPr>
          </a:lstStyle>
          <a:p>
            <a:pPr lvl="0"/>
            <a:r>
              <a:rPr lang="sv-SE" dirty="0" smtClean="0"/>
              <a:t>Klicka på någon av de tre översta ikonerna för att infoga tabell, diagram eller </a:t>
            </a:r>
            <a:r>
              <a:rPr lang="sv-SE" dirty="0" err="1" smtClean="0"/>
              <a:t>SmartArt</a:t>
            </a:r>
            <a:r>
              <a:rPr lang="sv-SE" dirty="0" smtClean="0"/>
              <a:t>. Ingen bild, film eller ClipArt </a:t>
            </a:r>
            <a:r>
              <a:rPr lang="sv-SE" smtClean="0"/>
              <a:t>i denna mall.</a:t>
            </a:r>
            <a:endParaRPr lang="sv-SE" dirty="0"/>
          </a:p>
        </p:txBody>
      </p:sp>
      <p:sp>
        <p:nvSpPr>
          <p:cNvPr id="7" name="Rubrik 1"/>
          <p:cNvSpPr>
            <a:spLocks noGrp="1"/>
          </p:cNvSpPr>
          <p:nvPr>
            <p:ph type="title" hasCustomPrompt="1"/>
          </p:nvPr>
        </p:nvSpPr>
        <p:spPr>
          <a:xfrm>
            <a:off x="1583499" y="1253830"/>
            <a:ext cx="10081120" cy="576991"/>
          </a:xfrm>
          <a:prstGeom prst="rect">
            <a:avLst/>
          </a:prstGeom>
        </p:spPr>
        <p:txBody>
          <a:bodyPr lIns="0" tIns="0" rIns="0" bIns="0" anchor="t">
            <a:noAutofit/>
          </a:bodyPr>
          <a:lstStyle>
            <a:lvl1pPr algn="l">
              <a:defRPr sz="3733" baseline="0">
                <a:latin typeface="Arial" pitchFamily="34" charset="0"/>
                <a:cs typeface="Arial" pitchFamily="34" charset="0"/>
              </a:defRPr>
            </a:lvl1pPr>
          </a:lstStyle>
          <a:p>
            <a:r>
              <a:rPr lang="sv-SE" dirty="0" smtClean="0"/>
              <a:t>Här kan du skriva en rubrik, på max 1 rad</a:t>
            </a:r>
            <a:endParaRPr lang="sv-SE" dirty="0"/>
          </a:p>
        </p:txBody>
      </p:sp>
    </p:spTree>
    <p:extLst>
      <p:ext uri="{BB962C8B-B14F-4D97-AF65-F5344CB8AC3E}">
        <p14:creationId xmlns:p14="http://schemas.microsoft.com/office/powerpoint/2010/main" val="2274488444"/>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9" name="Platshållare för datum 8"/>
          <p:cNvSpPr>
            <a:spLocks noGrp="1"/>
          </p:cNvSpPr>
          <p:nvPr>
            <p:ph type="dt" sz="half" idx="2"/>
          </p:nvPr>
        </p:nvSpPr>
        <p:spPr>
          <a:xfrm>
            <a:off x="9936427" y="6356351"/>
            <a:ext cx="1920213" cy="366183"/>
          </a:xfrm>
          <a:prstGeom prst="rect">
            <a:avLst/>
          </a:prstGeom>
        </p:spPr>
        <p:txBody>
          <a:bodyPr vert="horz" lIns="91440" tIns="45720" rIns="91440" bIns="45720" rtlCol="0" anchor="ctr"/>
          <a:lstStyle>
            <a:lvl1pPr algn="r">
              <a:defRPr sz="1600">
                <a:solidFill>
                  <a:schemeClr val="tx1">
                    <a:tint val="75000"/>
                  </a:schemeClr>
                </a:solidFill>
              </a:defRPr>
            </a:lvl1pPr>
          </a:lstStyle>
          <a:p>
            <a:fld id="{02C133E0-2AE0-4639-87AE-127F394DBF76}" type="datetimeFigureOut">
              <a:rPr lang="sv-SE" smtClean="0">
                <a:solidFill>
                  <a:prstClr val="black">
                    <a:tint val="75000"/>
                  </a:prstClr>
                </a:solidFill>
              </a:rPr>
              <a:pPr/>
              <a:t>2016-01-13</a:t>
            </a:fld>
            <a:endParaRPr lang="sv-SE" dirty="0">
              <a:solidFill>
                <a:prstClr val="black">
                  <a:tint val="75000"/>
                </a:prstClr>
              </a:solidFill>
            </a:endParaRPr>
          </a:p>
        </p:txBody>
      </p:sp>
      <p:sp>
        <p:nvSpPr>
          <p:cNvPr id="10" name="Platshållare för sidfot 9"/>
          <p:cNvSpPr>
            <a:spLocks noGrp="1"/>
          </p:cNvSpPr>
          <p:nvPr>
            <p:ph type="ftr" sz="quarter" idx="3"/>
          </p:nvPr>
        </p:nvSpPr>
        <p:spPr>
          <a:xfrm>
            <a:off x="6075627" y="6356351"/>
            <a:ext cx="3860800" cy="366183"/>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sv-SE" dirty="0">
              <a:solidFill>
                <a:prstClr val="black">
                  <a:tint val="75000"/>
                </a:prstClr>
              </a:solidFill>
            </a:endParaRPr>
          </a:p>
        </p:txBody>
      </p:sp>
      <p:pic>
        <p:nvPicPr>
          <p:cNvPr id="1026" name="Picture 2"/>
          <p:cNvPicPr>
            <a:picLocks noChangeAspect="1" noChangeArrowheads="1"/>
          </p:cNvPicPr>
          <p:nvPr/>
        </p:nvPicPr>
        <p:blipFill rotWithShape="1">
          <a:blip r:embed="rId13" cstate="print">
            <a:extLst>
              <a:ext uri="{28A0092B-C50C-407E-A947-70E740481C1C}">
                <a14:useLocalDpi xmlns:a14="http://schemas.microsoft.com/office/drawing/2010/main" val="0"/>
              </a:ext>
            </a:extLst>
          </a:blip>
          <a:srcRect l="-2276" b="-1631"/>
          <a:stretch/>
        </p:blipFill>
        <p:spPr bwMode="auto">
          <a:xfrm>
            <a:off x="-48684" y="-123395"/>
            <a:ext cx="979992" cy="71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 name="Kommunlogga"/>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10320469" y="5683464"/>
            <a:ext cx="1024128" cy="625856"/>
          </a:xfrm>
          <a:prstGeom prst="rect">
            <a:avLst/>
          </a:prstGeom>
        </p:spPr>
      </p:pic>
    </p:spTree>
    <p:extLst>
      <p:ext uri="{BB962C8B-B14F-4D97-AF65-F5344CB8AC3E}">
        <p14:creationId xmlns:p14="http://schemas.microsoft.com/office/powerpoint/2010/main" val="2900967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txStyles>
    <p:titleStyle>
      <a:lvl1pPr algn="ctr" defTabSz="1219170" rtl="0" eaLnBrk="1" latinLnBrk="0" hangingPunct="1">
        <a:spcBef>
          <a:spcPct val="0"/>
        </a:spcBef>
        <a:buNone/>
        <a:defRPr sz="3200" b="1" kern="1200">
          <a:solidFill>
            <a:schemeClr val="tx1"/>
          </a:solidFill>
          <a:latin typeface="Arial" pitchFamily="34" charset="0"/>
          <a:ea typeface="+mj-ea"/>
          <a:cs typeface="Arial" pitchFamily="34" charset="0"/>
        </a:defRPr>
      </a:lvl1pPr>
    </p:titleStyle>
    <p:bodyStyle>
      <a:lvl1pPr marL="457189" indent="-457189" algn="l" defTabSz="121917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1pPr>
      <a:lvl2pPr marL="990575" indent="-380990" algn="l" defTabSz="121917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2pPr>
      <a:lvl3pPr marL="1523962" indent="-304792" algn="l" defTabSz="121917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3pPr>
      <a:lvl4pPr marL="2133547" indent="-304792" algn="l" defTabSz="121917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4pPr>
      <a:lvl5pPr marL="2743131" indent="-304792" algn="l" defTabSz="1219170" rtl="0" eaLnBrk="1" latinLnBrk="0" hangingPunct="1">
        <a:spcBef>
          <a:spcPct val="20000"/>
        </a:spcBef>
        <a:buFont typeface="Arial" pitchFamily="34" charset="0"/>
        <a:buChar char="»"/>
        <a:defRPr sz="2400" kern="1200">
          <a:solidFill>
            <a:schemeClr val="tx1"/>
          </a:solidFill>
          <a:latin typeface="Arial" pitchFamily="34" charset="0"/>
          <a:ea typeface="+mn-ea"/>
          <a:cs typeface="Arial" pitchFamily="34"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sv-SE"/>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1.xml"/><Relationship Id="rId6" Type="http://schemas.openxmlformats.org/officeDocument/2006/relationships/chart" Target="../charts/chart5.xml"/><Relationship Id="rId5" Type="http://schemas.openxmlformats.org/officeDocument/2006/relationships/chart" Target="../charts/chart4.xml"/><Relationship Id="rId4" Type="http://schemas.openxmlformats.org/officeDocument/2006/relationships/chart" Target="../charts/chart3.xml"/></Relationships>
</file>

<file path=ppt/slides/_rels/slide4.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latshållare för bild 7"/>
          <p:cNvPicPr>
            <a:picLocks noGrp="1" noChangeAspect="1"/>
          </p:cNvPicPr>
          <p:nvPr>
            <p:ph type="pic" idx="1"/>
          </p:nvPr>
        </p:nvPicPr>
        <p:blipFill>
          <a:blip r:embed="rId2">
            <a:extLst>
              <a:ext uri="{28A0092B-C50C-407E-A947-70E740481C1C}">
                <a14:useLocalDpi xmlns:a14="http://schemas.microsoft.com/office/drawing/2010/main" val="0"/>
              </a:ext>
            </a:extLst>
          </a:blip>
          <a:srcRect t="7370" b="7370"/>
          <a:stretch>
            <a:fillRect/>
          </a:stretch>
        </p:blipFill>
        <p:spPr/>
      </p:pic>
      <p:sp>
        <p:nvSpPr>
          <p:cNvPr id="6" name="Rubrik 5"/>
          <p:cNvSpPr>
            <a:spLocks noGrp="1"/>
          </p:cNvSpPr>
          <p:nvPr>
            <p:ph type="title"/>
          </p:nvPr>
        </p:nvSpPr>
        <p:spPr/>
        <p:txBody>
          <a:bodyPr/>
          <a:lstStyle/>
          <a:p>
            <a:r>
              <a:rPr lang="sv-SE" dirty="0" smtClean="0"/>
              <a:t>Utanförskapet pressas tillbaka i Växjö</a:t>
            </a:r>
            <a:br>
              <a:rPr lang="sv-SE" dirty="0" smtClean="0"/>
            </a:br>
            <a:r>
              <a:rPr lang="sv-SE" dirty="0" smtClean="0"/>
              <a:t>    </a:t>
            </a:r>
            <a:r>
              <a:rPr lang="sv-SE" sz="2800" dirty="0" smtClean="0"/>
              <a:t>- </a:t>
            </a:r>
            <a:r>
              <a:rPr lang="sv-SE" sz="2800" b="0" i="1" dirty="0" smtClean="0"/>
              <a:t>Utveckling av ekonomiskt bistånd 2012-2015</a:t>
            </a:r>
            <a:endParaRPr lang="sv-SE" b="0" i="1" dirty="0"/>
          </a:p>
        </p:txBody>
      </p:sp>
    </p:spTree>
    <p:extLst>
      <p:ext uri="{BB962C8B-B14F-4D97-AF65-F5344CB8AC3E}">
        <p14:creationId xmlns:p14="http://schemas.microsoft.com/office/powerpoint/2010/main" val="3117152883"/>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a:graphicFrameLocks/>
          </p:cNvGraphicFramePr>
          <p:nvPr>
            <p:extLst>
              <p:ext uri="{D42A27DB-BD31-4B8C-83A1-F6EECF244321}">
                <p14:modId xmlns:p14="http://schemas.microsoft.com/office/powerpoint/2010/main" val="1050366981"/>
              </p:ext>
            </p:extLst>
          </p:nvPr>
        </p:nvGraphicFramePr>
        <p:xfrm>
          <a:off x="1116937" y="873620"/>
          <a:ext cx="10657184" cy="5088565"/>
        </p:xfrm>
        <a:graphic>
          <a:graphicData uri="http://schemas.openxmlformats.org/drawingml/2006/chart">
            <c:chart xmlns:c="http://schemas.openxmlformats.org/drawingml/2006/chart" xmlns:r="http://schemas.openxmlformats.org/officeDocument/2006/relationships" r:id="rId3"/>
          </a:graphicData>
        </a:graphic>
      </p:graphicFrame>
      <p:sp>
        <p:nvSpPr>
          <p:cNvPr id="5" name="Rubrik 1"/>
          <p:cNvSpPr txBox="1">
            <a:spLocks/>
          </p:cNvSpPr>
          <p:nvPr/>
        </p:nvSpPr>
        <p:spPr>
          <a:xfrm>
            <a:off x="1116937" y="197737"/>
            <a:ext cx="9793088" cy="768085"/>
          </a:xfrm>
          <a:prstGeom prst="rect">
            <a:avLst/>
          </a:prstGeom>
        </p:spPr>
        <p:txBody>
          <a:bodyPr/>
          <a:lstStyle>
            <a:lvl1pPr algn="ctr" defTabSz="914400" rtl="0" eaLnBrk="1" latinLnBrk="0" hangingPunct="1">
              <a:spcBef>
                <a:spcPct val="0"/>
              </a:spcBef>
              <a:buNone/>
              <a:defRPr sz="2400" b="1" kern="1200">
                <a:solidFill>
                  <a:schemeClr val="tx1"/>
                </a:solidFill>
                <a:latin typeface="Arial" pitchFamily="34" charset="0"/>
                <a:ea typeface="+mj-ea"/>
                <a:cs typeface="Arial" pitchFamily="34" charset="0"/>
              </a:defRPr>
            </a:lvl1pPr>
          </a:lstStyle>
          <a:p>
            <a:pPr algn="l"/>
            <a:r>
              <a:rPr lang="sv-SE" sz="3733" dirty="0" smtClean="0"/>
              <a:t>Fördelning av befolkningstillväxten i Växjö</a:t>
            </a:r>
            <a:endParaRPr lang="sv-SE" sz="3733" dirty="0"/>
          </a:p>
        </p:txBody>
      </p:sp>
      <p:sp>
        <p:nvSpPr>
          <p:cNvPr id="6" name="textruta 5"/>
          <p:cNvSpPr txBox="1"/>
          <p:nvPr/>
        </p:nvSpPr>
        <p:spPr>
          <a:xfrm>
            <a:off x="1116937" y="5925277"/>
            <a:ext cx="8928992" cy="830997"/>
          </a:xfrm>
          <a:prstGeom prst="rect">
            <a:avLst/>
          </a:prstGeom>
          <a:noFill/>
        </p:spPr>
        <p:txBody>
          <a:bodyPr wrap="square" rtlCol="0">
            <a:spAutoFit/>
          </a:bodyPr>
          <a:lstStyle/>
          <a:p>
            <a:r>
              <a:rPr lang="sv-SE" sz="1600" dirty="0"/>
              <a:t>Fördelning av befolkningstillväxt. Utrikes och inrikes flyttnetto ger antalet som flyttat till Växjö subtraherat med antalet som flyttat från. Födelsenetto ger antal födda subtraherat med antal avlidna. Total förändring ger summan av de tre nettotalen.</a:t>
            </a:r>
            <a:endParaRPr lang="sv-SE" sz="1867" i="1" dirty="0"/>
          </a:p>
        </p:txBody>
      </p:sp>
    </p:spTree>
    <p:extLst>
      <p:ext uri="{BB962C8B-B14F-4D97-AF65-F5344CB8AC3E}">
        <p14:creationId xmlns:p14="http://schemas.microsoft.com/office/powerpoint/2010/main" val="3936684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ruta 6"/>
          <p:cNvSpPr txBox="1"/>
          <p:nvPr/>
        </p:nvSpPr>
        <p:spPr>
          <a:xfrm>
            <a:off x="6960096" y="947435"/>
            <a:ext cx="5568619" cy="584775"/>
          </a:xfrm>
          <a:prstGeom prst="rect">
            <a:avLst/>
          </a:prstGeom>
          <a:noFill/>
        </p:spPr>
        <p:txBody>
          <a:bodyPr wrap="square" rtlCol="0">
            <a:spAutoFit/>
          </a:bodyPr>
          <a:lstStyle/>
          <a:p>
            <a:r>
              <a:rPr lang="sv-SE" sz="1600" i="1" dirty="0"/>
              <a:t>Andel arbetslösa i Växjö , 20-64 år, fördelat på tre utbildningsnivåer, 2005-2015</a:t>
            </a:r>
          </a:p>
        </p:txBody>
      </p:sp>
      <p:sp>
        <p:nvSpPr>
          <p:cNvPr id="8" name="textruta 7"/>
          <p:cNvSpPr txBox="1"/>
          <p:nvPr/>
        </p:nvSpPr>
        <p:spPr>
          <a:xfrm>
            <a:off x="911424" y="947434"/>
            <a:ext cx="5329269" cy="584775"/>
          </a:xfrm>
          <a:prstGeom prst="rect">
            <a:avLst/>
          </a:prstGeom>
          <a:noFill/>
        </p:spPr>
        <p:txBody>
          <a:bodyPr wrap="square" rtlCol="0">
            <a:spAutoFit/>
          </a:bodyPr>
          <a:lstStyle/>
          <a:p>
            <a:r>
              <a:rPr lang="sv-SE" sz="1600" i="1" dirty="0"/>
              <a:t>Antal arbetslösa fördelade på två grupper, 2004-2015, säsongsrensade data, trendvärden</a:t>
            </a:r>
            <a:endParaRPr lang="sv-SE" sz="1600" i="1" dirty="0"/>
          </a:p>
        </p:txBody>
      </p:sp>
      <p:sp>
        <p:nvSpPr>
          <p:cNvPr id="9" name="Rubrik 2"/>
          <p:cNvSpPr txBox="1">
            <a:spLocks/>
          </p:cNvSpPr>
          <p:nvPr/>
        </p:nvSpPr>
        <p:spPr>
          <a:xfrm>
            <a:off x="935335" y="260649"/>
            <a:ext cx="11129631" cy="576991"/>
          </a:xfrm>
          <a:prstGeom prst="rect">
            <a:avLst/>
          </a:prstGeom>
        </p:spPr>
        <p:txBody>
          <a:bodyPr/>
          <a:lstStyle>
            <a:lvl1pPr algn="ctr" defTabSz="914400" rtl="0" eaLnBrk="1" latinLnBrk="0" hangingPunct="1">
              <a:spcBef>
                <a:spcPct val="0"/>
              </a:spcBef>
              <a:buNone/>
              <a:defRPr sz="2400" b="1" kern="1200">
                <a:solidFill>
                  <a:schemeClr val="tx1"/>
                </a:solidFill>
                <a:latin typeface="Arial" pitchFamily="34" charset="0"/>
                <a:ea typeface="+mj-ea"/>
                <a:cs typeface="Arial" pitchFamily="34" charset="0"/>
              </a:defRPr>
            </a:lvl1pPr>
          </a:lstStyle>
          <a:p>
            <a:pPr algn="l"/>
            <a:r>
              <a:rPr lang="sv-SE" sz="3200" dirty="0"/>
              <a:t>Ett nytt utanförskap riskerar att bita sig fast</a:t>
            </a:r>
            <a:endParaRPr lang="sv-SE" sz="3200" dirty="0"/>
          </a:p>
        </p:txBody>
      </p:sp>
      <p:sp>
        <p:nvSpPr>
          <p:cNvPr id="11" name="textruta 10"/>
          <p:cNvSpPr txBox="1"/>
          <p:nvPr/>
        </p:nvSpPr>
        <p:spPr>
          <a:xfrm>
            <a:off x="966855" y="4019775"/>
            <a:ext cx="5329269" cy="338554"/>
          </a:xfrm>
          <a:prstGeom prst="rect">
            <a:avLst/>
          </a:prstGeom>
          <a:noFill/>
        </p:spPr>
        <p:txBody>
          <a:bodyPr wrap="square" rtlCol="0">
            <a:spAutoFit/>
          </a:bodyPr>
          <a:lstStyle/>
          <a:p>
            <a:r>
              <a:rPr lang="sv-SE" sz="1600" i="1" dirty="0"/>
              <a:t>Andel av utanförskapet </a:t>
            </a:r>
            <a:r>
              <a:rPr lang="sv-SE" sz="1600" i="1" dirty="0"/>
              <a:t>respektive </a:t>
            </a:r>
            <a:r>
              <a:rPr lang="sv-SE" sz="1600" i="1" dirty="0"/>
              <a:t>befolkningen, 15-74 år</a:t>
            </a:r>
            <a:endParaRPr lang="sv-SE" sz="1600" i="1" dirty="0"/>
          </a:p>
        </p:txBody>
      </p:sp>
      <p:sp>
        <p:nvSpPr>
          <p:cNvPr id="13" name="Rektangel 12"/>
          <p:cNvSpPr/>
          <p:nvPr/>
        </p:nvSpPr>
        <p:spPr>
          <a:xfrm>
            <a:off x="10320469" y="5637246"/>
            <a:ext cx="1152128" cy="76808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2400"/>
          </a:p>
        </p:txBody>
      </p:sp>
      <p:sp>
        <p:nvSpPr>
          <p:cNvPr id="14" name="textruta 13"/>
          <p:cNvSpPr txBox="1"/>
          <p:nvPr/>
        </p:nvSpPr>
        <p:spPr>
          <a:xfrm>
            <a:off x="6480043" y="4019774"/>
            <a:ext cx="5584924" cy="338554"/>
          </a:xfrm>
          <a:prstGeom prst="rect">
            <a:avLst/>
          </a:prstGeom>
          <a:noFill/>
        </p:spPr>
        <p:txBody>
          <a:bodyPr wrap="square" rtlCol="0">
            <a:spAutoFit/>
          </a:bodyPr>
          <a:lstStyle/>
          <a:p>
            <a:r>
              <a:rPr lang="sv-SE" sz="1600" i="1" dirty="0"/>
              <a:t>Andel av arbetslösheten i olika grupper, 2006 och 2015</a:t>
            </a:r>
            <a:endParaRPr lang="sv-SE" sz="1600" i="1" dirty="0"/>
          </a:p>
        </p:txBody>
      </p:sp>
      <p:graphicFrame>
        <p:nvGraphicFramePr>
          <p:cNvPr id="12" name="Diagram 11"/>
          <p:cNvGraphicFramePr>
            <a:graphicFrameLocks/>
          </p:cNvGraphicFramePr>
          <p:nvPr>
            <p:extLst/>
          </p:nvPr>
        </p:nvGraphicFramePr>
        <p:xfrm>
          <a:off x="966855" y="1508787"/>
          <a:ext cx="5376597" cy="2510987"/>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6" name="Diagram 15"/>
          <p:cNvGraphicFramePr>
            <a:graphicFrameLocks/>
          </p:cNvGraphicFramePr>
          <p:nvPr>
            <p:extLst/>
          </p:nvPr>
        </p:nvGraphicFramePr>
        <p:xfrm>
          <a:off x="6672065" y="1220755"/>
          <a:ext cx="5199673" cy="2976331"/>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8" name="Platshållare för innehåll 3"/>
          <p:cNvGraphicFramePr>
            <a:graphicFrameLocks/>
          </p:cNvGraphicFramePr>
          <p:nvPr>
            <p:extLst/>
          </p:nvPr>
        </p:nvGraphicFramePr>
        <p:xfrm>
          <a:off x="966853" y="4389106"/>
          <a:ext cx="5609200" cy="2456785"/>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9" name="Diagram 18"/>
          <p:cNvGraphicFramePr>
            <a:graphicFrameLocks/>
          </p:cNvGraphicFramePr>
          <p:nvPr>
            <p:extLst/>
          </p:nvPr>
        </p:nvGraphicFramePr>
        <p:xfrm>
          <a:off x="6480043" y="4389106"/>
          <a:ext cx="5584923" cy="2456785"/>
        </p:xfrm>
        <a:graphic>
          <a:graphicData uri="http://schemas.openxmlformats.org/drawingml/2006/chart">
            <c:chart xmlns:c="http://schemas.openxmlformats.org/drawingml/2006/chart" xmlns:r="http://schemas.openxmlformats.org/officeDocument/2006/relationships" r:id="rId6"/>
          </a:graphicData>
        </a:graphic>
      </p:graphicFrame>
    </p:spTree>
    <p:extLst>
      <p:ext uri="{BB962C8B-B14F-4D97-AF65-F5344CB8AC3E}">
        <p14:creationId xmlns:p14="http://schemas.microsoft.com/office/powerpoint/2010/main" val="42780816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ubrik 5"/>
          <p:cNvSpPr>
            <a:spLocks noGrp="1"/>
          </p:cNvSpPr>
          <p:nvPr>
            <p:ph type="title"/>
          </p:nvPr>
        </p:nvSpPr>
        <p:spPr>
          <a:xfrm>
            <a:off x="1226661" y="272902"/>
            <a:ext cx="10069523" cy="1176757"/>
          </a:xfrm>
        </p:spPr>
        <p:txBody>
          <a:bodyPr/>
          <a:lstStyle/>
          <a:p>
            <a:r>
              <a:rPr lang="sv-SE" dirty="0" smtClean="0"/>
              <a:t>Offensiv arbetslinje pressar tillbaka utanförskap, trots demografiska utmaningar</a:t>
            </a:r>
            <a:endParaRPr lang="sv-SE" dirty="0"/>
          </a:p>
        </p:txBody>
      </p:sp>
      <p:graphicFrame>
        <p:nvGraphicFramePr>
          <p:cNvPr id="11" name="Platshållare för innehåll 10"/>
          <p:cNvGraphicFramePr>
            <a:graphicFrameLocks noGrp="1"/>
          </p:cNvGraphicFramePr>
          <p:nvPr>
            <p:ph idx="15"/>
            <p:extLst>
              <p:ext uri="{D42A27DB-BD31-4B8C-83A1-F6EECF244321}">
                <p14:modId xmlns:p14="http://schemas.microsoft.com/office/powerpoint/2010/main" val="689362229"/>
              </p:ext>
            </p:extLst>
          </p:nvPr>
        </p:nvGraphicFramePr>
        <p:xfrm>
          <a:off x="1060225" y="2223164"/>
          <a:ext cx="9713446" cy="3980985"/>
        </p:xfrm>
        <a:graphic>
          <a:graphicData uri="http://schemas.openxmlformats.org/drawingml/2006/chart">
            <c:chart xmlns:c="http://schemas.openxmlformats.org/drawingml/2006/chart" xmlns:r="http://schemas.openxmlformats.org/officeDocument/2006/relationships" r:id="rId2"/>
          </a:graphicData>
        </a:graphic>
      </p:graphicFrame>
      <p:sp>
        <p:nvSpPr>
          <p:cNvPr id="12" name="textruta 11"/>
          <p:cNvSpPr txBox="1"/>
          <p:nvPr/>
        </p:nvSpPr>
        <p:spPr>
          <a:xfrm>
            <a:off x="1081520" y="1756229"/>
            <a:ext cx="10156607" cy="461665"/>
          </a:xfrm>
          <a:prstGeom prst="rect">
            <a:avLst/>
          </a:prstGeom>
          <a:noFill/>
        </p:spPr>
        <p:txBody>
          <a:bodyPr wrap="square" rtlCol="0">
            <a:spAutoFit/>
          </a:bodyPr>
          <a:lstStyle/>
          <a:p>
            <a:r>
              <a:rPr lang="sv-SE" sz="2400" i="1" dirty="0" smtClean="0"/>
              <a:t>Kostnader för försörjningsstöd (tkr) och antal invånare, 2012-2015, samt trend</a:t>
            </a:r>
            <a:endParaRPr lang="sv-SE" sz="2000" i="1" dirty="0"/>
          </a:p>
        </p:txBody>
      </p:sp>
    </p:spTree>
    <p:extLst>
      <p:ext uri="{BB962C8B-B14F-4D97-AF65-F5344CB8AC3E}">
        <p14:creationId xmlns:p14="http://schemas.microsoft.com/office/powerpoint/2010/main" val="2815385168"/>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177097" y="320872"/>
            <a:ext cx="9793088" cy="1217645"/>
          </a:xfrm>
        </p:spPr>
        <p:txBody>
          <a:bodyPr/>
          <a:lstStyle/>
          <a:p>
            <a:r>
              <a:rPr lang="sv-SE" dirty="0" smtClean="0"/>
              <a:t>Kostnaderna för försörjningsstöd minskar per växjöbo</a:t>
            </a:r>
            <a:endParaRPr lang="sv-SE" dirty="0"/>
          </a:p>
        </p:txBody>
      </p:sp>
      <p:graphicFrame>
        <p:nvGraphicFramePr>
          <p:cNvPr id="8" name="Platshållare för innehåll 7"/>
          <p:cNvGraphicFramePr>
            <a:graphicFrameLocks noGrp="1"/>
          </p:cNvGraphicFramePr>
          <p:nvPr>
            <p:ph idx="15"/>
            <p:extLst>
              <p:ext uri="{D42A27DB-BD31-4B8C-83A1-F6EECF244321}">
                <p14:modId xmlns:p14="http://schemas.microsoft.com/office/powerpoint/2010/main" val="1516152469"/>
              </p:ext>
            </p:extLst>
          </p:nvPr>
        </p:nvGraphicFramePr>
        <p:xfrm>
          <a:off x="1177097" y="2217894"/>
          <a:ext cx="5494012" cy="4368800"/>
        </p:xfrm>
        <a:graphic>
          <a:graphicData uri="http://schemas.openxmlformats.org/drawingml/2006/chart">
            <c:chart xmlns:c="http://schemas.openxmlformats.org/drawingml/2006/chart" xmlns:r="http://schemas.openxmlformats.org/officeDocument/2006/relationships" r:id="rId2"/>
          </a:graphicData>
        </a:graphic>
      </p:graphicFrame>
      <p:sp>
        <p:nvSpPr>
          <p:cNvPr id="9" name="Platshållare för innehåll 2"/>
          <p:cNvSpPr txBox="1">
            <a:spLocks/>
          </p:cNvSpPr>
          <p:nvPr/>
        </p:nvSpPr>
        <p:spPr>
          <a:xfrm>
            <a:off x="6923313" y="1814295"/>
            <a:ext cx="4572001" cy="4136568"/>
          </a:xfrm>
          <a:prstGeom prst="rect">
            <a:avLst/>
          </a:prstGeom>
        </p:spPr>
        <p:txBody>
          <a:bodyPr vert="horz" lIns="0" tIns="0" rIns="0" bIns="0" rtlCol="0">
            <a:noAutofit/>
          </a:bodyPr>
          <a:lstStyle>
            <a:lvl1pPr marL="0" marR="0" indent="0" algn="l" defTabSz="1219170" rtl="0" eaLnBrk="1" fontAlgn="auto" latinLnBrk="0" hangingPunct="1">
              <a:lnSpc>
                <a:spcPct val="100000"/>
              </a:lnSpc>
              <a:spcBef>
                <a:spcPct val="20000"/>
              </a:spcBef>
              <a:spcAft>
                <a:spcPts val="0"/>
              </a:spcAft>
              <a:buClrTx/>
              <a:buSzTx/>
              <a:buFontTx/>
              <a:buNone/>
              <a:tabLst/>
              <a:defRPr sz="2400" b="0" kern="1200" baseline="0">
                <a:solidFill>
                  <a:schemeClr val="tx1"/>
                </a:solidFill>
                <a:latin typeface="Arial" pitchFamily="34" charset="0"/>
                <a:ea typeface="+mn-ea"/>
                <a:cs typeface="Arial" pitchFamily="34" charset="0"/>
              </a:defRPr>
            </a:lvl1pPr>
            <a:lvl2pPr marL="609585" indent="0" algn="l" defTabSz="1219170" rtl="0" eaLnBrk="1" latinLnBrk="0" hangingPunct="1">
              <a:spcBef>
                <a:spcPct val="20000"/>
              </a:spcBef>
              <a:buFontTx/>
              <a:buNone/>
              <a:defRPr sz="2400" kern="1200">
                <a:solidFill>
                  <a:schemeClr val="tx1"/>
                </a:solidFill>
                <a:latin typeface="Arial" pitchFamily="34" charset="0"/>
                <a:ea typeface="+mn-ea"/>
                <a:cs typeface="Arial" pitchFamily="34" charset="0"/>
              </a:defRPr>
            </a:lvl2pPr>
            <a:lvl3pPr marL="1219170" indent="0" algn="l" defTabSz="1219170" rtl="0" eaLnBrk="1" latinLnBrk="0" hangingPunct="1">
              <a:spcBef>
                <a:spcPct val="20000"/>
              </a:spcBef>
              <a:buFontTx/>
              <a:buNone/>
              <a:defRPr sz="2400" kern="1200">
                <a:solidFill>
                  <a:schemeClr val="tx1"/>
                </a:solidFill>
                <a:latin typeface="Arial" pitchFamily="34" charset="0"/>
                <a:ea typeface="+mn-ea"/>
                <a:cs typeface="Arial" pitchFamily="34" charset="0"/>
              </a:defRPr>
            </a:lvl3pPr>
            <a:lvl4pPr marL="1828754" indent="0" algn="l" defTabSz="1219170" rtl="0" eaLnBrk="1" latinLnBrk="0" hangingPunct="1">
              <a:spcBef>
                <a:spcPct val="20000"/>
              </a:spcBef>
              <a:buFontTx/>
              <a:buNone/>
              <a:defRPr sz="2400" kern="1200">
                <a:solidFill>
                  <a:schemeClr val="tx1"/>
                </a:solidFill>
                <a:latin typeface="Arial" pitchFamily="34" charset="0"/>
                <a:ea typeface="+mn-ea"/>
                <a:cs typeface="Arial" pitchFamily="34" charset="0"/>
              </a:defRPr>
            </a:lvl4pPr>
            <a:lvl5pPr marL="2438339" indent="0" algn="l" defTabSz="1219170" rtl="0" eaLnBrk="1" latinLnBrk="0" hangingPunct="1">
              <a:spcBef>
                <a:spcPct val="20000"/>
              </a:spcBef>
              <a:buFontTx/>
              <a:buNone/>
              <a:defRPr sz="2400" kern="1200">
                <a:solidFill>
                  <a:schemeClr val="tx1"/>
                </a:solidFill>
                <a:latin typeface="Arial" pitchFamily="34" charset="0"/>
                <a:ea typeface="+mn-ea"/>
                <a:cs typeface="Arial" pitchFamily="34" charset="0"/>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a:lstStyle>
          <a:p>
            <a:pPr marL="457189" indent="-457189">
              <a:buFont typeface="Arial" panose="020B0604020202020204" pitchFamily="34" charset="0"/>
              <a:buChar char="•"/>
            </a:pPr>
            <a:r>
              <a:rPr lang="sv-SE" dirty="0" smtClean="0"/>
              <a:t>Växjö växer med nästan 1000 personer per år. De senaste åren har befolkningstillväxten varit särskilt stor i grupper med låg disponibelinkomst och utbildningsnivå.</a:t>
            </a:r>
          </a:p>
          <a:p>
            <a:pPr marL="457189" indent="-457189">
              <a:buFont typeface="Arial" panose="020B0604020202020204" pitchFamily="34" charset="0"/>
              <a:buChar char="•"/>
            </a:pPr>
            <a:r>
              <a:rPr lang="sv-SE" dirty="0" smtClean="0"/>
              <a:t>Kostnaderna för ekonomiskt bistånd har minskat också justerat för demografi, trots den demografiska utmaningen.</a:t>
            </a:r>
          </a:p>
          <a:p>
            <a:pPr marL="457189" indent="-457189">
              <a:buFont typeface="Arial" panose="020B0604020202020204" pitchFamily="34" charset="0"/>
              <a:buChar char="•"/>
            </a:pPr>
            <a:endParaRPr lang="sv-SE" dirty="0"/>
          </a:p>
        </p:txBody>
      </p:sp>
      <p:sp>
        <p:nvSpPr>
          <p:cNvPr id="11" name="textruta 10"/>
          <p:cNvSpPr txBox="1"/>
          <p:nvPr/>
        </p:nvSpPr>
        <p:spPr>
          <a:xfrm>
            <a:off x="1081521" y="1756229"/>
            <a:ext cx="5420880" cy="461665"/>
          </a:xfrm>
          <a:prstGeom prst="rect">
            <a:avLst/>
          </a:prstGeom>
          <a:noFill/>
        </p:spPr>
        <p:txBody>
          <a:bodyPr wrap="square" rtlCol="0">
            <a:spAutoFit/>
          </a:bodyPr>
          <a:lstStyle/>
          <a:p>
            <a:r>
              <a:rPr lang="sv-SE" sz="2400" i="1" dirty="0" smtClean="0"/>
              <a:t>Kostnad för försörjningsstöd per invånare</a:t>
            </a:r>
            <a:endParaRPr lang="sv-SE" sz="2000" i="1" dirty="0"/>
          </a:p>
        </p:txBody>
      </p:sp>
    </p:spTree>
    <p:extLst>
      <p:ext uri="{BB962C8B-B14F-4D97-AF65-F5344CB8AC3E}">
        <p14:creationId xmlns:p14="http://schemas.microsoft.com/office/powerpoint/2010/main" val="332499138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206131" y="320868"/>
            <a:ext cx="9793088" cy="672075"/>
          </a:xfrm>
        </p:spPr>
        <p:txBody>
          <a:bodyPr/>
          <a:lstStyle/>
          <a:p>
            <a:r>
              <a:rPr lang="sv-SE" dirty="0" smtClean="0"/>
              <a:t>Nya utmaningar kräver nya lösningar</a:t>
            </a:r>
            <a:endParaRPr lang="sv-SE" dirty="0"/>
          </a:p>
        </p:txBody>
      </p:sp>
      <p:sp>
        <p:nvSpPr>
          <p:cNvPr id="3" name="Platshållare för innehåll 2"/>
          <p:cNvSpPr>
            <a:spLocks noGrp="1"/>
          </p:cNvSpPr>
          <p:nvPr>
            <p:ph idx="15"/>
          </p:nvPr>
        </p:nvSpPr>
        <p:spPr>
          <a:xfrm>
            <a:off x="1583499" y="1239681"/>
            <a:ext cx="9793088" cy="4990390"/>
          </a:xfrm>
        </p:spPr>
        <p:txBody>
          <a:bodyPr/>
          <a:lstStyle/>
          <a:p>
            <a:pPr marL="380990" indent="-380990">
              <a:buFont typeface="Arial" panose="020B0604020202020204" pitchFamily="34" charset="0"/>
              <a:buChar char="•"/>
            </a:pPr>
            <a:r>
              <a:rPr lang="sv-SE" dirty="0" smtClean="0"/>
              <a:t>Tack vare en offensiv arbetslinje har utanförskapet pressats tillbaka också i den tuffaste ekonomiska krisen i modern tid.</a:t>
            </a:r>
          </a:p>
          <a:p>
            <a:pPr marL="380990" indent="-380990">
              <a:buFont typeface="Arial" panose="020B0604020202020204" pitchFamily="34" charset="0"/>
              <a:buChar char="•"/>
            </a:pPr>
            <a:r>
              <a:rPr lang="sv-SE" dirty="0" smtClean="0"/>
              <a:t>I krisens spår riskerar ett nytt utanförskap att bita sig fast på höga nivåer i grupper som har särskilt svårt att etablera sig på arbetsmarknaden. Vi ser att unga och nyanlända drabbas särskilt.</a:t>
            </a:r>
          </a:p>
          <a:p>
            <a:pPr marL="380990" indent="-380990">
              <a:buFont typeface="Arial" panose="020B0604020202020204" pitchFamily="34" charset="0"/>
              <a:buChar char="•"/>
            </a:pPr>
            <a:r>
              <a:rPr lang="sv-SE" dirty="0" smtClean="0"/>
              <a:t>Tilltagande </a:t>
            </a:r>
            <a:r>
              <a:rPr lang="sv-SE" dirty="0" smtClean="0"/>
              <a:t>flyktingmottagande </a:t>
            </a:r>
            <a:r>
              <a:rPr lang="sv-SE" dirty="0" smtClean="0"/>
              <a:t>ökar behovet av sänkta trösklar till arbetsmarknaden och ökat offentligt åtagande för matchning.</a:t>
            </a:r>
          </a:p>
          <a:p>
            <a:pPr marL="380990" indent="-380990">
              <a:buFont typeface="Arial" panose="020B0604020202020204" pitchFamily="34" charset="0"/>
              <a:buChar char="•"/>
            </a:pPr>
            <a:r>
              <a:rPr lang="sv-SE" dirty="0" smtClean="0"/>
              <a:t>Den </a:t>
            </a:r>
            <a:r>
              <a:rPr lang="sv-SE" dirty="0"/>
              <a:t>lokala arbetsmarknadspolitiken </a:t>
            </a:r>
            <a:r>
              <a:rPr lang="sv-SE" dirty="0" smtClean="0"/>
              <a:t>som förts har </a:t>
            </a:r>
            <a:r>
              <a:rPr lang="sv-SE" dirty="0"/>
              <a:t>tjänat Växjö kommun väl genom krisen, men </a:t>
            </a:r>
            <a:r>
              <a:rPr lang="sv-SE" dirty="0" smtClean="0"/>
              <a:t>vi behöver </a:t>
            </a:r>
            <a:r>
              <a:rPr lang="sv-SE" dirty="0"/>
              <a:t>nu ställa om till mer av samverkan </a:t>
            </a:r>
            <a:r>
              <a:rPr lang="sv-SE" dirty="0" smtClean="0"/>
              <a:t>med näringslivet och </a:t>
            </a:r>
            <a:r>
              <a:rPr lang="sv-SE" dirty="0"/>
              <a:t>varaktig </a:t>
            </a:r>
            <a:r>
              <a:rPr lang="sv-SE" dirty="0" smtClean="0"/>
              <a:t>sysselsättning</a:t>
            </a:r>
            <a:r>
              <a:rPr lang="sv-SE" dirty="0" smtClean="0"/>
              <a:t>.</a:t>
            </a:r>
          </a:p>
          <a:p>
            <a:pPr marL="380990" indent="-380990">
              <a:buFont typeface="Arial" panose="020B0604020202020204" pitchFamily="34" charset="0"/>
              <a:buChar char="•"/>
            </a:pPr>
            <a:r>
              <a:rPr lang="sv-SE" dirty="0" smtClean="0"/>
              <a:t>Växjölöftet ska fortsätta pressa tillbaka utanförskap och minska kostnaderna för ekonomiskt bistånd.</a:t>
            </a:r>
            <a:endParaRPr lang="sv-SE" dirty="0"/>
          </a:p>
          <a:p>
            <a:pPr marL="380990" indent="-380990">
              <a:buFont typeface="Arial" panose="020B0604020202020204" pitchFamily="34" charset="0"/>
              <a:buChar char="•"/>
            </a:pPr>
            <a:endParaRPr lang="sv-SE" dirty="0"/>
          </a:p>
        </p:txBody>
      </p:sp>
    </p:spTree>
    <p:extLst>
      <p:ext uri="{BB962C8B-B14F-4D97-AF65-F5344CB8AC3E}">
        <p14:creationId xmlns:p14="http://schemas.microsoft.com/office/powerpoint/2010/main" val="93905387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par>
    </p:tnLst>
  </p:timing>
</p:sld>
</file>

<file path=ppt/theme/theme1.xml><?xml version="1.0" encoding="utf-8"?>
<a:theme xmlns:a="http://schemas.openxmlformats.org/drawingml/2006/main" name="Växjö kommuns powerpointmal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owerpointmall 2013 bredbildsformat särprofil.potm" id="{C1852766-7251-4300-B43D-016DB3D1F8DD}" vid="{86BD22F1-13B9-473D-865B-CFF08A2ADBE9}"/>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375</TotalTime>
  <Words>401</Words>
  <Application>Microsoft Office PowerPoint</Application>
  <PresentationFormat>Bredbild</PresentationFormat>
  <Paragraphs>29</Paragraphs>
  <Slides>6</Slides>
  <Notes>2</Notes>
  <HiddenSlides>0</HiddenSlides>
  <MMClips>0</MMClips>
  <ScaleCrop>false</ScaleCrop>
  <HeadingPairs>
    <vt:vector size="6" baseType="variant">
      <vt:variant>
        <vt:lpstr>Använt teckensnitt</vt:lpstr>
      </vt:variant>
      <vt:variant>
        <vt:i4>2</vt:i4>
      </vt:variant>
      <vt:variant>
        <vt:lpstr>Tema</vt:lpstr>
      </vt:variant>
      <vt:variant>
        <vt:i4>1</vt:i4>
      </vt:variant>
      <vt:variant>
        <vt:lpstr>Bildrubriker</vt:lpstr>
      </vt:variant>
      <vt:variant>
        <vt:i4>6</vt:i4>
      </vt:variant>
    </vt:vector>
  </HeadingPairs>
  <TitlesOfParts>
    <vt:vector size="9" baseType="lpstr">
      <vt:lpstr>Arial</vt:lpstr>
      <vt:lpstr>Calibri</vt:lpstr>
      <vt:lpstr>Växjö kommuns powerpointmall</vt:lpstr>
      <vt:lpstr>Utanförskapet pressas tillbaka i Växjö     - Utveckling av ekonomiskt bistånd 2012-2015</vt:lpstr>
      <vt:lpstr>PowerPoint-presentation</vt:lpstr>
      <vt:lpstr>PowerPoint-presentation</vt:lpstr>
      <vt:lpstr>Offensiv arbetslinje pressar tillbaka utanförskap, trots demografiska utmaningar</vt:lpstr>
      <vt:lpstr>Kostnaderna för försörjningsstöd minskar per växjöbo</vt:lpstr>
      <vt:lpstr>Nya utmaningar kräver nya lösningar</vt:lpstr>
    </vt:vector>
  </TitlesOfParts>
  <Company>Växjö kommun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Utanförskapet pressas tillbaka     - Utveckling av ekonomiskt bistånd 2012-2015</dc:title>
  <dc:creator>Rosengren Oliver</dc:creator>
  <cp:lastModifiedBy>Rosengren Oliver</cp:lastModifiedBy>
  <cp:revision>8</cp:revision>
  <dcterms:created xsi:type="dcterms:W3CDTF">2016-01-13T10:47:31Z</dcterms:created>
  <dcterms:modified xsi:type="dcterms:W3CDTF">2016-01-13T17:03:11Z</dcterms:modified>
</cp:coreProperties>
</file>