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96" r:id="rId2"/>
  </p:sldMasterIdLst>
  <p:notesMasterIdLst>
    <p:notesMasterId r:id="rId9"/>
  </p:notesMasterIdLst>
  <p:sldIdLst>
    <p:sldId id="383" r:id="rId3"/>
    <p:sldId id="377" r:id="rId4"/>
    <p:sldId id="375" r:id="rId5"/>
    <p:sldId id="380" r:id="rId6"/>
    <p:sldId id="381" r:id="rId7"/>
    <p:sldId id="382" r:id="rId8"/>
  </p:sldIdLst>
  <p:sldSz cx="9144000" cy="6858000" type="screen4x3"/>
  <p:notesSz cx="6794500" cy="9931400"/>
  <p:custDataLst>
    <p:tags r:id="rId1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C"/>
    <a:srgbClr val="A8CCDD"/>
    <a:srgbClr val="FBB040"/>
    <a:srgbClr val="ED6737"/>
    <a:srgbClr val="F39675"/>
    <a:srgbClr val="FFFFFF"/>
    <a:srgbClr val="281051"/>
    <a:srgbClr val="A1C46B"/>
    <a:srgbClr val="BCBEC0"/>
    <a:srgbClr val="008E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366" autoAdjust="0"/>
  </p:normalViewPr>
  <p:slideViewPr>
    <p:cSldViewPr snapToGrid="0">
      <p:cViewPr>
        <p:scale>
          <a:sx n="87" d="100"/>
          <a:sy n="87" d="100"/>
        </p:scale>
        <p:origin x="-2562" y="-1080"/>
      </p:cViewPr>
      <p:guideLst>
        <p:guide orient="horz" pos="1191"/>
        <p:guide orient="horz" pos="250"/>
        <p:guide orient="horz" pos="28"/>
        <p:guide orient="horz" pos="3614"/>
        <p:guide pos="236"/>
        <p:guide pos="50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04"/>
    </p:cViewPr>
  </p:sorterViewPr>
  <p:notesViewPr>
    <p:cSldViewPr snapToGrid="0" showGuides="1"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404465201441722E-2"/>
          <c:y val="7.3179226887754413E-3"/>
          <c:w val="0.90082055249342208"/>
          <c:h val="0.91176280498871409"/>
        </c:manualLayout>
      </c:layout>
      <c:barChart>
        <c:barDir val="col"/>
        <c:grouping val="clustered"/>
        <c:ser>
          <c:idx val="12"/>
          <c:order val="0"/>
          <c:tx>
            <c:strRef>
              <c:f>Sheet1!$B$1</c:f>
              <c:strCache>
                <c:ptCount val="1"/>
                <c:pt idx="0">
                  <c:v>August 2007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Sheet1!$B$2:$B$8</c:f>
            </c:numRef>
          </c:val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2. kvartal 2008</c:v>
                </c:pt>
              </c:strCache>
            </c:strRef>
          </c:tx>
          <c:spPr>
            <a:solidFill>
              <a:srgbClr val="F39675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Sheet1!$C$2:$C$8</c:f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3. kvartal 2008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Sheet1!$D$2:$D$8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 kvartal 2008</c:v>
                </c:pt>
              </c:strCache>
            </c:strRef>
          </c:tx>
          <c:spPr>
            <a:solidFill>
              <a:schemeClr val="tx2"/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Sheet1!$E$2:$E$8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1. kvartal 2009</c:v>
                </c:pt>
              </c:strCache>
            </c:strRef>
          </c:tx>
          <c:spPr>
            <a:solidFill>
              <a:srgbClr val="009999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Sheet1!$F$2:$F$8</c:f>
            </c:numRef>
          </c:val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2. kvartal 2009</c:v>
                </c:pt>
              </c:strCache>
            </c:strRef>
          </c:tx>
          <c:spPr>
            <a:solidFill>
              <a:srgbClr val="F39675"/>
            </a:solidFill>
            <a:ln w="13112">
              <a:noFill/>
              <a:prstDash val="solid"/>
            </a:ln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numFmt formatCode="0\ %" sourceLinked="0"/>
            <c:spPr>
              <a:noFill/>
              <a:ln w="26225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Sheet1!$G$2:$G$8</c:f>
              <c:numCache>
                <c:formatCode>0\ %</c:formatCode>
                <c:ptCount val="7"/>
                <c:pt idx="0">
                  <c:v>0.28000000000000008</c:v>
                </c:pt>
                <c:pt idx="1">
                  <c:v>0.14000000000000001</c:v>
                </c:pt>
                <c:pt idx="2">
                  <c:v>0.11000000000000001</c:v>
                </c:pt>
                <c:pt idx="3">
                  <c:v>9.0000000000000038E-2</c:v>
                </c:pt>
                <c:pt idx="4">
                  <c:v>3.0000000000000006E-2</c:v>
                </c:pt>
                <c:pt idx="5">
                  <c:v>7.0000000000000034E-2</c:v>
                </c:pt>
                <c:pt idx="6">
                  <c:v>0.29000000000000009</c:v>
                </c:pt>
              </c:numCache>
            </c:numRef>
          </c:val>
        </c:ser>
        <c:ser>
          <c:idx val="2"/>
          <c:order val="6"/>
          <c:tx>
            <c:strRef>
              <c:f>Sheet1!$H$1</c:f>
              <c:strCache>
                <c:ptCount val="1"/>
                <c:pt idx="0">
                  <c:v>3. kvartal 2009</c:v>
                </c:pt>
              </c:strCache>
            </c:strRef>
          </c:tx>
          <c:spPr>
            <a:solidFill>
              <a:srgbClr val="FFC000"/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Sheet1!$H$2:$H$8</c:f>
            </c:numRef>
          </c:val>
        </c:ser>
        <c:ser>
          <c:idx val="5"/>
          <c:order val="7"/>
          <c:tx>
            <c:strRef>
              <c:f>Sheet1!$I$1</c:f>
              <c:strCache>
                <c:ptCount val="1"/>
                <c:pt idx="0">
                  <c:v>4. kvartal 2009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Sheet1!$I$2:$I$8</c:f>
            </c:numRef>
          </c:val>
        </c:ser>
        <c:ser>
          <c:idx val="6"/>
          <c:order val="8"/>
          <c:tx>
            <c:strRef>
              <c:f>Sheet1!$J$1</c:f>
              <c:strCache>
                <c:ptCount val="1"/>
                <c:pt idx="0">
                  <c:v>1. kvartal 2010</c:v>
                </c:pt>
              </c:strCache>
            </c:strRef>
          </c:tx>
          <c:spPr>
            <a:solidFill>
              <a:srgbClr val="009999">
                <a:lumMod val="20000"/>
                <a:lumOff val="80000"/>
              </a:srgb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Sheet1!$J$2:$J$8</c:f>
            </c:numRef>
          </c:val>
        </c:ser>
        <c:ser>
          <c:idx val="7"/>
          <c:order val="9"/>
          <c:tx>
            <c:strRef>
              <c:f>Sheet1!$K$1</c:f>
              <c:strCache>
                <c:ptCount val="1"/>
                <c:pt idx="0">
                  <c:v>2. kvartal 2010</c:v>
                </c:pt>
              </c:strCache>
            </c:strRef>
          </c:tx>
          <c:spPr>
            <a:solidFill>
              <a:srgbClr val="ED6737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Sheet1!$K$2:$K$8</c:f>
              <c:numCache>
                <c:formatCode>0\ %</c:formatCode>
                <c:ptCount val="7"/>
                <c:pt idx="0">
                  <c:v>0.33000000000000013</c:v>
                </c:pt>
                <c:pt idx="1">
                  <c:v>0.13</c:v>
                </c:pt>
                <c:pt idx="2">
                  <c:v>0.1</c:v>
                </c:pt>
                <c:pt idx="3">
                  <c:v>6.0000000000000019E-2</c:v>
                </c:pt>
                <c:pt idx="4">
                  <c:v>4.0000000000000015E-2</c:v>
                </c:pt>
                <c:pt idx="5">
                  <c:v>5.000000000000001E-2</c:v>
                </c:pt>
                <c:pt idx="6">
                  <c:v>0.3000000000000001</c:v>
                </c:pt>
              </c:numCache>
            </c:numRef>
          </c:val>
        </c:ser>
        <c:ser>
          <c:idx val="9"/>
          <c:order val="10"/>
          <c:tx>
            <c:strRef>
              <c:f>Sheet1!$L$1</c:f>
              <c:strCache>
                <c:ptCount val="1"/>
                <c:pt idx="0">
                  <c:v>3. kvartal 2010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Sheet1!$L$2:$L$8</c:f>
            </c:numRef>
          </c:val>
        </c:ser>
        <c:ser>
          <c:idx val="10"/>
          <c:order val="11"/>
          <c:tx>
            <c:strRef>
              <c:f>Sheet1!$M$1</c:f>
              <c:strCache>
                <c:ptCount val="1"/>
                <c:pt idx="0">
                  <c:v>4. kvartal 2010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Sheet1!$M$2:$M$8</c:f>
            </c:numRef>
          </c:val>
        </c:ser>
        <c:ser>
          <c:idx val="11"/>
          <c:order val="12"/>
          <c:tx>
            <c:strRef>
              <c:f>Sheet1!$N$1</c:f>
              <c:strCache>
                <c:ptCount val="1"/>
                <c:pt idx="0">
                  <c:v>1. kvartal 2011</c:v>
                </c:pt>
              </c:strCache>
            </c:strRef>
          </c:tx>
          <c:spPr>
            <a:solidFill>
              <a:srgbClr val="333399">
                <a:lumMod val="20000"/>
                <a:lumOff val="80000"/>
              </a:srgb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Sheet1!$N$2:$N$8</c:f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2. kvartal 2011</c:v>
                </c:pt>
              </c:strCache>
            </c:strRef>
          </c:tx>
          <c:spPr>
            <a:solidFill>
              <a:srgbClr val="FBB040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Sheet1!$O$2:$O$8</c:f>
              <c:numCache>
                <c:formatCode>0\ %</c:formatCode>
                <c:ptCount val="7"/>
                <c:pt idx="0">
                  <c:v>0.32000000000000012</c:v>
                </c:pt>
                <c:pt idx="1">
                  <c:v>0.2</c:v>
                </c:pt>
                <c:pt idx="2">
                  <c:v>7.0000000000000034E-2</c:v>
                </c:pt>
                <c:pt idx="3">
                  <c:v>7.0000000000000034E-2</c:v>
                </c:pt>
                <c:pt idx="4">
                  <c:v>4.0000000000000015E-2</c:v>
                </c:pt>
                <c:pt idx="5">
                  <c:v>5.000000000000001E-2</c:v>
                </c:pt>
                <c:pt idx="6">
                  <c:v>0.25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3. kvartal 2011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Sheet1!$P$2:$P$8</c:f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4. kvartal 2011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Sheet1!$Q$2:$Q$8</c:f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1. kvartal 2012</c:v>
                </c:pt>
              </c:strCache>
            </c:strRef>
          </c:tx>
          <c:spPr>
            <a:solidFill>
              <a:srgbClr val="333399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Sheet1!$R$2:$R$8</c:f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2. kvartal 2012</c:v>
                </c:pt>
              </c:strCache>
            </c:strRef>
          </c:tx>
          <c:spPr>
            <a:solidFill>
              <a:srgbClr val="A8CCDD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Sheet1!$S$2:$S$8</c:f>
              <c:numCache>
                <c:formatCode>0\ %</c:formatCode>
                <c:ptCount val="7"/>
                <c:pt idx="0">
                  <c:v>0.35000000000000009</c:v>
                </c:pt>
                <c:pt idx="1">
                  <c:v>0.14000000000000001</c:v>
                </c:pt>
                <c:pt idx="2">
                  <c:v>9.0000000000000038E-2</c:v>
                </c:pt>
                <c:pt idx="3">
                  <c:v>6.0000000000000019E-2</c:v>
                </c:pt>
                <c:pt idx="4">
                  <c:v>3.0000000000000006E-2</c:v>
                </c:pt>
                <c:pt idx="5">
                  <c:v>8.0000000000000029E-2</c:v>
                </c:pt>
                <c:pt idx="6">
                  <c:v>0.24000000000000005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2. kvartal 2013</c:v>
                </c:pt>
              </c:strCache>
            </c:strRef>
          </c:tx>
          <c:spPr>
            <a:solidFill>
              <a:srgbClr val="009D9C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Sheet1!$T$2:$T$8</c:f>
              <c:numCache>
                <c:formatCode>0\ %</c:formatCode>
                <c:ptCount val="7"/>
                <c:pt idx="0">
                  <c:v>0.37600000000000011</c:v>
                </c:pt>
                <c:pt idx="1">
                  <c:v>0.128</c:v>
                </c:pt>
                <c:pt idx="2">
                  <c:v>7.5000000000000025E-2</c:v>
                </c:pt>
                <c:pt idx="3">
                  <c:v>5.2000000000000005E-2</c:v>
                </c:pt>
                <c:pt idx="4">
                  <c:v>4.9000000000000023E-2</c:v>
                </c:pt>
                <c:pt idx="5">
                  <c:v>7.3000000000000023E-2</c:v>
                </c:pt>
                <c:pt idx="6">
                  <c:v>0.24300000000000005</c:v>
                </c:pt>
              </c:numCache>
            </c:numRef>
          </c:val>
        </c:ser>
        <c:dLbls>
          <c:showVal val="1"/>
        </c:dLbls>
        <c:gapWidth val="50"/>
        <c:axId val="144220928"/>
        <c:axId val="144222464"/>
      </c:barChart>
      <c:catAx>
        <c:axId val="144220928"/>
        <c:scaling>
          <c:orientation val="minMax"/>
        </c:scaling>
        <c:axPos val="b"/>
        <c:numFmt formatCode="0\ %" sourceLinked="1"/>
        <c:tickLblPos val="nextTo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44222464"/>
        <c:crosses val="autoZero"/>
        <c:auto val="1"/>
        <c:lblAlgn val="ctr"/>
        <c:lblOffset val="100"/>
        <c:tickLblSkip val="1"/>
        <c:tickMarkSkip val="1"/>
      </c:catAx>
      <c:valAx>
        <c:axId val="144222464"/>
        <c:scaling>
          <c:orientation val="minMax"/>
          <c:max val="1"/>
          <c:min val="0"/>
        </c:scaling>
        <c:axPos val="l"/>
        <c:numFmt formatCode="0\ %" sourceLinked="0"/>
        <c:tickLblPos val="nextTo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44220928"/>
        <c:crosses val="autoZero"/>
        <c:crossBetween val="between"/>
        <c:majorUnit val="0.2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21680401757647147"/>
          <c:y val="3.326330268439992E-2"/>
          <c:w val="0.14307913366535718"/>
          <c:h val="0.28847760223093638"/>
        </c:manualLayout>
      </c:layout>
      <c:spPr>
        <a:solidFill>
          <a:schemeClr val="bg1"/>
        </a:solidFill>
        <a:ln w="26225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nb-NO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9040354994781898E-2"/>
          <c:y val="2.0611921045133211E-2"/>
          <c:w val="0.90082055249342496"/>
          <c:h val="0.85829805581860763"/>
        </c:manualLayout>
      </c:layout>
      <c:barChart>
        <c:barDir val="col"/>
        <c:grouping val="clustered"/>
        <c:ser>
          <c:idx val="12"/>
          <c:order val="0"/>
          <c:tx>
            <c:strRef>
              <c:f>Sheet1!$B$1</c:f>
              <c:strCache>
                <c:ptCount val="1"/>
                <c:pt idx="0">
                  <c:v>August 2007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Sheet1!$B$2:$B$8</c:f>
            </c:numRef>
          </c:val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2. kvartal 2008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Sheet1!$C$2:$C$8</c:f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3. kvartal 2008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Sheet1!$D$2:$D$8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 kvartal 2008</c:v>
                </c:pt>
              </c:strCache>
            </c:strRef>
          </c:tx>
          <c:spPr>
            <a:solidFill>
              <a:schemeClr val="tx2"/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Sheet1!$E$2:$E$8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1. kvartal 2009</c:v>
                </c:pt>
              </c:strCache>
            </c:strRef>
          </c:tx>
          <c:spPr>
            <a:solidFill>
              <a:srgbClr val="333399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Sheet1!$F$2:$F$8</c:f>
            </c:numRef>
          </c:val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2. kvartal 2009</c:v>
                </c:pt>
              </c:strCache>
            </c:strRef>
          </c:tx>
          <c:spPr>
            <a:solidFill>
              <a:srgbClr val="FF3300">
                <a:lumMod val="20000"/>
                <a:lumOff val="80000"/>
              </a:srgbClr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Sheet1!$G$2:$G$8</c:f>
            </c:numRef>
          </c:val>
        </c:ser>
        <c:ser>
          <c:idx val="2"/>
          <c:order val="6"/>
          <c:tx>
            <c:strRef>
              <c:f>Sheet1!$H$1</c:f>
              <c:strCache>
                <c:ptCount val="1"/>
                <c:pt idx="0">
                  <c:v>3. kvartal 2009</c:v>
                </c:pt>
              </c:strCache>
            </c:strRef>
          </c:tx>
          <c:spPr>
            <a:solidFill>
              <a:srgbClr val="FFC000"/>
            </a:solidFill>
            <a:ln w="13112">
              <a:noFill/>
              <a:prstDash val="solid"/>
            </a:ln>
          </c:spPr>
          <c:dLbls>
            <c:numFmt formatCode="0\ %" sourceLinked="0"/>
            <c:spPr>
              <a:noFill/>
              <a:ln w="26225">
                <a:noFill/>
              </a:ln>
            </c:sp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Sheet1!$H$2:$H$8</c:f>
            </c:numRef>
          </c:val>
        </c:ser>
        <c:ser>
          <c:idx val="5"/>
          <c:order val="7"/>
          <c:tx>
            <c:strRef>
              <c:f>Sheet1!$I$1</c:f>
              <c:strCache>
                <c:ptCount val="1"/>
                <c:pt idx="0">
                  <c:v>4. kvartal 2009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Sheet1!$I$2:$I$8</c:f>
            </c:numRef>
          </c:val>
        </c:ser>
        <c:ser>
          <c:idx val="6"/>
          <c:order val="8"/>
          <c:tx>
            <c:strRef>
              <c:f>Sheet1!$J$1</c:f>
              <c:strCache>
                <c:ptCount val="1"/>
                <c:pt idx="0">
                  <c:v>1. kvartal 2010</c:v>
                </c:pt>
              </c:strCache>
            </c:strRef>
          </c:tx>
          <c:spPr>
            <a:solidFill>
              <a:srgbClr val="333399">
                <a:lumMod val="20000"/>
                <a:lumOff val="80000"/>
              </a:srgb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Sheet1!$J$2:$J$8</c:f>
            </c:numRef>
          </c:val>
        </c:ser>
        <c:ser>
          <c:idx val="7"/>
          <c:order val="9"/>
          <c:tx>
            <c:strRef>
              <c:f>Sheet1!$K$1</c:f>
              <c:strCache>
                <c:ptCount val="1"/>
                <c:pt idx="0">
                  <c:v>2. kvartal 2010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Sheet1!$K$2:$K$8</c:f>
            </c:numRef>
          </c:val>
        </c:ser>
        <c:ser>
          <c:idx val="9"/>
          <c:order val="10"/>
          <c:tx>
            <c:strRef>
              <c:f>Sheet1!$L$1</c:f>
              <c:strCache>
                <c:ptCount val="1"/>
                <c:pt idx="0">
                  <c:v>3. kvartal 2010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Sheet1!$L$2:$L$8</c:f>
            </c:numRef>
          </c:val>
        </c:ser>
        <c:ser>
          <c:idx val="10"/>
          <c:order val="11"/>
          <c:tx>
            <c:strRef>
              <c:f>Sheet1!$M$1</c:f>
              <c:strCache>
                <c:ptCount val="1"/>
                <c:pt idx="0">
                  <c:v>4. kvartal 2010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Sheet1!$M$2:$M$8</c:f>
            </c:numRef>
          </c:val>
        </c:ser>
        <c:ser>
          <c:idx val="11"/>
          <c:order val="12"/>
          <c:tx>
            <c:strRef>
              <c:f>Sheet1!$N$1</c:f>
              <c:strCache>
                <c:ptCount val="1"/>
                <c:pt idx="0">
                  <c:v>1. kvartal 2011</c:v>
                </c:pt>
              </c:strCache>
            </c:strRef>
          </c:tx>
          <c:spPr>
            <a:solidFill>
              <a:srgbClr val="009999">
                <a:lumMod val="20000"/>
                <a:lumOff val="80000"/>
              </a:srgb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Sheet1!$N$2:$N$8</c:f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2. kvartal 2011</c:v>
                </c:pt>
              </c:strCache>
            </c:strRef>
          </c:tx>
          <c:spPr>
            <a:solidFill>
              <a:srgbClr val="009999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Sheet1!$O$2:$O$8</c:f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4. kvartal 2011</c:v>
                </c:pt>
              </c:strCache>
            </c:strRef>
          </c:tx>
          <c:spPr>
            <a:solidFill>
              <a:srgbClr val="008E94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Sheet1!$P$2:$P$8</c:f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1. kvartal 2012</c:v>
                </c:pt>
              </c:strCache>
            </c:strRef>
          </c:tx>
          <c:spPr>
            <a:solidFill>
              <a:srgbClr val="F39675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Sheet1!$Q$2:$Q$8</c:f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2. kvartal 2012</c:v>
                </c:pt>
              </c:strCache>
            </c:strRef>
          </c:tx>
          <c:spPr>
            <a:solidFill>
              <a:srgbClr val="F39675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Sheet1!$R$2:$R$8</c:f>
              <c:numCache>
                <c:formatCode>0\ %</c:formatCode>
                <c:ptCount val="7"/>
                <c:pt idx="0">
                  <c:v>0.35000000000000009</c:v>
                </c:pt>
                <c:pt idx="1">
                  <c:v>0.14000000000000001</c:v>
                </c:pt>
                <c:pt idx="2">
                  <c:v>9.0000000000000024E-2</c:v>
                </c:pt>
                <c:pt idx="3">
                  <c:v>6.0000000000000019E-2</c:v>
                </c:pt>
                <c:pt idx="4">
                  <c:v>3.0000000000000002E-2</c:v>
                </c:pt>
                <c:pt idx="5">
                  <c:v>8.0000000000000029E-2</c:v>
                </c:pt>
                <c:pt idx="6">
                  <c:v>0.24000000000000005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3. kvartal 2012</c:v>
                </c:pt>
              </c:strCache>
            </c:strRef>
          </c:tx>
          <c:spPr>
            <a:solidFill>
              <a:srgbClr val="ED6737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Sheet1!$S$2:$S$8</c:f>
              <c:numCache>
                <c:formatCode>0\ %</c:formatCode>
                <c:ptCount val="7"/>
                <c:pt idx="0">
                  <c:v>0.32000000000000012</c:v>
                </c:pt>
                <c:pt idx="1">
                  <c:v>0.15000000000000005</c:v>
                </c:pt>
                <c:pt idx="2">
                  <c:v>7.0000000000000021E-2</c:v>
                </c:pt>
                <c:pt idx="3">
                  <c:v>7.0000000000000021E-2</c:v>
                </c:pt>
                <c:pt idx="4">
                  <c:v>2.0000000000000007E-2</c:v>
                </c:pt>
                <c:pt idx="5">
                  <c:v>7.0000000000000021E-2</c:v>
                </c:pt>
                <c:pt idx="6">
                  <c:v>0.3000000000000001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4. kvartal 2012</c:v>
                </c:pt>
              </c:strCache>
            </c:strRef>
          </c:tx>
          <c:spPr>
            <a:solidFill>
              <a:srgbClr val="FBB040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Sheet1!$T$2:$T$8</c:f>
              <c:numCache>
                <c:formatCode>0\ %</c:formatCode>
                <c:ptCount val="7"/>
                <c:pt idx="0">
                  <c:v>0.29400000000000009</c:v>
                </c:pt>
                <c:pt idx="1">
                  <c:v>0.21500000000000005</c:v>
                </c:pt>
                <c:pt idx="2">
                  <c:v>9.6000000000000002E-2</c:v>
                </c:pt>
                <c:pt idx="3">
                  <c:v>4.7000000000000014E-2</c:v>
                </c:pt>
                <c:pt idx="4">
                  <c:v>3.6999999999999998E-2</c:v>
                </c:pt>
                <c:pt idx="5">
                  <c:v>7.3999999999999996E-2</c:v>
                </c:pt>
                <c:pt idx="6">
                  <c:v>0.23600000000000004</c:v>
                </c:pt>
              </c:numCache>
            </c:numRef>
          </c:val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1. kvartal 2013</c:v>
                </c:pt>
              </c:strCache>
            </c:strRef>
          </c:tx>
          <c:spPr>
            <a:solidFill>
              <a:srgbClr val="A8CCDD"/>
            </a:solidFill>
            <a:effectLst>
              <a:outerShdw blurRad="50800" dist="50800" dir="2700000" algn="ctr" rotWithShape="0">
                <a:srgbClr val="000000">
                  <a:alpha val="40000"/>
                </a:srgb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Sheet1!$U$2:$U$8</c:f>
              <c:numCache>
                <c:formatCode>0\ %</c:formatCode>
                <c:ptCount val="7"/>
                <c:pt idx="0">
                  <c:v>0.37800000000000011</c:v>
                </c:pt>
                <c:pt idx="1">
                  <c:v>0.19400000000000001</c:v>
                </c:pt>
                <c:pt idx="2">
                  <c:v>8.4000000000000047E-2</c:v>
                </c:pt>
                <c:pt idx="3">
                  <c:v>0.05</c:v>
                </c:pt>
                <c:pt idx="4">
                  <c:v>2.9000000000000001E-2</c:v>
                </c:pt>
                <c:pt idx="5">
                  <c:v>5.5000000000000014E-2</c:v>
                </c:pt>
                <c:pt idx="6">
                  <c:v>0.21000000000000005</c:v>
                </c:pt>
              </c:numCache>
            </c:numRef>
          </c:val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2. kvartal 2013</c:v>
                </c:pt>
              </c:strCache>
            </c:strRef>
          </c:tx>
          <c:spPr>
            <a:solidFill>
              <a:srgbClr val="009D9C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Hver dag/ Daglig</c:v>
                </c:pt>
                <c:pt idx="1">
                  <c:v>3-5 ganger i uken</c:v>
                </c:pt>
                <c:pt idx="2">
                  <c:v>1-2 ganger i uken</c:v>
                </c:pt>
                <c:pt idx="3">
                  <c:v>2-3 ganger i måneden</c:v>
                </c:pt>
                <c:pt idx="4">
                  <c:v>ca 1 gang i måneden</c:v>
                </c:pt>
                <c:pt idx="5">
                  <c:v>Sjeldnere</c:v>
                </c:pt>
                <c:pt idx="6">
                  <c:v>Aldri</c:v>
                </c:pt>
              </c:strCache>
            </c:strRef>
          </c:cat>
          <c:val>
            <c:numRef>
              <c:f>Sheet1!$V$2:$V$8</c:f>
              <c:numCache>
                <c:formatCode>0\ %</c:formatCode>
                <c:ptCount val="7"/>
                <c:pt idx="0">
                  <c:v>0.37600000000000011</c:v>
                </c:pt>
                <c:pt idx="1">
                  <c:v>0.128</c:v>
                </c:pt>
                <c:pt idx="2">
                  <c:v>7.5000000000000011E-2</c:v>
                </c:pt>
                <c:pt idx="3">
                  <c:v>5.1999999999999998E-2</c:v>
                </c:pt>
                <c:pt idx="4">
                  <c:v>4.9000000000000016E-2</c:v>
                </c:pt>
                <c:pt idx="5">
                  <c:v>7.3000000000000009E-2</c:v>
                </c:pt>
                <c:pt idx="6">
                  <c:v>0.24300000000000005</c:v>
                </c:pt>
              </c:numCache>
            </c:numRef>
          </c:val>
        </c:ser>
        <c:dLbls>
          <c:showVal val="1"/>
        </c:dLbls>
        <c:gapWidth val="50"/>
        <c:axId val="145037568"/>
        <c:axId val="145036800"/>
      </c:barChart>
      <c:catAx>
        <c:axId val="145037568"/>
        <c:scaling>
          <c:orientation val="minMax"/>
        </c:scaling>
        <c:axPos val="b"/>
        <c:numFmt formatCode="0\ %" sourceLinked="1"/>
        <c:tickLblPos val="nextTo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45036800"/>
        <c:crosses val="autoZero"/>
        <c:auto val="1"/>
        <c:lblAlgn val="ctr"/>
        <c:lblOffset val="100"/>
        <c:tickLblSkip val="1"/>
        <c:tickMarkSkip val="1"/>
      </c:catAx>
      <c:valAx>
        <c:axId val="145036800"/>
        <c:scaling>
          <c:orientation val="minMax"/>
          <c:max val="1"/>
          <c:min val="0"/>
        </c:scaling>
        <c:axPos val="l"/>
        <c:numFmt formatCode="0\ %" sourceLinked="0"/>
        <c:tickLblPos val="nextTo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45037568"/>
        <c:crosses val="autoZero"/>
        <c:crossBetween val="between"/>
        <c:majorUnit val="0.2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8966477649718338"/>
          <c:y val="5.8588666024706818E-2"/>
          <c:w val="0.14307913366535718"/>
          <c:h val="0.28847760223093638"/>
        </c:manualLayout>
      </c:layout>
      <c:spPr>
        <a:solidFill>
          <a:schemeClr val="bg1"/>
        </a:solidFill>
        <a:ln w="26225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nb-NO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535280168107586"/>
          <c:y val="0.13014416864914638"/>
          <c:w val="0.83464719831892464"/>
          <c:h val="0.55819570382860062"/>
        </c:manualLayout>
      </c:layout>
      <c:lineChart>
        <c:grouping val="standard"/>
        <c:ser>
          <c:idx val="1"/>
          <c:order val="0"/>
          <c:tx>
            <c:strRef>
              <c:f>Sheet1!$A$2</c:f>
              <c:strCache>
                <c:ptCount val="1"/>
                <c:pt idx="0">
                  <c:v>Hver dag/ daglig</c:v>
                </c:pt>
              </c:strCache>
            </c:strRef>
          </c:tx>
          <c:spPr>
            <a:ln>
              <a:solidFill>
                <a:srgbClr val="333399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Sheet1!$B$2:$U$2</c:f>
              <c:numCache>
                <c:formatCode>0\ %</c:formatCode>
                <c:ptCount val="18"/>
                <c:pt idx="0">
                  <c:v>0.28780052893950642</c:v>
                </c:pt>
                <c:pt idx="1">
                  <c:v>0.28000000000000008</c:v>
                </c:pt>
                <c:pt idx="2">
                  <c:v>0.29000000000000009</c:v>
                </c:pt>
                <c:pt idx="3">
                  <c:v>0.3000000000000001</c:v>
                </c:pt>
                <c:pt idx="4">
                  <c:v>0.3000000000000001</c:v>
                </c:pt>
                <c:pt idx="5">
                  <c:v>0.33000000000000013</c:v>
                </c:pt>
                <c:pt idx="6">
                  <c:v>0.31000000000000011</c:v>
                </c:pt>
                <c:pt idx="7">
                  <c:v>0.33000000000000013</c:v>
                </c:pt>
                <c:pt idx="8">
                  <c:v>0.31000000000000011</c:v>
                </c:pt>
                <c:pt idx="9">
                  <c:v>0.32000000000000012</c:v>
                </c:pt>
                <c:pt idx="10">
                  <c:v>0.34</c:v>
                </c:pt>
                <c:pt idx="11">
                  <c:v>0.3600000000000001</c:v>
                </c:pt>
                <c:pt idx="12">
                  <c:v>0.3000000000000001</c:v>
                </c:pt>
                <c:pt idx="13">
                  <c:v>0.35000000000000009</c:v>
                </c:pt>
                <c:pt idx="14">
                  <c:v>0.32000000000000012</c:v>
                </c:pt>
                <c:pt idx="15">
                  <c:v>0.29000000000000009</c:v>
                </c:pt>
                <c:pt idx="16">
                  <c:v>0.37800000000000011</c:v>
                </c:pt>
                <c:pt idx="17">
                  <c:v>0.37600000000000011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3-5 ganger i uken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Sheet1!$B$3:$U$3</c:f>
              <c:numCache>
                <c:formatCode>0\ %</c:formatCode>
                <c:ptCount val="18"/>
                <c:pt idx="0">
                  <c:v>0.16407369147481538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0.18000000000000005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0.17</c:v>
                </c:pt>
                <c:pt idx="9">
                  <c:v>0.2</c:v>
                </c:pt>
                <c:pt idx="10">
                  <c:v>0.13</c:v>
                </c:pt>
                <c:pt idx="11">
                  <c:v>0.14000000000000001</c:v>
                </c:pt>
                <c:pt idx="12">
                  <c:v>0.15000000000000005</c:v>
                </c:pt>
                <c:pt idx="13">
                  <c:v>0.14000000000000001</c:v>
                </c:pt>
                <c:pt idx="14">
                  <c:v>0.15000000000000005</c:v>
                </c:pt>
                <c:pt idx="15">
                  <c:v>0.21000000000000005</c:v>
                </c:pt>
                <c:pt idx="16">
                  <c:v>0.19400000000000001</c:v>
                </c:pt>
                <c:pt idx="17">
                  <c:v>0.128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1-2 ganger i uken</c:v>
                </c:pt>
              </c:strCache>
            </c:strRef>
          </c:tx>
          <c:spPr>
            <a:ln>
              <a:solidFill>
                <a:srgbClr val="009999">
                  <a:lumMod val="20000"/>
                  <a:lumOff val="80000"/>
                </a:srgb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Sheet1!$B$4:$U$4</c:f>
              <c:numCache>
                <c:formatCode>0\ %</c:formatCode>
                <c:ptCount val="18"/>
                <c:pt idx="0">
                  <c:v>6.8386863097253711E-2</c:v>
                </c:pt>
                <c:pt idx="1">
                  <c:v>0.11</c:v>
                </c:pt>
                <c:pt idx="2">
                  <c:v>0.11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0.11</c:v>
                </c:pt>
                <c:pt idx="7">
                  <c:v>0.1</c:v>
                </c:pt>
                <c:pt idx="8">
                  <c:v>0.1</c:v>
                </c:pt>
                <c:pt idx="9">
                  <c:v>7.0000000000000021E-2</c:v>
                </c:pt>
                <c:pt idx="10">
                  <c:v>9.0000000000000024E-2</c:v>
                </c:pt>
                <c:pt idx="11">
                  <c:v>9.0000000000000024E-2</c:v>
                </c:pt>
                <c:pt idx="12">
                  <c:v>0.12000000000000002</c:v>
                </c:pt>
                <c:pt idx="13">
                  <c:v>9.0000000000000024E-2</c:v>
                </c:pt>
                <c:pt idx="14">
                  <c:v>7.0000000000000021E-2</c:v>
                </c:pt>
                <c:pt idx="15">
                  <c:v>0.1</c:v>
                </c:pt>
                <c:pt idx="16">
                  <c:v>8.4000000000000047E-2</c:v>
                </c:pt>
                <c:pt idx="17">
                  <c:v>7.5000000000000011E-2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2-3 ganger i måneden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Sheet1!$B$5:$U$5</c:f>
              <c:numCache>
                <c:formatCode>0\ %</c:formatCode>
                <c:ptCount val="18"/>
                <c:pt idx="0">
                  <c:v>6.0006772483143817E-2</c:v>
                </c:pt>
                <c:pt idx="1">
                  <c:v>9.0000000000000024E-2</c:v>
                </c:pt>
                <c:pt idx="2">
                  <c:v>0.05</c:v>
                </c:pt>
                <c:pt idx="3">
                  <c:v>4.0000000000000015E-2</c:v>
                </c:pt>
                <c:pt idx="4">
                  <c:v>0.05</c:v>
                </c:pt>
                <c:pt idx="5">
                  <c:v>6.0000000000000019E-2</c:v>
                </c:pt>
                <c:pt idx="6">
                  <c:v>8.0000000000000029E-2</c:v>
                </c:pt>
                <c:pt idx="7">
                  <c:v>7.0000000000000021E-2</c:v>
                </c:pt>
                <c:pt idx="8">
                  <c:v>0.05</c:v>
                </c:pt>
                <c:pt idx="9">
                  <c:v>7.0000000000000021E-2</c:v>
                </c:pt>
                <c:pt idx="10">
                  <c:v>0.05</c:v>
                </c:pt>
                <c:pt idx="11">
                  <c:v>8.0000000000000029E-2</c:v>
                </c:pt>
                <c:pt idx="12">
                  <c:v>7.0000000000000021E-2</c:v>
                </c:pt>
                <c:pt idx="13">
                  <c:v>6.0000000000000019E-2</c:v>
                </c:pt>
                <c:pt idx="14">
                  <c:v>7.0000000000000021E-2</c:v>
                </c:pt>
                <c:pt idx="15">
                  <c:v>0.05</c:v>
                </c:pt>
                <c:pt idx="16">
                  <c:v>0.05</c:v>
                </c:pt>
                <c:pt idx="17">
                  <c:v>5.1999999999999998E-2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 1 gang i måneden</c:v>
                </c:pt>
              </c:strCache>
            </c:strRef>
          </c:tx>
          <c:spPr>
            <a:ln>
              <a:solidFill>
                <a:srgbClr val="FFFFFF">
                  <a:lumMod val="65000"/>
                </a:srgb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Sheet1!$B$6:$U$6</c:f>
              <c:numCache>
                <c:formatCode>0\ %</c:formatCode>
                <c:ptCount val="18"/>
                <c:pt idx="0">
                  <c:v>3.9243110712953902E-2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4.0000000000000015E-2</c:v>
                </c:pt>
                <c:pt idx="4">
                  <c:v>3.0000000000000002E-2</c:v>
                </c:pt>
                <c:pt idx="5">
                  <c:v>4.0000000000000015E-2</c:v>
                </c:pt>
                <c:pt idx="6">
                  <c:v>3.0000000000000002E-2</c:v>
                </c:pt>
                <c:pt idx="7">
                  <c:v>6.0000000000000019E-2</c:v>
                </c:pt>
                <c:pt idx="8">
                  <c:v>4.0000000000000015E-2</c:v>
                </c:pt>
                <c:pt idx="9">
                  <c:v>4.0000000000000015E-2</c:v>
                </c:pt>
                <c:pt idx="10">
                  <c:v>3.0000000000000002E-2</c:v>
                </c:pt>
                <c:pt idx="11">
                  <c:v>2.0000000000000007E-2</c:v>
                </c:pt>
                <c:pt idx="12">
                  <c:v>2.0000000000000007E-2</c:v>
                </c:pt>
                <c:pt idx="13">
                  <c:v>3.0000000000000002E-2</c:v>
                </c:pt>
                <c:pt idx="14">
                  <c:v>2.0000000000000007E-2</c:v>
                </c:pt>
                <c:pt idx="15">
                  <c:v>4.0000000000000015E-2</c:v>
                </c:pt>
                <c:pt idx="16">
                  <c:v>2.9000000000000001E-2</c:v>
                </c:pt>
                <c:pt idx="17">
                  <c:v>4.9000000000000016E-2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Sjeldnere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Sheet1!$B$7:$U$7</c:f>
              <c:numCache>
                <c:formatCode>0\ %</c:formatCode>
                <c:ptCount val="18"/>
                <c:pt idx="0">
                  <c:v>8.5527889342769156E-2</c:v>
                </c:pt>
                <c:pt idx="1">
                  <c:v>7.0000000000000021E-2</c:v>
                </c:pt>
                <c:pt idx="2">
                  <c:v>8.0000000000000029E-2</c:v>
                </c:pt>
                <c:pt idx="3">
                  <c:v>8.0000000000000029E-2</c:v>
                </c:pt>
                <c:pt idx="4">
                  <c:v>8.0000000000000029E-2</c:v>
                </c:pt>
                <c:pt idx="5">
                  <c:v>0.05</c:v>
                </c:pt>
                <c:pt idx="6">
                  <c:v>7.0000000000000021E-2</c:v>
                </c:pt>
                <c:pt idx="7">
                  <c:v>8.0000000000000029E-2</c:v>
                </c:pt>
                <c:pt idx="8">
                  <c:v>6.0000000000000019E-2</c:v>
                </c:pt>
                <c:pt idx="9">
                  <c:v>0.05</c:v>
                </c:pt>
                <c:pt idx="10">
                  <c:v>7.0000000000000021E-2</c:v>
                </c:pt>
                <c:pt idx="11">
                  <c:v>6.0000000000000019E-2</c:v>
                </c:pt>
                <c:pt idx="12">
                  <c:v>8.0000000000000029E-2</c:v>
                </c:pt>
                <c:pt idx="13">
                  <c:v>8.0000000000000029E-2</c:v>
                </c:pt>
                <c:pt idx="14">
                  <c:v>7.0000000000000021E-2</c:v>
                </c:pt>
                <c:pt idx="15">
                  <c:v>7.0000000000000021E-2</c:v>
                </c:pt>
                <c:pt idx="16">
                  <c:v>5.5000000000000014E-2</c:v>
                </c:pt>
                <c:pt idx="17">
                  <c:v>7.3000000000000009E-2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Aldri</c:v>
                </c:pt>
              </c:strCache>
            </c:strRef>
          </c:tx>
          <c:spPr>
            <a:ln>
              <a:solidFill>
                <a:srgbClr val="333399">
                  <a:lumMod val="20000"/>
                  <a:lumOff val="80000"/>
                </a:srgb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18"/>
                <c:pt idx="0">
                  <c:v>1. kv. 2009</c:v>
                </c:pt>
                <c:pt idx="1">
                  <c:v>2. kv. 2009</c:v>
                </c:pt>
                <c:pt idx="2">
                  <c:v>3. kv. 2009</c:v>
                </c:pt>
                <c:pt idx="3">
                  <c:v>4. kv. 2009</c:v>
                </c:pt>
                <c:pt idx="4">
                  <c:v>1. kv. 2010</c:v>
                </c:pt>
                <c:pt idx="5">
                  <c:v>2. kv. 2010</c:v>
                </c:pt>
                <c:pt idx="6">
                  <c:v>3. kv. 2010</c:v>
                </c:pt>
                <c:pt idx="7">
                  <c:v>4. kv. 2010</c:v>
                </c:pt>
                <c:pt idx="8">
                  <c:v>1. kv. 2011</c:v>
                </c:pt>
                <c:pt idx="9">
                  <c:v>2. kv. 2011</c:v>
                </c:pt>
                <c:pt idx="10">
                  <c:v>3. kv. 2011</c:v>
                </c:pt>
                <c:pt idx="11">
                  <c:v>4. kv. 2011</c:v>
                </c:pt>
                <c:pt idx="12">
                  <c:v>1. kv. 2012</c:v>
                </c:pt>
                <c:pt idx="13">
                  <c:v>2. kv. 2012</c:v>
                </c:pt>
                <c:pt idx="14">
                  <c:v>3. kv. 2012</c:v>
                </c:pt>
                <c:pt idx="15">
                  <c:v>4. kv. 2012</c:v>
                </c:pt>
                <c:pt idx="16">
                  <c:v>1. kv. 2013</c:v>
                </c:pt>
                <c:pt idx="17">
                  <c:v>2. kv. 2013</c:v>
                </c:pt>
              </c:strCache>
            </c:strRef>
          </c:cat>
          <c:val>
            <c:numRef>
              <c:f>Sheet1!$B$8:$U$8</c:f>
              <c:numCache>
                <c:formatCode>0\ %</c:formatCode>
                <c:ptCount val="18"/>
                <c:pt idx="0">
                  <c:v>0.29496092963047127</c:v>
                </c:pt>
                <c:pt idx="1">
                  <c:v>0.29000000000000009</c:v>
                </c:pt>
                <c:pt idx="2">
                  <c:v>0.28000000000000008</c:v>
                </c:pt>
                <c:pt idx="3">
                  <c:v>0.26</c:v>
                </c:pt>
                <c:pt idx="4">
                  <c:v>0.31000000000000011</c:v>
                </c:pt>
                <c:pt idx="5">
                  <c:v>0.3000000000000001</c:v>
                </c:pt>
                <c:pt idx="6">
                  <c:v>0.25</c:v>
                </c:pt>
                <c:pt idx="7">
                  <c:v>0.24000000000000005</c:v>
                </c:pt>
                <c:pt idx="8">
                  <c:v>0.26</c:v>
                </c:pt>
                <c:pt idx="9">
                  <c:v>0.25</c:v>
                </c:pt>
                <c:pt idx="10">
                  <c:v>0.28000000000000008</c:v>
                </c:pt>
                <c:pt idx="11">
                  <c:v>0.25</c:v>
                </c:pt>
                <c:pt idx="12">
                  <c:v>0.26</c:v>
                </c:pt>
                <c:pt idx="13">
                  <c:v>0.24000000000000005</c:v>
                </c:pt>
                <c:pt idx="14">
                  <c:v>0.3000000000000001</c:v>
                </c:pt>
                <c:pt idx="15">
                  <c:v>0.24000000000000005</c:v>
                </c:pt>
                <c:pt idx="16">
                  <c:v>0.21000000000000005</c:v>
                </c:pt>
                <c:pt idx="17">
                  <c:v>0.24300000000000005</c:v>
                </c:pt>
              </c:numCache>
            </c:numRef>
          </c:val>
        </c:ser>
        <c:marker val="1"/>
        <c:axId val="145172352"/>
        <c:axId val="145173888"/>
      </c:lineChart>
      <c:catAx>
        <c:axId val="145172352"/>
        <c:scaling>
          <c:orientation val="minMax"/>
        </c:scaling>
        <c:axPos val="b"/>
        <c:numFmt formatCode="0\ %" sourceLinked="1"/>
        <c:tickLblPos val="nextTo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45173888"/>
        <c:crosses val="autoZero"/>
        <c:auto val="1"/>
        <c:lblAlgn val="ctr"/>
        <c:lblOffset val="100"/>
        <c:tickLblSkip val="1"/>
        <c:tickMarkSkip val="1"/>
      </c:catAx>
      <c:valAx>
        <c:axId val="145173888"/>
        <c:scaling>
          <c:orientation val="minMax"/>
          <c:max val="0.5"/>
          <c:min val="0"/>
        </c:scaling>
        <c:axPos val="l"/>
        <c:numFmt formatCode="0\ %" sourceLinked="0"/>
        <c:tickLblPos val="nextTo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45172352"/>
        <c:crosses val="autoZero"/>
        <c:crossBetween val="between"/>
        <c:majorUnit val="0.1"/>
      </c:valAx>
      <c:dTable>
        <c:showHorzBorder val="1"/>
        <c:showVertBorder val="1"/>
        <c:showOutline val="1"/>
        <c:txPr>
          <a:bodyPr/>
          <a:lstStyle/>
          <a:p>
            <a:pPr rtl="0">
              <a:defRPr sz="1000"/>
            </a:pPr>
            <a:endParaRPr lang="nb-NO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881094068024009"/>
          <c:y val="2.3656579437554941E-2"/>
          <c:w val="0.79137831478133247"/>
          <c:h val="8.2095841535433853E-2"/>
        </c:manualLayout>
      </c:layout>
      <c:spPr>
        <a:solidFill>
          <a:schemeClr val="bg1"/>
        </a:solidFill>
        <a:ln w="26225">
          <a:solidFill>
            <a:srgbClr val="808080"/>
          </a:solidFill>
        </a:ln>
      </c:spPr>
      <c:txPr>
        <a:bodyPr/>
        <a:lstStyle/>
        <a:p>
          <a:pPr>
            <a:defRPr sz="1100" b="1"/>
          </a:pPr>
          <a:endParaRPr lang="nb-NO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nb-NO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EAD5-F711-413A-836C-4C3BEAF86453}" type="datetimeFigureOut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E6FF-F7CA-467F-B4E3-E206D9268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70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22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6309" cy="1162050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6914"/>
            <a:ext cx="5111750" cy="4689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168763"/>
          </a:xfrm>
        </p:spPr>
        <p:txBody>
          <a:bodyPr/>
          <a:lstStyle>
            <a:lvl1pPr marL="0" indent="0">
              <a:buNone/>
              <a:defRPr sz="1800" b="1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/>
          </p:nvPr>
        </p:nvSpPr>
        <p:spPr>
          <a:xfrm>
            <a:off x="461554" y="2623820"/>
            <a:ext cx="3008313" cy="3507014"/>
          </a:xfrm>
        </p:spPr>
        <p:txBody>
          <a:bodyPr anchor="ctr"/>
          <a:lstStyle>
            <a:lvl1pPr marL="0" indent="0" algn="l">
              <a:buNone/>
              <a:defRPr sz="14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700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8220075" cy="639762"/>
          </a:xfrm>
        </p:spPr>
        <p:txBody>
          <a:bodyPr anchor="t"/>
          <a:lstStyle>
            <a:lvl1pPr marL="0" indent="0">
              <a:buNone/>
              <a:defRPr sz="16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8220075" cy="43592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/>
          <a:lstStyle>
            <a:lvl1pPr marL="0" indent="0">
              <a:buNone/>
              <a:defRPr sz="16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700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700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8220075" cy="639762"/>
          </a:xfrm>
        </p:spPr>
        <p:txBody>
          <a:bodyPr anchor="t"/>
          <a:lstStyle>
            <a:lvl1pPr marL="0" indent="0">
              <a:buNone/>
              <a:defRPr sz="16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8220075" cy="43592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1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2237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9200" y="4680000"/>
            <a:ext cx="443083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Klikk</a:t>
            </a:r>
            <a:r>
              <a:rPr lang="en-US" noProof="0" dirty="0" smtClean="0"/>
              <a:t> for </a:t>
            </a:r>
            <a:r>
              <a:rPr lang="en-US" noProof="0" dirty="0" err="1" smtClean="0"/>
              <a:t>Undertittel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3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0" name="Picture 49" descr="Ipsos MMI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6800" y="6566400"/>
            <a:ext cx="1124648" cy="216000"/>
          </a:xfrm>
          <a:prstGeom prst="rect">
            <a:avLst/>
          </a:prstGeom>
        </p:spPr>
      </p:pic>
      <p:sp>
        <p:nvSpPr>
          <p:cNvPr id="51" name="Titel 1"/>
          <p:cNvSpPr>
            <a:spLocks noGrp="1"/>
          </p:cNvSpPr>
          <p:nvPr>
            <p:ph type="ctrTitle" hasCustomPrompt="1"/>
          </p:nvPr>
        </p:nvSpPr>
        <p:spPr>
          <a:xfrm>
            <a:off x="144000" y="3184497"/>
            <a:ext cx="4416425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err="1" smtClean="0"/>
              <a:t>Klikk</a:t>
            </a:r>
            <a:r>
              <a:rPr lang="en-US" noProof="0" dirty="0" smtClean="0"/>
              <a:t> for </a:t>
            </a:r>
            <a:r>
              <a:rPr lang="en-US" noProof="0" dirty="0" err="1" smtClean="0"/>
              <a:t>Avsnittsnavn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79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257299"/>
            <a:ext cx="8162325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Klikk</a:t>
            </a:r>
            <a:r>
              <a:rPr lang="en-US" noProof="0" dirty="0" smtClean="0"/>
              <a:t> for å </a:t>
            </a:r>
            <a:r>
              <a:rPr lang="en-US" noProof="0" dirty="0" err="1" smtClean="0"/>
              <a:t>endre</a:t>
            </a:r>
            <a:r>
              <a:rPr lang="en-US" noProof="0" dirty="0" smtClean="0"/>
              <a:t> </a:t>
            </a:r>
            <a:r>
              <a:rPr lang="en-US" noProof="0" dirty="0" err="1" smtClean="0"/>
              <a:t>tittel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5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7" name="Picture 66" descr="Ipsos MM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8257" y="6565677"/>
            <a:ext cx="1124648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9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Ipsos MM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29777" y="556893"/>
            <a:ext cx="1593251" cy="306000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grpSp>
        <p:nvGrpSpPr>
          <p:cNvPr id="30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2"/>
          <p:cNvGrpSpPr>
            <a:grpSpLocks noChangeAspect="1"/>
          </p:cNvGrpSpPr>
          <p:nvPr userDrawn="1"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grpSp>
        <p:nvGrpSpPr>
          <p:cNvPr id="9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6" name="Group 25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1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2237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878496"/>
            <a:ext cx="4040188" cy="4502832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8496"/>
            <a:ext cx="4041775" cy="4502832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1250" y="6464300"/>
            <a:ext cx="3889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868557"/>
            <a:ext cx="8219256" cy="4512771"/>
          </a:xfrm>
        </p:spPr>
        <p:txBody>
          <a:bodyPr/>
          <a:lstStyle>
            <a:lvl1pPr>
              <a:defRPr sz="1800" b="0" i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3" y="1878496"/>
            <a:ext cx="5403867" cy="4502832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1884" y="1878496"/>
            <a:ext cx="2634916" cy="4502832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itchFamily="34" charset="0"/>
              <a:buNone/>
              <a:defRPr sz="1400" b="0" i="0"/>
            </a:lvl1pPr>
            <a:lvl2pPr marL="266700" indent="0">
              <a:buNone/>
              <a:defRPr sz="1200" b="0" i="0"/>
            </a:lvl2pPr>
            <a:lvl3pPr marL="0" indent="0">
              <a:buNone/>
              <a:defRPr sz="1400" b="0" i="0"/>
            </a:lvl3pPr>
            <a:lvl4pPr marL="0" indent="0">
              <a:buNone/>
              <a:defRPr sz="1200" b="0" i="0"/>
            </a:lvl4pPr>
            <a:lvl5pPr marL="0" indent="0">
              <a:buNone/>
              <a:defRPr sz="12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1250" y="6464300"/>
            <a:ext cx="3889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868557"/>
            <a:ext cx="8219256" cy="4512771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1250" y="6464300"/>
            <a:ext cx="3889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593725"/>
            <a:ext cx="7056437" cy="911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85925"/>
            <a:ext cx="3957637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85925"/>
            <a:ext cx="3959225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7213" y="593725"/>
            <a:ext cx="7056437" cy="9112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557213" y="1685925"/>
            <a:ext cx="8069262" cy="48768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878496"/>
            <a:ext cx="4040188" cy="4502832"/>
          </a:xfrm>
        </p:spPr>
        <p:txBody>
          <a:bodyPr/>
          <a:lstStyle>
            <a:lvl1pPr>
              <a:defRPr sz="1800" b="0" i="1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8496"/>
            <a:ext cx="4041775" cy="4502832"/>
          </a:xfrm>
        </p:spPr>
        <p:txBody>
          <a:bodyPr/>
          <a:lstStyle>
            <a:lvl1pPr>
              <a:defRPr sz="1800" b="0" i="1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3" y="1878496"/>
            <a:ext cx="5403867" cy="4502832"/>
          </a:xfrm>
        </p:spPr>
        <p:txBody>
          <a:bodyPr/>
          <a:lstStyle>
            <a:lvl1pPr>
              <a:defRPr sz="1800" b="0" i="1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1884" y="1878496"/>
            <a:ext cx="2634916" cy="4502832"/>
          </a:xfrm>
        </p:spPr>
        <p:txBody>
          <a:bodyPr anchor="ctr"/>
          <a:lstStyle>
            <a:lvl1pPr marL="0" indent="0">
              <a:buFont typeface="Arial" pitchFamily="34" charset="0"/>
              <a:buNone/>
              <a:defRPr sz="1400" b="0" i="0"/>
            </a:lvl1pPr>
            <a:lvl2pPr marL="266700" indent="0">
              <a:buNone/>
              <a:defRPr sz="1200" b="0" i="0"/>
            </a:lvl2pPr>
            <a:lvl3pPr marL="0" indent="0">
              <a:buNone/>
              <a:defRPr sz="1400" b="0" i="0"/>
            </a:lvl3pPr>
            <a:lvl4pPr marL="0" indent="0">
              <a:buNone/>
              <a:defRPr sz="1200" b="0" i="0"/>
            </a:lvl4pPr>
            <a:lvl5pPr marL="0" indent="0">
              <a:buNone/>
              <a:defRPr sz="12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4"/>
          <p:cNvSpPr>
            <a:spLocks/>
          </p:cNvSpPr>
          <p:nvPr userDrawn="1"/>
        </p:nvSpPr>
        <p:spPr bwMode="auto">
          <a:xfrm>
            <a:off x="8193088" y="706679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34"/>
          <p:cNvSpPr>
            <a:spLocks/>
          </p:cNvSpPr>
          <p:nvPr userDrawn="1"/>
        </p:nvSpPr>
        <p:spPr bwMode="auto">
          <a:xfrm rot="16200000">
            <a:off x="4694513" y="-499269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495746"/>
          </a:xfr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040188" cy="4248472"/>
          </a:xfrm>
        </p:spPr>
        <p:txBody>
          <a:bodyPr/>
          <a:lstStyle>
            <a:lvl1pPr>
              <a:defRPr sz="1600" i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988" y="1628800"/>
            <a:ext cx="4059156" cy="495746"/>
          </a:xfrm>
        </p:spPr>
        <p:txBody>
          <a:bodyPr anchor="ctr"/>
          <a:lstStyle>
            <a:lvl1pPr marL="0" indent="0">
              <a:buNone/>
              <a:defRPr sz="1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4248472"/>
          </a:xfrm>
        </p:spPr>
        <p:txBody>
          <a:bodyPr/>
          <a:lstStyle>
            <a:lvl1pPr>
              <a:defRPr sz="1600" i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646043"/>
            <a:ext cx="8229600" cy="838741"/>
          </a:xfr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6043"/>
            <a:ext cx="8229600" cy="838741"/>
          </a:xfrm>
        </p:spPr>
        <p:txBody>
          <a:bodyPr anchor="ctr"/>
          <a:lstStyle>
            <a:lvl1pPr>
              <a:defRPr sz="2400">
                <a:solidFill>
                  <a:srgbClr val="009D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35113"/>
            <a:ext cx="4040188" cy="237703"/>
          </a:xfrm>
        </p:spPr>
        <p:txBody>
          <a:bodyPr anchor="ctr"/>
          <a:lstStyle>
            <a:lvl1pPr marL="0" indent="0">
              <a:buNone/>
              <a:defRPr sz="11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2160240"/>
          </a:xfrm>
        </p:spPr>
        <p:txBody>
          <a:bodyPr/>
          <a:lstStyle>
            <a:lvl1pPr>
              <a:defRPr sz="1200" b="0"/>
            </a:lvl1pPr>
            <a:lvl2pPr>
              <a:defRPr sz="1100" b="0"/>
            </a:lvl2pPr>
            <a:lvl3pPr>
              <a:defRPr sz="1050" b="0"/>
            </a:lvl3pPr>
            <a:lvl4pPr>
              <a:defRPr sz="1000" b="0"/>
            </a:lvl4pPr>
            <a:lvl5pPr>
              <a:defRPr sz="10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535113"/>
            <a:ext cx="4041775" cy="237703"/>
          </a:xfrm>
        </p:spPr>
        <p:txBody>
          <a:bodyPr anchor="ctr"/>
          <a:lstStyle>
            <a:lvl1pPr marL="0" indent="0">
              <a:buNone/>
              <a:defRPr sz="11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5369" y="1772816"/>
            <a:ext cx="4041775" cy="2160240"/>
          </a:xfrm>
        </p:spPr>
        <p:txBody>
          <a:bodyPr/>
          <a:lstStyle>
            <a:lvl1pPr>
              <a:defRPr sz="1200" b="0"/>
            </a:lvl1pPr>
            <a:lvl2pPr>
              <a:defRPr sz="1100" b="0"/>
            </a:lvl2pPr>
            <a:lvl3pPr>
              <a:defRPr sz="1050" b="0"/>
            </a:lvl3pPr>
            <a:lvl4pPr>
              <a:defRPr sz="1000" b="0"/>
            </a:lvl4pPr>
            <a:lvl5pPr>
              <a:defRPr sz="10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CA3F-3EE5-4376-BD21-43D7B1C39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67544" y="4005064"/>
            <a:ext cx="4040188" cy="237703"/>
          </a:xfrm>
        </p:spPr>
        <p:txBody>
          <a:bodyPr anchor="ctr"/>
          <a:lstStyle>
            <a:lvl1pPr marL="0" indent="0">
              <a:buNone/>
              <a:defRPr sz="11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67544" y="4242767"/>
            <a:ext cx="4040188" cy="2160240"/>
          </a:xfrm>
        </p:spPr>
        <p:txBody>
          <a:bodyPr/>
          <a:lstStyle>
            <a:lvl1pPr>
              <a:defRPr sz="1200" b="0"/>
            </a:lvl1pPr>
            <a:lvl2pPr>
              <a:defRPr sz="1100" b="0"/>
            </a:lvl2pPr>
            <a:lvl3pPr>
              <a:defRPr sz="1050" b="0"/>
            </a:lvl3pPr>
            <a:lvl4pPr>
              <a:defRPr sz="1000" b="0"/>
            </a:lvl4pPr>
            <a:lvl5pPr>
              <a:defRPr sz="10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5369" y="4005064"/>
            <a:ext cx="4041775" cy="237703"/>
          </a:xfrm>
        </p:spPr>
        <p:txBody>
          <a:bodyPr anchor="ctr"/>
          <a:lstStyle>
            <a:lvl1pPr marL="0" indent="0">
              <a:buNone/>
              <a:defRPr sz="11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655369" y="4242767"/>
            <a:ext cx="4041775" cy="2160240"/>
          </a:xfrm>
        </p:spPr>
        <p:txBody>
          <a:bodyPr/>
          <a:lstStyle>
            <a:lvl1pPr>
              <a:defRPr sz="1200" b="0"/>
            </a:lvl1pPr>
            <a:lvl2pPr>
              <a:defRPr sz="1100" b="0"/>
            </a:lvl2pPr>
            <a:lvl3pPr>
              <a:defRPr sz="1050" b="0"/>
            </a:lvl3pPr>
            <a:lvl4pPr>
              <a:defRPr sz="1000" b="0"/>
            </a:lvl4pPr>
            <a:lvl5pPr>
              <a:defRPr sz="10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9200" y="4680000"/>
            <a:ext cx="443083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Klikk</a:t>
            </a:r>
            <a:r>
              <a:rPr lang="en-US" noProof="0" dirty="0" smtClean="0"/>
              <a:t> for </a:t>
            </a:r>
            <a:r>
              <a:rPr lang="en-US" noProof="0" dirty="0" err="1" smtClean="0"/>
              <a:t>Undertittel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3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0" name="Picture 49" descr="Ipsos MMI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6800" y="6566400"/>
            <a:ext cx="1124648" cy="216000"/>
          </a:xfrm>
          <a:prstGeom prst="rect">
            <a:avLst/>
          </a:prstGeom>
        </p:spPr>
      </p:pic>
      <p:sp>
        <p:nvSpPr>
          <p:cNvPr id="51" name="Titel 1"/>
          <p:cNvSpPr>
            <a:spLocks noGrp="1"/>
          </p:cNvSpPr>
          <p:nvPr>
            <p:ph type="ctrTitle" hasCustomPrompt="1"/>
          </p:nvPr>
        </p:nvSpPr>
        <p:spPr>
          <a:xfrm>
            <a:off x="144000" y="3184497"/>
            <a:ext cx="4416425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err="1" smtClean="0"/>
              <a:t>Klikk</a:t>
            </a:r>
            <a:r>
              <a:rPr lang="en-US" noProof="0" dirty="0" smtClean="0"/>
              <a:t> for </a:t>
            </a:r>
            <a:r>
              <a:rPr lang="en-US" noProof="0" dirty="0" err="1" smtClean="0"/>
              <a:t>Avsnittsnavn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79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700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8220075" cy="639762"/>
          </a:xfrm>
        </p:spPr>
        <p:txBody>
          <a:bodyPr anchor="t"/>
          <a:lstStyle>
            <a:lvl1pPr marL="0" indent="0">
              <a:buNone/>
              <a:defRPr sz="16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8220075" cy="43592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5438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630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</a:t>
            </a:r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smtClean="0"/>
              <a:t>  </a:t>
            </a: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464300"/>
            <a:ext cx="388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7471C2-B6F3-47A4-8ECE-774515501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2" descr="C:\Users\fthune01\Pictures\Ipsos-MMI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57609" y="6408126"/>
            <a:ext cx="1029233" cy="235584"/>
          </a:xfrm>
          <a:prstGeom prst="rect">
            <a:avLst/>
          </a:prstGeom>
          <a:noFill/>
        </p:spPr>
      </p:pic>
      <p:grpSp>
        <p:nvGrpSpPr>
          <p:cNvPr id="25" name="Group 18"/>
          <p:cNvGrpSpPr>
            <a:grpSpLocks noChangeAspect="1"/>
          </p:cNvGrpSpPr>
          <p:nvPr userDrawn="1"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6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14" r:id="rId3"/>
    <p:sldLayoutId id="2147483708" r:id="rId4"/>
    <p:sldLayoutId id="2147483716" r:id="rId5"/>
    <p:sldLayoutId id="2147483709" r:id="rId6"/>
    <p:sldLayoutId id="2147483710" r:id="rId7"/>
    <p:sldLayoutId id="2147483713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171450" algn="l" rtl="0" eaLnBrk="0" fontAlgn="base" hangingPunct="0">
        <a:spcBef>
          <a:spcPct val="40000"/>
        </a:spcBef>
        <a:spcAft>
          <a:spcPct val="0"/>
        </a:spcAft>
        <a:buSzPct val="7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6588" indent="-1158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092200" indent="-1778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3pPr>
      <a:lvl4pPr marL="1549400" indent="-177800" algn="l" rtl="0" eaLnBrk="0" fontAlgn="base" hangingPunct="0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</a:defRPr>
      </a:lvl4pPr>
      <a:lvl5pPr marL="2006600" indent="-1778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463800" indent="-177800" algn="l" rtl="0" fontAlgn="base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21000" indent="-177800" algn="l" rtl="0" fontAlgn="base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378200" indent="-177800" algn="l" rtl="0" fontAlgn="base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35400" indent="-177800" algn="l" rtl="0" fontAlgn="base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7" r:id="rId3"/>
    <p:sldLayoutId id="2147483698" r:id="rId4"/>
    <p:sldLayoutId id="2147483712" r:id="rId5"/>
    <p:sldLayoutId id="2147483715" r:id="rId6"/>
    <p:sldLayoutId id="2147483717" r:id="rId7"/>
    <p:sldLayoutId id="2147483723" r:id="rId8"/>
    <p:sldLayoutId id="2147483724" r:id="rId9"/>
    <p:sldLayoutId id="214748372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ns.ottar.starkebye@ipsos.com" TargetMode="External"/><Relationship Id="rId2" Type="http://schemas.openxmlformats.org/officeDocument/2006/relationships/hyperlink" Target="mailto:mona.nilsen@synovate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facebook.com/IpsosM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35287" y="2010564"/>
            <a:ext cx="4180114" cy="886397"/>
          </a:xfrm>
        </p:spPr>
        <p:txBody>
          <a:bodyPr/>
          <a:lstStyle/>
          <a:p>
            <a:r>
              <a:rPr lang="nb-NO" sz="2800" u="sng" dirty="0" smtClean="0">
                <a:solidFill>
                  <a:srgbClr val="008080"/>
                </a:solidFill>
              </a:rPr>
              <a:t>Rapport</a:t>
            </a:r>
            <a:r>
              <a:rPr lang="nb-NO" sz="2800" dirty="0" smtClean="0">
                <a:solidFill>
                  <a:srgbClr val="008080"/>
                </a:solidFill>
              </a:rPr>
              <a:t>: </a:t>
            </a:r>
            <a:r>
              <a:rPr lang="nb-NO" dirty="0" smtClean="0">
                <a:solidFill>
                  <a:srgbClr val="008080"/>
                </a:solidFill>
              </a:rPr>
              <a:t/>
            </a:r>
            <a:br>
              <a:rPr lang="nb-NO" dirty="0" smtClean="0">
                <a:solidFill>
                  <a:srgbClr val="008080"/>
                </a:solidFill>
              </a:rPr>
            </a:br>
            <a:r>
              <a:rPr lang="nb-NO" dirty="0" err="1" smtClean="0">
                <a:solidFill>
                  <a:srgbClr val="008080"/>
                </a:solidFill>
              </a:rPr>
              <a:t>Ungdomstracker</a:t>
            </a:r>
            <a:r>
              <a:rPr lang="nb-NO" dirty="0" smtClean="0">
                <a:solidFill>
                  <a:srgbClr val="008080"/>
                </a:solidFill>
              </a:rPr>
              <a:t> 2013</a:t>
            </a:r>
            <a:endParaRPr lang="de-DE" dirty="0">
              <a:solidFill>
                <a:srgbClr val="00808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043057" y="6420760"/>
            <a:ext cx="14715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dirty="0" smtClean="0">
                <a:solidFill>
                  <a:srgbClr val="FFFFFF"/>
                </a:solidFill>
              </a:rPr>
              <a:t>10. Juli 2013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8" descr="norsk kaf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5762625"/>
            <a:ext cx="33115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6582228" y="3399858"/>
            <a:ext cx="203617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2800" b="1" u="sng" dirty="0" smtClean="0"/>
              <a:t>2</a:t>
            </a:r>
            <a:r>
              <a:rPr kumimoji="0" lang="nb-NO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nb-NO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kvartal</a:t>
            </a:r>
            <a:endParaRPr kumimoji="0" lang="nb-NO" sz="2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Ipsos M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9777" y="556893"/>
            <a:ext cx="1593251" cy="306000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81600" y="381600"/>
            <a:ext cx="1079500" cy="968375"/>
            <a:chOff x="1352" y="681"/>
            <a:chExt cx="3519" cy="3153"/>
          </a:xfrm>
        </p:grpSpPr>
        <p:sp>
          <p:nvSpPr>
            <p:cNvPr id="16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6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1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3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4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5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6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7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603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Prosjektinformasjon</a:t>
            </a:r>
            <a:endParaRPr lang="nb-NO" dirty="0"/>
          </a:p>
        </p:txBody>
      </p:sp>
      <p:graphicFrame>
        <p:nvGraphicFramePr>
          <p:cNvPr id="9" name="Group 52"/>
          <p:cNvGraphicFramePr>
            <a:graphicFrameLocks noGrp="1"/>
          </p:cNvGraphicFramePr>
          <p:nvPr>
            <p:ph idx="1"/>
          </p:nvPr>
        </p:nvGraphicFramePr>
        <p:xfrm>
          <a:off x="352425" y="979488"/>
          <a:ext cx="7740373" cy="4107580"/>
        </p:xfrm>
        <a:graphic>
          <a:graphicData uri="http://schemas.openxmlformats.org/drawingml/2006/table">
            <a:tbl>
              <a:tblPr/>
              <a:tblGrid>
                <a:gridCol w="2822338"/>
                <a:gridCol w="4918035"/>
              </a:tblGrid>
              <a:tr h="222383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Formål: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892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69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Kartlegge kaffedrikking blant målgruppen 18-25 år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307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Målgruppe: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892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69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Tilfeldig landsrepresentativt utvalg av personer i alderen 18-25 år fra Ipsos MMIs e-base.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Tidsperiode (Feltarbeid):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892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69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Intervjuene er gjennomført i perioden 4. april – 27. juni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Datainnsamlingsmetode: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892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E69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Ipsos MMIs </a:t>
                      </a:r>
                      <a:r>
                        <a:rPr kumimoji="0" lang="nb-NO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E69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WEB-omnibuss</a:t>
                      </a:r>
                      <a:endParaRPr kumimoji="0" lang="nb-N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E69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825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Utvalg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555 intervju</a:t>
                      </a: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Veiemetode: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Resultatene er vektet iht offentlig statistikk, etter kjønn, alder og landsdel</a:t>
                      </a:r>
                      <a:endParaRPr kumimoji="0" lang="nb-NO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charset="0"/>
                      </a:endParaRP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Tolkning av tabell: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Resultatene som fremkommer i tabellverket er gjengitt i  prosentandeler og antall tusen.</a:t>
                      </a: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121" marR="76121" marT="43637" marB="4363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Oppdragsgiver: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Norsk Kaffeinformasjon</a:t>
                      </a:r>
                      <a:endParaRPr kumimoji="0" lang="nb-NO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Kontaktperson hos oppdragsgiver: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Marit Lynes</a:t>
                      </a:r>
                      <a:endParaRPr kumimoji="0" lang="nb-NO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Prosjektansvarlig: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Mona Nilsen</a:t>
                      </a: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Prosjektleder: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Nicolai Løvvik</a:t>
                      </a:r>
                    </a:p>
                  </a:txBody>
                  <a:tcPr marL="79483" marR="79483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51"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Prosjektnummer:</a:t>
                      </a:r>
                    </a:p>
                  </a:txBody>
                  <a:tcPr marL="76121" marR="76121" marT="43637" marB="4363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34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108427</a:t>
                      </a:r>
                    </a:p>
                  </a:txBody>
                  <a:tcPr marL="74789" marR="74789" marT="43637" marB="4363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/>
          <p:cNvGraphicFramePr>
            <a:graphicFrameLocks noGrp="1"/>
          </p:cNvGraphicFramePr>
          <p:nvPr>
            <p:ph sz="half" idx="2"/>
          </p:nvPr>
        </p:nvGraphicFramePr>
        <p:xfrm>
          <a:off x="468313" y="1868488"/>
          <a:ext cx="8218487" cy="45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6"/>
          <p:cNvSpPr>
            <a:spLocks noGrp="1"/>
          </p:cNvSpPr>
          <p:nvPr>
            <p:ph type="body" idx="1"/>
          </p:nvPr>
        </p:nvSpPr>
        <p:spPr>
          <a:xfrm>
            <a:off x="924744" y="177687"/>
            <a:ext cx="7732239" cy="495746"/>
          </a:xfrm>
        </p:spPr>
        <p:txBody>
          <a:bodyPr/>
          <a:lstStyle/>
          <a:p>
            <a:r>
              <a:rPr lang="nb-NO" sz="1800" dirty="0" smtClean="0">
                <a:solidFill>
                  <a:srgbClr val="1F497D"/>
                </a:solidFill>
              </a:rPr>
              <a:t>Hvor ofte drikker du kaffe? – </a:t>
            </a:r>
            <a:r>
              <a:rPr lang="nb-NO" sz="1800" i="0" dirty="0" smtClean="0">
                <a:solidFill>
                  <a:srgbClr val="1F497D"/>
                </a:solidFill>
              </a:rPr>
              <a:t>Samme tidsperiode, 2009-2013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11966"/>
          </a:xfrm>
        </p:spPr>
        <p:txBody>
          <a:bodyPr/>
          <a:lstStyle/>
          <a:p>
            <a:pPr algn="just"/>
            <a:r>
              <a:rPr lang="nb-NO" sz="2000" dirty="0" smtClean="0"/>
              <a:t>59 % svarer at de drikker kaffe ukentlig eller oftere, og 38 % drikker kaffe hver dag. Andelen som svarer at de aldri drikker kaffe er stabil på </a:t>
            </a:r>
            <a:br>
              <a:rPr lang="nb-NO" sz="2000" dirty="0" smtClean="0"/>
            </a:br>
            <a:r>
              <a:rPr lang="nb-NO" sz="2000" dirty="0" smtClean="0"/>
              <a:t>24 %.</a:t>
            </a:r>
            <a:endParaRPr lang="nb-NO" sz="20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>
                <a:solidFill>
                  <a:srgbClr val="1F497D"/>
                </a:solidFill>
              </a:rPr>
              <a:t>Hvor ofte drikker du kaffe? – </a:t>
            </a:r>
            <a:r>
              <a:rPr lang="nb-NO" sz="1800" i="0" dirty="0" smtClean="0">
                <a:solidFill>
                  <a:srgbClr val="1F497D"/>
                </a:solidFill>
              </a:rPr>
              <a:t>Siste 12 måneder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nb-NO" sz="2000" dirty="0" smtClean="0"/>
              <a:t>38 % drikker kaffe daglig, samme nivå som 1. kvartal 2013. Andelen ukentlige drikkere er likevel fallende, og har gått ned med 6 prosentpoeng. Av befolkningen 18-25 år drikker nå 76 % kaffe.</a:t>
            </a:r>
            <a:endParaRPr lang="nb-NO" sz="2000" dirty="0"/>
          </a:p>
        </p:txBody>
      </p:sp>
      <p:graphicFrame>
        <p:nvGraphicFramePr>
          <p:cNvPr id="6" name="Chart Placeholder 3"/>
          <p:cNvGraphicFramePr>
            <a:graphicFrameLocks noGrp="1"/>
          </p:cNvGraphicFramePr>
          <p:nvPr>
            <p:ph sz="half" idx="2"/>
          </p:nvPr>
        </p:nvGraphicFramePr>
        <p:xfrm>
          <a:off x="468313" y="1868488"/>
          <a:ext cx="8218487" cy="45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/>
          <p:cNvGraphicFramePr>
            <a:graphicFrameLocks noGrp="1"/>
          </p:cNvGraphicFramePr>
          <p:nvPr>
            <p:ph sz="half" idx="2"/>
          </p:nvPr>
        </p:nvGraphicFramePr>
        <p:xfrm>
          <a:off x="468313" y="1868488"/>
          <a:ext cx="8218487" cy="45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>
                <a:solidFill>
                  <a:srgbClr val="1F497D"/>
                </a:solidFill>
              </a:rPr>
              <a:t>Hvor ofte drikker du kaffe?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Utvikling over tid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gray">
          <a:xfrm>
            <a:off x="3725863" y="6553200"/>
            <a:ext cx="4316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1905000"/>
            <a:ext cx="7372350" cy="6096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Kontaktinfo: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899592" y="2564904"/>
            <a:ext cx="7488832" cy="681608"/>
          </a:xfrm>
          <a:prstGeom prst="rect">
            <a:avLst/>
          </a:prstGeom>
        </p:spPr>
        <p:txBody>
          <a:bodyPr lIns="0" tIns="0" rIns="0" bIns="0" numCol="2"/>
          <a:lstStyle/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Mona Nilsen (seniorkonsulent)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Tlf: 22 95 47 44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E-post: </a:t>
            </a: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mona.nilsen@ipsos.com</a:t>
            </a: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nb-NO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Nicolai Løvvik (prosjektleder)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Tlf: 22 95 47 76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E-post: </a:t>
            </a:r>
            <a:r>
              <a:rPr kumimoji="0" lang="nb-NO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nicolai.lovvik@ipsos.com</a:t>
            </a:r>
            <a:endParaRPr kumimoji="0" lang="nb-NO" sz="1400" b="1" i="1" u="none" strike="noStrike" kern="1200" cap="none" spc="0" normalizeH="0" baseline="0" noProof="0" dirty="0" smtClean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 algn="l">
              <a:buNone/>
            </a:pPr>
            <a:endParaRPr lang="nb-NO" sz="1800" b="1" dirty="0" smtClean="0">
              <a:latin typeface="Calibri" pitchFamily="34" charset="0"/>
            </a:endParaRPr>
          </a:p>
          <a:p>
            <a:pPr algn="l"/>
            <a:r>
              <a:rPr lang="nb-NO" sz="1800" b="1" dirty="0" smtClean="0">
                <a:solidFill>
                  <a:schemeClr val="tx1"/>
                </a:solidFill>
                <a:latin typeface="Calibri" pitchFamily="34" charset="0"/>
              </a:rPr>
              <a:t>Besøk oss gjerne på Facebook!</a:t>
            </a:r>
          </a:p>
          <a:p>
            <a:pPr marL="0" lvl="1" indent="0" algn="l">
              <a:buNone/>
            </a:pPr>
            <a:r>
              <a:rPr lang="nb-NO" sz="1800" b="1" dirty="0" smtClean="0">
                <a:latin typeface="Calibri" pitchFamily="34" charset="0"/>
                <a:hlinkClick r:id="rId4"/>
              </a:rPr>
              <a:t>http://www.facebook.com/IpsosMMI</a:t>
            </a:r>
            <a:r>
              <a:rPr lang="nb-NO" sz="1800" b="1" dirty="0" smtClean="0">
                <a:latin typeface="Calibri" pitchFamily="34" charset="0"/>
              </a:rPr>
              <a:t> </a:t>
            </a:r>
            <a:endParaRPr lang="nb-NO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_CLIENTLIBRARY" val=""/>
</p:tagLst>
</file>

<file path=ppt/theme/theme1.xml><?xml version="1.0" encoding="utf-8"?>
<a:theme xmlns:a="http://schemas.openxmlformats.org/drawingml/2006/main" name="1_Title Slide">
  <a:themeElements>
    <a:clrScheme name="Ipsos 2012">
      <a:dk1>
        <a:srgbClr val="333399"/>
      </a:dk1>
      <a:lt1>
        <a:srgbClr val="FFFFFF"/>
      </a:lt1>
      <a:dk2>
        <a:srgbClr val="333399"/>
      </a:dk2>
      <a:lt2>
        <a:srgbClr val="808080"/>
      </a:lt2>
      <a:accent1>
        <a:srgbClr val="333399"/>
      </a:accent1>
      <a:accent2>
        <a:srgbClr val="009999"/>
      </a:accent2>
      <a:accent3>
        <a:srgbClr val="FFFFFF"/>
      </a:accent3>
      <a:accent4>
        <a:srgbClr val="2A2A82"/>
      </a:accent4>
      <a:accent5>
        <a:srgbClr val="ADADCA"/>
      </a:accent5>
      <a:accent6>
        <a:srgbClr val="008A8A"/>
      </a:accent6>
      <a:hlink>
        <a:srgbClr val="FFCC99"/>
      </a:hlink>
      <a:folHlink>
        <a:srgbClr val="FF6600"/>
      </a:folHlink>
    </a:clrScheme>
    <a:fontScheme name="1_Title Slid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haus 93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haus 93" pitchFamily="82" charset="0"/>
          </a:defRPr>
        </a:defPPr>
      </a:lstStyle>
    </a:lnDef>
  </a:objectDefaults>
  <a:extraClrSchemeLst>
    <a:extraClrScheme>
      <a:clrScheme name="1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3399"/>
        </a:accent1>
        <a:accent2>
          <a:srgbClr val="BBE0E3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A9CBC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14">
        <a:dk1>
          <a:srgbClr val="000000"/>
        </a:dk1>
        <a:lt1>
          <a:srgbClr val="FFFFFF"/>
        </a:lt1>
        <a:dk2>
          <a:srgbClr val="C0C0C0"/>
        </a:dk2>
        <a:lt2>
          <a:srgbClr val="808080"/>
        </a:lt2>
        <a:accent1>
          <a:srgbClr val="333399"/>
        </a:accent1>
        <a:accent2>
          <a:srgbClr val="BBE0E3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A9CBC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15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333399"/>
        </a:accent1>
        <a:accent2>
          <a:srgbClr val="FF6600"/>
        </a:accent2>
        <a:accent3>
          <a:srgbClr val="FFFFFF"/>
        </a:accent3>
        <a:accent4>
          <a:srgbClr val="2A2A82"/>
        </a:accent4>
        <a:accent5>
          <a:srgbClr val="ADADCA"/>
        </a:accent5>
        <a:accent6>
          <a:srgbClr val="E75C00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Slide 16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333399"/>
        </a:accent1>
        <a:accent2>
          <a:srgbClr val="C0C0C0"/>
        </a:accent2>
        <a:accent3>
          <a:srgbClr val="FFFFFF"/>
        </a:accent3>
        <a:accent4>
          <a:srgbClr val="2A2A82"/>
        </a:accent4>
        <a:accent5>
          <a:srgbClr val="ADADCA"/>
        </a:accent5>
        <a:accent6>
          <a:srgbClr val="AEAEAE"/>
        </a:accent6>
        <a:hlink>
          <a:srgbClr val="009999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ynovate_Report_Template v2.0 (Feb 12 2008) 1">
    <a:dk1>
      <a:srgbClr val="004E69"/>
    </a:dk1>
    <a:lt1>
      <a:srgbClr val="FFFFFF"/>
    </a:lt1>
    <a:dk2>
      <a:srgbClr val="FF3300"/>
    </a:dk2>
    <a:lt2>
      <a:srgbClr val="808080"/>
    </a:lt2>
    <a:accent1>
      <a:srgbClr val="FF3300"/>
    </a:accent1>
    <a:accent2>
      <a:srgbClr val="FF713F"/>
    </a:accent2>
    <a:accent3>
      <a:srgbClr val="FFFFFF"/>
    </a:accent3>
    <a:accent4>
      <a:srgbClr val="004159"/>
    </a:accent4>
    <a:accent5>
      <a:srgbClr val="FFADAA"/>
    </a:accent5>
    <a:accent6>
      <a:srgbClr val="E76638"/>
    </a:accent6>
    <a:hlink>
      <a:srgbClr val="FF9900"/>
    </a:hlink>
    <a:folHlink>
      <a:srgbClr val="FFCCBF"/>
    </a:folHlink>
  </a:clrScheme>
  <a:fontScheme name="Synovate_Report_Template v2.0 (Feb 12 2008)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ynovate_Report_Template v2.0 (Feb 12 2008) 1">
    <a:dk1>
      <a:srgbClr val="004E69"/>
    </a:dk1>
    <a:lt1>
      <a:srgbClr val="FFFFFF"/>
    </a:lt1>
    <a:dk2>
      <a:srgbClr val="FF3300"/>
    </a:dk2>
    <a:lt2>
      <a:srgbClr val="808080"/>
    </a:lt2>
    <a:accent1>
      <a:srgbClr val="FF3300"/>
    </a:accent1>
    <a:accent2>
      <a:srgbClr val="FF713F"/>
    </a:accent2>
    <a:accent3>
      <a:srgbClr val="FFFFFF"/>
    </a:accent3>
    <a:accent4>
      <a:srgbClr val="004159"/>
    </a:accent4>
    <a:accent5>
      <a:srgbClr val="FFADAA"/>
    </a:accent5>
    <a:accent6>
      <a:srgbClr val="E76638"/>
    </a:accent6>
    <a:hlink>
      <a:srgbClr val="FF9900"/>
    </a:hlink>
    <a:folHlink>
      <a:srgbClr val="FFCCBF"/>
    </a:folHlink>
  </a:clrScheme>
  <a:fontScheme name="Synovate_Report_Template v2.0 (Feb 12 2008)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ynovate_Report_Template v2.0 (Feb 12 2008) 1">
    <a:dk1>
      <a:srgbClr val="004E69"/>
    </a:dk1>
    <a:lt1>
      <a:srgbClr val="FFFFFF"/>
    </a:lt1>
    <a:dk2>
      <a:srgbClr val="FF3300"/>
    </a:dk2>
    <a:lt2>
      <a:srgbClr val="808080"/>
    </a:lt2>
    <a:accent1>
      <a:srgbClr val="FF3300"/>
    </a:accent1>
    <a:accent2>
      <a:srgbClr val="FF713F"/>
    </a:accent2>
    <a:accent3>
      <a:srgbClr val="FFFFFF"/>
    </a:accent3>
    <a:accent4>
      <a:srgbClr val="004159"/>
    </a:accent4>
    <a:accent5>
      <a:srgbClr val="FFADAA"/>
    </a:accent5>
    <a:accent6>
      <a:srgbClr val="E76638"/>
    </a:accent6>
    <a:hlink>
      <a:srgbClr val="FF9900"/>
    </a:hlink>
    <a:folHlink>
      <a:srgbClr val="FFCCBF"/>
    </a:folHlink>
  </a:clrScheme>
  <a:fontScheme name="Synovate_Report_Template v2.0 (Feb 12 2008)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</TotalTime>
  <Words>256</Words>
  <Application>Microsoft Office PowerPoint</Application>
  <PresentationFormat>Skjermfremvisning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8" baseType="lpstr">
      <vt:lpstr>1_Title Slide</vt:lpstr>
      <vt:lpstr>Ipsos Template 2012</vt:lpstr>
      <vt:lpstr>Rapport:  Ungdomstracker 2013</vt:lpstr>
      <vt:lpstr>Prosjektinformasjon</vt:lpstr>
      <vt:lpstr>59 % svarer at de drikker kaffe ukentlig eller oftere, og 38 % drikker kaffe hver dag. Andelen som svarer at de aldri drikker kaffe er stabil på  24 %.</vt:lpstr>
      <vt:lpstr>38 % drikker kaffe daglig, samme nivå som 1. kvartal 2013. Andelen ukentlige drikkere er likevel fallende, og har gått ned med 6 prosentpoeng. Av befolkningen 18-25 år drikker nå 76 % kaffe.</vt:lpstr>
      <vt:lpstr>Utvikling over tid</vt:lpstr>
      <vt:lpstr>Lysbilde 6</vt:lpstr>
    </vt:vector>
  </TitlesOfParts>
  <Company>Ipsos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Rapport: Skiforeningen 2012</dc:title>
  <dc:creator>Nicolai Løvvik</dc:creator>
  <cp:lastModifiedBy>nlovvi01</cp:lastModifiedBy>
  <cp:revision>508</cp:revision>
  <dcterms:created xsi:type="dcterms:W3CDTF">2012-01-13T06:54:50Z</dcterms:created>
  <dcterms:modified xsi:type="dcterms:W3CDTF">2013-07-10T10:36:43Z</dcterms:modified>
</cp:coreProperties>
</file>