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7"/>
  </p:notesMasterIdLst>
  <p:handoutMasterIdLst>
    <p:handoutMasterId r:id="rId8"/>
  </p:handoutMasterIdLst>
  <p:sldIdLst>
    <p:sldId id="270" r:id="rId3"/>
    <p:sldId id="260" r:id="rId4"/>
    <p:sldId id="274" r:id="rId5"/>
    <p:sldId id="266" r:id="rId6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A900"/>
    <a:srgbClr val="EAB200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2448" y="-10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-1974" y="-78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1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r">
              <a:defRPr sz="1300"/>
            </a:lvl1pPr>
          </a:lstStyle>
          <a:p>
            <a:fld id="{A4D3D781-5DA3-43FE-A8AA-8A0FD8C553CE}" type="datetimeFigureOut">
              <a:rPr lang="en-US" smtClean="0"/>
              <a:pPr/>
              <a:t>2/25/2014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r">
              <a:defRPr sz="1300"/>
            </a:lvl1pPr>
          </a:lstStyle>
          <a:p>
            <a:fld id="{CD5DC103-0514-48FC-89F5-AC24887421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8546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l">
              <a:defRPr sz="13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r">
              <a:defRPr sz="1300"/>
            </a:lvl1pPr>
          </a:lstStyle>
          <a:p>
            <a:fld id="{900085CD-F554-4F51-9AF5-75456F48B2F2}" type="datetimeFigureOut">
              <a:rPr lang="sv-SE" smtClean="0"/>
              <a:pPr/>
              <a:t>2014-02-25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62" tIns="47781" rIns="95562" bIns="47781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5562" tIns="47781" rIns="95562" bIns="47781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l">
              <a:defRPr sz="13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r">
              <a:defRPr sz="1300"/>
            </a:lvl1pPr>
          </a:lstStyle>
          <a:p>
            <a:fld id="{F7E35B7C-2C49-4204-AAF4-9D1AC54824CC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26451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35B7C-2C49-4204-AAF4-9D1AC54824CC}" type="slidenum">
              <a:rPr lang="sv-SE" smtClean="0"/>
              <a:pPr/>
              <a:t>1</a:t>
            </a:fld>
            <a:endParaRPr lang="sv-S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35B7C-2C49-4204-AAF4-9D1AC54824CC}" type="slidenum">
              <a:rPr lang="sv-SE" smtClean="0"/>
              <a:pPr/>
              <a:t>2</a:t>
            </a:fld>
            <a:endParaRPr lang="sv-S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1.wmf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6" Type="http://schemas.openxmlformats.org/officeDocument/2006/relationships/image" Target="file:///\\angler99\Inkd_G\pressp0509%20(INKD)\2_In_Progress\Sharmila\071709\czumwalt_apartments_broch_85x11_hf\pic.png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2846387"/>
          </a:xfrm>
          <a:prstGeom prst="rect">
            <a:avLst/>
          </a:prstGeom>
          <a:solidFill>
            <a:srgbClr val="D6EEEE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574" name="Group 5573"/>
          <p:cNvGrpSpPr/>
          <p:nvPr userDrawn="1"/>
        </p:nvGrpSpPr>
        <p:grpSpPr>
          <a:xfrm>
            <a:off x="-1" y="14521"/>
            <a:ext cx="9144001" cy="4643204"/>
            <a:chOff x="-47625" y="-38032"/>
            <a:chExt cx="9220200" cy="4695757"/>
          </a:xfrm>
        </p:grpSpPr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1760257" y="14521"/>
              <a:ext cx="2765863" cy="459518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1" y="0"/>
                </a:cxn>
                <a:cxn ang="0">
                  <a:pos x="285" y="389"/>
                </a:cxn>
                <a:cxn ang="0">
                  <a:pos x="488" y="778"/>
                </a:cxn>
                <a:cxn ang="0">
                  <a:pos x="0" y="0"/>
                </a:cxn>
              </a:cxnLst>
              <a:rect l="0" t="0" r="r" b="b"/>
              <a:pathLst>
                <a:path w="488" h="778">
                  <a:moveTo>
                    <a:pt x="0" y="0"/>
                  </a:moveTo>
                  <a:cubicBezTo>
                    <a:pt x="27" y="0"/>
                    <a:pt x="54" y="0"/>
                    <a:pt x="81" y="0"/>
                  </a:cubicBezTo>
                  <a:cubicBezTo>
                    <a:pt x="150" y="128"/>
                    <a:pt x="217" y="259"/>
                    <a:pt x="285" y="389"/>
                  </a:cubicBezTo>
                  <a:cubicBezTo>
                    <a:pt x="352" y="519"/>
                    <a:pt x="422" y="648"/>
                    <a:pt x="488" y="778"/>
                  </a:cubicBezTo>
                  <a:cubicBezTo>
                    <a:pt x="325" y="519"/>
                    <a:pt x="160" y="259"/>
                    <a:pt x="0" y="0"/>
                  </a:cubicBezTo>
                  <a:close/>
                </a:path>
              </a:pathLst>
            </a:custGeom>
            <a:solidFill>
              <a:srgbClr val="DDF1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59" name="Freeform 7"/>
            <p:cNvSpPr>
              <a:spLocks/>
            </p:cNvSpPr>
            <p:nvPr/>
          </p:nvSpPr>
          <p:spPr bwMode="auto">
            <a:xfrm>
              <a:off x="4565423" y="14521"/>
              <a:ext cx="946191" cy="4583951"/>
            </a:xfrm>
            <a:custGeom>
              <a:avLst/>
              <a:gdLst/>
              <a:ahLst/>
              <a:cxnLst>
                <a:cxn ang="0">
                  <a:pos x="104" y="0"/>
                </a:cxn>
                <a:cxn ang="0">
                  <a:pos x="167" y="0"/>
                </a:cxn>
                <a:cxn ang="0">
                  <a:pos x="0" y="776"/>
                </a:cxn>
                <a:cxn ang="0">
                  <a:pos x="103" y="1"/>
                </a:cxn>
                <a:cxn ang="0">
                  <a:pos x="104" y="0"/>
                </a:cxn>
              </a:cxnLst>
              <a:rect l="0" t="0" r="r" b="b"/>
              <a:pathLst>
                <a:path w="167" h="776">
                  <a:moveTo>
                    <a:pt x="104" y="0"/>
                  </a:moveTo>
                  <a:cubicBezTo>
                    <a:pt x="125" y="0"/>
                    <a:pt x="146" y="0"/>
                    <a:pt x="167" y="0"/>
                  </a:cubicBezTo>
                  <a:cubicBezTo>
                    <a:pt x="112" y="259"/>
                    <a:pt x="55" y="517"/>
                    <a:pt x="0" y="776"/>
                  </a:cubicBezTo>
                  <a:cubicBezTo>
                    <a:pt x="32" y="519"/>
                    <a:pt x="69" y="260"/>
                    <a:pt x="103" y="1"/>
                  </a:cubicBezTo>
                  <a:cubicBezTo>
                    <a:pt x="103" y="0"/>
                    <a:pt x="103" y="0"/>
                    <a:pt x="104" y="0"/>
                  </a:cubicBezTo>
                  <a:close/>
                </a:path>
              </a:pathLst>
            </a:custGeom>
            <a:solidFill>
              <a:srgbClr val="DDF1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60" name="Freeform 8"/>
            <p:cNvSpPr>
              <a:spLocks/>
            </p:cNvSpPr>
            <p:nvPr/>
          </p:nvSpPr>
          <p:spPr bwMode="auto">
            <a:xfrm>
              <a:off x="4571318" y="14521"/>
              <a:ext cx="1790197" cy="4590081"/>
            </a:xfrm>
            <a:custGeom>
              <a:avLst/>
              <a:gdLst/>
              <a:ahLst/>
              <a:cxnLst>
                <a:cxn ang="0">
                  <a:pos x="247" y="0"/>
                </a:cxn>
                <a:cxn ang="0">
                  <a:pos x="316" y="0"/>
                </a:cxn>
                <a:cxn ang="0">
                  <a:pos x="0" y="777"/>
                </a:cxn>
                <a:cxn ang="0">
                  <a:pos x="15" y="729"/>
                </a:cxn>
                <a:cxn ang="0">
                  <a:pos x="245" y="1"/>
                </a:cxn>
                <a:cxn ang="0">
                  <a:pos x="247" y="0"/>
                </a:cxn>
              </a:cxnLst>
              <a:rect l="0" t="0" r="r" b="b"/>
              <a:pathLst>
                <a:path w="316" h="777">
                  <a:moveTo>
                    <a:pt x="247" y="0"/>
                  </a:moveTo>
                  <a:cubicBezTo>
                    <a:pt x="270" y="0"/>
                    <a:pt x="293" y="0"/>
                    <a:pt x="316" y="0"/>
                  </a:cubicBezTo>
                  <a:cubicBezTo>
                    <a:pt x="212" y="260"/>
                    <a:pt x="105" y="517"/>
                    <a:pt x="0" y="777"/>
                  </a:cubicBezTo>
                  <a:cubicBezTo>
                    <a:pt x="3" y="760"/>
                    <a:pt x="10" y="745"/>
                    <a:pt x="15" y="729"/>
                  </a:cubicBezTo>
                  <a:cubicBezTo>
                    <a:pt x="91" y="487"/>
                    <a:pt x="169" y="244"/>
                    <a:pt x="245" y="1"/>
                  </a:cubicBezTo>
                  <a:cubicBezTo>
                    <a:pt x="246" y="1"/>
                    <a:pt x="246" y="0"/>
                    <a:pt x="247" y="0"/>
                  </a:cubicBezTo>
                  <a:close/>
                </a:path>
              </a:pathLst>
            </a:custGeom>
            <a:solidFill>
              <a:srgbClr val="DDF1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61" name="Freeform 9"/>
            <p:cNvSpPr>
              <a:spLocks/>
            </p:cNvSpPr>
            <p:nvPr/>
          </p:nvSpPr>
          <p:spPr bwMode="auto">
            <a:xfrm>
              <a:off x="4599812" y="3605470"/>
              <a:ext cx="4566868" cy="1039996"/>
            </a:xfrm>
            <a:custGeom>
              <a:avLst/>
              <a:gdLst/>
              <a:ahLst/>
              <a:cxnLst>
                <a:cxn ang="0">
                  <a:pos x="803" y="0"/>
                </a:cxn>
                <a:cxn ang="0">
                  <a:pos x="805" y="7"/>
                </a:cxn>
                <a:cxn ang="0">
                  <a:pos x="805" y="67"/>
                </a:cxn>
                <a:cxn ang="0">
                  <a:pos x="0" y="176"/>
                </a:cxn>
                <a:cxn ang="0">
                  <a:pos x="803" y="0"/>
                </a:cxn>
              </a:cxnLst>
              <a:rect l="0" t="0" r="r" b="b"/>
              <a:pathLst>
                <a:path w="806" h="176">
                  <a:moveTo>
                    <a:pt x="803" y="0"/>
                  </a:moveTo>
                  <a:cubicBezTo>
                    <a:pt x="806" y="0"/>
                    <a:pt x="805" y="5"/>
                    <a:pt x="805" y="7"/>
                  </a:cubicBezTo>
                  <a:cubicBezTo>
                    <a:pt x="805" y="25"/>
                    <a:pt x="804" y="48"/>
                    <a:pt x="805" y="67"/>
                  </a:cubicBezTo>
                  <a:cubicBezTo>
                    <a:pt x="537" y="103"/>
                    <a:pt x="268" y="140"/>
                    <a:pt x="0" y="176"/>
                  </a:cubicBezTo>
                  <a:cubicBezTo>
                    <a:pt x="267" y="117"/>
                    <a:pt x="535" y="59"/>
                    <a:pt x="803" y="0"/>
                  </a:cubicBezTo>
                  <a:close/>
                </a:path>
              </a:pathLst>
            </a:custGeom>
            <a:solidFill>
              <a:srgbClr val="DDF1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62" name="Freeform 10"/>
            <p:cNvSpPr>
              <a:spLocks/>
            </p:cNvSpPr>
            <p:nvPr/>
          </p:nvSpPr>
          <p:spPr bwMode="auto">
            <a:xfrm>
              <a:off x="-35834" y="4462598"/>
              <a:ext cx="4556060" cy="195127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604" y="24"/>
                </a:cxn>
                <a:cxn ang="0">
                  <a:pos x="804" y="31"/>
                </a:cxn>
                <a:cxn ang="0">
                  <a:pos x="804" y="33"/>
                </a:cxn>
                <a:cxn ang="0">
                  <a:pos x="0" y="33"/>
                </a:cxn>
                <a:cxn ang="0">
                  <a:pos x="0" y="2"/>
                </a:cxn>
                <a:cxn ang="0">
                  <a:pos x="1" y="0"/>
                </a:cxn>
              </a:cxnLst>
              <a:rect l="0" t="0" r="r" b="b"/>
              <a:pathLst>
                <a:path w="804" h="33">
                  <a:moveTo>
                    <a:pt x="1" y="0"/>
                  </a:moveTo>
                  <a:cubicBezTo>
                    <a:pt x="201" y="9"/>
                    <a:pt x="403" y="16"/>
                    <a:pt x="604" y="24"/>
                  </a:cubicBezTo>
                  <a:cubicBezTo>
                    <a:pt x="671" y="27"/>
                    <a:pt x="737" y="31"/>
                    <a:pt x="804" y="31"/>
                  </a:cubicBezTo>
                  <a:cubicBezTo>
                    <a:pt x="804" y="31"/>
                    <a:pt x="804" y="32"/>
                    <a:pt x="804" y="33"/>
                  </a:cubicBezTo>
                  <a:cubicBezTo>
                    <a:pt x="536" y="33"/>
                    <a:pt x="268" y="33"/>
                    <a:pt x="0" y="33"/>
                  </a:cubicBezTo>
                  <a:cubicBezTo>
                    <a:pt x="0" y="22"/>
                    <a:pt x="0" y="1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DDF1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63" name="Freeform 11"/>
            <p:cNvSpPr>
              <a:spLocks/>
            </p:cNvSpPr>
            <p:nvPr/>
          </p:nvSpPr>
          <p:spPr bwMode="auto">
            <a:xfrm>
              <a:off x="4588021" y="4468728"/>
              <a:ext cx="4572763" cy="188997"/>
            </a:xfrm>
            <a:custGeom>
              <a:avLst/>
              <a:gdLst/>
              <a:ahLst/>
              <a:cxnLst>
                <a:cxn ang="0">
                  <a:pos x="807" y="0"/>
                </a:cxn>
                <a:cxn ang="0">
                  <a:pos x="806" y="32"/>
                </a:cxn>
                <a:cxn ang="0">
                  <a:pos x="51" y="32"/>
                </a:cxn>
                <a:cxn ang="0">
                  <a:pos x="0" y="31"/>
                </a:cxn>
                <a:cxn ang="0">
                  <a:pos x="807" y="0"/>
                </a:cxn>
              </a:cxnLst>
              <a:rect l="0" t="0" r="r" b="b"/>
              <a:pathLst>
                <a:path w="807" h="32">
                  <a:moveTo>
                    <a:pt x="807" y="0"/>
                  </a:moveTo>
                  <a:cubicBezTo>
                    <a:pt x="806" y="10"/>
                    <a:pt x="807" y="22"/>
                    <a:pt x="806" y="32"/>
                  </a:cubicBezTo>
                  <a:cubicBezTo>
                    <a:pt x="556" y="32"/>
                    <a:pt x="302" y="32"/>
                    <a:pt x="51" y="32"/>
                  </a:cubicBezTo>
                  <a:cubicBezTo>
                    <a:pt x="34" y="32"/>
                    <a:pt x="12" y="32"/>
                    <a:pt x="0" y="31"/>
                  </a:cubicBezTo>
                  <a:cubicBezTo>
                    <a:pt x="269" y="21"/>
                    <a:pt x="539" y="8"/>
                    <a:pt x="807" y="0"/>
                  </a:cubicBezTo>
                  <a:close/>
                </a:path>
              </a:pathLst>
            </a:custGeom>
            <a:solidFill>
              <a:srgbClr val="DDF1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64" name="Freeform 12"/>
            <p:cNvSpPr>
              <a:spLocks/>
            </p:cNvSpPr>
            <p:nvPr/>
          </p:nvSpPr>
          <p:spPr bwMode="auto">
            <a:xfrm>
              <a:off x="531094" y="14521"/>
              <a:ext cx="4011730" cy="46309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4" y="0"/>
                </a:cxn>
                <a:cxn ang="0">
                  <a:pos x="628" y="679"/>
                </a:cxn>
                <a:cxn ang="0">
                  <a:pos x="702" y="776"/>
                </a:cxn>
                <a:cxn ang="0">
                  <a:pos x="694" y="769"/>
                </a:cxn>
                <a:cxn ang="0">
                  <a:pos x="617" y="684"/>
                </a:cxn>
                <a:cxn ang="0">
                  <a:pos x="528" y="586"/>
                </a:cxn>
                <a:cxn ang="0">
                  <a:pos x="352" y="390"/>
                </a:cxn>
                <a:cxn ang="0">
                  <a:pos x="0" y="0"/>
                </a:cxn>
              </a:cxnLst>
              <a:rect l="0" t="0" r="r" b="b"/>
              <a:pathLst>
                <a:path w="708" h="784">
                  <a:moveTo>
                    <a:pt x="0" y="0"/>
                  </a:moveTo>
                  <a:cubicBezTo>
                    <a:pt x="35" y="0"/>
                    <a:pt x="69" y="0"/>
                    <a:pt x="104" y="0"/>
                  </a:cubicBezTo>
                  <a:cubicBezTo>
                    <a:pt x="279" y="226"/>
                    <a:pt x="454" y="452"/>
                    <a:pt x="628" y="679"/>
                  </a:cubicBezTo>
                  <a:cubicBezTo>
                    <a:pt x="653" y="711"/>
                    <a:pt x="676" y="745"/>
                    <a:pt x="702" y="776"/>
                  </a:cubicBezTo>
                  <a:cubicBezTo>
                    <a:pt x="708" y="784"/>
                    <a:pt x="696" y="771"/>
                    <a:pt x="694" y="769"/>
                  </a:cubicBezTo>
                  <a:cubicBezTo>
                    <a:pt x="668" y="741"/>
                    <a:pt x="643" y="712"/>
                    <a:pt x="617" y="684"/>
                  </a:cubicBezTo>
                  <a:cubicBezTo>
                    <a:pt x="587" y="651"/>
                    <a:pt x="556" y="618"/>
                    <a:pt x="528" y="586"/>
                  </a:cubicBezTo>
                  <a:cubicBezTo>
                    <a:pt x="471" y="520"/>
                    <a:pt x="409" y="455"/>
                    <a:pt x="352" y="390"/>
                  </a:cubicBezTo>
                  <a:cubicBezTo>
                    <a:pt x="234" y="259"/>
                    <a:pt x="115" y="130"/>
                    <a:pt x="0" y="0"/>
                  </a:cubicBezTo>
                  <a:close/>
                </a:path>
              </a:pathLst>
            </a:custGeom>
            <a:solidFill>
              <a:srgbClr val="DDF1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65" name="Freeform 13"/>
            <p:cNvSpPr>
              <a:spLocks/>
            </p:cNvSpPr>
            <p:nvPr/>
          </p:nvSpPr>
          <p:spPr bwMode="auto">
            <a:xfrm>
              <a:off x="2734942" y="14521"/>
              <a:ext cx="1807882" cy="460131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0" y="0"/>
                </a:cxn>
                <a:cxn ang="0">
                  <a:pos x="317" y="777"/>
                </a:cxn>
                <a:cxn ang="0">
                  <a:pos x="297" y="680"/>
                </a:cxn>
                <a:cxn ang="0">
                  <a:pos x="150" y="0"/>
                </a:cxn>
                <a:cxn ang="0">
                  <a:pos x="215" y="0"/>
                </a:cxn>
                <a:cxn ang="0">
                  <a:pos x="313" y="733"/>
                </a:cxn>
                <a:cxn ang="0">
                  <a:pos x="317" y="779"/>
                </a:cxn>
                <a:cxn ang="0">
                  <a:pos x="0" y="0"/>
                </a:cxn>
              </a:cxnLst>
              <a:rect l="0" t="0" r="r" b="b"/>
              <a:pathLst>
                <a:path w="319" h="779">
                  <a:moveTo>
                    <a:pt x="0" y="0"/>
                  </a:moveTo>
                  <a:cubicBezTo>
                    <a:pt x="24" y="0"/>
                    <a:pt x="47" y="0"/>
                    <a:pt x="70" y="0"/>
                  </a:cubicBezTo>
                  <a:cubicBezTo>
                    <a:pt x="154" y="258"/>
                    <a:pt x="235" y="518"/>
                    <a:pt x="317" y="777"/>
                  </a:cubicBezTo>
                  <a:cubicBezTo>
                    <a:pt x="312" y="744"/>
                    <a:pt x="304" y="712"/>
                    <a:pt x="297" y="680"/>
                  </a:cubicBezTo>
                  <a:cubicBezTo>
                    <a:pt x="249" y="454"/>
                    <a:pt x="199" y="227"/>
                    <a:pt x="150" y="0"/>
                  </a:cubicBezTo>
                  <a:cubicBezTo>
                    <a:pt x="172" y="0"/>
                    <a:pt x="193" y="0"/>
                    <a:pt x="215" y="0"/>
                  </a:cubicBezTo>
                  <a:cubicBezTo>
                    <a:pt x="247" y="243"/>
                    <a:pt x="280" y="489"/>
                    <a:pt x="313" y="733"/>
                  </a:cubicBezTo>
                  <a:cubicBezTo>
                    <a:pt x="315" y="749"/>
                    <a:pt x="319" y="765"/>
                    <a:pt x="317" y="779"/>
                  </a:cubicBezTo>
                  <a:cubicBezTo>
                    <a:pt x="212" y="519"/>
                    <a:pt x="105" y="260"/>
                    <a:pt x="0" y="0"/>
                  </a:cubicBezTo>
                  <a:close/>
                </a:path>
              </a:pathLst>
            </a:custGeom>
            <a:solidFill>
              <a:srgbClr val="DDF1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66" name="Freeform 14"/>
            <p:cNvSpPr>
              <a:spLocks/>
            </p:cNvSpPr>
            <p:nvPr/>
          </p:nvSpPr>
          <p:spPr bwMode="auto">
            <a:xfrm>
              <a:off x="4372844" y="-38032"/>
              <a:ext cx="356664" cy="461970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3" y="0"/>
                </a:cxn>
                <a:cxn ang="0">
                  <a:pos x="32" y="775"/>
                </a:cxn>
                <a:cxn ang="0">
                  <a:pos x="28" y="782"/>
                </a:cxn>
                <a:cxn ang="0">
                  <a:pos x="29" y="733"/>
                </a:cxn>
                <a:cxn ang="0">
                  <a:pos x="0" y="0"/>
                </a:cxn>
              </a:cxnLst>
              <a:rect l="0" t="0" r="r" b="b"/>
              <a:pathLst>
                <a:path w="63" h="782">
                  <a:moveTo>
                    <a:pt x="0" y="0"/>
                  </a:moveTo>
                  <a:cubicBezTo>
                    <a:pt x="21" y="0"/>
                    <a:pt x="42" y="0"/>
                    <a:pt x="63" y="0"/>
                  </a:cubicBezTo>
                  <a:cubicBezTo>
                    <a:pt x="52" y="258"/>
                    <a:pt x="42" y="516"/>
                    <a:pt x="32" y="775"/>
                  </a:cubicBezTo>
                  <a:cubicBezTo>
                    <a:pt x="33" y="780"/>
                    <a:pt x="32" y="779"/>
                    <a:pt x="28" y="782"/>
                  </a:cubicBezTo>
                  <a:cubicBezTo>
                    <a:pt x="33" y="778"/>
                    <a:pt x="29" y="748"/>
                    <a:pt x="29" y="733"/>
                  </a:cubicBezTo>
                  <a:cubicBezTo>
                    <a:pt x="21" y="490"/>
                    <a:pt x="8" y="242"/>
                    <a:pt x="0" y="0"/>
                  </a:cubicBezTo>
                  <a:close/>
                </a:path>
              </a:pathLst>
            </a:custGeom>
            <a:solidFill>
              <a:srgbClr val="DDF1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67" name="Freeform 15"/>
            <p:cNvSpPr>
              <a:spLocks/>
            </p:cNvSpPr>
            <p:nvPr/>
          </p:nvSpPr>
          <p:spPr bwMode="auto">
            <a:xfrm>
              <a:off x="4571318" y="14521"/>
              <a:ext cx="2770776" cy="4601319"/>
            </a:xfrm>
            <a:custGeom>
              <a:avLst/>
              <a:gdLst/>
              <a:ahLst/>
              <a:cxnLst>
                <a:cxn ang="0">
                  <a:pos x="408" y="0"/>
                </a:cxn>
                <a:cxn ang="0">
                  <a:pos x="488" y="0"/>
                </a:cxn>
                <a:cxn ang="0">
                  <a:pos x="482" y="11"/>
                </a:cxn>
                <a:cxn ang="0">
                  <a:pos x="2" y="778"/>
                </a:cxn>
                <a:cxn ang="0">
                  <a:pos x="0" y="778"/>
                </a:cxn>
                <a:cxn ang="0">
                  <a:pos x="408" y="0"/>
                </a:cxn>
              </a:cxnLst>
              <a:rect l="0" t="0" r="r" b="b"/>
              <a:pathLst>
                <a:path w="489" h="779">
                  <a:moveTo>
                    <a:pt x="408" y="0"/>
                  </a:moveTo>
                  <a:cubicBezTo>
                    <a:pt x="434" y="0"/>
                    <a:pt x="461" y="0"/>
                    <a:pt x="488" y="0"/>
                  </a:cubicBezTo>
                  <a:cubicBezTo>
                    <a:pt x="489" y="4"/>
                    <a:pt x="485" y="8"/>
                    <a:pt x="482" y="11"/>
                  </a:cubicBezTo>
                  <a:cubicBezTo>
                    <a:pt x="323" y="266"/>
                    <a:pt x="161" y="522"/>
                    <a:pt x="2" y="778"/>
                  </a:cubicBezTo>
                  <a:cubicBezTo>
                    <a:pt x="1" y="778"/>
                    <a:pt x="1" y="779"/>
                    <a:pt x="0" y="778"/>
                  </a:cubicBezTo>
                  <a:cubicBezTo>
                    <a:pt x="137" y="519"/>
                    <a:pt x="271" y="258"/>
                    <a:pt x="408" y="0"/>
                  </a:cubicBezTo>
                  <a:close/>
                </a:path>
              </a:pathLst>
            </a:custGeom>
            <a:solidFill>
              <a:srgbClr val="DDF1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68" name="Freeform 16"/>
            <p:cNvSpPr>
              <a:spLocks/>
            </p:cNvSpPr>
            <p:nvPr/>
          </p:nvSpPr>
          <p:spPr bwMode="auto">
            <a:xfrm>
              <a:off x="4571318" y="14521"/>
              <a:ext cx="3999940" cy="4601319"/>
            </a:xfrm>
            <a:custGeom>
              <a:avLst/>
              <a:gdLst/>
              <a:ahLst/>
              <a:cxnLst>
                <a:cxn ang="0">
                  <a:pos x="601" y="0"/>
                </a:cxn>
                <a:cxn ang="0">
                  <a:pos x="705" y="0"/>
                </a:cxn>
                <a:cxn ang="0">
                  <a:pos x="702" y="5"/>
                </a:cxn>
                <a:cxn ang="0">
                  <a:pos x="91" y="680"/>
                </a:cxn>
                <a:cxn ang="0">
                  <a:pos x="47" y="729"/>
                </a:cxn>
                <a:cxn ang="0">
                  <a:pos x="2" y="779"/>
                </a:cxn>
                <a:cxn ang="0">
                  <a:pos x="5" y="775"/>
                </a:cxn>
                <a:cxn ang="0">
                  <a:pos x="601" y="0"/>
                </a:cxn>
              </a:cxnLst>
              <a:rect l="0" t="0" r="r" b="b"/>
              <a:pathLst>
                <a:path w="706" h="779">
                  <a:moveTo>
                    <a:pt x="601" y="0"/>
                  </a:moveTo>
                  <a:cubicBezTo>
                    <a:pt x="635" y="0"/>
                    <a:pt x="670" y="0"/>
                    <a:pt x="705" y="0"/>
                  </a:cubicBezTo>
                  <a:cubicBezTo>
                    <a:pt x="706" y="2"/>
                    <a:pt x="703" y="4"/>
                    <a:pt x="702" y="5"/>
                  </a:cubicBezTo>
                  <a:cubicBezTo>
                    <a:pt x="499" y="230"/>
                    <a:pt x="294" y="455"/>
                    <a:pt x="91" y="680"/>
                  </a:cubicBezTo>
                  <a:cubicBezTo>
                    <a:pt x="76" y="697"/>
                    <a:pt x="62" y="713"/>
                    <a:pt x="47" y="729"/>
                  </a:cubicBezTo>
                  <a:cubicBezTo>
                    <a:pt x="32" y="746"/>
                    <a:pt x="17" y="762"/>
                    <a:pt x="2" y="779"/>
                  </a:cubicBezTo>
                  <a:cubicBezTo>
                    <a:pt x="0" y="779"/>
                    <a:pt x="4" y="776"/>
                    <a:pt x="5" y="775"/>
                  </a:cubicBezTo>
                  <a:cubicBezTo>
                    <a:pt x="204" y="518"/>
                    <a:pt x="402" y="256"/>
                    <a:pt x="601" y="0"/>
                  </a:cubicBezTo>
                  <a:close/>
                </a:path>
              </a:pathLst>
            </a:custGeom>
            <a:solidFill>
              <a:srgbClr val="DDF1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69" name="Freeform 17"/>
            <p:cNvSpPr>
              <a:spLocks/>
            </p:cNvSpPr>
            <p:nvPr/>
          </p:nvSpPr>
          <p:spPr bwMode="auto">
            <a:xfrm>
              <a:off x="4588021" y="268901"/>
              <a:ext cx="4584554" cy="4359198"/>
            </a:xfrm>
            <a:custGeom>
              <a:avLst/>
              <a:gdLst/>
              <a:ahLst/>
              <a:cxnLst>
                <a:cxn ang="0">
                  <a:pos x="807" y="0"/>
                </a:cxn>
                <a:cxn ang="0">
                  <a:pos x="807" y="81"/>
                </a:cxn>
                <a:cxn ang="0">
                  <a:pos x="807" y="108"/>
                </a:cxn>
                <a:cxn ang="0">
                  <a:pos x="783" y="129"/>
                </a:cxn>
                <a:cxn ang="0">
                  <a:pos x="707" y="188"/>
                </a:cxn>
                <a:cxn ang="0">
                  <a:pos x="201" y="581"/>
                </a:cxn>
                <a:cxn ang="0">
                  <a:pos x="12" y="728"/>
                </a:cxn>
                <a:cxn ang="0">
                  <a:pos x="2" y="735"/>
                </a:cxn>
                <a:cxn ang="0">
                  <a:pos x="1" y="735"/>
                </a:cxn>
                <a:cxn ang="0">
                  <a:pos x="781" y="21"/>
                </a:cxn>
                <a:cxn ang="0">
                  <a:pos x="807" y="0"/>
                </a:cxn>
              </a:cxnLst>
              <a:rect l="0" t="0" r="r" b="b"/>
              <a:pathLst>
                <a:path w="809" h="738">
                  <a:moveTo>
                    <a:pt x="807" y="0"/>
                  </a:moveTo>
                  <a:cubicBezTo>
                    <a:pt x="807" y="25"/>
                    <a:pt x="807" y="54"/>
                    <a:pt x="807" y="81"/>
                  </a:cubicBezTo>
                  <a:cubicBezTo>
                    <a:pt x="807" y="90"/>
                    <a:pt x="809" y="101"/>
                    <a:pt x="807" y="108"/>
                  </a:cubicBezTo>
                  <a:cubicBezTo>
                    <a:pt x="805" y="113"/>
                    <a:pt x="789" y="124"/>
                    <a:pt x="783" y="129"/>
                  </a:cubicBezTo>
                  <a:cubicBezTo>
                    <a:pt x="758" y="149"/>
                    <a:pt x="731" y="169"/>
                    <a:pt x="707" y="188"/>
                  </a:cubicBezTo>
                  <a:cubicBezTo>
                    <a:pt x="538" y="320"/>
                    <a:pt x="369" y="448"/>
                    <a:pt x="201" y="581"/>
                  </a:cubicBezTo>
                  <a:cubicBezTo>
                    <a:pt x="139" y="631"/>
                    <a:pt x="74" y="678"/>
                    <a:pt x="12" y="728"/>
                  </a:cubicBezTo>
                  <a:cubicBezTo>
                    <a:pt x="8" y="731"/>
                    <a:pt x="6" y="733"/>
                    <a:pt x="2" y="735"/>
                  </a:cubicBezTo>
                  <a:cubicBezTo>
                    <a:pt x="2" y="736"/>
                    <a:pt x="0" y="738"/>
                    <a:pt x="1" y="735"/>
                  </a:cubicBezTo>
                  <a:cubicBezTo>
                    <a:pt x="261" y="497"/>
                    <a:pt x="523" y="261"/>
                    <a:pt x="781" y="21"/>
                  </a:cubicBezTo>
                  <a:cubicBezTo>
                    <a:pt x="789" y="14"/>
                    <a:pt x="798" y="6"/>
                    <a:pt x="807" y="0"/>
                  </a:cubicBezTo>
                  <a:close/>
                </a:path>
              </a:pathLst>
            </a:custGeom>
            <a:solidFill>
              <a:srgbClr val="DDF1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70" name="Freeform 18"/>
            <p:cNvSpPr>
              <a:spLocks/>
            </p:cNvSpPr>
            <p:nvPr/>
          </p:nvSpPr>
          <p:spPr bwMode="auto">
            <a:xfrm>
              <a:off x="-47625" y="286268"/>
              <a:ext cx="4578659" cy="4359198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8" y="5"/>
                </a:cxn>
                <a:cxn ang="0">
                  <a:pos x="202" y="182"/>
                </a:cxn>
                <a:cxn ang="0">
                  <a:pos x="402" y="365"/>
                </a:cxn>
                <a:cxn ang="0">
                  <a:pos x="802" y="731"/>
                </a:cxn>
                <a:cxn ang="0">
                  <a:pos x="805" y="737"/>
                </a:cxn>
                <a:cxn ang="0">
                  <a:pos x="756" y="732"/>
                </a:cxn>
                <a:cxn ang="0">
                  <a:pos x="604" y="712"/>
                </a:cxn>
                <a:cxn ang="0">
                  <a:pos x="2" y="629"/>
                </a:cxn>
                <a:cxn ang="0">
                  <a:pos x="2" y="563"/>
                </a:cxn>
                <a:cxn ang="0">
                  <a:pos x="706" y="717"/>
                </a:cxn>
                <a:cxn ang="0">
                  <a:pos x="782" y="733"/>
                </a:cxn>
                <a:cxn ang="0">
                  <a:pos x="806" y="736"/>
                </a:cxn>
                <a:cxn ang="0">
                  <a:pos x="756" y="721"/>
                </a:cxn>
                <a:cxn ang="0">
                  <a:pos x="2" y="480"/>
                </a:cxn>
                <a:cxn ang="0">
                  <a:pos x="2" y="407"/>
                </a:cxn>
                <a:cxn ang="0">
                  <a:pos x="14" y="411"/>
                </a:cxn>
                <a:cxn ang="0">
                  <a:pos x="402" y="571"/>
                </a:cxn>
                <a:cxn ang="0">
                  <a:pos x="802" y="736"/>
                </a:cxn>
                <a:cxn ang="0">
                  <a:pos x="2" y="312"/>
                </a:cxn>
                <a:cxn ang="0">
                  <a:pos x="2" y="227"/>
                </a:cxn>
                <a:cxn ang="0">
                  <a:pos x="14" y="233"/>
                </a:cxn>
                <a:cxn ang="0">
                  <a:pos x="202" y="353"/>
                </a:cxn>
                <a:cxn ang="0">
                  <a:pos x="804" y="735"/>
                </a:cxn>
                <a:cxn ang="0">
                  <a:pos x="805" y="734"/>
                </a:cxn>
                <a:cxn ang="0">
                  <a:pos x="202" y="265"/>
                </a:cxn>
                <a:cxn ang="0">
                  <a:pos x="26" y="129"/>
                </a:cxn>
                <a:cxn ang="0">
                  <a:pos x="2" y="109"/>
                </a:cxn>
                <a:cxn ang="0">
                  <a:pos x="2" y="82"/>
                </a:cxn>
                <a:cxn ang="0">
                  <a:pos x="2" y="1"/>
                </a:cxn>
              </a:cxnLst>
              <a:rect l="0" t="0" r="r" b="b"/>
              <a:pathLst>
                <a:path w="808" h="738">
                  <a:moveTo>
                    <a:pt x="2" y="1"/>
                  </a:moveTo>
                  <a:cubicBezTo>
                    <a:pt x="5" y="0"/>
                    <a:pt x="7" y="4"/>
                    <a:pt x="8" y="5"/>
                  </a:cubicBezTo>
                  <a:cubicBezTo>
                    <a:pt x="72" y="64"/>
                    <a:pt x="138" y="123"/>
                    <a:pt x="202" y="182"/>
                  </a:cubicBezTo>
                  <a:cubicBezTo>
                    <a:pt x="268" y="244"/>
                    <a:pt x="335" y="304"/>
                    <a:pt x="402" y="365"/>
                  </a:cubicBezTo>
                  <a:cubicBezTo>
                    <a:pt x="535" y="487"/>
                    <a:pt x="669" y="609"/>
                    <a:pt x="802" y="731"/>
                  </a:cubicBezTo>
                  <a:cubicBezTo>
                    <a:pt x="803" y="733"/>
                    <a:pt x="808" y="735"/>
                    <a:pt x="805" y="737"/>
                  </a:cubicBezTo>
                  <a:cubicBezTo>
                    <a:pt x="788" y="738"/>
                    <a:pt x="772" y="734"/>
                    <a:pt x="756" y="732"/>
                  </a:cubicBezTo>
                  <a:cubicBezTo>
                    <a:pt x="706" y="726"/>
                    <a:pt x="655" y="719"/>
                    <a:pt x="604" y="712"/>
                  </a:cubicBezTo>
                  <a:cubicBezTo>
                    <a:pt x="405" y="682"/>
                    <a:pt x="202" y="658"/>
                    <a:pt x="2" y="629"/>
                  </a:cubicBezTo>
                  <a:cubicBezTo>
                    <a:pt x="2" y="607"/>
                    <a:pt x="2" y="585"/>
                    <a:pt x="2" y="563"/>
                  </a:cubicBezTo>
                  <a:cubicBezTo>
                    <a:pt x="237" y="612"/>
                    <a:pt x="472" y="667"/>
                    <a:pt x="706" y="717"/>
                  </a:cubicBezTo>
                  <a:cubicBezTo>
                    <a:pt x="731" y="722"/>
                    <a:pt x="756" y="727"/>
                    <a:pt x="782" y="733"/>
                  </a:cubicBezTo>
                  <a:cubicBezTo>
                    <a:pt x="789" y="735"/>
                    <a:pt x="798" y="738"/>
                    <a:pt x="806" y="736"/>
                  </a:cubicBezTo>
                  <a:cubicBezTo>
                    <a:pt x="788" y="734"/>
                    <a:pt x="772" y="727"/>
                    <a:pt x="756" y="721"/>
                  </a:cubicBezTo>
                  <a:cubicBezTo>
                    <a:pt x="506" y="641"/>
                    <a:pt x="252" y="560"/>
                    <a:pt x="2" y="480"/>
                  </a:cubicBezTo>
                  <a:cubicBezTo>
                    <a:pt x="2" y="455"/>
                    <a:pt x="2" y="431"/>
                    <a:pt x="2" y="407"/>
                  </a:cubicBezTo>
                  <a:cubicBezTo>
                    <a:pt x="7" y="407"/>
                    <a:pt x="10" y="409"/>
                    <a:pt x="14" y="411"/>
                  </a:cubicBezTo>
                  <a:cubicBezTo>
                    <a:pt x="143" y="462"/>
                    <a:pt x="273" y="518"/>
                    <a:pt x="402" y="571"/>
                  </a:cubicBezTo>
                  <a:cubicBezTo>
                    <a:pt x="535" y="626"/>
                    <a:pt x="669" y="681"/>
                    <a:pt x="802" y="736"/>
                  </a:cubicBezTo>
                  <a:cubicBezTo>
                    <a:pt x="539" y="594"/>
                    <a:pt x="268" y="454"/>
                    <a:pt x="2" y="312"/>
                  </a:cubicBezTo>
                  <a:cubicBezTo>
                    <a:pt x="2" y="283"/>
                    <a:pt x="2" y="255"/>
                    <a:pt x="2" y="227"/>
                  </a:cubicBezTo>
                  <a:cubicBezTo>
                    <a:pt x="6" y="226"/>
                    <a:pt x="10" y="230"/>
                    <a:pt x="14" y="233"/>
                  </a:cubicBezTo>
                  <a:cubicBezTo>
                    <a:pt x="76" y="273"/>
                    <a:pt x="140" y="313"/>
                    <a:pt x="202" y="353"/>
                  </a:cubicBezTo>
                  <a:cubicBezTo>
                    <a:pt x="402" y="481"/>
                    <a:pt x="605" y="607"/>
                    <a:pt x="804" y="735"/>
                  </a:cubicBezTo>
                  <a:cubicBezTo>
                    <a:pt x="805" y="735"/>
                    <a:pt x="805" y="735"/>
                    <a:pt x="805" y="734"/>
                  </a:cubicBezTo>
                  <a:cubicBezTo>
                    <a:pt x="604" y="579"/>
                    <a:pt x="404" y="422"/>
                    <a:pt x="202" y="265"/>
                  </a:cubicBezTo>
                  <a:cubicBezTo>
                    <a:pt x="146" y="221"/>
                    <a:pt x="86" y="175"/>
                    <a:pt x="26" y="129"/>
                  </a:cubicBezTo>
                  <a:cubicBezTo>
                    <a:pt x="19" y="124"/>
                    <a:pt x="4" y="113"/>
                    <a:pt x="2" y="109"/>
                  </a:cubicBezTo>
                  <a:cubicBezTo>
                    <a:pt x="0" y="102"/>
                    <a:pt x="2" y="91"/>
                    <a:pt x="2" y="82"/>
                  </a:cubicBezTo>
                  <a:cubicBezTo>
                    <a:pt x="2" y="55"/>
                    <a:pt x="2" y="26"/>
                    <a:pt x="2" y="1"/>
                  </a:cubicBezTo>
                  <a:close/>
                </a:path>
              </a:pathLst>
            </a:custGeom>
            <a:solidFill>
              <a:srgbClr val="DDF1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71" name="Freeform 19"/>
            <p:cNvSpPr>
              <a:spLocks/>
            </p:cNvSpPr>
            <p:nvPr/>
          </p:nvSpPr>
          <p:spPr bwMode="auto">
            <a:xfrm>
              <a:off x="4582126" y="1609249"/>
              <a:ext cx="4578659" cy="3030087"/>
            </a:xfrm>
            <a:custGeom>
              <a:avLst/>
              <a:gdLst/>
              <a:ahLst/>
              <a:cxnLst>
                <a:cxn ang="0">
                  <a:pos x="808" y="0"/>
                </a:cxn>
                <a:cxn ang="0">
                  <a:pos x="808" y="86"/>
                </a:cxn>
                <a:cxn ang="0">
                  <a:pos x="202" y="406"/>
                </a:cxn>
                <a:cxn ang="0">
                  <a:pos x="6" y="509"/>
                </a:cxn>
                <a:cxn ang="0">
                  <a:pos x="2" y="511"/>
                </a:cxn>
                <a:cxn ang="0">
                  <a:pos x="506" y="191"/>
                </a:cxn>
                <a:cxn ang="0">
                  <a:pos x="758" y="31"/>
                </a:cxn>
                <a:cxn ang="0">
                  <a:pos x="808" y="0"/>
                </a:cxn>
              </a:cxnLst>
              <a:rect l="0" t="0" r="r" b="b"/>
              <a:pathLst>
                <a:path w="808" h="513">
                  <a:moveTo>
                    <a:pt x="808" y="0"/>
                  </a:moveTo>
                  <a:cubicBezTo>
                    <a:pt x="808" y="29"/>
                    <a:pt x="808" y="57"/>
                    <a:pt x="808" y="86"/>
                  </a:cubicBezTo>
                  <a:cubicBezTo>
                    <a:pt x="606" y="191"/>
                    <a:pt x="404" y="301"/>
                    <a:pt x="202" y="406"/>
                  </a:cubicBezTo>
                  <a:cubicBezTo>
                    <a:pt x="137" y="440"/>
                    <a:pt x="72" y="475"/>
                    <a:pt x="6" y="509"/>
                  </a:cubicBezTo>
                  <a:cubicBezTo>
                    <a:pt x="5" y="509"/>
                    <a:pt x="0" y="513"/>
                    <a:pt x="2" y="511"/>
                  </a:cubicBezTo>
                  <a:cubicBezTo>
                    <a:pt x="170" y="404"/>
                    <a:pt x="337" y="297"/>
                    <a:pt x="506" y="191"/>
                  </a:cubicBezTo>
                  <a:cubicBezTo>
                    <a:pt x="590" y="138"/>
                    <a:pt x="673" y="84"/>
                    <a:pt x="758" y="31"/>
                  </a:cubicBezTo>
                  <a:cubicBezTo>
                    <a:pt x="774" y="20"/>
                    <a:pt x="790" y="8"/>
                    <a:pt x="808" y="0"/>
                  </a:cubicBezTo>
                  <a:close/>
                </a:path>
              </a:pathLst>
            </a:custGeom>
            <a:solidFill>
              <a:srgbClr val="DDF1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72" name="Freeform 20"/>
            <p:cNvSpPr>
              <a:spLocks/>
            </p:cNvSpPr>
            <p:nvPr/>
          </p:nvSpPr>
          <p:spPr bwMode="auto">
            <a:xfrm>
              <a:off x="4593916" y="2678872"/>
              <a:ext cx="4566868" cy="1966594"/>
            </a:xfrm>
            <a:custGeom>
              <a:avLst/>
              <a:gdLst/>
              <a:ahLst/>
              <a:cxnLst>
                <a:cxn ang="0">
                  <a:pos x="806" y="0"/>
                </a:cxn>
                <a:cxn ang="0">
                  <a:pos x="806" y="73"/>
                </a:cxn>
                <a:cxn ang="0">
                  <a:pos x="402" y="203"/>
                </a:cxn>
                <a:cxn ang="0">
                  <a:pos x="11" y="328"/>
                </a:cxn>
                <a:cxn ang="0">
                  <a:pos x="5" y="331"/>
                </a:cxn>
                <a:cxn ang="0">
                  <a:pos x="3" y="330"/>
                </a:cxn>
                <a:cxn ang="0">
                  <a:pos x="806" y="0"/>
                </a:cxn>
              </a:cxnLst>
              <a:rect l="0" t="0" r="r" b="b"/>
              <a:pathLst>
                <a:path w="806" h="333">
                  <a:moveTo>
                    <a:pt x="806" y="0"/>
                  </a:moveTo>
                  <a:cubicBezTo>
                    <a:pt x="806" y="24"/>
                    <a:pt x="806" y="48"/>
                    <a:pt x="806" y="73"/>
                  </a:cubicBezTo>
                  <a:cubicBezTo>
                    <a:pt x="673" y="117"/>
                    <a:pt x="537" y="158"/>
                    <a:pt x="402" y="203"/>
                  </a:cubicBezTo>
                  <a:cubicBezTo>
                    <a:pt x="274" y="245"/>
                    <a:pt x="142" y="287"/>
                    <a:pt x="11" y="328"/>
                  </a:cubicBezTo>
                  <a:cubicBezTo>
                    <a:pt x="9" y="329"/>
                    <a:pt x="7" y="330"/>
                    <a:pt x="5" y="331"/>
                  </a:cubicBezTo>
                  <a:cubicBezTo>
                    <a:pt x="7" y="330"/>
                    <a:pt x="0" y="333"/>
                    <a:pt x="3" y="330"/>
                  </a:cubicBezTo>
                  <a:cubicBezTo>
                    <a:pt x="271" y="221"/>
                    <a:pt x="539" y="108"/>
                    <a:pt x="806" y="0"/>
                  </a:cubicBezTo>
                  <a:close/>
                </a:path>
              </a:pathLst>
            </a:custGeom>
            <a:solidFill>
              <a:srgbClr val="DDF1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7" name="Cloud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903.6667"/>
                </p14:media>
              </p:ext>
            </p:extLst>
          </p:nvPr>
        </p:nvPicPr>
        <p:blipFill>
          <a:blip r:embed="rId4" cstate="print">
            <a:grayscl/>
          </a:blip>
          <a:stretch>
            <a:fillRect/>
          </a:stretch>
        </p:blipFill>
        <p:spPr>
          <a:xfrm>
            <a:off x="-1" y="0"/>
            <a:ext cx="9226025" cy="2878327"/>
          </a:xfrm>
          <a:prstGeom prst="rect">
            <a:avLst/>
          </a:prstGeom>
        </p:spPr>
      </p:pic>
      <p:sp>
        <p:nvSpPr>
          <p:cNvPr id="5576" name="Freeform 23"/>
          <p:cNvSpPr>
            <a:spLocks/>
          </p:cNvSpPr>
          <p:nvPr userDrawn="1"/>
        </p:nvSpPr>
        <p:spPr bwMode="auto">
          <a:xfrm>
            <a:off x="-1" y="0"/>
            <a:ext cx="9153525" cy="6093176"/>
          </a:xfrm>
          <a:custGeom>
            <a:avLst/>
            <a:gdLst>
              <a:gd name="connsiteX0" fmla="*/ 1 w 1625"/>
              <a:gd name="connsiteY0" fmla="*/ 1 h 1753"/>
              <a:gd name="connsiteX1" fmla="*/ 78 w 1625"/>
              <a:gd name="connsiteY1" fmla="*/ 67 h 1753"/>
              <a:gd name="connsiteX2" fmla="*/ 85 w 1625"/>
              <a:gd name="connsiteY2" fmla="*/ 184 h 1753"/>
              <a:gd name="connsiteX3" fmla="*/ 209 w 1625"/>
              <a:gd name="connsiteY3" fmla="*/ 282 h 1753"/>
              <a:gd name="connsiteX4" fmla="*/ 381 w 1625"/>
              <a:gd name="connsiteY4" fmla="*/ 337 h 1753"/>
              <a:gd name="connsiteX5" fmla="*/ 405 w 1625"/>
              <a:gd name="connsiteY5" fmla="*/ 315 h 1753"/>
              <a:gd name="connsiteX6" fmla="*/ 519 w 1625"/>
              <a:gd name="connsiteY6" fmla="*/ 292 h 1753"/>
              <a:gd name="connsiteX7" fmla="*/ 618 w 1625"/>
              <a:gd name="connsiteY7" fmla="*/ 385 h 1753"/>
              <a:gd name="connsiteX8" fmla="*/ 713 w 1625"/>
              <a:gd name="connsiteY8" fmla="*/ 355 h 1753"/>
              <a:gd name="connsiteX9" fmla="*/ 812 w 1625"/>
              <a:gd name="connsiteY9" fmla="*/ 382 h 1753"/>
              <a:gd name="connsiteX10" fmla="*/ 905 w 1625"/>
              <a:gd name="connsiteY10" fmla="*/ 308 h 1753"/>
              <a:gd name="connsiteX11" fmla="*/ 1033 w 1625"/>
              <a:gd name="connsiteY11" fmla="*/ 337 h 1753"/>
              <a:gd name="connsiteX12" fmla="*/ 1150 w 1625"/>
              <a:gd name="connsiteY12" fmla="*/ 286 h 1753"/>
              <a:gd name="connsiteX13" fmla="*/ 1226 w 1625"/>
              <a:gd name="connsiteY13" fmla="*/ 200 h 1753"/>
              <a:gd name="connsiteX14" fmla="*/ 1353 w 1625"/>
              <a:gd name="connsiteY14" fmla="*/ 218 h 1753"/>
              <a:gd name="connsiteX15" fmla="*/ 1439 w 1625"/>
              <a:gd name="connsiteY15" fmla="*/ 158 h 1753"/>
              <a:gd name="connsiteX16" fmla="*/ 1556 w 1625"/>
              <a:gd name="connsiteY16" fmla="*/ 175 h 1753"/>
              <a:gd name="connsiteX17" fmla="*/ 1623 w 1625"/>
              <a:gd name="connsiteY17" fmla="*/ 132 h 1753"/>
              <a:gd name="connsiteX18" fmla="*/ 1624 w 1625"/>
              <a:gd name="connsiteY18" fmla="*/ 1222 h 1753"/>
              <a:gd name="connsiteX19" fmla="*/ 0 w 1625"/>
              <a:gd name="connsiteY19" fmla="*/ 1753 h 1753"/>
              <a:gd name="connsiteX20" fmla="*/ 0 w 1625"/>
              <a:gd name="connsiteY20" fmla="*/ 2 h 1753"/>
              <a:gd name="connsiteX21" fmla="*/ 1 w 1625"/>
              <a:gd name="connsiteY21" fmla="*/ 1 h 1753"/>
              <a:gd name="connsiteX0" fmla="*/ 1 w 1625"/>
              <a:gd name="connsiteY0" fmla="*/ 1 h 1753"/>
              <a:gd name="connsiteX1" fmla="*/ 78 w 1625"/>
              <a:gd name="connsiteY1" fmla="*/ 67 h 1753"/>
              <a:gd name="connsiteX2" fmla="*/ 85 w 1625"/>
              <a:gd name="connsiteY2" fmla="*/ 184 h 1753"/>
              <a:gd name="connsiteX3" fmla="*/ 209 w 1625"/>
              <a:gd name="connsiteY3" fmla="*/ 282 h 1753"/>
              <a:gd name="connsiteX4" fmla="*/ 381 w 1625"/>
              <a:gd name="connsiteY4" fmla="*/ 337 h 1753"/>
              <a:gd name="connsiteX5" fmla="*/ 405 w 1625"/>
              <a:gd name="connsiteY5" fmla="*/ 315 h 1753"/>
              <a:gd name="connsiteX6" fmla="*/ 519 w 1625"/>
              <a:gd name="connsiteY6" fmla="*/ 292 h 1753"/>
              <a:gd name="connsiteX7" fmla="*/ 618 w 1625"/>
              <a:gd name="connsiteY7" fmla="*/ 385 h 1753"/>
              <a:gd name="connsiteX8" fmla="*/ 713 w 1625"/>
              <a:gd name="connsiteY8" fmla="*/ 355 h 1753"/>
              <a:gd name="connsiteX9" fmla="*/ 812 w 1625"/>
              <a:gd name="connsiteY9" fmla="*/ 382 h 1753"/>
              <a:gd name="connsiteX10" fmla="*/ 905 w 1625"/>
              <a:gd name="connsiteY10" fmla="*/ 308 h 1753"/>
              <a:gd name="connsiteX11" fmla="*/ 1033 w 1625"/>
              <a:gd name="connsiteY11" fmla="*/ 337 h 1753"/>
              <a:gd name="connsiteX12" fmla="*/ 1150 w 1625"/>
              <a:gd name="connsiteY12" fmla="*/ 286 h 1753"/>
              <a:gd name="connsiteX13" fmla="*/ 1226 w 1625"/>
              <a:gd name="connsiteY13" fmla="*/ 200 h 1753"/>
              <a:gd name="connsiteX14" fmla="*/ 1353 w 1625"/>
              <a:gd name="connsiteY14" fmla="*/ 218 h 1753"/>
              <a:gd name="connsiteX15" fmla="*/ 1439 w 1625"/>
              <a:gd name="connsiteY15" fmla="*/ 158 h 1753"/>
              <a:gd name="connsiteX16" fmla="*/ 1556 w 1625"/>
              <a:gd name="connsiteY16" fmla="*/ 175 h 1753"/>
              <a:gd name="connsiteX17" fmla="*/ 1623 w 1625"/>
              <a:gd name="connsiteY17" fmla="*/ 132 h 1753"/>
              <a:gd name="connsiteX18" fmla="*/ 1624 w 1625"/>
              <a:gd name="connsiteY18" fmla="*/ 1222 h 1753"/>
              <a:gd name="connsiteX19" fmla="*/ 0 w 1625"/>
              <a:gd name="connsiteY19" fmla="*/ 1753 h 1753"/>
              <a:gd name="connsiteX20" fmla="*/ 0 w 1625"/>
              <a:gd name="connsiteY20" fmla="*/ 991 h 1753"/>
              <a:gd name="connsiteX21" fmla="*/ 0 w 1625"/>
              <a:gd name="connsiteY21" fmla="*/ 2 h 1753"/>
              <a:gd name="connsiteX22" fmla="*/ 1 w 1625"/>
              <a:gd name="connsiteY22" fmla="*/ 1 h 1753"/>
              <a:gd name="connsiteX0" fmla="*/ 1 w 1625"/>
              <a:gd name="connsiteY0" fmla="*/ 1 h 1222"/>
              <a:gd name="connsiteX1" fmla="*/ 78 w 1625"/>
              <a:gd name="connsiteY1" fmla="*/ 67 h 1222"/>
              <a:gd name="connsiteX2" fmla="*/ 85 w 1625"/>
              <a:gd name="connsiteY2" fmla="*/ 184 h 1222"/>
              <a:gd name="connsiteX3" fmla="*/ 209 w 1625"/>
              <a:gd name="connsiteY3" fmla="*/ 282 h 1222"/>
              <a:gd name="connsiteX4" fmla="*/ 381 w 1625"/>
              <a:gd name="connsiteY4" fmla="*/ 337 h 1222"/>
              <a:gd name="connsiteX5" fmla="*/ 405 w 1625"/>
              <a:gd name="connsiteY5" fmla="*/ 315 h 1222"/>
              <a:gd name="connsiteX6" fmla="*/ 519 w 1625"/>
              <a:gd name="connsiteY6" fmla="*/ 292 h 1222"/>
              <a:gd name="connsiteX7" fmla="*/ 618 w 1625"/>
              <a:gd name="connsiteY7" fmla="*/ 385 h 1222"/>
              <a:gd name="connsiteX8" fmla="*/ 713 w 1625"/>
              <a:gd name="connsiteY8" fmla="*/ 355 h 1222"/>
              <a:gd name="connsiteX9" fmla="*/ 812 w 1625"/>
              <a:gd name="connsiteY9" fmla="*/ 382 h 1222"/>
              <a:gd name="connsiteX10" fmla="*/ 905 w 1625"/>
              <a:gd name="connsiteY10" fmla="*/ 308 h 1222"/>
              <a:gd name="connsiteX11" fmla="*/ 1033 w 1625"/>
              <a:gd name="connsiteY11" fmla="*/ 337 h 1222"/>
              <a:gd name="connsiteX12" fmla="*/ 1150 w 1625"/>
              <a:gd name="connsiteY12" fmla="*/ 286 h 1222"/>
              <a:gd name="connsiteX13" fmla="*/ 1226 w 1625"/>
              <a:gd name="connsiteY13" fmla="*/ 200 h 1222"/>
              <a:gd name="connsiteX14" fmla="*/ 1353 w 1625"/>
              <a:gd name="connsiteY14" fmla="*/ 218 h 1222"/>
              <a:gd name="connsiteX15" fmla="*/ 1439 w 1625"/>
              <a:gd name="connsiteY15" fmla="*/ 158 h 1222"/>
              <a:gd name="connsiteX16" fmla="*/ 1556 w 1625"/>
              <a:gd name="connsiteY16" fmla="*/ 175 h 1222"/>
              <a:gd name="connsiteX17" fmla="*/ 1623 w 1625"/>
              <a:gd name="connsiteY17" fmla="*/ 132 h 1222"/>
              <a:gd name="connsiteX18" fmla="*/ 1624 w 1625"/>
              <a:gd name="connsiteY18" fmla="*/ 1222 h 1222"/>
              <a:gd name="connsiteX19" fmla="*/ 0 w 1625"/>
              <a:gd name="connsiteY19" fmla="*/ 997 h 1222"/>
              <a:gd name="connsiteX20" fmla="*/ 0 w 1625"/>
              <a:gd name="connsiteY20" fmla="*/ 991 h 1222"/>
              <a:gd name="connsiteX21" fmla="*/ 0 w 1625"/>
              <a:gd name="connsiteY21" fmla="*/ 2 h 1222"/>
              <a:gd name="connsiteX22" fmla="*/ 1 w 1625"/>
              <a:gd name="connsiteY22" fmla="*/ 1 h 1222"/>
              <a:gd name="connsiteX0" fmla="*/ 1 w 1625"/>
              <a:gd name="connsiteY0" fmla="*/ 1 h 1020"/>
              <a:gd name="connsiteX1" fmla="*/ 78 w 1625"/>
              <a:gd name="connsiteY1" fmla="*/ 67 h 1020"/>
              <a:gd name="connsiteX2" fmla="*/ 85 w 1625"/>
              <a:gd name="connsiteY2" fmla="*/ 184 h 1020"/>
              <a:gd name="connsiteX3" fmla="*/ 209 w 1625"/>
              <a:gd name="connsiteY3" fmla="*/ 282 h 1020"/>
              <a:gd name="connsiteX4" fmla="*/ 381 w 1625"/>
              <a:gd name="connsiteY4" fmla="*/ 337 h 1020"/>
              <a:gd name="connsiteX5" fmla="*/ 405 w 1625"/>
              <a:gd name="connsiteY5" fmla="*/ 315 h 1020"/>
              <a:gd name="connsiteX6" fmla="*/ 519 w 1625"/>
              <a:gd name="connsiteY6" fmla="*/ 292 h 1020"/>
              <a:gd name="connsiteX7" fmla="*/ 618 w 1625"/>
              <a:gd name="connsiteY7" fmla="*/ 385 h 1020"/>
              <a:gd name="connsiteX8" fmla="*/ 713 w 1625"/>
              <a:gd name="connsiteY8" fmla="*/ 355 h 1020"/>
              <a:gd name="connsiteX9" fmla="*/ 812 w 1625"/>
              <a:gd name="connsiteY9" fmla="*/ 382 h 1020"/>
              <a:gd name="connsiteX10" fmla="*/ 905 w 1625"/>
              <a:gd name="connsiteY10" fmla="*/ 308 h 1020"/>
              <a:gd name="connsiteX11" fmla="*/ 1033 w 1625"/>
              <a:gd name="connsiteY11" fmla="*/ 337 h 1020"/>
              <a:gd name="connsiteX12" fmla="*/ 1150 w 1625"/>
              <a:gd name="connsiteY12" fmla="*/ 286 h 1020"/>
              <a:gd name="connsiteX13" fmla="*/ 1226 w 1625"/>
              <a:gd name="connsiteY13" fmla="*/ 200 h 1020"/>
              <a:gd name="connsiteX14" fmla="*/ 1353 w 1625"/>
              <a:gd name="connsiteY14" fmla="*/ 218 h 1020"/>
              <a:gd name="connsiteX15" fmla="*/ 1439 w 1625"/>
              <a:gd name="connsiteY15" fmla="*/ 158 h 1020"/>
              <a:gd name="connsiteX16" fmla="*/ 1556 w 1625"/>
              <a:gd name="connsiteY16" fmla="*/ 175 h 1020"/>
              <a:gd name="connsiteX17" fmla="*/ 1623 w 1625"/>
              <a:gd name="connsiteY17" fmla="*/ 132 h 1020"/>
              <a:gd name="connsiteX18" fmla="*/ 1597 w 1625"/>
              <a:gd name="connsiteY18" fmla="*/ 1020 h 1020"/>
              <a:gd name="connsiteX19" fmla="*/ 0 w 1625"/>
              <a:gd name="connsiteY19" fmla="*/ 997 h 1020"/>
              <a:gd name="connsiteX20" fmla="*/ 0 w 1625"/>
              <a:gd name="connsiteY20" fmla="*/ 991 h 1020"/>
              <a:gd name="connsiteX21" fmla="*/ 0 w 1625"/>
              <a:gd name="connsiteY21" fmla="*/ 2 h 1020"/>
              <a:gd name="connsiteX22" fmla="*/ 1 w 1625"/>
              <a:gd name="connsiteY22" fmla="*/ 1 h 1020"/>
              <a:gd name="connsiteX0" fmla="*/ 1 w 1625"/>
              <a:gd name="connsiteY0" fmla="*/ 1 h 1020"/>
              <a:gd name="connsiteX1" fmla="*/ 78 w 1625"/>
              <a:gd name="connsiteY1" fmla="*/ 67 h 1020"/>
              <a:gd name="connsiteX2" fmla="*/ 85 w 1625"/>
              <a:gd name="connsiteY2" fmla="*/ 184 h 1020"/>
              <a:gd name="connsiteX3" fmla="*/ 209 w 1625"/>
              <a:gd name="connsiteY3" fmla="*/ 282 h 1020"/>
              <a:gd name="connsiteX4" fmla="*/ 381 w 1625"/>
              <a:gd name="connsiteY4" fmla="*/ 337 h 1020"/>
              <a:gd name="connsiteX5" fmla="*/ 405 w 1625"/>
              <a:gd name="connsiteY5" fmla="*/ 315 h 1020"/>
              <a:gd name="connsiteX6" fmla="*/ 519 w 1625"/>
              <a:gd name="connsiteY6" fmla="*/ 292 h 1020"/>
              <a:gd name="connsiteX7" fmla="*/ 618 w 1625"/>
              <a:gd name="connsiteY7" fmla="*/ 385 h 1020"/>
              <a:gd name="connsiteX8" fmla="*/ 713 w 1625"/>
              <a:gd name="connsiteY8" fmla="*/ 355 h 1020"/>
              <a:gd name="connsiteX9" fmla="*/ 812 w 1625"/>
              <a:gd name="connsiteY9" fmla="*/ 382 h 1020"/>
              <a:gd name="connsiteX10" fmla="*/ 905 w 1625"/>
              <a:gd name="connsiteY10" fmla="*/ 308 h 1020"/>
              <a:gd name="connsiteX11" fmla="*/ 1033 w 1625"/>
              <a:gd name="connsiteY11" fmla="*/ 337 h 1020"/>
              <a:gd name="connsiteX12" fmla="*/ 1150 w 1625"/>
              <a:gd name="connsiteY12" fmla="*/ 286 h 1020"/>
              <a:gd name="connsiteX13" fmla="*/ 1226 w 1625"/>
              <a:gd name="connsiteY13" fmla="*/ 200 h 1020"/>
              <a:gd name="connsiteX14" fmla="*/ 1353 w 1625"/>
              <a:gd name="connsiteY14" fmla="*/ 218 h 1020"/>
              <a:gd name="connsiteX15" fmla="*/ 1439 w 1625"/>
              <a:gd name="connsiteY15" fmla="*/ 158 h 1020"/>
              <a:gd name="connsiteX16" fmla="*/ 1556 w 1625"/>
              <a:gd name="connsiteY16" fmla="*/ 175 h 1020"/>
              <a:gd name="connsiteX17" fmla="*/ 1623 w 1625"/>
              <a:gd name="connsiteY17" fmla="*/ 132 h 1020"/>
              <a:gd name="connsiteX18" fmla="*/ 1624 w 1625"/>
              <a:gd name="connsiteY18" fmla="*/ 1020 h 1020"/>
              <a:gd name="connsiteX19" fmla="*/ 0 w 1625"/>
              <a:gd name="connsiteY19" fmla="*/ 997 h 1020"/>
              <a:gd name="connsiteX20" fmla="*/ 0 w 1625"/>
              <a:gd name="connsiteY20" fmla="*/ 991 h 1020"/>
              <a:gd name="connsiteX21" fmla="*/ 0 w 1625"/>
              <a:gd name="connsiteY21" fmla="*/ 2 h 1020"/>
              <a:gd name="connsiteX22" fmla="*/ 1 w 1625"/>
              <a:gd name="connsiteY22" fmla="*/ 1 h 1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625" h="1020">
                <a:moveTo>
                  <a:pt x="1" y="1"/>
                </a:moveTo>
                <a:cubicBezTo>
                  <a:pt x="36" y="11"/>
                  <a:pt x="62" y="35"/>
                  <a:pt x="78" y="67"/>
                </a:cubicBezTo>
                <a:cubicBezTo>
                  <a:pt x="93" y="97"/>
                  <a:pt x="100" y="147"/>
                  <a:pt x="85" y="184"/>
                </a:cubicBezTo>
                <a:cubicBezTo>
                  <a:pt x="159" y="180"/>
                  <a:pt x="197" y="221"/>
                  <a:pt x="209" y="282"/>
                </a:cubicBezTo>
                <a:cubicBezTo>
                  <a:pt x="279" y="255"/>
                  <a:pt x="354" y="291"/>
                  <a:pt x="381" y="337"/>
                </a:cubicBezTo>
                <a:cubicBezTo>
                  <a:pt x="389" y="331"/>
                  <a:pt x="396" y="322"/>
                  <a:pt x="405" y="315"/>
                </a:cubicBezTo>
                <a:cubicBezTo>
                  <a:pt x="432" y="296"/>
                  <a:pt x="474" y="281"/>
                  <a:pt x="519" y="292"/>
                </a:cubicBezTo>
                <a:cubicBezTo>
                  <a:pt x="569" y="304"/>
                  <a:pt x="603" y="339"/>
                  <a:pt x="618" y="385"/>
                </a:cubicBezTo>
                <a:cubicBezTo>
                  <a:pt x="641" y="370"/>
                  <a:pt x="674" y="357"/>
                  <a:pt x="713" y="355"/>
                </a:cubicBezTo>
                <a:cubicBezTo>
                  <a:pt x="752" y="353"/>
                  <a:pt x="788" y="365"/>
                  <a:pt x="812" y="382"/>
                </a:cubicBezTo>
                <a:cubicBezTo>
                  <a:pt x="831" y="348"/>
                  <a:pt x="861" y="319"/>
                  <a:pt x="905" y="308"/>
                </a:cubicBezTo>
                <a:cubicBezTo>
                  <a:pt x="954" y="296"/>
                  <a:pt x="1005" y="312"/>
                  <a:pt x="1033" y="337"/>
                </a:cubicBezTo>
                <a:cubicBezTo>
                  <a:pt x="1055" y="305"/>
                  <a:pt x="1094" y="278"/>
                  <a:pt x="1150" y="286"/>
                </a:cubicBezTo>
                <a:cubicBezTo>
                  <a:pt x="1161" y="245"/>
                  <a:pt x="1188" y="215"/>
                  <a:pt x="1226" y="200"/>
                </a:cubicBezTo>
                <a:cubicBezTo>
                  <a:pt x="1268" y="184"/>
                  <a:pt x="1326" y="192"/>
                  <a:pt x="1353" y="218"/>
                </a:cubicBezTo>
                <a:cubicBezTo>
                  <a:pt x="1373" y="192"/>
                  <a:pt x="1401" y="168"/>
                  <a:pt x="1439" y="158"/>
                </a:cubicBezTo>
                <a:cubicBezTo>
                  <a:pt x="1480" y="146"/>
                  <a:pt x="1529" y="154"/>
                  <a:pt x="1556" y="175"/>
                </a:cubicBezTo>
                <a:cubicBezTo>
                  <a:pt x="1577" y="158"/>
                  <a:pt x="1598" y="143"/>
                  <a:pt x="1623" y="132"/>
                </a:cubicBezTo>
                <a:cubicBezTo>
                  <a:pt x="1625" y="670"/>
                  <a:pt x="1623" y="481"/>
                  <a:pt x="1624" y="1020"/>
                </a:cubicBezTo>
                <a:lnTo>
                  <a:pt x="0" y="997"/>
                </a:lnTo>
                <a:lnTo>
                  <a:pt x="0" y="991"/>
                </a:lnTo>
                <a:lnTo>
                  <a:pt x="0" y="2"/>
                </a:lnTo>
                <a:cubicBezTo>
                  <a:pt x="0" y="1"/>
                  <a:pt x="1" y="0"/>
                  <a:pt x="1" y="1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78" name="Freeform 25"/>
          <p:cNvSpPr>
            <a:spLocks noEditPoints="1"/>
          </p:cNvSpPr>
          <p:nvPr userDrawn="1"/>
        </p:nvSpPr>
        <p:spPr bwMode="auto">
          <a:xfrm>
            <a:off x="0" y="152400"/>
            <a:ext cx="9144000" cy="4572000"/>
          </a:xfrm>
          <a:custGeom>
            <a:avLst/>
            <a:gdLst/>
            <a:ahLst/>
            <a:cxnLst>
              <a:cxn ang="0">
                <a:pos x="555" y="276"/>
              </a:cxn>
              <a:cxn ang="0">
                <a:pos x="544" y="262"/>
              </a:cxn>
              <a:cxn ang="0">
                <a:pos x="538" y="263"/>
              </a:cxn>
              <a:cxn ang="0">
                <a:pos x="520" y="204"/>
              </a:cxn>
              <a:cxn ang="0">
                <a:pos x="438" y="296"/>
              </a:cxn>
              <a:cxn ang="0">
                <a:pos x="418" y="219"/>
              </a:cxn>
              <a:cxn ang="0">
                <a:pos x="355" y="226"/>
              </a:cxn>
              <a:cxn ang="0">
                <a:pos x="326" y="309"/>
              </a:cxn>
              <a:cxn ang="0">
                <a:pos x="301" y="319"/>
              </a:cxn>
              <a:cxn ang="0">
                <a:pos x="246" y="387"/>
              </a:cxn>
              <a:cxn ang="0">
                <a:pos x="239" y="384"/>
              </a:cxn>
              <a:cxn ang="0">
                <a:pos x="223" y="382"/>
              </a:cxn>
              <a:cxn ang="0">
                <a:pos x="191" y="384"/>
              </a:cxn>
              <a:cxn ang="0">
                <a:pos x="186" y="400"/>
              </a:cxn>
              <a:cxn ang="0">
                <a:pos x="165" y="401"/>
              </a:cxn>
              <a:cxn ang="0">
                <a:pos x="151" y="383"/>
              </a:cxn>
              <a:cxn ang="0">
                <a:pos x="94" y="380"/>
              </a:cxn>
              <a:cxn ang="0">
                <a:pos x="57" y="400"/>
              </a:cxn>
              <a:cxn ang="0">
                <a:pos x="47" y="389"/>
              </a:cxn>
              <a:cxn ang="0">
                <a:pos x="41" y="391"/>
              </a:cxn>
              <a:cxn ang="0">
                <a:pos x="32" y="403"/>
              </a:cxn>
              <a:cxn ang="0">
                <a:pos x="24" y="407"/>
              </a:cxn>
              <a:cxn ang="0">
                <a:pos x="19" y="415"/>
              </a:cxn>
              <a:cxn ang="0">
                <a:pos x="0" y="683"/>
              </a:cxn>
              <a:cxn ang="0">
                <a:pos x="1541" y="426"/>
              </a:cxn>
              <a:cxn ang="0">
                <a:pos x="1545" y="413"/>
              </a:cxn>
              <a:cxn ang="0">
                <a:pos x="1532" y="415"/>
              </a:cxn>
              <a:cxn ang="0">
                <a:pos x="1527" y="407"/>
              </a:cxn>
              <a:cxn ang="0">
                <a:pos x="1519" y="419"/>
              </a:cxn>
              <a:cxn ang="0">
                <a:pos x="1503" y="411"/>
              </a:cxn>
              <a:cxn ang="0">
                <a:pos x="1417" y="392"/>
              </a:cxn>
              <a:cxn ang="0">
                <a:pos x="1397" y="226"/>
              </a:cxn>
              <a:cxn ang="0">
                <a:pos x="1236" y="226"/>
              </a:cxn>
              <a:cxn ang="0">
                <a:pos x="1154" y="161"/>
              </a:cxn>
              <a:cxn ang="0">
                <a:pos x="1097" y="400"/>
              </a:cxn>
              <a:cxn ang="0">
                <a:pos x="1004" y="208"/>
              </a:cxn>
              <a:cxn ang="0">
                <a:pos x="960" y="227"/>
              </a:cxn>
              <a:cxn ang="0">
                <a:pos x="849" y="67"/>
              </a:cxn>
              <a:cxn ang="0">
                <a:pos x="814" y="341"/>
              </a:cxn>
              <a:cxn ang="0">
                <a:pos x="756" y="63"/>
              </a:cxn>
              <a:cxn ang="0">
                <a:pos x="714" y="100"/>
              </a:cxn>
              <a:cxn ang="0">
                <a:pos x="684" y="265"/>
              </a:cxn>
              <a:cxn ang="0">
                <a:pos x="671" y="243"/>
              </a:cxn>
              <a:cxn ang="0">
                <a:pos x="561" y="285"/>
              </a:cxn>
              <a:cxn ang="0">
                <a:pos x="739" y="90"/>
              </a:cxn>
              <a:cxn ang="0">
                <a:pos x="754" y="80"/>
              </a:cxn>
              <a:cxn ang="0">
                <a:pos x="552" y="281"/>
              </a:cxn>
              <a:cxn ang="0">
                <a:pos x="552" y="291"/>
              </a:cxn>
              <a:cxn ang="0">
                <a:pos x="569" y="295"/>
              </a:cxn>
              <a:cxn ang="0">
                <a:pos x="561" y="300"/>
              </a:cxn>
              <a:cxn ang="0">
                <a:pos x="620" y="302"/>
              </a:cxn>
              <a:cxn ang="0">
                <a:pos x="570" y="307"/>
              </a:cxn>
              <a:cxn ang="0">
                <a:pos x="1215" y="324"/>
              </a:cxn>
              <a:cxn ang="0">
                <a:pos x="1399" y="359"/>
              </a:cxn>
              <a:cxn ang="0">
                <a:pos x="1230" y="403"/>
              </a:cxn>
              <a:cxn ang="0">
                <a:pos x="1234" y="374"/>
              </a:cxn>
            </a:cxnLst>
            <a:rect l="0" t="0" r="r" b="b"/>
            <a:pathLst>
              <a:path w="1624" h="803">
                <a:moveTo>
                  <a:pt x="561" y="285"/>
                </a:moveTo>
                <a:cubicBezTo>
                  <a:pt x="561" y="286"/>
                  <a:pt x="561" y="286"/>
                  <a:pt x="561" y="287"/>
                </a:cubicBezTo>
                <a:cubicBezTo>
                  <a:pt x="558" y="287"/>
                  <a:pt x="559" y="284"/>
                  <a:pt x="555" y="287"/>
                </a:cubicBezTo>
                <a:cubicBezTo>
                  <a:pt x="555" y="283"/>
                  <a:pt x="553" y="284"/>
                  <a:pt x="553" y="286"/>
                </a:cubicBezTo>
                <a:cubicBezTo>
                  <a:pt x="551" y="282"/>
                  <a:pt x="558" y="279"/>
                  <a:pt x="555" y="276"/>
                </a:cubicBezTo>
                <a:cubicBezTo>
                  <a:pt x="554" y="274"/>
                  <a:pt x="551" y="272"/>
                  <a:pt x="552" y="269"/>
                </a:cubicBezTo>
                <a:cubicBezTo>
                  <a:pt x="549" y="268"/>
                  <a:pt x="552" y="272"/>
                  <a:pt x="550" y="272"/>
                </a:cubicBezTo>
                <a:cubicBezTo>
                  <a:pt x="549" y="268"/>
                  <a:pt x="546" y="267"/>
                  <a:pt x="546" y="263"/>
                </a:cubicBezTo>
                <a:cubicBezTo>
                  <a:pt x="545" y="264"/>
                  <a:pt x="544" y="268"/>
                  <a:pt x="543" y="267"/>
                </a:cubicBezTo>
                <a:cubicBezTo>
                  <a:pt x="542" y="264"/>
                  <a:pt x="548" y="263"/>
                  <a:pt x="544" y="262"/>
                </a:cubicBezTo>
                <a:cubicBezTo>
                  <a:pt x="544" y="262"/>
                  <a:pt x="543" y="265"/>
                  <a:pt x="543" y="263"/>
                </a:cubicBezTo>
                <a:cubicBezTo>
                  <a:pt x="542" y="261"/>
                  <a:pt x="545" y="259"/>
                  <a:pt x="543" y="258"/>
                </a:cubicBezTo>
                <a:cubicBezTo>
                  <a:pt x="543" y="262"/>
                  <a:pt x="541" y="264"/>
                  <a:pt x="541" y="266"/>
                </a:cubicBezTo>
                <a:cubicBezTo>
                  <a:pt x="539" y="265"/>
                  <a:pt x="543" y="261"/>
                  <a:pt x="539" y="261"/>
                </a:cubicBezTo>
                <a:cubicBezTo>
                  <a:pt x="540" y="263"/>
                  <a:pt x="538" y="265"/>
                  <a:pt x="538" y="263"/>
                </a:cubicBezTo>
                <a:cubicBezTo>
                  <a:pt x="540" y="259"/>
                  <a:pt x="538" y="262"/>
                  <a:pt x="537" y="259"/>
                </a:cubicBezTo>
                <a:cubicBezTo>
                  <a:pt x="539" y="248"/>
                  <a:pt x="534" y="241"/>
                  <a:pt x="533" y="236"/>
                </a:cubicBezTo>
                <a:cubicBezTo>
                  <a:pt x="532" y="229"/>
                  <a:pt x="534" y="221"/>
                  <a:pt x="533" y="212"/>
                </a:cubicBezTo>
                <a:cubicBezTo>
                  <a:pt x="529" y="212"/>
                  <a:pt x="525" y="212"/>
                  <a:pt x="520" y="212"/>
                </a:cubicBezTo>
                <a:cubicBezTo>
                  <a:pt x="520" y="209"/>
                  <a:pt x="520" y="207"/>
                  <a:pt x="520" y="204"/>
                </a:cubicBezTo>
                <a:cubicBezTo>
                  <a:pt x="500" y="204"/>
                  <a:pt x="480" y="204"/>
                  <a:pt x="460" y="204"/>
                </a:cubicBezTo>
                <a:cubicBezTo>
                  <a:pt x="460" y="207"/>
                  <a:pt x="461" y="211"/>
                  <a:pt x="459" y="212"/>
                </a:cubicBezTo>
                <a:cubicBezTo>
                  <a:pt x="454" y="212"/>
                  <a:pt x="449" y="212"/>
                  <a:pt x="444" y="212"/>
                </a:cubicBezTo>
                <a:cubicBezTo>
                  <a:pt x="442" y="238"/>
                  <a:pt x="445" y="269"/>
                  <a:pt x="443" y="296"/>
                </a:cubicBezTo>
                <a:cubicBezTo>
                  <a:pt x="442" y="296"/>
                  <a:pt x="440" y="296"/>
                  <a:pt x="438" y="296"/>
                </a:cubicBezTo>
                <a:cubicBezTo>
                  <a:pt x="438" y="272"/>
                  <a:pt x="438" y="249"/>
                  <a:pt x="438" y="226"/>
                </a:cubicBezTo>
                <a:cubicBezTo>
                  <a:pt x="437" y="223"/>
                  <a:pt x="429" y="227"/>
                  <a:pt x="429" y="223"/>
                </a:cubicBezTo>
                <a:cubicBezTo>
                  <a:pt x="429" y="220"/>
                  <a:pt x="435" y="223"/>
                  <a:pt x="437" y="221"/>
                </a:cubicBezTo>
                <a:cubicBezTo>
                  <a:pt x="437" y="219"/>
                  <a:pt x="437" y="217"/>
                  <a:pt x="437" y="215"/>
                </a:cubicBezTo>
                <a:cubicBezTo>
                  <a:pt x="429" y="213"/>
                  <a:pt x="424" y="217"/>
                  <a:pt x="418" y="219"/>
                </a:cubicBezTo>
                <a:cubicBezTo>
                  <a:pt x="417" y="220"/>
                  <a:pt x="419" y="224"/>
                  <a:pt x="417" y="225"/>
                </a:cubicBezTo>
                <a:cubicBezTo>
                  <a:pt x="399" y="225"/>
                  <a:pt x="379" y="226"/>
                  <a:pt x="361" y="224"/>
                </a:cubicBezTo>
                <a:cubicBezTo>
                  <a:pt x="361" y="218"/>
                  <a:pt x="361" y="212"/>
                  <a:pt x="361" y="206"/>
                </a:cubicBezTo>
                <a:cubicBezTo>
                  <a:pt x="357" y="209"/>
                  <a:pt x="360" y="219"/>
                  <a:pt x="359" y="225"/>
                </a:cubicBezTo>
                <a:cubicBezTo>
                  <a:pt x="358" y="225"/>
                  <a:pt x="354" y="224"/>
                  <a:pt x="355" y="226"/>
                </a:cubicBezTo>
                <a:cubicBezTo>
                  <a:pt x="355" y="254"/>
                  <a:pt x="355" y="282"/>
                  <a:pt x="355" y="309"/>
                </a:cubicBezTo>
                <a:cubicBezTo>
                  <a:pt x="350" y="309"/>
                  <a:pt x="344" y="310"/>
                  <a:pt x="341" y="309"/>
                </a:cubicBezTo>
                <a:cubicBezTo>
                  <a:pt x="342" y="307"/>
                  <a:pt x="341" y="302"/>
                  <a:pt x="342" y="299"/>
                </a:cubicBezTo>
                <a:cubicBezTo>
                  <a:pt x="337" y="299"/>
                  <a:pt x="332" y="299"/>
                  <a:pt x="327" y="299"/>
                </a:cubicBezTo>
                <a:cubicBezTo>
                  <a:pt x="327" y="302"/>
                  <a:pt x="329" y="308"/>
                  <a:pt x="326" y="309"/>
                </a:cubicBezTo>
                <a:cubicBezTo>
                  <a:pt x="325" y="307"/>
                  <a:pt x="326" y="302"/>
                  <a:pt x="325" y="299"/>
                </a:cubicBezTo>
                <a:cubicBezTo>
                  <a:pt x="321" y="299"/>
                  <a:pt x="316" y="299"/>
                  <a:pt x="311" y="299"/>
                </a:cubicBezTo>
                <a:cubicBezTo>
                  <a:pt x="311" y="302"/>
                  <a:pt x="311" y="306"/>
                  <a:pt x="311" y="309"/>
                </a:cubicBezTo>
                <a:cubicBezTo>
                  <a:pt x="308" y="309"/>
                  <a:pt x="305" y="309"/>
                  <a:pt x="302" y="309"/>
                </a:cubicBezTo>
                <a:cubicBezTo>
                  <a:pt x="302" y="312"/>
                  <a:pt x="303" y="317"/>
                  <a:pt x="301" y="319"/>
                </a:cubicBezTo>
                <a:cubicBezTo>
                  <a:pt x="282" y="318"/>
                  <a:pt x="270" y="328"/>
                  <a:pt x="258" y="334"/>
                </a:cubicBezTo>
                <a:cubicBezTo>
                  <a:pt x="255" y="336"/>
                  <a:pt x="249" y="336"/>
                  <a:pt x="248" y="340"/>
                </a:cubicBezTo>
                <a:cubicBezTo>
                  <a:pt x="249" y="342"/>
                  <a:pt x="254" y="339"/>
                  <a:pt x="255" y="341"/>
                </a:cubicBezTo>
                <a:cubicBezTo>
                  <a:pt x="255" y="355"/>
                  <a:pt x="255" y="368"/>
                  <a:pt x="255" y="382"/>
                </a:cubicBezTo>
                <a:cubicBezTo>
                  <a:pt x="253" y="388"/>
                  <a:pt x="247" y="383"/>
                  <a:pt x="246" y="387"/>
                </a:cubicBezTo>
                <a:cubicBezTo>
                  <a:pt x="246" y="384"/>
                  <a:pt x="247" y="383"/>
                  <a:pt x="245" y="383"/>
                </a:cubicBezTo>
                <a:cubicBezTo>
                  <a:pt x="244" y="380"/>
                  <a:pt x="245" y="385"/>
                  <a:pt x="243" y="384"/>
                </a:cubicBezTo>
                <a:cubicBezTo>
                  <a:pt x="242" y="378"/>
                  <a:pt x="242" y="380"/>
                  <a:pt x="241" y="376"/>
                </a:cubicBezTo>
                <a:cubicBezTo>
                  <a:pt x="241" y="379"/>
                  <a:pt x="240" y="379"/>
                  <a:pt x="238" y="378"/>
                </a:cubicBezTo>
                <a:cubicBezTo>
                  <a:pt x="238" y="380"/>
                  <a:pt x="239" y="381"/>
                  <a:pt x="239" y="384"/>
                </a:cubicBezTo>
                <a:cubicBezTo>
                  <a:pt x="238" y="383"/>
                  <a:pt x="238" y="381"/>
                  <a:pt x="236" y="381"/>
                </a:cubicBezTo>
                <a:cubicBezTo>
                  <a:pt x="237" y="386"/>
                  <a:pt x="235" y="382"/>
                  <a:pt x="235" y="383"/>
                </a:cubicBezTo>
                <a:cubicBezTo>
                  <a:pt x="232" y="382"/>
                  <a:pt x="238" y="388"/>
                  <a:pt x="235" y="388"/>
                </a:cubicBezTo>
                <a:cubicBezTo>
                  <a:pt x="232" y="388"/>
                  <a:pt x="228" y="382"/>
                  <a:pt x="227" y="386"/>
                </a:cubicBezTo>
                <a:cubicBezTo>
                  <a:pt x="226" y="385"/>
                  <a:pt x="224" y="384"/>
                  <a:pt x="223" y="382"/>
                </a:cubicBezTo>
                <a:cubicBezTo>
                  <a:pt x="223" y="384"/>
                  <a:pt x="226" y="384"/>
                  <a:pt x="226" y="386"/>
                </a:cubicBezTo>
                <a:cubicBezTo>
                  <a:pt x="219" y="387"/>
                  <a:pt x="210" y="387"/>
                  <a:pt x="203" y="388"/>
                </a:cubicBezTo>
                <a:cubicBezTo>
                  <a:pt x="202" y="394"/>
                  <a:pt x="202" y="402"/>
                  <a:pt x="200" y="407"/>
                </a:cubicBezTo>
                <a:cubicBezTo>
                  <a:pt x="197" y="407"/>
                  <a:pt x="193" y="408"/>
                  <a:pt x="191" y="407"/>
                </a:cubicBezTo>
                <a:cubicBezTo>
                  <a:pt x="191" y="399"/>
                  <a:pt x="191" y="392"/>
                  <a:pt x="191" y="384"/>
                </a:cubicBezTo>
                <a:cubicBezTo>
                  <a:pt x="194" y="384"/>
                  <a:pt x="199" y="387"/>
                  <a:pt x="199" y="384"/>
                </a:cubicBezTo>
                <a:cubicBezTo>
                  <a:pt x="199" y="378"/>
                  <a:pt x="191" y="382"/>
                  <a:pt x="190" y="378"/>
                </a:cubicBezTo>
                <a:cubicBezTo>
                  <a:pt x="189" y="382"/>
                  <a:pt x="190" y="387"/>
                  <a:pt x="190" y="393"/>
                </a:cubicBezTo>
                <a:cubicBezTo>
                  <a:pt x="190" y="398"/>
                  <a:pt x="192" y="407"/>
                  <a:pt x="187" y="407"/>
                </a:cubicBezTo>
                <a:cubicBezTo>
                  <a:pt x="184" y="407"/>
                  <a:pt x="186" y="403"/>
                  <a:pt x="186" y="400"/>
                </a:cubicBezTo>
                <a:cubicBezTo>
                  <a:pt x="183" y="400"/>
                  <a:pt x="180" y="400"/>
                  <a:pt x="177" y="400"/>
                </a:cubicBezTo>
                <a:cubicBezTo>
                  <a:pt x="177" y="403"/>
                  <a:pt x="177" y="405"/>
                  <a:pt x="177" y="407"/>
                </a:cubicBezTo>
                <a:cubicBezTo>
                  <a:pt x="172" y="406"/>
                  <a:pt x="171" y="411"/>
                  <a:pt x="170" y="410"/>
                </a:cubicBezTo>
                <a:cubicBezTo>
                  <a:pt x="168" y="406"/>
                  <a:pt x="172" y="397"/>
                  <a:pt x="168" y="396"/>
                </a:cubicBezTo>
                <a:cubicBezTo>
                  <a:pt x="164" y="395"/>
                  <a:pt x="167" y="400"/>
                  <a:pt x="165" y="401"/>
                </a:cubicBezTo>
                <a:cubicBezTo>
                  <a:pt x="161" y="401"/>
                  <a:pt x="157" y="401"/>
                  <a:pt x="153" y="401"/>
                </a:cubicBezTo>
                <a:cubicBezTo>
                  <a:pt x="153" y="405"/>
                  <a:pt x="154" y="410"/>
                  <a:pt x="153" y="411"/>
                </a:cubicBezTo>
                <a:cubicBezTo>
                  <a:pt x="136" y="411"/>
                  <a:pt x="117" y="412"/>
                  <a:pt x="101" y="411"/>
                </a:cubicBezTo>
                <a:cubicBezTo>
                  <a:pt x="101" y="406"/>
                  <a:pt x="101" y="402"/>
                  <a:pt x="101" y="397"/>
                </a:cubicBezTo>
                <a:cubicBezTo>
                  <a:pt x="118" y="393"/>
                  <a:pt x="136" y="387"/>
                  <a:pt x="151" y="383"/>
                </a:cubicBezTo>
                <a:cubicBezTo>
                  <a:pt x="157" y="381"/>
                  <a:pt x="164" y="381"/>
                  <a:pt x="167" y="377"/>
                </a:cubicBezTo>
                <a:cubicBezTo>
                  <a:pt x="162" y="376"/>
                  <a:pt x="156" y="379"/>
                  <a:pt x="151" y="380"/>
                </a:cubicBezTo>
                <a:cubicBezTo>
                  <a:pt x="133" y="385"/>
                  <a:pt x="115" y="391"/>
                  <a:pt x="97" y="394"/>
                </a:cubicBezTo>
                <a:cubicBezTo>
                  <a:pt x="95" y="397"/>
                  <a:pt x="100" y="406"/>
                  <a:pt x="95" y="407"/>
                </a:cubicBezTo>
                <a:cubicBezTo>
                  <a:pt x="93" y="400"/>
                  <a:pt x="95" y="389"/>
                  <a:pt x="94" y="380"/>
                </a:cubicBezTo>
                <a:cubicBezTo>
                  <a:pt x="93" y="378"/>
                  <a:pt x="95" y="378"/>
                  <a:pt x="96" y="377"/>
                </a:cubicBezTo>
                <a:cubicBezTo>
                  <a:pt x="90" y="369"/>
                  <a:pt x="69" y="369"/>
                  <a:pt x="64" y="378"/>
                </a:cubicBezTo>
                <a:cubicBezTo>
                  <a:pt x="68" y="380"/>
                  <a:pt x="64" y="391"/>
                  <a:pt x="66" y="396"/>
                </a:cubicBezTo>
                <a:cubicBezTo>
                  <a:pt x="63" y="393"/>
                  <a:pt x="60" y="399"/>
                  <a:pt x="58" y="395"/>
                </a:cubicBezTo>
                <a:cubicBezTo>
                  <a:pt x="57" y="397"/>
                  <a:pt x="59" y="401"/>
                  <a:pt x="57" y="400"/>
                </a:cubicBezTo>
                <a:cubicBezTo>
                  <a:pt x="57" y="397"/>
                  <a:pt x="55" y="396"/>
                  <a:pt x="53" y="393"/>
                </a:cubicBezTo>
                <a:cubicBezTo>
                  <a:pt x="54" y="395"/>
                  <a:pt x="53" y="397"/>
                  <a:pt x="51" y="398"/>
                </a:cubicBezTo>
                <a:cubicBezTo>
                  <a:pt x="50" y="395"/>
                  <a:pt x="54" y="392"/>
                  <a:pt x="51" y="392"/>
                </a:cubicBezTo>
                <a:cubicBezTo>
                  <a:pt x="50" y="392"/>
                  <a:pt x="50" y="396"/>
                  <a:pt x="47" y="394"/>
                </a:cubicBezTo>
                <a:cubicBezTo>
                  <a:pt x="47" y="392"/>
                  <a:pt x="50" y="389"/>
                  <a:pt x="47" y="389"/>
                </a:cubicBezTo>
                <a:cubicBezTo>
                  <a:pt x="47" y="387"/>
                  <a:pt x="47" y="392"/>
                  <a:pt x="45" y="392"/>
                </a:cubicBezTo>
                <a:cubicBezTo>
                  <a:pt x="45" y="390"/>
                  <a:pt x="46" y="390"/>
                  <a:pt x="46" y="389"/>
                </a:cubicBezTo>
                <a:cubicBezTo>
                  <a:pt x="44" y="386"/>
                  <a:pt x="44" y="392"/>
                  <a:pt x="43" y="390"/>
                </a:cubicBezTo>
                <a:cubicBezTo>
                  <a:pt x="43" y="389"/>
                  <a:pt x="44" y="386"/>
                  <a:pt x="42" y="387"/>
                </a:cubicBezTo>
                <a:cubicBezTo>
                  <a:pt x="41" y="388"/>
                  <a:pt x="42" y="391"/>
                  <a:pt x="41" y="391"/>
                </a:cubicBezTo>
                <a:cubicBezTo>
                  <a:pt x="40" y="388"/>
                  <a:pt x="41" y="394"/>
                  <a:pt x="38" y="391"/>
                </a:cubicBezTo>
                <a:cubicBezTo>
                  <a:pt x="37" y="396"/>
                  <a:pt x="36" y="399"/>
                  <a:pt x="38" y="402"/>
                </a:cubicBezTo>
                <a:cubicBezTo>
                  <a:pt x="35" y="399"/>
                  <a:pt x="38" y="405"/>
                  <a:pt x="37" y="406"/>
                </a:cubicBezTo>
                <a:cubicBezTo>
                  <a:pt x="35" y="403"/>
                  <a:pt x="35" y="402"/>
                  <a:pt x="32" y="400"/>
                </a:cubicBezTo>
                <a:cubicBezTo>
                  <a:pt x="32" y="402"/>
                  <a:pt x="34" y="402"/>
                  <a:pt x="32" y="403"/>
                </a:cubicBezTo>
                <a:cubicBezTo>
                  <a:pt x="32" y="398"/>
                  <a:pt x="30" y="404"/>
                  <a:pt x="30" y="399"/>
                </a:cubicBezTo>
                <a:cubicBezTo>
                  <a:pt x="28" y="401"/>
                  <a:pt x="30" y="404"/>
                  <a:pt x="27" y="407"/>
                </a:cubicBezTo>
                <a:cubicBezTo>
                  <a:pt x="26" y="404"/>
                  <a:pt x="26" y="401"/>
                  <a:pt x="25" y="400"/>
                </a:cubicBezTo>
                <a:cubicBezTo>
                  <a:pt x="25" y="403"/>
                  <a:pt x="24" y="407"/>
                  <a:pt x="23" y="403"/>
                </a:cubicBezTo>
                <a:cubicBezTo>
                  <a:pt x="20" y="403"/>
                  <a:pt x="27" y="406"/>
                  <a:pt x="24" y="407"/>
                </a:cubicBezTo>
                <a:cubicBezTo>
                  <a:pt x="22" y="407"/>
                  <a:pt x="23" y="405"/>
                  <a:pt x="21" y="405"/>
                </a:cubicBezTo>
                <a:cubicBezTo>
                  <a:pt x="20" y="410"/>
                  <a:pt x="25" y="410"/>
                  <a:pt x="25" y="413"/>
                </a:cubicBezTo>
                <a:cubicBezTo>
                  <a:pt x="24" y="412"/>
                  <a:pt x="24" y="411"/>
                  <a:pt x="22" y="411"/>
                </a:cubicBezTo>
                <a:cubicBezTo>
                  <a:pt x="22" y="411"/>
                  <a:pt x="23" y="413"/>
                  <a:pt x="22" y="413"/>
                </a:cubicBezTo>
                <a:cubicBezTo>
                  <a:pt x="19" y="411"/>
                  <a:pt x="23" y="418"/>
                  <a:pt x="19" y="415"/>
                </a:cubicBezTo>
                <a:cubicBezTo>
                  <a:pt x="19" y="418"/>
                  <a:pt x="21" y="417"/>
                  <a:pt x="21" y="419"/>
                </a:cubicBezTo>
                <a:cubicBezTo>
                  <a:pt x="20" y="419"/>
                  <a:pt x="19" y="418"/>
                  <a:pt x="19" y="417"/>
                </a:cubicBezTo>
                <a:cubicBezTo>
                  <a:pt x="17" y="417"/>
                  <a:pt x="20" y="421"/>
                  <a:pt x="19" y="421"/>
                </a:cubicBezTo>
                <a:cubicBezTo>
                  <a:pt x="13" y="421"/>
                  <a:pt x="7" y="421"/>
                  <a:pt x="0" y="421"/>
                </a:cubicBezTo>
                <a:cubicBezTo>
                  <a:pt x="0" y="800"/>
                  <a:pt x="0" y="303"/>
                  <a:pt x="0" y="683"/>
                </a:cubicBezTo>
                <a:cubicBezTo>
                  <a:pt x="541" y="683"/>
                  <a:pt x="1083" y="683"/>
                  <a:pt x="1624" y="683"/>
                </a:cubicBezTo>
                <a:cubicBezTo>
                  <a:pt x="1624" y="305"/>
                  <a:pt x="1624" y="803"/>
                  <a:pt x="1624" y="426"/>
                </a:cubicBezTo>
                <a:cubicBezTo>
                  <a:pt x="1599" y="427"/>
                  <a:pt x="1570" y="427"/>
                  <a:pt x="1545" y="426"/>
                </a:cubicBezTo>
                <a:cubicBezTo>
                  <a:pt x="1545" y="425"/>
                  <a:pt x="1547" y="423"/>
                  <a:pt x="1545" y="422"/>
                </a:cubicBezTo>
                <a:cubicBezTo>
                  <a:pt x="1545" y="425"/>
                  <a:pt x="1544" y="427"/>
                  <a:pt x="1541" y="426"/>
                </a:cubicBezTo>
                <a:cubicBezTo>
                  <a:pt x="1542" y="425"/>
                  <a:pt x="1546" y="423"/>
                  <a:pt x="1544" y="422"/>
                </a:cubicBezTo>
                <a:cubicBezTo>
                  <a:pt x="1543" y="426"/>
                  <a:pt x="1540" y="423"/>
                  <a:pt x="1539" y="424"/>
                </a:cubicBezTo>
                <a:cubicBezTo>
                  <a:pt x="1540" y="421"/>
                  <a:pt x="1545" y="419"/>
                  <a:pt x="1544" y="417"/>
                </a:cubicBezTo>
                <a:cubicBezTo>
                  <a:pt x="1543" y="418"/>
                  <a:pt x="1541" y="422"/>
                  <a:pt x="1540" y="420"/>
                </a:cubicBezTo>
                <a:cubicBezTo>
                  <a:pt x="1540" y="417"/>
                  <a:pt x="1547" y="416"/>
                  <a:pt x="1545" y="413"/>
                </a:cubicBezTo>
                <a:cubicBezTo>
                  <a:pt x="1544" y="416"/>
                  <a:pt x="1542" y="418"/>
                  <a:pt x="1542" y="415"/>
                </a:cubicBezTo>
                <a:cubicBezTo>
                  <a:pt x="1542" y="416"/>
                  <a:pt x="1539" y="415"/>
                  <a:pt x="1538" y="419"/>
                </a:cubicBezTo>
                <a:cubicBezTo>
                  <a:pt x="1539" y="414"/>
                  <a:pt x="1536" y="421"/>
                  <a:pt x="1533" y="419"/>
                </a:cubicBezTo>
                <a:cubicBezTo>
                  <a:pt x="1534" y="417"/>
                  <a:pt x="1537" y="413"/>
                  <a:pt x="1535" y="410"/>
                </a:cubicBezTo>
                <a:cubicBezTo>
                  <a:pt x="1536" y="413"/>
                  <a:pt x="1533" y="416"/>
                  <a:pt x="1532" y="415"/>
                </a:cubicBezTo>
                <a:cubicBezTo>
                  <a:pt x="1532" y="414"/>
                  <a:pt x="1533" y="411"/>
                  <a:pt x="1532" y="411"/>
                </a:cubicBezTo>
                <a:cubicBezTo>
                  <a:pt x="1532" y="413"/>
                  <a:pt x="1531" y="414"/>
                  <a:pt x="1530" y="415"/>
                </a:cubicBezTo>
                <a:cubicBezTo>
                  <a:pt x="1531" y="411"/>
                  <a:pt x="1532" y="410"/>
                  <a:pt x="1530" y="408"/>
                </a:cubicBezTo>
                <a:cubicBezTo>
                  <a:pt x="1530" y="409"/>
                  <a:pt x="1528" y="410"/>
                  <a:pt x="1528" y="411"/>
                </a:cubicBezTo>
                <a:cubicBezTo>
                  <a:pt x="1527" y="410"/>
                  <a:pt x="1529" y="407"/>
                  <a:pt x="1527" y="407"/>
                </a:cubicBezTo>
                <a:cubicBezTo>
                  <a:pt x="1527" y="411"/>
                  <a:pt x="1526" y="417"/>
                  <a:pt x="1523" y="414"/>
                </a:cubicBezTo>
                <a:cubicBezTo>
                  <a:pt x="1524" y="417"/>
                  <a:pt x="1524" y="418"/>
                  <a:pt x="1521" y="419"/>
                </a:cubicBezTo>
                <a:cubicBezTo>
                  <a:pt x="1522" y="417"/>
                  <a:pt x="1523" y="415"/>
                  <a:pt x="1521" y="413"/>
                </a:cubicBezTo>
                <a:cubicBezTo>
                  <a:pt x="1521" y="415"/>
                  <a:pt x="1522" y="418"/>
                  <a:pt x="1520" y="418"/>
                </a:cubicBezTo>
                <a:cubicBezTo>
                  <a:pt x="1521" y="413"/>
                  <a:pt x="1518" y="417"/>
                  <a:pt x="1519" y="419"/>
                </a:cubicBezTo>
                <a:cubicBezTo>
                  <a:pt x="1517" y="419"/>
                  <a:pt x="1519" y="409"/>
                  <a:pt x="1517" y="409"/>
                </a:cubicBezTo>
                <a:cubicBezTo>
                  <a:pt x="1518" y="413"/>
                  <a:pt x="1516" y="415"/>
                  <a:pt x="1516" y="417"/>
                </a:cubicBezTo>
                <a:cubicBezTo>
                  <a:pt x="1514" y="413"/>
                  <a:pt x="1513" y="417"/>
                  <a:pt x="1511" y="417"/>
                </a:cubicBezTo>
                <a:cubicBezTo>
                  <a:pt x="1510" y="415"/>
                  <a:pt x="1512" y="411"/>
                  <a:pt x="1510" y="411"/>
                </a:cubicBezTo>
                <a:cubicBezTo>
                  <a:pt x="1505" y="409"/>
                  <a:pt x="1508" y="410"/>
                  <a:pt x="1503" y="411"/>
                </a:cubicBezTo>
                <a:cubicBezTo>
                  <a:pt x="1502" y="409"/>
                  <a:pt x="1503" y="406"/>
                  <a:pt x="1503" y="403"/>
                </a:cubicBezTo>
                <a:cubicBezTo>
                  <a:pt x="1500" y="403"/>
                  <a:pt x="1496" y="404"/>
                  <a:pt x="1495" y="402"/>
                </a:cubicBezTo>
                <a:cubicBezTo>
                  <a:pt x="1495" y="400"/>
                  <a:pt x="1495" y="398"/>
                  <a:pt x="1495" y="395"/>
                </a:cubicBezTo>
                <a:cubicBezTo>
                  <a:pt x="1489" y="396"/>
                  <a:pt x="1485" y="395"/>
                  <a:pt x="1484" y="392"/>
                </a:cubicBezTo>
                <a:cubicBezTo>
                  <a:pt x="1461" y="392"/>
                  <a:pt x="1439" y="389"/>
                  <a:pt x="1417" y="392"/>
                </a:cubicBezTo>
                <a:cubicBezTo>
                  <a:pt x="1417" y="394"/>
                  <a:pt x="1418" y="397"/>
                  <a:pt x="1417" y="398"/>
                </a:cubicBezTo>
                <a:cubicBezTo>
                  <a:pt x="1412" y="398"/>
                  <a:pt x="1406" y="399"/>
                  <a:pt x="1403" y="398"/>
                </a:cubicBezTo>
                <a:cubicBezTo>
                  <a:pt x="1403" y="375"/>
                  <a:pt x="1403" y="352"/>
                  <a:pt x="1403" y="330"/>
                </a:cubicBezTo>
                <a:cubicBezTo>
                  <a:pt x="1403" y="328"/>
                  <a:pt x="1399" y="330"/>
                  <a:pt x="1399" y="328"/>
                </a:cubicBezTo>
                <a:cubicBezTo>
                  <a:pt x="1398" y="294"/>
                  <a:pt x="1399" y="259"/>
                  <a:pt x="1397" y="226"/>
                </a:cubicBezTo>
                <a:cubicBezTo>
                  <a:pt x="1356" y="226"/>
                  <a:pt x="1314" y="226"/>
                  <a:pt x="1273" y="226"/>
                </a:cubicBezTo>
                <a:cubicBezTo>
                  <a:pt x="1273" y="223"/>
                  <a:pt x="1273" y="219"/>
                  <a:pt x="1273" y="216"/>
                </a:cubicBezTo>
                <a:cubicBezTo>
                  <a:pt x="1267" y="216"/>
                  <a:pt x="1261" y="216"/>
                  <a:pt x="1256" y="216"/>
                </a:cubicBezTo>
                <a:cubicBezTo>
                  <a:pt x="1255" y="219"/>
                  <a:pt x="1257" y="224"/>
                  <a:pt x="1255" y="226"/>
                </a:cubicBezTo>
                <a:cubicBezTo>
                  <a:pt x="1249" y="226"/>
                  <a:pt x="1242" y="226"/>
                  <a:pt x="1236" y="226"/>
                </a:cubicBezTo>
                <a:cubicBezTo>
                  <a:pt x="1236" y="254"/>
                  <a:pt x="1236" y="282"/>
                  <a:pt x="1236" y="309"/>
                </a:cubicBezTo>
                <a:cubicBezTo>
                  <a:pt x="1226" y="315"/>
                  <a:pt x="1214" y="319"/>
                  <a:pt x="1199" y="318"/>
                </a:cubicBezTo>
                <a:cubicBezTo>
                  <a:pt x="1199" y="276"/>
                  <a:pt x="1199" y="234"/>
                  <a:pt x="1199" y="192"/>
                </a:cubicBezTo>
                <a:cubicBezTo>
                  <a:pt x="1195" y="192"/>
                  <a:pt x="1196" y="190"/>
                  <a:pt x="1192" y="189"/>
                </a:cubicBezTo>
                <a:cubicBezTo>
                  <a:pt x="1185" y="174"/>
                  <a:pt x="1172" y="165"/>
                  <a:pt x="1154" y="161"/>
                </a:cubicBezTo>
                <a:cubicBezTo>
                  <a:pt x="1152" y="151"/>
                  <a:pt x="1151" y="139"/>
                  <a:pt x="1149" y="129"/>
                </a:cubicBezTo>
                <a:cubicBezTo>
                  <a:pt x="1148" y="140"/>
                  <a:pt x="1147" y="151"/>
                  <a:pt x="1146" y="162"/>
                </a:cubicBezTo>
                <a:cubicBezTo>
                  <a:pt x="1124" y="163"/>
                  <a:pt x="1113" y="175"/>
                  <a:pt x="1104" y="190"/>
                </a:cubicBezTo>
                <a:cubicBezTo>
                  <a:pt x="1102" y="190"/>
                  <a:pt x="1101" y="192"/>
                  <a:pt x="1097" y="191"/>
                </a:cubicBezTo>
                <a:cubicBezTo>
                  <a:pt x="1097" y="260"/>
                  <a:pt x="1098" y="331"/>
                  <a:pt x="1097" y="400"/>
                </a:cubicBezTo>
                <a:cubicBezTo>
                  <a:pt x="1095" y="400"/>
                  <a:pt x="1093" y="400"/>
                  <a:pt x="1091" y="400"/>
                </a:cubicBezTo>
                <a:cubicBezTo>
                  <a:pt x="1091" y="342"/>
                  <a:pt x="1091" y="284"/>
                  <a:pt x="1091" y="227"/>
                </a:cubicBezTo>
                <a:cubicBezTo>
                  <a:pt x="1075" y="227"/>
                  <a:pt x="1060" y="227"/>
                  <a:pt x="1044" y="227"/>
                </a:cubicBezTo>
                <a:cubicBezTo>
                  <a:pt x="1040" y="221"/>
                  <a:pt x="1031" y="220"/>
                  <a:pt x="1032" y="208"/>
                </a:cubicBezTo>
                <a:cubicBezTo>
                  <a:pt x="1023" y="208"/>
                  <a:pt x="1013" y="208"/>
                  <a:pt x="1004" y="208"/>
                </a:cubicBezTo>
                <a:cubicBezTo>
                  <a:pt x="1002" y="213"/>
                  <a:pt x="1007" y="226"/>
                  <a:pt x="1001" y="227"/>
                </a:cubicBezTo>
                <a:cubicBezTo>
                  <a:pt x="998" y="227"/>
                  <a:pt x="1000" y="221"/>
                  <a:pt x="1000" y="219"/>
                </a:cubicBezTo>
                <a:cubicBezTo>
                  <a:pt x="991" y="219"/>
                  <a:pt x="982" y="219"/>
                  <a:pt x="973" y="219"/>
                </a:cubicBezTo>
                <a:cubicBezTo>
                  <a:pt x="973" y="222"/>
                  <a:pt x="974" y="226"/>
                  <a:pt x="972" y="227"/>
                </a:cubicBezTo>
                <a:cubicBezTo>
                  <a:pt x="968" y="227"/>
                  <a:pt x="964" y="227"/>
                  <a:pt x="960" y="227"/>
                </a:cubicBezTo>
                <a:cubicBezTo>
                  <a:pt x="959" y="244"/>
                  <a:pt x="960" y="263"/>
                  <a:pt x="959" y="281"/>
                </a:cubicBezTo>
                <a:cubicBezTo>
                  <a:pt x="956" y="280"/>
                  <a:pt x="950" y="282"/>
                  <a:pt x="948" y="280"/>
                </a:cubicBezTo>
                <a:cubicBezTo>
                  <a:pt x="948" y="211"/>
                  <a:pt x="948" y="142"/>
                  <a:pt x="948" y="74"/>
                </a:cubicBezTo>
                <a:cubicBezTo>
                  <a:pt x="915" y="74"/>
                  <a:pt x="882" y="74"/>
                  <a:pt x="850" y="74"/>
                </a:cubicBezTo>
                <a:cubicBezTo>
                  <a:pt x="850" y="71"/>
                  <a:pt x="850" y="68"/>
                  <a:pt x="849" y="67"/>
                </a:cubicBezTo>
                <a:cubicBezTo>
                  <a:pt x="841" y="67"/>
                  <a:pt x="834" y="67"/>
                  <a:pt x="826" y="67"/>
                </a:cubicBezTo>
                <a:cubicBezTo>
                  <a:pt x="825" y="68"/>
                  <a:pt x="827" y="73"/>
                  <a:pt x="825" y="74"/>
                </a:cubicBezTo>
                <a:cubicBezTo>
                  <a:pt x="822" y="74"/>
                  <a:pt x="819" y="74"/>
                  <a:pt x="816" y="74"/>
                </a:cubicBezTo>
                <a:cubicBezTo>
                  <a:pt x="816" y="157"/>
                  <a:pt x="816" y="244"/>
                  <a:pt x="816" y="326"/>
                </a:cubicBezTo>
                <a:cubicBezTo>
                  <a:pt x="816" y="332"/>
                  <a:pt x="818" y="339"/>
                  <a:pt x="814" y="341"/>
                </a:cubicBezTo>
                <a:cubicBezTo>
                  <a:pt x="811" y="264"/>
                  <a:pt x="814" y="181"/>
                  <a:pt x="813" y="102"/>
                </a:cubicBezTo>
                <a:cubicBezTo>
                  <a:pt x="801" y="103"/>
                  <a:pt x="791" y="102"/>
                  <a:pt x="781" y="100"/>
                </a:cubicBezTo>
                <a:cubicBezTo>
                  <a:pt x="777" y="96"/>
                  <a:pt x="772" y="93"/>
                  <a:pt x="768" y="88"/>
                </a:cubicBezTo>
                <a:cubicBezTo>
                  <a:pt x="765" y="85"/>
                  <a:pt x="757" y="79"/>
                  <a:pt x="755" y="75"/>
                </a:cubicBezTo>
                <a:cubicBezTo>
                  <a:pt x="754" y="71"/>
                  <a:pt x="756" y="67"/>
                  <a:pt x="756" y="63"/>
                </a:cubicBezTo>
                <a:cubicBezTo>
                  <a:pt x="756" y="41"/>
                  <a:pt x="752" y="21"/>
                  <a:pt x="754" y="0"/>
                </a:cubicBezTo>
                <a:cubicBezTo>
                  <a:pt x="751" y="23"/>
                  <a:pt x="752" y="47"/>
                  <a:pt x="752" y="72"/>
                </a:cubicBezTo>
                <a:cubicBezTo>
                  <a:pt x="749" y="73"/>
                  <a:pt x="748" y="74"/>
                  <a:pt x="749" y="77"/>
                </a:cubicBezTo>
                <a:cubicBezTo>
                  <a:pt x="741" y="81"/>
                  <a:pt x="734" y="98"/>
                  <a:pt x="725" y="100"/>
                </a:cubicBezTo>
                <a:cubicBezTo>
                  <a:pt x="721" y="101"/>
                  <a:pt x="717" y="100"/>
                  <a:pt x="714" y="100"/>
                </a:cubicBezTo>
                <a:cubicBezTo>
                  <a:pt x="714" y="100"/>
                  <a:pt x="712" y="102"/>
                  <a:pt x="712" y="102"/>
                </a:cubicBezTo>
                <a:cubicBezTo>
                  <a:pt x="706" y="104"/>
                  <a:pt x="699" y="101"/>
                  <a:pt x="691" y="102"/>
                </a:cubicBezTo>
                <a:cubicBezTo>
                  <a:pt x="690" y="158"/>
                  <a:pt x="691" y="215"/>
                  <a:pt x="690" y="270"/>
                </a:cubicBezTo>
                <a:cubicBezTo>
                  <a:pt x="689" y="270"/>
                  <a:pt x="687" y="270"/>
                  <a:pt x="686" y="270"/>
                </a:cubicBezTo>
                <a:cubicBezTo>
                  <a:pt x="684" y="270"/>
                  <a:pt x="687" y="264"/>
                  <a:pt x="684" y="265"/>
                </a:cubicBezTo>
                <a:cubicBezTo>
                  <a:pt x="680" y="265"/>
                  <a:pt x="677" y="265"/>
                  <a:pt x="673" y="265"/>
                </a:cubicBezTo>
                <a:cubicBezTo>
                  <a:pt x="673" y="254"/>
                  <a:pt x="673" y="242"/>
                  <a:pt x="673" y="230"/>
                </a:cubicBezTo>
                <a:cubicBezTo>
                  <a:pt x="666" y="230"/>
                  <a:pt x="658" y="233"/>
                  <a:pt x="652" y="231"/>
                </a:cubicBezTo>
                <a:cubicBezTo>
                  <a:pt x="652" y="236"/>
                  <a:pt x="652" y="240"/>
                  <a:pt x="652" y="244"/>
                </a:cubicBezTo>
                <a:cubicBezTo>
                  <a:pt x="658" y="245"/>
                  <a:pt x="663" y="242"/>
                  <a:pt x="671" y="243"/>
                </a:cubicBezTo>
                <a:cubicBezTo>
                  <a:pt x="671" y="251"/>
                  <a:pt x="671" y="258"/>
                  <a:pt x="671" y="265"/>
                </a:cubicBezTo>
                <a:cubicBezTo>
                  <a:pt x="654" y="265"/>
                  <a:pt x="637" y="265"/>
                  <a:pt x="620" y="265"/>
                </a:cubicBezTo>
                <a:cubicBezTo>
                  <a:pt x="620" y="274"/>
                  <a:pt x="620" y="283"/>
                  <a:pt x="620" y="293"/>
                </a:cubicBezTo>
                <a:cubicBezTo>
                  <a:pt x="601" y="297"/>
                  <a:pt x="578" y="294"/>
                  <a:pt x="562" y="289"/>
                </a:cubicBezTo>
                <a:cubicBezTo>
                  <a:pt x="563" y="288"/>
                  <a:pt x="562" y="283"/>
                  <a:pt x="561" y="285"/>
                </a:cubicBezTo>
                <a:cubicBezTo>
                  <a:pt x="561" y="285"/>
                  <a:pt x="561" y="285"/>
                  <a:pt x="561" y="285"/>
                </a:cubicBezTo>
                <a:close/>
                <a:moveTo>
                  <a:pt x="749" y="80"/>
                </a:moveTo>
                <a:cubicBezTo>
                  <a:pt x="751" y="86"/>
                  <a:pt x="749" y="94"/>
                  <a:pt x="750" y="100"/>
                </a:cubicBezTo>
                <a:cubicBezTo>
                  <a:pt x="743" y="100"/>
                  <a:pt x="737" y="100"/>
                  <a:pt x="731" y="100"/>
                </a:cubicBezTo>
                <a:cubicBezTo>
                  <a:pt x="730" y="98"/>
                  <a:pt x="736" y="94"/>
                  <a:pt x="739" y="90"/>
                </a:cubicBezTo>
                <a:cubicBezTo>
                  <a:pt x="743" y="87"/>
                  <a:pt x="746" y="83"/>
                  <a:pt x="749" y="80"/>
                </a:cubicBezTo>
                <a:close/>
                <a:moveTo>
                  <a:pt x="754" y="80"/>
                </a:moveTo>
                <a:cubicBezTo>
                  <a:pt x="762" y="85"/>
                  <a:pt x="771" y="94"/>
                  <a:pt x="776" y="100"/>
                </a:cubicBezTo>
                <a:cubicBezTo>
                  <a:pt x="769" y="100"/>
                  <a:pt x="761" y="100"/>
                  <a:pt x="754" y="100"/>
                </a:cubicBezTo>
                <a:cubicBezTo>
                  <a:pt x="754" y="94"/>
                  <a:pt x="754" y="87"/>
                  <a:pt x="754" y="80"/>
                </a:cubicBezTo>
                <a:close/>
                <a:moveTo>
                  <a:pt x="1032" y="220"/>
                </a:moveTo>
                <a:cubicBezTo>
                  <a:pt x="1035" y="222"/>
                  <a:pt x="1037" y="225"/>
                  <a:pt x="1039" y="227"/>
                </a:cubicBezTo>
                <a:cubicBezTo>
                  <a:pt x="1038" y="228"/>
                  <a:pt x="1034" y="227"/>
                  <a:pt x="1032" y="228"/>
                </a:cubicBezTo>
                <a:cubicBezTo>
                  <a:pt x="1032" y="225"/>
                  <a:pt x="1032" y="223"/>
                  <a:pt x="1032" y="220"/>
                </a:cubicBezTo>
                <a:close/>
                <a:moveTo>
                  <a:pt x="552" y="281"/>
                </a:moveTo>
                <a:cubicBezTo>
                  <a:pt x="554" y="280"/>
                  <a:pt x="551" y="284"/>
                  <a:pt x="550" y="285"/>
                </a:cubicBezTo>
                <a:cubicBezTo>
                  <a:pt x="548" y="283"/>
                  <a:pt x="551" y="282"/>
                  <a:pt x="552" y="281"/>
                </a:cubicBezTo>
                <a:close/>
                <a:moveTo>
                  <a:pt x="553" y="289"/>
                </a:moveTo>
                <a:cubicBezTo>
                  <a:pt x="553" y="289"/>
                  <a:pt x="552" y="289"/>
                  <a:pt x="552" y="289"/>
                </a:cubicBezTo>
                <a:cubicBezTo>
                  <a:pt x="551" y="289"/>
                  <a:pt x="552" y="290"/>
                  <a:pt x="552" y="291"/>
                </a:cubicBezTo>
                <a:cubicBezTo>
                  <a:pt x="549" y="291"/>
                  <a:pt x="549" y="289"/>
                  <a:pt x="550" y="287"/>
                </a:cubicBezTo>
                <a:cubicBezTo>
                  <a:pt x="551" y="286"/>
                  <a:pt x="554" y="285"/>
                  <a:pt x="553" y="289"/>
                </a:cubicBezTo>
                <a:close/>
                <a:moveTo>
                  <a:pt x="572" y="301"/>
                </a:moveTo>
                <a:cubicBezTo>
                  <a:pt x="571" y="299"/>
                  <a:pt x="570" y="303"/>
                  <a:pt x="570" y="303"/>
                </a:cubicBezTo>
                <a:cubicBezTo>
                  <a:pt x="567" y="301"/>
                  <a:pt x="570" y="299"/>
                  <a:pt x="569" y="295"/>
                </a:cubicBezTo>
                <a:cubicBezTo>
                  <a:pt x="567" y="295"/>
                  <a:pt x="568" y="299"/>
                  <a:pt x="566" y="299"/>
                </a:cubicBezTo>
                <a:cubicBezTo>
                  <a:pt x="565" y="296"/>
                  <a:pt x="568" y="296"/>
                  <a:pt x="567" y="294"/>
                </a:cubicBezTo>
                <a:cubicBezTo>
                  <a:pt x="565" y="295"/>
                  <a:pt x="566" y="299"/>
                  <a:pt x="563" y="299"/>
                </a:cubicBezTo>
                <a:cubicBezTo>
                  <a:pt x="564" y="297"/>
                  <a:pt x="564" y="295"/>
                  <a:pt x="565" y="293"/>
                </a:cubicBezTo>
                <a:cubicBezTo>
                  <a:pt x="562" y="294"/>
                  <a:pt x="562" y="296"/>
                  <a:pt x="561" y="300"/>
                </a:cubicBezTo>
                <a:cubicBezTo>
                  <a:pt x="561" y="295"/>
                  <a:pt x="559" y="295"/>
                  <a:pt x="563" y="292"/>
                </a:cubicBezTo>
                <a:cubicBezTo>
                  <a:pt x="563" y="291"/>
                  <a:pt x="560" y="292"/>
                  <a:pt x="561" y="293"/>
                </a:cubicBezTo>
                <a:cubicBezTo>
                  <a:pt x="559" y="292"/>
                  <a:pt x="561" y="291"/>
                  <a:pt x="562" y="290"/>
                </a:cubicBezTo>
                <a:cubicBezTo>
                  <a:pt x="577" y="294"/>
                  <a:pt x="601" y="298"/>
                  <a:pt x="619" y="293"/>
                </a:cubicBezTo>
                <a:cubicBezTo>
                  <a:pt x="621" y="295"/>
                  <a:pt x="619" y="299"/>
                  <a:pt x="620" y="302"/>
                </a:cubicBezTo>
                <a:cubicBezTo>
                  <a:pt x="606" y="302"/>
                  <a:pt x="593" y="302"/>
                  <a:pt x="579" y="302"/>
                </a:cubicBezTo>
                <a:cubicBezTo>
                  <a:pt x="579" y="304"/>
                  <a:pt x="579" y="307"/>
                  <a:pt x="579" y="310"/>
                </a:cubicBezTo>
                <a:cubicBezTo>
                  <a:pt x="576" y="310"/>
                  <a:pt x="572" y="309"/>
                  <a:pt x="570" y="310"/>
                </a:cubicBezTo>
                <a:cubicBezTo>
                  <a:pt x="571" y="309"/>
                  <a:pt x="572" y="309"/>
                  <a:pt x="572" y="307"/>
                </a:cubicBezTo>
                <a:cubicBezTo>
                  <a:pt x="571" y="308"/>
                  <a:pt x="569" y="310"/>
                  <a:pt x="570" y="307"/>
                </a:cubicBezTo>
                <a:cubicBezTo>
                  <a:pt x="567" y="309"/>
                  <a:pt x="568" y="312"/>
                  <a:pt x="565" y="313"/>
                </a:cubicBezTo>
                <a:cubicBezTo>
                  <a:pt x="567" y="308"/>
                  <a:pt x="567" y="307"/>
                  <a:pt x="572" y="301"/>
                </a:cubicBezTo>
                <a:close/>
                <a:moveTo>
                  <a:pt x="1236" y="329"/>
                </a:moveTo>
                <a:cubicBezTo>
                  <a:pt x="1229" y="329"/>
                  <a:pt x="1222" y="329"/>
                  <a:pt x="1215" y="329"/>
                </a:cubicBezTo>
                <a:cubicBezTo>
                  <a:pt x="1215" y="327"/>
                  <a:pt x="1215" y="325"/>
                  <a:pt x="1215" y="324"/>
                </a:cubicBezTo>
                <a:cubicBezTo>
                  <a:pt x="1210" y="323"/>
                  <a:pt x="1203" y="325"/>
                  <a:pt x="1199" y="323"/>
                </a:cubicBezTo>
                <a:cubicBezTo>
                  <a:pt x="1198" y="317"/>
                  <a:pt x="1205" y="319"/>
                  <a:pt x="1208" y="319"/>
                </a:cubicBezTo>
                <a:cubicBezTo>
                  <a:pt x="1218" y="318"/>
                  <a:pt x="1229" y="315"/>
                  <a:pt x="1235" y="311"/>
                </a:cubicBezTo>
                <a:cubicBezTo>
                  <a:pt x="1238" y="314"/>
                  <a:pt x="1235" y="323"/>
                  <a:pt x="1236" y="329"/>
                </a:cubicBezTo>
                <a:close/>
                <a:moveTo>
                  <a:pt x="1399" y="359"/>
                </a:moveTo>
                <a:cubicBezTo>
                  <a:pt x="1400" y="368"/>
                  <a:pt x="1399" y="385"/>
                  <a:pt x="1399" y="398"/>
                </a:cubicBezTo>
                <a:cubicBezTo>
                  <a:pt x="1398" y="389"/>
                  <a:pt x="1399" y="371"/>
                  <a:pt x="1399" y="359"/>
                </a:cubicBezTo>
                <a:close/>
                <a:moveTo>
                  <a:pt x="1228" y="374"/>
                </a:moveTo>
                <a:cubicBezTo>
                  <a:pt x="1229" y="374"/>
                  <a:pt x="1229" y="374"/>
                  <a:pt x="1230" y="374"/>
                </a:cubicBezTo>
                <a:cubicBezTo>
                  <a:pt x="1232" y="380"/>
                  <a:pt x="1232" y="396"/>
                  <a:pt x="1230" y="403"/>
                </a:cubicBezTo>
                <a:cubicBezTo>
                  <a:pt x="1227" y="396"/>
                  <a:pt x="1229" y="383"/>
                  <a:pt x="1228" y="374"/>
                </a:cubicBezTo>
                <a:close/>
                <a:moveTo>
                  <a:pt x="1234" y="374"/>
                </a:moveTo>
                <a:cubicBezTo>
                  <a:pt x="1234" y="374"/>
                  <a:pt x="1234" y="374"/>
                  <a:pt x="1235" y="374"/>
                </a:cubicBezTo>
                <a:cubicBezTo>
                  <a:pt x="1237" y="380"/>
                  <a:pt x="1237" y="396"/>
                  <a:pt x="1235" y="403"/>
                </a:cubicBezTo>
                <a:cubicBezTo>
                  <a:pt x="1232" y="396"/>
                  <a:pt x="1234" y="383"/>
                  <a:pt x="1234" y="374"/>
                </a:cubicBezTo>
                <a:close/>
              </a:path>
            </a:pathLst>
          </a:custGeom>
          <a:solidFill>
            <a:srgbClr val="0070C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Rectangle 2"/>
          <p:cNvSpPr>
            <a:spLocks noChangeArrowheads="1"/>
          </p:cNvSpPr>
          <p:nvPr userDrawn="1"/>
        </p:nvSpPr>
        <p:spPr bwMode="auto">
          <a:xfrm>
            <a:off x="0" y="2819400"/>
            <a:ext cx="9144000" cy="4038600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549" name="pic.png" descr="\\angler99\Inkd_G\pressp0509 (INKD)\2_In_Progress\Sharmila\071709\czumwalt_apartments_broch_85x11_hf\pic.png"/>
          <p:cNvPicPr/>
          <p:nvPr userDrawn="1"/>
        </p:nvPicPr>
        <p:blipFill>
          <a:blip r:embed="rId5" r:link="rId6" cstate="print"/>
          <a:srcRect l="7420" r="3540"/>
          <a:stretch>
            <a:fillRect/>
          </a:stretch>
        </p:blipFill>
        <p:spPr>
          <a:xfrm>
            <a:off x="0" y="3657600"/>
            <a:ext cx="9107424" cy="1600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582" name="Text Box 1251"/>
          <p:cNvSpPr txBox="1">
            <a:spLocks noChangeArrowheads="1"/>
          </p:cNvSpPr>
          <p:nvPr userDrawn="1"/>
        </p:nvSpPr>
        <p:spPr bwMode="auto">
          <a:xfrm>
            <a:off x="6364287" y="2635250"/>
            <a:ext cx="2703513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sv-SE" sz="6000" b="1" i="0" u="none" strike="noStrike" cap="none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  <a:cs typeface="Arial" pitchFamily="34" charset="0"/>
              </a:rPr>
              <a:t>Projekt</a:t>
            </a:r>
            <a:endParaRPr kumimoji="0" lang="sv-SE" sz="6000" b="0" i="0" u="none" strike="noStrike" cap="none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586" name="Text Placeholder 5585"/>
          <p:cNvSpPr>
            <a:spLocks noGrp="1"/>
          </p:cNvSpPr>
          <p:nvPr>
            <p:ph type="body" sz="quarter" idx="10"/>
          </p:nvPr>
        </p:nvSpPr>
        <p:spPr>
          <a:xfrm>
            <a:off x="228600" y="3810000"/>
            <a:ext cx="5029200" cy="609600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bg1"/>
                </a:solidFill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Text Placeholder 5585"/>
          <p:cNvSpPr>
            <a:spLocks noGrp="1"/>
          </p:cNvSpPr>
          <p:nvPr>
            <p:ph type="body" sz="quarter" idx="11"/>
          </p:nvPr>
        </p:nvSpPr>
        <p:spPr>
          <a:xfrm>
            <a:off x="228600" y="4657725"/>
            <a:ext cx="5029200" cy="371475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27" name="Bildobjekt 26" descr="1sp4f.wmf"/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5334000" y="4038600"/>
            <a:ext cx="3482788" cy="91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ble Placeholder 6"/>
          <p:cNvSpPr>
            <a:spLocks noGrp="1"/>
          </p:cNvSpPr>
          <p:nvPr>
            <p:ph type="tbl" sz="quarter" idx="15" hasCustomPrompt="1"/>
          </p:nvPr>
        </p:nvSpPr>
        <p:spPr>
          <a:xfrm>
            <a:off x="457200" y="1571625"/>
            <a:ext cx="8229600" cy="4295775"/>
          </a:xfrm>
          <a:prstGeom prst="rect">
            <a:avLst/>
          </a:prstGeom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table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419100" y="800100"/>
            <a:ext cx="5829300" cy="419100"/>
          </a:xfrm>
          <a:prstGeom prst="rect">
            <a:avLst/>
          </a:prstGeom>
        </p:spPr>
        <p:txBody>
          <a:bodyPr/>
          <a:lstStyle>
            <a:lvl1pPr>
              <a:buNone/>
              <a:defRPr sz="2200" b="1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mation Layout Slide with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 userDrawn="1"/>
        </p:nvSpPr>
        <p:spPr bwMode="auto">
          <a:xfrm>
            <a:off x="0" y="1447800"/>
            <a:ext cx="9144000" cy="2819400"/>
          </a:xfrm>
          <a:prstGeom prst="rect">
            <a:avLst/>
          </a:prstGeom>
          <a:solidFill>
            <a:srgbClr val="ECF0DC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7" name="Rectangle 3"/>
          <p:cNvSpPr>
            <a:spLocks noChangeArrowheads="1"/>
          </p:cNvSpPr>
          <p:nvPr userDrawn="1"/>
        </p:nvSpPr>
        <p:spPr bwMode="auto">
          <a:xfrm>
            <a:off x="66674" y="1571625"/>
            <a:ext cx="3133725" cy="2562225"/>
          </a:xfrm>
          <a:prstGeom prst="rect">
            <a:avLst/>
          </a:prstGeom>
          <a:solidFill>
            <a:srgbClr val="DBE1CC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19100" y="800100"/>
            <a:ext cx="5829300" cy="419100"/>
          </a:xfrm>
          <a:prstGeom prst="rect">
            <a:avLst/>
          </a:prstGeom>
        </p:spPr>
        <p:txBody>
          <a:bodyPr/>
          <a:lstStyle>
            <a:lvl1pPr>
              <a:buNone/>
              <a:defRPr sz="2200" b="1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3352800" y="1676401"/>
            <a:ext cx="5486400" cy="2362200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50000"/>
              </a:lnSpc>
              <a:buNone/>
              <a:defRPr sz="1600" b="1" i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180976" y="1666875"/>
            <a:ext cx="2895599" cy="2362200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picture</a:t>
            </a:r>
            <a:endParaRPr lang="en-US" dirty="0"/>
          </a:p>
        </p:txBody>
      </p:sp>
      <p:sp>
        <p:nvSpPr>
          <p:cNvPr id="11" name="Table Placeholder 10"/>
          <p:cNvSpPr>
            <a:spLocks noGrp="1"/>
          </p:cNvSpPr>
          <p:nvPr>
            <p:ph type="tbl" sz="quarter" idx="19" hasCustomPrompt="1"/>
          </p:nvPr>
        </p:nvSpPr>
        <p:spPr>
          <a:xfrm>
            <a:off x="304800" y="4476750"/>
            <a:ext cx="8382000" cy="1524000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table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formation Layout Slide with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ChangeArrowheads="1"/>
          </p:cNvSpPr>
          <p:nvPr userDrawn="1"/>
        </p:nvSpPr>
        <p:spPr bwMode="auto">
          <a:xfrm>
            <a:off x="228600" y="1295400"/>
            <a:ext cx="8480925" cy="4724400"/>
          </a:xfrm>
          <a:prstGeom prst="roundRect">
            <a:avLst>
              <a:gd name="adj" fmla="val 8019"/>
            </a:avLst>
          </a:prstGeom>
          <a:solidFill>
            <a:srgbClr val="F0EFE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Chart Placeholder 9"/>
          <p:cNvSpPr>
            <a:spLocks noGrp="1"/>
          </p:cNvSpPr>
          <p:nvPr>
            <p:ph type="chart" sz="quarter" idx="14"/>
          </p:nvPr>
        </p:nvSpPr>
        <p:spPr>
          <a:xfrm>
            <a:off x="5105400" y="3962400"/>
            <a:ext cx="3276600" cy="19050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504824" y="1447800"/>
            <a:ext cx="2924175" cy="38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533400" y="1981200"/>
            <a:ext cx="2514600" cy="18288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3200400" y="1981200"/>
            <a:ext cx="5181600" cy="1828800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9" hasCustomPrompt="1"/>
          </p:nvPr>
        </p:nvSpPr>
        <p:spPr>
          <a:xfrm>
            <a:off x="3810000" y="1524000"/>
            <a:ext cx="4419600" cy="3048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1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text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419100" y="800100"/>
            <a:ext cx="5829300" cy="419100"/>
          </a:xfrm>
          <a:prstGeom prst="rect">
            <a:avLst/>
          </a:prstGeom>
        </p:spPr>
        <p:txBody>
          <a:bodyPr/>
          <a:lstStyle>
            <a:lvl1pPr>
              <a:buNone/>
              <a:defRPr sz="2200" b="1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533400" y="3962400"/>
            <a:ext cx="4343400" cy="1905000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mation Layout Slide with Pi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1981200" y="800100"/>
            <a:ext cx="4267200" cy="419100"/>
          </a:xfrm>
          <a:prstGeom prst="rect">
            <a:avLst/>
          </a:prstGeom>
        </p:spPr>
        <p:txBody>
          <a:bodyPr/>
          <a:lstStyle>
            <a:lvl1pPr>
              <a:buNone/>
              <a:defRPr sz="2200" b="1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419100" y="990600"/>
            <a:ext cx="8191500" cy="838200"/>
          </a:xfrm>
          <a:prstGeom prst="rect">
            <a:avLst/>
          </a:prstGeom>
        </p:spPr>
        <p:txBody>
          <a:bodyPr/>
          <a:lstStyle>
            <a:lvl1pPr algn="ctr">
              <a:buNone/>
              <a:defRPr sz="4000" b="1" i="0">
                <a:latin typeface="+mj-lt"/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5321" name="Rectangle 1253"/>
          <p:cNvSpPr>
            <a:spLocks noChangeArrowheads="1"/>
          </p:cNvSpPr>
          <p:nvPr userDrawn="1"/>
        </p:nvSpPr>
        <p:spPr bwMode="auto">
          <a:xfrm>
            <a:off x="4435475" y="6140450"/>
            <a:ext cx="546100" cy="146050"/>
          </a:xfrm>
          <a:prstGeom prst="rect">
            <a:avLst/>
          </a:prstGeom>
          <a:solidFill>
            <a:srgbClr val="EFF2DE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22" name="Text Box 1254"/>
          <p:cNvSpPr txBox="1">
            <a:spLocks noChangeArrowheads="1"/>
          </p:cNvSpPr>
          <p:nvPr userDrawn="1"/>
        </p:nvSpPr>
        <p:spPr bwMode="auto">
          <a:xfrm>
            <a:off x="3889375" y="6041136"/>
            <a:ext cx="790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URBN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324" name="Text Box 1256"/>
          <p:cNvSpPr txBox="1">
            <a:spLocks noChangeArrowheads="1"/>
          </p:cNvSpPr>
          <p:nvPr userDrawn="1"/>
        </p:nvSpPr>
        <p:spPr bwMode="auto">
          <a:xfrm>
            <a:off x="3200400" y="6324600"/>
            <a:ext cx="2481263" cy="324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</a:rPr>
              <a:t>1837 LOFT STREET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</a:rPr>
              <a:t>ANYTOWN, NY  50080</a:t>
            </a:r>
            <a:endParaRPr kumimoji="0" lang="en-US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259"/>
          <p:cNvSpPr>
            <a:spLocks/>
          </p:cNvSpPr>
          <p:nvPr/>
        </p:nvSpPr>
        <p:spPr bwMode="auto">
          <a:xfrm>
            <a:off x="1" y="152400"/>
            <a:ext cx="9143999" cy="6561137"/>
          </a:xfrm>
          <a:custGeom>
            <a:avLst/>
            <a:gdLst/>
            <a:ahLst/>
            <a:cxnLst>
              <a:cxn ang="0">
                <a:pos x="3240" y="239"/>
              </a:cxn>
              <a:cxn ang="0">
                <a:pos x="3240" y="2464"/>
              </a:cxn>
              <a:cxn ang="0">
                <a:pos x="0" y="2466"/>
              </a:cxn>
              <a:cxn ang="0">
                <a:pos x="0" y="135"/>
              </a:cxn>
              <a:cxn ang="0">
                <a:pos x="261" y="18"/>
              </a:cxn>
              <a:cxn ang="0">
                <a:pos x="514" y="143"/>
              </a:cxn>
              <a:cxn ang="0">
                <a:pos x="639" y="115"/>
              </a:cxn>
              <a:cxn ang="0">
                <a:pos x="752" y="157"/>
              </a:cxn>
              <a:cxn ang="0">
                <a:pos x="768" y="142"/>
              </a:cxn>
              <a:cxn ang="0">
                <a:pos x="941" y="76"/>
              </a:cxn>
              <a:cxn ang="0">
                <a:pos x="1092" y="129"/>
              </a:cxn>
              <a:cxn ang="0">
                <a:pos x="1126" y="163"/>
              </a:cxn>
              <a:cxn ang="0">
                <a:pos x="1366" y="160"/>
              </a:cxn>
              <a:cxn ang="0">
                <a:pos x="1496" y="122"/>
              </a:cxn>
              <a:cxn ang="0">
                <a:pos x="1609" y="173"/>
              </a:cxn>
              <a:cxn ang="0">
                <a:pos x="1787" y="80"/>
              </a:cxn>
              <a:cxn ang="0">
                <a:pos x="1969" y="168"/>
              </a:cxn>
              <a:cxn ang="0">
                <a:pos x="2221" y="122"/>
              </a:cxn>
              <a:cxn ang="0">
                <a:pos x="2332" y="80"/>
              </a:cxn>
              <a:cxn ang="0">
                <a:pos x="2456" y="109"/>
              </a:cxn>
              <a:cxn ang="0">
                <a:pos x="2724" y="22"/>
              </a:cxn>
              <a:cxn ang="0">
                <a:pos x="2931" y="181"/>
              </a:cxn>
              <a:cxn ang="0">
                <a:pos x="3240" y="239"/>
              </a:cxn>
            </a:cxnLst>
            <a:rect l="0" t="0" r="r" b="b"/>
            <a:pathLst>
              <a:path w="3240" h="2468">
                <a:moveTo>
                  <a:pt x="3240" y="239"/>
                </a:moveTo>
                <a:cubicBezTo>
                  <a:pt x="3240" y="981"/>
                  <a:pt x="3240" y="1722"/>
                  <a:pt x="3240" y="2464"/>
                </a:cubicBezTo>
                <a:cubicBezTo>
                  <a:pt x="2164" y="2468"/>
                  <a:pt x="1080" y="2464"/>
                  <a:pt x="0" y="2466"/>
                </a:cubicBezTo>
                <a:cubicBezTo>
                  <a:pt x="0" y="1689"/>
                  <a:pt x="0" y="912"/>
                  <a:pt x="0" y="135"/>
                </a:cubicBezTo>
                <a:cubicBezTo>
                  <a:pt x="57" y="68"/>
                  <a:pt x="140" y="16"/>
                  <a:pt x="261" y="18"/>
                </a:cubicBezTo>
                <a:cubicBezTo>
                  <a:pt x="381" y="19"/>
                  <a:pt x="459" y="77"/>
                  <a:pt x="514" y="143"/>
                </a:cubicBezTo>
                <a:cubicBezTo>
                  <a:pt x="545" y="124"/>
                  <a:pt x="589" y="111"/>
                  <a:pt x="639" y="115"/>
                </a:cubicBezTo>
                <a:cubicBezTo>
                  <a:pt x="685" y="118"/>
                  <a:pt x="725" y="137"/>
                  <a:pt x="752" y="157"/>
                </a:cubicBezTo>
                <a:cubicBezTo>
                  <a:pt x="759" y="154"/>
                  <a:pt x="763" y="147"/>
                  <a:pt x="768" y="142"/>
                </a:cubicBezTo>
                <a:cubicBezTo>
                  <a:pt x="809" y="103"/>
                  <a:pt x="864" y="76"/>
                  <a:pt x="941" y="76"/>
                </a:cubicBezTo>
                <a:cubicBezTo>
                  <a:pt x="1004" y="76"/>
                  <a:pt x="1056" y="100"/>
                  <a:pt x="1092" y="129"/>
                </a:cubicBezTo>
                <a:cubicBezTo>
                  <a:pt x="1104" y="139"/>
                  <a:pt x="1113" y="153"/>
                  <a:pt x="1126" y="163"/>
                </a:cubicBezTo>
                <a:cubicBezTo>
                  <a:pt x="1183" y="127"/>
                  <a:pt x="1306" y="124"/>
                  <a:pt x="1366" y="160"/>
                </a:cubicBezTo>
                <a:cubicBezTo>
                  <a:pt x="1399" y="137"/>
                  <a:pt x="1440" y="118"/>
                  <a:pt x="1496" y="122"/>
                </a:cubicBezTo>
                <a:cubicBezTo>
                  <a:pt x="1544" y="126"/>
                  <a:pt x="1582" y="150"/>
                  <a:pt x="1609" y="173"/>
                </a:cubicBezTo>
                <a:cubicBezTo>
                  <a:pt x="1644" y="122"/>
                  <a:pt x="1702" y="80"/>
                  <a:pt x="1787" y="80"/>
                </a:cubicBezTo>
                <a:cubicBezTo>
                  <a:pt x="1873" y="80"/>
                  <a:pt x="1931" y="118"/>
                  <a:pt x="1969" y="168"/>
                </a:cubicBezTo>
                <a:cubicBezTo>
                  <a:pt x="2017" y="118"/>
                  <a:pt x="2134" y="86"/>
                  <a:pt x="2221" y="122"/>
                </a:cubicBezTo>
                <a:cubicBezTo>
                  <a:pt x="2249" y="103"/>
                  <a:pt x="2287" y="83"/>
                  <a:pt x="2332" y="80"/>
                </a:cubicBezTo>
                <a:cubicBezTo>
                  <a:pt x="2382" y="76"/>
                  <a:pt x="2424" y="90"/>
                  <a:pt x="2456" y="109"/>
                </a:cubicBezTo>
                <a:cubicBezTo>
                  <a:pt x="2514" y="51"/>
                  <a:pt x="2606" y="0"/>
                  <a:pt x="2724" y="22"/>
                </a:cubicBezTo>
                <a:cubicBezTo>
                  <a:pt x="2825" y="41"/>
                  <a:pt x="2892" y="103"/>
                  <a:pt x="2931" y="181"/>
                </a:cubicBezTo>
                <a:cubicBezTo>
                  <a:pt x="3041" y="133"/>
                  <a:pt x="3184" y="177"/>
                  <a:pt x="3240" y="239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Bildobjekt 9" descr="1sp4f.wmf"/>
          <p:cNvPicPr>
            <a:picLocks noChangeAspect="1"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>
            <a:off x="276225" y="171450"/>
            <a:ext cx="1644650" cy="431800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utoShape 2"/>
          <p:cNvSpPr>
            <a:spLocks noChangeArrowheads="1"/>
          </p:cNvSpPr>
          <p:nvPr/>
        </p:nvSpPr>
        <p:spPr bwMode="auto">
          <a:xfrm>
            <a:off x="152400" y="1295400"/>
            <a:ext cx="4419600" cy="1752600"/>
          </a:xfrm>
          <a:prstGeom prst="roundRect">
            <a:avLst>
              <a:gd name="adj" fmla="val 8019"/>
            </a:avLst>
          </a:prstGeom>
          <a:solidFill>
            <a:srgbClr val="F0EFE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228600" y="1371600"/>
            <a:ext cx="2286000" cy="381000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sv-SE" sz="1400" dirty="0" smtClean="0">
                <a:solidFill>
                  <a:schemeClr val="bg1"/>
                </a:solidFill>
              </a:rPr>
              <a:t>STIGBERGSGARAGET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2209800" y="1676400"/>
            <a:ext cx="2362200" cy="1600200"/>
          </a:xfrm>
          <a:prstGeom prst="rect">
            <a:avLst/>
          </a:prstGeom>
        </p:spPr>
        <p:txBody>
          <a:bodyPr/>
          <a:lstStyle/>
          <a:p>
            <a:pPr marL="0">
              <a:spcBef>
                <a:spcPts val="0"/>
              </a:spcBef>
              <a:buNone/>
            </a:pPr>
            <a:r>
              <a:rPr lang="sv-SE" sz="1400" dirty="0" smtClean="0">
                <a:solidFill>
                  <a:schemeClr val="bg1"/>
                </a:solidFill>
              </a:rPr>
              <a:t>Byggnation pågår</a:t>
            </a:r>
          </a:p>
          <a:p>
            <a:pPr marL="0">
              <a:spcBef>
                <a:spcPts val="0"/>
              </a:spcBef>
              <a:buNone/>
            </a:pPr>
            <a:r>
              <a:rPr lang="sv-SE" sz="1400" dirty="0" smtClean="0">
                <a:solidFill>
                  <a:schemeClr val="bg1"/>
                </a:solidFill>
              </a:rPr>
              <a:t>Klart 2015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4294967295"/>
          </p:nvPr>
        </p:nvSpPr>
        <p:spPr>
          <a:xfrm>
            <a:off x="2286000" y="1371600"/>
            <a:ext cx="2286000" cy="304800"/>
          </a:xfrm>
          <a:prstGeom prst="rect">
            <a:avLst/>
          </a:prstGeom>
        </p:spPr>
        <p:txBody>
          <a:bodyPr/>
          <a:lstStyle/>
          <a:p>
            <a:pPr algn="r">
              <a:buNone/>
            </a:pPr>
            <a:r>
              <a:rPr lang="sv-SE" sz="1200" dirty="0" smtClean="0">
                <a:solidFill>
                  <a:schemeClr val="bg1"/>
                </a:solidFill>
              </a:rPr>
              <a:t>Ca 200 + 94 </a:t>
            </a:r>
            <a:r>
              <a:rPr lang="sv-SE" sz="1200" dirty="0" err="1" smtClean="0">
                <a:solidFill>
                  <a:schemeClr val="bg1"/>
                </a:solidFill>
              </a:rPr>
              <a:t>bpl</a:t>
            </a:r>
            <a:endParaRPr lang="sv-SE" sz="1200" dirty="0">
              <a:solidFill>
                <a:schemeClr val="bg1"/>
              </a:solidFill>
            </a:endParaRPr>
          </a:p>
        </p:txBody>
      </p:sp>
      <p:sp>
        <p:nvSpPr>
          <p:cNvPr id="23" name="Text Placeholder 13"/>
          <p:cNvSpPr>
            <a:spLocks noGrp="1"/>
          </p:cNvSpPr>
          <p:nvPr>
            <p:ph type="body" sz="quarter" idx="20"/>
          </p:nvPr>
        </p:nvSpPr>
        <p:spPr>
          <a:xfrm>
            <a:off x="1752600" y="762000"/>
            <a:ext cx="5791200" cy="419100"/>
          </a:xfrm>
        </p:spPr>
        <p:txBody>
          <a:bodyPr/>
          <a:lstStyle/>
          <a:p>
            <a:pPr algn="ctr"/>
            <a:r>
              <a:rPr lang="en-US" dirty="0" smtClean="0"/>
              <a:t>PÅGÅENDE</a:t>
            </a:r>
          </a:p>
        </p:txBody>
      </p:sp>
      <p:sp>
        <p:nvSpPr>
          <p:cNvPr id="41" name="AutoShape 2"/>
          <p:cNvSpPr>
            <a:spLocks noChangeArrowheads="1"/>
          </p:cNvSpPr>
          <p:nvPr/>
        </p:nvSpPr>
        <p:spPr bwMode="auto">
          <a:xfrm>
            <a:off x="152400" y="3124200"/>
            <a:ext cx="4419600" cy="1752600"/>
          </a:xfrm>
          <a:prstGeom prst="roundRect">
            <a:avLst>
              <a:gd name="adj" fmla="val 8019"/>
            </a:avLst>
          </a:prstGeom>
          <a:solidFill>
            <a:srgbClr val="F0EFE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42" name="Text Placeholder 4"/>
          <p:cNvSpPr txBox="1">
            <a:spLocks/>
          </p:cNvSpPr>
          <p:nvPr/>
        </p:nvSpPr>
        <p:spPr>
          <a:xfrm>
            <a:off x="228600" y="3200400"/>
            <a:ext cx="2286000" cy="3810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v-SE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RÅCKSTA</a:t>
            </a:r>
            <a:endParaRPr kumimoji="0" lang="sv-SE" sz="32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3" name="Text Placeholder 2"/>
          <p:cNvSpPr txBox="1">
            <a:spLocks/>
          </p:cNvSpPr>
          <p:nvPr/>
        </p:nvSpPr>
        <p:spPr>
          <a:xfrm>
            <a:off x="2209800" y="3429000"/>
            <a:ext cx="2362200" cy="1371600"/>
          </a:xfrm>
          <a:prstGeom prst="rect">
            <a:avLst/>
          </a:prstGeom>
        </p:spPr>
        <p:txBody>
          <a:bodyPr/>
          <a:lstStyle/>
          <a:p>
            <a:pPr marR="0" lvl="0" indent="-34290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v-SE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Påbyggnad</a:t>
            </a:r>
            <a:r>
              <a:rPr kumimoji="0" lang="sv-SE" sz="1400" b="0" i="0" u="none" strike="noStrike" kern="1200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sv-SE" sz="1400" dirty="0" smtClean="0">
                <a:solidFill>
                  <a:schemeClr val="bg1"/>
                </a:solidFill>
              </a:rPr>
              <a:t>för att skapa 450 nya boendeparkeringar.</a:t>
            </a:r>
            <a:endParaRPr kumimoji="0" lang="sv-SE" sz="1400" b="0" i="0" u="none" strike="noStrike" kern="1200" cap="none" spc="0" normalizeH="0" baseline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indent="-34290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v-SE" sz="1400" dirty="0" smtClean="0">
                <a:solidFill>
                  <a:schemeClr val="bg1"/>
                </a:solidFill>
              </a:rPr>
              <a:t>Grundläggning pågår</a:t>
            </a:r>
          </a:p>
        </p:txBody>
      </p:sp>
      <p:sp>
        <p:nvSpPr>
          <p:cNvPr id="44" name="Text Placeholder 11"/>
          <p:cNvSpPr txBox="1">
            <a:spLocks/>
          </p:cNvSpPr>
          <p:nvPr/>
        </p:nvSpPr>
        <p:spPr>
          <a:xfrm>
            <a:off x="2286000" y="3200400"/>
            <a:ext cx="2286000" cy="3048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v-SE" sz="12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 450 </a:t>
            </a:r>
            <a:r>
              <a:rPr kumimoji="0" lang="sv-SE" sz="1200" b="0" i="0" u="none" strike="noStrike" kern="1200" cap="none" spc="0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bpl</a:t>
            </a:r>
            <a:endParaRPr kumimoji="0" lang="sv-SE" sz="1200" b="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733800"/>
            <a:ext cx="2103994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textruta 39"/>
          <p:cNvSpPr txBox="1"/>
          <p:nvPr/>
        </p:nvSpPr>
        <p:spPr>
          <a:xfrm>
            <a:off x="2895600" y="2667000"/>
            <a:ext cx="175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800" dirty="0" smtClean="0">
                <a:solidFill>
                  <a:schemeClr val="bg1"/>
                </a:solidFill>
              </a:rPr>
              <a:t>Prognos investering   500 tkr/</a:t>
            </a:r>
            <a:r>
              <a:rPr lang="sv-SE" sz="800" dirty="0" err="1" smtClean="0">
                <a:solidFill>
                  <a:schemeClr val="bg1"/>
                </a:solidFill>
              </a:rPr>
              <a:t>bpl</a:t>
            </a:r>
            <a:endParaRPr lang="sv-SE" sz="800" dirty="0" smtClean="0">
              <a:solidFill>
                <a:schemeClr val="bg1"/>
              </a:solidFill>
            </a:endParaRPr>
          </a:p>
          <a:p>
            <a:r>
              <a:rPr lang="sv-SE" sz="800" dirty="0" smtClean="0">
                <a:solidFill>
                  <a:schemeClr val="bg1"/>
                </a:solidFill>
              </a:rPr>
              <a:t>Byggnation aug 2013-2015</a:t>
            </a:r>
            <a:endParaRPr lang="sv-SE" sz="800" dirty="0">
              <a:solidFill>
                <a:schemeClr val="bg1"/>
              </a:solidFill>
            </a:endParaRPr>
          </a:p>
        </p:txBody>
      </p:sp>
      <p:sp>
        <p:nvSpPr>
          <p:cNvPr id="46" name="textruta 45"/>
          <p:cNvSpPr txBox="1"/>
          <p:nvPr/>
        </p:nvSpPr>
        <p:spPr>
          <a:xfrm>
            <a:off x="3048000" y="4563515"/>
            <a:ext cx="16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800" dirty="0" smtClean="0">
                <a:solidFill>
                  <a:schemeClr val="bg1"/>
                </a:solidFill>
              </a:rPr>
              <a:t>Prognos investering   180 tkr/</a:t>
            </a:r>
            <a:r>
              <a:rPr lang="sv-SE" sz="800" dirty="0" err="1" smtClean="0">
                <a:solidFill>
                  <a:schemeClr val="bg1"/>
                </a:solidFill>
              </a:rPr>
              <a:t>bpl</a:t>
            </a:r>
            <a:endParaRPr lang="sv-SE" sz="800" dirty="0" smtClean="0">
              <a:solidFill>
                <a:schemeClr val="bg1"/>
              </a:solidFill>
            </a:endParaRPr>
          </a:p>
          <a:p>
            <a:r>
              <a:rPr lang="sv-SE" sz="800" dirty="0" smtClean="0">
                <a:solidFill>
                  <a:schemeClr val="bg1"/>
                </a:solidFill>
              </a:rPr>
              <a:t>Byggnation maj 2013- feb 2015</a:t>
            </a:r>
            <a:endParaRPr lang="sv-SE" sz="800" dirty="0">
              <a:solidFill>
                <a:schemeClr val="bg1"/>
              </a:solidFill>
            </a:endParaRPr>
          </a:p>
        </p:txBody>
      </p:sp>
      <p:sp>
        <p:nvSpPr>
          <p:cNvPr id="39" name="AutoShape 2"/>
          <p:cNvSpPr>
            <a:spLocks noChangeArrowheads="1"/>
          </p:cNvSpPr>
          <p:nvPr/>
        </p:nvSpPr>
        <p:spPr bwMode="auto">
          <a:xfrm>
            <a:off x="4648200" y="3124200"/>
            <a:ext cx="4419600" cy="1752600"/>
          </a:xfrm>
          <a:prstGeom prst="roundRect">
            <a:avLst>
              <a:gd name="adj" fmla="val 8019"/>
            </a:avLst>
          </a:prstGeom>
          <a:solidFill>
            <a:srgbClr val="F0EFE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50" name="Text Placeholder 4"/>
          <p:cNvSpPr txBox="1">
            <a:spLocks/>
          </p:cNvSpPr>
          <p:nvPr/>
        </p:nvSpPr>
        <p:spPr>
          <a:xfrm>
            <a:off x="4724400" y="3200400"/>
            <a:ext cx="3429000" cy="3810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v-SE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BROMMAPLAN INFARTSPARKERING</a:t>
            </a:r>
            <a:endParaRPr kumimoji="0" lang="sv-SE" sz="32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4" name="Text Placeholder 2"/>
          <p:cNvSpPr txBox="1">
            <a:spLocks/>
          </p:cNvSpPr>
          <p:nvPr/>
        </p:nvSpPr>
        <p:spPr>
          <a:xfrm>
            <a:off x="6934200" y="3505200"/>
            <a:ext cx="2133600" cy="1371600"/>
          </a:xfrm>
          <a:prstGeom prst="rect">
            <a:avLst/>
          </a:prstGeom>
        </p:spPr>
        <p:txBody>
          <a:bodyPr/>
          <a:lstStyle/>
          <a:p>
            <a:pPr marR="0" lvl="0" indent="-34290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v-SE" sz="1400" dirty="0">
                <a:solidFill>
                  <a:schemeClr val="bg1"/>
                </a:solidFill>
              </a:rPr>
              <a:t>U</a:t>
            </a:r>
            <a:r>
              <a:rPr kumimoji="0" lang="sv-SE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tformning</a:t>
            </a:r>
            <a:r>
              <a:rPr kumimoji="0" lang="sv-SE" sz="1400" b="0" i="0" u="none" strike="noStrike" kern="1200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av avtal med JM pågår</a:t>
            </a:r>
            <a:endParaRPr kumimoji="0" lang="sv-SE" sz="1400" b="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5" name="Text Placeholder 11"/>
          <p:cNvSpPr txBox="1">
            <a:spLocks/>
          </p:cNvSpPr>
          <p:nvPr/>
        </p:nvSpPr>
        <p:spPr>
          <a:xfrm>
            <a:off x="6781800" y="3200400"/>
            <a:ext cx="2286000" cy="3048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v-SE" sz="12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 </a:t>
            </a:r>
            <a:r>
              <a:rPr lang="sv-SE" sz="1200" dirty="0" smtClean="0">
                <a:solidFill>
                  <a:schemeClr val="bg1"/>
                </a:solidFill>
              </a:rPr>
              <a:t>350</a:t>
            </a:r>
            <a:r>
              <a:rPr kumimoji="0" lang="sv-SE" sz="12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sv-SE" sz="1200" b="0" i="0" u="none" strike="noStrike" kern="1200" cap="none" spc="0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bpl</a:t>
            </a:r>
            <a:endParaRPr kumimoji="0" lang="sv-SE" sz="1200" b="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3500266"/>
            <a:ext cx="2057400" cy="1376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" name="AutoShape 2"/>
          <p:cNvSpPr>
            <a:spLocks noChangeArrowheads="1"/>
          </p:cNvSpPr>
          <p:nvPr/>
        </p:nvSpPr>
        <p:spPr bwMode="auto">
          <a:xfrm>
            <a:off x="152400" y="4953000"/>
            <a:ext cx="4419600" cy="1752600"/>
          </a:xfrm>
          <a:prstGeom prst="roundRect">
            <a:avLst>
              <a:gd name="adj" fmla="val 8019"/>
            </a:avLst>
          </a:prstGeom>
          <a:solidFill>
            <a:srgbClr val="F0EFE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59" name="Text Placeholder 4"/>
          <p:cNvSpPr txBox="1">
            <a:spLocks/>
          </p:cNvSpPr>
          <p:nvPr/>
        </p:nvSpPr>
        <p:spPr>
          <a:xfrm>
            <a:off x="228600" y="5029200"/>
            <a:ext cx="2286000" cy="3810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v-SE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ARMEMUSEUM</a:t>
            </a:r>
            <a:endParaRPr kumimoji="0" lang="sv-SE" sz="32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0" name="Text Placeholder 2"/>
          <p:cNvSpPr txBox="1">
            <a:spLocks/>
          </p:cNvSpPr>
          <p:nvPr/>
        </p:nvSpPr>
        <p:spPr>
          <a:xfrm>
            <a:off x="2209800" y="5257800"/>
            <a:ext cx="2362200" cy="1371600"/>
          </a:xfrm>
          <a:prstGeom prst="rect">
            <a:avLst/>
          </a:prstGeom>
        </p:spPr>
        <p:txBody>
          <a:bodyPr/>
          <a:lstStyle/>
          <a:p>
            <a:pPr marR="0" lvl="0" indent="-34290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v-SE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Avtals Diskussioner</a:t>
            </a:r>
            <a:r>
              <a:rPr kumimoji="0" lang="sv-SE" sz="1400" b="0" i="0" u="none" strike="noStrike" kern="1200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Förstudier pågår</a:t>
            </a:r>
            <a:endParaRPr kumimoji="0" lang="sv-SE" sz="1400" b="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1" name="Text Placeholder 11"/>
          <p:cNvSpPr txBox="1">
            <a:spLocks/>
          </p:cNvSpPr>
          <p:nvPr/>
        </p:nvSpPr>
        <p:spPr>
          <a:xfrm>
            <a:off x="2286000" y="5029200"/>
            <a:ext cx="2286000" cy="3048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v-SE" sz="12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 </a:t>
            </a:r>
            <a:r>
              <a:rPr lang="sv-SE" sz="1200" dirty="0" smtClean="0">
                <a:solidFill>
                  <a:schemeClr val="bg1"/>
                </a:solidFill>
              </a:rPr>
              <a:t>240/340 </a:t>
            </a:r>
            <a:r>
              <a:rPr kumimoji="0" lang="sv-SE" sz="1200" b="0" i="0" u="none" strike="noStrike" kern="1200" cap="none" spc="0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bpl</a:t>
            </a:r>
            <a:endParaRPr kumimoji="0" lang="sv-SE" sz="1200" b="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5334000"/>
            <a:ext cx="1822524" cy="133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" name="textruta 62"/>
          <p:cNvSpPr txBox="1"/>
          <p:nvPr/>
        </p:nvSpPr>
        <p:spPr>
          <a:xfrm>
            <a:off x="3048000" y="6477000"/>
            <a:ext cx="160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800" dirty="0" smtClean="0">
                <a:solidFill>
                  <a:schemeClr val="bg1"/>
                </a:solidFill>
              </a:rPr>
              <a:t>Prognos investering   500 </a:t>
            </a:r>
            <a:r>
              <a:rPr lang="sv-SE" sz="800" dirty="0" err="1" smtClean="0">
                <a:solidFill>
                  <a:schemeClr val="bg1"/>
                </a:solidFill>
              </a:rPr>
              <a:t>tkr/bpl</a:t>
            </a:r>
            <a:endParaRPr lang="sv-SE" sz="800" dirty="0">
              <a:solidFill>
                <a:schemeClr val="bg1"/>
              </a:solidFill>
            </a:endParaRPr>
          </a:p>
        </p:txBody>
      </p:sp>
      <p:sp>
        <p:nvSpPr>
          <p:cNvPr id="57" name="AutoShape 2"/>
          <p:cNvSpPr>
            <a:spLocks noChangeArrowheads="1"/>
          </p:cNvSpPr>
          <p:nvPr/>
        </p:nvSpPr>
        <p:spPr bwMode="auto">
          <a:xfrm>
            <a:off x="4648200" y="5029200"/>
            <a:ext cx="4419600" cy="1752600"/>
          </a:xfrm>
          <a:prstGeom prst="roundRect">
            <a:avLst>
              <a:gd name="adj" fmla="val 8019"/>
            </a:avLst>
          </a:prstGeom>
          <a:solidFill>
            <a:srgbClr val="F0EFE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64" name="Text Placeholder 4"/>
          <p:cNvSpPr txBox="1">
            <a:spLocks/>
          </p:cNvSpPr>
          <p:nvPr/>
        </p:nvSpPr>
        <p:spPr>
          <a:xfrm>
            <a:off x="4648200" y="5071469"/>
            <a:ext cx="3429000" cy="3810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v-SE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ÅRSTAFÄLTET</a:t>
            </a:r>
            <a:endParaRPr kumimoji="0" lang="sv-SE" sz="32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5" name="Text Placeholder 11"/>
          <p:cNvSpPr txBox="1">
            <a:spLocks/>
          </p:cNvSpPr>
          <p:nvPr/>
        </p:nvSpPr>
        <p:spPr>
          <a:xfrm>
            <a:off x="6705600" y="5071469"/>
            <a:ext cx="2286000" cy="3048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v-SE" sz="12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 200-400 </a:t>
            </a:r>
            <a:r>
              <a:rPr kumimoji="0" lang="sv-SE" sz="1200" b="0" i="0" u="none" strike="noStrike" kern="1200" cap="none" spc="0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bpl</a:t>
            </a:r>
            <a:endParaRPr kumimoji="0" lang="sv-SE" sz="1200" b="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6" name="textruta 65"/>
          <p:cNvSpPr txBox="1"/>
          <p:nvPr/>
        </p:nvSpPr>
        <p:spPr>
          <a:xfrm>
            <a:off x="7391400" y="6566356"/>
            <a:ext cx="160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800" dirty="0" smtClean="0">
                <a:solidFill>
                  <a:schemeClr val="bg1"/>
                </a:solidFill>
              </a:rPr>
              <a:t>Prognos investering   280 tkr/</a:t>
            </a:r>
            <a:r>
              <a:rPr lang="sv-SE" sz="800" dirty="0" err="1" smtClean="0">
                <a:solidFill>
                  <a:schemeClr val="bg1"/>
                </a:solidFill>
              </a:rPr>
              <a:t>bpl</a:t>
            </a:r>
            <a:endParaRPr lang="sv-SE" sz="800" dirty="0">
              <a:solidFill>
                <a:schemeClr val="bg1"/>
              </a:solidFill>
            </a:endParaRPr>
          </a:p>
        </p:txBody>
      </p:sp>
      <p:sp>
        <p:nvSpPr>
          <p:cNvPr id="67" name="Text Placeholder 2"/>
          <p:cNvSpPr txBox="1">
            <a:spLocks/>
          </p:cNvSpPr>
          <p:nvPr/>
        </p:nvSpPr>
        <p:spPr>
          <a:xfrm>
            <a:off x="6934200" y="5410200"/>
            <a:ext cx="1905000" cy="1371600"/>
          </a:xfrm>
          <a:prstGeom prst="rect">
            <a:avLst/>
          </a:prstGeom>
        </p:spPr>
        <p:txBody>
          <a:bodyPr/>
          <a:lstStyle/>
          <a:p>
            <a:pPr marR="0" lvl="0" indent="-34290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sv-SE" sz="1400" dirty="0" smtClean="0">
                <a:solidFill>
                  <a:schemeClr val="bg1"/>
                </a:solidFill>
              </a:rPr>
              <a:t>SPAB förhandlar om med byggherrar för etapp 2 om P-</a:t>
            </a:r>
            <a:r>
              <a:rPr lang="sv-SE" sz="1400" dirty="0" err="1" smtClean="0">
                <a:solidFill>
                  <a:schemeClr val="bg1"/>
                </a:solidFill>
              </a:rPr>
              <a:t>köpslösning</a:t>
            </a:r>
            <a:endParaRPr lang="sv-SE" sz="1400" dirty="0">
              <a:solidFill>
                <a:schemeClr val="bg1"/>
              </a:solidFill>
            </a:endParaRPr>
          </a:p>
        </p:txBody>
      </p:sp>
      <p:sp>
        <p:nvSpPr>
          <p:cNvPr id="38" name="AutoShape 2"/>
          <p:cNvSpPr>
            <a:spLocks noChangeArrowheads="1"/>
          </p:cNvSpPr>
          <p:nvPr/>
        </p:nvSpPr>
        <p:spPr bwMode="auto">
          <a:xfrm>
            <a:off x="4657298" y="1239595"/>
            <a:ext cx="4419600" cy="1752600"/>
          </a:xfrm>
          <a:prstGeom prst="roundRect">
            <a:avLst>
              <a:gd name="adj" fmla="val 8019"/>
            </a:avLst>
          </a:prstGeom>
          <a:solidFill>
            <a:srgbClr val="F0EFE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45" name="Text Placeholder 4"/>
          <p:cNvSpPr txBox="1">
            <a:spLocks/>
          </p:cNvSpPr>
          <p:nvPr/>
        </p:nvSpPr>
        <p:spPr>
          <a:xfrm>
            <a:off x="4733498" y="1315795"/>
            <a:ext cx="3458002" cy="3810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v-SE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HAGASTADEN –</a:t>
            </a:r>
            <a:r>
              <a:rPr lang="sv-SE" sz="1400" dirty="0" smtClean="0">
                <a:solidFill>
                  <a:schemeClr val="bg1"/>
                </a:solidFill>
              </a:rPr>
              <a:t>Norra Stationsgaraget</a:t>
            </a:r>
            <a:endParaRPr kumimoji="0" lang="sv-SE" sz="32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7" name="Text Placeholder 2"/>
          <p:cNvSpPr txBox="1">
            <a:spLocks/>
          </p:cNvSpPr>
          <p:nvPr/>
        </p:nvSpPr>
        <p:spPr>
          <a:xfrm>
            <a:off x="6705600" y="1620595"/>
            <a:ext cx="2218898" cy="1219200"/>
          </a:xfrm>
          <a:prstGeom prst="rect">
            <a:avLst/>
          </a:prstGeom>
        </p:spPr>
        <p:txBody>
          <a:bodyPr/>
          <a:lstStyle/>
          <a:p>
            <a:pPr marR="0" lvl="0" indent="-34290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v-SE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Projektering pågår</a:t>
            </a:r>
          </a:p>
          <a:p>
            <a:pPr marR="0" lvl="0" indent="-34290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sv-SE" sz="1400" dirty="0" smtClean="0">
              <a:solidFill>
                <a:schemeClr val="bg1"/>
              </a:solidFill>
            </a:endParaRPr>
          </a:p>
        </p:txBody>
      </p:sp>
      <p:sp>
        <p:nvSpPr>
          <p:cNvPr id="48" name="Text Placeholder 11"/>
          <p:cNvSpPr txBox="1">
            <a:spLocks/>
          </p:cNvSpPr>
          <p:nvPr/>
        </p:nvSpPr>
        <p:spPr>
          <a:xfrm>
            <a:off x="6790898" y="1315795"/>
            <a:ext cx="2286000" cy="3048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v-SE" sz="12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 </a:t>
            </a:r>
            <a:r>
              <a:rPr lang="sv-SE" sz="1200" dirty="0" smtClean="0">
                <a:solidFill>
                  <a:schemeClr val="bg1"/>
                </a:solidFill>
              </a:rPr>
              <a:t>1340</a:t>
            </a:r>
            <a:r>
              <a:rPr kumimoji="0" lang="sv-SE" sz="12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sv-SE" sz="1200" b="0" i="0" u="none" strike="noStrike" kern="1200" cap="none" spc="0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bpl</a:t>
            </a:r>
            <a:endParaRPr kumimoji="0" lang="sv-SE" sz="1200" b="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1" name="textruta 50"/>
          <p:cNvSpPr txBox="1"/>
          <p:nvPr/>
        </p:nvSpPr>
        <p:spPr>
          <a:xfrm>
            <a:off x="7277100" y="2605950"/>
            <a:ext cx="175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800" dirty="0" smtClean="0">
                <a:solidFill>
                  <a:schemeClr val="bg1"/>
                </a:solidFill>
              </a:rPr>
              <a:t>Prognos investering   741,5 mkr</a:t>
            </a:r>
          </a:p>
          <a:p>
            <a:r>
              <a:rPr lang="sv-SE" sz="800" dirty="0" smtClean="0">
                <a:solidFill>
                  <a:schemeClr val="bg1"/>
                </a:solidFill>
              </a:rPr>
              <a:t>Byggnation maj 2014-2023</a:t>
            </a:r>
            <a:endParaRPr lang="sv-SE" sz="800" dirty="0">
              <a:solidFill>
                <a:schemeClr val="bg1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177" y="1644043"/>
            <a:ext cx="1850810" cy="135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Bildobjekt 48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898" y="5410200"/>
            <a:ext cx="1819702" cy="76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39" y="1720506"/>
            <a:ext cx="1221761" cy="1259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85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AutoShape 2"/>
          <p:cNvSpPr>
            <a:spLocks noChangeArrowheads="1"/>
          </p:cNvSpPr>
          <p:nvPr/>
        </p:nvSpPr>
        <p:spPr bwMode="auto">
          <a:xfrm>
            <a:off x="152400" y="1295400"/>
            <a:ext cx="4419600" cy="1752600"/>
          </a:xfrm>
          <a:prstGeom prst="roundRect">
            <a:avLst>
              <a:gd name="adj" fmla="val 8019"/>
            </a:avLst>
          </a:prstGeom>
          <a:solidFill>
            <a:srgbClr val="F0EFE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23" name="Text Placeholder 13"/>
          <p:cNvSpPr>
            <a:spLocks noGrp="1"/>
          </p:cNvSpPr>
          <p:nvPr>
            <p:ph type="body" sz="quarter" idx="20"/>
          </p:nvPr>
        </p:nvSpPr>
        <p:spPr>
          <a:xfrm>
            <a:off x="1752600" y="762000"/>
            <a:ext cx="5791200" cy="419100"/>
          </a:xfrm>
        </p:spPr>
        <p:txBody>
          <a:bodyPr/>
          <a:lstStyle/>
          <a:p>
            <a:pPr algn="ctr"/>
            <a:r>
              <a:rPr lang="en-US" dirty="0" smtClean="0"/>
              <a:t>PÅGÅENDE UTREDNINGAR</a:t>
            </a:r>
          </a:p>
          <a:p>
            <a:endParaRPr lang="en-US" dirty="0"/>
          </a:p>
        </p:txBody>
      </p:sp>
      <p:sp>
        <p:nvSpPr>
          <p:cNvPr id="47" name="AutoShape 2"/>
          <p:cNvSpPr>
            <a:spLocks noChangeArrowheads="1"/>
          </p:cNvSpPr>
          <p:nvPr/>
        </p:nvSpPr>
        <p:spPr bwMode="auto">
          <a:xfrm>
            <a:off x="4648200" y="3048000"/>
            <a:ext cx="4419600" cy="1752600"/>
          </a:xfrm>
          <a:prstGeom prst="roundRect">
            <a:avLst>
              <a:gd name="adj" fmla="val 8019"/>
            </a:avLst>
          </a:prstGeom>
          <a:solidFill>
            <a:srgbClr val="F0EFE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48" name="Text Placeholder 4"/>
          <p:cNvSpPr txBox="1">
            <a:spLocks/>
          </p:cNvSpPr>
          <p:nvPr/>
        </p:nvSpPr>
        <p:spPr>
          <a:xfrm>
            <a:off x="4724400" y="3124200"/>
            <a:ext cx="2286000" cy="3810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v-SE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STRANDVÄGEN</a:t>
            </a:r>
            <a:endParaRPr kumimoji="0" lang="sv-SE" sz="32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9" name="Text Placeholder 2"/>
          <p:cNvSpPr txBox="1">
            <a:spLocks/>
          </p:cNvSpPr>
          <p:nvPr/>
        </p:nvSpPr>
        <p:spPr>
          <a:xfrm>
            <a:off x="7086600" y="3429000"/>
            <a:ext cx="1981200" cy="1219200"/>
          </a:xfrm>
          <a:prstGeom prst="rect">
            <a:avLst/>
          </a:prstGeom>
        </p:spPr>
        <p:txBody>
          <a:bodyPr/>
          <a:lstStyle/>
          <a:p>
            <a:pPr marR="0" lvl="0" indent="-34290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v-SE" sz="1400" dirty="0" smtClean="0">
                <a:solidFill>
                  <a:schemeClr val="bg1"/>
                </a:solidFill>
              </a:rPr>
              <a:t>Förslag på lösning för att ta bort ytparkeringar vid strandvägskajen är under framtagande</a:t>
            </a:r>
            <a:endParaRPr kumimoji="0" lang="sv-SE" sz="1400" b="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0" name="Text Placeholder 11"/>
          <p:cNvSpPr txBox="1">
            <a:spLocks/>
          </p:cNvSpPr>
          <p:nvPr/>
        </p:nvSpPr>
        <p:spPr>
          <a:xfrm>
            <a:off x="6781800" y="3124200"/>
            <a:ext cx="2286000" cy="3048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v-SE" sz="12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 150-200 </a:t>
            </a:r>
            <a:r>
              <a:rPr kumimoji="0" lang="sv-SE" sz="1200" b="0" i="0" u="none" strike="noStrike" kern="1200" cap="none" spc="0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bpl</a:t>
            </a:r>
            <a:endParaRPr kumimoji="0" lang="sv-SE" sz="1200" b="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3" cstate="print"/>
          <a:srcRect t="22440" r="9245" b="8891"/>
          <a:stretch>
            <a:fillRect/>
          </a:stretch>
        </p:blipFill>
        <p:spPr bwMode="auto">
          <a:xfrm>
            <a:off x="4724400" y="3429000"/>
            <a:ext cx="225587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" name="AutoShape 2"/>
          <p:cNvSpPr>
            <a:spLocks noChangeArrowheads="1"/>
          </p:cNvSpPr>
          <p:nvPr/>
        </p:nvSpPr>
        <p:spPr bwMode="auto">
          <a:xfrm>
            <a:off x="4648200" y="4876800"/>
            <a:ext cx="4419600" cy="1752600"/>
          </a:xfrm>
          <a:prstGeom prst="roundRect">
            <a:avLst>
              <a:gd name="adj" fmla="val 8019"/>
            </a:avLst>
          </a:prstGeom>
          <a:solidFill>
            <a:srgbClr val="F0EFE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72" name="Text Placeholder 4"/>
          <p:cNvSpPr txBox="1">
            <a:spLocks/>
          </p:cNvSpPr>
          <p:nvPr/>
        </p:nvSpPr>
        <p:spPr>
          <a:xfrm>
            <a:off x="4724400" y="4953000"/>
            <a:ext cx="3124200" cy="3810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v-SE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Stomlinje</a:t>
            </a:r>
            <a:r>
              <a:rPr kumimoji="0" lang="sv-SE" sz="1400" b="0" i="0" u="none" strike="noStrike" kern="1200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inventering</a:t>
            </a:r>
            <a:endParaRPr kumimoji="0" lang="sv-SE" sz="32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3" name="Text Placeholder 2"/>
          <p:cNvSpPr txBox="1">
            <a:spLocks/>
          </p:cNvSpPr>
          <p:nvPr/>
        </p:nvSpPr>
        <p:spPr>
          <a:xfrm>
            <a:off x="6705600" y="5257800"/>
            <a:ext cx="2362200" cy="1295400"/>
          </a:xfrm>
          <a:prstGeom prst="rect">
            <a:avLst/>
          </a:prstGeom>
        </p:spPr>
        <p:txBody>
          <a:bodyPr/>
          <a:lstStyle/>
          <a:p>
            <a:pPr marR="0" lvl="0" indent="-34290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v-SE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Genomgång av stomlinjernas sträckning och behov</a:t>
            </a:r>
            <a:r>
              <a:rPr lang="sv-SE" sz="1400" dirty="0" smtClean="0">
                <a:solidFill>
                  <a:schemeClr val="bg1"/>
                </a:solidFill>
              </a:rPr>
              <a:t> av parkering i  dessa stråk</a:t>
            </a:r>
            <a:r>
              <a:rPr kumimoji="0" lang="sv-SE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sv-SE" sz="1400" b="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4" name="Text Placeholder 11"/>
          <p:cNvSpPr txBox="1">
            <a:spLocks/>
          </p:cNvSpPr>
          <p:nvPr/>
        </p:nvSpPr>
        <p:spPr>
          <a:xfrm>
            <a:off x="6629400" y="4953000"/>
            <a:ext cx="2286000" cy="3048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v-SE" sz="12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 </a:t>
            </a:r>
            <a:r>
              <a:rPr lang="sv-SE" sz="1200" dirty="0" err="1" smtClean="0">
                <a:solidFill>
                  <a:schemeClr val="bg1"/>
                </a:solidFill>
              </a:rPr>
              <a:t>xx</a:t>
            </a:r>
            <a:r>
              <a:rPr kumimoji="0" lang="sv-SE" sz="12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sv-SE" sz="1200" b="0" i="0" u="none" strike="noStrike" kern="1200" cap="none" spc="0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bpl</a:t>
            </a:r>
            <a:endParaRPr kumimoji="0" lang="sv-SE" sz="1200" b="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5" name="Picture 2"/>
          <p:cNvPicPr>
            <a:picLocks noChangeAspect="1" noChangeArrowheads="1"/>
          </p:cNvPicPr>
          <p:nvPr/>
        </p:nvPicPr>
        <p:blipFill>
          <a:blip r:embed="rId4" cstate="print"/>
          <a:srcRect l="14950" t="7957" r="15085" b="2521"/>
          <a:stretch>
            <a:fillRect/>
          </a:stretch>
        </p:blipFill>
        <p:spPr bwMode="auto">
          <a:xfrm>
            <a:off x="4800600" y="5181600"/>
            <a:ext cx="178308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utvecklingsområden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76400"/>
            <a:ext cx="1843199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Placeholder 2"/>
          <p:cNvSpPr txBox="1">
            <a:spLocks/>
          </p:cNvSpPr>
          <p:nvPr/>
        </p:nvSpPr>
        <p:spPr>
          <a:xfrm>
            <a:off x="2209800" y="1676400"/>
            <a:ext cx="2362200" cy="1295400"/>
          </a:xfrm>
          <a:prstGeom prst="rect">
            <a:avLst/>
          </a:prstGeom>
        </p:spPr>
        <p:txBody>
          <a:bodyPr/>
          <a:lstStyle/>
          <a:p>
            <a:pPr marR="0" lvl="0" indent="-34290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v-SE" sz="1400" dirty="0" smtClean="0">
                <a:solidFill>
                  <a:schemeClr val="bg1"/>
                </a:solidFill>
              </a:rPr>
              <a:t>Programskede pågår</a:t>
            </a:r>
            <a:endParaRPr kumimoji="0" lang="sv-SE" sz="1400" b="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" name="Text Placeholder 4"/>
          <p:cNvSpPr txBox="1">
            <a:spLocks/>
          </p:cNvSpPr>
          <p:nvPr/>
        </p:nvSpPr>
        <p:spPr>
          <a:xfrm>
            <a:off x="304800" y="1371600"/>
            <a:ext cx="3429000" cy="3810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v-SE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VÄSTRA</a:t>
            </a:r>
            <a:r>
              <a:rPr kumimoji="0" lang="sv-SE" sz="1400" b="0" i="0" u="none" strike="noStrike" kern="1200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sv-SE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VALLHALLAVÄGEN</a:t>
            </a:r>
            <a:endParaRPr kumimoji="0" lang="sv-SE" sz="32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3" name="AutoShape 2"/>
          <p:cNvSpPr>
            <a:spLocks noChangeArrowheads="1"/>
          </p:cNvSpPr>
          <p:nvPr/>
        </p:nvSpPr>
        <p:spPr bwMode="auto">
          <a:xfrm>
            <a:off x="152400" y="3124200"/>
            <a:ext cx="4419600" cy="1752600"/>
          </a:xfrm>
          <a:prstGeom prst="roundRect">
            <a:avLst>
              <a:gd name="adj" fmla="val 8019"/>
            </a:avLst>
          </a:prstGeom>
          <a:solidFill>
            <a:srgbClr val="F0EFE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34" name="Text Placeholder 4"/>
          <p:cNvSpPr txBox="1">
            <a:spLocks/>
          </p:cNvSpPr>
          <p:nvPr/>
        </p:nvSpPr>
        <p:spPr>
          <a:xfrm>
            <a:off x="228600" y="3200400"/>
            <a:ext cx="2286000" cy="3810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v-SE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MÄSSTADEN</a:t>
            </a:r>
            <a:endParaRPr kumimoji="0" lang="sv-SE" sz="32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6" name="Text Placeholder 2"/>
          <p:cNvSpPr txBox="1">
            <a:spLocks/>
          </p:cNvSpPr>
          <p:nvPr/>
        </p:nvSpPr>
        <p:spPr>
          <a:xfrm>
            <a:off x="2209800" y="3429000"/>
            <a:ext cx="2362200" cy="1371600"/>
          </a:xfrm>
          <a:prstGeom prst="rect">
            <a:avLst/>
          </a:prstGeom>
        </p:spPr>
        <p:txBody>
          <a:bodyPr/>
          <a:lstStyle/>
          <a:p>
            <a:pPr marR="0" lvl="0" indent="-34290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v-SE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 deltar i utredningar av parkeringslösningar för exploateringen runt</a:t>
            </a:r>
            <a:r>
              <a:rPr kumimoji="0" lang="sv-SE" sz="1400" b="0" i="0" u="none" strike="noStrike" kern="1200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Älvsjömässan</a:t>
            </a:r>
            <a:endParaRPr kumimoji="0" lang="sv-SE" sz="1400" b="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7" name="Text Placeholder 11"/>
          <p:cNvSpPr txBox="1">
            <a:spLocks/>
          </p:cNvSpPr>
          <p:nvPr/>
        </p:nvSpPr>
        <p:spPr>
          <a:xfrm>
            <a:off x="2286000" y="3200400"/>
            <a:ext cx="2286000" cy="3048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v-SE" sz="12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 </a:t>
            </a:r>
            <a:r>
              <a:rPr lang="sv-SE" sz="1200" dirty="0" smtClean="0">
                <a:solidFill>
                  <a:schemeClr val="bg1"/>
                </a:solidFill>
              </a:rPr>
              <a:t>750</a:t>
            </a:r>
            <a:r>
              <a:rPr kumimoji="0" lang="sv-SE" sz="12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sv-SE" sz="1200" b="0" i="0" u="none" strike="noStrike" kern="1200" cap="none" spc="0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bpl</a:t>
            </a:r>
            <a:endParaRPr kumimoji="0" lang="sv-SE" sz="1200" b="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8" name="textruta 37"/>
          <p:cNvSpPr txBox="1"/>
          <p:nvPr/>
        </p:nvSpPr>
        <p:spPr>
          <a:xfrm>
            <a:off x="3048000" y="4585156"/>
            <a:ext cx="160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800" dirty="0" smtClean="0">
                <a:solidFill>
                  <a:schemeClr val="bg1"/>
                </a:solidFill>
              </a:rPr>
              <a:t>Prognos investering   </a:t>
            </a:r>
            <a:r>
              <a:rPr lang="sv-SE" sz="800" dirty="0">
                <a:solidFill>
                  <a:schemeClr val="bg1"/>
                </a:solidFill>
              </a:rPr>
              <a:t>-</a:t>
            </a:r>
            <a:r>
              <a:rPr lang="sv-SE" sz="800" dirty="0" smtClean="0">
                <a:solidFill>
                  <a:schemeClr val="bg1"/>
                </a:solidFill>
              </a:rPr>
              <a:t> tkr/</a:t>
            </a:r>
            <a:r>
              <a:rPr lang="sv-SE" sz="800" dirty="0" err="1" smtClean="0">
                <a:solidFill>
                  <a:schemeClr val="bg1"/>
                </a:solidFill>
              </a:rPr>
              <a:t>bpl</a:t>
            </a:r>
            <a:endParaRPr lang="sv-SE" sz="800" dirty="0">
              <a:solidFill>
                <a:schemeClr val="bg1"/>
              </a:solidFill>
            </a:endParaRP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0" t="16056" b="14079"/>
          <a:stretch/>
        </p:blipFill>
        <p:spPr bwMode="auto">
          <a:xfrm>
            <a:off x="315190" y="3552066"/>
            <a:ext cx="1828507" cy="1096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Text Placeholder 11"/>
          <p:cNvSpPr txBox="1">
            <a:spLocks/>
          </p:cNvSpPr>
          <p:nvPr/>
        </p:nvSpPr>
        <p:spPr>
          <a:xfrm>
            <a:off x="2224199" y="1333500"/>
            <a:ext cx="2286000" cy="3048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v-SE" sz="12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 </a:t>
            </a:r>
            <a:r>
              <a:rPr lang="sv-SE" sz="1200" dirty="0" smtClean="0">
                <a:solidFill>
                  <a:schemeClr val="bg1"/>
                </a:solidFill>
              </a:rPr>
              <a:t>400</a:t>
            </a:r>
            <a:r>
              <a:rPr kumimoji="0" lang="sv-SE" sz="12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sv-SE" sz="1200" b="0" i="0" u="none" strike="noStrike" kern="1200" cap="none" spc="0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bpl</a:t>
            </a:r>
            <a:endParaRPr kumimoji="0" lang="sv-SE" sz="1200" b="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3" name="AutoShape 2"/>
          <p:cNvSpPr>
            <a:spLocks noChangeArrowheads="1"/>
          </p:cNvSpPr>
          <p:nvPr/>
        </p:nvSpPr>
        <p:spPr bwMode="auto">
          <a:xfrm>
            <a:off x="4572000" y="1219200"/>
            <a:ext cx="4419600" cy="1752600"/>
          </a:xfrm>
          <a:prstGeom prst="roundRect">
            <a:avLst>
              <a:gd name="adj" fmla="val 8019"/>
            </a:avLst>
          </a:prstGeom>
          <a:solidFill>
            <a:srgbClr val="F0EFE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44" name="Text Placeholder 4"/>
          <p:cNvSpPr txBox="1">
            <a:spLocks/>
          </p:cNvSpPr>
          <p:nvPr/>
        </p:nvSpPr>
        <p:spPr>
          <a:xfrm>
            <a:off x="4572000" y="1295400"/>
            <a:ext cx="3886200" cy="3810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KOMMENDÖRSGATAN/ CARLSSONS SKOLA </a:t>
            </a:r>
            <a:endParaRPr kumimoji="0" lang="sv-SE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5" name="Text Placeholder 2"/>
          <p:cNvSpPr txBox="1">
            <a:spLocks/>
          </p:cNvSpPr>
          <p:nvPr/>
        </p:nvSpPr>
        <p:spPr>
          <a:xfrm>
            <a:off x="4572000" y="1600200"/>
            <a:ext cx="4191000" cy="457200"/>
          </a:xfrm>
          <a:prstGeom prst="rect">
            <a:avLst/>
          </a:prstGeom>
        </p:spPr>
        <p:txBody>
          <a:bodyPr/>
          <a:lstStyle/>
          <a:p>
            <a:pPr marL="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Markanvisning</a:t>
            </a:r>
            <a:r>
              <a:rPr kumimoji="0" lang="sv-SE" sz="14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sökt</a:t>
            </a: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6" name="Text Placeholder 11"/>
          <p:cNvSpPr txBox="1">
            <a:spLocks/>
          </p:cNvSpPr>
          <p:nvPr/>
        </p:nvSpPr>
        <p:spPr>
          <a:xfrm>
            <a:off x="8001000" y="1447800"/>
            <a:ext cx="990600" cy="3048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 </a:t>
            </a:r>
            <a:r>
              <a:rPr kumimoji="0" lang="sv-SE" sz="12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200</a:t>
            </a:r>
            <a:r>
              <a:rPr kumimoji="0" lang="sv-SE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sv-SE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bpl</a:t>
            </a: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00600" y="2057400"/>
            <a:ext cx="2753967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textruta 51"/>
          <p:cNvSpPr txBox="1"/>
          <p:nvPr/>
        </p:nvSpPr>
        <p:spPr>
          <a:xfrm>
            <a:off x="7543800" y="2667000"/>
            <a:ext cx="160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800" dirty="0" smtClean="0">
                <a:solidFill>
                  <a:schemeClr val="bg1"/>
                </a:solidFill>
              </a:rPr>
              <a:t>Prognos investering   500 </a:t>
            </a:r>
            <a:r>
              <a:rPr lang="sv-SE" sz="800" dirty="0" err="1" smtClean="0">
                <a:solidFill>
                  <a:schemeClr val="bg1"/>
                </a:solidFill>
              </a:rPr>
              <a:t>tkr/bpl</a:t>
            </a:r>
            <a:endParaRPr lang="sv-SE" sz="800" dirty="0">
              <a:solidFill>
                <a:schemeClr val="bg1"/>
              </a:solidFill>
            </a:endParaRPr>
          </a:p>
        </p:txBody>
      </p:sp>
      <p:sp>
        <p:nvSpPr>
          <p:cNvPr id="57" name="AutoShape 2"/>
          <p:cNvSpPr>
            <a:spLocks noChangeArrowheads="1"/>
          </p:cNvSpPr>
          <p:nvPr/>
        </p:nvSpPr>
        <p:spPr bwMode="auto">
          <a:xfrm>
            <a:off x="152400" y="4953000"/>
            <a:ext cx="4419600" cy="1752600"/>
          </a:xfrm>
          <a:prstGeom prst="roundRect">
            <a:avLst>
              <a:gd name="adj" fmla="val 8019"/>
            </a:avLst>
          </a:prstGeom>
          <a:solidFill>
            <a:srgbClr val="F0EFE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58" name="Text Placeholder 4"/>
          <p:cNvSpPr txBox="1">
            <a:spLocks/>
          </p:cNvSpPr>
          <p:nvPr/>
        </p:nvSpPr>
        <p:spPr>
          <a:xfrm>
            <a:off x="228600" y="5029200"/>
            <a:ext cx="3124200" cy="3810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v-SE" sz="1400" b="0" i="0" u="none" strike="noStrike" kern="1200" cap="none" spc="0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Kv</a:t>
            </a:r>
            <a:r>
              <a:rPr kumimoji="0" lang="sv-SE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krubban</a:t>
            </a:r>
            <a:endParaRPr kumimoji="0" lang="sv-SE" sz="32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9" name="Text Placeholder 2"/>
          <p:cNvSpPr txBox="1">
            <a:spLocks/>
          </p:cNvSpPr>
          <p:nvPr/>
        </p:nvSpPr>
        <p:spPr>
          <a:xfrm>
            <a:off x="2209800" y="5334000"/>
            <a:ext cx="2362200" cy="1295400"/>
          </a:xfrm>
          <a:prstGeom prst="rect">
            <a:avLst/>
          </a:prstGeom>
        </p:spPr>
        <p:txBody>
          <a:bodyPr/>
          <a:lstStyle/>
          <a:p>
            <a:pPr marR="0" lvl="0" indent="-34290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v-SE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sv-SE" sz="1400" b="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0" name="Text Placeholder 11"/>
          <p:cNvSpPr txBox="1">
            <a:spLocks/>
          </p:cNvSpPr>
          <p:nvPr/>
        </p:nvSpPr>
        <p:spPr>
          <a:xfrm>
            <a:off x="2133600" y="5029200"/>
            <a:ext cx="2286000" cy="3048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v-SE" sz="12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 250 </a:t>
            </a:r>
            <a:r>
              <a:rPr kumimoji="0" lang="sv-SE" sz="1200" b="0" i="0" u="none" strike="noStrike" kern="1200" cap="none" spc="0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bpl</a:t>
            </a:r>
            <a:endParaRPr kumimoji="0" lang="sv-SE" sz="1200" b="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1" name="Picture 4" descr="H:\HOME\INFO\LAYOUT\Filer 2000\Bilder lågupplösta\Historiska muséet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" y="5486400"/>
            <a:ext cx="1706721" cy="10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" name="Text Placeholder 2"/>
          <p:cNvSpPr txBox="1">
            <a:spLocks/>
          </p:cNvSpPr>
          <p:nvPr/>
        </p:nvSpPr>
        <p:spPr>
          <a:xfrm>
            <a:off x="2057400" y="5410200"/>
            <a:ext cx="2362200" cy="1295400"/>
          </a:xfrm>
          <a:prstGeom prst="rect">
            <a:avLst/>
          </a:prstGeom>
        </p:spPr>
        <p:txBody>
          <a:bodyPr/>
          <a:lstStyle/>
          <a:p>
            <a:pPr marL="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Idé om nytt garage vid KV krubban</a:t>
            </a:r>
          </a:p>
          <a:p>
            <a:pPr marL="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sv-SE" sz="1400" dirty="0" smtClean="0">
              <a:solidFill>
                <a:schemeClr val="bg1"/>
              </a:solidFill>
            </a:endParaRPr>
          </a:p>
          <a:p>
            <a:pPr marL="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v-SE" sz="14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SFV har tillfrågats</a:t>
            </a: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4" name="textruta 63"/>
          <p:cNvSpPr txBox="1"/>
          <p:nvPr/>
        </p:nvSpPr>
        <p:spPr>
          <a:xfrm>
            <a:off x="3048000" y="6477000"/>
            <a:ext cx="160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800" dirty="0" smtClean="0">
                <a:solidFill>
                  <a:schemeClr val="bg1"/>
                </a:solidFill>
              </a:rPr>
              <a:t>Prognos investering   500 </a:t>
            </a:r>
            <a:r>
              <a:rPr lang="sv-SE" sz="800" dirty="0" err="1" smtClean="0">
                <a:solidFill>
                  <a:schemeClr val="bg1"/>
                </a:solidFill>
              </a:rPr>
              <a:t>tkr/bpl</a:t>
            </a:r>
            <a:endParaRPr lang="sv-SE" sz="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3"/>
          <p:cNvSpPr txBox="1">
            <a:spLocks/>
          </p:cNvSpPr>
          <p:nvPr/>
        </p:nvSpPr>
        <p:spPr>
          <a:xfrm>
            <a:off x="1828800" y="762000"/>
            <a:ext cx="5791200" cy="4191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200" b="1" i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PÅGÅENDE UTREDNINGAR</a:t>
            </a:r>
          </a:p>
          <a:p>
            <a:endParaRPr lang="en-US" dirty="0"/>
          </a:p>
        </p:txBody>
      </p:sp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76200" y="1295400"/>
            <a:ext cx="4419600" cy="1752600"/>
          </a:xfrm>
          <a:prstGeom prst="roundRect">
            <a:avLst>
              <a:gd name="adj" fmla="val 8019"/>
            </a:avLst>
          </a:prstGeom>
          <a:solidFill>
            <a:srgbClr val="F0EFE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2286000" y="1676400"/>
            <a:ext cx="2147999" cy="1295400"/>
          </a:xfrm>
          <a:prstGeom prst="rect">
            <a:avLst/>
          </a:prstGeom>
        </p:spPr>
        <p:txBody>
          <a:bodyPr/>
          <a:lstStyle/>
          <a:p>
            <a:pPr marR="0" lvl="0" indent="-34290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v-SE" sz="1400" dirty="0" smtClean="0">
                <a:solidFill>
                  <a:schemeClr val="bg1"/>
                </a:solidFill>
              </a:rPr>
              <a:t>Programskede pågår</a:t>
            </a:r>
            <a:endParaRPr kumimoji="0" lang="sv-SE" sz="1400" b="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228600" y="1371600"/>
            <a:ext cx="3429000" cy="3810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v-SE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STADSHAGENS IP</a:t>
            </a:r>
            <a:endParaRPr kumimoji="0" lang="sv-SE" sz="32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ext Placeholder 11"/>
          <p:cNvSpPr txBox="1">
            <a:spLocks/>
          </p:cNvSpPr>
          <p:nvPr/>
        </p:nvSpPr>
        <p:spPr>
          <a:xfrm>
            <a:off x="2147999" y="1333500"/>
            <a:ext cx="2286000" cy="3048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v-SE" sz="12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 </a:t>
            </a:r>
            <a:r>
              <a:rPr lang="sv-SE" sz="1200" dirty="0" smtClean="0">
                <a:solidFill>
                  <a:schemeClr val="bg1"/>
                </a:solidFill>
              </a:rPr>
              <a:t>190</a:t>
            </a:r>
            <a:r>
              <a:rPr kumimoji="0" lang="sv-SE" sz="12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sv-SE" sz="1200" b="0" i="0" u="none" strike="noStrike" kern="1200" cap="none" spc="0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bpl</a:t>
            </a:r>
            <a:endParaRPr kumimoji="0" lang="sv-SE" sz="1200" b="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AutoShape 2"/>
          <p:cNvSpPr>
            <a:spLocks noChangeArrowheads="1"/>
          </p:cNvSpPr>
          <p:nvPr/>
        </p:nvSpPr>
        <p:spPr bwMode="auto">
          <a:xfrm>
            <a:off x="4605449" y="1295400"/>
            <a:ext cx="4419600" cy="1752600"/>
          </a:xfrm>
          <a:prstGeom prst="roundRect">
            <a:avLst>
              <a:gd name="adj" fmla="val 8019"/>
            </a:avLst>
          </a:prstGeom>
          <a:solidFill>
            <a:srgbClr val="F0EFE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6643799" y="1676400"/>
            <a:ext cx="2362200" cy="1295400"/>
          </a:xfrm>
          <a:prstGeom prst="rect">
            <a:avLst/>
          </a:prstGeom>
        </p:spPr>
        <p:txBody>
          <a:bodyPr/>
          <a:lstStyle/>
          <a:p>
            <a:pPr marR="0" lvl="0" indent="-34290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v-SE" sz="1400" dirty="0" smtClean="0">
                <a:solidFill>
                  <a:schemeClr val="bg1"/>
                </a:solidFill>
              </a:rPr>
              <a:t>Utredning pågår</a:t>
            </a:r>
            <a:endParaRPr kumimoji="0" lang="sv-SE" sz="1400" b="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Text Placeholder 4"/>
          <p:cNvSpPr txBox="1">
            <a:spLocks/>
          </p:cNvSpPr>
          <p:nvPr/>
        </p:nvSpPr>
        <p:spPr>
          <a:xfrm>
            <a:off x="4738799" y="1371600"/>
            <a:ext cx="3429000" cy="3810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v-SE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JOHANNELUND</a:t>
            </a:r>
            <a:endParaRPr kumimoji="0" lang="sv-SE" sz="32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Text Placeholder 11"/>
          <p:cNvSpPr txBox="1">
            <a:spLocks/>
          </p:cNvSpPr>
          <p:nvPr/>
        </p:nvSpPr>
        <p:spPr>
          <a:xfrm>
            <a:off x="6658198" y="1333500"/>
            <a:ext cx="2286000" cy="3048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v-SE" sz="12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 </a:t>
            </a:r>
            <a:r>
              <a:rPr lang="sv-SE" sz="1200" dirty="0" smtClean="0">
                <a:solidFill>
                  <a:schemeClr val="bg1"/>
                </a:solidFill>
              </a:rPr>
              <a:t>190</a:t>
            </a:r>
            <a:r>
              <a:rPr kumimoji="0" lang="sv-SE" sz="12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sv-SE" sz="1200" b="0" i="0" u="none" strike="noStrike" kern="1200" cap="none" spc="0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bpl</a:t>
            </a:r>
            <a:endParaRPr kumimoji="0" lang="sv-SE" sz="1200" b="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752600"/>
            <a:ext cx="1366726" cy="1011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63" y="1685499"/>
            <a:ext cx="1934337" cy="1286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AutoShape 2"/>
          <p:cNvSpPr>
            <a:spLocks noChangeArrowheads="1"/>
          </p:cNvSpPr>
          <p:nvPr/>
        </p:nvSpPr>
        <p:spPr bwMode="auto">
          <a:xfrm>
            <a:off x="90599" y="3228975"/>
            <a:ext cx="4419600" cy="1752600"/>
          </a:xfrm>
          <a:prstGeom prst="roundRect">
            <a:avLst>
              <a:gd name="adj" fmla="val 8019"/>
            </a:avLst>
          </a:prstGeom>
          <a:solidFill>
            <a:srgbClr val="F0EFE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pic>
        <p:nvPicPr>
          <p:cNvPr id="18" name="Picture 2" descr="utvecklingsområden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99" y="3609975"/>
            <a:ext cx="1843199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Placeholder 2"/>
          <p:cNvSpPr txBox="1">
            <a:spLocks/>
          </p:cNvSpPr>
          <p:nvPr/>
        </p:nvSpPr>
        <p:spPr>
          <a:xfrm>
            <a:off x="2147999" y="3609975"/>
            <a:ext cx="2362200" cy="1295400"/>
          </a:xfrm>
          <a:prstGeom prst="rect">
            <a:avLst/>
          </a:prstGeom>
        </p:spPr>
        <p:txBody>
          <a:bodyPr/>
          <a:lstStyle/>
          <a:p>
            <a:pPr marR="0" lvl="0" indent="-34290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v-SE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Möte med </a:t>
            </a:r>
            <a:r>
              <a:rPr lang="sv-SE" sz="1400" dirty="0" smtClean="0">
                <a:solidFill>
                  <a:schemeClr val="bg1"/>
                </a:solidFill>
              </a:rPr>
              <a:t>akademiska</a:t>
            </a:r>
            <a:r>
              <a:rPr kumimoji="0" lang="sv-SE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bokat</a:t>
            </a:r>
            <a:endParaRPr kumimoji="0" lang="sv-SE" sz="1400" b="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Text Placeholder 4"/>
          <p:cNvSpPr txBox="1">
            <a:spLocks/>
          </p:cNvSpPr>
          <p:nvPr/>
        </p:nvSpPr>
        <p:spPr>
          <a:xfrm>
            <a:off x="242999" y="3305175"/>
            <a:ext cx="3429000" cy="3810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v-SE" sz="1400" b="0" i="0" u="none" strike="noStrike" kern="1200" cap="none" spc="0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Albano</a:t>
            </a:r>
            <a:endParaRPr kumimoji="0" lang="sv-SE" sz="32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" name="Text Placeholder 11"/>
          <p:cNvSpPr txBox="1">
            <a:spLocks/>
          </p:cNvSpPr>
          <p:nvPr/>
        </p:nvSpPr>
        <p:spPr>
          <a:xfrm>
            <a:off x="2162398" y="3267075"/>
            <a:ext cx="2286000" cy="3048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v-SE" sz="12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 </a:t>
            </a:r>
            <a:r>
              <a:rPr lang="sv-SE" sz="1200" dirty="0" smtClean="0">
                <a:solidFill>
                  <a:schemeClr val="bg1"/>
                </a:solidFill>
              </a:rPr>
              <a:t>200-300</a:t>
            </a:r>
            <a:r>
              <a:rPr kumimoji="0" lang="sv-SE" sz="12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sv-SE" sz="1200" b="0" i="0" u="none" strike="noStrike" kern="1200" cap="none" spc="0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bpl</a:t>
            </a:r>
            <a:endParaRPr kumimoji="0" lang="sv-SE" sz="1200" b="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AutoShape 2"/>
          <p:cNvSpPr>
            <a:spLocks noChangeArrowheads="1"/>
          </p:cNvSpPr>
          <p:nvPr/>
        </p:nvSpPr>
        <p:spPr bwMode="auto">
          <a:xfrm>
            <a:off x="4605449" y="3228975"/>
            <a:ext cx="4419600" cy="1752600"/>
          </a:xfrm>
          <a:prstGeom prst="roundRect">
            <a:avLst>
              <a:gd name="adj" fmla="val 8019"/>
            </a:avLst>
          </a:prstGeom>
          <a:solidFill>
            <a:srgbClr val="F0EFE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23" name="Text Placeholder 4"/>
          <p:cNvSpPr txBox="1">
            <a:spLocks/>
          </p:cNvSpPr>
          <p:nvPr/>
        </p:nvSpPr>
        <p:spPr>
          <a:xfrm>
            <a:off x="4681649" y="3305175"/>
            <a:ext cx="2286000" cy="3810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v-SE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BLAISEHOLMEN</a:t>
            </a:r>
            <a:endParaRPr kumimoji="0" lang="sv-SE" sz="32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" name="Text Placeholder 2"/>
          <p:cNvSpPr txBox="1">
            <a:spLocks/>
          </p:cNvSpPr>
          <p:nvPr/>
        </p:nvSpPr>
        <p:spPr>
          <a:xfrm>
            <a:off x="6662849" y="3533775"/>
            <a:ext cx="2362200" cy="1371600"/>
          </a:xfrm>
          <a:prstGeom prst="rect">
            <a:avLst/>
          </a:prstGeom>
        </p:spPr>
        <p:txBody>
          <a:bodyPr/>
          <a:lstStyle/>
          <a:p>
            <a:pPr marR="0" lvl="0" indent="-34290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v-SE" sz="1400" dirty="0" smtClean="0">
                <a:solidFill>
                  <a:schemeClr val="bg1"/>
                </a:solidFill>
              </a:rPr>
              <a:t>Arkitekttävling pågår</a:t>
            </a:r>
          </a:p>
        </p:txBody>
      </p:sp>
      <p:sp>
        <p:nvSpPr>
          <p:cNvPr id="25" name="Text Placeholder 11"/>
          <p:cNvSpPr txBox="1">
            <a:spLocks/>
          </p:cNvSpPr>
          <p:nvPr/>
        </p:nvSpPr>
        <p:spPr>
          <a:xfrm>
            <a:off x="6739049" y="3305175"/>
            <a:ext cx="2286000" cy="3048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v-SE" sz="12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 </a:t>
            </a:r>
            <a:r>
              <a:rPr lang="sv-SE" sz="1200" dirty="0" smtClean="0">
                <a:solidFill>
                  <a:schemeClr val="bg1"/>
                </a:solidFill>
              </a:rPr>
              <a:t>175</a:t>
            </a:r>
            <a:r>
              <a:rPr kumimoji="0" lang="sv-SE" sz="12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-200 </a:t>
            </a:r>
            <a:r>
              <a:rPr kumimoji="0" lang="sv-SE" sz="1200" b="0" i="0" u="none" strike="noStrike" kern="1200" cap="none" spc="0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bpl</a:t>
            </a:r>
            <a:endParaRPr kumimoji="0" lang="sv-SE" sz="1200" b="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6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57849" y="3609975"/>
            <a:ext cx="1514286" cy="1343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ruta 26"/>
          <p:cNvSpPr txBox="1"/>
          <p:nvPr/>
        </p:nvSpPr>
        <p:spPr>
          <a:xfrm>
            <a:off x="7501049" y="4752975"/>
            <a:ext cx="160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800" dirty="0" smtClean="0">
                <a:solidFill>
                  <a:schemeClr val="bg1"/>
                </a:solidFill>
              </a:rPr>
              <a:t>Prognos investering   500 </a:t>
            </a:r>
            <a:r>
              <a:rPr lang="sv-SE" sz="800" dirty="0" err="1" smtClean="0">
                <a:solidFill>
                  <a:schemeClr val="bg1"/>
                </a:solidFill>
              </a:rPr>
              <a:t>tkr/bpl</a:t>
            </a:r>
            <a:endParaRPr lang="sv-SE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5450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13"/>
          <p:cNvSpPr>
            <a:spLocks noGrp="1"/>
          </p:cNvSpPr>
          <p:nvPr>
            <p:ph type="body" sz="quarter" idx="20"/>
          </p:nvPr>
        </p:nvSpPr>
        <p:spPr>
          <a:xfrm>
            <a:off x="1752600" y="762000"/>
            <a:ext cx="5791200" cy="419100"/>
          </a:xfrm>
        </p:spPr>
        <p:txBody>
          <a:bodyPr/>
          <a:lstStyle/>
          <a:p>
            <a:pPr algn="ctr"/>
            <a:r>
              <a:rPr lang="en-US" dirty="0" smtClean="0"/>
              <a:t>VILANDE</a:t>
            </a:r>
          </a:p>
          <a:p>
            <a:endParaRPr lang="en-US" dirty="0"/>
          </a:p>
        </p:txBody>
      </p:sp>
      <p:sp>
        <p:nvSpPr>
          <p:cNvPr id="15" name="AutoShape 2"/>
          <p:cNvSpPr>
            <a:spLocks noChangeArrowheads="1"/>
          </p:cNvSpPr>
          <p:nvPr/>
        </p:nvSpPr>
        <p:spPr bwMode="auto">
          <a:xfrm>
            <a:off x="4648200" y="1295400"/>
            <a:ext cx="4419600" cy="1752600"/>
          </a:xfrm>
          <a:prstGeom prst="roundRect">
            <a:avLst>
              <a:gd name="adj" fmla="val 8019"/>
            </a:avLst>
          </a:prstGeom>
          <a:solidFill>
            <a:srgbClr val="F0EFE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16" name="Text Placeholder 4"/>
          <p:cNvSpPr txBox="1">
            <a:spLocks/>
          </p:cNvSpPr>
          <p:nvPr/>
        </p:nvSpPr>
        <p:spPr>
          <a:xfrm>
            <a:off x="4724400" y="1371600"/>
            <a:ext cx="2286000" cy="3810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TEGELBACKEN</a:t>
            </a:r>
            <a:endParaRPr kumimoji="0" lang="sv-SE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Text Placeholder 2"/>
          <p:cNvSpPr txBox="1">
            <a:spLocks/>
          </p:cNvSpPr>
          <p:nvPr/>
        </p:nvSpPr>
        <p:spPr>
          <a:xfrm>
            <a:off x="6705600" y="1676400"/>
            <a:ext cx="2362200" cy="1295400"/>
          </a:xfrm>
          <a:prstGeom prst="rect">
            <a:avLst/>
          </a:prstGeom>
        </p:spPr>
        <p:txBody>
          <a:bodyPr/>
          <a:lstStyle/>
          <a:p>
            <a:pPr marL="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Ide om ny parkeringsanläggning under en av stadens broar vid Stockholm </a:t>
            </a:r>
            <a:r>
              <a:rPr kumimoji="0" lang="sv-S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Waterfront</a:t>
            </a:r>
            <a:endParaRPr kumimoji="0" lang="sv-SE" sz="1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v-SE" sz="1400" dirty="0" smtClean="0">
                <a:solidFill>
                  <a:schemeClr val="bg1"/>
                </a:solidFill>
              </a:rPr>
              <a:t>Inväntar besked från TK</a:t>
            </a: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Text Placeholder 11"/>
          <p:cNvSpPr txBox="1">
            <a:spLocks/>
          </p:cNvSpPr>
          <p:nvPr/>
        </p:nvSpPr>
        <p:spPr>
          <a:xfrm>
            <a:off x="6781800" y="1295400"/>
            <a:ext cx="2286000" cy="4572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 30 bpl</a:t>
            </a: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150 cykel</a:t>
            </a: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0728" y="1752600"/>
            <a:ext cx="1868672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ruta 19"/>
          <p:cNvSpPr txBox="1"/>
          <p:nvPr/>
        </p:nvSpPr>
        <p:spPr>
          <a:xfrm>
            <a:off x="7467600" y="2819400"/>
            <a:ext cx="160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800" dirty="0" smtClean="0">
                <a:solidFill>
                  <a:schemeClr val="bg1"/>
                </a:solidFill>
              </a:rPr>
              <a:t>Prognos investering   150 </a:t>
            </a:r>
            <a:r>
              <a:rPr lang="sv-SE" sz="800" dirty="0" err="1" smtClean="0">
                <a:solidFill>
                  <a:schemeClr val="bg1"/>
                </a:solidFill>
              </a:rPr>
              <a:t>tkr/bpl</a:t>
            </a:r>
            <a:endParaRPr lang="sv-SE" sz="800" dirty="0">
              <a:solidFill>
                <a:schemeClr val="bg1"/>
              </a:solidFill>
            </a:endParaRPr>
          </a:p>
        </p:txBody>
      </p:sp>
      <p:sp>
        <p:nvSpPr>
          <p:cNvPr id="40" name="AutoShape 2"/>
          <p:cNvSpPr>
            <a:spLocks noChangeArrowheads="1"/>
          </p:cNvSpPr>
          <p:nvPr/>
        </p:nvSpPr>
        <p:spPr bwMode="auto">
          <a:xfrm>
            <a:off x="152400" y="1295400"/>
            <a:ext cx="4419600" cy="1752600"/>
          </a:xfrm>
          <a:prstGeom prst="roundRect">
            <a:avLst>
              <a:gd name="adj" fmla="val 8019"/>
            </a:avLst>
          </a:prstGeom>
          <a:solidFill>
            <a:srgbClr val="F0EFE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41" name="Text Placeholder 4"/>
          <p:cNvSpPr txBox="1">
            <a:spLocks/>
          </p:cNvSpPr>
          <p:nvPr/>
        </p:nvSpPr>
        <p:spPr>
          <a:xfrm>
            <a:off x="228600" y="1371600"/>
            <a:ext cx="2286000" cy="3810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Rosendal Mindre</a:t>
            </a:r>
            <a:endParaRPr kumimoji="0" lang="sv-SE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2" name="Text Placeholder 2"/>
          <p:cNvSpPr txBox="1">
            <a:spLocks/>
          </p:cNvSpPr>
          <p:nvPr/>
        </p:nvSpPr>
        <p:spPr>
          <a:xfrm>
            <a:off x="2209800" y="1676400"/>
            <a:ext cx="2362200" cy="1295400"/>
          </a:xfrm>
          <a:prstGeom prst="rect">
            <a:avLst/>
          </a:prstGeom>
        </p:spPr>
        <p:txBody>
          <a:bodyPr/>
          <a:lstStyle/>
          <a:p>
            <a:pPr marL="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Idé att skapa en parkeringsanläggning</a:t>
            </a:r>
            <a:r>
              <a:rPr kumimoji="0" lang="sv-SE" sz="14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under en </a:t>
            </a:r>
            <a:r>
              <a:rPr kumimoji="0" lang="sv-SE" sz="1400" b="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bef</a:t>
            </a:r>
            <a:r>
              <a:rPr kumimoji="0" lang="sv-SE" sz="14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idrottsplan</a:t>
            </a: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3" name="Text Placeholder 11"/>
          <p:cNvSpPr txBox="1">
            <a:spLocks/>
          </p:cNvSpPr>
          <p:nvPr/>
        </p:nvSpPr>
        <p:spPr>
          <a:xfrm>
            <a:off x="2286000" y="1371600"/>
            <a:ext cx="2286000" cy="3048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 150</a:t>
            </a:r>
            <a:r>
              <a:rPr kumimoji="0" lang="sv-SE" sz="12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sv-SE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bpl</a:t>
            </a: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752600"/>
            <a:ext cx="139798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AutoShape 2"/>
          <p:cNvSpPr>
            <a:spLocks noChangeArrowheads="1"/>
          </p:cNvSpPr>
          <p:nvPr/>
        </p:nvSpPr>
        <p:spPr bwMode="auto">
          <a:xfrm>
            <a:off x="152400" y="3124200"/>
            <a:ext cx="4419600" cy="1752600"/>
          </a:xfrm>
          <a:prstGeom prst="roundRect">
            <a:avLst>
              <a:gd name="adj" fmla="val 8019"/>
            </a:avLst>
          </a:prstGeom>
          <a:solidFill>
            <a:srgbClr val="F0EFE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46" name="Text Placeholder 4"/>
          <p:cNvSpPr txBox="1">
            <a:spLocks/>
          </p:cNvSpPr>
          <p:nvPr/>
        </p:nvSpPr>
        <p:spPr>
          <a:xfrm>
            <a:off x="304800" y="3124200"/>
            <a:ext cx="3276600" cy="4572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v-SE" sz="1400" dirty="0" smtClean="0">
                <a:solidFill>
                  <a:schemeClr val="bg1"/>
                </a:solidFill>
              </a:rPr>
              <a:t>HÖGDALEN C/ RANGSTAPLAN</a:t>
            </a:r>
            <a:endParaRPr kumimoji="0" lang="sv-SE" sz="32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7" name="Text Placeholder 2"/>
          <p:cNvSpPr txBox="1">
            <a:spLocks/>
          </p:cNvSpPr>
          <p:nvPr/>
        </p:nvSpPr>
        <p:spPr>
          <a:xfrm>
            <a:off x="2057400" y="3505200"/>
            <a:ext cx="2514600" cy="1219200"/>
          </a:xfrm>
          <a:prstGeom prst="rect">
            <a:avLst/>
          </a:prstGeom>
        </p:spPr>
        <p:txBody>
          <a:bodyPr/>
          <a:lstStyle/>
          <a:p>
            <a:pPr marR="0" lvl="0" indent="-34290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v-SE" sz="1400" dirty="0" smtClean="0">
                <a:solidFill>
                  <a:schemeClr val="bg1"/>
                </a:solidFill>
              </a:rPr>
              <a:t>Förslag på lösning för infartsparkering vid </a:t>
            </a:r>
            <a:r>
              <a:rPr lang="sv-SE" sz="1400" dirty="0" err="1" smtClean="0">
                <a:solidFill>
                  <a:schemeClr val="bg1"/>
                </a:solidFill>
              </a:rPr>
              <a:t>Rangstaplan</a:t>
            </a:r>
            <a:r>
              <a:rPr lang="sv-SE" sz="1400" dirty="0" smtClean="0">
                <a:solidFill>
                  <a:schemeClr val="bg1"/>
                </a:solidFill>
              </a:rPr>
              <a:t> om överkapacitet uppstår vid byggnation av studentbostäder. Byggherren återkommer om så blir fallet</a:t>
            </a:r>
            <a:endParaRPr kumimoji="0" lang="sv-SE" sz="1400" b="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8" name="Text Placeholder 11"/>
          <p:cNvSpPr txBox="1">
            <a:spLocks/>
          </p:cNvSpPr>
          <p:nvPr/>
        </p:nvSpPr>
        <p:spPr>
          <a:xfrm>
            <a:off x="2286000" y="3200400"/>
            <a:ext cx="2286000" cy="3048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v-SE" sz="12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 </a:t>
            </a:r>
            <a:r>
              <a:rPr lang="sv-SE" sz="1200" dirty="0" smtClean="0">
                <a:solidFill>
                  <a:schemeClr val="bg1"/>
                </a:solidFill>
              </a:rPr>
              <a:t>50-</a:t>
            </a:r>
            <a:r>
              <a:rPr kumimoji="0" lang="sv-SE" sz="12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bpl</a:t>
            </a:r>
            <a:endParaRPr kumimoji="0" lang="sv-SE" sz="1200" b="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4" cstate="print"/>
          <a:srcRect l="30242" t="25590" r="26185" b="14032"/>
          <a:stretch>
            <a:fillRect/>
          </a:stretch>
        </p:blipFill>
        <p:spPr bwMode="auto">
          <a:xfrm>
            <a:off x="351937" y="3505200"/>
            <a:ext cx="1476863" cy="1279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" name="AutoShape 2"/>
          <p:cNvSpPr>
            <a:spLocks noChangeArrowheads="1"/>
          </p:cNvSpPr>
          <p:nvPr/>
        </p:nvSpPr>
        <p:spPr bwMode="auto">
          <a:xfrm>
            <a:off x="4648200" y="3124200"/>
            <a:ext cx="4419600" cy="1752600"/>
          </a:xfrm>
          <a:prstGeom prst="roundRect">
            <a:avLst>
              <a:gd name="adj" fmla="val 8019"/>
            </a:avLst>
          </a:prstGeom>
          <a:solidFill>
            <a:srgbClr val="F0EFE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58" name="Text Placeholder 4"/>
          <p:cNvSpPr txBox="1">
            <a:spLocks/>
          </p:cNvSpPr>
          <p:nvPr/>
        </p:nvSpPr>
        <p:spPr>
          <a:xfrm>
            <a:off x="4724400" y="3200400"/>
            <a:ext cx="3733800" cy="3810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v-SE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KRISTINEBERGSHÖJDEN</a:t>
            </a:r>
            <a:r>
              <a:rPr kumimoji="0" lang="sv-SE" sz="1400" b="0" i="0" u="none" strike="noStrike" kern="1200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IDROTTSHALL</a:t>
            </a:r>
            <a:endParaRPr kumimoji="0" lang="sv-SE" sz="32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6" name="Text Placeholder 2"/>
          <p:cNvSpPr txBox="1">
            <a:spLocks/>
          </p:cNvSpPr>
          <p:nvPr/>
        </p:nvSpPr>
        <p:spPr>
          <a:xfrm>
            <a:off x="6705600" y="3505200"/>
            <a:ext cx="2362200" cy="1295400"/>
          </a:xfrm>
          <a:prstGeom prst="rect">
            <a:avLst/>
          </a:prstGeom>
        </p:spPr>
        <p:txBody>
          <a:bodyPr/>
          <a:lstStyle/>
          <a:p>
            <a:pPr marR="0" lvl="0" indent="-34290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v-SE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 samband med byggnation av ny idrottshall finns möjlighet att bygga ett garage som kan samnyttjas </a:t>
            </a:r>
          </a:p>
          <a:p>
            <a:pPr marR="0" lvl="0" indent="-34290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v-SE" sz="1400" b="0" i="0" u="none" strike="noStrike" kern="1200" cap="none" spc="0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boende-</a:t>
            </a:r>
            <a:r>
              <a:rPr lang="sv-SE" sz="1400" dirty="0" err="1" smtClean="0">
                <a:solidFill>
                  <a:schemeClr val="bg1"/>
                </a:solidFill>
              </a:rPr>
              <a:t>idrottsbesökare</a:t>
            </a:r>
            <a:endParaRPr kumimoji="0" lang="sv-SE" sz="1400" b="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7" name="Text Placeholder 11"/>
          <p:cNvSpPr txBox="1">
            <a:spLocks/>
          </p:cNvSpPr>
          <p:nvPr/>
        </p:nvSpPr>
        <p:spPr>
          <a:xfrm>
            <a:off x="7924800" y="3200400"/>
            <a:ext cx="1143000" cy="2286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v-SE" sz="12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 200 </a:t>
            </a:r>
            <a:r>
              <a:rPr kumimoji="0" lang="sv-SE" sz="1200" b="0" i="0" u="none" strike="noStrike" kern="1200" cap="none" spc="0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bpl</a:t>
            </a:r>
            <a:endParaRPr kumimoji="0" lang="sv-SE" sz="1200" b="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8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3581400"/>
            <a:ext cx="1524000" cy="1133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" name="textruta 68"/>
          <p:cNvSpPr txBox="1"/>
          <p:nvPr/>
        </p:nvSpPr>
        <p:spPr>
          <a:xfrm>
            <a:off x="7467600" y="4648200"/>
            <a:ext cx="160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800" dirty="0" smtClean="0">
                <a:solidFill>
                  <a:schemeClr val="bg1"/>
                </a:solidFill>
              </a:rPr>
              <a:t>Prognos investering   200 </a:t>
            </a:r>
            <a:r>
              <a:rPr lang="sv-SE" sz="800" dirty="0" err="1" smtClean="0">
                <a:solidFill>
                  <a:schemeClr val="bg1"/>
                </a:solidFill>
              </a:rPr>
              <a:t>tkr/bpl</a:t>
            </a:r>
            <a:endParaRPr lang="sv-SE" sz="800" dirty="0">
              <a:solidFill>
                <a:schemeClr val="bg1"/>
              </a:solidFill>
            </a:endParaRPr>
          </a:p>
        </p:txBody>
      </p:sp>
      <p:sp>
        <p:nvSpPr>
          <p:cNvPr id="30" name="AutoShape 2"/>
          <p:cNvSpPr>
            <a:spLocks noChangeArrowheads="1"/>
          </p:cNvSpPr>
          <p:nvPr/>
        </p:nvSpPr>
        <p:spPr bwMode="auto">
          <a:xfrm>
            <a:off x="152400" y="4953000"/>
            <a:ext cx="4419600" cy="1752600"/>
          </a:xfrm>
          <a:prstGeom prst="roundRect">
            <a:avLst>
              <a:gd name="adj" fmla="val 8019"/>
            </a:avLst>
          </a:prstGeom>
          <a:solidFill>
            <a:srgbClr val="F0EFE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31" name="Text Placeholder 4"/>
          <p:cNvSpPr txBox="1">
            <a:spLocks/>
          </p:cNvSpPr>
          <p:nvPr/>
        </p:nvSpPr>
        <p:spPr>
          <a:xfrm>
            <a:off x="228600" y="5029200"/>
            <a:ext cx="2286000" cy="3810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v-SE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HAGASTADEN </a:t>
            </a:r>
            <a:r>
              <a:rPr kumimoji="0" lang="sv-SE" sz="1400" b="0" i="0" u="none" strike="noStrike" kern="1200" cap="none" spc="0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-Torsplan</a:t>
            </a:r>
            <a:endParaRPr kumimoji="0" lang="sv-SE" sz="32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2" name="Text Placeholder 2"/>
          <p:cNvSpPr txBox="1">
            <a:spLocks/>
          </p:cNvSpPr>
          <p:nvPr/>
        </p:nvSpPr>
        <p:spPr>
          <a:xfrm>
            <a:off x="1600200" y="5334000"/>
            <a:ext cx="2819400" cy="1219200"/>
          </a:xfrm>
          <a:prstGeom prst="rect">
            <a:avLst/>
          </a:prstGeom>
        </p:spPr>
        <p:txBody>
          <a:bodyPr/>
          <a:lstStyle/>
          <a:p>
            <a:pPr marR="0" lvl="0" indent="-34290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v-SE" sz="1400" b="0" i="0" u="none" strike="noStrike" kern="1200" cap="none" spc="0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Torsplan</a:t>
            </a:r>
            <a:r>
              <a:rPr kumimoji="0" lang="sv-SE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är under produktion. </a:t>
            </a:r>
          </a:p>
          <a:p>
            <a:pPr marR="0" lvl="0" indent="-34290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v-SE" sz="1400" dirty="0" smtClean="0">
                <a:solidFill>
                  <a:schemeClr val="bg1"/>
                </a:solidFill>
              </a:rPr>
              <a:t>Avtalsdiskussion med exploateringskontoret dröjer något</a:t>
            </a:r>
            <a:endParaRPr kumimoji="0" lang="sv-SE" sz="1400" b="0" i="0" u="none" strike="noStrike" kern="1200" cap="none" spc="0" normalizeH="0" baseline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indent="-34290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sv-SE" sz="1400" dirty="0" smtClean="0">
              <a:solidFill>
                <a:schemeClr val="bg1"/>
              </a:solidFill>
            </a:endParaRPr>
          </a:p>
        </p:txBody>
      </p:sp>
      <p:sp>
        <p:nvSpPr>
          <p:cNvPr id="33" name="Text Placeholder 11"/>
          <p:cNvSpPr txBox="1">
            <a:spLocks/>
          </p:cNvSpPr>
          <p:nvPr/>
        </p:nvSpPr>
        <p:spPr>
          <a:xfrm>
            <a:off x="2286000" y="5029200"/>
            <a:ext cx="2286000" cy="3048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v-SE" sz="12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 </a:t>
            </a:r>
            <a:r>
              <a:rPr lang="sv-SE" sz="1200" dirty="0" smtClean="0">
                <a:solidFill>
                  <a:schemeClr val="bg1"/>
                </a:solidFill>
              </a:rPr>
              <a:t>214</a:t>
            </a:r>
            <a:r>
              <a:rPr kumimoji="0" lang="sv-SE" sz="12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sv-SE" sz="1200" b="0" i="0" u="none" strike="noStrike" kern="1200" cap="none" spc="0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bpl</a:t>
            </a:r>
            <a:endParaRPr kumimoji="0" lang="sv-SE" sz="1200" b="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4" name="Picture 2" descr="\\Ad.stockholm.se\cli-home\ca2home036\ac28081\Documents\My Pictures\2012-09-20\0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5273544"/>
            <a:ext cx="1066800" cy="14282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partment-Real-Estate-Presentation-Design">
  <a:themeElements>
    <a:clrScheme name="d_czumwalt_apartments_theme">
      <a:dk1>
        <a:srgbClr val="3D3939"/>
      </a:dk1>
      <a:lt1>
        <a:srgbClr val="F0EFEF"/>
      </a:lt1>
      <a:dk2>
        <a:srgbClr val="FFFFFF"/>
      </a:dk2>
      <a:lt2>
        <a:srgbClr val="ECF0DC"/>
      </a:lt2>
      <a:accent1>
        <a:srgbClr val="98D5D4"/>
      </a:accent1>
      <a:accent2>
        <a:srgbClr val="797171"/>
      </a:accent2>
      <a:accent3>
        <a:srgbClr val="ECF0DC"/>
      </a:accent3>
      <a:accent4>
        <a:srgbClr val="D6EEEE"/>
      </a:accent4>
      <a:accent5>
        <a:srgbClr val="3D3939"/>
      </a:accent5>
      <a:accent6>
        <a:srgbClr val="98D5D4"/>
      </a:accent6>
      <a:hlink>
        <a:srgbClr val="0000FF"/>
      </a:hlink>
      <a:folHlink>
        <a:srgbClr val="800080"/>
      </a:folHlink>
    </a:clrScheme>
    <a:fontScheme name="d_czumwalt_apartments_font">
      <a:majorFont>
        <a:latin typeface="Trebuchet MS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192DA7E-3DB6-45F4-A3B1-9817D4E1797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8581</TotalTime>
  <Words>337</Words>
  <Application>Microsoft Office PowerPoint</Application>
  <PresentationFormat>Bildspel på skärmen (4:3)</PresentationFormat>
  <Paragraphs>92</Paragraphs>
  <Slides>4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4</vt:i4>
      </vt:variant>
    </vt:vector>
  </HeadingPairs>
  <TitlesOfParts>
    <vt:vector size="5" baseType="lpstr">
      <vt:lpstr>Apartment-Real-Estate-Presentation-Design</vt:lpstr>
      <vt:lpstr>PowerPoint-presentation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Bild 1</dc:title>
  <dc:creator>Fredrik Söderholm</dc:creator>
  <cp:lastModifiedBy>Markus Jonsson</cp:lastModifiedBy>
  <cp:revision>283</cp:revision>
  <cp:lastPrinted>2013-11-19T08:00:25Z</cp:lastPrinted>
  <dcterms:modified xsi:type="dcterms:W3CDTF">2014-02-25T08:47:16Z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TC019291659991</vt:lpwstr>
  </property>
</Properties>
</file>