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drawings/drawing12.xml" ContentType="application/vnd.openxmlformats-officedocument.drawingml.chartshapes+xml"/>
  <Override PartName="/ppt/charts/chart13.xml" ContentType="application/vnd.openxmlformats-officedocument.drawingml.chart+xml"/>
  <Override PartName="/ppt/drawings/drawing1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74" r:id="rId3"/>
    <p:sldMasterId id="2147483679" r:id="rId4"/>
    <p:sldMasterId id="2147483688" r:id="rId5"/>
  </p:sldMasterIdLst>
  <p:notesMasterIdLst>
    <p:notesMasterId r:id="rId25"/>
  </p:notesMasterIdLst>
  <p:sldIdLst>
    <p:sldId id="291" r:id="rId6"/>
    <p:sldId id="257" r:id="rId7"/>
    <p:sldId id="260" r:id="rId8"/>
    <p:sldId id="259" r:id="rId9"/>
    <p:sldId id="292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97" autoAdjust="0"/>
    <p:restoredTop sz="83626" autoAdjust="0"/>
  </p:normalViewPr>
  <p:slideViewPr>
    <p:cSldViewPr snapToGrid="0" snapToObjects="1">
      <p:cViewPr varScale="1">
        <p:scale>
          <a:sx n="96" d="100"/>
          <a:sy n="96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\\file1.origogroup.ad\Markor\KUNDER\Kunder%20O-U\Stockholms%20stad\Stockholmsenk&#228;ten\Stockholmsenk&#228;ten%202018\Arbetsmaterial\Tobias%20Makro\L&#228;nsstyrelsen\Psykisk%20h&#228;lsa%209_N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9_NY.xlsx]Data'!$H$12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1B5-4F8F-AD73-B1B630C7FD47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1B5-4F8F-AD73-B1B630C7FD47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31B5-4F8F-AD73-B1B630C7FD47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1B5-4F8F-AD73-B1B630C7FD47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1B5-4F8F-AD73-B1B630C7FD47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1B5-4F8F-AD73-B1B630C7FD4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9_NY.xlsx]Data'!$I$11:$AG$11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9_NY.xlsx]Data'!$I$12:$AG$12</c:f>
              <c:numCache>
                <c:formatCode>0</c:formatCode>
                <c:ptCount val="25"/>
                <c:pt idx="0">
                  <c:v>70</c:v>
                </c:pt>
                <c:pt idx="1">
                  <c:v>74.384236453201964</c:v>
                </c:pt>
                <c:pt idx="2">
                  <c:v>77.564102564102569</c:v>
                </c:pt>
                <c:pt idx="3">
                  <c:v>65.492957746478879</c:v>
                </c:pt>
                <c:pt idx="4">
                  <c:v>68.093385214007782</c:v>
                </c:pt>
                <c:pt idx="5">
                  <c:v>70.119521912350606</c:v>
                </c:pt>
                <c:pt idx="6">
                  <c:v>74.172185430463571</c:v>
                </c:pt>
                <c:pt idx="7">
                  <c:v>73.015873015873012</c:v>
                </c:pt>
                <c:pt idx="8">
                  <c:v>65.957446808510639</c:v>
                </c:pt>
                <c:pt idx="9">
                  <c:v>65.625</c:v>
                </c:pt>
                <c:pt idx="10">
                  <c:v>65.517241379310349</c:v>
                </c:pt>
                <c:pt idx="11">
                  <c:v>68.390804597701148</c:v>
                </c:pt>
                <c:pt idx="12">
                  <c:v>72.41379310344827</c:v>
                </c:pt>
                <c:pt idx="13">
                  <c:v>77.227722772277232</c:v>
                </c:pt>
                <c:pt idx="14">
                  <c:v>62.662337662337663</c:v>
                </c:pt>
                <c:pt idx="15">
                  <c:v>66.83673469387756</c:v>
                </c:pt>
                <c:pt idx="16">
                  <c:v>69.88636363636364</c:v>
                </c:pt>
                <c:pt idx="17">
                  <c:v>65.137614678899084</c:v>
                </c:pt>
                <c:pt idx="18">
                  <c:v>74.657534246575338</c:v>
                </c:pt>
                <c:pt idx="19">
                  <c:v>59.615384615384613</c:v>
                </c:pt>
                <c:pt idx="20">
                  <c:v>71.784232365145229</c:v>
                </c:pt>
                <c:pt idx="21">
                  <c:v>60</c:v>
                </c:pt>
                <c:pt idx="22">
                  <c:v>69.424964936886397</c:v>
                </c:pt>
                <c:pt idx="23">
                  <c:v>68.650088809946723</c:v>
                </c:pt>
                <c:pt idx="24">
                  <c:v>69.157733537519135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B5-4F8F-AD73-B1B630C7FD47}"/>
            </c:ext>
          </c:extLst>
        </c:ser>
        <c:ser>
          <c:idx val="1"/>
          <c:order val="1"/>
          <c:tx>
            <c:strRef>
              <c:f>'[Psykisk hälsa 9_NY.xlsx]Data'!$H$13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1B5-4F8F-AD73-B1B630C7FD47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1B5-4F8F-AD73-B1B630C7FD47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31B5-4F8F-AD73-B1B630C7FD4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9_NY.xlsx]Data'!$I$11:$AG$11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9_NY.xlsx]Data'!$I$13:$AG$13</c:f>
              <c:numCache>
                <c:formatCode>0</c:formatCode>
                <c:ptCount val="25"/>
                <c:pt idx="0">
                  <c:v>54.716981132075468</c:v>
                </c:pt>
                <c:pt idx="1">
                  <c:v>64.516129032258064</c:v>
                </c:pt>
                <c:pt idx="2">
                  <c:v>56.834532374100718</c:v>
                </c:pt>
                <c:pt idx="3">
                  <c:v>54.391891891891895</c:v>
                </c:pt>
                <c:pt idx="4">
                  <c:v>56.126482213438734</c:v>
                </c:pt>
                <c:pt idx="5">
                  <c:v>69.827586206896555</c:v>
                </c:pt>
                <c:pt idx="6">
                  <c:v>62.030905077262688</c:v>
                </c:pt>
                <c:pt idx="7">
                  <c:v>58.620689655172406</c:v>
                </c:pt>
                <c:pt idx="8">
                  <c:v>51.327433628318587</c:v>
                </c:pt>
                <c:pt idx="9">
                  <c:v>63.636363636363633</c:v>
                </c:pt>
                <c:pt idx="10">
                  <c:v>59.615384615384613</c:v>
                </c:pt>
                <c:pt idx="11">
                  <c:v>57.184750733137832</c:v>
                </c:pt>
                <c:pt idx="12">
                  <c:v>57.02479338842975</c:v>
                </c:pt>
                <c:pt idx="13">
                  <c:v>67.796610169491515</c:v>
                </c:pt>
                <c:pt idx="14">
                  <c:v>63.665594855305464</c:v>
                </c:pt>
                <c:pt idx="15">
                  <c:v>60.824742268041234</c:v>
                </c:pt>
                <c:pt idx="16">
                  <c:v>55.747126436781613</c:v>
                </c:pt>
                <c:pt idx="17">
                  <c:v>57.391304347826086</c:v>
                </c:pt>
                <c:pt idx="18">
                  <c:v>58.461538461538467</c:v>
                </c:pt>
                <c:pt idx="19">
                  <c:v>57.894736842105267</c:v>
                </c:pt>
                <c:pt idx="20">
                  <c:v>58.928571428571431</c:v>
                </c:pt>
                <c:pt idx="21">
                  <c:v>51.724137931034484</c:v>
                </c:pt>
                <c:pt idx="22">
                  <c:v>59.339080459770109</c:v>
                </c:pt>
                <c:pt idx="23">
                  <c:v>62.248628884826331</c:v>
                </c:pt>
                <c:pt idx="24">
                  <c:v>60.339409176618474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1B5-4F8F-AD73-B1B630C7FD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9_NY.xlsx]Data'!$H$36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07A-44A9-8A5B-4C79FCB9C6E6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07A-44A9-8A5B-4C79FCB9C6E6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107A-44A9-8A5B-4C79FCB9C6E6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07A-44A9-8A5B-4C79FCB9C6E6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07A-44A9-8A5B-4C79FCB9C6E6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07A-44A9-8A5B-4C79FCB9C6E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9_NY.xlsx]Data'!$I$35:$AG$35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9_NY.xlsx]Data'!$I$36:$AG$36</c:f>
              <c:numCache>
                <c:formatCode>0</c:formatCode>
                <c:ptCount val="25"/>
                <c:pt idx="0">
                  <c:v>6.0518731988472618</c:v>
                </c:pt>
                <c:pt idx="1">
                  <c:v>2.5</c:v>
                </c:pt>
                <c:pt idx="2">
                  <c:v>2.5157232704402519</c:v>
                </c:pt>
                <c:pt idx="3">
                  <c:v>3.125</c:v>
                </c:pt>
                <c:pt idx="4">
                  <c:v>2.7450980392156863</c:v>
                </c:pt>
                <c:pt idx="5">
                  <c:v>3.9840637450199203</c:v>
                </c:pt>
                <c:pt idx="6">
                  <c:v>3.3185840707964607</c:v>
                </c:pt>
                <c:pt idx="7">
                  <c:v>4.838709677419355</c:v>
                </c:pt>
                <c:pt idx="8">
                  <c:v>4.2553191489361701</c:v>
                </c:pt>
                <c:pt idx="9">
                  <c:v>1.0204081632653061</c:v>
                </c:pt>
                <c:pt idx="10">
                  <c:v>6.9651741293532341</c:v>
                </c:pt>
                <c:pt idx="11">
                  <c:v>3.4682080924855487</c:v>
                </c:pt>
                <c:pt idx="12">
                  <c:v>6.8376068376068382</c:v>
                </c:pt>
                <c:pt idx="13">
                  <c:v>4</c:v>
                </c:pt>
                <c:pt idx="14">
                  <c:v>4.8543689320388346</c:v>
                </c:pt>
                <c:pt idx="15">
                  <c:v>6.0301507537688437</c:v>
                </c:pt>
                <c:pt idx="16">
                  <c:v>5.2631578947368416</c:v>
                </c:pt>
                <c:pt idx="17">
                  <c:v>3.8095238095238098</c:v>
                </c:pt>
                <c:pt idx="18">
                  <c:v>3.4013605442176873</c:v>
                </c:pt>
                <c:pt idx="19">
                  <c:v>5.7692307692307692</c:v>
                </c:pt>
                <c:pt idx="20">
                  <c:v>3.2653061224489797</c:v>
                </c:pt>
                <c:pt idx="21">
                  <c:v>4</c:v>
                </c:pt>
                <c:pt idx="22">
                  <c:v>4.1188860285513691</c:v>
                </c:pt>
                <c:pt idx="23">
                  <c:v>3.7802197802197806</c:v>
                </c:pt>
                <c:pt idx="24">
                  <c:v>4.0012217470983504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7A-44A9-8A5B-4C79FCB9C6E6}"/>
            </c:ext>
          </c:extLst>
        </c:ser>
        <c:ser>
          <c:idx val="1"/>
          <c:order val="1"/>
          <c:tx>
            <c:strRef>
              <c:f>'[Psykisk hälsa 9_NY.xlsx]Data'!$H$37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07A-44A9-8A5B-4C79FCB9C6E6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07A-44A9-8A5B-4C79FCB9C6E6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107A-44A9-8A5B-4C79FCB9C6E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9_NY.xlsx]Data'!$I$35:$AG$35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9_NY.xlsx]Data'!$I$37:$AG$37</c:f>
              <c:numCache>
                <c:formatCode>0</c:formatCode>
                <c:ptCount val="25"/>
                <c:pt idx="0">
                  <c:v>9.5975232198142422</c:v>
                </c:pt>
                <c:pt idx="1">
                  <c:v>7.0652173913043477</c:v>
                </c:pt>
                <c:pt idx="2">
                  <c:v>7.8571428571428568</c:v>
                </c:pt>
                <c:pt idx="3">
                  <c:v>8.724832214765101</c:v>
                </c:pt>
                <c:pt idx="4">
                  <c:v>12.109375</c:v>
                </c:pt>
                <c:pt idx="5">
                  <c:v>10.833333333333334</c:v>
                </c:pt>
                <c:pt idx="6">
                  <c:v>10.606060606060606</c:v>
                </c:pt>
                <c:pt idx="7">
                  <c:v>10.344827586206897</c:v>
                </c:pt>
                <c:pt idx="8">
                  <c:v>11.965811965811966</c:v>
                </c:pt>
                <c:pt idx="9">
                  <c:v>14.102564102564102</c:v>
                </c:pt>
                <c:pt idx="10">
                  <c:v>10.294117647058822</c:v>
                </c:pt>
                <c:pt idx="11">
                  <c:v>12.607449856733524</c:v>
                </c:pt>
                <c:pt idx="12">
                  <c:v>8.1967213114754092</c:v>
                </c:pt>
                <c:pt idx="13">
                  <c:v>6.7226890756302522</c:v>
                </c:pt>
                <c:pt idx="14">
                  <c:v>9.1194968553459113</c:v>
                </c:pt>
                <c:pt idx="15">
                  <c:v>12.307692307692308</c:v>
                </c:pt>
                <c:pt idx="16">
                  <c:v>9.7701149425287355</c:v>
                </c:pt>
                <c:pt idx="17">
                  <c:v>6.7796610169491522</c:v>
                </c:pt>
                <c:pt idx="18">
                  <c:v>12.686567164179104</c:v>
                </c:pt>
                <c:pt idx="19">
                  <c:v>5.0847457627118651</c:v>
                </c:pt>
                <c:pt idx="20">
                  <c:v>7.3275862068965507</c:v>
                </c:pt>
                <c:pt idx="21">
                  <c:v>16.666666666666664</c:v>
                </c:pt>
                <c:pt idx="22">
                  <c:v>10.047169811320755</c:v>
                </c:pt>
                <c:pt idx="23">
                  <c:v>9.8190045248868785</c:v>
                </c:pt>
                <c:pt idx="24">
                  <c:v>9.9689922480620154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07A-44A9-8A5B-4C79FCB9C6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9_NY.xlsx]Data'!$H$39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D7D-4F6C-A438-C18163499815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D7D-4F6C-A438-C18163499815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9D7D-4F6C-A438-C18163499815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D7D-4F6C-A438-C18163499815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D7D-4F6C-A438-C18163499815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D7D-4F6C-A438-C1816349981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9_NY.xlsx]Data'!$I$38:$AG$38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9_NY.xlsx]Data'!$I$39:$AG$39</c:f>
              <c:numCache>
                <c:formatCode>0</c:formatCode>
                <c:ptCount val="25"/>
                <c:pt idx="0">
                  <c:v>22.6628895184136</c:v>
                </c:pt>
                <c:pt idx="1">
                  <c:v>12.315270935960591</c:v>
                </c:pt>
                <c:pt idx="2">
                  <c:v>19.62025316455696</c:v>
                </c:pt>
                <c:pt idx="3">
                  <c:v>22.413793103448278</c:v>
                </c:pt>
                <c:pt idx="4">
                  <c:v>22.178988326848248</c:v>
                </c:pt>
                <c:pt idx="5">
                  <c:v>18.072289156626507</c:v>
                </c:pt>
                <c:pt idx="6">
                  <c:v>17.857142857142858</c:v>
                </c:pt>
                <c:pt idx="7">
                  <c:v>12.903225806451612</c:v>
                </c:pt>
                <c:pt idx="8">
                  <c:v>26.041666666666668</c:v>
                </c:pt>
                <c:pt idx="9">
                  <c:v>20</c:v>
                </c:pt>
                <c:pt idx="10">
                  <c:v>23.671497584541061</c:v>
                </c:pt>
                <c:pt idx="11">
                  <c:v>20.285714285714285</c:v>
                </c:pt>
                <c:pt idx="12">
                  <c:v>19.834710743801654</c:v>
                </c:pt>
                <c:pt idx="13">
                  <c:v>17.171717171717169</c:v>
                </c:pt>
                <c:pt idx="14">
                  <c:v>22.012578616352201</c:v>
                </c:pt>
                <c:pt idx="15">
                  <c:v>18.781725888324875</c:v>
                </c:pt>
                <c:pt idx="16">
                  <c:v>18.96551724137931</c:v>
                </c:pt>
                <c:pt idx="17">
                  <c:v>24.074074074074073</c:v>
                </c:pt>
                <c:pt idx="18">
                  <c:v>18.055555555555554</c:v>
                </c:pt>
                <c:pt idx="19">
                  <c:v>16.981132075471699</c:v>
                </c:pt>
                <c:pt idx="20">
                  <c:v>19.838056680161944</c:v>
                </c:pt>
                <c:pt idx="21">
                  <c:v>13.157894736842104</c:v>
                </c:pt>
                <c:pt idx="22">
                  <c:v>19.883855981416957</c:v>
                </c:pt>
                <c:pt idx="23">
                  <c:v>17.971141233056407</c:v>
                </c:pt>
                <c:pt idx="24">
                  <c:v>19.220266990291261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7D-4F6C-A438-C18163499815}"/>
            </c:ext>
          </c:extLst>
        </c:ser>
        <c:ser>
          <c:idx val="1"/>
          <c:order val="1"/>
          <c:tx>
            <c:strRef>
              <c:f>'[Psykisk hälsa 9_NY.xlsx]Data'!$H$40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D7D-4F6C-A438-C18163499815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D7D-4F6C-A438-C18163499815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9D7D-4F6C-A438-C1816349981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9_NY.xlsx]Data'!$I$38:$AG$38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9_NY.xlsx]Data'!$I$40:$AG$40</c:f>
              <c:numCache>
                <c:formatCode>0</c:formatCode>
                <c:ptCount val="25"/>
                <c:pt idx="0">
                  <c:v>33.333333333333329</c:v>
                </c:pt>
                <c:pt idx="1">
                  <c:v>32.432432432432435</c:v>
                </c:pt>
                <c:pt idx="2">
                  <c:v>31.884057971014489</c:v>
                </c:pt>
                <c:pt idx="3">
                  <c:v>33.222591362126245</c:v>
                </c:pt>
                <c:pt idx="4">
                  <c:v>33.725490196078432</c:v>
                </c:pt>
                <c:pt idx="5">
                  <c:v>35.930735930735928</c:v>
                </c:pt>
                <c:pt idx="6">
                  <c:v>32.378854625550666</c:v>
                </c:pt>
                <c:pt idx="7">
                  <c:v>35.593220338983052</c:v>
                </c:pt>
                <c:pt idx="8">
                  <c:v>43.859649122807014</c:v>
                </c:pt>
                <c:pt idx="9">
                  <c:v>30.76923076923077</c:v>
                </c:pt>
                <c:pt idx="10">
                  <c:v>36.407766990291265</c:v>
                </c:pt>
                <c:pt idx="11">
                  <c:v>36.494252873563219</c:v>
                </c:pt>
                <c:pt idx="12">
                  <c:v>31.707317073170731</c:v>
                </c:pt>
                <c:pt idx="13">
                  <c:v>31.932773109243694</c:v>
                </c:pt>
                <c:pt idx="14">
                  <c:v>29.595015576323984</c:v>
                </c:pt>
                <c:pt idx="15">
                  <c:v>35.714285714285715</c:v>
                </c:pt>
                <c:pt idx="16">
                  <c:v>37.142857142857146</c:v>
                </c:pt>
                <c:pt idx="17">
                  <c:v>32.773109243697476</c:v>
                </c:pt>
                <c:pt idx="18">
                  <c:v>32.558139534883722</c:v>
                </c:pt>
                <c:pt idx="19">
                  <c:v>36.666666666666664</c:v>
                </c:pt>
                <c:pt idx="20">
                  <c:v>28.193832599118945</c:v>
                </c:pt>
                <c:pt idx="21">
                  <c:v>47.457627118644069</c:v>
                </c:pt>
                <c:pt idx="22">
                  <c:v>33.807491702228546</c:v>
                </c:pt>
                <c:pt idx="23">
                  <c:v>32.527372262773724</c:v>
                </c:pt>
                <c:pt idx="24">
                  <c:v>33.369734789391572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D7D-4F6C-A438-C181634998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9_NY.xlsx]Data'!$H$42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B97-4DE9-AFD0-049C23B611CA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B97-4DE9-AFD0-049C23B611CA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7B97-4DE9-AFD0-049C23B611CA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7B97-4DE9-AFD0-049C23B611CA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B97-4DE9-AFD0-049C23B611CA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B97-4DE9-AFD0-049C23B611C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9_NY.xlsx]Data'!$I$41:$AG$41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9_NY.xlsx]Data'!$I$42:$AG$42</c:f>
              <c:numCache>
                <c:formatCode>0</c:formatCode>
                <c:ptCount val="25"/>
                <c:pt idx="0">
                  <c:v>11.680911680911681</c:v>
                </c:pt>
                <c:pt idx="1">
                  <c:v>14.356435643564355</c:v>
                </c:pt>
                <c:pt idx="2">
                  <c:v>11.320754716981133</c:v>
                </c:pt>
                <c:pt idx="3">
                  <c:v>8.3044982698961931</c:v>
                </c:pt>
                <c:pt idx="4">
                  <c:v>12.062256809338521</c:v>
                </c:pt>
                <c:pt idx="5">
                  <c:v>19.183673469387756</c:v>
                </c:pt>
                <c:pt idx="6">
                  <c:v>11.258278145695364</c:v>
                </c:pt>
                <c:pt idx="7">
                  <c:v>14.0625</c:v>
                </c:pt>
                <c:pt idx="8">
                  <c:v>26.086956521739129</c:v>
                </c:pt>
                <c:pt idx="9">
                  <c:v>9.375</c:v>
                </c:pt>
                <c:pt idx="10">
                  <c:v>12.244897959183673</c:v>
                </c:pt>
                <c:pt idx="11">
                  <c:v>11.560693641618498</c:v>
                </c:pt>
                <c:pt idx="12">
                  <c:v>12.820512820512819</c:v>
                </c:pt>
                <c:pt idx="13">
                  <c:v>10.1010101010101</c:v>
                </c:pt>
                <c:pt idx="14">
                  <c:v>13.20754716981132</c:v>
                </c:pt>
                <c:pt idx="15">
                  <c:v>10.44776119402985</c:v>
                </c:pt>
                <c:pt idx="16">
                  <c:v>10.404624277456648</c:v>
                </c:pt>
                <c:pt idx="17">
                  <c:v>9.0090090090090094</c:v>
                </c:pt>
                <c:pt idx="18">
                  <c:v>14.383561643835616</c:v>
                </c:pt>
                <c:pt idx="19">
                  <c:v>9.433962264150944</c:v>
                </c:pt>
                <c:pt idx="20">
                  <c:v>10.2880658436214</c:v>
                </c:pt>
                <c:pt idx="21">
                  <c:v>14.864864864864865</c:v>
                </c:pt>
                <c:pt idx="22">
                  <c:v>12.252042007001167</c:v>
                </c:pt>
                <c:pt idx="23">
                  <c:v>12.549537648612946</c:v>
                </c:pt>
                <c:pt idx="24">
                  <c:v>12.35509456985967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97-4DE9-AFD0-049C23B611CA}"/>
            </c:ext>
          </c:extLst>
        </c:ser>
        <c:ser>
          <c:idx val="1"/>
          <c:order val="1"/>
          <c:tx>
            <c:strRef>
              <c:f>'[Psykisk hälsa 9_NY.xlsx]Data'!$H$43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B97-4DE9-AFD0-049C23B611CA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B97-4DE9-AFD0-049C23B611CA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7B97-4DE9-AFD0-049C23B611C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9_NY.xlsx]Data'!$I$41:$AG$41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9_NY.xlsx]Data'!$I$43:$AG$43</c:f>
              <c:numCache>
                <c:formatCode>0</c:formatCode>
                <c:ptCount val="25"/>
                <c:pt idx="0">
                  <c:v>21.495327102803738</c:v>
                </c:pt>
                <c:pt idx="1">
                  <c:v>27.868852459016392</c:v>
                </c:pt>
                <c:pt idx="2">
                  <c:v>29.927007299270077</c:v>
                </c:pt>
                <c:pt idx="3">
                  <c:v>27.424749163879596</c:v>
                </c:pt>
                <c:pt idx="4">
                  <c:v>27.058823529411764</c:v>
                </c:pt>
                <c:pt idx="5">
                  <c:v>26.890756302521009</c:v>
                </c:pt>
                <c:pt idx="6">
                  <c:v>29.437229437229441</c:v>
                </c:pt>
                <c:pt idx="7">
                  <c:v>29.310344827586203</c:v>
                </c:pt>
                <c:pt idx="8">
                  <c:v>34.210526315789473</c:v>
                </c:pt>
                <c:pt idx="9">
                  <c:v>30.76923076923077</c:v>
                </c:pt>
                <c:pt idx="10">
                  <c:v>30.288461538461537</c:v>
                </c:pt>
                <c:pt idx="11">
                  <c:v>31.28654970760234</c:v>
                </c:pt>
                <c:pt idx="12">
                  <c:v>31.707317073170731</c:v>
                </c:pt>
                <c:pt idx="13">
                  <c:v>18.64406779661017</c:v>
                </c:pt>
                <c:pt idx="14">
                  <c:v>22.327044025157232</c:v>
                </c:pt>
                <c:pt idx="15">
                  <c:v>37.113402061855673</c:v>
                </c:pt>
                <c:pt idx="16">
                  <c:v>35.593220338983052</c:v>
                </c:pt>
                <c:pt idx="17">
                  <c:v>27.966101694915253</c:v>
                </c:pt>
                <c:pt idx="18">
                  <c:v>36.153846153846153</c:v>
                </c:pt>
                <c:pt idx="19">
                  <c:v>37.288135593220339</c:v>
                </c:pt>
                <c:pt idx="20">
                  <c:v>29.385964912280706</c:v>
                </c:pt>
                <c:pt idx="21">
                  <c:v>41.379310344827587</c:v>
                </c:pt>
                <c:pt idx="22">
                  <c:v>28.971076339497394</c:v>
                </c:pt>
                <c:pt idx="23">
                  <c:v>28.136363636363637</c:v>
                </c:pt>
                <c:pt idx="24">
                  <c:v>28.684948582112806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B97-4DE9-AFD0-049C23B611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9_NY.xlsx]Data'!$H$45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5D4-47A3-AFCE-1D0116CA9314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5D4-47A3-AFCE-1D0116CA9314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85D4-47A3-AFCE-1D0116CA9314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5D4-47A3-AFCE-1D0116CA9314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5D4-47A3-AFCE-1D0116CA9314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5D4-47A3-AFCE-1D0116CA931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9_NY.xlsx]Data'!$I$44:$AG$44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9_NY.xlsx]Data'!$I$45:$AG$45</c:f>
              <c:numCache>
                <c:formatCode>0</c:formatCode>
                <c:ptCount val="25"/>
                <c:pt idx="0">
                  <c:v>14.782608695652174</c:v>
                </c:pt>
                <c:pt idx="1">
                  <c:v>18.592964824120603</c:v>
                </c:pt>
                <c:pt idx="2">
                  <c:v>15.18987341772152</c:v>
                </c:pt>
                <c:pt idx="3">
                  <c:v>15.547703180212014</c:v>
                </c:pt>
                <c:pt idx="4">
                  <c:v>18.217054263565892</c:v>
                </c:pt>
                <c:pt idx="5">
                  <c:v>19.183673469387756</c:v>
                </c:pt>
                <c:pt idx="6">
                  <c:v>12.053571428571429</c:v>
                </c:pt>
                <c:pt idx="7">
                  <c:v>8.064516129032258</c:v>
                </c:pt>
                <c:pt idx="8">
                  <c:v>22.340425531914892</c:v>
                </c:pt>
                <c:pt idx="9">
                  <c:v>15.463917525773196</c:v>
                </c:pt>
                <c:pt idx="10">
                  <c:v>17.587939698492463</c:v>
                </c:pt>
                <c:pt idx="11">
                  <c:v>15.028901734104046</c:v>
                </c:pt>
                <c:pt idx="12">
                  <c:v>12.711864406779661</c:v>
                </c:pt>
                <c:pt idx="13">
                  <c:v>14.285714285714285</c:v>
                </c:pt>
                <c:pt idx="14">
                  <c:v>12.618296529968454</c:v>
                </c:pt>
                <c:pt idx="15">
                  <c:v>20.5</c:v>
                </c:pt>
                <c:pt idx="16">
                  <c:v>18.604651162790699</c:v>
                </c:pt>
                <c:pt idx="17">
                  <c:v>14.545454545454545</c:v>
                </c:pt>
                <c:pt idx="18">
                  <c:v>18.620689655172416</c:v>
                </c:pt>
                <c:pt idx="19">
                  <c:v>28.30188679245283</c:v>
                </c:pt>
                <c:pt idx="20">
                  <c:v>17.142857142857142</c:v>
                </c:pt>
                <c:pt idx="21">
                  <c:v>26.315789473684209</c:v>
                </c:pt>
                <c:pt idx="22">
                  <c:v>16.260543580131209</c:v>
                </c:pt>
                <c:pt idx="23">
                  <c:v>14.896430145438519</c:v>
                </c:pt>
                <c:pt idx="24">
                  <c:v>15.787058283616338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D4-47A3-AFCE-1D0116CA9314}"/>
            </c:ext>
          </c:extLst>
        </c:ser>
        <c:ser>
          <c:idx val="1"/>
          <c:order val="1"/>
          <c:tx>
            <c:strRef>
              <c:f>'[Psykisk hälsa 9_NY.xlsx]Data'!$H$46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5D4-47A3-AFCE-1D0116CA9314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85D4-47A3-AFCE-1D0116CA9314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85D4-47A3-AFCE-1D0116CA931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9_NY.xlsx]Data'!$I$44:$AG$44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9_NY.xlsx]Data'!$I$46:$AG$46</c:f>
              <c:numCache>
                <c:formatCode>0</c:formatCode>
                <c:ptCount val="25"/>
                <c:pt idx="0">
                  <c:v>22.8125</c:v>
                </c:pt>
                <c:pt idx="1">
                  <c:v>25.683060109289617</c:v>
                </c:pt>
                <c:pt idx="2">
                  <c:v>24.46043165467626</c:v>
                </c:pt>
                <c:pt idx="3">
                  <c:v>24.496644295302016</c:v>
                </c:pt>
                <c:pt idx="4">
                  <c:v>28.000000000000004</c:v>
                </c:pt>
                <c:pt idx="5">
                  <c:v>27.966101694915253</c:v>
                </c:pt>
                <c:pt idx="6">
                  <c:v>23.861171366594363</c:v>
                </c:pt>
                <c:pt idx="7">
                  <c:v>25.423728813559322</c:v>
                </c:pt>
                <c:pt idx="8">
                  <c:v>32.142857142857146</c:v>
                </c:pt>
                <c:pt idx="9">
                  <c:v>23.376623376623375</c:v>
                </c:pt>
                <c:pt idx="10">
                  <c:v>23.300970873786408</c:v>
                </c:pt>
                <c:pt idx="11">
                  <c:v>31.304347826086961</c:v>
                </c:pt>
                <c:pt idx="12">
                  <c:v>34.42622950819672</c:v>
                </c:pt>
                <c:pt idx="13">
                  <c:v>15.966386554621847</c:v>
                </c:pt>
                <c:pt idx="14">
                  <c:v>20.754716981132077</c:v>
                </c:pt>
                <c:pt idx="15">
                  <c:v>23.979591836734691</c:v>
                </c:pt>
                <c:pt idx="16">
                  <c:v>27.011494252873565</c:v>
                </c:pt>
                <c:pt idx="17">
                  <c:v>23.684210526315788</c:v>
                </c:pt>
                <c:pt idx="18">
                  <c:v>29.770992366412212</c:v>
                </c:pt>
                <c:pt idx="19">
                  <c:v>23.728813559322035</c:v>
                </c:pt>
                <c:pt idx="20">
                  <c:v>23.111111111111111</c:v>
                </c:pt>
                <c:pt idx="21">
                  <c:v>27.586206896551722</c:v>
                </c:pt>
                <c:pt idx="22">
                  <c:v>25.392670157068064</c:v>
                </c:pt>
                <c:pt idx="23">
                  <c:v>26.739926739926741</c:v>
                </c:pt>
                <c:pt idx="24">
                  <c:v>25.853429376761667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5D4-47A3-AFCE-1D0116CA93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9_NY.xlsx]Data'!$H$48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A74-4E61-B51E-84924F794BB8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A74-4E61-B51E-84924F794BB8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6A74-4E61-B51E-84924F794BB8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A74-4E61-B51E-84924F794BB8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A74-4E61-B51E-84924F794BB8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A74-4E61-B51E-84924F794BB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9_NY.xlsx]Data'!$I$47:$AG$47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9_NY.xlsx]Data'!$I$48:$AG$48</c:f>
              <c:numCache>
                <c:formatCode>0</c:formatCode>
                <c:ptCount val="25"/>
                <c:pt idx="0">
                  <c:v>63.17694063926939</c:v>
                </c:pt>
                <c:pt idx="1">
                  <c:v>65.196078431372555</c:v>
                </c:pt>
                <c:pt idx="2">
                  <c:v>61.218749999999993</c:v>
                </c:pt>
                <c:pt idx="3">
                  <c:v>64.409604519774035</c:v>
                </c:pt>
                <c:pt idx="4">
                  <c:v>65.49213836477989</c:v>
                </c:pt>
                <c:pt idx="5">
                  <c:v>60.47080052493439</c:v>
                </c:pt>
                <c:pt idx="6">
                  <c:v>65.93500363108204</c:v>
                </c:pt>
                <c:pt idx="7">
                  <c:v>66.660156249999986</c:v>
                </c:pt>
                <c:pt idx="8">
                  <c:v>65.111683848797242</c:v>
                </c:pt>
                <c:pt idx="9">
                  <c:v>65.518707482993221</c:v>
                </c:pt>
                <c:pt idx="10">
                  <c:v>61.834935897435862</c:v>
                </c:pt>
                <c:pt idx="11">
                  <c:v>66.185263653484014</c:v>
                </c:pt>
                <c:pt idx="12">
                  <c:v>59.989669421487619</c:v>
                </c:pt>
                <c:pt idx="13">
                  <c:v>70.804455445544534</c:v>
                </c:pt>
                <c:pt idx="14">
                  <c:v>65.100662589194698</c:v>
                </c:pt>
                <c:pt idx="15">
                  <c:v>63.327175697865378</c:v>
                </c:pt>
                <c:pt idx="16">
                  <c:v>59.957627118644055</c:v>
                </c:pt>
                <c:pt idx="17">
                  <c:v>62.979351032448363</c:v>
                </c:pt>
                <c:pt idx="18">
                  <c:v>63.151565995525729</c:v>
                </c:pt>
                <c:pt idx="19">
                  <c:v>66.064814814814795</c:v>
                </c:pt>
                <c:pt idx="20">
                  <c:v>63.617197875166006</c:v>
                </c:pt>
                <c:pt idx="21">
                  <c:v>62.121710526315802</c:v>
                </c:pt>
                <c:pt idx="22">
                  <c:v>64.022184300341209</c:v>
                </c:pt>
                <c:pt idx="23">
                  <c:v>64.648812079576459</c:v>
                </c:pt>
                <c:pt idx="24">
                  <c:v>64.239230120959789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74-4E61-B51E-84924F794BB8}"/>
            </c:ext>
          </c:extLst>
        </c:ser>
        <c:ser>
          <c:idx val="1"/>
          <c:order val="1"/>
          <c:tx>
            <c:strRef>
              <c:f>'[Psykisk hälsa 9_NY.xlsx]Data'!$H$49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A74-4E61-B51E-84924F794BB8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A74-4E61-B51E-84924F794BB8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6A74-4E61-B51E-84924F794BB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9_NY.xlsx]Data'!$I$47:$AG$47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9_NY.xlsx]Data'!$I$49:$AG$49</c:f>
              <c:numCache>
                <c:formatCode>0</c:formatCode>
                <c:ptCount val="25"/>
                <c:pt idx="0">
                  <c:v>47.26681957186544</c:v>
                </c:pt>
                <c:pt idx="1">
                  <c:v>52.829301075268823</c:v>
                </c:pt>
                <c:pt idx="2">
                  <c:v>48.77083333333335</c:v>
                </c:pt>
                <c:pt idx="3">
                  <c:v>46.647414741474151</c:v>
                </c:pt>
                <c:pt idx="4">
                  <c:v>47.827842377260993</c:v>
                </c:pt>
                <c:pt idx="5">
                  <c:v>48.354166666666671</c:v>
                </c:pt>
                <c:pt idx="6">
                  <c:v>52.08692528735633</c:v>
                </c:pt>
                <c:pt idx="7">
                  <c:v>44.717514124293764</c:v>
                </c:pt>
                <c:pt idx="8">
                  <c:v>44.544159544159548</c:v>
                </c:pt>
                <c:pt idx="9">
                  <c:v>52.788461538461533</c:v>
                </c:pt>
                <c:pt idx="10">
                  <c:v>48.050239234449748</c:v>
                </c:pt>
                <c:pt idx="11">
                  <c:v>50.933663833805454</c:v>
                </c:pt>
                <c:pt idx="12">
                  <c:v>49.356666666666648</c:v>
                </c:pt>
                <c:pt idx="13">
                  <c:v>51.814738292011029</c:v>
                </c:pt>
                <c:pt idx="14">
                  <c:v>52.259174311926628</c:v>
                </c:pt>
                <c:pt idx="15">
                  <c:v>47.624158249158235</c:v>
                </c:pt>
                <c:pt idx="16">
                  <c:v>44.625706214689274</c:v>
                </c:pt>
                <c:pt idx="17">
                  <c:v>49.520308123249301</c:v>
                </c:pt>
                <c:pt idx="18">
                  <c:v>45.30246913580244</c:v>
                </c:pt>
                <c:pt idx="19">
                  <c:v>50.361111111111114</c:v>
                </c:pt>
                <c:pt idx="20">
                  <c:v>49.379470672389125</c:v>
                </c:pt>
                <c:pt idx="21">
                  <c:v>45.166666666666671</c:v>
                </c:pt>
                <c:pt idx="22">
                  <c:v>49.067187378565343</c:v>
                </c:pt>
                <c:pt idx="23">
                  <c:v>51.13712561466243</c:v>
                </c:pt>
                <c:pt idx="24">
                  <c:v>49.776726427622883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A74-4E61-B51E-84924F794B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9_NY.xlsx]Data'!$H$15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642-420B-AAC6-2E5049F8948A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642-420B-AAC6-2E5049F8948A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A642-420B-AAC6-2E5049F8948A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A642-420B-AAC6-2E5049F8948A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642-420B-AAC6-2E5049F8948A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642-420B-AAC6-2E5049F8948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9_NY.xlsx]Data'!$I$14:$AG$14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9_NY.xlsx]Data'!$I$15:$AG$15</c:f>
              <c:numCache>
                <c:formatCode>0</c:formatCode>
                <c:ptCount val="25"/>
                <c:pt idx="0">
                  <c:v>71.304347826086953</c:v>
                </c:pt>
                <c:pt idx="1">
                  <c:v>71.428571428571431</c:v>
                </c:pt>
                <c:pt idx="2">
                  <c:v>64.968152866242036</c:v>
                </c:pt>
                <c:pt idx="3">
                  <c:v>67.48251748251748</c:v>
                </c:pt>
                <c:pt idx="4">
                  <c:v>64.822134387351781</c:v>
                </c:pt>
                <c:pt idx="5">
                  <c:v>70.325203252032523</c:v>
                </c:pt>
                <c:pt idx="6">
                  <c:v>73.392461197339244</c:v>
                </c:pt>
                <c:pt idx="7">
                  <c:v>65.573770491803273</c:v>
                </c:pt>
                <c:pt idx="8">
                  <c:v>57.608695652173914</c:v>
                </c:pt>
                <c:pt idx="9">
                  <c:v>72.916666666666657</c:v>
                </c:pt>
                <c:pt idx="10">
                  <c:v>64.179104477611943</c:v>
                </c:pt>
                <c:pt idx="11">
                  <c:v>66.285714285714278</c:v>
                </c:pt>
                <c:pt idx="12">
                  <c:v>72.881355932203391</c:v>
                </c:pt>
                <c:pt idx="13">
                  <c:v>74</c:v>
                </c:pt>
                <c:pt idx="14">
                  <c:v>71.246006389776369</c:v>
                </c:pt>
                <c:pt idx="15">
                  <c:v>64.321608040200999</c:v>
                </c:pt>
                <c:pt idx="16">
                  <c:v>73.714285714285708</c:v>
                </c:pt>
                <c:pt idx="17">
                  <c:v>63.888888888888886</c:v>
                </c:pt>
                <c:pt idx="18">
                  <c:v>74.825174825174827</c:v>
                </c:pt>
                <c:pt idx="19">
                  <c:v>47.169811320754718</c:v>
                </c:pt>
                <c:pt idx="20">
                  <c:v>69.672131147540981</c:v>
                </c:pt>
                <c:pt idx="21">
                  <c:v>66.666666666666657</c:v>
                </c:pt>
                <c:pt idx="22">
                  <c:v>68.845162801592878</c:v>
                </c:pt>
                <c:pt idx="23">
                  <c:v>70.676031606672524</c:v>
                </c:pt>
                <c:pt idx="24">
                  <c:v>69.482205590346723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42-420B-AAC6-2E5049F8948A}"/>
            </c:ext>
          </c:extLst>
        </c:ser>
        <c:ser>
          <c:idx val="1"/>
          <c:order val="1"/>
          <c:tx>
            <c:strRef>
              <c:f>'[Psykisk hälsa 9_NY.xlsx]Data'!$H$16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A642-420B-AAC6-2E5049F8948A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A642-420B-AAC6-2E5049F8948A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A642-420B-AAC6-2E5049F8948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9_NY.xlsx]Data'!$I$14:$AG$14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9_NY.xlsx]Data'!$I$16:$AG$16</c:f>
              <c:numCache>
                <c:formatCode>0</c:formatCode>
                <c:ptCount val="25"/>
                <c:pt idx="0">
                  <c:v>50.931677018633536</c:v>
                </c:pt>
                <c:pt idx="1">
                  <c:v>45.945945945945951</c:v>
                </c:pt>
                <c:pt idx="2">
                  <c:v>46.428571428571431</c:v>
                </c:pt>
                <c:pt idx="3">
                  <c:v>43.771043771043772</c:v>
                </c:pt>
                <c:pt idx="4">
                  <c:v>42.96875</c:v>
                </c:pt>
                <c:pt idx="5">
                  <c:v>47.659574468085111</c:v>
                </c:pt>
                <c:pt idx="6">
                  <c:v>49.561403508771932</c:v>
                </c:pt>
                <c:pt idx="7">
                  <c:v>36.206896551724135</c:v>
                </c:pt>
                <c:pt idx="8">
                  <c:v>38.053097345132741</c:v>
                </c:pt>
                <c:pt idx="9">
                  <c:v>53.246753246753244</c:v>
                </c:pt>
                <c:pt idx="10">
                  <c:v>49.514563106796118</c:v>
                </c:pt>
                <c:pt idx="11">
                  <c:v>42.521994134897362</c:v>
                </c:pt>
                <c:pt idx="12">
                  <c:v>54.098360655737707</c:v>
                </c:pt>
                <c:pt idx="13">
                  <c:v>57.983193277310932</c:v>
                </c:pt>
                <c:pt idx="14">
                  <c:v>50</c:v>
                </c:pt>
                <c:pt idx="15">
                  <c:v>43.589743589743591</c:v>
                </c:pt>
                <c:pt idx="16">
                  <c:v>45.454545454545453</c:v>
                </c:pt>
                <c:pt idx="17">
                  <c:v>44.827586206896555</c:v>
                </c:pt>
                <c:pt idx="18">
                  <c:v>44.186046511627907</c:v>
                </c:pt>
                <c:pt idx="19">
                  <c:v>36.206896551724135</c:v>
                </c:pt>
                <c:pt idx="20">
                  <c:v>52.46636771300448</c:v>
                </c:pt>
                <c:pt idx="21">
                  <c:v>39.655172413793103</c:v>
                </c:pt>
                <c:pt idx="22">
                  <c:v>46.977629700142785</c:v>
                </c:pt>
                <c:pt idx="23">
                  <c:v>51.901053595968847</c:v>
                </c:pt>
                <c:pt idx="24">
                  <c:v>48.660924040720438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642-420B-AAC6-2E5049F894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9_NY.xlsx]Data'!$H$18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6DF-4E33-AEE6-A024CFC53A2C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6DF-4E33-AEE6-A024CFC53A2C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F6DF-4E33-AEE6-A024CFC53A2C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6DF-4E33-AEE6-A024CFC53A2C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6DF-4E33-AEE6-A024CFC53A2C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6DF-4E33-AEE6-A024CFC53A2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9_NY.xlsx]Data'!$I$17:$AG$17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9_NY.xlsx]Data'!$I$18:$AG$18</c:f>
              <c:numCache>
                <c:formatCode>0</c:formatCode>
                <c:ptCount val="25"/>
                <c:pt idx="0">
                  <c:v>22.349570200573066</c:v>
                </c:pt>
                <c:pt idx="1">
                  <c:v>18.592964824120603</c:v>
                </c:pt>
                <c:pt idx="2">
                  <c:v>26.415094339622641</c:v>
                </c:pt>
                <c:pt idx="3">
                  <c:v>26.480836236933797</c:v>
                </c:pt>
                <c:pt idx="4">
                  <c:v>19.291338582677163</c:v>
                </c:pt>
                <c:pt idx="5">
                  <c:v>24.497991967871485</c:v>
                </c:pt>
                <c:pt idx="6">
                  <c:v>20.444444444444446</c:v>
                </c:pt>
                <c:pt idx="7">
                  <c:v>24.193548387096776</c:v>
                </c:pt>
                <c:pt idx="8">
                  <c:v>29.896907216494846</c:v>
                </c:pt>
                <c:pt idx="9">
                  <c:v>17.20430107526882</c:v>
                </c:pt>
                <c:pt idx="10">
                  <c:v>24.378109452736318</c:v>
                </c:pt>
                <c:pt idx="11">
                  <c:v>20.114942528735632</c:v>
                </c:pt>
                <c:pt idx="12">
                  <c:v>24.369747899159663</c:v>
                </c:pt>
                <c:pt idx="13">
                  <c:v>14.85148514851485</c:v>
                </c:pt>
                <c:pt idx="14">
                  <c:v>26.5625</c:v>
                </c:pt>
                <c:pt idx="15">
                  <c:v>23.5</c:v>
                </c:pt>
                <c:pt idx="16">
                  <c:v>29.239766081871345</c:v>
                </c:pt>
                <c:pt idx="17">
                  <c:v>21.818181818181817</c:v>
                </c:pt>
                <c:pt idx="18">
                  <c:v>21.621621621621621</c:v>
                </c:pt>
                <c:pt idx="19">
                  <c:v>17.647058823529413</c:v>
                </c:pt>
                <c:pt idx="20">
                  <c:v>24.279835390946502</c:v>
                </c:pt>
                <c:pt idx="21">
                  <c:v>34.666666666666671</c:v>
                </c:pt>
                <c:pt idx="22">
                  <c:v>23.098460102659825</c:v>
                </c:pt>
                <c:pt idx="23">
                  <c:v>20.747252747252748</c:v>
                </c:pt>
                <c:pt idx="24">
                  <c:v>22.283188538332571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DF-4E33-AEE6-A024CFC53A2C}"/>
            </c:ext>
          </c:extLst>
        </c:ser>
        <c:ser>
          <c:idx val="1"/>
          <c:order val="1"/>
          <c:tx>
            <c:strRef>
              <c:f>'[Psykisk hälsa 9_NY.xlsx]Data'!$H$19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6DF-4E33-AEE6-A024CFC53A2C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6DF-4E33-AEE6-A024CFC53A2C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F6DF-4E33-AEE6-A024CFC53A2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9_NY.xlsx]Data'!$I$17:$AG$17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9_NY.xlsx]Data'!$I$19:$AG$19</c:f>
              <c:numCache>
                <c:formatCode>0</c:formatCode>
                <c:ptCount val="25"/>
                <c:pt idx="0">
                  <c:v>44.548286604361373</c:v>
                </c:pt>
                <c:pt idx="1">
                  <c:v>33.879781420765028</c:v>
                </c:pt>
                <c:pt idx="2">
                  <c:v>35.97122302158273</c:v>
                </c:pt>
                <c:pt idx="3">
                  <c:v>49.498327759197323</c:v>
                </c:pt>
                <c:pt idx="4">
                  <c:v>45.882352941176471</c:v>
                </c:pt>
                <c:pt idx="5">
                  <c:v>38.235294117647058</c:v>
                </c:pt>
                <c:pt idx="6">
                  <c:v>39.696312364425161</c:v>
                </c:pt>
                <c:pt idx="7">
                  <c:v>46.551724137931032</c:v>
                </c:pt>
                <c:pt idx="8">
                  <c:v>51.304347826086961</c:v>
                </c:pt>
                <c:pt idx="9">
                  <c:v>29.487179487179489</c:v>
                </c:pt>
                <c:pt idx="10">
                  <c:v>47.804878048780488</c:v>
                </c:pt>
                <c:pt idx="11">
                  <c:v>39.080459770114942</c:v>
                </c:pt>
                <c:pt idx="12">
                  <c:v>46.341463414634148</c:v>
                </c:pt>
                <c:pt idx="13">
                  <c:v>40.495867768595041</c:v>
                </c:pt>
                <c:pt idx="14">
                  <c:v>39.506172839506171</c:v>
                </c:pt>
                <c:pt idx="15">
                  <c:v>46.153846153846153</c:v>
                </c:pt>
                <c:pt idx="16">
                  <c:v>46.89265536723164</c:v>
                </c:pt>
                <c:pt idx="17">
                  <c:v>41.739130434782609</c:v>
                </c:pt>
                <c:pt idx="18">
                  <c:v>46.268656716417908</c:v>
                </c:pt>
                <c:pt idx="19">
                  <c:v>41.379310344827587</c:v>
                </c:pt>
                <c:pt idx="20">
                  <c:v>47.297297297297298</c:v>
                </c:pt>
                <c:pt idx="21">
                  <c:v>56.666666666666664</c:v>
                </c:pt>
                <c:pt idx="22">
                  <c:v>42.965240009458498</c:v>
                </c:pt>
                <c:pt idx="23">
                  <c:v>40.674874601003189</c:v>
                </c:pt>
                <c:pt idx="24">
                  <c:v>42.183120523201495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6DF-4E33-AEE6-A024CFC53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9_NY.xlsx]Data'!$H$21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567-4A91-8952-497C03C95CC0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567-4A91-8952-497C03C95CC0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9567-4A91-8952-497C03C95CC0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567-4A91-8952-497C03C95CC0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567-4A91-8952-497C03C95CC0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567-4A91-8952-497C03C95CC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9_NY.xlsx]Data'!$I$20:$AG$20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9_NY.xlsx]Data'!$I$21:$AG$21</c:f>
              <c:numCache>
                <c:formatCode>0</c:formatCode>
                <c:ptCount val="25"/>
                <c:pt idx="0">
                  <c:v>27.089337175792505</c:v>
                </c:pt>
                <c:pt idx="1">
                  <c:v>20.19704433497537</c:v>
                </c:pt>
                <c:pt idx="2">
                  <c:v>20.88607594936709</c:v>
                </c:pt>
                <c:pt idx="3">
                  <c:v>23.076923076923077</c:v>
                </c:pt>
                <c:pt idx="4">
                  <c:v>23.282442748091604</c:v>
                </c:pt>
                <c:pt idx="5">
                  <c:v>23.886639676113361</c:v>
                </c:pt>
                <c:pt idx="6">
                  <c:v>20.80536912751678</c:v>
                </c:pt>
                <c:pt idx="7">
                  <c:v>20.967741935483872</c:v>
                </c:pt>
                <c:pt idx="8">
                  <c:v>15.625</c:v>
                </c:pt>
                <c:pt idx="9">
                  <c:v>19.387755102040817</c:v>
                </c:pt>
                <c:pt idx="10">
                  <c:v>18.811881188118811</c:v>
                </c:pt>
                <c:pt idx="11">
                  <c:v>19.540229885057471</c:v>
                </c:pt>
                <c:pt idx="12">
                  <c:v>30.508474576271187</c:v>
                </c:pt>
                <c:pt idx="13">
                  <c:v>11</c:v>
                </c:pt>
                <c:pt idx="14">
                  <c:v>21.794871794871796</c:v>
                </c:pt>
                <c:pt idx="15">
                  <c:v>28.787878787878789</c:v>
                </c:pt>
                <c:pt idx="16">
                  <c:v>28.735632183908045</c:v>
                </c:pt>
                <c:pt idx="17">
                  <c:v>27.27272727272727</c:v>
                </c:pt>
                <c:pt idx="18">
                  <c:v>25.850340136054424</c:v>
                </c:pt>
                <c:pt idx="19">
                  <c:v>20.754716981132077</c:v>
                </c:pt>
                <c:pt idx="20">
                  <c:v>22.267206477732792</c:v>
                </c:pt>
                <c:pt idx="21">
                  <c:v>23.684210526315788</c:v>
                </c:pt>
                <c:pt idx="22">
                  <c:v>22.698671638312749</c:v>
                </c:pt>
                <c:pt idx="23">
                  <c:v>22.110332749562172</c:v>
                </c:pt>
                <c:pt idx="24">
                  <c:v>22.494296577946766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67-4A91-8952-497C03C95CC0}"/>
            </c:ext>
          </c:extLst>
        </c:ser>
        <c:ser>
          <c:idx val="1"/>
          <c:order val="1"/>
          <c:tx>
            <c:strRef>
              <c:f>'[Psykisk hälsa 9_NY.xlsx]Data'!$H$22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567-4A91-8952-497C03C95CC0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567-4A91-8952-497C03C95CC0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9567-4A91-8952-497C03C95CC0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9_NY.xlsx]Data'!$I$20:$AG$20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9_NY.xlsx]Data'!$I$22:$AG$22</c:f>
              <c:numCache>
                <c:formatCode>0</c:formatCode>
                <c:ptCount val="25"/>
                <c:pt idx="0">
                  <c:v>37.1875</c:v>
                </c:pt>
                <c:pt idx="1">
                  <c:v>31.891891891891895</c:v>
                </c:pt>
                <c:pt idx="2">
                  <c:v>36.690647482014391</c:v>
                </c:pt>
                <c:pt idx="3">
                  <c:v>34</c:v>
                </c:pt>
                <c:pt idx="4">
                  <c:v>37.154150197628461</c:v>
                </c:pt>
                <c:pt idx="5">
                  <c:v>35.864978902953588</c:v>
                </c:pt>
                <c:pt idx="6">
                  <c:v>32.391304347826086</c:v>
                </c:pt>
                <c:pt idx="7">
                  <c:v>37.288135593220339</c:v>
                </c:pt>
                <c:pt idx="8">
                  <c:v>48.245614035087719</c:v>
                </c:pt>
                <c:pt idx="9">
                  <c:v>34.615384615384613</c:v>
                </c:pt>
                <c:pt idx="10">
                  <c:v>40.776699029126213</c:v>
                </c:pt>
                <c:pt idx="11">
                  <c:v>32.848837209302324</c:v>
                </c:pt>
                <c:pt idx="12">
                  <c:v>36.065573770491802</c:v>
                </c:pt>
                <c:pt idx="13">
                  <c:v>24.576271186440678</c:v>
                </c:pt>
                <c:pt idx="14">
                  <c:v>34.567901234567898</c:v>
                </c:pt>
                <c:pt idx="15">
                  <c:v>42.051282051282051</c:v>
                </c:pt>
                <c:pt idx="16">
                  <c:v>45.714285714285715</c:v>
                </c:pt>
                <c:pt idx="17">
                  <c:v>36.752136752136757</c:v>
                </c:pt>
                <c:pt idx="18">
                  <c:v>42.748091603053432</c:v>
                </c:pt>
                <c:pt idx="19">
                  <c:v>38.983050847457626</c:v>
                </c:pt>
                <c:pt idx="20">
                  <c:v>37.280701754385966</c:v>
                </c:pt>
                <c:pt idx="21">
                  <c:v>44.067796610169488</c:v>
                </c:pt>
                <c:pt idx="22">
                  <c:v>36.466966611413689</c:v>
                </c:pt>
                <c:pt idx="23">
                  <c:v>35.270086246028143</c:v>
                </c:pt>
                <c:pt idx="24">
                  <c:v>36.056644880174296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567-4A91-8952-497C03C95C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9_NY.xlsx]Data'!$H$24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9D8-4700-BC13-F78E07BFCF0C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9D8-4700-BC13-F78E07BFCF0C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B9D8-4700-BC13-F78E07BFCF0C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9D8-4700-BC13-F78E07BFCF0C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9D8-4700-BC13-F78E07BFCF0C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9D8-4700-BC13-F78E07BFCF0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9_NY.xlsx]Data'!$I$23:$AG$23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9_NY.xlsx]Data'!$I$24:$AG$24</c:f>
              <c:numCache>
                <c:formatCode>0</c:formatCode>
                <c:ptCount val="25"/>
                <c:pt idx="0">
                  <c:v>18.103448275862068</c:v>
                </c:pt>
                <c:pt idx="1">
                  <c:v>17.82178217821782</c:v>
                </c:pt>
                <c:pt idx="2">
                  <c:v>18.354430379746837</c:v>
                </c:pt>
                <c:pt idx="3">
                  <c:v>19.444444444444446</c:v>
                </c:pt>
                <c:pt idx="4">
                  <c:v>16.470588235294116</c:v>
                </c:pt>
                <c:pt idx="5">
                  <c:v>22.672064777327936</c:v>
                </c:pt>
                <c:pt idx="6">
                  <c:v>18.080357142857142</c:v>
                </c:pt>
                <c:pt idx="7">
                  <c:v>17.460317460317459</c:v>
                </c:pt>
                <c:pt idx="8">
                  <c:v>12.76595744680851</c:v>
                </c:pt>
                <c:pt idx="9">
                  <c:v>17.525773195876287</c:v>
                </c:pt>
                <c:pt idx="10">
                  <c:v>18.7192118226601</c:v>
                </c:pt>
                <c:pt idx="11">
                  <c:v>20.285714285714285</c:v>
                </c:pt>
                <c:pt idx="12">
                  <c:v>15.833333333333332</c:v>
                </c:pt>
                <c:pt idx="13">
                  <c:v>7.1428571428571423</c:v>
                </c:pt>
                <c:pt idx="14">
                  <c:v>17.721518987341771</c:v>
                </c:pt>
                <c:pt idx="15">
                  <c:v>14.646464646464647</c:v>
                </c:pt>
                <c:pt idx="16">
                  <c:v>20.930232558139537</c:v>
                </c:pt>
                <c:pt idx="17">
                  <c:v>19.26605504587156</c:v>
                </c:pt>
                <c:pt idx="18">
                  <c:v>17.80821917808219</c:v>
                </c:pt>
                <c:pt idx="19">
                  <c:v>15.09433962264151</c:v>
                </c:pt>
                <c:pt idx="20">
                  <c:v>16.194331983805668</c:v>
                </c:pt>
                <c:pt idx="21">
                  <c:v>20</c:v>
                </c:pt>
                <c:pt idx="22">
                  <c:v>17.93795194774901</c:v>
                </c:pt>
                <c:pt idx="23">
                  <c:v>18.505494505494504</c:v>
                </c:pt>
                <c:pt idx="24">
                  <c:v>18.134715025906736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D8-4700-BC13-F78E07BFCF0C}"/>
            </c:ext>
          </c:extLst>
        </c:ser>
        <c:ser>
          <c:idx val="1"/>
          <c:order val="1"/>
          <c:tx>
            <c:strRef>
              <c:f>'[Psykisk hälsa 9_NY.xlsx]Data'!$H$25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B9D8-4700-BC13-F78E07BFCF0C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9D8-4700-BC13-F78E07BFCF0C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B9D8-4700-BC13-F78E07BFCF0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9_NY.xlsx]Data'!$I$23:$AG$23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9_NY.xlsx]Data'!$I$25:$AG$25</c:f>
              <c:numCache>
                <c:formatCode>0</c:formatCode>
                <c:ptCount val="25"/>
                <c:pt idx="0">
                  <c:v>39.440993788819881</c:v>
                </c:pt>
                <c:pt idx="1">
                  <c:v>27.717391304347828</c:v>
                </c:pt>
                <c:pt idx="2">
                  <c:v>38.686131386861319</c:v>
                </c:pt>
                <c:pt idx="3">
                  <c:v>39.130434782608695</c:v>
                </c:pt>
                <c:pt idx="4">
                  <c:v>42.292490118577078</c:v>
                </c:pt>
                <c:pt idx="5">
                  <c:v>36.708860759493675</c:v>
                </c:pt>
                <c:pt idx="6">
                  <c:v>30.131004366812224</c:v>
                </c:pt>
                <c:pt idx="7">
                  <c:v>41.379310344827587</c:v>
                </c:pt>
                <c:pt idx="8">
                  <c:v>38.738738738738739</c:v>
                </c:pt>
                <c:pt idx="9">
                  <c:v>24.675324675324674</c:v>
                </c:pt>
                <c:pt idx="10">
                  <c:v>36.815920398009951</c:v>
                </c:pt>
                <c:pt idx="11">
                  <c:v>34.693877551020407</c:v>
                </c:pt>
                <c:pt idx="12">
                  <c:v>42.622950819672127</c:v>
                </c:pt>
                <c:pt idx="13">
                  <c:v>32.773109243697476</c:v>
                </c:pt>
                <c:pt idx="14">
                  <c:v>31.25</c:v>
                </c:pt>
                <c:pt idx="15">
                  <c:v>35.078534031413611</c:v>
                </c:pt>
                <c:pt idx="16">
                  <c:v>39.884393063583815</c:v>
                </c:pt>
                <c:pt idx="17">
                  <c:v>32.173913043478258</c:v>
                </c:pt>
                <c:pt idx="18">
                  <c:v>40.458015267175576</c:v>
                </c:pt>
                <c:pt idx="19">
                  <c:v>33.333333333333329</c:v>
                </c:pt>
                <c:pt idx="20">
                  <c:v>35.267857142857146</c:v>
                </c:pt>
                <c:pt idx="21">
                  <c:v>29.310344827586203</c:v>
                </c:pt>
                <c:pt idx="22">
                  <c:v>35.583114715001187</c:v>
                </c:pt>
                <c:pt idx="23">
                  <c:v>34.033805390589308</c:v>
                </c:pt>
                <c:pt idx="24">
                  <c:v>35.051707928549042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9D8-4700-BC13-F78E07BFCF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9_NY.xlsx]Data'!$H$27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64D-4C6A-8A82-203CF14FDF7A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64D-4C6A-8A82-203CF14FDF7A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B64D-4C6A-8A82-203CF14FDF7A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64D-4C6A-8A82-203CF14FDF7A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64D-4C6A-8A82-203CF14FDF7A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64D-4C6A-8A82-203CF14FDF7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9_NY.xlsx]Data'!$I$26:$AG$26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9_NY.xlsx]Data'!$I$27:$AG$27</c:f>
              <c:numCache>
                <c:formatCode>0</c:formatCode>
                <c:ptCount val="25"/>
                <c:pt idx="0">
                  <c:v>42.613636363636367</c:v>
                </c:pt>
                <c:pt idx="1">
                  <c:v>35.353535353535356</c:v>
                </c:pt>
                <c:pt idx="2">
                  <c:v>43.037974683544306</c:v>
                </c:pt>
                <c:pt idx="3">
                  <c:v>40.909090909090914</c:v>
                </c:pt>
                <c:pt idx="4">
                  <c:v>38.82352941176471</c:v>
                </c:pt>
                <c:pt idx="5">
                  <c:v>45.228215767634858</c:v>
                </c:pt>
                <c:pt idx="6">
                  <c:v>39.821029082774054</c:v>
                </c:pt>
                <c:pt idx="7">
                  <c:v>38.70967741935484</c:v>
                </c:pt>
                <c:pt idx="8">
                  <c:v>45.652173913043477</c:v>
                </c:pt>
                <c:pt idx="9">
                  <c:v>37.894736842105267</c:v>
                </c:pt>
                <c:pt idx="10">
                  <c:v>45.959595959595958</c:v>
                </c:pt>
                <c:pt idx="11">
                  <c:v>34.770114942528735</c:v>
                </c:pt>
                <c:pt idx="12">
                  <c:v>48.739495798319325</c:v>
                </c:pt>
                <c:pt idx="13">
                  <c:v>27</c:v>
                </c:pt>
                <c:pt idx="14">
                  <c:v>41.065830721003131</c:v>
                </c:pt>
                <c:pt idx="15">
                  <c:v>43.589743589743591</c:v>
                </c:pt>
                <c:pt idx="16">
                  <c:v>41.807909604519772</c:v>
                </c:pt>
                <c:pt idx="17">
                  <c:v>43.636363636363633</c:v>
                </c:pt>
                <c:pt idx="18">
                  <c:v>42.758620689655174</c:v>
                </c:pt>
                <c:pt idx="19">
                  <c:v>30.76923076923077</c:v>
                </c:pt>
                <c:pt idx="20">
                  <c:v>43.673469387755105</c:v>
                </c:pt>
                <c:pt idx="21">
                  <c:v>38.15789473684211</c:v>
                </c:pt>
                <c:pt idx="22">
                  <c:v>40.796252927400467</c:v>
                </c:pt>
                <c:pt idx="23">
                  <c:v>38.971880492091387</c:v>
                </c:pt>
                <c:pt idx="24">
                  <c:v>40.161930950198595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4D-4C6A-8A82-203CF14FDF7A}"/>
            </c:ext>
          </c:extLst>
        </c:ser>
        <c:ser>
          <c:idx val="1"/>
          <c:order val="1"/>
          <c:tx>
            <c:strRef>
              <c:f>'[Psykisk hälsa 9_NY.xlsx]Data'!$H$28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B64D-4C6A-8A82-203CF14FDF7A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64D-4C6A-8A82-203CF14FDF7A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B64D-4C6A-8A82-203CF14FDF7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9_NY.xlsx]Data'!$I$26:$AG$26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9_NY.xlsx]Data'!$I$28:$AG$28</c:f>
              <c:numCache>
                <c:formatCode>0</c:formatCode>
                <c:ptCount val="25"/>
                <c:pt idx="0">
                  <c:v>57.055214723926383</c:v>
                </c:pt>
                <c:pt idx="1">
                  <c:v>40.437158469945359</c:v>
                </c:pt>
                <c:pt idx="2">
                  <c:v>46.715328467153284</c:v>
                </c:pt>
                <c:pt idx="3">
                  <c:v>58.139534883720934</c:v>
                </c:pt>
                <c:pt idx="4">
                  <c:v>53.725490196078432</c:v>
                </c:pt>
                <c:pt idx="5">
                  <c:v>55.744680851063833</c:v>
                </c:pt>
                <c:pt idx="6">
                  <c:v>46.724890829694324</c:v>
                </c:pt>
                <c:pt idx="7">
                  <c:v>55.172413793103445</c:v>
                </c:pt>
                <c:pt idx="8">
                  <c:v>64.912280701754383</c:v>
                </c:pt>
                <c:pt idx="9">
                  <c:v>34.615384615384613</c:v>
                </c:pt>
                <c:pt idx="10">
                  <c:v>53.883495145631066</c:v>
                </c:pt>
                <c:pt idx="11">
                  <c:v>49.421965317919074</c:v>
                </c:pt>
                <c:pt idx="12">
                  <c:v>54.918032786885249</c:v>
                </c:pt>
                <c:pt idx="13">
                  <c:v>49.152542372881356</c:v>
                </c:pt>
                <c:pt idx="14">
                  <c:v>48.923076923076927</c:v>
                </c:pt>
                <c:pt idx="15">
                  <c:v>52.331606217616574</c:v>
                </c:pt>
                <c:pt idx="16">
                  <c:v>59.090909090909093</c:v>
                </c:pt>
                <c:pt idx="17">
                  <c:v>49.565217391304351</c:v>
                </c:pt>
                <c:pt idx="18">
                  <c:v>59.230769230769234</c:v>
                </c:pt>
                <c:pt idx="19">
                  <c:v>55.932203389830505</c:v>
                </c:pt>
                <c:pt idx="20">
                  <c:v>47.533632286995513</c:v>
                </c:pt>
                <c:pt idx="21">
                  <c:v>58.620689655172406</c:v>
                </c:pt>
                <c:pt idx="22">
                  <c:v>51.992409867172675</c:v>
                </c:pt>
                <c:pt idx="23">
                  <c:v>47.883477469276286</c:v>
                </c:pt>
                <c:pt idx="24">
                  <c:v>50.584749727116794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64D-4C6A-8A82-203CF14FDF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9_NY.xlsx]Data'!$H$30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D75-467A-8323-599ABBBD3264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D75-467A-8323-599ABBBD3264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9D75-467A-8323-599ABBBD3264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D75-467A-8323-599ABBBD3264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D75-467A-8323-599ABBBD3264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D75-467A-8323-599ABBBD326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9_NY.xlsx]Data'!$I$29:$AG$29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9_NY.xlsx]Data'!$I$30:$AG$30</c:f>
              <c:numCache>
                <c:formatCode>0</c:formatCode>
                <c:ptCount val="25"/>
                <c:pt idx="0">
                  <c:v>12.39193083573487</c:v>
                </c:pt>
                <c:pt idx="1">
                  <c:v>10.83743842364532</c:v>
                </c:pt>
                <c:pt idx="2">
                  <c:v>12.738853503184714</c:v>
                </c:pt>
                <c:pt idx="3">
                  <c:v>15.034965034965033</c:v>
                </c:pt>
                <c:pt idx="4">
                  <c:v>10.810810810810811</c:v>
                </c:pt>
                <c:pt idx="5">
                  <c:v>14.979757085020243</c:v>
                </c:pt>
                <c:pt idx="6">
                  <c:v>10.398230088495575</c:v>
                </c:pt>
                <c:pt idx="7">
                  <c:v>9.5238095238095237</c:v>
                </c:pt>
                <c:pt idx="8">
                  <c:v>12.631578947368421</c:v>
                </c:pt>
                <c:pt idx="9">
                  <c:v>8.4210526315789469</c:v>
                </c:pt>
                <c:pt idx="10">
                  <c:v>15.763546798029557</c:v>
                </c:pt>
                <c:pt idx="11">
                  <c:v>10.315186246418339</c:v>
                </c:pt>
                <c:pt idx="12">
                  <c:v>21.666666666666668</c:v>
                </c:pt>
                <c:pt idx="13">
                  <c:v>9.0909090909090917</c:v>
                </c:pt>
                <c:pt idx="14">
                  <c:v>9.4043887147335425</c:v>
                </c:pt>
                <c:pt idx="15">
                  <c:v>10.945273631840797</c:v>
                </c:pt>
                <c:pt idx="16">
                  <c:v>14.857142857142858</c:v>
                </c:pt>
                <c:pt idx="17">
                  <c:v>14.285714285714285</c:v>
                </c:pt>
                <c:pt idx="18">
                  <c:v>12.925170068027212</c:v>
                </c:pt>
                <c:pt idx="19">
                  <c:v>7.6923076923076925</c:v>
                </c:pt>
                <c:pt idx="20">
                  <c:v>12.704918032786885</c:v>
                </c:pt>
                <c:pt idx="21">
                  <c:v>13.333333333333334</c:v>
                </c:pt>
                <c:pt idx="22">
                  <c:v>12.255813953488373</c:v>
                </c:pt>
                <c:pt idx="23">
                  <c:v>11.666666666666666</c:v>
                </c:pt>
                <c:pt idx="24">
                  <c:v>12.051671732522797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75-467A-8323-599ABBBD3264}"/>
            </c:ext>
          </c:extLst>
        </c:ser>
        <c:ser>
          <c:idx val="1"/>
          <c:order val="1"/>
          <c:tx>
            <c:strRef>
              <c:f>'[Psykisk hälsa 9_NY.xlsx]Data'!$H$31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D75-467A-8323-599ABBBD3264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D75-467A-8323-599ABBBD3264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9D75-467A-8323-599ABBBD326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9_NY.xlsx]Data'!$I$29:$AG$29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9_NY.xlsx]Data'!$I$31:$AG$31</c:f>
              <c:numCache>
                <c:formatCode>0</c:formatCode>
                <c:ptCount val="25"/>
                <c:pt idx="0">
                  <c:v>28.834355828220858</c:v>
                </c:pt>
                <c:pt idx="1">
                  <c:v>17.486338797814209</c:v>
                </c:pt>
                <c:pt idx="2">
                  <c:v>30</c:v>
                </c:pt>
                <c:pt idx="3">
                  <c:v>30.201342281879196</c:v>
                </c:pt>
                <c:pt idx="4">
                  <c:v>24.313725490196077</c:v>
                </c:pt>
                <c:pt idx="5">
                  <c:v>22.362869198312236</c:v>
                </c:pt>
                <c:pt idx="6">
                  <c:v>19.389978213507625</c:v>
                </c:pt>
                <c:pt idx="7">
                  <c:v>26.785714285714285</c:v>
                </c:pt>
                <c:pt idx="8">
                  <c:v>30.973451327433626</c:v>
                </c:pt>
                <c:pt idx="9">
                  <c:v>17.948717948717949</c:v>
                </c:pt>
                <c:pt idx="10">
                  <c:v>26.086956521739129</c:v>
                </c:pt>
                <c:pt idx="11">
                  <c:v>23.563218390804597</c:v>
                </c:pt>
                <c:pt idx="12">
                  <c:v>22.950819672131146</c:v>
                </c:pt>
                <c:pt idx="13">
                  <c:v>20.512820512820511</c:v>
                </c:pt>
                <c:pt idx="14">
                  <c:v>23.125</c:v>
                </c:pt>
                <c:pt idx="15">
                  <c:v>30.456852791878177</c:v>
                </c:pt>
                <c:pt idx="16">
                  <c:v>23.728813559322035</c:v>
                </c:pt>
                <c:pt idx="17">
                  <c:v>23.478260869565219</c:v>
                </c:pt>
                <c:pt idx="18">
                  <c:v>32.061068702290072</c:v>
                </c:pt>
                <c:pt idx="19">
                  <c:v>19.642857142857142</c:v>
                </c:pt>
                <c:pt idx="20">
                  <c:v>19.282511210762333</c:v>
                </c:pt>
                <c:pt idx="21">
                  <c:v>33.333333333333329</c:v>
                </c:pt>
                <c:pt idx="22">
                  <c:v>24.483985765124554</c:v>
                </c:pt>
                <c:pt idx="23">
                  <c:v>23.588342440801458</c:v>
                </c:pt>
                <c:pt idx="24">
                  <c:v>24.177195445328341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D75-467A-8323-599ABBBD32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9036030193079"/>
          <c:y val="0.21798250622855417"/>
          <c:w val="0.80145618031493493"/>
          <c:h val="0.442153530914370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'[Psykisk hälsa 9_NY.xlsx]Data'!$H$33</c:f>
              <c:strCache>
                <c:ptCount val="1"/>
                <c:pt idx="0">
                  <c:v>Pojke årskurs 9</c:v>
                </c:pt>
              </c:strCache>
            </c:strRef>
          </c:tx>
          <c:spPr>
            <a:solidFill>
              <a:srgbClr val="97A7D0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281-45DC-AC50-0CF820911722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281-45DC-AC50-0CF820911722}"/>
              </c:ext>
            </c:extLst>
          </c:dPt>
          <c:dPt>
            <c:idx val="24"/>
            <c:invertIfNegative val="0"/>
            <c:bubble3D val="0"/>
            <c:spPr>
              <a:solidFill>
                <a:srgbClr val="595959"/>
              </a:solidFill>
            </c:spPr>
            <c:extLst>
              <c:ext xmlns:c16="http://schemas.microsoft.com/office/drawing/2014/chart" uri="{C3380CC4-5D6E-409C-BE32-E72D297353CC}">
                <c16:uniqueId val="{00000003-F281-45DC-AC50-0CF820911722}"/>
              </c:ext>
            </c:extLst>
          </c:dPt>
          <c:dLbls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281-45DC-AC50-0CF820911722}"/>
                </c:ext>
              </c:extLst>
            </c:dLbl>
            <c:dLbl>
              <c:idx val="23"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281-45DC-AC50-0CF820911722}"/>
                </c:ext>
              </c:extLst>
            </c:dLbl>
            <c:dLbl>
              <c:idx val="2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281-45DC-AC50-0CF82091172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9_NY.xlsx]Data'!$I$32:$AG$32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9_NY.xlsx]Data'!$I$33:$AG$33</c:f>
              <c:numCache>
                <c:formatCode>0</c:formatCode>
                <c:ptCount val="25"/>
                <c:pt idx="0">
                  <c:v>19.142857142857142</c:v>
                </c:pt>
                <c:pt idx="1">
                  <c:v>16</c:v>
                </c:pt>
                <c:pt idx="2">
                  <c:v>9.433962264150944</c:v>
                </c:pt>
                <c:pt idx="3">
                  <c:v>18.055555555555554</c:v>
                </c:pt>
                <c:pt idx="4">
                  <c:v>14.117647058823529</c:v>
                </c:pt>
                <c:pt idx="5">
                  <c:v>17.460317460317459</c:v>
                </c:pt>
                <c:pt idx="6">
                  <c:v>15.418502202643172</c:v>
                </c:pt>
                <c:pt idx="7">
                  <c:v>9.5238095238095237</c:v>
                </c:pt>
                <c:pt idx="8">
                  <c:v>25.531914893617021</c:v>
                </c:pt>
                <c:pt idx="9">
                  <c:v>15.625</c:v>
                </c:pt>
                <c:pt idx="10">
                  <c:v>14.925373134328357</c:v>
                </c:pt>
                <c:pt idx="11">
                  <c:v>16.138328530259365</c:v>
                </c:pt>
                <c:pt idx="12">
                  <c:v>17.241379310344829</c:v>
                </c:pt>
                <c:pt idx="13">
                  <c:v>13</c:v>
                </c:pt>
                <c:pt idx="14">
                  <c:v>20.388349514563107</c:v>
                </c:pt>
                <c:pt idx="15">
                  <c:v>17</c:v>
                </c:pt>
                <c:pt idx="16">
                  <c:v>18.128654970760234</c:v>
                </c:pt>
                <c:pt idx="17">
                  <c:v>13.888888888888889</c:v>
                </c:pt>
                <c:pt idx="18">
                  <c:v>18.493150684931507</c:v>
                </c:pt>
                <c:pt idx="19">
                  <c:v>24.528301886792452</c:v>
                </c:pt>
                <c:pt idx="20">
                  <c:v>13.061224489795919</c:v>
                </c:pt>
                <c:pt idx="21">
                  <c:v>23.684210526315788</c:v>
                </c:pt>
                <c:pt idx="22">
                  <c:v>16.647209899603084</c:v>
                </c:pt>
                <c:pt idx="23">
                  <c:v>16.703490941228459</c:v>
                </c:pt>
                <c:pt idx="24">
                  <c:v>16.666666666666664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81-45DC-AC50-0CF820911722}"/>
            </c:ext>
          </c:extLst>
        </c:ser>
        <c:ser>
          <c:idx val="1"/>
          <c:order val="1"/>
          <c:tx>
            <c:strRef>
              <c:f>'[Psykisk hälsa 9_NY.xlsx]Data'!$H$34</c:f>
              <c:strCache>
                <c:ptCount val="1"/>
                <c:pt idx="0">
                  <c:v>Flicka årskurs 9</c:v>
                </c:pt>
              </c:strCache>
            </c:strRef>
          </c:tx>
          <c:spPr>
            <a:solidFill>
              <a:srgbClr val="DCE2EF"/>
            </a:solidFill>
          </c:spPr>
          <c:invertIfNegative val="0"/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281-45DC-AC50-0CF820911722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281-45DC-AC50-0CF820911722}"/>
              </c:ext>
            </c:extLst>
          </c:dPt>
          <c:dPt>
            <c:idx val="24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8-F281-45DC-AC50-0CF820911722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'[Psykisk hälsa 9_NY.xlsx]Data'!$I$32:$AG$32</c:f>
              <c:strCache>
                <c:ptCount val="25"/>
                <c:pt idx="0">
                  <c:v>Botkyrka</c:v>
                </c:pt>
                <c:pt idx="1">
                  <c:v>Danderyd</c:v>
                </c:pt>
                <c:pt idx="2">
                  <c:v>Ekerö</c:v>
                </c:pt>
                <c:pt idx="3">
                  <c:v>Haninge</c:v>
                </c:pt>
                <c:pt idx="4">
                  <c:v>Järfälla</c:v>
                </c:pt>
                <c:pt idx="5">
                  <c:v>Lidingö</c:v>
                </c:pt>
                <c:pt idx="6">
                  <c:v>Nacka</c:v>
                </c:pt>
                <c:pt idx="7">
                  <c:v>Nykvarn</c:v>
                </c:pt>
                <c:pt idx="8">
                  <c:v>Nynäshamn</c:v>
                </c:pt>
                <c:pt idx="9">
                  <c:v>Salem</c:v>
                </c:pt>
                <c:pt idx="10">
                  <c:v>Sigtuna</c:v>
                </c:pt>
                <c:pt idx="11">
                  <c:v>Sollentuna</c:v>
                </c:pt>
                <c:pt idx="12">
                  <c:v>Solna</c:v>
                </c:pt>
                <c:pt idx="13">
                  <c:v>Sundbyberg</c:v>
                </c:pt>
                <c:pt idx="14">
                  <c:v>Södertälje</c:v>
                </c:pt>
                <c:pt idx="15">
                  <c:v>Tyresö</c:v>
                </c:pt>
                <c:pt idx="16">
                  <c:v>Upplands Väsby</c:v>
                </c:pt>
                <c:pt idx="17">
                  <c:v>Upplands-Bro</c:v>
                </c:pt>
                <c:pt idx="18">
                  <c:v>Vallentuna</c:v>
                </c:pt>
                <c:pt idx="19">
                  <c:v>Vaxholm</c:v>
                </c:pt>
                <c:pt idx="20">
                  <c:v>Värmdö</c:v>
                </c:pt>
                <c:pt idx="21">
                  <c:v>Österåker</c:v>
                </c:pt>
                <c:pt idx="22">
                  <c:v>Total (exkl Stockholm)</c:v>
                </c:pt>
                <c:pt idx="23">
                  <c:v>Stockholm</c:v>
                </c:pt>
                <c:pt idx="24">
                  <c:v>Total (inkl Stockholm)</c:v>
                </c:pt>
              </c:strCache>
            </c:strRef>
          </c:cat>
          <c:val>
            <c:numRef>
              <c:f>'[Psykisk hälsa 9_NY.xlsx]Data'!$I$34:$AG$34</c:f>
              <c:numCache>
                <c:formatCode>0</c:formatCode>
                <c:ptCount val="25"/>
                <c:pt idx="0">
                  <c:v>37.577639751552795</c:v>
                </c:pt>
                <c:pt idx="1">
                  <c:v>41.847826086956523</c:v>
                </c:pt>
                <c:pt idx="2">
                  <c:v>40.28776978417266</c:v>
                </c:pt>
                <c:pt idx="3">
                  <c:v>43</c:v>
                </c:pt>
                <c:pt idx="4">
                  <c:v>44.705882352941181</c:v>
                </c:pt>
                <c:pt idx="5">
                  <c:v>37.815126050420169</c:v>
                </c:pt>
                <c:pt idx="6">
                  <c:v>36.501079913606908</c:v>
                </c:pt>
                <c:pt idx="7">
                  <c:v>50.877192982456144</c:v>
                </c:pt>
                <c:pt idx="8">
                  <c:v>52.136752136752143</c:v>
                </c:pt>
                <c:pt idx="9">
                  <c:v>35.897435897435898</c:v>
                </c:pt>
                <c:pt idx="10">
                  <c:v>45.192307692307693</c:v>
                </c:pt>
                <c:pt idx="11">
                  <c:v>37.606837606837608</c:v>
                </c:pt>
                <c:pt idx="12">
                  <c:v>46.341463414634148</c:v>
                </c:pt>
                <c:pt idx="13">
                  <c:v>29.411764705882355</c:v>
                </c:pt>
                <c:pt idx="14">
                  <c:v>34.049079754601223</c:v>
                </c:pt>
                <c:pt idx="15">
                  <c:v>47.448979591836739</c:v>
                </c:pt>
                <c:pt idx="16">
                  <c:v>43.18181818181818</c:v>
                </c:pt>
                <c:pt idx="17">
                  <c:v>33.613445378151262</c:v>
                </c:pt>
                <c:pt idx="18">
                  <c:v>42.962962962962962</c:v>
                </c:pt>
                <c:pt idx="19">
                  <c:v>31.666666666666664</c:v>
                </c:pt>
                <c:pt idx="20">
                  <c:v>39.565217391304344</c:v>
                </c:pt>
                <c:pt idx="21">
                  <c:v>43.333333333333336</c:v>
                </c:pt>
                <c:pt idx="22">
                  <c:v>40.084586466165412</c:v>
                </c:pt>
                <c:pt idx="23">
                  <c:v>36.475409836065573</c:v>
                </c:pt>
                <c:pt idx="24">
                  <c:v>38.856168629882212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281-45DC-AC50-0CF820911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25272448"/>
        <c:axId val="125273984"/>
      </c:barChart>
      <c:catAx>
        <c:axId val="125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125273984"/>
        <c:crosses val="autoZero"/>
        <c:auto val="1"/>
        <c:lblAlgn val="ctr"/>
        <c:lblOffset val="100"/>
        <c:noMultiLvlLbl val="0"/>
      </c:catAx>
      <c:valAx>
        <c:axId val="1252739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rgbClr val="F2F2F2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sv-SE"/>
          </a:p>
        </c:txPr>
        <c:crossAx val="125272448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sv-SE"/>
          </a:p>
        </c:txPr>
      </c:legendEntry>
      <c:layout>
        <c:manualLayout>
          <c:xMode val="edge"/>
          <c:yMode val="edge"/>
          <c:x val="0.26696811255395231"/>
          <c:y val="0.17504272696484968"/>
          <c:w val="0.46606366729945642"/>
          <c:h val="3.6474618476426163E-2"/>
        </c:manualLayout>
      </c:layout>
      <c:overlay val="0"/>
      <c:txPr>
        <a:bodyPr/>
        <a:lstStyle/>
        <a:p>
          <a:pPr>
            <a:defRPr b="1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799"/>
      </a:pPr>
      <a:endParaRPr lang="sv-SE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0.03229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295275" y="2608598"/>
          <a:ext cx="576240" cy="2531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index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0.82814</cdr:x>
      <cdr:y>0.20942</cdr:y>
    </cdr:from>
    <cdr:to>
      <cdr:x>0.82916</cdr:x>
      <cdr:y>0.65797</cdr:y>
    </cdr:to>
    <cdr:sp macro="" textlink="">
      <cdr:nvSpPr>
        <cdr:cNvPr id="3" name="Rak 2"/>
        <cdr:cNvSpPr/>
      </cdr:nvSpPr>
      <cdr:spPr>
        <a:xfrm xmlns:a="http://schemas.openxmlformats.org/drawingml/2006/main" flipV="1">
          <a:off x="8968667" y="1482081"/>
          <a:ext cx="11047" cy="3174422"/>
        </a:xfrm>
        <a:prstGeom xmlns:a="http://schemas.openxmlformats.org/drawingml/2006/main" prst="line">
          <a:avLst/>
        </a:prstGeom>
        <a:ln xmlns:a="http://schemas.openxmlformats.org/drawingml/2006/main"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v-SE"/>
        </a:p>
      </cdr:txBody>
    </cdr:sp>
  </cdr:relSizeAnchor>
  <cdr:relSizeAnchor xmlns:cdr="http://schemas.openxmlformats.org/drawingml/2006/chartDrawing">
    <cdr:from>
      <cdr:x>0.06354</cdr:x>
      <cdr:y>0.41885</cdr:y>
    </cdr:from>
    <cdr:to>
      <cdr:x>0.09531</cdr:x>
      <cdr:y>0.45949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590549" y="2552701"/>
          <a:ext cx="295275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b="1"/>
            <a:t>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708942-27E7-45C4-870B-7386C0B7C594}" type="datetimeFigureOut">
              <a:rPr lang="sv-SE" smtClean="0"/>
              <a:t>2018-08-09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7BA21-5E8C-467C-89A3-4BAAF4A487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0156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God psykisk hälsa</a:t>
            </a:r>
            <a:r>
              <a:rPr lang="sv-SE" dirty="0"/>
              <a:t> 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Detta är ett index där svarsskalan omvandlats till 0-100. Högre värden representerar ett mer positivt resultat (omvänd kodning). Indexet baseras på följande frågor:</a:t>
            </a:r>
          </a:p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88. Hur ofta har Du haft huvudvärk detta läsår?</a:t>
            </a:r>
            <a:r>
              <a:rPr lang="sv-SE" dirty="0"/>
              <a:t> </a:t>
            </a:r>
          </a:p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91. Hur ofta har Du dålig aptit</a:t>
            </a:r>
            <a:r>
              <a:rPr lang="sv-S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sv-SE"/>
              <a:t> </a:t>
            </a:r>
          </a:p>
          <a:p>
            <a:r>
              <a:rPr lang="sv-S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93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Hur ofta har Du under detta läsår haft "nervös mage" (t ex magknip, magkramper, orolig mage, illamående, gaser, förstoppning eller diarré)?</a:t>
            </a:r>
            <a:r>
              <a:rPr lang="sv-SE" dirty="0"/>
              <a:t>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7BA21-5E8C-467C-89A3-4BAAF4A4871D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4992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Redovisar andelen elever som svarat "Flera gånger i veckan" eller "Ungefär 1 gång/vecka" på frågan "Hur ofta har du under detta läsår haft "nervös mage" ( t. ex. magknip, magkramper, orolig mage, illamående, gaser, förstoppning eller diarré)?"</a:t>
            </a:r>
            <a:r>
              <a:rPr lang="sv-SE" dirty="0"/>
              <a:t> 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7BA21-5E8C-467C-89A3-4BAAF4A4871D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5886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4" descr="Sida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>
            <a:spLocks noChangeArrowheads="1"/>
          </p:cNvSpPr>
          <p:nvPr/>
        </p:nvSpPr>
        <p:spPr bwMode="auto">
          <a:xfrm>
            <a:off x="5094288" y="3443288"/>
            <a:ext cx="1722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sv-SE"/>
          </a:p>
        </p:txBody>
      </p:sp>
      <p:sp>
        <p:nvSpPr>
          <p:cNvPr id="5" name="textruta 4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chemeClr val="bg1"/>
                </a:solidFill>
              </a:rPr>
              <a:t>The Capital of Scandinavia</a:t>
            </a:r>
          </a:p>
        </p:txBody>
      </p:sp>
      <p:pic>
        <p:nvPicPr>
          <p:cNvPr id="6" name="Bildobjekt 7" descr="StockholmsStad_logot#21B0A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325" y="454025"/>
            <a:ext cx="13747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4290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_ruto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6"/>
          <p:cNvSpPr txBox="1">
            <a:spLocks/>
          </p:cNvSpPr>
          <p:nvPr/>
        </p:nvSpPr>
        <p:spPr>
          <a:xfrm>
            <a:off x="457200" y="457200"/>
            <a:ext cx="5486400" cy="3960813"/>
          </a:xfrm>
          <a:prstGeom prst="rect">
            <a:avLst/>
          </a:prstGeom>
          <a:solidFill>
            <a:srgbClr val="289D93"/>
          </a:solidFill>
          <a:ln>
            <a:noFill/>
          </a:ln>
        </p:spPr>
        <p:txBody>
          <a:bodyPr lIns="234000" rIns="234000"/>
          <a:lstStyle>
            <a:lvl1pPr>
              <a:buNone/>
              <a:defRPr/>
            </a:lvl1pPr>
          </a:lstStyle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14" name="Platshållare för bild 11"/>
          <p:cNvSpPr>
            <a:spLocks noGrp="1"/>
          </p:cNvSpPr>
          <p:nvPr>
            <p:ph type="pic" sz="quarter" idx="12"/>
          </p:nvPr>
        </p:nvSpPr>
        <p:spPr>
          <a:xfrm>
            <a:off x="5945695" y="4416985"/>
            <a:ext cx="2741105" cy="1980640"/>
          </a:xfrm>
          <a:prstGeom prst="rect">
            <a:avLst/>
          </a:prstGeom>
          <a:solidFill>
            <a:srgbClr val="683788"/>
          </a:solidFill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0015" y="423863"/>
            <a:ext cx="548798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457200" y="1566864"/>
            <a:ext cx="5486400" cy="2849562"/>
          </a:xfrm>
          <a:prstGeom prst="rect">
            <a:avLst/>
          </a:prstGeom>
        </p:spPr>
        <p:txBody>
          <a:bodyPr vert="horz" lIns="252000" rIns="252000"/>
          <a:lstStyle>
            <a:lvl1pPr marL="0" indent="0"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39668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_rutor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6"/>
          <p:cNvSpPr txBox="1">
            <a:spLocks/>
          </p:cNvSpPr>
          <p:nvPr/>
        </p:nvSpPr>
        <p:spPr>
          <a:xfrm>
            <a:off x="457200" y="457200"/>
            <a:ext cx="5486400" cy="3960813"/>
          </a:xfrm>
          <a:prstGeom prst="rect">
            <a:avLst/>
          </a:prstGeom>
          <a:solidFill>
            <a:srgbClr val="C40068"/>
          </a:solidFill>
          <a:ln>
            <a:noFill/>
          </a:ln>
        </p:spPr>
        <p:txBody>
          <a:bodyPr lIns="234000" rIns="234000"/>
          <a:lstStyle>
            <a:lvl1pPr>
              <a:buNone/>
              <a:defRPr/>
            </a:lvl1pPr>
          </a:lstStyle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10" name="Platshållare för bild 11"/>
          <p:cNvSpPr>
            <a:spLocks noGrp="1"/>
          </p:cNvSpPr>
          <p:nvPr>
            <p:ph type="pic" sz="quarter" idx="12"/>
          </p:nvPr>
        </p:nvSpPr>
        <p:spPr>
          <a:xfrm>
            <a:off x="5945695" y="4416985"/>
            <a:ext cx="2741105" cy="1980640"/>
          </a:xfrm>
          <a:prstGeom prst="rect">
            <a:avLst/>
          </a:prstGeom>
          <a:solidFill>
            <a:srgbClr val="007EC4"/>
          </a:solidFill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0015" y="423863"/>
            <a:ext cx="548798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457200" y="1566864"/>
            <a:ext cx="5486400" cy="2849562"/>
          </a:xfrm>
          <a:prstGeom prst="rect">
            <a:avLst/>
          </a:prstGeom>
        </p:spPr>
        <p:txBody>
          <a:bodyPr vert="horz" lIns="252000" rIns="252000"/>
          <a:lstStyle>
            <a:lvl1pPr marL="0" indent="0"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683160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 bakgrundsfärg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2754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 bakgrundsfärg_2">
    <p:bg>
      <p:bgPr>
        <a:solidFill>
          <a:srgbClr val="007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7201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örstasidan bakgrundsfärg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1474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 bakgrundsfärg_4">
    <p:bg>
      <p:bgPr>
        <a:solidFill>
          <a:srgbClr val="C400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7316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en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13"/>
          </p:nvPr>
        </p:nvSpPr>
        <p:spPr>
          <a:xfrm>
            <a:off x="458787" y="1440000"/>
            <a:ext cx="54864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/>
            </a:lvl1pPr>
            <a:lvl2pPr marL="444500" indent="-263525">
              <a:tabLst/>
              <a:defRPr/>
            </a:lvl2pPr>
            <a:lvl3pPr marL="722313" indent="-276225">
              <a:defRPr/>
            </a:lvl3pPr>
            <a:lvl4pPr marL="990600" indent="-287338">
              <a:defRPr/>
            </a:lvl4pPr>
            <a:lvl5pPr marL="1250950" indent="-35877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F8CA4-12AF-4491-84A9-FE206F72CA7D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4D3366D5-24D5-2D4C-BD80-B6841772F4E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Platshållare för sidfot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8832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två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10"/>
          <p:cNvSpPr>
            <a:spLocks noGrp="1"/>
          </p:cNvSpPr>
          <p:nvPr>
            <p:ph type="body" sz="quarter" idx="18"/>
          </p:nvPr>
        </p:nvSpPr>
        <p:spPr>
          <a:xfrm>
            <a:off x="4805185" y="1440000"/>
            <a:ext cx="38880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 sz="2000"/>
            </a:lvl1pPr>
            <a:lvl2pPr marL="442913" indent="-261938">
              <a:defRPr/>
            </a:lvl2pPr>
            <a:lvl3pPr marL="722313" indent="-276225">
              <a:defRPr/>
            </a:lvl3pPr>
            <a:lvl4pPr marL="990600" indent="-269875">
              <a:defRPr/>
            </a:lvl4pPr>
            <a:lvl5pPr marL="1250950" indent="-26352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458788" y="1440000"/>
            <a:ext cx="38880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 sz="2000"/>
            </a:lvl1pPr>
            <a:lvl2pPr marL="442913" indent="-261938">
              <a:defRPr/>
            </a:lvl2pPr>
            <a:lvl3pPr marL="722313" indent="-276225">
              <a:defRPr/>
            </a:lvl3pPr>
            <a:lvl4pPr marL="990600" indent="-269875">
              <a:defRPr/>
            </a:lvl4pPr>
            <a:lvl5pPr marL="1250950" indent="-26352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4737D-7270-4776-8C36-1E5A604EDDBE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047F33C0-2FE3-7943-A077-AD0E875F7B3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sidfot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10325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458788" y="1440000"/>
            <a:ext cx="3888000" cy="396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Font typeface="Arial" pitchFamily="34" charset="0"/>
              <a:buNone/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5" name="Platshållare för bild 14"/>
          <p:cNvSpPr>
            <a:spLocks noGrp="1"/>
          </p:cNvSpPr>
          <p:nvPr>
            <p:ph type="pic" sz="quarter" idx="14"/>
          </p:nvPr>
        </p:nvSpPr>
        <p:spPr>
          <a:xfrm>
            <a:off x="4572513" y="1440000"/>
            <a:ext cx="4104000" cy="3960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2000"/>
            </a:lvl1pPr>
          </a:lstStyle>
          <a:p>
            <a:pPr lvl="0"/>
            <a:endParaRPr lang="sv-SE" noProof="0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6AAE5-68F7-4172-B577-0363E06D27FD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10B7088A-FB45-F64A-AAD6-0E66385A17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sidfot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4669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458788" y="1440000"/>
            <a:ext cx="3888000" cy="3960000"/>
          </a:xfrm>
          <a:prstGeom prst="rect">
            <a:avLst/>
          </a:prstGeom>
        </p:spPr>
        <p:txBody>
          <a:bodyPr/>
          <a:lstStyle>
            <a:lvl1pPr marL="342900" indent="-342900" algn="l">
              <a:lnSpc>
                <a:spcPct val="100000"/>
              </a:lnSpc>
              <a:buFont typeface="Arial"/>
              <a:buChar char="•"/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endParaRPr lang="sv-SE" dirty="0"/>
          </a:p>
        </p:txBody>
      </p:sp>
      <p:sp>
        <p:nvSpPr>
          <p:cNvPr id="15" name="Platshållare för bild 14"/>
          <p:cNvSpPr>
            <a:spLocks noGrp="1"/>
          </p:cNvSpPr>
          <p:nvPr>
            <p:ph type="pic" sz="quarter" idx="14"/>
          </p:nvPr>
        </p:nvSpPr>
        <p:spPr>
          <a:xfrm>
            <a:off x="4572513" y="1440000"/>
            <a:ext cx="4104000" cy="3960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2000"/>
            </a:lvl1pPr>
          </a:lstStyle>
          <a:p>
            <a:pPr lvl="0"/>
            <a:endParaRPr lang="sv-SE" noProof="0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3AB46-2EC8-4372-839E-B0AE14BABD4A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10B7088A-FB45-F64A-AAD6-0E66385A17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sidfot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973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4" descr="Sida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chemeClr val="bg1"/>
                </a:solidFill>
              </a:rPr>
              <a:t>The Capital of Scandinavia</a:t>
            </a:r>
          </a:p>
        </p:txBody>
      </p:sp>
      <p:pic>
        <p:nvPicPr>
          <p:cNvPr id="5" name="Bildobjekt 6" descr="StockholmsStad_logot#21B0A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325" y="454025"/>
            <a:ext cx="13747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8945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40000"/>
            <a:ext cx="5263116" cy="3960000"/>
          </a:xfrm>
          <a:prstGeom prst="rect">
            <a:avLst/>
          </a:prstGeom>
        </p:spPr>
        <p:txBody>
          <a:bodyPr/>
          <a:lstStyle>
            <a:lvl1pPr marL="0" indent="0" algn="l">
              <a:defRPr sz="180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101FB-539A-4AC6-BD35-69CD67D23F97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7E633116-2D6A-E942-A925-ACCFF57D7E6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Platshållare för sidfot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1123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817C6-5318-4D36-B56C-F9C6C5F4B710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4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EE3FB197-FAE7-094E-9DB8-5F1170B0D7F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Platshållare för sidfot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401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A7799-85A7-44A7-AD71-129E377A4820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2D43D222-9950-DB48-A57D-049D0617D8B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sidfot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811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635644-0A43-42A6-B231-14CA61BE6B76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59942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-/bry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85800" y="1772817"/>
            <a:ext cx="7704000" cy="1470025"/>
          </a:xfrm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Namnet på presentationen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01008"/>
            <a:ext cx="6400800" cy="76693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Datum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388F23-203F-4268-869C-7D7B43C3A205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74352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50708" y="741600"/>
            <a:ext cx="7377231" cy="806400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50708" y="1600201"/>
            <a:ext cx="7377231" cy="42480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E556EE-69B8-4EA1-B730-81A484EEF7E4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43844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nsterställd bild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844554" y="741600"/>
            <a:ext cx="5383385" cy="806400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2844554" y="1639341"/>
            <a:ext cx="5383385" cy="424800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E2EF43-22B1-4BE1-AA99-5B763E25E8CB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492308" cy="6858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8991D"/>
              </a:buClr>
              <a:buSzTx/>
              <a:buFont typeface="Wingdings" panose="05000000000000000000" pitchFamily="2" charset="2"/>
              <a:buNone/>
              <a:tabLst/>
              <a:defRPr sz="1400" baseline="0"/>
            </a:lvl1pPr>
          </a:lstStyle>
          <a:p>
            <a:r>
              <a:rPr lang="sv-S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Klicka på ikonen för att lägga till en bild (Formatera gärna bilden innan den infogas, lämplig bildstorlek är 19 x 7,4 cm. Upplösning: 150 dpi. Format jpeg eller </a:t>
            </a:r>
            <a:r>
              <a:rPr lang="sv-SE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png</a:t>
            </a:r>
            <a:r>
              <a:rPr lang="sv-S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Alternativt infoga en bild och ta sedan hjälp av verktygen ”Beskär” och ”Anpassa” i Bildverktygsmenyn. Välj då en bild som inte har alltför hög bildupplösning, då presentationen riskerar att bli tung.)</a:t>
            </a:r>
          </a:p>
        </p:txBody>
      </p:sp>
    </p:spTree>
    <p:extLst>
      <p:ext uri="{BB962C8B-B14F-4D97-AF65-F5344CB8AC3E}">
        <p14:creationId xmlns:p14="http://schemas.microsoft.com/office/powerpoint/2010/main" val="26490118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950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1648270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57354" y="741600"/>
            <a:ext cx="7377231" cy="806400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CD2B8F-F3BC-47CD-B424-F7D089BBA603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8" name="Platshållare för diagram 7"/>
          <p:cNvSpPr>
            <a:spLocks noGrp="1"/>
          </p:cNvSpPr>
          <p:nvPr>
            <p:ph type="chart" sz="quarter" idx="13"/>
          </p:nvPr>
        </p:nvSpPr>
        <p:spPr>
          <a:xfrm>
            <a:off x="850708" y="1628775"/>
            <a:ext cx="7377231" cy="42481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ett diagram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5319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745072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4" descr="5_förstasida_layou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chemeClr val="bg1"/>
                </a:solidFill>
              </a:rPr>
              <a:t>The Capital of Scandinavia</a:t>
            </a:r>
          </a:p>
        </p:txBody>
      </p:sp>
      <p:pic>
        <p:nvPicPr>
          <p:cNvPr id="5" name="Bildobjekt 6" descr="StockholmsStad_logot#21B0A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19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ubrik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86876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nktlista, en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13"/>
          </p:nvPr>
        </p:nvSpPr>
        <p:spPr>
          <a:xfrm>
            <a:off x="458787" y="1440000"/>
            <a:ext cx="54864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/>
            </a:lvl1pPr>
            <a:lvl2pPr marL="444500" indent="-263525">
              <a:tabLst/>
              <a:defRPr/>
            </a:lvl2pPr>
            <a:lvl3pPr marL="722313" indent="-276225">
              <a:defRPr/>
            </a:lvl3pPr>
            <a:lvl4pPr marL="990600" indent="-287338">
              <a:defRPr/>
            </a:lvl4pPr>
            <a:lvl5pPr marL="1250950" indent="-35877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9C2E5-FA03-4511-8117-F0F6678EBCF5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5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4D3366D5-24D5-2D4C-BD80-B6841772F4E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Platshållare för sidfot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88321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nktlista två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10"/>
          <p:cNvSpPr>
            <a:spLocks noGrp="1"/>
          </p:cNvSpPr>
          <p:nvPr>
            <p:ph type="body" sz="quarter" idx="18"/>
          </p:nvPr>
        </p:nvSpPr>
        <p:spPr>
          <a:xfrm>
            <a:off x="4805185" y="1440000"/>
            <a:ext cx="38880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 sz="2000"/>
            </a:lvl1pPr>
            <a:lvl2pPr marL="442913" indent="-261938">
              <a:defRPr/>
            </a:lvl2pPr>
            <a:lvl3pPr marL="722313" indent="-276225">
              <a:defRPr/>
            </a:lvl3pPr>
            <a:lvl4pPr marL="990600" indent="-269875">
              <a:defRPr/>
            </a:lvl4pPr>
            <a:lvl5pPr marL="1250950" indent="-26352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458788" y="1440000"/>
            <a:ext cx="3888000" cy="3960000"/>
          </a:xfrm>
          <a:prstGeom prst="rect">
            <a:avLst/>
          </a:prstGeom>
        </p:spPr>
        <p:txBody>
          <a:bodyPr tIns="0"/>
          <a:lstStyle>
            <a:lvl1pPr marL="216000" indent="-216000">
              <a:spcAft>
                <a:spcPts val="480"/>
              </a:spcAft>
              <a:buFont typeface="Arial" pitchFamily="34" charset="0"/>
              <a:buChar char="•"/>
              <a:defRPr sz="2000"/>
            </a:lvl1pPr>
            <a:lvl2pPr marL="442913" indent="-261938">
              <a:defRPr/>
            </a:lvl2pPr>
            <a:lvl3pPr marL="722313" indent="-276225">
              <a:defRPr/>
            </a:lvl3pPr>
            <a:lvl4pPr marL="990600" indent="-269875">
              <a:defRPr/>
            </a:lvl4pPr>
            <a:lvl5pPr marL="1250950" indent="-263525"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BA641-F1EF-4A6B-AF31-08192695BCAA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047F33C0-2FE3-7943-A077-AD0E875F7B3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sidfot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10325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458788" y="1440000"/>
            <a:ext cx="3888000" cy="396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Font typeface="Arial" pitchFamily="34" charset="0"/>
              <a:buNone/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5" name="Platshållare för bild 14"/>
          <p:cNvSpPr>
            <a:spLocks noGrp="1"/>
          </p:cNvSpPr>
          <p:nvPr>
            <p:ph type="pic" sz="quarter" idx="14"/>
          </p:nvPr>
        </p:nvSpPr>
        <p:spPr>
          <a:xfrm>
            <a:off x="4572513" y="1440000"/>
            <a:ext cx="4104000" cy="3960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2000"/>
            </a:lvl1pPr>
          </a:lstStyle>
          <a:p>
            <a:pPr lvl="0"/>
            <a:endParaRPr lang="sv-SE" noProof="0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BBA93-4CE7-4DFC-9DE0-7B0E2168F95A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6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10B7088A-FB45-F64A-AAD6-0E66385A17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sidfot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46696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852EB-2782-4AF7-9882-46F18CB4F1C9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4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Sid </a:t>
            </a:r>
            <a:fld id="{EE3FB197-FAE7-094E-9DB8-5F1170B0D7F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Platshållare för sidfot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40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4" descr="Sida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chemeClr val="bg1"/>
                </a:solidFill>
              </a:rPr>
              <a:t>The Capital of Scandinavia</a:t>
            </a:r>
          </a:p>
        </p:txBody>
      </p:sp>
      <p:pic>
        <p:nvPicPr>
          <p:cNvPr id="5" name="Bildobjekt 6" descr="StockholmsStad_logot#21B0A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457200"/>
            <a:ext cx="13747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8274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örstasida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chemeClr val="bg1"/>
                </a:solidFill>
              </a:rPr>
              <a:t>The Capital of Scandinavia</a:t>
            </a:r>
          </a:p>
        </p:txBody>
      </p:sp>
      <p:pic>
        <p:nvPicPr>
          <p:cNvPr id="5" name="Bildobjekt 6" descr="StockholmsStad_logot#21B0A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19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ubrik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374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ubrik 1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704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_ruto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5" descr="gräsbil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rgbClr val="FFFFFF"/>
                </a:solidFill>
              </a:rPr>
              <a:t>The Capital of Scandinavia</a:t>
            </a:r>
          </a:p>
        </p:txBody>
      </p:sp>
      <p:sp>
        <p:nvSpPr>
          <p:cNvPr id="6" name="Platshållare för text 16"/>
          <p:cNvSpPr txBox="1">
            <a:spLocks/>
          </p:cNvSpPr>
          <p:nvPr/>
        </p:nvSpPr>
        <p:spPr>
          <a:xfrm>
            <a:off x="457200" y="457200"/>
            <a:ext cx="5486400" cy="396081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234000" rIns="234000"/>
          <a:lstStyle>
            <a:lvl1pPr>
              <a:buNone/>
              <a:defRPr/>
            </a:lvl1pPr>
          </a:lstStyle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000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7" name="Rektangel 6"/>
          <p:cNvSpPr/>
          <p:nvPr/>
        </p:nvSpPr>
        <p:spPr>
          <a:xfrm>
            <a:off x="5945188" y="4416425"/>
            <a:ext cx="2741612" cy="198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 err="1">
              <a:solidFill>
                <a:srgbClr val="000000"/>
              </a:solidFill>
            </a:endParaRPr>
          </a:p>
        </p:txBody>
      </p:sp>
      <p:pic>
        <p:nvPicPr>
          <p:cNvPr id="8" name="Bildobjekt 9" descr="StockholmsStad_logot#21B0A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19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ubrik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457200" y="1566864"/>
            <a:ext cx="5486400" cy="2849562"/>
          </a:xfrm>
          <a:prstGeom prst="rect">
            <a:avLst/>
          </a:prstGeom>
        </p:spPr>
        <p:txBody>
          <a:bodyPr vert="horz" lIns="252000" rIns="252000"/>
          <a:lstStyle>
            <a:lvl1pPr marL="0" indent="0">
              <a:lnSpc>
                <a:spcPct val="100000"/>
              </a:lnSpc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29477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_ruto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6"/>
          <p:cNvSpPr txBox="1">
            <a:spLocks/>
          </p:cNvSpPr>
          <p:nvPr/>
        </p:nvSpPr>
        <p:spPr>
          <a:xfrm>
            <a:off x="457200" y="457200"/>
            <a:ext cx="5486400" cy="3960813"/>
          </a:xfrm>
          <a:prstGeom prst="rect">
            <a:avLst/>
          </a:prstGeom>
          <a:solidFill>
            <a:srgbClr val="683788"/>
          </a:solidFill>
          <a:ln>
            <a:noFill/>
          </a:ln>
        </p:spPr>
        <p:txBody>
          <a:bodyPr lIns="234000" rIns="234000"/>
          <a:lstStyle>
            <a:lvl1pPr>
              <a:buNone/>
              <a:defRPr/>
            </a:lvl1pPr>
          </a:lstStyle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9" name="Platshållare för bild 11"/>
          <p:cNvSpPr>
            <a:spLocks noGrp="1"/>
          </p:cNvSpPr>
          <p:nvPr>
            <p:ph type="pic" sz="quarter" idx="11"/>
          </p:nvPr>
        </p:nvSpPr>
        <p:spPr>
          <a:xfrm>
            <a:off x="5945695" y="4416985"/>
            <a:ext cx="2741105" cy="1980640"/>
          </a:xfrm>
          <a:prstGeom prst="rect">
            <a:avLst/>
          </a:prstGeom>
          <a:solidFill>
            <a:srgbClr val="289D93"/>
          </a:solidFill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457200" y="1566864"/>
            <a:ext cx="5486400" cy="2849562"/>
          </a:xfrm>
          <a:prstGeom prst="rect">
            <a:avLst/>
          </a:prstGeom>
        </p:spPr>
        <p:txBody>
          <a:bodyPr vert="horz" lIns="252000" rIns="252000"/>
          <a:lstStyle>
            <a:lvl1pPr marL="0" indent="0"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9165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n_2_ruto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6"/>
          <p:cNvSpPr txBox="1">
            <a:spLocks/>
          </p:cNvSpPr>
          <p:nvPr/>
        </p:nvSpPr>
        <p:spPr>
          <a:xfrm>
            <a:off x="457200" y="457200"/>
            <a:ext cx="5486400" cy="3960813"/>
          </a:xfrm>
          <a:prstGeom prst="rect">
            <a:avLst/>
          </a:prstGeom>
          <a:solidFill>
            <a:srgbClr val="007EC4"/>
          </a:solidFill>
          <a:ln>
            <a:noFill/>
          </a:ln>
        </p:spPr>
        <p:txBody>
          <a:bodyPr lIns="234000" rIns="234000"/>
          <a:lstStyle>
            <a:lvl1pPr>
              <a:buNone/>
              <a:defRPr/>
            </a:lvl1pPr>
          </a:lstStyle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12" name="Platshållare för bild 11"/>
          <p:cNvSpPr>
            <a:spLocks noGrp="1"/>
          </p:cNvSpPr>
          <p:nvPr>
            <p:ph type="pic" sz="quarter" idx="11"/>
          </p:nvPr>
        </p:nvSpPr>
        <p:spPr>
          <a:xfrm>
            <a:off x="5945695" y="4416985"/>
            <a:ext cx="2741105" cy="1980640"/>
          </a:xfrm>
          <a:prstGeom prst="rect">
            <a:avLst/>
          </a:prstGeom>
          <a:solidFill>
            <a:srgbClr val="C40068"/>
          </a:solidFill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0015" y="423863"/>
            <a:ext cx="548798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457200" y="1566864"/>
            <a:ext cx="5486400" cy="2849562"/>
          </a:xfrm>
          <a:prstGeom prst="rect">
            <a:avLst/>
          </a:prstGeom>
        </p:spPr>
        <p:txBody>
          <a:bodyPr vert="horz" lIns="252000" rIns="252000"/>
          <a:lstStyle>
            <a:lvl1pPr marL="0" indent="0"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71168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5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3"/>
          <p:cNvSpPr>
            <a:spLocks noGrp="1"/>
          </p:cNvSpPr>
          <p:nvPr>
            <p:ph type="title"/>
          </p:nvPr>
        </p:nvSpPr>
        <p:spPr>
          <a:xfrm>
            <a:off x="457200" y="458788"/>
            <a:ext cx="5489575" cy="969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sv-SE" dirty="0"/>
              <a:t>Klicka här för att ändra rubrik</a:t>
            </a:r>
          </a:p>
        </p:txBody>
      </p:sp>
      <p:sp>
        <p:nvSpPr>
          <p:cNvPr id="1027" name="textruta 8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rgbClr val="000000"/>
                </a:solidFill>
              </a:rPr>
              <a:t>The Capital of Scandinavia</a:t>
            </a:r>
          </a:p>
        </p:txBody>
      </p:sp>
      <p:pic>
        <p:nvPicPr>
          <p:cNvPr id="1028" name="Bildobjekt 9" descr="StockholmsStad_logot#21B0A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19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245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 spc="6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lnSpc>
          <a:spcPts val="21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000000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5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ruta 9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>
                <a:solidFill>
                  <a:srgbClr val="000000"/>
                </a:solidFill>
              </a:rPr>
              <a:t>The Capital of Scandinavia</a:t>
            </a:r>
          </a:p>
        </p:txBody>
      </p:sp>
      <p:pic>
        <p:nvPicPr>
          <p:cNvPr id="6147" name="Bildobjekt 12" descr="StockholmsStad_logot#21B0A5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619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latshållare för rubrik 13"/>
          <p:cNvSpPr>
            <a:spLocks noGrp="1"/>
          </p:cNvSpPr>
          <p:nvPr>
            <p:ph type="title"/>
          </p:nvPr>
        </p:nvSpPr>
        <p:spPr>
          <a:xfrm>
            <a:off x="479425" y="423863"/>
            <a:ext cx="5487988" cy="1143000"/>
          </a:xfrm>
          <a:prstGeom prst="rect">
            <a:avLst/>
          </a:prstGeom>
        </p:spPr>
        <p:txBody>
          <a:bodyPr vert="horz" lIns="234000" tIns="234000" rIns="234000" bIns="45720" rtlCol="0" anchor="t" anchorCtr="0">
            <a:noAutofit/>
          </a:bodyPr>
          <a:lstStyle/>
          <a:p>
            <a:r>
              <a:rPr lang="sv-SE" dirty="0"/>
              <a:t>Klicka här för att ändra rubrik</a:t>
            </a:r>
          </a:p>
        </p:txBody>
      </p:sp>
    </p:spTree>
    <p:extLst>
      <p:ext uri="{BB962C8B-B14F-4D97-AF65-F5344CB8AC3E}">
        <p14:creationId xmlns:p14="http://schemas.microsoft.com/office/powerpoint/2010/main" val="312367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 kern="1200" spc="6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ts val="38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buFont typeface="Arial" charset="0"/>
        <a:defRPr sz="2000" kern="1200">
          <a:solidFill>
            <a:srgbClr val="000000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89D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ruta 13"/>
          <p:cNvSpPr txBox="1">
            <a:spLocks noChangeArrowheads="1"/>
          </p:cNvSpPr>
          <p:nvPr/>
        </p:nvSpPr>
        <p:spPr bwMode="auto">
          <a:xfrm>
            <a:off x="454025" y="6215063"/>
            <a:ext cx="26019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sv-SE" sz="1000" b="1" dirty="0">
                <a:solidFill>
                  <a:srgbClr val="FFFFFF"/>
                </a:solidFill>
              </a:rPr>
              <a:t>The </a:t>
            </a:r>
            <a:r>
              <a:rPr lang="sv-SE" sz="1000" b="1" dirty="0" err="1">
                <a:solidFill>
                  <a:srgbClr val="FFFFFF"/>
                </a:solidFill>
              </a:rPr>
              <a:t>Capital</a:t>
            </a:r>
            <a:r>
              <a:rPr lang="sv-SE" sz="1000" b="1" dirty="0">
                <a:solidFill>
                  <a:srgbClr val="FFFFFF"/>
                </a:solidFill>
              </a:rPr>
              <a:t> </a:t>
            </a:r>
            <a:r>
              <a:rPr lang="sv-SE" sz="1000" b="1" dirty="0" err="1">
                <a:solidFill>
                  <a:srgbClr val="FFFFFF"/>
                </a:solidFill>
              </a:rPr>
              <a:t>of</a:t>
            </a:r>
            <a:r>
              <a:rPr lang="sv-SE" sz="1000" b="1" dirty="0">
                <a:solidFill>
                  <a:srgbClr val="FFFFFF"/>
                </a:solidFill>
              </a:rPr>
              <a:t> Scandinavia</a:t>
            </a:r>
          </a:p>
        </p:txBody>
      </p:sp>
      <p:pic>
        <p:nvPicPr>
          <p:cNvPr id="12291" name="Bildobjekt 16" descr="StockholmsStad_logot#21B0A8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457200"/>
            <a:ext cx="13747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rubrik 3"/>
          <p:cNvSpPr>
            <a:spLocks noGrp="1"/>
          </p:cNvSpPr>
          <p:nvPr>
            <p:ph type="title"/>
          </p:nvPr>
        </p:nvSpPr>
        <p:spPr>
          <a:xfrm>
            <a:off x="449263" y="465138"/>
            <a:ext cx="5483225" cy="1143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sv-SE" dirty="0"/>
              <a:t>Klicka här för att ändra rubrik</a:t>
            </a:r>
          </a:p>
        </p:txBody>
      </p:sp>
    </p:spTree>
    <p:extLst>
      <p:ext uri="{BB962C8B-B14F-4D97-AF65-F5344CB8AC3E}">
        <p14:creationId xmlns:p14="http://schemas.microsoft.com/office/powerpoint/2010/main" val="139187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 kern="1200" spc="60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FFFFFF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F5F3EE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F5F3EE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F5F3EE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ts val="2100"/>
        </a:lnSpc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F5F3EE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31188" cy="8429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sv-SE" dirty="0"/>
              <a:t>Klicka här för att ändra rubrik</a:t>
            </a:r>
          </a:p>
        </p:txBody>
      </p:sp>
      <p:sp>
        <p:nvSpPr>
          <p:cNvPr id="13315" name="Platshållare för text 4"/>
          <p:cNvSpPr>
            <a:spLocks noGrp="1"/>
          </p:cNvSpPr>
          <p:nvPr>
            <p:ph type="body" idx="1"/>
          </p:nvPr>
        </p:nvSpPr>
        <p:spPr bwMode="auto">
          <a:xfrm>
            <a:off x="457200" y="1439863"/>
            <a:ext cx="8231188" cy="413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3316" name="Bildobjekt 11" descr="StockholmsStad_logot#21B0A5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61063"/>
            <a:ext cx="1385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latshållare för datum 1"/>
          <p:cNvSpPr>
            <a:spLocks noGrp="1"/>
          </p:cNvSpPr>
          <p:nvPr>
            <p:ph type="dt" sz="half" idx="2"/>
          </p:nvPr>
        </p:nvSpPr>
        <p:spPr>
          <a:xfrm>
            <a:off x="6302375" y="6045200"/>
            <a:ext cx="2400300" cy="269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DD85FA3-5EA9-4D9E-9247-25834213D659}" type="datetime1">
              <a:rPr lang="sv-SE" smtClean="0"/>
              <a:t>2018-08-09</a:t>
            </a:fld>
            <a:endParaRPr lang="sv-SE" dirty="0"/>
          </a:p>
        </p:txBody>
      </p:sp>
      <p:sp>
        <p:nvSpPr>
          <p:cNvPr id="15" name="Platshållare för bildnummer 2"/>
          <p:cNvSpPr>
            <a:spLocks noGrp="1"/>
          </p:cNvSpPr>
          <p:nvPr>
            <p:ph type="sldNum" sz="quarter" idx="4"/>
          </p:nvPr>
        </p:nvSpPr>
        <p:spPr>
          <a:xfrm>
            <a:off x="6302375" y="6230938"/>
            <a:ext cx="24003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sv-SE"/>
              <a:t>Sid </a:t>
            </a:r>
            <a:fld id="{B2167C8B-471C-3C48-B6ED-D6179B42979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4622800" y="5864225"/>
            <a:ext cx="4078288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698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 kern="1200" spc="60">
          <a:solidFill>
            <a:srgbClr val="000000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000000"/>
          </a:solidFill>
          <a:latin typeface="+mn-lt"/>
          <a:ea typeface="ＭＳ Ｐゴシック" charset="0"/>
          <a:cs typeface="ＭＳ Ｐゴシック" charset="0"/>
        </a:defRPr>
      </a:lvl1pPr>
      <a:lvl2pPr marL="442913" indent="-2619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2pPr>
      <a:lvl3pPr marL="722313" indent="-2762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3pPr>
      <a:lvl4pPr marL="990600" indent="-2698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4pPr>
      <a:lvl5pPr marL="1250950" indent="-2635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000000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50708" y="741600"/>
            <a:ext cx="7377231" cy="80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50708" y="1627200"/>
            <a:ext cx="7377231" cy="42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696246" y="259200"/>
            <a:ext cx="754338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9F0FD-A26C-4CB1-AA49-46192D4AED00}" type="datetime1">
              <a:rPr lang="sv-SE" smtClean="0"/>
              <a:t>2018-08-09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93785" y="259200"/>
            <a:ext cx="365538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4B172-F047-4F7A-B71E-027B489E8B33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492" y="6181122"/>
            <a:ext cx="930611" cy="41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3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spcAft>
          <a:spcPts val="600"/>
        </a:spcAft>
        <a:buClr>
          <a:srgbClr val="F8991D"/>
        </a:buClr>
        <a:buFont typeface="Wingdings" panose="05000000000000000000" pitchFamily="2" charset="2"/>
        <a:buChar char="n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01700" indent="-457200" algn="l" defTabSz="914400" rtl="0" eaLnBrk="1" latinLnBrk="0" hangingPunct="1">
        <a:spcBef>
          <a:spcPct val="20000"/>
        </a:spcBef>
        <a:spcAft>
          <a:spcPts val="600"/>
        </a:spcAft>
        <a:buClr>
          <a:srgbClr val="98002E"/>
        </a:buClr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46200" indent="-457200" algn="l" defTabSz="914400" rtl="0" eaLnBrk="1" latinLnBrk="0" hangingPunct="1">
        <a:spcBef>
          <a:spcPct val="20000"/>
        </a:spcBef>
        <a:spcAft>
          <a:spcPts val="600"/>
        </a:spcAft>
        <a:buFont typeface="NettoOT" panose="02000500000000000000" pitchFamily="50" charset="0"/>
        <a:buChar char="­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790700" indent="-457200" algn="l" defTabSz="914400" rtl="0" eaLnBrk="1" latinLnBrk="0" hangingPunct="1">
        <a:spcBef>
          <a:spcPct val="20000"/>
        </a:spcBef>
        <a:spcAft>
          <a:spcPts val="600"/>
        </a:spcAft>
        <a:buFont typeface="NettoOT" panose="02000500000000000000" pitchFamily="50" charset="0"/>
        <a:buChar char="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457200" algn="l" defTabSz="914400" rtl="0" eaLnBrk="1" latinLnBrk="0" hangingPunct="1">
        <a:spcBef>
          <a:spcPct val="20000"/>
        </a:spcBef>
        <a:buFont typeface="NettoOT" panose="02000500000000000000" pitchFamily="50" charset="0"/>
        <a:buChar char="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2"/>
          <p:cNvSpPr>
            <a:spLocks noGrp="1"/>
          </p:cNvSpPr>
          <p:nvPr>
            <p:ph type="title"/>
          </p:nvPr>
        </p:nvSpPr>
        <p:spPr>
          <a:xfrm>
            <a:off x="4094915" y="1343026"/>
            <a:ext cx="4764408" cy="1219199"/>
          </a:xfrm>
        </p:spPr>
        <p:txBody>
          <a:bodyPr>
            <a:normAutofit/>
          </a:bodyPr>
          <a:lstStyle/>
          <a:p>
            <a:pPr algn="ctr"/>
            <a:r>
              <a:rPr lang="sv-SE" sz="2400" dirty="0"/>
              <a:t>Stockholmsenkäten 2018</a:t>
            </a:r>
            <a:br>
              <a:rPr lang="sv-SE" sz="2800" dirty="0"/>
            </a:br>
            <a:endParaRPr lang="sv-SE" sz="2400" dirty="0"/>
          </a:p>
        </p:txBody>
      </p:sp>
      <p:sp>
        <p:nvSpPr>
          <p:cNvPr id="7" name="textruta 6"/>
          <p:cNvSpPr txBox="1"/>
          <p:nvPr/>
        </p:nvSpPr>
        <p:spPr>
          <a:xfrm>
            <a:off x="4285413" y="2638425"/>
            <a:ext cx="4429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Temarapport:</a:t>
            </a:r>
          </a:p>
          <a:p>
            <a:pPr algn="ctr"/>
            <a:r>
              <a:rPr lang="sv-SE" dirty="0"/>
              <a:t>Psykisk hälsa</a:t>
            </a:r>
            <a:br>
              <a:rPr lang="sv-SE" dirty="0"/>
            </a:br>
            <a:br>
              <a:rPr lang="sv-SE" dirty="0"/>
            </a:br>
            <a:r>
              <a:rPr lang="sv-SE" dirty="0"/>
              <a:t>Grundskolans årskurs 9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3971089" y="5353050"/>
            <a:ext cx="493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Elevundersökning i årskurs 9</a:t>
            </a:r>
          </a:p>
          <a:p>
            <a:pPr algn="ctr"/>
            <a:r>
              <a:rPr lang="sv-SE" sz="1600" b="1" dirty="0"/>
              <a:t>och gymnasieskolans årskurs 2</a:t>
            </a:r>
          </a:p>
        </p:txBody>
      </p:sp>
      <p:pic>
        <p:nvPicPr>
          <p:cNvPr id="9" name="Bildobjekt 7" descr="oppis vasa real juni 2012 1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1720145"/>
            <a:ext cx="4132262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48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57226" y="741600"/>
            <a:ext cx="7836560" cy="806400"/>
          </a:xfrm>
        </p:spPr>
        <p:txBody>
          <a:bodyPr>
            <a:noAutofit/>
          </a:bodyPr>
          <a:lstStyle/>
          <a:p>
            <a:pPr algn="ctr"/>
            <a:r>
              <a:rPr lang="sv-SE" sz="2200" dirty="0"/>
              <a:t>Elever som haft huvudvärk en gång i veckan eller oftare</a:t>
            </a:r>
            <a:br>
              <a:rPr lang="sv-SE" sz="2200" dirty="0"/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C40FB9C-75E5-4D9B-8AC4-6EA098207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307808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81419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4376" y="741600"/>
            <a:ext cx="7648574" cy="806400"/>
          </a:xfrm>
        </p:spPr>
        <p:txBody>
          <a:bodyPr>
            <a:noAutofit/>
          </a:bodyPr>
          <a:lstStyle/>
          <a:p>
            <a:pPr algn="ctr"/>
            <a:r>
              <a:rPr lang="sv-SE" sz="2200" dirty="0"/>
              <a:t>Elever som har dålig aptit en gång i veckan eller oftare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7E97D41-62C5-46C3-83CF-90B99B6A3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362804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5751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000" dirty="0"/>
              <a:t>Elever som haft ”nervös mage” en gång i veckan eller oftare </a:t>
            </a:r>
            <a:br>
              <a:rPr lang="sv-SE" sz="2000" dirty="0"/>
            </a:br>
            <a:endParaRPr lang="sv-SE" sz="20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49B693C-7179-43D7-A51C-ABD505BA4E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690695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3943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000" dirty="0"/>
              <a:t>Elever som har svårt att somna en gång i veckan eller oftare</a:t>
            </a:r>
            <a:br>
              <a:rPr lang="sv-SE" sz="2000" dirty="0"/>
            </a:br>
            <a:endParaRPr lang="sv-SE" sz="20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88D9DB3C-D045-4DFF-92B6-7853E6266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444770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1614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200" dirty="0"/>
              <a:t>Elever som sovit oroligt och vaknat under natten en gång i veckan eller oftare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B53804F-2750-420B-BE2F-B0F3D21AB7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598503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6118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200" dirty="0"/>
              <a:t>Elever som ofta känner sig ledsna och deppiga utan att veta varför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0B426BB-5D2E-4DB4-A6EA-03EB92C097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093905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9349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200" dirty="0"/>
              <a:t>Elever som ofta känner sig rädda utan att veta varför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9694569-AA63-453C-880E-D0FBC92B14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735429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905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514350" y="741600"/>
            <a:ext cx="7936234" cy="806400"/>
          </a:xfrm>
        </p:spPr>
        <p:txBody>
          <a:bodyPr>
            <a:normAutofit/>
          </a:bodyPr>
          <a:lstStyle/>
          <a:p>
            <a:pPr algn="ctr"/>
            <a:r>
              <a:rPr lang="sv-SE" sz="2200" dirty="0"/>
              <a:t>Elever som skulle vilja ändra mycket på sig själva</a:t>
            </a:r>
            <a:br>
              <a:rPr lang="sv-SE" sz="2200" dirty="0"/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E524F78-93C3-489E-87E3-89239CE48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119891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8671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2200" dirty="0"/>
              <a:t>Elever som ofta tycker att de inget duger till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BC11FCE-0F21-4E89-8036-A89D8F9187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151623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9518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2200" dirty="0"/>
              <a:t>Elever som ofta känner sig slöa och olustiga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F5B6D08-05C5-4180-879D-23D181F9E7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433090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7976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</a:rPr>
              <a:t>Kartlägga drogvanor, kriminalitet, skolk, mobbning samt risk- och skyddsfaktorer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</a:rPr>
              <a:t>Ge en uppfattning om hur olika normbrytande beteende förändras över tid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</a:rPr>
              <a:t>Förse kommuner, stadsdelar och skolor med lokala data om normbrytande beteenden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</a:rPr>
              <a:t>Underlag för forskning och utveckling samt att fördela resurser för förebyggande insatser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 dirty="0">
                <a:solidFill>
                  <a:schemeClr val="tx1"/>
                </a:solidFill>
              </a:rPr>
              <a:t>Mobilisera elever, skolpersonal och föräldrar i det förebyggande arbetet</a:t>
            </a:r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432000" y="432000"/>
            <a:ext cx="7377231" cy="806400"/>
          </a:xfrm>
        </p:spPr>
        <p:txBody>
          <a:bodyPr>
            <a:normAutofit fontScale="90000"/>
          </a:bodyPr>
          <a:lstStyle/>
          <a:p>
            <a:r>
              <a:rPr lang="sv-SE" sz="3200" dirty="0"/>
              <a:t>Stockholmsenkätens syften</a:t>
            </a:r>
            <a:br>
              <a:rPr lang="sv-SE" sz="3200" dirty="0">
                <a:solidFill>
                  <a:schemeClr val="tx2"/>
                </a:solidFill>
              </a:rPr>
            </a:br>
            <a:endParaRPr lang="sv-SE" dirty="0"/>
          </a:p>
        </p:txBody>
      </p:sp>
      <p:pic>
        <p:nvPicPr>
          <p:cNvPr id="6" name="Bildobjekt 7" descr="DSC0319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0125" y="1440000"/>
            <a:ext cx="2622550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420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32000" y="432000"/>
            <a:ext cx="7377231" cy="806400"/>
          </a:xfrm>
        </p:spPr>
        <p:txBody>
          <a:bodyPr>
            <a:normAutofit fontScale="90000"/>
          </a:bodyPr>
          <a:lstStyle/>
          <a:p>
            <a:r>
              <a:rPr lang="sv-SE" sz="3200" dirty="0"/>
              <a:t>Undersökningens genomförande</a:t>
            </a:r>
            <a:br>
              <a:rPr lang="sv-SE" sz="3200" dirty="0">
                <a:solidFill>
                  <a:schemeClr val="tx2"/>
                </a:solidFill>
              </a:rPr>
            </a:br>
            <a:endParaRPr lang="sv-SE" dirty="0"/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0B140015-5B38-432A-8B01-BA7E14DB9B33}"/>
              </a:ext>
            </a:extLst>
          </p:cNvPr>
          <p:cNvSpPr txBox="1">
            <a:spLocks/>
          </p:cNvSpPr>
          <p:nvPr/>
        </p:nvSpPr>
        <p:spPr>
          <a:xfrm>
            <a:off x="458787" y="1440000"/>
            <a:ext cx="5843587" cy="3960000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>
            <a:lvl1pPr marL="216000" indent="-216000" algn="l" defTabSz="914400" rtl="0" eaLnBrk="1" latinLnBrk="0" hangingPunct="1">
              <a:spcBef>
                <a:spcPct val="20000"/>
              </a:spcBef>
              <a:spcAft>
                <a:spcPts val="480"/>
              </a:spcAft>
              <a:buClr>
                <a:srgbClr val="F8991D"/>
              </a:buClr>
              <a:buFont typeface="Arial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2913" indent="-261938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rgbClr val="98002E"/>
              </a:buClr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2313" indent="-276225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NettoOT" panose="02000500000000000000" pitchFamily="50" charset="0"/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90600" indent="-269875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NettoOT" panose="02000500000000000000" pitchFamily="50" charset="0"/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0950" indent="-263525" algn="l" defTabSz="914400" rtl="0" eaLnBrk="1" latinLnBrk="0" hangingPunct="1">
              <a:spcBef>
                <a:spcPct val="20000"/>
              </a:spcBef>
              <a:buFont typeface="NettoOT" panose="02000500000000000000" pitchFamily="50" charset="0"/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5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/>
              <a:t>Enkät till grundskolans år 9 och gymnasiets år 2</a:t>
            </a:r>
          </a:p>
          <a:p>
            <a:pPr marL="342900" indent="-342900">
              <a:lnSpc>
                <a:spcPct val="105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/>
              <a:t>Enkäten innehåller ca 350 frågor/delfrågor</a:t>
            </a:r>
          </a:p>
          <a:p>
            <a:pPr marL="342900" indent="-342900">
              <a:lnSpc>
                <a:spcPct val="105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/>
              <a:t>Besvaras anonymt under lektionstid och lämnas i förslutet kuvert till klassläraren</a:t>
            </a:r>
          </a:p>
          <a:p>
            <a:pPr marL="342900" indent="-342900">
              <a:lnSpc>
                <a:spcPct val="105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/>
              <a:t>Besvarades under våren 2018 efter sportlovet</a:t>
            </a:r>
          </a:p>
          <a:p>
            <a:pPr marL="342900" indent="-342900">
              <a:lnSpc>
                <a:spcPct val="105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sv-SE" sz="1600"/>
              <a:t>23 länskommuner genomför undersökningen tillsammans med Stockholm</a:t>
            </a:r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644861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3"/>
          </p:nvPr>
        </p:nvSpPr>
        <p:spPr>
          <a:xfrm>
            <a:off x="458788" y="1200150"/>
            <a:ext cx="8151812" cy="4800600"/>
          </a:xfrm>
        </p:spPr>
        <p:txBody>
          <a:bodyPr>
            <a:normAutofit/>
          </a:bodyPr>
          <a:lstStyle/>
          <a:p>
            <a:r>
              <a:rPr lang="sv-SE" sz="1400" dirty="0"/>
              <a:t>Rapporten presenterar resultaten för ett urval av frågor om psykisk hälsa. Resultaten presenteras redovisat per deltagande kommun i undersökningen år 2018 uppdelat på pojkar och flickor. Det är elevernas </a:t>
            </a:r>
            <a:r>
              <a:rPr lang="sv-SE" sz="1400" b="1" dirty="0"/>
              <a:t>hemkommun </a:t>
            </a:r>
            <a:r>
              <a:rPr lang="sv-SE" sz="1400" dirty="0"/>
              <a:t>som styr i vilken kommungrupp de redovisas. </a:t>
            </a:r>
          </a:p>
          <a:p>
            <a:r>
              <a:rPr lang="sv-SE" sz="1400" dirty="0"/>
              <a:t>Uppgifterna som redovisas i diagrammen baseras på samtliga svarande elever om inget annat anges. </a:t>
            </a:r>
          </a:p>
          <a:p>
            <a:r>
              <a:rPr lang="sv-SE" sz="1400" dirty="0"/>
              <a:t>I diagrammen redovisas två totalstaplar. Den ena är samtliga deltagande kommuner utom Stockholm (</a:t>
            </a:r>
            <a:r>
              <a:rPr lang="sv-SE" sz="1400" i="1" dirty="0"/>
              <a:t>Total exkl. Stockholm</a:t>
            </a:r>
            <a:r>
              <a:rPr lang="sv-SE" sz="1400" dirty="0"/>
              <a:t>).  Den andra är samtliga elever i de deltagande kommunerna (</a:t>
            </a:r>
            <a:r>
              <a:rPr lang="sv-SE" sz="1400" i="1" dirty="0"/>
              <a:t>Total inkl. Stockholm)</a:t>
            </a:r>
            <a:endParaRPr lang="sv-SE" sz="1400" dirty="0"/>
          </a:p>
          <a:p>
            <a:r>
              <a:rPr lang="sv-SE" sz="1400" b="1" dirty="0"/>
              <a:t>För att garantera elevers anonymitet </a:t>
            </a:r>
            <a:r>
              <a:rPr lang="sv-SE" sz="1400" dirty="0"/>
              <a:t>redovisas ej resultat för grupper där färre än 25 elever besvarat enkäten. </a:t>
            </a:r>
          </a:p>
          <a:p>
            <a:r>
              <a:rPr lang="sv-SE" sz="1400" dirty="0"/>
              <a:t>Frågor med filter får oftast lägre baser, om enstaka baser är &lt;7 redovisas ej resultatet för den frågan.</a:t>
            </a:r>
          </a:p>
          <a:p>
            <a:r>
              <a:rPr lang="sv-SE" sz="1400" dirty="0"/>
              <a:t>Om staplar i diagrammen har ersatts med * innebär detta att basen är för låg för att resultatet ska redovisas enligt ovannämnda kriterier. </a:t>
            </a:r>
          </a:p>
          <a:p>
            <a:r>
              <a:rPr lang="sv-SE" sz="1400" dirty="0"/>
              <a:t> </a:t>
            </a:r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32000" y="432000"/>
            <a:ext cx="7377231" cy="806400"/>
          </a:xfrm>
        </p:spPr>
        <p:txBody>
          <a:bodyPr>
            <a:normAutofit fontScale="90000"/>
          </a:bodyPr>
          <a:lstStyle/>
          <a:p>
            <a:r>
              <a:rPr lang="sv-SE" sz="3200" dirty="0"/>
              <a:t>Resultatredovisning</a:t>
            </a:r>
            <a:br>
              <a:rPr lang="sv-SE" sz="3200" dirty="0">
                <a:solidFill>
                  <a:schemeClr val="tx2"/>
                </a:solidFill>
              </a:rPr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66717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50900" y="338400"/>
            <a:ext cx="7377231" cy="806400"/>
          </a:xfrm>
        </p:spPr>
        <p:txBody>
          <a:bodyPr/>
          <a:lstStyle/>
          <a:p>
            <a:r>
              <a:rPr lang="sv-SE" sz="2800" dirty="0"/>
              <a:t>Antal svarande i årskursen</a:t>
            </a:r>
            <a:endParaRPr lang="sv-SE" dirty="0"/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2EFB4099-C6E4-4CFE-A5FB-69E535350501}"/>
              </a:ext>
            </a:extLst>
          </p:cNvPr>
          <p:cNvGraphicFramePr>
            <a:graphicFrameLocks noGrp="1"/>
          </p:cNvGraphicFramePr>
          <p:nvPr/>
        </p:nvGraphicFramePr>
        <p:xfrm>
          <a:off x="3136106" y="1664018"/>
          <a:ext cx="2806700" cy="4174490"/>
        </p:xfrm>
        <a:graphic>
          <a:graphicData uri="http://schemas.openxmlformats.org/drawingml/2006/table">
            <a:tbl>
              <a:tblPr/>
              <a:tblGrid>
                <a:gridCol w="1181100">
                  <a:extLst>
                    <a:ext uri="{9D8B030D-6E8A-4147-A177-3AD203B41FA5}">
                      <a16:colId xmlns:a16="http://schemas.microsoft.com/office/drawing/2014/main" val="193927135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90723114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783732093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0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Pojke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Flicka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69537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Stockholm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2432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2281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2410349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Ekerö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31113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Haninge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3667408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Solna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8943444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Sundbyberg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574818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Danderyd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487999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Södertälje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363097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Botkyrka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691553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Upplands Väsby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142974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Värmdö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9380352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Järfälla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879762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Nykvarn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1486493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Nynäshamn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90261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Upplands-Bro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4108041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Sollentuna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974507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Nacka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4528001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Sigtuna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4426346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Vaxholm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560229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Lidingö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4045337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Tyresö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3527516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Vallentuna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144523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Salem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716254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Österåker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945107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t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Samtliga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i="0" u="none" strike="noStrike">
                          <a:effectLst/>
                          <a:latin typeface="Arial" panose="020B0604020202020204" pitchFamily="34" charset="0"/>
                        </a:rPr>
                        <a:t>6985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i="0" u="none" strike="noStrike" dirty="0">
                          <a:effectLst/>
                          <a:latin typeface="Arial" panose="020B0604020202020204" pitchFamily="34" charset="0"/>
                        </a:rPr>
                        <a:t>6640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857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20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68313" y="2560638"/>
            <a:ext cx="4751387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/>
            <a:r>
              <a:rPr lang="sv-SE" sz="2500" b="1" dirty="0"/>
              <a:t>Psykisk hälsa</a:t>
            </a:r>
          </a:p>
        </p:txBody>
      </p:sp>
      <p:pic>
        <p:nvPicPr>
          <p:cNvPr id="7" name="Bildobjekt 6" descr="oppis vasa real juni 2012 1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73238"/>
            <a:ext cx="428625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ruta 7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</p:spTree>
    <p:extLst>
      <p:ext uri="{BB962C8B-B14F-4D97-AF65-F5344CB8AC3E}">
        <p14:creationId xmlns:p14="http://schemas.microsoft.com/office/powerpoint/2010/main" val="3639265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2200" dirty="0"/>
              <a:t>Elever som ofta tycker det är riktigt härligt att leva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8" name="textruta 7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993889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0736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200" dirty="0"/>
              <a:t>Grad av god psykisk hälsa - </a:t>
            </a:r>
            <a:r>
              <a:rPr lang="sv-SE" sz="1600" dirty="0"/>
              <a:t>index mellan 0 och 100 där 0 är lägsta och 100 motsvarar högsta tänkbara värde</a:t>
            </a:r>
            <a:br>
              <a:rPr lang="sv-SE" sz="1600" dirty="0"/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E54EDDD-647F-46E4-A228-06BF72F53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135392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8405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2200" dirty="0"/>
              <a:t>Elever som oftast är nöjda med sitt utseende</a:t>
            </a:r>
            <a:br>
              <a:rPr lang="sv-SE" sz="2200" dirty="0">
                <a:solidFill>
                  <a:schemeClr val="tx2"/>
                </a:solidFill>
              </a:rPr>
            </a:br>
            <a:endParaRPr lang="sv-SE" sz="2200" dirty="0"/>
          </a:p>
        </p:txBody>
      </p:sp>
      <p:sp>
        <p:nvSpPr>
          <p:cNvPr id="7" name="textruta 6"/>
          <p:cNvSpPr txBox="1"/>
          <p:nvPr/>
        </p:nvSpPr>
        <p:spPr>
          <a:xfrm>
            <a:off x="295275" y="6238875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Årskurs 9, år 2018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8D6B514-636D-4DEE-8C15-91895FA05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26053"/>
              </p:ext>
            </p:extLst>
          </p:nvPr>
        </p:nvGraphicFramePr>
        <p:xfrm>
          <a:off x="0" y="612000"/>
          <a:ext cx="9144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204402"/>
      </p:ext>
    </p:extLst>
  </p:cSld>
  <p:clrMapOvr>
    <a:masterClrMapping/>
  </p:clrMapOvr>
</p:sld>
</file>

<file path=ppt/theme/theme1.xml><?xml version="1.0" encoding="utf-8"?>
<a:theme xmlns:a="http://schemas.openxmlformats.org/drawingml/2006/main" name="Sthlm_Presentation">
  <a:themeElements>
    <a:clrScheme name="Anpassad 1">
      <a:dk1>
        <a:srgbClr val="000000"/>
      </a:dk1>
      <a:lt1>
        <a:srgbClr val="FFFFFF"/>
      </a:lt1>
      <a:dk2>
        <a:srgbClr val="683788"/>
      </a:dk2>
      <a:lt2>
        <a:srgbClr val="BCAAD0"/>
      </a:lt2>
      <a:accent1>
        <a:srgbClr val="289D93"/>
      </a:accent1>
      <a:accent2>
        <a:srgbClr val="C40068"/>
      </a:accent2>
      <a:accent3>
        <a:srgbClr val="007EC4"/>
      </a:accent3>
      <a:accent4>
        <a:srgbClr val="B6D7D3"/>
      </a:accent4>
      <a:accent5>
        <a:srgbClr val="E4B1C3"/>
      </a:accent5>
      <a:accent6>
        <a:srgbClr val="ACC7E9"/>
      </a:accent6>
      <a:hlink>
        <a:srgbClr val="007EC4"/>
      </a:hlink>
      <a:folHlink>
        <a:srgbClr val="683788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89D93"/>
        </a:solidFill>
        <a:ln>
          <a:solidFill>
            <a:srgbClr val="289D93"/>
          </a:solidFill>
        </a:ln>
      </a:spPr>
      <a:bodyPr rtlCol="0" anchor="ctr"/>
      <a:lstStyle>
        <a:defPPr algn="ctr">
          <a:defRPr dirty="0" err="1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Förstasidan_2_rutor">
  <a:themeElements>
    <a:clrScheme name="Anpassad 1">
      <a:dk1>
        <a:srgbClr val="000000"/>
      </a:dk1>
      <a:lt1>
        <a:srgbClr val="FFFFFF"/>
      </a:lt1>
      <a:dk2>
        <a:srgbClr val="683788"/>
      </a:dk2>
      <a:lt2>
        <a:srgbClr val="BCAAD0"/>
      </a:lt2>
      <a:accent1>
        <a:srgbClr val="289D93"/>
      </a:accent1>
      <a:accent2>
        <a:srgbClr val="C40068"/>
      </a:accent2>
      <a:accent3>
        <a:srgbClr val="007EC4"/>
      </a:accent3>
      <a:accent4>
        <a:srgbClr val="B6D7D3"/>
      </a:accent4>
      <a:accent5>
        <a:srgbClr val="E4B1C3"/>
      </a:accent5>
      <a:accent6>
        <a:srgbClr val="ACC7E9"/>
      </a:accent6>
      <a:hlink>
        <a:srgbClr val="007EC4"/>
      </a:hlink>
      <a:folHlink>
        <a:srgbClr val="683788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err="1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rgbClr val="007EC4"/>
        </a:solidFill>
        <a:ln>
          <a:noFill/>
        </a:ln>
      </a:spPr>
      <a:bodyPr lIns="234000" rIns="234000"/>
      <a:lstStyle>
        <a:defPPr marL="0" marR="0" indent="0" algn="l" defTabSz="914400" rtl="0" eaLnBrk="1" fontAlgn="auto" latinLnBrk="0" hangingPunct="1">
          <a:lnSpc>
            <a:spcPts val="2000"/>
          </a:lnSpc>
          <a:spcBef>
            <a:spcPts val="0"/>
          </a:spcBef>
          <a:spcAft>
            <a:spcPts val="0"/>
          </a:spcAft>
          <a:buClrTx/>
          <a:buSzTx/>
          <a:buFont typeface="Arial" pitchFamily="34" charset="0"/>
          <a:buNone/>
          <a:tabLst/>
          <a:defRPr kumimoji="0" sz="2000" b="0" i="0" u="none" strike="noStrike" kern="1200" cap="none" spc="0" normalizeH="0" baseline="0" noProof="0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Förstasida Bakgrundsfärg">
  <a:themeElements>
    <a:clrScheme name="Anpassad 1">
      <a:dk1>
        <a:srgbClr val="000000"/>
      </a:dk1>
      <a:lt1>
        <a:srgbClr val="FFFFFF"/>
      </a:lt1>
      <a:dk2>
        <a:srgbClr val="683788"/>
      </a:dk2>
      <a:lt2>
        <a:srgbClr val="BCAAD0"/>
      </a:lt2>
      <a:accent1>
        <a:srgbClr val="289D93"/>
      </a:accent1>
      <a:accent2>
        <a:srgbClr val="C40068"/>
      </a:accent2>
      <a:accent3>
        <a:srgbClr val="007EC4"/>
      </a:accent3>
      <a:accent4>
        <a:srgbClr val="B6D7D3"/>
      </a:accent4>
      <a:accent5>
        <a:srgbClr val="E4B1C3"/>
      </a:accent5>
      <a:accent6>
        <a:srgbClr val="ACC7E9"/>
      </a:accent6>
      <a:hlink>
        <a:srgbClr val="007EC4"/>
      </a:hlink>
      <a:folHlink>
        <a:srgbClr val="683788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Innehållssidor">
  <a:themeElements>
    <a:clrScheme name="Anpassad 1">
      <a:dk1>
        <a:srgbClr val="000000"/>
      </a:dk1>
      <a:lt1>
        <a:srgbClr val="FFFFFF"/>
      </a:lt1>
      <a:dk2>
        <a:srgbClr val="683788"/>
      </a:dk2>
      <a:lt2>
        <a:srgbClr val="BCAAD0"/>
      </a:lt2>
      <a:accent1>
        <a:srgbClr val="289D93"/>
      </a:accent1>
      <a:accent2>
        <a:srgbClr val="C40068"/>
      </a:accent2>
      <a:accent3>
        <a:srgbClr val="007EC4"/>
      </a:accent3>
      <a:accent4>
        <a:srgbClr val="B6D7D3"/>
      </a:accent4>
      <a:accent5>
        <a:srgbClr val="E4B1C3"/>
      </a:accent5>
      <a:accent6>
        <a:srgbClr val="ACC7E9"/>
      </a:accent6>
      <a:hlink>
        <a:srgbClr val="007EC4"/>
      </a:hlink>
      <a:folHlink>
        <a:srgbClr val="683788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ema1">
  <a:themeElements>
    <a:clrScheme name="Väsentlig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Väsentlig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_Utkast 7" id="{4D6BE1BB-E6C0-4D3B-BFCD-A2A8C74992B2}" vid="{C7BBDE7B-D23C-492C-BD6D-73DCC6C23E59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Sthlm_Presentation</Template>
  <TotalTime>620</TotalTime>
  <Words>744</Words>
  <Application>Microsoft Office PowerPoint</Application>
  <PresentationFormat>Bildspel på skärmen (4:3)</PresentationFormat>
  <Paragraphs>173</Paragraphs>
  <Slides>19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19</vt:i4>
      </vt:variant>
    </vt:vector>
  </HeadingPairs>
  <TitlesOfParts>
    <vt:vector size="29" baseType="lpstr">
      <vt:lpstr>ＭＳ Ｐゴシック</vt:lpstr>
      <vt:lpstr>NettoOT</vt:lpstr>
      <vt:lpstr>Arial</vt:lpstr>
      <vt:lpstr>Calibri</vt:lpstr>
      <vt:lpstr>Wingdings</vt:lpstr>
      <vt:lpstr>Sthlm_Presentation</vt:lpstr>
      <vt:lpstr>Förstasidan_2_rutor</vt:lpstr>
      <vt:lpstr>Förstasida Bakgrundsfärg</vt:lpstr>
      <vt:lpstr>Innehållssidor</vt:lpstr>
      <vt:lpstr>Tema1</vt:lpstr>
      <vt:lpstr>Stockholmsenkäten 2018 </vt:lpstr>
      <vt:lpstr>Stockholmsenkätens syften </vt:lpstr>
      <vt:lpstr>Undersökningens genomförande </vt:lpstr>
      <vt:lpstr>Resultatredovisning </vt:lpstr>
      <vt:lpstr>Antal svarande i årskursen</vt:lpstr>
      <vt:lpstr>PowerPoint-presentation</vt:lpstr>
      <vt:lpstr>Elever som ofta tycker det är riktigt härligt att leva </vt:lpstr>
      <vt:lpstr>Grad av god psykisk hälsa - index mellan 0 och 100 där 0 är lägsta och 100 motsvarar högsta tänkbara värde </vt:lpstr>
      <vt:lpstr>Elever som oftast är nöjda med sitt utseende </vt:lpstr>
      <vt:lpstr>Elever som haft huvudvärk en gång i veckan eller oftare </vt:lpstr>
      <vt:lpstr>Elever som har dålig aptit en gång i veckan eller oftare </vt:lpstr>
      <vt:lpstr>Elever som haft ”nervös mage” en gång i veckan eller oftare  </vt:lpstr>
      <vt:lpstr>Elever som har svårt att somna en gång i veckan eller oftare </vt:lpstr>
      <vt:lpstr>Elever som sovit oroligt och vaknat under natten en gång i veckan eller oftare </vt:lpstr>
      <vt:lpstr>Elever som ofta känner sig ledsna och deppiga utan att veta varför </vt:lpstr>
      <vt:lpstr>Elever som ofta känner sig rädda utan att veta varför </vt:lpstr>
      <vt:lpstr>Elever som skulle vilja ändra mycket på sig själva </vt:lpstr>
      <vt:lpstr>Elever som ofta tycker att de inget duger till </vt:lpstr>
      <vt:lpstr>Elever som ofta känner sig slöa och olustiga 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 Begler</dc:creator>
  <cp:lastModifiedBy>Tobias Jönsson</cp:lastModifiedBy>
  <cp:revision>138</cp:revision>
  <dcterms:created xsi:type="dcterms:W3CDTF">2014-07-08T13:47:56Z</dcterms:created>
  <dcterms:modified xsi:type="dcterms:W3CDTF">2018-08-09T08:14:17Z</dcterms:modified>
</cp:coreProperties>
</file>