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5" r:id="rId2"/>
    <p:sldMasterId id="2147483699" r:id="rId3"/>
    <p:sldMasterId id="2147483701" r:id="rId4"/>
    <p:sldMasterId id="2147483668" r:id="rId5"/>
    <p:sldMasterId id="2147483693" r:id="rId6"/>
    <p:sldMasterId id="2147483703" r:id="rId7"/>
    <p:sldMasterId id="2147483697" r:id="rId8"/>
    <p:sldMasterId id="2147483707" r:id="rId9"/>
    <p:sldMasterId id="2147483705" r:id="rId10"/>
  </p:sldMasterIdLst>
  <p:notesMasterIdLst>
    <p:notesMasterId r:id="rId21"/>
  </p:notesMasterIdLst>
  <p:handoutMasterIdLst>
    <p:handoutMasterId r:id="rId22"/>
  </p:handoutMasterIdLst>
  <p:sldIdLst>
    <p:sldId id="258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24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0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A1D62-2661-1D48-BE89-3861919215C3}" type="datetimeFigureOut">
              <a:rPr lang="sv-SE"/>
              <a:pPr/>
              <a:t>2011-11-17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D9665-DFA7-0C43-9137-3330ED347428}" type="slidenum">
              <a:rPr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FF37A-8066-5A47-B06A-E87C8F55F30C}" type="datetimeFigureOut">
              <a:rPr lang="en-US" smtClean="0"/>
              <a:pPr/>
              <a:t>2011-11-17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A73B9-7DF2-5A42-BE8D-2EB66410BF4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sv-SE" smtClean="0"/>
              <a:t>Punktuppräkning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667000"/>
            <a:ext cx="8229600" cy="37338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sv-SE" smtClean="0"/>
              <a:t>Punktuppräkning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229600" cy="29718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sv-SE" smtClean="0"/>
              <a:t>Punktuppräkning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229600" cy="29718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sv-SE" smtClean="0"/>
              <a:t>Punktuppräkning mörk bakgrund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667000"/>
            <a:ext cx="8229600" cy="37338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grå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952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 och grå text mörk bakgrund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200" y="2933700"/>
            <a:ext cx="8229600" cy="3238500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grå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0" y="1371600"/>
            <a:ext cx="2971800" cy="114299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Bild vänster grå text mörk bakgrund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0" y="2758282"/>
            <a:ext cx="2971800" cy="3718718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>
                <a:solidFill>
                  <a:srgbClr val="BFBF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here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006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0" y="1371600"/>
            <a:ext cx="2971800" cy="114299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Bild vänster, vit text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0" y="2758282"/>
            <a:ext cx="2971800" cy="3794918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006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grå text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343400" y="0"/>
            <a:ext cx="48006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71600"/>
            <a:ext cx="2971800" cy="114299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Bild höger, grå text, mörk bakgrund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2758282"/>
            <a:ext cx="2971800" cy="3718718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343400" y="0"/>
            <a:ext cx="48006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71600"/>
            <a:ext cx="2971800" cy="114299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Bild höger, vit text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58282"/>
            <a:ext cx="2971800" cy="3794918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here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077200" y="152400"/>
            <a:ext cx="10668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Plantagon_logo_skylt2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143000" y="1245162"/>
            <a:ext cx="6479203" cy="433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295400"/>
            <a:ext cx="1752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Punktuppräkning mörk bakgrund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743200"/>
            <a:ext cx="8229600" cy="30480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grå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952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 och grå text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200" y="2933700"/>
            <a:ext cx="8229600" cy="3238500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1295400"/>
            <a:ext cx="1752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Punktuppräkning mörk bakgrund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743200"/>
            <a:ext cx="8229600" cy="30480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Punktuppräkning mörk bakgrund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743200"/>
            <a:ext cx="8229600" cy="30480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Punktuppräkning mörk bakgrund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743200"/>
            <a:ext cx="8229600" cy="30480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sam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sv-SE" dirty="0" smtClean="0"/>
              <a:t>Helsidesbild samt rubrik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grå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0" y="1371600"/>
            <a:ext cx="2971800" cy="114299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Bild vänster grå text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0" y="2758282"/>
            <a:ext cx="2971800" cy="3794918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006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vart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0" y="1371600"/>
            <a:ext cx="2971800" cy="114299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Bild vänster svart text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0" y="2758282"/>
            <a:ext cx="2971800" cy="3794918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006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grå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343400" y="0"/>
            <a:ext cx="48006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71600"/>
            <a:ext cx="2971800" cy="114299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Bild höger grå text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2758282"/>
            <a:ext cx="2971800" cy="3794918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 svart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343400" y="0"/>
            <a:ext cx="48006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371600"/>
            <a:ext cx="2971800" cy="114299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sv-SE" dirty="0" smtClean="0"/>
              <a:t>Bild höger svart text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2758282"/>
            <a:ext cx="2971800" cy="3794918"/>
          </a:xfrm>
        </p:spPr>
        <p:txBody>
          <a:bodyPr/>
          <a:lstStyle>
            <a:lvl1pPr marL="0" indent="0" algn="l">
              <a:spcBef>
                <a:spcPts val="984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lantagon_logo_skylt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09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8077200" y="1524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696200" y="5867400"/>
            <a:ext cx="1447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test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upprä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sv-SE" smtClean="0"/>
              <a:t>Punktuppräkning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229600" cy="2971800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5.xml"/><Relationship Id="rId9" Type="http://schemas.openxmlformats.org/officeDocument/2006/relationships/image" Target="../media/image4.png"/><Relationship Id="rId10" Type="http://schemas.openxmlformats.org/officeDocument/2006/relationships/image" Target="../media/image5.emf"/><Relationship Id="rId11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5" name="Picture 5" descr="test.psd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Plantagon_NEW_black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717" y="152400"/>
            <a:ext cx="66788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52" r:id="rId3"/>
    <p:sldLayoutId id="2147483653" r:id="rId4"/>
    <p:sldLayoutId id="2147483656" r:id="rId5"/>
    <p:sldLayoutId id="2147483658" r:id="rId6"/>
    <p:sldLayoutId id="2147483659" r:id="rId7"/>
    <p:sldLayoutId id="214748366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98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40424"/>
            <a:ext cx="9144000" cy="91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5" name="Picture 5" descr="test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Plantagon_NEW_black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717" y="152400"/>
            <a:ext cx="66788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295400"/>
            <a:ext cx="1752600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96988"/>
            <a:ext cx="9144000" cy="4645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5" name="Picture 5" descr="test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Plantagon_NEW_black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717" y="152400"/>
            <a:ext cx="66788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295400"/>
            <a:ext cx="1752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96988"/>
            <a:ext cx="9144000" cy="4645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5" name="Picture 5" descr="test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 descr="Plantagon_NEW_black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717" y="152400"/>
            <a:ext cx="66788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295400"/>
            <a:ext cx="1752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7" name="Picture 5" descr="test.psd"/>
          <p:cNvPicPr>
            <a:picLocks noChangeAspect="1"/>
          </p:cNvPicPr>
          <p:nvPr userDrawn="1"/>
        </p:nvPicPr>
        <p:blipFill>
          <a:blip r:embed="rId9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04" y="6405380"/>
            <a:ext cx="1004071" cy="295103"/>
          </a:xfrm>
          <a:prstGeom prst="rect">
            <a:avLst/>
          </a:prstGeom>
        </p:spPr>
      </p:pic>
      <p:pic>
        <p:nvPicPr>
          <p:cNvPr id="9" name="Bildobjekt 5" descr="Plantagon_NEW_black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005"/>
          <a:stretch>
            <a:fillRect/>
          </a:stretch>
        </p:blipFill>
        <p:spPr bwMode="auto">
          <a:xfrm>
            <a:off x="8229600" y="152400"/>
            <a:ext cx="769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1" r:id="rId2"/>
    <p:sldLayoutId id="2147483672" r:id="rId3"/>
    <p:sldLayoutId id="2147483688" r:id="rId4"/>
    <p:sldLayoutId id="2147483676" r:id="rId5"/>
    <p:sldLayoutId id="2147483689" r:id="rId6"/>
    <p:sldLayoutId id="214748368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5940424"/>
            <a:ext cx="9144000" cy="9175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7" name="Picture 5" descr="test.psd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04" y="6405380"/>
            <a:ext cx="1004071" cy="29510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2985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295400"/>
            <a:ext cx="1752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5" descr="Plantagon_NEW_black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005"/>
          <a:stretch>
            <a:fillRect/>
          </a:stretch>
        </p:blipFill>
        <p:spPr bwMode="auto">
          <a:xfrm>
            <a:off x="8229600" y="152400"/>
            <a:ext cx="769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5940424"/>
            <a:ext cx="9144000" cy="9175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7" name="Picture 5" descr="test.psd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04" y="6405380"/>
            <a:ext cx="1004071" cy="29510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2985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295400"/>
            <a:ext cx="1752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5" descr="Plantagon_NEW_black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005"/>
          <a:stretch>
            <a:fillRect/>
          </a:stretch>
        </p:blipFill>
        <p:spPr bwMode="auto">
          <a:xfrm>
            <a:off x="8229600" y="152400"/>
            <a:ext cx="769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0000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000000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0000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5940424"/>
            <a:ext cx="9144000" cy="9175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7" name="Picture 5" descr="test.psd"/>
          <p:cNvPicPr>
            <a:picLocks noChangeAspect="1"/>
          </p:cNvPicPr>
          <p:nvPr userDrawn="1"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.g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04" y="6405380"/>
            <a:ext cx="1004071" cy="29510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2985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9" name="Bildobjekt 5" descr="Plantagon_NEW_black.eps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005"/>
          <a:stretch>
            <a:fillRect/>
          </a:stretch>
        </p:blipFill>
        <p:spPr bwMode="auto">
          <a:xfrm>
            <a:off x="8229600" y="152400"/>
            <a:ext cx="769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0" y="1296988"/>
            <a:ext cx="3733800" cy="15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733800" y="1295400"/>
            <a:ext cx="5410199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59404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8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pic>
        <p:nvPicPr>
          <p:cNvPr id="9" name="Bildobjekt 5" descr="Plantagon_NEW_blac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005"/>
          <a:stretch>
            <a:fillRect/>
          </a:stretch>
        </p:blipFill>
        <p:spPr bwMode="auto">
          <a:xfrm>
            <a:off x="8229600" y="152400"/>
            <a:ext cx="7693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0" y="1296988"/>
            <a:ext cx="3733800" cy="15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733800" y="1295400"/>
            <a:ext cx="5410199" cy="1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5940424"/>
            <a:ext cx="9144000" cy="158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test.psd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emf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vertikaltvaxthus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4"/>
          <p:cNvSpPr>
            <a:spLocks noChangeArrowheads="1"/>
          </p:cNvSpPr>
          <p:nvPr/>
        </p:nvSpPr>
        <p:spPr bwMode="auto">
          <a:xfrm>
            <a:off x="0" y="6425167"/>
            <a:ext cx="91424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sv-SE" sz="1200" dirty="0" smtClean="0">
                <a:solidFill>
                  <a:schemeClr val="bg1"/>
                </a:solidFill>
                <a:latin typeface="Arial"/>
                <a:cs typeface="Arial"/>
              </a:rPr>
              <a:t>Stockholm   </a:t>
            </a:r>
            <a:r>
              <a:rPr lang="sv-SE" sz="1200" dirty="0" smtClean="0">
                <a:solidFill>
                  <a:schemeClr val="bg1"/>
                </a:solidFill>
                <a:latin typeface="Arial"/>
                <a:ea typeface="Wingdings"/>
                <a:cs typeface="Arial"/>
              </a:rPr>
              <a:t>•   </a:t>
            </a:r>
            <a:r>
              <a:rPr lang="sv-SE" sz="1200" dirty="0" err="1" smtClean="0">
                <a:solidFill>
                  <a:schemeClr val="bg1"/>
                </a:solidFill>
                <a:latin typeface="Arial"/>
                <a:ea typeface="Wingdings"/>
                <a:cs typeface="Arial"/>
              </a:rPr>
              <a:t>Onondaga</a:t>
            </a:r>
            <a:r>
              <a:rPr lang="sv-SE" sz="1200" dirty="0" smtClean="0">
                <a:solidFill>
                  <a:schemeClr val="bg1"/>
                </a:solidFill>
                <a:latin typeface="Arial"/>
                <a:ea typeface="Wingdings"/>
                <a:cs typeface="Arial"/>
              </a:rPr>
              <a:t> Nation</a:t>
            </a:r>
            <a:r>
              <a:rPr lang="sv-SE" sz="1200" dirty="0" smtClean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sv-SE" sz="1200" dirty="0" smtClean="0">
                <a:solidFill>
                  <a:schemeClr val="bg1"/>
                </a:solidFill>
                <a:latin typeface="Arial"/>
                <a:ea typeface="Wingdings"/>
                <a:cs typeface="Arial"/>
              </a:rPr>
              <a:t>•  New York  </a:t>
            </a:r>
            <a:r>
              <a:rPr lang="sv-SE" sz="12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sv-SE" sz="1200" dirty="0" smtClean="0">
                <a:solidFill>
                  <a:schemeClr val="bg1"/>
                </a:solidFill>
                <a:latin typeface="Arial"/>
                <a:ea typeface="Wingdings"/>
                <a:cs typeface="Arial"/>
              </a:rPr>
              <a:t>•   New Delhi</a:t>
            </a:r>
            <a:endParaRPr lang="sv-SE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Plantagon_white_name_only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410200"/>
            <a:ext cx="3175000" cy="284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77095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pc="300" dirty="0" smtClean="0">
                <a:solidFill>
                  <a:schemeClr val="bg1">
                    <a:lumMod val="85000"/>
                  </a:schemeClr>
                </a:solidFill>
                <a:latin typeface="Palatino"/>
                <a:cs typeface="Palatino"/>
              </a:rPr>
              <a:t>BUSINESS AS USUAL IS OVER</a:t>
            </a:r>
            <a:endParaRPr lang="sv-SE" spc="300" dirty="0">
              <a:solidFill>
                <a:schemeClr val="bg1">
                  <a:lumMod val="85000"/>
                </a:schemeClr>
              </a:solidFill>
              <a:latin typeface="Palatino"/>
              <a:cs typeface="Palatino"/>
            </a:endParaRPr>
          </a:p>
        </p:txBody>
      </p:sp>
      <p:pic>
        <p:nvPicPr>
          <p:cNvPr id="10" name="Bildobjekt 5" descr="Plantagon_NEW_black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717" y="152400"/>
            <a:ext cx="66788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4" descr="Plant_cam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198" y="0"/>
            <a:ext cx="44958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a typeface="ＭＳ Ｐゴシック" charset="-128"/>
                <a:cs typeface="ＭＳ Ｐゴシック" charset="-128"/>
              </a:rPr>
              <a:t>The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Vertical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Greenhouse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457200" y="2667000"/>
            <a:ext cx="3581400" cy="37338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 complete solution within Urban Agriculture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Available in sizes from 36 diameter to 142 diameter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Producing and selling organic food inside cities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LEED-certified. Latest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cleantech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solutions secures energy efficiency and recycling of water and waste</a:t>
            </a:r>
          </a:p>
        </p:txBody>
      </p:sp>
      <p:pic>
        <p:nvPicPr>
          <p:cNvPr id="7" name="Bildobjekt 5" descr="Plantagon_NEW_blac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717" y="152400"/>
            <a:ext cx="66788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test.psd"/>
          <p:cNvPicPr>
            <a:picLocks noChangeAspect="1"/>
          </p:cNvPicPr>
          <p:nvPr/>
        </p:nvPicPr>
        <p:blipFill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04" y="6405380"/>
            <a:ext cx="1004071" cy="295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lant_cam23.jpg"/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15619"/>
            <a:ext cx="9144000" cy="46142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ea typeface="ＭＳ Ｐゴシック" charset="-128"/>
                <a:cs typeface="ＭＳ Ｐゴシック" charset="-128"/>
              </a:rPr>
              <a:t>Advantages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2743200"/>
            <a:ext cx="6781800" cy="3048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Sustainability landmark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Locally grown, organic food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Food  security in a world with sharply rising  food  prices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Decreased CO</a:t>
            </a:r>
            <a:r>
              <a:rPr lang="en-US" baseline="-25000" dirty="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-emissions by up to 100 000 ton/year by cutting transportation and consuming CO</a:t>
            </a:r>
            <a:r>
              <a:rPr lang="en-US" baseline="-25000" dirty="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 the greenhouse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Lower costs by cutting middle hands, selling directly to the consumer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Better land use. 3-10 more crops per square meter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Profitable solution. Payback period of 3-5 years.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Increases the price of surrounding properties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_cam23.jpg"/>
          <p:cNvPicPr>
            <a:picLocks noChangeAspect="1"/>
          </p:cNvPicPr>
          <p:nvPr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9144000" cy="685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Business Case Vertical Greenhouse Singapore (36 meter)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457200" y="2514600"/>
            <a:ext cx="7315200" cy="9906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Industrializing the agriculture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Like in any industry it takes a higher initial investment to reach the lower operating costs that the automatic solution brings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sv-S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91201" y="3695700"/>
            <a:ext cx="3124199" cy="339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Additional revenue sources:</a:t>
            </a:r>
          </a:p>
          <a:p>
            <a:pPr marL="162000" indent="-16200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Emission rights (CER/VER)</a:t>
            </a:r>
          </a:p>
          <a:p>
            <a:pPr marL="162000" indent="-16200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Selling the name of the greenhouse to a corporation</a:t>
            </a:r>
          </a:p>
          <a:p>
            <a:pPr marL="162000" indent="-16200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Rental</a:t>
            </a:r>
          </a:p>
          <a:p>
            <a:pPr marL="162000" indent="-16200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Commission from local farmers selling their organic food on the marketplace</a:t>
            </a:r>
          </a:p>
          <a:p>
            <a:pPr marL="162000" indent="-16200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Commission from suppliers testing their solutions</a:t>
            </a:r>
          </a:p>
          <a:p>
            <a:pPr marL="162000" indent="-162000" eaLnBrk="0" hangingPunct="0">
              <a:spcBef>
                <a:spcPts val="600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Visitors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 5"/>
          <p:cNvGraphicFramePr>
            <a:graphicFrameLocks noGrp="1"/>
          </p:cNvGraphicFramePr>
          <p:nvPr/>
        </p:nvGraphicFramePr>
        <p:xfrm>
          <a:off x="457201" y="3695700"/>
          <a:ext cx="5181600" cy="2514807"/>
        </p:xfrm>
        <a:graphic>
          <a:graphicData uri="http://schemas.openxmlformats.org/drawingml/2006/table">
            <a:tbl>
              <a:tblPr/>
              <a:tblGrid>
                <a:gridCol w="1788463"/>
                <a:gridCol w="1818644"/>
                <a:gridCol w="1574493"/>
              </a:tblGrid>
              <a:tr h="3000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Investments: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Enginering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 MSEK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Construction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40 MSEK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Land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 MSEK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23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Total: 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56 MSEK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08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Real </a:t>
                      </a:r>
                      <a:r>
                        <a:rPr kumimoji="0" lang="sv-S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cost</a:t>
                      </a: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of </a:t>
                      </a:r>
                      <a:r>
                        <a:rPr kumimoji="0" lang="sv-S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capital</a:t>
                      </a: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12%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Pay-back time: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4.8 </a:t>
                      </a:r>
                      <a:r>
                        <a:rPr kumimoji="0" lang="sv-S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years</a:t>
                      </a:r>
                      <a:endParaRPr kumimoji="0" lang="sv-S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NPV: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2011-2051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36 MSEK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IRR: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2011-2051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20.8%</a:t>
                      </a:r>
                    </a:p>
                  </a:txBody>
                  <a:tcPr marL="91443" marR="91443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1295400"/>
            <a:ext cx="1752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3"/>
          <p:cNvGrpSpPr>
            <a:grpSpLocks/>
          </p:cNvGrpSpPr>
          <p:nvPr/>
        </p:nvGrpSpPr>
        <p:grpSpPr bwMode="auto">
          <a:xfrm>
            <a:off x="731197" y="2705950"/>
            <a:ext cx="6983287" cy="3894734"/>
            <a:chOff x="0" y="722313"/>
            <a:chExt cx="9144000" cy="5694362"/>
          </a:xfrm>
        </p:grpSpPr>
        <p:pic>
          <p:nvPicPr>
            <p:cNvPr id="7" name="Picture 3" descr="Caofeidian 081013 - Presentation Short version_final_CE - page 8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2313"/>
              <a:ext cx="9144000" cy="569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plantagon_stiliserad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775" y="2420938"/>
              <a:ext cx="1009650" cy="922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sv-SE" dirty="0" err="1" smtClean="0"/>
              <a:t>Integrated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the </a:t>
            </a:r>
            <a:r>
              <a:rPr lang="sv-SE" dirty="0" err="1" smtClean="0"/>
              <a:t>existing</a:t>
            </a:r>
            <a:r>
              <a:rPr lang="sv-SE" dirty="0" smtClean="0"/>
              <a:t> </a:t>
            </a:r>
            <a:r>
              <a:rPr lang="sv-SE" dirty="0" err="1" smtClean="0"/>
              <a:t>utility</a:t>
            </a:r>
            <a:r>
              <a:rPr lang="sv-SE" dirty="0" smtClean="0"/>
              <a:t> </a:t>
            </a:r>
            <a:r>
              <a:rPr lang="sv-SE" dirty="0" err="1" smtClean="0"/>
              <a:t>infrastructure</a:t>
            </a:r>
            <a:r>
              <a:rPr lang="sv-SE" dirty="0" smtClean="0"/>
              <a:t> of the city</a:t>
            </a:r>
            <a:endParaRPr lang="sv-SE" dirty="0"/>
          </a:p>
        </p:txBody>
      </p:sp>
      <p:sp>
        <p:nvSpPr>
          <p:cNvPr id="5" name="Subtitle 4"/>
          <p:cNvSpPr>
            <a:spLocks noGrp="1"/>
          </p:cNvSpPr>
          <p:nvPr>
            <p:ph type="body" sz="quarter" idx="4294967295"/>
          </p:nvPr>
        </p:nvSpPr>
        <p:spPr>
          <a:xfrm>
            <a:off x="457200" y="1558925"/>
            <a:ext cx="7257284" cy="110807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Every city produces large amounts of  surplus heat, creates carbon dioxide spillage and waste. 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Instead of getting rid of it we can put it to good use. Creating food out of waste and at the same time decreasing energy costs and emissions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295400"/>
            <a:ext cx="17526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296988"/>
            <a:ext cx="1828800" cy="1588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1296988"/>
            <a:ext cx="1828800" cy="1588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10200" y="1296988"/>
            <a:ext cx="1752600" cy="158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1296988"/>
            <a:ext cx="1981200" cy="158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t_cam18.jpg"/>
          <p:cNvPicPr>
            <a:picLocks noChangeAspect="1"/>
          </p:cNvPicPr>
          <p:nvPr/>
        </p:nvPicPr>
        <p:blipFill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15619"/>
            <a:ext cx="9144000" cy="461421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ea typeface="ＭＳ Ｐゴシック" charset="-128"/>
                <a:cs typeface="ＭＳ Ｐゴシック" charset="-128"/>
              </a:rPr>
              <a:t>Creating a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sustainability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center in the city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2743200"/>
            <a:ext cx="5562600" cy="3048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Selling the organic food produced by the greenhouse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Cooperating with local farmers, offering a complete organic market place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Restaurants, cafés and deli shops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Recreation- and health center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Information about environmental initiatives in the city and its progress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Educational center</a:t>
            </a:r>
          </a:p>
          <a:p>
            <a:endParaRPr lang="sv-SE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ktangel med rundade hörn 9"/>
          <p:cNvSpPr/>
          <p:nvPr/>
        </p:nvSpPr>
        <p:spPr>
          <a:xfrm>
            <a:off x="1062038" y="4105275"/>
            <a:ext cx="2125662" cy="984251"/>
          </a:xfrm>
          <a:prstGeom prst="round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2" name="Rektangel med rundade hörn 1"/>
          <p:cNvSpPr/>
          <p:nvPr/>
        </p:nvSpPr>
        <p:spPr>
          <a:xfrm>
            <a:off x="1174750" y="4267200"/>
            <a:ext cx="882650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  <a:latin typeface="Helvetica"/>
                <a:cs typeface="Helvetica"/>
              </a:rPr>
              <a:t>Biogas</a:t>
            </a:r>
          </a:p>
        </p:txBody>
      </p:sp>
      <p:sp>
        <p:nvSpPr>
          <p:cNvPr id="3" name="Rektangel med rundade hörn 2"/>
          <p:cNvSpPr/>
          <p:nvPr/>
        </p:nvSpPr>
        <p:spPr>
          <a:xfrm>
            <a:off x="2178050" y="4267200"/>
            <a:ext cx="869950" cy="6540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200" dirty="0">
                <a:solidFill>
                  <a:schemeClr val="tx1"/>
                </a:solidFill>
                <a:latin typeface="Helvetica"/>
                <a:cs typeface="Helvetica"/>
              </a:rPr>
              <a:t>Power &amp; </a:t>
            </a:r>
            <a:r>
              <a:rPr lang="sv-SE" sz="1200" dirty="0" err="1">
                <a:solidFill>
                  <a:schemeClr val="tx1"/>
                </a:solidFill>
                <a:latin typeface="Helvetica"/>
                <a:cs typeface="Helvetica"/>
              </a:rPr>
              <a:t>heating</a:t>
            </a:r>
            <a:endParaRPr lang="sv-SE" sz="1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Ned 3"/>
          <p:cNvSpPr/>
          <p:nvPr/>
        </p:nvSpPr>
        <p:spPr>
          <a:xfrm>
            <a:off x="1497012" y="5113338"/>
            <a:ext cx="144463" cy="142875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Ned 4"/>
          <p:cNvSpPr/>
          <p:nvPr/>
        </p:nvSpPr>
        <p:spPr>
          <a:xfrm>
            <a:off x="2589212" y="5113338"/>
            <a:ext cx="150813" cy="161925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" name="Ned 8"/>
          <p:cNvSpPr/>
          <p:nvPr/>
        </p:nvSpPr>
        <p:spPr>
          <a:xfrm rot="5400000">
            <a:off x="889794" y="4536282"/>
            <a:ext cx="142875" cy="144462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" name="Rektangel med rundade hörn 9"/>
          <p:cNvSpPr/>
          <p:nvPr/>
        </p:nvSpPr>
        <p:spPr>
          <a:xfrm>
            <a:off x="1062038" y="2057399"/>
            <a:ext cx="2125662" cy="11287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b="1" dirty="0">
              <a:solidFill>
                <a:schemeClr val="tx1"/>
              </a:solidFill>
            </a:endParaRPr>
          </a:p>
        </p:txBody>
      </p:sp>
      <p:cxnSp>
        <p:nvCxnSpPr>
          <p:cNvPr id="15" name="Rak 14"/>
          <p:cNvCxnSpPr/>
          <p:nvPr/>
        </p:nvCxnSpPr>
        <p:spPr>
          <a:xfrm rot="5400000" flipH="1" flipV="1">
            <a:off x="2089152" y="3651249"/>
            <a:ext cx="904875" cy="3178"/>
          </a:xfrm>
          <a:prstGeom prst="line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rot="5400000">
            <a:off x="1186658" y="3650456"/>
            <a:ext cx="900111" cy="2"/>
          </a:xfrm>
          <a:prstGeom prst="line">
            <a:avLst/>
          </a:prstGeom>
          <a:ln w="76200">
            <a:solidFill>
              <a:schemeClr val="accent3"/>
            </a:solidFill>
            <a:headEnd type="none" w="med" len="med"/>
            <a:tailEnd type="triangle" w="med" len="med"/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ruta 48"/>
          <p:cNvSpPr txBox="1">
            <a:spLocks noChangeArrowheads="1"/>
          </p:cNvSpPr>
          <p:nvPr/>
        </p:nvSpPr>
        <p:spPr bwMode="auto">
          <a:xfrm>
            <a:off x="127000" y="4475163"/>
            <a:ext cx="863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Nitrogen</a:t>
            </a:r>
          </a:p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Phosphorus</a:t>
            </a:r>
          </a:p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Potassium</a:t>
            </a:r>
          </a:p>
        </p:txBody>
      </p:sp>
      <p:sp>
        <p:nvSpPr>
          <p:cNvPr id="12302" name="textruta 57"/>
          <p:cNvSpPr txBox="1">
            <a:spLocks noChangeArrowheads="1"/>
          </p:cNvSpPr>
          <p:nvPr/>
        </p:nvSpPr>
        <p:spPr bwMode="auto">
          <a:xfrm>
            <a:off x="727075" y="1554163"/>
            <a:ext cx="3400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Values: R&amp;D, Attraction, Environment, Store </a:t>
            </a:r>
            <a:r>
              <a:rPr lang="sv-SE" sz="1000">
                <a:solidFill>
                  <a:srgbClr val="FFFFFF"/>
                </a:solidFill>
                <a:latin typeface="Helvetica"/>
                <a:cs typeface="Helvetica"/>
                <a:sym typeface="Wingdings" charset="2"/>
              </a:rPr>
              <a:t> Growth!</a:t>
            </a:r>
            <a:endParaRPr lang="sv-SE" sz="10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56" name="Ned 55"/>
          <p:cNvSpPr/>
          <p:nvPr/>
        </p:nvSpPr>
        <p:spPr>
          <a:xfrm rot="5400000" flipV="1">
            <a:off x="3201194" y="4536281"/>
            <a:ext cx="142875" cy="14446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2308" name="textruta 48"/>
          <p:cNvSpPr txBox="1">
            <a:spLocks noChangeArrowheads="1"/>
          </p:cNvSpPr>
          <p:nvPr/>
        </p:nvSpPr>
        <p:spPr bwMode="auto">
          <a:xfrm>
            <a:off x="3328988" y="4464050"/>
            <a:ext cx="623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Heating</a:t>
            </a:r>
          </a:p>
        </p:txBody>
      </p:sp>
      <p:sp>
        <p:nvSpPr>
          <p:cNvPr id="12309" name="textruta 48"/>
          <p:cNvSpPr txBox="1">
            <a:spLocks noChangeArrowheads="1"/>
          </p:cNvSpPr>
          <p:nvPr/>
        </p:nvSpPr>
        <p:spPr bwMode="auto">
          <a:xfrm>
            <a:off x="1138238" y="5299075"/>
            <a:ext cx="842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Vehicle gas</a:t>
            </a:r>
          </a:p>
        </p:txBody>
      </p:sp>
      <p:sp>
        <p:nvSpPr>
          <p:cNvPr id="12310" name="textruta 48"/>
          <p:cNvSpPr txBox="1">
            <a:spLocks noChangeArrowheads="1"/>
          </p:cNvSpPr>
          <p:nvPr/>
        </p:nvSpPr>
        <p:spPr bwMode="auto">
          <a:xfrm>
            <a:off x="2314575" y="5299075"/>
            <a:ext cx="733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Electricity</a:t>
            </a:r>
          </a:p>
        </p:txBody>
      </p:sp>
      <p:sp>
        <p:nvSpPr>
          <p:cNvPr id="69" name="Ned 68"/>
          <p:cNvSpPr/>
          <p:nvPr/>
        </p:nvSpPr>
        <p:spPr>
          <a:xfrm rot="5400000" flipV="1">
            <a:off x="889794" y="2520157"/>
            <a:ext cx="142875" cy="144462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0" name="Ned 69"/>
          <p:cNvSpPr/>
          <p:nvPr/>
        </p:nvSpPr>
        <p:spPr>
          <a:xfrm rot="5400000" flipV="1">
            <a:off x="3201194" y="2520156"/>
            <a:ext cx="142875" cy="14446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1" name="Ned 70"/>
          <p:cNvSpPr/>
          <p:nvPr/>
        </p:nvSpPr>
        <p:spPr>
          <a:xfrm flipV="1">
            <a:off x="1725612" y="1912937"/>
            <a:ext cx="134938" cy="14446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2" name="Ned 71"/>
          <p:cNvSpPr/>
          <p:nvPr/>
        </p:nvSpPr>
        <p:spPr>
          <a:xfrm flipV="1">
            <a:off x="1428750" y="1912937"/>
            <a:ext cx="136525" cy="14446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3" name="Ned 72"/>
          <p:cNvSpPr/>
          <p:nvPr/>
        </p:nvSpPr>
        <p:spPr>
          <a:xfrm flipV="1">
            <a:off x="2005012" y="1912937"/>
            <a:ext cx="136525" cy="14446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4" name="Ned 73"/>
          <p:cNvSpPr/>
          <p:nvPr/>
        </p:nvSpPr>
        <p:spPr>
          <a:xfrm flipV="1">
            <a:off x="2293937" y="1912937"/>
            <a:ext cx="134938" cy="144463"/>
          </a:xfrm>
          <a:prstGeom prst="downArrow">
            <a:avLst/>
          </a:prstGeom>
          <a:ln>
            <a:solidFill>
              <a:schemeClr val="accent1"/>
            </a:solidFill>
          </a:ln>
          <a:effectLst>
            <a:outerShdw blurRad="50800" dist="38100" dir="270000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2317" name="Rubrik 7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v-SE" dirty="0" err="1" smtClean="0">
                <a:latin typeface="Helvetica" charset="0"/>
                <a:ea typeface="Helvetica" charset="0"/>
                <a:cs typeface="Helvetica" charset="0"/>
              </a:rPr>
              <a:t>Success</a:t>
            </a:r>
            <a:r>
              <a:rPr lang="sv-SE" dirty="0" smtClean="0">
                <a:latin typeface="Helvetica" charset="0"/>
                <a:ea typeface="Helvetica" charset="0"/>
                <a:cs typeface="Helvetica" charset="0"/>
              </a:rPr>
              <a:t> story from Linköping</a:t>
            </a:r>
            <a:endParaRPr lang="sv-SE" dirty="0"/>
          </a:p>
        </p:txBody>
      </p:sp>
      <p:sp>
        <p:nvSpPr>
          <p:cNvPr id="76" name="Rektangel 75"/>
          <p:cNvSpPr/>
          <p:nvPr/>
        </p:nvSpPr>
        <p:spPr>
          <a:xfrm>
            <a:off x="5003800" y="1800225"/>
            <a:ext cx="3671888" cy="4103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sv-SE" sz="1400" b="1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Surplus heat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from gas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purifying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plant provide for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several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hectares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greenhouse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. Peak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heating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and backup from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district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heating</a:t>
            </a:r>
            <a:endParaRPr lang="sv-SE" sz="1400" dirty="0" smtClean="0">
              <a:solidFill>
                <a:srgbClr val="FFFFFF"/>
              </a:solidFill>
              <a:latin typeface="Helvetica" charset="0"/>
              <a:ea typeface="Arial" charset="0"/>
            </a:endParaRPr>
          </a:p>
          <a:p>
            <a:endParaRPr lang="sv-SE" sz="1400" dirty="0" smtClean="0">
              <a:solidFill>
                <a:srgbClr val="FFFFFF"/>
              </a:solidFill>
              <a:latin typeface="Helvetica" charset="0"/>
              <a:ea typeface="Arial" charset="0"/>
            </a:endParaRPr>
          </a:p>
          <a:p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Carbon</a:t>
            </a:r>
            <a:r>
              <a:rPr lang="sv-SE" sz="1400" b="1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dioxide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spillage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from gas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purification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can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be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directed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to the green house. </a:t>
            </a:r>
          </a:p>
          <a:p>
            <a:endParaRPr lang="sv-SE" sz="1400" dirty="0" smtClean="0">
              <a:solidFill>
                <a:srgbClr val="FFFFFF"/>
              </a:solidFill>
              <a:latin typeface="Helvetica" charset="0"/>
              <a:ea typeface="Arial" charset="0"/>
            </a:endParaRPr>
          </a:p>
          <a:p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Biogas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production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plant delivers </a:t>
            </a:r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nutrients</a:t>
            </a:r>
            <a:endParaRPr lang="sv-SE" sz="1400" b="1" dirty="0" smtClean="0">
              <a:solidFill>
                <a:srgbClr val="FFFFFF"/>
              </a:solidFill>
              <a:latin typeface="Helvetica" charset="0"/>
              <a:ea typeface="Arial" charset="0"/>
            </a:endParaRPr>
          </a:p>
          <a:p>
            <a:endParaRPr lang="sv-SE" sz="1400" dirty="0" smtClean="0">
              <a:solidFill>
                <a:srgbClr val="FFFFFF"/>
              </a:solidFill>
              <a:latin typeface="Helvetica" charset="0"/>
              <a:ea typeface="Arial" charset="0"/>
            </a:endParaRPr>
          </a:p>
          <a:p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Organic</a:t>
            </a:r>
            <a:r>
              <a:rPr lang="sv-SE" sz="1400" b="1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waste</a:t>
            </a:r>
            <a:r>
              <a:rPr lang="sv-SE" sz="1400" b="1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from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greenhouse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to bio gas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production</a:t>
            </a:r>
            <a:endParaRPr lang="sv-SE" sz="1400" dirty="0" smtClean="0">
              <a:solidFill>
                <a:srgbClr val="FFFFFF"/>
              </a:solidFill>
              <a:latin typeface="Helvetica" charset="0"/>
              <a:ea typeface="Arial" charset="0"/>
            </a:endParaRPr>
          </a:p>
          <a:p>
            <a:endParaRPr lang="sv-SE" sz="1400" dirty="0" smtClean="0">
              <a:solidFill>
                <a:srgbClr val="FFFFFF"/>
              </a:solidFill>
              <a:latin typeface="Helvetica" charset="0"/>
              <a:ea typeface="Arial" charset="0"/>
            </a:endParaRPr>
          </a:p>
          <a:p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Besides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locally</a:t>
            </a:r>
            <a:r>
              <a:rPr lang="sv-SE" sz="1400" b="1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produced</a:t>
            </a:r>
            <a:r>
              <a:rPr lang="sv-SE" sz="1400" b="1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food</a:t>
            </a:r>
            <a:r>
              <a:rPr lang="sv-SE" sz="1400" b="1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the system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generates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other</a:t>
            </a:r>
            <a:r>
              <a:rPr lang="sv-SE" sz="1400" dirty="0" smtClean="0">
                <a:solidFill>
                  <a:srgbClr val="FFFFFF"/>
                </a:solidFill>
                <a:latin typeface="Helvetica" charset="0"/>
                <a:ea typeface="Arial" charset="0"/>
              </a:rPr>
              <a:t> </a:t>
            </a:r>
            <a:r>
              <a:rPr lang="sv-SE" sz="1400" b="1" dirty="0" err="1" smtClean="0">
                <a:solidFill>
                  <a:srgbClr val="FFFFFF"/>
                </a:solidFill>
                <a:latin typeface="Helvetica" charset="0"/>
                <a:ea typeface="Arial" charset="0"/>
              </a:rPr>
              <a:t>values</a:t>
            </a:r>
            <a:endParaRPr lang="sv-SE" sz="1400" dirty="0" smtClean="0">
              <a:solidFill>
                <a:srgbClr val="FFFFFF"/>
              </a:solidFill>
              <a:latin typeface="Helvetica" charset="0"/>
              <a:ea typeface="Arial" charset="0"/>
            </a:endParaRPr>
          </a:p>
          <a:p>
            <a:endParaRPr lang="sv-SE" sz="1400" dirty="0">
              <a:solidFill>
                <a:srgbClr val="FFFFFF"/>
              </a:solidFill>
              <a:latin typeface="Helvetica" charset="0"/>
              <a:ea typeface="Arial" charset="0"/>
            </a:endParaRPr>
          </a:p>
        </p:txBody>
      </p:sp>
      <p:sp>
        <p:nvSpPr>
          <p:cNvPr id="12319" name="textruta 54"/>
          <p:cNvSpPr txBox="1">
            <a:spLocks noChangeArrowheads="1"/>
          </p:cNvSpPr>
          <p:nvPr/>
        </p:nvSpPr>
        <p:spPr bwMode="auto">
          <a:xfrm>
            <a:off x="3376613" y="2305050"/>
            <a:ext cx="730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Locally </a:t>
            </a:r>
          </a:p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Produced</a:t>
            </a:r>
          </a:p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food</a:t>
            </a:r>
          </a:p>
        </p:txBody>
      </p:sp>
      <p:sp>
        <p:nvSpPr>
          <p:cNvPr id="12320" name="textruta 54"/>
          <p:cNvSpPr txBox="1">
            <a:spLocks noChangeArrowheads="1"/>
          </p:cNvSpPr>
          <p:nvPr/>
        </p:nvSpPr>
        <p:spPr bwMode="auto">
          <a:xfrm>
            <a:off x="185738" y="2365375"/>
            <a:ext cx="733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 dirty="0">
                <a:solidFill>
                  <a:srgbClr val="FFFFFF"/>
                </a:solidFill>
                <a:latin typeface="Helvetica"/>
                <a:cs typeface="Helvetica"/>
              </a:rPr>
              <a:t>H</a:t>
            </a:r>
            <a:r>
              <a:rPr lang="sv-SE" sz="1000" baseline="-25000" dirty="0">
                <a:solidFill>
                  <a:srgbClr val="FFFFFF"/>
                </a:solidFill>
                <a:latin typeface="Helvetica"/>
                <a:cs typeface="Helvetica"/>
              </a:rPr>
              <a:t>2</a:t>
            </a:r>
            <a:r>
              <a:rPr lang="sv-SE" sz="1000" dirty="0">
                <a:solidFill>
                  <a:srgbClr val="FFFFFF"/>
                </a:solidFill>
                <a:latin typeface="Helvetica"/>
                <a:cs typeface="Helvetica"/>
              </a:rPr>
              <a:t>O</a:t>
            </a:r>
          </a:p>
          <a:p>
            <a:r>
              <a:rPr lang="sv-SE" sz="1000" dirty="0">
                <a:solidFill>
                  <a:srgbClr val="FFFFFF"/>
                </a:solidFill>
                <a:latin typeface="Helvetica"/>
                <a:cs typeface="Helvetica"/>
              </a:rPr>
              <a:t>Light </a:t>
            </a:r>
          </a:p>
          <a:p>
            <a:r>
              <a:rPr lang="sv-SE" sz="1000" dirty="0" err="1">
                <a:solidFill>
                  <a:srgbClr val="FFFFFF"/>
                </a:solidFill>
                <a:latin typeface="Helvetica"/>
                <a:cs typeface="Helvetica"/>
              </a:rPr>
              <a:t>Electricity</a:t>
            </a:r>
            <a:endParaRPr lang="sv-SE" sz="1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2321" name="textruta 48"/>
          <p:cNvSpPr txBox="1">
            <a:spLocks noChangeArrowheads="1"/>
          </p:cNvSpPr>
          <p:nvPr/>
        </p:nvSpPr>
        <p:spPr bwMode="auto">
          <a:xfrm>
            <a:off x="2686050" y="3200400"/>
            <a:ext cx="86518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 dirty="0">
                <a:solidFill>
                  <a:srgbClr val="FFFFFF"/>
                </a:solidFill>
                <a:latin typeface="Helvetica"/>
                <a:cs typeface="Helvetica"/>
              </a:rPr>
              <a:t>Nitrogen</a:t>
            </a:r>
          </a:p>
          <a:p>
            <a:r>
              <a:rPr lang="sv-SE" sz="1000" dirty="0" err="1">
                <a:solidFill>
                  <a:srgbClr val="FFFFFF"/>
                </a:solidFill>
                <a:latin typeface="Helvetica"/>
                <a:cs typeface="Helvetica"/>
              </a:rPr>
              <a:t>Phosphorus</a:t>
            </a:r>
            <a:endParaRPr lang="sv-SE" sz="1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sv-SE" sz="1000" dirty="0" err="1">
                <a:solidFill>
                  <a:srgbClr val="FFFFFF"/>
                </a:solidFill>
                <a:latin typeface="Helvetica"/>
                <a:cs typeface="Helvetica"/>
              </a:rPr>
              <a:t>Potassium</a:t>
            </a:r>
            <a:endParaRPr lang="sv-SE" sz="1000" dirty="0">
              <a:solidFill>
                <a:srgbClr val="FFFFFF"/>
              </a:solidFill>
              <a:latin typeface="Helvetica"/>
              <a:cs typeface="Helvetica"/>
            </a:endParaRPr>
          </a:p>
          <a:p>
            <a:r>
              <a:rPr lang="sv-SE" sz="1000" dirty="0">
                <a:solidFill>
                  <a:srgbClr val="FFFFFF"/>
                </a:solidFill>
                <a:latin typeface="Helvetica"/>
                <a:cs typeface="Helvetica"/>
              </a:rPr>
              <a:t>CO</a:t>
            </a:r>
            <a:r>
              <a:rPr lang="sv-SE" sz="1000" baseline="-25000" dirty="0">
                <a:solidFill>
                  <a:srgbClr val="FFFFFF"/>
                </a:solidFill>
                <a:latin typeface="Helvetica"/>
                <a:cs typeface="Helvetica"/>
              </a:rPr>
              <a:t>2</a:t>
            </a:r>
          </a:p>
          <a:p>
            <a:r>
              <a:rPr lang="sv-SE" sz="1000" dirty="0" err="1">
                <a:solidFill>
                  <a:srgbClr val="FFFFFF"/>
                </a:solidFill>
                <a:latin typeface="Helvetica"/>
                <a:cs typeface="Helvetica"/>
              </a:rPr>
              <a:t>Heating</a:t>
            </a:r>
            <a:endParaRPr lang="sv-SE" sz="10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2322" name="textruta 48"/>
          <p:cNvSpPr txBox="1">
            <a:spLocks noChangeArrowheads="1"/>
          </p:cNvSpPr>
          <p:nvPr/>
        </p:nvSpPr>
        <p:spPr bwMode="auto">
          <a:xfrm>
            <a:off x="974725" y="3429000"/>
            <a:ext cx="63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Organic</a:t>
            </a:r>
          </a:p>
          <a:p>
            <a:r>
              <a:rPr lang="sv-SE" sz="1000">
                <a:solidFill>
                  <a:srgbClr val="FFFFFF"/>
                </a:solidFill>
                <a:latin typeface="Helvetica"/>
                <a:cs typeface="Helvetica"/>
              </a:rPr>
              <a:t>waste</a:t>
            </a:r>
          </a:p>
        </p:txBody>
      </p:sp>
      <p:pic>
        <p:nvPicPr>
          <p:cNvPr id="50" name="Picture 49" descr="vegetabl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2133600"/>
            <a:ext cx="1752600" cy="976312"/>
          </a:xfrm>
          <a:prstGeom prst="rect">
            <a:avLst/>
          </a:prstGeom>
        </p:spPr>
      </p:pic>
      <p:pic>
        <p:nvPicPr>
          <p:cNvPr id="30" name="Picture 29" descr="tekniska-verken-liten-png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79" y="6411581"/>
            <a:ext cx="1583421" cy="179497"/>
          </a:xfrm>
          <a:prstGeom prst="rect">
            <a:avLst/>
          </a:prstGeom>
        </p:spPr>
      </p:pic>
      <p:pic>
        <p:nvPicPr>
          <p:cNvPr id="31" name="Picture 30" descr="slulogoT_rodgronJ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8906" y="6118282"/>
            <a:ext cx="808472" cy="587318"/>
          </a:xfrm>
          <a:prstGeom prst="rect">
            <a:avLst/>
          </a:prstGeom>
        </p:spPr>
      </p:pic>
      <p:pic>
        <p:nvPicPr>
          <p:cNvPr id="32" name="Picture 31" descr="AF_logo_RGB_office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076" y="6248400"/>
            <a:ext cx="467324" cy="431376"/>
          </a:xfrm>
          <a:prstGeom prst="rect">
            <a:avLst/>
          </a:prstGeom>
        </p:spPr>
      </p:pic>
      <p:pic>
        <p:nvPicPr>
          <p:cNvPr id="33" name="Picture 32" descr="Skärmavbild 2010-11-05 kl. 09.57.2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395" y="6324601"/>
            <a:ext cx="2070405" cy="340683"/>
          </a:xfrm>
          <a:prstGeom prst="rect">
            <a:avLst/>
          </a:prstGeom>
        </p:spPr>
      </p:pic>
      <p:pic>
        <p:nvPicPr>
          <p:cNvPr id="34" name="Picture 33" descr="Skärmavbild 2010-11-05 kl. 09.50.5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850" y="6359118"/>
            <a:ext cx="1066350" cy="346482"/>
          </a:xfrm>
          <a:prstGeom prst="rect">
            <a:avLst/>
          </a:prstGeom>
        </p:spPr>
      </p:pic>
      <p:pic>
        <p:nvPicPr>
          <p:cNvPr id="35" name="Picture 34" descr="Plantagon_NEW_black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70" y="6093638"/>
            <a:ext cx="849539" cy="57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90511"/>
            <a:ext cx="4941888" cy="776288"/>
          </a:xfrm>
        </p:spPr>
        <p:txBody>
          <a:bodyPr>
            <a:normAutofit/>
          </a:bodyPr>
          <a:lstStyle/>
          <a:p>
            <a:r>
              <a:rPr lang="sv-SE" sz="1600" dirty="0" err="1" smtClean="0">
                <a:ea typeface="ＭＳ Ｐゴシック" charset="-128"/>
                <a:cs typeface="ＭＳ Ｐゴシック" charset="-128"/>
              </a:rPr>
              <a:t>Available</a:t>
            </a:r>
            <a:r>
              <a:rPr lang="sv-SE" sz="1600" dirty="0" smtClean="0">
                <a:ea typeface="ＭＳ Ｐゴシック" charset="-128"/>
                <a:cs typeface="ＭＳ Ｐゴシック" charset="-128"/>
              </a:rPr>
              <a:t> in different designs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…</a:t>
            </a:r>
            <a:endParaRPr lang="sv-SE" sz="1600" dirty="0"/>
          </a:p>
        </p:txBody>
      </p:sp>
      <p:pic>
        <p:nvPicPr>
          <p:cNvPr id="6" name="Picture 4" descr="Plantatube_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2195512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N_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24313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lantatube_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0" y="1066800"/>
            <a:ext cx="2259012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"/>
          <p:cNvSpPr txBox="1">
            <a:spLocks/>
          </p:cNvSpPr>
          <p:nvPr/>
        </p:nvSpPr>
        <p:spPr>
          <a:xfrm rot="16200000">
            <a:off x="3533776" y="3128963"/>
            <a:ext cx="4941887" cy="817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-128"/>
                <a:cs typeface="ＭＳ Ｐゴシック" charset="-128"/>
              </a:rPr>
              <a:t>…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-128"/>
                <a:cs typeface="ＭＳ Ｐゴシック" charset="-128"/>
              </a:rPr>
              <a:t>in order to (</a:t>
            </a:r>
            <a:r>
              <a:rPr kumimoji="0" lang="sv-S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-128"/>
                <a:cs typeface="ＭＳ Ｐゴシック" charset="-128"/>
              </a:rPr>
              <a:t>retro)fit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-128"/>
                <a:cs typeface="ＭＳ Ｐゴシック" charset="-128"/>
              </a:rPr>
              <a:t> </a:t>
            </a:r>
            <a:r>
              <a:rPr kumimoji="0" lang="sv-S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-128"/>
                <a:cs typeface="ＭＳ Ｐゴシック" charset="-128"/>
              </a:rPr>
              <a:t>existing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-128"/>
                <a:cs typeface="ＭＳ Ｐゴシック" charset="-128"/>
              </a:rPr>
              <a:t> </a:t>
            </a:r>
            <a:r>
              <a:rPr kumimoji="0" lang="sv-S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-128"/>
                <a:cs typeface="ＭＳ Ｐゴシック" charset="-128"/>
              </a:rPr>
              <a:t>buildings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4" descr="Plant_cam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3600" y="-1"/>
            <a:ext cx="3200400" cy="6845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ea typeface="ＭＳ Ｐゴシック" charset="-128"/>
                <a:cs typeface="ＭＳ Ｐゴシック" charset="-128"/>
              </a:rPr>
              <a:t>About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Plantagon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457200" y="2667000"/>
            <a:ext cx="5181600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Global Brand leader within Urban Agriculture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Ongoing projects in Sweden, Singapore and India</a:t>
            </a:r>
          </a:p>
          <a:p>
            <a:r>
              <a:rPr lang="sv-SE" dirty="0" smtClean="0">
                <a:ea typeface="ＭＳ Ｐゴシック" charset="-128"/>
                <a:cs typeface="ＭＳ Ｐゴシック" charset="-128"/>
              </a:rPr>
              <a:t>Partner with SWECO, international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consulting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company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within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sustainable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engineering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and design. 5300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employees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and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projects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in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more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than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100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countries</a:t>
            </a:r>
            <a:endParaRPr lang="sv-SE" dirty="0" smtClean="0">
              <a:ea typeface="ＭＳ Ｐゴシック" charset="-128"/>
              <a:cs typeface="ＭＳ Ｐゴシック" charset="-128"/>
            </a:endParaRPr>
          </a:p>
          <a:p>
            <a:r>
              <a:rPr lang="sv-SE" dirty="0" err="1" smtClean="0">
                <a:ea typeface="ＭＳ Ｐゴシック" charset="-128"/>
                <a:cs typeface="ＭＳ Ｐゴシック" charset="-128"/>
              </a:rPr>
              <a:t>Selected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partner to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SymbioCity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.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Initiative of the Swedish Government and Swedish Industry</a:t>
            </a:r>
            <a:endParaRPr lang="sv-SE" dirty="0" smtClean="0">
              <a:ea typeface="ＭＳ Ｐゴシック" charset="-128"/>
              <a:cs typeface="ＭＳ Ｐゴシック" charset="-128"/>
            </a:endParaRPr>
          </a:p>
          <a:p>
            <a:r>
              <a:rPr lang="sv-SE" dirty="0" smtClean="0">
                <a:ea typeface="ＭＳ Ｐゴシック" charset="-128"/>
                <a:cs typeface="ＭＳ Ｐゴシック" charset="-128"/>
              </a:rPr>
              <a:t>Strong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Advisory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Board </a:t>
            </a:r>
            <a:r>
              <a:rPr lang="sv-SE" dirty="0" err="1" smtClean="0">
                <a:ea typeface="ＭＳ Ｐゴシック" charset="-128"/>
                <a:cs typeface="ＭＳ Ｐゴシック" charset="-128"/>
              </a:rPr>
              <a:t>lead</a:t>
            </a:r>
            <a:r>
              <a:rPr lang="sv-SE" dirty="0" smtClean="0">
                <a:ea typeface="ＭＳ Ｐゴシック" charset="-128"/>
                <a:cs typeface="ＭＳ Ｐゴシック" charset="-128"/>
              </a:rPr>
              <a:t> by Mats Hellström,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Former Minister of Foreign Trade, European and Nordic Affairs and Agriculture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Awards &amp; recognitions: </a:t>
            </a:r>
          </a:p>
          <a:p>
            <a:pPr lvl="1"/>
            <a:r>
              <a:rPr lang="en-US" dirty="0" smtClean="0"/>
              <a:t>Selected to the Swedish Pavilion during World Expo Shanghai</a:t>
            </a:r>
          </a:p>
          <a:p>
            <a:pPr lvl="1"/>
            <a:r>
              <a:rPr lang="en-US" dirty="0" smtClean="0"/>
              <a:t>Globe Forum Innovation Idol 2009</a:t>
            </a:r>
          </a:p>
          <a:p>
            <a:pPr lvl="1"/>
            <a:r>
              <a:rPr lang="en-US" dirty="0" smtClean="0"/>
              <a:t>Globe Award Nominee 2010 &amp; 2011</a:t>
            </a:r>
          </a:p>
          <a:p>
            <a:pPr lvl="1"/>
            <a:r>
              <a:rPr lang="en-US" dirty="0" err="1" smtClean="0"/>
              <a:t>Katerva</a:t>
            </a:r>
            <a:r>
              <a:rPr lang="en-US" dirty="0" smtClean="0"/>
              <a:t> Challenge Nominee 2010</a:t>
            </a:r>
          </a:p>
          <a:p>
            <a:pPr lvl="1"/>
            <a:r>
              <a:rPr lang="en-US" dirty="0" smtClean="0"/>
              <a:t>Swedish American Green Alliance 2010</a:t>
            </a:r>
          </a:p>
          <a:p>
            <a:pPr lvl="1"/>
            <a:r>
              <a:rPr lang="en-US" dirty="0" smtClean="0"/>
              <a:t>Red Herring Europe Top 100 Winner</a:t>
            </a:r>
          </a:p>
          <a:p>
            <a:pPr lvl="1"/>
            <a:r>
              <a:rPr lang="en-US" dirty="0" smtClean="0"/>
              <a:t>House of Sweden, Washington DC 2011</a:t>
            </a:r>
          </a:p>
          <a:p>
            <a:endParaRPr lang="sv-SE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Bildobjekt 5" descr="Plantagon_NEW_blac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717" y="152400"/>
            <a:ext cx="66788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test.psd"/>
          <p:cNvPicPr>
            <a:picLocks noChangeAspect="1"/>
          </p:cNvPicPr>
          <p:nvPr/>
        </p:nvPicPr>
        <p:blipFill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088063"/>
            <a:ext cx="20574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04" y="6405380"/>
            <a:ext cx="1004071" cy="295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agon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Plantagon mörk bakgrund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antagon linje ljus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lantagon linje ljus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lantagon linje ljus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ntagon mörk bakgrund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lantagon linje mörk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Plantagon linje mörk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Svensklinjer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Svensklinjer">
  <a:themeElements>
    <a:clrScheme name="Plantag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DCD31"/>
      </a:accent1>
      <a:accent2>
        <a:srgbClr val="25A3CF"/>
      </a:accent2>
      <a:accent3>
        <a:srgbClr val="DA9A2A"/>
      </a:accent3>
      <a:accent4>
        <a:srgbClr val="1D2B60"/>
      </a:accent4>
      <a:accent5>
        <a:srgbClr val="CC006B"/>
      </a:accent5>
      <a:accent6>
        <a:srgbClr val="CD0921"/>
      </a:accent6>
      <a:hlink>
        <a:srgbClr val="2F9F38"/>
      </a:hlink>
      <a:folHlink>
        <a:srgbClr val="9A9B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583</Words>
  <Application>Microsoft Macintosh PowerPoint</Application>
  <PresentationFormat>Bildspel på skärmen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Bildrubriker</vt:lpstr>
      </vt:variant>
      <vt:variant>
        <vt:i4>10</vt:i4>
      </vt:variant>
    </vt:vector>
  </HeadingPairs>
  <TitlesOfParts>
    <vt:vector size="20" baseType="lpstr">
      <vt:lpstr>Plantagon</vt:lpstr>
      <vt:lpstr>Plantagon linje ljus</vt:lpstr>
      <vt:lpstr>1_Plantagon linje ljus</vt:lpstr>
      <vt:lpstr>2_Plantagon linje ljus</vt:lpstr>
      <vt:lpstr>Plantagon mörk bakgrund</vt:lpstr>
      <vt:lpstr>Plantagon linje mörk</vt:lpstr>
      <vt:lpstr>1_Plantagon linje mörk</vt:lpstr>
      <vt:lpstr>Svensklinjer</vt:lpstr>
      <vt:lpstr>1_Svensklinjer</vt:lpstr>
      <vt:lpstr>1_Plantagon mörk bakgrund</vt:lpstr>
      <vt:lpstr>PowerPoint-presentation</vt:lpstr>
      <vt:lpstr>The Vertical Greenhouse</vt:lpstr>
      <vt:lpstr>Advantages</vt:lpstr>
      <vt:lpstr>Business Case Vertical Greenhouse Singapore (36 meter)</vt:lpstr>
      <vt:lpstr>Integrated into the existing utility infrastructure of the city</vt:lpstr>
      <vt:lpstr>Creating a sustainability center in the city</vt:lpstr>
      <vt:lpstr>Success story from Linköping</vt:lpstr>
      <vt:lpstr>Available in different designs…</vt:lpstr>
      <vt:lpstr>About Plantagon</vt:lpstr>
      <vt:lpstr>PowerPoint-presentation</vt:lpstr>
    </vt:vector>
  </TitlesOfParts>
  <Company>pmochco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 Marie Andersson</dc:creator>
  <cp:lastModifiedBy>Magnus Hjelmare</cp:lastModifiedBy>
  <cp:revision>65</cp:revision>
  <dcterms:created xsi:type="dcterms:W3CDTF">2011-08-09T08:05:21Z</dcterms:created>
  <dcterms:modified xsi:type="dcterms:W3CDTF">2011-11-17T13:14:01Z</dcterms:modified>
</cp:coreProperties>
</file>