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337" r:id="rId3"/>
    <p:sldId id="359" r:id="rId4"/>
    <p:sldId id="357" r:id="rId5"/>
    <p:sldId id="345" r:id="rId6"/>
    <p:sldId id="356" r:id="rId7"/>
    <p:sldId id="3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A602"/>
    <a:srgbClr val="66CC00"/>
    <a:srgbClr val="990000"/>
    <a:srgbClr val="3399FF"/>
    <a:srgbClr val="009900"/>
    <a:srgbClr val="FF9933"/>
    <a:srgbClr val="6F7074"/>
    <a:srgbClr val="F7E400"/>
    <a:srgbClr val="969696"/>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40" autoAdjust="0"/>
  </p:normalViewPr>
  <p:slideViewPr>
    <p:cSldViewPr>
      <p:cViewPr varScale="1">
        <p:scale>
          <a:sx n="124" d="100"/>
          <a:sy n="124" d="100"/>
        </p:scale>
        <p:origin x="-1200" y="-96"/>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6138FE1-0C58-4359-98F4-1E3D6CB28472}" type="datetimeFigureOut">
              <a:rPr lang="da-DK"/>
              <a:pPr>
                <a:defRPr/>
              </a:pPr>
              <a:t>22/04/15</a:t>
            </a:fld>
            <a:endParaRPr lang="da-D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a-DK"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C97D5EB-0EA7-4F64-9EA7-967667724E3B}" type="slidenum">
              <a:rPr lang="da-DK"/>
              <a:pPr>
                <a:defRPr/>
              </a:pPr>
              <a:t>‹#›</a:t>
            </a:fld>
            <a:endParaRPr lang="da-DK"/>
          </a:p>
        </p:txBody>
      </p:sp>
    </p:spTree>
    <p:extLst>
      <p:ext uri="{BB962C8B-B14F-4D97-AF65-F5344CB8AC3E}">
        <p14:creationId xmlns:p14="http://schemas.microsoft.com/office/powerpoint/2010/main" val="14461544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Pladsholder til diasbillede 1"/>
          <p:cNvSpPr>
            <a:spLocks noGrp="1" noRot="1" noChangeAspect="1"/>
          </p:cNvSpPr>
          <p:nvPr>
            <p:ph type="sldImg"/>
          </p:nvPr>
        </p:nvSpPr>
        <p:spPr bwMode="auto">
          <a:noFill/>
          <a:ln>
            <a:solidFill>
              <a:srgbClr val="000000"/>
            </a:solidFill>
            <a:miter lim="800000"/>
            <a:headEnd/>
            <a:tailEnd/>
          </a:ln>
        </p:spPr>
      </p:sp>
      <p:sp>
        <p:nvSpPr>
          <p:cNvPr id="10242"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a-DK" smtClean="0"/>
          </a:p>
        </p:txBody>
      </p:sp>
      <p:sp>
        <p:nvSpPr>
          <p:cNvPr id="10243"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350B87-C8B2-4A05-9D76-01F94A4EC364}" type="slidenum">
              <a:rPr lang="da-DK">
                <a:cs typeface="Arial" charset="0"/>
              </a:rPr>
              <a:pPr fontAlgn="base">
                <a:spcBef>
                  <a:spcPct val="0"/>
                </a:spcBef>
                <a:spcAft>
                  <a:spcPct val="0"/>
                </a:spcAft>
              </a:pPr>
              <a:t>1</a:t>
            </a:fld>
            <a:endParaRPr lang="da-DK">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srcRect/>
          <a:stretch>
            <a:fillRect/>
          </a:stretch>
        </p:blipFill>
        <p:spPr bwMode="auto">
          <a:xfrm>
            <a:off x="7359650" y="6524625"/>
            <a:ext cx="1676400" cy="180975"/>
          </a:xfrm>
          <a:prstGeom prst="rect">
            <a:avLst/>
          </a:prstGeom>
          <a:noFill/>
          <a:ln w="9525">
            <a:noFill/>
            <a:miter lim="800000"/>
            <a:headEnd/>
            <a:tailEnd/>
          </a:ln>
        </p:spPr>
      </p:pic>
      <p:sp>
        <p:nvSpPr>
          <p:cNvPr id="2" name="Title 1"/>
          <p:cNvSpPr>
            <a:spLocks noGrp="1"/>
          </p:cNvSpPr>
          <p:nvPr>
            <p:ph type="ctrTitle"/>
          </p:nvPr>
        </p:nvSpPr>
        <p:spPr>
          <a:xfrm>
            <a:off x="1071538" y="4286256"/>
            <a:ext cx="7772400" cy="1028706"/>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286248" y="5467344"/>
            <a:ext cx="4557722" cy="400056"/>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Picture Placeholder 4"/>
          <p:cNvSpPr>
            <a:spLocks noGrp="1"/>
          </p:cNvSpPr>
          <p:nvPr>
            <p:ph type="pic" sz="quarter" idx="10"/>
          </p:nvPr>
        </p:nvSpPr>
        <p:spPr>
          <a:xfrm>
            <a:off x="838200" y="685800"/>
            <a:ext cx="4495800" cy="3200400"/>
          </a:xfrm>
        </p:spPr>
        <p:txBody>
          <a:bodyPr rtlCol="0">
            <a:normAutofit/>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7359650" y="6524625"/>
            <a:ext cx="1676400" cy="1809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srcRect/>
          <a:stretch>
            <a:fillRect/>
          </a:stretch>
        </p:blipFill>
        <p:spPr bwMode="auto">
          <a:xfrm>
            <a:off x="7359650" y="6524625"/>
            <a:ext cx="1676400" cy="180975"/>
          </a:xfrm>
          <a:prstGeom prst="rect">
            <a:avLst/>
          </a:prstGeom>
          <a:noFill/>
          <a:ln w="9525">
            <a:noFill/>
            <a:miter lim="800000"/>
            <a:headEnd/>
            <a:tailEnd/>
          </a:ln>
        </p:spPr>
      </p:pic>
      <p:sp>
        <p:nvSpPr>
          <p:cNvPr id="8" name="Content Placeholder 2"/>
          <p:cNvSpPr>
            <a:spLocks noGrp="1"/>
          </p:cNvSpPr>
          <p:nvPr>
            <p:ph idx="13"/>
          </p:nvPr>
        </p:nvSpPr>
        <p:spPr>
          <a:xfrm>
            <a:off x="457200" y="1142984"/>
            <a:ext cx="4038600" cy="4983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2"/>
          <p:cNvSpPr>
            <a:spLocks noGrp="1"/>
          </p:cNvSpPr>
          <p:nvPr>
            <p:ph idx="14"/>
          </p:nvPr>
        </p:nvSpPr>
        <p:spPr>
          <a:xfrm>
            <a:off x="4724400" y="1143000"/>
            <a:ext cx="4038600" cy="4983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da-DK"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srcRect/>
          <a:stretch>
            <a:fillRect/>
          </a:stretch>
        </p:blipFill>
        <p:spPr bwMode="auto">
          <a:xfrm>
            <a:off x="7359650" y="6524625"/>
            <a:ext cx="1676400" cy="1809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a:srcRect/>
          <a:stretch>
            <a:fillRect/>
          </a:stretch>
        </p:blipFill>
        <p:spPr bwMode="auto">
          <a:xfrm>
            <a:off x="7359650" y="6524625"/>
            <a:ext cx="1676400" cy="180975"/>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8"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85775" y="274638"/>
            <a:ext cx="8229600" cy="5826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143000"/>
            <a:ext cx="8229600" cy="4983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6381750"/>
            <a:ext cx="9144000" cy="460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a:solidFill>
                  <a:schemeClr val="tx2"/>
                </a:solidFill>
              </a:ln>
              <a:solidFill>
                <a:schemeClr val="accent2"/>
              </a:solidFill>
            </a:endParaRPr>
          </a:p>
        </p:txBody>
      </p:sp>
      <p:pic>
        <p:nvPicPr>
          <p:cNvPr id="1029" name="Picture 9" descr="WWEurope_logo2"/>
          <p:cNvPicPr>
            <a:picLocks noChangeAspect="1" noChangeArrowheads="1"/>
          </p:cNvPicPr>
          <p:nvPr userDrawn="1"/>
        </p:nvPicPr>
        <p:blipFill>
          <a:blip r:embed="rId7"/>
          <a:srcRect/>
          <a:stretch>
            <a:fillRect/>
          </a:stretch>
        </p:blipFill>
        <p:spPr bwMode="auto">
          <a:xfrm>
            <a:off x="107950" y="6469063"/>
            <a:ext cx="1223963" cy="360362"/>
          </a:xfrm>
          <a:prstGeom prst="rect">
            <a:avLst/>
          </a:prstGeom>
          <a:noFill/>
          <a:ln w="9525">
            <a:noFill/>
            <a:miter lim="800000"/>
            <a:headEnd/>
            <a:tailEnd/>
          </a:ln>
        </p:spPr>
      </p:pic>
      <p:pic>
        <p:nvPicPr>
          <p:cNvPr id="1030" name="Picture 2"/>
          <p:cNvPicPr>
            <a:picLocks noChangeAspect="1" noChangeArrowheads="1"/>
          </p:cNvPicPr>
          <p:nvPr userDrawn="1"/>
        </p:nvPicPr>
        <p:blipFill>
          <a:blip r:embed="rId8"/>
          <a:srcRect/>
          <a:stretch>
            <a:fillRect/>
          </a:stretch>
        </p:blipFill>
        <p:spPr bwMode="auto">
          <a:xfrm>
            <a:off x="7359650" y="6524625"/>
            <a:ext cx="1676400" cy="180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xStyles>
    <p:titleStyle>
      <a:lvl1pPr algn="l" rtl="0" fontAlgn="base">
        <a:spcBef>
          <a:spcPct val="0"/>
        </a:spcBef>
        <a:spcAft>
          <a:spcPct val="0"/>
        </a:spcAft>
        <a:defRPr sz="2800" kern="1200">
          <a:solidFill>
            <a:schemeClr val="tx1"/>
          </a:solidFill>
          <a:latin typeface="+mj-lt"/>
          <a:ea typeface="+mj-ea"/>
          <a:cs typeface="+mj-cs"/>
        </a:defRPr>
      </a:lvl1pPr>
      <a:lvl2pPr algn="l" rtl="0" fontAlgn="base">
        <a:spcBef>
          <a:spcPct val="0"/>
        </a:spcBef>
        <a:spcAft>
          <a:spcPct val="0"/>
        </a:spcAft>
        <a:defRPr sz="2800">
          <a:solidFill>
            <a:schemeClr val="tx1"/>
          </a:solidFill>
          <a:latin typeface="Calibri" pitchFamily="34" charset="0"/>
        </a:defRPr>
      </a:lvl2pPr>
      <a:lvl3pPr algn="l" rtl="0" fontAlgn="base">
        <a:spcBef>
          <a:spcPct val="0"/>
        </a:spcBef>
        <a:spcAft>
          <a:spcPct val="0"/>
        </a:spcAft>
        <a:defRPr sz="2800">
          <a:solidFill>
            <a:schemeClr val="tx1"/>
          </a:solidFill>
          <a:latin typeface="Calibri" pitchFamily="34" charset="0"/>
        </a:defRPr>
      </a:lvl3pPr>
      <a:lvl4pPr algn="l" rtl="0" fontAlgn="base">
        <a:spcBef>
          <a:spcPct val="0"/>
        </a:spcBef>
        <a:spcAft>
          <a:spcPct val="0"/>
        </a:spcAft>
        <a:defRPr sz="2800">
          <a:solidFill>
            <a:schemeClr val="tx1"/>
          </a:solidFill>
          <a:latin typeface="Calibri" pitchFamily="34" charset="0"/>
        </a:defRPr>
      </a:lvl4pPr>
      <a:lvl5pPr algn="l" rtl="0" fontAlgn="base">
        <a:spcBef>
          <a:spcPct val="0"/>
        </a:spcBef>
        <a:spcAft>
          <a:spcPct val="0"/>
        </a:spcAft>
        <a:defRPr sz="2800">
          <a:solidFill>
            <a:schemeClr val="tx1"/>
          </a:solidFill>
          <a:latin typeface="Calibri" pitchFamily="34" charset="0"/>
        </a:defRPr>
      </a:lvl5pPr>
      <a:lvl6pPr marL="457200" algn="l" rtl="0" fontAlgn="base">
        <a:spcBef>
          <a:spcPct val="0"/>
        </a:spcBef>
        <a:spcAft>
          <a:spcPct val="0"/>
        </a:spcAft>
        <a:defRPr sz="2800">
          <a:solidFill>
            <a:schemeClr val="tx1"/>
          </a:solidFill>
          <a:latin typeface="Calibri" pitchFamily="34" charset="0"/>
        </a:defRPr>
      </a:lvl6pPr>
      <a:lvl7pPr marL="914400" algn="l" rtl="0" fontAlgn="base">
        <a:spcBef>
          <a:spcPct val="0"/>
        </a:spcBef>
        <a:spcAft>
          <a:spcPct val="0"/>
        </a:spcAft>
        <a:defRPr sz="2800">
          <a:solidFill>
            <a:schemeClr val="tx1"/>
          </a:solidFill>
          <a:latin typeface="Calibri" pitchFamily="34" charset="0"/>
        </a:defRPr>
      </a:lvl7pPr>
      <a:lvl8pPr marL="1371600" algn="l" rtl="0" fontAlgn="base">
        <a:spcBef>
          <a:spcPct val="0"/>
        </a:spcBef>
        <a:spcAft>
          <a:spcPct val="0"/>
        </a:spcAft>
        <a:defRPr sz="2800">
          <a:solidFill>
            <a:schemeClr val="tx1"/>
          </a:solidFill>
          <a:latin typeface="Calibri" pitchFamily="34" charset="0"/>
        </a:defRPr>
      </a:lvl8pPr>
      <a:lvl9pPr marL="1828800" algn="l" rtl="0" fontAlgn="base">
        <a:spcBef>
          <a:spcPct val="0"/>
        </a:spcBef>
        <a:spcAft>
          <a:spcPct val="0"/>
        </a:spcAft>
        <a:defRPr sz="28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2000" kern="1200">
          <a:solidFill>
            <a:srgbClr val="282828"/>
          </a:solidFill>
          <a:latin typeface="+mn-lt"/>
          <a:ea typeface="+mn-ea"/>
          <a:cs typeface="+mn-cs"/>
        </a:defRPr>
      </a:lvl1pPr>
      <a:lvl2pPr marL="742950" indent="-285750" algn="l" rtl="0" fontAlgn="base">
        <a:spcBef>
          <a:spcPct val="20000"/>
        </a:spcBef>
        <a:spcAft>
          <a:spcPct val="0"/>
        </a:spcAft>
        <a:buFont typeface="Arial" charset="0"/>
        <a:buChar char="–"/>
        <a:defRPr sz="1400" kern="1200">
          <a:solidFill>
            <a:srgbClr val="282828"/>
          </a:solidFill>
          <a:latin typeface="+mn-lt"/>
          <a:ea typeface="+mn-ea"/>
          <a:cs typeface="+mn-cs"/>
        </a:defRPr>
      </a:lvl2pPr>
      <a:lvl3pPr marL="1143000" indent="-228600" algn="l" rtl="0" fontAlgn="base">
        <a:spcBef>
          <a:spcPct val="20000"/>
        </a:spcBef>
        <a:spcAft>
          <a:spcPct val="0"/>
        </a:spcAft>
        <a:buFont typeface="Arial" charset="0"/>
        <a:buChar char="•"/>
        <a:defRPr sz="1200" kern="1200">
          <a:solidFill>
            <a:srgbClr val="282828"/>
          </a:solidFill>
          <a:latin typeface="+mn-lt"/>
          <a:ea typeface="+mn-ea"/>
          <a:cs typeface="+mn-cs"/>
        </a:defRPr>
      </a:lvl3pPr>
      <a:lvl4pPr marL="1600200" indent="-228600" algn="l" rtl="0" fontAlgn="base">
        <a:spcBef>
          <a:spcPct val="20000"/>
        </a:spcBef>
        <a:spcAft>
          <a:spcPct val="0"/>
        </a:spcAft>
        <a:buFont typeface="Arial" charset="0"/>
        <a:buChar char="–"/>
        <a:defRPr sz="1200" i="1" kern="1200">
          <a:solidFill>
            <a:srgbClr val="282828"/>
          </a:solidFill>
          <a:latin typeface="+mn-lt"/>
          <a:ea typeface="+mn-ea"/>
          <a:cs typeface="+mn-cs"/>
        </a:defRPr>
      </a:lvl4pPr>
      <a:lvl5pPr marL="2057400" indent="-228600" algn="l" rtl="0" fontAlgn="base">
        <a:spcBef>
          <a:spcPct val="20000"/>
        </a:spcBef>
        <a:spcAft>
          <a:spcPct val="0"/>
        </a:spcAft>
        <a:buFont typeface="Arial" charset="0"/>
        <a:buChar char="»"/>
        <a:defRPr sz="1100" kern="1200">
          <a:solidFill>
            <a:srgbClr val="28282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051720" y="2492896"/>
            <a:ext cx="5640388" cy="788988"/>
          </a:xfrm>
        </p:spPr>
        <p:txBody>
          <a:bodyPr rtlCol="0">
            <a:normAutofit fontScale="90000"/>
          </a:bodyPr>
          <a:lstStyle/>
          <a:p>
            <a:pPr algn="ctr" fontAlgn="auto">
              <a:spcAft>
                <a:spcPts val="0"/>
              </a:spcAft>
              <a:defRPr/>
            </a:pPr>
            <a:r>
              <a:rPr lang="en-US" sz="4000" b="1" dirty="0" smtClean="0">
                <a:solidFill>
                  <a:schemeClr val="accent1">
                    <a:lumMod val="50000"/>
                  </a:schemeClr>
                </a:solidFill>
              </a:rPr>
              <a:t>How Money Can Change the State of the World? </a:t>
            </a:r>
            <a:br>
              <a:rPr lang="en-US" sz="4000" b="1" dirty="0" smtClean="0">
                <a:solidFill>
                  <a:schemeClr val="accent1">
                    <a:lumMod val="50000"/>
                  </a:schemeClr>
                </a:solidFill>
              </a:rPr>
            </a:br>
            <a:r>
              <a:rPr lang="en-US" sz="4000" b="1" dirty="0" smtClean="0">
                <a:solidFill>
                  <a:schemeClr val="accent1">
                    <a:lumMod val="50000"/>
                  </a:schemeClr>
                </a:solidFill>
              </a:rPr>
              <a:t>How Can it Not?</a:t>
            </a:r>
            <a:endParaRPr lang="en-US" sz="4000" b="1" dirty="0">
              <a:solidFill>
                <a:schemeClr val="accent1">
                  <a:lumMod val="50000"/>
                </a:schemeClr>
              </a:solidFill>
            </a:endParaRPr>
          </a:p>
        </p:txBody>
      </p:sp>
      <p:sp>
        <p:nvSpPr>
          <p:cNvPr id="7" name="Subtitle 6"/>
          <p:cNvSpPr>
            <a:spLocks noGrp="1"/>
          </p:cNvSpPr>
          <p:nvPr>
            <p:ph type="subTitle" idx="1"/>
          </p:nvPr>
        </p:nvSpPr>
        <p:spPr>
          <a:xfrm>
            <a:off x="2483768" y="5301208"/>
            <a:ext cx="4557712" cy="576064"/>
          </a:xfrm>
        </p:spPr>
        <p:txBody>
          <a:bodyPr>
            <a:normAutofit fontScale="85000" lnSpcReduction="20000"/>
          </a:bodyPr>
          <a:lstStyle/>
          <a:p>
            <a:pPr algn="ctr"/>
            <a:r>
              <a:rPr lang="en-US" dirty="0" smtClean="0">
                <a:solidFill>
                  <a:schemeClr val="accent1">
                    <a:lumMod val="75000"/>
                  </a:schemeClr>
                </a:solidFill>
              </a:rPr>
              <a:t>Julia </a:t>
            </a:r>
            <a:r>
              <a:rPr lang="en-US" dirty="0" err="1" smtClean="0">
                <a:solidFill>
                  <a:schemeClr val="accent1">
                    <a:lumMod val="75000"/>
                  </a:schemeClr>
                </a:solidFill>
              </a:rPr>
              <a:t>Vol</a:t>
            </a:r>
            <a:r>
              <a:rPr lang="en-US" dirty="0" smtClean="0">
                <a:solidFill>
                  <a:schemeClr val="accent1">
                    <a:lumMod val="75000"/>
                  </a:schemeClr>
                </a:solidFill>
              </a:rPr>
              <a:t>, </a:t>
            </a:r>
          </a:p>
          <a:p>
            <a:pPr algn="ctr"/>
            <a:r>
              <a:rPr lang="en-US" dirty="0" smtClean="0">
                <a:solidFill>
                  <a:schemeClr val="accent1">
                    <a:lumMod val="75000"/>
                  </a:schemeClr>
                </a:solidFill>
              </a:rPr>
              <a:t>Worldwatch Institute Europe Manager</a:t>
            </a:r>
            <a:endParaRPr lang="en-US" dirty="0" smtClean="0">
              <a:solidFill>
                <a:schemeClr val="accent1">
                  <a:lumMod val="75000"/>
                </a:schemeClr>
              </a:solidFill>
            </a:endParaRPr>
          </a:p>
        </p:txBody>
      </p:sp>
      <p:pic>
        <p:nvPicPr>
          <p:cNvPr id="9220" name="Billede 8" descr="WWEurope_logo.png"/>
          <p:cNvPicPr>
            <a:picLocks noChangeAspect="1"/>
          </p:cNvPicPr>
          <p:nvPr/>
        </p:nvPicPr>
        <p:blipFill>
          <a:blip r:embed="rId3"/>
          <a:srcRect/>
          <a:stretch>
            <a:fillRect/>
          </a:stretch>
        </p:blipFill>
        <p:spPr bwMode="auto">
          <a:xfrm>
            <a:off x="5580063" y="476250"/>
            <a:ext cx="3144837" cy="11049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48000"/>
          </a:blip>
          <a:stretch>
            <a:fillRect/>
          </a:stretch>
        </a:blipFill>
        <a:effectLst/>
      </p:bgPr>
    </p:bg>
    <p:spTree>
      <p:nvGrpSpPr>
        <p:cNvPr id="1" name=""/>
        <p:cNvGrpSpPr/>
        <p:nvPr/>
      </p:nvGrpSpPr>
      <p:grpSpPr>
        <a:xfrm>
          <a:off x="0" y="0"/>
          <a:ext cx="0" cy="0"/>
          <a:chOff x="0" y="0"/>
          <a:chExt cx="0" cy="0"/>
        </a:xfrm>
      </p:grpSpPr>
      <p:sp>
        <p:nvSpPr>
          <p:cNvPr id="6" name="Rectangle 3"/>
          <p:cNvSpPr txBox="1">
            <a:spLocks/>
          </p:cNvSpPr>
          <p:nvPr/>
        </p:nvSpPr>
        <p:spPr>
          <a:xfrm>
            <a:off x="1266825" y="1556792"/>
            <a:ext cx="6610350" cy="3024336"/>
          </a:xfrm>
          <a:prstGeom prst="rect">
            <a:avLst/>
          </a:prstGeom>
          <a:noFill/>
        </p:spPr>
        <p:txBody>
          <a:bodyPr/>
          <a:lstStyle/>
          <a:p>
            <a:pPr algn="ctr" fontAlgn="auto">
              <a:spcAft>
                <a:spcPts val="0"/>
              </a:spcAft>
              <a:defRPr/>
            </a:pPr>
            <a:r>
              <a:rPr lang="en-GB" sz="4800" b="1" dirty="0">
                <a:latin typeface="+mj-lt"/>
                <a:ea typeface="+mj-ea"/>
                <a:cs typeface="+mj-cs"/>
              </a:rPr>
              <a:t>"We need a system that goes beyond the casino </a:t>
            </a:r>
            <a:r>
              <a:rPr lang="en-GB" sz="4800" b="1" dirty="0" smtClean="0">
                <a:latin typeface="+mj-lt"/>
                <a:ea typeface="+mj-ea"/>
                <a:cs typeface="+mj-cs"/>
              </a:rPr>
              <a:t>economy” Tim Jackson, 2015</a:t>
            </a:r>
            <a:endParaRPr lang="en-GB" sz="4800" b="1" dirty="0">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34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47664" y="260648"/>
            <a:ext cx="6127742" cy="707886"/>
          </a:xfrm>
          <a:prstGeom prst="rect">
            <a:avLst/>
          </a:prstGeom>
          <a:noFill/>
        </p:spPr>
        <p:txBody>
          <a:bodyPr wrap="square" rtlCol="0">
            <a:spAutoFit/>
          </a:bodyPr>
          <a:lstStyle/>
          <a:p>
            <a:pPr algn="ctr"/>
            <a:r>
              <a:rPr lang="en-US" sz="2000" b="1" dirty="0" smtClean="0">
                <a:solidFill>
                  <a:schemeClr val="tx2">
                    <a:lumMod val="50000"/>
                  </a:schemeClr>
                </a:solidFill>
              </a:rPr>
              <a:t>Linear economic model – High Risk while missing on Great Opportunities</a:t>
            </a:r>
            <a:endParaRPr lang="en-US" sz="2000" b="1" dirty="0">
              <a:solidFill>
                <a:schemeClr val="tx2">
                  <a:lumMod val="50000"/>
                </a:schemeClr>
              </a:solidFill>
            </a:endParaRPr>
          </a:p>
        </p:txBody>
      </p:sp>
      <p:sp>
        <p:nvSpPr>
          <p:cNvPr id="3" name="TextBox 2"/>
          <p:cNvSpPr txBox="1"/>
          <p:nvPr/>
        </p:nvSpPr>
        <p:spPr>
          <a:xfrm>
            <a:off x="467544" y="1340768"/>
            <a:ext cx="2339553" cy="461665"/>
          </a:xfrm>
          <a:prstGeom prst="rect">
            <a:avLst/>
          </a:prstGeom>
          <a:noFill/>
        </p:spPr>
        <p:txBody>
          <a:bodyPr wrap="none" rtlCol="0">
            <a:spAutoFit/>
          </a:bodyPr>
          <a:lstStyle/>
          <a:p>
            <a:r>
              <a:rPr lang="en-US" sz="2400" b="1" dirty="0" smtClean="0">
                <a:solidFill>
                  <a:srgbClr val="FF0000"/>
                </a:solidFill>
              </a:rPr>
              <a:t>Growing Risks</a:t>
            </a:r>
            <a:endParaRPr lang="en-US" sz="2400" b="1" dirty="0">
              <a:solidFill>
                <a:srgbClr val="FF0000"/>
              </a:solidFill>
            </a:endParaRPr>
          </a:p>
        </p:txBody>
      </p:sp>
      <p:sp>
        <p:nvSpPr>
          <p:cNvPr id="4" name="TextBox 3"/>
          <p:cNvSpPr txBox="1"/>
          <p:nvPr/>
        </p:nvSpPr>
        <p:spPr>
          <a:xfrm>
            <a:off x="467544" y="1988840"/>
            <a:ext cx="3312368" cy="1200329"/>
          </a:xfrm>
          <a:prstGeom prst="rect">
            <a:avLst/>
          </a:prstGeom>
          <a:noFill/>
        </p:spPr>
        <p:txBody>
          <a:bodyPr wrap="square" rtlCol="0">
            <a:spAutoFit/>
          </a:bodyPr>
          <a:lstStyle/>
          <a:p>
            <a:r>
              <a:rPr lang="en-US" dirty="0" smtClean="0">
                <a:solidFill>
                  <a:srgbClr val="990000"/>
                </a:solidFill>
              </a:rPr>
              <a:t>Growth in population, world’s middle-class and demand for manufactured goods vs. resource scarcity  </a:t>
            </a:r>
            <a:endParaRPr lang="en-US" dirty="0">
              <a:solidFill>
                <a:srgbClr val="990000"/>
              </a:solidFill>
            </a:endParaRPr>
          </a:p>
        </p:txBody>
      </p:sp>
      <p:sp>
        <p:nvSpPr>
          <p:cNvPr id="11" name="TextBox 10"/>
          <p:cNvSpPr txBox="1"/>
          <p:nvPr/>
        </p:nvSpPr>
        <p:spPr>
          <a:xfrm>
            <a:off x="467544" y="3212976"/>
            <a:ext cx="3443709" cy="1200329"/>
          </a:xfrm>
          <a:prstGeom prst="rect">
            <a:avLst/>
          </a:prstGeom>
          <a:noFill/>
        </p:spPr>
        <p:txBody>
          <a:bodyPr wrap="none" rtlCol="0">
            <a:spAutoFit/>
          </a:bodyPr>
          <a:lstStyle/>
          <a:p>
            <a:r>
              <a:rPr lang="en-US" dirty="0" smtClean="0">
                <a:solidFill>
                  <a:srgbClr val="990000"/>
                </a:solidFill>
              </a:rPr>
              <a:t>Climate change, environmental </a:t>
            </a:r>
          </a:p>
          <a:p>
            <a:r>
              <a:rPr lang="en-US" dirty="0" smtClean="0">
                <a:solidFill>
                  <a:srgbClr val="990000"/>
                </a:solidFill>
              </a:rPr>
              <a:t>degradation, pollution, water </a:t>
            </a:r>
          </a:p>
          <a:p>
            <a:r>
              <a:rPr lang="en-US" dirty="0" smtClean="0">
                <a:solidFill>
                  <a:srgbClr val="990000"/>
                </a:solidFill>
              </a:rPr>
              <a:t>contamination – will cost €28 </a:t>
            </a:r>
          </a:p>
          <a:p>
            <a:r>
              <a:rPr lang="en-US" dirty="0">
                <a:solidFill>
                  <a:srgbClr val="990000"/>
                </a:solidFill>
              </a:rPr>
              <a:t>t</a:t>
            </a:r>
            <a:r>
              <a:rPr lang="en-US" dirty="0" smtClean="0">
                <a:solidFill>
                  <a:srgbClr val="990000"/>
                </a:solidFill>
              </a:rPr>
              <a:t>rillion by 2050 (UN, 2015).</a:t>
            </a:r>
          </a:p>
        </p:txBody>
      </p:sp>
      <p:sp>
        <p:nvSpPr>
          <p:cNvPr id="12" name="TextBox 11"/>
          <p:cNvSpPr txBox="1"/>
          <p:nvPr/>
        </p:nvSpPr>
        <p:spPr>
          <a:xfrm>
            <a:off x="467544" y="4581128"/>
            <a:ext cx="4032448" cy="1200329"/>
          </a:xfrm>
          <a:prstGeom prst="rect">
            <a:avLst/>
          </a:prstGeom>
          <a:noFill/>
        </p:spPr>
        <p:txBody>
          <a:bodyPr wrap="square" rtlCol="0">
            <a:spAutoFit/>
          </a:bodyPr>
          <a:lstStyle/>
          <a:p>
            <a:r>
              <a:rPr lang="en-US" dirty="0" smtClean="0">
                <a:solidFill>
                  <a:srgbClr val="990000"/>
                </a:solidFill>
              </a:rPr>
              <a:t>Climate refugees, social injustice, </a:t>
            </a:r>
          </a:p>
          <a:p>
            <a:r>
              <a:rPr lang="en-US" dirty="0" smtClean="0">
                <a:solidFill>
                  <a:srgbClr val="990000"/>
                </a:solidFill>
              </a:rPr>
              <a:t>armed conflicts - Can we put a price </a:t>
            </a:r>
          </a:p>
          <a:p>
            <a:r>
              <a:rPr lang="en-US" dirty="0" smtClean="0">
                <a:solidFill>
                  <a:srgbClr val="990000"/>
                </a:solidFill>
              </a:rPr>
              <a:t>of social impacts of our current system?</a:t>
            </a:r>
            <a:endParaRPr lang="en-US" dirty="0">
              <a:solidFill>
                <a:srgbClr val="990000"/>
              </a:solidFill>
            </a:endParaRPr>
          </a:p>
        </p:txBody>
      </p:sp>
      <p:sp>
        <p:nvSpPr>
          <p:cNvPr id="5" name="TextBox 4"/>
          <p:cNvSpPr txBox="1"/>
          <p:nvPr/>
        </p:nvSpPr>
        <p:spPr>
          <a:xfrm>
            <a:off x="4355976" y="1340768"/>
            <a:ext cx="3279714" cy="461665"/>
          </a:xfrm>
          <a:prstGeom prst="rect">
            <a:avLst/>
          </a:prstGeom>
          <a:noFill/>
        </p:spPr>
        <p:txBody>
          <a:bodyPr wrap="none" rtlCol="0">
            <a:spAutoFit/>
          </a:bodyPr>
          <a:lstStyle/>
          <a:p>
            <a:r>
              <a:rPr lang="en-US" sz="2400" b="1" dirty="0" smtClean="0">
                <a:solidFill>
                  <a:srgbClr val="008000"/>
                </a:solidFill>
              </a:rPr>
              <a:t>Missed opportunities  </a:t>
            </a:r>
            <a:endParaRPr lang="en-US" sz="2400" b="1" dirty="0">
              <a:solidFill>
                <a:srgbClr val="008000"/>
              </a:solidFill>
            </a:endParaRPr>
          </a:p>
        </p:txBody>
      </p:sp>
      <p:sp>
        <p:nvSpPr>
          <p:cNvPr id="8" name="TextBox 7"/>
          <p:cNvSpPr txBox="1"/>
          <p:nvPr/>
        </p:nvSpPr>
        <p:spPr>
          <a:xfrm>
            <a:off x="4355976" y="3212976"/>
            <a:ext cx="4104456" cy="923330"/>
          </a:xfrm>
          <a:prstGeom prst="rect">
            <a:avLst/>
          </a:prstGeom>
          <a:noFill/>
        </p:spPr>
        <p:txBody>
          <a:bodyPr wrap="square" rtlCol="0">
            <a:spAutoFit/>
          </a:bodyPr>
          <a:lstStyle/>
          <a:p>
            <a:r>
              <a:rPr lang="en-US" dirty="0">
                <a:solidFill>
                  <a:srgbClr val="008000"/>
                </a:solidFill>
              </a:rPr>
              <a:t>Every day we are losing the </a:t>
            </a:r>
            <a:r>
              <a:rPr lang="en-US" dirty="0" smtClean="0">
                <a:solidFill>
                  <a:srgbClr val="008000"/>
                </a:solidFill>
              </a:rPr>
              <a:t>equivalent</a:t>
            </a:r>
          </a:p>
          <a:p>
            <a:r>
              <a:rPr lang="en-US" dirty="0" smtClean="0">
                <a:solidFill>
                  <a:srgbClr val="008000"/>
                </a:solidFill>
              </a:rPr>
              <a:t>of </a:t>
            </a:r>
            <a:r>
              <a:rPr lang="en-US" dirty="0">
                <a:solidFill>
                  <a:srgbClr val="008000"/>
                </a:solidFill>
              </a:rPr>
              <a:t>$3-</a:t>
            </a:r>
            <a:r>
              <a:rPr lang="en-US" dirty="0" smtClean="0">
                <a:solidFill>
                  <a:srgbClr val="008000"/>
                </a:solidFill>
              </a:rPr>
              <a:t>4 billion </a:t>
            </a:r>
            <a:r>
              <a:rPr lang="en-US" dirty="0">
                <a:solidFill>
                  <a:srgbClr val="008000"/>
                </a:solidFill>
              </a:rPr>
              <a:t>worth of </a:t>
            </a:r>
            <a:r>
              <a:rPr lang="en-US" dirty="0" smtClean="0">
                <a:solidFill>
                  <a:srgbClr val="008000"/>
                </a:solidFill>
              </a:rPr>
              <a:t>materials (McKinsey, 2014). </a:t>
            </a:r>
          </a:p>
        </p:txBody>
      </p:sp>
      <p:sp>
        <p:nvSpPr>
          <p:cNvPr id="9" name="TextBox 8"/>
          <p:cNvSpPr txBox="1"/>
          <p:nvPr/>
        </p:nvSpPr>
        <p:spPr>
          <a:xfrm>
            <a:off x="4355976" y="1988840"/>
            <a:ext cx="4262854" cy="923330"/>
          </a:xfrm>
          <a:prstGeom prst="rect">
            <a:avLst/>
          </a:prstGeom>
          <a:noFill/>
        </p:spPr>
        <p:txBody>
          <a:bodyPr wrap="square" rtlCol="0">
            <a:spAutoFit/>
          </a:bodyPr>
          <a:lstStyle/>
          <a:p>
            <a:r>
              <a:rPr lang="en-US" dirty="0" smtClean="0">
                <a:solidFill>
                  <a:srgbClr val="008000"/>
                </a:solidFill>
              </a:rPr>
              <a:t>80% of waste from consumer goods ends up in incineration, landfills or waste water (Ellen MacArthur F. 2014)</a:t>
            </a:r>
            <a:endParaRPr lang="en-US" dirty="0">
              <a:solidFill>
                <a:srgbClr val="008000"/>
              </a:solidFill>
            </a:endParaRPr>
          </a:p>
        </p:txBody>
      </p:sp>
      <p:sp>
        <p:nvSpPr>
          <p:cNvPr id="14" name="TextBox 13"/>
          <p:cNvSpPr txBox="1"/>
          <p:nvPr/>
        </p:nvSpPr>
        <p:spPr>
          <a:xfrm>
            <a:off x="4355976" y="4581128"/>
            <a:ext cx="4683732" cy="1477328"/>
          </a:xfrm>
          <a:prstGeom prst="rect">
            <a:avLst/>
          </a:prstGeom>
          <a:noFill/>
        </p:spPr>
        <p:txBody>
          <a:bodyPr wrap="none" rtlCol="0">
            <a:spAutoFit/>
          </a:bodyPr>
          <a:lstStyle/>
          <a:p>
            <a:r>
              <a:rPr lang="en-US" dirty="0" smtClean="0">
                <a:solidFill>
                  <a:srgbClr val="008000"/>
                </a:solidFill>
              </a:rPr>
              <a:t>Shifting towards circular economic model </a:t>
            </a:r>
          </a:p>
          <a:p>
            <a:r>
              <a:rPr lang="en-US" dirty="0" smtClean="0">
                <a:solidFill>
                  <a:srgbClr val="008000"/>
                </a:solidFill>
              </a:rPr>
              <a:t>will add €1tn to the global economy </a:t>
            </a:r>
          </a:p>
          <a:p>
            <a:r>
              <a:rPr lang="en-US" dirty="0" smtClean="0">
                <a:solidFill>
                  <a:srgbClr val="008000"/>
                </a:solidFill>
              </a:rPr>
              <a:t>by 2025 and create 100,000 new </a:t>
            </a:r>
          </a:p>
          <a:p>
            <a:r>
              <a:rPr lang="en-US" dirty="0">
                <a:solidFill>
                  <a:srgbClr val="008000"/>
                </a:solidFill>
              </a:rPr>
              <a:t>j</a:t>
            </a:r>
            <a:r>
              <a:rPr lang="en-US" dirty="0" smtClean="0">
                <a:solidFill>
                  <a:srgbClr val="008000"/>
                </a:solidFill>
              </a:rPr>
              <a:t>obs over the next 5 years (McKinsey, 2015)</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1" grpId="0"/>
      <p:bldP spid="12" grpId="0"/>
      <p:bldP spid="5" grpId="0"/>
      <p:bldP spid="8" grpId="0"/>
      <p:bldP spid="9"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81000"/>
          </a:blip>
          <a:stretch>
            <a:fillRect/>
          </a:stretch>
        </a:blipFill>
        <a:effectLst/>
      </p:bgPr>
    </p:bg>
    <p:spTree>
      <p:nvGrpSpPr>
        <p:cNvPr id="1" name=""/>
        <p:cNvGrpSpPr/>
        <p:nvPr/>
      </p:nvGrpSpPr>
      <p:grpSpPr>
        <a:xfrm>
          <a:off x="0" y="0"/>
          <a:ext cx="0" cy="0"/>
          <a:chOff x="0" y="0"/>
          <a:chExt cx="0" cy="0"/>
        </a:xfrm>
      </p:grpSpPr>
      <p:sp>
        <p:nvSpPr>
          <p:cNvPr id="6" name="Rectangle 3"/>
          <p:cNvSpPr txBox="1">
            <a:spLocks/>
          </p:cNvSpPr>
          <p:nvPr/>
        </p:nvSpPr>
        <p:spPr>
          <a:xfrm>
            <a:off x="1259632" y="548680"/>
            <a:ext cx="6610350" cy="1187450"/>
          </a:xfrm>
          <a:prstGeom prst="rect">
            <a:avLst/>
          </a:prstGeom>
          <a:noFill/>
        </p:spPr>
        <p:txBody>
          <a:bodyPr/>
          <a:lstStyle/>
          <a:p>
            <a:pPr algn="ctr"/>
            <a:r>
              <a:rPr lang="en-GB" sz="4800" b="1" dirty="0" smtClean="0">
                <a:solidFill>
                  <a:schemeClr val="accent1">
                    <a:lumMod val="50000"/>
                  </a:schemeClr>
                </a:solidFill>
                <a:latin typeface="Avenir Next Demi Bold"/>
                <a:cs typeface="Avenir Next Demi Bold"/>
              </a:rPr>
              <a:t>Imagining an alternative reality and a different economic future is the real challenge</a:t>
            </a:r>
            <a:endParaRPr lang="en-GB" sz="4800" b="1" dirty="0">
              <a:solidFill>
                <a:schemeClr val="accent1">
                  <a:lumMod val="50000"/>
                </a:schemeClr>
              </a:solidFill>
              <a:latin typeface="Avenir Next Demi Bold"/>
              <a:cs typeface="Avenir Next Demi Bold"/>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45000"/>
          </a:blip>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971600" y="476672"/>
            <a:ext cx="7744127" cy="461665"/>
          </a:xfrm>
          <a:prstGeom prst="rect">
            <a:avLst/>
          </a:prstGeom>
          <a:noFill/>
        </p:spPr>
        <p:txBody>
          <a:bodyPr wrap="none" rtlCol="0">
            <a:spAutoFit/>
          </a:bodyPr>
          <a:lstStyle/>
          <a:p>
            <a:r>
              <a:rPr lang="en-US" sz="2400" b="1" dirty="0" smtClean="0"/>
              <a:t>The good news is that we don’t really have a choice</a:t>
            </a:r>
            <a:endParaRPr lang="en-US" sz="2400" b="1" dirty="0"/>
          </a:p>
        </p:txBody>
      </p:sp>
      <p:sp>
        <p:nvSpPr>
          <p:cNvPr id="6" name="TextBox 5"/>
          <p:cNvSpPr txBox="1"/>
          <p:nvPr/>
        </p:nvSpPr>
        <p:spPr>
          <a:xfrm>
            <a:off x="4644008" y="2636912"/>
            <a:ext cx="4119717" cy="707886"/>
          </a:xfrm>
          <a:prstGeom prst="rect">
            <a:avLst/>
          </a:prstGeom>
          <a:noFill/>
        </p:spPr>
        <p:txBody>
          <a:bodyPr wrap="square" rtlCol="0">
            <a:spAutoFit/>
          </a:bodyPr>
          <a:lstStyle/>
          <a:p>
            <a:pPr algn="ctr"/>
            <a:r>
              <a:rPr lang="en-US" sz="2000" dirty="0" smtClean="0"/>
              <a:t>The current economic system doesn’t serve our needs anymore</a:t>
            </a:r>
            <a:endParaRPr lang="en-US" sz="2000" dirty="0"/>
          </a:p>
        </p:txBody>
      </p:sp>
      <p:sp>
        <p:nvSpPr>
          <p:cNvPr id="7" name="TextBox 6"/>
          <p:cNvSpPr txBox="1"/>
          <p:nvPr/>
        </p:nvSpPr>
        <p:spPr>
          <a:xfrm>
            <a:off x="4670433" y="3501008"/>
            <a:ext cx="3976645" cy="707886"/>
          </a:xfrm>
          <a:prstGeom prst="rect">
            <a:avLst/>
          </a:prstGeom>
          <a:noFill/>
        </p:spPr>
        <p:txBody>
          <a:bodyPr wrap="none" rtlCol="0">
            <a:spAutoFit/>
          </a:bodyPr>
          <a:lstStyle/>
          <a:p>
            <a:pPr algn="ctr"/>
            <a:r>
              <a:rPr lang="en-US" sz="2000" dirty="0" smtClean="0"/>
              <a:t>Growing body of evidence that </a:t>
            </a:r>
          </a:p>
          <a:p>
            <a:pPr algn="ctr"/>
            <a:r>
              <a:rPr lang="en-US" sz="2000" dirty="0" smtClean="0"/>
              <a:t>transition makes economic sense</a:t>
            </a:r>
            <a:endParaRPr lang="en-US" sz="2000" dirty="0"/>
          </a:p>
        </p:txBody>
      </p:sp>
      <p:sp>
        <p:nvSpPr>
          <p:cNvPr id="8" name="TextBox 7"/>
          <p:cNvSpPr txBox="1"/>
          <p:nvPr/>
        </p:nvSpPr>
        <p:spPr>
          <a:xfrm>
            <a:off x="4745991" y="4437112"/>
            <a:ext cx="3905637" cy="707886"/>
          </a:xfrm>
          <a:prstGeom prst="rect">
            <a:avLst/>
          </a:prstGeom>
          <a:noFill/>
        </p:spPr>
        <p:txBody>
          <a:bodyPr wrap="none" rtlCol="0">
            <a:spAutoFit/>
          </a:bodyPr>
          <a:lstStyle/>
          <a:p>
            <a:pPr algn="ctr"/>
            <a:r>
              <a:rPr lang="en-US" sz="2000" dirty="0" smtClean="0"/>
              <a:t>The frontrunners wait for no one, </a:t>
            </a:r>
          </a:p>
          <a:p>
            <a:pPr algn="ctr"/>
            <a:r>
              <a:rPr lang="en-US" sz="2000" dirty="0"/>
              <a:t>s</a:t>
            </a:r>
            <a:r>
              <a:rPr lang="en-US" sz="2000" dirty="0" smtClean="0"/>
              <a:t>etting new rules of the game</a:t>
            </a:r>
            <a:endParaRPr lang="en-US"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31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36627" y="476672"/>
            <a:ext cx="6887648" cy="954107"/>
          </a:xfrm>
          <a:prstGeom prst="rect">
            <a:avLst/>
          </a:prstGeom>
          <a:noFill/>
        </p:spPr>
        <p:txBody>
          <a:bodyPr wrap="none" rtlCol="0">
            <a:spAutoFit/>
          </a:bodyPr>
          <a:lstStyle/>
          <a:p>
            <a:pPr algn="ctr"/>
            <a:r>
              <a:rPr lang="en-US" sz="2800" b="1" dirty="0" smtClean="0">
                <a:solidFill>
                  <a:srgbClr val="008000"/>
                </a:solidFill>
              </a:rPr>
              <a:t>What is the role of financial institutions </a:t>
            </a:r>
          </a:p>
          <a:p>
            <a:pPr algn="ctr"/>
            <a:r>
              <a:rPr lang="en-US" sz="2800" b="1" dirty="0" smtClean="0">
                <a:solidFill>
                  <a:srgbClr val="008000"/>
                </a:solidFill>
              </a:rPr>
              <a:t>– enablers or barriers for change?</a:t>
            </a:r>
            <a:endParaRPr lang="en-US" sz="2800" b="1" dirty="0">
              <a:solidFill>
                <a:srgbClr val="008000"/>
              </a:solidFill>
            </a:endParaRPr>
          </a:p>
        </p:txBody>
      </p:sp>
      <p:sp>
        <p:nvSpPr>
          <p:cNvPr id="3" name="TextBox 2"/>
          <p:cNvSpPr txBox="1"/>
          <p:nvPr/>
        </p:nvSpPr>
        <p:spPr>
          <a:xfrm>
            <a:off x="1547664" y="1916832"/>
            <a:ext cx="6408712" cy="1323439"/>
          </a:xfrm>
          <a:prstGeom prst="rect">
            <a:avLst/>
          </a:prstGeom>
          <a:noFill/>
        </p:spPr>
        <p:txBody>
          <a:bodyPr wrap="square" rtlCol="0">
            <a:spAutoFit/>
          </a:bodyPr>
          <a:lstStyle/>
          <a:p>
            <a:pPr algn="ctr"/>
            <a:r>
              <a:rPr lang="en-US" sz="2000" dirty="0" smtClean="0">
                <a:solidFill>
                  <a:srgbClr val="008000"/>
                </a:solidFill>
              </a:rPr>
              <a:t>Building financial capacity for transformation is still one of the main barriers for transition towards more sustainable and circular economy. How can we convince the financial sector that this is the way to go?</a:t>
            </a:r>
            <a:endParaRPr lang="en-US" sz="2000" dirty="0">
              <a:solidFill>
                <a:srgbClr val="008000"/>
              </a:solidFill>
            </a:endParaRPr>
          </a:p>
        </p:txBody>
      </p:sp>
      <p:sp>
        <p:nvSpPr>
          <p:cNvPr id="4" name="TextBox 3"/>
          <p:cNvSpPr txBox="1"/>
          <p:nvPr/>
        </p:nvSpPr>
        <p:spPr>
          <a:xfrm>
            <a:off x="1259632" y="3645024"/>
            <a:ext cx="6840760" cy="707886"/>
          </a:xfrm>
          <a:prstGeom prst="rect">
            <a:avLst/>
          </a:prstGeom>
          <a:noFill/>
        </p:spPr>
        <p:txBody>
          <a:bodyPr wrap="square" rtlCol="0">
            <a:spAutoFit/>
          </a:bodyPr>
          <a:lstStyle/>
          <a:p>
            <a:pPr algn="ctr"/>
            <a:r>
              <a:rPr lang="en-US" sz="2000" dirty="0" smtClean="0">
                <a:solidFill>
                  <a:srgbClr val="008000"/>
                </a:solidFill>
              </a:rPr>
              <a:t>How can we engage the financial sector in helping us address old problems with innovative solutions?  </a:t>
            </a:r>
            <a:endParaRPr lang="en-US" sz="2000" dirty="0">
              <a:solidFill>
                <a:srgbClr val="008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ekstboks 3"/>
          <p:cNvSpPr txBox="1">
            <a:spLocks noChangeArrowheads="1"/>
          </p:cNvSpPr>
          <p:nvPr/>
        </p:nvSpPr>
        <p:spPr bwMode="auto">
          <a:xfrm>
            <a:off x="323528" y="3429000"/>
            <a:ext cx="4103687" cy="2585323"/>
          </a:xfrm>
          <a:prstGeom prst="rect">
            <a:avLst/>
          </a:prstGeom>
          <a:noFill/>
          <a:ln w="9525">
            <a:noFill/>
            <a:miter lim="800000"/>
            <a:headEnd/>
            <a:tailEnd/>
          </a:ln>
        </p:spPr>
        <p:txBody>
          <a:bodyPr>
            <a:spAutoFit/>
          </a:bodyPr>
          <a:lstStyle/>
          <a:p>
            <a:r>
              <a:rPr lang="en-GB" b="1" dirty="0">
                <a:solidFill>
                  <a:schemeClr val="accent1">
                    <a:lumMod val="50000"/>
                  </a:schemeClr>
                </a:solidFill>
                <a:latin typeface="Calibri" pitchFamily="34" charset="0"/>
              </a:rPr>
              <a:t>Contact:</a:t>
            </a:r>
          </a:p>
          <a:p>
            <a:r>
              <a:rPr lang="da-DK" dirty="0">
                <a:solidFill>
                  <a:schemeClr val="accent1">
                    <a:lumMod val="50000"/>
                  </a:schemeClr>
                </a:solidFill>
                <a:latin typeface="Calibri" pitchFamily="34" charset="0"/>
              </a:rPr>
              <a:t>Worldwatch </a:t>
            </a:r>
            <a:r>
              <a:rPr lang="da-DK" dirty="0" err="1">
                <a:solidFill>
                  <a:schemeClr val="accent1">
                    <a:lumMod val="50000"/>
                  </a:schemeClr>
                </a:solidFill>
                <a:latin typeface="Calibri" pitchFamily="34" charset="0"/>
              </a:rPr>
              <a:t>Institute</a:t>
            </a:r>
            <a:r>
              <a:rPr lang="da-DK" dirty="0">
                <a:solidFill>
                  <a:schemeClr val="accent1">
                    <a:lumMod val="50000"/>
                  </a:schemeClr>
                </a:solidFill>
                <a:latin typeface="Calibri" pitchFamily="34" charset="0"/>
              </a:rPr>
              <a:t> Europe</a:t>
            </a:r>
          </a:p>
          <a:p>
            <a:r>
              <a:rPr lang="da-DK" dirty="0" err="1" smtClean="0">
                <a:solidFill>
                  <a:schemeClr val="accent1">
                    <a:lumMod val="50000"/>
                  </a:schemeClr>
                </a:solidFill>
                <a:latin typeface="Calibri" pitchFamily="34" charset="0"/>
              </a:rPr>
              <a:t>www.worldwatch</a:t>
            </a:r>
            <a:r>
              <a:rPr lang="da-DK" dirty="0" err="1">
                <a:solidFill>
                  <a:schemeClr val="accent1">
                    <a:lumMod val="50000"/>
                  </a:schemeClr>
                </a:solidFill>
                <a:latin typeface="Calibri" pitchFamily="34" charset="0"/>
              </a:rPr>
              <a:t>-europe.org</a:t>
            </a:r>
            <a:r>
              <a:rPr lang="da-DK" dirty="0">
                <a:solidFill>
                  <a:schemeClr val="accent1">
                    <a:lumMod val="50000"/>
                  </a:schemeClr>
                </a:solidFill>
                <a:latin typeface="Calibri" pitchFamily="34" charset="0"/>
              </a:rPr>
              <a:t> </a:t>
            </a:r>
          </a:p>
          <a:p>
            <a:endParaRPr lang="da-DK" b="1" dirty="0">
              <a:solidFill>
                <a:schemeClr val="accent1">
                  <a:lumMod val="50000"/>
                </a:schemeClr>
              </a:solidFill>
              <a:latin typeface="Calibri" pitchFamily="34" charset="0"/>
            </a:endParaRPr>
          </a:p>
          <a:p>
            <a:endParaRPr lang="da-DK" dirty="0">
              <a:solidFill>
                <a:schemeClr val="accent1">
                  <a:lumMod val="50000"/>
                </a:schemeClr>
              </a:solidFill>
              <a:latin typeface="Calibri" pitchFamily="34" charset="0"/>
            </a:endParaRPr>
          </a:p>
          <a:p>
            <a:r>
              <a:rPr lang="da-DK" dirty="0" smtClean="0">
                <a:solidFill>
                  <a:schemeClr val="accent1">
                    <a:lumMod val="50000"/>
                  </a:schemeClr>
                </a:solidFill>
                <a:latin typeface="Calibri" pitchFamily="34" charset="0"/>
              </a:rPr>
              <a:t>Julia </a:t>
            </a:r>
            <a:r>
              <a:rPr lang="da-DK" dirty="0" err="1" smtClean="0">
                <a:solidFill>
                  <a:schemeClr val="accent1">
                    <a:lumMod val="50000"/>
                  </a:schemeClr>
                </a:solidFill>
                <a:latin typeface="Calibri" pitchFamily="34" charset="0"/>
              </a:rPr>
              <a:t>Vol</a:t>
            </a:r>
            <a:endParaRPr lang="da-DK" dirty="0">
              <a:solidFill>
                <a:schemeClr val="accent1">
                  <a:lumMod val="50000"/>
                </a:schemeClr>
              </a:solidFill>
              <a:latin typeface="Calibri" pitchFamily="34" charset="0"/>
            </a:endParaRPr>
          </a:p>
          <a:p>
            <a:r>
              <a:rPr lang="da-DK" dirty="0" smtClean="0">
                <a:solidFill>
                  <a:schemeClr val="accent1">
                    <a:lumMod val="50000"/>
                  </a:schemeClr>
                </a:solidFill>
                <a:latin typeface="Calibri" pitchFamily="34" charset="0"/>
              </a:rPr>
              <a:t>E</a:t>
            </a:r>
            <a:r>
              <a:rPr lang="da-DK" dirty="0">
                <a:solidFill>
                  <a:schemeClr val="accent1">
                    <a:lumMod val="50000"/>
                  </a:schemeClr>
                </a:solidFill>
                <a:latin typeface="Calibri" pitchFamily="34" charset="0"/>
              </a:rPr>
              <a:t>: </a:t>
            </a:r>
            <a:r>
              <a:rPr lang="da-DK" dirty="0" err="1" smtClean="0">
                <a:solidFill>
                  <a:schemeClr val="accent1">
                    <a:lumMod val="50000"/>
                  </a:schemeClr>
                </a:solidFill>
                <a:latin typeface="Calibri" pitchFamily="34" charset="0"/>
              </a:rPr>
              <a:t>jvol@</a:t>
            </a:r>
            <a:r>
              <a:rPr lang="da-DK" dirty="0" err="1">
                <a:solidFill>
                  <a:schemeClr val="accent1">
                    <a:lumMod val="50000"/>
                  </a:schemeClr>
                </a:solidFill>
                <a:latin typeface="Calibri" pitchFamily="34" charset="0"/>
              </a:rPr>
              <a:t>worldwatch-europe.org</a:t>
            </a:r>
            <a:endParaRPr lang="da-DK" dirty="0">
              <a:solidFill>
                <a:schemeClr val="accent1">
                  <a:lumMod val="50000"/>
                </a:schemeClr>
              </a:solidFill>
              <a:latin typeface="Calibri" pitchFamily="34" charset="0"/>
            </a:endParaRPr>
          </a:p>
          <a:p>
            <a:endParaRPr lang="da-DK" dirty="0">
              <a:solidFill>
                <a:schemeClr val="bg1"/>
              </a:solidFill>
              <a:latin typeface="Calibri" pitchFamily="34" charset="0"/>
            </a:endParaRPr>
          </a:p>
          <a:p>
            <a:endParaRPr lang="da-DK" dirty="0">
              <a:solidFill>
                <a:schemeClr val="bg1"/>
              </a:solidFill>
              <a:latin typeface="Calibri" pitchFamily="34" charset="0"/>
            </a:endParaRPr>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15528" b="58178" l="0" r="100000">
                        <a14:foregroundMark x1="7979" y1="30021" x2="7979" y2="30021"/>
                        <a14:foregroundMark x1="19681" y1="25259" x2="19681" y2="25259"/>
                        <a14:foregroundMark x1="28324" y1="25673" x2="28324" y2="25673"/>
                        <a14:foregroundMark x1="36835" y1="25880" x2="36835" y2="25880"/>
                        <a14:foregroundMark x1="44548" y1="25880" x2="44548" y2="25880"/>
                        <a14:foregroundMark x1="53324" y1="25880" x2="53324" y2="25880"/>
                        <a14:foregroundMark x1="65957" y1="24845" x2="65957" y2="24845"/>
                        <a14:foregroundMark x1="74335" y1="26501" x2="74335" y2="26501"/>
                        <a14:foregroundMark x1="82447" y1="25259" x2="82447" y2="25259"/>
                        <a14:foregroundMark x1="92420" y1="29814" x2="92420" y2="29814"/>
                        <a14:foregroundMark x1="98138" y1="28986" x2="98138" y2="28986"/>
                        <a14:foregroundMark x1="97074" y1="30435" x2="97074" y2="30435"/>
                      </a14:backgroundRemoval>
                    </a14:imgEffect>
                  </a14:imgLayer>
                </a14:imgProps>
              </a:ext>
            </a:extLst>
          </a:blip>
          <a:stretch>
            <a:fillRect/>
          </a:stretch>
        </p:blipFill>
        <p:spPr>
          <a:xfrm>
            <a:off x="0" y="260648"/>
            <a:ext cx="9144000" cy="4301233"/>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ep Blue template - PowerPoint">
  <a:themeElements>
    <a:clrScheme name="Carat farver">
      <a:dk1>
        <a:srgbClr val="282828"/>
      </a:dk1>
      <a:lt1>
        <a:sysClr val="window" lastClr="FFFFFF"/>
      </a:lt1>
      <a:dk2>
        <a:srgbClr val="007CC0"/>
      </a:dk2>
      <a:lt2>
        <a:srgbClr val="FCB316"/>
      </a:lt2>
      <a:accent1>
        <a:srgbClr val="007CC0"/>
      </a:accent1>
      <a:accent2>
        <a:srgbClr val="FCB316"/>
      </a:accent2>
      <a:accent3>
        <a:srgbClr val="808285"/>
      </a:accent3>
      <a:accent4>
        <a:srgbClr val="BAD1EC"/>
      </a:accent4>
      <a:accent5>
        <a:srgbClr val="EED2B9"/>
      </a:accent5>
      <a:accent6>
        <a:srgbClr val="D7D9E1"/>
      </a:accent6>
      <a:hlink>
        <a:srgbClr val="EC4D4D"/>
      </a:hlink>
      <a:folHlink>
        <a:srgbClr val="D4D4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Deep Blue template - PowerPoint.potx</Template>
  <TotalTime>1224</TotalTime>
  <Words>326</Words>
  <Application>Microsoft Macintosh PowerPoint</Application>
  <PresentationFormat>On-screen Show (4:3)</PresentationFormat>
  <Paragraphs>41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Deep Blue template - PowerPoint</vt:lpstr>
      <vt:lpstr>How Money Can Change the State of the World?  How Can it Not?</vt:lpstr>
      <vt:lpstr>PowerPoint Presentation</vt:lpstr>
      <vt:lpstr>PowerPoint Presentation</vt:lpstr>
      <vt:lpstr>PowerPoint Presentation</vt:lpstr>
      <vt:lpstr>PowerPoint Presentation</vt:lpstr>
      <vt:lpstr>PowerPoint Presentation</vt:lpstr>
      <vt:lpstr>PowerPoint Presentation</vt:lpstr>
    </vt:vector>
  </TitlesOfParts>
  <Company>Denmark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Worldwatch Institute Europe</dc:subject>
  <dc:creator>Sara Trier</dc:creator>
  <dc:description>version 1.0 - Sept, 2011</dc:description>
  <cp:lastModifiedBy>Julia</cp:lastModifiedBy>
  <cp:revision>28</cp:revision>
  <dcterms:created xsi:type="dcterms:W3CDTF">2009-10-14T13:32:40Z</dcterms:created>
  <dcterms:modified xsi:type="dcterms:W3CDTF">2015-04-22T22:47:10Z</dcterms:modified>
  <cp:category>Template</cp:category>
</cp:coreProperties>
</file>