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57" r:id="rId10"/>
    <p:sldId id="258" r:id="rId11"/>
    <p:sldId id="259" r:id="rId12"/>
    <p:sldId id="260" r:id="rId13"/>
    <p:sldId id="261" r:id="rId14"/>
    <p:sldId id="262" r:id="rId15"/>
    <p:sldId id="271" r:id="rId16"/>
    <p:sldId id="272" r:id="rId17"/>
    <p:sldId id="274" r:id="rId18"/>
    <p:sldId id="275" r:id="rId19"/>
    <p:sldId id="273" r:id="rId20"/>
    <p:sldId id="276" r:id="rId21"/>
  </p:sldIdLst>
  <p:sldSz cx="9144000" cy="6858000" type="screen4x3"/>
  <p:notesSz cx="6797675" cy="9926638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1CB18-6030-40C2-8BF1-EB021C6074D4}" type="datetimeFigureOut">
              <a:rPr lang="sv-SE" smtClean="0"/>
              <a:pPr/>
              <a:t>2013-10-25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44E92-958E-498A-85B3-A9361A7C1F58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6689A-8FD5-4592-B8E0-2410100A5491}" type="datetimeFigureOut">
              <a:rPr lang="sv-SE" smtClean="0"/>
              <a:pPr/>
              <a:t>2013-10-25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E08A5-410B-4EDF-A58D-065D68B70C33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03BBDB-58AF-4A00-9D42-3D95B8D8AFAA}" type="slidenum">
              <a:rPr lang="sv-SE" smtClean="0"/>
              <a:pPr/>
              <a:t>13</a:t>
            </a:fld>
            <a:endParaRPr lang="sv-S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 - Där ideér blir verklighe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85993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200775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212" y="383495"/>
            <a:ext cx="7704000" cy="1143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Platshållare fö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2013-10-25</a:t>
            </a:fld>
            <a:endParaRPr lang="sv-SE" dirty="0"/>
          </a:p>
        </p:txBody>
      </p:sp>
      <p:sp>
        <p:nvSpPr>
          <p:cNvPr id="10" name="Platshållare för sidfo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2" name="Platshållare för innehåll 2"/>
          <p:cNvSpPr>
            <a:spLocks noGrp="1"/>
          </p:cNvSpPr>
          <p:nvPr>
            <p:ph idx="1"/>
          </p:nvPr>
        </p:nvSpPr>
        <p:spPr>
          <a:xfrm>
            <a:off x="684212" y="1600200"/>
            <a:ext cx="3716476" cy="45259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  <p:sp>
        <p:nvSpPr>
          <p:cNvPr id="13" name="Platshållare för innehåll 2"/>
          <p:cNvSpPr>
            <a:spLocks noGrp="1"/>
          </p:cNvSpPr>
          <p:nvPr>
            <p:ph idx="16"/>
          </p:nvPr>
        </p:nvSpPr>
        <p:spPr>
          <a:xfrm>
            <a:off x="4671736" y="1600200"/>
            <a:ext cx="3716476" cy="45259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</p:spTree>
    <p:extLst>
      <p:ext uri="{BB962C8B-B14F-4D97-AF65-F5344CB8AC3E}">
        <p14:creationId xmlns="" xmlns:p14="http://schemas.microsoft.com/office/powerpoint/2010/main" val="4160723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210300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73840" y="1535113"/>
            <a:ext cx="3726848" cy="639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b="0">
                <a:solidFill>
                  <a:srgbClr val="91919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71736" y="1535113"/>
            <a:ext cx="3716476" cy="639762"/>
          </a:xfrm>
          <a:prstGeom prst="rect">
            <a:avLst/>
          </a:prstGeom>
        </p:spPr>
        <p:txBody>
          <a:bodyPr lIns="0" rIns="0" bIns="0" anchor="b"/>
          <a:lstStyle>
            <a:lvl1pPr marL="0" indent="0">
              <a:buNone/>
              <a:defRPr sz="2000" b="0">
                <a:solidFill>
                  <a:srgbClr val="91919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11" name="Platshållare fö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2013-10-25</a:t>
            </a:fld>
            <a:endParaRPr lang="sv-SE" dirty="0"/>
          </a:p>
        </p:txBody>
      </p:sp>
      <p:sp>
        <p:nvSpPr>
          <p:cNvPr id="12" name="Platshållare för sidfo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13" name="Platshållare för bild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7" name="Rubrik 1"/>
          <p:cNvSpPr>
            <a:spLocks noGrp="1"/>
          </p:cNvSpPr>
          <p:nvPr>
            <p:ph type="title"/>
          </p:nvPr>
        </p:nvSpPr>
        <p:spPr>
          <a:xfrm>
            <a:off x="684212" y="383495"/>
            <a:ext cx="7704000" cy="1143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4" name="Platshållare för innehåll 2"/>
          <p:cNvSpPr>
            <a:spLocks noGrp="1"/>
          </p:cNvSpPr>
          <p:nvPr>
            <p:ph idx="16"/>
          </p:nvPr>
        </p:nvSpPr>
        <p:spPr>
          <a:xfrm>
            <a:off x="684212" y="2177927"/>
            <a:ext cx="3716476" cy="394823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  <p:sp>
        <p:nvSpPr>
          <p:cNvPr id="15" name="Platshållare för innehåll 2"/>
          <p:cNvSpPr>
            <a:spLocks noGrp="1"/>
          </p:cNvSpPr>
          <p:nvPr>
            <p:ph idx="17"/>
          </p:nvPr>
        </p:nvSpPr>
        <p:spPr>
          <a:xfrm>
            <a:off x="4671736" y="2195512"/>
            <a:ext cx="3716476" cy="393065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</p:spTree>
    <p:extLst>
      <p:ext uri="{BB962C8B-B14F-4D97-AF65-F5344CB8AC3E}">
        <p14:creationId xmlns="" xmlns:p14="http://schemas.microsoft.com/office/powerpoint/2010/main" val="1778714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210300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2013-10-25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0" name="Rubrik 1"/>
          <p:cNvSpPr>
            <a:spLocks noGrp="1"/>
          </p:cNvSpPr>
          <p:nvPr>
            <p:ph type="title"/>
          </p:nvPr>
        </p:nvSpPr>
        <p:spPr>
          <a:xfrm>
            <a:off x="684212" y="383495"/>
            <a:ext cx="7704000" cy="1143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="" xmlns:p14="http://schemas.microsoft.com/office/powerpoint/2010/main" val="918439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184900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latshållare fö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2013-10-25</a:t>
            </a:fld>
            <a:endParaRPr lang="sv-SE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="" xmlns:p14="http://schemas.microsoft.com/office/powerpoint/2010/main" val="2469453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bild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210300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0725" y="273050"/>
            <a:ext cx="2744788" cy="1162050"/>
          </a:xfrm>
          <a:prstGeom prst="rect">
            <a:avLst/>
          </a:prstGeom>
        </p:spPr>
        <p:txBody>
          <a:bodyPr lIns="0" tIns="0" bIns="0"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720725" y="1435100"/>
            <a:ext cx="2744788" cy="4691063"/>
          </a:xfrm>
          <a:prstGeom prst="rect">
            <a:avLst/>
          </a:prstGeom>
        </p:spPr>
        <p:txBody>
          <a:bodyPr lIns="0" tIns="0" bIns="0"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9" name="Platshållare fö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2013-10-25</a:t>
            </a:fld>
            <a:endParaRPr lang="sv-SE" dirty="0"/>
          </a:p>
        </p:txBody>
      </p:sp>
      <p:sp>
        <p:nvSpPr>
          <p:cNvPr id="10" name="Platshållare för sidfo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2" name="Platshållare för innehåll 2"/>
          <p:cNvSpPr>
            <a:spLocks noGrp="1"/>
          </p:cNvSpPr>
          <p:nvPr>
            <p:ph idx="1"/>
          </p:nvPr>
        </p:nvSpPr>
        <p:spPr>
          <a:xfrm>
            <a:off x="3825511" y="273051"/>
            <a:ext cx="4597764" cy="585311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</p:spTree>
    <p:extLst>
      <p:ext uri="{BB962C8B-B14F-4D97-AF65-F5344CB8AC3E}">
        <p14:creationId xmlns="" xmlns:p14="http://schemas.microsoft.com/office/powerpoint/2010/main" val="1938119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ed bildtex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210300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2000" b="1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9" name="Platshållare fö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2013-10-25</a:t>
            </a:fld>
            <a:endParaRPr lang="sv-SE" dirty="0"/>
          </a:p>
        </p:txBody>
      </p:sp>
      <p:sp>
        <p:nvSpPr>
          <p:cNvPr id="10" name="Platshållare för sidfo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="" xmlns:p14="http://schemas.microsoft.com/office/powerpoint/2010/main" val="234949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9D148-6EF4-4AC2-94EB-D2149B5922A0}" type="datetimeFigureOut">
              <a:rPr lang="sv-SE" smtClean="0"/>
              <a:pPr/>
              <a:t>2013-10-25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57CD2-4CD5-4B06-8FDD-FF52147B6594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LKPG_Ide_ligg_CMYK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0000" y="3012168"/>
            <a:ext cx="7772400" cy="70711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720000" y="3719286"/>
            <a:ext cx="7086600" cy="1752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2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677886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2013-10-25</a:t>
            </a:fld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xmlns="" val="835492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LKPG_Ide_ligg_CMYK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0000" y="3012168"/>
            <a:ext cx="7772400" cy="70711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720000" y="3719286"/>
            <a:ext cx="7086600" cy="1752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2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677886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2013-10-25</a:t>
            </a:fld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xmlns="" val="835492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207125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212" y="383495"/>
            <a:ext cx="7739788" cy="1143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4212" y="1600200"/>
            <a:ext cx="7739788" cy="45259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  <p:sp>
        <p:nvSpPr>
          <p:cNvPr id="8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2013-10-25</a:t>
            </a:fld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="" xmlns:p14="http://schemas.microsoft.com/office/powerpoint/2010/main" val="758502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rubrik + Profilbil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720000" y="635907"/>
            <a:ext cx="3852000" cy="280080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Platshållare fö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2013-10-25</a:t>
            </a:fld>
            <a:endParaRPr lang="sv-SE" dirty="0"/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="" xmlns:p14="http://schemas.microsoft.com/office/powerpoint/2010/main" val="331541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rtrubrik + Profilbil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720000" y="635907"/>
            <a:ext cx="3852000" cy="280080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2013-10-25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="" xmlns:p14="http://schemas.microsoft.com/office/powerpoint/2010/main" val="1807612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rtrubrik + Profilbil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720000" y="635907"/>
            <a:ext cx="3852000" cy="280080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2013-10-25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="" xmlns:p14="http://schemas.microsoft.com/office/powerpoint/2010/main" val="1869778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artrubrik + Profilbil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ubrik 1"/>
          <p:cNvSpPr>
            <a:spLocks noGrp="1"/>
          </p:cNvSpPr>
          <p:nvPr>
            <p:ph type="ctrTitle"/>
          </p:nvPr>
        </p:nvSpPr>
        <p:spPr>
          <a:xfrm>
            <a:off x="720000" y="635907"/>
            <a:ext cx="3852000" cy="280080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2013-10-25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="" xmlns:p14="http://schemas.microsoft.com/office/powerpoint/2010/main" val="1746567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rubri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ubrik 1"/>
          <p:cNvSpPr>
            <a:spLocks noGrp="1"/>
          </p:cNvSpPr>
          <p:nvPr>
            <p:ph type="ctrTitle"/>
          </p:nvPr>
        </p:nvSpPr>
        <p:spPr>
          <a:xfrm>
            <a:off x="720000" y="635907"/>
            <a:ext cx="3852000" cy="2800803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2013-10-25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="" xmlns:p14="http://schemas.microsoft.com/office/powerpoint/2010/main" val="3570140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192838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720000" y="3012168"/>
            <a:ext cx="7772400" cy="70711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720000" y="3719286"/>
            <a:ext cx="7086600" cy="1752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2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 dirty="0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2677886"/>
          </a:xfrm>
          <a:prstGeom prst="rect">
            <a:avLst/>
          </a:prstGeom>
        </p:spPr>
        <p:txBody>
          <a:bodyPr/>
          <a:lstStyle>
            <a:lvl1pPr algn="ctr">
              <a:defRPr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2013-10-25</a:t>
            </a:fld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="" xmlns:p14="http://schemas.microsoft.com/office/powerpoint/2010/main" val="835492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6" descr="LKPG_Ide_ligg_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6210300"/>
            <a:ext cx="160178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ubrik 1"/>
          <p:cNvSpPr>
            <a:spLocks noGrp="1"/>
          </p:cNvSpPr>
          <p:nvPr>
            <p:ph type="title"/>
          </p:nvPr>
        </p:nvSpPr>
        <p:spPr>
          <a:xfrm>
            <a:off x="684212" y="383495"/>
            <a:ext cx="7739789" cy="11430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>
                <a:latin typeface="Arial"/>
                <a:cs typeface="Arial"/>
              </a:defRPr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A424F550-763F-FF4A-AA9F-CFBBE384FF5D}" type="datetime1">
              <a:rPr lang="sv-SE" smtClean="0"/>
              <a:pPr>
                <a:defRPr/>
              </a:pPr>
              <a:t>2013-10-25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sv-SE" smtClean="0"/>
              <a:t>Sidfot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8" name="Platshållare för bild 13"/>
          <p:cNvSpPr>
            <a:spLocks noGrp="1"/>
          </p:cNvSpPr>
          <p:nvPr>
            <p:ph type="pic" sz="quarter" idx="10"/>
          </p:nvPr>
        </p:nvSpPr>
        <p:spPr>
          <a:xfrm>
            <a:off x="4753589" y="1600200"/>
            <a:ext cx="3670412" cy="4525963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Arial"/>
                <a:cs typeface="Arial"/>
              </a:defRPr>
            </a:lvl1pPr>
          </a:lstStyle>
          <a:p>
            <a:pPr lvl="0"/>
            <a:r>
              <a:rPr lang="sv-SE" noProof="0" smtClean="0"/>
              <a:t>Klicka på ikonen för att lägga till en bild</a:t>
            </a:r>
            <a:endParaRPr lang="sv-SE" noProof="0"/>
          </a:p>
        </p:txBody>
      </p:sp>
      <p:sp>
        <p:nvSpPr>
          <p:cNvPr id="10" name="Platshållare för innehåll 2"/>
          <p:cNvSpPr>
            <a:spLocks noGrp="1"/>
          </p:cNvSpPr>
          <p:nvPr>
            <p:ph idx="1"/>
          </p:nvPr>
        </p:nvSpPr>
        <p:spPr>
          <a:xfrm>
            <a:off x="684212" y="1600201"/>
            <a:ext cx="3716476" cy="452596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defRPr sz="2400">
                <a:latin typeface="Arial"/>
                <a:cs typeface="Arial"/>
              </a:defRPr>
            </a:lvl1pPr>
            <a:lvl2pPr marL="648000" indent="-285750" algn="l">
              <a:lnSpc>
                <a:spcPct val="100000"/>
              </a:lnSpc>
              <a:spcBef>
                <a:spcPts val="900"/>
              </a:spcBef>
              <a:buFont typeface="Lucida Grande"/>
              <a:buChar char="-"/>
              <a:defRPr sz="2200">
                <a:latin typeface="Arial"/>
                <a:cs typeface="Arial"/>
              </a:defRPr>
            </a:lvl2pPr>
            <a:lvl3pPr marL="900000" indent="-228600" algn="l">
              <a:lnSpc>
                <a:spcPct val="100000"/>
              </a:lnSpc>
              <a:spcBef>
                <a:spcPts val="900"/>
              </a:spcBef>
              <a:buFont typeface="Courier New"/>
              <a:buChar char="o"/>
              <a:defRPr sz="2000">
                <a:latin typeface="Arial"/>
                <a:ea typeface="Arial"/>
                <a:cs typeface="Arial"/>
              </a:defRPr>
            </a:lvl3pPr>
            <a:lvl4pPr marL="1152000" indent="-228600" algn="l">
              <a:lnSpc>
                <a:spcPct val="100000"/>
              </a:lnSpc>
              <a:spcBef>
                <a:spcPts val="900"/>
              </a:spcBef>
              <a:buFont typeface="Arial"/>
              <a:buChar char="•"/>
              <a:defRPr sz="1800">
                <a:latin typeface="Arial"/>
                <a:ea typeface="Arial"/>
                <a:cs typeface="Arial"/>
              </a:defRPr>
            </a:lvl4pPr>
            <a:lvl5pPr marL="1440000" marR="0" indent="-285750" algn="l" defTabSz="457200" rtl="0" eaLnBrk="1" fontAlgn="base" latinLnBrk="0" hangingPunct="1">
              <a:lnSpc>
                <a:spcPct val="10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Lucida Grande"/>
              <a:buChar char="-"/>
              <a:tabLst/>
              <a:defRPr sz="1800">
                <a:latin typeface="Arial"/>
                <a:ea typeface="Arial"/>
                <a:cs typeface="Arial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 smtClean="0"/>
          </a:p>
        </p:txBody>
      </p:sp>
    </p:spTree>
    <p:extLst>
      <p:ext uri="{BB962C8B-B14F-4D97-AF65-F5344CB8AC3E}">
        <p14:creationId xmlns="" xmlns:p14="http://schemas.microsoft.com/office/powerpoint/2010/main" val="234580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1779588" y="6356350"/>
            <a:ext cx="11287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A424F550-763F-FF4A-AA9F-CFBBE384FF5D}" type="datetime1">
              <a:rPr lang="sv-SE"/>
              <a:pPr>
                <a:defRPr/>
              </a:pPr>
              <a:t>2013-10-25</a:t>
            </a:fld>
            <a:endParaRPr lang="sv-SE" dirty="0"/>
          </a:p>
        </p:txBody>
      </p:sp>
      <p:sp>
        <p:nvSpPr>
          <p:cNvPr id="5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93738" y="6356350"/>
            <a:ext cx="1085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397B8104-3387-EA4E-9A13-1C1C0E6971FC}" type="slidenum">
              <a:rPr lang="sv-SE" smtClean="0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6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908300" y="6356350"/>
            <a:ext cx="3613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sv-SE"/>
              <a:t>Sidfot</a:t>
            </a:r>
            <a:endParaRPr lang="sv-S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91" r:id="rId4"/>
    <p:sldLayoutId id="2147483692" r:id="rId5"/>
    <p:sldLayoutId id="2147483693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94" r:id="rId16"/>
    <p:sldLayoutId id="2147483695" r:id="rId17"/>
    <p:sldLayoutId id="2147483696" r:id="rId18"/>
  </p:sldLayoutIdLst>
  <p:hf sldNum="0"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Georgia"/>
          <a:ea typeface="ＭＳ Ｐゴシック" charset="0"/>
          <a:cs typeface="Georgia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eorgia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Georgia"/>
          <a:ea typeface="ＭＳ Ｐゴシック" charset="0"/>
          <a:cs typeface="Georgia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Helvetica"/>
          <a:ea typeface="ＭＳ Ｐゴシック" charset="0"/>
          <a:cs typeface="Helvetica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Helvetica" charset="0"/>
          <a:cs typeface="Helvetica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Helvetica" charset="0"/>
          <a:cs typeface="Helvetica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Helvetica" charset="0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11560" y="3212976"/>
            <a:ext cx="7739788" cy="703568"/>
          </a:xfrm>
        </p:spPr>
        <p:txBody>
          <a:bodyPr>
            <a:normAutofit fontScale="90000"/>
          </a:bodyPr>
          <a:lstStyle/>
          <a:p>
            <a:pPr algn="l"/>
            <a:r>
              <a:rPr lang="sv-SE" dirty="0"/>
              <a:t>Ostlänken – 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en-GB" dirty="0" err="1" smtClean="0"/>
              <a:t>Innerstaden</a:t>
            </a:r>
            <a:r>
              <a:rPr lang="en-GB" dirty="0" smtClean="0"/>
              <a:t> </a:t>
            </a:r>
            <a:r>
              <a:rPr lang="en-GB" dirty="0" err="1" smtClean="0"/>
              <a:t>flyttar</a:t>
            </a:r>
            <a:r>
              <a:rPr lang="en-GB" dirty="0" smtClean="0"/>
              <a:t> </a:t>
            </a:r>
            <a:r>
              <a:rPr lang="en-GB" dirty="0" err="1" smtClean="0"/>
              <a:t>över</a:t>
            </a:r>
            <a:r>
              <a:rPr lang="en-GB" dirty="0" smtClean="0"/>
              <a:t> </a:t>
            </a:r>
            <a:r>
              <a:rPr lang="en-GB" dirty="0" err="1" smtClean="0"/>
              <a:t>ån</a:t>
            </a:r>
            <a:endParaRPr lang="sv-SE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>
          <a:xfrm>
            <a:off x="611560" y="4581128"/>
            <a:ext cx="7739788" cy="158417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sv-SE" sz="2800" dirty="0" smtClean="0"/>
              <a:t>Nya järnvägsspår Linköping-Stockholm</a:t>
            </a:r>
          </a:p>
          <a:p>
            <a:pPr>
              <a:spcBef>
                <a:spcPts val="0"/>
              </a:spcBef>
            </a:pPr>
            <a:r>
              <a:rPr lang="sv-SE" sz="2800" dirty="0" smtClean="0"/>
              <a:t>Nytt resecentrum – byggstart 2017</a:t>
            </a:r>
          </a:p>
          <a:p>
            <a:pPr>
              <a:spcBef>
                <a:spcPts val="0"/>
              </a:spcBef>
            </a:pPr>
            <a:r>
              <a:rPr lang="sv-SE" sz="2800" dirty="0" smtClean="0"/>
              <a:t>Ny stadsdel</a:t>
            </a:r>
            <a:endParaRPr lang="en-GB" sz="2800" dirty="0" smtClean="0"/>
          </a:p>
        </p:txBody>
      </p:sp>
      <p:pic>
        <p:nvPicPr>
          <p:cNvPr id="4" name="Bildobjekt 3" descr="110_5939.jpg"/>
          <p:cNvPicPr>
            <a:picLocks noChangeAspect="1"/>
          </p:cNvPicPr>
          <p:nvPr/>
        </p:nvPicPr>
        <p:blipFill>
          <a:blip r:embed="rId2" cstate="print"/>
          <a:srcRect t="31410" b="22130"/>
          <a:stretch>
            <a:fillRect/>
          </a:stretch>
        </p:blipFill>
        <p:spPr>
          <a:xfrm>
            <a:off x="0" y="0"/>
            <a:ext cx="9286225" cy="28770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8"/>
          <p:cNvSpPr txBox="1"/>
          <p:nvPr/>
        </p:nvSpPr>
        <p:spPr>
          <a:xfrm>
            <a:off x="824436" y="-6795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 err="1" smtClean="0">
              <a:latin typeface="Arial"/>
              <a:cs typeface="Arial"/>
            </a:endParaRPr>
          </a:p>
        </p:txBody>
      </p:sp>
      <p:sp>
        <p:nvSpPr>
          <p:cNvPr id="10" name="Underrubrik 2"/>
          <p:cNvSpPr txBox="1">
            <a:spLocks/>
          </p:cNvSpPr>
          <p:nvPr/>
        </p:nvSpPr>
        <p:spPr>
          <a:xfrm>
            <a:off x="720000" y="2673494"/>
            <a:ext cx="7668424" cy="61149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0"/>
                <a:cs typeface="Arial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Helvetica"/>
                <a:ea typeface="Helvetica" charset="0"/>
                <a:cs typeface="Helvetica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3200" dirty="0" smtClean="0">
                <a:solidFill>
                  <a:schemeClr val="tx1"/>
                </a:solidFill>
              </a:rPr>
              <a:t>Stora byggnadsprojekt i Linköping</a:t>
            </a:r>
            <a:endParaRPr lang="sv-SE" sz="2200" dirty="0" smtClean="0">
              <a:solidFill>
                <a:schemeClr val="tx1"/>
              </a:solidFill>
            </a:endParaRPr>
          </a:p>
          <a:p>
            <a:endParaRPr lang="sv-SE" sz="2400" dirty="0">
              <a:solidFill>
                <a:schemeClr val="tx1"/>
              </a:solidFill>
            </a:endParaRPr>
          </a:p>
          <a:p>
            <a:endParaRPr lang="sv-SE" sz="2400" dirty="0">
              <a:solidFill>
                <a:schemeClr val="tx1"/>
              </a:solidFill>
            </a:endParaRPr>
          </a:p>
        </p:txBody>
      </p:sp>
      <p:pic>
        <p:nvPicPr>
          <p:cNvPr id="2" name="Bildobjekt 1" descr="Vallastaden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238"/>
          <a:stretch/>
        </p:blipFill>
        <p:spPr>
          <a:xfrm>
            <a:off x="-88197" y="-3627784"/>
            <a:ext cx="9268709" cy="5702117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683568" y="3249558"/>
            <a:ext cx="7488832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sv-SE" sz="2200" dirty="0" smtClean="0">
                <a:latin typeface="Arial"/>
                <a:cs typeface="Arial"/>
              </a:rPr>
              <a:t>Nytt resecentrum, för 10-15 miljoner resenärer/år</a:t>
            </a:r>
          </a:p>
          <a:p>
            <a:pPr marL="342900" indent="-342900">
              <a:buFont typeface="Arial"/>
              <a:buChar char="•"/>
            </a:pPr>
            <a:r>
              <a:rPr lang="sv-SE" sz="2200" dirty="0" err="1" smtClean="0">
                <a:latin typeface="Arial"/>
                <a:cs typeface="Arial"/>
              </a:rPr>
              <a:t>Kallerstad</a:t>
            </a:r>
            <a:r>
              <a:rPr lang="sv-SE" sz="2200" dirty="0" smtClean="0">
                <a:latin typeface="Arial"/>
                <a:cs typeface="Arial"/>
              </a:rPr>
              <a:t>, 5 000 lägenheter, 15-20 000 arbetsplatser</a:t>
            </a:r>
          </a:p>
          <a:p>
            <a:pPr marL="342900" indent="-342900">
              <a:buFont typeface="Arial"/>
              <a:buChar char="•"/>
            </a:pPr>
            <a:r>
              <a:rPr lang="sv-SE" sz="2200" dirty="0" smtClean="0">
                <a:latin typeface="Arial"/>
                <a:cs typeface="Arial"/>
              </a:rPr>
              <a:t>Vallastaden, 600 lägenheter</a:t>
            </a:r>
          </a:p>
          <a:p>
            <a:pPr marL="342900" indent="-342900">
              <a:buFont typeface="Arial"/>
              <a:buChar char="•"/>
            </a:pPr>
            <a:r>
              <a:rPr lang="sv-SE" sz="2200" dirty="0" smtClean="0">
                <a:latin typeface="Arial"/>
                <a:cs typeface="Arial"/>
              </a:rPr>
              <a:t>Folkungavallen, 600 lägenheter</a:t>
            </a:r>
          </a:p>
          <a:p>
            <a:pPr marL="342900" indent="-342900">
              <a:buFont typeface="Arial"/>
              <a:buChar char="•"/>
            </a:pPr>
            <a:r>
              <a:rPr lang="sv-SE" sz="2200" dirty="0" smtClean="0">
                <a:latin typeface="Arial"/>
                <a:cs typeface="Arial"/>
              </a:rPr>
              <a:t>Övre Vasastaden, 2 300 lägenheter</a:t>
            </a:r>
          </a:p>
          <a:p>
            <a:pPr marL="342900" indent="-342900">
              <a:buFont typeface="Arial"/>
              <a:buChar char="•"/>
            </a:pPr>
            <a:r>
              <a:rPr lang="sv-SE" sz="2200" dirty="0" smtClean="0">
                <a:latin typeface="Arial"/>
                <a:cs typeface="Arial"/>
              </a:rPr>
              <a:t>Ny simhall</a:t>
            </a:r>
          </a:p>
          <a:p>
            <a:pPr marL="342900" indent="-342900">
              <a:buFont typeface="Arial"/>
              <a:buChar char="•"/>
            </a:pPr>
            <a:r>
              <a:rPr lang="sv-SE" sz="2200" dirty="0" smtClean="0">
                <a:latin typeface="Arial"/>
                <a:cs typeface="Arial"/>
              </a:rPr>
              <a:t>Nytt ridcentrum</a:t>
            </a:r>
          </a:p>
        </p:txBody>
      </p:sp>
      <p:pic>
        <p:nvPicPr>
          <p:cNvPr id="3" name="Bildobjekt 2" descr="Gatuvy_2013-04-05 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6006"/>
          <a:stretch/>
        </p:blipFill>
        <p:spPr>
          <a:xfrm>
            <a:off x="-900608" y="-5355976"/>
            <a:ext cx="10044608" cy="74324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38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720000" y="2348880"/>
            <a:ext cx="7668424" cy="1752600"/>
          </a:xfrm>
        </p:spPr>
        <p:txBody>
          <a:bodyPr/>
          <a:lstStyle/>
          <a:p>
            <a:r>
              <a:rPr lang="sv-SE" sz="3200" dirty="0" smtClean="0">
                <a:solidFill>
                  <a:srgbClr val="000000"/>
                </a:solidFill>
              </a:rPr>
              <a:t>Boende och nybyggnation</a:t>
            </a:r>
            <a:endParaRPr lang="sv-SE" sz="2400" dirty="0">
              <a:solidFill>
                <a:schemeClr val="tx1"/>
              </a:solidFill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824436" y="-6795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 err="1" smtClean="0">
              <a:latin typeface="Arial"/>
              <a:cs typeface="Arial"/>
            </a:endParaRPr>
          </a:p>
        </p:txBody>
      </p:sp>
      <p:pic>
        <p:nvPicPr>
          <p:cNvPr id="14" name="Bildobjekt 13" descr="F4DW069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23" y="-3843808"/>
            <a:ext cx="9304595" cy="5904656"/>
          </a:xfrm>
          <a:prstGeom prst="rect">
            <a:avLst/>
          </a:prstGeom>
        </p:spPr>
      </p:pic>
      <p:pic>
        <p:nvPicPr>
          <p:cNvPr id="2" name="Bildobjekt 1" descr="Tegar 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082"/>
          <a:stretch/>
        </p:blipFill>
        <p:spPr>
          <a:xfrm>
            <a:off x="-105108" y="-2115616"/>
            <a:ext cx="9357628" cy="4178338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683568" y="2924944"/>
            <a:ext cx="68407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200" dirty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GB" sz="2200" dirty="0" err="1" smtClean="0">
                <a:latin typeface="Arial"/>
                <a:cs typeface="Arial"/>
              </a:rPr>
              <a:t>Planerade</a:t>
            </a:r>
            <a:r>
              <a:rPr lang="en-GB" sz="2200" dirty="0" smtClean="0">
                <a:latin typeface="Arial"/>
                <a:cs typeface="Arial"/>
              </a:rPr>
              <a:t> </a:t>
            </a:r>
            <a:r>
              <a:rPr lang="en-GB" sz="2200" dirty="0" err="1" smtClean="0">
                <a:latin typeface="Arial"/>
                <a:cs typeface="Arial"/>
              </a:rPr>
              <a:t>enfamiljshus</a:t>
            </a:r>
            <a:r>
              <a:rPr lang="en-GB" sz="2200" dirty="0" smtClean="0">
                <a:latin typeface="Arial"/>
                <a:cs typeface="Arial"/>
              </a:rPr>
              <a:t> och</a:t>
            </a:r>
            <a:endParaRPr lang="en-GB" sz="2200" dirty="0">
              <a:latin typeface="Arial"/>
              <a:cs typeface="Arial"/>
            </a:endParaRPr>
          </a:p>
          <a:p>
            <a:pPr>
              <a:spcBef>
                <a:spcPts val="0"/>
              </a:spcBef>
            </a:pPr>
            <a:r>
              <a:rPr lang="en-GB" sz="2200" dirty="0" err="1" smtClean="0">
                <a:latin typeface="Arial"/>
                <a:cs typeface="Arial"/>
              </a:rPr>
              <a:t>lägenheter</a:t>
            </a:r>
            <a:r>
              <a:rPr lang="en-GB" sz="2200" dirty="0" smtClean="0">
                <a:latin typeface="Arial"/>
                <a:cs typeface="Arial"/>
              </a:rPr>
              <a:t> </a:t>
            </a:r>
            <a:r>
              <a:rPr lang="en-GB" sz="2200" dirty="0" err="1" smtClean="0">
                <a:latin typeface="Arial"/>
                <a:cs typeface="Arial"/>
              </a:rPr>
              <a:t>fram</a:t>
            </a:r>
            <a:r>
              <a:rPr lang="en-GB" sz="2200" dirty="0" smtClean="0">
                <a:latin typeface="Arial"/>
                <a:cs typeface="Arial"/>
              </a:rPr>
              <a:t> till 2020</a:t>
            </a:r>
            <a:r>
              <a:rPr lang="en-GB" sz="2200" dirty="0">
                <a:latin typeface="Arial"/>
                <a:cs typeface="Arial"/>
              </a:rPr>
              <a:t>			</a:t>
            </a:r>
            <a:r>
              <a:rPr lang="en-GB" sz="2200" dirty="0" smtClean="0">
                <a:latin typeface="Arial"/>
                <a:cs typeface="Arial"/>
              </a:rPr>
              <a:t>  5 646</a:t>
            </a:r>
            <a:endParaRPr lang="en-GB" sz="2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987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ruta 8"/>
          <p:cNvSpPr txBox="1"/>
          <p:nvPr/>
        </p:nvSpPr>
        <p:spPr>
          <a:xfrm>
            <a:off x="824436" y="-6795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 dirty="0" err="1" smtClean="0">
              <a:latin typeface="Arial"/>
              <a:cs typeface="Arial"/>
            </a:endParaRPr>
          </a:p>
        </p:txBody>
      </p:sp>
      <p:pic>
        <p:nvPicPr>
          <p:cNvPr id="4" name="Bildobjekt 3" descr="tegar 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5696"/>
          <a:stretch/>
        </p:blipFill>
        <p:spPr>
          <a:xfrm>
            <a:off x="-108520" y="-2691680"/>
            <a:ext cx="9324528" cy="4760776"/>
          </a:xfrm>
          <a:prstGeom prst="rect">
            <a:avLst/>
          </a:prstGeom>
        </p:spPr>
      </p:pic>
      <p:sp>
        <p:nvSpPr>
          <p:cNvPr id="10" name="Underrubrik 2"/>
          <p:cNvSpPr txBox="1">
            <a:spLocks/>
          </p:cNvSpPr>
          <p:nvPr/>
        </p:nvSpPr>
        <p:spPr>
          <a:xfrm>
            <a:off x="720000" y="2348880"/>
            <a:ext cx="8676536" cy="1752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457200" rtl="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charset="0"/>
                <a:cs typeface="Arial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"/>
                <a:ea typeface="ＭＳ Ｐゴシック" charset="0"/>
                <a:cs typeface="Helvetica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Helvetica"/>
                <a:ea typeface="Helvetica" charset="0"/>
                <a:cs typeface="Helvetica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Helvetica" charset="0"/>
                <a:cs typeface="Helvetica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Helvetica"/>
                <a:ea typeface="Helvetica" charset="0"/>
                <a:cs typeface="Helvetic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3200" dirty="0" smtClean="0">
                <a:solidFill>
                  <a:schemeClr val="tx1"/>
                </a:solidFill>
              </a:rPr>
              <a:t>Utbildning</a:t>
            </a:r>
            <a:endParaRPr lang="sv-SE" sz="3200" dirty="0"/>
          </a:p>
          <a:p>
            <a:endParaRPr lang="sv-SE" sz="2400" dirty="0">
              <a:solidFill>
                <a:schemeClr val="tx1"/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647136" y="2924944"/>
            <a:ext cx="78853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dirty="0" smtClean="0"/>
              <a:t>							2014-2017		2014-2022</a:t>
            </a:r>
          </a:p>
          <a:p>
            <a:r>
              <a:rPr lang="sv-SE" sz="2400" dirty="0" smtClean="0"/>
              <a:t>Barnprognos	1-5 år 		800			1 400</a:t>
            </a:r>
          </a:p>
          <a:p>
            <a:endParaRPr lang="sv-SE" sz="2400" dirty="0" smtClean="0"/>
          </a:p>
          <a:p>
            <a:r>
              <a:rPr lang="sv-SE" sz="2400" dirty="0" smtClean="0"/>
              <a:t>Elevprognos 	F6-9		2 000			4 000</a:t>
            </a:r>
          </a:p>
          <a:p>
            <a:endParaRPr lang="sv-SE" sz="2400" dirty="0"/>
          </a:p>
          <a:p>
            <a:r>
              <a:rPr lang="sv-SE" sz="2400" dirty="0" smtClean="0"/>
              <a:t>Behov av nya förskoleplatser:	500 upphandlas 2014-2016</a:t>
            </a:r>
          </a:p>
          <a:p>
            <a:r>
              <a:rPr lang="sv-SE" sz="2400" dirty="0" smtClean="0"/>
              <a:t>Behov av nya skolplatser: 	500 upphandlas 2014-2016</a:t>
            </a:r>
            <a:endParaRPr lang="sv-SE" sz="2400" dirty="0"/>
          </a:p>
        </p:txBody>
      </p:sp>
    </p:spTree>
    <p:extLst>
      <p:ext uri="{BB962C8B-B14F-4D97-AF65-F5344CB8AC3E}">
        <p14:creationId xmlns="" xmlns:p14="http://schemas.microsoft.com/office/powerpoint/2010/main" val="28838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3528" y="292494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sv-SE" sz="3200" dirty="0" smtClean="0"/>
              <a:t>Omsorg</a:t>
            </a:r>
            <a:endParaRPr lang="sv-SE" sz="32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23528" y="4005064"/>
            <a:ext cx="8229600" cy="2332856"/>
          </a:xfrm>
        </p:spPr>
        <p:txBody>
          <a:bodyPr>
            <a:normAutofit fontScale="92500" lnSpcReduction="20000"/>
          </a:bodyPr>
          <a:lstStyle/>
          <a:p>
            <a:r>
              <a:rPr lang="sv-SE" sz="2400" dirty="0" smtClean="0"/>
              <a:t>Utbyggnad inom äldreomsorgen 2013-2016 : 159 nya platser</a:t>
            </a:r>
          </a:p>
          <a:p>
            <a:pPr>
              <a:buNone/>
            </a:pPr>
            <a:endParaRPr lang="sv-SE" sz="2400" dirty="0" smtClean="0"/>
          </a:p>
          <a:p>
            <a:r>
              <a:rPr lang="sv-SE" sz="2400" dirty="0" smtClean="0"/>
              <a:t>Utbyggnad bostäder och bostäder med personalstöd åren 2014 – 2016 inom omsorgsnämndens område: 112 platser </a:t>
            </a:r>
          </a:p>
          <a:p>
            <a:pPr>
              <a:buNone/>
            </a:pPr>
            <a:r>
              <a:rPr lang="sv-SE" sz="2400" dirty="0" smtClean="0"/>
              <a:t>     (individ/familjeomsorg, socialpsykiatri, utvecklingsstörning)</a:t>
            </a:r>
          </a:p>
          <a:p>
            <a:pPr>
              <a:buNone/>
            </a:pPr>
            <a:r>
              <a:rPr lang="sv-SE" sz="2400" dirty="0" smtClean="0"/>
              <a:t>      </a:t>
            </a:r>
            <a:endParaRPr lang="sv-SE" sz="2400" dirty="0"/>
          </a:p>
        </p:txBody>
      </p:sp>
      <p:pic>
        <p:nvPicPr>
          <p:cNvPr id="4" name="Bildobjekt 3" descr="Ariom_Linghem_grup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9" y="0"/>
            <a:ext cx="5220071" cy="2355398"/>
          </a:xfrm>
          <a:prstGeom prst="rect">
            <a:avLst/>
          </a:prstGeom>
        </p:spPr>
      </p:pic>
      <p:pic>
        <p:nvPicPr>
          <p:cNvPr id="5" name="Bildobjekt 4" descr="100218_LK_egetval_6019-copy.JPG"/>
          <p:cNvPicPr>
            <a:picLocks noChangeAspect="1"/>
          </p:cNvPicPr>
          <p:nvPr/>
        </p:nvPicPr>
        <p:blipFill>
          <a:blip r:embed="rId3" cstate="print"/>
          <a:srcRect r="13828"/>
          <a:stretch>
            <a:fillRect/>
          </a:stretch>
        </p:blipFill>
        <p:spPr>
          <a:xfrm>
            <a:off x="-540568" y="0"/>
            <a:ext cx="4487014" cy="2349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39788" cy="1143000"/>
          </a:xfrm>
        </p:spPr>
        <p:txBody>
          <a:bodyPr/>
          <a:lstStyle/>
          <a:p>
            <a:r>
              <a:rPr lang="sv-SE" dirty="0" smtClean="0"/>
              <a:t>Så firar vi </a:t>
            </a:r>
            <a:endParaRPr lang="sv-SE" dirty="0"/>
          </a:p>
        </p:txBody>
      </p:sp>
      <p:pic>
        <p:nvPicPr>
          <p:cNvPr id="2050" name="Picture 2" descr="C:\Users\clalun\AppData\Local\Microsoft\Windows\Temporary Internet Files\Content.Outlook\QPYEZM0Z\150 000_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83568" y="1556792"/>
            <a:ext cx="7523400" cy="4119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Innovationsdagen 3 november</a:t>
            </a:r>
            <a:endParaRPr lang="sv-S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19672" y="1340768"/>
            <a:ext cx="565095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z="2800" dirty="0" smtClean="0"/>
              <a:t>150 meter rulltårta i biblioteket 16 november</a:t>
            </a:r>
            <a:endParaRPr lang="sv-SE" sz="2800" dirty="0"/>
          </a:p>
        </p:txBody>
      </p:sp>
      <p:pic>
        <p:nvPicPr>
          <p:cNvPr id="5122" name="Picture 2" descr="C:\Users\clalun\AppData\Local\Microsoft\Windows\Temporary Internet Files\Content.Outlook\QPYEZM0Z\4165131-swiss-rol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87624" y="1340768"/>
            <a:ext cx="678733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Invigning Vinterljus 2013 – </a:t>
            </a:r>
            <a:br>
              <a:rPr lang="sv-SE" dirty="0" smtClean="0"/>
            </a:br>
            <a:r>
              <a:rPr lang="sv-SE" dirty="0" smtClean="0"/>
              <a:t>150 000 invånare</a:t>
            </a:r>
            <a:endParaRPr lang="sv-S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03648" y="1700808"/>
            <a:ext cx="6264696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Invigning 16 november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4212" y="1600200"/>
            <a:ext cx="3716476" cy="4637112"/>
          </a:xfrm>
        </p:spPr>
        <p:txBody>
          <a:bodyPr/>
          <a:lstStyle/>
          <a:p>
            <a:pPr hangingPunct="0">
              <a:buNone/>
            </a:pPr>
            <a:r>
              <a:rPr lang="sv-SE" sz="1200" dirty="0" smtClean="0"/>
              <a:t>14.00-16.00	En 150 meter lång rulltårta serveras på Stadsbiblioteket. Utställning med tidslinje över Linköpings nutidshistoria 1930-2030 i Medborgarkontorets lokaler i biblioteket.</a:t>
            </a:r>
          </a:p>
          <a:p>
            <a:pPr hangingPunct="0">
              <a:buNone/>
            </a:pPr>
            <a:r>
              <a:rPr lang="sv-SE" sz="1200" dirty="0" smtClean="0"/>
              <a:t> 15.00-16.00	Aktiviteter i city som arrangeras av Linköping City Samverkan	</a:t>
            </a:r>
          </a:p>
          <a:p>
            <a:pPr hangingPunct="0">
              <a:buNone/>
            </a:pPr>
            <a:r>
              <a:rPr lang="sv-SE" sz="1200" dirty="0" smtClean="0"/>
              <a:t> 16.00-17.00	Fackeltåg med 150 </a:t>
            </a:r>
            <a:r>
              <a:rPr lang="sv-SE" sz="1200" dirty="0" err="1" smtClean="0"/>
              <a:t>st</a:t>
            </a:r>
            <a:r>
              <a:rPr lang="sv-SE" sz="1200" dirty="0" smtClean="0"/>
              <a:t> facklor från Lilla Torget till Stadsbiblioteket</a:t>
            </a:r>
          </a:p>
          <a:p>
            <a:pPr hangingPunct="0">
              <a:buNone/>
            </a:pPr>
            <a:r>
              <a:rPr lang="sv-SE" sz="1200" dirty="0" smtClean="0"/>
              <a:t> 17.00-18.00	Invigningsprogram</a:t>
            </a:r>
          </a:p>
          <a:p>
            <a:pPr hangingPunct="0">
              <a:buNone/>
            </a:pPr>
            <a:r>
              <a:rPr lang="sv-SE" sz="1200" dirty="0" smtClean="0"/>
              <a:t>	Paul Lindvall talar om Linköping 150 000 invånare och tänder upp ”Linköpingsträdet”. Vinterljustal av Muharrem Demirok och Anna Bertilsson.</a:t>
            </a:r>
          </a:p>
          <a:p>
            <a:pPr hangingPunct="0">
              <a:buNone/>
            </a:pPr>
            <a:r>
              <a:rPr lang="sv-SE" sz="1200" dirty="0" smtClean="0"/>
              <a:t>	Bildspel om årets Vinterljusslinga på storbild.</a:t>
            </a:r>
          </a:p>
          <a:p>
            <a:pPr hangingPunct="0">
              <a:spcBef>
                <a:spcPts val="0"/>
              </a:spcBef>
              <a:buNone/>
            </a:pPr>
            <a:r>
              <a:rPr lang="sv-SE" sz="1200" dirty="0" smtClean="0"/>
              <a:t>	Underhållning.</a:t>
            </a:r>
          </a:p>
          <a:p>
            <a:pPr hangingPunct="0">
              <a:spcBef>
                <a:spcPts val="0"/>
              </a:spcBef>
              <a:buNone/>
            </a:pPr>
            <a:r>
              <a:rPr lang="sv-SE" sz="1200" dirty="0" smtClean="0"/>
              <a:t> </a:t>
            </a:r>
          </a:p>
          <a:p>
            <a:pPr hangingPunct="0">
              <a:spcBef>
                <a:spcPts val="0"/>
              </a:spcBef>
              <a:buNone/>
            </a:pPr>
            <a:r>
              <a:rPr lang="sv-SE" sz="1200" dirty="0" smtClean="0"/>
              <a:t>	Linköpings kommun bjuder på glögg/varm saft och pepparkaka.</a:t>
            </a:r>
          </a:p>
          <a:p>
            <a:pPr hangingPunct="0">
              <a:spcBef>
                <a:spcPts val="0"/>
              </a:spcBef>
              <a:buNone/>
            </a:pPr>
            <a:r>
              <a:rPr lang="sv-SE" sz="1200" dirty="0" smtClean="0"/>
              <a:t>	 </a:t>
            </a:r>
          </a:p>
          <a:p>
            <a:pPr hangingPunct="0">
              <a:spcBef>
                <a:spcPts val="0"/>
              </a:spcBef>
              <a:buNone/>
            </a:pPr>
            <a:r>
              <a:rPr lang="sv-SE" sz="1200" dirty="0" smtClean="0"/>
              <a:t>	Linköpingsträdet är en särskild installation i årets Vinterljusslinga som symboliserar ”Den växande staden” som nu har 150 000 invånare.</a:t>
            </a:r>
          </a:p>
          <a:p>
            <a:pPr>
              <a:buNone/>
            </a:pPr>
            <a:endParaRPr lang="sv-SE" dirty="0"/>
          </a:p>
        </p:txBody>
      </p:sp>
      <p:pic>
        <p:nvPicPr>
          <p:cNvPr id="4098" name="Picture 2" descr="C:\Users\clalun\AppData\Local\Microsoft\Windows\Temporary Internet Files\Content.Outlook\QPYEZM0Z\Vinterljus_Bas_linje_2 (2).jpg"/>
          <p:cNvPicPr>
            <a:picLocks noGrp="1" noChangeAspect="1" noChangeArrowheads="1"/>
          </p:cNvPicPr>
          <p:nvPr>
            <p:ph idx="16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32040" y="1556792"/>
            <a:ext cx="2817341" cy="42260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124744"/>
            <a:ext cx="7934347" cy="5081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212" y="357617"/>
            <a:ext cx="7704000" cy="1143000"/>
          </a:xfrm>
        </p:spPr>
        <p:txBody>
          <a:bodyPr/>
          <a:lstStyle/>
          <a:p>
            <a:r>
              <a:rPr lang="sv-SE" sz="2800" b="1" dirty="0" smtClean="0"/>
              <a:t>Folkmängdens utveckling i Linköpings kommun 1971-2012</a:t>
            </a:r>
            <a:endParaRPr lang="sv-SE" sz="2800" b="1" dirty="0"/>
          </a:p>
        </p:txBody>
      </p:sp>
      <p:sp>
        <p:nvSpPr>
          <p:cNvPr id="4" name="textruta 3"/>
          <p:cNvSpPr txBox="1"/>
          <p:nvPr/>
        </p:nvSpPr>
        <p:spPr>
          <a:xfrm>
            <a:off x="323528" y="6237312"/>
            <a:ext cx="5476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Folkmängdens utveckling sedan kommunsammanslagningen 1971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Magasinet Modig på SJ v47-51</a:t>
            </a:r>
            <a:endParaRPr lang="sv-SE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480000">
            <a:off x="2637681" y="1490105"/>
            <a:ext cx="349733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124744"/>
            <a:ext cx="7934347" cy="5081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212" y="357617"/>
            <a:ext cx="7704000" cy="1143000"/>
          </a:xfrm>
        </p:spPr>
        <p:txBody>
          <a:bodyPr/>
          <a:lstStyle/>
          <a:p>
            <a:r>
              <a:rPr lang="sv-SE" sz="2800" b="1" dirty="0" smtClean="0"/>
              <a:t>Födda och döda i Linköpings kommun 1971-2012</a:t>
            </a:r>
            <a:endParaRPr lang="sv-SE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124744"/>
            <a:ext cx="7934347" cy="5081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212" y="357617"/>
            <a:ext cx="7704000" cy="1143000"/>
          </a:xfrm>
        </p:spPr>
        <p:txBody>
          <a:bodyPr/>
          <a:lstStyle/>
          <a:p>
            <a:r>
              <a:rPr lang="sv-SE" sz="2800" b="1" dirty="0" smtClean="0"/>
              <a:t>In- och utflyttning i Linköpings kommun 1971-2012</a:t>
            </a:r>
            <a:endParaRPr lang="sv-SE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073" y="1052736"/>
            <a:ext cx="7953375" cy="5085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212" y="357617"/>
            <a:ext cx="7704000" cy="1143000"/>
          </a:xfrm>
        </p:spPr>
        <p:txBody>
          <a:bodyPr/>
          <a:lstStyle/>
          <a:p>
            <a:r>
              <a:rPr lang="sv-SE" sz="2800" b="1" dirty="0" smtClean="0"/>
              <a:t>Befolkning efter ålder i Linköpings kommun 2002, 2012 och prognos 2022</a:t>
            </a:r>
            <a:endParaRPr lang="sv-SE" sz="2800" b="1" dirty="0"/>
          </a:p>
        </p:txBody>
      </p:sp>
      <p:sp>
        <p:nvSpPr>
          <p:cNvPr id="4" name="textruta 3"/>
          <p:cNvSpPr txBox="1"/>
          <p:nvPr/>
        </p:nvSpPr>
        <p:spPr>
          <a:xfrm>
            <a:off x="7848018" y="6008343"/>
            <a:ext cx="4683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dirty="0" smtClean="0">
                <a:latin typeface="Arial"/>
                <a:cs typeface="Arial"/>
              </a:rPr>
              <a:t>ålder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946224"/>
            <a:ext cx="7848872" cy="527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212" y="314487"/>
            <a:ext cx="7704000" cy="1143000"/>
          </a:xfrm>
        </p:spPr>
        <p:txBody>
          <a:bodyPr/>
          <a:lstStyle/>
          <a:p>
            <a:r>
              <a:rPr lang="sv-SE" sz="2800" b="1" dirty="0" smtClean="0"/>
              <a:t>Stadsdelar/tätorter med störst folkökning sedan år 2000</a:t>
            </a:r>
            <a:endParaRPr lang="sv-SE" sz="2800" b="1" dirty="0"/>
          </a:p>
        </p:txBody>
      </p:sp>
      <p:sp>
        <p:nvSpPr>
          <p:cNvPr id="4" name="textruta 3"/>
          <p:cNvSpPr txBox="1"/>
          <p:nvPr/>
        </p:nvSpPr>
        <p:spPr>
          <a:xfrm>
            <a:off x="467544" y="6263190"/>
            <a:ext cx="4977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I Innerstaden, Garnisonen och </a:t>
            </a:r>
            <a:r>
              <a:rPr lang="sv-SE" sz="1200" dirty="0" err="1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Ekängen</a:t>
            </a:r>
            <a:r>
              <a:rPr lang="sv-SE" sz="120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 har befolkningen inte minskat </a:t>
            </a:r>
          </a:p>
          <a:p>
            <a:r>
              <a:rPr lang="sv-SE" sz="120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något år sedan sekelskiftet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2934" y="1052736"/>
            <a:ext cx="8064896" cy="5156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212" y="357617"/>
            <a:ext cx="7704000" cy="1143000"/>
          </a:xfrm>
        </p:spPr>
        <p:txBody>
          <a:bodyPr/>
          <a:lstStyle/>
          <a:p>
            <a:r>
              <a:rPr lang="sv-SE" sz="2800" b="1" dirty="0" smtClean="0"/>
              <a:t>Befolkningsförändringar per vecka under 2013</a:t>
            </a:r>
            <a:endParaRPr lang="sv-SE" sz="2800" b="1" dirty="0"/>
          </a:p>
        </p:txBody>
      </p:sp>
      <p:sp>
        <p:nvSpPr>
          <p:cNvPr id="5" name="textruta 4"/>
          <p:cNvSpPr txBox="1"/>
          <p:nvPr/>
        </p:nvSpPr>
        <p:spPr>
          <a:xfrm>
            <a:off x="7803734" y="6063099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dirty="0" smtClean="0">
                <a:latin typeface="Arial"/>
                <a:cs typeface="Arial"/>
              </a:rPr>
              <a:t>vecka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942" y="1044110"/>
            <a:ext cx="7773229" cy="49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4212" y="340365"/>
            <a:ext cx="7704000" cy="1143000"/>
          </a:xfrm>
        </p:spPr>
        <p:txBody>
          <a:bodyPr/>
          <a:lstStyle/>
          <a:p>
            <a:r>
              <a:rPr lang="sv-SE" sz="2800" b="1" dirty="0" smtClean="0"/>
              <a:t>Folkmängdens utveckling per dag under september och oktober 2013</a:t>
            </a:r>
            <a:endParaRPr lang="sv-SE" sz="2800" b="1" dirty="0"/>
          </a:p>
        </p:txBody>
      </p:sp>
      <p:sp>
        <p:nvSpPr>
          <p:cNvPr id="5" name="textruta 4"/>
          <p:cNvSpPr txBox="1"/>
          <p:nvPr/>
        </p:nvSpPr>
        <p:spPr>
          <a:xfrm>
            <a:off x="7642092" y="5834142"/>
            <a:ext cx="5389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dirty="0" smtClean="0">
                <a:latin typeface="Arial"/>
                <a:cs typeface="Arial"/>
              </a:rPr>
              <a:t>datum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294650" y="5917402"/>
            <a:ext cx="65773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Aviseringar av födda och döda ca 93 % inom 10 dagar och 100 % inom 30 dagar</a:t>
            </a:r>
          </a:p>
          <a:p>
            <a:r>
              <a:rPr lang="sv-SE" sz="140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Aviseringar av inrikes flyttning ca 84 % inom 10 dagar och 96 % inom 30 dagar</a:t>
            </a:r>
          </a:p>
          <a:p>
            <a:r>
              <a:rPr lang="sv-SE" sz="1400" dirty="0" smtClean="0">
                <a:solidFill>
                  <a:schemeClr val="accent2">
                    <a:lumMod val="50000"/>
                  </a:schemeClr>
                </a:solidFill>
                <a:latin typeface="Arial"/>
                <a:cs typeface="Arial"/>
              </a:rPr>
              <a:t>Aviseringar av utrikes flyttning ca 71 % inom 10 dagar och 93 % inom 30 dagar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Framtidssatsningar</a:t>
            </a:r>
            <a:br>
              <a:rPr lang="sv-SE" dirty="0" smtClean="0"/>
            </a:br>
            <a:endParaRPr lang="sv-SE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sentation idemönster">
  <a:themeElements>
    <a:clrScheme name="Anpassad 1">
      <a:dk1>
        <a:srgbClr val="000000"/>
      </a:dk1>
      <a:lt1>
        <a:srgbClr val="FFFFFF"/>
      </a:lt1>
      <a:dk2>
        <a:srgbClr val="4C4C4C"/>
      </a:dk2>
      <a:lt2>
        <a:srgbClr val="8E8E8E"/>
      </a:lt2>
      <a:accent1>
        <a:srgbClr val="00A9B9"/>
      </a:accent1>
      <a:accent2>
        <a:srgbClr val="D41737"/>
      </a:accent2>
      <a:accent3>
        <a:srgbClr val="EA516D"/>
      </a:accent3>
      <a:accent4>
        <a:srgbClr val="8DA85A"/>
      </a:accent4>
      <a:accent5>
        <a:srgbClr val="E94E1B"/>
      </a:accent5>
      <a:accent6>
        <a:srgbClr val="005365"/>
      </a:accent6>
      <a:hlink>
        <a:srgbClr val="000000"/>
      </a:hlink>
      <a:folHlink>
        <a:srgbClr val="000000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>
            <a:latin typeface="Arial"/>
            <a:cs typeface="Arial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idemönster</Template>
  <TotalTime>399</TotalTime>
  <Words>247</Words>
  <Application>Microsoft Office PowerPoint</Application>
  <PresentationFormat>Bildspel på skärmen (4:3)</PresentationFormat>
  <Paragraphs>65</Paragraphs>
  <Slides>20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21" baseType="lpstr">
      <vt:lpstr>Presentation idemönster</vt:lpstr>
      <vt:lpstr>Bild 1</vt:lpstr>
      <vt:lpstr>Folkmängdens utveckling i Linköpings kommun 1971-2012</vt:lpstr>
      <vt:lpstr>Födda och döda i Linköpings kommun 1971-2012</vt:lpstr>
      <vt:lpstr>In- och utflyttning i Linköpings kommun 1971-2012</vt:lpstr>
      <vt:lpstr>Befolkning efter ålder i Linköpings kommun 2002, 2012 och prognos 2022</vt:lpstr>
      <vt:lpstr>Stadsdelar/tätorter med störst folkökning sedan år 2000</vt:lpstr>
      <vt:lpstr>Befolkningsförändringar per vecka under 2013</vt:lpstr>
      <vt:lpstr>Folkmängdens utveckling per dag under september och oktober 2013</vt:lpstr>
      <vt:lpstr>Framtidssatsningar </vt:lpstr>
      <vt:lpstr>Ostlänken –  Innerstaden flyttar över ån</vt:lpstr>
      <vt:lpstr>Bild 11</vt:lpstr>
      <vt:lpstr>Bild 12</vt:lpstr>
      <vt:lpstr>Bild 13</vt:lpstr>
      <vt:lpstr>Omsorg</vt:lpstr>
      <vt:lpstr>Så firar vi </vt:lpstr>
      <vt:lpstr>Innovationsdagen 3 november</vt:lpstr>
      <vt:lpstr>150 meter rulltårta i biblioteket 16 november</vt:lpstr>
      <vt:lpstr>Invigning Vinterljus 2013 –  150 000 invånare</vt:lpstr>
      <vt:lpstr>Invigning 16 november</vt:lpstr>
      <vt:lpstr>Magasinet Modig på SJ v47-51</vt:lpstr>
    </vt:vector>
  </TitlesOfParts>
  <Company>Linköpings Kommun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clalun</dc:creator>
  <cp:lastModifiedBy>clalun</cp:lastModifiedBy>
  <cp:revision>22</cp:revision>
  <dcterms:created xsi:type="dcterms:W3CDTF">2013-10-24T11:36:02Z</dcterms:created>
  <dcterms:modified xsi:type="dcterms:W3CDTF">2013-10-25T09:14:59Z</dcterms:modified>
</cp:coreProperties>
</file>