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6" r:id="rId3"/>
    <p:sldId id="273" r:id="rId4"/>
    <p:sldId id="258" r:id="rId5"/>
    <p:sldId id="259" r:id="rId6"/>
    <p:sldId id="269" r:id="rId7"/>
    <p:sldId id="260" r:id="rId8"/>
    <p:sldId id="261" r:id="rId9"/>
    <p:sldId id="267" r:id="rId10"/>
    <p:sldId id="268" r:id="rId11"/>
    <p:sldId id="262" r:id="rId12"/>
    <p:sldId id="263" r:id="rId13"/>
    <p:sldId id="264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s Thörnqvist" initials="J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4156"/>
        <p:guide orient="horz" pos="3884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6D77-7A3F-4FA9-AC92-709AED4FB5F6}" type="datetimeFigureOut">
              <a:rPr lang="sv-SE" smtClean="0"/>
              <a:pPr/>
              <a:t>2015-10-09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D709F-E256-4A36-B43A-C2969BEDD10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97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6F00FCD-2C46-483D-AAFB-5AFC00FA9F97}" type="slidenum">
              <a:rPr lang="sv-SE" altLang="sv-SE" smtClean="0"/>
              <a:pPr eaLnBrk="1" hangingPunct="1">
                <a:spcBef>
                  <a:spcPct val="0"/>
                </a:spcBef>
              </a:pPr>
              <a:t>16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45869" y="576103"/>
            <a:ext cx="1613919" cy="548641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8313" y="2276872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1460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1460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5961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6556420" y="6288054"/>
            <a:ext cx="2133600" cy="165282"/>
          </a:xfrm>
          <a:prstGeom prst="rect">
            <a:avLst/>
          </a:prstGeom>
        </p:spPr>
        <p:txBody>
          <a:bodyPr tIns="36000" rIns="0" b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94B218-3DE3-4178-8442-88C7D5609640}" type="datetime1">
              <a:rPr lang="sv-SE" smtClean="0"/>
              <a:pPr/>
              <a:t>2015-10-09</a:t>
            </a:fld>
            <a:endParaRPr lang="en-US" dirty="0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5796136" y="6091709"/>
            <a:ext cx="2895600" cy="241300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154456"/>
          </a:xfrm>
          <a:prstGeom prst="rect">
            <a:avLst/>
          </a:prstGeom>
        </p:spPr>
        <p:txBody>
          <a:bodyPr tIns="18000" rIns="0" bIns="7200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stockholm.se/trafiken" TargetMode="External"/><Relationship Id="rId7" Type="http://schemas.openxmlformats.org/officeDocument/2006/relationships/hyperlink" Target="http://bygg.stockholm.se/Mansklig-stad/Trygghet/Trafiksakerh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t&amp;rct=j&amp;q=&amp;esrc=s&amp;source=web&amp;cd=1&amp;cad=rja&amp;uact=8&amp;ved=0CBwQFjAAahUKEwiMiIOp4LDIAhUFBywKHaT7AJ4&amp;url=https://insynsverige.se/documentHandler.ashx?did%3D1762978&amp;usg=AFQjCNHzNY8LMb-v9p6Lb5IUQMr1k7iLDQ&amp;sig2=VwrUnxMqOmoialASc4fYJA&amp;bvm=bv.104615367,d.bGg" TargetMode="External"/><Relationship Id="rId5" Type="http://schemas.openxmlformats.org/officeDocument/2006/relationships/hyperlink" Target="http://www.stockholm.se/TrafikStadsplanering/Trafik-och-resor-/Cykla-och-ga/Cykelplan-/" TargetMode="External"/><Relationship Id="rId4" Type="http://schemas.openxmlformats.org/officeDocument/2006/relationships/hyperlink" Target="http://www.stockholm.se/Fristaende-webbplatser/Fackforvaltningssajter/Trafikkontoret/Leveranstrafi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770984" cy="11430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cykelstad: Styrdokument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398903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Framkomlighetsstrategi för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Stockholm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Gods-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och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leveransstrategin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Cykelplan Stockholm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Strategi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för ökad cykling i Stockholms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stad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Trafiksäkerhetsprogram för Stockholms stad 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\\Ad.stockholm.se\cli-home\ca2home036\ad79140\Documents\My Pictures\151012 Pressträff Stockholm Levande cykelstad\MG 267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r="29417"/>
          <a:stretch/>
        </p:blipFill>
        <p:spPr bwMode="auto">
          <a:xfrm>
            <a:off x="6437312" y="0"/>
            <a:ext cx="2743200" cy="685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547664" y="46531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Obs, fråga: varför är det blå text med streck? Ska det vara länkar? Annars tycker jag bäst att ändra till svart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Ad.stockholm.se\cli-home\ca2home015\ad71702\Documents\Från USB TRV_Bilder till ppt\Cyklar mellan Slussen och Skeppsbr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45" b="10158"/>
          <a:stretch/>
        </p:blipFill>
        <p:spPr bwMode="auto">
          <a:xfrm>
            <a:off x="0" y="-459058"/>
            <a:ext cx="9144000" cy="65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cykelstad: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förbättrade möjligheter att cykla i hela Stockholm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4437112"/>
            <a:ext cx="8208912" cy="1728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Hög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ambitionsnivå för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planeringen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 cykelinfrastruktur. Staden ska även </a:t>
            </a:r>
            <a:r>
              <a:rPr lang="sv-SE" sz="1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med-verka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 genomförande av den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regionala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cykelplanen. 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Åtgärder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att skapa ett väl fungerande och utbyggt cykelvägnät med god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framkomlighet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hög trafiksäkerhet, fler säkra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cykelparkeringar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tydliga cykelvägvisningar. 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 ska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arbeta med att förbättra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möjligheterna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 cykla i hela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regionen. </a:t>
            </a:r>
            <a:endParaRPr lang="sv-S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cykelstad: förbättra samspelet, minska konflikter och förbättra lånecykelsystemet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38884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förbättra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samspelet och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minska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konfliktpunkter mellan cyklister och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fotgängare genom att utveckla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informationen kring cykel- och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gångbanor.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tydlig skyltning och fysisk infrastruktur ska tydliggöra respektive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trafikslags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skyldigheter och förutsättningar på olika platser samt minska antalet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konfliktytor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i stadsrummet. </a:t>
            </a:r>
            <a:endParaRPr lang="sv-SE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planeringen av nya områden ska stor hänsyn tas till behov av trygga cykelparkeringar med god tillgänglighet. </a:t>
            </a:r>
            <a:endParaRPr lang="sv-SE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Förutsättningarna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för cykelgarage i kollektivtrafiknära lägen ska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fortsatt utredas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v-SE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ska 2 000 säkra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cykelparkeringsplatser uppföras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taden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ska kontinuerligt ta om hand övergivna cyklar. </a:t>
            </a:r>
            <a:endParaRPr lang="sv-SE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ska bli enklare att bygga ut lånecykelsystemet i hela 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staden, systemet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med lånecyklar ska utvecklas och staden ska verka för ett regionalt system för lånecyklar.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944216" y="5385985"/>
            <a:ext cx="7236296" cy="1500636"/>
            <a:chOff x="1907704" y="5385985"/>
            <a:chExt cx="7236296" cy="150063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752" y="5385985"/>
              <a:ext cx="2232248" cy="149002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3"/>
            <a:stretch/>
          </p:blipFill>
          <p:spPr>
            <a:xfrm rot="10800000" flipV="1">
              <a:off x="1907704" y="5396221"/>
              <a:ext cx="1499167" cy="149040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96" y="5394984"/>
              <a:ext cx="1087992" cy="14904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3117" y="5394984"/>
              <a:ext cx="992979" cy="1490400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3" r="11870"/>
            <a:stretch/>
          </p:blipFill>
          <p:spPr>
            <a:xfrm>
              <a:off x="5327596" y="5385985"/>
              <a:ext cx="1908700" cy="149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förbättrad cykeljour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890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Cykeljourstyrkan ska snabbt avhjälpa enklare problem för att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säkerheten och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framkomligheten.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Cykeljouren ska prioritera drift och underhåll på pendlingsstråk och utveckla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underhållsarbetet. </a:t>
            </a:r>
            <a:endParaRPr lang="sv-SE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Underhållet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förbättras och cykling ska ges bra förutsättningar året om. Olika hinder, hål och skador i cykelbanan ska åtgärdas.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Sopning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och snöröjning av cykelbanor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ska förbättras, detta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beaktas i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entreprenadupphandlingar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Trafikkontoret ska följa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upp och vidta trafiksäkerhetsåtgärder för gående och cyklister.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tydlig ambitionshöjning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avseende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skötsel, drift och underhåll av cykelpendlingsnätet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ska uppnås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samråd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med stadsdelsnämnderna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ska en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effektiv drift av cykelplanens pendlings- och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huvudstråk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säkerställas.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1944216" y="5385985"/>
            <a:ext cx="7236296" cy="1500636"/>
            <a:chOff x="1907704" y="5385985"/>
            <a:chExt cx="7236296" cy="150063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752" y="5385985"/>
              <a:ext cx="2232248" cy="149002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3"/>
            <a:stretch/>
          </p:blipFill>
          <p:spPr>
            <a:xfrm rot="10800000" flipV="1">
              <a:off x="1907704" y="5396221"/>
              <a:ext cx="1499167" cy="149040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96" y="5394984"/>
              <a:ext cx="1087992" cy="14904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3117" y="5394984"/>
              <a:ext cx="992979" cy="1490400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3" r="11870"/>
            <a:stretch/>
          </p:blipFill>
          <p:spPr>
            <a:xfrm>
              <a:off x="5327596" y="5385985"/>
              <a:ext cx="1908700" cy="149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cykla mot enkelriktat och ”holländsk högersväng”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72209"/>
            <a:ext cx="8229600" cy="3989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införa möjligheten för dubbelriktad cykling på lämpliga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enkelriktade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gator.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även utreda om det är möjligt att pröva holländsk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högersväng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vid trafiksignal när trafiksäkerheten medger i utvalda korsningar i staden, samt utreda, föreslå och pröva allgrönt vid lämpliga korsningar.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inventera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trafiksignaler på stadens pendlingsstråk för cykeltrafik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för åtgärde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(som till exempel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detektering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och överanmälan).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\\Ad.stockholm.se\cli-home\ca2home015\ad71702\Documents\My Pictures\Cykel\grön signal för högersvä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539903"/>
            <a:ext cx="2952328" cy="198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stockholm.se\cli-home\ca2home015\ad71702\Documents\My Pictures\Cykel\grön signal för högersväng_N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2572544" cy="1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50445"/>
            <a:ext cx="2160240" cy="11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5184576" cy="38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Ledande cykelstad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cykelbro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Gamla Stan–Tegelbacken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aktivt arbeta för framkomlighet på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cykelbanorna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och snabbt vidta åtgärder när dessa blockeras av felparkerade bilar eller andra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hinder, </a:t>
            </a:r>
            <a:r>
              <a:rPr lang="sv-S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inom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ramen för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motorcykelburna parkeringsvakter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 uppdraget om pendlingscykelstråket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Gullmarsplan – Odenplan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utreda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en cykelbro mellan Gamla Stan och Tegelbacken.</a:t>
            </a:r>
          </a:p>
        </p:txBody>
      </p: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sv-SE" dirty="0">
              <a:solidFill>
                <a:srgbClr val="FFFFFF"/>
              </a:solidFill>
              <a:latin typeface="Stockholm Type Regular" charset="0"/>
              <a:ea typeface="+mn-ea"/>
              <a:cs typeface="Stockholm Type Regular" charset="0"/>
            </a:endParaRPr>
          </a:p>
        </p:txBody>
      </p:sp>
      <p:pic>
        <p:nvPicPr>
          <p:cNvPr id="9219" name="Bildobjekt 4" descr="Stockholms stad_logotyp_vit_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584450"/>
            <a:ext cx="31067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ubrik 1"/>
          <p:cNvSpPr txBox="1">
            <a:spLocks/>
          </p:cNvSpPr>
          <p:nvPr/>
        </p:nvSpPr>
        <p:spPr bwMode="auto">
          <a:xfrm>
            <a:off x="3055938" y="4611688"/>
            <a:ext cx="31067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200" b="1">
                <a:solidFill>
                  <a:srgbClr val="FFFFFF"/>
                </a:solidFill>
                <a:cs typeface="Arial" charset="0"/>
              </a:rPr>
              <a:t>stockholm.se</a:t>
            </a:r>
          </a:p>
        </p:txBody>
      </p:sp>
      <p:pic>
        <p:nvPicPr>
          <p:cNvPr id="6146" name="Picture 2" descr="\\Ad.stockholm.se\cli-home\ca2home036\ad79140\Documents\My Pictures\151012 Pressträff Stockholm Levande cykelstad\Stockholmare_2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5939" cy="20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Ad.stockholm.se\cli-home\ca2home036\ad79140\Documents\My Pictures\151012 Pressträff Stockholm Levande cykelstad\MG 26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8162"/>
            <a:ext cx="3055938" cy="20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Ad.stockholm.se\cli-home\ca2home036\ad79140\Documents\My Pictures\151012 Pressträff Stockholm Levande cykelstad\Cyklar G+Âtgatsback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0" y="4818162"/>
            <a:ext cx="3055940" cy="20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Ad.stockholm.se\cli-home\ca2home036\ad79140\Documents\My Pictures\Exigus download 2015-10-07 0834\Cykling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56" y="0"/>
            <a:ext cx="3074364" cy="20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en ledande cykelstad</a:t>
            </a:r>
            <a:b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Budgetsatsningar 2016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Helldén, trafikborgarråd (MP)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3910460" y="1992017"/>
            <a:ext cx="2757685" cy="1553909"/>
            <a:chOff x="3910460" y="1992017"/>
            <a:chExt cx="2757685" cy="1553909"/>
          </a:xfrm>
        </p:grpSpPr>
        <p:sp>
          <p:nvSpPr>
            <p:cNvPr id="4" name="Båge 3"/>
            <p:cNvSpPr/>
            <p:nvPr/>
          </p:nvSpPr>
          <p:spPr>
            <a:xfrm rot="17779818">
              <a:off x="3622428" y="2393798"/>
              <a:ext cx="1440160" cy="8640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 rot="792318">
              <a:off x="4075857" y="1992017"/>
              <a:ext cx="25922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  <a:latin typeface="Bradley Hand ITC" panose="03070402050302030203" pitchFamily="66" charset="0"/>
                </a:rPr>
                <a:t>På väg mot</a:t>
              </a:r>
              <a:endParaRPr lang="sv-SE" dirty="0">
                <a:solidFill>
                  <a:srgbClr val="FF0000"/>
                </a:solidFill>
                <a:latin typeface="Bradley Hand ITC" panose="03070402050302030203" pitchFamily="66" charset="0"/>
              </a:endParaRPr>
            </a:p>
          </p:txBody>
        </p:sp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89240"/>
            <a:ext cx="9180512" cy="1294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" y="197768"/>
            <a:ext cx="3250704" cy="11430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 har vi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lovat…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satsar en miljard på att göra Stockholm till en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cykelstad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Sammanhängande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cykelnät, vi rustar upp och ökar säkerheten för stadens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cyklister.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Vi kommer att prioritera cykeln framför bilen </a:t>
            </a:r>
            <a:endParaRPr lang="sv-SE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Bra bredder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, mer utrymme, grön våg, trafikseparering, bättre framkomlighet och cykelparkeringar istället för fler bilparkeringar.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Bra underhåll i alla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väder,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för att du ska kunna cykla året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runt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Bättre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snöröjning, god belysning, tydliga skyltar, bort med gruset, fixa hålen och bort med hinder i cykelbanorna.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Cykelgarage vid stora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kollektivtrafikpunkter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Det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behövs fler cykelparkeringar vid busshållplatser, tunnelbane-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och pendeltågsstationer.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Cykelmiljarden fortsätter, mer i reinvesteringar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89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Från och med 2015 har cykelplanen förstärkts med 300 miljoner.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Den långsiktiga planen från och med 2016 är 250 miljoner per år.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Nya reinvesteringar på 45 miljoner för 2015–2018.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362214" cy="37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Beslutade cykelinvesteringar sedan valet 2014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876256" y="170080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-252536" y="1556792"/>
            <a:ext cx="4824536" cy="274690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Förbättrad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framkomlighet för buss och cykel på Kungsbron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Gång-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och cykelbro över Korpmossevägen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Cykelåtgärder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på Ormkärrsvägen i Hagsätra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Ny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gång- och cykelbro över Åbyvägen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Breddning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av cykelbanor Norr Mälarstrand/Rålambshovsleden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Nya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cykelbanor på Långholmsgatan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Gång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- och cykelåtgärder på Lidingövägen</a:t>
            </a:r>
          </a:p>
          <a:p>
            <a:endParaRPr lang="sv-SE" sz="1400" dirty="0"/>
          </a:p>
        </p:txBody>
      </p:sp>
      <p:sp>
        <p:nvSpPr>
          <p:cNvPr id="19" name="textruta 18"/>
          <p:cNvSpPr txBox="1"/>
          <p:nvPr/>
        </p:nvSpPr>
        <p:spPr>
          <a:xfrm>
            <a:off x="3779912" y="1844824"/>
            <a:ext cx="5328592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Ombyggnad gång- och cykelförbindelse Södertäljevägens påfartsramp i Marievik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Ombyggnation cykelbana i Rålambshovsparken och tunneln under Gjörwellsgatan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Cykelbana Värtavägen och pilotprojekt skyltning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Cykelåtgärder på Ågesta Broväg och Magelungsvägen i Farsta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Ny cirkulationsplats, gång- och cykelåtgärder Skärholmsvägen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Ny gång- och cykelbana i samband med Växthusvägens förlängning från Järfälla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Ny gång- o cykelbana på del av Akallalänken (beslutas 15/10)</a:t>
            </a:r>
          </a:p>
          <a:p>
            <a:endParaRPr lang="sv-SE" sz="1400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0" y="4154350"/>
            <a:ext cx="2369840" cy="1578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14500"/>
            <a:ext cx="2376264" cy="1583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88" y="5510175"/>
            <a:ext cx="1649760" cy="11548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86473"/>
            <a:ext cx="1368152" cy="10449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28" y="6021828"/>
            <a:ext cx="936104" cy="8635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0799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Cykelfrämjande budgetsatsningar 2016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496" y="4437112"/>
            <a:ext cx="8229600" cy="10321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Ambitionshöjning 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cykelpendlingsnätet 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7 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miljoner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 Hållbart resande 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 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miljoner</a:t>
            </a:r>
            <a:endParaRPr lang="sv-S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Trädbeskärning 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sv-S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 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miljoner</a:t>
            </a:r>
          </a:p>
        </p:txBody>
      </p:sp>
    </p:spTree>
    <p:extLst>
      <p:ext uri="{BB962C8B-B14F-4D97-AF65-F5344CB8AC3E}">
        <p14:creationId xmlns:p14="http://schemas.microsoft.com/office/powerpoint/2010/main" val="31574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1944216" y="5385985"/>
            <a:ext cx="7236296" cy="1500636"/>
            <a:chOff x="1907704" y="5385985"/>
            <a:chExt cx="7236296" cy="1500636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752" y="5385985"/>
              <a:ext cx="2232248" cy="1490025"/>
            </a:xfrm>
            <a:prstGeom prst="rect">
              <a:avLst/>
            </a:prstGeom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3"/>
            <a:stretch/>
          </p:blipFill>
          <p:spPr>
            <a:xfrm rot="10800000" flipV="1">
              <a:off x="1907704" y="5396221"/>
              <a:ext cx="1499167" cy="1490400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96" y="5394984"/>
              <a:ext cx="1087992" cy="149040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3117" y="5394984"/>
              <a:ext cx="992979" cy="14904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3" r="11870"/>
            <a:stretch/>
          </p:blipFill>
          <p:spPr>
            <a:xfrm>
              <a:off x="5327596" y="5385985"/>
              <a:ext cx="1908700" cy="1490400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Cykling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smtClean="0">
                <a:solidFill>
                  <a:schemeClr val="accent1"/>
                </a:solidFill>
              </a:rPr>
              <a:t>- en </a:t>
            </a:r>
            <a:r>
              <a:rPr lang="sv-SE" dirty="0">
                <a:solidFill>
                  <a:schemeClr val="accent1"/>
                </a:solidFill>
              </a:rPr>
              <a:t>del av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>
                <a:solidFill>
                  <a:schemeClr val="accent1"/>
                </a:solidFill>
              </a:rPr>
              <a:t>växande </a:t>
            </a:r>
            <a:r>
              <a:rPr lang="sv-SE" dirty="0" smtClean="0">
                <a:solidFill>
                  <a:schemeClr val="accent1"/>
                </a:solidFill>
              </a:rPr>
              <a:t>staden… 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890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ha ett välfungerande transportsystem med minimal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klimatpåverkan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, som gör att människor snabbt och enkelt kan röra sig i hela regionen. Vägutrymmet är begränsat och prioritet ska ges till kapacitetsstarka transporter.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Staden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prioritera gång, cykel,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kollektivtrafik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och nyttotrafik.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Inriktningen är att nya bostäder ska byggas i goda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befintliga kollektivtrafiklägen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, i lägen där ny infrastruktur planeras samt i lägen som möjliggör gång och cyklande som ett pendlingsalternativ.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stadsutveckling är det viktigt att utbyggnad av kollektivtrafik, cykel och övriga kommunikationsstråk mellan dessa sker samordnat med planering av ny bebyggelse för att skapa attraktiva, inkluderande och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sammanhängande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stadsmiljöer. </a:t>
            </a:r>
          </a:p>
        </p:txBody>
      </p: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Cykling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en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av </a:t>
            </a:r>
            <a:r>
              <a:rPr lang="sv-S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framkomlighetsstrategin…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890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Staden arbetar aktivt för att öka framkomligheten.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Kapacitetsstarka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färdmedel måste prioriteras för att fler människor och mer gods ska kunna förflyttas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effektivt.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Det innebär att åtgärder behöver vidtas för att resor som görs med bil måste minska.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Målningar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av cykelboxar, övergångställen och lastzoner ska göras för att förbättra framkomligheten och trafiksäkerheten.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inventera trafiksignaler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för att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öka framkomligheten för de prioriterade trafikslagen.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fungerande varudistribution är avgörande för ett växande Stockholm.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arbetet ingår att pröva potentialen för leveranser av gods med lastcykel. </a:t>
            </a: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Stockholm ska fortsätta medverka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europeiska trafikantveckan, inklusive I stan utan min bil.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1944216" y="5385985"/>
            <a:ext cx="7236296" cy="1500636"/>
            <a:chOff x="1907704" y="5385985"/>
            <a:chExt cx="7236296" cy="150063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752" y="5385985"/>
              <a:ext cx="2232248" cy="149002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3"/>
            <a:stretch/>
          </p:blipFill>
          <p:spPr>
            <a:xfrm rot="10800000" flipV="1">
              <a:off x="1907704" y="5396221"/>
              <a:ext cx="1499167" cy="149040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96" y="5394984"/>
              <a:ext cx="1087992" cy="14904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3117" y="5394984"/>
              <a:ext cx="992979" cy="1490400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3" r="11870"/>
            <a:stretch/>
          </p:blipFill>
          <p:spPr>
            <a:xfrm>
              <a:off x="5327596" y="5385985"/>
              <a:ext cx="1908700" cy="149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.stockholm.se\cli-home\ca2home015\ad71702\Documents\Från USB TRV_Cykeltrafik Stockholm\Cyklar Skeppsbron, maj 20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776" y="44624"/>
            <a:ext cx="5987008" cy="11430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 ska bli en ledande cykelstad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5085184"/>
            <a:ext cx="82296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 ökat </a:t>
            </a:r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ansvar för hela staden att arbeta med ett tydligt cykelperspektiv, med målet att alla stockholmare tryggt och enkelt ska kunna cykla i alla sammanhang</a:t>
            </a:r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ockholms stads färger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3613</TotalTime>
  <Words>953</Words>
  <Application>Microsoft Office PowerPoint</Application>
  <PresentationFormat>Bildspel på skärmen (4:3)</PresentationFormat>
  <Paragraphs>98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Blank</vt:lpstr>
      <vt:lpstr>PowerPoint-presentation</vt:lpstr>
      <vt:lpstr>Stockholm – en ledande cykelstad Budgetsatsningar 2016</vt:lpstr>
      <vt:lpstr>Detta har vi lovat…</vt:lpstr>
      <vt:lpstr>Cykelmiljarden fortsätter, mer i reinvesteringar</vt:lpstr>
      <vt:lpstr>Beslutade cykelinvesteringar sedan valet 2014</vt:lpstr>
      <vt:lpstr>Cykelfrämjande budgetsatsningar 2016</vt:lpstr>
      <vt:lpstr>Cykling - en del av den växande staden… </vt:lpstr>
      <vt:lpstr>Cykling - en del av framkomlighetsstrategin…</vt:lpstr>
      <vt:lpstr>Stockholm ska bli en ledande cykelstad</vt:lpstr>
      <vt:lpstr>Ledande cykelstad: Styrdokument</vt:lpstr>
      <vt:lpstr>Ledande cykelstad: förbättrade möjligheter att cykla i hela Stockholm</vt:lpstr>
      <vt:lpstr>Ledande cykelstad: förbättra samspelet, minska konflikter och förbättra lånecykelsystemet</vt:lpstr>
      <vt:lpstr>Ledande cykelstad: förbättrad cykeljour</vt:lpstr>
      <vt:lpstr>Ledande cykelstad: cykla mot enkelriktat och ”holländsk högersväng”</vt:lpstr>
      <vt:lpstr>Ledande cykelstad: cykelbro Gamla Stan–Tegelbacken</vt:lpstr>
      <vt:lpstr>PowerPoint-presentation</vt:lpstr>
    </vt:vector>
  </TitlesOfParts>
  <Company>Volvo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Cykelpaket</dc:title>
  <dc:creator>Mattias Bengtsson Byström</dc:creator>
  <cp:lastModifiedBy>Jonas Thörnqvist</cp:lastModifiedBy>
  <cp:revision>73</cp:revision>
  <dcterms:created xsi:type="dcterms:W3CDTF">2015-09-30T10:54:11Z</dcterms:created>
  <dcterms:modified xsi:type="dcterms:W3CDTF">2015-10-09T09:14:09Z</dcterms:modified>
</cp:coreProperties>
</file>