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2" r:id="rId2"/>
    <p:sldId id="345" r:id="rId3"/>
    <p:sldId id="346" r:id="rId4"/>
    <p:sldId id="349" r:id="rId5"/>
    <p:sldId id="360" r:id="rId6"/>
    <p:sldId id="329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4" autoAdjust="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709"/>
        <p:guide orient="horz" pos="1026"/>
        <p:guide orient="horz" pos="4005"/>
        <p:guide pos="295"/>
        <p:guide pos="5465"/>
        <p:guide pos="1543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15471-B0CC-4EEF-812F-ED39DD1B7EC9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6434-3AB6-41C3-A63C-3C3483907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25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Underlaget för att räkna</a:t>
            </a:r>
            <a:r>
              <a:rPr lang="sv-SE" baseline="0" dirty="0" smtClean="0"/>
              <a:t> fram kr/hektar skiljer sig delvis från underlaget för kr/m3sk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02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25974" y="1882775"/>
            <a:ext cx="4049713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25974" y="3495675"/>
            <a:ext cx="4049713" cy="21431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984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5910263"/>
            <a:ext cx="21002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3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76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05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830263"/>
            <a:ext cx="2449513" cy="552282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16238" y="908720"/>
            <a:ext cx="5759450" cy="6612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916239" y="1628775"/>
            <a:ext cx="5770562" cy="4392613"/>
          </a:xfrm>
        </p:spPr>
        <p:txBody>
          <a:bodyPr/>
          <a:lstStyle>
            <a:lvl1pPr marL="342900" indent="-342900">
              <a:buFont typeface="Verdana" pitchFamily="34" charset="0"/>
              <a:buChar char="–"/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78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5759450" cy="6612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7545" y="1628775"/>
            <a:ext cx="5770562" cy="4392613"/>
          </a:xfrm>
        </p:spPr>
        <p:txBody>
          <a:bodyPr/>
          <a:lstStyle>
            <a:lvl1pPr marL="342900" indent="-342900">
              <a:buFont typeface="Verdana" pitchFamily="34" charset="0"/>
              <a:buChar char="–"/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6694487" y="830263"/>
            <a:ext cx="2449513" cy="55276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8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1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64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36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9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44475" y="6416675"/>
            <a:ext cx="84629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r>
              <a:rPr lang="sv-SE" sz="1200" dirty="0" smtClean="0">
                <a:solidFill>
                  <a:schemeClr val="bg1"/>
                </a:solidFill>
              </a:rPr>
              <a:t>Ekonomi   Juridik   Affärsrådgivning   Fastighetsförmedling                        		                  </a:t>
            </a:r>
            <a:r>
              <a:rPr lang="sv-SE" sz="1400" dirty="0" smtClean="0">
                <a:solidFill>
                  <a:schemeClr val="bg1"/>
                </a:solidFill>
                <a:latin typeface="Franklin Gothic Demi" pitchFamily="34" charset="0"/>
              </a:rPr>
              <a:t>lrfkonsult.se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18488" cy="66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18488" cy="439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05200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1F6E18C5-6030-4D57-A982-98A7B6AB4CD6}" type="datetimeFigureOut">
              <a:rPr lang="sv-SE" smtClean="0"/>
              <a:pPr/>
              <a:t>2014-08-27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780856" y="60882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7544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63C187A-5C8B-41C3-9E28-09B193390DA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286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139700"/>
            <a:ext cx="549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0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70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66700" algn="l" defTabSz="914400" rtl="0" eaLnBrk="1" latinLnBrk="0" hangingPunct="1">
        <a:spcBef>
          <a:spcPct val="20000"/>
        </a:spcBef>
        <a:buFont typeface="Verdan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80975" algn="l" defTabSz="914400" rtl="0" eaLnBrk="1" latinLnBrk="0" hangingPunct="1">
        <a:spcBef>
          <a:spcPct val="20000"/>
        </a:spcBef>
        <a:buFont typeface="Verdan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_LRF_Konsult_Data_DC112_enbart_läsning\Bilder på Martin och skogsägare\bilder\mäkler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9144000" cy="68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2"/>
          <p:cNvSpPr txBox="1">
            <a:spLocks/>
          </p:cNvSpPr>
          <p:nvPr/>
        </p:nvSpPr>
        <p:spPr>
          <a:xfrm>
            <a:off x="858692" y="836712"/>
            <a:ext cx="7776864" cy="706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Skogspriser halvår 2014</a:t>
            </a:r>
            <a:endParaRPr lang="sv-SE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Bildobjekt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9930"/>
            <a:ext cx="647583" cy="6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12" y="5883056"/>
            <a:ext cx="2088232" cy="4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9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5139" r="23301" b="5833"/>
          <a:stretch/>
        </p:blipFill>
        <p:spPr>
          <a:xfrm>
            <a:off x="7738921" y="899877"/>
            <a:ext cx="936104" cy="219825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Skogspriser första halvåret 2014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70621"/>
              </p:ext>
            </p:extLst>
          </p:nvPr>
        </p:nvGraphicFramePr>
        <p:xfrm>
          <a:off x="6733671" y="3126575"/>
          <a:ext cx="2158809" cy="3017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81277"/>
                <a:gridCol w="1177532"/>
              </a:tblGrid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Utveckling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Halvår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Södra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+ 4 %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Mellersta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</a:t>
                      </a:r>
                      <a:r>
                        <a:rPr lang="sv-SE" sz="1200" baseline="0" dirty="0" smtClean="0"/>
                        <a:t> 1</a:t>
                      </a:r>
                      <a:r>
                        <a:rPr lang="sv-SE" sz="1200" dirty="0" smtClean="0"/>
                        <a:t>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Norra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- 3 %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Sverige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+ 0 %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Utveckling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5 år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Södra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+</a:t>
                      </a:r>
                      <a:r>
                        <a:rPr lang="sv-SE" sz="1200" baseline="0" dirty="0" smtClean="0"/>
                        <a:t> 12</a:t>
                      </a:r>
                      <a:r>
                        <a:rPr lang="sv-SE" sz="1200" dirty="0" smtClean="0"/>
                        <a:t>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Mellersta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- 3 %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Norra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- 17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Sverige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aseline="0" dirty="0" smtClean="0"/>
                        <a:t>- 2 </a:t>
                      </a:r>
                      <a:r>
                        <a:rPr lang="sv-SE" sz="1200" dirty="0" smtClean="0"/>
                        <a:t> %</a:t>
                      </a:r>
                      <a:endParaRPr lang="sv-S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 rot="16200000">
            <a:off x="-34488" y="3914908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Kr/m</a:t>
            </a:r>
            <a:r>
              <a:rPr lang="sv-SE" sz="1100" dirty="0" smtClean="0">
                <a:cs typeface="Calibri"/>
              </a:rPr>
              <a:t>³sk</a:t>
            </a:r>
            <a:endParaRPr lang="sv-SE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3" y="1478671"/>
            <a:ext cx="6236816" cy="48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2"/>
          <p:cNvSpPr>
            <a:spLocks noGrp="1"/>
          </p:cNvSpPr>
          <p:nvPr>
            <p:ph type="title"/>
          </p:nvPr>
        </p:nvSpPr>
        <p:spPr>
          <a:xfrm>
            <a:off x="2916238" y="980728"/>
            <a:ext cx="2303834" cy="1077319"/>
          </a:xfrm>
        </p:spPr>
        <p:txBody>
          <a:bodyPr/>
          <a:lstStyle/>
          <a:p>
            <a:r>
              <a:rPr lang="sv-SE" dirty="0" smtClean="0"/>
              <a:t>Skogspriser, kr/m³sk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1469"/>
              </p:ext>
            </p:extLst>
          </p:nvPr>
        </p:nvGraphicFramePr>
        <p:xfrm>
          <a:off x="2051720" y="2996952"/>
          <a:ext cx="6768748" cy="242211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419586"/>
                <a:gridCol w="884669"/>
                <a:gridCol w="792088"/>
                <a:gridCol w="864096"/>
                <a:gridCol w="1008113"/>
                <a:gridCol w="833232"/>
                <a:gridCol w="966964"/>
              </a:tblGrid>
              <a:tr h="64807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Halvår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 år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 år</a:t>
                      </a:r>
                      <a:endParaRPr lang="sv-SE" dirty="0"/>
                    </a:p>
                  </a:txBody>
                  <a:tcPr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Norra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279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245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237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aseline="0" dirty="0" smtClean="0"/>
                        <a:t>- 3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-17 %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</a:t>
                      </a:r>
                      <a:r>
                        <a:rPr lang="sv-SE" sz="1600" baseline="0" dirty="0" smtClean="0"/>
                        <a:t> 52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/>
                </a:tc>
              </a:tr>
              <a:tr h="427589">
                <a:tc>
                  <a:txBody>
                    <a:bodyPr/>
                    <a:lstStyle/>
                    <a:p>
                      <a:r>
                        <a:rPr lang="sv-SE" dirty="0" smtClean="0"/>
                        <a:t>Mellersta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410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389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385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- 1 %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r>
                        <a:rPr lang="sv-SE" sz="1600" baseline="0" dirty="0" smtClean="0"/>
                        <a:t> 3 </a:t>
                      </a:r>
                      <a:r>
                        <a:rPr lang="sv-SE" sz="1600" dirty="0" smtClean="0"/>
                        <a:t>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</a:t>
                      </a:r>
                      <a:r>
                        <a:rPr lang="sv-SE" sz="1600" baseline="0" dirty="0" smtClean="0"/>
                        <a:t> 48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Södra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551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521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539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aseline="0" dirty="0" smtClean="0"/>
                        <a:t>+ 4 </a:t>
                      </a:r>
                      <a:r>
                        <a:rPr lang="sv-SE" sz="1600" dirty="0" smtClean="0"/>
                        <a:t>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+ 12</a:t>
                      </a:r>
                      <a:r>
                        <a:rPr lang="sv-SE" sz="1600" baseline="0" dirty="0" smtClean="0"/>
                        <a:t>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</a:t>
                      </a:r>
                      <a:r>
                        <a:rPr lang="sv-SE" sz="1600" baseline="0" dirty="0" smtClean="0"/>
                        <a:t> 58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Sverige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398 </a:t>
                      </a:r>
                      <a:r>
                        <a:rPr lang="sv-SE" sz="1600" dirty="0" smtClean="0"/>
                        <a:t>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369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370 kr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</a:t>
                      </a:r>
                      <a:r>
                        <a:rPr lang="sv-SE" sz="1600" baseline="0" dirty="0" smtClean="0"/>
                        <a:t> 0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r>
                        <a:rPr lang="sv-SE" sz="1600" baseline="0" dirty="0" smtClean="0"/>
                        <a:t> 2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+ 53 %</a:t>
                      </a:r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2374833" cy="54006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  <p:sp>
        <p:nvSpPr>
          <p:cNvPr id="7" name="textruta 6"/>
          <p:cNvSpPr txBox="1"/>
          <p:nvPr/>
        </p:nvSpPr>
        <p:spPr>
          <a:xfrm>
            <a:off x="5220072" y="32089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smtClean="0">
                <a:solidFill>
                  <a:schemeClr val="bg1"/>
                </a:solidFill>
              </a:rPr>
              <a:t>Första halvåret</a:t>
            </a:r>
            <a:endParaRPr lang="sv-S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5139" r="23301" b="5833"/>
          <a:stretch/>
        </p:blipFill>
        <p:spPr>
          <a:xfrm>
            <a:off x="7738921" y="899877"/>
            <a:ext cx="936104" cy="219825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Skogspriser, kr per hektar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-74563" y="3914908"/>
            <a:ext cx="769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Kr/hektar</a:t>
            </a:r>
            <a:endParaRPr lang="sv-SE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7078"/>
            <a:ext cx="6225133" cy="473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8257439" y="5561497"/>
            <a:ext cx="618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2014 = Första halvåret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3590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5139" r="23301" b="5833"/>
          <a:stretch/>
        </p:blipFill>
        <p:spPr>
          <a:xfrm>
            <a:off x="7738921" y="899877"/>
            <a:ext cx="936104" cy="219825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Skogspriser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-34488" y="3914908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Kr/m</a:t>
            </a:r>
            <a:r>
              <a:rPr lang="sv-SE" sz="1100" dirty="0" smtClean="0">
                <a:cs typeface="Calibri"/>
              </a:rPr>
              <a:t>³sk</a:t>
            </a:r>
            <a:endParaRPr lang="sv-SE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9502"/>
            <a:ext cx="6480720" cy="505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7432882" y="6021288"/>
            <a:ext cx="149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2014 = Första halvåret</a:t>
            </a:r>
          </a:p>
          <a:p>
            <a:r>
              <a:rPr lang="sv-SE" sz="1000" dirty="0" smtClean="0"/>
              <a:t>(reala värden)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0738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_LRF_Konsult_Data_DC112_enbart_läsning\Bilder på Martin och skogsägare\_MG_88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r="36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9930"/>
            <a:ext cx="647583" cy="6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12" y="5883056"/>
            <a:ext cx="2088232" cy="4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RF Konsult">
      <a:dk1>
        <a:sysClr val="windowText" lastClr="000000"/>
      </a:dk1>
      <a:lt1>
        <a:sysClr val="window" lastClr="FFFFFF"/>
      </a:lt1>
      <a:dk2>
        <a:srgbClr val="003580"/>
      </a:dk2>
      <a:lt2>
        <a:srgbClr val="9B9A9A"/>
      </a:lt2>
      <a:accent1>
        <a:srgbClr val="003580"/>
      </a:accent1>
      <a:accent2>
        <a:srgbClr val="F1AB00"/>
      </a:accent2>
      <a:accent3>
        <a:srgbClr val="6F8135"/>
      </a:accent3>
      <a:accent4>
        <a:srgbClr val="00628C"/>
      </a:accent4>
      <a:accent5>
        <a:srgbClr val="A12830"/>
      </a:accent5>
      <a:accent6>
        <a:srgbClr val="9B9A9A"/>
      </a:accent6>
      <a:hlink>
        <a:srgbClr val="0000FF"/>
      </a:hlink>
      <a:folHlink>
        <a:srgbClr val="800080"/>
      </a:folHlink>
    </a:clrScheme>
    <a:fontScheme name="LRF Konsul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2360</TotalTime>
  <Words>168</Words>
  <Application>Microsoft Office PowerPoint</Application>
  <PresentationFormat>Bildspel på skärmen (4:3)</PresentationFormat>
  <Paragraphs>71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Blank</vt:lpstr>
      <vt:lpstr>PowerPoint-presentation</vt:lpstr>
      <vt:lpstr>Skogspriser första halvåret 2014</vt:lpstr>
      <vt:lpstr>Skogspriser, kr/m³sk</vt:lpstr>
      <vt:lpstr>Skogspriser, kr per hektar</vt:lpstr>
      <vt:lpstr>Skogspriser</vt:lpstr>
      <vt:lpstr>PowerPoint-presentation</vt:lpstr>
    </vt:vector>
  </TitlesOfParts>
  <Company>LRF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Skogspriser 2012</dc:title>
  <dc:creator>Martin Persson</dc:creator>
  <cp:lastModifiedBy>Martin Persson</cp:lastModifiedBy>
  <cp:revision>173</cp:revision>
  <dcterms:created xsi:type="dcterms:W3CDTF">2012-12-14T12:34:04Z</dcterms:created>
  <dcterms:modified xsi:type="dcterms:W3CDTF">2014-08-27T14:55:04Z</dcterms:modified>
</cp:coreProperties>
</file>