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6" r:id="rId2"/>
  </p:sldMasterIdLst>
  <p:notesMasterIdLst>
    <p:notesMasterId r:id="rId13"/>
  </p:notesMasterIdLst>
  <p:handoutMasterIdLst>
    <p:handoutMasterId r:id="rId14"/>
  </p:handoutMasterIdLst>
  <p:sldIdLst>
    <p:sldId id="256" r:id="rId3"/>
    <p:sldId id="341" r:id="rId4"/>
    <p:sldId id="352" r:id="rId5"/>
    <p:sldId id="348" r:id="rId6"/>
    <p:sldId id="349" r:id="rId7"/>
    <p:sldId id="343" r:id="rId8"/>
    <p:sldId id="344" r:id="rId9"/>
    <p:sldId id="353" r:id="rId10"/>
    <p:sldId id="355" r:id="rId11"/>
    <p:sldId id="356" r:id="rId12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>
      <p:cViewPr varScale="1">
        <p:scale>
          <a:sx n="115" d="100"/>
          <a:sy n="115" d="100"/>
        </p:scale>
        <p:origin x="-1452" y="-9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Totalt!$A$5</c:f>
              <c:strCache>
                <c:ptCount val="1"/>
                <c:pt idx="0">
                  <c:v>Jönköping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numRef>
              <c:f>Totalt!$B$3:$P$3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Totalt!$B$5:$P$5</c:f>
              <c:numCache>
                <c:formatCode>General</c:formatCode>
                <c:ptCount val="15"/>
                <c:pt idx="0">
                  <c:v>416004</c:v>
                </c:pt>
                <c:pt idx="1">
                  <c:v>422489</c:v>
                </c:pt>
                <c:pt idx="2">
                  <c:v>450553</c:v>
                </c:pt>
                <c:pt idx="3">
                  <c:v>436019</c:v>
                </c:pt>
                <c:pt idx="4">
                  <c:v>436885</c:v>
                </c:pt>
                <c:pt idx="5">
                  <c:v>456584</c:v>
                </c:pt>
                <c:pt idx="6">
                  <c:v>474955</c:v>
                </c:pt>
                <c:pt idx="7">
                  <c:v>506490</c:v>
                </c:pt>
                <c:pt idx="8">
                  <c:v>484921</c:v>
                </c:pt>
                <c:pt idx="9">
                  <c:v>492335</c:v>
                </c:pt>
                <c:pt idx="10">
                  <c:v>510802</c:v>
                </c:pt>
                <c:pt idx="11">
                  <c:v>507401</c:v>
                </c:pt>
                <c:pt idx="12">
                  <c:v>486211</c:v>
                </c:pt>
                <c:pt idx="13">
                  <c:v>510160</c:v>
                </c:pt>
                <c:pt idx="14">
                  <c:v>518777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Totalt!$A$6</c:f>
              <c:strCache>
                <c:ptCount val="1"/>
                <c:pt idx="0">
                  <c:v>Uppsala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Totalt!$B$3:$P$3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Totalt!$B$6:$P$6</c:f>
              <c:numCache>
                <c:formatCode>General</c:formatCode>
                <c:ptCount val="15"/>
                <c:pt idx="0">
                  <c:v>335692</c:v>
                </c:pt>
                <c:pt idx="1">
                  <c:v>333669</c:v>
                </c:pt>
                <c:pt idx="2">
                  <c:v>334919</c:v>
                </c:pt>
                <c:pt idx="3">
                  <c:v>312340</c:v>
                </c:pt>
                <c:pt idx="4">
                  <c:v>327635</c:v>
                </c:pt>
                <c:pt idx="5">
                  <c:v>331512</c:v>
                </c:pt>
                <c:pt idx="6">
                  <c:v>358674</c:v>
                </c:pt>
                <c:pt idx="7">
                  <c:v>383168</c:v>
                </c:pt>
                <c:pt idx="8">
                  <c:v>371485</c:v>
                </c:pt>
                <c:pt idx="9">
                  <c:v>373331</c:v>
                </c:pt>
                <c:pt idx="10">
                  <c:v>419911</c:v>
                </c:pt>
                <c:pt idx="11">
                  <c:v>431197</c:v>
                </c:pt>
                <c:pt idx="12">
                  <c:v>451029</c:v>
                </c:pt>
                <c:pt idx="13">
                  <c:v>473326</c:v>
                </c:pt>
                <c:pt idx="14">
                  <c:v>528020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Totalt!$A$7</c:f>
              <c:strCache>
                <c:ptCount val="1"/>
                <c:pt idx="0">
                  <c:v>Norrköping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Totalt!$B$3:$P$3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Totalt!$B$7:$P$7</c:f>
              <c:numCache>
                <c:formatCode>General</c:formatCode>
                <c:ptCount val="15"/>
                <c:pt idx="0">
                  <c:v>325494</c:v>
                </c:pt>
                <c:pt idx="1">
                  <c:v>340986</c:v>
                </c:pt>
                <c:pt idx="2">
                  <c:v>341028</c:v>
                </c:pt>
                <c:pt idx="3">
                  <c:v>322107</c:v>
                </c:pt>
                <c:pt idx="4">
                  <c:v>331787</c:v>
                </c:pt>
                <c:pt idx="5">
                  <c:v>343475</c:v>
                </c:pt>
                <c:pt idx="6">
                  <c:v>357399</c:v>
                </c:pt>
                <c:pt idx="7">
                  <c:v>381790</c:v>
                </c:pt>
                <c:pt idx="8">
                  <c:v>396713</c:v>
                </c:pt>
                <c:pt idx="9">
                  <c:v>398697</c:v>
                </c:pt>
                <c:pt idx="10">
                  <c:v>408484</c:v>
                </c:pt>
                <c:pt idx="11">
                  <c:v>408964</c:v>
                </c:pt>
                <c:pt idx="12">
                  <c:v>394249</c:v>
                </c:pt>
                <c:pt idx="13">
                  <c:v>389988</c:v>
                </c:pt>
                <c:pt idx="14">
                  <c:v>425204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Totalt!$A$8</c:f>
              <c:strCache>
                <c:ptCount val="1"/>
                <c:pt idx="0">
                  <c:v>Örebro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Totalt!$B$3:$P$3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Totalt!$B$8:$P$8</c:f>
              <c:numCache>
                <c:formatCode>General</c:formatCode>
                <c:ptCount val="15"/>
                <c:pt idx="0">
                  <c:v>284509</c:v>
                </c:pt>
                <c:pt idx="1">
                  <c:v>301754</c:v>
                </c:pt>
                <c:pt idx="2">
                  <c:v>309374</c:v>
                </c:pt>
                <c:pt idx="3">
                  <c:v>315671</c:v>
                </c:pt>
                <c:pt idx="4">
                  <c:v>342396</c:v>
                </c:pt>
                <c:pt idx="5">
                  <c:v>340532</c:v>
                </c:pt>
                <c:pt idx="6">
                  <c:v>356583</c:v>
                </c:pt>
                <c:pt idx="7">
                  <c:v>391225</c:v>
                </c:pt>
                <c:pt idx="8">
                  <c:v>392556</c:v>
                </c:pt>
                <c:pt idx="9">
                  <c:v>380863</c:v>
                </c:pt>
                <c:pt idx="10">
                  <c:v>400126</c:v>
                </c:pt>
                <c:pt idx="11">
                  <c:v>400388</c:v>
                </c:pt>
                <c:pt idx="12">
                  <c:v>406209</c:v>
                </c:pt>
                <c:pt idx="13">
                  <c:v>415531</c:v>
                </c:pt>
                <c:pt idx="14">
                  <c:v>400683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Totalt!$A$9</c:f>
              <c:strCache>
                <c:ptCount val="1"/>
                <c:pt idx="0">
                  <c:v>Linköping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Totalt!$B$3:$P$3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Totalt!$B$9:$P$9</c:f>
              <c:numCache>
                <c:formatCode>General</c:formatCode>
                <c:ptCount val="15"/>
                <c:pt idx="0">
                  <c:v>283731</c:v>
                </c:pt>
                <c:pt idx="1">
                  <c:v>280446</c:v>
                </c:pt>
                <c:pt idx="2">
                  <c:v>279366</c:v>
                </c:pt>
                <c:pt idx="3">
                  <c:v>269596</c:v>
                </c:pt>
                <c:pt idx="4">
                  <c:v>272349</c:v>
                </c:pt>
                <c:pt idx="5">
                  <c:v>288624</c:v>
                </c:pt>
                <c:pt idx="6">
                  <c:v>300030</c:v>
                </c:pt>
                <c:pt idx="7">
                  <c:v>319873</c:v>
                </c:pt>
                <c:pt idx="8">
                  <c:v>331361</c:v>
                </c:pt>
                <c:pt idx="9">
                  <c:v>353308</c:v>
                </c:pt>
                <c:pt idx="10">
                  <c:v>358831</c:v>
                </c:pt>
                <c:pt idx="11">
                  <c:v>381531</c:v>
                </c:pt>
                <c:pt idx="12">
                  <c:v>402831</c:v>
                </c:pt>
                <c:pt idx="13">
                  <c:v>419291</c:v>
                </c:pt>
                <c:pt idx="14">
                  <c:v>436009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225152"/>
        <c:axId val="180227072"/>
      </c:lineChart>
      <c:catAx>
        <c:axId val="18022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sv-SE"/>
          </a:p>
        </c:txPr>
        <c:crossAx val="180227072"/>
        <c:crosses val="autoZero"/>
        <c:auto val="1"/>
        <c:lblAlgn val="ctr"/>
        <c:lblOffset val="100"/>
        <c:noMultiLvlLbl val="0"/>
      </c:catAx>
      <c:valAx>
        <c:axId val="180227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sv-SE"/>
          </a:p>
        </c:txPr>
        <c:crossAx val="1802251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+mj-lt"/>
            </a:defRPr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7C118-CB3D-0447-AFA2-96DE7B915CFA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A13F9-C28B-3145-87DE-16D7F33D6B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952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D7725-7BB7-4C58-8417-9A59395B7E21}" type="datetimeFigureOut">
              <a:rPr lang="sv-SE" smtClean="0"/>
              <a:pPr/>
              <a:t>2015-10-28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96AA2-E91F-4D40-82B7-A074CC90902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05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D494-37DD-495A-B6CC-569E01F8511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19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D494-37DD-495A-B6CC-569E01F8511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91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- Där ideér blir verkligh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llustration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-315416"/>
            <a:ext cx="2882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3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891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549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39789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8" name="Platshållare för bild 13"/>
          <p:cNvSpPr>
            <a:spLocks noGrp="1"/>
          </p:cNvSpPr>
          <p:nvPr>
            <p:ph type="pic" sz="quarter" idx="10"/>
          </p:nvPr>
        </p:nvSpPr>
        <p:spPr>
          <a:xfrm>
            <a:off x="4753589" y="1600200"/>
            <a:ext cx="3670412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1"/>
            <a:ext cx="3716476" cy="452596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458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371647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6"/>
          </p:nvPr>
        </p:nvSpPr>
        <p:spPr>
          <a:xfrm>
            <a:off x="4671736" y="1600200"/>
            <a:ext cx="371647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160723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3840" y="1535113"/>
            <a:ext cx="3726848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71736" y="1535113"/>
            <a:ext cx="3716476" cy="639762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buNone/>
              <a:defRPr sz="2000" b="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6"/>
          </p:nvPr>
        </p:nvSpPr>
        <p:spPr>
          <a:xfrm>
            <a:off x="684212" y="2177927"/>
            <a:ext cx="3716476" cy="39482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4671736" y="2195512"/>
            <a:ext cx="3716476" cy="393065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7871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843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45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725" y="273050"/>
            <a:ext cx="2744788" cy="1162050"/>
          </a:xfrm>
          <a:prstGeom prst="rect">
            <a:avLst/>
          </a:prstGeom>
        </p:spPr>
        <p:txBody>
          <a:bodyPr lIns="0" t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20725" y="1435100"/>
            <a:ext cx="2744788" cy="4691063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3825511" y="273051"/>
            <a:ext cx="4597764" cy="58531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38119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949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307504" y="33265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8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909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8F9-4362-F644-829E-D23A3076407B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826C-39CB-6243-B1D9-98E3F9275B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876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8F9-4362-F644-829E-D23A3076407B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826C-39CB-6243-B1D9-98E3F9275B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069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8F9-4362-F644-829E-D23A3076407B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826C-39CB-6243-B1D9-98E3F9275B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490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8F9-4362-F644-829E-D23A3076407B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826C-39CB-6243-B1D9-98E3F9275B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167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8F9-4362-F644-829E-D23A3076407B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826C-39CB-6243-B1D9-98E3F9275B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414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8F9-4362-F644-829E-D23A3076407B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826C-39CB-6243-B1D9-98E3F9275B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990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8F9-4362-F644-829E-D23A3076407B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826C-39CB-6243-B1D9-98E3F9275B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543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8F9-4362-F644-829E-D23A3076407B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826C-39CB-6243-B1D9-98E3F9275B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6573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8F9-4362-F644-829E-D23A3076407B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826C-39CB-6243-B1D9-98E3F9275B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887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8F9-4362-F644-829E-D23A3076407B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826C-39CB-6243-B1D9-98E3F9275B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36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8344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8F9-4362-F644-829E-D23A3076407B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826C-39CB-6243-B1D9-98E3F9275B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83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496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796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614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140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242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99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779588" y="6356350"/>
            <a:ext cx="112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A424F550-763F-FF4A-AA9F-CFBBE384FF5D}" type="datetime1">
              <a:rPr lang="sv-SE"/>
              <a:pPr>
                <a:defRPr/>
              </a:pPr>
              <a:t>2015-10-28</a:t>
            </a:fld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93738" y="6356350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8300" y="6356350"/>
            <a:ext cx="3613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Sidfot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020272" y="5869384"/>
            <a:ext cx="1587500" cy="10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13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09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736" r:id="rId19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Helvetica" charset="0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D8F9-4362-F644-829E-D23A3076407B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826C-39CB-6243-B1D9-98E3F9275B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4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il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124744"/>
            <a:ext cx="3816424" cy="3816424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2483768" y="5085184"/>
            <a:ext cx="3852000" cy="136815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ＭＳ Ｐゴシック" charset="0"/>
                <a:cs typeface="Georg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sv-SE" sz="2000" b="1" dirty="0" smtClean="0">
                <a:latin typeface="Arial"/>
                <a:cs typeface="Arial"/>
              </a:rPr>
              <a:t>LINKÖPING</a:t>
            </a:r>
            <a:endParaRPr lang="sv-SE" sz="24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sv-SE" sz="1600" b="1" dirty="0" smtClean="0">
                <a:latin typeface="Arial"/>
                <a:cs typeface="Arial"/>
              </a:rPr>
              <a:t>Där idéer blir verklighet </a:t>
            </a:r>
            <a:endParaRPr lang="sv-SE" sz="16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/>
          <p:cNvSpPr txBox="1">
            <a:spLocks/>
          </p:cNvSpPr>
          <p:nvPr/>
        </p:nvSpPr>
        <p:spPr>
          <a:xfrm>
            <a:off x="539552" y="764704"/>
            <a:ext cx="7739063" cy="45259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Höjda ambitioner för event och besöksnäring:</a:t>
            </a:r>
            <a:b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Idrott: SM, NM, EM och VM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Stora strategiska möten, ex. </a:t>
            </a:r>
            <a:r>
              <a:rPr lang="sv-S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Fairtrade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forum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Innovationsevent i Saab Arena sommartid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Arrangemang i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inköping Arena av större karaktär</a:t>
            </a:r>
            <a:b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Internationella och nationella stora artister</a:t>
            </a:r>
            <a:b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Världsutställningar av olika slag</a:t>
            </a:r>
          </a:p>
          <a:p>
            <a:pPr marL="0" indent="0">
              <a:buNone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ild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867" y="0"/>
            <a:ext cx="3763133" cy="4925197"/>
          </a:xfrm>
          <a:prstGeom prst="rect">
            <a:avLst/>
          </a:prstGeom>
        </p:spPr>
      </p:pic>
      <p:sp>
        <p:nvSpPr>
          <p:cNvPr id="3" name="Rubrik 1"/>
          <p:cNvSpPr txBox="1">
            <a:spLocks/>
          </p:cNvSpPr>
          <p:nvPr/>
        </p:nvSpPr>
        <p:spPr>
          <a:xfrm>
            <a:off x="539552" y="836712"/>
            <a:ext cx="5616624" cy="792088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ＭＳ Ｐゴシック" charset="0"/>
                <a:cs typeface="Georg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l"/>
            <a:r>
              <a:rPr lang="sv-SE" sz="4800" b="1" baseline="30000" dirty="0" smtClean="0">
                <a:latin typeface="Arial"/>
                <a:cs typeface="Arial"/>
              </a:rPr>
              <a:t>En växande stad med </a:t>
            </a:r>
            <a:br>
              <a:rPr lang="sv-SE" sz="4800" b="1" baseline="30000" dirty="0" smtClean="0">
                <a:latin typeface="Arial"/>
                <a:cs typeface="Arial"/>
              </a:rPr>
            </a:br>
            <a:r>
              <a:rPr lang="sv-SE" sz="4800" b="1" baseline="30000" dirty="0" smtClean="0">
                <a:latin typeface="Arial"/>
                <a:cs typeface="Arial"/>
              </a:rPr>
              <a:t>stora möjligheter</a:t>
            </a:r>
            <a:endParaRPr lang="sv-SE" sz="4800" b="1" baseline="30000" dirty="0">
              <a:latin typeface="Arial"/>
              <a:cs typeface="Arial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11560" y="1988840"/>
            <a:ext cx="4536504" cy="432048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ＭＳ Ｐゴシック" charset="0"/>
                <a:cs typeface="Georg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l">
              <a:spcAft>
                <a:spcPts val="600"/>
              </a:spcAft>
            </a:pPr>
            <a:r>
              <a:rPr lang="sv-SE" sz="2000" dirty="0" smtClean="0">
                <a:latin typeface="Arial"/>
                <a:cs typeface="Arial"/>
              </a:rPr>
              <a:t>Sveriges femte största stad och vi fortsätter att växa – mycket går bra men Linköping kan bättre</a:t>
            </a:r>
          </a:p>
          <a:p>
            <a:pPr algn="l">
              <a:spcAft>
                <a:spcPts val="600"/>
              </a:spcAft>
            </a:pPr>
            <a:endParaRPr lang="sv-SE" sz="2000" dirty="0" smtClean="0"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r>
              <a:rPr lang="sv-SE" sz="2000" dirty="0" smtClean="0">
                <a:latin typeface="Arial"/>
                <a:cs typeface="Arial"/>
              </a:rPr>
              <a:t>Linköping har stor potential att växa som besöksstad</a:t>
            </a:r>
          </a:p>
          <a:p>
            <a:pPr algn="l">
              <a:spcAft>
                <a:spcPts val="600"/>
              </a:spcAft>
            </a:pPr>
            <a:endParaRPr lang="sv-SE" sz="2000" dirty="0"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r>
              <a:rPr lang="sv-SE" sz="2000" dirty="0" smtClean="0">
                <a:latin typeface="Arial"/>
                <a:cs typeface="Arial"/>
              </a:rPr>
              <a:t>Den potentialen behöver tas tillvara - inte minst för jobbens skull.</a:t>
            </a:r>
            <a:endParaRPr lang="sv-SE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2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/>
          <p:cNvSpPr txBox="1">
            <a:spLocks/>
          </p:cNvSpPr>
          <p:nvPr/>
        </p:nvSpPr>
        <p:spPr>
          <a:xfrm>
            <a:off x="539552" y="1196752"/>
            <a:ext cx="7739063" cy="45259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Utmaningar för Linköping:</a:t>
            </a: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Många unga har svårt att ta sig in på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arbetsmarknaden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Alltför många linköpingsbor har varit arbetslösa under en längre tid </a:t>
            </a:r>
            <a:b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Locka kompetent arbetskraft till staden</a:t>
            </a:r>
            <a:b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433337" y="682625"/>
            <a:ext cx="7739063" cy="1143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Sysselsättningen i många basnäringar minskar – men ökar inom 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turismen</a:t>
            </a:r>
            <a:endParaRPr lang="sv-SE" sz="3200" b="1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27" y="1916832"/>
            <a:ext cx="6699609" cy="41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45067"/>
              </p:ext>
            </p:extLst>
          </p:nvPr>
        </p:nvGraphicFramePr>
        <p:xfrm>
          <a:off x="683569" y="1341413"/>
          <a:ext cx="7992888" cy="482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611560" y="332656"/>
            <a:ext cx="6553200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v-SE" sz="2800" b="1" dirty="0" smtClean="0">
                <a:latin typeface="+mj-lt"/>
              </a:rPr>
              <a:t>Totalt antal övernattningar</a:t>
            </a:r>
            <a:r>
              <a:rPr lang="sv-SE" sz="2800" dirty="0" smtClean="0">
                <a:latin typeface="+mj-lt"/>
              </a:rPr>
              <a:t/>
            </a:r>
            <a:br>
              <a:rPr lang="sv-SE" sz="2800" dirty="0" smtClean="0">
                <a:latin typeface="+mj-lt"/>
              </a:rPr>
            </a:br>
            <a:r>
              <a:rPr lang="sv-SE" sz="2800" dirty="0" smtClean="0">
                <a:latin typeface="+mj-lt"/>
              </a:rPr>
              <a:t>- </a:t>
            </a:r>
            <a:r>
              <a:rPr lang="sv-SE" sz="2000" dirty="0" smtClean="0">
                <a:latin typeface="+mj-lt"/>
              </a:rPr>
              <a:t>Hotell, stugor &amp; vandrarhem 2000 – 2014, källa SCB</a:t>
            </a:r>
            <a:endParaRPr lang="sv-S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6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79756" y="764704"/>
            <a:ext cx="5616624" cy="792088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ＭＳ Ｐゴシック" charset="0"/>
                <a:cs typeface="Georg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l"/>
            <a:r>
              <a:rPr lang="sv-SE" sz="4800" b="1" baseline="30000" dirty="0" smtClean="0">
                <a:latin typeface="Arial"/>
                <a:cs typeface="Arial"/>
              </a:rPr>
              <a:t>Fler arbetstillfällen och ett Linköping som lockar</a:t>
            </a:r>
            <a:endParaRPr lang="sv-SE" sz="4800" b="1" baseline="30000" dirty="0">
              <a:latin typeface="Arial"/>
              <a:cs typeface="Arial"/>
            </a:endParaRPr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611560" y="1268760"/>
            <a:ext cx="4536504" cy="432048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ＭＳ Ｐゴシック" charset="0"/>
                <a:cs typeface="Georg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l">
              <a:spcAft>
                <a:spcPts val="600"/>
              </a:spcAft>
            </a:pPr>
            <a:endParaRPr lang="sv-SE" sz="1800" dirty="0">
              <a:latin typeface="Arial"/>
              <a:cs typeface="Arial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19327" y="1844824"/>
            <a:ext cx="4320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/>
                <a:cs typeface="Arial"/>
              </a:rPr>
              <a:t>Fler jobb – inte minst för unga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000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/>
                <a:cs typeface="Arial"/>
              </a:rPr>
              <a:t>Ökar turismomsättningen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000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/>
                <a:cs typeface="Arial"/>
              </a:rPr>
              <a:t>Ökar handelns omsättning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000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/>
                <a:cs typeface="Arial"/>
              </a:rPr>
              <a:t>Starkare ekonomi för kommunen och näringslivet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000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/>
                <a:cs typeface="Arial"/>
              </a:rPr>
              <a:t>Stärker Linköpings varumärke – en attraktiv stad där man vill </a:t>
            </a:r>
            <a:r>
              <a:rPr lang="sv-SE" sz="2000" dirty="0" smtClean="0">
                <a:latin typeface="Arial"/>
                <a:cs typeface="Arial"/>
              </a:rPr>
              <a:t>bo, leva, verka och besöka</a:t>
            </a:r>
            <a:endParaRPr lang="sv-SE" sz="2000" dirty="0" smtClean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000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/>
                <a:cs typeface="Arial"/>
              </a:rPr>
              <a:t>Nödvändigt för att klara kompetensförsörjningen</a:t>
            </a:r>
          </a:p>
        </p:txBody>
      </p:sp>
    </p:spTree>
    <p:extLst>
      <p:ext uri="{BB962C8B-B14F-4D97-AF65-F5344CB8AC3E}">
        <p14:creationId xmlns:p14="http://schemas.microsoft.com/office/powerpoint/2010/main" val="41266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683568" y="836712"/>
            <a:ext cx="5616624" cy="792088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ＭＳ Ｐゴシック" charset="0"/>
                <a:cs typeface="Georg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l"/>
            <a:r>
              <a:rPr lang="sv-SE" sz="4000" b="1" dirty="0" smtClean="0">
                <a:latin typeface="Arial"/>
                <a:cs typeface="Arial"/>
              </a:rPr>
              <a:t>Fler upplevelser lyfter hela staden</a:t>
            </a:r>
            <a:endParaRPr lang="sv-SE" sz="4000" b="1" baseline="30000" dirty="0">
              <a:latin typeface="Arial"/>
              <a:cs typeface="Arial"/>
            </a:endParaRPr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827584" y="2348880"/>
            <a:ext cx="4536504" cy="432048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ＭＳ Ｐゴシック" charset="0"/>
                <a:cs typeface="Georg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/>
                <a:cs typeface="Arial"/>
              </a:rPr>
              <a:t>Ökar integrationen mellan kommunens invånare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sv-SE" sz="2000" dirty="0">
              <a:latin typeface="Arial"/>
              <a:cs typeface="Arial"/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/>
                <a:cs typeface="Arial"/>
              </a:rPr>
              <a:t>Nya upplevelser ger linköpingsborna ökad livskvalitet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sv-SE" sz="2000" dirty="0">
              <a:latin typeface="Arial"/>
              <a:cs typeface="Arial"/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/>
                <a:cs typeface="Arial"/>
              </a:rPr>
              <a:t>Ökar stoltheten över staden och stärker identiteten</a:t>
            </a:r>
          </a:p>
          <a:p>
            <a:pPr algn="l">
              <a:spcAft>
                <a:spcPts val="600"/>
              </a:spcAft>
            </a:pPr>
            <a:endParaRPr lang="sv-SE" sz="1800" dirty="0"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sv-SE" sz="1800" dirty="0"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sv-SE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1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ild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63" t="74121" r="57874" b="-1450"/>
          <a:stretch/>
        </p:blipFill>
        <p:spPr>
          <a:xfrm>
            <a:off x="628074" y="1617180"/>
            <a:ext cx="3655894" cy="3520487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283968" y="1617180"/>
            <a:ext cx="424847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v-SE" sz="2000" dirty="0" smtClean="0">
                <a:latin typeface="Arial"/>
                <a:cs typeface="Arial"/>
              </a:rPr>
              <a:t>7 miljoner kronor extra per år  från och med 2016 </a:t>
            </a:r>
            <a:r>
              <a:rPr lang="sv-SE" sz="2000" dirty="0" smtClean="0">
                <a:latin typeface="Arial"/>
                <a:cs typeface="Arial"/>
              </a:rPr>
              <a:t>till att </a:t>
            </a:r>
            <a:r>
              <a:rPr lang="sv-SE" sz="2000" dirty="0" smtClean="0">
                <a:latin typeface="Arial"/>
                <a:cs typeface="Arial"/>
              </a:rPr>
              <a:t>genomföra höjda ambitioner för event och </a:t>
            </a:r>
            <a:r>
              <a:rPr lang="sv-SE" sz="2000" dirty="0" smtClean="0">
                <a:latin typeface="Arial"/>
                <a:cs typeface="Arial"/>
              </a:rPr>
              <a:t>besöksnäring</a:t>
            </a:r>
            <a:endParaRPr lang="sv-SE" sz="20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sv-SE" sz="2000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sv-SE" sz="2000" dirty="0" smtClean="0"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sv-SE" sz="2000" dirty="0">
              <a:latin typeface="Arial"/>
              <a:cs typeface="Arial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84058" y="548680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baseline="30000" dirty="0">
                <a:latin typeface="Arial"/>
                <a:cs typeface="Arial"/>
              </a:rPr>
              <a:t>Höjda ambitioner för event </a:t>
            </a:r>
            <a:r>
              <a:rPr lang="sv-SE" sz="4400" b="1" baseline="30000" dirty="0" smtClean="0">
                <a:latin typeface="Arial"/>
                <a:cs typeface="Arial"/>
              </a:rPr>
              <a:t>och</a:t>
            </a:r>
            <a:r>
              <a:rPr lang="sv-SE" sz="4400" b="1" dirty="0" smtClean="0">
                <a:latin typeface="Arial"/>
                <a:cs typeface="Arial"/>
              </a:rPr>
              <a:t> </a:t>
            </a:r>
            <a:r>
              <a:rPr lang="sv-SE" sz="4400" b="1" baseline="30000" dirty="0" smtClean="0">
                <a:latin typeface="Arial"/>
                <a:cs typeface="Arial"/>
              </a:rPr>
              <a:t>besöksnäring</a:t>
            </a:r>
            <a:endParaRPr lang="sv-SE" sz="4400" b="1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3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/>
          <p:cNvSpPr txBox="1">
            <a:spLocks/>
          </p:cNvSpPr>
          <p:nvPr/>
        </p:nvSpPr>
        <p:spPr>
          <a:xfrm>
            <a:off x="749136" y="692696"/>
            <a:ext cx="8071336" cy="7920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Utökat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uppdrag till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 Linköping &amp; Co</a:t>
            </a:r>
          </a:p>
          <a:p>
            <a:pPr marL="0" indent="0">
              <a:buFont typeface="Arial" charset="0"/>
              <a:buNone/>
            </a:pPr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    (under namnändring från Arenabolaget)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49136" y="1373575"/>
            <a:ext cx="824440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sv-SE" altLang="sv-SE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Visit Linköping &amp; Co är Linköpings nya besöksnäringsbolag som har till uppgift att marknadsföra och utveckla hela destinationen Linköping som evenemangs- mötes och besöksstad</a:t>
            </a:r>
            <a:r>
              <a:rPr kumimoji="0" lang="sv-SE" altLang="sv-SE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sv-SE" altLang="sv-SE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sv-SE" altLang="sv-S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914400" eaLnBrk="0" hangingPunct="0">
              <a:buFont typeface="Wingdings" panose="05000000000000000000" pitchFamily="2" charset="2"/>
              <a:buChar char="ü"/>
            </a:pPr>
            <a:r>
              <a:rPr lang="sv-SE" altLang="sv-SE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Bolaget </a:t>
            </a:r>
            <a:r>
              <a:rPr lang="sv-SE" altLang="sv-SE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ska aktivt arbeta för att ett stort event med nationell eller  internationell lyskraft förläggs till Linköping</a:t>
            </a:r>
          </a:p>
          <a:p>
            <a:pPr defTabSz="914400" eaLnBrk="0" hangingPunct="0"/>
            <a:r>
              <a:rPr lang="sv-SE" altLang="sv-SE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altLang="sv-SE" sz="2000" dirty="0"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sv-SE" altLang="sv-SE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Utgöra den aktör som är den enda vägen in i kommunen vad gäller stora event.  Ansvara för samordning, genomförande och kvalitetssäkring gentemot arrangörer och </a:t>
            </a:r>
            <a:r>
              <a:rPr kumimoji="0" lang="sv-SE" altLang="sv-SE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kumimoji="0" lang="sv-SE" altLang="sv-SE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br>
              <a:rPr kumimoji="0" lang="sv-SE" altLang="sv-SE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sv-SE" altLang="sv-S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sv-SE" altLang="sv-SE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Skapa goda förutsättningar för de arrangörer som vill förlägga event i Linköping genom att förenkla tillståndsgivning, agera bollplank och ge praktiskt stöd i planering, genomförande och systematisk </a:t>
            </a:r>
            <a:r>
              <a:rPr kumimoji="0" lang="sv-SE" altLang="sv-SE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marknadsföring</a:t>
            </a:r>
            <a:endParaRPr kumimoji="0" lang="sv-SE" altLang="sv-S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idemönster">
  <a:themeElements>
    <a:clrScheme name="Anpassad 1">
      <a:dk1>
        <a:srgbClr val="000000"/>
      </a:dk1>
      <a:lt1>
        <a:srgbClr val="FFFFFF"/>
      </a:lt1>
      <a:dk2>
        <a:srgbClr val="4C4C4C"/>
      </a:dk2>
      <a:lt2>
        <a:srgbClr val="8E8E8E"/>
      </a:lt2>
      <a:accent1>
        <a:srgbClr val="00A9B9"/>
      </a:accent1>
      <a:accent2>
        <a:srgbClr val="D41737"/>
      </a:accent2>
      <a:accent3>
        <a:srgbClr val="EA516D"/>
      </a:accent3>
      <a:accent4>
        <a:srgbClr val="8DA85A"/>
      </a:accent4>
      <a:accent5>
        <a:srgbClr val="E94E1B"/>
      </a:accent5>
      <a:accent6>
        <a:srgbClr val="005365"/>
      </a:accent6>
      <a:hlink>
        <a:srgbClr val="000000"/>
      </a:hlink>
      <a:folHlink>
        <a:srgbClr val="0000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idemönster</Template>
  <TotalTime>2583</TotalTime>
  <Words>199</Words>
  <Application>Microsoft Office PowerPoint</Application>
  <PresentationFormat>Bildspel på skärmen (4:3)</PresentationFormat>
  <Paragraphs>59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2" baseType="lpstr">
      <vt:lpstr>Presentation idemönster</vt:lpstr>
      <vt:lpstr>Anpassad formgivning</vt:lpstr>
      <vt:lpstr>PowerPoint-presentation</vt:lpstr>
      <vt:lpstr>PowerPoint-presentation</vt:lpstr>
      <vt:lpstr>PowerPoint-presentation</vt:lpstr>
      <vt:lpstr>Sysselsättningen i många basnäringar minskar – men ökar inom turismen</vt:lpstr>
      <vt:lpstr>Totalt antal övernattningar - Hotell, stugor &amp; vandrarhem 2000 – 2014, källa SCB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Linköpingskommun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clalun</dc:creator>
  <cp:lastModifiedBy>Johan Rustan</cp:lastModifiedBy>
  <cp:revision>273</cp:revision>
  <dcterms:created xsi:type="dcterms:W3CDTF">2013-05-29T10:36:09Z</dcterms:created>
  <dcterms:modified xsi:type="dcterms:W3CDTF">2015-10-28T14:34:29Z</dcterms:modified>
</cp:coreProperties>
</file>