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407" r:id="rId2"/>
    <p:sldId id="451" r:id="rId3"/>
    <p:sldId id="458" r:id="rId4"/>
    <p:sldId id="447" r:id="rId5"/>
    <p:sldId id="465" r:id="rId6"/>
    <p:sldId id="452" r:id="rId7"/>
    <p:sldId id="453" r:id="rId8"/>
    <p:sldId id="444" r:id="rId9"/>
    <p:sldId id="448" r:id="rId10"/>
    <p:sldId id="449" r:id="rId11"/>
    <p:sldId id="454" r:id="rId12"/>
    <p:sldId id="455" r:id="rId13"/>
    <p:sldId id="460" r:id="rId14"/>
    <p:sldId id="463" r:id="rId15"/>
    <p:sldId id="461" r:id="rId16"/>
    <p:sldId id="457" r:id="rId17"/>
    <p:sldId id="456" r:id="rId18"/>
    <p:sldId id="470" r:id="rId19"/>
    <p:sldId id="468" r:id="rId20"/>
    <p:sldId id="469" r:id="rId2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E33A1B"/>
    <a:srgbClr val="E95317"/>
    <a:srgbClr val="FF00FF"/>
    <a:srgbClr val="333333"/>
    <a:srgbClr val="CCCCCC"/>
    <a:srgbClr val="808080"/>
    <a:srgbClr val="CF1C21"/>
    <a:srgbClr val="D53D21"/>
    <a:srgbClr val="E37823"/>
    <a:srgbClr val="FCD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714" autoAdjust="0"/>
    <p:restoredTop sz="84956" autoAdjust="0"/>
  </p:normalViewPr>
  <p:slideViewPr>
    <p:cSldViewPr snapToGrid="0" snapToObjects="1" showGuides="1">
      <p:cViewPr varScale="1">
        <p:scale>
          <a:sx n="85" d="100"/>
          <a:sy n="85" d="100"/>
        </p:scale>
        <p:origin x="-1768" y="-96"/>
      </p:cViewPr>
      <p:guideLst>
        <p:guide orient="horz" pos="778"/>
        <p:guide orient="horz" pos="1002"/>
        <p:guide orient="horz" pos="3736"/>
        <p:guide orient="horz" pos="319"/>
        <p:guide pos="2918"/>
        <p:guide pos="283"/>
        <p:guide pos="5472"/>
        <p:guide pos="2835"/>
        <p:guide pos="2880"/>
        <p:guide pos="45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736"/>
    </p:cViewPr>
  </p:sorterViewPr>
  <p:notesViewPr>
    <p:cSldViewPr snapToGrid="0" snapToObjects="1">
      <p:cViewPr varScale="1">
        <p:scale>
          <a:sx n="73" d="100"/>
          <a:sy n="73" d="100"/>
        </p:scale>
        <p:origin x="-24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41A493-9E89-42A4-BDCD-667C8C341836}" type="datetimeFigureOut">
              <a:rPr lang="sv-SE" smtClean="0"/>
              <a:pPr/>
              <a:t>6/9/11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2BACF7-DFD5-4C1F-A607-253F58733095}" type="slidenum">
              <a:rPr lang="sv-SE" smtClean="0"/>
              <a:pPr/>
              <a:t>‹#›</a:t>
            </a:fld>
            <a:endParaRPr lang="sv-SE"/>
          </a:p>
        </p:txBody>
      </p:sp>
    </p:spTree>
    <p:extLst>
      <p:ext uri="{BB962C8B-B14F-4D97-AF65-F5344CB8AC3E}">
        <p14:creationId xmlns:p14="http://schemas.microsoft.com/office/powerpoint/2010/main" val="16894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2C99F-5101-4AEB-9BC3-FCF4E53D70D3}" type="datetimeFigureOut">
              <a:rPr lang="en-US" smtClean="0"/>
              <a:pPr/>
              <a:t>6/9/11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5A817-C877-431B-81AD-F53EBDF0306B}" type="slidenum">
              <a:rPr lang="en-US" smtClean="0"/>
              <a:pPr/>
              <a:t>‹#›</a:t>
            </a:fld>
            <a:endParaRPr lang="en-US"/>
          </a:p>
        </p:txBody>
      </p:sp>
    </p:spTree>
    <p:extLst>
      <p:ext uri="{BB962C8B-B14F-4D97-AF65-F5344CB8AC3E}">
        <p14:creationId xmlns:p14="http://schemas.microsoft.com/office/powerpoint/2010/main" val="212905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LOVELY TO BE IN FINLAND – I WAS INVOLVED IN THE EARLY DEVELOPMENT OF ONLINE PR TOOLS OVER 10 YEARS AGO AND WE ALWAYS LOOKED TOWARDS THE FINNISH MARKET FOR THEIR INSIGHT INTO THE EARLY ADOPTION OF TECHNOLOGY AS COMMUNICATORS</a:t>
            </a:r>
          </a:p>
          <a:p>
            <a:r>
              <a:rPr lang="sv-SE" dirty="0" smtClean="0"/>
              <a:t>WHO</a:t>
            </a:r>
            <a:r>
              <a:rPr lang="sv-SE" baseline="0" dirty="0" smtClean="0"/>
              <a:t> ARE FROM AGENCIES</a:t>
            </a:r>
          </a:p>
          <a:p>
            <a:r>
              <a:rPr lang="sv-SE" baseline="0" dirty="0" smtClean="0"/>
              <a:t>WHO ARE FROM COMPANIES</a:t>
            </a:r>
          </a:p>
          <a:p>
            <a:r>
              <a:rPr lang="sv-SE" baseline="0" dirty="0" smtClean="0"/>
              <a:t>WHO WOULD CLASSIFY THEMSELVES AS MARKETERS</a:t>
            </a:r>
          </a:p>
          <a:p>
            <a:r>
              <a:rPr lang="sv-SE" baseline="0" dirty="0" smtClean="0"/>
              <a:t>WHO WOULD CLASSIFY</a:t>
            </a:r>
            <a:endParaRPr lang="sv-SE" dirty="0"/>
          </a:p>
        </p:txBody>
      </p:sp>
      <p:sp>
        <p:nvSpPr>
          <p:cNvPr id="4" name="Platshållare för bildnummer 3"/>
          <p:cNvSpPr>
            <a:spLocks noGrp="1"/>
          </p:cNvSpPr>
          <p:nvPr>
            <p:ph type="sldNum" sz="quarter" idx="10"/>
          </p:nvPr>
        </p:nvSpPr>
        <p:spPr/>
        <p:txBody>
          <a:bodyPr/>
          <a:lstStyle/>
          <a:p>
            <a:fld id="{07A5A817-C877-431B-81AD-F53EBDF0306B}" type="slidenum">
              <a:rPr lang="en-US" smtClean="0"/>
              <a:pPr/>
              <a:t>1</a:t>
            </a:fld>
            <a:endParaRPr lang="en-US"/>
          </a:p>
        </p:txBody>
      </p:sp>
    </p:spTree>
    <p:extLst>
      <p:ext uri="{BB962C8B-B14F-4D97-AF65-F5344CB8AC3E}">
        <p14:creationId xmlns:p14="http://schemas.microsoft.com/office/powerpoint/2010/main" val="126743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HERE FROM EDELMAN / PILGRIM</a:t>
            </a:r>
            <a:endParaRPr lang="en-US" dirty="0"/>
          </a:p>
        </p:txBody>
      </p:sp>
      <p:sp>
        <p:nvSpPr>
          <p:cNvPr id="4" name="Slide Number Placeholder 3"/>
          <p:cNvSpPr>
            <a:spLocks noGrp="1"/>
          </p:cNvSpPr>
          <p:nvPr>
            <p:ph type="sldNum" sz="quarter" idx="10"/>
          </p:nvPr>
        </p:nvSpPr>
        <p:spPr/>
        <p:txBody>
          <a:bodyPr/>
          <a:lstStyle/>
          <a:p>
            <a:fld id="{07A5A817-C877-431B-81AD-F53EBDF0306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Alternative bild </a:t>
            </a:r>
            <a:endParaRPr lang="sv-SE" dirty="0"/>
          </a:p>
        </p:txBody>
      </p:sp>
      <p:sp>
        <p:nvSpPr>
          <p:cNvPr id="4" name="Platshållare för bildnummer 3"/>
          <p:cNvSpPr>
            <a:spLocks noGrp="1"/>
          </p:cNvSpPr>
          <p:nvPr>
            <p:ph type="sldNum" sz="quarter" idx="10"/>
          </p:nvPr>
        </p:nvSpPr>
        <p:spPr/>
        <p:txBody>
          <a:bodyPr/>
          <a:lstStyle/>
          <a:p>
            <a:pPr>
              <a:defRPr/>
            </a:pPr>
            <a:fld id="{9A76454D-9935-4A46-B35D-38C03B90D5E9}" type="slidenum">
              <a:rPr lang="sv-SE" smtClean="0"/>
              <a:pPr>
                <a:defRPr/>
              </a:pPr>
              <a:t>7</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20 types here</a:t>
            </a:r>
          </a:p>
          <a:p>
            <a:pPr>
              <a:buFontTx/>
              <a:buChar char="-"/>
            </a:pPr>
            <a:r>
              <a:rPr lang="en-US" dirty="0" smtClean="0"/>
              <a:t>Companies over 1000 employees 9 tactics</a:t>
            </a:r>
          </a:p>
          <a:p>
            <a:pPr>
              <a:buFontTx/>
              <a:buNone/>
            </a:pPr>
            <a:r>
              <a:rPr lang="en-US" dirty="0" smtClean="0"/>
              <a:t>-</a:t>
            </a:r>
            <a:r>
              <a:rPr lang="en-US" baseline="0" dirty="0" smtClean="0"/>
              <a:t> Companies less than 10 employees average of 6</a:t>
            </a:r>
            <a:endParaRPr lang="en-US" dirty="0"/>
          </a:p>
        </p:txBody>
      </p:sp>
      <p:sp>
        <p:nvSpPr>
          <p:cNvPr id="4" name="Slide Number Placeholder 3"/>
          <p:cNvSpPr>
            <a:spLocks noGrp="1"/>
          </p:cNvSpPr>
          <p:nvPr>
            <p:ph type="sldNum" sz="quarter" idx="10"/>
          </p:nvPr>
        </p:nvSpPr>
        <p:spPr/>
        <p:txBody>
          <a:bodyPr/>
          <a:lstStyle/>
          <a:p>
            <a:fld id="{07A5A817-C877-431B-81AD-F53EBDF0306B}"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380 USD</a:t>
            </a:r>
          </a:p>
          <a:p>
            <a:r>
              <a:rPr lang="en-US" dirty="0" smtClean="0"/>
              <a:t>Opportunity</a:t>
            </a:r>
            <a:r>
              <a:rPr lang="en-US" baseline="0" dirty="0" smtClean="0"/>
              <a:t> here for Agencies to take money for both creation and distribution</a:t>
            </a:r>
          </a:p>
          <a:p>
            <a:r>
              <a:rPr lang="en-US" baseline="0" dirty="0" smtClean="0"/>
              <a:t>Opportunity for in house communicator to take money from marketing</a:t>
            </a:r>
            <a:endParaRPr lang="en-US" dirty="0"/>
          </a:p>
        </p:txBody>
      </p:sp>
      <p:sp>
        <p:nvSpPr>
          <p:cNvPr id="4" name="Slide Number Placeholder 3"/>
          <p:cNvSpPr>
            <a:spLocks noGrp="1"/>
          </p:cNvSpPr>
          <p:nvPr>
            <p:ph type="sldNum" sz="quarter" idx="10"/>
          </p:nvPr>
        </p:nvSpPr>
        <p:spPr/>
        <p:txBody>
          <a:bodyPr/>
          <a:lstStyle/>
          <a:p>
            <a:fld id="{07A5A817-C877-431B-81AD-F53EBDF0306B}"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CONTENT IS ONLY AS STRONG / USEUL AS THE PEOPLE THAT SURROUND IT</a:t>
            </a:r>
          </a:p>
          <a:p>
            <a:r>
              <a:rPr lang="en-US" dirty="0" smtClean="0"/>
              <a:t>WHAT ARE YOU DOING TO CREATE AND</a:t>
            </a:r>
            <a:r>
              <a:rPr lang="en-US" baseline="0" dirty="0" smtClean="0"/>
              <a:t> ENGAGE WITH YOU GANG</a:t>
            </a:r>
          </a:p>
          <a:p>
            <a:r>
              <a:rPr lang="en-US" baseline="0" dirty="0" smtClean="0"/>
              <a:t>CONTENT ECONOMY / LINK ECONOMY / NETWORK ECONOMY – JEFF JARVIS</a:t>
            </a:r>
            <a:endParaRPr lang="en-US" dirty="0"/>
          </a:p>
        </p:txBody>
      </p:sp>
      <p:sp>
        <p:nvSpPr>
          <p:cNvPr id="4" name="Slide Number Placeholder 3"/>
          <p:cNvSpPr>
            <a:spLocks noGrp="1"/>
          </p:cNvSpPr>
          <p:nvPr>
            <p:ph type="sldNum" sz="quarter" idx="10"/>
          </p:nvPr>
        </p:nvSpPr>
        <p:spPr/>
        <p:txBody>
          <a:bodyPr/>
          <a:lstStyle/>
          <a:p>
            <a:fld id="{07A5A817-C877-431B-81AD-F53EBDF0306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userDrawn="1"/>
        </p:nvSpPr>
        <p:spPr>
          <a:xfrm>
            <a:off x="0" y="0"/>
            <a:ext cx="9144000" cy="6239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descr="2. MND_distributmodel.ai"/>
          <p:cNvPicPr>
            <a:picLocks noChangeAspect="1"/>
          </p:cNvPicPr>
          <p:nvPr userDrawn="1"/>
        </p:nvPicPr>
        <p:blipFill>
          <a:blip r:embed="rId2"/>
          <a:srcRect l="3505" t="27823" b="19222"/>
          <a:stretch>
            <a:fillRect/>
          </a:stretch>
        </p:blipFill>
        <p:spPr>
          <a:xfrm>
            <a:off x="466586" y="498739"/>
            <a:ext cx="8220214" cy="3189240"/>
          </a:xfrm>
          <a:prstGeom prst="rect">
            <a:avLst/>
          </a:prstGeom>
          <a:effectLst>
            <a:outerShdw blurRad="50800" dist="38100" dir="2700000">
              <a:srgbClr val="000000">
                <a:alpha val="43000"/>
              </a:srgbClr>
            </a:outerShdw>
          </a:effectLst>
        </p:spPr>
      </p:pic>
      <p:sp>
        <p:nvSpPr>
          <p:cNvPr id="2" name="Rubrik 1"/>
          <p:cNvSpPr>
            <a:spLocks noGrp="1"/>
          </p:cNvSpPr>
          <p:nvPr>
            <p:ph type="ctrTitle" hasCustomPrompt="1"/>
          </p:nvPr>
        </p:nvSpPr>
        <p:spPr>
          <a:xfrm>
            <a:off x="449263" y="2774163"/>
            <a:ext cx="5335051" cy="2436501"/>
          </a:xfrm>
        </p:spPr>
        <p:txBody>
          <a:bodyPr/>
          <a:lstStyle>
            <a:lvl1pPr>
              <a:defRPr baseline="0">
                <a:solidFill>
                  <a:srgbClr val="D53D21"/>
                </a:solidFill>
              </a:defRPr>
            </a:lvl1pPr>
          </a:lstStyle>
          <a:p>
            <a:r>
              <a:rPr lang="sv-SE" dirty="0" smtClean="0"/>
              <a:t>CONTENT MARKETING</a:t>
            </a:r>
            <a:endParaRPr lang="sv-SE" dirty="0"/>
          </a:p>
        </p:txBody>
      </p:sp>
      <p:sp>
        <p:nvSpPr>
          <p:cNvPr id="3" name="Underrubrik 2"/>
          <p:cNvSpPr>
            <a:spLocks noGrp="1"/>
          </p:cNvSpPr>
          <p:nvPr>
            <p:ph type="subTitle" idx="1"/>
          </p:nvPr>
        </p:nvSpPr>
        <p:spPr>
          <a:xfrm>
            <a:off x="449263" y="5375943"/>
            <a:ext cx="5335051" cy="755260"/>
          </a:xfrm>
        </p:spPr>
        <p:txBody>
          <a:bodyPr anchor="t">
            <a:normAutofit/>
          </a:bodyPr>
          <a:lstStyle>
            <a:lvl1pPr marL="0" indent="0" algn="l">
              <a:spcAft>
                <a:spcPts val="0"/>
              </a:spcAft>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cxnSp>
        <p:nvCxnSpPr>
          <p:cNvPr id="8" name="Rak 7"/>
          <p:cNvCxnSpPr/>
          <p:nvPr userDrawn="1"/>
        </p:nvCxnSpPr>
        <p:spPr>
          <a:xfrm>
            <a:off x="574082" y="5273145"/>
            <a:ext cx="8112717"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9" name="Bildobjekt 8" descr="MND-CMYK_BLACK_RED_.eps"/>
          <p:cNvPicPr>
            <a:picLocks noChangeAspect="1"/>
          </p:cNvPicPr>
          <p:nvPr userDrawn="1"/>
        </p:nvPicPr>
        <p:blipFill>
          <a:blip r:embed="rId3"/>
          <a:stretch>
            <a:fillRect/>
          </a:stretch>
        </p:blipFill>
        <p:spPr>
          <a:xfrm>
            <a:off x="7145866" y="6356350"/>
            <a:ext cx="1540933" cy="233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pic>
        <p:nvPicPr>
          <p:cNvPr id="8" name="Bildobjekt 7" descr="BAKGRUND Powerpoint.png"/>
          <p:cNvPicPr>
            <a:picLocks noChangeAspect="1"/>
          </p:cNvPicPr>
          <p:nvPr userDrawn="1"/>
        </p:nvPicPr>
        <p:blipFill>
          <a:blip r:embed="rId2">
            <a:alphaModFix amt="40000"/>
          </a:blip>
          <a:srcRect b="7315"/>
          <a:stretch>
            <a:fillRect/>
          </a:stretch>
        </p:blipFill>
        <p:spPr>
          <a:xfrm>
            <a:off x="4668665" y="0"/>
            <a:ext cx="4475335" cy="6356350"/>
          </a:xfrm>
          <a:prstGeom prst="rect">
            <a:avLst/>
          </a:prstGeom>
          <a:noFill/>
        </p:spPr>
      </p:pic>
      <p:sp>
        <p:nvSpPr>
          <p:cNvPr id="6" name="Platshållare för sidfot 5"/>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spcAft>
                <a:spcPts val="0"/>
              </a:spcAft>
              <a:buNone/>
              <a:defRPr sz="2100"/>
            </a:lvl1pPr>
            <a:lvl2pPr>
              <a:spcAft>
                <a:spcPts val="0"/>
              </a:spcAft>
              <a:buNone/>
              <a:defRPr sz="1800"/>
            </a:lvl2pPr>
            <a:lvl3pPr>
              <a:spcAft>
                <a:spcPts val="0"/>
              </a:spcAft>
              <a:buNone/>
              <a:defRPr sz="1800"/>
            </a:lvl3pPr>
            <a:lvl4pPr>
              <a:spcAft>
                <a:spcPts val="0"/>
              </a:spcAft>
              <a:buNone/>
              <a:defRPr sz="1800"/>
            </a:lvl4pPr>
            <a:lvl5pPr>
              <a:spcAft>
                <a:spcPts val="0"/>
              </a:spcAft>
              <a:buNone/>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p:txBody>
      </p:sp>
      <p:sp>
        <p:nvSpPr>
          <p:cNvPr id="7" name="Platshållare för bildnummer 6"/>
          <p:cNvSpPr>
            <a:spLocks noGrp="1"/>
          </p:cNvSpPr>
          <p:nvPr>
            <p:ph type="sldNum" sz="quarter" idx="12"/>
          </p:nvPr>
        </p:nvSpPr>
        <p:spPr/>
        <p:txBody>
          <a:bodyPr/>
          <a:lstStyle>
            <a:lvl1pPr algn="ctr">
              <a:defRPr/>
            </a:lvl1pPr>
          </a:lstStyle>
          <a:p>
            <a:fld id="{E4A5AC54-C32D-48E4-8791-AB5FE42E9FDE}" type="slidenum">
              <a:rPr lang="sv-SE" smtClean="0"/>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8" name="Platshållare för sidfot 7"/>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90675"/>
            <a:ext cx="4040188" cy="639762"/>
          </a:xfrm>
        </p:spPr>
        <p:txBody>
          <a:bodyPr anchor="b">
            <a:noAutofit/>
          </a:bodyPr>
          <a:lstStyle>
            <a:lvl1pPr marL="0" indent="0">
              <a:buNone/>
              <a:defRPr sz="1800" b="1" cap="all">
                <a:solidFill>
                  <a:srgbClr val="D53D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230437"/>
            <a:ext cx="4040188" cy="378050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90675"/>
            <a:ext cx="4041775" cy="639762"/>
          </a:xfrm>
        </p:spPr>
        <p:txBody>
          <a:bodyPr anchor="b">
            <a:noAutofit/>
          </a:bodyPr>
          <a:lstStyle>
            <a:lvl1pPr marL="0" indent="0">
              <a:buNone/>
              <a:defRPr sz="1800" b="1" cap="all">
                <a:solidFill>
                  <a:srgbClr val="D53D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230437"/>
            <a:ext cx="4041775" cy="378050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bildnummer 8"/>
          <p:cNvSpPr>
            <a:spLocks noGrp="1"/>
          </p:cNvSpPr>
          <p:nvPr>
            <p:ph type="sldNum" sz="quarter" idx="12"/>
          </p:nvPr>
        </p:nvSpPr>
        <p:spPr/>
        <p:txBody>
          <a:bodyPr/>
          <a:lstStyle>
            <a:lvl1pPr algn="ctr">
              <a:defRPr/>
            </a:lvl1pPr>
          </a:lstStyle>
          <a:p>
            <a:fld id="{E4A5AC54-C32D-48E4-8791-AB5FE42E9FDE}"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6"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7"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
        <p:nvSpPr>
          <p:cNvPr id="8" name="Platshållare för bild 2"/>
          <p:cNvSpPr>
            <a:spLocks noGrp="1"/>
          </p:cNvSpPr>
          <p:nvPr>
            <p:ph type="pic" idx="1"/>
          </p:nvPr>
        </p:nvSpPr>
        <p:spPr>
          <a:xfrm>
            <a:off x="4810114" y="1590674"/>
            <a:ext cx="3876686" cy="44202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962025"/>
          </a:xfrm>
        </p:spPr>
        <p:txBody>
          <a:bodyPr anchor="b"/>
          <a:lstStyle>
            <a:lvl1pPr algn="l">
              <a:defRPr sz="2000" b="1"/>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1435100"/>
            <a:ext cx="5111750" cy="46910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8"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9"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0" name="Rektangel 9"/>
          <p:cNvSpPr/>
          <p:nvPr userDrawn="1"/>
        </p:nvSpPr>
        <p:spPr>
          <a:xfrm>
            <a:off x="0" y="0"/>
            <a:ext cx="9144000" cy="59935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1792288" y="4800600"/>
            <a:ext cx="5486400" cy="566738"/>
          </a:xfrm>
        </p:spPr>
        <p:txBody>
          <a:bodyPr anchor="b">
            <a:noAutofit/>
          </a:bodyPr>
          <a:lstStyle>
            <a:lvl1pPr algn="ctr">
              <a:defRPr sz="1800" b="0"/>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8"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9"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8"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8"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BAKGRUND Powerpoint.png"/>
          <p:cNvPicPr>
            <a:picLocks noChangeAspect="1"/>
          </p:cNvPicPr>
          <p:nvPr userDrawn="1"/>
        </p:nvPicPr>
        <p:blipFill>
          <a:blip r:embed="rId2">
            <a:alphaModFix amt="40000"/>
          </a:blip>
          <a:srcRect b="7315"/>
          <a:stretch>
            <a:fillRect/>
          </a:stretch>
        </p:blipFill>
        <p:spPr>
          <a:xfrm>
            <a:off x="4668665" y="0"/>
            <a:ext cx="4475335" cy="6356350"/>
          </a:xfrm>
          <a:prstGeom prst="rect">
            <a:avLst/>
          </a:prstGeom>
          <a:noFill/>
        </p:spPr>
      </p:pic>
      <p:pic>
        <p:nvPicPr>
          <p:cNvPr id="8" name="Bildobjekt 7" descr="MND-CMYK_BLACK_RED_.eps"/>
          <p:cNvPicPr>
            <a:picLocks noChangeAspect="1"/>
          </p:cNvPicPr>
          <p:nvPr userDrawn="1"/>
        </p:nvPicPr>
        <p:blipFill>
          <a:blip r:embed="rId3"/>
          <a:stretch>
            <a:fillRect/>
          </a:stretch>
        </p:blipFill>
        <p:spPr>
          <a:xfrm>
            <a:off x="7145866" y="6356350"/>
            <a:ext cx="1540933" cy="233475"/>
          </a:xfrm>
          <a:prstGeom prst="rect">
            <a:avLst/>
          </a:prstGeom>
        </p:spPr>
      </p:pic>
      <p:sp>
        <p:nvSpPr>
          <p:cNvPr id="5" name="Platshållare för sidfot 4"/>
          <p:cNvSpPr>
            <a:spLocks noGrp="1"/>
          </p:cNvSpPr>
          <p:nvPr>
            <p:ph type="ftr" sz="quarter" idx="11"/>
          </p:nvPr>
        </p:nvSpPr>
        <p:spPr>
          <a:xfrm>
            <a:off x="449263" y="6356350"/>
            <a:ext cx="2682095" cy="365125"/>
          </a:xfrm>
        </p:spPr>
        <p:txBody>
          <a:bodyPr/>
          <a:lstStyle/>
          <a:p>
            <a:endParaRPr lang="sv-SE"/>
          </a:p>
        </p:txBody>
      </p:sp>
      <p:sp>
        <p:nvSpPr>
          <p:cNvPr id="6" name="Platshållare för bildnummer 5"/>
          <p:cNvSpPr>
            <a:spLocks noGrp="1"/>
          </p:cNvSpPr>
          <p:nvPr>
            <p:ph type="sldNum" sz="quarter" idx="12"/>
          </p:nvPr>
        </p:nvSpPr>
        <p:spPr/>
        <p:txBody>
          <a:bodyPr/>
          <a:lstStyle/>
          <a:p>
            <a:fld id="{E4A5AC54-C32D-48E4-8791-AB5FE42E9FDE}" type="slidenum">
              <a:rPr lang="sv-SE" smtClean="0"/>
              <a:pPr/>
              <a:t>‹#›</a:t>
            </a:fld>
            <a:endParaRPr lang="sv-SE"/>
          </a:p>
        </p:txBody>
      </p:sp>
      <p:sp>
        <p:nvSpPr>
          <p:cNvPr id="9" name="Rubrik 1"/>
          <p:cNvSpPr>
            <a:spLocks noGrp="1"/>
          </p:cNvSpPr>
          <p:nvPr>
            <p:ph type="ctrTitle"/>
          </p:nvPr>
        </p:nvSpPr>
        <p:spPr>
          <a:xfrm>
            <a:off x="449263" y="3063379"/>
            <a:ext cx="5335051" cy="2436501"/>
          </a:xfrm>
        </p:spPr>
        <p:txBody>
          <a:bodyPr/>
          <a:lstStyle>
            <a:lvl1pPr>
              <a:defRPr b="1">
                <a:solidFill>
                  <a:srgbClr val="D53D21"/>
                </a:solidFill>
              </a:defRPr>
            </a:lvl1pPr>
          </a:lstStyle>
          <a:p>
            <a:r>
              <a:rPr lang="sv-SE" dirty="0" smtClean="0"/>
              <a:t>Klicka här för att ändra format</a:t>
            </a:r>
            <a:endParaRPr lang="sv-SE" dirty="0"/>
          </a:p>
        </p:txBody>
      </p:sp>
      <p:sp>
        <p:nvSpPr>
          <p:cNvPr id="10" name="Underrubrik 2"/>
          <p:cNvSpPr>
            <a:spLocks noGrp="1"/>
          </p:cNvSpPr>
          <p:nvPr>
            <p:ph type="subTitle" idx="1"/>
          </p:nvPr>
        </p:nvSpPr>
        <p:spPr>
          <a:xfrm>
            <a:off x="449263" y="5665159"/>
            <a:ext cx="5335051" cy="755260"/>
          </a:xfrm>
        </p:spPr>
        <p:txBody>
          <a:bodyPr anchor="t">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cxnSp>
        <p:nvCxnSpPr>
          <p:cNvPr id="11" name="Rak 10"/>
          <p:cNvCxnSpPr/>
          <p:nvPr userDrawn="1"/>
        </p:nvCxnSpPr>
        <p:spPr>
          <a:xfrm>
            <a:off x="574082" y="5562361"/>
            <a:ext cx="8112717"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457200" y="1600200"/>
            <a:ext cx="6697663" cy="432646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p:txBody>
          <a:bodyPr/>
          <a:lstStyle>
            <a:lvl1pPr algn="ctr">
              <a:defRPr/>
            </a:lvl1pPr>
          </a:lstStyle>
          <a:p>
            <a:fld id="{E4A5AC54-C32D-48E4-8791-AB5FE42E9FDE}" type="slidenum">
              <a:rPr lang="sv-SE" smtClean="0"/>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7" name="Bildobjekt 6" descr="BAKGRUND Powerpoint.png"/>
          <p:cNvPicPr>
            <a:picLocks noChangeAspect="1"/>
          </p:cNvPicPr>
          <p:nvPr userDrawn="1"/>
        </p:nvPicPr>
        <p:blipFill>
          <a:blip r:embed="rId2">
            <a:alphaModFix amt="40000"/>
          </a:blip>
          <a:srcRect b="7315"/>
          <a:stretch>
            <a:fillRect/>
          </a:stretch>
        </p:blipFill>
        <p:spPr>
          <a:xfrm>
            <a:off x="4668665" y="0"/>
            <a:ext cx="4475335" cy="6356350"/>
          </a:xfrm>
          <a:prstGeom prst="rect">
            <a:avLst/>
          </a:prstGeom>
          <a:noFill/>
        </p:spPr>
      </p:pic>
      <p:sp>
        <p:nvSpPr>
          <p:cNvPr id="5" name="Platshållare för sidfot 4"/>
          <p:cNvSpPr>
            <a:spLocks noGrp="1"/>
          </p:cNvSpPr>
          <p:nvPr>
            <p:ph type="ftr" sz="quarter" idx="11"/>
          </p:nvPr>
        </p:nvSpPr>
        <p:spPr/>
        <p:txBody>
          <a:bodyPr/>
          <a:lstStyle/>
          <a:p>
            <a:endParaRPr lang="sv-SE" dirty="0"/>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199" y="1600200"/>
            <a:ext cx="6697663" cy="4326467"/>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p:txBody>
          <a:bodyPr/>
          <a:lstStyle>
            <a:lvl1pPr algn="ctr">
              <a:defRPr/>
            </a:lvl1pPr>
          </a:lstStyle>
          <a:p>
            <a:fld id="{E4A5AC54-C32D-48E4-8791-AB5FE42E9FDE}" type="slidenum">
              <a:rPr lang="sv-SE" smtClean="0"/>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ktangel 3"/>
          <p:cNvSpPr/>
          <p:nvPr userDrawn="1"/>
        </p:nvSpPr>
        <p:spPr>
          <a:xfrm>
            <a:off x="0" y="0"/>
            <a:ext cx="9144000" cy="618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Bildobjekt 7" descr="BAKGRUND Powerpoint.png"/>
          <p:cNvPicPr>
            <a:picLocks noChangeAspect="1"/>
          </p:cNvPicPr>
          <p:nvPr userDrawn="1"/>
        </p:nvPicPr>
        <p:blipFill>
          <a:blip r:embed="rId2">
            <a:alphaModFix amt="40000"/>
          </a:blip>
          <a:srcRect b="9753"/>
          <a:stretch>
            <a:fillRect/>
          </a:stretch>
        </p:blipFill>
        <p:spPr>
          <a:xfrm>
            <a:off x="4668665" y="0"/>
            <a:ext cx="4475335" cy="6189133"/>
          </a:xfrm>
          <a:prstGeom prst="rect">
            <a:avLst/>
          </a:prstGeom>
          <a:noFill/>
        </p:spPr>
      </p:pic>
      <p:sp>
        <p:nvSpPr>
          <p:cNvPr id="7" name="Rubrik 1"/>
          <p:cNvSpPr>
            <a:spLocks noGrp="1"/>
          </p:cNvSpPr>
          <p:nvPr>
            <p:ph type="title"/>
          </p:nvPr>
        </p:nvSpPr>
        <p:spPr>
          <a:xfrm>
            <a:off x="711200" y="1704986"/>
            <a:ext cx="7823200" cy="3391816"/>
          </a:xfrm>
        </p:spPr>
        <p:txBody>
          <a:bodyPr anchor="ctr">
            <a:normAutofit/>
          </a:bodyPr>
          <a:lstStyle>
            <a:lvl1pPr algn="ctr">
              <a:defRPr sz="4400">
                <a:solidFill>
                  <a:srgbClr val="D53D21"/>
                </a:solidFill>
              </a:defRPr>
            </a:lvl1pPr>
          </a:lstStyle>
          <a:p>
            <a:r>
              <a:rPr lang="sv-SE" dirty="0" smtClean="0"/>
              <a:t>Klicka här för att ändra format</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ktangel 3"/>
          <p:cNvSpPr/>
          <p:nvPr userDrawn="1"/>
        </p:nvSpPr>
        <p:spPr>
          <a:xfrm>
            <a:off x="0" y="0"/>
            <a:ext cx="9144000" cy="614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ubrik 1"/>
          <p:cNvSpPr>
            <a:spLocks noGrp="1"/>
          </p:cNvSpPr>
          <p:nvPr>
            <p:ph type="title"/>
          </p:nvPr>
        </p:nvSpPr>
        <p:spPr>
          <a:xfrm>
            <a:off x="711200" y="1704986"/>
            <a:ext cx="7823200" cy="3391816"/>
          </a:xfrm>
        </p:spPr>
        <p:txBody>
          <a:bodyPr anchor="ctr">
            <a:normAutofit/>
          </a:bodyPr>
          <a:lstStyle>
            <a:lvl1pPr algn="ctr">
              <a:defRPr sz="4400">
                <a:solidFill>
                  <a:srgbClr val="D53D21"/>
                </a:solidFill>
              </a:defRPr>
            </a:lvl1pPr>
          </a:lstStyle>
          <a:p>
            <a:r>
              <a:rPr lang="sv-SE" dirty="0" smtClean="0"/>
              <a:t>Klicka här för att ändra format</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8" name="Rektangel 7"/>
          <p:cNvSpPr/>
          <p:nvPr userDrawn="1"/>
        </p:nvSpPr>
        <p:spPr>
          <a:xfrm>
            <a:off x="0" y="0"/>
            <a:ext cx="9144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latshållare för sidfot 5"/>
          <p:cNvSpPr>
            <a:spLocks noGrp="1"/>
          </p:cNvSpPr>
          <p:nvPr>
            <p:ph type="ftr" sz="quarter" idx="11"/>
          </p:nvPr>
        </p:nvSpPr>
        <p:spPr/>
        <p:txBody>
          <a:bodyPr/>
          <a:lstStyle/>
          <a:p>
            <a:endParaRPr lang="sv-SE" dirty="0"/>
          </a:p>
        </p:txBody>
      </p:sp>
      <p:sp>
        <p:nvSpPr>
          <p:cNvPr id="2" name="Rubrik 1"/>
          <p:cNvSpPr>
            <a:spLocks noGrp="1"/>
          </p:cNvSpPr>
          <p:nvPr>
            <p:ph type="title"/>
          </p:nvPr>
        </p:nvSpPr>
        <p:spPr>
          <a:xfrm>
            <a:off x="593725" y="2692400"/>
            <a:ext cx="4038600" cy="961495"/>
          </a:xfrm>
        </p:spPr>
        <p:txBody>
          <a:bodyPr anchor="ct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593725" y="4749799"/>
            <a:ext cx="4038600" cy="1176867"/>
          </a:xfrm>
        </p:spPr>
        <p:txBody>
          <a:bodyPr>
            <a:noAutofit/>
          </a:bodyPr>
          <a:lstStyle>
            <a:lvl1pPr>
              <a:buNone/>
              <a:defRPr sz="1600"/>
            </a:lvl1pPr>
            <a:lvl2pPr>
              <a:buNone/>
              <a:defRPr sz="1800"/>
            </a:lvl2pPr>
            <a:lvl3pPr>
              <a:buNone/>
              <a:defRPr sz="1800"/>
            </a:lvl3pPr>
            <a:lvl4pPr>
              <a:buNone/>
              <a:defRPr sz="1800"/>
            </a:lvl4pPr>
            <a:lvl5pPr>
              <a:buNone/>
              <a:defRPr sz="180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7" name="Platshållare för bildnummer 6"/>
          <p:cNvSpPr>
            <a:spLocks noGrp="1"/>
          </p:cNvSpPr>
          <p:nvPr>
            <p:ph type="sldNum" sz="quarter" idx="12"/>
          </p:nvPr>
        </p:nvSpPr>
        <p:spPr/>
        <p:txBody>
          <a:bodyPr/>
          <a:lstStyle>
            <a:lvl1pPr algn="ctr">
              <a:defRPr/>
            </a:lvl1pPr>
          </a:lstStyle>
          <a:p>
            <a:fld id="{E4A5AC54-C32D-48E4-8791-AB5FE42E9FDE}" type="slidenum">
              <a:rPr lang="sv-SE" smtClean="0"/>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
        <p:nvSpPr>
          <p:cNvPr id="4" name="Rektangel 3"/>
          <p:cNvSpPr/>
          <p:nvPr userDrawn="1"/>
        </p:nvSpPr>
        <p:spPr>
          <a:xfrm>
            <a:off x="0" y="0"/>
            <a:ext cx="9144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sp>
        <p:nvSpPr>
          <p:cNvPr id="4" name="Rektangel 3"/>
          <p:cNvSpPr/>
          <p:nvPr userDrawn="1"/>
        </p:nvSpPr>
        <p:spPr>
          <a:xfrm>
            <a:off x="0" y="0"/>
            <a:ext cx="9144000" cy="6104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961495"/>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32646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449263" y="6356350"/>
            <a:ext cx="347927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4140200" y="6356350"/>
            <a:ext cx="931333"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algn="ctr"/>
            <a:fld id="{E4A5AC54-C32D-48E4-8791-AB5FE42E9FDE}" type="slidenum">
              <a:rPr lang="sv-SE" smtClean="0"/>
              <a:pPr algn="ctr"/>
              <a:t>‹#›</a:t>
            </a:fld>
            <a:endParaRPr lang="sv-SE" dirty="0"/>
          </a:p>
        </p:txBody>
      </p:sp>
      <p:pic>
        <p:nvPicPr>
          <p:cNvPr id="7" name="Bildobjekt 6" descr="MND-CMYK_BLACK_RED_.eps"/>
          <p:cNvPicPr>
            <a:picLocks noChangeAspect="1"/>
          </p:cNvPicPr>
          <p:nvPr/>
        </p:nvPicPr>
        <p:blipFill>
          <a:blip r:embed="rId18"/>
          <a:stretch>
            <a:fillRect/>
          </a:stretch>
        </p:blipFill>
        <p:spPr>
          <a:xfrm>
            <a:off x="7145866" y="6356350"/>
            <a:ext cx="1540933" cy="233475"/>
          </a:xfrm>
          <a:prstGeom prst="rect">
            <a:avLst/>
          </a:prstGeom>
        </p:spPr>
      </p:pic>
      <p:cxnSp>
        <p:nvCxnSpPr>
          <p:cNvPr id="9" name="Rak 8"/>
          <p:cNvCxnSpPr/>
          <p:nvPr/>
        </p:nvCxnSpPr>
        <p:spPr>
          <a:xfrm>
            <a:off x="457200" y="6197075"/>
            <a:ext cx="8229600"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3" name="Rak 12"/>
          <p:cNvCxnSpPr/>
          <p:nvPr/>
        </p:nvCxnSpPr>
        <p:spPr>
          <a:xfrm>
            <a:off x="457200" y="1346200"/>
            <a:ext cx="8229600" cy="1588"/>
          </a:xfrm>
          <a:prstGeom prst="line">
            <a:avLst/>
          </a:prstGeom>
          <a:ln w="9525" cap="flat" cmpd="sng" algn="ctr">
            <a:solidFill>
              <a:schemeClr val="tx1">
                <a:alpha val="30000"/>
              </a:schemeClr>
            </a:solidFill>
            <a:prstDash val="dot"/>
            <a:round/>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2" r:id="rId5"/>
    <p:sldLayoutId id="2147483664" r:id="rId6"/>
    <p:sldLayoutId id="2147483652" r:id="rId7"/>
    <p:sldLayoutId id="2147483655" r:id="rId8"/>
    <p:sldLayoutId id="2147483663" r:id="rId9"/>
    <p:sldLayoutId id="2147483661" r:id="rId10"/>
    <p:sldLayoutId id="2147483653" r:id="rId11"/>
    <p:sldLayoutId id="2147483654" r:id="rId12"/>
    <p:sldLayoutId id="2147483656" r:id="rId13"/>
    <p:sldLayoutId id="2147483657" r:id="rId14"/>
    <p:sldLayoutId id="2147483658" r:id="rId15"/>
    <p:sldLayoutId id="2147483659" r:id="rId16"/>
  </p:sldLayoutIdLst>
  <p:txStyles>
    <p:titleStyle>
      <a:lvl1pPr algn="l" defTabSz="457200" rtl="0" eaLnBrk="1" latinLnBrk="0" hangingPunct="1">
        <a:spcBef>
          <a:spcPct val="0"/>
        </a:spcBef>
        <a:buNone/>
        <a:defRPr sz="2500" b="1" kern="1200" cap="all">
          <a:solidFill>
            <a:srgbClr val="D53D21"/>
          </a:solidFill>
          <a:latin typeface="Arial"/>
          <a:ea typeface="+mj-ea"/>
          <a:cs typeface="Arial"/>
        </a:defRPr>
      </a:lvl1pPr>
    </p:titleStyle>
    <p:bodyStyle>
      <a:lvl1pPr marL="342900" indent="-342900" algn="l" defTabSz="457200" rtl="0" eaLnBrk="1" latinLnBrk="0" hangingPunct="1">
        <a:spcBef>
          <a:spcPct val="20000"/>
        </a:spcBef>
        <a:buClr>
          <a:srgbClr val="333333"/>
        </a:buClr>
        <a:buFont typeface="Arial"/>
        <a:buChar char="•"/>
        <a:defRPr sz="2100" kern="1200">
          <a:solidFill>
            <a:srgbClr val="333333"/>
          </a:solidFill>
          <a:latin typeface="Arial"/>
          <a:ea typeface="+mn-ea"/>
          <a:cs typeface="Arial"/>
        </a:defRPr>
      </a:lvl1pPr>
      <a:lvl2pPr marL="742950" indent="-285750" algn="l" defTabSz="457200" rtl="0" eaLnBrk="1" latinLnBrk="0" hangingPunct="1">
        <a:spcBef>
          <a:spcPct val="20000"/>
        </a:spcBef>
        <a:buClr>
          <a:srgbClr val="333333"/>
        </a:buClr>
        <a:buFont typeface="Arial"/>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33333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333333"/>
        </a:buClr>
        <a:buFont typeface="Wingdings" charset="2"/>
        <a:buChar char="§"/>
        <a:defRPr sz="1800" kern="1200">
          <a:solidFill>
            <a:srgbClr val="333333"/>
          </a:solidFill>
          <a:latin typeface="Arial"/>
          <a:ea typeface="+mn-ea"/>
          <a:cs typeface="Arial"/>
        </a:defRPr>
      </a:lvl4pPr>
      <a:lvl5pPr marL="2057400" indent="-228600" algn="l" defTabSz="457200" rtl="0" eaLnBrk="1" latinLnBrk="0" hangingPunct="1">
        <a:spcBef>
          <a:spcPct val="20000"/>
        </a:spcBef>
        <a:buClr>
          <a:srgbClr val="333333"/>
        </a:buClr>
        <a:buFont typeface="Wingdings" charset="2"/>
        <a:buChar char="§"/>
        <a:defRPr sz="18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19.png"/><Relationship Id="rId1" Type="http://schemas.microsoft.com/office/2007/relationships/media" Target="file://localhost/Users/jonathanpbean/Downloads/Newsdesk%20(2).mov" TargetMode="External"/><Relationship Id="rId2" Type="http://schemas.openxmlformats.org/officeDocument/2006/relationships/video" Target="file://localhost/Users/jonathanpbean/Downloads/Newsdesk%20(2).m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Jonathan.bean@mynewsdes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personalizemedia.com/garys-social-media-count/" TargetMode="Externa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smtClean="0"/>
              <a:t>Content</a:t>
            </a:r>
            <a:r>
              <a:rPr lang="sv-SE" dirty="0" smtClean="0"/>
              <a:t> Marketing </a:t>
            </a:r>
            <a:endParaRPr lang="sv-SE" dirty="0"/>
          </a:p>
        </p:txBody>
      </p:sp>
      <p:sp>
        <p:nvSpPr>
          <p:cNvPr id="3" name="Underrubrik 2"/>
          <p:cNvSpPr>
            <a:spLocks noGrp="1"/>
          </p:cNvSpPr>
          <p:nvPr>
            <p:ph type="subTitle" idx="1"/>
          </p:nvPr>
        </p:nvSpPr>
        <p:spPr/>
        <p:txBody>
          <a:bodyPr/>
          <a:lstStyle/>
          <a:p>
            <a:r>
              <a:rPr lang="sv-SE" dirty="0" smtClean="0"/>
              <a:t>Presentation at </a:t>
            </a:r>
            <a:r>
              <a:rPr lang="sv-SE" dirty="0" err="1" smtClean="0"/>
              <a:t>Procomm</a:t>
            </a:r>
            <a:r>
              <a:rPr lang="sv-SE" dirty="0" smtClean="0"/>
              <a:t> Day 2011, </a:t>
            </a:r>
            <a:r>
              <a:rPr lang="sv-SE" dirty="0" err="1" smtClean="0"/>
              <a:t>Helsinki</a:t>
            </a:r>
            <a:r>
              <a:rPr lang="sv-SE" dirty="0" smtClean="0"/>
              <a:t> by @</a:t>
            </a:r>
            <a:r>
              <a:rPr lang="sv-SE" dirty="0" err="1" smtClean="0"/>
              <a:t>jonobean</a:t>
            </a:r>
            <a:r>
              <a:rPr lang="sv-SE" dirty="0" smtClean="0"/>
              <a:t>, </a:t>
            </a:r>
            <a:endParaRPr lang="sv-SE" dirty="0"/>
          </a:p>
        </p:txBody>
      </p:sp>
    </p:spTree>
    <p:extLst>
      <p:ext uri="{BB962C8B-B14F-4D97-AF65-F5344CB8AC3E}">
        <p14:creationId xmlns:p14="http://schemas.microsoft.com/office/powerpoint/2010/main" val="16465554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 Levels -  Creation &amp; Distribution</a:t>
            </a:r>
            <a:endParaRPr lang="en-US" dirty="0"/>
          </a:p>
        </p:txBody>
      </p:sp>
      <p:pic>
        <p:nvPicPr>
          <p:cNvPr id="4" name="Content Placeholder 3" descr="Screen shot 2011-06-05 at 5.21.56 PM.png"/>
          <p:cNvPicPr>
            <a:picLocks noGrp="1" noChangeAspect="1"/>
          </p:cNvPicPr>
          <p:nvPr>
            <p:ph idx="1"/>
          </p:nvPr>
        </p:nvPicPr>
        <p:blipFill>
          <a:blip r:embed="rId3"/>
          <a:srcRect t="-11570" b="-11570"/>
          <a:stretch>
            <a:fillRect/>
          </a:stretch>
        </p:blipFill>
        <p:spPr>
          <a:xfrm>
            <a:off x="457201" y="1229269"/>
            <a:ext cx="7271890" cy="4697398"/>
          </a:xfrm>
        </p:spPr>
      </p:pic>
      <p:pic>
        <p:nvPicPr>
          <p:cNvPr id="5" name="Picture 4" descr="Screen shot 2011-06-05 at 10.37.39 PM.png"/>
          <p:cNvPicPr>
            <a:picLocks noChangeAspect="1"/>
          </p:cNvPicPr>
          <p:nvPr/>
        </p:nvPicPr>
        <p:blipFill>
          <a:blip r:embed="rId4"/>
          <a:stretch>
            <a:fillRect/>
          </a:stretch>
        </p:blipFill>
        <p:spPr>
          <a:xfrm>
            <a:off x="0" y="5786967"/>
            <a:ext cx="9144000" cy="27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is my </a:t>
            </a:r>
            <a:r>
              <a:rPr lang="sv-SE" dirty="0" err="1" smtClean="0"/>
              <a:t>Content</a:t>
            </a:r>
            <a:r>
              <a:rPr lang="sv-SE" dirty="0" smtClean="0"/>
              <a:t> </a:t>
            </a:r>
            <a:r>
              <a:rPr lang="sv-SE" dirty="0" err="1" smtClean="0"/>
              <a:t>strategy</a:t>
            </a:r>
            <a:r>
              <a:rPr lang="sv-SE" dirty="0" smtClean="0"/>
              <a:t>?</a:t>
            </a:r>
            <a:endParaRPr lang="sv-SE" dirty="0"/>
          </a:p>
        </p:txBody>
      </p:sp>
      <p:sp>
        <p:nvSpPr>
          <p:cNvPr id="3" name="Content Placeholder 2"/>
          <p:cNvSpPr>
            <a:spLocks noGrp="1"/>
          </p:cNvSpPr>
          <p:nvPr>
            <p:ph idx="1"/>
          </p:nvPr>
        </p:nvSpPr>
        <p:spPr>
          <a:xfrm>
            <a:off x="457199" y="1542058"/>
            <a:ext cx="6377175" cy="4387272"/>
          </a:xfrm>
        </p:spPr>
        <p:txBody>
          <a:bodyPr>
            <a:normAutofit fontScale="77500" lnSpcReduction="20000"/>
          </a:bodyPr>
          <a:lstStyle/>
          <a:p>
            <a:endParaRPr lang="sv-SE" dirty="0" smtClean="0"/>
          </a:p>
          <a:p>
            <a:endParaRPr lang="sv-SE" sz="2400" b="1" dirty="0" smtClean="0"/>
          </a:p>
          <a:p>
            <a:pPr>
              <a:buNone/>
            </a:pPr>
            <a:r>
              <a:rPr lang="sv-SE" sz="2400" b="1" dirty="0" err="1" smtClean="0"/>
              <a:t>Some</a:t>
            </a:r>
            <a:r>
              <a:rPr lang="sv-SE" sz="2400" b="1" dirty="0" smtClean="0"/>
              <a:t> </a:t>
            </a:r>
            <a:r>
              <a:rPr lang="sv-SE" sz="2400" b="1" dirty="0" err="1" smtClean="0"/>
              <a:t>useful</a:t>
            </a:r>
            <a:r>
              <a:rPr lang="sv-SE" sz="2400" b="1" dirty="0" smtClean="0"/>
              <a:t> </a:t>
            </a:r>
            <a:r>
              <a:rPr lang="sv-SE" sz="2400" b="1" dirty="0" err="1" smtClean="0"/>
              <a:t>questions</a:t>
            </a:r>
            <a:r>
              <a:rPr lang="sv-SE" sz="2400" b="1" dirty="0" smtClean="0"/>
              <a:t> to start with:</a:t>
            </a:r>
          </a:p>
          <a:p>
            <a:pPr>
              <a:buNone/>
            </a:pPr>
            <a:endParaRPr lang="sv-SE" sz="2400" b="1" dirty="0" smtClean="0"/>
          </a:p>
          <a:p>
            <a:pPr lvl="1">
              <a:buNone/>
            </a:pPr>
            <a:r>
              <a:rPr lang="sv-SE" sz="2400" dirty="0" err="1" smtClean="0">
                <a:latin typeface="Arial" pitchFamily="34" charset="0"/>
                <a:cs typeface="Arial" pitchFamily="34" charset="0"/>
              </a:rPr>
              <a:t>How</a:t>
            </a:r>
            <a:r>
              <a:rPr lang="sv-SE" sz="2400" dirty="0" smtClean="0">
                <a:latin typeface="Arial" pitchFamily="34" charset="0"/>
                <a:cs typeface="Arial" pitchFamily="34" charset="0"/>
              </a:rPr>
              <a:t> is my </a:t>
            </a:r>
            <a:r>
              <a:rPr lang="sv-SE" sz="2400" dirty="0" err="1" smtClean="0">
                <a:latin typeface="Arial" pitchFamily="34" charset="0"/>
                <a:cs typeface="Arial" pitchFamily="34" charset="0"/>
              </a:rPr>
              <a:t>content</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being</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generated</a:t>
            </a:r>
            <a:r>
              <a:rPr lang="sv-SE" sz="2400" dirty="0" smtClean="0">
                <a:latin typeface="Arial" pitchFamily="34" charset="0"/>
                <a:cs typeface="Arial" pitchFamily="34" charset="0"/>
              </a:rPr>
              <a:t>?</a:t>
            </a:r>
          </a:p>
          <a:p>
            <a:pPr lvl="1">
              <a:buNone/>
            </a:pPr>
            <a:endParaRPr lang="sv-SE" sz="2400" dirty="0" smtClean="0">
              <a:latin typeface="Arial" pitchFamily="34" charset="0"/>
              <a:cs typeface="Arial" pitchFamily="34" charset="0"/>
            </a:endParaRPr>
          </a:p>
          <a:p>
            <a:pPr lvl="1">
              <a:buNone/>
            </a:pPr>
            <a:r>
              <a:rPr lang="sv-SE" sz="2400" dirty="0" smtClean="0">
                <a:latin typeface="Arial" pitchFamily="34" charset="0"/>
                <a:cs typeface="Arial" pitchFamily="34" charset="0"/>
              </a:rPr>
              <a:t>Who is </a:t>
            </a:r>
            <a:r>
              <a:rPr lang="sv-SE" sz="2400" dirty="0" err="1" smtClean="0">
                <a:latin typeface="Arial" pitchFamily="34" charset="0"/>
                <a:cs typeface="Arial" pitchFamily="34" charset="0"/>
              </a:rPr>
              <a:t>generating</a:t>
            </a:r>
            <a:r>
              <a:rPr lang="sv-SE" sz="2400" dirty="0" smtClean="0">
                <a:latin typeface="Arial" pitchFamily="34" charset="0"/>
                <a:cs typeface="Arial" pitchFamily="34" charset="0"/>
              </a:rPr>
              <a:t> my </a:t>
            </a:r>
            <a:r>
              <a:rPr lang="sv-SE" sz="2400" dirty="0" err="1" smtClean="0">
                <a:latin typeface="Arial" pitchFamily="34" charset="0"/>
                <a:cs typeface="Arial" pitchFamily="34" charset="0"/>
              </a:rPr>
              <a:t>content</a:t>
            </a:r>
            <a:r>
              <a:rPr lang="sv-SE" sz="2400" dirty="0" smtClean="0">
                <a:latin typeface="Arial" pitchFamily="34" charset="0"/>
                <a:cs typeface="Arial" pitchFamily="34" charset="0"/>
              </a:rPr>
              <a:t>?</a:t>
            </a:r>
          </a:p>
          <a:p>
            <a:pPr lvl="1">
              <a:buNone/>
            </a:pPr>
            <a:endParaRPr lang="sv-SE" sz="2400" dirty="0" smtClean="0">
              <a:latin typeface="Arial" pitchFamily="34" charset="0"/>
              <a:cs typeface="Arial" pitchFamily="34" charset="0"/>
            </a:endParaRPr>
          </a:p>
          <a:p>
            <a:pPr lvl="1">
              <a:buNone/>
            </a:pPr>
            <a:r>
              <a:rPr lang="sv-SE" sz="2400" dirty="0" smtClean="0">
                <a:latin typeface="Arial" pitchFamily="34" charset="0"/>
                <a:cs typeface="Arial" pitchFamily="34" charset="0"/>
              </a:rPr>
              <a:t>Am I </a:t>
            </a:r>
            <a:r>
              <a:rPr lang="sv-SE" sz="2400" dirty="0" err="1" smtClean="0">
                <a:latin typeface="Arial" pitchFamily="34" charset="0"/>
                <a:cs typeface="Arial" pitchFamily="34" charset="0"/>
              </a:rPr>
              <a:t>using</a:t>
            </a:r>
            <a:r>
              <a:rPr lang="sv-SE" sz="2400" dirty="0" smtClean="0">
                <a:latin typeface="Arial" pitchFamily="34" charset="0"/>
                <a:cs typeface="Arial" pitchFamily="34" charset="0"/>
              </a:rPr>
              <a:t> multiple formats?</a:t>
            </a:r>
          </a:p>
          <a:p>
            <a:pPr lvl="1">
              <a:buNone/>
            </a:pPr>
            <a:endParaRPr lang="sv-SE" sz="2400" dirty="0" smtClean="0">
              <a:latin typeface="Arial" pitchFamily="34" charset="0"/>
              <a:cs typeface="Arial" pitchFamily="34" charset="0"/>
            </a:endParaRPr>
          </a:p>
          <a:p>
            <a:pPr lvl="1">
              <a:buNone/>
            </a:pPr>
            <a:r>
              <a:rPr lang="sv-SE" sz="2400" dirty="0" smtClean="0">
                <a:latin typeface="Arial" pitchFamily="34" charset="0"/>
                <a:cs typeface="Arial" pitchFamily="34" charset="0"/>
              </a:rPr>
              <a:t>Am I </a:t>
            </a:r>
            <a:r>
              <a:rPr lang="sv-SE" sz="2400" dirty="0" err="1" smtClean="0">
                <a:latin typeface="Arial" pitchFamily="34" charset="0"/>
                <a:cs typeface="Arial" pitchFamily="34" charset="0"/>
              </a:rPr>
              <a:t>making</a:t>
            </a:r>
            <a:r>
              <a:rPr lang="sv-SE" sz="2400" dirty="0" smtClean="0">
                <a:latin typeface="Arial" pitchFamily="34" charset="0"/>
                <a:cs typeface="Arial" pitchFamily="34" charset="0"/>
              </a:rPr>
              <a:t> my </a:t>
            </a:r>
            <a:r>
              <a:rPr lang="sv-SE" sz="2400" dirty="0" err="1" smtClean="0">
                <a:latin typeface="Arial" pitchFamily="34" charset="0"/>
                <a:cs typeface="Arial" pitchFamily="34" charset="0"/>
              </a:rPr>
              <a:t>content</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accessible</a:t>
            </a:r>
            <a:r>
              <a:rPr lang="sv-SE" sz="2400" dirty="0" smtClean="0">
                <a:latin typeface="Arial" pitchFamily="34" charset="0"/>
                <a:cs typeface="Arial" pitchFamily="34" charset="0"/>
              </a:rPr>
              <a:t>?</a:t>
            </a:r>
          </a:p>
          <a:p>
            <a:pPr lvl="1">
              <a:buNone/>
            </a:pPr>
            <a:endParaRPr lang="sv-SE" sz="2400" dirty="0" smtClean="0">
              <a:latin typeface="Arial" pitchFamily="34" charset="0"/>
              <a:cs typeface="Arial" pitchFamily="34" charset="0"/>
            </a:endParaRPr>
          </a:p>
          <a:p>
            <a:pPr lvl="1">
              <a:buNone/>
            </a:pPr>
            <a:r>
              <a:rPr lang="sv-SE" sz="2400" dirty="0" smtClean="0">
                <a:latin typeface="Arial" pitchFamily="34" charset="0"/>
                <a:cs typeface="Arial" pitchFamily="34" charset="0"/>
              </a:rPr>
              <a:t>Am I </a:t>
            </a:r>
            <a:r>
              <a:rPr lang="sv-SE" sz="2400" dirty="0" err="1" smtClean="0">
                <a:latin typeface="Arial" pitchFamily="34" charset="0"/>
                <a:cs typeface="Arial" pitchFamily="34" charset="0"/>
              </a:rPr>
              <a:t>making</a:t>
            </a:r>
            <a:r>
              <a:rPr lang="sv-SE" sz="2400" dirty="0" smtClean="0">
                <a:latin typeface="Arial" pitchFamily="34" charset="0"/>
                <a:cs typeface="Arial" pitchFamily="34" charset="0"/>
              </a:rPr>
              <a:t> my </a:t>
            </a:r>
            <a:r>
              <a:rPr lang="sv-SE" sz="2400" dirty="0" err="1" smtClean="0">
                <a:latin typeface="Arial" pitchFamily="34" charset="0"/>
                <a:cs typeface="Arial" pitchFamily="34" charset="0"/>
              </a:rPr>
              <a:t>content</a:t>
            </a:r>
            <a:r>
              <a:rPr lang="sv-SE" sz="2400" dirty="0" smtClean="0">
                <a:latin typeface="Arial" pitchFamily="34" charset="0"/>
                <a:cs typeface="Arial" pitchFamily="34" charset="0"/>
              </a:rPr>
              <a:t> easy to </a:t>
            </a:r>
            <a:r>
              <a:rPr lang="sv-SE" sz="2400" dirty="0" err="1" smtClean="0">
                <a:latin typeface="Arial" pitchFamily="34" charset="0"/>
                <a:cs typeface="Arial" pitchFamily="34" charset="0"/>
              </a:rPr>
              <a:t>view</a:t>
            </a:r>
            <a:r>
              <a:rPr lang="sv-SE" sz="2400" dirty="0" smtClean="0">
                <a:latin typeface="Arial" pitchFamily="34" charset="0"/>
                <a:cs typeface="Arial" pitchFamily="34" charset="0"/>
              </a:rPr>
              <a:t>?</a:t>
            </a:r>
          </a:p>
          <a:p>
            <a:pPr lvl="1">
              <a:buNone/>
            </a:pPr>
            <a:endParaRPr lang="sv-SE" sz="2400" dirty="0" smtClean="0">
              <a:latin typeface="Arial" pitchFamily="34" charset="0"/>
              <a:cs typeface="Arial" pitchFamily="34" charset="0"/>
            </a:endParaRPr>
          </a:p>
          <a:p>
            <a:pPr lvl="1">
              <a:buNone/>
            </a:pPr>
            <a:r>
              <a:rPr lang="sv-SE" sz="2400" dirty="0" smtClean="0">
                <a:latin typeface="Arial" pitchFamily="34" charset="0"/>
                <a:cs typeface="Arial" pitchFamily="34" charset="0"/>
              </a:rPr>
              <a:t>Am I </a:t>
            </a:r>
            <a:r>
              <a:rPr lang="sv-SE" sz="2400" dirty="0" err="1" smtClean="0">
                <a:latin typeface="Arial" pitchFamily="34" charset="0"/>
                <a:cs typeface="Arial" pitchFamily="34" charset="0"/>
              </a:rPr>
              <a:t>making</a:t>
            </a:r>
            <a:r>
              <a:rPr lang="sv-SE" sz="2400" dirty="0" smtClean="0">
                <a:latin typeface="Arial" pitchFamily="34" charset="0"/>
                <a:cs typeface="Arial" pitchFamily="34" charset="0"/>
              </a:rPr>
              <a:t> my </a:t>
            </a:r>
            <a:r>
              <a:rPr lang="sv-SE" sz="2400" dirty="0" err="1" smtClean="0">
                <a:latin typeface="Arial" pitchFamily="34" charset="0"/>
                <a:cs typeface="Arial" pitchFamily="34" charset="0"/>
              </a:rPr>
              <a:t>content</a:t>
            </a:r>
            <a:r>
              <a:rPr lang="sv-SE" sz="2400" dirty="0" smtClean="0">
                <a:latin typeface="Arial" pitchFamily="34" charset="0"/>
                <a:cs typeface="Arial" pitchFamily="34" charset="0"/>
              </a:rPr>
              <a:t> easy to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share</a:t>
            </a:r>
            <a:r>
              <a:rPr lang="sv-SE" sz="2400" dirty="0" smtClean="0">
                <a:latin typeface="Arial" pitchFamily="34" charset="0"/>
                <a:cs typeface="Arial" pitchFamily="34" charset="0"/>
              </a:rPr>
              <a:t>?</a:t>
            </a:r>
            <a:endParaRPr lang="sv-SE" sz="2400" dirty="0">
              <a:latin typeface="Arial" pitchFamily="34" charset="0"/>
              <a:cs typeface="Arial" pitchFamily="34" charset="0"/>
            </a:endParaRPr>
          </a:p>
        </p:txBody>
      </p:sp>
      <p:sp>
        <p:nvSpPr>
          <p:cNvPr id="4" name="textruta 3"/>
          <p:cNvSpPr txBox="1"/>
          <p:nvPr/>
        </p:nvSpPr>
        <p:spPr>
          <a:xfrm>
            <a:off x="6834374" y="1857364"/>
            <a:ext cx="1602752" cy="7786747"/>
          </a:xfrm>
          <a:prstGeom prst="rect">
            <a:avLst/>
          </a:prstGeom>
          <a:noFill/>
          <a:effectLst>
            <a:outerShdw blurRad="50800" dist="38100" dir="2700000" algn="tl" rotWithShape="0">
              <a:prstClr val="black">
                <a:alpha val="40000"/>
              </a:prstClr>
            </a:outerShdw>
          </a:effectLst>
        </p:spPr>
        <p:txBody>
          <a:bodyPr wrap="square" rtlCol="0">
            <a:spAutoFit/>
          </a:bodyPr>
          <a:lstStyle/>
          <a:p>
            <a:r>
              <a:rPr lang="sv-SE" sz="25000" dirty="0" smtClean="0">
                <a:solidFill>
                  <a:srgbClr val="FD9203"/>
                </a:solidFill>
                <a:latin typeface="Snap ITC" pitchFamily="82" charset="0"/>
              </a:rPr>
              <a:t>?</a:t>
            </a:r>
            <a:endParaRPr lang="sv-SE" sz="25000" dirty="0">
              <a:solidFill>
                <a:srgbClr val="FD9203"/>
              </a:solidFill>
              <a:latin typeface="Snap ITC" pitchFamily="82"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is my </a:t>
            </a:r>
            <a:r>
              <a:rPr lang="sv-SE" dirty="0" err="1" smtClean="0"/>
              <a:t>engagement</a:t>
            </a:r>
            <a:r>
              <a:rPr lang="sv-SE" dirty="0" smtClean="0"/>
              <a:t> </a:t>
            </a:r>
            <a:r>
              <a:rPr lang="sv-SE" dirty="0" err="1" smtClean="0"/>
              <a:t>strategy</a:t>
            </a:r>
            <a:r>
              <a:rPr lang="sv-SE" dirty="0" smtClean="0"/>
              <a:t>?</a:t>
            </a:r>
            <a:endParaRPr lang="sv-SE" dirty="0"/>
          </a:p>
        </p:txBody>
      </p:sp>
      <p:sp>
        <p:nvSpPr>
          <p:cNvPr id="3" name="Content Placeholder 2"/>
          <p:cNvSpPr>
            <a:spLocks noGrp="1"/>
          </p:cNvSpPr>
          <p:nvPr>
            <p:ph idx="1"/>
          </p:nvPr>
        </p:nvSpPr>
        <p:spPr>
          <a:xfrm>
            <a:off x="457200" y="1511822"/>
            <a:ext cx="7686700" cy="3899962"/>
          </a:xfrm>
        </p:spPr>
        <p:txBody>
          <a:bodyPr>
            <a:normAutofit lnSpcReduction="10000"/>
          </a:bodyPr>
          <a:lstStyle/>
          <a:p>
            <a:endParaRPr lang="sv-SE" dirty="0" smtClean="0"/>
          </a:p>
          <a:p>
            <a:pPr>
              <a:buNone/>
            </a:pPr>
            <a:r>
              <a:rPr lang="sv-SE" sz="2000" b="1" dirty="0" smtClean="0"/>
              <a:t>The 3 </a:t>
            </a:r>
            <a:r>
              <a:rPr lang="sv-SE" sz="2000" b="1" dirty="0" err="1" smtClean="0"/>
              <a:t>I’s</a:t>
            </a:r>
            <a:r>
              <a:rPr lang="sv-SE" sz="2000" b="1" dirty="0" smtClean="0"/>
              <a:t> of </a:t>
            </a:r>
            <a:r>
              <a:rPr lang="sv-SE" sz="2000" b="1" dirty="0" err="1" smtClean="0"/>
              <a:t>engagement</a:t>
            </a:r>
            <a:r>
              <a:rPr lang="sv-SE" sz="2000" b="1" dirty="0" smtClean="0"/>
              <a:t>:</a:t>
            </a:r>
          </a:p>
          <a:p>
            <a:pPr>
              <a:buNone/>
            </a:pPr>
            <a:endParaRPr lang="sv-SE" dirty="0" smtClean="0"/>
          </a:p>
          <a:p>
            <a:pPr>
              <a:buNone/>
            </a:pPr>
            <a:r>
              <a:rPr lang="sv-SE" b="1" dirty="0" smtClean="0"/>
              <a:t>INTERACTION</a:t>
            </a:r>
          </a:p>
          <a:p>
            <a:pPr>
              <a:buNone/>
            </a:pPr>
            <a:r>
              <a:rPr lang="sv-SE" dirty="0" smtClean="0"/>
              <a:t>The action a person </a:t>
            </a:r>
            <a:r>
              <a:rPr lang="sv-SE" dirty="0" err="1" smtClean="0"/>
              <a:t>takes</a:t>
            </a:r>
            <a:r>
              <a:rPr lang="sv-SE" dirty="0" smtClean="0"/>
              <a:t> </a:t>
            </a:r>
            <a:r>
              <a:rPr lang="sv-SE" dirty="0" err="1" smtClean="0"/>
              <a:t>whilst</a:t>
            </a:r>
            <a:r>
              <a:rPr lang="sv-SE" dirty="0" smtClean="0"/>
              <a:t> present at </a:t>
            </a:r>
            <a:r>
              <a:rPr lang="sv-SE" dirty="0" err="1" smtClean="0"/>
              <a:t>those</a:t>
            </a:r>
            <a:r>
              <a:rPr lang="sv-SE" dirty="0" smtClean="0"/>
              <a:t> touch points</a:t>
            </a:r>
          </a:p>
          <a:p>
            <a:pPr>
              <a:buNone/>
            </a:pPr>
            <a:endParaRPr lang="sv-SE" dirty="0" smtClean="0"/>
          </a:p>
          <a:p>
            <a:pPr>
              <a:buNone/>
            </a:pPr>
            <a:r>
              <a:rPr lang="sv-SE" b="1" dirty="0" smtClean="0"/>
              <a:t>INTIMACY</a:t>
            </a:r>
          </a:p>
          <a:p>
            <a:pPr>
              <a:buNone/>
            </a:pPr>
            <a:r>
              <a:rPr lang="sv-SE" dirty="0" smtClean="0"/>
              <a:t>The </a:t>
            </a:r>
            <a:r>
              <a:rPr lang="sv-SE" dirty="0" err="1" smtClean="0"/>
              <a:t>affection</a:t>
            </a:r>
            <a:r>
              <a:rPr lang="sv-SE" dirty="0" smtClean="0"/>
              <a:t> a person </a:t>
            </a:r>
            <a:r>
              <a:rPr lang="sv-SE" dirty="0" err="1" smtClean="0"/>
              <a:t>holds</a:t>
            </a:r>
            <a:r>
              <a:rPr lang="sv-SE" dirty="0" smtClean="0"/>
              <a:t> for a brand</a:t>
            </a:r>
          </a:p>
          <a:p>
            <a:pPr>
              <a:buNone/>
            </a:pPr>
            <a:endParaRPr lang="sv-SE" dirty="0" smtClean="0"/>
          </a:p>
          <a:p>
            <a:pPr>
              <a:buNone/>
            </a:pPr>
            <a:r>
              <a:rPr lang="sv-SE" b="1" dirty="0" smtClean="0"/>
              <a:t>INFLUENCE</a:t>
            </a:r>
          </a:p>
          <a:p>
            <a:pPr>
              <a:buNone/>
            </a:pPr>
            <a:r>
              <a:rPr lang="sv-SE" dirty="0" smtClean="0"/>
              <a:t>The </a:t>
            </a:r>
            <a:r>
              <a:rPr lang="sv-SE" dirty="0" err="1" smtClean="0"/>
              <a:t>likelihood</a:t>
            </a:r>
            <a:r>
              <a:rPr lang="sv-SE" dirty="0" smtClean="0"/>
              <a:t> a person is to </a:t>
            </a:r>
            <a:r>
              <a:rPr lang="sv-SE" dirty="0" err="1" smtClean="0"/>
              <a:t>advocate</a:t>
            </a:r>
            <a:r>
              <a:rPr lang="sv-SE" dirty="0" smtClean="0"/>
              <a:t> on </a:t>
            </a:r>
            <a:r>
              <a:rPr lang="sv-SE" dirty="0" err="1" smtClean="0"/>
              <a:t>behalf</a:t>
            </a:r>
            <a:r>
              <a:rPr lang="sv-SE" dirty="0" smtClean="0"/>
              <a:t> of a brand</a:t>
            </a:r>
            <a:endParaRPr lang="sv-SE"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61495"/>
          </a:xfrm>
        </p:spPr>
        <p:txBody>
          <a:bodyPr/>
          <a:lstStyle/>
          <a:p>
            <a:r>
              <a:rPr lang="en-US" dirty="0" smtClean="0"/>
              <a:t>Where is content found in my </a:t>
            </a:r>
            <a:r>
              <a:rPr lang="en-US" dirty="0" err="1" smtClean="0"/>
              <a:t>organisation</a:t>
            </a:r>
            <a:r>
              <a:rPr lang="en-US" dirty="0" smtClean="0"/>
              <a:t>?</a:t>
            </a:r>
            <a:endParaRPr lang="en-US" dirty="0"/>
          </a:p>
        </p:txBody>
      </p:sp>
      <p:pic>
        <p:nvPicPr>
          <p:cNvPr id="4" name="Content Placeholder 3" descr="crowdsourcing3.jpeg"/>
          <p:cNvPicPr>
            <a:picLocks noGrp="1" noChangeAspect="1"/>
          </p:cNvPicPr>
          <p:nvPr>
            <p:ph idx="1"/>
          </p:nvPr>
        </p:nvPicPr>
        <p:blipFill>
          <a:blip r:embed="rId2"/>
          <a:srcRect l="-6511" r="-6511"/>
          <a:stretch>
            <a:fillRect/>
          </a:stretch>
        </p:blipFill>
        <p:spPr>
          <a:xfrm>
            <a:off x="457200" y="1316847"/>
            <a:ext cx="7560296" cy="4883699"/>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job is it to produce content</a:t>
            </a:r>
            <a:endParaRPr lang="en-US" dirty="0"/>
          </a:p>
        </p:txBody>
      </p:sp>
      <p:sp>
        <p:nvSpPr>
          <p:cNvPr id="3" name="Content Placeholder 2"/>
          <p:cNvSpPr>
            <a:spLocks noGrp="1"/>
          </p:cNvSpPr>
          <p:nvPr>
            <p:ph idx="1"/>
          </p:nvPr>
        </p:nvSpPr>
        <p:spPr>
          <a:xfrm>
            <a:off x="0" y="1600200"/>
            <a:ext cx="9144000" cy="4326467"/>
          </a:xfrm>
        </p:spPr>
        <p:txBody>
          <a:bodyPr/>
          <a:lstStyle/>
          <a:p>
            <a:pPr>
              <a:buNone/>
            </a:pPr>
            <a:r>
              <a:rPr lang="sv-SE" sz="2400" b="1" dirty="0" smtClean="0"/>
              <a:t>Who is your CEO?</a:t>
            </a:r>
          </a:p>
          <a:p>
            <a:pPr>
              <a:buNone/>
            </a:pPr>
            <a:r>
              <a:rPr lang="sv-SE" dirty="0" err="1" smtClean="0"/>
              <a:t>Chief</a:t>
            </a:r>
            <a:r>
              <a:rPr lang="sv-SE" dirty="0" smtClean="0"/>
              <a:t> </a:t>
            </a:r>
            <a:r>
              <a:rPr lang="sv-SE" dirty="0" err="1" smtClean="0"/>
              <a:t>Editorial</a:t>
            </a:r>
            <a:r>
              <a:rPr lang="sv-SE" dirty="0" smtClean="0"/>
              <a:t> Officer</a:t>
            </a:r>
          </a:p>
          <a:p>
            <a:endParaRPr lang="sv-SE" dirty="0" smtClean="0"/>
          </a:p>
          <a:p>
            <a:pPr>
              <a:buNone/>
            </a:pPr>
            <a:r>
              <a:rPr lang="sv-SE" sz="2400" b="1" dirty="0" smtClean="0"/>
              <a:t>Who is your </a:t>
            </a:r>
            <a:r>
              <a:rPr lang="sv-SE" sz="2400" b="1" dirty="0" err="1" smtClean="0"/>
              <a:t>Chief</a:t>
            </a:r>
            <a:r>
              <a:rPr lang="sv-SE" sz="2400" b="1" dirty="0" smtClean="0"/>
              <a:t> </a:t>
            </a:r>
            <a:r>
              <a:rPr lang="sv-SE" sz="2400" b="1" dirty="0" err="1" smtClean="0"/>
              <a:t>Conversation</a:t>
            </a:r>
            <a:r>
              <a:rPr lang="sv-SE" sz="2400" b="1" dirty="0" smtClean="0"/>
              <a:t> Officer?</a:t>
            </a:r>
          </a:p>
          <a:p>
            <a:pPr>
              <a:buNone/>
            </a:pPr>
            <a:r>
              <a:rPr lang="sv-SE" dirty="0" smtClean="0"/>
              <a:t>Do you </a:t>
            </a:r>
            <a:r>
              <a:rPr lang="sv-SE" dirty="0" err="1" smtClean="0"/>
              <a:t>have</a:t>
            </a:r>
            <a:r>
              <a:rPr lang="sv-SE" dirty="0" smtClean="0"/>
              <a:t> </a:t>
            </a:r>
            <a:r>
              <a:rPr lang="sv-SE" dirty="0" err="1" smtClean="0"/>
              <a:t>one</a:t>
            </a:r>
            <a:r>
              <a:rPr lang="sv-SE" dirty="0" smtClean="0"/>
              <a:t> or </a:t>
            </a:r>
            <a:r>
              <a:rPr lang="sv-SE" dirty="0" err="1" smtClean="0"/>
              <a:t>many</a:t>
            </a:r>
            <a:r>
              <a:rPr lang="sv-SE" dirty="0" smtClean="0"/>
              <a:t>?</a:t>
            </a:r>
          </a:p>
          <a:p>
            <a:endParaRPr lang="sv-SE" dirty="0" smtClean="0"/>
          </a:p>
          <a:p>
            <a:pPr>
              <a:buNone/>
            </a:pPr>
            <a:r>
              <a:rPr lang="sv-SE" sz="2400" b="1" dirty="0" err="1" smtClean="0"/>
              <a:t>Where</a:t>
            </a:r>
            <a:r>
              <a:rPr lang="sv-SE" sz="2400" b="1" dirty="0" smtClean="0"/>
              <a:t> </a:t>
            </a:r>
            <a:r>
              <a:rPr lang="sv-SE" sz="2400" b="1" dirty="0" err="1" smtClean="0"/>
              <a:t>does</a:t>
            </a:r>
            <a:r>
              <a:rPr lang="sv-SE" sz="2400" b="1" dirty="0" smtClean="0"/>
              <a:t> </a:t>
            </a:r>
            <a:r>
              <a:rPr lang="sv-SE" sz="2400" b="1" dirty="0" err="1" smtClean="0"/>
              <a:t>content</a:t>
            </a:r>
            <a:r>
              <a:rPr lang="sv-SE" sz="2400" b="1" dirty="0" smtClean="0"/>
              <a:t> come from?</a:t>
            </a:r>
          </a:p>
          <a:p>
            <a:pPr>
              <a:buNone/>
            </a:pPr>
            <a:r>
              <a:rPr lang="sv-SE" dirty="0" smtClean="0"/>
              <a:t>Look </a:t>
            </a:r>
            <a:r>
              <a:rPr lang="sv-SE" dirty="0" err="1" smtClean="0"/>
              <a:t>internally</a:t>
            </a:r>
            <a:r>
              <a:rPr lang="sv-SE" dirty="0" smtClean="0"/>
              <a:t> - </a:t>
            </a:r>
            <a:r>
              <a:rPr lang="sv-SE" dirty="0" err="1" smtClean="0"/>
              <a:t>Clients</a:t>
            </a:r>
            <a:r>
              <a:rPr lang="sv-SE" dirty="0" smtClean="0"/>
              <a:t> Services, R&amp;D, </a:t>
            </a:r>
            <a:r>
              <a:rPr lang="sv-SE" dirty="0" err="1" smtClean="0"/>
              <a:t>Engineering</a:t>
            </a:r>
            <a:r>
              <a:rPr lang="sv-SE" dirty="0" smtClean="0"/>
              <a:t>, </a:t>
            </a:r>
            <a:r>
              <a:rPr lang="sv-SE" dirty="0" err="1" smtClean="0"/>
              <a:t>Sales</a:t>
            </a:r>
            <a:r>
              <a:rPr lang="sv-SE" dirty="0" smtClean="0"/>
              <a:t>, </a:t>
            </a:r>
            <a:r>
              <a:rPr lang="sv-SE" dirty="0" err="1" smtClean="0"/>
              <a:t>Production</a:t>
            </a:r>
            <a:r>
              <a:rPr lang="sv-SE" dirty="0" smtClean="0"/>
              <a:t> </a:t>
            </a:r>
            <a:r>
              <a:rPr lang="sv-SE" dirty="0" err="1" smtClean="0"/>
              <a:t>etc</a:t>
            </a:r>
            <a:r>
              <a:rPr lang="sv-SE" dirty="0" smtClean="0"/>
              <a:t>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Crowdsourcing</a:t>
            </a:r>
            <a:r>
              <a:rPr lang="en-US" dirty="0" smtClean="0"/>
              <a:t> &amp; </a:t>
            </a:r>
            <a:r>
              <a:rPr lang="en-US" dirty="0" err="1" smtClean="0"/>
              <a:t>Curating</a:t>
            </a:r>
            <a:r>
              <a:rPr lang="en-US" dirty="0" smtClean="0"/>
              <a:t> content</a:t>
            </a:r>
            <a:endParaRPr lang="en-US" dirty="0"/>
          </a:p>
        </p:txBody>
      </p:sp>
      <p:pic>
        <p:nvPicPr>
          <p:cNvPr id="4" name="Content Placeholder 3" descr="internetbillboards.jpeg"/>
          <p:cNvPicPr>
            <a:picLocks noGrp="1" noChangeAspect="1"/>
          </p:cNvPicPr>
          <p:nvPr>
            <p:ph idx="1"/>
          </p:nvPr>
        </p:nvPicPr>
        <p:blipFill>
          <a:blip r:embed="rId2"/>
          <a:srcRect l="-12704" r="-12704"/>
          <a:stretch>
            <a:fillRect/>
          </a:stretch>
        </p:blipFill>
        <p:spPr>
          <a:xfrm>
            <a:off x="0" y="1600200"/>
            <a:ext cx="7759203" cy="5012186"/>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OLD WORLD – </a:t>
            </a:r>
            <a:br>
              <a:rPr lang="en-US" dirty="0" smtClean="0"/>
            </a:br>
            <a:r>
              <a:rPr lang="en-US" dirty="0" smtClean="0"/>
              <a:t>THE COMMUNICATOR AS the Teacher</a:t>
            </a:r>
            <a:endParaRPr lang="en-US" dirty="0"/>
          </a:p>
        </p:txBody>
      </p:sp>
      <p:pic>
        <p:nvPicPr>
          <p:cNvPr id="8" name="Content Placeholder 7" descr="teacher_1434231c.jpeg"/>
          <p:cNvPicPr>
            <a:picLocks noGrp="1" noChangeAspect="1"/>
          </p:cNvPicPr>
          <p:nvPr>
            <p:ph idx="1"/>
          </p:nvPr>
        </p:nvPicPr>
        <p:blipFill>
          <a:blip r:embed="rId2"/>
          <a:srcRect t="-1581" b="-1581"/>
          <a:stretch>
            <a:fillRect/>
          </a:stretch>
        </p:blipFill>
        <p:spPr>
          <a:xfrm>
            <a:off x="866987" y="1236133"/>
            <a:ext cx="7819813" cy="5051339"/>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WORLD – </a:t>
            </a:r>
            <a:br>
              <a:rPr lang="en-US" dirty="0" smtClean="0"/>
            </a:br>
            <a:r>
              <a:rPr lang="en-US" dirty="0" smtClean="0"/>
              <a:t>all in the playground - Who’s in Your Gang</a:t>
            </a:r>
            <a:endParaRPr lang="en-US" dirty="0"/>
          </a:p>
        </p:txBody>
      </p:sp>
      <p:pic>
        <p:nvPicPr>
          <p:cNvPr id="4" name="Content Placeholder 3" descr="playground415.jpeg"/>
          <p:cNvPicPr>
            <a:picLocks noGrp="1" noChangeAspect="1"/>
          </p:cNvPicPr>
          <p:nvPr>
            <p:ph idx="1"/>
          </p:nvPr>
        </p:nvPicPr>
        <p:blipFill>
          <a:blip r:embed="rId3"/>
          <a:srcRect l="-6148" r="-6148"/>
          <a:stretch>
            <a:fillRect/>
          </a:stretch>
        </p:blipFill>
        <p:spPr>
          <a:xfrm>
            <a:off x="457201" y="1600201"/>
            <a:ext cx="6770302" cy="437338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 your </a:t>
            </a:r>
            <a:r>
              <a:rPr lang="en-US" dirty="0" err="1" smtClean="0"/>
              <a:t>Mynewsdesk</a:t>
            </a:r>
            <a:r>
              <a:rPr lang="en-US" dirty="0" smtClean="0"/>
              <a:t> newsroom </a:t>
            </a:r>
            <a:br>
              <a:rPr lang="en-US" dirty="0" smtClean="0"/>
            </a:br>
            <a:r>
              <a:rPr lang="en-US" dirty="0" smtClean="0"/>
              <a:t>- In 1o minutes you CAN</a:t>
            </a:r>
            <a:endParaRPr lang="en-US" dirty="0"/>
          </a:p>
        </p:txBody>
      </p:sp>
      <p:sp>
        <p:nvSpPr>
          <p:cNvPr id="3" name="Content Placeholder 2"/>
          <p:cNvSpPr>
            <a:spLocks noGrp="1"/>
          </p:cNvSpPr>
          <p:nvPr>
            <p:ph idx="1"/>
          </p:nvPr>
        </p:nvSpPr>
        <p:spPr>
          <a:xfrm>
            <a:off x="229508" y="1236134"/>
            <a:ext cx="8675421" cy="4901862"/>
          </a:xfrm>
        </p:spPr>
        <p:txBody>
          <a:bodyPr>
            <a:normAutofit fontScale="85000" lnSpcReduction="20000"/>
          </a:bodyPr>
          <a:lstStyle/>
          <a:p>
            <a:pPr>
              <a:buNone/>
            </a:pPr>
            <a:r>
              <a:rPr lang="en-US" dirty="0" smtClean="0"/>
              <a:t>Push content to your existing contacts / influencers (Email)</a:t>
            </a:r>
          </a:p>
          <a:p>
            <a:pPr>
              <a:buNone/>
            </a:pPr>
            <a:endParaRPr lang="en-US" dirty="0" smtClean="0"/>
          </a:p>
          <a:p>
            <a:pPr>
              <a:buNone/>
            </a:pPr>
            <a:r>
              <a:rPr lang="en-US" dirty="0" smtClean="0"/>
              <a:t>Draw new contacts / influencers through effective SEO</a:t>
            </a:r>
          </a:p>
          <a:p>
            <a:pPr>
              <a:buNone/>
            </a:pPr>
            <a:endParaRPr lang="en-US" dirty="0" smtClean="0"/>
          </a:p>
          <a:p>
            <a:pPr>
              <a:buNone/>
            </a:pPr>
            <a:r>
              <a:rPr lang="en-US" dirty="0" smtClean="0"/>
              <a:t>Update your own newsroom on you website with our hosted newsroom</a:t>
            </a:r>
          </a:p>
          <a:p>
            <a:pPr>
              <a:buNone/>
            </a:pPr>
            <a:endParaRPr lang="en-US" dirty="0" smtClean="0"/>
          </a:p>
          <a:p>
            <a:pPr>
              <a:buNone/>
            </a:pPr>
            <a:r>
              <a:rPr lang="en-US" dirty="0" smtClean="0"/>
              <a:t>Publish to your own </a:t>
            </a:r>
            <a:r>
              <a:rPr lang="en-US" dirty="0" err="1" smtClean="0"/>
              <a:t>wordpress</a:t>
            </a:r>
            <a:r>
              <a:rPr lang="en-US" dirty="0" smtClean="0"/>
              <a:t> </a:t>
            </a:r>
            <a:r>
              <a:rPr lang="en-US" dirty="0" err="1" smtClean="0"/>
              <a:t>blogg</a:t>
            </a:r>
            <a:endParaRPr lang="en-US" dirty="0" smtClean="0"/>
          </a:p>
          <a:p>
            <a:pPr>
              <a:buNone/>
            </a:pPr>
            <a:endParaRPr lang="en-US" dirty="0" smtClean="0"/>
          </a:p>
          <a:p>
            <a:pPr>
              <a:buNone/>
            </a:pPr>
            <a:r>
              <a:rPr lang="en-US" dirty="0" smtClean="0"/>
              <a:t>Publish and reach your 600m + </a:t>
            </a:r>
            <a:r>
              <a:rPr lang="en-US" dirty="0" err="1" smtClean="0"/>
              <a:t>Facebook</a:t>
            </a:r>
            <a:r>
              <a:rPr lang="en-US" dirty="0" smtClean="0"/>
              <a:t> users</a:t>
            </a:r>
          </a:p>
          <a:p>
            <a:pPr>
              <a:buNone/>
            </a:pPr>
            <a:endParaRPr lang="en-US" dirty="0" smtClean="0"/>
          </a:p>
          <a:p>
            <a:pPr>
              <a:buNone/>
            </a:pPr>
            <a:r>
              <a:rPr lang="en-US" dirty="0" smtClean="0"/>
              <a:t>Publish and reach  200m + Twitter users</a:t>
            </a:r>
          </a:p>
          <a:p>
            <a:pPr>
              <a:buNone/>
            </a:pPr>
            <a:endParaRPr lang="en-US" dirty="0" smtClean="0"/>
          </a:p>
          <a:p>
            <a:pPr>
              <a:buNone/>
            </a:pPr>
            <a:r>
              <a:rPr lang="en-US" dirty="0" smtClean="0"/>
              <a:t>Publish video and reach 490m + </a:t>
            </a:r>
            <a:r>
              <a:rPr lang="en-US" dirty="0" err="1" smtClean="0"/>
              <a:t>Youtube</a:t>
            </a:r>
            <a:r>
              <a:rPr lang="en-US" dirty="0" smtClean="0"/>
              <a:t> users</a:t>
            </a:r>
          </a:p>
          <a:p>
            <a:pPr>
              <a:buNone/>
            </a:pPr>
            <a:endParaRPr lang="en-US" dirty="0" smtClean="0"/>
          </a:p>
          <a:p>
            <a:pPr>
              <a:buNone/>
            </a:pPr>
            <a:r>
              <a:rPr lang="en-US" dirty="0" smtClean="0"/>
              <a:t>Publish presentations and reach  50m + </a:t>
            </a:r>
            <a:r>
              <a:rPr lang="en-US" dirty="0" err="1" smtClean="0"/>
              <a:t>Slideshare</a:t>
            </a:r>
            <a:r>
              <a:rPr lang="en-US" dirty="0" smtClean="0"/>
              <a:t> users</a:t>
            </a:r>
          </a:p>
          <a:p>
            <a:pPr>
              <a:buNone/>
            </a:pPr>
            <a:endParaRPr lang="en-US" dirty="0" smtClean="0"/>
          </a:p>
          <a:p>
            <a:pPr>
              <a:buNone/>
            </a:pPr>
            <a:r>
              <a:rPr lang="en-US" dirty="0" smtClean="0"/>
              <a:t>Publish photo’s and reach your portion of the 50m + </a:t>
            </a:r>
            <a:r>
              <a:rPr lang="en-US" dirty="0" err="1" smtClean="0"/>
              <a:t>Flickr</a:t>
            </a:r>
            <a:r>
              <a:rPr lang="en-US" dirty="0" smtClean="0"/>
              <a:t> users</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426222" cy="961495"/>
          </a:xfrm>
        </p:spPr>
        <p:txBody>
          <a:bodyPr/>
          <a:lstStyle/>
          <a:p>
            <a:r>
              <a:rPr lang="en-US" dirty="0" smtClean="0"/>
              <a:t>How </a:t>
            </a:r>
            <a:r>
              <a:rPr lang="en-US" dirty="0" err="1" smtClean="0"/>
              <a:t>Mynewsdesk</a:t>
            </a:r>
            <a:r>
              <a:rPr lang="en-US" dirty="0" smtClean="0"/>
              <a:t> helps your content marketing</a:t>
            </a:r>
            <a:endParaRPr lang="en-US" dirty="0"/>
          </a:p>
        </p:txBody>
      </p:sp>
      <p:pic>
        <p:nvPicPr>
          <p:cNvPr id="5" name="Newsdesk (2).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457200" y="1879451"/>
            <a:ext cx="6697663" cy="3767435"/>
          </a:xfrm>
        </p:spPr>
      </p:pic>
    </p:spTree>
    <p:extLst>
      <p:ext uri="{BB962C8B-B14F-4D97-AF65-F5344CB8AC3E}">
        <p14:creationId xmlns:p14="http://schemas.microsoft.com/office/powerpoint/2010/main" val="86400020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content do</a:t>
            </a:r>
            <a:endParaRPr lang="en-US" dirty="0"/>
          </a:p>
        </p:txBody>
      </p:sp>
      <p:pic>
        <p:nvPicPr>
          <p:cNvPr id="8" name="Content Placeholder 7" descr="Screen shot 2011-06-06 at 7.50.54 AM.png"/>
          <p:cNvPicPr>
            <a:picLocks noGrp="1" noChangeAspect="1"/>
          </p:cNvPicPr>
          <p:nvPr>
            <p:ph idx="1"/>
          </p:nvPr>
        </p:nvPicPr>
        <p:blipFill>
          <a:blip r:embed="rId2"/>
          <a:srcRect l="-5716" r="-5716"/>
          <a:stretch>
            <a:fillRect/>
          </a:stretch>
        </p:blipFill>
        <p:spPr/>
      </p:pic>
      <p:sp>
        <p:nvSpPr>
          <p:cNvPr id="5" name="Content Placeholder 2"/>
          <p:cNvSpPr txBox="1">
            <a:spLocks/>
          </p:cNvSpPr>
          <p:nvPr/>
        </p:nvSpPr>
        <p:spPr bwMode="auto">
          <a:xfrm>
            <a:off x="650174" y="1600200"/>
            <a:ext cx="4551208" cy="347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sv-SE" sz="44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sp>
        <p:nvSpPr>
          <p:cNvPr id="7" name="Rektangel 6"/>
          <p:cNvSpPr/>
          <p:nvPr/>
        </p:nvSpPr>
        <p:spPr>
          <a:xfrm>
            <a:off x="457200" y="5541946"/>
            <a:ext cx="8155754" cy="954107"/>
          </a:xfrm>
          <a:prstGeom prst="rect">
            <a:avLst/>
          </a:prstGeom>
        </p:spPr>
        <p:txBody>
          <a:bodyPr wrap="square">
            <a:spAutoFit/>
          </a:bodyPr>
          <a:lstStyle/>
          <a:p>
            <a:endParaRPr lang="en-US" sz="2800" b="1" dirty="0" smtClean="0">
              <a:solidFill>
                <a:srgbClr val="FF0000"/>
              </a:solidFill>
              <a:latin typeface="+mj-lt"/>
            </a:endParaRPr>
          </a:p>
          <a:p>
            <a:r>
              <a:rPr lang="en-US" sz="2800" b="1" dirty="0" smtClean="0">
                <a:solidFill>
                  <a:srgbClr val="FF0000"/>
                </a:solidFill>
                <a:latin typeface="+mj-lt"/>
              </a:rPr>
              <a:t>It drives decision making</a:t>
            </a:r>
            <a:endParaRPr lang="sv-SE" sz="2800" b="1" dirty="0">
              <a:solidFill>
                <a:srgbClr val="FF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Jonathan Bean</a:t>
            </a:r>
          </a:p>
          <a:p>
            <a:pPr>
              <a:buNone/>
            </a:pPr>
            <a:endParaRPr lang="en-US" dirty="0" smtClean="0"/>
          </a:p>
          <a:p>
            <a:pPr>
              <a:buNone/>
            </a:pPr>
            <a:r>
              <a:rPr lang="en-US" dirty="0" smtClean="0"/>
              <a:t>@</a:t>
            </a:r>
            <a:r>
              <a:rPr lang="en-US" dirty="0" err="1" smtClean="0"/>
              <a:t>jonobean</a:t>
            </a:r>
            <a:endParaRPr lang="en-US" dirty="0" smtClean="0"/>
          </a:p>
          <a:p>
            <a:pPr>
              <a:buNone/>
            </a:pPr>
            <a:endParaRPr lang="en-US" dirty="0" smtClean="0"/>
          </a:p>
          <a:p>
            <a:pPr>
              <a:buNone/>
            </a:pPr>
            <a:r>
              <a:rPr lang="en-US" dirty="0" smtClean="0">
                <a:hlinkClick r:id="rId2"/>
              </a:rPr>
              <a:t>Jonathan.bean@mynewsdesk.com</a:t>
            </a:r>
            <a:endParaRPr lang="en-US" dirty="0" smtClean="0"/>
          </a:p>
          <a:p>
            <a:pPr>
              <a:buNone/>
            </a:pPr>
            <a:endParaRPr lang="en-US" dirty="0" smtClean="0"/>
          </a:p>
          <a:p>
            <a:pPr>
              <a:buNone/>
            </a:pPr>
            <a:r>
              <a:rPr lang="en-US" dirty="0" smtClean="0"/>
              <a:t>Skype: </a:t>
            </a:r>
            <a:r>
              <a:rPr lang="en-US" dirty="0" err="1" smtClean="0"/>
              <a:t>mynewsdeskjpb</a:t>
            </a:r>
            <a:endParaRPr lang="en-US" dirty="0" smtClean="0"/>
          </a:p>
          <a:p>
            <a:pPr>
              <a:buNone/>
            </a:pPr>
            <a:endParaRPr lang="en-US" smtClean="0"/>
          </a:p>
          <a:p>
            <a:pPr>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OPPORTUNITY</a:t>
            </a:r>
            <a:endParaRPr lang="en-US" dirty="0"/>
          </a:p>
        </p:txBody>
      </p:sp>
      <p:sp>
        <p:nvSpPr>
          <p:cNvPr id="3" name="Content Placeholder 2"/>
          <p:cNvSpPr>
            <a:spLocks noGrp="1"/>
          </p:cNvSpPr>
          <p:nvPr>
            <p:ph idx="1"/>
          </p:nvPr>
        </p:nvSpPr>
        <p:spPr/>
        <p:txBody>
          <a:bodyPr>
            <a:normAutofit/>
          </a:bodyPr>
          <a:lstStyle/>
          <a:p>
            <a:pPr>
              <a:buNone/>
            </a:pPr>
            <a:r>
              <a:rPr lang="en-US" dirty="0" smtClean="0">
                <a:hlinkClick r:id="rId2"/>
              </a:rPr>
              <a:t>Where Content is working</a:t>
            </a:r>
            <a:endParaRPr lang="en-US" dirty="0" smtClean="0"/>
          </a:p>
          <a:p>
            <a:pPr>
              <a:buNone/>
            </a:pPr>
            <a:endParaRPr lang="en-US" dirty="0" smtClean="0"/>
          </a:p>
        </p:txBody>
      </p:sp>
      <p:pic>
        <p:nvPicPr>
          <p:cNvPr id="4" name="Picture 3" descr="Screen shot 2011-06-08 at 10.32.17 PM.png"/>
          <p:cNvPicPr>
            <a:picLocks noChangeAspect="1"/>
          </p:cNvPicPr>
          <p:nvPr/>
        </p:nvPicPr>
        <p:blipFill>
          <a:blip r:embed="rId3"/>
          <a:stretch>
            <a:fillRect/>
          </a:stretch>
        </p:blipFill>
        <p:spPr>
          <a:xfrm>
            <a:off x="1067270" y="2317455"/>
            <a:ext cx="6326556" cy="36092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Owned , Paid and Earned</a:t>
            </a:r>
            <a:endParaRPr lang="en-US" dirty="0"/>
          </a:p>
        </p:txBody>
      </p:sp>
      <p:pic>
        <p:nvPicPr>
          <p:cNvPr id="6" name="Content Placeholder 5" descr="social-engagement.png"/>
          <p:cNvPicPr>
            <a:picLocks noGrp="1" noChangeAspect="1"/>
          </p:cNvPicPr>
          <p:nvPr>
            <p:ph idx="1"/>
          </p:nvPr>
        </p:nvPicPr>
        <p:blipFill>
          <a:blip r:embed="rId3"/>
          <a:srcRect t="-6459" b="-6459"/>
          <a:stretch>
            <a:fillRect/>
          </a:stretch>
        </p:blipFill>
        <p:spPr>
          <a:xfrm>
            <a:off x="0" y="1"/>
            <a:ext cx="9144000" cy="6226896"/>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FOM BRAND TO SOCIAL CONTENT</a:t>
            </a:r>
            <a:endParaRPr lang="en-US" dirty="0"/>
          </a:p>
        </p:txBody>
      </p:sp>
      <p:pic>
        <p:nvPicPr>
          <p:cNvPr id="6" name="Content Placeholder 5" descr="Screen shot 2011-06-07 at 8.02.46 AM.png"/>
          <p:cNvPicPr>
            <a:picLocks noGrp="1" noChangeAspect="1"/>
          </p:cNvPicPr>
          <p:nvPr>
            <p:ph idx="1"/>
          </p:nvPr>
        </p:nvPicPr>
        <p:blipFill>
          <a:blip r:embed="rId2"/>
          <a:srcRect t="-3051" b="-3051"/>
          <a:stretch>
            <a:fillRect/>
          </a:stretch>
        </p:blipFill>
        <p:spPr>
          <a:xfrm>
            <a:off x="457200" y="1299943"/>
            <a:ext cx="7560296" cy="4883699"/>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a:t>
            </a:r>
            <a:endParaRPr lang="en-US" dirty="0"/>
          </a:p>
        </p:txBody>
      </p:sp>
      <p:sp>
        <p:nvSpPr>
          <p:cNvPr id="6" name="Rektangel 4"/>
          <p:cNvSpPr/>
          <p:nvPr/>
        </p:nvSpPr>
        <p:spPr>
          <a:xfrm>
            <a:off x="0" y="1600200"/>
            <a:ext cx="9644098" cy="1757362"/>
          </a:xfrm>
          <a:prstGeom prst="rect">
            <a:avLst/>
          </a:prstGeom>
          <a:solidFill>
            <a:srgbClr val="FF6600"/>
          </a:solidFill>
          <a:ln>
            <a:solidFill>
              <a:srgbClr val="FD9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Content Placeholder 2"/>
          <p:cNvSpPr txBox="1">
            <a:spLocks/>
          </p:cNvSpPr>
          <p:nvPr/>
        </p:nvSpPr>
        <p:spPr bwMode="auto">
          <a:xfrm>
            <a:off x="785786" y="1803407"/>
            <a:ext cx="3357586" cy="3554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To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understand</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content</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marketing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we</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need</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to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understand</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the new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model</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of </a:t>
            </a:r>
            <a:r>
              <a:rPr kumimoji="0" lang="sv-SE" sz="2000" b="0"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consumption</a:t>
            </a:r>
            <a:r>
              <a:rPr kumimoji="0" lang="sv-SE"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t>
            </a:r>
            <a:endParaRPr kumimoji="0" lang="sv-SE" sz="2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8" name="Picture 4" descr="http://www.jadu.co.uk/blog/blogImages/masssocialmedia.png"/>
          <p:cNvPicPr>
            <a:picLocks noChangeAspect="1" noChangeArrowheads="1"/>
          </p:cNvPicPr>
          <p:nvPr/>
        </p:nvPicPr>
        <p:blipFill>
          <a:blip r:embed="rId2" cstate="print"/>
          <a:srcRect/>
          <a:stretch>
            <a:fillRect/>
          </a:stretch>
        </p:blipFill>
        <p:spPr bwMode="auto">
          <a:xfrm>
            <a:off x="4006673" y="1214422"/>
            <a:ext cx="4984924" cy="5210176"/>
          </a:xfrm>
          <a:prstGeom prst="rect">
            <a:avLst/>
          </a:prstGeom>
          <a:noFill/>
          <a:ln w="28575">
            <a:solidFill>
              <a:srgbClr val="FF6600"/>
            </a:solidFill>
          </a:ln>
        </p:spPr>
      </p:pic>
      <p:sp>
        <p:nvSpPr>
          <p:cNvPr id="9" name="TextBox 8"/>
          <p:cNvSpPr txBox="1"/>
          <p:nvPr/>
        </p:nvSpPr>
        <p:spPr>
          <a:xfrm>
            <a:off x="241925" y="3809790"/>
            <a:ext cx="3432307" cy="2308324"/>
          </a:xfrm>
          <a:prstGeom prst="rect">
            <a:avLst/>
          </a:prstGeom>
          <a:noFill/>
        </p:spPr>
        <p:txBody>
          <a:bodyPr wrap="square" rtlCol="0">
            <a:spAutoFit/>
          </a:bodyPr>
          <a:lstStyle/>
          <a:p>
            <a:r>
              <a:rPr lang="en-US" b="1" dirty="0" smtClean="0">
                <a:solidFill>
                  <a:srgbClr val="FF6600"/>
                </a:solidFill>
                <a:latin typeface="Arial"/>
                <a:cs typeface="Arial"/>
              </a:rPr>
              <a:t>We are now dealing with educated buyers</a:t>
            </a:r>
          </a:p>
          <a:p>
            <a:endParaRPr lang="en-US" dirty="0" smtClean="0">
              <a:solidFill>
                <a:srgbClr val="FF6600"/>
              </a:solidFill>
              <a:latin typeface="Arial"/>
              <a:cs typeface="Arial"/>
            </a:endParaRPr>
          </a:p>
          <a:p>
            <a:r>
              <a:rPr lang="en-US" b="1" dirty="0" smtClean="0">
                <a:solidFill>
                  <a:srgbClr val="FF6600"/>
                </a:solidFill>
                <a:latin typeface="Arial"/>
                <a:cs typeface="Arial"/>
              </a:rPr>
              <a:t>Word of Mouth</a:t>
            </a:r>
          </a:p>
          <a:p>
            <a:endParaRPr lang="en-US" dirty="0" smtClean="0">
              <a:solidFill>
                <a:srgbClr val="FF6600"/>
              </a:solidFill>
              <a:latin typeface="Arial"/>
              <a:cs typeface="Arial"/>
            </a:endParaRPr>
          </a:p>
          <a:p>
            <a:r>
              <a:rPr lang="en-US" dirty="0" smtClean="0">
                <a:solidFill>
                  <a:srgbClr val="FF6600"/>
                </a:solidFill>
                <a:latin typeface="Arial"/>
                <a:cs typeface="Arial"/>
              </a:rPr>
              <a:t> has become</a:t>
            </a:r>
          </a:p>
          <a:p>
            <a:endParaRPr lang="en-US" dirty="0" smtClean="0">
              <a:solidFill>
                <a:srgbClr val="FF6600"/>
              </a:solidFill>
              <a:latin typeface="Arial"/>
              <a:cs typeface="Arial"/>
            </a:endParaRPr>
          </a:p>
          <a:p>
            <a:r>
              <a:rPr lang="en-US" b="1" dirty="0" smtClean="0">
                <a:solidFill>
                  <a:srgbClr val="FF6600"/>
                </a:solidFill>
                <a:latin typeface="Arial"/>
                <a:cs typeface="Arial"/>
              </a:rPr>
              <a:t>Word of Mouse</a:t>
            </a:r>
            <a:endParaRPr lang="en-US" b="1" dirty="0">
              <a:solidFill>
                <a:srgbClr val="FF66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858180" cy="1214422"/>
          </a:xfrm>
        </p:spPr>
        <p:txBody>
          <a:bodyPr>
            <a:normAutofit/>
          </a:bodyPr>
          <a:lstStyle/>
          <a:p>
            <a:r>
              <a:rPr lang="sv-SE" dirty="0" smtClean="0"/>
              <a:t>Journalism + Marketing </a:t>
            </a:r>
            <a:br>
              <a:rPr lang="sv-SE" dirty="0" smtClean="0"/>
            </a:br>
            <a:r>
              <a:rPr lang="sv-SE" dirty="0" smtClean="0"/>
              <a:t>= </a:t>
            </a:r>
            <a:r>
              <a:rPr lang="sv-SE" dirty="0" err="1" smtClean="0"/>
              <a:t>Content</a:t>
            </a:r>
            <a:r>
              <a:rPr lang="sv-SE" dirty="0" smtClean="0"/>
              <a:t> marketing</a:t>
            </a:r>
            <a:endParaRPr lang="sv-SE" dirty="0"/>
          </a:p>
        </p:txBody>
      </p:sp>
      <p:sp>
        <p:nvSpPr>
          <p:cNvPr id="3" name="Content Placeholder 2"/>
          <p:cNvSpPr>
            <a:spLocks noGrp="1"/>
          </p:cNvSpPr>
          <p:nvPr>
            <p:ph idx="1"/>
          </p:nvPr>
        </p:nvSpPr>
        <p:spPr>
          <a:xfrm>
            <a:off x="0" y="1615032"/>
            <a:ext cx="9374585" cy="3796752"/>
          </a:xfrm>
        </p:spPr>
        <p:txBody>
          <a:bodyPr/>
          <a:lstStyle/>
          <a:p>
            <a:pPr>
              <a:buNone/>
            </a:pPr>
            <a:r>
              <a:rPr lang="sv-SE" dirty="0" err="1" smtClean="0"/>
              <a:t>Stakeholder</a:t>
            </a:r>
            <a:r>
              <a:rPr lang="sv-SE" dirty="0" smtClean="0"/>
              <a:t> </a:t>
            </a:r>
            <a:r>
              <a:rPr lang="sv-SE" dirty="0" err="1" smtClean="0"/>
              <a:t>engagement</a:t>
            </a:r>
            <a:r>
              <a:rPr lang="sv-SE" dirty="0" smtClean="0"/>
              <a:t> best </a:t>
            </a:r>
            <a:r>
              <a:rPr lang="sv-SE" dirty="0" err="1" smtClean="0"/>
              <a:t>achieved</a:t>
            </a:r>
            <a:r>
              <a:rPr lang="sv-SE" dirty="0" smtClean="0"/>
              <a:t> by</a:t>
            </a:r>
          </a:p>
          <a:p>
            <a:pPr>
              <a:buNone/>
            </a:pPr>
            <a:endParaRPr lang="sv-SE" dirty="0" smtClean="0"/>
          </a:p>
          <a:p>
            <a:pPr>
              <a:buNone/>
            </a:pPr>
            <a:r>
              <a:rPr lang="sv-SE" dirty="0" smtClean="0"/>
              <a:t> Publishing NOT Marketing</a:t>
            </a:r>
          </a:p>
          <a:p>
            <a:pPr>
              <a:buNone/>
            </a:pPr>
            <a:endParaRPr lang="sv-SE" dirty="0" smtClean="0"/>
          </a:p>
          <a:p>
            <a:pPr>
              <a:buNone/>
            </a:pPr>
            <a:r>
              <a:rPr lang="sv-SE" dirty="0" err="1" smtClean="0"/>
              <a:t>Along</a:t>
            </a:r>
            <a:r>
              <a:rPr lang="sv-SE" dirty="0" smtClean="0"/>
              <a:t> with the </a:t>
            </a:r>
            <a:r>
              <a:rPr lang="sv-SE" dirty="0" err="1" smtClean="0"/>
              <a:t>products</a:t>
            </a:r>
            <a:r>
              <a:rPr lang="sv-SE" dirty="0" smtClean="0"/>
              <a:t> you offer, </a:t>
            </a:r>
            <a:r>
              <a:rPr lang="sv-SE" dirty="0" err="1" smtClean="0"/>
              <a:t>one</a:t>
            </a:r>
            <a:r>
              <a:rPr lang="sv-SE" dirty="0" smtClean="0"/>
              <a:t> of your </a:t>
            </a:r>
            <a:r>
              <a:rPr lang="sv-SE" dirty="0" err="1" smtClean="0"/>
              <a:t>core</a:t>
            </a:r>
            <a:r>
              <a:rPr lang="sv-SE" dirty="0" smtClean="0"/>
              <a:t> </a:t>
            </a:r>
            <a:r>
              <a:rPr lang="sv-SE" dirty="0" err="1" smtClean="0"/>
              <a:t>products</a:t>
            </a:r>
            <a:r>
              <a:rPr lang="sv-SE" dirty="0" smtClean="0"/>
              <a:t> is information.</a:t>
            </a:r>
            <a:endParaRPr lang="sv-SE" dirty="0"/>
          </a:p>
        </p:txBody>
      </p:sp>
      <p:pic>
        <p:nvPicPr>
          <p:cNvPr id="16386" name="Picture 2" descr="http://www.irocviral.com/wp-content/uploads/2009/12/viral13.jpg"/>
          <p:cNvPicPr>
            <a:picLocks noChangeAspect="1" noChangeArrowheads="1"/>
          </p:cNvPicPr>
          <p:nvPr/>
        </p:nvPicPr>
        <p:blipFill>
          <a:blip r:embed="rId3" cstate="print"/>
          <a:srcRect/>
          <a:stretch>
            <a:fillRect/>
          </a:stretch>
        </p:blipFill>
        <p:spPr bwMode="auto">
          <a:xfrm>
            <a:off x="1357290" y="4145740"/>
            <a:ext cx="5008355" cy="24360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61495"/>
          </a:xfrm>
        </p:spPr>
        <p:txBody>
          <a:bodyPr/>
          <a:lstStyle/>
          <a:p>
            <a:r>
              <a:rPr lang="en-US" dirty="0" smtClean="0"/>
              <a:t>How are companies using Content marketing</a:t>
            </a:r>
            <a:endParaRPr lang="en-US" dirty="0"/>
          </a:p>
        </p:txBody>
      </p:sp>
      <p:pic>
        <p:nvPicPr>
          <p:cNvPr id="4" name="Content Placeholder 3" descr="Screen shot 2011-06-05 at 4.53.20 PM.png"/>
          <p:cNvPicPr>
            <a:picLocks noGrp="1" noChangeAspect="1"/>
          </p:cNvPicPr>
          <p:nvPr>
            <p:ph idx="1"/>
          </p:nvPr>
        </p:nvPicPr>
        <p:blipFill>
          <a:blip r:embed="rId3"/>
          <a:srcRect l="-2292" r="-2292"/>
          <a:stretch>
            <a:fillRect/>
          </a:stretch>
        </p:blipFill>
        <p:spPr>
          <a:xfrm>
            <a:off x="1558558" y="1387528"/>
            <a:ext cx="6719252" cy="4340413"/>
          </a:xfrm>
        </p:spPr>
      </p:pic>
      <p:pic>
        <p:nvPicPr>
          <p:cNvPr id="5" name="Picture 4" descr="Screen shot 2011-06-05 at 5.16.08 PM.png"/>
          <p:cNvPicPr>
            <a:picLocks noChangeAspect="1"/>
          </p:cNvPicPr>
          <p:nvPr/>
        </p:nvPicPr>
        <p:blipFill>
          <a:blip r:embed="rId4"/>
          <a:stretch>
            <a:fillRect/>
          </a:stretch>
        </p:blipFill>
        <p:spPr>
          <a:xfrm>
            <a:off x="0" y="5756417"/>
            <a:ext cx="9144000" cy="835025"/>
          </a:xfrm>
          <a:prstGeom prst="rect">
            <a:avLst/>
          </a:prstGeom>
        </p:spPr>
      </p:pic>
      <p:pic>
        <p:nvPicPr>
          <p:cNvPr id="7" name="Picture 6" descr="Screen shot 2011-06-05 at 10.37.39 PM.png"/>
          <p:cNvPicPr>
            <a:picLocks noChangeAspect="1"/>
          </p:cNvPicPr>
          <p:nvPr/>
        </p:nvPicPr>
        <p:blipFill>
          <a:blip r:embed="rId5"/>
          <a:stretch>
            <a:fillRect/>
          </a:stretch>
        </p:blipFill>
        <p:spPr>
          <a:xfrm>
            <a:off x="-1" y="6591442"/>
            <a:ext cx="9144001" cy="2665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Platforms &amp; The Challenges</a:t>
            </a:r>
            <a:endParaRPr lang="en-US" dirty="0"/>
          </a:p>
        </p:txBody>
      </p:sp>
      <p:pic>
        <p:nvPicPr>
          <p:cNvPr id="4" name="Content Placeholder 3" descr="Screen shot 2011-06-05 at 5.17.55 PM.png"/>
          <p:cNvPicPr>
            <a:picLocks noGrp="1" noChangeAspect="1"/>
          </p:cNvPicPr>
          <p:nvPr>
            <p:ph idx="1"/>
          </p:nvPr>
        </p:nvPicPr>
        <p:blipFill>
          <a:blip r:embed="rId2"/>
          <a:srcRect t="-13361" b="-13361"/>
          <a:stretch>
            <a:fillRect/>
          </a:stretch>
        </p:blipFill>
        <p:spPr>
          <a:xfrm>
            <a:off x="457200" y="1003515"/>
            <a:ext cx="8229600" cy="5080291"/>
          </a:xfrm>
        </p:spPr>
      </p:pic>
      <p:pic>
        <p:nvPicPr>
          <p:cNvPr id="5" name="Picture 4" descr="Screen shot 2011-06-05 at 10.37.39 PM.png"/>
          <p:cNvPicPr>
            <a:picLocks noChangeAspect="1"/>
          </p:cNvPicPr>
          <p:nvPr/>
        </p:nvPicPr>
        <p:blipFill>
          <a:blip r:embed="rId3"/>
          <a:stretch>
            <a:fillRect/>
          </a:stretch>
        </p:blipFill>
        <p:spPr>
          <a:xfrm>
            <a:off x="-1" y="5950527"/>
            <a:ext cx="9144001" cy="26655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32796</TotalTime>
  <Words>539</Words>
  <Application>Microsoft Macintosh PowerPoint</Application>
  <PresentationFormat>Näytössä katseltava diaesitys (4:3)</PresentationFormat>
  <Paragraphs>117</Paragraphs>
  <Slides>20</Slides>
  <Notes>6</Notes>
  <HiddenSlides>0</HiddenSlides>
  <MMClips>1</MMClips>
  <ScaleCrop>false</ScaleCrop>
  <HeadingPairs>
    <vt:vector size="4" baseType="variant">
      <vt:variant>
        <vt:lpstr>Teema</vt:lpstr>
      </vt:variant>
      <vt:variant>
        <vt:i4>1</vt:i4>
      </vt:variant>
      <vt:variant>
        <vt:lpstr>Dian otsikot</vt:lpstr>
      </vt:variant>
      <vt:variant>
        <vt:i4>20</vt:i4>
      </vt:variant>
    </vt:vector>
  </HeadingPairs>
  <TitlesOfParts>
    <vt:vector size="21" baseType="lpstr">
      <vt:lpstr>Office-tema</vt:lpstr>
      <vt:lpstr>Content Marketing </vt:lpstr>
      <vt:lpstr>Why does content do</vt:lpstr>
      <vt:lpstr>Where is THE OPPORTUNITY</vt:lpstr>
      <vt:lpstr>Owned , Paid and Earned</vt:lpstr>
      <vt:lpstr>MOVING FOM BRAND TO SOCIAL CONTENT</vt:lpstr>
      <vt:lpstr>PowerPoint-esitys</vt:lpstr>
      <vt:lpstr>Journalism + Marketing  = Content marketing</vt:lpstr>
      <vt:lpstr>How are companies using Content marketing</vt:lpstr>
      <vt:lpstr>The Platforms &amp; The Challenges</vt:lpstr>
      <vt:lpstr>Spend Levels -  Creation &amp; Distribution</vt:lpstr>
      <vt:lpstr>What is my Content strategy?</vt:lpstr>
      <vt:lpstr>What is my engagement strategy?</vt:lpstr>
      <vt:lpstr>Where is content found in my organisation?</vt:lpstr>
      <vt:lpstr>Who’s job is it to produce content</vt:lpstr>
      <vt:lpstr>Crowdsourcing &amp; Curating content</vt:lpstr>
      <vt:lpstr> The OLD WORLD –  THE COMMUNICATOR AS the Teacher</vt:lpstr>
      <vt:lpstr>THE NEW WORLD –  all in the playground - Who’s in Your Gang</vt:lpstr>
      <vt:lpstr>Through your Mynewsdesk newsroom  - In 1o minutes you CAN</vt:lpstr>
      <vt:lpstr>How Mynewsdesk helps your content marketing</vt:lpstr>
      <vt:lpstr>PowerPoint-esitys</vt:lpstr>
    </vt:vector>
  </TitlesOfParts>
  <Manager/>
  <Company>Open Communications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subject/>
  <dc:creator>Lina Földessy</dc:creator>
  <cp:keywords/>
  <dc:description/>
  <cp:lastModifiedBy>Eva</cp:lastModifiedBy>
  <cp:revision>424</cp:revision>
  <cp:lastPrinted>2011-05-10T09:45:31Z</cp:lastPrinted>
  <dcterms:created xsi:type="dcterms:W3CDTF">2011-06-08T19:49:50Z</dcterms:created>
  <dcterms:modified xsi:type="dcterms:W3CDTF">2011-06-09T11:36:27Z</dcterms:modified>
  <cp:category/>
</cp:coreProperties>
</file>