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480" r:id="rId2"/>
    <p:sldId id="498" r:id="rId3"/>
    <p:sldId id="499" r:id="rId4"/>
    <p:sldId id="481" r:id="rId5"/>
    <p:sldId id="504" r:id="rId6"/>
    <p:sldId id="497" r:id="rId7"/>
    <p:sldId id="490" r:id="rId8"/>
    <p:sldId id="494" r:id="rId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BF5"/>
    <a:srgbClr val="CC9900"/>
    <a:srgbClr val="803C3C"/>
    <a:srgbClr val="808080"/>
    <a:srgbClr val="595E99"/>
    <a:srgbClr val="996633"/>
    <a:srgbClr val="DDDDDD"/>
    <a:srgbClr val="777777"/>
    <a:srgbClr val="99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Format med tema 1 - dekorfär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19" autoAdjust="0"/>
    <p:restoredTop sz="99694" autoAdjust="0"/>
  </p:normalViewPr>
  <p:slideViewPr>
    <p:cSldViewPr snapToGrid="0" snapToObjects="1">
      <p:cViewPr varScale="1">
        <p:scale>
          <a:sx n="115" d="100"/>
          <a:sy n="115" d="100"/>
        </p:scale>
        <p:origin x="-1360" y="-96"/>
      </p:cViewPr>
      <p:guideLst>
        <p:guide orient="horz" pos="1002"/>
        <p:guide orient="horz" pos="2961"/>
        <p:guide pos="284"/>
        <p:guide pos="143"/>
        <p:guide pos="5635"/>
        <p:guide pos="1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34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3C71FBDD-8491-4EA3-B269-EEEECB3516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956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BA6E1F00-B05F-4D21-BF5F-11A88E8A7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DC571-EB5B-4901-B1F2-5767AE556392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96331-E030-4F86-875F-D77F64B4C8B1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97EC7-BD5D-4A42-AC93-57CDE0C172E9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96331-E030-4F86-875F-D77F64B4C8B1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97EC7-BD5D-4A42-AC93-57CDE0C172E9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70023-C8E1-4C51-A95F-51D7BD57EAA8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 till mapp"/>
          <p:cNvPicPr>
            <a:picLocks noChangeAspect="1" noChangeArrowheads="1"/>
          </p:cNvPicPr>
          <p:nvPr userDrawn="1"/>
        </p:nvPicPr>
        <p:blipFill>
          <a:blip r:embed="rId3" cstate="screen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1725" y="725685"/>
            <a:ext cx="4637375" cy="300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70000" endPos="43000" dist="88900" dir="5400000" sy="-100000" algn="bl" rotWithShape="0"/>
          </a:effectLst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blackWhite">
          <a:xfrm>
            <a:off x="5334000" y="5661025"/>
            <a:ext cx="3810000" cy="1196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blackWhite">
          <a:xfrm>
            <a:off x="0" y="5661025"/>
            <a:ext cx="5329238" cy="1196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5651500"/>
            <a:ext cx="9144000" cy="0"/>
          </a:xfrm>
          <a:prstGeom prst="line">
            <a:avLst/>
          </a:prstGeom>
          <a:noFill/>
          <a:ln w="19050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5332413" y="5653088"/>
            <a:ext cx="0" cy="1204912"/>
          </a:xfrm>
          <a:prstGeom prst="lin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1950" y="5527675"/>
            <a:ext cx="4857750" cy="1006475"/>
          </a:xfrm>
        </p:spPr>
        <p:txBody>
          <a:bodyPr tIns="226800" anchor="t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4375" name="Rectangle 7"/>
          <p:cNvSpPr>
            <a:spLocks noGrp="1" noChangeArrowheads="1"/>
          </p:cNvSpPr>
          <p:nvPr>
            <p:ph type="subTitle" idx="1"/>
          </p:nvPr>
        </p:nvSpPr>
        <p:spPr bwMode="blackWhite">
          <a:xfrm>
            <a:off x="5567363" y="5619750"/>
            <a:ext cx="3443287" cy="871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22680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73858-0905-4E61-867B-DB3A9111D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41300"/>
            <a:ext cx="2171700" cy="588486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3838" y="241300"/>
            <a:ext cx="6367462" cy="58848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3056-2DCA-45E3-BDC2-4F8A96144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3838" y="241300"/>
            <a:ext cx="8691562" cy="8461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2150-FB5F-4A3D-9144-80599775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blackWhite">
          <a:xfrm>
            <a:off x="5334000" y="4302845"/>
            <a:ext cx="3810000" cy="2555156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blackWhite">
          <a:xfrm>
            <a:off x="0" y="4302845"/>
            <a:ext cx="5329238" cy="255515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5651500"/>
            <a:ext cx="9144000" cy="0"/>
          </a:xfrm>
          <a:prstGeom prst="line">
            <a:avLst/>
          </a:prstGeom>
          <a:noFill/>
          <a:ln w="19050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5332413" y="5653088"/>
            <a:ext cx="0" cy="1204912"/>
          </a:xfrm>
          <a:prstGeom prst="line">
            <a:avLst/>
          </a:prstGeom>
          <a:noFill/>
          <a:ln w="1905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39374" cy="430284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E648-B4BE-4090-9AF6-9A21F4442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A18E-850C-452C-A1BB-83D3331C0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2EE9-5B4C-4187-A802-B30BD1222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D711-74C4-4747-98EF-9794E998B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CA828-A3BC-45E1-A2D8-E9312F163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7202-C196-4769-9168-770EC4F8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4184-9C2A-4127-A081-686601949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BF4F-3DA2-4924-9B4C-6CDD7659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ChangeArrowheads="1"/>
          </p:cNvSpPr>
          <p:nvPr userDrawn="1"/>
        </p:nvSpPr>
        <p:spPr bwMode="white">
          <a:xfrm>
            <a:off x="219075" y="241300"/>
            <a:ext cx="8924925" cy="846138"/>
          </a:xfrm>
          <a:prstGeom prst="rect">
            <a:avLst/>
          </a:prstGeom>
          <a:solidFill>
            <a:srgbClr val="425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3838" y="241300"/>
            <a:ext cx="8691562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3348" name="Rectangle 4"/>
          <p:cNvSpPr>
            <a:spLocks noChangeArrowheads="1"/>
          </p:cNvSpPr>
          <p:nvPr userDrawn="1"/>
        </p:nvSpPr>
        <p:spPr bwMode="white">
          <a:xfrm>
            <a:off x="219075" y="0"/>
            <a:ext cx="8924925" cy="228600"/>
          </a:xfrm>
          <a:prstGeom prst="rect">
            <a:avLst/>
          </a:prstGeom>
          <a:solidFill>
            <a:srgbClr val="878AB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49" name="Line 5"/>
          <p:cNvSpPr>
            <a:spLocks noChangeShapeType="1"/>
          </p:cNvSpPr>
          <p:nvPr userDrawn="1"/>
        </p:nvSpPr>
        <p:spPr bwMode="auto">
          <a:xfrm flipV="1">
            <a:off x="219075" y="0"/>
            <a:ext cx="0" cy="6858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5863" y="6373813"/>
            <a:ext cx="338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55B20610-3F44-4A77-AFBA-C43E05D6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53351" name="Rectangle 7"/>
          <p:cNvSpPr>
            <a:spLocks noChangeArrowheads="1"/>
          </p:cNvSpPr>
          <p:nvPr userDrawn="1"/>
        </p:nvSpPr>
        <p:spPr bwMode="white">
          <a:xfrm>
            <a:off x="0" y="0"/>
            <a:ext cx="219075" cy="1087438"/>
          </a:xfrm>
          <a:prstGeom prst="rect">
            <a:avLst/>
          </a:prstGeom>
          <a:solidFill>
            <a:srgbClr val="BFC1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52" name="Line 8"/>
          <p:cNvSpPr>
            <a:spLocks noChangeShapeType="1"/>
          </p:cNvSpPr>
          <p:nvPr userDrawn="1"/>
        </p:nvSpPr>
        <p:spPr bwMode="auto">
          <a:xfrm>
            <a:off x="219075" y="1087438"/>
            <a:ext cx="0" cy="5770562"/>
          </a:xfrm>
          <a:prstGeom prst="line">
            <a:avLst/>
          </a:prstGeom>
          <a:noFill/>
          <a:ln w="19050">
            <a:solidFill>
              <a:srgbClr val="878AB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53" name="Line 9"/>
          <p:cNvSpPr>
            <a:spLocks noChangeShapeType="1"/>
          </p:cNvSpPr>
          <p:nvPr userDrawn="1"/>
        </p:nvSpPr>
        <p:spPr bwMode="auto">
          <a:xfrm>
            <a:off x="0" y="6251575"/>
            <a:ext cx="9144000" cy="0"/>
          </a:xfrm>
          <a:prstGeom prst="line">
            <a:avLst/>
          </a:prstGeom>
          <a:noFill/>
          <a:ln w="19050">
            <a:solidFill>
              <a:srgbClr val="878AB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54" name="Line 10"/>
          <p:cNvSpPr>
            <a:spLocks noChangeShapeType="1"/>
          </p:cNvSpPr>
          <p:nvPr userDrawn="1"/>
        </p:nvSpPr>
        <p:spPr bwMode="auto">
          <a:xfrm flipH="1">
            <a:off x="219075" y="0"/>
            <a:ext cx="0" cy="11001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953355" name="Text Box 11"/>
          <p:cNvSpPr txBox="1">
            <a:spLocks noChangeArrowheads="1"/>
          </p:cNvSpPr>
          <p:nvPr userDrawn="1"/>
        </p:nvSpPr>
        <p:spPr bwMode="auto">
          <a:xfrm>
            <a:off x="7342837" y="20500"/>
            <a:ext cx="1770352" cy="217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© BTS Group AB (publ.) </a:t>
            </a:r>
            <a:r>
              <a:rPr lang="en-US" sz="8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2014</a:t>
            </a:r>
            <a:endParaRPr lang="en-US" sz="800" dirty="0">
              <a:solidFill>
                <a:schemeClr val="bg1">
                  <a:lumMod val="8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80250" y="6630988"/>
            <a:ext cx="16764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16850" y="6338888"/>
            <a:ext cx="933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58" name="Line 14"/>
          <p:cNvSpPr>
            <a:spLocks noChangeShapeType="1"/>
          </p:cNvSpPr>
          <p:nvPr userDrawn="1"/>
        </p:nvSpPr>
        <p:spPr bwMode="auto">
          <a:xfrm>
            <a:off x="0" y="2381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endParaRPr lang="sv-SE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65" r:id="rId13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Arial" charset="0"/>
          <a:cs typeface="+mn-cs"/>
        </a:defRPr>
      </a:lvl1pPr>
      <a:lvl2pPr marL="541338" indent="-2508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728663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383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mailto:thomas.ahlerup@bt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16387" name="Picture 4" descr="BTS_logga"/>
          <p:cNvPicPr>
            <a:picLocks noChangeAspect="1" noChangeArrowheads="1"/>
          </p:cNvPicPr>
          <p:nvPr/>
        </p:nvPicPr>
        <p:blipFill>
          <a:blip r:embed="rId3" cstate="screen">
            <a:lum bright="4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289" y="6135252"/>
            <a:ext cx="1703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5227346" cy="6858000"/>
          </a:xfrm>
          <a:prstGeom prst="rect">
            <a:avLst/>
          </a:prstGeom>
        </p:spPr>
      </p:pic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57099" y="3147422"/>
            <a:ext cx="3590636" cy="1604319"/>
          </a:xfrm>
          <a:prstGeom prst="rect">
            <a:avLst/>
          </a:prstGeom>
          <a:noFill/>
        </p:spPr>
        <p:txBody>
          <a:bodyPr wrap="none"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alibri"/>
                <a:cs typeface="Calibri"/>
              </a:rPr>
              <a:t>BTS Group AB (publ)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Q4 – 2013 Year End Report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  <a:cs typeface="Calibri"/>
              </a:rPr>
              <a:t>Stockholm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  <a:cs typeface="Calibri"/>
              </a:rPr>
              <a:t>Danske Bank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  <a:cs typeface="Calibri"/>
              </a:rPr>
              <a:t>Thursday February 13, 2014</a:t>
            </a:r>
          </a:p>
        </p:txBody>
      </p:sp>
      <p:sp>
        <p:nvSpPr>
          <p:cNvPr id="1638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57099" y="4846656"/>
            <a:ext cx="3590636" cy="88005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Henrik Ekelund</a:t>
            </a:r>
            <a:b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srgbClr val="FFFFFF"/>
                </a:solidFill>
                <a:latin typeface="Calibri"/>
                <a:cs typeface="Calibri"/>
              </a:rPr>
              <a:t>President and CEO</a:t>
            </a:r>
          </a:p>
        </p:txBody>
      </p:sp>
    </p:spTree>
    <p:extLst>
      <p:ext uri="{BB962C8B-B14F-4D97-AF65-F5344CB8AC3E}">
        <p14:creationId xmlns:p14="http://schemas.microsoft.com/office/powerpoint/2010/main" val="275889819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auto">
          <a:xfrm>
            <a:off x="450850" y="2055269"/>
            <a:ext cx="6722142" cy="37137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aphicFrame>
        <p:nvGraphicFramePr>
          <p:cNvPr id="9625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0011"/>
              </p:ext>
            </p:extLst>
          </p:nvPr>
        </p:nvGraphicFramePr>
        <p:xfrm>
          <a:off x="644525" y="2305701"/>
          <a:ext cx="8301038" cy="32503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632455"/>
                <a:gridCol w="2164368"/>
                <a:gridCol w="2061303"/>
                <a:gridCol w="1442912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Jan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 – Dec 2013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Jan – Dec 2012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Change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Revenue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688.2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770.5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-7%*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71.5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98.8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-28%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69.8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97.4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-28%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Profit before tax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69.7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96.7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-28%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Profit after tax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47.8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63.7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-25%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Earnings per share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2.57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5.53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-27%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 Margin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13%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 Margin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13%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86" name="Rectangle 51"/>
          <p:cNvSpPr>
            <a:spLocks noGrp="1" noChangeArrowheads="1"/>
          </p:cNvSpPr>
          <p:nvPr>
            <p:ph type="title"/>
          </p:nvPr>
        </p:nvSpPr>
        <p:spPr>
          <a:xfrm>
            <a:off x="233363" y="241300"/>
            <a:ext cx="8810625" cy="846138"/>
          </a:xfrm>
        </p:spPr>
        <p:txBody>
          <a:bodyPr/>
          <a:lstStyle/>
          <a:p>
            <a:pPr eaLnBrk="1" hangingPunct="1"/>
            <a:r>
              <a:rPr lang="sv-SE" sz="2800" dirty="0" smtClean="0">
                <a:latin typeface="Calibri"/>
                <a:cs typeface="Calibri"/>
              </a:rPr>
              <a:t>Jan – Dec, 2013 </a:t>
            </a:r>
          </a:p>
        </p:txBody>
      </p:sp>
      <p:sp>
        <p:nvSpPr>
          <p:cNvPr id="41987" name="Text Box 54"/>
          <p:cNvSpPr txBox="1">
            <a:spLocks noChangeArrowheads="1"/>
          </p:cNvSpPr>
          <p:nvPr/>
        </p:nvSpPr>
        <p:spPr bwMode="auto">
          <a:xfrm>
            <a:off x="644525" y="2305701"/>
            <a:ext cx="482221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800" dirty="0">
                <a:latin typeface="Calibri"/>
                <a:cs typeface="Calibri"/>
              </a:rPr>
              <a:t>(MSEK)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539231" y="5676705"/>
            <a:ext cx="14861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/>
                <a:cs typeface="Calibri"/>
              </a:rPr>
              <a:t>* adjusted for changes in exchanges rates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7745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 bwMode="auto">
          <a:xfrm>
            <a:off x="460388" y="2084766"/>
            <a:ext cx="6422390" cy="32378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4706938" y="1471613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762000" eaLnBrk="0" hangingPunct="0">
              <a:spcBef>
                <a:spcPct val="40000"/>
              </a:spcBef>
            </a:pPr>
            <a:endParaRPr lang="en-US" sz="2000">
              <a:solidFill>
                <a:srgbClr val="006699"/>
              </a:solidFill>
              <a:latin typeface="Calibri"/>
              <a:cs typeface="Calibri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37953" y="222250"/>
            <a:ext cx="886636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Jan –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Dec, 2013 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964614" name="Group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475794"/>
              </p:ext>
            </p:extLst>
          </p:nvPr>
        </p:nvGraphicFramePr>
        <p:xfrm>
          <a:off x="460389" y="2244522"/>
          <a:ext cx="8485174" cy="26656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46870"/>
                <a:gridCol w="1561191"/>
                <a:gridCol w="1787758"/>
                <a:gridCol w="1092062"/>
                <a:gridCol w="1597293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Jan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 – Dec 2013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Jan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 – Dec 2012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Change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>
                            <a:reflection stA="50000" endPos="75000" dist="12700" dir="5400000" sy="-100000" algn="bl" rotWithShape="0"/>
                          </a:effectLst>
                          <a:latin typeface="Calibri"/>
                          <a:ea typeface="Arial" charset="0"/>
                          <a:cs typeface="Calibri"/>
                        </a:rPr>
                        <a:t>.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*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BD5959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 Margin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BD5959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Total Revenue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688.2</a:t>
                      </a:r>
                      <a:endParaRPr kumimoji="0" lang="en-US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770.5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-7%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10%(13%)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North America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311.5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385.8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-16%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11%(16%)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Europe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162.8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150.2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+10%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16%(14%)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Other Markets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122.4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131.9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+2%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8%(11%)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APG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91.5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102.6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-7%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-1%(-1%)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7" name="Text Box 48"/>
          <p:cNvSpPr txBox="1">
            <a:spLocks noChangeArrowheads="1"/>
          </p:cNvSpPr>
          <p:nvPr/>
        </p:nvSpPr>
        <p:spPr bwMode="auto">
          <a:xfrm>
            <a:off x="460389" y="2372054"/>
            <a:ext cx="482221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800" dirty="0" smtClean="0">
                <a:latin typeface="Calibri"/>
                <a:cs typeface="Calibri"/>
              </a:rPr>
              <a:t>(MSEK)</a:t>
            </a:r>
            <a:endParaRPr lang="en-US" sz="800" dirty="0">
              <a:latin typeface="Calibri"/>
              <a:cs typeface="Calibri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7459422" y="5002531"/>
            <a:ext cx="14861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/>
                <a:cs typeface="Calibri"/>
              </a:rPr>
              <a:t>* adjusted for changes in exchanges rates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389" y="1471613"/>
            <a:ext cx="2958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Revenue per Business Unit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539663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auto">
          <a:xfrm>
            <a:off x="450850" y="2055269"/>
            <a:ext cx="6722142" cy="37137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graphicFrame>
        <p:nvGraphicFramePr>
          <p:cNvPr id="9625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43580"/>
              </p:ext>
            </p:extLst>
          </p:nvPr>
        </p:nvGraphicFramePr>
        <p:xfrm>
          <a:off x="644525" y="2305701"/>
          <a:ext cx="8301038" cy="32503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632455"/>
                <a:gridCol w="2164368"/>
                <a:gridCol w="2061303"/>
                <a:gridCol w="1442912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Oct– Dec 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2013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Oct– Dec </a:t>
                      </a: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2012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Change</a:t>
                      </a: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Revenue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171.5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213.8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-17%</a:t>
                      </a:r>
                      <a:r>
                        <a:rPr kumimoji="0" lang="en-US" sz="1200" b="0" i="0" u="none" strike="noStrike" cap="none" normalizeH="0" baseline="86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*</a:t>
                      </a:r>
                      <a:endParaRPr kumimoji="0" lang="en-US" sz="1200" b="0" i="0" u="none" strike="noStrike" cap="none" normalizeH="0" baseline="86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17.9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34.3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-48%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17.3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34.0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-49%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Profit before tax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17.0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34.0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-50%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Profit after tax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12.5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22.9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-46%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Earnings per share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0.67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1.27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-47%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 Margin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16%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 Margin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16%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86" name="Rectangle 51"/>
          <p:cNvSpPr>
            <a:spLocks noGrp="1" noChangeArrowheads="1"/>
          </p:cNvSpPr>
          <p:nvPr>
            <p:ph type="title"/>
          </p:nvPr>
        </p:nvSpPr>
        <p:spPr>
          <a:xfrm>
            <a:off x="233363" y="241300"/>
            <a:ext cx="8810625" cy="846138"/>
          </a:xfrm>
        </p:spPr>
        <p:txBody>
          <a:bodyPr/>
          <a:lstStyle/>
          <a:p>
            <a:pPr eaLnBrk="1" hangingPunct="1"/>
            <a:r>
              <a:rPr lang="sv-SE" sz="2800" dirty="0" err="1" smtClean="0">
                <a:latin typeface="Calibri"/>
                <a:cs typeface="Calibri"/>
              </a:rPr>
              <a:t>Oct</a:t>
            </a:r>
            <a:r>
              <a:rPr lang="sv-SE" sz="2800" dirty="0" smtClean="0">
                <a:latin typeface="Calibri"/>
                <a:cs typeface="Calibri"/>
              </a:rPr>
              <a:t> – Dec, 2013 </a:t>
            </a:r>
          </a:p>
        </p:txBody>
      </p:sp>
      <p:sp>
        <p:nvSpPr>
          <p:cNvPr id="41987" name="Text Box 54"/>
          <p:cNvSpPr txBox="1">
            <a:spLocks noChangeArrowheads="1"/>
          </p:cNvSpPr>
          <p:nvPr/>
        </p:nvSpPr>
        <p:spPr bwMode="auto">
          <a:xfrm>
            <a:off x="644525" y="2305133"/>
            <a:ext cx="482221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800" dirty="0">
                <a:latin typeface="Calibri"/>
                <a:cs typeface="Calibri"/>
              </a:rPr>
              <a:t>(MSEK)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459422" y="5676705"/>
            <a:ext cx="14861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/>
                <a:cs typeface="Calibri"/>
              </a:rPr>
              <a:t>* adjusted for changes in exchanges rates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00574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4706938" y="1471613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762000" eaLnBrk="0" hangingPunct="0">
              <a:spcBef>
                <a:spcPct val="40000"/>
              </a:spcBef>
            </a:pPr>
            <a:endParaRPr lang="en-US" sz="2000">
              <a:solidFill>
                <a:srgbClr val="006699"/>
              </a:solidFill>
              <a:latin typeface="Calibri"/>
              <a:cs typeface="Calibri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237953" y="222250"/>
            <a:ext cx="886636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Oct – Dec, 2013 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964614" name="Group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80967"/>
              </p:ext>
            </p:extLst>
          </p:nvPr>
        </p:nvGraphicFramePr>
        <p:xfrm>
          <a:off x="460389" y="2244522"/>
          <a:ext cx="8485174" cy="26656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46870"/>
                <a:gridCol w="1561191"/>
                <a:gridCol w="1787758"/>
                <a:gridCol w="1092062"/>
                <a:gridCol w="1597293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Oct – Dec 2013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Oct – Dec 2012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Change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>
                            <a:reflection stA="50000" endPos="75000" dist="12700" dir="5400000" sy="-100000" algn="bl" rotWithShape="0"/>
                          </a:effectLst>
                          <a:latin typeface="Calibri"/>
                          <a:ea typeface="Arial" charset="0"/>
                          <a:cs typeface="Calibri"/>
                        </a:rPr>
                        <a:t>.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*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BD5959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D5959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EBITA Margin</a:t>
                      </a: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BD5959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Total Revenue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171.5</a:t>
                      </a:r>
                      <a:endParaRPr kumimoji="0" lang="en-US" sz="16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213.8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-17%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10%(16%)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North America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81.7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98.0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-15%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8%(15%)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Europe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44.9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51.7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-13%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22%(28%)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BTS Other Markets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27.2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35.1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-14%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8%(12%)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B6D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APG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17.7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29.0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-37%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charset="0"/>
                          <a:cs typeface="Calibri"/>
                        </a:rPr>
                        <a:t>-2%(2%)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" charset="0"/>
                        <a:cs typeface="Calibri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7" name="Text Box 48"/>
          <p:cNvSpPr txBox="1">
            <a:spLocks noChangeArrowheads="1"/>
          </p:cNvSpPr>
          <p:nvPr/>
        </p:nvSpPr>
        <p:spPr bwMode="auto">
          <a:xfrm>
            <a:off x="460389" y="2372054"/>
            <a:ext cx="482221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800" dirty="0" smtClean="0">
                <a:latin typeface="Calibri"/>
                <a:cs typeface="Calibri"/>
              </a:rPr>
              <a:t>(MSEK)</a:t>
            </a:r>
            <a:endParaRPr lang="en-US" sz="800" dirty="0">
              <a:latin typeface="Calibri"/>
              <a:cs typeface="Calibri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7459422" y="5002531"/>
            <a:ext cx="14861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latin typeface="Calibri"/>
                <a:cs typeface="Calibri"/>
              </a:rPr>
              <a:t>* adjusted for changes in exchanges rates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0389" y="1471613"/>
            <a:ext cx="2958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alibri"/>
                <a:cs typeface="Calibri"/>
              </a:rPr>
              <a:t>Revenue per Business Unit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22970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3838" y="241300"/>
            <a:ext cx="8691562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1"/>
                </a:solidFill>
                <a:latin typeface="Calibri"/>
                <a:ea typeface="Arial" charset="0"/>
                <a:cs typeface="Calibri"/>
              </a:rPr>
              <a:t>Business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ea typeface="Arial" charset="0"/>
                <a:cs typeface="Calibri"/>
              </a:rPr>
              <a:t>highlights 2013</a:t>
            </a:r>
            <a:endParaRPr lang="en-US" sz="2800" dirty="0">
              <a:solidFill>
                <a:schemeClr val="bg1"/>
              </a:solidFill>
              <a:latin typeface="Calibri"/>
              <a:ea typeface="Arial" charset="0"/>
              <a:cs typeface="Calibri"/>
            </a:endParaRP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459800" y="1329425"/>
            <a:ext cx="49811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>
              <a:spcAft>
                <a:spcPts val="600"/>
              </a:spcAft>
              <a:buClr>
                <a:schemeClr val="accent6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latin typeface="Calibri"/>
                <a:cs typeface="Calibri"/>
              </a:rPr>
              <a:t>Very disappointing results 2013</a:t>
            </a:r>
            <a:endParaRPr lang="en-US" sz="2400" dirty="0">
              <a:solidFill>
                <a:srgbClr val="000090"/>
              </a:solidFill>
              <a:latin typeface="Calibri"/>
              <a:cs typeface="Calibri"/>
            </a:endParaRPr>
          </a:p>
          <a:p>
            <a:pPr marL="363538" indent="-363538">
              <a:spcAft>
                <a:spcPts val="600"/>
              </a:spcAft>
              <a:buClr>
                <a:schemeClr val="accent6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latin typeface="Calibri"/>
                <a:cs typeface="Calibri"/>
              </a:rPr>
              <a:t>Strong performance units 2013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  <a:endParaRPr lang="en-US" sz="2400" dirty="0">
              <a:latin typeface="Calibri"/>
              <a:cs typeface="Calibri"/>
            </a:endParaRP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>
                <a:latin typeface="Calibri"/>
                <a:cs typeface="Calibri"/>
              </a:rPr>
              <a:t>BTS </a:t>
            </a:r>
            <a:r>
              <a:rPr lang="en-US" sz="2400" dirty="0" smtClean="0">
                <a:latin typeface="Calibri"/>
                <a:cs typeface="Calibri"/>
              </a:rPr>
              <a:t>Europe</a:t>
            </a:r>
            <a:endParaRPr lang="en-US" sz="2400" dirty="0">
              <a:latin typeface="Calibri"/>
              <a:cs typeface="Calibri"/>
            </a:endParaRP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>
                <a:latin typeface="Calibri"/>
                <a:cs typeface="Calibri"/>
              </a:rPr>
              <a:t>BTS </a:t>
            </a:r>
            <a:r>
              <a:rPr lang="en-US" sz="2400" dirty="0" smtClean="0">
                <a:latin typeface="Calibri"/>
                <a:cs typeface="Calibri"/>
              </a:rPr>
              <a:t>Asia</a:t>
            </a: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 smtClean="0">
                <a:latin typeface="Calibri"/>
                <a:cs typeface="Calibri"/>
              </a:rPr>
              <a:t>BTS Latin America</a:t>
            </a:r>
          </a:p>
          <a:p>
            <a:pPr marL="363538" indent="-363538">
              <a:spcAft>
                <a:spcPts val="600"/>
              </a:spcAft>
              <a:buClr>
                <a:schemeClr val="accent6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000090"/>
                </a:solidFill>
                <a:latin typeface="Calibri"/>
                <a:cs typeface="Calibri"/>
              </a:rPr>
              <a:t>Weaker performance </a:t>
            </a:r>
            <a:r>
              <a:rPr lang="en-US" sz="2400" dirty="0">
                <a:solidFill>
                  <a:srgbClr val="000090"/>
                </a:solidFill>
                <a:latin typeface="Calibri"/>
                <a:cs typeface="Calibri"/>
              </a:rPr>
              <a:t>units </a:t>
            </a:r>
            <a:r>
              <a:rPr lang="en-US" sz="2400" dirty="0" smtClean="0">
                <a:solidFill>
                  <a:srgbClr val="000090"/>
                </a:solidFill>
                <a:latin typeface="Calibri"/>
                <a:cs typeface="Calibri"/>
              </a:rPr>
              <a:t>2013</a:t>
            </a: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 smtClean="0">
                <a:latin typeface="Calibri"/>
                <a:cs typeface="Calibri"/>
              </a:rPr>
              <a:t>BTS USA</a:t>
            </a: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 smtClean="0">
                <a:latin typeface="Calibri"/>
                <a:cs typeface="Calibri"/>
              </a:rPr>
              <a:t>BTS Australia</a:t>
            </a:r>
          </a:p>
          <a:p>
            <a:pPr marL="820738" lvl="1" indent="-363538">
              <a:spcAft>
                <a:spcPts val="600"/>
              </a:spcAft>
              <a:buClr>
                <a:schemeClr val="tx2"/>
              </a:buClr>
              <a:buFont typeface="Lucida Grande"/>
              <a:buChar char="-"/>
            </a:pPr>
            <a:r>
              <a:rPr lang="en-US" sz="2400" dirty="0" smtClean="0">
                <a:latin typeface="Calibri"/>
                <a:cs typeface="Calibri"/>
              </a:rPr>
              <a:t>BTS South Africa &amp; Middle East</a:t>
            </a:r>
          </a:p>
        </p:txBody>
      </p:sp>
      <p:pic>
        <p:nvPicPr>
          <p:cNvPr id="2" name="Picture 1" descr="shutterstock_110973785.jpg"/>
          <p:cNvPicPr>
            <a:picLocks noChangeAspect="1"/>
          </p:cNvPicPr>
          <p:nvPr/>
        </p:nvPicPr>
        <p:blipFill rotWithShape="1">
          <a:blip r:embed="rId2" cstate="print">
            <a:alphaModFix amt="8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3089" y="1106415"/>
            <a:ext cx="3238092" cy="50905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997707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005" y="1229775"/>
            <a:ext cx="4851400" cy="3302000"/>
          </a:xfrm>
          <a:prstGeom prst="rect">
            <a:avLst/>
          </a:prstGeom>
        </p:spPr>
      </p:pic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/>
                <a:cs typeface="Calibri"/>
              </a:rPr>
              <a:t>Outlook for 2014</a:t>
            </a:r>
          </a:p>
        </p:txBody>
      </p:sp>
      <p:sp>
        <p:nvSpPr>
          <p:cNvPr id="53250" name="Rectangle 3">
            <a:hlinkClick r:id="rId4" action="ppaction://hlinksldjump"/>
          </p:cNvPr>
          <p:cNvSpPr>
            <a:spLocks noChangeArrowheads="1"/>
          </p:cNvSpPr>
          <p:nvPr/>
        </p:nvSpPr>
        <p:spPr bwMode="hidden">
          <a:xfrm>
            <a:off x="7050088" y="6267450"/>
            <a:ext cx="2093912" cy="61912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52443" y="4764477"/>
            <a:ext cx="725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The result before tax is expected to be significantly better than last year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241867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18077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96" y="0"/>
            <a:ext cx="8196604" cy="5552264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598547" y="4947296"/>
            <a:ext cx="538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BTS Group AB (publ)</a:t>
            </a:r>
          </a:p>
          <a:p>
            <a:pPr algn="r"/>
            <a:r>
              <a:rPr lang="en-US" sz="1050" dirty="0" smtClean="0">
                <a:latin typeface="Calibri"/>
                <a:cs typeface="Calibri"/>
              </a:rPr>
              <a:t>Investor Relation Contact:</a:t>
            </a:r>
          </a:p>
          <a:p>
            <a:pPr algn="r"/>
            <a:endParaRPr lang="en-US" sz="1050" dirty="0" smtClean="0">
              <a:latin typeface="Calibri"/>
              <a:cs typeface="Calibri"/>
            </a:endParaRPr>
          </a:p>
          <a:p>
            <a:pPr algn="r"/>
            <a:r>
              <a:rPr lang="en-US" sz="1050" dirty="0" smtClean="0">
                <a:latin typeface="Calibri"/>
                <a:cs typeface="Calibri"/>
              </a:rPr>
              <a:t>Thomas Ahlerup</a:t>
            </a:r>
          </a:p>
          <a:p>
            <a:pPr algn="r"/>
            <a:r>
              <a:rPr lang="en-US" sz="1050" dirty="0" smtClean="0">
                <a:latin typeface="Calibri"/>
                <a:cs typeface="Calibri"/>
              </a:rPr>
              <a:t>Senior Vice President</a:t>
            </a:r>
          </a:p>
          <a:p>
            <a:pPr algn="r"/>
            <a:r>
              <a:rPr lang="en-US" sz="1050" dirty="0" smtClean="0">
                <a:latin typeface="Calibri"/>
                <a:cs typeface="Calibri"/>
              </a:rPr>
              <a:t>Corporate Communication and Investor Relations</a:t>
            </a:r>
          </a:p>
          <a:p>
            <a:pPr algn="r"/>
            <a:r>
              <a:rPr lang="en-US" sz="1050" dirty="0" smtClean="0">
                <a:latin typeface="Calibri"/>
                <a:cs typeface="Calibri"/>
                <a:hlinkClick r:id="rId3"/>
              </a:rPr>
              <a:t>thomas.ahlerup@bts.com</a:t>
            </a:r>
            <a:endParaRPr lang="en-US" sz="1050" dirty="0" smtClean="0">
              <a:latin typeface="Calibri"/>
              <a:cs typeface="Calibri"/>
            </a:endParaRPr>
          </a:p>
          <a:p>
            <a:pPr algn="r"/>
            <a:endParaRPr lang="en-US" sz="1050" dirty="0" smtClean="0">
              <a:latin typeface="Calibri"/>
              <a:cs typeface="Calibri"/>
            </a:endParaRPr>
          </a:p>
          <a:p>
            <a:pPr algn="r"/>
            <a:r>
              <a:rPr lang="en-US" sz="1050" dirty="0" smtClean="0">
                <a:latin typeface="Calibri"/>
                <a:cs typeface="Calibri"/>
              </a:rPr>
              <a:t>Mobile: +46-768-966 300</a:t>
            </a:r>
            <a:endParaRPr lang="en-US" sz="1050" dirty="0">
              <a:latin typeface="Calibri"/>
              <a:cs typeface="Calibri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567730" y="6280296"/>
            <a:ext cx="82586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solidFill>
                  <a:schemeClr val="accent2"/>
                </a:solidFill>
                <a:latin typeface="Calibri"/>
                <a:cs typeface="Calibri"/>
              </a:rPr>
              <a:t>Q3– 2013 interim report</a:t>
            </a:r>
            <a:endParaRPr lang="en-US" sz="5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50478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_BTS Template 2 (temp)">
  <a:themeElements>
    <a:clrScheme name="8_BTS Template 2 (temp) 13">
      <a:dk1>
        <a:srgbClr val="000000"/>
      </a:dk1>
      <a:lt1>
        <a:srgbClr val="FFFFFF"/>
      </a:lt1>
      <a:dk2>
        <a:srgbClr val="42528C"/>
      </a:dk2>
      <a:lt2>
        <a:srgbClr val="808080"/>
      </a:lt2>
      <a:accent1>
        <a:srgbClr val="878AB9"/>
      </a:accent1>
      <a:accent2>
        <a:srgbClr val="BD5959"/>
      </a:accent2>
      <a:accent3>
        <a:srgbClr val="FFFFFF"/>
      </a:accent3>
      <a:accent4>
        <a:srgbClr val="000000"/>
      </a:accent4>
      <a:accent5>
        <a:srgbClr val="C3C4D9"/>
      </a:accent5>
      <a:accent6>
        <a:srgbClr val="AB5050"/>
      </a:accent6>
      <a:hlink>
        <a:srgbClr val="769B5A"/>
      </a:hlink>
      <a:folHlink>
        <a:srgbClr val="E1E38D"/>
      </a:folHlink>
    </a:clrScheme>
    <a:fontScheme name="8_BTS Template 2 (temp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8_BTS Template 2 (temp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TS Template 2 (temp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TS Template 2 (temp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TS Template 2 (temp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TS Template 2 (temp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TS Template 2 (temp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TS Template 2 (temp) 13">
        <a:dk1>
          <a:srgbClr val="000000"/>
        </a:dk1>
        <a:lt1>
          <a:srgbClr val="FFFFFF"/>
        </a:lt1>
        <a:dk2>
          <a:srgbClr val="42528C"/>
        </a:dk2>
        <a:lt2>
          <a:srgbClr val="808080"/>
        </a:lt2>
        <a:accent1>
          <a:srgbClr val="878AB9"/>
        </a:accent1>
        <a:accent2>
          <a:srgbClr val="BD5959"/>
        </a:accent2>
        <a:accent3>
          <a:srgbClr val="FFFFFF"/>
        </a:accent3>
        <a:accent4>
          <a:srgbClr val="000000"/>
        </a:accent4>
        <a:accent5>
          <a:srgbClr val="C3C4D9"/>
        </a:accent5>
        <a:accent6>
          <a:srgbClr val="AB5050"/>
        </a:accent6>
        <a:hlink>
          <a:srgbClr val="769B5A"/>
        </a:hlink>
        <a:folHlink>
          <a:srgbClr val="E1E3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8_BTS Template 2 (temp) 13">
    <a:dk1>
      <a:srgbClr val="000000"/>
    </a:dk1>
    <a:lt1>
      <a:srgbClr val="FFFFFF"/>
    </a:lt1>
    <a:dk2>
      <a:srgbClr val="42528C"/>
    </a:dk2>
    <a:lt2>
      <a:srgbClr val="808080"/>
    </a:lt2>
    <a:accent1>
      <a:srgbClr val="878AB9"/>
    </a:accent1>
    <a:accent2>
      <a:srgbClr val="BD5959"/>
    </a:accent2>
    <a:accent3>
      <a:srgbClr val="FFFFFF"/>
    </a:accent3>
    <a:accent4>
      <a:srgbClr val="000000"/>
    </a:accent4>
    <a:accent5>
      <a:srgbClr val="C3C4D9"/>
    </a:accent5>
    <a:accent6>
      <a:srgbClr val="AB5050"/>
    </a:accent6>
    <a:hlink>
      <a:srgbClr val="769B5A"/>
    </a:hlink>
    <a:folHlink>
      <a:srgbClr val="E1E38D"/>
    </a:folHlink>
  </a:clrScheme>
</a:themeOverride>
</file>

<file path=ppt/theme/themeOverride2.xml><?xml version="1.0" encoding="utf-8"?>
<a:themeOverride xmlns:a="http://schemas.openxmlformats.org/drawingml/2006/main">
  <a:clrScheme name="8_BTS Template 2 (temp) 13">
    <a:dk1>
      <a:srgbClr val="000000"/>
    </a:dk1>
    <a:lt1>
      <a:srgbClr val="FFFFFF"/>
    </a:lt1>
    <a:dk2>
      <a:srgbClr val="42528C"/>
    </a:dk2>
    <a:lt2>
      <a:srgbClr val="808080"/>
    </a:lt2>
    <a:accent1>
      <a:srgbClr val="878AB9"/>
    </a:accent1>
    <a:accent2>
      <a:srgbClr val="BD5959"/>
    </a:accent2>
    <a:accent3>
      <a:srgbClr val="FFFFFF"/>
    </a:accent3>
    <a:accent4>
      <a:srgbClr val="000000"/>
    </a:accent4>
    <a:accent5>
      <a:srgbClr val="C3C4D9"/>
    </a:accent5>
    <a:accent6>
      <a:srgbClr val="AB5050"/>
    </a:accent6>
    <a:hlink>
      <a:srgbClr val="769B5A"/>
    </a:hlink>
    <a:folHlink>
      <a:srgbClr val="E1E38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15562</TotalTime>
  <Words>501</Words>
  <Application>Microsoft Macintosh PowerPoint</Application>
  <PresentationFormat>On-screen Show (4:3)</PresentationFormat>
  <Paragraphs>178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8_BTS Template 2 (temp)</vt:lpstr>
      <vt:lpstr>Henrik Ekelund President and CEO</vt:lpstr>
      <vt:lpstr>Jan – Dec, 2013 </vt:lpstr>
      <vt:lpstr>PowerPoint Presentation</vt:lpstr>
      <vt:lpstr>Oct – Dec, 2013 </vt:lpstr>
      <vt:lpstr>PowerPoint Presentation</vt:lpstr>
      <vt:lpstr>PowerPoint Presentation</vt:lpstr>
      <vt:lpstr>Outlook for 2014</vt:lpstr>
      <vt:lpstr>PowerPoint Presentation</vt:lpstr>
    </vt:vector>
  </TitlesOfParts>
  <Company>BTS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  -  Slide 1</dc:title>
  <dc:creator>Gabriel Sundström</dc:creator>
  <cp:lastModifiedBy>Thomas Ahlerup</cp:lastModifiedBy>
  <cp:revision>901</cp:revision>
  <cp:lastPrinted>2014-02-12T15:09:34Z</cp:lastPrinted>
  <dcterms:created xsi:type="dcterms:W3CDTF">2010-04-28T18:14:49Z</dcterms:created>
  <dcterms:modified xsi:type="dcterms:W3CDTF">2014-02-13T08:43:58Z</dcterms:modified>
</cp:coreProperties>
</file>