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slides/slide46.xml" ContentType="application/vnd.openxmlformats-officedocument.presentationml.slide+xml"/>
  <Override PartName="/ppt/slides/slide47.xml" ContentType="application/vnd.openxmlformats-officedocument.presentationml.slide+xml"/>
  <Override PartName="/ppt/presentation.xml" ContentType="application/vnd.openxmlformats-officedocument.presentationml.presentation.main+xml"/>
  <Override PartName="/ppt/slides/slide4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1.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39.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38.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4.xml" ContentType="application/vnd.openxmlformats-officedocument.presentationml.notesSlide+xml"/>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Layouts/slideLayout30.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0.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662" r:id="rId3"/>
    <p:sldMasterId id="2147483664" r:id="rId4"/>
    <p:sldMasterId id="2147483692" r:id="rId5"/>
    <p:sldMasterId id="2147483702" r:id="rId6"/>
    <p:sldMasterId id="2147483713" r:id="rId7"/>
  </p:sldMasterIdLst>
  <p:notesMasterIdLst>
    <p:notesMasterId r:id="rId55"/>
  </p:notesMasterIdLst>
  <p:handoutMasterIdLst>
    <p:handoutMasterId r:id="rId56"/>
  </p:handoutMasterIdLst>
  <p:sldIdLst>
    <p:sldId id="256" r:id="rId8"/>
    <p:sldId id="257" r:id="rId9"/>
    <p:sldId id="318" r:id="rId10"/>
    <p:sldId id="398" r:id="rId11"/>
    <p:sldId id="463" r:id="rId12"/>
    <p:sldId id="264" r:id="rId13"/>
    <p:sldId id="267" r:id="rId14"/>
    <p:sldId id="270" r:id="rId15"/>
    <p:sldId id="274" r:id="rId16"/>
    <p:sldId id="277" r:id="rId17"/>
    <p:sldId id="462" r:id="rId18"/>
    <p:sldId id="258" r:id="rId19"/>
    <p:sldId id="273" r:id="rId20"/>
    <p:sldId id="271" r:id="rId21"/>
    <p:sldId id="266" r:id="rId22"/>
    <p:sldId id="269" r:id="rId23"/>
    <p:sldId id="291" r:id="rId24"/>
    <p:sldId id="461" r:id="rId25"/>
    <p:sldId id="285" r:id="rId26"/>
    <p:sldId id="288" r:id="rId27"/>
    <p:sldId id="289" r:id="rId28"/>
    <p:sldId id="424" r:id="rId29"/>
    <p:sldId id="482" r:id="rId30"/>
    <p:sldId id="470" r:id="rId31"/>
    <p:sldId id="478" r:id="rId32"/>
    <p:sldId id="471" r:id="rId33"/>
    <p:sldId id="444" r:id="rId34"/>
    <p:sldId id="469" r:id="rId35"/>
    <p:sldId id="459" r:id="rId36"/>
    <p:sldId id="483" r:id="rId37"/>
    <p:sldId id="476" r:id="rId38"/>
    <p:sldId id="475" r:id="rId39"/>
    <p:sldId id="455" r:id="rId40"/>
    <p:sldId id="357" r:id="rId41"/>
    <p:sldId id="406" r:id="rId42"/>
    <p:sldId id="484" r:id="rId43"/>
    <p:sldId id="294" r:id="rId44"/>
    <p:sldId id="306" r:id="rId45"/>
    <p:sldId id="293" r:id="rId46"/>
    <p:sldId id="303" r:id="rId47"/>
    <p:sldId id="457" r:id="rId48"/>
    <p:sldId id="300" r:id="rId49"/>
    <p:sldId id="299" r:id="rId50"/>
    <p:sldId id="487" r:id="rId51"/>
    <p:sldId id="298" r:id="rId52"/>
    <p:sldId id="345" r:id="rId53"/>
    <p:sldId id="488" r:id="rId54"/>
  </p:sldIdLst>
  <p:sldSz cx="9144000" cy="6858000" type="screen4x3"/>
  <p:notesSz cx="6735763" cy="9866313"/>
  <p:defaultText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137E1A-AB16-4789-8727-EA7514B92E3B}">
          <p14:sldIdLst>
            <p14:sldId id="256"/>
            <p14:sldId id="257"/>
            <p14:sldId id="318"/>
            <p14:sldId id="398"/>
            <p14:sldId id="463"/>
            <p14:sldId id="264"/>
            <p14:sldId id="267"/>
            <p14:sldId id="270"/>
            <p14:sldId id="274"/>
            <p14:sldId id="277"/>
            <p14:sldId id="462"/>
            <p14:sldId id="258"/>
            <p14:sldId id="273"/>
            <p14:sldId id="271"/>
            <p14:sldId id="266"/>
            <p14:sldId id="269"/>
            <p14:sldId id="291"/>
            <p14:sldId id="461"/>
            <p14:sldId id="285"/>
            <p14:sldId id="288"/>
            <p14:sldId id="289"/>
            <p14:sldId id="424"/>
            <p14:sldId id="482"/>
            <p14:sldId id="470"/>
            <p14:sldId id="478"/>
            <p14:sldId id="471"/>
            <p14:sldId id="444"/>
            <p14:sldId id="469"/>
            <p14:sldId id="459"/>
            <p14:sldId id="483"/>
            <p14:sldId id="476"/>
            <p14:sldId id="475"/>
            <p14:sldId id="455"/>
            <p14:sldId id="357"/>
            <p14:sldId id="406"/>
            <p14:sldId id="484"/>
            <p14:sldId id="294"/>
            <p14:sldId id="306"/>
            <p14:sldId id="293"/>
            <p14:sldId id="303"/>
            <p14:sldId id="457"/>
            <p14:sldId id="300"/>
            <p14:sldId id="299"/>
            <p14:sldId id="487"/>
            <p14:sldId id="298"/>
            <p14:sldId id="345"/>
            <p14:sldId id="488"/>
          </p14:sldIdLst>
        </p14:section>
        <p14:section name="Untitled Section" id="{AED934C2-1613-4A5F-A130-9C4E55B1768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57B2"/>
    <a:srgbClr val="EEB62A"/>
    <a:srgbClr val="663300"/>
    <a:srgbClr val="D60093"/>
    <a:srgbClr val="FF9900"/>
    <a:srgbClr val="C5BE39"/>
    <a:srgbClr val="BBBE42"/>
    <a:srgbClr val="FFCC00"/>
    <a:srgbClr val="BFC0C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127" autoAdjust="0"/>
    <p:restoredTop sz="94484" autoAdjust="0"/>
  </p:normalViewPr>
  <p:slideViewPr>
    <p:cSldViewPr snapToGrid="0" snapToObjects="1">
      <p:cViewPr>
        <p:scale>
          <a:sx n="80" d="100"/>
          <a:sy n="80" d="100"/>
        </p:scale>
        <p:origin x="-864" y="-101"/>
      </p:cViewPr>
      <p:guideLst>
        <p:guide orient="horz" pos="2160"/>
        <p:guide pos="2880"/>
      </p:guideLst>
    </p:cSldViewPr>
  </p:slideViewPr>
  <p:outlineViewPr>
    <p:cViewPr>
      <p:scale>
        <a:sx n="33" d="100"/>
        <a:sy n="33" d="100"/>
      </p:scale>
      <p:origin x="48" y="11538"/>
    </p:cViewPr>
  </p:outlineViewPr>
  <p:notesTextViewPr>
    <p:cViewPr>
      <p:scale>
        <a:sx n="100" d="100"/>
        <a:sy n="100" d="100"/>
      </p:scale>
      <p:origin x="0" y="0"/>
    </p:cViewPr>
  </p:notesTextViewPr>
  <p:sorterViewPr>
    <p:cViewPr>
      <p:scale>
        <a:sx n="62" d="100"/>
        <a:sy n="6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E2A45FAF-37C9-D24A-B2D8-28B0F2B7A3C5}" type="datetimeFigureOut">
              <a:rPr lang="fi-FI" smtClean="0"/>
              <a:t>22.8.2013</a:t>
            </a:fld>
            <a:endParaRPr lang="fi-FI"/>
          </a:p>
        </p:txBody>
      </p:sp>
      <p:sp>
        <p:nvSpPr>
          <p:cNvPr id="4" name="Alatunnisteen paikkamerkki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8ADE122C-1ED3-C84B-9725-E6A04C38C5FD}" type="slidenum">
              <a:rPr lang="fi-FI" smtClean="0"/>
              <a:t>‹#›</a:t>
            </a:fld>
            <a:endParaRPr lang="fi-FI"/>
          </a:p>
        </p:txBody>
      </p:sp>
    </p:spTree>
    <p:extLst>
      <p:ext uri="{BB962C8B-B14F-4D97-AF65-F5344CB8AC3E}">
        <p14:creationId xmlns:p14="http://schemas.microsoft.com/office/powerpoint/2010/main" val="40709495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6A953114-C850-FB47-9AE1-676129164277}" type="datetimeFigureOut">
              <a:rPr lang="fi-FI" smtClean="0"/>
              <a:t>22.8.2013</a:t>
            </a:fld>
            <a:endParaRPr lang="fi-FI"/>
          </a:p>
        </p:txBody>
      </p:sp>
      <p:sp>
        <p:nvSpPr>
          <p:cNvPr id="4" name="Dian kuvan paikkamerkki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E8826AE1-AACC-3740-9F3A-37ACFEE82D02}" type="slidenum">
              <a:rPr lang="fi-FI" smtClean="0"/>
              <a:t>‹#›</a:t>
            </a:fld>
            <a:endParaRPr lang="fi-FI"/>
          </a:p>
        </p:txBody>
      </p:sp>
    </p:spTree>
    <p:extLst>
      <p:ext uri="{BB962C8B-B14F-4D97-AF65-F5344CB8AC3E}">
        <p14:creationId xmlns:p14="http://schemas.microsoft.com/office/powerpoint/2010/main" val="2758004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26AE1-AACC-3740-9F3A-37ACFEE82D02}" type="slidenum">
              <a:rPr lang="fi-FI" smtClean="0"/>
              <a:t>2</a:t>
            </a:fld>
            <a:endParaRPr lang="fi-FI"/>
          </a:p>
        </p:txBody>
      </p:sp>
    </p:spTree>
    <p:extLst>
      <p:ext uri="{BB962C8B-B14F-4D97-AF65-F5344CB8AC3E}">
        <p14:creationId xmlns:p14="http://schemas.microsoft.com/office/powerpoint/2010/main" val="3278593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E8826AE1-AACC-3740-9F3A-37ACFEE82D02}" type="slidenum">
              <a:rPr lang="fi-FI" smtClean="0"/>
              <a:t>3</a:t>
            </a:fld>
            <a:endParaRPr lang="fi-FI"/>
          </a:p>
        </p:txBody>
      </p:sp>
    </p:spTree>
    <p:extLst>
      <p:ext uri="{BB962C8B-B14F-4D97-AF65-F5344CB8AC3E}">
        <p14:creationId xmlns:p14="http://schemas.microsoft.com/office/powerpoint/2010/main" val="3871059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E8826AE1-AACC-3740-9F3A-37ACFEE82D02}" type="slidenum">
              <a:rPr lang="fi-FI" smtClean="0"/>
              <a:t>6</a:t>
            </a:fld>
            <a:endParaRPr lang="fi-FI"/>
          </a:p>
        </p:txBody>
      </p:sp>
    </p:spTree>
    <p:extLst>
      <p:ext uri="{BB962C8B-B14F-4D97-AF65-F5344CB8AC3E}">
        <p14:creationId xmlns:p14="http://schemas.microsoft.com/office/powerpoint/2010/main" val="339192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E8826AE1-AACC-3740-9F3A-37ACFEE82D02}" type="slidenum">
              <a:rPr lang="fi-FI" smtClean="0"/>
              <a:t>15</a:t>
            </a:fld>
            <a:endParaRPr lang="fi-FI"/>
          </a:p>
        </p:txBody>
      </p:sp>
    </p:spTree>
    <p:extLst>
      <p:ext uri="{BB962C8B-B14F-4D97-AF65-F5344CB8AC3E}">
        <p14:creationId xmlns:p14="http://schemas.microsoft.com/office/powerpoint/2010/main" val="2247010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en-US" smtClean="0"/>
              <a:t>Click to edit Master title style</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a:p>
        </p:txBody>
      </p:sp>
      <p:sp>
        <p:nvSpPr>
          <p:cNvPr id="4" name="Päivämäärän paikkamerkki 3"/>
          <p:cNvSpPr>
            <a:spLocks noGrp="1"/>
          </p:cNvSpPr>
          <p:nvPr>
            <p:ph type="dt" sz="half" idx="10"/>
          </p:nvPr>
        </p:nvSpPr>
        <p:spPr/>
        <p:txBody>
          <a:bodyPr/>
          <a:lstStyle/>
          <a:p>
            <a:fld id="{3735D816-254B-C945-BA97-DBEE48459E54}" type="datetime1">
              <a:rPr lang="fi-FI" smtClean="0"/>
              <a:t>22.8.2013</a:t>
            </a:fld>
            <a:endParaRPr lang="fi-FI"/>
          </a:p>
        </p:txBody>
      </p:sp>
      <p:sp>
        <p:nvSpPr>
          <p:cNvPr id="6" name="Dian numeron paikkamerkki 5"/>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a:t>
            </a:fld>
            <a:endParaRPr lang="fi-FI" dirty="0"/>
          </a:p>
        </p:txBody>
      </p:sp>
    </p:spTree>
    <p:extLst>
      <p:ext uri="{BB962C8B-B14F-4D97-AF65-F5344CB8AC3E}">
        <p14:creationId xmlns:p14="http://schemas.microsoft.com/office/powerpoint/2010/main" val="406660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mtClean="0"/>
              <a:t>Click to edit Master title style</a:t>
            </a:r>
            <a:endParaRPr lang="fi-FI"/>
          </a:p>
        </p:txBody>
      </p:sp>
      <p:sp>
        <p:nvSpPr>
          <p:cNvPr id="3" name="Pystysuoran tekstin paikkamerkki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Päivämäärän paikkamerkki 3"/>
          <p:cNvSpPr>
            <a:spLocks noGrp="1"/>
          </p:cNvSpPr>
          <p:nvPr>
            <p:ph type="dt" sz="half" idx="10"/>
          </p:nvPr>
        </p:nvSpPr>
        <p:spPr/>
        <p:txBody>
          <a:bodyPr/>
          <a:lstStyle/>
          <a:p>
            <a:fld id="{D059764E-AD77-C04E-9A7E-559DF02667EF}" type="datetime1">
              <a:rPr lang="fi-FI" smtClean="0"/>
              <a:t>22.8.2013</a:t>
            </a:fld>
            <a:endParaRPr lang="fi-FI"/>
          </a:p>
        </p:txBody>
      </p:sp>
      <p:sp>
        <p:nvSpPr>
          <p:cNvPr id="6" name="Dian numeron paikkamerkki 5"/>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a:t>
            </a:fld>
            <a:endParaRPr lang="fi-FI" dirty="0"/>
          </a:p>
        </p:txBody>
      </p:sp>
    </p:spTree>
    <p:extLst>
      <p:ext uri="{BB962C8B-B14F-4D97-AF65-F5344CB8AC3E}">
        <p14:creationId xmlns:p14="http://schemas.microsoft.com/office/powerpoint/2010/main" val="1229930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a:prstGeom prst="rect">
            <a:avLst/>
          </a:prstGeom>
        </p:spPr>
        <p:txBody>
          <a:bodyPr/>
          <a:lstStyle/>
          <a:p>
            <a:r>
              <a:rPr lang="fi-FI" smtClean="0"/>
              <a:t>Muokkaa perustyylejä naps.</a:t>
            </a:r>
            <a:endParaRPr lang="fi-FI"/>
          </a:p>
        </p:txBody>
      </p:sp>
      <p:sp>
        <p:nvSpPr>
          <p:cNvPr id="3" name="Alaotsikk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t>
            </a:r>
            <a:endParaRPr lang="fi-FI"/>
          </a:p>
        </p:txBody>
      </p:sp>
      <p:sp>
        <p:nvSpPr>
          <p:cNvPr id="7" name="Päivämäärän paikkamerkki 3"/>
          <p:cNvSpPr>
            <a:spLocks noGrp="1"/>
          </p:cNvSpPr>
          <p:nvPr>
            <p:ph type="dt" sz="half" idx="2"/>
          </p:nvPr>
        </p:nvSpPr>
        <p:spPr>
          <a:xfrm>
            <a:off x="1332523"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63606C-0D2D-F440-9A02-6800299AA80E}" type="datetime1">
              <a:rPr lang="fi-FI" smtClean="0"/>
              <a:t>22.8.2013</a:t>
            </a:fld>
            <a:endParaRPr lang="fi-FI"/>
          </a:p>
        </p:txBody>
      </p:sp>
      <p:sp>
        <p:nvSpPr>
          <p:cNvPr id="8" name="Dian numeron paikkamerkki 5"/>
          <p:cNvSpPr>
            <a:spLocks noGrp="1"/>
          </p:cNvSpPr>
          <p:nvPr>
            <p:ph type="sldNum" sz="quarter" idx="4"/>
          </p:nvPr>
        </p:nvSpPr>
        <p:spPr>
          <a:xfrm>
            <a:off x="3466123"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CA5FD-349A-9443-9DE6-3C6067EF1899}" type="slidenum">
              <a:rPr lang="fi-FI" smtClean="0"/>
              <a:t>‹#›</a:t>
            </a:fld>
            <a:endParaRPr lang="fi-FI" dirty="0"/>
          </a:p>
        </p:txBody>
      </p:sp>
    </p:spTree>
    <p:extLst>
      <p:ext uri="{BB962C8B-B14F-4D97-AF65-F5344CB8AC3E}">
        <p14:creationId xmlns:p14="http://schemas.microsoft.com/office/powerpoint/2010/main" val="4068470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p>
            <a:r>
              <a:rPr lang="fi-FI" smtClean="0"/>
              <a:t>Muokkaa perustyyl. napsautt.</a:t>
            </a:r>
            <a:endParaRPr lang="fi-FI"/>
          </a:p>
        </p:txBody>
      </p:sp>
      <p:sp>
        <p:nvSpPr>
          <p:cNvPr id="3" name="Sisällön paikkamerkki 2"/>
          <p:cNvSpPr>
            <a:spLocks noGrp="1"/>
          </p:cNvSpPr>
          <p:nvPr>
            <p:ph idx="1"/>
          </p:nvPr>
        </p:nvSpPr>
        <p:spPr>
          <a:xfrm>
            <a:off x="457200" y="1600200"/>
            <a:ext cx="8229600" cy="4525963"/>
          </a:xfrm>
          <a:prstGeom prst="rect">
            <a:avLst/>
          </a:prstGeo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fi-FI"/>
          </a:p>
        </p:txBody>
      </p:sp>
      <p:sp>
        <p:nvSpPr>
          <p:cNvPr id="5" name="Alatunnisteen paikkamerkki 4"/>
          <p:cNvSpPr>
            <a:spLocks noGrp="1"/>
          </p:cNvSpPr>
          <p:nvPr>
            <p:ph type="ftr" sz="quarter" idx="11"/>
          </p:nvPr>
        </p:nvSpPr>
        <p:spPr>
          <a:xfrm>
            <a:off x="3124200" y="6245225"/>
            <a:ext cx="2895600" cy="476250"/>
          </a:xfrm>
          <a:prstGeom prst="rect">
            <a:avLst/>
          </a:prstGeom>
        </p:spPr>
        <p:txBody>
          <a:bodyPr/>
          <a:lstStyle>
            <a:lvl1pPr>
              <a:defRPr/>
            </a:lvl1pPr>
          </a:lstStyle>
          <a:p>
            <a:endParaRPr lang="fi-FI"/>
          </a:p>
        </p:txBody>
      </p:sp>
      <p:sp>
        <p:nvSpPr>
          <p:cNvPr id="6" name="Dian numeron paikkamerkki 5"/>
          <p:cNvSpPr>
            <a:spLocks noGrp="1"/>
          </p:cNvSpPr>
          <p:nvPr>
            <p:ph type="sldNum" sz="quarter" idx="12"/>
          </p:nvPr>
        </p:nvSpPr>
        <p:spPr/>
        <p:txBody>
          <a:bodyPr/>
          <a:lstStyle>
            <a:lvl1pPr>
              <a:defRPr/>
            </a:lvl1pPr>
          </a:lstStyle>
          <a:p>
            <a:fld id="{3B903105-9B2C-4BA6-B274-4344BD5F3565}" type="slidenum">
              <a:rPr lang="fi-FI"/>
              <a:pPr/>
              <a:t>‹#›</a:t>
            </a:fld>
            <a:endParaRPr lang="fi-FI"/>
          </a:p>
        </p:txBody>
      </p:sp>
    </p:spTree>
    <p:extLst>
      <p:ext uri="{BB962C8B-B14F-4D97-AF65-F5344CB8AC3E}">
        <p14:creationId xmlns:p14="http://schemas.microsoft.com/office/powerpoint/2010/main" val="749397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a:prstGeom prst="rect">
            <a:avLst/>
          </a:prstGeom>
        </p:spPr>
        <p:txBody>
          <a:bodyPr/>
          <a:lstStyle/>
          <a:p>
            <a:r>
              <a:rPr lang="fi-FI" smtClean="0"/>
              <a:t>Muokkaa perustyylejä naps.</a:t>
            </a:r>
            <a:endParaRPr lang="fi-FI"/>
          </a:p>
        </p:txBody>
      </p:sp>
      <p:sp>
        <p:nvSpPr>
          <p:cNvPr id="3" name="Alaotsikk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t>
            </a:r>
            <a:endParaRPr lang="fi-FI"/>
          </a:p>
        </p:txBody>
      </p:sp>
      <p:sp>
        <p:nvSpPr>
          <p:cNvPr id="7" name="Päivämäärän paikkamerkki 3"/>
          <p:cNvSpPr>
            <a:spLocks noGrp="1"/>
          </p:cNvSpPr>
          <p:nvPr>
            <p:ph type="dt" sz="half" idx="2"/>
          </p:nvPr>
        </p:nvSpPr>
        <p:spPr>
          <a:xfrm>
            <a:off x="1332523"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B40D7-CB45-1F4A-9A61-C9D227267DCA}" type="datetime1">
              <a:rPr lang="fi-FI" smtClean="0"/>
              <a:t>22.8.2013</a:t>
            </a:fld>
            <a:endParaRPr lang="fi-FI"/>
          </a:p>
        </p:txBody>
      </p:sp>
      <p:sp>
        <p:nvSpPr>
          <p:cNvPr id="8" name="Dian numeron paikkamerkki 5"/>
          <p:cNvSpPr>
            <a:spLocks noGrp="1"/>
          </p:cNvSpPr>
          <p:nvPr>
            <p:ph type="sldNum" sz="quarter" idx="4"/>
          </p:nvPr>
        </p:nvSpPr>
        <p:spPr>
          <a:xfrm>
            <a:off x="3466123"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CA5FD-349A-9443-9DE6-3C6067EF1899}" type="slidenum">
              <a:rPr lang="fi-FI" smtClean="0"/>
              <a:t>‹#›</a:t>
            </a:fld>
            <a:endParaRPr lang="fi-FI" dirty="0"/>
          </a:p>
        </p:txBody>
      </p:sp>
    </p:spTree>
    <p:extLst>
      <p:ext uri="{BB962C8B-B14F-4D97-AF65-F5344CB8AC3E}">
        <p14:creationId xmlns:p14="http://schemas.microsoft.com/office/powerpoint/2010/main" val="2955395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perustyylejä naps.</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t>
            </a:r>
            <a:endParaRPr lang="fi-FI"/>
          </a:p>
        </p:txBody>
      </p:sp>
      <p:sp>
        <p:nvSpPr>
          <p:cNvPr id="6" name="Dian numeron paikkamerkki 5"/>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a:t>
            </a:fld>
            <a:endParaRPr lang="fi-FI" dirty="0"/>
          </a:p>
        </p:txBody>
      </p:sp>
    </p:spTree>
    <p:extLst>
      <p:ext uri="{BB962C8B-B14F-4D97-AF65-F5344CB8AC3E}">
        <p14:creationId xmlns:p14="http://schemas.microsoft.com/office/powerpoint/2010/main" val="1154354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Dian numeron paikkamerkki 5"/>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a:t>
            </a:fld>
            <a:endParaRPr lang="fi-FI" dirty="0"/>
          </a:p>
        </p:txBody>
      </p:sp>
    </p:spTree>
    <p:extLst>
      <p:ext uri="{BB962C8B-B14F-4D97-AF65-F5344CB8AC3E}">
        <p14:creationId xmlns:p14="http://schemas.microsoft.com/office/powerpoint/2010/main" val="2784852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perustyylejä naps.</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6" name="Dian numeron paikkamerkki 5"/>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a:t>
            </a:fld>
            <a:endParaRPr lang="fi-FI" dirty="0"/>
          </a:p>
        </p:txBody>
      </p:sp>
    </p:spTree>
    <p:extLst>
      <p:ext uri="{BB962C8B-B14F-4D97-AF65-F5344CB8AC3E}">
        <p14:creationId xmlns:p14="http://schemas.microsoft.com/office/powerpoint/2010/main" val="4266710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Dian numeron paikkamerkki 6"/>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a:t>
            </a:fld>
            <a:endParaRPr lang="fi-FI" dirty="0"/>
          </a:p>
        </p:txBody>
      </p:sp>
    </p:spTree>
    <p:extLst>
      <p:ext uri="{BB962C8B-B14F-4D97-AF65-F5344CB8AC3E}">
        <p14:creationId xmlns:p14="http://schemas.microsoft.com/office/powerpoint/2010/main" val="3811759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perustyylejä naps.</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Dian numeron paikkamerkki 8"/>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a:t>
            </a:fld>
            <a:endParaRPr lang="fi-FI" dirty="0"/>
          </a:p>
        </p:txBody>
      </p:sp>
    </p:spTree>
    <p:extLst>
      <p:ext uri="{BB962C8B-B14F-4D97-AF65-F5344CB8AC3E}">
        <p14:creationId xmlns:p14="http://schemas.microsoft.com/office/powerpoint/2010/main" val="3204415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5" name="Dian numeron paikkamerkki 4"/>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a:t>
            </a:fld>
            <a:endParaRPr lang="fi-FI" dirty="0"/>
          </a:p>
        </p:txBody>
      </p:sp>
    </p:spTree>
    <p:extLst>
      <p:ext uri="{BB962C8B-B14F-4D97-AF65-F5344CB8AC3E}">
        <p14:creationId xmlns:p14="http://schemas.microsoft.com/office/powerpoint/2010/main" val="1384734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mtClean="0"/>
              <a:t>Click to edit Master title style</a:t>
            </a:r>
            <a:endParaRPr lang="fi-FI"/>
          </a:p>
        </p:txBody>
      </p:sp>
      <p:sp>
        <p:nvSpPr>
          <p:cNvPr id="3" name="Sisällön paikkamerkki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Päivämäärän paikkamerkki 3"/>
          <p:cNvSpPr>
            <a:spLocks noGrp="1"/>
          </p:cNvSpPr>
          <p:nvPr>
            <p:ph type="dt" sz="half" idx="10"/>
          </p:nvPr>
        </p:nvSpPr>
        <p:spPr/>
        <p:txBody>
          <a:bodyPr/>
          <a:lstStyle/>
          <a:p>
            <a:fld id="{529B5177-D029-424C-A67E-D7D1CE2EB3E6}" type="datetime1">
              <a:rPr lang="fi-FI" smtClean="0"/>
              <a:t>22.8.2013</a:t>
            </a:fld>
            <a:endParaRPr lang="fi-FI"/>
          </a:p>
        </p:txBody>
      </p:sp>
      <p:sp>
        <p:nvSpPr>
          <p:cNvPr id="6" name="Dian numeron paikkamerkki 5"/>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a:t>
            </a:fld>
            <a:endParaRPr lang="fi-FI" dirty="0"/>
          </a:p>
        </p:txBody>
      </p:sp>
    </p:spTree>
    <p:extLst>
      <p:ext uri="{BB962C8B-B14F-4D97-AF65-F5344CB8AC3E}">
        <p14:creationId xmlns:p14="http://schemas.microsoft.com/office/powerpoint/2010/main" val="1347663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a:t>
            </a:fld>
            <a:endParaRPr lang="fi-FI" dirty="0"/>
          </a:p>
        </p:txBody>
      </p:sp>
    </p:spTree>
    <p:extLst>
      <p:ext uri="{BB962C8B-B14F-4D97-AF65-F5344CB8AC3E}">
        <p14:creationId xmlns:p14="http://schemas.microsoft.com/office/powerpoint/2010/main" val="1249373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perustyylejä naps.</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7" name="Dian numeron paikkamerkki 6"/>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a:t>
            </a:fld>
            <a:endParaRPr lang="fi-FI" dirty="0"/>
          </a:p>
        </p:txBody>
      </p:sp>
    </p:spTree>
    <p:extLst>
      <p:ext uri="{BB962C8B-B14F-4D97-AF65-F5344CB8AC3E}">
        <p14:creationId xmlns:p14="http://schemas.microsoft.com/office/powerpoint/2010/main" val="913385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perustyylejä naps.</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7" name="Dian numeron paikkamerkki 6"/>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a:t>
            </a:fld>
            <a:endParaRPr lang="fi-FI" dirty="0"/>
          </a:p>
        </p:txBody>
      </p:sp>
    </p:spTree>
    <p:extLst>
      <p:ext uri="{BB962C8B-B14F-4D97-AF65-F5344CB8AC3E}">
        <p14:creationId xmlns:p14="http://schemas.microsoft.com/office/powerpoint/2010/main" val="166165588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perustyylejä naps.</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t>
            </a:r>
            <a:endParaRPr lang="fi-FI"/>
          </a:p>
        </p:txBody>
      </p:sp>
      <p:sp>
        <p:nvSpPr>
          <p:cNvPr id="6" name="Dian numeron paikkamerkki 5"/>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a:t>
            </a:fld>
            <a:endParaRPr lang="fi-FI" dirty="0"/>
          </a:p>
        </p:txBody>
      </p:sp>
      <p:sp>
        <p:nvSpPr>
          <p:cNvPr id="7" name="Päivämäärän paikkamerkki 3"/>
          <p:cNvSpPr>
            <a:spLocks noGrp="1"/>
          </p:cNvSpPr>
          <p:nvPr>
            <p:ph type="dt" sz="half" idx="10"/>
          </p:nvPr>
        </p:nvSpPr>
        <p:spPr>
          <a:xfrm>
            <a:off x="1909725" y="6356350"/>
            <a:ext cx="1452525" cy="365125"/>
          </a:xfrm>
          <a:prstGeom prst="rect">
            <a:avLst/>
          </a:prstGeom>
        </p:spPr>
        <p:txBody>
          <a:bodyPr/>
          <a:lstStyle>
            <a:lvl1pPr algn="ctr">
              <a:defRPr sz="1200">
                <a:solidFill>
                  <a:schemeClr val="tx1">
                    <a:lumMod val="50000"/>
                    <a:lumOff val="50000"/>
                  </a:schemeClr>
                </a:solidFill>
                <a:latin typeface="Arial"/>
                <a:cs typeface="Arial"/>
              </a:defRPr>
            </a:lvl1pPr>
          </a:lstStyle>
          <a:p>
            <a:fld id="{D33EEFE0-6EC1-484C-ACE6-6F3C1EB4B5F7}" type="datetime1">
              <a:rPr lang="fi-FI" smtClean="0"/>
              <a:pPr/>
              <a:t>22.8.2013</a:t>
            </a:fld>
            <a:endParaRPr lang="fi-FI" dirty="0"/>
          </a:p>
        </p:txBody>
      </p:sp>
    </p:spTree>
    <p:extLst>
      <p:ext uri="{BB962C8B-B14F-4D97-AF65-F5344CB8AC3E}">
        <p14:creationId xmlns:p14="http://schemas.microsoft.com/office/powerpoint/2010/main" val="2057732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Dian numeron paikkamerkki 5"/>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a:t>
            </a:fld>
            <a:endParaRPr lang="fi-FI" dirty="0"/>
          </a:p>
        </p:txBody>
      </p:sp>
      <p:sp>
        <p:nvSpPr>
          <p:cNvPr id="7" name="Päivämäärän paikkamerkki 3"/>
          <p:cNvSpPr>
            <a:spLocks noGrp="1"/>
          </p:cNvSpPr>
          <p:nvPr>
            <p:ph type="dt" sz="half" idx="10"/>
          </p:nvPr>
        </p:nvSpPr>
        <p:spPr>
          <a:xfrm>
            <a:off x="1909725" y="6356350"/>
            <a:ext cx="1452525" cy="365125"/>
          </a:xfrm>
          <a:prstGeom prst="rect">
            <a:avLst/>
          </a:prstGeom>
        </p:spPr>
        <p:txBody>
          <a:bodyPr/>
          <a:lstStyle>
            <a:lvl1pPr algn="ctr">
              <a:defRPr sz="1200">
                <a:solidFill>
                  <a:schemeClr val="tx1">
                    <a:lumMod val="50000"/>
                    <a:lumOff val="50000"/>
                  </a:schemeClr>
                </a:solidFill>
                <a:latin typeface="Arial"/>
                <a:cs typeface="Arial"/>
              </a:defRPr>
            </a:lvl1pPr>
          </a:lstStyle>
          <a:p>
            <a:fld id="{D33EEFE0-6EC1-484C-ACE6-6F3C1EB4B5F7}" type="datetime1">
              <a:rPr lang="fi-FI" smtClean="0"/>
              <a:pPr/>
              <a:t>22.8.2013</a:t>
            </a:fld>
            <a:endParaRPr lang="fi-FI" dirty="0"/>
          </a:p>
        </p:txBody>
      </p:sp>
    </p:spTree>
    <p:extLst>
      <p:ext uri="{BB962C8B-B14F-4D97-AF65-F5344CB8AC3E}">
        <p14:creationId xmlns:p14="http://schemas.microsoft.com/office/powerpoint/2010/main" val="5952723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perustyylejä naps.</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a:xfrm>
            <a:off x="1909725" y="6356350"/>
            <a:ext cx="1452525" cy="365125"/>
          </a:xfrm>
          <a:prstGeom prst="rect">
            <a:avLst/>
          </a:prstGeom>
        </p:spPr>
        <p:txBody>
          <a:bodyPr/>
          <a:lstStyle>
            <a:lvl1pPr algn="ctr">
              <a:defRPr sz="1200">
                <a:solidFill>
                  <a:schemeClr val="tx1">
                    <a:lumMod val="50000"/>
                    <a:lumOff val="50000"/>
                  </a:schemeClr>
                </a:solidFill>
                <a:latin typeface="Arial"/>
                <a:cs typeface="Arial"/>
              </a:defRPr>
            </a:lvl1pPr>
          </a:lstStyle>
          <a:p>
            <a:fld id="{D33EEFE0-6EC1-484C-ACE6-6F3C1EB4B5F7}" type="datetime1">
              <a:rPr lang="fi-FI" smtClean="0"/>
              <a:pPr/>
              <a:t>22.8.2013</a:t>
            </a:fld>
            <a:endParaRPr lang="fi-FI" dirty="0"/>
          </a:p>
        </p:txBody>
      </p:sp>
      <p:sp>
        <p:nvSpPr>
          <p:cNvPr id="6" name="Dian numeron paikkamerkki 5"/>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a:t>
            </a:fld>
            <a:endParaRPr lang="fi-FI" dirty="0"/>
          </a:p>
        </p:txBody>
      </p:sp>
    </p:spTree>
    <p:extLst>
      <p:ext uri="{BB962C8B-B14F-4D97-AF65-F5344CB8AC3E}">
        <p14:creationId xmlns:p14="http://schemas.microsoft.com/office/powerpoint/2010/main" val="2800973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a:xfrm>
            <a:off x="457200" y="6356350"/>
            <a:ext cx="2133600" cy="365125"/>
          </a:xfrm>
          <a:prstGeom prst="rect">
            <a:avLst/>
          </a:prstGeom>
        </p:spPr>
        <p:txBody>
          <a:bodyPr/>
          <a:lstStyle/>
          <a:p>
            <a:fld id="{4BEABA9E-700F-CB43-8C6E-8BA754191D6E}" type="datetime1">
              <a:rPr lang="fi-FI" smtClean="0"/>
              <a:t>22.8.2013</a:t>
            </a:fld>
            <a:endParaRPr lang="fi-FI"/>
          </a:p>
        </p:txBody>
      </p:sp>
      <p:sp>
        <p:nvSpPr>
          <p:cNvPr id="7" name="Dian numeron paikkamerkki 6"/>
          <p:cNvSpPr>
            <a:spLocks noGrp="1"/>
          </p:cNvSpPr>
          <p:nvPr>
            <p:ph type="sldNum" sz="quarter" idx="12"/>
          </p:nvPr>
        </p:nvSpPr>
        <p:spPr/>
        <p:txBody>
          <a:bodyPr/>
          <a:lstStyle/>
          <a:p>
            <a:fld id="{924CA5FD-349A-9443-9DE6-3C6067EF1899}" type="slidenum">
              <a:rPr lang="fi-FI" smtClean="0"/>
              <a:t>‹#›</a:t>
            </a:fld>
            <a:endParaRPr lang="fi-FI"/>
          </a:p>
        </p:txBody>
      </p:sp>
    </p:spTree>
    <p:extLst>
      <p:ext uri="{BB962C8B-B14F-4D97-AF65-F5344CB8AC3E}">
        <p14:creationId xmlns:p14="http://schemas.microsoft.com/office/powerpoint/2010/main" val="5320549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perustyylejä naps.</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a:xfrm>
            <a:off x="457200" y="6356350"/>
            <a:ext cx="2133600" cy="365125"/>
          </a:xfrm>
          <a:prstGeom prst="rect">
            <a:avLst/>
          </a:prstGeom>
        </p:spPr>
        <p:txBody>
          <a:bodyPr/>
          <a:lstStyle/>
          <a:p>
            <a:fld id="{6E22ACCF-632B-2C4F-A9A2-1DB8EDF1D772}" type="datetime1">
              <a:rPr lang="fi-FI" smtClean="0"/>
              <a:t>22.8.2013</a:t>
            </a:fld>
            <a:endParaRPr lang="fi-FI"/>
          </a:p>
        </p:txBody>
      </p:sp>
      <p:sp>
        <p:nvSpPr>
          <p:cNvPr id="9" name="Dian numeron paikkamerkki 8"/>
          <p:cNvSpPr>
            <a:spLocks noGrp="1"/>
          </p:cNvSpPr>
          <p:nvPr>
            <p:ph type="sldNum" sz="quarter" idx="12"/>
          </p:nvPr>
        </p:nvSpPr>
        <p:spPr/>
        <p:txBody>
          <a:bodyPr/>
          <a:lstStyle/>
          <a:p>
            <a:fld id="{924CA5FD-349A-9443-9DE6-3C6067EF1899}" type="slidenum">
              <a:rPr lang="fi-FI" smtClean="0"/>
              <a:t>‹#›</a:t>
            </a:fld>
            <a:endParaRPr lang="fi-FI"/>
          </a:p>
        </p:txBody>
      </p:sp>
    </p:spTree>
    <p:extLst>
      <p:ext uri="{BB962C8B-B14F-4D97-AF65-F5344CB8AC3E}">
        <p14:creationId xmlns:p14="http://schemas.microsoft.com/office/powerpoint/2010/main" val="31484083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5" name="Dian numeron paikkamerkki 4"/>
          <p:cNvSpPr>
            <a:spLocks noGrp="1"/>
          </p:cNvSpPr>
          <p:nvPr>
            <p:ph type="sldNum" sz="quarter" idx="12"/>
          </p:nvPr>
        </p:nvSpPr>
        <p:spPr/>
        <p:txBody>
          <a:bodyPr/>
          <a:lstStyle/>
          <a:p>
            <a:fld id="{924CA5FD-349A-9443-9DE6-3C6067EF1899}" type="slidenum">
              <a:rPr lang="fi-FI" smtClean="0"/>
              <a:t>‹#›</a:t>
            </a:fld>
            <a:endParaRPr lang="fi-FI"/>
          </a:p>
        </p:txBody>
      </p:sp>
      <p:sp>
        <p:nvSpPr>
          <p:cNvPr id="6" name="Päivämäärän paikkamerkki 3"/>
          <p:cNvSpPr>
            <a:spLocks noGrp="1"/>
          </p:cNvSpPr>
          <p:nvPr>
            <p:ph type="dt" sz="half" idx="10"/>
          </p:nvPr>
        </p:nvSpPr>
        <p:spPr>
          <a:xfrm>
            <a:off x="1909725" y="6356350"/>
            <a:ext cx="1452525" cy="365125"/>
          </a:xfrm>
          <a:prstGeom prst="rect">
            <a:avLst/>
          </a:prstGeom>
        </p:spPr>
        <p:txBody>
          <a:bodyPr/>
          <a:lstStyle>
            <a:lvl1pPr algn="ctr">
              <a:defRPr sz="1200">
                <a:solidFill>
                  <a:schemeClr val="tx1">
                    <a:lumMod val="50000"/>
                    <a:lumOff val="50000"/>
                  </a:schemeClr>
                </a:solidFill>
                <a:latin typeface="Arial"/>
                <a:cs typeface="Arial"/>
              </a:defRPr>
            </a:lvl1pPr>
          </a:lstStyle>
          <a:p>
            <a:fld id="{D33EEFE0-6EC1-484C-ACE6-6F3C1EB4B5F7}" type="datetime1">
              <a:rPr lang="fi-FI" smtClean="0"/>
              <a:pPr/>
              <a:t>22.8.2013</a:t>
            </a:fld>
            <a:endParaRPr lang="fi-FI" dirty="0"/>
          </a:p>
        </p:txBody>
      </p:sp>
    </p:spTree>
    <p:extLst>
      <p:ext uri="{BB962C8B-B14F-4D97-AF65-F5344CB8AC3E}">
        <p14:creationId xmlns:p14="http://schemas.microsoft.com/office/powerpoint/2010/main" val="2584524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a:lstStyle/>
          <a:p>
            <a:fld id="{924CA5FD-349A-9443-9DE6-3C6067EF1899}" type="slidenum">
              <a:rPr lang="fi-FI" smtClean="0"/>
              <a:t>‹#›</a:t>
            </a:fld>
            <a:endParaRPr lang="fi-FI"/>
          </a:p>
        </p:txBody>
      </p:sp>
      <p:sp>
        <p:nvSpPr>
          <p:cNvPr id="5" name="Päivämäärän paikkamerkki 3"/>
          <p:cNvSpPr>
            <a:spLocks noGrp="1"/>
          </p:cNvSpPr>
          <p:nvPr>
            <p:ph type="dt" sz="half" idx="10"/>
          </p:nvPr>
        </p:nvSpPr>
        <p:spPr>
          <a:xfrm>
            <a:off x="1909725" y="6356350"/>
            <a:ext cx="1452525" cy="365125"/>
          </a:xfrm>
          <a:prstGeom prst="rect">
            <a:avLst/>
          </a:prstGeom>
        </p:spPr>
        <p:txBody>
          <a:bodyPr/>
          <a:lstStyle>
            <a:lvl1pPr algn="ctr">
              <a:defRPr sz="1200">
                <a:solidFill>
                  <a:schemeClr val="tx1">
                    <a:lumMod val="50000"/>
                    <a:lumOff val="50000"/>
                  </a:schemeClr>
                </a:solidFill>
                <a:latin typeface="Arial"/>
                <a:cs typeface="Arial"/>
              </a:defRPr>
            </a:lvl1pPr>
          </a:lstStyle>
          <a:p>
            <a:fld id="{D33EEFE0-6EC1-484C-ACE6-6F3C1EB4B5F7}" type="datetime1">
              <a:rPr lang="fi-FI" smtClean="0"/>
              <a:pPr/>
              <a:t>22.8.2013</a:t>
            </a:fld>
            <a:endParaRPr lang="fi-FI" dirty="0"/>
          </a:p>
        </p:txBody>
      </p:sp>
    </p:spTree>
    <p:extLst>
      <p:ext uri="{BB962C8B-B14F-4D97-AF65-F5344CB8AC3E}">
        <p14:creationId xmlns:p14="http://schemas.microsoft.com/office/powerpoint/2010/main" val="3943685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Päivämäärän paikkamerkki 3"/>
          <p:cNvSpPr>
            <a:spLocks noGrp="1"/>
          </p:cNvSpPr>
          <p:nvPr>
            <p:ph type="dt" sz="half" idx="10"/>
          </p:nvPr>
        </p:nvSpPr>
        <p:spPr/>
        <p:txBody>
          <a:bodyPr/>
          <a:lstStyle/>
          <a:p>
            <a:fld id="{62CA34B1-5A44-D943-9F0B-D8A258818928}" type="datetime1">
              <a:rPr lang="fi-FI" smtClean="0"/>
              <a:t>22.8.2013</a:t>
            </a:fld>
            <a:endParaRPr lang="fi-FI"/>
          </a:p>
        </p:txBody>
      </p:sp>
      <p:sp>
        <p:nvSpPr>
          <p:cNvPr id="6" name="Dian numeron paikkamerkki 5"/>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a:t>
            </a:fld>
            <a:endParaRPr lang="fi-FI" dirty="0"/>
          </a:p>
        </p:txBody>
      </p:sp>
    </p:spTree>
    <p:extLst>
      <p:ext uri="{BB962C8B-B14F-4D97-AF65-F5344CB8AC3E}">
        <p14:creationId xmlns:p14="http://schemas.microsoft.com/office/powerpoint/2010/main" val="14935246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perustyylejä naps.</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7" name="Dian numeron paikkamerkki 6"/>
          <p:cNvSpPr>
            <a:spLocks noGrp="1"/>
          </p:cNvSpPr>
          <p:nvPr>
            <p:ph type="sldNum" sz="quarter" idx="12"/>
          </p:nvPr>
        </p:nvSpPr>
        <p:spPr/>
        <p:txBody>
          <a:bodyPr/>
          <a:lstStyle/>
          <a:p>
            <a:fld id="{924CA5FD-349A-9443-9DE6-3C6067EF1899}" type="slidenum">
              <a:rPr lang="fi-FI" smtClean="0"/>
              <a:t>‹#›</a:t>
            </a:fld>
            <a:endParaRPr lang="fi-FI"/>
          </a:p>
        </p:txBody>
      </p:sp>
      <p:sp>
        <p:nvSpPr>
          <p:cNvPr id="8" name="Päivämäärän paikkamerkki 3"/>
          <p:cNvSpPr>
            <a:spLocks noGrp="1"/>
          </p:cNvSpPr>
          <p:nvPr>
            <p:ph type="dt" sz="half" idx="10"/>
          </p:nvPr>
        </p:nvSpPr>
        <p:spPr>
          <a:xfrm>
            <a:off x="1909725" y="6356350"/>
            <a:ext cx="1452525" cy="365125"/>
          </a:xfrm>
          <a:prstGeom prst="rect">
            <a:avLst/>
          </a:prstGeom>
        </p:spPr>
        <p:txBody>
          <a:bodyPr/>
          <a:lstStyle>
            <a:lvl1pPr algn="ctr">
              <a:defRPr sz="1200">
                <a:solidFill>
                  <a:schemeClr val="tx1">
                    <a:lumMod val="50000"/>
                    <a:lumOff val="50000"/>
                  </a:schemeClr>
                </a:solidFill>
                <a:latin typeface="Arial"/>
                <a:cs typeface="Arial"/>
              </a:defRPr>
            </a:lvl1pPr>
          </a:lstStyle>
          <a:p>
            <a:fld id="{D33EEFE0-6EC1-484C-ACE6-6F3C1EB4B5F7}" type="datetime1">
              <a:rPr lang="fi-FI" smtClean="0"/>
              <a:pPr/>
              <a:t>22.8.2013</a:t>
            </a:fld>
            <a:endParaRPr lang="fi-FI" dirty="0"/>
          </a:p>
        </p:txBody>
      </p:sp>
    </p:spTree>
    <p:extLst>
      <p:ext uri="{BB962C8B-B14F-4D97-AF65-F5344CB8AC3E}">
        <p14:creationId xmlns:p14="http://schemas.microsoft.com/office/powerpoint/2010/main" val="36710092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perustyylejä naps.</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7" name="Dian numeron paikkamerkki 6"/>
          <p:cNvSpPr>
            <a:spLocks noGrp="1"/>
          </p:cNvSpPr>
          <p:nvPr>
            <p:ph type="sldNum" sz="quarter" idx="12"/>
          </p:nvPr>
        </p:nvSpPr>
        <p:spPr/>
        <p:txBody>
          <a:bodyPr/>
          <a:lstStyle/>
          <a:p>
            <a:fld id="{924CA5FD-349A-9443-9DE6-3C6067EF1899}" type="slidenum">
              <a:rPr lang="fi-FI" smtClean="0"/>
              <a:t>‹#›</a:t>
            </a:fld>
            <a:endParaRPr lang="fi-FI"/>
          </a:p>
        </p:txBody>
      </p:sp>
      <p:sp>
        <p:nvSpPr>
          <p:cNvPr id="8" name="Päivämäärän paikkamerkki 3"/>
          <p:cNvSpPr>
            <a:spLocks noGrp="1"/>
          </p:cNvSpPr>
          <p:nvPr>
            <p:ph type="dt" sz="half" idx="10"/>
          </p:nvPr>
        </p:nvSpPr>
        <p:spPr>
          <a:xfrm>
            <a:off x="1909725" y="6356350"/>
            <a:ext cx="1452525" cy="365125"/>
          </a:xfrm>
          <a:prstGeom prst="rect">
            <a:avLst/>
          </a:prstGeom>
        </p:spPr>
        <p:txBody>
          <a:bodyPr/>
          <a:lstStyle>
            <a:lvl1pPr algn="ctr">
              <a:defRPr sz="1200">
                <a:solidFill>
                  <a:schemeClr val="tx1">
                    <a:lumMod val="50000"/>
                    <a:lumOff val="50000"/>
                  </a:schemeClr>
                </a:solidFill>
                <a:latin typeface="Arial"/>
                <a:cs typeface="Arial"/>
              </a:defRPr>
            </a:lvl1pPr>
          </a:lstStyle>
          <a:p>
            <a:fld id="{D33EEFE0-6EC1-484C-ACE6-6F3C1EB4B5F7}" type="datetime1">
              <a:rPr lang="fi-FI" smtClean="0"/>
              <a:pPr/>
              <a:t>22.8.2013</a:t>
            </a:fld>
            <a:endParaRPr lang="fi-FI" dirty="0"/>
          </a:p>
        </p:txBody>
      </p:sp>
    </p:spTree>
    <p:extLst>
      <p:ext uri="{BB962C8B-B14F-4D97-AF65-F5344CB8AC3E}">
        <p14:creationId xmlns:p14="http://schemas.microsoft.com/office/powerpoint/2010/main" val="208515042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perustyylejä naps.</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t>
            </a:r>
            <a:endParaRPr lang="fi-FI"/>
          </a:p>
        </p:txBody>
      </p:sp>
      <p:sp>
        <p:nvSpPr>
          <p:cNvPr id="6" name="Dian numeron paikkamerkki 5"/>
          <p:cNvSpPr>
            <a:spLocks noGrp="1"/>
          </p:cNvSpPr>
          <p:nvPr>
            <p:ph type="sldNum" sz="quarter" idx="12"/>
          </p:nvPr>
        </p:nvSpPr>
        <p:spPr/>
        <p:txBody>
          <a:bodyPr/>
          <a:lstStyle/>
          <a:p>
            <a:pPr marL="0" indent="0">
              <a:buFont typeface="+mj-lt"/>
              <a:buNone/>
            </a:pPr>
            <a:fld id="{924CA5FD-349A-9443-9DE6-3C6067EF1899}" type="slidenum">
              <a:rPr lang="fi-FI" smtClean="0">
                <a:solidFill>
                  <a:prstClr val="black">
                    <a:tint val="75000"/>
                  </a:prstClr>
                </a:solidFill>
              </a:rPr>
              <a:pPr marL="0" indent="0">
                <a:buFont typeface="+mj-lt"/>
                <a:buNone/>
              </a:pPr>
              <a:t>‹#›</a:t>
            </a:fld>
            <a:endParaRPr lang="fi-FI" dirty="0">
              <a:solidFill>
                <a:prstClr val="black">
                  <a:tint val="75000"/>
                </a:prstClr>
              </a:solidFill>
            </a:endParaRPr>
          </a:p>
        </p:txBody>
      </p:sp>
    </p:spTree>
    <p:extLst>
      <p:ext uri="{BB962C8B-B14F-4D97-AF65-F5344CB8AC3E}">
        <p14:creationId xmlns:p14="http://schemas.microsoft.com/office/powerpoint/2010/main" val="21472371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Dian numeron paikkamerkki 5"/>
          <p:cNvSpPr>
            <a:spLocks noGrp="1"/>
          </p:cNvSpPr>
          <p:nvPr>
            <p:ph type="sldNum" sz="quarter" idx="12"/>
          </p:nvPr>
        </p:nvSpPr>
        <p:spPr/>
        <p:txBody>
          <a:bodyPr/>
          <a:lstStyle/>
          <a:p>
            <a:pPr marL="0" indent="0">
              <a:buFont typeface="+mj-lt"/>
              <a:buNone/>
            </a:pPr>
            <a:fld id="{924CA5FD-349A-9443-9DE6-3C6067EF1899}" type="slidenum">
              <a:rPr lang="fi-FI" smtClean="0">
                <a:solidFill>
                  <a:prstClr val="black">
                    <a:tint val="75000"/>
                  </a:prstClr>
                </a:solidFill>
              </a:rPr>
              <a:pPr marL="0" indent="0">
                <a:buFont typeface="+mj-lt"/>
                <a:buNone/>
              </a:pPr>
              <a:t>‹#›</a:t>
            </a:fld>
            <a:endParaRPr lang="fi-FI" dirty="0">
              <a:solidFill>
                <a:prstClr val="black">
                  <a:tint val="75000"/>
                </a:prstClr>
              </a:solidFill>
            </a:endParaRPr>
          </a:p>
        </p:txBody>
      </p:sp>
    </p:spTree>
    <p:extLst>
      <p:ext uri="{BB962C8B-B14F-4D97-AF65-F5344CB8AC3E}">
        <p14:creationId xmlns:p14="http://schemas.microsoft.com/office/powerpoint/2010/main" val="33654108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perustyylejä naps.</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6" name="Dian numeron paikkamerkki 5"/>
          <p:cNvSpPr>
            <a:spLocks noGrp="1"/>
          </p:cNvSpPr>
          <p:nvPr>
            <p:ph type="sldNum" sz="quarter" idx="12"/>
          </p:nvPr>
        </p:nvSpPr>
        <p:spPr/>
        <p:txBody>
          <a:bodyPr/>
          <a:lstStyle/>
          <a:p>
            <a:pPr marL="0" indent="0">
              <a:buFont typeface="+mj-lt"/>
              <a:buNone/>
            </a:pPr>
            <a:fld id="{924CA5FD-349A-9443-9DE6-3C6067EF1899}" type="slidenum">
              <a:rPr lang="fi-FI" smtClean="0">
                <a:solidFill>
                  <a:prstClr val="black">
                    <a:tint val="75000"/>
                  </a:prstClr>
                </a:solidFill>
              </a:rPr>
              <a:pPr marL="0" indent="0">
                <a:buFont typeface="+mj-lt"/>
                <a:buNone/>
              </a:pPr>
              <a:t>‹#›</a:t>
            </a:fld>
            <a:endParaRPr lang="fi-FI" dirty="0">
              <a:solidFill>
                <a:prstClr val="black">
                  <a:tint val="75000"/>
                </a:prstClr>
              </a:solidFill>
            </a:endParaRPr>
          </a:p>
        </p:txBody>
      </p:sp>
    </p:spTree>
    <p:extLst>
      <p:ext uri="{BB962C8B-B14F-4D97-AF65-F5344CB8AC3E}">
        <p14:creationId xmlns:p14="http://schemas.microsoft.com/office/powerpoint/2010/main" val="13482097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Dian numeron paikkamerkki 6"/>
          <p:cNvSpPr>
            <a:spLocks noGrp="1"/>
          </p:cNvSpPr>
          <p:nvPr>
            <p:ph type="sldNum" sz="quarter" idx="12"/>
          </p:nvPr>
        </p:nvSpPr>
        <p:spPr/>
        <p:txBody>
          <a:bodyPr/>
          <a:lstStyle/>
          <a:p>
            <a:pPr marL="0" indent="0">
              <a:buFont typeface="+mj-lt"/>
              <a:buNone/>
            </a:pPr>
            <a:fld id="{924CA5FD-349A-9443-9DE6-3C6067EF1899}" type="slidenum">
              <a:rPr lang="fi-FI" smtClean="0">
                <a:solidFill>
                  <a:prstClr val="black">
                    <a:tint val="75000"/>
                  </a:prstClr>
                </a:solidFill>
              </a:rPr>
              <a:pPr marL="0" indent="0">
                <a:buFont typeface="+mj-lt"/>
                <a:buNone/>
              </a:pPr>
              <a:t>‹#›</a:t>
            </a:fld>
            <a:endParaRPr lang="fi-FI" dirty="0">
              <a:solidFill>
                <a:prstClr val="black">
                  <a:tint val="75000"/>
                </a:prstClr>
              </a:solidFill>
            </a:endParaRPr>
          </a:p>
        </p:txBody>
      </p:sp>
    </p:spTree>
    <p:extLst>
      <p:ext uri="{BB962C8B-B14F-4D97-AF65-F5344CB8AC3E}">
        <p14:creationId xmlns:p14="http://schemas.microsoft.com/office/powerpoint/2010/main" val="1832041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perustyylejä naps.</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Dian numeron paikkamerkki 8"/>
          <p:cNvSpPr>
            <a:spLocks noGrp="1"/>
          </p:cNvSpPr>
          <p:nvPr>
            <p:ph type="sldNum" sz="quarter" idx="12"/>
          </p:nvPr>
        </p:nvSpPr>
        <p:spPr/>
        <p:txBody>
          <a:bodyPr/>
          <a:lstStyle/>
          <a:p>
            <a:pPr marL="0" indent="0">
              <a:buFont typeface="+mj-lt"/>
              <a:buNone/>
            </a:pPr>
            <a:fld id="{924CA5FD-349A-9443-9DE6-3C6067EF1899}" type="slidenum">
              <a:rPr lang="fi-FI" smtClean="0">
                <a:solidFill>
                  <a:prstClr val="black">
                    <a:tint val="75000"/>
                  </a:prstClr>
                </a:solidFill>
              </a:rPr>
              <a:pPr marL="0" indent="0">
                <a:buFont typeface="+mj-lt"/>
                <a:buNone/>
              </a:pPr>
              <a:t>‹#›</a:t>
            </a:fld>
            <a:endParaRPr lang="fi-FI" dirty="0">
              <a:solidFill>
                <a:prstClr val="black">
                  <a:tint val="75000"/>
                </a:prstClr>
              </a:solidFill>
            </a:endParaRPr>
          </a:p>
        </p:txBody>
      </p:sp>
    </p:spTree>
    <p:extLst>
      <p:ext uri="{BB962C8B-B14F-4D97-AF65-F5344CB8AC3E}">
        <p14:creationId xmlns:p14="http://schemas.microsoft.com/office/powerpoint/2010/main" val="42875265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5" name="Dian numeron paikkamerkki 4"/>
          <p:cNvSpPr>
            <a:spLocks noGrp="1"/>
          </p:cNvSpPr>
          <p:nvPr>
            <p:ph type="sldNum" sz="quarter" idx="12"/>
          </p:nvPr>
        </p:nvSpPr>
        <p:spPr/>
        <p:txBody>
          <a:bodyPr/>
          <a:lstStyle/>
          <a:p>
            <a:pPr marL="0" indent="0">
              <a:buFont typeface="+mj-lt"/>
              <a:buNone/>
            </a:pPr>
            <a:fld id="{924CA5FD-349A-9443-9DE6-3C6067EF1899}" type="slidenum">
              <a:rPr lang="fi-FI" smtClean="0">
                <a:solidFill>
                  <a:prstClr val="black">
                    <a:tint val="75000"/>
                  </a:prstClr>
                </a:solidFill>
              </a:rPr>
              <a:pPr marL="0" indent="0">
                <a:buFont typeface="+mj-lt"/>
                <a:buNone/>
              </a:pPr>
              <a:t>‹#›</a:t>
            </a:fld>
            <a:endParaRPr lang="fi-FI" dirty="0">
              <a:solidFill>
                <a:prstClr val="black">
                  <a:tint val="75000"/>
                </a:prstClr>
              </a:solidFill>
            </a:endParaRPr>
          </a:p>
        </p:txBody>
      </p:sp>
    </p:spTree>
    <p:extLst>
      <p:ext uri="{BB962C8B-B14F-4D97-AF65-F5344CB8AC3E}">
        <p14:creationId xmlns:p14="http://schemas.microsoft.com/office/powerpoint/2010/main" val="4369127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a:lstStyle/>
          <a:p>
            <a:pPr marL="0" indent="0">
              <a:buFont typeface="+mj-lt"/>
              <a:buNone/>
            </a:pPr>
            <a:fld id="{924CA5FD-349A-9443-9DE6-3C6067EF1899}" type="slidenum">
              <a:rPr lang="fi-FI" smtClean="0">
                <a:solidFill>
                  <a:prstClr val="black">
                    <a:tint val="75000"/>
                  </a:prstClr>
                </a:solidFill>
              </a:rPr>
              <a:pPr marL="0" indent="0">
                <a:buFont typeface="+mj-lt"/>
                <a:buNone/>
              </a:pPr>
              <a:t>‹#›</a:t>
            </a:fld>
            <a:endParaRPr lang="fi-FI" dirty="0">
              <a:solidFill>
                <a:prstClr val="black">
                  <a:tint val="75000"/>
                </a:prstClr>
              </a:solidFill>
            </a:endParaRPr>
          </a:p>
        </p:txBody>
      </p:sp>
    </p:spTree>
    <p:extLst>
      <p:ext uri="{BB962C8B-B14F-4D97-AF65-F5344CB8AC3E}">
        <p14:creationId xmlns:p14="http://schemas.microsoft.com/office/powerpoint/2010/main" val="33169516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perustyylejä naps.</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7" name="Dian numeron paikkamerkki 6"/>
          <p:cNvSpPr>
            <a:spLocks noGrp="1"/>
          </p:cNvSpPr>
          <p:nvPr>
            <p:ph type="sldNum" sz="quarter" idx="12"/>
          </p:nvPr>
        </p:nvSpPr>
        <p:spPr/>
        <p:txBody>
          <a:bodyPr/>
          <a:lstStyle/>
          <a:p>
            <a:pPr marL="0" indent="0">
              <a:buFont typeface="+mj-lt"/>
              <a:buNone/>
            </a:pPr>
            <a:fld id="{924CA5FD-349A-9443-9DE6-3C6067EF1899}" type="slidenum">
              <a:rPr lang="fi-FI" smtClean="0">
                <a:solidFill>
                  <a:prstClr val="black">
                    <a:tint val="75000"/>
                  </a:prstClr>
                </a:solidFill>
              </a:rPr>
              <a:pPr marL="0" indent="0">
                <a:buFont typeface="+mj-lt"/>
                <a:buNone/>
              </a:pPr>
              <a:t>‹#›</a:t>
            </a:fld>
            <a:endParaRPr lang="fi-FI" dirty="0">
              <a:solidFill>
                <a:prstClr val="black">
                  <a:tint val="75000"/>
                </a:prstClr>
              </a:solidFill>
            </a:endParaRPr>
          </a:p>
        </p:txBody>
      </p:sp>
    </p:spTree>
    <p:extLst>
      <p:ext uri="{BB962C8B-B14F-4D97-AF65-F5344CB8AC3E}">
        <p14:creationId xmlns:p14="http://schemas.microsoft.com/office/powerpoint/2010/main" val="1155955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mtClean="0"/>
              <a:t>Click to edit Master title style</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Päivämäärän paikkamerkki 4"/>
          <p:cNvSpPr>
            <a:spLocks noGrp="1"/>
          </p:cNvSpPr>
          <p:nvPr>
            <p:ph type="dt" sz="half" idx="10"/>
          </p:nvPr>
        </p:nvSpPr>
        <p:spPr/>
        <p:txBody>
          <a:bodyPr/>
          <a:lstStyle/>
          <a:p>
            <a:fld id="{95032B9D-3A23-B942-B392-1F2492A2C5F7}" type="datetime1">
              <a:rPr lang="fi-FI" smtClean="0"/>
              <a:t>22.8.2013</a:t>
            </a:fld>
            <a:endParaRPr lang="fi-FI"/>
          </a:p>
        </p:txBody>
      </p:sp>
      <p:sp>
        <p:nvSpPr>
          <p:cNvPr id="7" name="Dian numeron paikkamerkki 6"/>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a:t>
            </a:fld>
            <a:endParaRPr lang="fi-FI" dirty="0"/>
          </a:p>
        </p:txBody>
      </p:sp>
    </p:spTree>
    <p:extLst>
      <p:ext uri="{BB962C8B-B14F-4D97-AF65-F5344CB8AC3E}">
        <p14:creationId xmlns:p14="http://schemas.microsoft.com/office/powerpoint/2010/main" val="503236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perustyylejä naps.</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7" name="Dian numeron paikkamerkki 6"/>
          <p:cNvSpPr>
            <a:spLocks noGrp="1"/>
          </p:cNvSpPr>
          <p:nvPr>
            <p:ph type="sldNum" sz="quarter" idx="12"/>
          </p:nvPr>
        </p:nvSpPr>
        <p:spPr/>
        <p:txBody>
          <a:bodyPr/>
          <a:lstStyle/>
          <a:p>
            <a:pPr marL="0" indent="0">
              <a:buFont typeface="+mj-lt"/>
              <a:buNone/>
            </a:pPr>
            <a:fld id="{924CA5FD-349A-9443-9DE6-3C6067EF1899}" type="slidenum">
              <a:rPr lang="fi-FI" smtClean="0">
                <a:solidFill>
                  <a:prstClr val="black">
                    <a:tint val="75000"/>
                  </a:prstClr>
                </a:solidFill>
              </a:rPr>
              <a:pPr marL="0" indent="0">
                <a:buFont typeface="+mj-lt"/>
                <a:buNone/>
              </a:pPr>
              <a:t>‹#›</a:t>
            </a:fld>
            <a:endParaRPr lang="fi-FI" dirty="0">
              <a:solidFill>
                <a:prstClr val="black">
                  <a:tint val="75000"/>
                </a:prstClr>
              </a:solidFill>
            </a:endParaRPr>
          </a:p>
        </p:txBody>
      </p:sp>
    </p:spTree>
    <p:extLst>
      <p:ext uri="{BB962C8B-B14F-4D97-AF65-F5344CB8AC3E}">
        <p14:creationId xmlns:p14="http://schemas.microsoft.com/office/powerpoint/2010/main" val="208128606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a:prstGeom prst="rect">
            <a:avLst/>
          </a:prstGeom>
        </p:spPr>
        <p:txBody>
          <a:bodyPr/>
          <a:lstStyle/>
          <a:p>
            <a:r>
              <a:rPr lang="fi-FI" smtClean="0"/>
              <a:t>Muokkaa perustyylejä naps.</a:t>
            </a:r>
            <a:endParaRPr lang="fi-FI"/>
          </a:p>
        </p:txBody>
      </p:sp>
      <p:sp>
        <p:nvSpPr>
          <p:cNvPr id="3" name="Alaotsikk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t>
            </a:r>
            <a:endParaRPr lang="fi-FI"/>
          </a:p>
        </p:txBody>
      </p:sp>
      <p:sp>
        <p:nvSpPr>
          <p:cNvPr id="7" name="Päivämäärän paikkamerkki 3"/>
          <p:cNvSpPr>
            <a:spLocks noGrp="1"/>
          </p:cNvSpPr>
          <p:nvPr>
            <p:ph type="dt" sz="half" idx="2"/>
          </p:nvPr>
        </p:nvSpPr>
        <p:spPr>
          <a:xfrm>
            <a:off x="1332523"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63606C-0D2D-F440-9A02-6800299AA80E}" type="datetime1">
              <a:rPr lang="fi-FI" smtClean="0">
                <a:solidFill>
                  <a:prstClr val="black">
                    <a:tint val="75000"/>
                  </a:prstClr>
                </a:solidFill>
              </a:rPr>
              <a:pPr/>
              <a:t>22.8.2013</a:t>
            </a:fld>
            <a:endParaRPr lang="fi-FI">
              <a:solidFill>
                <a:prstClr val="black">
                  <a:tint val="75000"/>
                </a:prstClr>
              </a:solidFill>
            </a:endParaRPr>
          </a:p>
        </p:txBody>
      </p:sp>
      <p:sp>
        <p:nvSpPr>
          <p:cNvPr id="8" name="Dian numeron paikkamerkki 5"/>
          <p:cNvSpPr>
            <a:spLocks noGrp="1"/>
          </p:cNvSpPr>
          <p:nvPr>
            <p:ph type="sldNum" sz="quarter" idx="4"/>
          </p:nvPr>
        </p:nvSpPr>
        <p:spPr>
          <a:xfrm>
            <a:off x="3466123"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CA5FD-349A-9443-9DE6-3C6067EF1899}" type="slidenum">
              <a:rPr lang="fi-FI" smtClean="0">
                <a:solidFill>
                  <a:prstClr val="black">
                    <a:tint val="75000"/>
                  </a:prstClr>
                </a:solidFill>
              </a:rPr>
              <a:pPr/>
              <a:t>‹#›</a:t>
            </a:fld>
            <a:endParaRPr lang="fi-FI" dirty="0">
              <a:solidFill>
                <a:prstClr val="black">
                  <a:tint val="75000"/>
                </a:prstClr>
              </a:solidFill>
            </a:endParaRPr>
          </a:p>
        </p:txBody>
      </p:sp>
    </p:spTree>
    <p:extLst>
      <p:ext uri="{BB962C8B-B14F-4D97-AF65-F5344CB8AC3E}">
        <p14:creationId xmlns:p14="http://schemas.microsoft.com/office/powerpoint/2010/main" val="23604536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p>
            <a:r>
              <a:rPr lang="fi-FI" smtClean="0"/>
              <a:t>Muokkaa perustyyl. napsautt.</a:t>
            </a:r>
            <a:endParaRPr lang="fi-FI"/>
          </a:p>
        </p:txBody>
      </p:sp>
      <p:sp>
        <p:nvSpPr>
          <p:cNvPr id="3" name="Sisällön paikkamerkki 2"/>
          <p:cNvSpPr>
            <a:spLocks noGrp="1"/>
          </p:cNvSpPr>
          <p:nvPr>
            <p:ph idx="1"/>
          </p:nvPr>
        </p:nvSpPr>
        <p:spPr>
          <a:xfrm>
            <a:off x="457200" y="1600200"/>
            <a:ext cx="8229600" cy="4525963"/>
          </a:xfrm>
          <a:prstGeom prst="rect">
            <a:avLst/>
          </a:prstGeo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fi-FI">
              <a:solidFill>
                <a:prstClr val="black">
                  <a:tint val="75000"/>
                </a:prstClr>
              </a:solidFill>
            </a:endParaRPr>
          </a:p>
        </p:txBody>
      </p:sp>
      <p:sp>
        <p:nvSpPr>
          <p:cNvPr id="5" name="Alatunnisteen paikkamerkki 4"/>
          <p:cNvSpPr>
            <a:spLocks noGrp="1"/>
          </p:cNvSpPr>
          <p:nvPr>
            <p:ph type="ftr" sz="quarter" idx="11"/>
          </p:nvPr>
        </p:nvSpPr>
        <p:spPr>
          <a:xfrm>
            <a:off x="3124200" y="6245225"/>
            <a:ext cx="2895600" cy="476250"/>
          </a:xfrm>
          <a:prstGeom prst="rect">
            <a:avLst/>
          </a:prstGeom>
        </p:spPr>
        <p:txBody>
          <a:bodyPr/>
          <a:lstStyle>
            <a:lvl1pPr>
              <a:defRPr/>
            </a:lvl1pPr>
          </a:lstStyle>
          <a:p>
            <a:endParaRPr lang="fi-FI">
              <a:solidFill>
                <a:prstClr val="black"/>
              </a:solidFill>
            </a:endParaRPr>
          </a:p>
        </p:txBody>
      </p:sp>
      <p:sp>
        <p:nvSpPr>
          <p:cNvPr id="6" name="Dian numeron paikkamerkki 5"/>
          <p:cNvSpPr>
            <a:spLocks noGrp="1"/>
          </p:cNvSpPr>
          <p:nvPr>
            <p:ph type="sldNum" sz="quarter" idx="12"/>
          </p:nvPr>
        </p:nvSpPr>
        <p:spPr/>
        <p:txBody>
          <a:bodyPr/>
          <a:lstStyle>
            <a:lvl1pPr>
              <a:defRPr/>
            </a:lvl1pPr>
          </a:lstStyle>
          <a:p>
            <a:fld id="{3B903105-9B2C-4BA6-B274-4344BD5F3565}" type="slidenum">
              <a:rPr lang="fi-FI">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36531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en-US" smtClean="0"/>
              <a:t>Click to edit Master title style</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Päivämäärän paikkamerkki 6"/>
          <p:cNvSpPr>
            <a:spLocks noGrp="1"/>
          </p:cNvSpPr>
          <p:nvPr>
            <p:ph type="dt" sz="half" idx="10"/>
          </p:nvPr>
        </p:nvSpPr>
        <p:spPr/>
        <p:txBody>
          <a:bodyPr/>
          <a:lstStyle/>
          <a:p>
            <a:fld id="{AA60B32E-B015-0645-AFD4-58AC7BEE4F65}" type="datetime1">
              <a:rPr lang="fi-FI" smtClean="0"/>
              <a:t>22.8.2013</a:t>
            </a:fld>
            <a:endParaRPr lang="fi-FI"/>
          </a:p>
        </p:txBody>
      </p:sp>
      <p:sp>
        <p:nvSpPr>
          <p:cNvPr id="9" name="Dian numeron paikkamerkki 8"/>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a:t>
            </a:fld>
            <a:endParaRPr lang="fi-FI" dirty="0"/>
          </a:p>
        </p:txBody>
      </p:sp>
    </p:spTree>
    <p:extLst>
      <p:ext uri="{BB962C8B-B14F-4D97-AF65-F5344CB8AC3E}">
        <p14:creationId xmlns:p14="http://schemas.microsoft.com/office/powerpoint/2010/main" val="2728822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mtClean="0"/>
              <a:t>Click to edit Master title style</a:t>
            </a:r>
            <a:endParaRPr lang="fi-FI"/>
          </a:p>
        </p:txBody>
      </p:sp>
      <p:sp>
        <p:nvSpPr>
          <p:cNvPr id="3" name="Päivämäärän paikkamerkki 2"/>
          <p:cNvSpPr>
            <a:spLocks noGrp="1"/>
          </p:cNvSpPr>
          <p:nvPr>
            <p:ph type="dt" sz="half" idx="10"/>
          </p:nvPr>
        </p:nvSpPr>
        <p:spPr/>
        <p:txBody>
          <a:bodyPr/>
          <a:lstStyle/>
          <a:p>
            <a:fld id="{E5C9E0BF-8549-3A4A-B31C-A4A3BEA80995}" type="datetime1">
              <a:rPr lang="fi-FI" smtClean="0"/>
              <a:t>22.8.2013</a:t>
            </a:fld>
            <a:endParaRPr lang="fi-FI"/>
          </a:p>
        </p:txBody>
      </p:sp>
      <p:sp>
        <p:nvSpPr>
          <p:cNvPr id="5" name="Dian numeron paikkamerkki 4"/>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a:t>
            </a:fld>
            <a:endParaRPr lang="fi-FI" dirty="0"/>
          </a:p>
        </p:txBody>
      </p:sp>
    </p:spTree>
    <p:extLst>
      <p:ext uri="{BB962C8B-B14F-4D97-AF65-F5344CB8AC3E}">
        <p14:creationId xmlns:p14="http://schemas.microsoft.com/office/powerpoint/2010/main" val="2992458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8E55FE93-CF92-1A49-A838-24290415C812}" type="datetime1">
              <a:rPr lang="fi-FI" smtClean="0"/>
              <a:t>22.8.2013</a:t>
            </a:fld>
            <a:endParaRPr lang="fi-FI"/>
          </a:p>
        </p:txBody>
      </p:sp>
      <p:sp>
        <p:nvSpPr>
          <p:cNvPr id="4" name="Dian numeron paikkamerkki 3"/>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a:t>
            </a:fld>
            <a:endParaRPr lang="fi-FI" dirty="0"/>
          </a:p>
        </p:txBody>
      </p:sp>
    </p:spTree>
    <p:extLst>
      <p:ext uri="{BB962C8B-B14F-4D97-AF65-F5344CB8AC3E}">
        <p14:creationId xmlns:p14="http://schemas.microsoft.com/office/powerpoint/2010/main" val="2611892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äivämäärän paikkamerkki 4"/>
          <p:cNvSpPr>
            <a:spLocks noGrp="1"/>
          </p:cNvSpPr>
          <p:nvPr>
            <p:ph type="dt" sz="half" idx="10"/>
          </p:nvPr>
        </p:nvSpPr>
        <p:spPr/>
        <p:txBody>
          <a:bodyPr/>
          <a:lstStyle/>
          <a:p>
            <a:fld id="{D86A5DB7-6AAC-0F41-9F55-195B3B521DEA}" type="datetime1">
              <a:rPr lang="fi-FI" smtClean="0"/>
              <a:t>22.8.2013</a:t>
            </a:fld>
            <a:endParaRPr lang="fi-FI"/>
          </a:p>
        </p:txBody>
      </p:sp>
      <p:sp>
        <p:nvSpPr>
          <p:cNvPr id="7" name="Dian numeron paikkamerkki 6"/>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a:t>
            </a:fld>
            <a:endParaRPr lang="fi-FI" dirty="0"/>
          </a:p>
        </p:txBody>
      </p:sp>
    </p:spTree>
    <p:extLst>
      <p:ext uri="{BB962C8B-B14F-4D97-AF65-F5344CB8AC3E}">
        <p14:creationId xmlns:p14="http://schemas.microsoft.com/office/powerpoint/2010/main" val="1740076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äivämäärän paikkamerkki 4"/>
          <p:cNvSpPr>
            <a:spLocks noGrp="1"/>
          </p:cNvSpPr>
          <p:nvPr>
            <p:ph type="dt" sz="half" idx="10"/>
          </p:nvPr>
        </p:nvSpPr>
        <p:spPr/>
        <p:txBody>
          <a:bodyPr/>
          <a:lstStyle/>
          <a:p>
            <a:fld id="{B7C0BA6A-AC7E-B04E-80EC-A70416E0BD61}" type="datetime1">
              <a:rPr lang="fi-FI" smtClean="0"/>
              <a:t>22.8.2013</a:t>
            </a:fld>
            <a:endParaRPr lang="fi-FI"/>
          </a:p>
        </p:txBody>
      </p:sp>
      <p:sp>
        <p:nvSpPr>
          <p:cNvPr id="7" name="Dian numeron paikkamerkki 6"/>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a:t>
            </a:fld>
            <a:endParaRPr lang="fi-FI" dirty="0"/>
          </a:p>
        </p:txBody>
      </p:sp>
    </p:spTree>
    <p:extLst>
      <p:ext uri="{BB962C8B-B14F-4D97-AF65-F5344CB8AC3E}">
        <p14:creationId xmlns:p14="http://schemas.microsoft.com/office/powerpoint/2010/main" val="43692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heme" Target="../theme/theme2.xml"/><Relationship Id="rId7" Type="http://schemas.openxmlformats.org/officeDocument/2006/relationships/image" Target="../media/image5.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3.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5.em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4.emf"/><Relationship Id="rId5" Type="http://schemas.openxmlformats.org/officeDocument/2006/relationships/slideLayout" Target="../slideLayouts/slideLayout18.xml"/><Relationship Id="rId10" Type="http://schemas.openxmlformats.org/officeDocument/2006/relationships/theme" Target="../theme/theme4.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8.emf"/><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7.emf"/><Relationship Id="rId5" Type="http://schemas.openxmlformats.org/officeDocument/2006/relationships/slideLayout" Target="../slideLayouts/slideLayout27.xml"/><Relationship Id="rId10" Type="http://schemas.openxmlformats.org/officeDocument/2006/relationships/theme" Target="../theme/theme5.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11.emf"/><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5.emf"/><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4.emf"/><Relationship Id="rId5" Type="http://schemas.openxmlformats.org/officeDocument/2006/relationships/slideLayout" Target="../slideLayouts/slideLayout36.xml"/><Relationship Id="rId10" Type="http://schemas.openxmlformats.org/officeDocument/2006/relationships/theme" Target="../theme/theme6.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heme" Target="../theme/theme7.xml"/><Relationship Id="rId7" Type="http://schemas.openxmlformats.org/officeDocument/2006/relationships/image" Target="../media/image5.emf"/><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BFC0C1"/>
            </a:gs>
          </a:gsLst>
          <a:lin ang="6000000" scaled="0"/>
          <a:tileRect/>
        </a:gra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smtClean="0"/>
              <a:t>Muokkaa perustyylejä naps.</a:t>
            </a:r>
            <a:endParaRPr lang="fi-FI" dirty="0"/>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83AC8A-A842-F040-BC4B-4CE4FF47034E}" type="datetime1">
              <a:rPr lang="fi-FI" smtClean="0"/>
              <a:t>22.8.2013</a:t>
            </a:fld>
            <a:endParaRPr lang="fi-FI"/>
          </a:p>
        </p:txBody>
      </p:sp>
      <p:sp>
        <p:nvSpPr>
          <p:cNvPr id="6" name="Dian numeron paikkamerkki 5"/>
          <p:cNvSpPr>
            <a:spLocks noGrp="1"/>
          </p:cNvSpPr>
          <p:nvPr>
            <p:ph type="sldNum" sz="quarter" idx="4"/>
          </p:nvPr>
        </p:nvSpPr>
        <p:spPr>
          <a:xfrm>
            <a:off x="3466123" y="6356350"/>
            <a:ext cx="2133600" cy="365125"/>
          </a:xfrm>
          <a:prstGeom prst="rect">
            <a:avLst/>
          </a:prstGeom>
        </p:spPr>
        <p:txBody>
          <a:bodyPr vert="horz" lIns="91440" tIns="45720" rIns="91440" bIns="45720" rtlCol="0" anchor="ctr"/>
          <a:lstStyle>
            <a:lvl1pPr marL="228600" indent="-228600" algn="ctr">
              <a:buFont typeface="+mj-lt"/>
              <a:buAutoNum type="arabicPeriod"/>
              <a:defRPr sz="1200" kern="1200">
                <a:solidFill>
                  <a:schemeClr val="tx1">
                    <a:tint val="75000"/>
                  </a:schemeClr>
                </a:solidFill>
                <a:latin typeface="Arial"/>
              </a:defRPr>
            </a:lvl1pPr>
          </a:lstStyle>
          <a:p>
            <a:pPr marL="0" indent="0">
              <a:buFont typeface="+mj-lt"/>
              <a:buNone/>
            </a:pPr>
            <a:fld id="{924CA5FD-349A-9443-9DE6-3C6067EF1899}" type="slidenum">
              <a:rPr lang="fi-FI" smtClean="0"/>
              <a:pPr marL="0" indent="0">
                <a:buFont typeface="+mj-lt"/>
                <a:buNone/>
              </a:pPr>
              <a:t>‹#›</a:t>
            </a:fld>
            <a:endParaRPr lang="fi-FI" dirty="0"/>
          </a:p>
        </p:txBody>
      </p:sp>
      <p:pic>
        <p:nvPicPr>
          <p:cNvPr id="7" name="Kuva 6" descr="SP_vaaka.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10914" y="6371654"/>
            <a:ext cx="1634875" cy="349821"/>
          </a:xfrm>
          <a:prstGeom prst="rect">
            <a:avLst/>
          </a:prstGeom>
        </p:spPr>
      </p:pic>
    </p:spTree>
    <p:extLst>
      <p:ext uri="{BB962C8B-B14F-4D97-AF65-F5344CB8AC3E}">
        <p14:creationId xmlns:p14="http://schemas.microsoft.com/office/powerpoint/2010/main" val="3054119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ctr" defTabSz="457200" rtl="0" eaLnBrk="1" latinLnBrk="0" hangingPunct="1">
        <a:spcBef>
          <a:spcPct val="0"/>
        </a:spcBef>
        <a:buNone/>
        <a:defRPr sz="4400" kern="1200">
          <a:solidFill>
            <a:schemeClr val="tx1"/>
          </a:solidFill>
          <a:latin typeface="Helvetica"/>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1">
                <a:lumMod val="75000"/>
              </a:schemeClr>
            </a:gs>
          </a:gsLst>
          <a:lin ang="6000000" scaled="0"/>
          <a:tileRect/>
        </a:gradFill>
        <a:effectLst/>
      </p:bgPr>
    </p:bg>
    <p:spTree>
      <p:nvGrpSpPr>
        <p:cNvPr id="1" name=""/>
        <p:cNvGrpSpPr/>
        <p:nvPr/>
      </p:nvGrpSpPr>
      <p:grpSpPr>
        <a:xfrm>
          <a:off x="0" y="0"/>
          <a:ext cx="0" cy="0"/>
          <a:chOff x="0" y="0"/>
          <a:chExt cx="0" cy="0"/>
        </a:xfrm>
      </p:grpSpPr>
      <p:sp>
        <p:nvSpPr>
          <p:cNvPr id="9" name="Päivämäärän paikkamerkki 3"/>
          <p:cNvSpPr>
            <a:spLocks noGrp="1"/>
          </p:cNvSpPr>
          <p:nvPr>
            <p:ph type="dt" sz="half" idx="2"/>
          </p:nvPr>
        </p:nvSpPr>
        <p:spPr>
          <a:xfrm>
            <a:off x="1332523"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6DF88-A658-F447-AADA-BAEA9F8D5E3F}" type="datetime1">
              <a:rPr lang="fi-FI" smtClean="0"/>
              <a:t>22.8.2013</a:t>
            </a:fld>
            <a:endParaRPr lang="fi-FI"/>
          </a:p>
        </p:txBody>
      </p:sp>
      <p:sp>
        <p:nvSpPr>
          <p:cNvPr id="10" name="Dian numeron paikkamerkki 5"/>
          <p:cNvSpPr>
            <a:spLocks noGrp="1"/>
          </p:cNvSpPr>
          <p:nvPr>
            <p:ph type="sldNum" sz="quarter" idx="4"/>
          </p:nvPr>
        </p:nvSpPr>
        <p:spPr>
          <a:xfrm>
            <a:off x="3466123"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CA5FD-349A-9443-9DE6-3C6067EF1899}" type="slidenum">
              <a:rPr lang="fi-FI" smtClean="0"/>
              <a:t>‹#›</a:t>
            </a:fld>
            <a:endParaRPr lang="fi-FI" dirty="0"/>
          </a:p>
        </p:txBody>
      </p:sp>
      <p:grpSp>
        <p:nvGrpSpPr>
          <p:cNvPr id="4" name="Ryhmitä 3"/>
          <p:cNvGrpSpPr/>
          <p:nvPr/>
        </p:nvGrpSpPr>
        <p:grpSpPr>
          <a:xfrm>
            <a:off x="7835864" y="-1118144"/>
            <a:ext cx="2236288" cy="2236288"/>
            <a:chOff x="5125702" y="733225"/>
            <a:chExt cx="3594100" cy="3594100"/>
          </a:xfrm>
        </p:grpSpPr>
        <p:pic>
          <p:nvPicPr>
            <p:cNvPr id="2" name="Kuva 1" descr="Kukat5__keskivigreäRGB.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2420000">
              <a:off x="5125702" y="733225"/>
              <a:ext cx="3594100" cy="3594100"/>
            </a:xfrm>
            <a:prstGeom prst="rect">
              <a:avLst/>
            </a:prstGeom>
          </p:spPr>
        </p:pic>
        <p:pic>
          <p:nvPicPr>
            <p:cNvPr id="3" name="Kuva 2" descr="Kukat4_tummavihreä_RGB.ai"/>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2420000">
              <a:off x="5144487" y="1381398"/>
              <a:ext cx="2268269" cy="2268269"/>
            </a:xfrm>
            <a:prstGeom prst="rect">
              <a:avLst/>
            </a:prstGeom>
          </p:spPr>
        </p:pic>
      </p:grpSp>
      <p:grpSp>
        <p:nvGrpSpPr>
          <p:cNvPr id="22" name="Ryhmitä 21"/>
          <p:cNvGrpSpPr/>
          <p:nvPr/>
        </p:nvGrpSpPr>
        <p:grpSpPr>
          <a:xfrm>
            <a:off x="-927564" y="5221327"/>
            <a:ext cx="2578172" cy="2844118"/>
            <a:chOff x="-278818" y="2661963"/>
            <a:chExt cx="3872918" cy="4272421"/>
          </a:xfrm>
        </p:grpSpPr>
        <p:pic>
          <p:nvPicPr>
            <p:cNvPr id="23" name="Kuva 22" descr="Säde_RGB_vihreä.ai"/>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2661963"/>
              <a:ext cx="3594100" cy="3594100"/>
            </a:xfrm>
            <a:prstGeom prst="rect">
              <a:avLst/>
            </a:prstGeom>
          </p:spPr>
        </p:pic>
        <p:pic>
          <p:nvPicPr>
            <p:cNvPr id="24" name="Kuva 23" descr="Kukka11_RGB_sinertävänharmaa_tumma.ai"/>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8818" y="3418581"/>
              <a:ext cx="3515803" cy="3515803"/>
            </a:xfrm>
            <a:prstGeom prst="rect">
              <a:avLst/>
            </a:prstGeom>
          </p:spPr>
        </p:pic>
      </p:grpSp>
      <p:pic>
        <p:nvPicPr>
          <p:cNvPr id="6" name="Kuva 5" descr="SP_pysty.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01716" y="364398"/>
            <a:ext cx="1940568" cy="774534"/>
          </a:xfrm>
          <a:prstGeom prst="rect">
            <a:avLst/>
          </a:prstGeom>
        </p:spPr>
      </p:pic>
    </p:spTree>
    <p:extLst>
      <p:ext uri="{BB962C8B-B14F-4D97-AF65-F5344CB8AC3E}">
        <p14:creationId xmlns:p14="http://schemas.microsoft.com/office/powerpoint/2010/main" val="307757320"/>
      </p:ext>
    </p:extLst>
  </p:cSld>
  <p:clrMap bg1="lt1" tx1="dk1" bg2="lt2" tx2="dk2" accent1="accent1" accent2="accent2" accent3="accent3" accent4="accent4" accent5="accent5" accent6="accent6" hlink="hlink" folHlink="folHlink"/>
  <p:sldLayoutIdLst>
    <p:sldLayoutId id="2147483661" r:id="rId1"/>
    <p:sldLayoutId id="2147483712" r:id="rId2"/>
  </p:sldLayoutIdLst>
  <p:hf hdr="0" ftr="0" dt="0"/>
  <p:txStyles>
    <p:titleStyle>
      <a:lvl1pPr algn="ctr" defTabSz="457200" rtl="0" eaLnBrk="1" latinLnBrk="0" hangingPunct="1">
        <a:spcBef>
          <a:spcPct val="0"/>
        </a:spcBef>
        <a:buNone/>
        <a:defRPr sz="4400" kern="1200">
          <a:solidFill>
            <a:schemeClr val="tx1"/>
          </a:solidFill>
          <a:latin typeface="Helvetica"/>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1">
                <a:lumMod val="75000"/>
              </a:schemeClr>
            </a:gs>
          </a:gsLst>
          <a:lin ang="6000000" scaled="0"/>
          <a:tileRect/>
        </a:gradFill>
        <a:effectLst/>
      </p:bgPr>
    </p:bg>
    <p:spTree>
      <p:nvGrpSpPr>
        <p:cNvPr id="1" name=""/>
        <p:cNvGrpSpPr/>
        <p:nvPr/>
      </p:nvGrpSpPr>
      <p:grpSpPr>
        <a:xfrm>
          <a:off x="0" y="0"/>
          <a:ext cx="0" cy="0"/>
          <a:chOff x="0" y="0"/>
          <a:chExt cx="0" cy="0"/>
        </a:xfrm>
      </p:grpSpPr>
      <p:sp>
        <p:nvSpPr>
          <p:cNvPr id="9" name="Päivämäärän paikkamerkki 3"/>
          <p:cNvSpPr>
            <a:spLocks noGrp="1"/>
          </p:cNvSpPr>
          <p:nvPr>
            <p:ph type="dt" sz="half" idx="2"/>
          </p:nvPr>
        </p:nvSpPr>
        <p:spPr>
          <a:xfrm>
            <a:off x="1332523"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17188D-197F-9D48-A6F2-75065CF2B72A}" type="datetime1">
              <a:rPr lang="fi-FI" smtClean="0"/>
              <a:t>22.8.2013</a:t>
            </a:fld>
            <a:endParaRPr lang="fi-FI"/>
          </a:p>
        </p:txBody>
      </p:sp>
      <p:sp>
        <p:nvSpPr>
          <p:cNvPr id="10" name="Dian numeron paikkamerkki 5"/>
          <p:cNvSpPr>
            <a:spLocks noGrp="1"/>
          </p:cNvSpPr>
          <p:nvPr>
            <p:ph type="sldNum" sz="quarter" idx="4"/>
          </p:nvPr>
        </p:nvSpPr>
        <p:spPr>
          <a:xfrm>
            <a:off x="3466123"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CA5FD-349A-9443-9DE6-3C6067EF1899}" type="slidenum">
              <a:rPr lang="fi-FI" smtClean="0"/>
              <a:t>‹#›</a:t>
            </a:fld>
            <a:endParaRPr lang="fi-FI" dirty="0"/>
          </a:p>
        </p:txBody>
      </p:sp>
      <p:grpSp>
        <p:nvGrpSpPr>
          <p:cNvPr id="4" name="Ryhmitä 3"/>
          <p:cNvGrpSpPr/>
          <p:nvPr/>
        </p:nvGrpSpPr>
        <p:grpSpPr>
          <a:xfrm>
            <a:off x="-966744" y="5222837"/>
            <a:ext cx="2609107" cy="2869300"/>
            <a:chOff x="-330841" y="2996151"/>
            <a:chExt cx="3924941" cy="4316355"/>
          </a:xfrm>
        </p:grpSpPr>
        <p:pic>
          <p:nvPicPr>
            <p:cNvPr id="2" name="Kuva 1" descr="Säde_RGB_harmaa.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996151"/>
              <a:ext cx="3594100" cy="3594100"/>
            </a:xfrm>
            <a:prstGeom prst="rect">
              <a:avLst/>
            </a:prstGeom>
          </p:spPr>
        </p:pic>
        <p:pic>
          <p:nvPicPr>
            <p:cNvPr id="3" name="Kuva 2" descr="Kukka11_RGB_tummanharmaa.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0841" y="3718406"/>
              <a:ext cx="3594100" cy="3594100"/>
            </a:xfrm>
            <a:prstGeom prst="rect">
              <a:avLst/>
            </a:prstGeom>
          </p:spPr>
        </p:pic>
      </p:grpSp>
      <p:grpSp>
        <p:nvGrpSpPr>
          <p:cNvPr id="13" name="Ryhmitä 12"/>
          <p:cNvGrpSpPr/>
          <p:nvPr/>
        </p:nvGrpSpPr>
        <p:grpSpPr>
          <a:xfrm>
            <a:off x="7906112" y="-865470"/>
            <a:ext cx="1962782" cy="1962782"/>
            <a:chOff x="7542609" y="-718459"/>
            <a:chExt cx="1962782" cy="1962782"/>
          </a:xfrm>
        </p:grpSpPr>
        <p:pic>
          <p:nvPicPr>
            <p:cNvPr id="6" name="Kuva 5" descr="Kukat4_vaaleanharmaa_RGB.ai"/>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1940000">
              <a:off x="7542609" y="-718459"/>
              <a:ext cx="1962782" cy="1962782"/>
            </a:xfrm>
            <a:prstGeom prst="rect">
              <a:avLst/>
            </a:prstGeom>
          </p:spPr>
        </p:pic>
        <p:pic>
          <p:nvPicPr>
            <p:cNvPr id="5" name="Kuva 4" descr="Kukat4_tummaharmaa_RGB.ai"/>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3740000">
              <a:off x="7639301" y="-582509"/>
              <a:ext cx="1493217" cy="1493217"/>
            </a:xfrm>
            <a:prstGeom prst="rect">
              <a:avLst/>
            </a:prstGeom>
          </p:spPr>
        </p:pic>
      </p:grpSp>
      <p:pic>
        <p:nvPicPr>
          <p:cNvPr id="12" name="Kuva 11" descr="SP_pyst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1716" y="364398"/>
            <a:ext cx="1940568" cy="774534"/>
          </a:xfrm>
          <a:prstGeom prst="rect">
            <a:avLst/>
          </a:prstGeom>
        </p:spPr>
      </p:pic>
    </p:spTree>
    <p:extLst>
      <p:ext uri="{BB962C8B-B14F-4D97-AF65-F5344CB8AC3E}">
        <p14:creationId xmlns:p14="http://schemas.microsoft.com/office/powerpoint/2010/main" val="71955174"/>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ctr" defTabSz="457200" rtl="0" eaLnBrk="1" latinLnBrk="0" hangingPunct="1">
        <a:spcBef>
          <a:spcPct val="0"/>
        </a:spcBef>
        <a:buNone/>
        <a:defRPr sz="4400" kern="1200">
          <a:solidFill>
            <a:schemeClr val="tx1"/>
          </a:solidFill>
          <a:latin typeface="Helvetica"/>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rgbClr val="BFC0C1"/>
            </a:gs>
          </a:gsLst>
          <a:lin ang="6000000" scaled="0"/>
          <a:tileRect/>
        </a:gra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smtClean="0"/>
              <a:t>Muokkaa perustyylejä naps.</a:t>
            </a:r>
            <a:endParaRPr lang="fi-FI" dirty="0"/>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6" name="Dian numeron paikkamerkki 5"/>
          <p:cNvSpPr>
            <a:spLocks noGrp="1"/>
          </p:cNvSpPr>
          <p:nvPr>
            <p:ph type="sldNum" sz="quarter" idx="4"/>
          </p:nvPr>
        </p:nvSpPr>
        <p:spPr>
          <a:xfrm>
            <a:off x="3466123" y="6356350"/>
            <a:ext cx="2133600" cy="365125"/>
          </a:xfrm>
          <a:prstGeom prst="rect">
            <a:avLst/>
          </a:prstGeom>
        </p:spPr>
        <p:txBody>
          <a:bodyPr vert="horz" lIns="91440" tIns="45720" rIns="91440" bIns="45720" rtlCol="0" anchor="ctr"/>
          <a:lstStyle>
            <a:lvl1pPr marL="228600" indent="-228600" algn="ctr">
              <a:buFont typeface="+mj-lt"/>
              <a:buAutoNum type="arabicPeriod"/>
              <a:defRPr sz="1200" kern="1200">
                <a:solidFill>
                  <a:schemeClr val="tx1">
                    <a:tint val="75000"/>
                  </a:schemeClr>
                </a:solidFill>
                <a:latin typeface="Arial"/>
              </a:defRPr>
            </a:lvl1pPr>
          </a:lstStyle>
          <a:p>
            <a:pPr marL="0" indent="0">
              <a:buFont typeface="+mj-lt"/>
              <a:buNone/>
            </a:pPr>
            <a:fld id="{924CA5FD-349A-9443-9DE6-3C6067EF1899}" type="slidenum">
              <a:rPr lang="fi-FI" smtClean="0"/>
              <a:pPr marL="0" indent="0">
                <a:buFont typeface="+mj-lt"/>
                <a:buNone/>
              </a:pPr>
              <a:t>‹#›</a:t>
            </a:fld>
            <a:endParaRPr lang="fi-FI" dirty="0"/>
          </a:p>
        </p:txBody>
      </p:sp>
      <p:grpSp>
        <p:nvGrpSpPr>
          <p:cNvPr id="13" name="Ryhmitä 12"/>
          <p:cNvGrpSpPr/>
          <p:nvPr/>
        </p:nvGrpSpPr>
        <p:grpSpPr>
          <a:xfrm>
            <a:off x="-716112" y="5711265"/>
            <a:ext cx="1812213" cy="1999148"/>
            <a:chOff x="-278818" y="2661963"/>
            <a:chExt cx="3872918" cy="4272421"/>
          </a:xfrm>
        </p:grpSpPr>
        <p:pic>
          <p:nvPicPr>
            <p:cNvPr id="14" name="Kuva 13" descr="Säde_RGB_vihreä.ai"/>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2661963"/>
              <a:ext cx="3594100" cy="3594100"/>
            </a:xfrm>
            <a:prstGeom prst="rect">
              <a:avLst/>
            </a:prstGeom>
          </p:spPr>
        </p:pic>
        <p:pic>
          <p:nvPicPr>
            <p:cNvPr id="15" name="Kuva 14" descr="Kukka11_RGB_sinertävänharmaa_tumma.ai"/>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8818" y="3418581"/>
              <a:ext cx="3515803" cy="3515803"/>
            </a:xfrm>
            <a:prstGeom prst="rect">
              <a:avLst/>
            </a:prstGeom>
          </p:spPr>
        </p:pic>
      </p:grpSp>
      <p:pic>
        <p:nvPicPr>
          <p:cNvPr id="10" name="Kuva 9" descr="SP_vaaka.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10914" y="6371654"/>
            <a:ext cx="1634875" cy="349821"/>
          </a:xfrm>
          <a:prstGeom prst="rect">
            <a:avLst/>
          </a:prstGeom>
        </p:spPr>
      </p:pic>
    </p:spTree>
    <p:extLst>
      <p:ext uri="{BB962C8B-B14F-4D97-AF65-F5344CB8AC3E}">
        <p14:creationId xmlns:p14="http://schemas.microsoft.com/office/powerpoint/2010/main" val="373944155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hf hdr="0" ftr="0" dt="0"/>
  <p:txStyles>
    <p:titleStyle>
      <a:lvl1pPr algn="ctr" defTabSz="457200" rtl="0" eaLnBrk="1" latinLnBrk="0" hangingPunct="1">
        <a:spcBef>
          <a:spcPct val="0"/>
        </a:spcBef>
        <a:buNone/>
        <a:defRPr sz="4400" kern="1200">
          <a:solidFill>
            <a:schemeClr val="tx1"/>
          </a:solidFill>
          <a:latin typeface="Helvetica"/>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rgbClr val="BFC0C1"/>
            </a:gs>
          </a:gsLst>
          <a:lin ang="6000000" scaled="0"/>
          <a:tileRect/>
        </a:gra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smtClean="0"/>
              <a:t>Muokkaa perustyylejä naps.</a:t>
            </a:r>
            <a:endParaRPr lang="fi-FI" dirty="0"/>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6" name="Dian numeron paikkamerkki 5"/>
          <p:cNvSpPr>
            <a:spLocks noGrp="1"/>
          </p:cNvSpPr>
          <p:nvPr>
            <p:ph type="sldNum" sz="quarter" idx="4"/>
          </p:nvPr>
        </p:nvSpPr>
        <p:spPr>
          <a:xfrm>
            <a:off x="3466123" y="6356350"/>
            <a:ext cx="2133600" cy="365125"/>
          </a:xfrm>
          <a:prstGeom prst="rect">
            <a:avLst/>
          </a:prstGeom>
        </p:spPr>
        <p:txBody>
          <a:bodyPr vert="horz" lIns="91440" tIns="45720" rIns="91440" bIns="45720" rtlCol="0" anchor="ctr"/>
          <a:lstStyle>
            <a:lvl1pPr marL="228600" indent="-228600" algn="ctr">
              <a:buFont typeface="+mj-lt"/>
              <a:buAutoNum type="arabicPeriod"/>
              <a:defRPr sz="1200" kern="1200">
                <a:solidFill>
                  <a:schemeClr val="tx1">
                    <a:tint val="75000"/>
                  </a:schemeClr>
                </a:solidFill>
                <a:latin typeface="Arial"/>
              </a:defRPr>
            </a:lvl1pPr>
          </a:lstStyle>
          <a:p>
            <a:pPr marL="0" indent="0">
              <a:buFont typeface="+mj-lt"/>
              <a:buNone/>
            </a:pPr>
            <a:fld id="{924CA5FD-349A-9443-9DE6-3C6067EF1899}" type="slidenum">
              <a:rPr lang="fi-FI" smtClean="0"/>
              <a:pPr marL="0" indent="0">
                <a:buFont typeface="+mj-lt"/>
                <a:buNone/>
              </a:pPr>
              <a:t>‹#›</a:t>
            </a:fld>
            <a:endParaRPr lang="fi-FI" dirty="0"/>
          </a:p>
        </p:txBody>
      </p:sp>
      <p:grpSp>
        <p:nvGrpSpPr>
          <p:cNvPr id="7" name="Ryhmitä 6"/>
          <p:cNvGrpSpPr/>
          <p:nvPr/>
        </p:nvGrpSpPr>
        <p:grpSpPr>
          <a:xfrm>
            <a:off x="-767327" y="5690781"/>
            <a:ext cx="1888725" cy="2077078"/>
            <a:chOff x="-330841" y="2996151"/>
            <a:chExt cx="3924941" cy="4316355"/>
          </a:xfrm>
        </p:grpSpPr>
        <p:pic>
          <p:nvPicPr>
            <p:cNvPr id="9" name="Kuva 8" descr="Säde_RGB_harmaa.ai"/>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2996151"/>
              <a:ext cx="3594100" cy="3594100"/>
            </a:xfrm>
            <a:prstGeom prst="rect">
              <a:avLst/>
            </a:prstGeom>
          </p:spPr>
        </p:pic>
        <p:pic>
          <p:nvPicPr>
            <p:cNvPr id="10" name="Kuva 9" descr="Kukka11_RGB_tummanharmaa.ai"/>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30841" y="3718406"/>
              <a:ext cx="3594100" cy="3594100"/>
            </a:xfrm>
            <a:prstGeom prst="rect">
              <a:avLst/>
            </a:prstGeom>
          </p:spPr>
        </p:pic>
      </p:grpSp>
      <p:pic>
        <p:nvPicPr>
          <p:cNvPr id="12" name="Kuva 11" descr="SP_vaaka.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10914" y="6371654"/>
            <a:ext cx="1634875" cy="349821"/>
          </a:xfrm>
          <a:prstGeom prst="rect">
            <a:avLst/>
          </a:prstGeom>
        </p:spPr>
      </p:pic>
    </p:spTree>
    <p:extLst>
      <p:ext uri="{BB962C8B-B14F-4D97-AF65-F5344CB8AC3E}">
        <p14:creationId xmlns:p14="http://schemas.microsoft.com/office/powerpoint/2010/main" val="152017606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Lst>
  <p:hf hdr="0" ftr="0" dt="0"/>
  <p:txStyles>
    <p:titleStyle>
      <a:lvl1pPr algn="ctr" defTabSz="457200" rtl="0" eaLnBrk="1" latinLnBrk="0" hangingPunct="1">
        <a:spcBef>
          <a:spcPct val="0"/>
        </a:spcBef>
        <a:buNone/>
        <a:defRPr sz="4400" kern="1200">
          <a:solidFill>
            <a:schemeClr val="tx1"/>
          </a:solidFill>
          <a:latin typeface="Helvetica"/>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rgbClr val="BFC0C1"/>
            </a:gs>
          </a:gsLst>
          <a:lin ang="6000000" scaled="0"/>
          <a:tileRect/>
        </a:gra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smtClean="0"/>
              <a:t>Muokkaa perustyylejä naps.</a:t>
            </a:r>
            <a:endParaRPr lang="fi-FI" dirty="0"/>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6" name="Dian numeron paikkamerkki 5"/>
          <p:cNvSpPr>
            <a:spLocks noGrp="1"/>
          </p:cNvSpPr>
          <p:nvPr>
            <p:ph type="sldNum" sz="quarter" idx="4"/>
          </p:nvPr>
        </p:nvSpPr>
        <p:spPr>
          <a:xfrm>
            <a:off x="3466123" y="6356350"/>
            <a:ext cx="2133600" cy="365125"/>
          </a:xfrm>
          <a:prstGeom prst="rect">
            <a:avLst/>
          </a:prstGeom>
        </p:spPr>
        <p:txBody>
          <a:bodyPr vert="horz" lIns="91440" tIns="45720" rIns="91440" bIns="45720" rtlCol="0" anchor="ctr"/>
          <a:lstStyle>
            <a:lvl1pPr marL="228600" indent="-228600" algn="ctr">
              <a:buFont typeface="+mj-lt"/>
              <a:buAutoNum type="arabicPeriod"/>
              <a:defRPr sz="1200" kern="1200">
                <a:solidFill>
                  <a:schemeClr val="tx1">
                    <a:tint val="75000"/>
                  </a:schemeClr>
                </a:solidFill>
                <a:latin typeface="Arial"/>
              </a:defRPr>
            </a:lvl1pPr>
          </a:lstStyle>
          <a:p>
            <a:pPr marL="0" indent="0">
              <a:buFont typeface="+mj-lt"/>
              <a:buNone/>
            </a:pPr>
            <a:fld id="{924CA5FD-349A-9443-9DE6-3C6067EF1899}" type="slidenum">
              <a:rPr lang="fi-FI" smtClean="0">
                <a:solidFill>
                  <a:prstClr val="black">
                    <a:tint val="75000"/>
                  </a:prstClr>
                </a:solidFill>
              </a:rPr>
              <a:pPr marL="0" indent="0">
                <a:buFont typeface="+mj-lt"/>
                <a:buNone/>
              </a:pPr>
              <a:t>‹#›</a:t>
            </a:fld>
            <a:endParaRPr lang="fi-FI" dirty="0">
              <a:solidFill>
                <a:prstClr val="black">
                  <a:tint val="75000"/>
                </a:prstClr>
              </a:solidFill>
            </a:endParaRPr>
          </a:p>
        </p:txBody>
      </p:sp>
      <p:grpSp>
        <p:nvGrpSpPr>
          <p:cNvPr id="13" name="Ryhmitä 12"/>
          <p:cNvGrpSpPr/>
          <p:nvPr/>
        </p:nvGrpSpPr>
        <p:grpSpPr>
          <a:xfrm>
            <a:off x="-716112" y="5711265"/>
            <a:ext cx="1812213" cy="1999148"/>
            <a:chOff x="-278818" y="2661963"/>
            <a:chExt cx="3872918" cy="4272421"/>
          </a:xfrm>
        </p:grpSpPr>
        <p:pic>
          <p:nvPicPr>
            <p:cNvPr id="14" name="Kuva 13" descr="Säde_RGB_vihreä.ai"/>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2661963"/>
              <a:ext cx="3594100" cy="3594100"/>
            </a:xfrm>
            <a:prstGeom prst="rect">
              <a:avLst/>
            </a:prstGeom>
          </p:spPr>
        </p:pic>
        <p:pic>
          <p:nvPicPr>
            <p:cNvPr id="15" name="Kuva 14" descr="Kukka11_RGB_sinertävänharmaa_tumma.ai"/>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8818" y="3418581"/>
              <a:ext cx="3515803" cy="3515803"/>
            </a:xfrm>
            <a:prstGeom prst="rect">
              <a:avLst/>
            </a:prstGeom>
          </p:spPr>
        </p:pic>
      </p:grpSp>
      <p:pic>
        <p:nvPicPr>
          <p:cNvPr id="9" name="Kuva 8" descr="SP_Rahastoyhtiö.eps"/>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09921" y="6441519"/>
            <a:ext cx="2159236" cy="232921"/>
          </a:xfrm>
          <a:prstGeom prst="rect">
            <a:avLst/>
          </a:prstGeom>
        </p:spPr>
      </p:pic>
    </p:spTree>
    <p:extLst>
      <p:ext uri="{BB962C8B-B14F-4D97-AF65-F5344CB8AC3E}">
        <p14:creationId xmlns:p14="http://schemas.microsoft.com/office/powerpoint/2010/main" val="75267677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p:hf hdr="0" ftr="0" dt="0"/>
  <p:txStyles>
    <p:titleStyle>
      <a:lvl1pPr algn="ctr" defTabSz="457200" rtl="0" eaLnBrk="1" latinLnBrk="0" hangingPunct="1">
        <a:spcBef>
          <a:spcPct val="0"/>
        </a:spcBef>
        <a:buNone/>
        <a:defRPr sz="4400" kern="1200">
          <a:solidFill>
            <a:schemeClr val="tx1"/>
          </a:solidFill>
          <a:latin typeface="Helvetica"/>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1">
                <a:lumMod val="75000"/>
              </a:schemeClr>
            </a:gs>
          </a:gsLst>
          <a:lin ang="6000000" scaled="0"/>
          <a:tileRect/>
        </a:gradFill>
        <a:effectLst/>
      </p:bgPr>
    </p:bg>
    <p:spTree>
      <p:nvGrpSpPr>
        <p:cNvPr id="1" name=""/>
        <p:cNvGrpSpPr/>
        <p:nvPr/>
      </p:nvGrpSpPr>
      <p:grpSpPr>
        <a:xfrm>
          <a:off x="0" y="0"/>
          <a:ext cx="0" cy="0"/>
          <a:chOff x="0" y="0"/>
          <a:chExt cx="0" cy="0"/>
        </a:xfrm>
      </p:grpSpPr>
      <p:sp>
        <p:nvSpPr>
          <p:cNvPr id="9" name="Päivämäärän paikkamerkki 3"/>
          <p:cNvSpPr>
            <a:spLocks noGrp="1"/>
          </p:cNvSpPr>
          <p:nvPr>
            <p:ph type="dt" sz="half" idx="2"/>
          </p:nvPr>
        </p:nvSpPr>
        <p:spPr>
          <a:xfrm>
            <a:off x="1332523"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6DF88-A658-F447-AADA-BAEA9F8D5E3F}" type="datetime1">
              <a:rPr lang="fi-FI" smtClean="0">
                <a:solidFill>
                  <a:prstClr val="black">
                    <a:tint val="75000"/>
                  </a:prstClr>
                </a:solidFill>
              </a:rPr>
              <a:pPr/>
              <a:t>22.8.2013</a:t>
            </a:fld>
            <a:endParaRPr lang="fi-FI">
              <a:solidFill>
                <a:prstClr val="black">
                  <a:tint val="75000"/>
                </a:prstClr>
              </a:solidFill>
            </a:endParaRPr>
          </a:p>
        </p:txBody>
      </p:sp>
      <p:sp>
        <p:nvSpPr>
          <p:cNvPr id="10" name="Dian numeron paikkamerkki 5"/>
          <p:cNvSpPr>
            <a:spLocks noGrp="1"/>
          </p:cNvSpPr>
          <p:nvPr>
            <p:ph type="sldNum" sz="quarter" idx="4"/>
          </p:nvPr>
        </p:nvSpPr>
        <p:spPr>
          <a:xfrm>
            <a:off x="3466123"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CA5FD-349A-9443-9DE6-3C6067EF1899}" type="slidenum">
              <a:rPr lang="fi-FI" smtClean="0">
                <a:solidFill>
                  <a:prstClr val="black">
                    <a:tint val="75000"/>
                  </a:prstClr>
                </a:solidFill>
              </a:rPr>
              <a:pPr/>
              <a:t>‹#›</a:t>
            </a:fld>
            <a:endParaRPr lang="fi-FI" dirty="0">
              <a:solidFill>
                <a:prstClr val="black">
                  <a:tint val="75000"/>
                </a:prstClr>
              </a:solidFill>
            </a:endParaRPr>
          </a:p>
        </p:txBody>
      </p:sp>
      <p:grpSp>
        <p:nvGrpSpPr>
          <p:cNvPr id="4" name="Ryhmitä 3"/>
          <p:cNvGrpSpPr/>
          <p:nvPr/>
        </p:nvGrpSpPr>
        <p:grpSpPr>
          <a:xfrm>
            <a:off x="7835864" y="-1118144"/>
            <a:ext cx="2236288" cy="2236288"/>
            <a:chOff x="5125702" y="733225"/>
            <a:chExt cx="3594100" cy="3594100"/>
          </a:xfrm>
        </p:grpSpPr>
        <p:pic>
          <p:nvPicPr>
            <p:cNvPr id="2" name="Kuva 1" descr="Kukat5__keskivigreäRGB.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2420000">
              <a:off x="5125702" y="733225"/>
              <a:ext cx="3594100" cy="3594100"/>
            </a:xfrm>
            <a:prstGeom prst="rect">
              <a:avLst/>
            </a:prstGeom>
          </p:spPr>
        </p:pic>
        <p:pic>
          <p:nvPicPr>
            <p:cNvPr id="3" name="Kuva 2" descr="Kukat4_tummavihreä_RGB.ai"/>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2420000">
              <a:off x="5144487" y="1381398"/>
              <a:ext cx="2268269" cy="2268269"/>
            </a:xfrm>
            <a:prstGeom prst="rect">
              <a:avLst/>
            </a:prstGeom>
          </p:spPr>
        </p:pic>
      </p:grpSp>
      <p:grpSp>
        <p:nvGrpSpPr>
          <p:cNvPr id="22" name="Ryhmitä 21"/>
          <p:cNvGrpSpPr/>
          <p:nvPr/>
        </p:nvGrpSpPr>
        <p:grpSpPr>
          <a:xfrm>
            <a:off x="-927564" y="5221327"/>
            <a:ext cx="2578172" cy="2844118"/>
            <a:chOff x="-278818" y="2661963"/>
            <a:chExt cx="3872918" cy="4272421"/>
          </a:xfrm>
        </p:grpSpPr>
        <p:pic>
          <p:nvPicPr>
            <p:cNvPr id="23" name="Kuva 22" descr="Säde_RGB_vihreä.ai"/>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2661963"/>
              <a:ext cx="3594100" cy="3594100"/>
            </a:xfrm>
            <a:prstGeom prst="rect">
              <a:avLst/>
            </a:prstGeom>
          </p:spPr>
        </p:pic>
        <p:pic>
          <p:nvPicPr>
            <p:cNvPr id="24" name="Kuva 23" descr="Kukka11_RGB_sinertävänharmaa_tumma.ai"/>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8818" y="3418581"/>
              <a:ext cx="3515803" cy="3515803"/>
            </a:xfrm>
            <a:prstGeom prst="rect">
              <a:avLst/>
            </a:prstGeom>
          </p:spPr>
        </p:pic>
      </p:grpSp>
      <p:pic>
        <p:nvPicPr>
          <p:cNvPr id="6" name="Kuva 5" descr="SP_pysty.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01716" y="364398"/>
            <a:ext cx="1940568" cy="774534"/>
          </a:xfrm>
          <a:prstGeom prst="rect">
            <a:avLst/>
          </a:prstGeom>
        </p:spPr>
      </p:pic>
    </p:spTree>
    <p:extLst>
      <p:ext uri="{BB962C8B-B14F-4D97-AF65-F5344CB8AC3E}">
        <p14:creationId xmlns:p14="http://schemas.microsoft.com/office/powerpoint/2010/main" val="2064908820"/>
      </p:ext>
    </p:extLst>
  </p:cSld>
  <p:clrMap bg1="lt1" tx1="dk1" bg2="lt2" tx2="dk2" accent1="accent1" accent2="accent2" accent3="accent3" accent4="accent4" accent5="accent5" accent6="accent6" hlink="hlink" folHlink="folHlink"/>
  <p:sldLayoutIdLst>
    <p:sldLayoutId id="2147483714" r:id="rId1"/>
    <p:sldLayoutId id="2147483715" r:id="rId2"/>
  </p:sldLayoutIdLst>
  <p:hf hdr="0" ftr="0" dt="0"/>
  <p:txStyles>
    <p:titleStyle>
      <a:lvl1pPr algn="ctr" defTabSz="457200" rtl="0" eaLnBrk="1" latinLnBrk="0" hangingPunct="1">
        <a:spcBef>
          <a:spcPct val="0"/>
        </a:spcBef>
        <a:buNone/>
        <a:defRPr sz="4400" kern="1200">
          <a:solidFill>
            <a:schemeClr val="tx1"/>
          </a:solidFill>
          <a:latin typeface="Helvetica"/>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hyperlink" Target="mailto:ari@otaniemi.fi" TargetMode="External"/><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8"/>
          <p:cNvSpPr txBox="1">
            <a:spLocks noChangeArrowheads="1"/>
          </p:cNvSpPr>
          <p:nvPr/>
        </p:nvSpPr>
        <p:spPr bwMode="auto">
          <a:xfrm>
            <a:off x="2013744" y="5229225"/>
            <a:ext cx="51165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i-FI" dirty="0" smtClean="0">
                <a:latin typeface="Helvetica" pitchFamily="34" charset="0"/>
                <a:cs typeface="Helvetica" pitchFamily="34" charset="0"/>
              </a:rPr>
              <a:t>Miska Kuhalampi, CFA</a:t>
            </a:r>
          </a:p>
          <a:p>
            <a:pPr algn="ctr" eaLnBrk="1" hangingPunct="1"/>
            <a:r>
              <a:rPr lang="fi-FI" dirty="0" smtClean="0">
                <a:latin typeface="Helvetica" pitchFamily="34" charset="0"/>
                <a:cs typeface="Helvetica" pitchFamily="34" charset="0"/>
              </a:rPr>
              <a:t>markkinastrategi</a:t>
            </a:r>
            <a:endParaRPr lang="fi-FI" dirty="0">
              <a:latin typeface="Helvetica" pitchFamily="34" charset="0"/>
              <a:cs typeface="Helvetica" pitchFamily="34" charset="0"/>
            </a:endParaRPr>
          </a:p>
        </p:txBody>
      </p:sp>
      <p:sp>
        <p:nvSpPr>
          <p:cNvPr id="5" name="Otsikko 4"/>
          <p:cNvSpPr>
            <a:spLocks noGrp="1"/>
          </p:cNvSpPr>
          <p:nvPr>
            <p:ph type="ctrTitle"/>
          </p:nvPr>
        </p:nvSpPr>
        <p:spPr>
          <a:xfrm>
            <a:off x="685800" y="2364509"/>
            <a:ext cx="7772400" cy="1235941"/>
          </a:xfrm>
        </p:spPr>
        <p:txBody>
          <a:bodyPr/>
          <a:lstStyle/>
          <a:p>
            <a:r>
              <a:rPr lang="fi-FI" b="1" dirty="0" smtClean="0">
                <a:effectLst>
                  <a:outerShdw blurRad="38100" dist="38100" dir="2700000" algn="tl">
                    <a:srgbClr val="000000">
                      <a:alpha val="43137"/>
                    </a:srgbClr>
                  </a:outerShdw>
                </a:effectLst>
              </a:rPr>
              <a:t>Markkinakatsaus</a:t>
            </a:r>
            <a:endParaRPr lang="fi-FI" b="1" dirty="0">
              <a:effectLst>
                <a:outerShdw blurRad="38100" dist="38100" dir="2700000" algn="tl">
                  <a:srgbClr val="000000">
                    <a:alpha val="43137"/>
                  </a:srgbClr>
                </a:outerShdw>
              </a:effectLst>
            </a:endParaRPr>
          </a:p>
        </p:txBody>
      </p:sp>
      <p:sp>
        <p:nvSpPr>
          <p:cNvPr id="6" name="Alaotsikko 5"/>
          <p:cNvSpPr>
            <a:spLocks noGrp="1"/>
          </p:cNvSpPr>
          <p:nvPr>
            <p:ph type="subTitle" idx="1"/>
          </p:nvPr>
        </p:nvSpPr>
        <p:spPr>
          <a:xfrm>
            <a:off x="1371600" y="3886200"/>
            <a:ext cx="6400800" cy="756054"/>
          </a:xfrm>
        </p:spPr>
        <p:txBody>
          <a:bodyPr/>
          <a:lstStyle/>
          <a:p>
            <a:r>
              <a:rPr lang="fi-FI" dirty="0" smtClean="0">
                <a:solidFill>
                  <a:schemeClr val="accent1">
                    <a:lumMod val="75000"/>
                  </a:schemeClr>
                </a:solidFill>
                <a:latin typeface="Helvetica" pitchFamily="34" charset="0"/>
                <a:cs typeface="Helvetica" pitchFamily="34" charset="0"/>
              </a:rPr>
              <a:t>2013 elokuu</a:t>
            </a:r>
            <a:endParaRPr lang="fi-FI" dirty="0">
              <a:solidFill>
                <a:schemeClr val="accent1">
                  <a:lumMod val="75000"/>
                </a:schemeClr>
              </a:solidFill>
              <a:latin typeface="Helvetica" pitchFamily="34" charset="0"/>
              <a:cs typeface="Helvetica" pitchFamily="34" charset="0"/>
            </a:endParaRPr>
          </a:p>
        </p:txBody>
      </p:sp>
    </p:spTree>
    <p:extLst>
      <p:ext uri="{BB962C8B-B14F-4D97-AF65-F5344CB8AC3E}">
        <p14:creationId xmlns:p14="http://schemas.microsoft.com/office/powerpoint/2010/main" val="2742153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10</a:t>
            </a:fld>
            <a:endParaRPr lang="fi-FI" dirty="0"/>
          </a:p>
        </p:txBody>
      </p:sp>
      <p:sp>
        <p:nvSpPr>
          <p:cNvPr id="3" name="Rectangle 2"/>
          <p:cNvSpPr txBox="1">
            <a:spLocks noChangeArrowheads="1"/>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Helvetica"/>
                <a:ea typeface="+mj-ea"/>
                <a:cs typeface="+mj-cs"/>
              </a:defRPr>
            </a:lvl1pPr>
          </a:lstStyle>
          <a:p>
            <a:pPr>
              <a:defRPr/>
            </a:pPr>
            <a:r>
              <a:rPr lang="fi-FI" sz="3600" b="1" dirty="0" smtClean="0">
                <a:latin typeface="Helvetica LT Std" pitchFamily="34" charset="0"/>
              </a:rPr>
              <a:t>Vienti- ja tuontiluvut Kiinalle</a:t>
            </a:r>
          </a:p>
        </p:txBody>
      </p:sp>
      <p:sp>
        <p:nvSpPr>
          <p:cNvPr id="5" name="Rectangle 10"/>
          <p:cNvSpPr>
            <a:spLocks noChangeArrowheads="1"/>
          </p:cNvSpPr>
          <p:nvPr/>
        </p:nvSpPr>
        <p:spPr bwMode="auto">
          <a:xfrm>
            <a:off x="5364162" y="1232972"/>
            <a:ext cx="3542771" cy="560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Wingdings" pitchFamily="2" charset="2"/>
              <a:buChar char="§"/>
            </a:pPr>
            <a:r>
              <a:rPr lang="fi-FI" sz="1400" dirty="0" smtClean="0">
                <a:latin typeface="Helvetica" pitchFamily="34" charset="0"/>
                <a:cs typeface="Helvetica" pitchFamily="34" charset="0"/>
              </a:rPr>
              <a:t>Vienti +5,1%, tuonti -10,9% </a:t>
            </a:r>
            <a:r>
              <a:rPr lang="fi-FI" sz="1400" dirty="0" smtClean="0">
                <a:latin typeface="Helvetica" pitchFamily="34" charset="0"/>
                <a:cs typeface="Helvetica" pitchFamily="34" charset="0"/>
              </a:rPr>
              <a:t>v</a:t>
            </a:r>
            <a:r>
              <a:rPr lang="fi-FI" sz="1400" dirty="0" smtClean="0">
                <a:latin typeface="Helvetica" pitchFamily="34" charset="0"/>
                <a:cs typeface="Helvetica" pitchFamily="34" charset="0"/>
              </a:rPr>
              <a:t>uositasolla</a:t>
            </a:r>
            <a:endParaRPr lang="fi-FI" sz="1400" dirty="0" smtClean="0">
              <a:latin typeface="Helvetica" pitchFamily="34" charset="0"/>
              <a:cs typeface="Helvetica" pitchFamily="34" charset="0"/>
            </a:endParaRPr>
          </a:p>
          <a:p>
            <a:endParaRPr lang="fi-FI" sz="1400" dirty="0">
              <a:latin typeface="Helvetica" pitchFamily="34" charset="0"/>
              <a:cs typeface="Helvetica" pitchFamily="34" charset="0"/>
            </a:endParaRPr>
          </a:p>
          <a:p>
            <a:pPr marL="285750" indent="-285750">
              <a:buFont typeface="Wingdings" pitchFamily="2" charset="2"/>
              <a:buChar char="§"/>
            </a:pPr>
            <a:r>
              <a:rPr lang="fi-FI" sz="1400" dirty="0" smtClean="0">
                <a:latin typeface="Helvetica" pitchFamily="34" charset="0"/>
                <a:cs typeface="Helvetica" pitchFamily="34" charset="0"/>
              </a:rPr>
              <a:t>Kiina on maailman suurin kauppamahti, joten luvut kertovat paljon maailmankaupan tilasta.</a:t>
            </a:r>
          </a:p>
          <a:p>
            <a:pPr marL="285750" indent="-285750">
              <a:buFont typeface="Wingdings" pitchFamily="2" charset="2"/>
              <a:buChar char="§"/>
            </a:pPr>
            <a:endParaRPr lang="fi-FI" sz="1400" dirty="0">
              <a:latin typeface="Helvetica" pitchFamily="34" charset="0"/>
              <a:cs typeface="Helvetica" pitchFamily="34" charset="0"/>
            </a:endParaRPr>
          </a:p>
          <a:p>
            <a:pPr marL="285750" indent="-285750">
              <a:buFont typeface="Wingdings" pitchFamily="2" charset="2"/>
              <a:buChar char="§"/>
            </a:pPr>
            <a:r>
              <a:rPr lang="fi-FI" sz="1400" dirty="0" smtClean="0">
                <a:latin typeface="Helvetica" pitchFamily="34" charset="0"/>
                <a:cs typeface="Helvetica" pitchFamily="34" charset="0"/>
              </a:rPr>
              <a:t>Goldman Sachs epäili vientiluvuissa liioittelua keväällä, osin varojen kotiuttamista kotimaan luottotappioiden kattamiseksi, ei vientiä. </a:t>
            </a:r>
          </a:p>
          <a:p>
            <a:pPr marL="285750" indent="-285750">
              <a:buFont typeface="Wingdings" pitchFamily="2" charset="2"/>
              <a:buChar char="§"/>
            </a:pPr>
            <a:endParaRPr lang="fi-FI" sz="1400" dirty="0" smtClean="0">
              <a:latin typeface="Helvetica" pitchFamily="34" charset="0"/>
              <a:cs typeface="Helvetica" pitchFamily="34" charset="0"/>
            </a:endParaRPr>
          </a:p>
          <a:p>
            <a:pPr marL="285750" indent="-285750">
              <a:buFont typeface="Wingdings" pitchFamily="2" charset="2"/>
              <a:buChar char="§"/>
            </a:pPr>
            <a:r>
              <a:rPr lang="fi-FI" sz="1400" dirty="0" smtClean="0">
                <a:latin typeface="Helvetica" pitchFamily="34" charset="0"/>
                <a:cs typeface="Helvetica" pitchFamily="34" charset="0"/>
              </a:rPr>
              <a:t>Kiinan finanssikriisin taustalla se, että kiinalaispankeista sai vain isoja lainoja suurille yrityksille; näistä välitettiin pienempiä lainoja muille yrityksille, muilta edelleen kuluttajille jne. </a:t>
            </a:r>
          </a:p>
          <a:p>
            <a:pPr marL="285750" indent="-285750">
              <a:buFont typeface="Wingdings" pitchFamily="2" charset="2"/>
              <a:buChar char="§"/>
            </a:pPr>
            <a:endParaRPr lang="fi-FI" sz="1400" dirty="0">
              <a:latin typeface="Helvetica" pitchFamily="34" charset="0"/>
              <a:cs typeface="Helvetica" pitchFamily="34" charset="0"/>
            </a:endParaRPr>
          </a:p>
          <a:p>
            <a:pPr marL="285750" indent="-285750">
              <a:buFont typeface="Wingdings" pitchFamily="2" charset="2"/>
              <a:buChar char="§"/>
            </a:pPr>
            <a:r>
              <a:rPr lang="fi-FI" sz="1400" dirty="0" smtClean="0">
                <a:latin typeface="Helvetica" pitchFamily="34" charset="0"/>
                <a:cs typeface="Helvetica" pitchFamily="34" charset="0"/>
              </a:rPr>
              <a:t>”Varjopankkien” luottoprosessi alkeellinen ja nyt paljon luottotappioita tässä ”epävirallisessa” luottokanavassa</a:t>
            </a:r>
            <a:endParaRPr lang="fi-FI" sz="1400" dirty="0">
              <a:latin typeface="Helvetica" pitchFamily="34" charset="0"/>
              <a:cs typeface="Helvetica" pitchFamily="34" charset="0"/>
            </a:endParaRPr>
          </a:p>
          <a:p>
            <a:endParaRPr lang="fi-FI" sz="1600" dirty="0" smtClean="0">
              <a:latin typeface="Helvetica" pitchFamily="34" charset="0"/>
              <a:cs typeface="Helvetica" pitchFamily="34" charset="0"/>
            </a:endParaRPr>
          </a:p>
          <a:p>
            <a:r>
              <a:rPr lang="fi-FI" sz="1600" dirty="0" smtClean="0">
                <a:latin typeface="Helvetica" pitchFamily="34" charset="0"/>
                <a:cs typeface="Helvetica" pitchFamily="34" charset="0"/>
              </a:rPr>
              <a:t> </a:t>
            </a:r>
            <a:endParaRPr lang="fi-FI" sz="1600" dirty="0">
              <a:latin typeface="Helvetica" pitchFamily="34" charset="0"/>
              <a:cs typeface="Helvetica" pitchFamily="34" charset="0"/>
            </a:endParaRPr>
          </a:p>
          <a:p>
            <a:pPr>
              <a:buFont typeface="Wingdings" pitchFamily="2" charset="2"/>
              <a:buChar char="Ø"/>
            </a:pPr>
            <a:endParaRPr lang="fi-FI" dirty="0"/>
          </a:p>
        </p:txBody>
      </p:sp>
      <p:sp>
        <p:nvSpPr>
          <p:cNvPr id="9" name="Text Box 11"/>
          <p:cNvSpPr txBox="1">
            <a:spLocks noChangeArrowheads="1"/>
          </p:cNvSpPr>
          <p:nvPr/>
        </p:nvSpPr>
        <p:spPr bwMode="auto">
          <a:xfrm>
            <a:off x="457200" y="6012382"/>
            <a:ext cx="4896616" cy="369332"/>
          </a:xfrm>
          <a:prstGeom prst="rect">
            <a:avLst/>
          </a:prstGeom>
          <a:extLst/>
        </p:spPr>
        <p:style>
          <a:lnRef idx="1">
            <a:schemeClr val="accent3"/>
          </a:lnRef>
          <a:fillRef idx="3">
            <a:schemeClr val="accent3"/>
          </a:fillRef>
          <a:effectRef idx="2">
            <a:schemeClr val="accent3"/>
          </a:effectRef>
          <a:fontRef idx="minor">
            <a:schemeClr val="lt1"/>
          </a:fontRef>
        </p:style>
        <p:txBody>
          <a:bodyPr wrap="square">
            <a:spAutoFit/>
          </a:bodyPr>
          <a:lstStyle>
            <a:lvl1pPr marL="342900" indent="-342900" algn="l" defTabSz="457200" rtl="0" eaLnBrk="0" latinLnBrk="0" hangingPunct="0">
              <a:spcBef>
                <a:spcPct val="20000"/>
              </a:spcBef>
              <a:buFont typeface="Arial"/>
              <a:buChar char="•"/>
              <a:defRPr sz="3200" kern="1200">
                <a:solidFill>
                  <a:schemeClr val="tx1"/>
                </a:solidFill>
                <a:latin typeface="Arial" pitchFamily="34" charset="0"/>
                <a:ea typeface="+mn-ea"/>
                <a:cs typeface="+mn-cs"/>
              </a:defRPr>
            </a:lvl1pPr>
            <a:lvl2pPr marL="742950" indent="-285750" algn="l" defTabSz="457200" rtl="0" eaLnBrk="0" latinLnBrk="0" hangingPunct="0">
              <a:spcBef>
                <a:spcPct val="20000"/>
              </a:spcBef>
              <a:buFont typeface="Arial"/>
              <a:buChar char="–"/>
              <a:defRPr sz="2800" kern="1200">
                <a:solidFill>
                  <a:schemeClr val="tx1"/>
                </a:solidFill>
                <a:latin typeface="Arial" pitchFamily="34" charset="0"/>
                <a:ea typeface="+mn-ea"/>
                <a:cs typeface="+mn-cs"/>
              </a:defRPr>
            </a:lvl2pPr>
            <a:lvl3pPr marL="1143000" indent="-228600" algn="l" defTabSz="457200" rtl="0" eaLnBrk="0" latinLnBrk="0" hangingPunct="0">
              <a:spcBef>
                <a:spcPct val="20000"/>
              </a:spcBef>
              <a:buFont typeface="Arial"/>
              <a:buChar char="•"/>
              <a:defRPr sz="2400" kern="1200">
                <a:solidFill>
                  <a:schemeClr val="tx1"/>
                </a:solidFill>
                <a:latin typeface="Arial" pitchFamily="34" charset="0"/>
                <a:ea typeface="+mn-ea"/>
                <a:cs typeface="+mn-cs"/>
              </a:defRPr>
            </a:lvl3pPr>
            <a:lvl4pPr marL="1600200" indent="-228600" algn="l" defTabSz="457200" rtl="0" eaLnBrk="0" latinLnBrk="0" hangingPunct="0">
              <a:spcBef>
                <a:spcPct val="20000"/>
              </a:spcBef>
              <a:buFont typeface="Arial"/>
              <a:buChar char="–"/>
              <a:defRPr sz="2000" kern="1200">
                <a:solidFill>
                  <a:schemeClr val="tx1"/>
                </a:solidFill>
                <a:latin typeface="Arial" pitchFamily="34" charset="0"/>
                <a:ea typeface="+mn-ea"/>
                <a:cs typeface="+mn-cs"/>
              </a:defRPr>
            </a:lvl4pPr>
            <a:lvl5pPr marL="2057400" indent="-228600" algn="l" defTabSz="457200" rtl="0" eaLnBrk="0" latinLnBrk="0" hangingPunct="0">
              <a:spcBef>
                <a:spcPct val="20000"/>
              </a:spcBef>
              <a:buFont typeface="Arial"/>
              <a:buChar char="»"/>
              <a:defRPr sz="2000" kern="1200">
                <a:solidFill>
                  <a:schemeClr val="tx1"/>
                </a:solidFill>
                <a:latin typeface="Arial" pitchFamily="34" charset="0"/>
                <a:ea typeface="+mn-ea"/>
                <a:cs typeface="+mn-cs"/>
              </a:defRPr>
            </a:lvl5pPr>
            <a:lvl6pPr marL="25146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6pPr>
            <a:lvl7pPr marL="29718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7pPr>
            <a:lvl8pPr marL="34290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8pPr>
            <a:lvl9pPr marL="38862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9pPr>
          </a:lstStyle>
          <a:p>
            <a:pPr marL="0" indent="0" eaLnBrk="1" hangingPunct="1">
              <a:buFont typeface="Arial"/>
              <a:buNone/>
            </a:pPr>
            <a:r>
              <a:rPr lang="fi-FI" sz="1800" dirty="0" smtClean="0"/>
              <a:t>Kauppataseen </a:t>
            </a:r>
            <a:r>
              <a:rPr lang="fi-FI" sz="1800" dirty="0" smtClean="0">
                <a:solidFill>
                  <a:schemeClr val="accent4">
                    <a:lumMod val="75000"/>
                  </a:schemeClr>
                </a:solidFill>
              </a:rPr>
              <a:t>yli-</a:t>
            </a:r>
            <a:r>
              <a:rPr lang="fi-FI" sz="1800" dirty="0" smtClean="0"/>
              <a:t> ja </a:t>
            </a:r>
            <a:r>
              <a:rPr lang="fi-FI" sz="1800" dirty="0" smtClean="0">
                <a:solidFill>
                  <a:srgbClr val="C00000"/>
                </a:solidFill>
              </a:rPr>
              <a:t>alijäämä</a:t>
            </a:r>
            <a:endParaRPr lang="fi-FI" sz="1800" dirty="0">
              <a:solidFill>
                <a:srgbClr val="C00000"/>
              </a:solidFill>
            </a:endParaRPr>
          </a:p>
        </p:txBody>
      </p:sp>
      <p:sp>
        <p:nvSpPr>
          <p:cNvPr id="10" name="Text Box 11"/>
          <p:cNvSpPr txBox="1">
            <a:spLocks noChangeArrowheads="1"/>
          </p:cNvSpPr>
          <p:nvPr/>
        </p:nvSpPr>
        <p:spPr bwMode="auto">
          <a:xfrm>
            <a:off x="467545" y="1232972"/>
            <a:ext cx="4896617" cy="369332"/>
          </a:xfrm>
          <a:prstGeom prst="rect">
            <a:avLst/>
          </a:prstGeom>
          <a:extLst/>
        </p:spPr>
        <p:style>
          <a:lnRef idx="1">
            <a:schemeClr val="accent3"/>
          </a:lnRef>
          <a:fillRef idx="3">
            <a:schemeClr val="accent3"/>
          </a:fillRef>
          <a:effectRef idx="2">
            <a:schemeClr val="accent3"/>
          </a:effectRef>
          <a:fontRef idx="minor">
            <a:schemeClr val="lt1"/>
          </a:fontRef>
        </p:style>
        <p:txBody>
          <a:bodyPr wrap="square">
            <a:spAutoFit/>
          </a:bodyPr>
          <a:lstStyle>
            <a:lvl1pPr marL="342900" indent="-342900" algn="l" defTabSz="457200" rtl="0" eaLnBrk="0" latinLnBrk="0" hangingPunct="0">
              <a:spcBef>
                <a:spcPct val="20000"/>
              </a:spcBef>
              <a:buFont typeface="Arial"/>
              <a:buChar char="•"/>
              <a:defRPr sz="3200" kern="1200">
                <a:solidFill>
                  <a:schemeClr val="tx1"/>
                </a:solidFill>
                <a:latin typeface="Arial" pitchFamily="34" charset="0"/>
                <a:ea typeface="+mn-ea"/>
                <a:cs typeface="+mn-cs"/>
              </a:defRPr>
            </a:lvl1pPr>
            <a:lvl2pPr marL="742950" indent="-285750" algn="l" defTabSz="457200" rtl="0" eaLnBrk="0" latinLnBrk="0" hangingPunct="0">
              <a:spcBef>
                <a:spcPct val="20000"/>
              </a:spcBef>
              <a:buFont typeface="Arial"/>
              <a:buChar char="–"/>
              <a:defRPr sz="2800" kern="1200">
                <a:solidFill>
                  <a:schemeClr val="tx1"/>
                </a:solidFill>
                <a:latin typeface="Arial" pitchFamily="34" charset="0"/>
                <a:ea typeface="+mn-ea"/>
                <a:cs typeface="+mn-cs"/>
              </a:defRPr>
            </a:lvl2pPr>
            <a:lvl3pPr marL="1143000" indent="-228600" algn="l" defTabSz="457200" rtl="0" eaLnBrk="0" latinLnBrk="0" hangingPunct="0">
              <a:spcBef>
                <a:spcPct val="20000"/>
              </a:spcBef>
              <a:buFont typeface="Arial"/>
              <a:buChar char="•"/>
              <a:defRPr sz="2400" kern="1200">
                <a:solidFill>
                  <a:schemeClr val="tx1"/>
                </a:solidFill>
                <a:latin typeface="Arial" pitchFamily="34" charset="0"/>
                <a:ea typeface="+mn-ea"/>
                <a:cs typeface="+mn-cs"/>
              </a:defRPr>
            </a:lvl3pPr>
            <a:lvl4pPr marL="1600200" indent="-228600" algn="l" defTabSz="457200" rtl="0" eaLnBrk="0" latinLnBrk="0" hangingPunct="0">
              <a:spcBef>
                <a:spcPct val="20000"/>
              </a:spcBef>
              <a:buFont typeface="Arial"/>
              <a:buChar char="–"/>
              <a:defRPr sz="2000" kern="1200">
                <a:solidFill>
                  <a:schemeClr val="tx1"/>
                </a:solidFill>
                <a:latin typeface="Arial" pitchFamily="34" charset="0"/>
                <a:ea typeface="+mn-ea"/>
                <a:cs typeface="+mn-cs"/>
              </a:defRPr>
            </a:lvl4pPr>
            <a:lvl5pPr marL="2057400" indent="-228600" algn="l" defTabSz="457200" rtl="0" eaLnBrk="0" latinLnBrk="0" hangingPunct="0">
              <a:spcBef>
                <a:spcPct val="20000"/>
              </a:spcBef>
              <a:buFont typeface="Arial"/>
              <a:buChar char="»"/>
              <a:defRPr sz="2000" kern="1200">
                <a:solidFill>
                  <a:schemeClr val="tx1"/>
                </a:solidFill>
                <a:latin typeface="Arial" pitchFamily="34" charset="0"/>
                <a:ea typeface="+mn-ea"/>
                <a:cs typeface="+mn-cs"/>
              </a:defRPr>
            </a:lvl5pPr>
            <a:lvl6pPr marL="25146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6pPr>
            <a:lvl7pPr marL="29718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7pPr>
            <a:lvl8pPr marL="34290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8pPr>
            <a:lvl9pPr marL="38862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9pPr>
          </a:lstStyle>
          <a:p>
            <a:pPr marL="0" indent="0" eaLnBrk="1" hangingPunct="1">
              <a:buFont typeface="Arial"/>
              <a:buNone/>
            </a:pPr>
            <a:r>
              <a:rPr lang="fi-FI" sz="1800" dirty="0" smtClean="0">
                <a:solidFill>
                  <a:srgbClr val="C00000"/>
                </a:solidFill>
              </a:rPr>
              <a:t>Tuonti</a:t>
            </a:r>
            <a:r>
              <a:rPr lang="fi-FI" sz="1800" dirty="0" smtClean="0"/>
              <a:t> ja </a:t>
            </a:r>
            <a:r>
              <a:rPr lang="fi-FI" sz="1800" dirty="0" smtClean="0">
                <a:solidFill>
                  <a:srgbClr val="002060"/>
                </a:solidFill>
              </a:rPr>
              <a:t>vienti</a:t>
            </a:r>
            <a:endParaRPr lang="fi-FI" sz="1800" dirty="0">
              <a:solidFill>
                <a:srgbClr val="002060"/>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453" y="1602304"/>
            <a:ext cx="4890297" cy="4410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6674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Euroalue</a:t>
            </a:r>
            <a:endParaRPr lang="fi-FI" dirty="0"/>
          </a:p>
        </p:txBody>
      </p:sp>
      <p:sp>
        <p:nvSpPr>
          <p:cNvPr id="3" name="Alaotsikko 2"/>
          <p:cNvSpPr>
            <a:spLocks noGrp="1"/>
          </p:cNvSpPr>
          <p:nvPr>
            <p:ph type="subTitle" idx="1"/>
          </p:nvPr>
        </p:nvSpPr>
        <p:spPr/>
        <p:txBody>
          <a:bodyPr/>
          <a:lstStyle/>
          <a:p>
            <a:r>
              <a:rPr lang="fi-FI" dirty="0" smtClean="0"/>
              <a:t>Kuopan pohjalla</a:t>
            </a:r>
            <a:endParaRPr lang="fi-FI" dirty="0"/>
          </a:p>
        </p:txBody>
      </p:sp>
    </p:spTree>
    <p:extLst>
      <p:ext uri="{BB962C8B-B14F-4D97-AF65-F5344CB8AC3E}">
        <p14:creationId xmlns:p14="http://schemas.microsoft.com/office/powerpoint/2010/main" val="1201042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3" y="118436"/>
            <a:ext cx="8229600" cy="1143000"/>
          </a:xfrm>
        </p:spPr>
        <p:txBody>
          <a:bodyPr>
            <a:normAutofit/>
          </a:bodyPr>
          <a:lstStyle/>
          <a:p>
            <a:r>
              <a:rPr lang="fi-FI" sz="3600" b="1" dirty="0" smtClean="0"/>
              <a:t>€ ja valuuttakurssimuutokset</a:t>
            </a:r>
            <a:endParaRPr lang="en-US" sz="3600" b="1" dirty="0"/>
          </a:p>
        </p:txBody>
      </p:sp>
      <p:sp>
        <p:nvSpPr>
          <p:cNvPr id="4" name="Slide Number Placeholder 3"/>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12</a:t>
            </a:fld>
            <a:endParaRPr lang="fi-FI" dirty="0"/>
          </a:p>
        </p:txBody>
      </p:sp>
      <p:sp>
        <p:nvSpPr>
          <p:cNvPr id="5" name="Rectangle 2"/>
          <p:cNvSpPr txBox="1">
            <a:spLocks noChangeArrowheads="1"/>
          </p:cNvSpPr>
          <p:nvPr/>
        </p:nvSpPr>
        <p:spPr>
          <a:xfrm>
            <a:off x="467544" y="11663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Helvetica"/>
                <a:ea typeface="+mj-ea"/>
                <a:cs typeface="+mj-cs"/>
              </a:defRPr>
            </a:lvl1pPr>
          </a:lstStyle>
          <a:p>
            <a:pPr>
              <a:defRPr/>
            </a:pPr>
            <a:endParaRPr lang="fi-FI" b="1" dirty="0" smtClean="0">
              <a:solidFill>
                <a:schemeClr val="bg1"/>
              </a:solidFill>
              <a:effectLst>
                <a:outerShdw blurRad="38100" dist="38100" dir="2700000" algn="tl">
                  <a:srgbClr val="000000"/>
                </a:outerShdw>
              </a:effectLst>
            </a:endParaRPr>
          </a:p>
        </p:txBody>
      </p:sp>
      <p:sp>
        <p:nvSpPr>
          <p:cNvPr id="7" name="Text Box 11"/>
          <p:cNvSpPr txBox="1">
            <a:spLocks noChangeArrowheads="1"/>
          </p:cNvSpPr>
          <p:nvPr/>
        </p:nvSpPr>
        <p:spPr bwMode="auto">
          <a:xfrm>
            <a:off x="176331" y="2380237"/>
            <a:ext cx="8928690" cy="369332"/>
          </a:xfrm>
          <a:prstGeom prst="rect">
            <a:avLst/>
          </a:prstGeom>
          <a:ln/>
          <a:extLst/>
        </p:spPr>
        <p:style>
          <a:lnRef idx="1">
            <a:schemeClr val="accent3"/>
          </a:lnRef>
          <a:fillRef idx="3">
            <a:schemeClr val="accent3"/>
          </a:fillRef>
          <a:effectRef idx="2">
            <a:schemeClr val="accent3"/>
          </a:effectRef>
          <a:fontRef idx="minor">
            <a:schemeClr val="lt1"/>
          </a:fontRef>
        </p:style>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i-FI" dirty="0" smtClean="0"/>
              <a:t>euron </a:t>
            </a:r>
            <a:r>
              <a:rPr lang="fi-FI" dirty="0"/>
              <a:t>kehitys                €/$ nyt </a:t>
            </a:r>
            <a:r>
              <a:rPr lang="fi-FI" dirty="0" smtClean="0"/>
              <a:t>1,335	 € 1v kehitys suhteessa muihin valuuttoihin	</a:t>
            </a:r>
            <a:endParaRPr lang="fi-FI" dirty="0"/>
          </a:p>
        </p:txBody>
      </p:sp>
      <p:graphicFrame>
        <p:nvGraphicFramePr>
          <p:cNvPr id="8" name="Group 245"/>
          <p:cNvGraphicFramePr>
            <a:graphicFrameLocks/>
          </p:cNvGraphicFramePr>
          <p:nvPr>
            <p:extLst>
              <p:ext uri="{D42A27DB-BD31-4B8C-83A1-F6EECF244321}">
                <p14:modId xmlns:p14="http://schemas.microsoft.com/office/powerpoint/2010/main" val="521125617"/>
              </p:ext>
            </p:extLst>
          </p:nvPr>
        </p:nvGraphicFramePr>
        <p:xfrm>
          <a:off x="7524324" y="2761081"/>
          <a:ext cx="1583754" cy="2485784"/>
        </p:xfrm>
        <a:graphic>
          <a:graphicData uri="http://schemas.openxmlformats.org/drawingml/2006/table">
            <a:tbl>
              <a:tblPr>
                <a:effectLst/>
              </a:tblPr>
              <a:tblGrid>
                <a:gridCol w="792163"/>
                <a:gridCol w="791591"/>
              </a:tblGrid>
              <a:tr h="3551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200" b="1" i="0" u="none" strike="noStrike" cap="none" normalizeH="0" baseline="0" dirty="0" smtClean="0">
                          <a:ln>
                            <a:noFill/>
                          </a:ln>
                          <a:solidFill>
                            <a:srgbClr val="990000"/>
                          </a:solidFill>
                          <a:effectLst/>
                          <a:latin typeface="Arial" charset="0"/>
                        </a:rPr>
                        <a:t>€/</a:t>
                      </a:r>
                      <a:r>
                        <a:rPr kumimoji="0" lang="fi-FI" sz="1200" b="1" i="0" u="none" strike="noStrike" cap="none" normalizeH="0" baseline="0" dirty="0" smtClean="0">
                          <a:ln>
                            <a:noFill/>
                          </a:ln>
                          <a:solidFill>
                            <a:srgbClr val="990000"/>
                          </a:solidFill>
                          <a:effectLst/>
                          <a:latin typeface="Arial" charset="0"/>
                          <a:cs typeface="Arial" charset="0"/>
                        </a:rPr>
                        <a:t>¥</a:t>
                      </a:r>
                    </a:p>
                  </a:txBody>
                  <a:tcPr marT="45708" marB="45708" horzOverflow="overflow">
                    <a:lnL cap="flat">
                      <a:noFill/>
                    </a:lnL>
                    <a:lnR>
                      <a:noFill/>
                    </a:lnR>
                    <a:lnT>
                      <a:noFill/>
                    </a:lnT>
                    <a:lnB>
                      <a:noFill/>
                    </a:lnB>
                    <a:lnTlToBr>
                      <a:noFill/>
                    </a:lnTlToBr>
                    <a:lnBlToTr>
                      <a:noFill/>
                    </a:lnBlToTr>
                    <a:cell3D prstMaterial="dkEdge">
                      <a:bevel w="25400" h="25400" prst="angle"/>
                      <a:lightRig rig="flood" dir="t"/>
                    </a:cell3D>
                    <a:solidFill>
                      <a:schemeClr val="bg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i-FI" sz="1200" b="1" i="0" u="none" strike="noStrike" cap="none" normalizeH="0" baseline="0" dirty="0" smtClean="0">
                          <a:ln>
                            <a:noFill/>
                          </a:ln>
                          <a:solidFill>
                            <a:schemeClr val="accent4">
                              <a:lumMod val="75000"/>
                            </a:schemeClr>
                          </a:solidFill>
                          <a:effectLst/>
                          <a:latin typeface="Arial" charset="0"/>
                        </a:rPr>
                        <a:t>+33,2%</a:t>
                      </a:r>
                    </a:p>
                  </a:txBody>
                  <a:tcPr marT="45708" marB="45708" horzOverflow="overflow">
                    <a:lnL>
                      <a:noFill/>
                    </a:lnL>
                    <a:lnR cap="flat">
                      <a:noFill/>
                    </a:lnR>
                    <a:lnT>
                      <a:noFill/>
                    </a:lnT>
                    <a:lnB>
                      <a:noFill/>
                    </a:lnB>
                    <a:lnTlToBr>
                      <a:noFill/>
                    </a:lnTlToBr>
                    <a:lnBlToTr>
                      <a:noFill/>
                    </a:lnBlToTr>
                    <a:cell3D prstMaterial="dkEdge">
                      <a:bevel w="25400" h="25400" prst="angle"/>
                      <a:lightRig rig="flood" dir="t"/>
                    </a:cell3D>
                    <a:solidFill>
                      <a:schemeClr val="bg1">
                        <a:lumMod val="95000"/>
                      </a:schemeClr>
                    </a:solidFill>
                  </a:tcPr>
                </a:tc>
              </a:tr>
              <a:tr h="3551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200" b="1" i="0" u="none" strike="noStrike" cap="none" normalizeH="0" baseline="0" dirty="0" smtClean="0">
                          <a:ln>
                            <a:noFill/>
                          </a:ln>
                          <a:solidFill>
                            <a:srgbClr val="666633"/>
                          </a:solidFill>
                          <a:effectLst/>
                          <a:latin typeface="Arial" charset="0"/>
                          <a:cs typeface="Arial" charset="0"/>
                        </a:rPr>
                        <a:t>€/Rupla</a:t>
                      </a:r>
                    </a:p>
                  </a:txBody>
                  <a:tcPr marT="45708" marB="45708" horzOverflow="overflow">
                    <a:lnL cap="flat">
                      <a:noFill/>
                    </a:lnL>
                    <a:lnR>
                      <a:noFill/>
                    </a:lnR>
                    <a:lnT>
                      <a:noFill/>
                    </a:lnT>
                    <a:lnB>
                      <a:noFill/>
                    </a:lnB>
                    <a:lnTlToBr>
                      <a:noFill/>
                    </a:lnTlToBr>
                    <a:lnBlToTr>
                      <a:noFill/>
                    </a:lnBlToTr>
                    <a:cell3D prstMaterial="dkEdge">
                      <a:bevel w="25400" h="25400" prst="angle"/>
                      <a:lightRig rig="flood" dir="t"/>
                    </a:cell3D>
                    <a:solidFill>
                      <a:schemeClr val="bg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i-FI" sz="1200" b="1" i="0" u="none" strike="noStrike" cap="none" normalizeH="0" baseline="0" dirty="0" smtClean="0">
                          <a:ln>
                            <a:noFill/>
                          </a:ln>
                          <a:solidFill>
                            <a:schemeClr val="accent4">
                              <a:lumMod val="75000"/>
                            </a:schemeClr>
                          </a:solidFill>
                          <a:effectLst/>
                          <a:latin typeface="Arial" charset="0"/>
                        </a:rPr>
                        <a:t>+11,4%</a:t>
                      </a:r>
                    </a:p>
                  </a:txBody>
                  <a:tcPr marT="45708" marB="45708" horzOverflow="overflow">
                    <a:lnL>
                      <a:noFill/>
                    </a:lnL>
                    <a:lnR cap="flat">
                      <a:noFill/>
                    </a:lnR>
                    <a:lnT>
                      <a:noFill/>
                    </a:lnT>
                    <a:lnB>
                      <a:noFill/>
                    </a:lnB>
                    <a:lnTlToBr>
                      <a:noFill/>
                    </a:lnTlToBr>
                    <a:lnBlToTr>
                      <a:noFill/>
                    </a:lnBlToTr>
                    <a:cell3D prstMaterial="dkEdge">
                      <a:bevel w="25400" h="25400" prst="angle"/>
                      <a:lightRig rig="flood" dir="t"/>
                    </a:cell3D>
                    <a:solidFill>
                      <a:schemeClr val="bg1">
                        <a:lumMod val="95000"/>
                      </a:schemeClr>
                    </a:solidFill>
                  </a:tcPr>
                </a:tc>
              </a:tr>
              <a:tr h="3551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200" b="1" i="0" u="none" strike="noStrike" cap="none" normalizeH="0" baseline="0" dirty="0" smtClean="0">
                          <a:ln>
                            <a:noFill/>
                          </a:ln>
                          <a:solidFill>
                            <a:srgbClr val="FF9900"/>
                          </a:solidFill>
                          <a:effectLst/>
                          <a:latin typeface="Arial" charset="0"/>
                        </a:rPr>
                        <a:t>€/£</a:t>
                      </a:r>
                    </a:p>
                  </a:txBody>
                  <a:tcPr marT="45708" marB="45708" horzOverflow="overflow">
                    <a:lnL cap="flat">
                      <a:noFill/>
                    </a:lnL>
                    <a:lnR>
                      <a:noFill/>
                    </a:lnR>
                    <a:lnT>
                      <a:noFill/>
                    </a:lnT>
                    <a:lnB>
                      <a:noFill/>
                    </a:lnB>
                    <a:lnTlToBr>
                      <a:noFill/>
                    </a:lnTlToBr>
                    <a:lnBlToTr>
                      <a:noFill/>
                    </a:lnBlToTr>
                    <a:cell3D prstMaterial="dkEdge">
                      <a:bevel w="25400" h="25400" prst="angle"/>
                      <a:lightRig rig="flood" dir="t"/>
                    </a:cell3D>
                    <a:solidFill>
                      <a:schemeClr val="bg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i-FI" sz="1200" b="1" i="0" u="none" strike="noStrike" cap="none" normalizeH="0" baseline="0" dirty="0" smtClean="0">
                          <a:ln>
                            <a:noFill/>
                          </a:ln>
                          <a:solidFill>
                            <a:schemeClr val="accent4">
                              <a:lumMod val="75000"/>
                            </a:schemeClr>
                          </a:solidFill>
                          <a:effectLst/>
                          <a:latin typeface="Arial" charset="0"/>
                        </a:rPr>
                        <a:t>+8,4%</a:t>
                      </a:r>
                    </a:p>
                  </a:txBody>
                  <a:tcPr marT="45708" marB="45708" horzOverflow="overflow">
                    <a:lnL>
                      <a:noFill/>
                    </a:lnL>
                    <a:lnR cap="flat">
                      <a:noFill/>
                    </a:lnR>
                    <a:lnT>
                      <a:noFill/>
                    </a:lnT>
                    <a:lnB>
                      <a:noFill/>
                    </a:lnB>
                    <a:lnTlToBr>
                      <a:noFill/>
                    </a:lnTlToBr>
                    <a:lnBlToTr>
                      <a:noFill/>
                    </a:lnBlToTr>
                    <a:cell3D prstMaterial="dkEdge">
                      <a:bevel w="25400" h="25400" prst="angle"/>
                      <a:lightRig rig="flood" dir="t"/>
                    </a:cell3D>
                    <a:solidFill>
                      <a:schemeClr val="bg1">
                        <a:lumMod val="95000"/>
                      </a:schemeClr>
                    </a:solidFill>
                  </a:tcPr>
                </a:tc>
              </a:tr>
              <a:tr h="3551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200" b="1" i="0" u="none" strike="noStrike" cap="none" normalizeH="0" baseline="0" dirty="0" smtClean="0">
                          <a:ln>
                            <a:noFill/>
                          </a:ln>
                          <a:solidFill>
                            <a:srgbClr val="006600"/>
                          </a:solidFill>
                          <a:effectLst/>
                          <a:latin typeface="Arial" charset="0"/>
                        </a:rPr>
                        <a:t>€/$</a:t>
                      </a:r>
                    </a:p>
                  </a:txBody>
                  <a:tcPr marT="45708" marB="45708" horzOverflow="overflow">
                    <a:lnL cap="flat">
                      <a:noFill/>
                    </a:lnL>
                    <a:lnR>
                      <a:noFill/>
                    </a:lnR>
                    <a:lnT>
                      <a:noFill/>
                    </a:lnT>
                    <a:lnB>
                      <a:noFill/>
                    </a:lnB>
                    <a:lnTlToBr>
                      <a:noFill/>
                    </a:lnTlToBr>
                    <a:lnBlToTr>
                      <a:noFill/>
                    </a:lnBlToTr>
                    <a:cell3D prstMaterial="dkEdge">
                      <a:bevel w="25400" h="25400" prst="angle"/>
                      <a:lightRig rig="flood" dir="t"/>
                    </a:cell3D>
                    <a:solidFill>
                      <a:schemeClr val="bg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i-FI" sz="1200" b="1" i="0" u="none" strike="noStrike" cap="none" normalizeH="0" baseline="0" dirty="0" smtClean="0">
                          <a:ln>
                            <a:noFill/>
                          </a:ln>
                          <a:solidFill>
                            <a:schemeClr val="accent4">
                              <a:lumMod val="75000"/>
                            </a:schemeClr>
                          </a:solidFill>
                          <a:effectLst/>
                          <a:latin typeface="Arial" charset="0"/>
                        </a:rPr>
                        <a:t>+6,5%</a:t>
                      </a:r>
                    </a:p>
                  </a:txBody>
                  <a:tcPr marT="45708" marB="45708" horzOverflow="overflow">
                    <a:lnL>
                      <a:noFill/>
                    </a:lnL>
                    <a:lnR cap="flat">
                      <a:noFill/>
                    </a:lnR>
                    <a:lnT>
                      <a:noFill/>
                    </a:lnT>
                    <a:lnB>
                      <a:noFill/>
                    </a:lnB>
                    <a:lnTlToBr>
                      <a:noFill/>
                    </a:lnTlToBr>
                    <a:lnBlToTr>
                      <a:noFill/>
                    </a:lnBlToTr>
                    <a:cell3D prstMaterial="dkEdge">
                      <a:bevel w="25400" h="25400" prst="angle"/>
                      <a:lightRig rig="flood" dir="t"/>
                    </a:cell3D>
                    <a:solidFill>
                      <a:schemeClr val="bg1">
                        <a:lumMod val="95000"/>
                      </a:schemeClr>
                    </a:solidFill>
                  </a:tcPr>
                </a:tc>
              </a:tr>
              <a:tr h="3551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200" b="1" i="0" u="none" strike="noStrike" cap="none" normalizeH="0" baseline="0" dirty="0" smtClean="0">
                          <a:ln>
                            <a:noFill/>
                          </a:ln>
                          <a:solidFill>
                            <a:srgbClr val="FFFF00"/>
                          </a:solidFill>
                          <a:effectLst/>
                          <a:latin typeface="Arial" charset="0"/>
                        </a:rPr>
                        <a:t>€/SEK</a:t>
                      </a:r>
                    </a:p>
                  </a:txBody>
                  <a:tcPr marT="45708" marB="45708" horzOverflow="overflow">
                    <a:lnL cap="flat">
                      <a:noFill/>
                    </a:lnL>
                    <a:lnR>
                      <a:noFill/>
                    </a:lnR>
                    <a:lnT>
                      <a:noFill/>
                    </a:lnT>
                    <a:lnB>
                      <a:noFill/>
                    </a:lnB>
                    <a:lnTlToBr>
                      <a:noFill/>
                    </a:lnTlToBr>
                    <a:lnBlToTr>
                      <a:noFill/>
                    </a:lnBlToTr>
                    <a:cell3D prstMaterial="dkEdge">
                      <a:bevel w="25400" h="25400" prst="angle"/>
                      <a:lightRig rig="flood" dir="t"/>
                    </a:cell3D>
                    <a:solidFill>
                      <a:schemeClr val="bg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i-FI" sz="1200" b="1" i="0" u="none" strike="noStrike" cap="none" normalizeH="0" baseline="0" dirty="0" smtClean="0">
                          <a:ln>
                            <a:noFill/>
                          </a:ln>
                          <a:solidFill>
                            <a:schemeClr val="accent4">
                              <a:lumMod val="75000"/>
                            </a:schemeClr>
                          </a:solidFill>
                          <a:effectLst/>
                          <a:latin typeface="Arial" charset="0"/>
                        </a:rPr>
                        <a:t>+5,6%</a:t>
                      </a:r>
                    </a:p>
                  </a:txBody>
                  <a:tcPr marT="45708" marB="45708" horzOverflow="overflow">
                    <a:lnL>
                      <a:noFill/>
                    </a:lnL>
                    <a:lnR cap="flat">
                      <a:noFill/>
                    </a:lnR>
                    <a:lnT>
                      <a:noFill/>
                    </a:lnT>
                    <a:lnB>
                      <a:noFill/>
                    </a:lnB>
                    <a:lnTlToBr>
                      <a:noFill/>
                    </a:lnTlToBr>
                    <a:lnBlToTr>
                      <a:noFill/>
                    </a:lnBlToTr>
                    <a:cell3D prstMaterial="dkEdge">
                      <a:bevel w="25400" h="25400" prst="angle"/>
                      <a:lightRig rig="flood" dir="t"/>
                    </a:cell3D>
                    <a:solidFill>
                      <a:schemeClr val="bg1">
                        <a:lumMod val="95000"/>
                      </a:schemeClr>
                    </a:solidFill>
                  </a:tcPr>
                </a:tc>
              </a:tr>
              <a:tr h="3551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200" b="1" i="0" u="none" strike="noStrike" cap="none" normalizeH="0" baseline="0" dirty="0" err="1" smtClean="0">
                          <a:ln>
                            <a:noFill/>
                          </a:ln>
                          <a:solidFill>
                            <a:srgbClr val="FF0000"/>
                          </a:solidFill>
                          <a:effectLst/>
                          <a:latin typeface="Arial" charset="0"/>
                        </a:rPr>
                        <a:t>€/Yuan</a:t>
                      </a:r>
                      <a:endParaRPr kumimoji="0" lang="fi-FI" sz="1200" b="1" i="0" u="none" strike="noStrike" cap="none" normalizeH="0" baseline="0" dirty="0" smtClean="0">
                        <a:ln>
                          <a:noFill/>
                        </a:ln>
                        <a:solidFill>
                          <a:srgbClr val="FF0000"/>
                        </a:solidFill>
                        <a:effectLst/>
                        <a:latin typeface="Arial" charset="0"/>
                      </a:endParaRPr>
                    </a:p>
                  </a:txBody>
                  <a:tcPr marT="45708" marB="45708" horzOverflow="overflow">
                    <a:lnL cap="flat">
                      <a:noFill/>
                    </a:lnL>
                    <a:lnR>
                      <a:noFill/>
                    </a:lnR>
                    <a:lnT>
                      <a:noFill/>
                    </a:lnT>
                    <a:lnB>
                      <a:noFill/>
                    </a:lnB>
                    <a:lnTlToBr>
                      <a:noFill/>
                    </a:lnTlToBr>
                    <a:lnBlToTr>
                      <a:noFill/>
                    </a:lnBlToTr>
                    <a:cell3D prstMaterial="dkEdge">
                      <a:bevel w="25400" h="25400" prst="angle"/>
                      <a:lightRig rig="flood" dir="t"/>
                    </a:cell3D>
                    <a:solidFill>
                      <a:schemeClr val="bg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i-FI" sz="1200" b="1" i="0" u="none" strike="noStrike" cap="none" normalizeH="0" baseline="0" dirty="0" smtClean="0">
                          <a:ln>
                            <a:noFill/>
                          </a:ln>
                          <a:solidFill>
                            <a:schemeClr val="accent4">
                              <a:lumMod val="75000"/>
                            </a:schemeClr>
                          </a:solidFill>
                          <a:effectLst/>
                          <a:latin typeface="Arial" charset="0"/>
                        </a:rPr>
                        <a:t>+3,1%</a:t>
                      </a:r>
                    </a:p>
                  </a:txBody>
                  <a:tcPr marT="45708" marB="45708" horzOverflow="overflow">
                    <a:lnL>
                      <a:noFill/>
                    </a:lnL>
                    <a:lnR cap="flat">
                      <a:noFill/>
                    </a:lnR>
                    <a:lnT>
                      <a:noFill/>
                    </a:lnT>
                    <a:lnB>
                      <a:noFill/>
                    </a:lnB>
                    <a:lnTlToBr>
                      <a:noFill/>
                    </a:lnTlToBr>
                    <a:lnBlToTr>
                      <a:noFill/>
                    </a:lnBlToTr>
                    <a:cell3D prstMaterial="dkEdge">
                      <a:bevel w="25400" h="25400" prst="angle"/>
                      <a:lightRig rig="flood" dir="t"/>
                    </a:cell3D>
                    <a:solidFill>
                      <a:schemeClr val="bg1">
                        <a:lumMod val="95000"/>
                      </a:schemeClr>
                    </a:solidFill>
                  </a:tcPr>
                </a:tc>
              </a:tr>
              <a:tr h="3551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200" b="1" i="0" u="none" strike="noStrike" cap="none" normalizeH="0" baseline="0" dirty="0" smtClean="0">
                          <a:ln>
                            <a:noFill/>
                          </a:ln>
                          <a:solidFill>
                            <a:srgbClr val="FF9900"/>
                          </a:solidFill>
                          <a:effectLst/>
                          <a:latin typeface="Arial" charset="0"/>
                        </a:rPr>
                        <a:t>€/CHF</a:t>
                      </a:r>
                    </a:p>
                  </a:txBody>
                  <a:tcPr marT="45708" marB="45708" horzOverflow="overflow">
                    <a:lnL cap="flat">
                      <a:noFill/>
                    </a:lnL>
                    <a:lnR>
                      <a:noFill/>
                    </a:lnR>
                    <a:lnT>
                      <a:noFill/>
                    </a:lnT>
                    <a:lnB>
                      <a:noFill/>
                    </a:lnB>
                    <a:lnTlToBr>
                      <a:noFill/>
                    </a:lnTlToBr>
                    <a:lnBlToTr>
                      <a:noFill/>
                    </a:lnBlToTr>
                    <a:cell3D prstMaterial="dkEdge">
                      <a:bevel w="25400" h="25400" prst="angle"/>
                      <a:lightRig rig="flood" dir="t"/>
                    </a:cell3D>
                    <a:solidFill>
                      <a:schemeClr val="bg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i-FI" sz="1200" b="1" i="0" u="none" strike="noStrike" cap="none" normalizeH="0" baseline="0" dirty="0" smtClean="0">
                          <a:ln>
                            <a:noFill/>
                          </a:ln>
                          <a:solidFill>
                            <a:schemeClr val="accent4">
                              <a:lumMod val="75000"/>
                            </a:schemeClr>
                          </a:solidFill>
                          <a:effectLst/>
                          <a:latin typeface="Arial" charset="0"/>
                        </a:rPr>
                        <a:t>+2,7%</a:t>
                      </a:r>
                    </a:p>
                  </a:txBody>
                  <a:tcPr marT="45708" marB="45708" horzOverflow="overflow">
                    <a:lnL>
                      <a:noFill/>
                    </a:lnL>
                    <a:lnR cap="flat">
                      <a:noFill/>
                    </a:lnR>
                    <a:lnT>
                      <a:noFill/>
                    </a:lnT>
                    <a:lnB>
                      <a:noFill/>
                    </a:lnB>
                    <a:lnTlToBr>
                      <a:noFill/>
                    </a:lnTlToBr>
                    <a:lnBlToTr>
                      <a:noFill/>
                    </a:lnBlToTr>
                    <a:cell3D prstMaterial="dkEdge">
                      <a:bevel w="25400" h="25400" prst="angle"/>
                      <a:lightRig rig="flood" dir="t"/>
                    </a:cell3D>
                    <a:solidFill>
                      <a:schemeClr val="bg1">
                        <a:lumMod val="95000"/>
                      </a:schemeClr>
                    </a:solidFill>
                  </a:tcPr>
                </a:tc>
              </a:tr>
            </a:tbl>
          </a:graphicData>
        </a:graphic>
      </p:graphicFrame>
      <p:sp>
        <p:nvSpPr>
          <p:cNvPr id="3" name="Tekstiruutu 2"/>
          <p:cNvSpPr txBox="1"/>
          <p:nvPr/>
        </p:nvSpPr>
        <p:spPr>
          <a:xfrm>
            <a:off x="148386" y="1032933"/>
            <a:ext cx="8956633" cy="1200329"/>
          </a:xfrm>
          <a:prstGeom prst="rect">
            <a:avLst/>
          </a:prstGeom>
          <a:noFill/>
        </p:spPr>
        <p:txBody>
          <a:bodyPr wrap="square" rtlCol="0">
            <a:spAutoFit/>
          </a:bodyPr>
          <a:lstStyle/>
          <a:p>
            <a:pPr marL="285750" indent="-285750">
              <a:buFont typeface="Wingdings" pitchFamily="2" charset="2"/>
              <a:buChar char="§"/>
            </a:pPr>
            <a:r>
              <a:rPr lang="fi-FI" dirty="0" smtClean="0"/>
              <a:t>Euroon </a:t>
            </a:r>
            <a:r>
              <a:rPr lang="fi-FI" dirty="0" smtClean="0"/>
              <a:t>vahvistunut vuoden aikana ja näyttää vahvistuvan edelleen</a:t>
            </a:r>
          </a:p>
          <a:p>
            <a:pPr marL="285750" indent="-285750">
              <a:buFont typeface="Wingdings" pitchFamily="2" charset="2"/>
              <a:buChar char="§"/>
            </a:pPr>
            <a:r>
              <a:rPr lang="fi-FI" dirty="0" smtClean="0"/>
              <a:t>Suvantovaihe velkakriisissä sekä talouslukujen parantuminen on tuonut sijoittajia euroon </a:t>
            </a:r>
          </a:p>
          <a:p>
            <a:pPr marL="285750" indent="-285750">
              <a:buFont typeface="Wingdings" pitchFamily="2" charset="2"/>
              <a:buChar char="§"/>
            </a:pPr>
            <a:r>
              <a:rPr lang="fi-FI" dirty="0" smtClean="0"/>
              <a:t>EKP ei ole ollut yhtä innokas rahanpainaja kuin USA:n ja Japanin keskuspankit</a:t>
            </a:r>
          </a:p>
          <a:p>
            <a:pPr marL="285750" indent="-285750">
              <a:buFont typeface="Wingdings" pitchFamily="2" charset="2"/>
              <a:buChar char="§"/>
            </a:pPr>
            <a:r>
              <a:rPr lang="fi-FI" dirty="0"/>
              <a:t>E</a:t>
            </a:r>
            <a:r>
              <a:rPr lang="fi-FI" dirty="0" smtClean="0"/>
              <a:t>uro </a:t>
            </a:r>
            <a:r>
              <a:rPr lang="fi-FI" dirty="0" smtClean="0"/>
              <a:t>hidastaa talouskasvua – alle $/€ 1,25 olisi oikeampi taso suhteessa nykytilaan</a:t>
            </a:r>
            <a:endParaRPr lang="fi-FI"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30" y="2749569"/>
            <a:ext cx="3733233" cy="3462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9563" y="2749569"/>
            <a:ext cx="3641208" cy="3462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8738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13</a:t>
            </a:fld>
            <a:endParaRPr lang="fi-FI" dirty="0"/>
          </a:p>
        </p:txBody>
      </p:sp>
      <p:sp>
        <p:nvSpPr>
          <p:cNvPr id="3" name="Rectangle 2"/>
          <p:cNvSpPr txBox="1">
            <a:spLocks noChangeArrowheads="1"/>
          </p:cNvSpPr>
          <p:nvPr/>
        </p:nvSpPr>
        <p:spPr>
          <a:xfrm>
            <a:off x="457200" y="274638"/>
            <a:ext cx="8229600" cy="1143000"/>
          </a:xfrm>
          <a:prstGeom prst="rect">
            <a:avLst/>
          </a:prstGeom>
          <a:extLst>
            <a:ext uri="{91240B29-F687-4F45-9708-019B960494DF}">
              <a14:hiddenLine xmlns:a14="http://schemas.microsoft.com/office/drawing/2010/main" w="9525">
                <a:solidFill>
                  <a:schemeClr val="accent2"/>
                </a:solidFill>
                <a:miter lim="800000"/>
                <a:headEnd/>
                <a:tailEnd/>
              </a14:hiddenLine>
            </a:ext>
          </a:extLst>
        </p:spPr>
        <p:txBody>
          <a:bodyPr/>
          <a:lstStyle>
            <a:lvl1pPr algn="ctr" defTabSz="457200" rtl="0" eaLnBrk="1" latinLnBrk="0" hangingPunct="1">
              <a:spcBef>
                <a:spcPct val="0"/>
              </a:spcBef>
              <a:buNone/>
              <a:defRPr sz="4400" kern="1200">
                <a:solidFill>
                  <a:schemeClr val="tx1"/>
                </a:solidFill>
                <a:latin typeface="Helvetica"/>
                <a:ea typeface="+mj-ea"/>
                <a:cs typeface="+mj-cs"/>
              </a:defRPr>
            </a:lvl1pPr>
          </a:lstStyle>
          <a:p>
            <a:pPr>
              <a:defRPr/>
            </a:pPr>
            <a:r>
              <a:rPr lang="fi-FI" sz="3200" b="1" dirty="0" smtClean="0">
                <a:latin typeface="Helvetica LT Std" pitchFamily="34" charset="0"/>
              </a:rPr>
              <a:t>Euroalueen BKT </a:t>
            </a:r>
            <a:r>
              <a:rPr lang="fi-FI" sz="3200" b="1" dirty="0" smtClean="0">
                <a:solidFill>
                  <a:srgbClr val="FF0000"/>
                </a:solidFill>
                <a:latin typeface="Helvetica LT Std" pitchFamily="34" charset="0"/>
              </a:rPr>
              <a:t>-0,7% </a:t>
            </a:r>
            <a:r>
              <a:rPr lang="fi-FI" sz="1600" dirty="0" err="1" smtClean="0">
                <a:latin typeface="Helvetica LT Std" pitchFamily="34" charset="0"/>
              </a:rPr>
              <a:t>vt</a:t>
            </a:r>
            <a:r>
              <a:rPr lang="fi-FI" sz="1600" dirty="0" smtClean="0">
                <a:latin typeface="Helvetica LT Std" pitchFamily="34" charset="0"/>
              </a:rPr>
              <a:t> Q2</a:t>
            </a:r>
          </a:p>
        </p:txBody>
      </p:sp>
      <p:sp>
        <p:nvSpPr>
          <p:cNvPr id="5" name="Rectangle 9"/>
          <p:cNvSpPr>
            <a:spLocks noChangeArrowheads="1"/>
          </p:cNvSpPr>
          <p:nvPr/>
        </p:nvSpPr>
        <p:spPr bwMode="auto">
          <a:xfrm>
            <a:off x="5152611" y="1236581"/>
            <a:ext cx="3877089"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Wingdings" pitchFamily="2" charset="2"/>
              <a:buChar char="§"/>
            </a:pPr>
            <a:r>
              <a:rPr lang="fi-FI" sz="1600" dirty="0" smtClean="0">
                <a:solidFill>
                  <a:schemeClr val="bg2">
                    <a:lumMod val="25000"/>
                  </a:schemeClr>
                </a:solidFill>
                <a:latin typeface="Helvetica" pitchFamily="34" charset="0"/>
                <a:cs typeface="Helvetica" pitchFamily="34" charset="0"/>
              </a:rPr>
              <a:t>Euroalueen talous kasvoi edellisestä neljänneksestä  </a:t>
            </a:r>
            <a:r>
              <a:rPr lang="fi-FI" sz="1600" b="1" dirty="0" smtClean="0">
                <a:solidFill>
                  <a:schemeClr val="accent4">
                    <a:lumMod val="75000"/>
                  </a:schemeClr>
                </a:solidFill>
                <a:latin typeface="Helvetica" pitchFamily="34" charset="0"/>
                <a:cs typeface="Helvetica" pitchFamily="34" charset="0"/>
              </a:rPr>
              <a:t>+0,3%</a:t>
            </a:r>
          </a:p>
          <a:p>
            <a:pPr marL="285750" indent="-285750">
              <a:buFont typeface="Wingdings" pitchFamily="2" charset="2"/>
              <a:buChar char="§"/>
            </a:pPr>
            <a:endParaRPr lang="fi-FI" sz="1600" dirty="0">
              <a:solidFill>
                <a:schemeClr val="bg2">
                  <a:lumMod val="25000"/>
                </a:schemeClr>
              </a:solidFill>
              <a:latin typeface="Helvetica" pitchFamily="34" charset="0"/>
              <a:cs typeface="Helvetica" pitchFamily="34" charset="0"/>
            </a:endParaRPr>
          </a:p>
          <a:p>
            <a:pPr marL="285750" indent="-285750">
              <a:buFont typeface="Wingdings" pitchFamily="2" charset="2"/>
              <a:buChar char="§"/>
            </a:pPr>
            <a:r>
              <a:rPr lang="fi-FI" sz="1600" dirty="0" smtClean="0">
                <a:solidFill>
                  <a:schemeClr val="bg2">
                    <a:lumMod val="25000"/>
                  </a:schemeClr>
                </a:solidFill>
                <a:latin typeface="Helvetica" pitchFamily="34" charset="0"/>
                <a:cs typeface="Helvetica" pitchFamily="34" charset="0"/>
              </a:rPr>
              <a:t>Koko EU 27:n talous kutistui </a:t>
            </a:r>
            <a:r>
              <a:rPr lang="fi-FI" sz="1600" dirty="0" smtClean="0">
                <a:solidFill>
                  <a:srgbClr val="FF0000"/>
                </a:solidFill>
                <a:latin typeface="Helvetica" pitchFamily="34" charset="0"/>
                <a:cs typeface="Helvetica" pitchFamily="34" charset="0"/>
              </a:rPr>
              <a:t>-0,2%</a:t>
            </a:r>
          </a:p>
          <a:p>
            <a:pPr marL="285750" indent="-285750">
              <a:buFont typeface="Wingdings" pitchFamily="2" charset="2"/>
              <a:buChar char="§"/>
            </a:pPr>
            <a:endParaRPr lang="fi-FI" sz="1600" dirty="0">
              <a:solidFill>
                <a:schemeClr val="accent6"/>
              </a:solidFill>
              <a:latin typeface="Helvetica" pitchFamily="34" charset="0"/>
              <a:cs typeface="Helvetica" pitchFamily="34" charset="0"/>
            </a:endParaRPr>
          </a:p>
          <a:p>
            <a:r>
              <a:rPr lang="fi-FI" sz="1600" dirty="0" smtClean="0">
                <a:latin typeface="Helvetica" pitchFamily="34" charset="0"/>
                <a:cs typeface="Helvetica" pitchFamily="34" charset="0"/>
              </a:rPr>
              <a:t>Vuosikasvuluvut:</a:t>
            </a:r>
          </a:p>
          <a:p>
            <a:pPr marL="285750" indent="-285750">
              <a:buFont typeface="Wingdings" pitchFamily="2" charset="2"/>
              <a:buChar char="§"/>
            </a:pPr>
            <a:r>
              <a:rPr lang="fi-FI" sz="1600" dirty="0" smtClean="0">
                <a:solidFill>
                  <a:schemeClr val="bg2">
                    <a:lumMod val="25000"/>
                  </a:schemeClr>
                </a:solidFill>
                <a:latin typeface="Helvetica" pitchFamily="34" charset="0"/>
                <a:cs typeface="Helvetica" pitchFamily="34" charset="0"/>
              </a:rPr>
              <a:t>Saksa 		</a:t>
            </a:r>
            <a:r>
              <a:rPr lang="fi-FI" sz="1600" dirty="0">
                <a:solidFill>
                  <a:schemeClr val="accent4">
                    <a:lumMod val="75000"/>
                  </a:schemeClr>
                </a:solidFill>
                <a:latin typeface="Helvetica" pitchFamily="34" charset="0"/>
                <a:cs typeface="Helvetica" pitchFamily="34" charset="0"/>
              </a:rPr>
              <a:t>+</a:t>
            </a:r>
            <a:r>
              <a:rPr lang="fi-FI" sz="1600" dirty="0" smtClean="0">
                <a:solidFill>
                  <a:schemeClr val="accent4">
                    <a:lumMod val="75000"/>
                  </a:schemeClr>
                </a:solidFill>
                <a:latin typeface="Helvetica" pitchFamily="34" charset="0"/>
                <a:cs typeface="Helvetica" pitchFamily="34" charset="0"/>
              </a:rPr>
              <a:t>0,5% </a:t>
            </a:r>
            <a:endParaRPr lang="fi-FI" sz="1600" dirty="0">
              <a:solidFill>
                <a:schemeClr val="accent4">
                  <a:lumMod val="75000"/>
                </a:schemeClr>
              </a:solidFill>
              <a:latin typeface="Helvetica" pitchFamily="34" charset="0"/>
              <a:cs typeface="Helvetica" pitchFamily="34" charset="0"/>
            </a:endParaRPr>
          </a:p>
          <a:p>
            <a:pPr marL="285750" indent="-285750">
              <a:buFont typeface="Wingdings" pitchFamily="2" charset="2"/>
              <a:buChar char="§"/>
            </a:pPr>
            <a:r>
              <a:rPr lang="fi-FI" sz="1600" dirty="0">
                <a:solidFill>
                  <a:schemeClr val="bg2">
                    <a:lumMod val="25000"/>
                  </a:schemeClr>
                </a:solidFill>
                <a:latin typeface="Helvetica" pitchFamily="34" charset="0"/>
                <a:cs typeface="Helvetica" pitchFamily="34" charset="0"/>
              </a:rPr>
              <a:t>Itävalta 	</a:t>
            </a:r>
            <a:r>
              <a:rPr lang="fi-FI" sz="1600" dirty="0">
                <a:solidFill>
                  <a:schemeClr val="accent4">
                    <a:lumMod val="75000"/>
                  </a:schemeClr>
                </a:solidFill>
                <a:latin typeface="Helvetica" pitchFamily="34" charset="0"/>
                <a:cs typeface="Helvetica" pitchFamily="34" charset="0"/>
              </a:rPr>
              <a:t>+0,3% </a:t>
            </a:r>
            <a:endParaRPr lang="fi-FI" sz="1600" dirty="0" smtClean="0">
              <a:solidFill>
                <a:schemeClr val="accent4">
                  <a:lumMod val="75000"/>
                </a:schemeClr>
              </a:solidFill>
              <a:latin typeface="Helvetica" pitchFamily="34" charset="0"/>
              <a:cs typeface="Helvetica" pitchFamily="34" charset="0"/>
            </a:endParaRPr>
          </a:p>
          <a:p>
            <a:pPr marL="285750" indent="-285750">
              <a:buFont typeface="Wingdings" pitchFamily="2" charset="2"/>
              <a:buChar char="§"/>
            </a:pPr>
            <a:r>
              <a:rPr lang="fi-FI" sz="1600" dirty="0" smtClean="0">
                <a:solidFill>
                  <a:schemeClr val="bg2">
                    <a:lumMod val="25000"/>
                  </a:schemeClr>
                </a:solidFill>
                <a:latin typeface="Helvetica" pitchFamily="34" charset="0"/>
                <a:cs typeface="Helvetica" pitchFamily="34" charset="0"/>
              </a:rPr>
              <a:t>Ranska </a:t>
            </a:r>
            <a:r>
              <a:rPr lang="fi-FI" sz="1600" dirty="0">
                <a:solidFill>
                  <a:schemeClr val="accent4">
                    <a:lumMod val="75000"/>
                  </a:schemeClr>
                </a:solidFill>
                <a:latin typeface="Helvetica" pitchFamily="34" charset="0"/>
                <a:cs typeface="Helvetica" pitchFamily="34" charset="0"/>
              </a:rPr>
              <a:t>	</a:t>
            </a:r>
            <a:r>
              <a:rPr lang="fi-FI" sz="1600" dirty="0" smtClean="0">
                <a:solidFill>
                  <a:schemeClr val="accent4">
                    <a:lumMod val="75000"/>
                  </a:schemeClr>
                </a:solidFill>
                <a:latin typeface="Helvetica" pitchFamily="34" charset="0"/>
                <a:cs typeface="Helvetica" pitchFamily="34" charset="0"/>
              </a:rPr>
              <a:t>+0,3% </a:t>
            </a:r>
            <a:endParaRPr lang="fi-FI" sz="1600" dirty="0">
              <a:solidFill>
                <a:schemeClr val="accent4">
                  <a:lumMod val="75000"/>
                </a:schemeClr>
              </a:solidFill>
              <a:latin typeface="Helvetica" pitchFamily="34" charset="0"/>
              <a:cs typeface="Helvetica" pitchFamily="34" charset="0"/>
            </a:endParaRPr>
          </a:p>
          <a:p>
            <a:pPr marL="285750" indent="-285750">
              <a:buFont typeface="Wingdings" pitchFamily="2" charset="2"/>
              <a:buChar char="§"/>
            </a:pPr>
            <a:r>
              <a:rPr lang="fi-FI" sz="1600" dirty="0">
                <a:latin typeface="Helvetica" pitchFamily="34" charset="0"/>
                <a:cs typeface="Helvetica" pitchFamily="34" charset="0"/>
              </a:rPr>
              <a:t>Suomi		</a:t>
            </a:r>
            <a:r>
              <a:rPr lang="fi-FI" sz="1600" dirty="0">
                <a:solidFill>
                  <a:srgbClr val="C00000"/>
                </a:solidFill>
                <a:latin typeface="Helvetica" pitchFamily="34" charset="0"/>
                <a:cs typeface="Helvetica" pitchFamily="34" charset="0"/>
              </a:rPr>
              <a:t>-0,0</a:t>
            </a:r>
            <a:r>
              <a:rPr lang="fi-FI" sz="1600" dirty="0" smtClean="0">
                <a:solidFill>
                  <a:srgbClr val="C00000"/>
                </a:solidFill>
                <a:latin typeface="Helvetica" pitchFamily="34" charset="0"/>
                <a:cs typeface="Helvetica" pitchFamily="34" charset="0"/>
              </a:rPr>
              <a:t>% (</a:t>
            </a:r>
            <a:r>
              <a:rPr lang="fi-FI" sz="1600" dirty="0" err="1" smtClean="0">
                <a:solidFill>
                  <a:srgbClr val="C00000"/>
                </a:solidFill>
                <a:latin typeface="Helvetica" pitchFamily="34" charset="0"/>
                <a:cs typeface="Helvetica" pitchFamily="34" charset="0"/>
              </a:rPr>
              <a:t>Eurostatin</a:t>
            </a:r>
            <a:r>
              <a:rPr lang="fi-FI" sz="1600" dirty="0">
                <a:solidFill>
                  <a:srgbClr val="C00000"/>
                </a:solidFill>
                <a:latin typeface="Helvetica" pitchFamily="34" charset="0"/>
                <a:cs typeface="Helvetica" pitchFamily="34" charset="0"/>
              </a:rPr>
              <a:t> </a:t>
            </a:r>
            <a:r>
              <a:rPr lang="fi-FI" sz="1600" dirty="0" smtClean="0">
                <a:solidFill>
                  <a:srgbClr val="C00000"/>
                </a:solidFill>
                <a:latin typeface="Helvetica" pitchFamily="34" charset="0"/>
                <a:cs typeface="Helvetica" pitchFamily="34" charset="0"/>
              </a:rPr>
              <a:t>arvio</a:t>
            </a:r>
            <a:r>
              <a:rPr lang="fi-FI" sz="1600" dirty="0" smtClean="0">
                <a:solidFill>
                  <a:srgbClr val="C00000"/>
                </a:solidFill>
                <a:latin typeface="Helvetica" pitchFamily="34" charset="0"/>
                <a:cs typeface="Helvetica" pitchFamily="34" charset="0"/>
              </a:rPr>
              <a:t>)</a:t>
            </a:r>
            <a:endParaRPr lang="fi-FI" sz="1600" dirty="0" smtClean="0">
              <a:solidFill>
                <a:srgbClr val="C00000"/>
              </a:solidFill>
              <a:latin typeface="Helvetica" pitchFamily="34" charset="0"/>
              <a:cs typeface="Helvetica" pitchFamily="34" charset="0"/>
            </a:endParaRPr>
          </a:p>
          <a:p>
            <a:pPr marL="285750" indent="-285750">
              <a:buFont typeface="Wingdings" pitchFamily="2" charset="2"/>
              <a:buChar char="§"/>
            </a:pPr>
            <a:r>
              <a:rPr lang="fi-FI" sz="1600" dirty="0" smtClean="0">
                <a:latin typeface="Helvetica" pitchFamily="34" charset="0"/>
                <a:cs typeface="Helvetica" pitchFamily="34" charset="0"/>
              </a:rPr>
              <a:t>Belgia 	</a:t>
            </a:r>
            <a:r>
              <a:rPr lang="fi-FI" sz="1600" dirty="0" smtClean="0">
                <a:solidFill>
                  <a:schemeClr val="bg2">
                    <a:lumMod val="25000"/>
                  </a:schemeClr>
                </a:solidFill>
                <a:latin typeface="Helvetica" pitchFamily="34" charset="0"/>
                <a:cs typeface="Helvetica" pitchFamily="34" charset="0"/>
              </a:rPr>
              <a:t>	</a:t>
            </a:r>
            <a:r>
              <a:rPr lang="fi-FI" sz="1600" dirty="0" smtClean="0">
                <a:solidFill>
                  <a:srgbClr val="C00000"/>
                </a:solidFill>
                <a:latin typeface="Helvetica" pitchFamily="34" charset="0"/>
                <a:cs typeface="Helvetica" pitchFamily="34" charset="0"/>
              </a:rPr>
              <a:t>-0,1% </a:t>
            </a:r>
          </a:p>
          <a:p>
            <a:pPr marL="285750" indent="-285750">
              <a:buFont typeface="Wingdings" pitchFamily="2" charset="2"/>
              <a:buChar char="§"/>
            </a:pPr>
            <a:r>
              <a:rPr lang="fi-FI" sz="1600" dirty="0" smtClean="0">
                <a:solidFill>
                  <a:schemeClr val="bg2">
                    <a:lumMod val="25000"/>
                  </a:schemeClr>
                </a:solidFill>
                <a:latin typeface="Helvetica" pitchFamily="34" charset="0"/>
                <a:cs typeface="Helvetica" pitchFamily="34" charset="0"/>
              </a:rPr>
              <a:t>Hollanti 	</a:t>
            </a:r>
            <a:r>
              <a:rPr lang="fi-FI" sz="1600" dirty="0" smtClean="0">
                <a:solidFill>
                  <a:srgbClr val="C00000"/>
                </a:solidFill>
                <a:latin typeface="Helvetica" pitchFamily="34" charset="0"/>
                <a:cs typeface="Helvetica" pitchFamily="34" charset="0"/>
              </a:rPr>
              <a:t>-1,8% </a:t>
            </a:r>
          </a:p>
          <a:p>
            <a:pPr marL="285750" indent="-285750">
              <a:buFont typeface="Wingdings" pitchFamily="2" charset="2"/>
              <a:buChar char="§"/>
            </a:pPr>
            <a:r>
              <a:rPr lang="fi-FI" sz="1600" dirty="0" smtClean="0">
                <a:latin typeface="Helvetica" pitchFamily="34" charset="0"/>
                <a:cs typeface="Helvetica" pitchFamily="34" charset="0"/>
              </a:rPr>
              <a:t>Espanja</a:t>
            </a:r>
            <a:r>
              <a:rPr lang="fi-FI" sz="1600" dirty="0">
                <a:solidFill>
                  <a:schemeClr val="bg2">
                    <a:lumMod val="25000"/>
                  </a:schemeClr>
                </a:solidFill>
                <a:latin typeface="Helvetica" pitchFamily="34" charset="0"/>
                <a:cs typeface="Helvetica" pitchFamily="34" charset="0"/>
              </a:rPr>
              <a:t>	</a:t>
            </a:r>
            <a:r>
              <a:rPr lang="fi-FI" sz="1600" dirty="0" smtClean="0">
                <a:solidFill>
                  <a:srgbClr val="C00000"/>
                </a:solidFill>
                <a:latin typeface="Helvetica" pitchFamily="34" charset="0"/>
                <a:cs typeface="Helvetica" pitchFamily="34" charset="0"/>
              </a:rPr>
              <a:t>-1,7% </a:t>
            </a:r>
          </a:p>
          <a:p>
            <a:pPr marL="285750" indent="-285750">
              <a:buFont typeface="Wingdings" pitchFamily="2" charset="2"/>
              <a:buChar char="§"/>
            </a:pPr>
            <a:r>
              <a:rPr lang="fi-FI" sz="1600" dirty="0" smtClean="0">
                <a:latin typeface="Helvetica" pitchFamily="34" charset="0"/>
                <a:cs typeface="Helvetica" pitchFamily="34" charset="0"/>
              </a:rPr>
              <a:t>Italia</a:t>
            </a:r>
            <a:r>
              <a:rPr lang="fi-FI" sz="1600" dirty="0" smtClean="0">
                <a:solidFill>
                  <a:schemeClr val="bg2">
                    <a:lumMod val="25000"/>
                  </a:schemeClr>
                </a:solidFill>
                <a:latin typeface="Helvetica" pitchFamily="34" charset="0"/>
                <a:cs typeface="Helvetica" pitchFamily="34" charset="0"/>
              </a:rPr>
              <a:t> </a:t>
            </a:r>
            <a:r>
              <a:rPr lang="fi-FI" sz="1600" dirty="0">
                <a:solidFill>
                  <a:schemeClr val="bg2">
                    <a:lumMod val="25000"/>
                  </a:schemeClr>
                </a:solidFill>
                <a:latin typeface="Helvetica" pitchFamily="34" charset="0"/>
                <a:cs typeface="Helvetica" pitchFamily="34" charset="0"/>
              </a:rPr>
              <a:t>		</a:t>
            </a:r>
            <a:r>
              <a:rPr lang="fi-FI" sz="1600" dirty="0">
                <a:solidFill>
                  <a:srgbClr val="C00000"/>
                </a:solidFill>
                <a:latin typeface="Helvetica" pitchFamily="34" charset="0"/>
                <a:cs typeface="Helvetica" pitchFamily="34" charset="0"/>
              </a:rPr>
              <a:t>-</a:t>
            </a:r>
            <a:r>
              <a:rPr lang="fi-FI" sz="1600" dirty="0" smtClean="0">
                <a:solidFill>
                  <a:srgbClr val="C00000"/>
                </a:solidFill>
                <a:latin typeface="Helvetica" pitchFamily="34" charset="0"/>
                <a:cs typeface="Helvetica" pitchFamily="34" charset="0"/>
              </a:rPr>
              <a:t>2,0% </a:t>
            </a:r>
          </a:p>
          <a:p>
            <a:pPr marL="285750" indent="-285750">
              <a:buFont typeface="Wingdings" pitchFamily="2" charset="2"/>
              <a:buChar char="§"/>
            </a:pPr>
            <a:r>
              <a:rPr lang="fi-FI" sz="1600" dirty="0" smtClean="0">
                <a:solidFill>
                  <a:schemeClr val="bg2">
                    <a:lumMod val="25000"/>
                  </a:schemeClr>
                </a:solidFill>
                <a:latin typeface="Helvetica" pitchFamily="34" charset="0"/>
                <a:cs typeface="Helvetica" pitchFamily="34" charset="0"/>
              </a:rPr>
              <a:t>Portugali 	</a:t>
            </a:r>
            <a:r>
              <a:rPr lang="fi-FI" sz="1600" dirty="0" smtClean="0">
                <a:solidFill>
                  <a:srgbClr val="C00000"/>
                </a:solidFill>
                <a:latin typeface="Helvetica" pitchFamily="34" charset="0"/>
                <a:cs typeface="Helvetica" pitchFamily="34" charset="0"/>
              </a:rPr>
              <a:t>-2,0% </a:t>
            </a:r>
          </a:p>
          <a:p>
            <a:pPr marL="285750" indent="-285750">
              <a:buFont typeface="Wingdings" pitchFamily="2" charset="2"/>
              <a:buChar char="§"/>
            </a:pPr>
            <a:endParaRPr lang="fi-FI" sz="1600" dirty="0" smtClean="0">
              <a:latin typeface="Helvetica" pitchFamily="34" charset="0"/>
              <a:cs typeface="Helvetica" pitchFamily="34" charset="0"/>
            </a:endParaRPr>
          </a:p>
          <a:p>
            <a:pPr marL="285750" indent="-285750">
              <a:buFont typeface="Wingdings" pitchFamily="2" charset="2"/>
              <a:buChar char="§"/>
            </a:pPr>
            <a:r>
              <a:rPr lang="fi-FI" sz="1600" dirty="0" smtClean="0">
                <a:latin typeface="Helvetica" pitchFamily="34" charset="0"/>
                <a:cs typeface="Helvetica" pitchFamily="34" charset="0"/>
              </a:rPr>
              <a:t>Kreikka 	</a:t>
            </a:r>
            <a:r>
              <a:rPr lang="fi-FI" sz="1600" b="1" dirty="0" smtClean="0">
                <a:solidFill>
                  <a:srgbClr val="FF0000"/>
                </a:solidFill>
                <a:latin typeface="Helvetica" pitchFamily="34" charset="0"/>
                <a:cs typeface="Helvetica" pitchFamily="34" charset="0"/>
              </a:rPr>
              <a:t>-4,6</a:t>
            </a:r>
            <a:r>
              <a:rPr lang="fi-FI" sz="1600" b="1" dirty="0" smtClean="0">
                <a:solidFill>
                  <a:srgbClr val="FF0000"/>
                </a:solidFill>
                <a:latin typeface="Helvetica" pitchFamily="34" charset="0"/>
                <a:cs typeface="Helvetica" pitchFamily="34" charset="0"/>
              </a:rPr>
              <a:t>% (</a:t>
            </a:r>
            <a:r>
              <a:rPr lang="fi-FI" sz="1600" b="1" dirty="0" err="1" smtClean="0">
                <a:solidFill>
                  <a:srgbClr val="FF0000"/>
                </a:solidFill>
                <a:latin typeface="Helvetica" pitchFamily="34" charset="0"/>
                <a:cs typeface="Helvetica" pitchFamily="34" charset="0"/>
              </a:rPr>
              <a:t>Eurostatin</a:t>
            </a:r>
            <a:r>
              <a:rPr lang="fi-FI" sz="1600" b="1" dirty="0" smtClean="0">
                <a:solidFill>
                  <a:srgbClr val="FF0000"/>
                </a:solidFill>
                <a:latin typeface="Helvetica" pitchFamily="34" charset="0"/>
                <a:cs typeface="Helvetica" pitchFamily="34" charset="0"/>
              </a:rPr>
              <a:t> arvio)</a:t>
            </a:r>
            <a:endParaRPr lang="fi-FI" sz="1600" b="1" dirty="0">
              <a:solidFill>
                <a:srgbClr val="FF0000"/>
              </a:solidFill>
              <a:latin typeface="Helvetica" pitchFamily="34" charset="0"/>
              <a:cs typeface="Helvetica"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899" y="1236581"/>
            <a:ext cx="4708509" cy="4891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9721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14</a:t>
            </a:fld>
            <a:endParaRPr lang="fi-FI" dirty="0"/>
          </a:p>
        </p:txBody>
      </p:sp>
      <p:sp>
        <p:nvSpPr>
          <p:cNvPr id="3" name="Rectangle 2"/>
          <p:cNvSpPr txBox="1">
            <a:spLocks noChangeArrowheads="1"/>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Helvetica"/>
                <a:ea typeface="+mj-ea"/>
                <a:cs typeface="+mj-cs"/>
              </a:defRPr>
            </a:lvl1pPr>
          </a:lstStyle>
          <a:p>
            <a:pPr>
              <a:defRPr/>
            </a:pPr>
            <a:r>
              <a:rPr lang="fi-FI" sz="3200" b="1" dirty="0" smtClean="0">
                <a:latin typeface="Helvetica LT Std" pitchFamily="34" charset="0"/>
              </a:rPr>
              <a:t>Euroalueen vähittäismyynti </a:t>
            </a:r>
            <a:r>
              <a:rPr lang="fi-FI" sz="3200" b="1" dirty="0" smtClean="0">
                <a:solidFill>
                  <a:srgbClr val="FF0000"/>
                </a:solidFill>
                <a:latin typeface="Helvetica LT Std" pitchFamily="34" charset="0"/>
              </a:rPr>
              <a:t>-0,9</a:t>
            </a:r>
            <a:r>
              <a:rPr lang="fi-FI" sz="3200" b="1" dirty="0" smtClean="0">
                <a:latin typeface="Helvetica LT Std" pitchFamily="34" charset="0"/>
              </a:rPr>
              <a:t>% </a:t>
            </a:r>
            <a:r>
              <a:rPr lang="fi-FI" sz="3200" b="1" dirty="0" err="1" smtClean="0">
                <a:latin typeface="Helvetica LT Std" pitchFamily="34" charset="0"/>
              </a:rPr>
              <a:t>vt</a:t>
            </a:r>
            <a:endParaRPr lang="fi-FI" sz="3200" b="1" dirty="0" smtClean="0">
              <a:latin typeface="Helvetica LT Std" pitchFamily="34" charset="0"/>
            </a:endParaRPr>
          </a:p>
        </p:txBody>
      </p:sp>
      <p:sp>
        <p:nvSpPr>
          <p:cNvPr id="5" name="Text Box 10"/>
          <p:cNvSpPr txBox="1">
            <a:spLocks noChangeArrowheads="1"/>
          </p:cNvSpPr>
          <p:nvPr/>
        </p:nvSpPr>
        <p:spPr bwMode="auto">
          <a:xfrm>
            <a:off x="646723" y="1156612"/>
            <a:ext cx="834163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285750" indent="-285750" eaLnBrk="1" hangingPunct="1">
              <a:buFont typeface="Wingdings" pitchFamily="2" charset="2"/>
              <a:buChar char="§"/>
            </a:pPr>
            <a:r>
              <a:rPr lang="fi-FI" dirty="0">
                <a:latin typeface="Helvetica" pitchFamily="34" charset="0"/>
                <a:cs typeface="Helvetica" pitchFamily="34" charset="0"/>
              </a:rPr>
              <a:t>Vähittäiskauppa </a:t>
            </a:r>
            <a:r>
              <a:rPr lang="fi-FI" dirty="0" smtClean="0">
                <a:latin typeface="Helvetica" pitchFamily="34" charset="0"/>
                <a:cs typeface="Helvetica" pitchFamily="34" charset="0"/>
              </a:rPr>
              <a:t>suurissa ongelmissa euroalueella.</a:t>
            </a:r>
          </a:p>
          <a:p>
            <a:pPr marL="285750" indent="-285750" eaLnBrk="1" hangingPunct="1">
              <a:buFont typeface="Wingdings" pitchFamily="2" charset="2"/>
              <a:buChar char="§"/>
            </a:pPr>
            <a:r>
              <a:rPr lang="fi-FI" dirty="0" smtClean="0">
                <a:latin typeface="Helvetica" pitchFamily="34" charset="0"/>
                <a:cs typeface="Helvetica" pitchFamily="34" charset="0"/>
              </a:rPr>
              <a:t>Lainaongelmaisten maiden säästötalkoot syövät </a:t>
            </a:r>
            <a:r>
              <a:rPr lang="fi-FI" dirty="0">
                <a:latin typeface="Helvetica" pitchFamily="34" charset="0"/>
                <a:cs typeface="Helvetica" pitchFamily="34" charset="0"/>
              </a:rPr>
              <a:t>ostovoimaa </a:t>
            </a:r>
            <a:r>
              <a:rPr lang="fi-FI" dirty="0" smtClean="0">
                <a:latin typeface="Helvetica" pitchFamily="34" charset="0"/>
                <a:cs typeface="Helvetica" pitchFamily="34" charset="0"/>
              </a:rPr>
              <a:t>EU-kuluttajalta</a:t>
            </a:r>
          </a:p>
          <a:p>
            <a:pPr marL="285750" indent="-285750" eaLnBrk="1" hangingPunct="1">
              <a:buFont typeface="Wingdings" pitchFamily="2" charset="2"/>
              <a:buChar char="§"/>
            </a:pPr>
            <a:r>
              <a:rPr lang="fi-FI" dirty="0" smtClean="0">
                <a:latin typeface="Helvetica" pitchFamily="34" charset="0"/>
                <a:cs typeface="Helvetica" pitchFamily="34" charset="0"/>
              </a:rPr>
              <a:t>Työttömyys on korkealla tasolla, mikä vähentää ostovoimaa</a:t>
            </a:r>
          </a:p>
        </p:txBody>
      </p:sp>
      <p:sp>
        <p:nvSpPr>
          <p:cNvPr id="9" name="Text Box 11"/>
          <p:cNvSpPr txBox="1">
            <a:spLocks noChangeArrowheads="1"/>
          </p:cNvSpPr>
          <p:nvPr/>
        </p:nvSpPr>
        <p:spPr bwMode="auto">
          <a:xfrm>
            <a:off x="722922" y="2306252"/>
            <a:ext cx="8031971" cy="369332"/>
          </a:xfrm>
          <a:prstGeom prst="rect">
            <a:avLst/>
          </a:prstGeom>
          <a:extLst/>
        </p:spPr>
        <p:style>
          <a:lnRef idx="1">
            <a:schemeClr val="accent3"/>
          </a:lnRef>
          <a:fillRef idx="3">
            <a:schemeClr val="accent3"/>
          </a:fillRef>
          <a:effectRef idx="2">
            <a:schemeClr val="accent3"/>
          </a:effectRef>
          <a:fontRef idx="minor">
            <a:schemeClr val="lt1"/>
          </a:fontRef>
        </p:style>
        <p:txBody>
          <a:bodyPr wrap="square">
            <a:spAutoFit/>
          </a:bodyPr>
          <a:lstStyle>
            <a:lvl1pPr marL="342900" indent="-342900" algn="l" defTabSz="457200" rtl="0" eaLnBrk="0" latinLnBrk="0" hangingPunct="0">
              <a:spcBef>
                <a:spcPct val="20000"/>
              </a:spcBef>
              <a:buFont typeface="Arial"/>
              <a:buChar char="•"/>
              <a:defRPr sz="3200" kern="1200">
                <a:solidFill>
                  <a:schemeClr val="tx1"/>
                </a:solidFill>
                <a:latin typeface="Arial" pitchFamily="34" charset="0"/>
                <a:ea typeface="+mn-ea"/>
                <a:cs typeface="+mn-cs"/>
              </a:defRPr>
            </a:lvl1pPr>
            <a:lvl2pPr marL="742950" indent="-285750" algn="l" defTabSz="457200" rtl="0" eaLnBrk="0" latinLnBrk="0" hangingPunct="0">
              <a:spcBef>
                <a:spcPct val="20000"/>
              </a:spcBef>
              <a:buFont typeface="Arial"/>
              <a:buChar char="–"/>
              <a:defRPr sz="2800" kern="1200">
                <a:solidFill>
                  <a:schemeClr val="tx1"/>
                </a:solidFill>
                <a:latin typeface="Arial" pitchFamily="34" charset="0"/>
                <a:ea typeface="+mn-ea"/>
                <a:cs typeface="+mn-cs"/>
              </a:defRPr>
            </a:lvl2pPr>
            <a:lvl3pPr marL="1143000" indent="-228600" algn="l" defTabSz="457200" rtl="0" eaLnBrk="0" latinLnBrk="0" hangingPunct="0">
              <a:spcBef>
                <a:spcPct val="20000"/>
              </a:spcBef>
              <a:buFont typeface="Arial"/>
              <a:buChar char="•"/>
              <a:defRPr sz="2400" kern="1200">
                <a:solidFill>
                  <a:schemeClr val="tx1"/>
                </a:solidFill>
                <a:latin typeface="Arial" pitchFamily="34" charset="0"/>
                <a:ea typeface="+mn-ea"/>
                <a:cs typeface="+mn-cs"/>
              </a:defRPr>
            </a:lvl3pPr>
            <a:lvl4pPr marL="1600200" indent="-228600" algn="l" defTabSz="457200" rtl="0" eaLnBrk="0" latinLnBrk="0" hangingPunct="0">
              <a:spcBef>
                <a:spcPct val="20000"/>
              </a:spcBef>
              <a:buFont typeface="Arial"/>
              <a:buChar char="–"/>
              <a:defRPr sz="2000" kern="1200">
                <a:solidFill>
                  <a:schemeClr val="tx1"/>
                </a:solidFill>
                <a:latin typeface="Arial" pitchFamily="34" charset="0"/>
                <a:ea typeface="+mn-ea"/>
                <a:cs typeface="+mn-cs"/>
              </a:defRPr>
            </a:lvl4pPr>
            <a:lvl5pPr marL="2057400" indent="-228600" algn="l" defTabSz="457200" rtl="0" eaLnBrk="0" latinLnBrk="0" hangingPunct="0">
              <a:spcBef>
                <a:spcPct val="20000"/>
              </a:spcBef>
              <a:buFont typeface="Arial"/>
              <a:buChar char="»"/>
              <a:defRPr sz="2000" kern="1200">
                <a:solidFill>
                  <a:schemeClr val="tx1"/>
                </a:solidFill>
                <a:latin typeface="Arial" pitchFamily="34" charset="0"/>
                <a:ea typeface="+mn-ea"/>
                <a:cs typeface="+mn-cs"/>
              </a:defRPr>
            </a:lvl5pPr>
            <a:lvl6pPr marL="25146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6pPr>
            <a:lvl7pPr marL="29718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7pPr>
            <a:lvl8pPr marL="34290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8pPr>
            <a:lvl9pPr marL="38862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9pPr>
          </a:lstStyle>
          <a:p>
            <a:pPr marL="0" indent="0" eaLnBrk="1" hangingPunct="1">
              <a:buFont typeface="Arial"/>
              <a:buNone/>
            </a:pPr>
            <a:r>
              <a:rPr lang="fi-FI" sz="1800" dirty="0" smtClean="0"/>
              <a:t>Euroalueen vähittäiskaupan %-muutos</a:t>
            </a:r>
            <a:endParaRPr lang="fi-FI" sz="18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923" y="2675585"/>
            <a:ext cx="8031970" cy="372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9721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15</a:t>
            </a:fld>
            <a:endParaRPr lang="fi-FI" dirty="0"/>
          </a:p>
        </p:txBody>
      </p:sp>
      <p:sp>
        <p:nvSpPr>
          <p:cNvPr id="3" name="Rectangle 2"/>
          <p:cNvSpPr txBox="1">
            <a:spLocks noChangeArrowheads="1"/>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Helvetica"/>
                <a:ea typeface="+mj-ea"/>
                <a:cs typeface="+mj-cs"/>
              </a:defRPr>
            </a:lvl1pPr>
          </a:lstStyle>
          <a:p>
            <a:pPr>
              <a:defRPr/>
            </a:pPr>
            <a:r>
              <a:rPr lang="fi-FI" sz="2800" b="1" dirty="0" smtClean="0">
                <a:latin typeface="Helvetica LT Std" pitchFamily="34" charset="0"/>
              </a:rPr>
              <a:t>Euroalueen teollisuuden ostopäälliköiden indeksi (ISM)</a:t>
            </a:r>
          </a:p>
        </p:txBody>
      </p:sp>
      <p:sp>
        <p:nvSpPr>
          <p:cNvPr id="5" name="Rectangle 10"/>
          <p:cNvSpPr>
            <a:spLocks noChangeArrowheads="1"/>
          </p:cNvSpPr>
          <p:nvPr/>
        </p:nvSpPr>
        <p:spPr bwMode="auto">
          <a:xfrm>
            <a:off x="500907" y="1267120"/>
            <a:ext cx="835183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buFont typeface="Wingdings" pitchFamily="2" charset="2"/>
              <a:buChar char="§"/>
            </a:pPr>
            <a:r>
              <a:rPr lang="fi-FI" dirty="0"/>
              <a:t>Euroalueen ISM Manufacturing-indeksi </a:t>
            </a:r>
            <a:r>
              <a:rPr lang="fi-FI" dirty="0" smtClean="0"/>
              <a:t>elokuussa </a:t>
            </a:r>
            <a:r>
              <a:rPr lang="fi-FI" dirty="0"/>
              <a:t>tasolle </a:t>
            </a:r>
            <a:r>
              <a:rPr lang="fi-FI" dirty="0" smtClean="0"/>
              <a:t>51,3</a:t>
            </a:r>
          </a:p>
          <a:p>
            <a:pPr marL="285750" indent="-285750">
              <a:buFont typeface="Wingdings" pitchFamily="2" charset="2"/>
              <a:buChar char="§"/>
            </a:pPr>
            <a:r>
              <a:rPr lang="fi-FI" dirty="0" smtClean="0"/>
              <a:t>Yli </a:t>
            </a:r>
            <a:r>
              <a:rPr lang="fi-FI" dirty="0"/>
              <a:t>50 tarkoittaa kasvua, 47 on ”haamuraja”, jonka alittaminen merkitsee </a:t>
            </a:r>
            <a:r>
              <a:rPr lang="fi-FI" dirty="0" smtClean="0"/>
              <a:t>voimakasta </a:t>
            </a:r>
            <a:r>
              <a:rPr lang="fi-FI" dirty="0"/>
              <a:t>tuotantokapasiteetin vähentämistä</a:t>
            </a:r>
          </a:p>
          <a:p>
            <a:pPr marL="285750" indent="-285750">
              <a:buFont typeface="Wingdings" pitchFamily="2" charset="2"/>
              <a:buChar char="§"/>
            </a:pPr>
            <a:r>
              <a:rPr lang="fi-FI" dirty="0" smtClean="0"/>
              <a:t>Teollisuustuotanto +0,3% kesäkuussa. Löytyivätkö pohjatasot kesän aikana?</a:t>
            </a:r>
            <a:endParaRPr lang="fi-FI" dirty="0"/>
          </a:p>
        </p:txBody>
      </p:sp>
      <p:sp>
        <p:nvSpPr>
          <p:cNvPr id="10" name="Text Box 11"/>
          <p:cNvSpPr txBox="1">
            <a:spLocks noChangeArrowheads="1"/>
          </p:cNvSpPr>
          <p:nvPr/>
        </p:nvSpPr>
        <p:spPr bwMode="auto">
          <a:xfrm>
            <a:off x="500907" y="2714168"/>
            <a:ext cx="8185893" cy="369332"/>
          </a:xfrm>
          <a:prstGeom prst="rect">
            <a:avLst/>
          </a:prstGeom>
          <a:extLst/>
        </p:spPr>
        <p:style>
          <a:lnRef idx="1">
            <a:schemeClr val="accent3"/>
          </a:lnRef>
          <a:fillRef idx="3">
            <a:schemeClr val="accent3"/>
          </a:fillRef>
          <a:effectRef idx="2">
            <a:schemeClr val="accent3"/>
          </a:effectRef>
          <a:fontRef idx="minor">
            <a:schemeClr val="lt1"/>
          </a:fontRef>
        </p:style>
        <p:txBody>
          <a:bodyPr wrap="square">
            <a:spAutoFit/>
          </a:bodyPr>
          <a:lstStyle>
            <a:lvl1pPr marL="342900" indent="-342900" algn="l" defTabSz="457200" rtl="0" eaLnBrk="0" latinLnBrk="0" hangingPunct="0">
              <a:spcBef>
                <a:spcPct val="20000"/>
              </a:spcBef>
              <a:buFont typeface="Arial"/>
              <a:buChar char="•"/>
              <a:defRPr sz="3200" kern="1200">
                <a:solidFill>
                  <a:schemeClr val="tx1"/>
                </a:solidFill>
                <a:latin typeface="Arial" pitchFamily="34" charset="0"/>
                <a:ea typeface="+mn-ea"/>
                <a:cs typeface="+mn-cs"/>
              </a:defRPr>
            </a:lvl1pPr>
            <a:lvl2pPr marL="742950" indent="-285750" algn="l" defTabSz="457200" rtl="0" eaLnBrk="0" latinLnBrk="0" hangingPunct="0">
              <a:spcBef>
                <a:spcPct val="20000"/>
              </a:spcBef>
              <a:buFont typeface="Arial"/>
              <a:buChar char="–"/>
              <a:defRPr sz="2800" kern="1200">
                <a:solidFill>
                  <a:schemeClr val="tx1"/>
                </a:solidFill>
                <a:latin typeface="Arial" pitchFamily="34" charset="0"/>
                <a:ea typeface="+mn-ea"/>
                <a:cs typeface="+mn-cs"/>
              </a:defRPr>
            </a:lvl2pPr>
            <a:lvl3pPr marL="1143000" indent="-228600" algn="l" defTabSz="457200" rtl="0" eaLnBrk="0" latinLnBrk="0" hangingPunct="0">
              <a:spcBef>
                <a:spcPct val="20000"/>
              </a:spcBef>
              <a:buFont typeface="Arial"/>
              <a:buChar char="•"/>
              <a:defRPr sz="2400" kern="1200">
                <a:solidFill>
                  <a:schemeClr val="tx1"/>
                </a:solidFill>
                <a:latin typeface="Arial" pitchFamily="34" charset="0"/>
                <a:ea typeface="+mn-ea"/>
                <a:cs typeface="+mn-cs"/>
              </a:defRPr>
            </a:lvl3pPr>
            <a:lvl4pPr marL="1600200" indent="-228600" algn="l" defTabSz="457200" rtl="0" eaLnBrk="0" latinLnBrk="0" hangingPunct="0">
              <a:spcBef>
                <a:spcPct val="20000"/>
              </a:spcBef>
              <a:buFont typeface="Arial"/>
              <a:buChar char="–"/>
              <a:defRPr sz="2000" kern="1200">
                <a:solidFill>
                  <a:schemeClr val="tx1"/>
                </a:solidFill>
                <a:latin typeface="Arial" pitchFamily="34" charset="0"/>
                <a:ea typeface="+mn-ea"/>
                <a:cs typeface="+mn-cs"/>
              </a:defRPr>
            </a:lvl4pPr>
            <a:lvl5pPr marL="2057400" indent="-228600" algn="l" defTabSz="457200" rtl="0" eaLnBrk="0" latinLnBrk="0" hangingPunct="0">
              <a:spcBef>
                <a:spcPct val="20000"/>
              </a:spcBef>
              <a:buFont typeface="Arial"/>
              <a:buChar char="»"/>
              <a:defRPr sz="2000" kern="1200">
                <a:solidFill>
                  <a:schemeClr val="tx1"/>
                </a:solidFill>
                <a:latin typeface="Arial" pitchFamily="34" charset="0"/>
                <a:ea typeface="+mn-ea"/>
                <a:cs typeface="+mn-cs"/>
              </a:defRPr>
            </a:lvl5pPr>
            <a:lvl6pPr marL="25146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6pPr>
            <a:lvl7pPr marL="29718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7pPr>
            <a:lvl8pPr marL="34290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8pPr>
            <a:lvl9pPr marL="38862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9pPr>
          </a:lstStyle>
          <a:p>
            <a:pPr marL="0" indent="0" eaLnBrk="1" hangingPunct="1">
              <a:buFont typeface="Arial"/>
              <a:buNone/>
            </a:pPr>
            <a:r>
              <a:rPr lang="fi-FI" sz="1800" dirty="0" smtClean="0"/>
              <a:t>Ostopäälliköiden näkymät: teollisuus	Teollisuustuotanto%</a:t>
            </a:r>
            <a:endParaRPr lang="fi-FI" sz="18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907" y="3083502"/>
            <a:ext cx="4175919" cy="327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6826" y="3083503"/>
            <a:ext cx="4009974" cy="3272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9721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16</a:t>
            </a:fld>
            <a:endParaRPr lang="fi-FI" dirty="0"/>
          </a:p>
        </p:txBody>
      </p:sp>
      <p:sp>
        <p:nvSpPr>
          <p:cNvPr id="3" name="Rectangle 2"/>
          <p:cNvSpPr txBox="1">
            <a:spLocks noChangeArrowheads="1"/>
          </p:cNvSpPr>
          <p:nvPr/>
        </p:nvSpPr>
        <p:spPr>
          <a:xfrm>
            <a:off x="468062" y="26064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Helvetica"/>
                <a:ea typeface="+mj-ea"/>
                <a:cs typeface="+mj-cs"/>
              </a:defRPr>
            </a:lvl1pPr>
          </a:lstStyle>
          <a:p>
            <a:pPr>
              <a:defRPr/>
            </a:pPr>
            <a:r>
              <a:rPr lang="fi-FI" sz="3200" b="1" dirty="0" smtClean="0">
                <a:latin typeface="Helvetica LT Std" pitchFamily="34" charset="0"/>
              </a:rPr>
              <a:t>Euroalueen työttömyys 12,1 %</a:t>
            </a:r>
          </a:p>
        </p:txBody>
      </p:sp>
      <p:sp>
        <p:nvSpPr>
          <p:cNvPr id="5" name="Text Box 10"/>
          <p:cNvSpPr txBox="1">
            <a:spLocks noChangeArrowheads="1"/>
          </p:cNvSpPr>
          <p:nvPr/>
        </p:nvSpPr>
        <p:spPr bwMode="auto">
          <a:xfrm>
            <a:off x="468062" y="948764"/>
            <a:ext cx="80645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285750" indent="-285750" eaLnBrk="1" hangingPunct="1">
              <a:buFont typeface="Wingdings" pitchFamily="2" charset="2"/>
              <a:buChar char="§"/>
            </a:pPr>
            <a:r>
              <a:rPr lang="fi-FI" dirty="0" smtClean="0">
                <a:latin typeface="Helvetica" pitchFamily="34" charset="0"/>
                <a:cs typeface="Helvetica" pitchFamily="34" charset="0"/>
              </a:rPr>
              <a:t>Työttömyyden kasvu pysähtyi kesän aikana, jopa pientä laskua useissa kriisimaissa. Saneeraus alkaa kantaa hedelmää joissakin maissa?</a:t>
            </a:r>
          </a:p>
          <a:p>
            <a:pPr marL="285750" indent="-285750" eaLnBrk="1" hangingPunct="1">
              <a:buFont typeface="Wingdings" pitchFamily="2" charset="2"/>
              <a:buChar char="§"/>
            </a:pPr>
            <a:r>
              <a:rPr lang="fi-FI" dirty="0" smtClean="0">
                <a:latin typeface="Helvetica" pitchFamily="34" charset="0"/>
                <a:cs typeface="Helvetica" pitchFamily="34" charset="0"/>
              </a:rPr>
              <a:t>Inflaatio 1,6%. Osa inflaatiosta veron korotuksia. Vahva eurovaluutta, laskevat raaka-ainehinnat ja korkea työttömyys pitävät inflaatiopaineet pieninä euroalueella. </a:t>
            </a:r>
          </a:p>
        </p:txBody>
      </p:sp>
      <p:sp>
        <p:nvSpPr>
          <p:cNvPr id="10" name="Text Box 11"/>
          <p:cNvSpPr txBox="1">
            <a:spLocks noChangeArrowheads="1"/>
          </p:cNvSpPr>
          <p:nvPr/>
        </p:nvSpPr>
        <p:spPr bwMode="auto">
          <a:xfrm>
            <a:off x="468061" y="2463010"/>
            <a:ext cx="8031971" cy="369332"/>
          </a:xfrm>
          <a:prstGeom prst="rect">
            <a:avLst/>
          </a:prstGeom>
          <a:extLst/>
        </p:spPr>
        <p:style>
          <a:lnRef idx="1">
            <a:schemeClr val="accent3"/>
          </a:lnRef>
          <a:fillRef idx="3">
            <a:schemeClr val="accent3"/>
          </a:fillRef>
          <a:effectRef idx="2">
            <a:schemeClr val="accent3"/>
          </a:effectRef>
          <a:fontRef idx="minor">
            <a:schemeClr val="lt1"/>
          </a:fontRef>
        </p:style>
        <p:txBody>
          <a:bodyPr wrap="square">
            <a:spAutoFit/>
          </a:bodyPr>
          <a:lstStyle>
            <a:lvl1pPr marL="342900" indent="-342900" algn="l" defTabSz="457200" rtl="0" eaLnBrk="0" latinLnBrk="0" hangingPunct="0">
              <a:spcBef>
                <a:spcPct val="20000"/>
              </a:spcBef>
              <a:buFont typeface="Arial"/>
              <a:buChar char="•"/>
              <a:defRPr sz="3200" kern="1200">
                <a:solidFill>
                  <a:schemeClr val="tx1"/>
                </a:solidFill>
                <a:latin typeface="Arial" pitchFamily="34" charset="0"/>
                <a:ea typeface="+mn-ea"/>
                <a:cs typeface="+mn-cs"/>
              </a:defRPr>
            </a:lvl1pPr>
            <a:lvl2pPr marL="742950" indent="-285750" algn="l" defTabSz="457200" rtl="0" eaLnBrk="0" latinLnBrk="0" hangingPunct="0">
              <a:spcBef>
                <a:spcPct val="20000"/>
              </a:spcBef>
              <a:buFont typeface="Arial"/>
              <a:buChar char="–"/>
              <a:defRPr sz="2800" kern="1200">
                <a:solidFill>
                  <a:schemeClr val="tx1"/>
                </a:solidFill>
                <a:latin typeface="Arial" pitchFamily="34" charset="0"/>
                <a:ea typeface="+mn-ea"/>
                <a:cs typeface="+mn-cs"/>
              </a:defRPr>
            </a:lvl2pPr>
            <a:lvl3pPr marL="1143000" indent="-228600" algn="l" defTabSz="457200" rtl="0" eaLnBrk="0" latinLnBrk="0" hangingPunct="0">
              <a:spcBef>
                <a:spcPct val="20000"/>
              </a:spcBef>
              <a:buFont typeface="Arial"/>
              <a:buChar char="•"/>
              <a:defRPr sz="2400" kern="1200">
                <a:solidFill>
                  <a:schemeClr val="tx1"/>
                </a:solidFill>
                <a:latin typeface="Arial" pitchFamily="34" charset="0"/>
                <a:ea typeface="+mn-ea"/>
                <a:cs typeface="+mn-cs"/>
              </a:defRPr>
            </a:lvl3pPr>
            <a:lvl4pPr marL="1600200" indent="-228600" algn="l" defTabSz="457200" rtl="0" eaLnBrk="0" latinLnBrk="0" hangingPunct="0">
              <a:spcBef>
                <a:spcPct val="20000"/>
              </a:spcBef>
              <a:buFont typeface="Arial"/>
              <a:buChar char="–"/>
              <a:defRPr sz="2000" kern="1200">
                <a:solidFill>
                  <a:schemeClr val="tx1"/>
                </a:solidFill>
                <a:latin typeface="Arial" pitchFamily="34" charset="0"/>
                <a:ea typeface="+mn-ea"/>
                <a:cs typeface="+mn-cs"/>
              </a:defRPr>
            </a:lvl4pPr>
            <a:lvl5pPr marL="2057400" indent="-228600" algn="l" defTabSz="457200" rtl="0" eaLnBrk="0" latinLnBrk="0" hangingPunct="0">
              <a:spcBef>
                <a:spcPct val="20000"/>
              </a:spcBef>
              <a:buFont typeface="Arial"/>
              <a:buChar char="»"/>
              <a:defRPr sz="2000" kern="1200">
                <a:solidFill>
                  <a:schemeClr val="tx1"/>
                </a:solidFill>
                <a:latin typeface="Arial" pitchFamily="34" charset="0"/>
                <a:ea typeface="+mn-ea"/>
                <a:cs typeface="+mn-cs"/>
              </a:defRPr>
            </a:lvl5pPr>
            <a:lvl6pPr marL="25146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6pPr>
            <a:lvl7pPr marL="29718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7pPr>
            <a:lvl8pPr marL="34290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8pPr>
            <a:lvl9pPr marL="38862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9pPr>
          </a:lstStyle>
          <a:p>
            <a:pPr marL="0" indent="0" eaLnBrk="1" hangingPunct="1">
              <a:buFont typeface="Arial"/>
              <a:buNone/>
            </a:pPr>
            <a:r>
              <a:rPr lang="fi-FI" sz="1800" dirty="0" smtClean="0"/>
              <a:t>Euroalueen työttömyys %				Euroalueen inflaatio %			</a:t>
            </a:r>
            <a:endParaRPr lang="fi-FI" sz="18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447" y="2832343"/>
            <a:ext cx="4104585" cy="3524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62" y="2832342"/>
            <a:ext cx="3927385" cy="3524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9721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17</a:t>
            </a:fld>
            <a:endParaRPr lang="fi-FI" dirty="0"/>
          </a:p>
        </p:txBody>
      </p:sp>
      <p:sp>
        <p:nvSpPr>
          <p:cNvPr id="3" name="Rectangle 2"/>
          <p:cNvSpPr txBox="1">
            <a:spLocks noChangeArrowheads="1"/>
          </p:cNvSpPr>
          <p:nvPr/>
        </p:nvSpPr>
        <p:spPr>
          <a:xfrm>
            <a:off x="457200" y="318726"/>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Helvetica"/>
                <a:ea typeface="+mj-ea"/>
                <a:cs typeface="+mj-cs"/>
              </a:defRPr>
            </a:lvl1pPr>
          </a:lstStyle>
          <a:p>
            <a:pPr>
              <a:defRPr/>
            </a:pPr>
            <a:r>
              <a:rPr lang="fi-FI" sz="3200" b="1" dirty="0" smtClean="0">
                <a:solidFill>
                  <a:schemeClr val="accent2">
                    <a:lumMod val="75000"/>
                  </a:schemeClr>
                </a:solidFill>
                <a:latin typeface="Helvetica LT Std" pitchFamily="34" charset="0"/>
              </a:rPr>
              <a:t>Johtopäätöksiä taloustilanteesta</a:t>
            </a:r>
          </a:p>
        </p:txBody>
      </p:sp>
      <p:sp>
        <p:nvSpPr>
          <p:cNvPr id="5" name="Rectangle 7"/>
          <p:cNvSpPr txBox="1">
            <a:spLocks noChangeArrowheads="1"/>
          </p:cNvSpPr>
          <p:nvPr/>
        </p:nvSpPr>
        <p:spPr>
          <a:xfrm>
            <a:off x="457200" y="1065837"/>
            <a:ext cx="8496300" cy="504031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fi-FI" sz="1800" b="1" dirty="0" smtClean="0">
                <a:solidFill>
                  <a:srgbClr val="C00000"/>
                </a:solidFill>
                <a:latin typeface="Helvetica" pitchFamily="34" charset="0"/>
                <a:cs typeface="Helvetica" pitchFamily="34" charset="0"/>
              </a:rPr>
              <a:t>Miinukset</a:t>
            </a:r>
            <a:r>
              <a:rPr lang="fi-FI" sz="1600" dirty="0" smtClean="0">
                <a:latin typeface="Helvetica" pitchFamily="34" charset="0"/>
                <a:cs typeface="Helvetica" pitchFamily="34" charset="0"/>
              </a:rPr>
              <a:t> </a:t>
            </a:r>
          </a:p>
          <a:p>
            <a:pPr algn="just">
              <a:lnSpc>
                <a:spcPct val="80000"/>
              </a:lnSpc>
              <a:buFont typeface="Courier New" pitchFamily="49" charset="0"/>
              <a:buChar char="o"/>
            </a:pPr>
            <a:r>
              <a:rPr lang="fi-FI" sz="1600" dirty="0" smtClean="0">
                <a:latin typeface="Helvetica" pitchFamily="34" charset="0"/>
                <a:cs typeface="Helvetica" pitchFamily="34" charset="0"/>
              </a:rPr>
              <a:t>EU:n talous kutistuu vielä 2013, kasvun avaimet hukassa</a:t>
            </a:r>
          </a:p>
          <a:p>
            <a:pPr algn="just">
              <a:lnSpc>
                <a:spcPct val="80000"/>
              </a:lnSpc>
              <a:buFont typeface="Courier New" pitchFamily="49" charset="0"/>
              <a:buChar char="o"/>
            </a:pPr>
            <a:r>
              <a:rPr lang="fi-FI" sz="1600" dirty="0" smtClean="0">
                <a:latin typeface="Helvetica" pitchFamily="34" charset="0"/>
                <a:cs typeface="Helvetica" pitchFamily="34" charset="0"/>
              </a:rPr>
              <a:t>Mahdollinen transaktiovero ”purkaa euroa sisältä päin” ja kutistaa likviditeettiä</a:t>
            </a:r>
          </a:p>
          <a:p>
            <a:pPr algn="just">
              <a:lnSpc>
                <a:spcPct val="80000"/>
              </a:lnSpc>
              <a:buFont typeface="Courier New" pitchFamily="49" charset="0"/>
              <a:buChar char="o"/>
            </a:pPr>
            <a:r>
              <a:rPr lang="fi-FI" sz="1600" dirty="0" smtClean="0">
                <a:latin typeface="Helvetica" pitchFamily="34" charset="0"/>
                <a:cs typeface="Helvetica" pitchFamily="34" charset="0"/>
              </a:rPr>
              <a:t>Pitkien korkojen nousu voi hidastaa kasvua loppuvuonna</a:t>
            </a:r>
          </a:p>
          <a:p>
            <a:pPr algn="just">
              <a:lnSpc>
                <a:spcPct val="80000"/>
              </a:lnSpc>
              <a:buFont typeface="Courier New" pitchFamily="49" charset="0"/>
              <a:buChar char="o"/>
            </a:pPr>
            <a:r>
              <a:rPr lang="fi-FI" sz="1600" dirty="0" smtClean="0">
                <a:latin typeface="Helvetica" pitchFamily="34" charset="0"/>
                <a:cs typeface="Helvetica" pitchFamily="34" charset="0"/>
              </a:rPr>
              <a:t>Kreikka taas tapetilla Saksan vaalien jälkeen</a:t>
            </a:r>
          </a:p>
          <a:p>
            <a:pPr marL="0" indent="0" algn="just">
              <a:lnSpc>
                <a:spcPct val="80000"/>
              </a:lnSpc>
              <a:buNone/>
            </a:pPr>
            <a:r>
              <a:rPr lang="fi-FI" sz="1600" dirty="0" smtClean="0">
                <a:latin typeface="Helvetica" pitchFamily="34" charset="0"/>
                <a:cs typeface="Helvetica" pitchFamily="34" charset="0"/>
              </a:rPr>
              <a:t>	</a:t>
            </a:r>
            <a:endParaRPr lang="fi-FI" sz="1400" dirty="0">
              <a:latin typeface="Helvetica" pitchFamily="34" charset="0"/>
              <a:cs typeface="Helvetica" pitchFamily="34" charset="0"/>
            </a:endParaRPr>
          </a:p>
          <a:p>
            <a:pPr marL="457200" lvl="1" indent="0">
              <a:lnSpc>
                <a:spcPct val="80000"/>
              </a:lnSpc>
              <a:buNone/>
            </a:pPr>
            <a:r>
              <a:rPr lang="fi-FI" sz="1400" dirty="0" smtClean="0">
                <a:latin typeface="Helvetica" pitchFamily="34" charset="0"/>
                <a:cs typeface="Helvetica" pitchFamily="34" charset="0"/>
              </a:rPr>
              <a:t>-------------------------------------------------------------------------------</a:t>
            </a:r>
            <a:endParaRPr lang="fi-FI" sz="1800" b="1" dirty="0">
              <a:solidFill>
                <a:schemeClr val="accent4">
                  <a:lumMod val="75000"/>
                </a:schemeClr>
              </a:solidFill>
              <a:latin typeface="Helvetica" pitchFamily="34" charset="0"/>
              <a:cs typeface="Helvetica" pitchFamily="34" charset="0"/>
            </a:endParaRPr>
          </a:p>
          <a:p>
            <a:pPr marL="0" indent="0">
              <a:lnSpc>
                <a:spcPct val="80000"/>
              </a:lnSpc>
              <a:buNone/>
            </a:pPr>
            <a:endParaRPr lang="fi-FI" sz="1800" b="1" dirty="0" smtClean="0">
              <a:solidFill>
                <a:schemeClr val="accent4">
                  <a:lumMod val="75000"/>
                </a:schemeClr>
              </a:solidFill>
              <a:latin typeface="Helvetica" pitchFamily="34" charset="0"/>
              <a:cs typeface="Helvetica" pitchFamily="34" charset="0"/>
            </a:endParaRPr>
          </a:p>
          <a:p>
            <a:pPr marL="0" indent="0">
              <a:lnSpc>
                <a:spcPct val="80000"/>
              </a:lnSpc>
              <a:buNone/>
            </a:pPr>
            <a:r>
              <a:rPr lang="fi-FI" sz="1800" b="1" dirty="0" smtClean="0">
                <a:solidFill>
                  <a:schemeClr val="accent4">
                    <a:lumMod val="75000"/>
                  </a:schemeClr>
                </a:solidFill>
                <a:latin typeface="Helvetica" pitchFamily="34" charset="0"/>
                <a:cs typeface="Helvetica" pitchFamily="34" charset="0"/>
              </a:rPr>
              <a:t>Positiivista</a:t>
            </a:r>
          </a:p>
          <a:p>
            <a:pPr marL="0" indent="0">
              <a:lnSpc>
                <a:spcPct val="80000"/>
              </a:lnSpc>
              <a:buNone/>
            </a:pPr>
            <a:r>
              <a:rPr lang="fi-FI" sz="1600" dirty="0" smtClean="0">
                <a:latin typeface="Helvetica" pitchFamily="34" charset="0"/>
                <a:cs typeface="Helvetica" pitchFamily="34" charset="0"/>
              </a:rPr>
              <a:t>+ 	USA:n kulutusluvut paranevat, energia- ja rakennussektori luovat työtä. 	</a:t>
            </a:r>
          </a:p>
          <a:p>
            <a:pPr marL="0" indent="0">
              <a:lnSpc>
                <a:spcPct val="80000"/>
              </a:lnSpc>
              <a:buNone/>
            </a:pPr>
            <a:r>
              <a:rPr lang="fi-FI" sz="1600" dirty="0" smtClean="0">
                <a:latin typeface="Helvetica" pitchFamily="34" charset="0"/>
                <a:cs typeface="Helvetica" pitchFamily="34" charset="0"/>
              </a:rPr>
              <a:t>+	Kiina parempi kuin pelättiin ja Japani kasvaa, mikä tukee muuta Aasiaa</a:t>
            </a:r>
          </a:p>
          <a:p>
            <a:pPr marL="0" indent="0">
              <a:lnSpc>
                <a:spcPct val="80000"/>
              </a:lnSpc>
              <a:buNone/>
            </a:pPr>
            <a:r>
              <a:rPr lang="fi-FI" sz="1600" dirty="0" smtClean="0">
                <a:latin typeface="Helvetica" pitchFamily="34" charset="0"/>
                <a:cs typeface="Helvetica" pitchFamily="34" charset="0"/>
              </a:rPr>
              <a:t>+	EU:n leikkauksien pääosa tehty 2009-2012, vajoamisvauhti hidastuu jo ja leikkausten 	vaikutus kasvuun pienenee 2014. Työttömyys ehkä jo syklin huipussaan.</a:t>
            </a:r>
          </a:p>
          <a:p>
            <a:pPr marL="0" indent="0">
              <a:lnSpc>
                <a:spcPct val="80000"/>
              </a:lnSpc>
              <a:buNone/>
            </a:pPr>
            <a:r>
              <a:rPr lang="fi-FI" sz="1600" dirty="0" smtClean="0">
                <a:latin typeface="Helvetica" pitchFamily="34" charset="0"/>
                <a:cs typeface="Helvetica" pitchFamily="34" charset="0"/>
              </a:rPr>
              <a:t>+ 	Korot alhaalla, inflaatiopaineet maltillisia kun euro nousee ja raaka-aineet laskevat. </a:t>
            </a:r>
          </a:p>
          <a:p>
            <a:pPr marL="0" indent="0">
              <a:lnSpc>
                <a:spcPct val="80000"/>
              </a:lnSpc>
              <a:buNone/>
            </a:pPr>
            <a:r>
              <a:rPr lang="fi-FI" sz="1600" dirty="0">
                <a:latin typeface="Helvetica" pitchFamily="34" charset="0"/>
                <a:cs typeface="Helvetica" pitchFamily="34" charset="0"/>
              </a:rPr>
              <a:t>	</a:t>
            </a:r>
            <a:endParaRPr lang="fi-FI" sz="1600" dirty="0" smtClean="0">
              <a:latin typeface="Helvetica" pitchFamily="34" charset="0"/>
              <a:cs typeface="Helvetica" pitchFamily="34" charset="0"/>
            </a:endParaRPr>
          </a:p>
        </p:txBody>
      </p:sp>
      <p:sp>
        <p:nvSpPr>
          <p:cNvPr id="2" name="Bent-Up Arrow 1"/>
          <p:cNvSpPr/>
          <p:nvPr/>
        </p:nvSpPr>
        <p:spPr>
          <a:xfrm rot="5400000">
            <a:off x="630566" y="5030120"/>
            <a:ext cx="573933" cy="649736"/>
          </a:xfrm>
          <a:prstGeom prst="bentUpArrow">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354667" y="5167589"/>
            <a:ext cx="7771476" cy="707886"/>
          </a:xfrm>
          <a:prstGeom prst="rect">
            <a:avLst/>
          </a:prstGeom>
          <a:noFill/>
        </p:spPr>
        <p:txBody>
          <a:bodyPr wrap="square" rtlCol="0">
            <a:spAutoFit/>
          </a:bodyPr>
          <a:lstStyle/>
          <a:p>
            <a:pPr marL="342900" indent="-342900">
              <a:buFont typeface="Wingdings" pitchFamily="2" charset="2"/>
              <a:buChar char="§"/>
            </a:pPr>
            <a:r>
              <a:rPr lang="fi-FI" sz="2000" dirty="0" smtClean="0">
                <a:latin typeface="Helvetica" pitchFamily="34" charset="0"/>
                <a:cs typeface="Helvetica" pitchFamily="34" charset="0"/>
              </a:rPr>
              <a:t>Maailmantalouden kasvu USA-vetoista, osa EU:stakin toipuu </a:t>
            </a:r>
          </a:p>
          <a:p>
            <a:pPr marL="342900" indent="-342900">
              <a:buFont typeface="Wingdings" pitchFamily="2" charset="2"/>
              <a:buChar char="§"/>
            </a:pPr>
            <a:r>
              <a:rPr lang="fi-FI" sz="2000" dirty="0" smtClean="0">
                <a:latin typeface="Helvetica" pitchFamily="34" charset="0"/>
                <a:cs typeface="Helvetica" pitchFamily="34" charset="0"/>
              </a:rPr>
              <a:t>Lasku pysähtyi euroalueella</a:t>
            </a:r>
          </a:p>
        </p:txBody>
      </p:sp>
    </p:spTree>
    <p:extLst>
      <p:ext uri="{BB962C8B-B14F-4D97-AF65-F5344CB8AC3E}">
        <p14:creationId xmlns:p14="http://schemas.microsoft.com/office/powerpoint/2010/main" val="34306674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Suomi vajoaa</a:t>
            </a:r>
            <a:endParaRPr lang="fi-FI" dirty="0"/>
          </a:p>
        </p:txBody>
      </p:sp>
      <p:sp>
        <p:nvSpPr>
          <p:cNvPr id="3" name="Alaotsikko 2"/>
          <p:cNvSpPr>
            <a:spLocks noGrp="1"/>
          </p:cNvSpPr>
          <p:nvPr>
            <p:ph type="subTitle" idx="1"/>
          </p:nvPr>
        </p:nvSpPr>
        <p:spPr/>
        <p:txBody>
          <a:bodyPr/>
          <a:lstStyle/>
          <a:p>
            <a:r>
              <a:rPr lang="fi-FI" dirty="0">
                <a:solidFill>
                  <a:schemeClr val="accent3"/>
                </a:solidFill>
              </a:rPr>
              <a:t>v</a:t>
            </a:r>
            <a:r>
              <a:rPr lang="fi-FI" dirty="0" smtClean="0">
                <a:solidFill>
                  <a:schemeClr val="accent3"/>
                </a:solidFill>
              </a:rPr>
              <a:t>aikeudet </a:t>
            </a:r>
            <a:r>
              <a:rPr lang="fi-FI" dirty="0">
                <a:solidFill>
                  <a:schemeClr val="accent3"/>
                </a:solidFill>
              </a:rPr>
              <a:t>näyttävät pahenevan: velkaa ja viivyttelyä</a:t>
            </a:r>
          </a:p>
          <a:p>
            <a:endParaRPr lang="fi-FI" dirty="0"/>
          </a:p>
        </p:txBody>
      </p:sp>
    </p:spTree>
    <p:extLst>
      <p:ext uri="{BB962C8B-B14F-4D97-AF65-F5344CB8AC3E}">
        <p14:creationId xmlns:p14="http://schemas.microsoft.com/office/powerpoint/2010/main" val="2053974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19</a:t>
            </a:fld>
            <a:endParaRPr lang="fi-FI" dirty="0"/>
          </a:p>
        </p:txBody>
      </p:sp>
      <p:sp>
        <p:nvSpPr>
          <p:cNvPr id="3" name="Rectangle 2"/>
          <p:cNvSpPr txBox="1">
            <a:spLocks noChangeArrowheads="1"/>
          </p:cNvSpPr>
          <p:nvPr/>
        </p:nvSpPr>
        <p:spPr>
          <a:xfrm>
            <a:off x="468313" y="332508"/>
            <a:ext cx="8229600" cy="926379"/>
          </a:xfrm>
          <a:prstGeom prst="rect">
            <a:avLst/>
          </a:prstGeom>
        </p:spPr>
        <p:txBody>
          <a:bodyPr/>
          <a:lstStyle>
            <a:lvl1pPr algn="ctr" defTabSz="457200" rtl="0" eaLnBrk="1" latinLnBrk="0" hangingPunct="1">
              <a:spcBef>
                <a:spcPct val="0"/>
              </a:spcBef>
              <a:buNone/>
              <a:defRPr sz="4400" kern="1200">
                <a:solidFill>
                  <a:schemeClr val="tx1"/>
                </a:solidFill>
                <a:latin typeface="Helvetica"/>
                <a:ea typeface="+mj-ea"/>
                <a:cs typeface="+mj-cs"/>
              </a:defRPr>
            </a:lvl1pPr>
          </a:lstStyle>
          <a:p>
            <a:pPr>
              <a:defRPr/>
            </a:pPr>
            <a:r>
              <a:rPr lang="fi-FI" sz="3200" b="1" dirty="0" smtClean="0">
                <a:latin typeface="Helvetica LT Std" pitchFamily="34" charset="0"/>
              </a:rPr>
              <a:t>Suomen talous </a:t>
            </a:r>
            <a:r>
              <a:rPr lang="fi-FI" sz="3200" b="1" dirty="0" smtClean="0">
                <a:solidFill>
                  <a:srgbClr val="C00000"/>
                </a:solidFill>
                <a:latin typeface="Helvetica LT Std" pitchFamily="34" charset="0"/>
              </a:rPr>
              <a:t>-0,0</a:t>
            </a:r>
            <a:r>
              <a:rPr lang="fi-FI" sz="3200" b="1" dirty="0" smtClean="0">
                <a:latin typeface="Helvetica LT Std" pitchFamily="34" charset="0"/>
              </a:rPr>
              <a:t>%* </a:t>
            </a:r>
            <a:r>
              <a:rPr lang="fi-FI" sz="2000" b="1" dirty="0" smtClean="0">
                <a:latin typeface="Helvetica LT Std" pitchFamily="34" charset="0"/>
              </a:rPr>
              <a:t>q2</a:t>
            </a:r>
            <a:r>
              <a:rPr lang="fi-FI" sz="3200" b="1" dirty="0" smtClean="0">
                <a:latin typeface="Helvetica LT Std" pitchFamily="34" charset="0"/>
              </a:rPr>
              <a:t> </a:t>
            </a:r>
            <a:r>
              <a:rPr lang="fi-FI" sz="3200" b="1" dirty="0" err="1" smtClean="0">
                <a:latin typeface="Helvetica LT Std" pitchFamily="34" charset="0"/>
              </a:rPr>
              <a:t>vs</a:t>
            </a:r>
            <a:r>
              <a:rPr lang="fi-FI" sz="3200" b="1" dirty="0" smtClean="0">
                <a:latin typeface="Helvetica LT Std" pitchFamily="34" charset="0"/>
              </a:rPr>
              <a:t> </a:t>
            </a:r>
            <a:r>
              <a:rPr lang="fi-FI" sz="3200" b="1" dirty="0" smtClean="0">
                <a:solidFill>
                  <a:srgbClr val="C00000"/>
                </a:solidFill>
                <a:latin typeface="Helvetica LT Std" pitchFamily="34" charset="0"/>
              </a:rPr>
              <a:t>-</a:t>
            </a:r>
            <a:r>
              <a:rPr lang="fi-FI" sz="3200" b="1" dirty="0" smtClean="0">
                <a:solidFill>
                  <a:srgbClr val="C00000"/>
                </a:solidFill>
                <a:latin typeface="Helvetica LT Std" pitchFamily="34" charset="0"/>
              </a:rPr>
              <a:t>2,1</a:t>
            </a:r>
            <a:r>
              <a:rPr lang="fi-FI" sz="3200" b="1" dirty="0" smtClean="0">
                <a:latin typeface="Helvetica LT Std" pitchFamily="34" charset="0"/>
              </a:rPr>
              <a:t>% </a:t>
            </a:r>
            <a:r>
              <a:rPr lang="fi-FI" sz="1400" b="1" dirty="0" err="1" smtClean="0">
                <a:latin typeface="Helvetica LT Std" pitchFamily="34" charset="0"/>
              </a:rPr>
              <a:t>vt</a:t>
            </a:r>
            <a:r>
              <a:rPr lang="fi-FI" sz="1400" b="1" dirty="0" smtClean="0">
                <a:latin typeface="Helvetica LT Std" pitchFamily="34" charset="0"/>
              </a:rPr>
              <a:t> q1</a:t>
            </a:r>
            <a:r>
              <a:rPr lang="fi-FI" sz="2400" b="1" dirty="0" smtClean="0">
                <a:latin typeface="Helvetica LT Std" pitchFamily="34" charset="0"/>
              </a:rPr>
              <a:t>, </a:t>
            </a:r>
            <a:endParaRPr lang="fi-FI" sz="1600" b="1" dirty="0" smtClean="0">
              <a:latin typeface="Helvetica LT Std" pitchFamily="34" charset="0"/>
            </a:endParaRPr>
          </a:p>
        </p:txBody>
      </p:sp>
      <p:sp>
        <p:nvSpPr>
          <p:cNvPr id="5" name="Rectangle 10"/>
          <p:cNvSpPr>
            <a:spLocks noChangeArrowheads="1"/>
          </p:cNvSpPr>
          <p:nvPr/>
        </p:nvSpPr>
        <p:spPr bwMode="auto">
          <a:xfrm>
            <a:off x="442989" y="944654"/>
            <a:ext cx="852328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Wingdings" pitchFamily="2" charset="2"/>
              <a:buChar char="§"/>
            </a:pPr>
            <a:r>
              <a:rPr lang="fi-FI" dirty="0" smtClean="0">
                <a:latin typeface="Helvetica" pitchFamily="34" charset="0"/>
                <a:cs typeface="Helvetica" pitchFamily="34" charset="0"/>
              </a:rPr>
              <a:t>Vajoaminen taisi loppua kesällä? BKT q1 </a:t>
            </a:r>
            <a:r>
              <a:rPr lang="fi-FI" dirty="0" smtClean="0">
                <a:solidFill>
                  <a:srgbClr val="C00000"/>
                </a:solidFill>
                <a:latin typeface="Helvetica" pitchFamily="34" charset="0"/>
                <a:cs typeface="Helvetica" pitchFamily="34" charset="0"/>
              </a:rPr>
              <a:t>-0,1% </a:t>
            </a:r>
            <a:r>
              <a:rPr lang="fi-FI" dirty="0" smtClean="0">
                <a:latin typeface="Helvetica" pitchFamily="34" charset="0"/>
                <a:cs typeface="Helvetica" pitchFamily="34" charset="0"/>
              </a:rPr>
              <a:t>edellisestä neljänneksestä</a:t>
            </a:r>
            <a:endParaRPr lang="fi-FI" dirty="0">
              <a:latin typeface="Helvetica" pitchFamily="34" charset="0"/>
              <a:cs typeface="Helvetica" pitchFamily="34" charset="0"/>
            </a:endParaRPr>
          </a:p>
          <a:p>
            <a:pPr marL="285750" indent="-285750">
              <a:buFont typeface="Wingdings" pitchFamily="2" charset="2"/>
              <a:buChar char="§"/>
            </a:pPr>
            <a:r>
              <a:rPr lang="fi-FI" dirty="0">
                <a:latin typeface="Helvetica" pitchFamily="34" charset="0"/>
                <a:cs typeface="Helvetica" pitchFamily="34" charset="0"/>
              </a:rPr>
              <a:t>Talouden trendikasvu </a:t>
            </a:r>
            <a:r>
              <a:rPr lang="fi-FI" dirty="0" smtClean="0">
                <a:solidFill>
                  <a:srgbClr val="C00000"/>
                </a:solidFill>
                <a:latin typeface="Helvetica" pitchFamily="34" charset="0"/>
                <a:cs typeface="Helvetica" pitchFamily="34" charset="0"/>
              </a:rPr>
              <a:t>-0,3% </a:t>
            </a:r>
            <a:r>
              <a:rPr lang="fi-FI" dirty="0" smtClean="0">
                <a:latin typeface="Helvetica" pitchFamily="34" charset="0"/>
                <a:cs typeface="Helvetica" pitchFamily="34" charset="0"/>
              </a:rPr>
              <a:t>kesäkuussa, 15 kuukautta laskua. </a:t>
            </a:r>
          </a:p>
          <a:p>
            <a:pPr marL="285750" indent="-285750">
              <a:buFont typeface="Wingdings" pitchFamily="2" charset="2"/>
              <a:buChar char="§"/>
            </a:pPr>
            <a:r>
              <a:rPr lang="fi-FI" dirty="0" smtClean="0">
                <a:latin typeface="Helvetica" pitchFamily="34" charset="0"/>
                <a:cs typeface="Helvetica" pitchFamily="34" charset="0"/>
              </a:rPr>
              <a:t>Teollisuustuotanto </a:t>
            </a:r>
            <a:r>
              <a:rPr lang="fi-FI" dirty="0" smtClean="0">
                <a:solidFill>
                  <a:srgbClr val="C00000"/>
                </a:solidFill>
                <a:latin typeface="Helvetica" pitchFamily="34" charset="0"/>
                <a:cs typeface="Helvetica" pitchFamily="34" charset="0"/>
              </a:rPr>
              <a:t>-5,7% </a:t>
            </a:r>
            <a:r>
              <a:rPr lang="fi-FI" dirty="0" smtClean="0">
                <a:latin typeface="Helvetica" pitchFamily="34" charset="0"/>
                <a:cs typeface="Helvetica" pitchFamily="34" charset="0"/>
              </a:rPr>
              <a:t>kesäkuussa</a:t>
            </a:r>
            <a:r>
              <a:rPr lang="fi-FI" dirty="0" smtClean="0">
                <a:solidFill>
                  <a:srgbClr val="FF0000"/>
                </a:solidFill>
                <a:latin typeface="Helvetica" pitchFamily="34" charset="0"/>
                <a:cs typeface="Helvetica" pitchFamily="34" charset="0"/>
              </a:rPr>
              <a:t> </a:t>
            </a:r>
            <a:r>
              <a:rPr lang="fi-FI" dirty="0" smtClean="0">
                <a:latin typeface="Helvetica" pitchFamily="34" charset="0"/>
                <a:cs typeface="Helvetica" pitchFamily="34" charset="0"/>
              </a:rPr>
              <a:t>vuoden </a:t>
            </a:r>
            <a:r>
              <a:rPr lang="fi-FI" dirty="0">
                <a:latin typeface="Helvetica" pitchFamily="34" charset="0"/>
                <a:cs typeface="Helvetica" pitchFamily="34" charset="0"/>
              </a:rPr>
              <a:t>takaiselta tasoltaan. </a:t>
            </a:r>
            <a:endParaRPr lang="fi-FI" dirty="0" smtClean="0">
              <a:latin typeface="Helvetica" pitchFamily="34" charset="0"/>
              <a:cs typeface="Helvetica" pitchFamily="34" charset="0"/>
            </a:endParaRPr>
          </a:p>
        </p:txBody>
      </p:sp>
      <p:sp>
        <p:nvSpPr>
          <p:cNvPr id="10" name="Text Box 11"/>
          <p:cNvSpPr txBox="1">
            <a:spLocks noChangeArrowheads="1"/>
          </p:cNvSpPr>
          <p:nvPr/>
        </p:nvSpPr>
        <p:spPr bwMode="auto">
          <a:xfrm>
            <a:off x="419245" y="2517354"/>
            <a:ext cx="8547030" cy="338554"/>
          </a:xfrm>
          <a:prstGeom prst="rect">
            <a:avLst/>
          </a:prstGeom>
          <a:extLst/>
        </p:spPr>
        <p:style>
          <a:lnRef idx="1">
            <a:schemeClr val="accent3"/>
          </a:lnRef>
          <a:fillRef idx="3">
            <a:schemeClr val="accent3"/>
          </a:fillRef>
          <a:effectRef idx="2">
            <a:schemeClr val="accent3"/>
          </a:effectRef>
          <a:fontRef idx="minor">
            <a:schemeClr val="lt1"/>
          </a:fontRef>
        </p:style>
        <p:txBody>
          <a:bodyPr wrap="square">
            <a:spAutoFit/>
          </a:bodyPr>
          <a:lstStyle>
            <a:lvl1pPr marL="342900" indent="-342900" algn="l" defTabSz="457200" rtl="0" eaLnBrk="0" latinLnBrk="0" hangingPunct="0">
              <a:spcBef>
                <a:spcPct val="20000"/>
              </a:spcBef>
              <a:buFont typeface="Arial"/>
              <a:buChar char="•"/>
              <a:defRPr sz="3200" kern="1200">
                <a:solidFill>
                  <a:schemeClr val="tx1"/>
                </a:solidFill>
                <a:latin typeface="Arial" pitchFamily="34" charset="0"/>
                <a:ea typeface="+mn-ea"/>
                <a:cs typeface="+mn-cs"/>
              </a:defRPr>
            </a:lvl1pPr>
            <a:lvl2pPr marL="742950" indent="-285750" algn="l" defTabSz="457200" rtl="0" eaLnBrk="0" latinLnBrk="0" hangingPunct="0">
              <a:spcBef>
                <a:spcPct val="20000"/>
              </a:spcBef>
              <a:buFont typeface="Arial"/>
              <a:buChar char="–"/>
              <a:defRPr sz="2800" kern="1200">
                <a:solidFill>
                  <a:schemeClr val="tx1"/>
                </a:solidFill>
                <a:latin typeface="Arial" pitchFamily="34" charset="0"/>
                <a:ea typeface="+mn-ea"/>
                <a:cs typeface="+mn-cs"/>
              </a:defRPr>
            </a:lvl2pPr>
            <a:lvl3pPr marL="1143000" indent="-228600" algn="l" defTabSz="457200" rtl="0" eaLnBrk="0" latinLnBrk="0" hangingPunct="0">
              <a:spcBef>
                <a:spcPct val="20000"/>
              </a:spcBef>
              <a:buFont typeface="Arial"/>
              <a:buChar char="•"/>
              <a:defRPr sz="2400" kern="1200">
                <a:solidFill>
                  <a:schemeClr val="tx1"/>
                </a:solidFill>
                <a:latin typeface="Arial" pitchFamily="34" charset="0"/>
                <a:ea typeface="+mn-ea"/>
                <a:cs typeface="+mn-cs"/>
              </a:defRPr>
            </a:lvl3pPr>
            <a:lvl4pPr marL="1600200" indent="-228600" algn="l" defTabSz="457200" rtl="0" eaLnBrk="0" latinLnBrk="0" hangingPunct="0">
              <a:spcBef>
                <a:spcPct val="20000"/>
              </a:spcBef>
              <a:buFont typeface="Arial"/>
              <a:buChar char="–"/>
              <a:defRPr sz="2000" kern="1200">
                <a:solidFill>
                  <a:schemeClr val="tx1"/>
                </a:solidFill>
                <a:latin typeface="Arial" pitchFamily="34" charset="0"/>
                <a:ea typeface="+mn-ea"/>
                <a:cs typeface="+mn-cs"/>
              </a:defRPr>
            </a:lvl4pPr>
            <a:lvl5pPr marL="2057400" indent="-228600" algn="l" defTabSz="457200" rtl="0" eaLnBrk="0" latinLnBrk="0" hangingPunct="0">
              <a:spcBef>
                <a:spcPct val="20000"/>
              </a:spcBef>
              <a:buFont typeface="Arial"/>
              <a:buChar char="»"/>
              <a:defRPr sz="2000" kern="1200">
                <a:solidFill>
                  <a:schemeClr val="tx1"/>
                </a:solidFill>
                <a:latin typeface="Arial" pitchFamily="34" charset="0"/>
                <a:ea typeface="+mn-ea"/>
                <a:cs typeface="+mn-cs"/>
              </a:defRPr>
            </a:lvl5pPr>
            <a:lvl6pPr marL="25146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6pPr>
            <a:lvl7pPr marL="29718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7pPr>
            <a:lvl8pPr marL="34290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8pPr>
            <a:lvl9pPr marL="38862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9pPr>
          </a:lstStyle>
          <a:p>
            <a:pPr marL="0" indent="0" eaLnBrk="1" hangingPunct="1">
              <a:buFont typeface="Arial"/>
              <a:buNone/>
            </a:pPr>
            <a:r>
              <a:rPr lang="fi-FI" sz="1600" dirty="0" smtClean="0"/>
              <a:t>Bruttokansantuotteen kasvu %				Teollisuustuotannon kasvu %</a:t>
            </a:r>
            <a:endParaRPr lang="fi-FI" sz="16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117" y="2836586"/>
            <a:ext cx="4261643" cy="3423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8546" y="2855909"/>
            <a:ext cx="4255857" cy="3396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iruutu 1"/>
          <p:cNvSpPr txBox="1"/>
          <p:nvPr/>
        </p:nvSpPr>
        <p:spPr>
          <a:xfrm>
            <a:off x="415344" y="6378059"/>
            <a:ext cx="2651706" cy="369332"/>
          </a:xfrm>
          <a:prstGeom prst="rect">
            <a:avLst/>
          </a:prstGeom>
          <a:noFill/>
        </p:spPr>
        <p:txBody>
          <a:bodyPr wrap="square" rtlCol="0">
            <a:spAutoFit/>
          </a:bodyPr>
          <a:lstStyle/>
          <a:p>
            <a:r>
              <a:rPr lang="fi-FI" dirty="0" smtClean="0"/>
              <a:t>*</a:t>
            </a:r>
            <a:r>
              <a:rPr lang="fi-FI" dirty="0" err="1" smtClean="0"/>
              <a:t>Eurostatin</a:t>
            </a:r>
            <a:r>
              <a:rPr lang="fi-FI" dirty="0" smtClean="0"/>
              <a:t> arvio</a:t>
            </a:r>
            <a:endParaRPr lang="fi-FI" dirty="0"/>
          </a:p>
        </p:txBody>
      </p:sp>
    </p:spTree>
    <p:extLst>
      <p:ext uri="{BB962C8B-B14F-4D97-AF65-F5344CB8AC3E}">
        <p14:creationId xmlns:p14="http://schemas.microsoft.com/office/powerpoint/2010/main" val="3430667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a:lstStyle/>
          <a:p>
            <a:pPr marL="0" indent="0">
              <a:buNone/>
            </a:pPr>
            <a:fld id="{924CA5FD-349A-9443-9DE6-3C6067EF1899}" type="slidenum">
              <a:rPr lang="fi-FI" smtClean="0"/>
              <a:pPr marL="0" indent="0">
                <a:buNone/>
              </a:pPr>
              <a:t>2</a:t>
            </a:fld>
            <a:endParaRPr lang="fi-FI" dirty="0"/>
          </a:p>
        </p:txBody>
      </p:sp>
      <p:sp>
        <p:nvSpPr>
          <p:cNvPr id="7" name="Rectangle 3"/>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Helvetica"/>
                <a:ea typeface="+mj-ea"/>
                <a:cs typeface="+mj-cs"/>
              </a:defRPr>
            </a:lvl1pPr>
          </a:lstStyle>
          <a:p>
            <a:pPr>
              <a:defRPr/>
            </a:pPr>
            <a:r>
              <a:rPr lang="fi-FI" sz="3200" b="1" dirty="0" smtClean="0">
                <a:solidFill>
                  <a:schemeClr val="accent2">
                    <a:lumMod val="75000"/>
                  </a:schemeClr>
                </a:solidFill>
                <a:latin typeface="Helvetica LT Std" pitchFamily="34" charset="0"/>
              </a:rPr>
              <a:t>Uutisia maailmalta</a:t>
            </a:r>
          </a:p>
        </p:txBody>
      </p:sp>
      <p:sp>
        <p:nvSpPr>
          <p:cNvPr id="8" name="Rectangle 11"/>
          <p:cNvSpPr txBox="1">
            <a:spLocks noChangeArrowheads="1"/>
          </p:cNvSpPr>
          <p:nvPr/>
        </p:nvSpPr>
        <p:spPr>
          <a:xfrm>
            <a:off x="457200" y="1417638"/>
            <a:ext cx="8059759" cy="519895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
              <a:defRPr/>
            </a:pPr>
            <a:r>
              <a:rPr lang="fi-FI" sz="1800" dirty="0" smtClean="0">
                <a:latin typeface="Helvetica" pitchFamily="34" charset="0"/>
                <a:cs typeface="Helvetica" pitchFamily="34" charset="0"/>
              </a:rPr>
              <a:t>Kiinan ostopäälliköiden </a:t>
            </a:r>
            <a:r>
              <a:rPr lang="fi-FI" sz="1800" dirty="0" err="1" smtClean="0">
                <a:latin typeface="Helvetica" pitchFamily="34" charset="0"/>
                <a:cs typeface="Helvetica" pitchFamily="34" charset="0"/>
              </a:rPr>
              <a:t>ISM-indeksi</a:t>
            </a:r>
            <a:r>
              <a:rPr lang="fi-FI" sz="1800" dirty="0" smtClean="0">
                <a:latin typeface="Helvetica" pitchFamily="34" charset="0"/>
                <a:cs typeface="Helvetica" pitchFamily="34" charset="0"/>
              </a:rPr>
              <a:t> toipunut pohjilta. Kiinan tilanne osoittaa vakiintumisen merkkejä. </a:t>
            </a:r>
          </a:p>
          <a:p>
            <a:pPr>
              <a:buFont typeface="Wingdings" pitchFamily="2" charset="2"/>
              <a:buChar char="§"/>
              <a:defRPr/>
            </a:pPr>
            <a:r>
              <a:rPr lang="fi-FI" sz="1800" dirty="0" smtClean="0">
                <a:latin typeface="Helvetica" pitchFamily="34" charset="0"/>
                <a:cs typeface="Helvetica" pitchFamily="34" charset="0"/>
              </a:rPr>
              <a:t>USA:n keskuspankin nykymuotoinen elvytys jatkunee ensi kesään, mutta rahamäärät saattavat supistua jo syksyllä, koska työttömyys laskee.</a:t>
            </a:r>
          </a:p>
          <a:p>
            <a:pPr>
              <a:buFont typeface="Wingdings" pitchFamily="2" charset="2"/>
              <a:buChar char="§"/>
              <a:defRPr/>
            </a:pPr>
            <a:r>
              <a:rPr lang="fi-FI" sz="1800" dirty="0" smtClean="0">
                <a:latin typeface="Helvetica" pitchFamily="34" charset="0"/>
                <a:cs typeface="Helvetica" pitchFamily="34" charset="0"/>
              </a:rPr>
              <a:t>Saksan vaalit 22.9. pienoinen jännitysmomentti: CDU/CSU johtaa, mutta lopullinen hallituskoalitio epäselvä</a:t>
            </a:r>
          </a:p>
          <a:p>
            <a:pPr>
              <a:buFont typeface="Wingdings" pitchFamily="2" charset="2"/>
              <a:buChar char="§"/>
              <a:defRPr/>
            </a:pPr>
            <a:r>
              <a:rPr lang="fi-FI" sz="1800" dirty="0" smtClean="0">
                <a:latin typeface="Helvetica" pitchFamily="34" charset="0"/>
                <a:cs typeface="Helvetica" pitchFamily="34" charset="0"/>
              </a:rPr>
              <a:t>Kreikan raha-asioita joudutaan miettimään syksyn aikana: lisää lainaa, velkojen </a:t>
            </a:r>
            <a:r>
              <a:rPr lang="fi-FI" sz="1800" dirty="0" smtClean="0">
                <a:latin typeface="Helvetica" pitchFamily="34" charset="0"/>
                <a:cs typeface="Helvetica" pitchFamily="34" charset="0"/>
              </a:rPr>
              <a:t>uudelleenjärjestelyjä?</a:t>
            </a:r>
            <a:endParaRPr lang="fi-FI" sz="1800" dirty="0" smtClean="0">
              <a:latin typeface="Helvetica" pitchFamily="34" charset="0"/>
              <a:cs typeface="Helvetica" pitchFamily="34" charset="0"/>
            </a:endParaRPr>
          </a:p>
          <a:p>
            <a:pPr>
              <a:lnSpc>
                <a:spcPct val="80000"/>
              </a:lnSpc>
              <a:buFont typeface="Wingdings" pitchFamily="2" charset="2"/>
              <a:buChar char="§"/>
              <a:defRPr/>
            </a:pPr>
            <a:r>
              <a:rPr lang="fi-FI" sz="1800" dirty="0" smtClean="0">
                <a:latin typeface="Helvetica" pitchFamily="34" charset="0"/>
                <a:cs typeface="Helvetica" pitchFamily="34" charset="0"/>
              </a:rPr>
              <a:t>EU:n tilanteessa merkkejä vakiintumisesta: </a:t>
            </a:r>
            <a:r>
              <a:rPr lang="fi-FI" sz="1800" dirty="0" smtClean="0">
                <a:latin typeface="Helvetica" pitchFamily="34" charset="0"/>
                <a:cs typeface="Helvetica" pitchFamily="34" charset="0"/>
              </a:rPr>
              <a:t>Ostopäällikköindeksit </a:t>
            </a:r>
            <a:r>
              <a:rPr lang="fi-FI" sz="1800" dirty="0" smtClean="0">
                <a:latin typeface="Helvetica" pitchFamily="34" charset="0"/>
                <a:cs typeface="Helvetica" pitchFamily="34" charset="0"/>
              </a:rPr>
              <a:t>paremmat, Britannia, Puola, Ruotsi ja Sveitsi hienoisessa kasvussa. </a:t>
            </a:r>
          </a:p>
          <a:p>
            <a:pPr>
              <a:lnSpc>
                <a:spcPct val="80000"/>
              </a:lnSpc>
              <a:buFont typeface="Wingdings" pitchFamily="2" charset="2"/>
              <a:buChar char="§"/>
              <a:defRPr/>
            </a:pPr>
            <a:r>
              <a:rPr lang="fi-FI" sz="1800" dirty="0" smtClean="0">
                <a:latin typeface="Helvetica" pitchFamily="34" charset="0"/>
                <a:cs typeface="Helvetica" pitchFamily="34" charset="0"/>
              </a:rPr>
              <a:t>Portugalin, Espanjan, Italian, Irlannin työttömyys laski jo hieman: rakenneuudistukset alkavat hiljalleen toimia</a:t>
            </a:r>
          </a:p>
          <a:p>
            <a:pPr>
              <a:lnSpc>
                <a:spcPct val="80000"/>
              </a:lnSpc>
              <a:buFont typeface="Wingdings" pitchFamily="2" charset="2"/>
              <a:buChar char="§"/>
              <a:defRPr/>
            </a:pPr>
            <a:r>
              <a:rPr lang="fi-FI" sz="1800" dirty="0" smtClean="0">
                <a:latin typeface="Helvetica" pitchFamily="34" charset="0"/>
                <a:cs typeface="Helvetica" pitchFamily="34" charset="0"/>
              </a:rPr>
              <a:t>Mellakoita useilla kehittyvillä markkinoilla: Brasilia, Turkki, Egypti</a:t>
            </a:r>
          </a:p>
          <a:p>
            <a:pPr marL="0" indent="0">
              <a:lnSpc>
                <a:spcPct val="80000"/>
              </a:lnSpc>
              <a:buNone/>
              <a:defRPr/>
            </a:pPr>
            <a:endParaRPr lang="fi-FI" sz="2800" dirty="0" smtClean="0"/>
          </a:p>
          <a:p>
            <a:pPr>
              <a:lnSpc>
                <a:spcPct val="80000"/>
              </a:lnSpc>
              <a:buFont typeface="Wingdings" pitchFamily="2" charset="2"/>
              <a:buChar char="Ø"/>
              <a:defRPr/>
            </a:pPr>
            <a:endParaRPr lang="fi-FI" dirty="0" smtClean="0"/>
          </a:p>
        </p:txBody>
      </p:sp>
    </p:spTree>
    <p:extLst>
      <p:ext uri="{BB962C8B-B14F-4D97-AF65-F5344CB8AC3E}">
        <p14:creationId xmlns:p14="http://schemas.microsoft.com/office/powerpoint/2010/main" val="946925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20</a:t>
            </a:fld>
            <a:endParaRPr lang="fi-FI" dirty="0"/>
          </a:p>
        </p:txBody>
      </p:sp>
      <p:sp>
        <p:nvSpPr>
          <p:cNvPr id="3" name="Rectangle 2"/>
          <p:cNvSpPr txBox="1">
            <a:spLocks noChangeArrowheads="1"/>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Helvetica"/>
                <a:ea typeface="+mj-ea"/>
                <a:cs typeface="+mj-cs"/>
              </a:defRPr>
            </a:lvl1pPr>
          </a:lstStyle>
          <a:p>
            <a:pPr>
              <a:defRPr/>
            </a:pPr>
            <a:r>
              <a:rPr lang="fi-FI" sz="3200" b="1" dirty="0" smtClean="0">
                <a:latin typeface="Helvetica LT Std" pitchFamily="34" charset="0"/>
              </a:rPr>
              <a:t>Suomen vienti ja tuonti </a:t>
            </a:r>
            <a:endParaRPr lang="fi-FI" sz="3200" b="1" dirty="0" smtClean="0">
              <a:latin typeface="Helvetica" pitchFamily="34" charset="0"/>
              <a:cs typeface="Helvetica" pitchFamily="34" charset="0"/>
            </a:endParaRPr>
          </a:p>
        </p:txBody>
      </p:sp>
      <p:sp>
        <p:nvSpPr>
          <p:cNvPr id="5" name="Rectangle 10"/>
          <p:cNvSpPr>
            <a:spLocks noChangeArrowheads="1"/>
          </p:cNvSpPr>
          <p:nvPr/>
        </p:nvSpPr>
        <p:spPr bwMode="auto">
          <a:xfrm>
            <a:off x="311285" y="1046400"/>
            <a:ext cx="791966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Wingdings" pitchFamily="2" charset="2"/>
              <a:buChar char="§"/>
            </a:pPr>
            <a:r>
              <a:rPr lang="fi-FI" dirty="0" smtClean="0">
                <a:solidFill>
                  <a:srgbClr val="000000"/>
                </a:solidFill>
                <a:latin typeface="Helvetica" pitchFamily="34" charset="0"/>
                <a:cs typeface="Helvetica" pitchFamily="34" charset="0"/>
              </a:rPr>
              <a:t>Vienti </a:t>
            </a:r>
            <a:r>
              <a:rPr lang="fi-FI" dirty="0" smtClean="0">
                <a:solidFill>
                  <a:srgbClr val="FF0000"/>
                </a:solidFill>
                <a:latin typeface="Helvetica" pitchFamily="34" charset="0"/>
                <a:cs typeface="Helvetica" pitchFamily="34" charset="0"/>
              </a:rPr>
              <a:t>-5,71</a:t>
            </a:r>
            <a:r>
              <a:rPr lang="fi-FI" dirty="0" smtClean="0">
                <a:solidFill>
                  <a:srgbClr val="000000"/>
                </a:solidFill>
                <a:latin typeface="Helvetica" pitchFamily="34" charset="0"/>
                <a:cs typeface="Helvetica" pitchFamily="34" charset="0"/>
              </a:rPr>
              <a:t>%, tuonti </a:t>
            </a:r>
            <a:r>
              <a:rPr lang="fi-FI" dirty="0" smtClean="0">
                <a:solidFill>
                  <a:srgbClr val="FF0000"/>
                </a:solidFill>
                <a:latin typeface="Helvetica" pitchFamily="34" charset="0"/>
                <a:cs typeface="Helvetica" pitchFamily="34" charset="0"/>
              </a:rPr>
              <a:t>-11,86</a:t>
            </a:r>
            <a:r>
              <a:rPr lang="fi-FI" dirty="0" smtClean="0">
                <a:solidFill>
                  <a:srgbClr val="000000"/>
                </a:solidFill>
                <a:latin typeface="Helvetica" pitchFamily="34" charset="0"/>
                <a:cs typeface="Helvetica" pitchFamily="34" charset="0"/>
              </a:rPr>
              <a:t>%</a:t>
            </a:r>
            <a:r>
              <a:rPr lang="fi-FI" dirty="0" smtClean="0">
                <a:solidFill>
                  <a:srgbClr val="C00000"/>
                </a:solidFill>
                <a:latin typeface="Helvetica" pitchFamily="34" charset="0"/>
                <a:cs typeface="Helvetica" pitchFamily="34" charset="0"/>
              </a:rPr>
              <a:t> </a:t>
            </a:r>
            <a:r>
              <a:rPr lang="fi-FI" dirty="0" err="1" smtClean="0">
                <a:solidFill>
                  <a:srgbClr val="000000"/>
                </a:solidFill>
                <a:latin typeface="Helvetica" pitchFamily="34" charset="0"/>
                <a:cs typeface="Helvetica" pitchFamily="34" charset="0"/>
              </a:rPr>
              <a:t>vt</a:t>
            </a:r>
            <a:r>
              <a:rPr lang="fi-FI" dirty="0" smtClean="0">
                <a:solidFill>
                  <a:srgbClr val="000000"/>
                </a:solidFill>
                <a:latin typeface="Helvetica" pitchFamily="34" charset="0"/>
                <a:cs typeface="Helvetica" pitchFamily="34" charset="0"/>
              </a:rPr>
              <a:t> kesäkuussa.</a:t>
            </a:r>
            <a:endParaRPr lang="fi-FI" dirty="0">
              <a:solidFill>
                <a:srgbClr val="000000"/>
              </a:solidFill>
              <a:latin typeface="Helvetica" pitchFamily="34" charset="0"/>
              <a:cs typeface="Helvetica" pitchFamily="34" charset="0"/>
            </a:endParaRPr>
          </a:p>
          <a:p>
            <a:pPr marL="285750" indent="-285750">
              <a:buFont typeface="Wingdings" pitchFamily="2" charset="2"/>
              <a:buChar char="§"/>
            </a:pPr>
            <a:r>
              <a:rPr lang="fi-FI" dirty="0">
                <a:solidFill>
                  <a:srgbClr val="000000"/>
                </a:solidFill>
                <a:latin typeface="Helvetica" pitchFamily="34" charset="0"/>
                <a:cs typeface="Helvetica" pitchFamily="34" charset="0"/>
              </a:rPr>
              <a:t>Viennin taso sama kuin </a:t>
            </a:r>
            <a:r>
              <a:rPr lang="fi-FI" dirty="0" smtClean="0">
                <a:solidFill>
                  <a:srgbClr val="000000"/>
                </a:solidFill>
                <a:latin typeface="Helvetica" pitchFamily="34" charset="0"/>
                <a:cs typeface="Helvetica" pitchFamily="34" charset="0"/>
              </a:rPr>
              <a:t>2004-2005.</a:t>
            </a:r>
          </a:p>
          <a:p>
            <a:pPr marL="285750" indent="-285750">
              <a:buFont typeface="Wingdings" pitchFamily="2" charset="2"/>
              <a:buChar char="§"/>
            </a:pPr>
            <a:r>
              <a:rPr lang="fi-FI" dirty="0" smtClean="0">
                <a:solidFill>
                  <a:srgbClr val="000000"/>
                </a:solidFill>
                <a:latin typeface="Helvetica" pitchFamily="34" charset="0"/>
                <a:cs typeface="Helvetica" pitchFamily="34" charset="0"/>
              </a:rPr>
              <a:t>Kotimainen kysyntä avainroolissa taantuman välttämisessä.</a:t>
            </a:r>
          </a:p>
        </p:txBody>
      </p:sp>
      <p:sp>
        <p:nvSpPr>
          <p:cNvPr id="11" name="Text Box 11"/>
          <p:cNvSpPr txBox="1">
            <a:spLocks noChangeArrowheads="1"/>
          </p:cNvSpPr>
          <p:nvPr/>
        </p:nvSpPr>
        <p:spPr bwMode="auto">
          <a:xfrm>
            <a:off x="311285" y="2419291"/>
            <a:ext cx="8219940" cy="369332"/>
          </a:xfrm>
          <a:prstGeom prst="rect">
            <a:avLst/>
          </a:prstGeom>
          <a:extLst/>
        </p:spPr>
        <p:style>
          <a:lnRef idx="1">
            <a:schemeClr val="accent3"/>
          </a:lnRef>
          <a:fillRef idx="3">
            <a:schemeClr val="accent3"/>
          </a:fillRef>
          <a:effectRef idx="2">
            <a:schemeClr val="accent3"/>
          </a:effectRef>
          <a:fontRef idx="minor">
            <a:schemeClr val="lt1"/>
          </a:fontRef>
        </p:style>
        <p:txBody>
          <a:bodyPr wrap="square">
            <a:spAutoFit/>
          </a:bodyPr>
          <a:lstStyle>
            <a:lvl1pPr marL="342900" indent="-342900" algn="l" defTabSz="457200" rtl="0" eaLnBrk="0" latinLnBrk="0" hangingPunct="0">
              <a:spcBef>
                <a:spcPct val="20000"/>
              </a:spcBef>
              <a:buFont typeface="Arial"/>
              <a:buChar char="•"/>
              <a:defRPr sz="3200" kern="1200">
                <a:solidFill>
                  <a:schemeClr val="tx1"/>
                </a:solidFill>
                <a:latin typeface="Arial" pitchFamily="34" charset="0"/>
                <a:ea typeface="+mn-ea"/>
                <a:cs typeface="+mn-cs"/>
              </a:defRPr>
            </a:lvl1pPr>
            <a:lvl2pPr marL="742950" indent="-285750" algn="l" defTabSz="457200" rtl="0" eaLnBrk="0" latinLnBrk="0" hangingPunct="0">
              <a:spcBef>
                <a:spcPct val="20000"/>
              </a:spcBef>
              <a:buFont typeface="Arial"/>
              <a:buChar char="–"/>
              <a:defRPr sz="2800" kern="1200">
                <a:solidFill>
                  <a:schemeClr val="tx1"/>
                </a:solidFill>
                <a:latin typeface="Arial" pitchFamily="34" charset="0"/>
                <a:ea typeface="+mn-ea"/>
                <a:cs typeface="+mn-cs"/>
              </a:defRPr>
            </a:lvl2pPr>
            <a:lvl3pPr marL="1143000" indent="-228600" algn="l" defTabSz="457200" rtl="0" eaLnBrk="0" latinLnBrk="0" hangingPunct="0">
              <a:spcBef>
                <a:spcPct val="20000"/>
              </a:spcBef>
              <a:buFont typeface="Arial"/>
              <a:buChar char="•"/>
              <a:defRPr sz="2400" kern="1200">
                <a:solidFill>
                  <a:schemeClr val="tx1"/>
                </a:solidFill>
                <a:latin typeface="Arial" pitchFamily="34" charset="0"/>
                <a:ea typeface="+mn-ea"/>
                <a:cs typeface="+mn-cs"/>
              </a:defRPr>
            </a:lvl3pPr>
            <a:lvl4pPr marL="1600200" indent="-228600" algn="l" defTabSz="457200" rtl="0" eaLnBrk="0" latinLnBrk="0" hangingPunct="0">
              <a:spcBef>
                <a:spcPct val="20000"/>
              </a:spcBef>
              <a:buFont typeface="Arial"/>
              <a:buChar char="–"/>
              <a:defRPr sz="2000" kern="1200">
                <a:solidFill>
                  <a:schemeClr val="tx1"/>
                </a:solidFill>
                <a:latin typeface="Arial" pitchFamily="34" charset="0"/>
                <a:ea typeface="+mn-ea"/>
                <a:cs typeface="+mn-cs"/>
              </a:defRPr>
            </a:lvl4pPr>
            <a:lvl5pPr marL="2057400" indent="-228600" algn="l" defTabSz="457200" rtl="0" eaLnBrk="0" latinLnBrk="0" hangingPunct="0">
              <a:spcBef>
                <a:spcPct val="20000"/>
              </a:spcBef>
              <a:buFont typeface="Arial"/>
              <a:buChar char="»"/>
              <a:defRPr sz="2000" kern="1200">
                <a:solidFill>
                  <a:schemeClr val="tx1"/>
                </a:solidFill>
                <a:latin typeface="Arial" pitchFamily="34" charset="0"/>
                <a:ea typeface="+mn-ea"/>
                <a:cs typeface="+mn-cs"/>
              </a:defRPr>
            </a:lvl5pPr>
            <a:lvl6pPr marL="25146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6pPr>
            <a:lvl7pPr marL="29718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7pPr>
            <a:lvl8pPr marL="34290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8pPr>
            <a:lvl9pPr marL="38862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9pPr>
          </a:lstStyle>
          <a:p>
            <a:pPr marL="0" indent="0" eaLnBrk="1" hangingPunct="1">
              <a:buFont typeface="Arial"/>
              <a:buNone/>
            </a:pPr>
            <a:r>
              <a:rPr lang="fi-FI" sz="1800" dirty="0" smtClean="0">
                <a:solidFill>
                  <a:srgbClr val="C00000"/>
                </a:solidFill>
              </a:rPr>
              <a:t>Tuonti</a:t>
            </a:r>
            <a:r>
              <a:rPr lang="fi-FI" sz="1800" dirty="0" smtClean="0"/>
              <a:t> ja </a:t>
            </a:r>
            <a:r>
              <a:rPr lang="fi-FI" sz="1800" dirty="0" smtClean="0">
                <a:solidFill>
                  <a:srgbClr val="002060"/>
                </a:solidFill>
              </a:rPr>
              <a:t>vienti </a:t>
            </a:r>
            <a:r>
              <a:rPr lang="fi-FI" sz="1800" dirty="0" smtClean="0"/>
              <a:t>ylhäällä </a:t>
            </a:r>
            <a:r>
              <a:rPr lang="fi-FI" sz="1800" dirty="0" smtClean="0">
                <a:solidFill>
                  <a:srgbClr val="002060"/>
                </a:solidFill>
              </a:rPr>
              <a:t>				</a:t>
            </a:r>
            <a:r>
              <a:rPr lang="fi-FI" sz="1800" dirty="0" smtClean="0"/>
              <a:t>kauppataseen</a:t>
            </a:r>
            <a:r>
              <a:rPr lang="fi-FI" sz="1800" dirty="0" smtClean="0">
                <a:solidFill>
                  <a:srgbClr val="002060"/>
                </a:solidFill>
              </a:rPr>
              <a:t> </a:t>
            </a:r>
            <a:r>
              <a:rPr lang="fi-FI" sz="1800" dirty="0" smtClean="0">
                <a:solidFill>
                  <a:srgbClr val="00B050"/>
                </a:solidFill>
              </a:rPr>
              <a:t>yli</a:t>
            </a:r>
            <a:r>
              <a:rPr lang="fi-FI" sz="1800" dirty="0" smtClean="0">
                <a:solidFill>
                  <a:srgbClr val="002060"/>
                </a:solidFill>
              </a:rPr>
              <a:t>- tai </a:t>
            </a:r>
            <a:r>
              <a:rPr lang="fi-FI" sz="1800" dirty="0" smtClean="0">
                <a:solidFill>
                  <a:srgbClr val="C00000"/>
                </a:solidFill>
              </a:rPr>
              <a:t>alijäämä</a:t>
            </a:r>
            <a:r>
              <a:rPr lang="fi-FI" sz="1800" dirty="0" smtClean="0">
                <a:solidFill>
                  <a:srgbClr val="002060"/>
                </a:solidFill>
              </a:rPr>
              <a:t> alhaalla </a:t>
            </a:r>
            <a:endParaRPr lang="fi-FI" sz="1800" dirty="0">
              <a:solidFill>
                <a:srgbClr val="002060"/>
              </a:solidFill>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285" y="2801221"/>
            <a:ext cx="8219939" cy="3495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667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21</a:t>
            </a:fld>
            <a:endParaRPr lang="fi-FI" dirty="0"/>
          </a:p>
        </p:txBody>
      </p:sp>
      <p:sp>
        <p:nvSpPr>
          <p:cNvPr id="3" name="Rectangle 2"/>
          <p:cNvSpPr txBox="1">
            <a:spLocks noChangeArrowheads="1"/>
          </p:cNvSpPr>
          <p:nvPr/>
        </p:nvSpPr>
        <p:spPr>
          <a:xfrm>
            <a:off x="423734" y="26064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Helvetica"/>
                <a:ea typeface="+mj-ea"/>
                <a:cs typeface="+mj-cs"/>
              </a:defRPr>
            </a:lvl1pPr>
          </a:lstStyle>
          <a:p>
            <a:pPr>
              <a:defRPr/>
            </a:pPr>
            <a:r>
              <a:rPr lang="fi-FI" sz="4000" b="1" dirty="0" smtClean="0">
                <a:latin typeface="Helvetica LT Std" pitchFamily="34" charset="0"/>
              </a:rPr>
              <a:t>Suomen työttömyys 7,9%</a:t>
            </a:r>
          </a:p>
        </p:txBody>
      </p:sp>
      <p:sp>
        <p:nvSpPr>
          <p:cNvPr id="5" name="Rectangle 9"/>
          <p:cNvSpPr>
            <a:spLocks noChangeArrowheads="1"/>
          </p:cNvSpPr>
          <p:nvPr/>
        </p:nvSpPr>
        <p:spPr bwMode="auto">
          <a:xfrm>
            <a:off x="182230" y="1248078"/>
            <a:ext cx="880770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Wingdings" pitchFamily="2" charset="2"/>
              <a:buChar char="§"/>
            </a:pPr>
            <a:r>
              <a:rPr lang="fi-FI" dirty="0" smtClean="0">
                <a:latin typeface="Helvetica" pitchFamily="34" charset="0"/>
                <a:cs typeface="Helvetica" pitchFamily="34" charset="0"/>
              </a:rPr>
              <a:t>Kausitasoitettu työttömyys heinäkuussa 7,9%:n.</a:t>
            </a:r>
            <a:r>
              <a:rPr lang="fi-FI" dirty="0">
                <a:latin typeface="Helvetica" pitchFamily="34" charset="0"/>
                <a:cs typeface="Helvetica" pitchFamily="34" charset="0"/>
              </a:rPr>
              <a:t> </a:t>
            </a:r>
            <a:r>
              <a:rPr lang="fi-FI" dirty="0" err="1" smtClean="0">
                <a:latin typeface="Helvetica" pitchFamily="34" charset="0"/>
                <a:cs typeface="Helvetica" pitchFamily="34" charset="0"/>
              </a:rPr>
              <a:t>EK:n</a:t>
            </a:r>
            <a:r>
              <a:rPr lang="fi-FI" dirty="0" smtClean="0">
                <a:latin typeface="Helvetica" pitchFamily="34" charset="0"/>
                <a:cs typeface="Helvetica" pitchFamily="34" charset="0"/>
              </a:rPr>
              <a:t> heinäkuun arvio oli, että työttömyys ei kasva voimakkaasti lähiaikoina.</a:t>
            </a:r>
          </a:p>
          <a:p>
            <a:pPr marL="285750" indent="-285750">
              <a:buFont typeface="Wingdings" pitchFamily="2" charset="2"/>
              <a:buChar char="§"/>
            </a:pPr>
            <a:r>
              <a:rPr lang="fi-FI" dirty="0" smtClean="0">
                <a:latin typeface="Helvetica" pitchFamily="34" charset="0"/>
                <a:cs typeface="Helvetica" pitchFamily="34" charset="0"/>
              </a:rPr>
              <a:t>8,8</a:t>
            </a:r>
            <a:r>
              <a:rPr lang="fi-FI" dirty="0">
                <a:latin typeface="Helvetica" pitchFamily="34" charset="0"/>
                <a:cs typeface="Helvetica" pitchFamily="34" charset="0"/>
              </a:rPr>
              <a:t>% oli huipputaso joulukuussa </a:t>
            </a:r>
            <a:r>
              <a:rPr lang="fi-FI" dirty="0" smtClean="0">
                <a:latin typeface="Helvetica" pitchFamily="34" charset="0"/>
                <a:cs typeface="Helvetica" pitchFamily="34" charset="0"/>
              </a:rPr>
              <a:t>2009. Työvoiman </a:t>
            </a:r>
            <a:r>
              <a:rPr lang="fi-FI" dirty="0">
                <a:latin typeface="Helvetica" pitchFamily="34" charset="0"/>
                <a:cs typeface="Helvetica" pitchFamily="34" charset="0"/>
              </a:rPr>
              <a:t>määrä </a:t>
            </a:r>
            <a:r>
              <a:rPr lang="fi-FI" dirty="0" smtClean="0">
                <a:latin typeface="Helvetica" pitchFamily="34" charset="0"/>
                <a:cs typeface="Helvetica" pitchFamily="34" charset="0"/>
              </a:rPr>
              <a:t>laskee kun vuosittain arviolta 15 000 ihmistä enemmän siirtyy eläkkeelle kuin tulee työikään.</a:t>
            </a:r>
            <a:endParaRPr lang="fi-FI" dirty="0">
              <a:latin typeface="Helvetica" pitchFamily="34" charset="0"/>
              <a:cs typeface="Helvetica" pitchFamily="34" charset="0"/>
            </a:endParaRPr>
          </a:p>
          <a:p>
            <a:pPr marL="285750" indent="-285750">
              <a:buFont typeface="Wingdings" pitchFamily="2" charset="2"/>
              <a:buChar char="§"/>
            </a:pPr>
            <a:r>
              <a:rPr lang="fi-FI" dirty="0" smtClean="0">
                <a:latin typeface="Helvetica" pitchFamily="34" charset="0"/>
                <a:cs typeface="Helvetica" pitchFamily="34" charset="0"/>
              </a:rPr>
              <a:t>Kausitasoittamaton työttömyys-aikasarja 6,6%</a:t>
            </a:r>
            <a:endParaRPr lang="fi-FI" dirty="0">
              <a:latin typeface="Helvetica" pitchFamily="34" charset="0"/>
              <a:cs typeface="Helvetica" pitchFamily="34" charset="0"/>
            </a:endParaRPr>
          </a:p>
        </p:txBody>
      </p:sp>
      <p:sp>
        <p:nvSpPr>
          <p:cNvPr id="8" name="Text Box 11"/>
          <p:cNvSpPr txBox="1">
            <a:spLocks noChangeArrowheads="1"/>
          </p:cNvSpPr>
          <p:nvPr/>
        </p:nvSpPr>
        <p:spPr bwMode="auto">
          <a:xfrm>
            <a:off x="277329" y="2815074"/>
            <a:ext cx="8712608" cy="369332"/>
          </a:xfrm>
          <a:prstGeom prst="rect">
            <a:avLst/>
          </a:prstGeom>
          <a:extLst/>
        </p:spPr>
        <p:style>
          <a:lnRef idx="1">
            <a:schemeClr val="accent3"/>
          </a:lnRef>
          <a:fillRef idx="3">
            <a:schemeClr val="accent3"/>
          </a:fillRef>
          <a:effectRef idx="2">
            <a:schemeClr val="accent3"/>
          </a:effectRef>
          <a:fontRef idx="minor">
            <a:schemeClr val="lt1"/>
          </a:fontRef>
        </p:style>
        <p:txBody>
          <a:bodyPr wrap="square">
            <a:spAutoFit/>
          </a:bodyPr>
          <a:lstStyle>
            <a:lvl1pPr marL="342900" indent="-342900" algn="l" defTabSz="457200" rtl="0" eaLnBrk="0" latinLnBrk="0" hangingPunct="0">
              <a:spcBef>
                <a:spcPct val="20000"/>
              </a:spcBef>
              <a:buFont typeface="Arial"/>
              <a:buChar char="•"/>
              <a:defRPr sz="3200" kern="1200">
                <a:solidFill>
                  <a:schemeClr val="tx1"/>
                </a:solidFill>
                <a:latin typeface="Arial" pitchFamily="34" charset="0"/>
                <a:ea typeface="+mn-ea"/>
                <a:cs typeface="+mn-cs"/>
              </a:defRPr>
            </a:lvl1pPr>
            <a:lvl2pPr marL="742950" indent="-285750" algn="l" defTabSz="457200" rtl="0" eaLnBrk="0" latinLnBrk="0" hangingPunct="0">
              <a:spcBef>
                <a:spcPct val="20000"/>
              </a:spcBef>
              <a:buFont typeface="Arial"/>
              <a:buChar char="–"/>
              <a:defRPr sz="2800" kern="1200">
                <a:solidFill>
                  <a:schemeClr val="tx1"/>
                </a:solidFill>
                <a:latin typeface="Arial" pitchFamily="34" charset="0"/>
                <a:ea typeface="+mn-ea"/>
                <a:cs typeface="+mn-cs"/>
              </a:defRPr>
            </a:lvl2pPr>
            <a:lvl3pPr marL="1143000" indent="-228600" algn="l" defTabSz="457200" rtl="0" eaLnBrk="0" latinLnBrk="0" hangingPunct="0">
              <a:spcBef>
                <a:spcPct val="20000"/>
              </a:spcBef>
              <a:buFont typeface="Arial"/>
              <a:buChar char="•"/>
              <a:defRPr sz="2400" kern="1200">
                <a:solidFill>
                  <a:schemeClr val="tx1"/>
                </a:solidFill>
                <a:latin typeface="Arial" pitchFamily="34" charset="0"/>
                <a:ea typeface="+mn-ea"/>
                <a:cs typeface="+mn-cs"/>
              </a:defRPr>
            </a:lvl3pPr>
            <a:lvl4pPr marL="1600200" indent="-228600" algn="l" defTabSz="457200" rtl="0" eaLnBrk="0" latinLnBrk="0" hangingPunct="0">
              <a:spcBef>
                <a:spcPct val="20000"/>
              </a:spcBef>
              <a:buFont typeface="Arial"/>
              <a:buChar char="–"/>
              <a:defRPr sz="2000" kern="1200">
                <a:solidFill>
                  <a:schemeClr val="tx1"/>
                </a:solidFill>
                <a:latin typeface="Arial" pitchFamily="34" charset="0"/>
                <a:ea typeface="+mn-ea"/>
                <a:cs typeface="+mn-cs"/>
              </a:defRPr>
            </a:lvl4pPr>
            <a:lvl5pPr marL="2057400" indent="-228600" algn="l" defTabSz="457200" rtl="0" eaLnBrk="0" latinLnBrk="0" hangingPunct="0">
              <a:spcBef>
                <a:spcPct val="20000"/>
              </a:spcBef>
              <a:buFont typeface="Arial"/>
              <a:buChar char="»"/>
              <a:defRPr sz="2000" kern="1200">
                <a:solidFill>
                  <a:schemeClr val="tx1"/>
                </a:solidFill>
                <a:latin typeface="Arial" pitchFamily="34" charset="0"/>
                <a:ea typeface="+mn-ea"/>
                <a:cs typeface="+mn-cs"/>
              </a:defRPr>
            </a:lvl5pPr>
            <a:lvl6pPr marL="25146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6pPr>
            <a:lvl7pPr marL="29718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7pPr>
            <a:lvl8pPr marL="34290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8pPr>
            <a:lvl9pPr marL="38862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9pPr>
          </a:lstStyle>
          <a:p>
            <a:pPr marL="0" indent="0" eaLnBrk="1" hangingPunct="1">
              <a:buFont typeface="Arial"/>
              <a:buNone/>
            </a:pPr>
            <a:r>
              <a:rPr lang="fi-FI" sz="1800" dirty="0" smtClean="0"/>
              <a:t>Suomen työttömyys %	 tasoitettu aikasarja			     tasoittamaton aikasarja %</a:t>
            </a:r>
            <a:endParaRPr lang="fi-FI"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293" y="3184406"/>
            <a:ext cx="4662643" cy="3171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330" y="3184406"/>
            <a:ext cx="4049964" cy="3171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667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22</a:t>
            </a:fld>
            <a:endParaRPr lang="fi-FI"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39" y="1517890"/>
            <a:ext cx="6453540" cy="483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iruutu 2"/>
          <p:cNvSpPr txBox="1"/>
          <p:nvPr/>
        </p:nvSpPr>
        <p:spPr>
          <a:xfrm>
            <a:off x="346602" y="871559"/>
            <a:ext cx="7565495" cy="646331"/>
          </a:xfrm>
          <a:prstGeom prst="rect">
            <a:avLst/>
          </a:prstGeom>
          <a:noFill/>
        </p:spPr>
        <p:txBody>
          <a:bodyPr wrap="square" rtlCol="0">
            <a:spAutoFit/>
          </a:bodyPr>
          <a:lstStyle/>
          <a:p>
            <a:pPr marL="285750" indent="-285750">
              <a:buFont typeface="Wingdings" pitchFamily="2" charset="2"/>
              <a:buChar char="§"/>
            </a:pPr>
            <a:r>
              <a:rPr lang="fi-FI" dirty="0" smtClean="0">
                <a:latin typeface="Helvetica" pitchFamily="34" charset="0"/>
                <a:cs typeface="Helvetica" pitchFamily="34" charset="0"/>
              </a:rPr>
              <a:t>valtiovarainministeriökin uskoo Suomen talouden kutistuvan toisena vuonna peräkkäin</a:t>
            </a:r>
            <a:endParaRPr lang="fi-FI" dirty="0">
              <a:latin typeface="Helvetica" pitchFamily="34" charset="0"/>
              <a:cs typeface="Helvetica" pitchFamily="34" charset="0"/>
            </a:endParaRPr>
          </a:p>
        </p:txBody>
      </p:sp>
      <p:sp>
        <p:nvSpPr>
          <p:cNvPr id="4" name="Tekstiruutu 3"/>
          <p:cNvSpPr txBox="1"/>
          <p:nvPr/>
        </p:nvSpPr>
        <p:spPr>
          <a:xfrm>
            <a:off x="346603" y="135467"/>
            <a:ext cx="8199086" cy="584775"/>
          </a:xfrm>
          <a:prstGeom prst="rect">
            <a:avLst/>
          </a:prstGeom>
          <a:noFill/>
        </p:spPr>
        <p:txBody>
          <a:bodyPr wrap="square" rtlCol="0">
            <a:spAutoFit/>
          </a:bodyPr>
          <a:lstStyle/>
          <a:p>
            <a:r>
              <a:rPr lang="fi-FI" sz="3200" b="1" dirty="0" smtClean="0">
                <a:latin typeface="Helvetica LT Std"/>
              </a:rPr>
              <a:t>Uhkaava kriisi tiedostetaan paremmin</a:t>
            </a:r>
            <a:endParaRPr lang="fi-FI" sz="3200" b="1" dirty="0">
              <a:latin typeface="Helvetica LT Std"/>
            </a:endParaRPr>
          </a:p>
        </p:txBody>
      </p:sp>
      <p:cxnSp>
        <p:nvCxnSpPr>
          <p:cNvPr id="6" name="Suora yhdysviiva 5"/>
          <p:cNvCxnSpPr/>
          <p:nvPr/>
        </p:nvCxnSpPr>
        <p:spPr>
          <a:xfrm flipV="1">
            <a:off x="1083732" y="3239911"/>
            <a:ext cx="3714045" cy="11289"/>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92396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23</a:t>
            </a:fld>
            <a:endParaRPr lang="fi-FI"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870" y="1774825"/>
            <a:ext cx="8524875"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iruutu 2"/>
          <p:cNvSpPr txBox="1"/>
          <p:nvPr/>
        </p:nvSpPr>
        <p:spPr>
          <a:xfrm>
            <a:off x="213870" y="212523"/>
            <a:ext cx="7019870" cy="523220"/>
          </a:xfrm>
          <a:prstGeom prst="rect">
            <a:avLst/>
          </a:prstGeom>
          <a:noFill/>
        </p:spPr>
        <p:txBody>
          <a:bodyPr wrap="none" rtlCol="0">
            <a:spAutoFit/>
          </a:bodyPr>
          <a:lstStyle/>
          <a:p>
            <a:r>
              <a:rPr lang="fi-FI" sz="2800" b="1" dirty="0" smtClean="0">
                <a:latin typeface="Helvetica" pitchFamily="34" charset="0"/>
                <a:cs typeface="Helvetica" pitchFamily="34" charset="0"/>
              </a:rPr>
              <a:t>Ennusteissa tulot ja menot eivät täsmää</a:t>
            </a:r>
            <a:endParaRPr lang="fi-FI" sz="2800" b="1" dirty="0">
              <a:latin typeface="Helvetica" pitchFamily="34" charset="0"/>
              <a:cs typeface="Helvetica" pitchFamily="34" charset="0"/>
            </a:endParaRPr>
          </a:p>
        </p:txBody>
      </p:sp>
      <p:sp>
        <p:nvSpPr>
          <p:cNvPr id="4" name="Tekstiruutu 3"/>
          <p:cNvSpPr txBox="1"/>
          <p:nvPr/>
        </p:nvSpPr>
        <p:spPr>
          <a:xfrm>
            <a:off x="213870" y="985335"/>
            <a:ext cx="6756145" cy="646331"/>
          </a:xfrm>
          <a:prstGeom prst="rect">
            <a:avLst/>
          </a:prstGeom>
          <a:noFill/>
        </p:spPr>
        <p:txBody>
          <a:bodyPr wrap="none" rtlCol="0">
            <a:spAutoFit/>
          </a:bodyPr>
          <a:lstStyle/>
          <a:p>
            <a:pPr marL="285750" indent="-285750">
              <a:buFont typeface="Wingdings" pitchFamily="2" charset="2"/>
              <a:buChar char="§"/>
            </a:pPr>
            <a:r>
              <a:rPr lang="fi-FI" dirty="0" smtClean="0"/>
              <a:t>Yksityinen sektori ei kykene kustantamaan kasvavaa julkista sektoria</a:t>
            </a:r>
          </a:p>
          <a:p>
            <a:pPr marL="285750" indent="-285750">
              <a:buFont typeface="Wingdings" pitchFamily="2" charset="2"/>
              <a:buChar char="§"/>
            </a:pPr>
            <a:r>
              <a:rPr lang="fi-FI" dirty="0" smtClean="0"/>
              <a:t>Nykyisellä kehitysuralla nopeimmin tulevat kasvamaan korkomenot</a:t>
            </a:r>
            <a:endParaRPr lang="fi-FI" dirty="0"/>
          </a:p>
        </p:txBody>
      </p:sp>
    </p:spTree>
    <p:extLst>
      <p:ext uri="{BB962C8B-B14F-4D97-AF65-F5344CB8AC3E}">
        <p14:creationId xmlns:p14="http://schemas.microsoft.com/office/powerpoint/2010/main" val="20180199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24</a:t>
            </a:fld>
            <a:endParaRPr lang="fi-FI" dirty="0"/>
          </a:p>
        </p:txBody>
      </p:sp>
      <p:pic>
        <p:nvPicPr>
          <p:cNvPr id="3075"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
                    </a14:imgEffect>
                  </a14:imgLayer>
                </a14:imgProps>
              </a:ext>
              <a:ext uri="{28A0092B-C50C-407E-A947-70E740481C1C}">
                <a14:useLocalDpi xmlns:a14="http://schemas.microsoft.com/office/drawing/2010/main" val="0"/>
              </a:ext>
            </a:extLst>
          </a:blip>
          <a:srcRect/>
          <a:stretch>
            <a:fillRect/>
          </a:stretch>
        </p:blipFill>
        <p:spPr bwMode="auto">
          <a:xfrm>
            <a:off x="417690" y="1144015"/>
            <a:ext cx="5318930" cy="5212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iruutu 2"/>
          <p:cNvSpPr txBox="1"/>
          <p:nvPr/>
        </p:nvSpPr>
        <p:spPr>
          <a:xfrm>
            <a:off x="280359" y="202018"/>
            <a:ext cx="8293396" cy="954107"/>
          </a:xfrm>
          <a:prstGeom prst="rect">
            <a:avLst/>
          </a:prstGeom>
          <a:noFill/>
        </p:spPr>
        <p:txBody>
          <a:bodyPr wrap="square" rtlCol="0">
            <a:spAutoFit/>
          </a:bodyPr>
          <a:lstStyle/>
          <a:p>
            <a:pPr algn="ctr"/>
            <a:r>
              <a:rPr lang="fi-FI" sz="2800" b="1" dirty="0" smtClean="0">
                <a:latin typeface="Helvetica" pitchFamily="34" charset="0"/>
                <a:cs typeface="Helvetica" pitchFamily="34" charset="0"/>
              </a:rPr>
              <a:t>Työmarkkinoilta poistuu yli 15 000 enemmän kuin tulee tilalle</a:t>
            </a:r>
            <a:endParaRPr lang="fi-FI" sz="2800" b="1" dirty="0">
              <a:latin typeface="Helvetica" pitchFamily="34" charset="0"/>
              <a:cs typeface="Helvetica" pitchFamily="34" charset="0"/>
            </a:endParaRPr>
          </a:p>
        </p:txBody>
      </p:sp>
      <p:sp>
        <p:nvSpPr>
          <p:cNvPr id="4" name="Tekstiruutu 3"/>
          <p:cNvSpPr txBox="1"/>
          <p:nvPr/>
        </p:nvSpPr>
        <p:spPr>
          <a:xfrm>
            <a:off x="5746044" y="1254642"/>
            <a:ext cx="3042836" cy="4801314"/>
          </a:xfrm>
          <a:prstGeom prst="rect">
            <a:avLst/>
          </a:prstGeom>
          <a:noFill/>
        </p:spPr>
        <p:txBody>
          <a:bodyPr wrap="square" rtlCol="0">
            <a:spAutoFit/>
          </a:bodyPr>
          <a:lstStyle/>
          <a:p>
            <a:pPr marL="285750" indent="-285750">
              <a:buFont typeface="Wingdings" pitchFamily="2" charset="2"/>
              <a:buChar char="§"/>
            </a:pPr>
            <a:r>
              <a:rPr lang="fi-FI" dirty="0" smtClean="0"/>
              <a:t>Eläkkeistä aiheutuva menorasitus veroluonteisina maksuina tulee kasvamaan</a:t>
            </a:r>
          </a:p>
          <a:p>
            <a:pPr marL="285750" indent="-285750">
              <a:buFont typeface="Wingdings" pitchFamily="2" charset="2"/>
              <a:buChar char="§"/>
            </a:pPr>
            <a:endParaRPr lang="fi-FI" dirty="0" smtClean="0"/>
          </a:p>
          <a:p>
            <a:pPr marL="285750" indent="-285750">
              <a:buFont typeface="Wingdings" pitchFamily="2" charset="2"/>
              <a:buChar char="§"/>
            </a:pPr>
            <a:r>
              <a:rPr lang="fi-FI" dirty="0" smtClean="0"/>
              <a:t>Uusia tulonlähteitä ei ole näköpiirissä, joilla velat ja vastuut katettaisi lähivuosina</a:t>
            </a:r>
          </a:p>
          <a:p>
            <a:pPr marL="285750" indent="-285750">
              <a:buFont typeface="Wingdings" pitchFamily="2" charset="2"/>
              <a:buChar char="§"/>
            </a:pPr>
            <a:endParaRPr lang="fi-FI" dirty="0" smtClean="0"/>
          </a:p>
          <a:p>
            <a:pPr marL="285750" indent="-285750">
              <a:buFont typeface="Wingdings" pitchFamily="2" charset="2"/>
              <a:buChar char="§"/>
            </a:pPr>
            <a:r>
              <a:rPr lang="fi-FI" dirty="0" smtClean="0"/>
              <a:t>Tehdyt poliittiset valinnat </a:t>
            </a:r>
            <a:r>
              <a:rPr lang="fi-FI" b="1" dirty="0" smtClean="0"/>
              <a:t>pahentavat ongelmaa </a:t>
            </a:r>
            <a:r>
              <a:rPr lang="fi-FI" dirty="0" smtClean="0"/>
              <a:t>kahdesta suunnasta: alv, edustuskulujen poisto nuorisotyöttömyyttä, eläkeiän nostossa viivyttely maksurasituksen kasvua.</a:t>
            </a:r>
            <a:endParaRPr lang="fi-FI" dirty="0"/>
          </a:p>
        </p:txBody>
      </p:sp>
    </p:spTree>
    <p:extLst>
      <p:ext uri="{BB962C8B-B14F-4D97-AF65-F5344CB8AC3E}">
        <p14:creationId xmlns:p14="http://schemas.microsoft.com/office/powerpoint/2010/main" val="26936958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25</a:t>
            </a:fld>
            <a:endParaRPr lang="fi-FI"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988" y="617428"/>
            <a:ext cx="5126910" cy="3493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iruutu 2"/>
          <p:cNvSpPr txBox="1"/>
          <p:nvPr/>
        </p:nvSpPr>
        <p:spPr>
          <a:xfrm>
            <a:off x="201218" y="101514"/>
            <a:ext cx="8568371" cy="461665"/>
          </a:xfrm>
          <a:prstGeom prst="rect">
            <a:avLst/>
          </a:prstGeom>
          <a:noFill/>
        </p:spPr>
        <p:txBody>
          <a:bodyPr wrap="none" rtlCol="0">
            <a:spAutoFit/>
          </a:bodyPr>
          <a:lstStyle/>
          <a:p>
            <a:r>
              <a:rPr lang="fi-FI" sz="2400" b="1" dirty="0" smtClean="0">
                <a:latin typeface="Helvetica" pitchFamily="34" charset="0"/>
                <a:cs typeface="Helvetica" pitchFamily="34" charset="0"/>
              </a:rPr>
              <a:t>Yhä harvempi työikäinen maksaa yhä useamman eläkettä</a:t>
            </a:r>
            <a:endParaRPr lang="fi-FI" sz="2400" b="1" dirty="0">
              <a:latin typeface="Helvetica" pitchFamily="34" charset="0"/>
              <a:cs typeface="Helvetica"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87" y="4137452"/>
            <a:ext cx="5126911" cy="2584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562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26</a:t>
            </a:fld>
            <a:endParaRPr lang="fi-FI" dirty="0"/>
          </a:p>
        </p:txBody>
      </p:sp>
      <p:sp>
        <p:nvSpPr>
          <p:cNvPr id="8" name="Tekstiruutu 7"/>
          <p:cNvSpPr txBox="1"/>
          <p:nvPr/>
        </p:nvSpPr>
        <p:spPr>
          <a:xfrm>
            <a:off x="683568" y="38312"/>
            <a:ext cx="8208912" cy="830997"/>
          </a:xfrm>
          <a:prstGeom prst="rect">
            <a:avLst/>
          </a:prstGeom>
          <a:noFill/>
        </p:spPr>
        <p:txBody>
          <a:bodyPr wrap="square" rtlCol="0">
            <a:spAutoFit/>
          </a:bodyPr>
          <a:lstStyle/>
          <a:p>
            <a:pPr algn="ctr"/>
            <a:r>
              <a:rPr lang="fi-FI" sz="2400" b="1" dirty="0" err="1" smtClean="0">
                <a:latin typeface="Helvetica" pitchFamily="34" charset="0"/>
                <a:cs typeface="Helvetica" pitchFamily="34" charset="0"/>
              </a:rPr>
              <a:t>STM:n</a:t>
            </a:r>
            <a:r>
              <a:rPr lang="fi-FI" sz="2400" b="1" dirty="0" smtClean="0">
                <a:latin typeface="Helvetica" pitchFamily="34" charset="0"/>
                <a:cs typeface="Helvetica" pitchFamily="34" charset="0"/>
              </a:rPr>
              <a:t> luvuilla eläkemenoja yli €10 miljardia lisää vuodessa vuoteen 2030 mennessä </a:t>
            </a:r>
            <a:endParaRPr lang="fi-FI" sz="2400" b="1" dirty="0">
              <a:latin typeface="Helvetica" pitchFamily="34" charset="0"/>
              <a:cs typeface="Helvetica" pitchFamily="34"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9616" b="5154"/>
          <a:stretch/>
        </p:blipFill>
        <p:spPr bwMode="auto">
          <a:xfrm>
            <a:off x="5398393" y="3262275"/>
            <a:ext cx="3494087" cy="309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57166"/>
          <a:stretch/>
        </p:blipFill>
        <p:spPr bwMode="auto">
          <a:xfrm>
            <a:off x="633156" y="3264209"/>
            <a:ext cx="4502370" cy="3092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uora yhdysviiva 9"/>
          <p:cNvCxnSpPr/>
          <p:nvPr/>
        </p:nvCxnSpPr>
        <p:spPr>
          <a:xfrm flipV="1">
            <a:off x="7069313" y="4273908"/>
            <a:ext cx="0" cy="1829180"/>
          </a:xfrm>
          <a:prstGeom prst="line">
            <a:avLst/>
          </a:prstGeom>
          <a:ln>
            <a:solidFill>
              <a:srgbClr val="D60093"/>
            </a:solidFill>
          </a:ln>
        </p:spPr>
        <p:style>
          <a:lnRef idx="2">
            <a:schemeClr val="accent1"/>
          </a:lnRef>
          <a:fillRef idx="0">
            <a:schemeClr val="accent1"/>
          </a:fillRef>
          <a:effectRef idx="1">
            <a:schemeClr val="accent1"/>
          </a:effectRef>
          <a:fontRef idx="minor">
            <a:schemeClr val="tx1"/>
          </a:fontRef>
        </p:style>
      </p:cxnSp>
      <p:cxnSp>
        <p:nvCxnSpPr>
          <p:cNvPr id="12" name="Suora yhdysviiva 11"/>
          <p:cNvCxnSpPr/>
          <p:nvPr/>
        </p:nvCxnSpPr>
        <p:spPr>
          <a:xfrm flipV="1">
            <a:off x="6433801" y="4809312"/>
            <a:ext cx="0" cy="1324578"/>
          </a:xfrm>
          <a:prstGeom prst="line">
            <a:avLst/>
          </a:prstGeom>
          <a:ln>
            <a:solidFill>
              <a:srgbClr val="D60093"/>
            </a:solidFill>
          </a:ln>
        </p:spPr>
        <p:style>
          <a:lnRef idx="2">
            <a:schemeClr val="accent1"/>
          </a:lnRef>
          <a:fillRef idx="0">
            <a:schemeClr val="accent1"/>
          </a:fillRef>
          <a:effectRef idx="1">
            <a:schemeClr val="accent1"/>
          </a:effectRef>
          <a:fontRef idx="minor">
            <a:schemeClr val="tx1"/>
          </a:fontRef>
        </p:style>
      </p:cxnSp>
      <p:sp>
        <p:nvSpPr>
          <p:cNvPr id="7" name="Tekstiruutu 6"/>
          <p:cNvSpPr txBox="1"/>
          <p:nvPr/>
        </p:nvSpPr>
        <p:spPr>
          <a:xfrm>
            <a:off x="530492" y="1071327"/>
            <a:ext cx="8361988" cy="2031325"/>
          </a:xfrm>
          <a:prstGeom prst="rect">
            <a:avLst/>
          </a:prstGeom>
          <a:noFill/>
        </p:spPr>
        <p:txBody>
          <a:bodyPr wrap="square" rtlCol="0">
            <a:spAutoFit/>
          </a:bodyPr>
          <a:lstStyle/>
          <a:p>
            <a:pPr marL="285750" indent="-285750">
              <a:buFont typeface="Wingdings" pitchFamily="2" charset="2"/>
              <a:buChar char="§"/>
            </a:pPr>
            <a:r>
              <a:rPr lang="fi-FI" dirty="0"/>
              <a:t>T</a:t>
            </a:r>
            <a:r>
              <a:rPr lang="fi-FI" dirty="0" smtClean="0"/>
              <a:t>aulukko kertoo, että eläkemenojen suhde bkt:hen kasvaa15%:iin 2010 -2030 välisenä aikana, €23 miljardista  €34 miljardiin.</a:t>
            </a:r>
          </a:p>
          <a:p>
            <a:pPr marL="285750" indent="-285750">
              <a:buFont typeface="Wingdings" pitchFamily="2" charset="2"/>
              <a:buChar char="§"/>
            </a:pPr>
            <a:r>
              <a:rPr lang="fi-FI" dirty="0" smtClean="0"/>
              <a:t>Eläkemenojen kasvu  lähes €500 miljoonalla vuosittain 20 vuoden ajan </a:t>
            </a:r>
          </a:p>
          <a:p>
            <a:pPr marL="285750" indent="-285750">
              <a:buFont typeface="Wingdings" pitchFamily="2" charset="2"/>
              <a:buChar char="§"/>
            </a:pPr>
            <a:r>
              <a:rPr lang="fi-FI" dirty="0" smtClean="0"/>
              <a:t>Nykyisissä eläkerahastoissa on varallisuutta €135 miljardia, joista ulosvirtaus 2030 mennessä olisi €100 miljardia</a:t>
            </a:r>
          </a:p>
          <a:p>
            <a:pPr marL="285750" indent="-285750">
              <a:buFont typeface="Wingdings" pitchFamily="2" charset="2"/>
              <a:buChar char="§"/>
            </a:pPr>
            <a:r>
              <a:rPr lang="fi-FI" dirty="0" smtClean="0"/>
              <a:t>1970-luvulla ja sen jälkeen syntyneille ei jää enää mitään, jos eläkeikä on 65 vuotta – rahastot syöty ja eläkkeet täysin verotulojen varassa.</a:t>
            </a:r>
            <a:endParaRPr lang="fi-FI" dirty="0"/>
          </a:p>
        </p:txBody>
      </p:sp>
    </p:spTree>
    <p:extLst>
      <p:ext uri="{BB962C8B-B14F-4D97-AF65-F5344CB8AC3E}">
        <p14:creationId xmlns:p14="http://schemas.microsoft.com/office/powerpoint/2010/main" val="16850292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27</a:t>
            </a:fld>
            <a:endParaRPr lang="fi-FI"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158" y="682321"/>
            <a:ext cx="4588656" cy="2590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orakulmio 2"/>
          <p:cNvSpPr/>
          <p:nvPr/>
        </p:nvSpPr>
        <p:spPr>
          <a:xfrm>
            <a:off x="708635" y="288334"/>
            <a:ext cx="4572000" cy="584775"/>
          </a:xfrm>
          <a:prstGeom prst="rect">
            <a:avLst/>
          </a:prstGeom>
        </p:spPr>
        <p:txBody>
          <a:bodyPr>
            <a:spAutoFit/>
          </a:bodyPr>
          <a:lstStyle/>
          <a:p>
            <a:r>
              <a:rPr lang="fi-FI" sz="1400" dirty="0"/>
              <a:t>Aloittaneet yritykset 1. neljännes</a:t>
            </a:r>
          </a:p>
          <a:p>
            <a:endParaRPr lang="fi-FI" dirty="0"/>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301" y="4063999"/>
            <a:ext cx="4552513"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uorakulmio 3"/>
          <p:cNvSpPr/>
          <p:nvPr/>
        </p:nvSpPr>
        <p:spPr>
          <a:xfrm>
            <a:off x="708636" y="3334435"/>
            <a:ext cx="4572000" cy="584775"/>
          </a:xfrm>
          <a:prstGeom prst="rect">
            <a:avLst/>
          </a:prstGeom>
        </p:spPr>
        <p:txBody>
          <a:bodyPr>
            <a:spAutoFit/>
          </a:bodyPr>
          <a:lstStyle/>
          <a:p>
            <a:r>
              <a:rPr lang="fi-FI" sz="1400" dirty="0"/>
              <a:t>Lopettaneet yritykset 4. neljännes</a:t>
            </a:r>
          </a:p>
          <a:p>
            <a:endParaRPr lang="fi-FI" dirty="0"/>
          </a:p>
        </p:txBody>
      </p:sp>
      <p:sp>
        <p:nvSpPr>
          <p:cNvPr id="5" name="Suorakulmio 4"/>
          <p:cNvSpPr/>
          <p:nvPr/>
        </p:nvSpPr>
        <p:spPr>
          <a:xfrm>
            <a:off x="5029200" y="3232149"/>
            <a:ext cx="4114801" cy="2877711"/>
          </a:xfrm>
          <a:prstGeom prst="rect">
            <a:avLst/>
          </a:prstGeom>
        </p:spPr>
        <p:txBody>
          <a:bodyPr wrap="square">
            <a:spAutoFit/>
          </a:bodyPr>
          <a:lstStyle/>
          <a:p>
            <a:r>
              <a:rPr lang="fi-FI" sz="1400" b="1" dirty="0"/>
              <a:t>Lopettaneet yritykset 4. neljännes 2012</a:t>
            </a:r>
          </a:p>
          <a:p>
            <a:endParaRPr lang="fi-FI" sz="1100" dirty="0"/>
          </a:p>
          <a:p>
            <a:r>
              <a:rPr lang="fi-FI" sz="1200" dirty="0"/>
              <a:t>Tilastokeskuksen mukaan </a:t>
            </a:r>
            <a:r>
              <a:rPr lang="fi-FI" sz="1200" dirty="0" smtClean="0"/>
              <a:t>vQ4/2012 toimintansa </a:t>
            </a:r>
            <a:r>
              <a:rPr lang="fi-FI" sz="1200" dirty="0"/>
              <a:t>lopetti 10 934 yritystä. Lopettaneiden yritysten määrä lisääntyi 17,5 </a:t>
            </a:r>
            <a:r>
              <a:rPr lang="fi-FI" sz="1200" dirty="0" smtClean="0"/>
              <a:t>% verrattuna Q4/2011, </a:t>
            </a:r>
            <a:r>
              <a:rPr lang="fi-FI" sz="1200" dirty="0"/>
              <a:t>jolloin toimintansa lopetti 9 302 yritystä. Lopettaneiden osuus koko yrityskannasta oli 3,2 prosenttia </a:t>
            </a:r>
            <a:r>
              <a:rPr lang="fi-FI" sz="1200" dirty="0" smtClean="0"/>
              <a:t>Q4/ 2012.</a:t>
            </a:r>
            <a:endParaRPr lang="fi-FI" sz="1200" dirty="0"/>
          </a:p>
          <a:p>
            <a:endParaRPr lang="fi-FI" sz="1200" dirty="0"/>
          </a:p>
          <a:p>
            <a:r>
              <a:rPr lang="fi-FI" sz="1200" dirty="0" smtClean="0"/>
              <a:t>Eniten </a:t>
            </a:r>
            <a:r>
              <a:rPr lang="fi-FI" sz="1200" dirty="0"/>
              <a:t>yrityksiä lopetti kaupan toimialalla, jossa lopettaneita yrityksiä oli 2 034 eli 18,6 prosenttia kaikista </a:t>
            </a:r>
            <a:r>
              <a:rPr lang="fi-FI" sz="1200" dirty="0" smtClean="0"/>
              <a:t>Q4  lopettaneista </a:t>
            </a:r>
            <a:r>
              <a:rPr lang="fi-FI" sz="1200" dirty="0"/>
              <a:t>yrityksistä. Ammatillisen, tieteellisen ja teknisen toiminnan toimialalla toimintansa lopetti 1 693 (15,5%) ja rakentamisen toimialalla 1 621 (14,8%) yritystä. Ammatillisen, tieteellisen ja teknisen toiminnan toimialalla lopettaneiden yritysten määrä lisääntyi lukumääräisesti eniten (+327) verrattuna </a:t>
            </a:r>
            <a:r>
              <a:rPr lang="fi-FI" sz="1200" dirty="0" smtClean="0"/>
              <a:t>Q4/ 2011</a:t>
            </a:r>
            <a:r>
              <a:rPr lang="fi-FI" sz="1100" dirty="0" smtClean="0"/>
              <a:t>.</a:t>
            </a:r>
            <a:endParaRPr lang="fi-FI" sz="1100" dirty="0"/>
          </a:p>
        </p:txBody>
      </p:sp>
      <p:sp>
        <p:nvSpPr>
          <p:cNvPr id="6" name="Suorakulmio 5"/>
          <p:cNvSpPr/>
          <p:nvPr/>
        </p:nvSpPr>
        <p:spPr>
          <a:xfrm>
            <a:off x="5029200" y="157413"/>
            <a:ext cx="4150942" cy="3154710"/>
          </a:xfrm>
          <a:prstGeom prst="rect">
            <a:avLst/>
          </a:prstGeom>
        </p:spPr>
        <p:txBody>
          <a:bodyPr wrap="square">
            <a:spAutoFit/>
          </a:bodyPr>
          <a:lstStyle/>
          <a:p>
            <a:r>
              <a:rPr lang="fi-FI" sz="1400" b="1" dirty="0"/>
              <a:t>Aloittaneet yritykset 1. neljännes 2013</a:t>
            </a:r>
          </a:p>
          <a:p>
            <a:endParaRPr lang="fi-FI" sz="1100" dirty="0"/>
          </a:p>
          <a:p>
            <a:r>
              <a:rPr lang="fi-FI" sz="1200" dirty="0"/>
              <a:t>Tilastokeskuksen mukaan 9 211 uutta yritystä aloitti toimintansa </a:t>
            </a:r>
            <a:r>
              <a:rPr lang="fi-FI" sz="1200" dirty="0" smtClean="0"/>
              <a:t>Q1/ 2013. </a:t>
            </a:r>
            <a:r>
              <a:rPr lang="fi-FI" sz="1200" dirty="0"/>
              <a:t>Aloittaneiden yritysten lukumäärä väheni 7,4 prosenttia verrattuna </a:t>
            </a:r>
            <a:r>
              <a:rPr lang="fi-FI" sz="1200" dirty="0" smtClean="0"/>
              <a:t>Q1/</a:t>
            </a:r>
            <a:r>
              <a:rPr lang="fi-FI" sz="1200" dirty="0" smtClean="0"/>
              <a:t>2012 </a:t>
            </a:r>
            <a:r>
              <a:rPr lang="fi-FI" sz="1200" dirty="0"/>
              <a:t>ensimmäiseen </a:t>
            </a:r>
            <a:r>
              <a:rPr lang="fi-FI" sz="1200" dirty="0" smtClean="0"/>
              <a:t>neljännekseen (9 </a:t>
            </a:r>
            <a:r>
              <a:rPr lang="fi-FI" sz="1200" dirty="0"/>
              <a:t>946 </a:t>
            </a:r>
            <a:r>
              <a:rPr lang="fi-FI" sz="1200" dirty="0" smtClean="0"/>
              <a:t>yritystä). </a:t>
            </a:r>
            <a:r>
              <a:rPr lang="fi-FI" sz="1200" dirty="0"/>
              <a:t>Aloittaneiden yritysten osuus koko yrityskannasta oli 2,7 prosenttia </a:t>
            </a:r>
            <a:r>
              <a:rPr lang="fi-FI" sz="1200" dirty="0" smtClean="0"/>
              <a:t>Q1/</a:t>
            </a:r>
            <a:r>
              <a:rPr lang="fi-FI" sz="1200" dirty="0" smtClean="0"/>
              <a:t> 2013.</a:t>
            </a:r>
            <a:endParaRPr lang="fi-FI" sz="1200" dirty="0"/>
          </a:p>
          <a:p>
            <a:endParaRPr lang="fi-FI" sz="1200" dirty="0"/>
          </a:p>
          <a:p>
            <a:r>
              <a:rPr lang="fi-FI" sz="1200" dirty="0"/>
              <a:t>E</a:t>
            </a:r>
            <a:r>
              <a:rPr lang="fi-FI" sz="1200" dirty="0" smtClean="0"/>
              <a:t>niten </a:t>
            </a:r>
            <a:r>
              <a:rPr lang="fi-FI" sz="1200" dirty="0"/>
              <a:t>uusia yrityksiä aloitti ammatillisen, tieteellisen ja teknisen toiminnan toimialalla, jossa toimintansa aloitti 1 561 uutta yritystä eli 16,9 </a:t>
            </a:r>
            <a:r>
              <a:rPr lang="fi-FI" sz="1200" dirty="0" smtClean="0"/>
              <a:t>% kaikista Q1 aloittaneista yrityksistä. Kaupan toimialalla aloitti 1 463 (15,9%) </a:t>
            </a:r>
            <a:r>
              <a:rPr lang="fi-FI" sz="1200" dirty="0"/>
              <a:t>ja rakentamisen toimialalla 1 212 (13,2%) uutta yritystä. Kaupan toimialalla aloittaneiden yritysten määrä väheni lukumääräisesti eniten (-200) verrattuna </a:t>
            </a:r>
            <a:r>
              <a:rPr lang="fi-FI" sz="1200" dirty="0" smtClean="0"/>
              <a:t>Q1/ 2012.</a:t>
            </a:r>
            <a:endParaRPr lang="fi-FI" sz="1200" dirty="0"/>
          </a:p>
          <a:p>
            <a:endParaRPr lang="fi-FI" dirty="0"/>
          </a:p>
        </p:txBody>
      </p:sp>
    </p:spTree>
    <p:extLst>
      <p:ext uri="{BB962C8B-B14F-4D97-AF65-F5344CB8AC3E}">
        <p14:creationId xmlns:p14="http://schemas.microsoft.com/office/powerpoint/2010/main" val="39136234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28</a:t>
            </a:fld>
            <a:endParaRPr lang="fi-FI" dirty="0"/>
          </a:p>
        </p:txBody>
      </p:sp>
      <p:graphicFrame>
        <p:nvGraphicFramePr>
          <p:cNvPr id="3" name="Taulukko 2"/>
          <p:cNvGraphicFramePr>
            <a:graphicFrameLocks noGrp="1"/>
          </p:cNvGraphicFramePr>
          <p:nvPr>
            <p:extLst>
              <p:ext uri="{D42A27DB-BD31-4B8C-83A1-F6EECF244321}">
                <p14:modId xmlns:p14="http://schemas.microsoft.com/office/powerpoint/2010/main" val="4247754750"/>
              </p:ext>
            </p:extLst>
          </p:nvPr>
        </p:nvGraphicFramePr>
        <p:xfrm>
          <a:off x="190795" y="2600578"/>
          <a:ext cx="8872148" cy="3260234"/>
        </p:xfrm>
        <a:graphic>
          <a:graphicData uri="http://schemas.openxmlformats.org/drawingml/2006/table">
            <a:tbl>
              <a:tblPr/>
              <a:tblGrid>
                <a:gridCol w="3950192"/>
                <a:gridCol w="4921956"/>
              </a:tblGrid>
              <a:tr h="431093">
                <a:tc>
                  <a:txBody>
                    <a:bodyPr/>
                    <a:lstStyle/>
                    <a:p>
                      <a:r>
                        <a:rPr lang="fi-FI" sz="1600" b="1" dirty="0" smtClean="0">
                          <a:latin typeface="Arial" pitchFamily="34" charset="0"/>
                          <a:cs typeface="Arial" pitchFamily="34" charset="0"/>
                        </a:rPr>
                        <a:t>Ammattiryhmät Top 10</a:t>
                      </a:r>
                      <a:endParaRPr lang="fi-FI" sz="1600" dirty="0">
                        <a:latin typeface="Arial" pitchFamily="34" charset="0"/>
                        <a:cs typeface="Arial" pitchFamily="34" charset="0"/>
                      </a:endParaRPr>
                    </a:p>
                  </a:txBody>
                  <a:tcPr marL="44372" marR="44372" marT="22186" marB="22186" anchor="ctr">
                    <a:lnL>
                      <a:noFill/>
                    </a:lnL>
                    <a:lnR>
                      <a:noFill/>
                    </a:lnR>
                    <a:lnT>
                      <a:noFill/>
                    </a:lnT>
                    <a:lnB>
                      <a:noFill/>
                    </a:lnB>
                  </a:tcPr>
                </a:tc>
                <a:tc>
                  <a:txBody>
                    <a:bodyPr/>
                    <a:lstStyle/>
                    <a:p>
                      <a:r>
                        <a:rPr lang="fi-FI" sz="1600" b="1" dirty="0">
                          <a:latin typeface="Arial" pitchFamily="34" charset="0"/>
                          <a:cs typeface="Arial" pitchFamily="34" charset="0"/>
                        </a:rPr>
                        <a:t>Nuorten </a:t>
                      </a:r>
                      <a:r>
                        <a:rPr lang="fi-FI" sz="1600" b="1" dirty="0" smtClean="0">
                          <a:latin typeface="Arial" pitchFamily="34" charset="0"/>
                          <a:cs typeface="Arial" pitchFamily="34" charset="0"/>
                        </a:rPr>
                        <a:t>osuus</a:t>
                      </a:r>
                      <a:r>
                        <a:rPr lang="fi-FI" sz="1600" b="1" baseline="0" dirty="0" smtClean="0">
                          <a:latin typeface="Arial" pitchFamily="34" charset="0"/>
                          <a:cs typeface="Arial" pitchFamily="34" charset="0"/>
                        </a:rPr>
                        <a:t> </a:t>
                      </a:r>
                      <a:r>
                        <a:rPr lang="fi-FI" sz="1600" b="1" dirty="0" smtClean="0">
                          <a:latin typeface="Arial" pitchFamily="34" charset="0"/>
                          <a:cs typeface="Arial" pitchFamily="34" charset="0"/>
                        </a:rPr>
                        <a:t>ammattiryhmään</a:t>
                      </a:r>
                      <a:r>
                        <a:rPr lang="fi-FI" sz="1600" b="1" baseline="0" dirty="0">
                          <a:latin typeface="Arial" pitchFamily="34" charset="0"/>
                          <a:cs typeface="Arial" pitchFamily="34" charset="0"/>
                        </a:rPr>
                        <a:t> </a:t>
                      </a:r>
                      <a:r>
                        <a:rPr lang="fi-FI" sz="1600" b="1" dirty="0" smtClean="0">
                          <a:latin typeface="Arial" pitchFamily="34" charset="0"/>
                          <a:cs typeface="Arial" pitchFamily="34" charset="0"/>
                        </a:rPr>
                        <a:t>kuuluvista</a:t>
                      </a:r>
                      <a:r>
                        <a:rPr lang="fi-FI" sz="1600" b="1" dirty="0">
                          <a:latin typeface="Arial" pitchFamily="34" charset="0"/>
                          <a:cs typeface="Arial" pitchFamily="34" charset="0"/>
                        </a:rPr>
                        <a:t>, %</a:t>
                      </a:r>
                      <a:endParaRPr lang="fi-FI" sz="1600" dirty="0">
                        <a:latin typeface="Arial" pitchFamily="34" charset="0"/>
                        <a:cs typeface="Arial" pitchFamily="34" charset="0"/>
                      </a:endParaRPr>
                    </a:p>
                  </a:txBody>
                  <a:tcPr marL="44372" marR="44372" marT="22186" marB="22186" anchor="ctr">
                    <a:lnL>
                      <a:noFill/>
                    </a:lnL>
                    <a:lnR>
                      <a:noFill/>
                    </a:lnR>
                    <a:lnT>
                      <a:noFill/>
                    </a:lnT>
                    <a:lnB>
                      <a:noFill/>
                    </a:lnB>
                  </a:tcPr>
                </a:tc>
              </a:tr>
              <a:tr h="235520">
                <a:tc>
                  <a:txBody>
                    <a:bodyPr/>
                    <a:lstStyle/>
                    <a:p>
                      <a:pPr>
                        <a:lnSpc>
                          <a:spcPct val="100000"/>
                        </a:lnSpc>
                      </a:pPr>
                      <a:r>
                        <a:rPr lang="fi-FI" sz="1400" b="1" dirty="0">
                          <a:latin typeface="Arial" pitchFamily="34" charset="0"/>
                          <a:cs typeface="Arial" pitchFamily="34" charset="0"/>
                        </a:rPr>
                        <a:t>Kassanhoitajat ja lipunmyyjät</a:t>
                      </a:r>
                    </a:p>
                  </a:txBody>
                  <a:tcPr marL="44372" marR="44372" marT="22186" marB="22186"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00000"/>
                        </a:lnSpc>
                      </a:pPr>
                      <a:r>
                        <a:rPr lang="fi-FI" sz="1400" b="1" dirty="0">
                          <a:latin typeface="Arial" pitchFamily="34" charset="0"/>
                          <a:cs typeface="Arial" pitchFamily="34" charset="0"/>
                        </a:rPr>
                        <a:t>51,3</a:t>
                      </a:r>
                    </a:p>
                  </a:txBody>
                  <a:tcPr marL="44372" marR="44372" marT="22186" marB="22186"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235520">
                <a:tc>
                  <a:txBody>
                    <a:bodyPr/>
                    <a:lstStyle/>
                    <a:p>
                      <a:pPr>
                        <a:lnSpc>
                          <a:spcPct val="100000"/>
                        </a:lnSpc>
                      </a:pPr>
                      <a:r>
                        <a:rPr lang="fi-FI" sz="1400" b="1" dirty="0">
                          <a:latin typeface="Arial" pitchFamily="34" charset="0"/>
                          <a:cs typeface="Arial" pitchFamily="34" charset="0"/>
                        </a:rPr>
                        <a:t>Kahvila- ja baarimyyjät</a:t>
                      </a:r>
                    </a:p>
                  </a:txBody>
                  <a:tcPr marL="44372" marR="44372" marT="22186" marB="22186" anchor="ctr">
                    <a:lnL>
                      <a:noFill/>
                    </a:lnL>
                    <a:lnR>
                      <a:noFill/>
                    </a:lnR>
                    <a:lnT>
                      <a:noFill/>
                    </a:lnT>
                    <a:lnB>
                      <a:noFill/>
                    </a:lnB>
                    <a:solidFill>
                      <a:schemeClr val="bg1"/>
                    </a:solidFill>
                  </a:tcPr>
                </a:tc>
                <a:tc>
                  <a:txBody>
                    <a:bodyPr/>
                    <a:lstStyle/>
                    <a:p>
                      <a:pPr>
                        <a:lnSpc>
                          <a:spcPct val="100000"/>
                        </a:lnSpc>
                      </a:pPr>
                      <a:r>
                        <a:rPr lang="fi-FI" sz="1400" b="1" dirty="0">
                          <a:latin typeface="Arial" pitchFamily="34" charset="0"/>
                          <a:cs typeface="Arial" pitchFamily="34" charset="0"/>
                        </a:rPr>
                        <a:t>50,7</a:t>
                      </a:r>
                    </a:p>
                  </a:txBody>
                  <a:tcPr marL="44372" marR="44372" marT="22186" marB="22186" anchor="ctr">
                    <a:lnL>
                      <a:noFill/>
                    </a:lnL>
                    <a:lnR>
                      <a:noFill/>
                    </a:lnR>
                    <a:lnT>
                      <a:noFill/>
                    </a:lnT>
                    <a:lnB>
                      <a:noFill/>
                    </a:lnB>
                    <a:solidFill>
                      <a:schemeClr val="bg1"/>
                    </a:solidFill>
                  </a:tcPr>
                </a:tc>
              </a:tr>
              <a:tr h="235520">
                <a:tc>
                  <a:txBody>
                    <a:bodyPr/>
                    <a:lstStyle/>
                    <a:p>
                      <a:pPr>
                        <a:lnSpc>
                          <a:spcPct val="100000"/>
                        </a:lnSpc>
                      </a:pPr>
                      <a:r>
                        <a:rPr lang="fi-FI" sz="1400" b="1" dirty="0">
                          <a:latin typeface="Arial" pitchFamily="34" charset="0"/>
                          <a:cs typeface="Arial" pitchFamily="34" charset="0"/>
                        </a:rPr>
                        <a:t>Tarjoilutyöntekijät</a:t>
                      </a:r>
                    </a:p>
                  </a:txBody>
                  <a:tcPr marL="44372" marR="44372" marT="22186" marB="22186"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00000"/>
                        </a:lnSpc>
                      </a:pPr>
                      <a:r>
                        <a:rPr lang="fi-FI" sz="1400" b="1" dirty="0">
                          <a:latin typeface="Arial" pitchFamily="34" charset="0"/>
                          <a:cs typeface="Arial" pitchFamily="34" charset="0"/>
                        </a:rPr>
                        <a:t>47,7</a:t>
                      </a:r>
                    </a:p>
                  </a:txBody>
                  <a:tcPr marL="44372" marR="44372" marT="22186" marB="22186"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212881">
                <a:tc>
                  <a:txBody>
                    <a:bodyPr/>
                    <a:lstStyle/>
                    <a:p>
                      <a:pPr>
                        <a:lnSpc>
                          <a:spcPct val="100000"/>
                        </a:lnSpc>
                      </a:pPr>
                      <a:r>
                        <a:rPr lang="fi-FI" sz="1400" b="1" dirty="0">
                          <a:latin typeface="Arial" pitchFamily="34" charset="0"/>
                          <a:cs typeface="Arial" pitchFamily="34" charset="0"/>
                        </a:rPr>
                        <a:t>Vartijat</a:t>
                      </a:r>
                    </a:p>
                  </a:txBody>
                  <a:tcPr marL="44372" marR="44372" marT="22186" marB="22186" anchor="ctr">
                    <a:lnL>
                      <a:noFill/>
                    </a:lnL>
                    <a:lnR>
                      <a:noFill/>
                    </a:lnR>
                    <a:lnT>
                      <a:noFill/>
                    </a:lnT>
                    <a:lnB>
                      <a:noFill/>
                    </a:lnB>
                    <a:solidFill>
                      <a:schemeClr val="bg1"/>
                    </a:solidFill>
                  </a:tcPr>
                </a:tc>
                <a:tc>
                  <a:txBody>
                    <a:bodyPr/>
                    <a:lstStyle/>
                    <a:p>
                      <a:pPr>
                        <a:lnSpc>
                          <a:spcPct val="100000"/>
                        </a:lnSpc>
                      </a:pPr>
                      <a:r>
                        <a:rPr lang="fi-FI" sz="1400" b="1" dirty="0">
                          <a:latin typeface="Arial" pitchFamily="34" charset="0"/>
                          <a:cs typeface="Arial" pitchFamily="34" charset="0"/>
                        </a:rPr>
                        <a:t>47,5</a:t>
                      </a:r>
                    </a:p>
                  </a:txBody>
                  <a:tcPr marL="44372" marR="44372" marT="22186" marB="22186" anchor="ctr">
                    <a:lnL>
                      <a:noFill/>
                    </a:lnL>
                    <a:lnR>
                      <a:noFill/>
                    </a:lnR>
                    <a:lnT>
                      <a:noFill/>
                    </a:lnT>
                    <a:lnB>
                      <a:noFill/>
                    </a:lnB>
                    <a:solidFill>
                      <a:schemeClr val="bg1"/>
                    </a:solidFill>
                  </a:tcPr>
                </a:tc>
              </a:tr>
              <a:tr h="324295">
                <a:tc>
                  <a:txBody>
                    <a:bodyPr/>
                    <a:lstStyle/>
                    <a:p>
                      <a:pPr>
                        <a:lnSpc>
                          <a:spcPct val="100000"/>
                        </a:lnSpc>
                      </a:pPr>
                      <a:r>
                        <a:rPr lang="fi-FI" sz="1400" b="1" dirty="0">
                          <a:latin typeface="Arial" pitchFamily="34" charset="0"/>
                          <a:cs typeface="Arial" pitchFamily="34" charset="0"/>
                        </a:rPr>
                        <a:t>Urheilijat, urheiluvalmentajat, liikunnanohjaajat ym.</a:t>
                      </a:r>
                    </a:p>
                  </a:txBody>
                  <a:tcPr marL="44372" marR="44372" marT="22186" marB="22186"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00000"/>
                        </a:lnSpc>
                      </a:pPr>
                      <a:r>
                        <a:rPr lang="fi-FI" sz="1400" b="1" dirty="0">
                          <a:latin typeface="Arial" pitchFamily="34" charset="0"/>
                          <a:cs typeface="Arial" pitchFamily="34" charset="0"/>
                        </a:rPr>
                        <a:t>41,4</a:t>
                      </a:r>
                    </a:p>
                  </a:txBody>
                  <a:tcPr marL="44372" marR="44372" marT="22186" marB="22186"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235520">
                <a:tc>
                  <a:txBody>
                    <a:bodyPr/>
                    <a:lstStyle/>
                    <a:p>
                      <a:pPr>
                        <a:lnSpc>
                          <a:spcPct val="100000"/>
                        </a:lnSpc>
                      </a:pPr>
                      <a:r>
                        <a:rPr lang="fi-FI" sz="1400" b="1" dirty="0">
                          <a:latin typeface="Arial" pitchFamily="34" charset="0"/>
                          <a:cs typeface="Arial" pitchFamily="34" charset="0"/>
                        </a:rPr>
                        <a:t>Myyjät</a:t>
                      </a:r>
                    </a:p>
                  </a:txBody>
                  <a:tcPr marL="44372" marR="44372" marT="22186" marB="22186" anchor="ctr">
                    <a:lnL>
                      <a:noFill/>
                    </a:lnL>
                    <a:lnR>
                      <a:noFill/>
                    </a:lnR>
                    <a:lnT>
                      <a:noFill/>
                    </a:lnT>
                    <a:lnB>
                      <a:noFill/>
                    </a:lnB>
                    <a:solidFill>
                      <a:schemeClr val="bg1"/>
                    </a:solidFill>
                  </a:tcPr>
                </a:tc>
                <a:tc>
                  <a:txBody>
                    <a:bodyPr/>
                    <a:lstStyle/>
                    <a:p>
                      <a:pPr>
                        <a:lnSpc>
                          <a:spcPct val="100000"/>
                        </a:lnSpc>
                      </a:pPr>
                      <a:r>
                        <a:rPr lang="fi-FI" sz="1400" b="1" dirty="0">
                          <a:latin typeface="Arial" pitchFamily="34" charset="0"/>
                          <a:cs typeface="Arial" pitchFamily="34" charset="0"/>
                        </a:rPr>
                        <a:t>38,5</a:t>
                      </a:r>
                    </a:p>
                  </a:txBody>
                  <a:tcPr marL="44372" marR="44372" marT="22186" marB="22186" anchor="ctr">
                    <a:lnL>
                      <a:noFill/>
                    </a:lnL>
                    <a:lnR>
                      <a:noFill/>
                    </a:lnR>
                    <a:lnT>
                      <a:noFill/>
                    </a:lnT>
                    <a:lnB>
                      <a:noFill/>
                    </a:lnB>
                    <a:solidFill>
                      <a:schemeClr val="bg1"/>
                    </a:solidFill>
                  </a:tcPr>
                </a:tc>
              </a:tr>
              <a:tr h="296193">
                <a:tc>
                  <a:txBody>
                    <a:bodyPr/>
                    <a:lstStyle/>
                    <a:p>
                      <a:pPr>
                        <a:lnSpc>
                          <a:spcPct val="100000"/>
                        </a:lnSpc>
                      </a:pPr>
                      <a:r>
                        <a:rPr lang="fi-FI" sz="1400" b="1" dirty="0">
                          <a:latin typeface="Arial" pitchFamily="34" charset="0"/>
                          <a:cs typeface="Arial" pitchFamily="34" charset="0"/>
                        </a:rPr>
                        <a:t>Rahdinkäsittelijät, varastotyöntekijät ym.</a:t>
                      </a:r>
                    </a:p>
                  </a:txBody>
                  <a:tcPr marL="44372" marR="44372" marT="22186" marB="22186"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00000"/>
                        </a:lnSpc>
                      </a:pPr>
                      <a:r>
                        <a:rPr lang="fi-FI" sz="1400" b="1" dirty="0">
                          <a:latin typeface="Arial" pitchFamily="34" charset="0"/>
                          <a:cs typeface="Arial" pitchFamily="34" charset="0"/>
                        </a:rPr>
                        <a:t>33,3</a:t>
                      </a:r>
                    </a:p>
                  </a:txBody>
                  <a:tcPr marL="44372" marR="44372" marT="22186" marB="22186"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235520">
                <a:tc>
                  <a:txBody>
                    <a:bodyPr/>
                    <a:lstStyle/>
                    <a:p>
                      <a:pPr>
                        <a:lnSpc>
                          <a:spcPct val="100000"/>
                        </a:lnSpc>
                      </a:pPr>
                      <a:r>
                        <a:rPr lang="fi-FI" sz="1400" b="1" dirty="0">
                          <a:latin typeface="Arial" pitchFamily="34" charset="0"/>
                          <a:cs typeface="Arial" pitchFamily="34" charset="0"/>
                        </a:rPr>
                        <a:t>Avustavat kaivos- ja rakennustyöntekijät</a:t>
                      </a:r>
                    </a:p>
                  </a:txBody>
                  <a:tcPr marL="44372" marR="44372" marT="22186" marB="22186" anchor="ctr">
                    <a:lnL>
                      <a:noFill/>
                    </a:lnL>
                    <a:lnR>
                      <a:noFill/>
                    </a:lnR>
                    <a:lnT>
                      <a:noFill/>
                    </a:lnT>
                    <a:lnB>
                      <a:noFill/>
                    </a:lnB>
                    <a:solidFill>
                      <a:schemeClr val="bg1"/>
                    </a:solidFill>
                  </a:tcPr>
                </a:tc>
                <a:tc>
                  <a:txBody>
                    <a:bodyPr/>
                    <a:lstStyle/>
                    <a:p>
                      <a:pPr>
                        <a:lnSpc>
                          <a:spcPct val="100000"/>
                        </a:lnSpc>
                      </a:pPr>
                      <a:r>
                        <a:rPr lang="fi-FI" sz="1400" b="1" dirty="0">
                          <a:latin typeface="Arial" pitchFamily="34" charset="0"/>
                          <a:cs typeface="Arial" pitchFamily="34" charset="0"/>
                        </a:rPr>
                        <a:t>27,7</a:t>
                      </a:r>
                    </a:p>
                  </a:txBody>
                  <a:tcPr marL="44372" marR="44372" marT="22186" marB="22186" anchor="ctr">
                    <a:lnL>
                      <a:noFill/>
                    </a:lnL>
                    <a:lnR>
                      <a:noFill/>
                    </a:lnR>
                    <a:lnT>
                      <a:noFill/>
                    </a:lnT>
                    <a:lnB>
                      <a:noFill/>
                    </a:lnB>
                    <a:solidFill>
                      <a:schemeClr val="bg1"/>
                    </a:solidFill>
                  </a:tcPr>
                </a:tc>
              </a:tr>
              <a:tr h="235520">
                <a:tc>
                  <a:txBody>
                    <a:bodyPr/>
                    <a:lstStyle/>
                    <a:p>
                      <a:pPr>
                        <a:lnSpc>
                          <a:spcPct val="100000"/>
                        </a:lnSpc>
                      </a:pPr>
                      <a:r>
                        <a:rPr lang="fi-FI" sz="1400" b="1" dirty="0">
                          <a:latin typeface="Arial" pitchFamily="34" charset="0"/>
                          <a:cs typeface="Arial" pitchFamily="34" charset="0"/>
                        </a:rPr>
                        <a:t>Kokit, keittäjät ja kylmäköt</a:t>
                      </a:r>
                    </a:p>
                  </a:txBody>
                  <a:tcPr marL="44372" marR="44372" marT="22186" marB="22186"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nSpc>
                          <a:spcPct val="100000"/>
                        </a:lnSpc>
                      </a:pPr>
                      <a:r>
                        <a:rPr lang="fi-FI" sz="1400" b="1" dirty="0">
                          <a:latin typeface="Arial" pitchFamily="34" charset="0"/>
                          <a:cs typeface="Arial" pitchFamily="34" charset="0"/>
                        </a:rPr>
                        <a:t>27,0</a:t>
                      </a:r>
                    </a:p>
                  </a:txBody>
                  <a:tcPr marL="44372" marR="44372" marT="22186" marB="22186"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235520">
                <a:tc>
                  <a:txBody>
                    <a:bodyPr/>
                    <a:lstStyle/>
                    <a:p>
                      <a:pPr>
                        <a:lnSpc>
                          <a:spcPct val="100000"/>
                        </a:lnSpc>
                      </a:pPr>
                      <a:r>
                        <a:rPr lang="fi-FI" sz="1400" b="1" dirty="0">
                          <a:latin typeface="Arial" pitchFamily="34" charset="0"/>
                          <a:cs typeface="Arial" pitchFamily="34" charset="0"/>
                        </a:rPr>
                        <a:t>Avustavat keittiötyöntekijät</a:t>
                      </a:r>
                    </a:p>
                  </a:txBody>
                  <a:tcPr marL="44372" marR="44372" marT="22186" marB="22186" anchor="ctr">
                    <a:lnL>
                      <a:noFill/>
                    </a:lnL>
                    <a:lnR>
                      <a:noFill/>
                    </a:lnR>
                    <a:lnT>
                      <a:noFill/>
                    </a:lnT>
                    <a:lnB>
                      <a:noFill/>
                    </a:lnB>
                    <a:solidFill>
                      <a:schemeClr val="bg1"/>
                    </a:solidFill>
                  </a:tcPr>
                </a:tc>
                <a:tc>
                  <a:txBody>
                    <a:bodyPr/>
                    <a:lstStyle/>
                    <a:p>
                      <a:pPr>
                        <a:lnSpc>
                          <a:spcPct val="100000"/>
                        </a:lnSpc>
                      </a:pPr>
                      <a:r>
                        <a:rPr lang="fi-FI" sz="1400" b="1" dirty="0">
                          <a:latin typeface="Arial" pitchFamily="34" charset="0"/>
                          <a:cs typeface="Arial" pitchFamily="34" charset="0"/>
                        </a:rPr>
                        <a:t>25,2</a:t>
                      </a:r>
                    </a:p>
                  </a:txBody>
                  <a:tcPr marL="44372" marR="44372" marT="22186" marB="22186" anchor="ctr">
                    <a:lnL>
                      <a:noFill/>
                    </a:lnL>
                    <a:lnR>
                      <a:noFill/>
                    </a:lnR>
                    <a:lnT>
                      <a:noFill/>
                    </a:lnT>
                    <a:lnB>
                      <a:noFill/>
                    </a:lnB>
                    <a:solidFill>
                      <a:schemeClr val="bg1"/>
                    </a:solidFill>
                  </a:tcPr>
                </a:tc>
              </a:tr>
            </a:tbl>
          </a:graphicData>
        </a:graphic>
      </p:graphicFrame>
      <p:sp>
        <p:nvSpPr>
          <p:cNvPr id="4" name="Tekstiruutu 3"/>
          <p:cNvSpPr txBox="1"/>
          <p:nvPr/>
        </p:nvSpPr>
        <p:spPr>
          <a:xfrm>
            <a:off x="190795" y="6453883"/>
            <a:ext cx="3133999" cy="307777"/>
          </a:xfrm>
          <a:prstGeom prst="rect">
            <a:avLst/>
          </a:prstGeom>
          <a:noFill/>
        </p:spPr>
        <p:txBody>
          <a:bodyPr wrap="none" rtlCol="0">
            <a:spAutoFit/>
          </a:bodyPr>
          <a:lstStyle/>
          <a:p>
            <a:r>
              <a:rPr lang="fi-FI" sz="1400" dirty="0"/>
              <a:t>Lähde: Tilastokeskus. Työssäkäyntitilasto</a:t>
            </a:r>
          </a:p>
        </p:txBody>
      </p:sp>
      <p:sp>
        <p:nvSpPr>
          <p:cNvPr id="5" name="Tekstiruutu 4"/>
          <p:cNvSpPr txBox="1"/>
          <p:nvPr/>
        </p:nvSpPr>
        <p:spPr>
          <a:xfrm>
            <a:off x="350874" y="134027"/>
            <a:ext cx="7782900" cy="523220"/>
          </a:xfrm>
          <a:prstGeom prst="rect">
            <a:avLst/>
          </a:prstGeom>
          <a:noFill/>
        </p:spPr>
        <p:txBody>
          <a:bodyPr wrap="none" rtlCol="0">
            <a:spAutoFit/>
          </a:bodyPr>
          <a:lstStyle/>
          <a:p>
            <a:r>
              <a:rPr lang="fi-FI" sz="2800" b="1" dirty="0" smtClean="0">
                <a:latin typeface="Helvetica" pitchFamily="34" charset="0"/>
                <a:cs typeface="Helvetica" pitchFamily="34" charset="0"/>
              </a:rPr>
              <a:t>Nuorisotyöttömyys yhteydessä palvelualaan</a:t>
            </a:r>
            <a:endParaRPr lang="fi-FI" sz="2800" b="1" dirty="0">
              <a:latin typeface="Helvetica" pitchFamily="34" charset="0"/>
              <a:cs typeface="Helvetica" pitchFamily="34" charset="0"/>
            </a:endParaRPr>
          </a:p>
        </p:txBody>
      </p:sp>
      <p:sp>
        <p:nvSpPr>
          <p:cNvPr id="6" name="Tekstiruutu 5"/>
          <p:cNvSpPr txBox="1"/>
          <p:nvPr/>
        </p:nvSpPr>
        <p:spPr>
          <a:xfrm>
            <a:off x="271852" y="939469"/>
            <a:ext cx="8452884" cy="1323439"/>
          </a:xfrm>
          <a:prstGeom prst="rect">
            <a:avLst/>
          </a:prstGeom>
          <a:noFill/>
        </p:spPr>
        <p:txBody>
          <a:bodyPr wrap="square" rtlCol="0">
            <a:spAutoFit/>
          </a:bodyPr>
          <a:lstStyle/>
          <a:p>
            <a:pPr marL="285750" indent="-285750">
              <a:buFont typeface="Wingdings" pitchFamily="2" charset="2"/>
              <a:buChar char="§"/>
            </a:pPr>
            <a:r>
              <a:rPr lang="fi-FI" sz="2000" dirty="0" smtClean="0"/>
              <a:t>ALV:n ja valmisteverojen korotukset nostavat palveluiden hintoja.</a:t>
            </a:r>
          </a:p>
          <a:p>
            <a:pPr marL="285750" indent="-285750">
              <a:buFont typeface="Wingdings" pitchFamily="2" charset="2"/>
              <a:buChar char="§"/>
            </a:pPr>
            <a:r>
              <a:rPr lang="fi-FI" sz="2000" dirty="0" smtClean="0"/>
              <a:t>Aukioloaikojen rajoitukset heikentävät Suomen mainetta matkailukohteena </a:t>
            </a:r>
          </a:p>
          <a:p>
            <a:pPr marL="285750" indent="-285750">
              <a:buFont typeface="Wingdings" pitchFamily="2" charset="2"/>
              <a:buChar char="§"/>
            </a:pPr>
            <a:r>
              <a:rPr lang="fi-FI" sz="2000" dirty="0" smtClean="0"/>
              <a:t>Edustuskulujen leikkaus iskee palvelualaan. </a:t>
            </a:r>
          </a:p>
          <a:p>
            <a:r>
              <a:rPr lang="fi-FI" sz="2000" b="1" dirty="0" smtClean="0"/>
              <a:t>-&gt; suora vaikutus nuorison työllistymiseen.</a:t>
            </a:r>
            <a:endParaRPr lang="fi-FI" sz="2000" b="1" dirty="0"/>
          </a:p>
        </p:txBody>
      </p:sp>
    </p:spTree>
    <p:extLst>
      <p:ext uri="{BB962C8B-B14F-4D97-AF65-F5344CB8AC3E}">
        <p14:creationId xmlns:p14="http://schemas.microsoft.com/office/powerpoint/2010/main" val="29918530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b="1" dirty="0" smtClean="0"/>
              <a:t>Positiiviset signaalit Suomessa ja euroalueella</a:t>
            </a:r>
            <a:endParaRPr lang="fi-FI" b="1" dirty="0"/>
          </a:p>
        </p:txBody>
      </p:sp>
      <p:sp>
        <p:nvSpPr>
          <p:cNvPr id="3" name="Sisällön paikkamerkki 2"/>
          <p:cNvSpPr>
            <a:spLocks noGrp="1"/>
          </p:cNvSpPr>
          <p:nvPr>
            <p:ph sz="half" idx="1"/>
          </p:nvPr>
        </p:nvSpPr>
        <p:spPr/>
        <p:txBody>
          <a:bodyPr>
            <a:normAutofit fontScale="92500" lnSpcReduction="10000"/>
          </a:bodyPr>
          <a:lstStyle/>
          <a:p>
            <a:pPr marL="514350" indent="-514350">
              <a:buFont typeface="+mj-lt"/>
              <a:buAutoNum type="arabicPeriod"/>
            </a:pPr>
            <a:r>
              <a:rPr lang="fi-FI" dirty="0" smtClean="0"/>
              <a:t>Euroalueen talous kasvoi edellisestä neljänneksestä</a:t>
            </a:r>
          </a:p>
          <a:p>
            <a:pPr marL="514350" indent="-514350">
              <a:buFont typeface="+mj-lt"/>
              <a:buAutoNum type="arabicPeriod"/>
            </a:pPr>
            <a:r>
              <a:rPr lang="fi-FI" dirty="0" smtClean="0"/>
              <a:t>Useissa maissa työttömyys jo hieman laskussa kevään aikana</a:t>
            </a:r>
          </a:p>
          <a:p>
            <a:pPr marL="514350" indent="-514350">
              <a:buFont typeface="+mj-lt"/>
              <a:buAutoNum type="arabicPeriod"/>
            </a:pPr>
            <a:r>
              <a:rPr lang="fi-FI" dirty="0" smtClean="0"/>
              <a:t>EU:n ostopäälliköiden indekseissä parantumista – kysyntä elpyy</a:t>
            </a:r>
            <a:endParaRPr lang="fi-FI" dirty="0"/>
          </a:p>
        </p:txBody>
      </p:sp>
      <p:sp>
        <p:nvSpPr>
          <p:cNvPr id="4" name="Sisällön paikkamerkki 3"/>
          <p:cNvSpPr>
            <a:spLocks noGrp="1"/>
          </p:cNvSpPr>
          <p:nvPr>
            <p:ph sz="half" idx="2"/>
          </p:nvPr>
        </p:nvSpPr>
        <p:spPr/>
        <p:txBody>
          <a:bodyPr>
            <a:normAutofit fontScale="92500" lnSpcReduction="10000"/>
          </a:bodyPr>
          <a:lstStyle/>
          <a:p>
            <a:pPr marL="514350" indent="-514350">
              <a:buFont typeface="+mj-lt"/>
              <a:buAutoNum type="arabicPeriod"/>
            </a:pPr>
            <a:r>
              <a:rPr lang="fi-FI" dirty="0" smtClean="0"/>
              <a:t>Suomen työttömyys on laskenut kesän aikana</a:t>
            </a:r>
          </a:p>
          <a:p>
            <a:pPr marL="514350" indent="-514350">
              <a:buFont typeface="+mj-lt"/>
              <a:buAutoNum type="arabicPeriod"/>
            </a:pPr>
            <a:r>
              <a:rPr lang="fi-FI" dirty="0" smtClean="0"/>
              <a:t>Suomi kykenee synnyttämään uusia pieniä kasvuyrityksiä Nokian raunioille</a:t>
            </a:r>
          </a:p>
          <a:p>
            <a:pPr marL="514350" indent="-514350">
              <a:buFont typeface="+mj-lt"/>
              <a:buAutoNum type="arabicPeriod"/>
            </a:pPr>
            <a:r>
              <a:rPr lang="fi-FI" dirty="0" smtClean="0"/>
              <a:t>Suomen tehdasteollisuuden tilaukset kääntyivät kesän aikana nousuun</a:t>
            </a:r>
            <a:endParaRPr lang="fi-FI" dirty="0"/>
          </a:p>
        </p:txBody>
      </p:sp>
      <p:sp>
        <p:nvSpPr>
          <p:cNvPr id="5" name="Dian numeron paikkamerkki 4"/>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29</a:t>
            </a:fld>
            <a:endParaRPr lang="fi-FI" dirty="0"/>
          </a:p>
        </p:txBody>
      </p:sp>
    </p:spTree>
    <p:extLst>
      <p:ext uri="{BB962C8B-B14F-4D97-AF65-F5344CB8AC3E}">
        <p14:creationId xmlns:p14="http://schemas.microsoft.com/office/powerpoint/2010/main" val="3312025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265723" y="1630104"/>
            <a:ext cx="3008923" cy="4525963"/>
          </a:xfrm>
        </p:spPr>
        <p:txBody>
          <a:bodyPr>
            <a:normAutofit/>
          </a:bodyPr>
          <a:lstStyle/>
          <a:p>
            <a:pPr>
              <a:buFont typeface="Wingdings" pitchFamily="2" charset="2"/>
              <a:buChar char="§"/>
            </a:pPr>
            <a:r>
              <a:rPr lang="fi-FI" sz="1600" dirty="0" smtClean="0">
                <a:latin typeface="Helvetica" pitchFamily="34" charset="0"/>
                <a:cs typeface="Helvetica" pitchFamily="34" charset="0"/>
              </a:rPr>
              <a:t>Talousuutisyllätysten virta huomattavan positiivinen maailmantalouden suurimmissa G10-maissa</a:t>
            </a:r>
            <a:endParaRPr lang="en-US" sz="1600" dirty="0">
              <a:latin typeface="Helvetica" pitchFamily="34" charset="0"/>
              <a:cs typeface="Helvetica" pitchFamily="34" charset="0"/>
            </a:endParaRPr>
          </a:p>
        </p:txBody>
      </p:sp>
      <p:sp>
        <p:nvSpPr>
          <p:cNvPr id="5" name="Content Placeholder 4"/>
          <p:cNvSpPr>
            <a:spLocks noGrp="1"/>
          </p:cNvSpPr>
          <p:nvPr>
            <p:ph sz="half" idx="2"/>
          </p:nvPr>
        </p:nvSpPr>
        <p:spPr>
          <a:xfrm>
            <a:off x="3195637" y="1611054"/>
            <a:ext cx="2814637" cy="4525963"/>
          </a:xfrm>
        </p:spPr>
        <p:txBody>
          <a:bodyPr>
            <a:normAutofit/>
          </a:bodyPr>
          <a:lstStyle/>
          <a:p>
            <a:pPr>
              <a:buFont typeface="Wingdings" pitchFamily="2" charset="2"/>
              <a:buChar char="§"/>
            </a:pPr>
            <a:r>
              <a:rPr lang="fi-FI" sz="1600" dirty="0" smtClean="0">
                <a:latin typeface="Helvetica" pitchFamily="34" charset="0"/>
                <a:cs typeface="Helvetica" pitchFamily="34" charset="0"/>
              </a:rPr>
              <a:t>G7-maiden teollisuuden ostopäälliköiden näkymät positiivisia heinäkuussa</a:t>
            </a:r>
            <a:endParaRPr lang="en-US" sz="1600" dirty="0">
              <a:latin typeface="Helvetica" pitchFamily="34" charset="0"/>
              <a:cs typeface="Helvetica" pitchFamily="34" charset="0"/>
            </a:endParaRPr>
          </a:p>
        </p:txBody>
      </p:sp>
      <p:sp>
        <p:nvSpPr>
          <p:cNvPr id="6" name="TextBox 5"/>
          <p:cNvSpPr txBox="1"/>
          <p:nvPr/>
        </p:nvSpPr>
        <p:spPr>
          <a:xfrm>
            <a:off x="6139391" y="1630103"/>
            <a:ext cx="2847975" cy="830997"/>
          </a:xfrm>
          <a:prstGeom prst="rect">
            <a:avLst/>
          </a:prstGeom>
          <a:noFill/>
        </p:spPr>
        <p:txBody>
          <a:bodyPr wrap="square" rtlCol="0">
            <a:spAutoFit/>
          </a:bodyPr>
          <a:lstStyle/>
          <a:p>
            <a:pPr marL="285750" indent="-285750">
              <a:buFont typeface="Wingdings" pitchFamily="2" charset="2"/>
              <a:buChar char="§"/>
            </a:pPr>
            <a:r>
              <a:rPr lang="fi-FI" sz="1600" dirty="0" smtClean="0">
                <a:latin typeface="Helvetica" pitchFamily="34" charset="0"/>
                <a:cs typeface="Helvetica" pitchFamily="34" charset="0"/>
              </a:rPr>
              <a:t>Sijoittajien kokema riski (VIX) on alle keskimääräisen</a:t>
            </a:r>
            <a:endParaRPr lang="en-US" sz="1600" dirty="0">
              <a:latin typeface="Helvetica" pitchFamily="34" charset="0"/>
              <a:cs typeface="Helvetica"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948" y="2821534"/>
            <a:ext cx="2797251" cy="3407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tsikko 2"/>
          <p:cNvSpPr>
            <a:spLocks noGrp="1"/>
          </p:cNvSpPr>
          <p:nvPr>
            <p:ph type="title"/>
          </p:nvPr>
        </p:nvSpPr>
        <p:spPr/>
        <p:txBody>
          <a:bodyPr>
            <a:normAutofit/>
          </a:bodyPr>
          <a:lstStyle/>
          <a:p>
            <a:r>
              <a:rPr lang="fi-FI" sz="3600" b="1" dirty="0" smtClean="0"/>
              <a:t>Talouskehitys ja markkinatunnelmat</a:t>
            </a:r>
            <a:endParaRPr lang="fi-FI" sz="3600" b="1"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135" y="2821537"/>
            <a:ext cx="2759813" cy="3407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0095" y="2821538"/>
            <a:ext cx="3067271" cy="3407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57037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30</a:t>
            </a:fld>
            <a:endParaRPr lang="fi-FI"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7731"/>
          <a:stretch/>
        </p:blipFill>
        <p:spPr bwMode="auto">
          <a:xfrm>
            <a:off x="271261" y="2406577"/>
            <a:ext cx="4615230" cy="4314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orakulmio 2"/>
          <p:cNvSpPr/>
          <p:nvPr/>
        </p:nvSpPr>
        <p:spPr>
          <a:xfrm>
            <a:off x="4886491" y="2133156"/>
            <a:ext cx="3864103" cy="3693319"/>
          </a:xfrm>
          <a:prstGeom prst="rect">
            <a:avLst/>
          </a:prstGeom>
        </p:spPr>
        <p:txBody>
          <a:bodyPr wrap="square">
            <a:spAutoFit/>
          </a:bodyPr>
          <a:lstStyle/>
          <a:p>
            <a:pPr marL="285750" indent="-285750">
              <a:buFont typeface="Wingdings" pitchFamily="2" charset="2"/>
              <a:buChar char="§"/>
            </a:pPr>
            <a:r>
              <a:rPr lang="fi-FI" dirty="0" err="1"/>
              <a:t>Nopeiten</a:t>
            </a:r>
            <a:r>
              <a:rPr lang="fi-FI" dirty="0"/>
              <a:t> </a:t>
            </a:r>
            <a:r>
              <a:rPr lang="fi-FI" dirty="0" smtClean="0"/>
              <a:t>kasvoi Otaniemeläis-lähtöinen </a:t>
            </a:r>
            <a:r>
              <a:rPr lang="fi-FI" dirty="0" err="1"/>
              <a:t>Dreambroker</a:t>
            </a:r>
            <a:r>
              <a:rPr lang="fi-FI" dirty="0"/>
              <a:t> Oy, liikevaihdon kasvu 3 vuodessa 2712%! </a:t>
            </a:r>
            <a:endParaRPr lang="fi-FI" dirty="0" smtClean="0"/>
          </a:p>
          <a:p>
            <a:pPr marL="285750" indent="-285750">
              <a:buFont typeface="Wingdings" pitchFamily="2" charset="2"/>
              <a:buChar char="§"/>
            </a:pPr>
            <a:r>
              <a:rPr lang="fi-FI" dirty="0" smtClean="0"/>
              <a:t>Samoin </a:t>
            </a:r>
            <a:r>
              <a:rPr lang="fi-FI" dirty="0" err="1"/>
              <a:t>PK-seudulta</a:t>
            </a:r>
            <a:r>
              <a:rPr lang="fi-FI" dirty="0"/>
              <a:t> Nord Software Oy (2052%), </a:t>
            </a:r>
            <a:endParaRPr lang="fi-FI" dirty="0" smtClean="0"/>
          </a:p>
          <a:p>
            <a:pPr marL="285750" indent="-285750">
              <a:buFont typeface="Wingdings" pitchFamily="2" charset="2"/>
              <a:buChar char="§"/>
            </a:pPr>
            <a:r>
              <a:rPr lang="fi-FI" dirty="0" smtClean="0"/>
              <a:t>Espoolainen </a:t>
            </a:r>
            <a:r>
              <a:rPr lang="fi-FI" dirty="0"/>
              <a:t>Analyse2 Oy (1641%), </a:t>
            </a:r>
            <a:endParaRPr lang="fi-FI" dirty="0" smtClean="0"/>
          </a:p>
          <a:p>
            <a:pPr marL="285750" indent="-285750">
              <a:buFont typeface="Wingdings" pitchFamily="2" charset="2"/>
              <a:buChar char="§"/>
            </a:pPr>
            <a:r>
              <a:rPr lang="fi-FI" dirty="0" smtClean="0"/>
              <a:t>Otaniemeläisfirma </a:t>
            </a:r>
            <a:r>
              <a:rPr lang="fi-FI" dirty="0" err="1"/>
              <a:t>Eniram</a:t>
            </a:r>
            <a:r>
              <a:rPr lang="fi-FI" dirty="0"/>
              <a:t> Oy (1514%), </a:t>
            </a:r>
            <a:endParaRPr lang="fi-FI" dirty="0" smtClean="0"/>
          </a:p>
          <a:p>
            <a:pPr marL="285750" indent="-285750">
              <a:buFont typeface="Wingdings" pitchFamily="2" charset="2"/>
              <a:buChar char="§"/>
            </a:pPr>
            <a:r>
              <a:rPr lang="fi-FI" dirty="0" smtClean="0"/>
              <a:t>Otaniemeläisfirma </a:t>
            </a:r>
            <a:r>
              <a:rPr lang="fi-FI" dirty="0"/>
              <a:t>Aito Technologies Oy (1437%) ja </a:t>
            </a:r>
            <a:endParaRPr lang="fi-FI" dirty="0" smtClean="0"/>
          </a:p>
          <a:p>
            <a:pPr marL="285750" indent="-285750">
              <a:buFont typeface="Wingdings" pitchFamily="2" charset="2"/>
              <a:buChar char="§"/>
            </a:pPr>
            <a:r>
              <a:rPr lang="fi-FI" dirty="0" smtClean="0"/>
              <a:t>Helsinkiläinen </a:t>
            </a:r>
            <a:r>
              <a:rPr lang="fi-FI" dirty="0" err="1"/>
              <a:t>Klikkicom</a:t>
            </a:r>
            <a:r>
              <a:rPr lang="fi-FI" dirty="0"/>
              <a:t> Oy (1200%). </a:t>
            </a:r>
          </a:p>
        </p:txBody>
      </p:sp>
      <p:sp>
        <p:nvSpPr>
          <p:cNvPr id="4" name="Tekstiruutu 3"/>
          <p:cNvSpPr txBox="1"/>
          <p:nvPr/>
        </p:nvSpPr>
        <p:spPr>
          <a:xfrm>
            <a:off x="1435395" y="244549"/>
            <a:ext cx="6317755" cy="523220"/>
          </a:xfrm>
          <a:prstGeom prst="rect">
            <a:avLst/>
          </a:prstGeom>
          <a:noFill/>
        </p:spPr>
        <p:txBody>
          <a:bodyPr wrap="none" rtlCol="0">
            <a:spAutoFit/>
          </a:bodyPr>
          <a:lstStyle/>
          <a:p>
            <a:r>
              <a:rPr lang="fi-FI" sz="2800" b="1" dirty="0" smtClean="0">
                <a:latin typeface="Helvetica" pitchFamily="34" charset="0"/>
                <a:cs typeface="Helvetica" pitchFamily="34" charset="0"/>
              </a:rPr>
              <a:t>Suomi pursuaa pieniä kasvuyhtiöitä</a:t>
            </a:r>
            <a:endParaRPr lang="fi-FI" sz="2800" b="1" dirty="0">
              <a:latin typeface="Helvetica" pitchFamily="34" charset="0"/>
              <a:cs typeface="Helvetica" pitchFamily="34" charset="0"/>
            </a:endParaRPr>
          </a:p>
        </p:txBody>
      </p:sp>
      <p:sp>
        <p:nvSpPr>
          <p:cNvPr id="5" name="Tekstiruutu 4"/>
          <p:cNvSpPr txBox="1"/>
          <p:nvPr/>
        </p:nvSpPr>
        <p:spPr>
          <a:xfrm>
            <a:off x="271260" y="789034"/>
            <a:ext cx="8553763" cy="1477328"/>
          </a:xfrm>
          <a:prstGeom prst="rect">
            <a:avLst/>
          </a:prstGeom>
          <a:noFill/>
        </p:spPr>
        <p:txBody>
          <a:bodyPr wrap="square" rtlCol="0">
            <a:spAutoFit/>
          </a:bodyPr>
          <a:lstStyle/>
          <a:p>
            <a:pPr marL="285750" indent="-285750">
              <a:buFont typeface="Wingdings" pitchFamily="2" charset="2"/>
              <a:buChar char="§"/>
            </a:pPr>
            <a:r>
              <a:rPr lang="fi-FI" dirty="0" smtClean="0"/>
              <a:t>Red </a:t>
            </a:r>
            <a:r>
              <a:rPr lang="fi-FI" dirty="0" err="1" smtClean="0"/>
              <a:t>Herring</a:t>
            </a:r>
            <a:r>
              <a:rPr lang="fi-FI" dirty="0" smtClean="0"/>
              <a:t> Top 100-listalla maailman kiinnostavimmista teknologiafirmoista 13 oli suomalaisia. </a:t>
            </a:r>
          </a:p>
          <a:p>
            <a:pPr marL="285750" indent="-285750">
              <a:buFont typeface="Wingdings" pitchFamily="2" charset="2"/>
              <a:buChar char="§"/>
            </a:pPr>
            <a:r>
              <a:rPr lang="fi-FI" dirty="0" err="1" smtClean="0"/>
              <a:t>Venture-rahaa</a:t>
            </a:r>
            <a:r>
              <a:rPr lang="fi-FI" dirty="0" smtClean="0"/>
              <a:t> Suomeen 3. eniten EU-maista</a:t>
            </a:r>
          </a:p>
          <a:p>
            <a:pPr marL="285750" indent="-285750">
              <a:buFont typeface="Wingdings" pitchFamily="2" charset="2"/>
              <a:buChar char="§"/>
            </a:pPr>
            <a:r>
              <a:rPr lang="fi-FI" dirty="0" err="1" smtClean="0"/>
              <a:t>Deloitte</a:t>
            </a:r>
            <a:r>
              <a:rPr lang="fi-FI" dirty="0" smtClean="0"/>
              <a:t> &amp; </a:t>
            </a:r>
            <a:r>
              <a:rPr lang="fi-FI" dirty="0" err="1" smtClean="0"/>
              <a:t>Touche</a:t>
            </a:r>
            <a:r>
              <a:rPr lang="fi-FI" dirty="0" smtClean="0"/>
              <a:t>: n </a:t>
            </a:r>
            <a:r>
              <a:rPr lang="fi-FI" dirty="0" err="1" smtClean="0"/>
              <a:t>Fast</a:t>
            </a:r>
            <a:r>
              <a:rPr lang="fi-FI" dirty="0" smtClean="0"/>
              <a:t> 500 kasvulistalla 2012 suomalaisia 23 kpl, yhtä monta kuin saksalaisia. 2013 listalla suomalaisia jo 27 kpl</a:t>
            </a:r>
            <a:endParaRPr lang="fi-FI" dirty="0"/>
          </a:p>
        </p:txBody>
      </p:sp>
      <p:sp>
        <p:nvSpPr>
          <p:cNvPr id="6" name="Tekstiruutu 5"/>
          <p:cNvSpPr txBox="1"/>
          <p:nvPr/>
        </p:nvSpPr>
        <p:spPr>
          <a:xfrm>
            <a:off x="5454502" y="6230679"/>
            <a:ext cx="1645707" cy="369332"/>
          </a:xfrm>
          <a:prstGeom prst="rect">
            <a:avLst/>
          </a:prstGeom>
          <a:noFill/>
        </p:spPr>
        <p:txBody>
          <a:bodyPr wrap="none" rtlCol="0">
            <a:spAutoFit/>
          </a:bodyPr>
          <a:lstStyle/>
          <a:p>
            <a:r>
              <a:rPr lang="en-US" u="sng" dirty="0">
                <a:hlinkClick r:id="rId3"/>
              </a:rPr>
              <a:t>ari@otaniemi.fi</a:t>
            </a:r>
            <a:endParaRPr lang="fi-FI" dirty="0"/>
          </a:p>
        </p:txBody>
      </p:sp>
    </p:spTree>
    <p:extLst>
      <p:ext uri="{BB962C8B-B14F-4D97-AF65-F5344CB8AC3E}">
        <p14:creationId xmlns:p14="http://schemas.microsoft.com/office/powerpoint/2010/main" val="40241779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31</a:t>
            </a:fld>
            <a:endParaRPr lang="fi-FI" dirty="0"/>
          </a:p>
        </p:txBody>
      </p:sp>
      <p:sp>
        <p:nvSpPr>
          <p:cNvPr id="5" name="Suorakulmio 4"/>
          <p:cNvSpPr/>
          <p:nvPr/>
        </p:nvSpPr>
        <p:spPr>
          <a:xfrm>
            <a:off x="313267" y="286906"/>
            <a:ext cx="8373533" cy="954107"/>
          </a:xfrm>
          <a:prstGeom prst="rect">
            <a:avLst/>
          </a:prstGeom>
        </p:spPr>
        <p:txBody>
          <a:bodyPr wrap="square">
            <a:spAutoFit/>
          </a:bodyPr>
          <a:lstStyle/>
          <a:p>
            <a:r>
              <a:rPr lang="fi-FI" sz="3600" b="1" dirty="0" smtClean="0">
                <a:latin typeface="Helvetica" pitchFamily="34" charset="0"/>
                <a:cs typeface="Helvetica" pitchFamily="34" charset="0"/>
              </a:rPr>
              <a:t>Teollisuuden tilaukset </a:t>
            </a:r>
          </a:p>
          <a:p>
            <a:r>
              <a:rPr lang="fi-FI" sz="2000" dirty="0" smtClean="0">
                <a:latin typeface="Helvetica" pitchFamily="34" charset="0"/>
                <a:cs typeface="Helvetica" pitchFamily="34" charset="0"/>
              </a:rPr>
              <a:t>kesäkuu </a:t>
            </a:r>
            <a:r>
              <a:rPr lang="fi-FI" sz="2000" dirty="0">
                <a:latin typeface="Helvetica" pitchFamily="34" charset="0"/>
                <a:cs typeface="Helvetica" pitchFamily="34" charset="0"/>
              </a:rPr>
              <a:t>2012 </a:t>
            </a:r>
            <a:r>
              <a:rPr lang="fi-FI" sz="2000" dirty="0" smtClean="0">
                <a:latin typeface="Helvetica" pitchFamily="34" charset="0"/>
                <a:cs typeface="Helvetica" pitchFamily="34" charset="0"/>
              </a:rPr>
              <a:t>/kesäkuu 2013, tilastokeskus</a:t>
            </a:r>
            <a:endParaRPr lang="fi-FI" sz="2000" dirty="0">
              <a:latin typeface="Helvetica" pitchFamily="34" charset="0"/>
              <a:cs typeface="Helvetica"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67" y="2838893"/>
            <a:ext cx="4186766" cy="3337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75" y="2838893"/>
            <a:ext cx="4399492" cy="3337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iruutu 2"/>
          <p:cNvSpPr txBox="1"/>
          <p:nvPr/>
        </p:nvSpPr>
        <p:spPr>
          <a:xfrm>
            <a:off x="358775" y="1278986"/>
            <a:ext cx="8331200" cy="1200329"/>
          </a:xfrm>
          <a:prstGeom prst="rect">
            <a:avLst/>
          </a:prstGeom>
          <a:noFill/>
        </p:spPr>
        <p:txBody>
          <a:bodyPr wrap="square" rtlCol="0">
            <a:spAutoFit/>
          </a:bodyPr>
          <a:lstStyle/>
          <a:p>
            <a:pPr marL="285750" indent="-285750">
              <a:buFont typeface="Wingdings" pitchFamily="2" charset="2"/>
              <a:buChar char="§"/>
            </a:pPr>
            <a:r>
              <a:rPr lang="fi-FI" dirty="0" smtClean="0"/>
              <a:t>Tilauskannan kasvu lupaa parempaa Suomen konepajateollisuudelle</a:t>
            </a:r>
          </a:p>
          <a:p>
            <a:pPr marL="285750" indent="-285750">
              <a:buFont typeface="Wingdings" pitchFamily="2" charset="2"/>
              <a:buChar char="§"/>
            </a:pPr>
            <a:r>
              <a:rPr lang="fi-FI" dirty="0" smtClean="0"/>
              <a:t>Suomen teollisuuden rakenne on varsin jälkisyklinen, mikä tuo muutokset meille muuta maailmaa hitaammin</a:t>
            </a:r>
          </a:p>
          <a:p>
            <a:pPr marL="285750" indent="-285750">
              <a:buFont typeface="Wingdings" pitchFamily="2" charset="2"/>
              <a:buChar char="§"/>
            </a:pPr>
            <a:r>
              <a:rPr lang="fi-FI" dirty="0" smtClean="0"/>
              <a:t>Teollisuus tuo yhteisöveroja mutta tuskin työllistää lisää Suomessa</a:t>
            </a:r>
            <a:endParaRPr lang="fi-FI" dirty="0"/>
          </a:p>
        </p:txBody>
      </p:sp>
      <p:cxnSp>
        <p:nvCxnSpPr>
          <p:cNvPr id="12" name="Suora yhdysviiva 11"/>
          <p:cNvCxnSpPr/>
          <p:nvPr/>
        </p:nvCxnSpPr>
        <p:spPr>
          <a:xfrm flipH="1">
            <a:off x="5469467" y="4059935"/>
            <a:ext cx="3454400" cy="0"/>
          </a:xfrm>
          <a:prstGeom prst="line">
            <a:avLst/>
          </a:prstGeom>
          <a:ln>
            <a:solidFill>
              <a:srgbClr val="D6009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78534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35250" y="11857"/>
            <a:ext cx="8229600" cy="1143000"/>
          </a:xfrm>
        </p:spPr>
        <p:txBody>
          <a:bodyPr>
            <a:normAutofit/>
          </a:bodyPr>
          <a:lstStyle/>
          <a:p>
            <a:r>
              <a:rPr lang="fi-FI" sz="3600" b="1" dirty="0" smtClean="0">
                <a:latin typeface="Helvetica" pitchFamily="34" charset="0"/>
                <a:cs typeface="Helvetica" pitchFamily="34" charset="0"/>
              </a:rPr>
              <a:t>Suomi jos…</a:t>
            </a:r>
            <a:endParaRPr lang="fi-FI" sz="3600" b="1" dirty="0">
              <a:latin typeface="Helvetica" pitchFamily="34" charset="0"/>
              <a:cs typeface="Helvetica" pitchFamily="34" charset="0"/>
            </a:endParaRPr>
          </a:p>
        </p:txBody>
      </p:sp>
      <p:sp>
        <p:nvSpPr>
          <p:cNvPr id="3" name="Tekstiruutu 2"/>
          <p:cNvSpPr txBox="1"/>
          <p:nvPr/>
        </p:nvSpPr>
        <p:spPr>
          <a:xfrm>
            <a:off x="573094" y="905656"/>
            <a:ext cx="8355390" cy="2308324"/>
          </a:xfrm>
          <a:prstGeom prst="rect">
            <a:avLst/>
          </a:prstGeom>
          <a:noFill/>
        </p:spPr>
        <p:txBody>
          <a:bodyPr wrap="square" rtlCol="0">
            <a:spAutoFit/>
          </a:bodyPr>
          <a:lstStyle/>
          <a:p>
            <a:pPr marL="285750" indent="-285750">
              <a:buFont typeface="Wingdings" pitchFamily="2" charset="2"/>
              <a:buChar char="§"/>
            </a:pPr>
            <a:r>
              <a:rPr lang="fi-FI" dirty="0" smtClean="0"/>
              <a:t>Maltillinen palkkaratkaisu, palvelualojen toimintaedellytysten parantaminen</a:t>
            </a:r>
          </a:p>
          <a:p>
            <a:pPr marL="285750" indent="-285750">
              <a:buFont typeface="Wingdings" pitchFamily="2" charset="2"/>
              <a:buChar char="§"/>
            </a:pPr>
            <a:r>
              <a:rPr lang="fi-FI" dirty="0" smtClean="0"/>
              <a:t>Eläkeiän nosto, karenssipäivä sairasteluun, pidemmät työpäivät – lisää työtunteja</a:t>
            </a:r>
          </a:p>
          <a:p>
            <a:pPr marL="285750" indent="-285750">
              <a:buFont typeface="Wingdings" pitchFamily="2" charset="2"/>
              <a:buChar char="§"/>
            </a:pPr>
            <a:r>
              <a:rPr lang="fi-FI" dirty="0" smtClean="0"/>
              <a:t>Kuntareformi</a:t>
            </a:r>
            <a:r>
              <a:rPr lang="fi-FI" dirty="0" smtClean="0"/>
              <a:t>, </a:t>
            </a:r>
            <a:r>
              <a:rPr lang="fi-FI" dirty="0" err="1" smtClean="0"/>
              <a:t>sot</a:t>
            </a:r>
            <a:r>
              <a:rPr lang="fi-FI" dirty="0" err="1" smtClean="0"/>
              <a:t>e-sopu</a:t>
            </a:r>
            <a:r>
              <a:rPr lang="fi-FI" dirty="0" smtClean="0"/>
              <a:t> </a:t>
            </a:r>
            <a:r>
              <a:rPr lang="fi-FI" dirty="0" smtClean="0"/>
              <a:t>= tie julkisten menojen pienentämiseksi löytyy</a:t>
            </a:r>
          </a:p>
          <a:p>
            <a:pPr marL="285750" indent="-285750">
              <a:buFont typeface="Wingdings" pitchFamily="2" charset="2"/>
              <a:buChar char="§"/>
            </a:pPr>
            <a:r>
              <a:rPr lang="fi-FI" dirty="0" smtClean="0"/>
              <a:t>Euro</a:t>
            </a:r>
            <a:r>
              <a:rPr lang="fi-FI" dirty="0" smtClean="0"/>
              <a:t>talouksien </a:t>
            </a:r>
            <a:r>
              <a:rPr lang="fi-FI" dirty="0" smtClean="0"/>
              <a:t>elpyminen jatkuu ja </a:t>
            </a:r>
            <a:r>
              <a:rPr lang="fi-FI" dirty="0" smtClean="0"/>
              <a:t>kiihtyy</a:t>
            </a:r>
          </a:p>
          <a:p>
            <a:pPr marL="285750" indent="-285750">
              <a:buFont typeface="Wingdings" pitchFamily="2" charset="2"/>
              <a:buChar char="§"/>
            </a:pPr>
            <a:r>
              <a:rPr lang="fi-FI" dirty="0" smtClean="0"/>
              <a:t>Lisäksi tolkku </a:t>
            </a:r>
            <a:r>
              <a:rPr lang="fi-FI" dirty="0"/>
              <a:t>sääntelylle, järkevä yritysveron taso – lisää </a:t>
            </a:r>
            <a:r>
              <a:rPr lang="fi-FI" dirty="0" smtClean="0"/>
              <a:t>yrittäjiä</a:t>
            </a:r>
            <a:endParaRPr lang="fi-FI" dirty="0"/>
          </a:p>
          <a:p>
            <a:pPr lvl="1"/>
            <a:r>
              <a:rPr lang="fi-FI" b="1" dirty="0" smtClean="0"/>
              <a:t>-&gt; </a:t>
            </a:r>
            <a:r>
              <a:rPr lang="fi-FI" b="1" dirty="0" smtClean="0"/>
              <a:t>Em. tekijät lisäävät luottamusta. Kun luottamus lisääntyy, talous k</a:t>
            </a:r>
            <a:r>
              <a:rPr lang="fi-FI" b="1" dirty="0" smtClean="0"/>
              <a:t>ääntyy kasvu-uralle ja korkotaso on alhainen</a:t>
            </a:r>
            <a:r>
              <a:rPr lang="fi-FI" b="1" dirty="0" smtClean="0"/>
              <a:t>. Työttömyys ei </a:t>
            </a:r>
            <a:r>
              <a:rPr lang="fi-FI" b="1" dirty="0" smtClean="0"/>
              <a:t>pahene.</a:t>
            </a:r>
            <a:br>
              <a:rPr lang="fi-FI" b="1" dirty="0" smtClean="0"/>
            </a:br>
            <a:r>
              <a:rPr lang="fi-FI" b="1" dirty="0" smtClean="0"/>
              <a:t>Investointihaluja </a:t>
            </a:r>
            <a:r>
              <a:rPr lang="fi-FI" b="1" dirty="0" smtClean="0"/>
              <a:t>on </a:t>
            </a:r>
            <a:r>
              <a:rPr lang="fi-FI" sz="1000" b="1" dirty="0" smtClean="0"/>
              <a:t>(SEB-barometri</a:t>
            </a:r>
            <a:r>
              <a:rPr lang="fi-FI" sz="1000" b="1" dirty="0" smtClean="0"/>
              <a:t>)</a:t>
            </a:r>
            <a:r>
              <a:rPr lang="fi-FI" b="1" dirty="0" smtClean="0"/>
              <a:t>, mutta luottamusta tarvitaan. BKT </a:t>
            </a:r>
            <a:r>
              <a:rPr lang="fi-FI" b="1" dirty="0" smtClean="0"/>
              <a:t>+</a:t>
            </a:r>
            <a:r>
              <a:rPr lang="fi-FI" b="1" dirty="0" smtClean="0"/>
              <a:t>2 % </a:t>
            </a:r>
            <a:r>
              <a:rPr lang="fi-FI" b="1" dirty="0" smtClean="0"/>
              <a:t>2014</a:t>
            </a:r>
            <a:endParaRPr lang="fi-FI" b="1" dirty="0"/>
          </a:p>
        </p:txBody>
      </p:sp>
      <p:sp>
        <p:nvSpPr>
          <p:cNvPr id="4" name="Tekstiruutu 3"/>
          <p:cNvSpPr txBox="1"/>
          <p:nvPr/>
        </p:nvSpPr>
        <p:spPr>
          <a:xfrm>
            <a:off x="3105717" y="3279279"/>
            <a:ext cx="2978900" cy="646331"/>
          </a:xfrm>
          <a:prstGeom prst="rect">
            <a:avLst/>
          </a:prstGeom>
          <a:noFill/>
        </p:spPr>
        <p:txBody>
          <a:bodyPr wrap="square" rtlCol="0">
            <a:spAutoFit/>
          </a:bodyPr>
          <a:lstStyle/>
          <a:p>
            <a:r>
              <a:rPr lang="fi-FI" sz="3600" b="1" dirty="0" smtClean="0">
                <a:latin typeface="Helvetica" pitchFamily="34" charset="0"/>
                <a:cs typeface="Helvetica" pitchFamily="34" charset="0"/>
              </a:rPr>
              <a:t>Jos ei …</a:t>
            </a:r>
            <a:endParaRPr lang="fi-FI" sz="3600" b="1" dirty="0">
              <a:latin typeface="Helvetica" pitchFamily="34" charset="0"/>
              <a:cs typeface="Helvetica" pitchFamily="34" charset="0"/>
            </a:endParaRPr>
          </a:p>
        </p:txBody>
      </p:sp>
      <p:sp>
        <p:nvSpPr>
          <p:cNvPr id="5" name="Tekstiruutu 4"/>
          <p:cNvSpPr txBox="1"/>
          <p:nvPr/>
        </p:nvSpPr>
        <p:spPr>
          <a:xfrm>
            <a:off x="525484" y="3818718"/>
            <a:ext cx="8403000" cy="2862322"/>
          </a:xfrm>
          <a:prstGeom prst="rect">
            <a:avLst/>
          </a:prstGeom>
          <a:noFill/>
        </p:spPr>
        <p:txBody>
          <a:bodyPr wrap="square" rtlCol="0">
            <a:spAutoFit/>
          </a:bodyPr>
          <a:lstStyle/>
          <a:p>
            <a:pPr marL="285750" indent="-285750">
              <a:buFont typeface="Wingdings" pitchFamily="2" charset="2"/>
              <a:buChar char="§"/>
            </a:pPr>
            <a:r>
              <a:rPr lang="fi-FI" dirty="0" smtClean="0"/>
              <a:t>Isojen lakkojen syksy </a:t>
            </a:r>
            <a:r>
              <a:rPr lang="fi-FI" dirty="0" err="1" smtClean="0"/>
              <a:t>a´la</a:t>
            </a:r>
            <a:r>
              <a:rPr lang="fi-FI" dirty="0" smtClean="0"/>
              <a:t> pankkilakko 1990 – tappioita, epäluottamusta</a:t>
            </a:r>
          </a:p>
          <a:p>
            <a:pPr marL="285750" indent="-285750">
              <a:buFont typeface="Wingdings" pitchFamily="2" charset="2"/>
              <a:buChar char="§"/>
            </a:pPr>
            <a:r>
              <a:rPr lang="fi-FI" dirty="0" smtClean="0"/>
              <a:t>Eläkeratkaisuja lykätään, veroja nostetaan lisää = kutistuu ja velkaantuu</a:t>
            </a:r>
          </a:p>
          <a:p>
            <a:pPr marL="285750" indent="-285750">
              <a:buFont typeface="Wingdings" pitchFamily="2" charset="2"/>
              <a:buChar char="§"/>
            </a:pPr>
            <a:r>
              <a:rPr lang="fi-FI" dirty="0" smtClean="0"/>
              <a:t>Kuntareformi kaatuu, ei </a:t>
            </a:r>
            <a:r>
              <a:rPr lang="fi-FI" dirty="0" err="1" smtClean="0"/>
              <a:t>SoTe-sopua</a:t>
            </a:r>
            <a:r>
              <a:rPr lang="fi-FI" dirty="0" smtClean="0"/>
              <a:t> = ei uudistumiskykyä, ei luottamusta</a:t>
            </a:r>
          </a:p>
          <a:p>
            <a:pPr marL="285750" indent="-285750">
              <a:buFont typeface="Wingdings" pitchFamily="2" charset="2"/>
              <a:buChar char="§"/>
            </a:pPr>
            <a:r>
              <a:rPr lang="fi-FI" dirty="0" smtClean="0"/>
              <a:t>Pitkä eurokorko nousee USA:n perässä, lisäksi </a:t>
            </a:r>
            <a:r>
              <a:rPr lang="fi-FI" dirty="0" smtClean="0"/>
              <a:t>Suomen luottokelpoisuus alenee ja näkymät heikkenevät</a:t>
            </a:r>
            <a:endParaRPr lang="fi-FI" dirty="0"/>
          </a:p>
          <a:p>
            <a:endParaRPr lang="fi-FI" b="1" dirty="0" smtClean="0"/>
          </a:p>
          <a:p>
            <a:r>
              <a:rPr lang="fi-FI" b="1" dirty="0" smtClean="0"/>
              <a:t>-&gt; Suurten vientiyritysten tulokset paranevat (saneerattu, maailmantalous elpyy), mutta pieniä </a:t>
            </a:r>
            <a:r>
              <a:rPr lang="fi-FI" b="1" dirty="0"/>
              <a:t>yrityksiä katoaa ALV-taakan </a:t>
            </a:r>
            <a:r>
              <a:rPr lang="fi-FI" b="1" dirty="0" smtClean="0"/>
              <a:t>alle, </a:t>
            </a:r>
            <a:r>
              <a:rPr lang="fi-FI" b="1" dirty="0"/>
              <a:t>työtä </a:t>
            </a:r>
            <a:r>
              <a:rPr lang="fi-FI" b="1" dirty="0" smtClean="0"/>
              <a:t>ei synny ja </a:t>
            </a:r>
            <a:r>
              <a:rPr lang="fi-FI" b="1" dirty="0" smtClean="0"/>
              <a:t>kotimarkkinat sakkaavat. </a:t>
            </a:r>
            <a:r>
              <a:rPr lang="fi-FI" b="1" dirty="0" smtClean="0"/>
              <a:t>Korkotason nousu </a:t>
            </a:r>
            <a:r>
              <a:rPr lang="fi-FI" b="1" dirty="0" smtClean="0"/>
              <a:t>tuo luottoriskilisän ja </a:t>
            </a:r>
            <a:r>
              <a:rPr lang="fi-FI" b="1" dirty="0" smtClean="0"/>
              <a:t>tekee </a:t>
            </a:r>
            <a:r>
              <a:rPr lang="fi-FI" b="1" dirty="0" smtClean="0"/>
              <a:t>vahinkoa pienille yrityksille. BKT </a:t>
            </a:r>
            <a:r>
              <a:rPr lang="fi-FI" b="1" dirty="0" smtClean="0"/>
              <a:t>0 % 2014.</a:t>
            </a:r>
            <a:endParaRPr lang="fi-FI" b="1" dirty="0"/>
          </a:p>
        </p:txBody>
      </p:sp>
    </p:spTree>
    <p:extLst>
      <p:ext uri="{BB962C8B-B14F-4D97-AF65-F5344CB8AC3E}">
        <p14:creationId xmlns:p14="http://schemas.microsoft.com/office/powerpoint/2010/main" val="36937418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Korot</a:t>
            </a:r>
            <a:endParaRPr lang="fi-FI" dirty="0"/>
          </a:p>
        </p:txBody>
      </p:sp>
    </p:spTree>
    <p:extLst>
      <p:ext uri="{BB962C8B-B14F-4D97-AF65-F5344CB8AC3E}">
        <p14:creationId xmlns:p14="http://schemas.microsoft.com/office/powerpoint/2010/main" val="38830285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34</a:t>
            </a:fld>
            <a:endParaRPr lang="fi-FI" dirty="0"/>
          </a:p>
        </p:txBody>
      </p:sp>
      <p:sp>
        <p:nvSpPr>
          <p:cNvPr id="3" name="Title 1"/>
          <p:cNvSpPr txBox="1">
            <a:spLocks/>
          </p:cNvSpPr>
          <p:nvPr/>
        </p:nvSpPr>
        <p:spPr>
          <a:xfrm>
            <a:off x="421196" y="8328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Helvetica"/>
                <a:ea typeface="+mj-ea"/>
                <a:cs typeface="+mj-cs"/>
              </a:defRPr>
            </a:lvl1pPr>
          </a:lstStyle>
          <a:p>
            <a:r>
              <a:rPr lang="fi-FI" sz="3200" b="1" dirty="0" smtClean="0">
                <a:latin typeface="Helvetica" pitchFamily="34" charset="0"/>
                <a:cs typeface="Helvetica" pitchFamily="34" charset="0"/>
              </a:rPr>
              <a:t>Korkoindeksien tuotto 1 vuosi</a:t>
            </a:r>
            <a:endParaRPr lang="en-US" sz="3200" b="1" dirty="0">
              <a:latin typeface="Helvetica" pitchFamily="34" charset="0"/>
              <a:cs typeface="Helvetica" pitchFamily="34" charset="0"/>
            </a:endParaRPr>
          </a:p>
        </p:txBody>
      </p:sp>
      <p:graphicFrame>
        <p:nvGraphicFramePr>
          <p:cNvPr id="5" name="Content Placeholder 4"/>
          <p:cNvGraphicFramePr>
            <a:graphicFrameLocks/>
          </p:cNvGraphicFramePr>
          <p:nvPr>
            <p:extLst>
              <p:ext uri="{D42A27DB-BD31-4B8C-83A1-F6EECF244321}">
                <p14:modId xmlns:p14="http://schemas.microsoft.com/office/powerpoint/2010/main" val="3517105382"/>
              </p:ext>
            </p:extLst>
          </p:nvPr>
        </p:nvGraphicFramePr>
        <p:xfrm>
          <a:off x="5599723" y="2260600"/>
          <a:ext cx="3381837" cy="3699906"/>
        </p:xfrm>
        <a:graphic>
          <a:graphicData uri="http://schemas.openxmlformats.org/drawingml/2006/table">
            <a:tbl>
              <a:tblPr firstRow="1" bandRow="1">
                <a:effectLst/>
                <a:tableStyleId>{327F97BB-C833-4FB7-BDE5-3F7075034690}</a:tableStyleId>
              </a:tblPr>
              <a:tblGrid>
                <a:gridCol w="2303074"/>
                <a:gridCol w="1078763"/>
              </a:tblGrid>
              <a:tr h="616651">
                <a:tc>
                  <a:txBody>
                    <a:bodyPr/>
                    <a:lstStyle/>
                    <a:p>
                      <a:r>
                        <a:rPr lang="fi-FI" sz="1600" b="1" u="none" dirty="0" err="1" smtClean="0">
                          <a:solidFill>
                            <a:srgbClr val="D60093"/>
                          </a:solidFill>
                          <a:effectLst>
                            <a:outerShdw blurRad="38100" dist="38100" dir="2700000" algn="tl">
                              <a:srgbClr val="000000">
                                <a:alpha val="43137"/>
                              </a:srgbClr>
                            </a:outerShdw>
                          </a:effectLst>
                          <a:latin typeface="Helvetica" pitchFamily="34" charset="0"/>
                          <a:cs typeface="Helvetica" pitchFamily="34" charset="0"/>
                        </a:rPr>
                        <a:t>iBoxx</a:t>
                      </a:r>
                      <a:r>
                        <a:rPr lang="fi-FI" sz="1600" b="1" u="none" dirty="0" smtClean="0">
                          <a:solidFill>
                            <a:srgbClr val="D60093"/>
                          </a:solidFill>
                          <a:effectLst>
                            <a:outerShdw blurRad="38100" dist="38100" dir="2700000" algn="tl">
                              <a:srgbClr val="000000">
                                <a:alpha val="43137"/>
                              </a:srgbClr>
                            </a:outerShdw>
                          </a:effectLst>
                          <a:latin typeface="Helvetica" pitchFamily="34" charset="0"/>
                          <a:cs typeface="Helvetica" pitchFamily="34" charset="0"/>
                        </a:rPr>
                        <a:t> euro riskiyritysten lainat</a:t>
                      </a:r>
                      <a:endParaRPr lang="en-US" sz="1600" b="1" u="none" dirty="0">
                        <a:solidFill>
                          <a:srgbClr val="D60093"/>
                        </a:solidFill>
                        <a:effectLst>
                          <a:outerShdw blurRad="38100" dist="38100" dir="2700000" algn="tl">
                            <a:srgbClr val="000000">
                              <a:alpha val="43137"/>
                            </a:srgbClr>
                          </a:outerShdw>
                        </a:effectLst>
                        <a:latin typeface="Helvetica" pitchFamily="34" charset="0"/>
                        <a:cs typeface="Helvetica" pitchFamily="34" charset="0"/>
                      </a:endParaRPr>
                    </a:p>
                  </a:txBody>
                  <a:tcPr>
                    <a:solidFill>
                      <a:schemeClr val="accent3">
                        <a:lumMod val="20000"/>
                        <a:lumOff val="80000"/>
                      </a:schemeClr>
                    </a:solidFill>
                  </a:tcPr>
                </a:tc>
                <a:tc>
                  <a:txBody>
                    <a:bodyPr/>
                    <a:lstStyle/>
                    <a:p>
                      <a:pPr algn="r"/>
                      <a:endParaRPr lang="fi-FI" sz="1600" dirty="0" smtClean="0">
                        <a:solidFill>
                          <a:schemeClr val="tx1"/>
                        </a:solidFill>
                      </a:endParaRPr>
                    </a:p>
                    <a:p>
                      <a:pPr algn="r"/>
                      <a:r>
                        <a:rPr lang="fi-FI" sz="1600" dirty="0" smtClean="0">
                          <a:solidFill>
                            <a:schemeClr val="tx1"/>
                          </a:solidFill>
                        </a:rPr>
                        <a:t>10,89%</a:t>
                      </a:r>
                      <a:endParaRPr lang="en-US" sz="1600" dirty="0">
                        <a:solidFill>
                          <a:schemeClr val="tx1"/>
                        </a:solidFill>
                        <a:latin typeface="Helvetica" pitchFamily="34" charset="0"/>
                        <a:cs typeface="Helvetica" pitchFamily="34" charset="0"/>
                      </a:endParaRPr>
                    </a:p>
                  </a:txBody>
                  <a:tcPr>
                    <a:solidFill>
                      <a:schemeClr val="accent3">
                        <a:lumMod val="20000"/>
                        <a:lumOff val="80000"/>
                      </a:schemeClr>
                    </a:solidFill>
                  </a:tcPr>
                </a:tc>
              </a:tr>
              <a:tr h="616651">
                <a:tc>
                  <a:txBody>
                    <a:bodyPr/>
                    <a:lstStyle/>
                    <a:p>
                      <a:r>
                        <a:rPr lang="fi-FI" sz="1600" b="1" u="none" dirty="0" err="1" smtClean="0">
                          <a:solidFill>
                            <a:srgbClr val="FFC000"/>
                          </a:solidFill>
                          <a:effectLst>
                            <a:outerShdw blurRad="38100" dist="38100" dir="2700000" algn="tl">
                              <a:srgbClr val="000000">
                                <a:alpha val="43137"/>
                              </a:srgbClr>
                            </a:outerShdw>
                          </a:effectLst>
                          <a:latin typeface="Helvetica" pitchFamily="34" charset="0"/>
                          <a:cs typeface="Helvetica" pitchFamily="34" charset="0"/>
                        </a:rPr>
                        <a:t>iBoxx</a:t>
                      </a:r>
                      <a:r>
                        <a:rPr lang="fi-FI" sz="1600" b="1" u="none" dirty="0" smtClean="0">
                          <a:solidFill>
                            <a:srgbClr val="FFC000"/>
                          </a:solidFill>
                          <a:effectLst>
                            <a:outerShdw blurRad="38100" dist="38100" dir="2700000" algn="tl">
                              <a:srgbClr val="000000">
                                <a:alpha val="43137"/>
                              </a:srgbClr>
                            </a:outerShdw>
                          </a:effectLst>
                          <a:latin typeface="Helvetica" pitchFamily="34" charset="0"/>
                          <a:cs typeface="Helvetica" pitchFamily="34" charset="0"/>
                        </a:rPr>
                        <a:t> </a:t>
                      </a:r>
                      <a:r>
                        <a:rPr lang="fi-FI" sz="1600" b="1" u="none" dirty="0" err="1" smtClean="0">
                          <a:solidFill>
                            <a:srgbClr val="FFC000"/>
                          </a:solidFill>
                          <a:effectLst>
                            <a:outerShdw blurRad="38100" dist="38100" dir="2700000" algn="tl">
                              <a:srgbClr val="000000">
                                <a:alpha val="43137"/>
                              </a:srgbClr>
                            </a:outerShdw>
                          </a:effectLst>
                          <a:latin typeface="Helvetica" pitchFamily="34" charset="0"/>
                          <a:cs typeface="Helvetica" pitchFamily="34" charset="0"/>
                        </a:rPr>
                        <a:t>€-pankit</a:t>
                      </a:r>
                      <a:r>
                        <a:rPr lang="fi-FI" sz="1600" b="1" u="none" dirty="0" smtClean="0">
                          <a:solidFill>
                            <a:srgbClr val="FFC000"/>
                          </a:solidFill>
                          <a:effectLst>
                            <a:outerShdw blurRad="38100" dist="38100" dir="2700000" algn="tl">
                              <a:srgbClr val="000000">
                                <a:alpha val="43137"/>
                              </a:srgbClr>
                            </a:outerShdw>
                          </a:effectLst>
                          <a:latin typeface="Helvetica" pitchFamily="34" charset="0"/>
                          <a:cs typeface="Helvetica" pitchFamily="34" charset="0"/>
                        </a:rPr>
                        <a:t> senior lainat</a:t>
                      </a:r>
                      <a:endParaRPr lang="en-US" sz="1600" b="1" u="none" dirty="0">
                        <a:solidFill>
                          <a:srgbClr val="FFC000"/>
                        </a:solidFill>
                        <a:effectLst>
                          <a:outerShdw blurRad="38100" dist="38100" dir="2700000" algn="tl">
                            <a:srgbClr val="000000">
                              <a:alpha val="43137"/>
                            </a:srgbClr>
                          </a:outerShdw>
                        </a:effectLst>
                        <a:latin typeface="Helvetica" pitchFamily="34" charset="0"/>
                        <a:cs typeface="Helvetica" pitchFamily="34" charset="0"/>
                      </a:endParaRPr>
                    </a:p>
                  </a:txBody>
                  <a:tcPr>
                    <a:solidFill>
                      <a:schemeClr val="accent3">
                        <a:lumMod val="20000"/>
                        <a:lumOff val="80000"/>
                      </a:schemeClr>
                    </a:solidFill>
                  </a:tcPr>
                </a:tc>
                <a:tc>
                  <a:txBody>
                    <a:bodyPr/>
                    <a:lstStyle/>
                    <a:p>
                      <a:pPr algn="r"/>
                      <a:r>
                        <a:rPr lang="fi-FI" sz="1600" dirty="0" smtClean="0">
                          <a:solidFill>
                            <a:schemeClr val="tx1"/>
                          </a:solidFill>
                        </a:rPr>
                        <a:t>4,54%</a:t>
                      </a:r>
                      <a:endParaRPr lang="en-US" sz="1600" dirty="0">
                        <a:solidFill>
                          <a:schemeClr val="tx1"/>
                        </a:solidFill>
                        <a:latin typeface="Helvetica" pitchFamily="34" charset="0"/>
                        <a:cs typeface="Helvetica" pitchFamily="34" charset="0"/>
                      </a:endParaRPr>
                    </a:p>
                  </a:txBody>
                  <a:tcPr>
                    <a:solidFill>
                      <a:schemeClr val="accent3">
                        <a:lumMod val="20000"/>
                        <a:lumOff val="80000"/>
                      </a:schemeClr>
                    </a:solidFill>
                  </a:tcPr>
                </a:tc>
              </a:tr>
              <a:tr h="616651">
                <a:tc>
                  <a:txBody>
                    <a:bodyPr/>
                    <a:lstStyle/>
                    <a:p>
                      <a:r>
                        <a:rPr lang="fi-FI" sz="1600" b="1" u="none" dirty="0" smtClean="0">
                          <a:solidFill>
                            <a:schemeClr val="accent4">
                              <a:lumMod val="60000"/>
                              <a:lumOff val="40000"/>
                            </a:schemeClr>
                          </a:solidFill>
                          <a:effectLst>
                            <a:outerShdw blurRad="38100" dist="38100" dir="2700000" algn="tl">
                              <a:srgbClr val="000000">
                                <a:alpha val="43137"/>
                              </a:srgbClr>
                            </a:outerShdw>
                          </a:effectLst>
                          <a:latin typeface="Helvetica" pitchFamily="34" charset="0"/>
                          <a:cs typeface="Helvetica" pitchFamily="34" charset="0"/>
                        </a:rPr>
                        <a:t>FTSE euro</a:t>
                      </a:r>
                      <a:r>
                        <a:rPr lang="fi-FI" sz="1600" b="1" u="none" baseline="0" dirty="0" smtClean="0">
                          <a:solidFill>
                            <a:schemeClr val="accent4">
                              <a:lumMod val="60000"/>
                              <a:lumOff val="40000"/>
                            </a:schemeClr>
                          </a:solidFill>
                          <a:effectLst>
                            <a:outerShdw blurRad="38100" dist="38100" dir="2700000" algn="tl">
                              <a:srgbClr val="000000">
                                <a:alpha val="43137"/>
                              </a:srgbClr>
                            </a:outerShdw>
                          </a:effectLst>
                          <a:latin typeface="Helvetica" pitchFamily="34" charset="0"/>
                          <a:cs typeface="Helvetica" pitchFamily="34" charset="0"/>
                        </a:rPr>
                        <a:t> yrityslainat</a:t>
                      </a:r>
                      <a:endParaRPr lang="en-US" sz="1600" b="1" u="none" dirty="0">
                        <a:solidFill>
                          <a:schemeClr val="accent4">
                            <a:lumMod val="60000"/>
                            <a:lumOff val="40000"/>
                          </a:schemeClr>
                        </a:solidFill>
                        <a:effectLst>
                          <a:outerShdw blurRad="38100" dist="38100" dir="2700000" algn="tl">
                            <a:srgbClr val="000000">
                              <a:alpha val="43137"/>
                            </a:srgbClr>
                          </a:outerShdw>
                        </a:effectLst>
                        <a:latin typeface="Helvetica" pitchFamily="34" charset="0"/>
                        <a:cs typeface="Helvetica" pitchFamily="34" charset="0"/>
                      </a:endParaRPr>
                    </a:p>
                  </a:txBody>
                  <a:tcPr>
                    <a:solidFill>
                      <a:schemeClr val="accent3">
                        <a:lumMod val="20000"/>
                        <a:lumOff val="80000"/>
                      </a:schemeClr>
                    </a:solidFill>
                  </a:tcPr>
                </a:tc>
                <a:tc>
                  <a:txBody>
                    <a:bodyPr/>
                    <a:lstStyle/>
                    <a:p>
                      <a:pPr algn="r"/>
                      <a:r>
                        <a:rPr lang="fi-FI" sz="1600" dirty="0" smtClean="0">
                          <a:solidFill>
                            <a:schemeClr val="tx1"/>
                          </a:solidFill>
                        </a:rPr>
                        <a:t>3,10%</a:t>
                      </a:r>
                      <a:endParaRPr lang="en-US" sz="1600" dirty="0">
                        <a:solidFill>
                          <a:schemeClr val="tx1"/>
                        </a:solidFill>
                        <a:latin typeface="Helvetica" pitchFamily="34" charset="0"/>
                        <a:cs typeface="Helvetica" pitchFamily="34" charset="0"/>
                      </a:endParaRPr>
                    </a:p>
                  </a:txBody>
                  <a:tcPr>
                    <a:solidFill>
                      <a:schemeClr val="accent3">
                        <a:lumMod val="20000"/>
                        <a:lumOff val="80000"/>
                      </a:schemeClr>
                    </a:solidFill>
                  </a:tcPr>
                </a:tc>
              </a:tr>
              <a:tr h="616651">
                <a:tc>
                  <a:txBody>
                    <a:bodyPr/>
                    <a:lstStyle/>
                    <a:p>
                      <a:r>
                        <a:rPr lang="fi-FI" sz="1600" b="1" u="none" dirty="0" smtClean="0">
                          <a:solidFill>
                            <a:srgbClr val="0070C0"/>
                          </a:solidFill>
                          <a:effectLst>
                            <a:outerShdw blurRad="38100" dist="38100" dir="2700000" algn="tl">
                              <a:srgbClr val="000000">
                                <a:alpha val="43137"/>
                              </a:srgbClr>
                            </a:outerShdw>
                          </a:effectLst>
                          <a:latin typeface="Helvetica" pitchFamily="34" charset="0"/>
                          <a:cs typeface="Helvetica" pitchFamily="34" charset="0"/>
                        </a:rPr>
                        <a:t>EFFAS euro valtionlainat</a:t>
                      </a:r>
                      <a:endParaRPr lang="en-US" sz="1600" b="1" u="none" dirty="0">
                        <a:solidFill>
                          <a:srgbClr val="0070C0"/>
                        </a:solidFill>
                        <a:effectLst>
                          <a:outerShdw blurRad="38100" dist="38100" dir="2700000" algn="tl">
                            <a:srgbClr val="000000">
                              <a:alpha val="43137"/>
                            </a:srgbClr>
                          </a:outerShdw>
                        </a:effectLst>
                        <a:latin typeface="Helvetica" pitchFamily="34" charset="0"/>
                        <a:cs typeface="Helvetica" pitchFamily="34" charset="0"/>
                      </a:endParaRPr>
                    </a:p>
                  </a:txBody>
                  <a:tcPr>
                    <a:solidFill>
                      <a:schemeClr val="accent3">
                        <a:lumMod val="20000"/>
                        <a:lumOff val="80000"/>
                      </a:schemeClr>
                    </a:solidFill>
                  </a:tcPr>
                </a:tc>
                <a:tc>
                  <a:txBody>
                    <a:bodyPr/>
                    <a:lstStyle/>
                    <a:p>
                      <a:pPr algn="r"/>
                      <a:r>
                        <a:rPr lang="fi-FI" sz="1600" baseline="0" dirty="0" smtClean="0">
                          <a:solidFill>
                            <a:srgbClr val="FF0000"/>
                          </a:solidFill>
                        </a:rPr>
                        <a:t> </a:t>
                      </a:r>
                      <a:r>
                        <a:rPr lang="fi-FI" sz="1600" baseline="0" dirty="0" smtClean="0">
                          <a:solidFill>
                            <a:schemeClr val="tx1"/>
                          </a:solidFill>
                        </a:rPr>
                        <a:t>1</a:t>
                      </a:r>
                      <a:r>
                        <a:rPr lang="fi-FI" sz="1600" dirty="0" smtClean="0">
                          <a:solidFill>
                            <a:schemeClr val="tx1"/>
                          </a:solidFill>
                        </a:rPr>
                        <a:t>,38%</a:t>
                      </a:r>
                      <a:endParaRPr lang="en-US" sz="1600" dirty="0">
                        <a:solidFill>
                          <a:schemeClr val="tx1"/>
                        </a:solidFill>
                        <a:latin typeface="Helvetica" pitchFamily="34" charset="0"/>
                        <a:cs typeface="Helvetica" pitchFamily="34" charset="0"/>
                      </a:endParaRPr>
                    </a:p>
                  </a:txBody>
                  <a:tcPr>
                    <a:solidFill>
                      <a:schemeClr val="accent3">
                        <a:lumMod val="20000"/>
                        <a:lumOff val="80000"/>
                      </a:schemeClr>
                    </a:solidFill>
                  </a:tcPr>
                </a:tc>
              </a:tr>
              <a:tr h="616651">
                <a:tc>
                  <a:txBody>
                    <a:bodyPr/>
                    <a:lstStyle/>
                    <a:p>
                      <a:r>
                        <a:rPr lang="fi-FI" sz="1600" b="1" u="none" dirty="0" smtClean="0">
                          <a:solidFill>
                            <a:srgbClr val="002060"/>
                          </a:solidFill>
                          <a:effectLst>
                            <a:outerShdw blurRad="38100" dist="38100" dir="2700000" algn="tl">
                              <a:srgbClr val="000000">
                                <a:alpha val="43137"/>
                              </a:srgbClr>
                            </a:outerShdw>
                          </a:effectLst>
                          <a:latin typeface="Helvetica" pitchFamily="34" charset="0"/>
                          <a:cs typeface="Helvetica" pitchFamily="34" charset="0"/>
                        </a:rPr>
                        <a:t>Euro </a:t>
                      </a:r>
                      <a:r>
                        <a:rPr lang="fi-FI" sz="1600" b="1" u="none" dirty="0" err="1" smtClean="0">
                          <a:solidFill>
                            <a:srgbClr val="002060"/>
                          </a:solidFill>
                          <a:effectLst>
                            <a:outerShdw blurRad="38100" dist="38100" dir="2700000" algn="tl">
                              <a:srgbClr val="000000">
                                <a:alpha val="43137"/>
                              </a:srgbClr>
                            </a:outerShdw>
                          </a:effectLst>
                          <a:latin typeface="Helvetica" pitchFamily="34" charset="0"/>
                          <a:cs typeface="Helvetica" pitchFamily="34" charset="0"/>
                        </a:rPr>
                        <a:t>Libor</a:t>
                      </a:r>
                      <a:r>
                        <a:rPr lang="fi-FI" sz="1600" b="1" u="none" dirty="0" smtClean="0">
                          <a:solidFill>
                            <a:srgbClr val="002060"/>
                          </a:solidFill>
                          <a:effectLst>
                            <a:outerShdw blurRad="38100" dist="38100" dir="2700000" algn="tl">
                              <a:srgbClr val="000000">
                                <a:alpha val="43137"/>
                              </a:srgbClr>
                            </a:outerShdw>
                          </a:effectLst>
                          <a:latin typeface="Helvetica" pitchFamily="34" charset="0"/>
                          <a:cs typeface="Helvetica" pitchFamily="34" charset="0"/>
                        </a:rPr>
                        <a:t> 12 kk</a:t>
                      </a:r>
                      <a:endParaRPr lang="en-US" sz="1600" b="1" u="none" dirty="0">
                        <a:solidFill>
                          <a:srgbClr val="002060"/>
                        </a:solidFill>
                        <a:effectLst>
                          <a:outerShdw blurRad="38100" dist="38100" dir="2700000" algn="tl">
                            <a:srgbClr val="000000">
                              <a:alpha val="43137"/>
                            </a:srgbClr>
                          </a:outerShdw>
                        </a:effectLst>
                        <a:latin typeface="Helvetica" pitchFamily="34" charset="0"/>
                        <a:cs typeface="Helvetica" pitchFamily="34" charset="0"/>
                      </a:endParaRPr>
                    </a:p>
                  </a:txBody>
                  <a:tcPr>
                    <a:solidFill>
                      <a:schemeClr val="accent3">
                        <a:lumMod val="20000"/>
                        <a:lumOff val="80000"/>
                      </a:schemeClr>
                    </a:solidFill>
                  </a:tcPr>
                </a:tc>
                <a:tc>
                  <a:txBody>
                    <a:bodyPr/>
                    <a:lstStyle/>
                    <a:p>
                      <a:pPr algn="r"/>
                      <a:r>
                        <a:rPr lang="fi-FI" sz="1600" dirty="0" smtClean="0">
                          <a:solidFill>
                            <a:schemeClr val="tx1"/>
                          </a:solidFill>
                        </a:rPr>
                        <a:t>   0,64%</a:t>
                      </a:r>
                      <a:endParaRPr lang="en-US" sz="1600" dirty="0">
                        <a:solidFill>
                          <a:schemeClr val="tx1"/>
                        </a:solidFill>
                        <a:latin typeface="Helvetica" pitchFamily="34" charset="0"/>
                        <a:cs typeface="Helvetica" pitchFamily="34" charset="0"/>
                      </a:endParaRPr>
                    </a:p>
                  </a:txBody>
                  <a:tcPr>
                    <a:solidFill>
                      <a:schemeClr val="accent3">
                        <a:lumMod val="20000"/>
                        <a:lumOff val="80000"/>
                      </a:schemeClr>
                    </a:solidFill>
                  </a:tcPr>
                </a:tc>
              </a:tr>
              <a:tr h="616651">
                <a:tc>
                  <a:txBody>
                    <a:bodyPr/>
                    <a:lstStyle/>
                    <a:p>
                      <a:r>
                        <a:rPr lang="fi-FI" sz="1600" b="1" u="none" dirty="0" smtClean="0">
                          <a:solidFill>
                            <a:srgbClr val="FF0000"/>
                          </a:solidFill>
                          <a:effectLst>
                            <a:outerShdw blurRad="38100" dist="38100" dir="2700000" algn="tl">
                              <a:srgbClr val="000000">
                                <a:alpha val="43137"/>
                              </a:srgbClr>
                            </a:outerShdw>
                          </a:effectLst>
                          <a:latin typeface="Helvetica" pitchFamily="34" charset="0"/>
                          <a:cs typeface="Helvetica" pitchFamily="34" charset="0"/>
                        </a:rPr>
                        <a:t>JPM</a:t>
                      </a:r>
                      <a:r>
                        <a:rPr lang="fi-FI" sz="1600" b="1" u="none" baseline="0" dirty="0" smtClean="0">
                          <a:solidFill>
                            <a:srgbClr val="FF0000"/>
                          </a:solidFill>
                          <a:effectLst>
                            <a:outerShdw blurRad="38100" dist="38100" dir="2700000" algn="tl">
                              <a:srgbClr val="000000">
                                <a:alpha val="43137"/>
                              </a:srgbClr>
                            </a:outerShdw>
                          </a:effectLst>
                          <a:latin typeface="Helvetica" pitchFamily="34" charset="0"/>
                          <a:cs typeface="Helvetica" pitchFamily="34" charset="0"/>
                        </a:rPr>
                        <a:t> k</a:t>
                      </a:r>
                      <a:r>
                        <a:rPr lang="fi-FI" sz="1600" b="1" u="none" dirty="0" smtClean="0">
                          <a:solidFill>
                            <a:srgbClr val="FF0000"/>
                          </a:solidFill>
                          <a:effectLst>
                            <a:outerShdw blurRad="38100" dist="38100" dir="2700000" algn="tl">
                              <a:srgbClr val="000000">
                                <a:alpha val="43137"/>
                              </a:srgbClr>
                            </a:outerShdw>
                          </a:effectLst>
                          <a:latin typeface="Helvetica" pitchFamily="34" charset="0"/>
                          <a:cs typeface="Helvetica" pitchFamily="34" charset="0"/>
                        </a:rPr>
                        <a:t>ehittyvät markkinat</a:t>
                      </a:r>
                      <a:endParaRPr lang="en-US" sz="1600" b="1" u="none" dirty="0">
                        <a:solidFill>
                          <a:srgbClr val="FF0000"/>
                        </a:solidFill>
                        <a:effectLst>
                          <a:outerShdw blurRad="38100" dist="38100" dir="2700000" algn="tl">
                            <a:srgbClr val="000000">
                              <a:alpha val="43137"/>
                            </a:srgbClr>
                          </a:outerShdw>
                        </a:effectLst>
                        <a:latin typeface="Helvetica" pitchFamily="34" charset="0"/>
                        <a:cs typeface="Helvetica" pitchFamily="34" charset="0"/>
                      </a:endParaRPr>
                    </a:p>
                  </a:txBody>
                  <a:tcPr>
                    <a:solidFill>
                      <a:schemeClr val="accent3">
                        <a:lumMod val="20000"/>
                        <a:lumOff val="80000"/>
                      </a:schemeClr>
                    </a:solidFill>
                  </a:tcPr>
                </a:tc>
                <a:tc>
                  <a:txBody>
                    <a:bodyPr/>
                    <a:lstStyle/>
                    <a:p>
                      <a:pPr algn="r"/>
                      <a:r>
                        <a:rPr lang="fi-FI" sz="1600" b="1" dirty="0" smtClean="0">
                          <a:solidFill>
                            <a:srgbClr val="FF0000"/>
                          </a:solidFill>
                        </a:rPr>
                        <a:t>-4,48%</a:t>
                      </a:r>
                      <a:endParaRPr lang="en-US" sz="1600" b="1" dirty="0">
                        <a:solidFill>
                          <a:srgbClr val="FF0000"/>
                        </a:solidFill>
                        <a:latin typeface="Helvetica" pitchFamily="34" charset="0"/>
                        <a:cs typeface="Helvetica" pitchFamily="34" charset="0"/>
                      </a:endParaRPr>
                    </a:p>
                  </a:txBody>
                  <a:tcPr>
                    <a:solidFill>
                      <a:schemeClr val="accent3">
                        <a:lumMod val="20000"/>
                        <a:lumOff val="80000"/>
                      </a:schemeClr>
                    </a:solidFill>
                  </a:tcPr>
                </a:tc>
              </a:tr>
            </a:tbl>
          </a:graphicData>
        </a:graphic>
      </p:graphicFrame>
      <p:sp>
        <p:nvSpPr>
          <p:cNvPr id="7" name="TextBox 6"/>
          <p:cNvSpPr txBox="1"/>
          <p:nvPr/>
        </p:nvSpPr>
        <p:spPr>
          <a:xfrm>
            <a:off x="179512" y="6178180"/>
            <a:ext cx="6433724" cy="507831"/>
          </a:xfrm>
          <a:prstGeom prst="rect">
            <a:avLst/>
          </a:prstGeom>
          <a:noFill/>
        </p:spPr>
        <p:txBody>
          <a:bodyPr wrap="square" rtlCol="0">
            <a:spAutoFit/>
          </a:bodyPr>
          <a:lstStyle/>
          <a:p>
            <a:r>
              <a:rPr lang="en-US" sz="900" dirty="0">
                <a:latin typeface="Helvetica" pitchFamily="34" charset="0"/>
                <a:cs typeface="Helvetica" pitchFamily="34" charset="0"/>
              </a:rPr>
              <a:t>JPM Emerging </a:t>
            </a:r>
            <a:r>
              <a:rPr lang="en-US" sz="900" dirty="0" err="1">
                <a:latin typeface="Helvetica" pitchFamily="34" charset="0"/>
                <a:cs typeface="Helvetica" pitchFamily="34" charset="0"/>
              </a:rPr>
              <a:t>Mkts</a:t>
            </a:r>
            <a:r>
              <a:rPr lang="en-US" sz="900" dirty="0">
                <a:latin typeface="Helvetica" pitchFamily="34" charset="0"/>
                <a:cs typeface="Helvetica" pitchFamily="34" charset="0"/>
              </a:rPr>
              <a:t> core(</a:t>
            </a:r>
            <a:r>
              <a:rPr lang="en-US" sz="900" dirty="0" err="1">
                <a:latin typeface="Helvetica" pitchFamily="34" charset="0"/>
                <a:cs typeface="Helvetica" pitchFamily="34" charset="0"/>
              </a:rPr>
              <a:t>eurosuojattu</a:t>
            </a:r>
            <a:r>
              <a:rPr lang="en-US" sz="900" dirty="0">
                <a:latin typeface="Helvetica" pitchFamily="34" charset="0"/>
                <a:cs typeface="Helvetica" pitchFamily="34" charset="0"/>
              </a:rPr>
              <a:t>) = </a:t>
            </a:r>
            <a:r>
              <a:rPr lang="en-US" sz="900" dirty="0" err="1">
                <a:latin typeface="Helvetica" pitchFamily="34" charset="0"/>
                <a:cs typeface="Helvetica" pitchFamily="34" charset="0"/>
              </a:rPr>
              <a:t>kehittyvien</a:t>
            </a:r>
            <a:r>
              <a:rPr lang="en-US" sz="900" dirty="0">
                <a:latin typeface="Helvetica" pitchFamily="34" charset="0"/>
                <a:cs typeface="Helvetica" pitchFamily="34" charset="0"/>
              </a:rPr>
              <a:t> maiden </a:t>
            </a:r>
            <a:r>
              <a:rPr lang="en-US" sz="900" dirty="0" err="1">
                <a:latin typeface="Helvetica" pitchFamily="34" charset="0"/>
                <a:cs typeface="Helvetica" pitchFamily="34" charset="0"/>
              </a:rPr>
              <a:t>jvk:t</a:t>
            </a:r>
            <a:r>
              <a:rPr lang="en-US" sz="900" dirty="0">
                <a:latin typeface="Helvetica" pitchFamily="34" charset="0"/>
                <a:cs typeface="Helvetica" pitchFamily="34" charset="0"/>
              </a:rPr>
              <a:t>, EFFAS euro bond liquid = euro </a:t>
            </a:r>
            <a:r>
              <a:rPr lang="en-US" sz="900" dirty="0" err="1">
                <a:latin typeface="Helvetica" pitchFamily="34" charset="0"/>
                <a:cs typeface="Helvetica" pitchFamily="34" charset="0"/>
              </a:rPr>
              <a:t>ydinalueiden</a:t>
            </a:r>
            <a:r>
              <a:rPr lang="en-US" sz="900" dirty="0">
                <a:latin typeface="Helvetica" pitchFamily="34" charset="0"/>
                <a:cs typeface="Helvetica" pitchFamily="34" charset="0"/>
              </a:rPr>
              <a:t> </a:t>
            </a:r>
            <a:r>
              <a:rPr lang="en-US" sz="900" dirty="0" err="1">
                <a:latin typeface="Helvetica" pitchFamily="34" charset="0"/>
                <a:cs typeface="Helvetica" pitchFamily="34" charset="0"/>
              </a:rPr>
              <a:t>valtionlainat</a:t>
            </a:r>
            <a:r>
              <a:rPr lang="en-US" sz="900" dirty="0">
                <a:latin typeface="Helvetica" pitchFamily="34" charset="0"/>
                <a:cs typeface="Helvetica" pitchFamily="34" charset="0"/>
              </a:rPr>
              <a:t>, FTSE euro corporate liquid = investment grade </a:t>
            </a:r>
            <a:r>
              <a:rPr lang="en-US" sz="900" dirty="0" err="1">
                <a:latin typeface="Helvetica" pitchFamily="34" charset="0"/>
                <a:cs typeface="Helvetica" pitchFamily="34" charset="0"/>
              </a:rPr>
              <a:t>yrityslainat</a:t>
            </a:r>
            <a:r>
              <a:rPr lang="en-US" sz="900" dirty="0">
                <a:latin typeface="Helvetica" pitchFamily="34" charset="0"/>
                <a:cs typeface="Helvetica" pitchFamily="34" charset="0"/>
              </a:rPr>
              <a:t> </a:t>
            </a:r>
            <a:r>
              <a:rPr lang="en-US" sz="900" dirty="0" err="1">
                <a:latin typeface="Helvetica" pitchFamily="34" charset="0"/>
                <a:cs typeface="Helvetica" pitchFamily="34" charset="0"/>
              </a:rPr>
              <a:t>ilman</a:t>
            </a:r>
            <a:r>
              <a:rPr lang="en-US" sz="900" dirty="0">
                <a:latin typeface="Helvetica" pitchFamily="34" charset="0"/>
                <a:cs typeface="Helvetica" pitchFamily="34" charset="0"/>
              </a:rPr>
              <a:t> </a:t>
            </a:r>
            <a:r>
              <a:rPr lang="en-US" sz="900" dirty="0" err="1">
                <a:latin typeface="Helvetica" pitchFamily="34" charset="0"/>
                <a:cs typeface="Helvetica" pitchFamily="34" charset="0"/>
              </a:rPr>
              <a:t>pankkeja</a:t>
            </a:r>
            <a:r>
              <a:rPr lang="en-US" sz="900" dirty="0">
                <a:latin typeface="Helvetica" pitchFamily="34" charset="0"/>
                <a:cs typeface="Helvetica" pitchFamily="34" charset="0"/>
              </a:rPr>
              <a:t>, </a:t>
            </a:r>
            <a:r>
              <a:rPr lang="en-US" sz="900" dirty="0" err="1">
                <a:latin typeface="Helvetica" pitchFamily="34" charset="0"/>
                <a:cs typeface="Helvetica" pitchFamily="34" charset="0"/>
              </a:rPr>
              <a:t>iBoxx</a:t>
            </a:r>
            <a:r>
              <a:rPr lang="en-US" sz="900" dirty="0">
                <a:latin typeface="Helvetica" pitchFamily="34" charset="0"/>
                <a:cs typeface="Helvetica" pitchFamily="34" charset="0"/>
              </a:rPr>
              <a:t> euro liquid high yield = high yield-</a:t>
            </a:r>
            <a:r>
              <a:rPr lang="en-US" sz="900" dirty="0" err="1">
                <a:latin typeface="Helvetica" pitchFamily="34" charset="0"/>
                <a:cs typeface="Helvetica" pitchFamily="34" charset="0"/>
              </a:rPr>
              <a:t>lainat</a:t>
            </a:r>
            <a:r>
              <a:rPr lang="en-US" sz="900" dirty="0">
                <a:latin typeface="Helvetica" pitchFamily="34" charset="0"/>
                <a:cs typeface="Helvetica" pitchFamily="34" charset="0"/>
              </a:rPr>
              <a:t>, </a:t>
            </a:r>
            <a:r>
              <a:rPr lang="en-US" sz="900" dirty="0" err="1">
                <a:latin typeface="Helvetica" pitchFamily="34" charset="0"/>
                <a:cs typeface="Helvetica" pitchFamily="34" charset="0"/>
              </a:rPr>
              <a:t>iBoxx</a:t>
            </a:r>
            <a:r>
              <a:rPr lang="en-US" sz="900" dirty="0">
                <a:latin typeface="Helvetica" pitchFamily="34" charset="0"/>
                <a:cs typeface="Helvetica" pitchFamily="34" charset="0"/>
              </a:rPr>
              <a:t> €-Banks senior = </a:t>
            </a:r>
            <a:r>
              <a:rPr lang="en-US" sz="900" dirty="0" err="1">
                <a:latin typeface="Helvetica" pitchFamily="34" charset="0"/>
                <a:cs typeface="Helvetica" pitchFamily="34" charset="0"/>
              </a:rPr>
              <a:t>europankkien</a:t>
            </a:r>
            <a:r>
              <a:rPr lang="en-US" sz="900" dirty="0">
                <a:latin typeface="Helvetica" pitchFamily="34" charset="0"/>
                <a:cs typeface="Helvetica" pitchFamily="34" charset="0"/>
              </a:rPr>
              <a:t> </a:t>
            </a:r>
            <a:r>
              <a:rPr lang="en-US" sz="900" dirty="0" err="1">
                <a:latin typeface="Helvetica" pitchFamily="34" charset="0"/>
                <a:cs typeface="Helvetica" pitchFamily="34" charset="0"/>
              </a:rPr>
              <a:t>velkakirjat</a:t>
            </a:r>
            <a:r>
              <a:rPr lang="en-US" sz="900" dirty="0">
                <a:latin typeface="Helvetica" pitchFamily="34" charset="0"/>
                <a:cs typeface="Helvetica" pitchFamily="34" charset="0"/>
              </a:rPr>
              <a:t>, Euro </a:t>
            </a:r>
            <a:r>
              <a:rPr lang="en-US" sz="900" dirty="0" err="1">
                <a:latin typeface="Helvetica" pitchFamily="34" charset="0"/>
                <a:cs typeface="Helvetica" pitchFamily="34" charset="0"/>
              </a:rPr>
              <a:t>libor</a:t>
            </a:r>
            <a:r>
              <a:rPr lang="en-US" sz="900" dirty="0">
                <a:latin typeface="Helvetica" pitchFamily="34" charset="0"/>
                <a:cs typeface="Helvetica" pitchFamily="34" charset="0"/>
              </a:rPr>
              <a:t> 12 </a:t>
            </a:r>
            <a:r>
              <a:rPr lang="en-US" sz="900" dirty="0" err="1">
                <a:latin typeface="Helvetica" pitchFamily="34" charset="0"/>
                <a:cs typeface="Helvetica" pitchFamily="34" charset="0"/>
              </a:rPr>
              <a:t>kk</a:t>
            </a:r>
            <a:r>
              <a:rPr lang="en-US" sz="900" dirty="0">
                <a:latin typeface="Helvetica" pitchFamily="34" charset="0"/>
                <a:cs typeface="Helvetica" pitchFamily="34" charset="0"/>
              </a:rPr>
              <a:t> = 12 </a:t>
            </a:r>
            <a:r>
              <a:rPr lang="en-US" sz="900" dirty="0" err="1">
                <a:latin typeface="Helvetica" pitchFamily="34" charset="0"/>
                <a:cs typeface="Helvetica" pitchFamily="34" charset="0"/>
              </a:rPr>
              <a:t>kuukauden</a:t>
            </a:r>
            <a:r>
              <a:rPr lang="en-US" sz="900" dirty="0">
                <a:latin typeface="Helvetica" pitchFamily="34" charset="0"/>
                <a:cs typeface="Helvetica" pitchFamily="34" charset="0"/>
              </a:rPr>
              <a:t> </a:t>
            </a:r>
            <a:r>
              <a:rPr lang="en-US" sz="900" dirty="0" err="1">
                <a:latin typeface="Helvetica" pitchFamily="34" charset="0"/>
                <a:cs typeface="Helvetica" pitchFamily="34" charset="0"/>
              </a:rPr>
              <a:t>euribortuotto</a:t>
            </a:r>
            <a:r>
              <a:rPr lang="en-US" sz="900" dirty="0">
                <a:latin typeface="Helvetica" pitchFamily="34" charset="0"/>
                <a:cs typeface="Helvetica" pitchFamily="34" charset="0"/>
              </a:rPr>
              <a:t> </a:t>
            </a:r>
          </a:p>
        </p:txBody>
      </p:sp>
      <p:sp>
        <p:nvSpPr>
          <p:cNvPr id="2" name="TextBox 1"/>
          <p:cNvSpPr txBox="1"/>
          <p:nvPr/>
        </p:nvSpPr>
        <p:spPr>
          <a:xfrm>
            <a:off x="179512" y="654788"/>
            <a:ext cx="8717908" cy="1323439"/>
          </a:xfrm>
          <a:prstGeom prst="rect">
            <a:avLst/>
          </a:prstGeom>
          <a:noFill/>
        </p:spPr>
        <p:txBody>
          <a:bodyPr wrap="square" rtlCol="0">
            <a:spAutoFit/>
          </a:bodyPr>
          <a:lstStyle/>
          <a:p>
            <a:pPr marL="285750" indent="-285750">
              <a:buFont typeface="Wingdings" pitchFamily="2" charset="2"/>
              <a:buChar char="§"/>
            </a:pPr>
            <a:r>
              <a:rPr lang="fi-FI" sz="1600" dirty="0" smtClean="0">
                <a:latin typeface="Helvetica" pitchFamily="34" charset="0"/>
                <a:cs typeface="Helvetica" pitchFamily="34" charset="0"/>
              </a:rPr>
              <a:t>Markkinoilla ollut kova kysyntä mille tahansa korkotuotolle – riski unohtui?</a:t>
            </a:r>
          </a:p>
          <a:p>
            <a:pPr marL="285750" indent="-285750">
              <a:buFont typeface="Wingdings" pitchFamily="2" charset="2"/>
              <a:buChar char="§"/>
            </a:pPr>
            <a:r>
              <a:rPr lang="fi-FI" sz="1600" dirty="0" smtClean="0">
                <a:latin typeface="Helvetica" pitchFamily="34" charset="0"/>
                <a:cs typeface="Helvetica" pitchFamily="34" charset="0"/>
              </a:rPr>
              <a:t>Kehittyvien markkinoiden lainat menettivät nopeasti arvoaan – hinnoitellaan USA:n valtionlainojen päälle ja USA:n korot nousevat </a:t>
            </a:r>
            <a:r>
              <a:rPr lang="fi-FI" sz="1600" dirty="0">
                <a:latin typeface="Helvetica" pitchFamily="34" charset="0"/>
                <a:cs typeface="Helvetica" pitchFamily="34" charset="0"/>
              </a:rPr>
              <a:t>=</a:t>
            </a:r>
            <a:r>
              <a:rPr lang="fi-FI" sz="1600" dirty="0" smtClean="0">
                <a:latin typeface="Helvetica" pitchFamily="34" charset="0"/>
                <a:cs typeface="Helvetica" pitchFamily="34" charset="0"/>
              </a:rPr>
              <a:t> arvo laski rajusti</a:t>
            </a:r>
          </a:p>
          <a:p>
            <a:pPr marL="285750" indent="-285750">
              <a:buFont typeface="Wingdings" pitchFamily="2" charset="2"/>
              <a:buChar char="§"/>
            </a:pPr>
            <a:r>
              <a:rPr lang="fi-FI" sz="1600" dirty="0" smtClean="0">
                <a:latin typeface="Helvetica" pitchFamily="34" charset="0"/>
                <a:cs typeface="Helvetica" pitchFamily="34" charset="0"/>
              </a:rPr>
              <a:t>Valtionlainojen korkojen voi olettaa jatkavan nousuaan kun USA:n talous jatkaa kasvuaan – </a:t>
            </a:r>
            <a:r>
              <a:rPr lang="fi-FI" sz="1600" dirty="0" err="1" smtClean="0">
                <a:latin typeface="Helvetica" pitchFamily="34" charset="0"/>
                <a:cs typeface="Helvetica" pitchFamily="34" charset="0"/>
              </a:rPr>
              <a:t>korkomarkkina</a:t>
            </a:r>
            <a:r>
              <a:rPr lang="fi-FI" sz="1600" dirty="0" smtClean="0">
                <a:latin typeface="Helvetica" pitchFamily="34" charset="0"/>
                <a:cs typeface="Helvetica" pitchFamily="34" charset="0"/>
              </a:rPr>
              <a:t> hinnoittelee hiljalleen </a:t>
            </a:r>
            <a:r>
              <a:rPr lang="fi-FI" sz="1600" dirty="0">
                <a:latin typeface="Helvetica" pitchFamily="34" charset="0"/>
                <a:cs typeface="Helvetica" pitchFamily="34" charset="0"/>
              </a:rPr>
              <a:t>nousukautta </a:t>
            </a:r>
            <a:r>
              <a:rPr lang="fi-FI" sz="1600" dirty="0" smtClean="0">
                <a:latin typeface="Helvetica" pitchFamily="34" charset="0"/>
                <a:cs typeface="Helvetica" pitchFamily="34" charset="0"/>
              </a:rPr>
              <a:t>maailmantalouteen</a:t>
            </a:r>
            <a:endParaRPr lang="en-US" sz="1600" dirty="0">
              <a:latin typeface="Helvetica" pitchFamily="34" charset="0"/>
              <a:cs typeface="Helvetica"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609" y="2260600"/>
            <a:ext cx="5270114" cy="387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87746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35</a:t>
            </a:fld>
            <a:endParaRPr lang="fi-FI" dirty="0"/>
          </a:p>
        </p:txBody>
      </p:sp>
      <p:sp>
        <p:nvSpPr>
          <p:cNvPr id="3" name="Tekstiruutu 2"/>
          <p:cNvSpPr txBox="1"/>
          <p:nvPr/>
        </p:nvSpPr>
        <p:spPr>
          <a:xfrm>
            <a:off x="557742" y="677333"/>
            <a:ext cx="8523487" cy="461665"/>
          </a:xfrm>
          <a:prstGeom prst="rect">
            <a:avLst/>
          </a:prstGeom>
          <a:noFill/>
        </p:spPr>
        <p:txBody>
          <a:bodyPr wrap="none" rtlCol="0">
            <a:spAutoFit/>
          </a:bodyPr>
          <a:lstStyle/>
          <a:p>
            <a:r>
              <a:rPr lang="fi-FI" sz="2400" b="1" dirty="0" smtClean="0">
                <a:latin typeface="Helvetica" pitchFamily="34" charset="0"/>
                <a:cs typeface="Helvetica" pitchFamily="34" charset="0"/>
              </a:rPr>
              <a:t>USA:n 10-vuotisen valtionlainan korko on alkanut nousta</a:t>
            </a:r>
            <a:endParaRPr lang="fi-FI" sz="2400" b="1" dirty="0">
              <a:latin typeface="Helvetica" pitchFamily="34" charset="0"/>
              <a:cs typeface="Helvetica" pitchFamily="34" charset="0"/>
            </a:endParaRPr>
          </a:p>
        </p:txBody>
      </p:sp>
      <p:sp>
        <p:nvSpPr>
          <p:cNvPr id="4" name="Tekstiruutu 3"/>
          <p:cNvSpPr txBox="1"/>
          <p:nvPr/>
        </p:nvSpPr>
        <p:spPr>
          <a:xfrm>
            <a:off x="638326" y="1283091"/>
            <a:ext cx="8442903" cy="1477328"/>
          </a:xfrm>
          <a:prstGeom prst="rect">
            <a:avLst/>
          </a:prstGeom>
          <a:noFill/>
        </p:spPr>
        <p:txBody>
          <a:bodyPr wrap="square" rtlCol="0">
            <a:spAutoFit/>
          </a:bodyPr>
          <a:lstStyle/>
          <a:p>
            <a:pPr marL="285750" indent="-285750">
              <a:buFont typeface="Wingdings" pitchFamily="2" charset="2"/>
              <a:buChar char="§"/>
            </a:pPr>
            <a:r>
              <a:rPr lang="fi-FI" dirty="0" smtClean="0"/>
              <a:t>100 </a:t>
            </a:r>
            <a:r>
              <a:rPr lang="fi-FI" dirty="0" err="1" smtClean="0"/>
              <a:t>bps</a:t>
            </a:r>
            <a:r>
              <a:rPr lang="fi-FI" dirty="0" smtClean="0"/>
              <a:t> lisää kuudessa viikossa </a:t>
            </a:r>
            <a:r>
              <a:rPr lang="fi-FI" dirty="0" err="1" smtClean="0"/>
              <a:t>huhti-toukokuussa</a:t>
            </a:r>
            <a:r>
              <a:rPr lang="fi-FI" dirty="0" smtClean="0"/>
              <a:t>; säikäytti velalla sijoittajia</a:t>
            </a:r>
          </a:p>
          <a:p>
            <a:pPr marL="285750" indent="-285750">
              <a:buFont typeface="Wingdings" pitchFamily="2" charset="2"/>
              <a:buChar char="§"/>
            </a:pPr>
            <a:r>
              <a:rPr lang="fi-FI" dirty="0" smtClean="0"/>
              <a:t>Työllisyyden odotuksia nopeampi paraneminen USA:ssa voi nostaa korkoja lisää. </a:t>
            </a:r>
            <a:r>
              <a:rPr lang="fi-FI" dirty="0" err="1" smtClean="0"/>
              <a:t>FED:in</a:t>
            </a:r>
            <a:r>
              <a:rPr lang="fi-FI" dirty="0" smtClean="0"/>
              <a:t> elvytyspolitiikka sidottu yli 6,5% työttömyyteen tai alle 2,5% inflaatioon</a:t>
            </a:r>
          </a:p>
          <a:p>
            <a:pPr marL="285750" indent="-285750">
              <a:buFont typeface="Wingdings" pitchFamily="2" charset="2"/>
              <a:buChar char="§"/>
            </a:pPr>
            <a:r>
              <a:rPr lang="fi-FI" dirty="0" smtClean="0"/>
              <a:t>Hyppäys koroissa voisi laukaista paniikin korkomarkkinoilla </a:t>
            </a:r>
          </a:p>
          <a:p>
            <a:pPr marL="285750" indent="-285750">
              <a:buFont typeface="Wingdings" pitchFamily="2" charset="2"/>
              <a:buChar char="§"/>
            </a:pPr>
            <a:r>
              <a:rPr lang="fi-FI" dirty="0" smtClean="0"/>
              <a:t>Edellinen ”</a:t>
            </a:r>
            <a:r>
              <a:rPr lang="fi-FI" dirty="0" err="1" smtClean="0"/>
              <a:t>bondipaniikki</a:t>
            </a:r>
            <a:r>
              <a:rPr lang="fi-FI" dirty="0" smtClean="0"/>
              <a:t>” 1994</a:t>
            </a:r>
            <a:endParaRPr lang="fi-FI" dirty="0"/>
          </a:p>
        </p:txBody>
      </p:sp>
      <p:sp>
        <p:nvSpPr>
          <p:cNvPr id="7" name="Text Box 11"/>
          <p:cNvSpPr txBox="1">
            <a:spLocks noChangeArrowheads="1"/>
          </p:cNvSpPr>
          <p:nvPr/>
        </p:nvSpPr>
        <p:spPr bwMode="auto">
          <a:xfrm>
            <a:off x="638326" y="2727638"/>
            <a:ext cx="5287234" cy="369332"/>
          </a:xfrm>
          <a:prstGeom prst="rect">
            <a:avLst/>
          </a:prstGeom>
          <a:extLst/>
        </p:spPr>
        <p:style>
          <a:lnRef idx="1">
            <a:schemeClr val="accent3"/>
          </a:lnRef>
          <a:fillRef idx="3">
            <a:schemeClr val="accent3"/>
          </a:fillRef>
          <a:effectRef idx="2">
            <a:schemeClr val="accent3"/>
          </a:effectRef>
          <a:fontRef idx="minor">
            <a:schemeClr val="lt1"/>
          </a:fontRef>
        </p:style>
        <p:txBody>
          <a:bodyPr wrap="square">
            <a:spAutoFit/>
          </a:bodyPr>
          <a:lstStyle>
            <a:lvl1pPr marL="342900" indent="-342900" algn="l" defTabSz="457200" rtl="0" eaLnBrk="0" latinLnBrk="0" hangingPunct="0">
              <a:spcBef>
                <a:spcPct val="20000"/>
              </a:spcBef>
              <a:buFont typeface="Arial"/>
              <a:buChar char="•"/>
              <a:defRPr sz="3200" kern="1200">
                <a:solidFill>
                  <a:schemeClr val="tx1"/>
                </a:solidFill>
                <a:latin typeface="Arial" pitchFamily="34" charset="0"/>
                <a:ea typeface="+mn-ea"/>
                <a:cs typeface="+mn-cs"/>
              </a:defRPr>
            </a:lvl1pPr>
            <a:lvl2pPr marL="742950" indent="-285750" algn="l" defTabSz="457200" rtl="0" eaLnBrk="0" latinLnBrk="0" hangingPunct="0">
              <a:spcBef>
                <a:spcPct val="20000"/>
              </a:spcBef>
              <a:buFont typeface="Arial"/>
              <a:buChar char="–"/>
              <a:defRPr sz="2800" kern="1200">
                <a:solidFill>
                  <a:schemeClr val="tx1"/>
                </a:solidFill>
                <a:latin typeface="Arial" pitchFamily="34" charset="0"/>
                <a:ea typeface="+mn-ea"/>
                <a:cs typeface="+mn-cs"/>
              </a:defRPr>
            </a:lvl2pPr>
            <a:lvl3pPr marL="1143000" indent="-228600" algn="l" defTabSz="457200" rtl="0" eaLnBrk="0" latinLnBrk="0" hangingPunct="0">
              <a:spcBef>
                <a:spcPct val="20000"/>
              </a:spcBef>
              <a:buFont typeface="Arial"/>
              <a:buChar char="•"/>
              <a:defRPr sz="2400" kern="1200">
                <a:solidFill>
                  <a:schemeClr val="tx1"/>
                </a:solidFill>
                <a:latin typeface="Arial" pitchFamily="34" charset="0"/>
                <a:ea typeface="+mn-ea"/>
                <a:cs typeface="+mn-cs"/>
              </a:defRPr>
            </a:lvl3pPr>
            <a:lvl4pPr marL="1600200" indent="-228600" algn="l" defTabSz="457200" rtl="0" eaLnBrk="0" latinLnBrk="0" hangingPunct="0">
              <a:spcBef>
                <a:spcPct val="20000"/>
              </a:spcBef>
              <a:buFont typeface="Arial"/>
              <a:buChar char="–"/>
              <a:defRPr sz="2000" kern="1200">
                <a:solidFill>
                  <a:schemeClr val="tx1"/>
                </a:solidFill>
                <a:latin typeface="Arial" pitchFamily="34" charset="0"/>
                <a:ea typeface="+mn-ea"/>
                <a:cs typeface="+mn-cs"/>
              </a:defRPr>
            </a:lvl4pPr>
            <a:lvl5pPr marL="2057400" indent="-228600" algn="l" defTabSz="457200" rtl="0" eaLnBrk="0" latinLnBrk="0" hangingPunct="0">
              <a:spcBef>
                <a:spcPct val="20000"/>
              </a:spcBef>
              <a:buFont typeface="Arial"/>
              <a:buChar char="»"/>
              <a:defRPr sz="2000" kern="1200">
                <a:solidFill>
                  <a:schemeClr val="tx1"/>
                </a:solidFill>
                <a:latin typeface="Arial" pitchFamily="34" charset="0"/>
                <a:ea typeface="+mn-ea"/>
                <a:cs typeface="+mn-cs"/>
              </a:defRPr>
            </a:lvl5pPr>
            <a:lvl6pPr marL="25146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6pPr>
            <a:lvl7pPr marL="29718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7pPr>
            <a:lvl8pPr marL="34290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8pPr>
            <a:lvl9pPr marL="38862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9pPr>
          </a:lstStyle>
          <a:p>
            <a:pPr marL="0" indent="0" eaLnBrk="1" hangingPunct="1">
              <a:buFont typeface="Arial"/>
              <a:buNone/>
            </a:pPr>
            <a:r>
              <a:rPr lang="fi-FI" sz="1800" dirty="0" smtClean="0"/>
              <a:t>USA:n 10v valtionlainan korko 10v ajalta</a:t>
            </a:r>
            <a:endParaRPr lang="fi-FI"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326" y="3096970"/>
            <a:ext cx="5313989" cy="3335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66689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36</a:t>
            </a:fld>
            <a:endParaRPr lang="fi-FI" dirty="0"/>
          </a:p>
        </p:txBody>
      </p:sp>
      <p:sp>
        <p:nvSpPr>
          <p:cNvPr id="3" name="Tekstiruutu 2"/>
          <p:cNvSpPr txBox="1"/>
          <p:nvPr/>
        </p:nvSpPr>
        <p:spPr>
          <a:xfrm>
            <a:off x="552891" y="244548"/>
            <a:ext cx="8208337" cy="400110"/>
          </a:xfrm>
          <a:prstGeom prst="rect">
            <a:avLst/>
          </a:prstGeom>
          <a:noFill/>
        </p:spPr>
        <p:txBody>
          <a:bodyPr wrap="square" rtlCol="0">
            <a:spAutoFit/>
          </a:bodyPr>
          <a:lstStyle/>
          <a:p>
            <a:r>
              <a:rPr lang="fi-FI" sz="2000" b="1" dirty="0" smtClean="0">
                <a:latin typeface="Helvetica" pitchFamily="34" charset="0"/>
                <a:cs typeface="Helvetica" pitchFamily="34" charset="0"/>
              </a:rPr>
              <a:t>Saksan ja USA:n korkoero ei 80-luvun jälkeen ole ollut yli 1,5%</a:t>
            </a:r>
            <a:endParaRPr lang="fi-FI" sz="2000" b="1" dirty="0">
              <a:latin typeface="Helvetica" pitchFamily="34" charset="0"/>
              <a:cs typeface="Helvetica"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892" y="2222205"/>
            <a:ext cx="8282764" cy="3957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11"/>
          <p:cNvSpPr txBox="1">
            <a:spLocks noChangeArrowheads="1"/>
          </p:cNvSpPr>
          <p:nvPr/>
        </p:nvSpPr>
        <p:spPr bwMode="auto">
          <a:xfrm>
            <a:off x="552892" y="1838328"/>
            <a:ext cx="8282764" cy="369332"/>
          </a:xfrm>
          <a:prstGeom prst="rect">
            <a:avLst/>
          </a:prstGeom>
          <a:extLst/>
        </p:spPr>
        <p:style>
          <a:lnRef idx="1">
            <a:schemeClr val="accent3"/>
          </a:lnRef>
          <a:fillRef idx="3">
            <a:schemeClr val="accent3"/>
          </a:fillRef>
          <a:effectRef idx="2">
            <a:schemeClr val="accent3"/>
          </a:effectRef>
          <a:fontRef idx="minor">
            <a:schemeClr val="lt1"/>
          </a:fontRef>
        </p:style>
        <p:txBody>
          <a:bodyPr wrap="square">
            <a:spAutoFit/>
          </a:bodyPr>
          <a:lstStyle>
            <a:lvl1pPr marL="342900" indent="-342900" algn="l" defTabSz="457200" rtl="0" eaLnBrk="0" latinLnBrk="0" hangingPunct="0">
              <a:spcBef>
                <a:spcPct val="20000"/>
              </a:spcBef>
              <a:buFont typeface="Arial"/>
              <a:buChar char="•"/>
              <a:defRPr sz="3200" kern="1200">
                <a:solidFill>
                  <a:schemeClr val="tx1"/>
                </a:solidFill>
                <a:latin typeface="Arial" pitchFamily="34" charset="0"/>
                <a:ea typeface="+mn-ea"/>
                <a:cs typeface="+mn-cs"/>
              </a:defRPr>
            </a:lvl1pPr>
            <a:lvl2pPr marL="742950" indent="-285750" algn="l" defTabSz="457200" rtl="0" eaLnBrk="0" latinLnBrk="0" hangingPunct="0">
              <a:spcBef>
                <a:spcPct val="20000"/>
              </a:spcBef>
              <a:buFont typeface="Arial"/>
              <a:buChar char="–"/>
              <a:defRPr sz="2800" kern="1200">
                <a:solidFill>
                  <a:schemeClr val="tx1"/>
                </a:solidFill>
                <a:latin typeface="Arial" pitchFamily="34" charset="0"/>
                <a:ea typeface="+mn-ea"/>
                <a:cs typeface="+mn-cs"/>
              </a:defRPr>
            </a:lvl2pPr>
            <a:lvl3pPr marL="1143000" indent="-228600" algn="l" defTabSz="457200" rtl="0" eaLnBrk="0" latinLnBrk="0" hangingPunct="0">
              <a:spcBef>
                <a:spcPct val="20000"/>
              </a:spcBef>
              <a:buFont typeface="Arial"/>
              <a:buChar char="•"/>
              <a:defRPr sz="2400" kern="1200">
                <a:solidFill>
                  <a:schemeClr val="tx1"/>
                </a:solidFill>
                <a:latin typeface="Arial" pitchFamily="34" charset="0"/>
                <a:ea typeface="+mn-ea"/>
                <a:cs typeface="+mn-cs"/>
              </a:defRPr>
            </a:lvl3pPr>
            <a:lvl4pPr marL="1600200" indent="-228600" algn="l" defTabSz="457200" rtl="0" eaLnBrk="0" latinLnBrk="0" hangingPunct="0">
              <a:spcBef>
                <a:spcPct val="20000"/>
              </a:spcBef>
              <a:buFont typeface="Arial"/>
              <a:buChar char="–"/>
              <a:defRPr sz="2000" kern="1200">
                <a:solidFill>
                  <a:schemeClr val="tx1"/>
                </a:solidFill>
                <a:latin typeface="Arial" pitchFamily="34" charset="0"/>
                <a:ea typeface="+mn-ea"/>
                <a:cs typeface="+mn-cs"/>
              </a:defRPr>
            </a:lvl4pPr>
            <a:lvl5pPr marL="2057400" indent="-228600" algn="l" defTabSz="457200" rtl="0" eaLnBrk="0" latinLnBrk="0" hangingPunct="0">
              <a:spcBef>
                <a:spcPct val="20000"/>
              </a:spcBef>
              <a:buFont typeface="Arial"/>
              <a:buChar char="»"/>
              <a:defRPr sz="2000" kern="1200">
                <a:solidFill>
                  <a:schemeClr val="tx1"/>
                </a:solidFill>
                <a:latin typeface="Arial" pitchFamily="34" charset="0"/>
                <a:ea typeface="+mn-ea"/>
                <a:cs typeface="+mn-cs"/>
              </a:defRPr>
            </a:lvl5pPr>
            <a:lvl6pPr marL="25146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6pPr>
            <a:lvl7pPr marL="29718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7pPr>
            <a:lvl8pPr marL="34290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8pPr>
            <a:lvl9pPr marL="38862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9pPr>
          </a:lstStyle>
          <a:p>
            <a:pPr marL="0" indent="0" eaLnBrk="1" hangingPunct="1">
              <a:buFont typeface="Arial"/>
              <a:buNone/>
            </a:pPr>
            <a:r>
              <a:rPr lang="fi-FI" sz="1800" dirty="0" smtClean="0"/>
              <a:t>USA:n 10v valtionlainan korko </a:t>
            </a:r>
            <a:r>
              <a:rPr lang="fi-FI" sz="1800" dirty="0" err="1" smtClean="0"/>
              <a:t>vs</a:t>
            </a:r>
            <a:r>
              <a:rPr lang="fi-FI" sz="1800" dirty="0" smtClean="0"/>
              <a:t> Saksan vastaava 25v ajalta</a:t>
            </a:r>
            <a:endParaRPr lang="fi-FI" sz="1800" dirty="0"/>
          </a:p>
        </p:txBody>
      </p:sp>
      <p:sp>
        <p:nvSpPr>
          <p:cNvPr id="7" name="Text Box 11"/>
          <p:cNvSpPr txBox="1">
            <a:spLocks noChangeArrowheads="1"/>
          </p:cNvSpPr>
          <p:nvPr/>
        </p:nvSpPr>
        <p:spPr bwMode="auto">
          <a:xfrm>
            <a:off x="552892" y="6080438"/>
            <a:ext cx="8282764" cy="369332"/>
          </a:xfrm>
          <a:prstGeom prst="rect">
            <a:avLst/>
          </a:prstGeom>
          <a:extLst/>
        </p:spPr>
        <p:style>
          <a:lnRef idx="1">
            <a:schemeClr val="accent3"/>
          </a:lnRef>
          <a:fillRef idx="3">
            <a:schemeClr val="accent3"/>
          </a:fillRef>
          <a:effectRef idx="2">
            <a:schemeClr val="accent3"/>
          </a:effectRef>
          <a:fontRef idx="minor">
            <a:schemeClr val="lt1"/>
          </a:fontRef>
        </p:style>
        <p:txBody>
          <a:bodyPr wrap="square">
            <a:spAutoFit/>
          </a:bodyPr>
          <a:lstStyle>
            <a:lvl1pPr marL="342900" indent="-342900" algn="l" defTabSz="457200" rtl="0" eaLnBrk="0" latinLnBrk="0" hangingPunct="0">
              <a:spcBef>
                <a:spcPct val="20000"/>
              </a:spcBef>
              <a:buFont typeface="Arial"/>
              <a:buChar char="•"/>
              <a:defRPr sz="3200" kern="1200">
                <a:solidFill>
                  <a:schemeClr val="tx1"/>
                </a:solidFill>
                <a:latin typeface="Arial" pitchFamily="34" charset="0"/>
                <a:ea typeface="+mn-ea"/>
                <a:cs typeface="+mn-cs"/>
              </a:defRPr>
            </a:lvl1pPr>
            <a:lvl2pPr marL="742950" indent="-285750" algn="l" defTabSz="457200" rtl="0" eaLnBrk="0" latinLnBrk="0" hangingPunct="0">
              <a:spcBef>
                <a:spcPct val="20000"/>
              </a:spcBef>
              <a:buFont typeface="Arial"/>
              <a:buChar char="–"/>
              <a:defRPr sz="2800" kern="1200">
                <a:solidFill>
                  <a:schemeClr val="tx1"/>
                </a:solidFill>
                <a:latin typeface="Arial" pitchFamily="34" charset="0"/>
                <a:ea typeface="+mn-ea"/>
                <a:cs typeface="+mn-cs"/>
              </a:defRPr>
            </a:lvl2pPr>
            <a:lvl3pPr marL="1143000" indent="-228600" algn="l" defTabSz="457200" rtl="0" eaLnBrk="0" latinLnBrk="0" hangingPunct="0">
              <a:spcBef>
                <a:spcPct val="20000"/>
              </a:spcBef>
              <a:buFont typeface="Arial"/>
              <a:buChar char="•"/>
              <a:defRPr sz="2400" kern="1200">
                <a:solidFill>
                  <a:schemeClr val="tx1"/>
                </a:solidFill>
                <a:latin typeface="Arial" pitchFamily="34" charset="0"/>
                <a:ea typeface="+mn-ea"/>
                <a:cs typeface="+mn-cs"/>
              </a:defRPr>
            </a:lvl3pPr>
            <a:lvl4pPr marL="1600200" indent="-228600" algn="l" defTabSz="457200" rtl="0" eaLnBrk="0" latinLnBrk="0" hangingPunct="0">
              <a:spcBef>
                <a:spcPct val="20000"/>
              </a:spcBef>
              <a:buFont typeface="Arial"/>
              <a:buChar char="–"/>
              <a:defRPr sz="2000" kern="1200">
                <a:solidFill>
                  <a:schemeClr val="tx1"/>
                </a:solidFill>
                <a:latin typeface="Arial" pitchFamily="34" charset="0"/>
                <a:ea typeface="+mn-ea"/>
                <a:cs typeface="+mn-cs"/>
              </a:defRPr>
            </a:lvl4pPr>
            <a:lvl5pPr marL="2057400" indent="-228600" algn="l" defTabSz="457200" rtl="0" eaLnBrk="0" latinLnBrk="0" hangingPunct="0">
              <a:spcBef>
                <a:spcPct val="20000"/>
              </a:spcBef>
              <a:buFont typeface="Arial"/>
              <a:buChar char="»"/>
              <a:defRPr sz="2000" kern="1200">
                <a:solidFill>
                  <a:schemeClr val="tx1"/>
                </a:solidFill>
                <a:latin typeface="Arial" pitchFamily="34" charset="0"/>
                <a:ea typeface="+mn-ea"/>
                <a:cs typeface="+mn-cs"/>
              </a:defRPr>
            </a:lvl5pPr>
            <a:lvl6pPr marL="25146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6pPr>
            <a:lvl7pPr marL="29718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7pPr>
            <a:lvl8pPr marL="34290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8pPr>
            <a:lvl9pPr marL="38862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9pPr>
          </a:lstStyle>
          <a:p>
            <a:pPr marL="0" indent="0" eaLnBrk="1" hangingPunct="1">
              <a:buFont typeface="Arial"/>
              <a:buNone/>
            </a:pPr>
            <a:r>
              <a:rPr lang="fi-FI" sz="1800" dirty="0" smtClean="0"/>
              <a:t>USA:n ja Saksan 10v korkoero ei ole ylittänyt 1,5% vuoden 1990 jälkeen</a:t>
            </a:r>
            <a:endParaRPr lang="fi-FI" sz="1800" dirty="0"/>
          </a:p>
        </p:txBody>
      </p:sp>
      <p:sp>
        <p:nvSpPr>
          <p:cNvPr id="4" name="Tekstiruutu 3"/>
          <p:cNvSpPr txBox="1"/>
          <p:nvPr/>
        </p:nvSpPr>
        <p:spPr>
          <a:xfrm>
            <a:off x="552891" y="628134"/>
            <a:ext cx="8282764" cy="1200329"/>
          </a:xfrm>
          <a:prstGeom prst="rect">
            <a:avLst/>
          </a:prstGeom>
          <a:noFill/>
        </p:spPr>
        <p:txBody>
          <a:bodyPr wrap="square" rtlCol="0">
            <a:spAutoFit/>
          </a:bodyPr>
          <a:lstStyle/>
          <a:p>
            <a:pPr marL="285750" indent="-285750">
              <a:buFont typeface="Wingdings" pitchFamily="2" charset="2"/>
              <a:buChar char="§"/>
            </a:pPr>
            <a:r>
              <a:rPr lang="fi-FI" dirty="0" smtClean="0"/>
              <a:t>USA:n  korkojen odotetaan alkavan hiljalleen nousemaan suhdannetilannetta vastaaville tasoille:  BKT +1,4%, inflaatio 2% antaisi koroksi 3,4%</a:t>
            </a:r>
          </a:p>
          <a:p>
            <a:pPr marL="285750" indent="-285750">
              <a:buFont typeface="Wingdings" pitchFamily="2" charset="2"/>
              <a:buChar char="§"/>
            </a:pPr>
            <a:r>
              <a:rPr lang="fi-FI" dirty="0" smtClean="0"/>
              <a:t>Varanto- ja hinnoitteluvaluutan koron nousu näkyy kaikkialla maailmassa, myös EU:ssa. Korkoero nostaa myös Saksan korkoja.</a:t>
            </a:r>
            <a:endParaRPr lang="fi-FI" dirty="0"/>
          </a:p>
        </p:txBody>
      </p:sp>
    </p:spTree>
    <p:extLst>
      <p:ext uri="{BB962C8B-B14F-4D97-AF65-F5344CB8AC3E}">
        <p14:creationId xmlns:p14="http://schemas.microsoft.com/office/powerpoint/2010/main" val="34197309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37</a:t>
            </a:fld>
            <a:endParaRPr lang="fi-FI" dirty="0"/>
          </a:p>
        </p:txBody>
      </p:sp>
      <p:sp>
        <p:nvSpPr>
          <p:cNvPr id="3" name="Rectangle 2"/>
          <p:cNvSpPr txBox="1">
            <a:spLocks noChangeArrowheads="1"/>
          </p:cNvSpPr>
          <p:nvPr/>
        </p:nvSpPr>
        <p:spPr>
          <a:xfrm>
            <a:off x="457200" y="23992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Helvetica"/>
                <a:ea typeface="+mj-ea"/>
                <a:cs typeface="+mj-cs"/>
              </a:defRPr>
            </a:lvl1pPr>
          </a:lstStyle>
          <a:p>
            <a:pPr>
              <a:defRPr/>
            </a:pPr>
            <a:r>
              <a:rPr lang="fi-FI" sz="3600" b="1" dirty="0" smtClean="0">
                <a:latin typeface="Helvetica LT Std" pitchFamily="34" charset="0"/>
              </a:rPr>
              <a:t>10v lainan korkotaso: ero maittain</a:t>
            </a:r>
          </a:p>
        </p:txBody>
      </p:sp>
      <p:graphicFrame>
        <p:nvGraphicFramePr>
          <p:cNvPr id="5" name="Group 60"/>
          <p:cNvGraphicFramePr>
            <a:graphicFrameLocks/>
          </p:cNvGraphicFramePr>
          <p:nvPr>
            <p:extLst>
              <p:ext uri="{D42A27DB-BD31-4B8C-83A1-F6EECF244321}">
                <p14:modId xmlns:p14="http://schemas.microsoft.com/office/powerpoint/2010/main" val="3459333766"/>
              </p:ext>
            </p:extLst>
          </p:nvPr>
        </p:nvGraphicFramePr>
        <p:xfrm>
          <a:off x="5960648" y="2872838"/>
          <a:ext cx="3183353" cy="3483512"/>
        </p:xfrm>
        <a:graphic>
          <a:graphicData uri="http://schemas.openxmlformats.org/drawingml/2006/table">
            <a:tbl>
              <a:tblPr>
                <a:effectLst/>
                <a:tableStyleId>{327F97BB-C833-4FB7-BDE5-3F7075034690}</a:tableStyleId>
              </a:tblPr>
              <a:tblGrid>
                <a:gridCol w="1398106"/>
                <a:gridCol w="979649"/>
                <a:gridCol w="805598"/>
              </a:tblGrid>
              <a:tr h="4354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000" b="1" u="none" strike="noStrike" cap="none" normalizeH="0" baseline="0" dirty="0" smtClean="0">
                          <a:ln>
                            <a:noFill/>
                          </a:ln>
                          <a:solidFill>
                            <a:srgbClr val="00B0F0"/>
                          </a:solidFill>
                          <a:effectLst>
                            <a:outerShdw blurRad="38100" dist="38100" dir="2700000" algn="tl">
                              <a:srgbClr val="000000">
                                <a:alpha val="43137"/>
                              </a:srgbClr>
                            </a:outerShdw>
                          </a:effectLst>
                          <a:latin typeface="Helvetica" pitchFamily="34" charset="0"/>
                          <a:cs typeface="Helvetica" pitchFamily="34" charset="0"/>
                        </a:rPr>
                        <a:t>Kreikka</a:t>
                      </a:r>
                      <a:endParaRPr kumimoji="0" lang="fi-FI" sz="2000" b="1" i="0" u="none" strike="noStrike" cap="none" normalizeH="0" baseline="0" dirty="0" smtClean="0">
                        <a:ln>
                          <a:noFill/>
                        </a:ln>
                        <a:solidFill>
                          <a:srgbClr val="00B0F0"/>
                        </a:solidFill>
                        <a:effectLst>
                          <a:outerShdw blurRad="38100" dist="38100" dir="2700000" algn="tl">
                            <a:srgbClr val="000000">
                              <a:alpha val="43137"/>
                            </a:srgbClr>
                          </a:outerShdw>
                        </a:effectLst>
                        <a:latin typeface="Helvetica" pitchFamily="34" charset="0"/>
                        <a:cs typeface="Helvetica" pitchFamily="34" charset="0"/>
                      </a:endParaRPr>
                    </a:p>
                  </a:txBody>
                  <a:tcPr horzOverflow="overflow">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i-FI" sz="1800" u="none" strike="noStrike" cap="none" normalizeH="0" baseline="0" dirty="0" smtClean="0">
                          <a:ln>
                            <a:noFill/>
                          </a:ln>
                          <a:solidFill>
                            <a:srgbClr val="FF0000"/>
                          </a:solidFill>
                          <a:effectLst/>
                          <a:latin typeface="Helvetica" pitchFamily="34" charset="0"/>
                          <a:cs typeface="Helvetica" pitchFamily="34" charset="0"/>
                        </a:rPr>
                        <a:t>10,25%</a:t>
                      </a:r>
                      <a:endParaRPr kumimoji="0" lang="fi-FI" sz="1800" b="0" i="0" u="none" strike="noStrike" cap="none" normalizeH="0" baseline="0" dirty="0" smtClean="0">
                        <a:ln>
                          <a:noFill/>
                        </a:ln>
                        <a:solidFill>
                          <a:srgbClr val="FF0000"/>
                        </a:solidFill>
                        <a:effectLst/>
                        <a:latin typeface="Helvetica" pitchFamily="34" charset="0"/>
                        <a:cs typeface="Helvetica" pitchFamily="34" charset="0"/>
                      </a:endParaRPr>
                    </a:p>
                  </a:txBody>
                  <a:tcPr horzOverflow="overflow">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fi-FI" sz="1800" b="0" i="0" u="none" strike="noStrike" cap="none" normalizeH="0" baseline="0" dirty="0" smtClean="0">
                        <a:ln>
                          <a:noFill/>
                        </a:ln>
                        <a:solidFill>
                          <a:srgbClr val="FF0000"/>
                        </a:solidFill>
                        <a:effectLst/>
                        <a:latin typeface="Helvetica" pitchFamily="34" charset="0"/>
                        <a:cs typeface="Helvetica" pitchFamily="34" charset="0"/>
                      </a:endParaRPr>
                    </a:p>
                  </a:txBody>
                  <a:tcPr horzOverflow="overflow">
                    <a:solidFill>
                      <a:schemeClr val="bg1">
                        <a:lumMod val="85000"/>
                      </a:schemeClr>
                    </a:solidFill>
                  </a:tcPr>
                </a:tc>
              </a:tr>
              <a:tr h="4354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000" b="1" u="none" strike="noStrike" cap="none" normalizeH="0" baseline="0" dirty="0" smtClean="0">
                          <a:ln>
                            <a:noFill/>
                          </a:ln>
                          <a:solidFill>
                            <a:srgbClr val="D60093"/>
                          </a:solidFill>
                          <a:effectLst>
                            <a:outerShdw blurRad="38100" dist="38100" dir="2700000" algn="tl">
                              <a:srgbClr val="000000">
                                <a:alpha val="43137"/>
                              </a:srgbClr>
                            </a:outerShdw>
                          </a:effectLst>
                          <a:latin typeface="Helvetica" pitchFamily="34" charset="0"/>
                          <a:cs typeface="Helvetica" pitchFamily="34" charset="0"/>
                        </a:rPr>
                        <a:t>Portugali</a:t>
                      </a:r>
                      <a:endParaRPr kumimoji="0" lang="fi-FI" sz="2000" b="1" i="0" u="none" strike="noStrike" cap="none" normalizeH="0" baseline="0" dirty="0" smtClean="0">
                        <a:ln>
                          <a:noFill/>
                        </a:ln>
                        <a:solidFill>
                          <a:srgbClr val="D60093"/>
                        </a:solidFill>
                        <a:effectLst>
                          <a:outerShdw blurRad="38100" dist="38100" dir="2700000" algn="tl">
                            <a:srgbClr val="000000">
                              <a:alpha val="43137"/>
                            </a:srgbClr>
                          </a:outerShdw>
                        </a:effectLst>
                        <a:latin typeface="Helvetica" pitchFamily="34" charset="0"/>
                        <a:cs typeface="Helvetica" pitchFamily="34" charset="0"/>
                      </a:endParaRPr>
                    </a:p>
                  </a:txBody>
                  <a:tcPr horzOverflow="overflow">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i-FI" sz="1800" u="none" strike="noStrike" cap="none" normalizeH="0" baseline="0" dirty="0" smtClean="0">
                          <a:ln>
                            <a:noFill/>
                          </a:ln>
                          <a:solidFill>
                            <a:srgbClr val="D60093"/>
                          </a:solidFill>
                          <a:effectLst/>
                          <a:latin typeface="Helvetica" pitchFamily="34" charset="0"/>
                          <a:cs typeface="Helvetica" pitchFamily="34" charset="0"/>
                        </a:rPr>
                        <a:t> 6,53%</a:t>
                      </a:r>
                      <a:endParaRPr kumimoji="0" lang="fi-FI" sz="1800" b="0" i="0" u="none" strike="noStrike" cap="none" normalizeH="0" baseline="0" dirty="0" smtClean="0">
                        <a:ln>
                          <a:noFill/>
                        </a:ln>
                        <a:solidFill>
                          <a:srgbClr val="D60093"/>
                        </a:solidFill>
                        <a:effectLst/>
                        <a:latin typeface="Helvetica" pitchFamily="34" charset="0"/>
                        <a:cs typeface="Helvetica" pitchFamily="34" charset="0"/>
                      </a:endParaRPr>
                    </a:p>
                  </a:txBody>
                  <a:tcPr horzOverflow="overflow">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fi-FI" sz="1800" b="0" i="0" u="none" strike="noStrike" cap="none" normalizeH="0" baseline="0" dirty="0" smtClean="0">
                        <a:ln>
                          <a:noFill/>
                        </a:ln>
                        <a:solidFill>
                          <a:srgbClr val="D60093"/>
                        </a:solidFill>
                        <a:effectLst/>
                        <a:latin typeface="Helvetica" pitchFamily="34" charset="0"/>
                        <a:cs typeface="Helvetica" pitchFamily="34" charset="0"/>
                      </a:endParaRPr>
                    </a:p>
                  </a:txBody>
                  <a:tcPr horzOverflow="overflow">
                    <a:solidFill>
                      <a:schemeClr val="bg1">
                        <a:lumMod val="85000"/>
                      </a:schemeClr>
                    </a:solidFill>
                  </a:tcPr>
                </a:tc>
              </a:tr>
              <a:tr h="4354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000" b="1" u="none" strike="noStrike" cap="none" normalizeH="0" baseline="0" dirty="0" smtClean="0">
                          <a:ln>
                            <a:noFill/>
                          </a:ln>
                          <a:solidFill>
                            <a:srgbClr val="FF0000"/>
                          </a:solidFill>
                          <a:effectLst>
                            <a:outerShdw blurRad="38100" dist="38100" dir="2700000" algn="tl">
                              <a:srgbClr val="000000">
                                <a:alpha val="43137"/>
                              </a:srgbClr>
                            </a:outerShdw>
                          </a:effectLst>
                          <a:latin typeface="Helvetica" pitchFamily="34" charset="0"/>
                          <a:cs typeface="Helvetica" pitchFamily="34" charset="0"/>
                        </a:rPr>
                        <a:t>Espanja</a:t>
                      </a:r>
                      <a:endParaRPr kumimoji="0" lang="fi-FI"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Helvetica" pitchFamily="34" charset="0"/>
                        <a:cs typeface="Helvetica" pitchFamily="34" charset="0"/>
                      </a:endParaRPr>
                    </a:p>
                  </a:txBody>
                  <a:tcPr horzOverflow="overflow">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i-FI" sz="1800" u="none" strike="noStrike" cap="none" normalizeH="0" baseline="0" dirty="0" smtClean="0">
                          <a:ln>
                            <a:noFill/>
                          </a:ln>
                          <a:solidFill>
                            <a:srgbClr val="D60093"/>
                          </a:solidFill>
                          <a:effectLst/>
                          <a:latin typeface="Helvetica" pitchFamily="34" charset="0"/>
                          <a:cs typeface="Helvetica" pitchFamily="34" charset="0"/>
                        </a:rPr>
                        <a:t> 4,56%</a:t>
                      </a:r>
                      <a:endParaRPr kumimoji="0" lang="fi-FI" sz="1800" b="0" i="0" u="none" strike="noStrike" cap="none" normalizeH="0" baseline="0" dirty="0" smtClean="0">
                        <a:ln>
                          <a:noFill/>
                        </a:ln>
                        <a:solidFill>
                          <a:srgbClr val="D60093"/>
                        </a:solidFill>
                        <a:effectLst/>
                        <a:latin typeface="Helvetica" pitchFamily="34" charset="0"/>
                        <a:cs typeface="Helvetica" pitchFamily="34" charset="0"/>
                      </a:endParaRPr>
                    </a:p>
                  </a:txBody>
                  <a:tcPr horzOverflow="overflow">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fi-FI" sz="1800" b="0" i="0" u="none" strike="noStrike" cap="none" normalizeH="0" baseline="0" dirty="0" smtClean="0">
                        <a:ln>
                          <a:noFill/>
                        </a:ln>
                        <a:solidFill>
                          <a:srgbClr val="D60093"/>
                        </a:solidFill>
                        <a:effectLst/>
                        <a:latin typeface="Helvetica" pitchFamily="34" charset="0"/>
                        <a:cs typeface="Helvetica" pitchFamily="34" charset="0"/>
                      </a:endParaRPr>
                    </a:p>
                  </a:txBody>
                  <a:tcPr horzOverflow="overflow">
                    <a:solidFill>
                      <a:schemeClr val="bg1">
                        <a:lumMod val="85000"/>
                      </a:schemeClr>
                    </a:solidFill>
                  </a:tcPr>
                </a:tc>
              </a:tr>
              <a:tr h="4354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000" b="1" u="none" strike="noStrike" cap="none" normalizeH="0" baseline="0" dirty="0" smtClean="0">
                          <a:ln>
                            <a:noFill/>
                          </a:ln>
                          <a:solidFill>
                            <a:srgbClr val="FFC000"/>
                          </a:solidFill>
                          <a:effectLst>
                            <a:outerShdw blurRad="38100" dist="38100" dir="2700000" algn="tl">
                              <a:srgbClr val="000000">
                                <a:alpha val="43137"/>
                              </a:srgbClr>
                            </a:outerShdw>
                          </a:effectLst>
                          <a:latin typeface="Helvetica" pitchFamily="34" charset="0"/>
                          <a:cs typeface="Helvetica" pitchFamily="34" charset="0"/>
                        </a:rPr>
                        <a:t>Italia</a:t>
                      </a:r>
                      <a:endParaRPr kumimoji="0" lang="fi-FI" sz="2000" b="1" i="0" u="none" strike="noStrike" cap="none" normalizeH="0" baseline="0" dirty="0" smtClean="0">
                        <a:ln>
                          <a:noFill/>
                        </a:ln>
                        <a:solidFill>
                          <a:srgbClr val="FFC000"/>
                        </a:solidFill>
                        <a:effectLst>
                          <a:outerShdw blurRad="38100" dist="38100" dir="2700000" algn="tl">
                            <a:srgbClr val="000000">
                              <a:alpha val="43137"/>
                            </a:srgbClr>
                          </a:outerShdw>
                        </a:effectLst>
                        <a:latin typeface="Helvetica" pitchFamily="34" charset="0"/>
                        <a:cs typeface="Helvetica" pitchFamily="34" charset="0"/>
                      </a:endParaRPr>
                    </a:p>
                  </a:txBody>
                  <a:tcPr horzOverflow="overflow">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i-FI" sz="1800" u="none" strike="noStrike" cap="none" normalizeH="0" baseline="0" dirty="0" smtClean="0">
                          <a:ln>
                            <a:noFill/>
                          </a:ln>
                          <a:solidFill>
                            <a:srgbClr val="D60093"/>
                          </a:solidFill>
                          <a:effectLst/>
                          <a:latin typeface="Helvetica" pitchFamily="34" charset="0"/>
                          <a:cs typeface="Helvetica" pitchFamily="34" charset="0"/>
                        </a:rPr>
                        <a:t> 4,40%</a:t>
                      </a:r>
                      <a:endParaRPr kumimoji="0" lang="fi-FI" sz="1800" b="0" i="0" u="none" strike="noStrike" cap="none" normalizeH="0" baseline="0" dirty="0" smtClean="0">
                        <a:ln>
                          <a:noFill/>
                        </a:ln>
                        <a:solidFill>
                          <a:srgbClr val="D60093"/>
                        </a:solidFill>
                        <a:effectLst/>
                        <a:latin typeface="Helvetica" pitchFamily="34" charset="0"/>
                        <a:cs typeface="Helvetica" pitchFamily="34" charset="0"/>
                      </a:endParaRPr>
                    </a:p>
                  </a:txBody>
                  <a:tcPr horzOverflow="overflow">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fi-FI" sz="1800" b="0" i="0" u="none" strike="noStrike" cap="none" normalizeH="0" baseline="0" dirty="0" smtClean="0">
                        <a:ln>
                          <a:noFill/>
                        </a:ln>
                        <a:solidFill>
                          <a:srgbClr val="D60093"/>
                        </a:solidFill>
                        <a:effectLst/>
                        <a:latin typeface="Helvetica" pitchFamily="34" charset="0"/>
                        <a:cs typeface="Helvetica" pitchFamily="34" charset="0"/>
                      </a:endParaRPr>
                    </a:p>
                  </a:txBody>
                  <a:tcPr horzOverflow="overflow">
                    <a:solidFill>
                      <a:schemeClr val="bg1">
                        <a:lumMod val="85000"/>
                      </a:schemeClr>
                    </a:solidFill>
                  </a:tcPr>
                </a:tc>
              </a:tr>
              <a:tr h="4354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000" b="1" i="0" u="none" strike="noStrike" cap="none" normalizeH="0" baseline="0" dirty="0" smtClean="0">
                          <a:ln>
                            <a:noFill/>
                          </a:ln>
                          <a:solidFill>
                            <a:schemeClr val="accent4">
                              <a:lumMod val="75000"/>
                            </a:schemeClr>
                          </a:solidFill>
                          <a:effectLst>
                            <a:outerShdw blurRad="38100" dist="38100" dir="2700000" algn="tl">
                              <a:srgbClr val="000000">
                                <a:alpha val="43137"/>
                              </a:srgbClr>
                            </a:outerShdw>
                          </a:effectLst>
                          <a:latin typeface="Helvetica" pitchFamily="34" charset="0"/>
                          <a:cs typeface="Helvetica" pitchFamily="34" charset="0"/>
                        </a:rPr>
                        <a:t>Irlanti</a:t>
                      </a:r>
                    </a:p>
                  </a:txBody>
                  <a:tcPr horzOverflow="overflow">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i-FI" sz="1800" b="0" i="0" u="none" strike="noStrike" cap="none" normalizeH="0" baseline="0" dirty="0" smtClean="0">
                          <a:ln>
                            <a:noFill/>
                          </a:ln>
                          <a:solidFill>
                            <a:schemeClr val="tx1"/>
                          </a:solidFill>
                          <a:effectLst/>
                          <a:latin typeface="Helvetica" pitchFamily="34" charset="0"/>
                          <a:cs typeface="Helvetica" pitchFamily="34" charset="0"/>
                        </a:rPr>
                        <a:t>3,97%</a:t>
                      </a:r>
                    </a:p>
                  </a:txBody>
                  <a:tcPr horzOverflow="overflow">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fi-FI" sz="1800" b="0" i="0" u="none" strike="noStrike" cap="none" normalizeH="0" baseline="0" dirty="0" smtClean="0">
                        <a:ln>
                          <a:noFill/>
                        </a:ln>
                        <a:solidFill>
                          <a:schemeClr val="tx1"/>
                        </a:solidFill>
                        <a:effectLst/>
                        <a:latin typeface="Helvetica" pitchFamily="34" charset="0"/>
                        <a:cs typeface="Helvetica" pitchFamily="34" charset="0"/>
                      </a:endParaRPr>
                    </a:p>
                  </a:txBody>
                  <a:tcPr horzOverflow="overflow">
                    <a:solidFill>
                      <a:schemeClr val="bg1">
                        <a:lumMod val="85000"/>
                      </a:schemeClr>
                    </a:solidFill>
                  </a:tcPr>
                </a:tc>
              </a:tr>
              <a:tr h="4354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000" b="1" u="none" strike="noStrike" cap="none" normalizeH="0" baseline="0" dirty="0" smtClean="0">
                          <a:ln>
                            <a:noFill/>
                          </a:ln>
                          <a:solidFill>
                            <a:schemeClr val="accent4">
                              <a:lumMod val="60000"/>
                              <a:lumOff val="40000"/>
                            </a:schemeClr>
                          </a:solidFill>
                          <a:effectLst>
                            <a:outerShdw blurRad="38100" dist="38100" dir="2700000" algn="tl">
                              <a:srgbClr val="000000">
                                <a:alpha val="43137"/>
                              </a:srgbClr>
                            </a:outerShdw>
                          </a:effectLst>
                          <a:latin typeface="Helvetica" pitchFamily="34" charset="0"/>
                          <a:cs typeface="Helvetica" pitchFamily="34" charset="0"/>
                        </a:rPr>
                        <a:t>Ranska</a:t>
                      </a:r>
                      <a:endParaRPr kumimoji="0" lang="fi-FI" sz="2000" b="1" i="0" u="none" strike="noStrike" cap="none" normalizeH="0" baseline="0" dirty="0" smtClean="0">
                        <a:ln>
                          <a:noFill/>
                        </a:ln>
                        <a:solidFill>
                          <a:schemeClr val="accent4">
                            <a:lumMod val="60000"/>
                            <a:lumOff val="40000"/>
                          </a:schemeClr>
                        </a:solidFill>
                        <a:effectLst>
                          <a:outerShdw blurRad="38100" dist="38100" dir="2700000" algn="tl">
                            <a:srgbClr val="000000">
                              <a:alpha val="43137"/>
                            </a:srgbClr>
                          </a:outerShdw>
                        </a:effectLst>
                        <a:latin typeface="Helvetica" pitchFamily="34" charset="0"/>
                        <a:cs typeface="Helvetica" pitchFamily="34" charset="0"/>
                      </a:endParaRPr>
                    </a:p>
                  </a:txBody>
                  <a:tcPr horzOverflow="overflow">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i-FI" sz="1800" u="none" strike="noStrike" cap="none" normalizeH="0" baseline="0" dirty="0" smtClean="0">
                          <a:ln>
                            <a:noFill/>
                          </a:ln>
                          <a:solidFill>
                            <a:schemeClr val="tx1"/>
                          </a:solidFill>
                          <a:effectLst/>
                          <a:latin typeface="Helvetica" pitchFamily="34" charset="0"/>
                          <a:cs typeface="Helvetica" pitchFamily="34" charset="0"/>
                        </a:rPr>
                        <a:t> 2,48%</a:t>
                      </a:r>
                      <a:endParaRPr kumimoji="0" lang="fi-FI" sz="1800" b="0" i="0" u="none" strike="noStrike" cap="none" normalizeH="0" baseline="0" dirty="0" smtClean="0">
                        <a:ln>
                          <a:noFill/>
                        </a:ln>
                        <a:solidFill>
                          <a:schemeClr val="tx1"/>
                        </a:solidFill>
                        <a:effectLst/>
                        <a:latin typeface="Helvetica" pitchFamily="34" charset="0"/>
                        <a:cs typeface="Helvetica" pitchFamily="34" charset="0"/>
                      </a:endParaRPr>
                    </a:p>
                  </a:txBody>
                  <a:tcPr horzOverflow="overflow">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fi-FI" sz="1800" b="0" i="0" u="none" strike="noStrike" cap="none" normalizeH="0" baseline="0" dirty="0" smtClean="0">
                        <a:ln>
                          <a:noFill/>
                        </a:ln>
                        <a:solidFill>
                          <a:schemeClr val="tx1"/>
                        </a:solidFill>
                        <a:effectLst/>
                        <a:latin typeface="Helvetica" pitchFamily="34" charset="0"/>
                        <a:cs typeface="Helvetica" pitchFamily="34" charset="0"/>
                      </a:endParaRPr>
                    </a:p>
                  </a:txBody>
                  <a:tcPr horzOverflow="overflow">
                    <a:solidFill>
                      <a:schemeClr val="bg1">
                        <a:lumMod val="85000"/>
                      </a:schemeClr>
                    </a:solidFill>
                  </a:tcPr>
                </a:tc>
              </a:tr>
              <a:tr h="4354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000" b="1" u="none" strike="noStrike" cap="none" normalizeH="0" baseline="0" dirty="0" smtClean="0">
                          <a:ln>
                            <a:noFill/>
                          </a:ln>
                          <a:solidFill>
                            <a:srgbClr val="002060"/>
                          </a:solidFill>
                          <a:effectLst>
                            <a:outerShdw blurRad="38100" dist="38100" dir="2700000" algn="tl">
                              <a:srgbClr val="000000">
                                <a:alpha val="43137"/>
                              </a:srgbClr>
                            </a:outerShdw>
                          </a:effectLst>
                          <a:latin typeface="Helvetica" pitchFamily="34" charset="0"/>
                          <a:cs typeface="Helvetica" pitchFamily="34" charset="0"/>
                        </a:rPr>
                        <a:t>Suomi</a:t>
                      </a:r>
                      <a:endParaRPr kumimoji="0" lang="fi-FI" sz="2000" b="1" i="0" u="none" strike="noStrike" cap="none" normalizeH="0" baseline="0" dirty="0" smtClean="0">
                        <a:ln>
                          <a:noFill/>
                        </a:ln>
                        <a:solidFill>
                          <a:srgbClr val="002060"/>
                        </a:solidFill>
                        <a:effectLst>
                          <a:outerShdw blurRad="38100" dist="38100" dir="2700000" algn="tl">
                            <a:srgbClr val="000000">
                              <a:alpha val="43137"/>
                            </a:srgbClr>
                          </a:outerShdw>
                        </a:effectLst>
                        <a:latin typeface="Helvetica" pitchFamily="34" charset="0"/>
                        <a:cs typeface="Helvetica" pitchFamily="34" charset="0"/>
                      </a:endParaRPr>
                    </a:p>
                  </a:txBody>
                  <a:tcPr horzOverflow="overflow">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i-FI" sz="1800" u="none" strike="noStrike" cap="none" normalizeH="0" baseline="0" dirty="0" smtClean="0">
                          <a:ln>
                            <a:noFill/>
                          </a:ln>
                          <a:solidFill>
                            <a:schemeClr val="tx1"/>
                          </a:solidFill>
                          <a:effectLst/>
                          <a:latin typeface="Helvetica" pitchFamily="34" charset="0"/>
                          <a:cs typeface="Helvetica" pitchFamily="34" charset="0"/>
                        </a:rPr>
                        <a:t> 2,19%</a:t>
                      </a:r>
                      <a:endParaRPr kumimoji="0" lang="fi-FI" sz="1800" b="0" i="0" u="none" strike="noStrike" cap="none" normalizeH="0" baseline="0" dirty="0" smtClean="0">
                        <a:ln>
                          <a:noFill/>
                        </a:ln>
                        <a:solidFill>
                          <a:schemeClr val="tx1"/>
                        </a:solidFill>
                        <a:effectLst/>
                        <a:latin typeface="Helvetica" pitchFamily="34" charset="0"/>
                        <a:cs typeface="Helvetica" pitchFamily="34" charset="0"/>
                      </a:endParaRPr>
                    </a:p>
                  </a:txBody>
                  <a:tcPr horzOverflow="overflow">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fi-FI" sz="1800" b="0" i="0" u="none" strike="noStrike" cap="none" normalizeH="0" baseline="0" dirty="0" smtClean="0">
                        <a:ln>
                          <a:noFill/>
                        </a:ln>
                        <a:solidFill>
                          <a:schemeClr val="tx1"/>
                        </a:solidFill>
                        <a:effectLst/>
                        <a:latin typeface="Helvetica" pitchFamily="34" charset="0"/>
                        <a:cs typeface="Helvetica" pitchFamily="34" charset="0"/>
                      </a:endParaRPr>
                    </a:p>
                  </a:txBody>
                  <a:tcPr horzOverflow="overflow">
                    <a:solidFill>
                      <a:schemeClr val="bg1">
                        <a:lumMod val="85000"/>
                      </a:schemeClr>
                    </a:solidFill>
                  </a:tcPr>
                </a:tc>
              </a:tr>
              <a:tr h="4354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000" b="1" u="none" strike="noStrike" cap="none" normalizeH="0" baseline="0" dirty="0" smtClean="0">
                          <a:ln>
                            <a:noFill/>
                          </a:ln>
                          <a:effectLst>
                            <a:outerShdw blurRad="38100" dist="38100" dir="2700000" algn="tl">
                              <a:srgbClr val="000000">
                                <a:alpha val="43137"/>
                              </a:srgbClr>
                            </a:outerShdw>
                          </a:effectLst>
                          <a:latin typeface="Helvetica" pitchFamily="34" charset="0"/>
                          <a:cs typeface="Helvetica" pitchFamily="34" charset="0"/>
                        </a:rPr>
                        <a:t>Saksa</a:t>
                      </a:r>
                      <a:endParaRPr kumimoji="0" lang="fi-FI" sz="2000" b="1" i="0" u="none" strike="noStrike" cap="none" normalizeH="0" baseline="0" dirty="0" smtClean="0">
                        <a:ln>
                          <a:noFill/>
                        </a:ln>
                        <a:solidFill>
                          <a:schemeClr val="bg2"/>
                        </a:solidFill>
                        <a:effectLst>
                          <a:outerShdw blurRad="38100" dist="38100" dir="2700000" algn="tl">
                            <a:srgbClr val="000000">
                              <a:alpha val="43137"/>
                            </a:srgbClr>
                          </a:outerShdw>
                        </a:effectLst>
                        <a:latin typeface="Helvetica" pitchFamily="34" charset="0"/>
                        <a:cs typeface="Helvetica" pitchFamily="34" charset="0"/>
                      </a:endParaRPr>
                    </a:p>
                  </a:txBody>
                  <a:tcPr horzOverflow="overflow">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i-FI" sz="1800" u="none" strike="noStrike" cap="none" normalizeH="0" baseline="0" dirty="0" smtClean="0">
                          <a:ln>
                            <a:noFill/>
                          </a:ln>
                          <a:solidFill>
                            <a:schemeClr val="tx1"/>
                          </a:solidFill>
                          <a:effectLst/>
                          <a:latin typeface="Helvetica" pitchFamily="34" charset="0"/>
                          <a:cs typeface="Helvetica" pitchFamily="34" charset="0"/>
                        </a:rPr>
                        <a:t> 1,92%</a:t>
                      </a:r>
                      <a:endParaRPr kumimoji="0" lang="fi-FI" sz="1800" b="1" i="0" u="none" strike="noStrike" cap="none" normalizeH="0" baseline="0" dirty="0" smtClean="0">
                        <a:ln>
                          <a:noFill/>
                        </a:ln>
                        <a:solidFill>
                          <a:schemeClr val="tx1"/>
                        </a:solidFill>
                        <a:effectLst/>
                        <a:latin typeface="Helvetica" pitchFamily="34" charset="0"/>
                        <a:cs typeface="Helvetica" pitchFamily="34" charset="0"/>
                      </a:endParaRPr>
                    </a:p>
                  </a:txBody>
                  <a:tcPr horzOverflow="overflow">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fi-FI" sz="1800" b="1" i="0" u="none" strike="noStrike" cap="none" normalizeH="0" baseline="0" dirty="0" smtClean="0">
                        <a:ln>
                          <a:noFill/>
                        </a:ln>
                        <a:solidFill>
                          <a:schemeClr val="tx1"/>
                        </a:solidFill>
                        <a:effectLst/>
                        <a:latin typeface="Helvetica" pitchFamily="34" charset="0"/>
                        <a:cs typeface="Helvetica" pitchFamily="34" charset="0"/>
                      </a:endParaRPr>
                    </a:p>
                  </a:txBody>
                  <a:tcPr horzOverflow="overflow">
                    <a:solidFill>
                      <a:schemeClr val="bg1">
                        <a:lumMod val="85000"/>
                      </a:schemeClr>
                    </a:solidFill>
                  </a:tcPr>
                </a:tc>
              </a:tr>
            </a:tbl>
          </a:graphicData>
        </a:graphic>
      </p:graphicFrame>
      <p:sp>
        <p:nvSpPr>
          <p:cNvPr id="6" name="Text Box 40"/>
          <p:cNvSpPr txBox="1">
            <a:spLocks noChangeArrowheads="1"/>
          </p:cNvSpPr>
          <p:nvPr/>
        </p:nvSpPr>
        <p:spPr bwMode="auto">
          <a:xfrm>
            <a:off x="5957759" y="1005416"/>
            <a:ext cx="302923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285750" indent="-285750" eaLnBrk="1" hangingPunct="1">
              <a:buFont typeface="Wingdings" pitchFamily="2" charset="2"/>
              <a:buChar char="§"/>
            </a:pPr>
            <a:r>
              <a:rPr lang="fi-FI" sz="1600" dirty="0" smtClean="0">
                <a:latin typeface="Helvetica" pitchFamily="34" charset="0"/>
                <a:cs typeface="Helvetica" pitchFamily="34" charset="0"/>
              </a:rPr>
              <a:t>USA:n korot ohjaavat osaltaan eurokorkojenkin kehitystä</a:t>
            </a:r>
          </a:p>
          <a:p>
            <a:pPr marL="285750" indent="-285750" eaLnBrk="1" hangingPunct="1">
              <a:buFont typeface="Wingdings" pitchFamily="2" charset="2"/>
              <a:buChar char="§"/>
            </a:pPr>
            <a:r>
              <a:rPr lang="fi-FI" sz="1600" dirty="0" smtClean="0">
                <a:latin typeface="Helvetica" pitchFamily="34" charset="0"/>
                <a:cs typeface="Helvetica" pitchFamily="34" charset="0"/>
              </a:rPr>
              <a:t>Italia ja Ranska olennaisia euroalueen luottamuksen säilymisessä</a:t>
            </a:r>
            <a:endParaRPr lang="fi-FI" dirty="0">
              <a:latin typeface="Helvetica" pitchFamily="34" charset="0"/>
              <a:cs typeface="Helvetica" pitchFamily="34" charset="0"/>
            </a:endParaRPr>
          </a:p>
        </p:txBody>
      </p:sp>
      <p:sp>
        <p:nvSpPr>
          <p:cNvPr id="8" name="Alanuoli 7"/>
          <p:cNvSpPr/>
          <p:nvPr/>
        </p:nvSpPr>
        <p:spPr>
          <a:xfrm rot="10800000">
            <a:off x="8226613" y="5541348"/>
            <a:ext cx="430610" cy="340315"/>
          </a:xfrm>
          <a:prstGeom prst="downArrow">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9" name="Alanuoli 8"/>
          <p:cNvSpPr/>
          <p:nvPr/>
        </p:nvSpPr>
        <p:spPr>
          <a:xfrm rot="10800000">
            <a:off x="8226615" y="5922404"/>
            <a:ext cx="430610" cy="340315"/>
          </a:xfrm>
          <a:prstGeom prst="downArrow">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Alanuoli 9"/>
          <p:cNvSpPr/>
          <p:nvPr/>
        </p:nvSpPr>
        <p:spPr>
          <a:xfrm rot="10800000">
            <a:off x="8226612" y="5109605"/>
            <a:ext cx="430610" cy="340315"/>
          </a:xfrm>
          <a:prstGeom prst="downArrow">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1" name="Alanuoli 10"/>
          <p:cNvSpPr/>
          <p:nvPr/>
        </p:nvSpPr>
        <p:spPr>
          <a:xfrm rot="10800000">
            <a:off x="8226611" y="4648966"/>
            <a:ext cx="430610" cy="340315"/>
          </a:xfrm>
          <a:prstGeom prst="downArrow">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Alanuoli 11"/>
          <p:cNvSpPr/>
          <p:nvPr/>
        </p:nvSpPr>
        <p:spPr>
          <a:xfrm rot="10800000">
            <a:off x="8218685" y="4195062"/>
            <a:ext cx="430610" cy="340315"/>
          </a:xfrm>
          <a:prstGeom prst="downArrow">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Alanuoli 12"/>
          <p:cNvSpPr/>
          <p:nvPr/>
        </p:nvSpPr>
        <p:spPr>
          <a:xfrm rot="10800000">
            <a:off x="8226615" y="3836163"/>
            <a:ext cx="430610" cy="340315"/>
          </a:xfrm>
          <a:prstGeom prst="downArrow">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Alanuoli 13"/>
          <p:cNvSpPr/>
          <p:nvPr/>
        </p:nvSpPr>
        <p:spPr>
          <a:xfrm rot="10800000">
            <a:off x="8218685" y="2947166"/>
            <a:ext cx="430610" cy="340315"/>
          </a:xfrm>
          <a:prstGeom prst="downArrow">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5" name="Alanuoli 14"/>
          <p:cNvSpPr/>
          <p:nvPr/>
        </p:nvSpPr>
        <p:spPr>
          <a:xfrm rot="10800000">
            <a:off x="8218685" y="3340568"/>
            <a:ext cx="430610" cy="340315"/>
          </a:xfrm>
          <a:prstGeom prst="downArrow">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265" y="1005416"/>
            <a:ext cx="5411494" cy="5350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6674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505200" y="6356350"/>
            <a:ext cx="2133600" cy="365125"/>
          </a:xfrm>
        </p:spPr>
        <p:txBody>
          <a:bodyPr/>
          <a:lstStyle/>
          <a:p>
            <a:pPr marL="0" indent="0">
              <a:buFont typeface="+mj-lt"/>
              <a:buNone/>
            </a:pPr>
            <a:fld id="{924CA5FD-349A-9443-9DE6-3C6067EF1899}" type="slidenum">
              <a:rPr lang="fi-FI" smtClean="0"/>
              <a:pPr marL="0" indent="0">
                <a:buFont typeface="+mj-lt"/>
                <a:buNone/>
              </a:pPr>
              <a:t>38</a:t>
            </a:fld>
            <a:endParaRPr lang="fi-FI" dirty="0"/>
          </a:p>
        </p:txBody>
      </p:sp>
      <p:sp>
        <p:nvSpPr>
          <p:cNvPr id="3" name="Rectangle 2"/>
          <p:cNvSpPr txBox="1">
            <a:spLocks noChangeArrowheads="1"/>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Helvetica"/>
                <a:ea typeface="+mj-ea"/>
                <a:cs typeface="+mj-cs"/>
              </a:defRPr>
            </a:lvl1pPr>
          </a:lstStyle>
          <a:p>
            <a:pPr>
              <a:defRPr/>
            </a:pPr>
            <a:r>
              <a:rPr lang="fi-FI" sz="3600" b="1" dirty="0" smtClean="0">
                <a:latin typeface="Helvetica LT Std" pitchFamily="34" charset="0"/>
              </a:rPr>
              <a:t>Bloomberg konsensusennusteet</a:t>
            </a:r>
          </a:p>
        </p:txBody>
      </p:sp>
      <p:sp>
        <p:nvSpPr>
          <p:cNvPr id="5" name="Rectangle 9"/>
          <p:cNvSpPr>
            <a:spLocks noChangeArrowheads="1"/>
          </p:cNvSpPr>
          <p:nvPr/>
        </p:nvSpPr>
        <p:spPr bwMode="auto">
          <a:xfrm>
            <a:off x="611188" y="1070043"/>
            <a:ext cx="827989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Wingdings" pitchFamily="2" charset="2"/>
              <a:buChar char="§"/>
            </a:pPr>
            <a:r>
              <a:rPr lang="fi-FI" dirty="0" smtClean="0">
                <a:latin typeface="Helvetica" pitchFamily="34" charset="0"/>
                <a:cs typeface="Helvetica" pitchFamily="34" charset="0"/>
              </a:rPr>
              <a:t>Ennusteet nousseet jo hieman nousseitten korkojen perässä</a:t>
            </a:r>
          </a:p>
          <a:p>
            <a:pPr marL="285750" indent="-285750">
              <a:buFont typeface="Wingdings" pitchFamily="2" charset="2"/>
              <a:buChar char="§"/>
            </a:pPr>
            <a:r>
              <a:rPr lang="fi-FI" dirty="0" smtClean="0">
                <a:latin typeface="Helvetica" pitchFamily="34" charset="0"/>
                <a:cs typeface="Helvetica" pitchFamily="34" charset="0"/>
              </a:rPr>
              <a:t>Pitkä pää vaikeammin hallittavissa keskuspankeille </a:t>
            </a:r>
          </a:p>
          <a:p>
            <a:pPr marL="285750" indent="-285750">
              <a:buFont typeface="Wingdings" pitchFamily="2" charset="2"/>
              <a:buChar char="§"/>
            </a:pPr>
            <a:r>
              <a:rPr lang="fi-FI" dirty="0" smtClean="0">
                <a:latin typeface="Helvetica" pitchFamily="34" charset="0"/>
                <a:cs typeface="Helvetica" pitchFamily="34" charset="0"/>
              </a:rPr>
              <a:t>Pankkien vakavaraisuussäännökset palauttavat rahaa euroihin </a:t>
            </a:r>
          </a:p>
          <a:p>
            <a:pPr marL="285750" indent="-285750">
              <a:buFont typeface="Wingdings" pitchFamily="2" charset="2"/>
              <a:buChar char="§"/>
            </a:pPr>
            <a:r>
              <a:rPr lang="fi-FI" dirty="0" smtClean="0">
                <a:latin typeface="Helvetica" pitchFamily="34" charset="0"/>
                <a:cs typeface="Helvetica" pitchFamily="34" charset="0"/>
              </a:rPr>
              <a:t>Markkinakonsensus on että koronnostoja ei aloiteta ”liian aikaisin”, joten korkokäyrä jyrkkenee kun pitkä pää nousee</a:t>
            </a:r>
            <a:endParaRPr lang="fi-FI" dirty="0"/>
          </a:p>
        </p:txBody>
      </p:sp>
      <p:pic>
        <p:nvPicPr>
          <p:cNvPr id="4099" name="Picture 3"/>
          <p:cNvPicPr>
            <a:picLocks noChangeAspect="1" noChangeArrowheads="1"/>
          </p:cNvPicPr>
          <p:nvPr/>
        </p:nvPicPr>
        <p:blipFill>
          <a:blip r:embed="rId2">
            <a:grayscl/>
            <a:extLst>
              <a:ext uri="{BEBA8EAE-BF5A-486C-A8C5-ECC9F3942E4B}">
                <a14:imgProps xmlns:a14="http://schemas.microsoft.com/office/drawing/2010/main">
                  <a14:imgLayer r:embed="rId3">
                    <a14:imgEffect>
                      <a14:artisticGlowEdges trans="100000"/>
                    </a14:imgEffect>
                  </a14:imgLayer>
                </a14:imgProps>
              </a:ext>
              <a:ext uri="{28A0092B-C50C-407E-A947-70E740481C1C}">
                <a14:useLocalDpi xmlns:a14="http://schemas.microsoft.com/office/drawing/2010/main" val="0"/>
              </a:ext>
            </a:extLst>
          </a:blip>
          <a:srcRect/>
          <a:stretch>
            <a:fillRect/>
          </a:stretch>
        </p:blipFill>
        <p:spPr bwMode="auto">
          <a:xfrm>
            <a:off x="611188" y="2600325"/>
            <a:ext cx="8075612" cy="375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uora yhdysviiva 6"/>
          <p:cNvCxnSpPr/>
          <p:nvPr/>
        </p:nvCxnSpPr>
        <p:spPr>
          <a:xfrm>
            <a:off x="457200" y="3965944"/>
            <a:ext cx="8314660" cy="4253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uora yhdysviiva 8"/>
          <p:cNvCxnSpPr/>
          <p:nvPr/>
        </p:nvCxnSpPr>
        <p:spPr>
          <a:xfrm>
            <a:off x="568658" y="5380074"/>
            <a:ext cx="8160672" cy="4253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06674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39</a:t>
            </a:fld>
            <a:endParaRPr lang="fi-FI" dirty="0"/>
          </a:p>
        </p:txBody>
      </p:sp>
      <p:sp>
        <p:nvSpPr>
          <p:cNvPr id="3" name="Rectangle 2"/>
          <p:cNvSpPr txBox="1">
            <a:spLocks noChangeArrowheads="1"/>
          </p:cNvSpPr>
          <p:nvPr/>
        </p:nvSpPr>
        <p:spPr>
          <a:xfrm>
            <a:off x="457200" y="259425"/>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Helvetica"/>
                <a:ea typeface="+mj-ea"/>
                <a:cs typeface="+mj-cs"/>
              </a:defRPr>
            </a:lvl1pPr>
          </a:lstStyle>
          <a:p>
            <a:pPr>
              <a:defRPr/>
            </a:pPr>
            <a:r>
              <a:rPr lang="fi-FI" sz="3600" b="1" dirty="0" smtClean="0">
                <a:latin typeface="Helvetica LT Std" pitchFamily="34" charset="0"/>
              </a:rPr>
              <a:t>EKP ja </a:t>
            </a:r>
            <a:r>
              <a:rPr lang="fi-FI" sz="3600" b="1" dirty="0" err="1" smtClean="0">
                <a:latin typeface="Helvetica LT Std" pitchFamily="34" charset="0"/>
              </a:rPr>
              <a:t>euriborit</a:t>
            </a:r>
            <a:r>
              <a:rPr lang="fi-FI" sz="3600" b="1" dirty="0" smtClean="0">
                <a:latin typeface="Helvetica LT Std" pitchFamily="34" charset="0"/>
              </a:rPr>
              <a:t> vuoden aikana</a:t>
            </a:r>
          </a:p>
        </p:txBody>
      </p:sp>
      <p:sp>
        <p:nvSpPr>
          <p:cNvPr id="5" name="Rectangle 9"/>
          <p:cNvSpPr>
            <a:spLocks noChangeArrowheads="1"/>
          </p:cNvSpPr>
          <p:nvPr/>
        </p:nvSpPr>
        <p:spPr bwMode="auto">
          <a:xfrm>
            <a:off x="318989" y="1009258"/>
            <a:ext cx="8606526"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Wingdings" pitchFamily="2" charset="2"/>
              <a:buChar char="§"/>
            </a:pPr>
            <a:r>
              <a:rPr lang="fi-FI" sz="1600" dirty="0" err="1" smtClean="0">
                <a:latin typeface="Helvetica" pitchFamily="34" charset="0"/>
                <a:cs typeface="Helvetica" pitchFamily="34" charset="0"/>
              </a:rPr>
              <a:t>Euriborit</a:t>
            </a:r>
            <a:r>
              <a:rPr lang="fi-FI" sz="1600" dirty="0" smtClean="0">
                <a:latin typeface="Helvetica" pitchFamily="34" charset="0"/>
                <a:cs typeface="Helvetica" pitchFamily="34" charset="0"/>
              </a:rPr>
              <a:t> hienoisessa nousussa edelleen, osin USA:n vaikutusta, osin ostopäälliköitä</a:t>
            </a:r>
          </a:p>
          <a:p>
            <a:pPr marL="285750" indent="-285750">
              <a:buFont typeface="Wingdings" pitchFamily="2" charset="2"/>
              <a:buChar char="§"/>
            </a:pPr>
            <a:r>
              <a:rPr lang="fi-FI" sz="1600" dirty="0" smtClean="0">
                <a:latin typeface="Helvetica" pitchFamily="34" charset="0"/>
                <a:cs typeface="Helvetica" pitchFamily="34" charset="0"/>
              </a:rPr>
              <a:t>Ennen 22.9. pidettäviä Saksan vaaleja tuskin nähdään suuria avauksia</a:t>
            </a:r>
          </a:p>
          <a:p>
            <a:pPr marL="285750" indent="-285750">
              <a:buFont typeface="Wingdings" pitchFamily="2" charset="2"/>
              <a:buChar char="§"/>
            </a:pPr>
            <a:r>
              <a:rPr lang="fi-FI" sz="1600" dirty="0" smtClean="0">
                <a:latin typeface="Helvetica" pitchFamily="34" charset="0"/>
                <a:cs typeface="Helvetica" pitchFamily="34" charset="0"/>
              </a:rPr>
              <a:t>EKP vihjaili korkojen laskumahdollisuudesta, mutta elvytystoimien jatko vaikeaa, jos talousreformit jäsenmaissa eivät etene.</a:t>
            </a:r>
            <a:endParaRPr lang="fi-FI" dirty="0"/>
          </a:p>
          <a:p>
            <a:pPr>
              <a:buFont typeface="Wingdings" pitchFamily="2" charset="2"/>
              <a:buChar char="Ø"/>
            </a:pPr>
            <a:endParaRPr lang="fi-FI" dirty="0"/>
          </a:p>
        </p:txBody>
      </p:sp>
      <p:graphicFrame>
        <p:nvGraphicFramePr>
          <p:cNvPr id="6" name="Group 91"/>
          <p:cNvGraphicFramePr>
            <a:graphicFrameLocks/>
          </p:cNvGraphicFramePr>
          <p:nvPr>
            <p:extLst>
              <p:ext uri="{D42A27DB-BD31-4B8C-83A1-F6EECF244321}">
                <p14:modId xmlns:p14="http://schemas.microsoft.com/office/powerpoint/2010/main" val="1002903048"/>
              </p:ext>
            </p:extLst>
          </p:nvPr>
        </p:nvGraphicFramePr>
        <p:xfrm>
          <a:off x="6541274" y="4032445"/>
          <a:ext cx="2495722" cy="2040994"/>
        </p:xfrm>
        <a:graphic>
          <a:graphicData uri="http://schemas.openxmlformats.org/drawingml/2006/table">
            <a:tbl>
              <a:tblPr>
                <a:effectLst/>
              </a:tblPr>
              <a:tblGrid>
                <a:gridCol w="832808"/>
                <a:gridCol w="1069528"/>
                <a:gridCol w="593386"/>
              </a:tblGrid>
              <a:tr h="3448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600" b="1" i="0" u="none" strike="noStrike" cap="none" normalizeH="0" baseline="0" dirty="0" smtClean="0">
                          <a:ln>
                            <a:noFill/>
                          </a:ln>
                          <a:solidFill>
                            <a:srgbClr val="0070C0"/>
                          </a:solidFill>
                          <a:effectLst/>
                          <a:latin typeface="Helvetica" pitchFamily="34" charset="0"/>
                          <a:cs typeface="Helvetica" pitchFamily="34" charset="0"/>
                        </a:rPr>
                        <a:t>12 kk</a:t>
                      </a:r>
                    </a:p>
                  </a:txBody>
                  <a:tcPr marT="45724" marB="45724" horzOverflow="overflow">
                    <a:lnL cap="flat">
                      <a:noFill/>
                    </a:lnL>
                    <a:lnR>
                      <a:noFill/>
                    </a:lnR>
                    <a:lnT>
                      <a:noFill/>
                    </a:lnT>
                    <a:lnB>
                      <a:noFill/>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600" b="1" i="0" u="none" strike="noStrike" cap="none" normalizeH="0" baseline="0" dirty="0" smtClean="0">
                          <a:ln>
                            <a:noFill/>
                          </a:ln>
                          <a:solidFill>
                            <a:schemeClr val="tx1"/>
                          </a:solidFill>
                          <a:effectLst/>
                          <a:latin typeface="Helvetica" pitchFamily="34" charset="0"/>
                          <a:cs typeface="Helvetica" pitchFamily="34" charset="0"/>
                        </a:rPr>
                        <a:t>0,544%</a:t>
                      </a:r>
                    </a:p>
                  </a:txBody>
                  <a:tcPr marT="45724" marB="45724" horzOverflow="overflow">
                    <a:lnL>
                      <a:noFill/>
                    </a:lnL>
                    <a:lnR cap="flat">
                      <a:noFill/>
                    </a:lnR>
                    <a:lnT>
                      <a:noFill/>
                    </a:lnT>
                    <a:lnB>
                      <a:noFill/>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i-FI" sz="1600" b="1" i="0" u="none" strike="noStrike" cap="none" normalizeH="0" baseline="0" dirty="0" smtClean="0">
                        <a:ln>
                          <a:noFill/>
                        </a:ln>
                        <a:solidFill>
                          <a:schemeClr val="tx1"/>
                        </a:solidFill>
                        <a:effectLst/>
                        <a:latin typeface="Helvetica" pitchFamily="34" charset="0"/>
                        <a:cs typeface="Helvetica" pitchFamily="34" charset="0"/>
                      </a:endParaRPr>
                    </a:p>
                  </a:txBody>
                  <a:tcPr marT="45724" marB="45724" horzOverflow="overflow">
                    <a:lnL>
                      <a:noFill/>
                    </a:lnL>
                    <a:lnR cap="flat">
                      <a:noFill/>
                    </a:lnR>
                    <a:lnT>
                      <a:noFill/>
                    </a:lnT>
                    <a:lnB>
                      <a:noFill/>
                    </a:lnB>
                    <a:lnTlToBr>
                      <a:noFill/>
                    </a:lnTlToBr>
                    <a:lnBlToTr>
                      <a:noFill/>
                    </a:lnBlToTr>
                    <a:solidFill>
                      <a:schemeClr val="accent3">
                        <a:lumMod val="20000"/>
                        <a:lumOff val="80000"/>
                      </a:schemeClr>
                    </a:solidFill>
                  </a:tcPr>
                </a:tc>
              </a:tr>
              <a:tr h="3448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600" b="1" i="0" u="none" strike="noStrike" cap="none" normalizeH="0" baseline="0" dirty="0" smtClean="0">
                          <a:ln>
                            <a:noFill/>
                          </a:ln>
                          <a:solidFill>
                            <a:srgbClr val="FF0066"/>
                          </a:solidFill>
                          <a:effectLst/>
                          <a:latin typeface="Helvetica" pitchFamily="34" charset="0"/>
                          <a:cs typeface="Helvetica" pitchFamily="34" charset="0"/>
                        </a:rPr>
                        <a:t>EKP</a:t>
                      </a:r>
                    </a:p>
                  </a:txBody>
                  <a:tcPr marT="45724" marB="45724" horzOverflow="overflow">
                    <a:lnL cap="flat">
                      <a:noFill/>
                    </a:lnL>
                    <a:lnR>
                      <a:noFill/>
                    </a:lnR>
                    <a:lnT>
                      <a:noFill/>
                    </a:lnT>
                    <a:lnB>
                      <a:noFill/>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600" b="1" i="0" u="none" strike="noStrike" cap="none" normalizeH="0" baseline="0" dirty="0" smtClean="0">
                          <a:ln>
                            <a:noFill/>
                          </a:ln>
                          <a:solidFill>
                            <a:schemeClr val="tx1"/>
                          </a:solidFill>
                          <a:effectLst/>
                          <a:latin typeface="Helvetica" pitchFamily="34" charset="0"/>
                          <a:cs typeface="Helvetica" pitchFamily="34" charset="0"/>
                        </a:rPr>
                        <a:t>0,500%</a:t>
                      </a:r>
                    </a:p>
                  </a:txBody>
                  <a:tcPr marT="45724" marB="45724" horzOverflow="overflow">
                    <a:lnL>
                      <a:noFill/>
                    </a:lnL>
                    <a:lnR cap="flat">
                      <a:noFill/>
                    </a:lnR>
                    <a:lnT>
                      <a:noFill/>
                    </a:lnT>
                    <a:lnB>
                      <a:noFill/>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i-FI" sz="1600" b="1" i="0" u="none" strike="noStrike" cap="none" normalizeH="0" baseline="0" dirty="0" smtClean="0">
                        <a:ln>
                          <a:noFill/>
                        </a:ln>
                        <a:solidFill>
                          <a:schemeClr val="tx1"/>
                        </a:solidFill>
                        <a:effectLst/>
                        <a:latin typeface="Helvetica" pitchFamily="34" charset="0"/>
                        <a:cs typeface="Helvetica" pitchFamily="34" charset="0"/>
                      </a:endParaRPr>
                    </a:p>
                  </a:txBody>
                  <a:tcPr marT="45724" marB="45724" horzOverflow="overflow">
                    <a:lnL>
                      <a:noFill/>
                    </a:lnL>
                    <a:lnR cap="flat">
                      <a:noFill/>
                    </a:lnR>
                    <a:lnT>
                      <a:noFill/>
                    </a:lnT>
                    <a:lnB>
                      <a:noFill/>
                    </a:lnB>
                    <a:lnTlToBr>
                      <a:noFill/>
                    </a:lnTlToBr>
                    <a:lnBlToTr>
                      <a:noFill/>
                    </a:lnBlToTr>
                    <a:solidFill>
                      <a:schemeClr val="accent3">
                        <a:lumMod val="20000"/>
                        <a:lumOff val="80000"/>
                      </a:schemeClr>
                    </a:solidFill>
                  </a:tcPr>
                </a:tc>
              </a:tr>
              <a:tr h="3448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600" b="1" i="0" u="none" strike="noStrike" cap="none" normalizeH="0" baseline="0" dirty="0" smtClean="0">
                          <a:ln>
                            <a:noFill/>
                          </a:ln>
                          <a:solidFill>
                            <a:schemeClr val="tx1"/>
                          </a:solidFill>
                          <a:effectLst/>
                          <a:latin typeface="Helvetica" pitchFamily="34" charset="0"/>
                          <a:cs typeface="Helvetica" pitchFamily="34" charset="0"/>
                        </a:rPr>
                        <a:t>6 kk</a:t>
                      </a:r>
                    </a:p>
                  </a:txBody>
                  <a:tcPr marT="45724" marB="45724" horzOverflow="overflow">
                    <a:lnL cap="flat">
                      <a:noFill/>
                    </a:lnL>
                    <a:lnR>
                      <a:noFill/>
                    </a:lnR>
                    <a:lnT>
                      <a:noFill/>
                    </a:lnT>
                    <a:lnB>
                      <a:noFill/>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600" b="1" i="0" u="none" strike="noStrike" cap="none" normalizeH="0" baseline="0" dirty="0" smtClean="0">
                          <a:ln>
                            <a:noFill/>
                          </a:ln>
                          <a:solidFill>
                            <a:schemeClr val="tx1"/>
                          </a:solidFill>
                          <a:effectLst/>
                          <a:latin typeface="Helvetica" pitchFamily="34" charset="0"/>
                          <a:cs typeface="Helvetica" pitchFamily="34" charset="0"/>
                        </a:rPr>
                        <a:t>0,341%</a:t>
                      </a:r>
                    </a:p>
                  </a:txBody>
                  <a:tcPr marT="45724" marB="45724" horzOverflow="overflow">
                    <a:lnL>
                      <a:noFill/>
                    </a:lnL>
                    <a:lnR cap="flat">
                      <a:noFill/>
                    </a:lnR>
                    <a:lnT>
                      <a:noFill/>
                    </a:lnT>
                    <a:lnB>
                      <a:noFill/>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i-FI" sz="1600" b="1" i="0" u="none" strike="noStrike" cap="none" normalizeH="0" baseline="0" dirty="0" smtClean="0">
                        <a:ln>
                          <a:noFill/>
                        </a:ln>
                        <a:solidFill>
                          <a:schemeClr val="tx1"/>
                        </a:solidFill>
                        <a:effectLst/>
                        <a:latin typeface="Helvetica" pitchFamily="34" charset="0"/>
                        <a:cs typeface="Helvetica" pitchFamily="34" charset="0"/>
                      </a:endParaRPr>
                    </a:p>
                  </a:txBody>
                  <a:tcPr marT="45724" marB="45724" horzOverflow="overflow">
                    <a:lnL>
                      <a:noFill/>
                    </a:lnL>
                    <a:lnR cap="flat">
                      <a:noFill/>
                    </a:lnR>
                    <a:lnT>
                      <a:noFill/>
                    </a:lnT>
                    <a:lnB>
                      <a:noFill/>
                    </a:lnB>
                    <a:lnTlToBr>
                      <a:noFill/>
                    </a:lnTlToBr>
                    <a:lnBlToTr>
                      <a:noFill/>
                    </a:lnBlToTr>
                    <a:solidFill>
                      <a:schemeClr val="accent3">
                        <a:lumMod val="20000"/>
                        <a:lumOff val="80000"/>
                      </a:schemeClr>
                    </a:solidFill>
                  </a:tcPr>
                </a:tc>
              </a:tr>
              <a:tr h="3470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600" b="1" i="0" u="none" strike="noStrike" cap="none" normalizeH="0" baseline="0" dirty="0" smtClean="0">
                          <a:ln>
                            <a:noFill/>
                          </a:ln>
                          <a:solidFill>
                            <a:srgbClr val="006600"/>
                          </a:solidFill>
                          <a:effectLst/>
                          <a:latin typeface="Helvetica" pitchFamily="34" charset="0"/>
                          <a:cs typeface="Helvetica" pitchFamily="34" charset="0"/>
                        </a:rPr>
                        <a:t>3 kk</a:t>
                      </a:r>
                    </a:p>
                  </a:txBody>
                  <a:tcPr marT="45724" marB="45724" horzOverflow="overflow">
                    <a:lnL cap="flat">
                      <a:noFill/>
                    </a:lnL>
                    <a:lnR>
                      <a:noFill/>
                    </a:lnR>
                    <a:lnT>
                      <a:noFill/>
                    </a:lnT>
                    <a:lnB>
                      <a:noFill/>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600" b="1" i="0" u="none" strike="noStrike" cap="none" normalizeH="0" baseline="0" dirty="0" smtClean="0">
                          <a:ln>
                            <a:noFill/>
                          </a:ln>
                          <a:solidFill>
                            <a:schemeClr val="tx1"/>
                          </a:solidFill>
                          <a:effectLst/>
                          <a:latin typeface="Helvetica" pitchFamily="34" charset="0"/>
                          <a:cs typeface="Helvetica" pitchFamily="34" charset="0"/>
                        </a:rPr>
                        <a:t>0,224%</a:t>
                      </a:r>
                    </a:p>
                  </a:txBody>
                  <a:tcPr marT="45724" marB="45724" horzOverflow="overflow">
                    <a:lnL>
                      <a:noFill/>
                    </a:lnL>
                    <a:lnR cap="flat">
                      <a:noFill/>
                    </a:lnR>
                    <a:lnT>
                      <a:noFill/>
                    </a:lnT>
                    <a:lnB>
                      <a:noFill/>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i-FI" sz="1600" b="1" i="0" u="none" strike="noStrike" cap="none" normalizeH="0" baseline="0" dirty="0" smtClean="0">
                        <a:ln>
                          <a:noFill/>
                        </a:ln>
                        <a:solidFill>
                          <a:schemeClr val="tx1"/>
                        </a:solidFill>
                        <a:effectLst/>
                        <a:latin typeface="Helvetica" pitchFamily="34" charset="0"/>
                        <a:cs typeface="Helvetica" pitchFamily="34" charset="0"/>
                      </a:endParaRPr>
                    </a:p>
                  </a:txBody>
                  <a:tcPr marT="45724" marB="45724" horzOverflow="overflow">
                    <a:lnL>
                      <a:noFill/>
                    </a:lnL>
                    <a:lnR cap="flat">
                      <a:noFill/>
                    </a:lnR>
                    <a:lnT>
                      <a:noFill/>
                    </a:lnT>
                    <a:lnB>
                      <a:noFill/>
                    </a:lnB>
                    <a:lnTlToBr>
                      <a:noFill/>
                    </a:lnTlToBr>
                    <a:lnBlToTr>
                      <a:noFill/>
                    </a:lnBlToTr>
                    <a:solidFill>
                      <a:schemeClr val="accent3">
                        <a:lumMod val="20000"/>
                        <a:lumOff val="80000"/>
                      </a:schemeClr>
                    </a:solidFill>
                  </a:tcPr>
                </a:tc>
              </a:tr>
              <a:tr h="659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600" b="1" i="0" u="none" strike="noStrike" cap="none" normalizeH="0" baseline="0" dirty="0" smtClean="0">
                          <a:ln>
                            <a:noFill/>
                          </a:ln>
                          <a:solidFill>
                            <a:srgbClr val="FF9900"/>
                          </a:solidFill>
                          <a:effectLst/>
                          <a:latin typeface="Helvetica" pitchFamily="34" charset="0"/>
                          <a:cs typeface="Helvetica" pitchFamily="34" charset="0"/>
                        </a:rPr>
                        <a:t>1 kk</a:t>
                      </a:r>
                    </a:p>
                  </a:txBody>
                  <a:tcPr marT="45724" marB="45724" horzOverflow="overflow">
                    <a:lnL cap="flat">
                      <a:noFill/>
                    </a:lnL>
                    <a:lnR>
                      <a:noFill/>
                    </a:lnR>
                    <a:lnT>
                      <a:noFill/>
                    </a:lnT>
                    <a:lnB>
                      <a:noFill/>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600" b="1" i="0" u="none" strike="noStrike" cap="none" normalizeH="0" baseline="0" dirty="0" smtClean="0">
                          <a:ln>
                            <a:noFill/>
                          </a:ln>
                          <a:solidFill>
                            <a:schemeClr val="tx1"/>
                          </a:solidFill>
                          <a:effectLst/>
                          <a:latin typeface="Helvetica" pitchFamily="34" charset="0"/>
                          <a:cs typeface="Helvetica" pitchFamily="34" charset="0"/>
                        </a:rPr>
                        <a:t>0,126%</a:t>
                      </a:r>
                    </a:p>
                  </a:txBody>
                  <a:tcPr marT="45724" marB="45724" horzOverflow="overflow">
                    <a:lnL>
                      <a:noFill/>
                    </a:lnL>
                    <a:lnR cap="flat">
                      <a:noFill/>
                    </a:lnR>
                    <a:lnT>
                      <a:noFill/>
                    </a:lnT>
                    <a:lnB>
                      <a:noFill/>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i-FI" sz="1600" b="1" i="0" u="none" strike="noStrike" cap="none" normalizeH="0" baseline="0" dirty="0" smtClean="0">
                        <a:ln>
                          <a:noFill/>
                        </a:ln>
                        <a:solidFill>
                          <a:schemeClr val="tx1"/>
                        </a:solidFill>
                        <a:effectLst/>
                        <a:latin typeface="Helvetica" pitchFamily="34" charset="0"/>
                        <a:cs typeface="Helvetica" pitchFamily="34" charset="0"/>
                      </a:endParaRPr>
                    </a:p>
                  </a:txBody>
                  <a:tcPr marT="45724" marB="45724" horzOverflow="overflow">
                    <a:lnL>
                      <a:noFill/>
                    </a:lnL>
                    <a:lnR cap="flat">
                      <a:noFill/>
                    </a:lnR>
                    <a:lnT>
                      <a:noFill/>
                    </a:lnT>
                    <a:lnB>
                      <a:noFill/>
                    </a:lnB>
                    <a:lnTlToBr>
                      <a:noFill/>
                    </a:lnTlToBr>
                    <a:lnBlToTr>
                      <a:noFill/>
                    </a:lnBlToTr>
                    <a:solidFill>
                      <a:schemeClr val="accent3">
                        <a:lumMod val="20000"/>
                        <a:lumOff val="80000"/>
                      </a:schemeClr>
                    </a:solidFill>
                  </a:tcPr>
                </a:tc>
              </a:tr>
            </a:tbl>
          </a:graphicData>
        </a:graphic>
      </p:graphicFrame>
      <p:sp>
        <p:nvSpPr>
          <p:cNvPr id="8" name="Nuoli oikealle 7"/>
          <p:cNvSpPr/>
          <p:nvPr/>
        </p:nvSpPr>
        <p:spPr>
          <a:xfrm rot="16200000">
            <a:off x="8371080" y="5381295"/>
            <a:ext cx="283580" cy="394471"/>
          </a:xfrm>
          <a:prstGeom prst="rightArrow">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9" name="Nuoli oikealle 8"/>
          <p:cNvSpPr/>
          <p:nvPr/>
        </p:nvSpPr>
        <p:spPr>
          <a:xfrm rot="16200000">
            <a:off x="8415225" y="5005075"/>
            <a:ext cx="220650" cy="412299"/>
          </a:xfrm>
          <a:prstGeom prst="rightArrow">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Nuoli oikealle 11"/>
          <p:cNvSpPr/>
          <p:nvPr/>
        </p:nvSpPr>
        <p:spPr>
          <a:xfrm rot="16369404">
            <a:off x="8423736" y="4694489"/>
            <a:ext cx="220649" cy="412299"/>
          </a:xfrm>
          <a:prstGeom prst="rightArrow">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Nuoli oikealle 12"/>
          <p:cNvSpPr/>
          <p:nvPr/>
        </p:nvSpPr>
        <p:spPr>
          <a:xfrm rot="16200000">
            <a:off x="8428921" y="3991135"/>
            <a:ext cx="220649" cy="412299"/>
          </a:xfrm>
          <a:prstGeom prst="rightArrow">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989" y="2363476"/>
            <a:ext cx="6200775" cy="4150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667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4</a:t>
            </a:fld>
            <a:endParaRPr lang="fi-FI" dirty="0"/>
          </a:p>
        </p:txBody>
      </p:sp>
      <p:sp>
        <p:nvSpPr>
          <p:cNvPr id="3" name="Tekstiruutu 2"/>
          <p:cNvSpPr txBox="1"/>
          <p:nvPr/>
        </p:nvSpPr>
        <p:spPr>
          <a:xfrm>
            <a:off x="405180" y="270873"/>
            <a:ext cx="8337539" cy="461665"/>
          </a:xfrm>
          <a:prstGeom prst="rect">
            <a:avLst/>
          </a:prstGeom>
          <a:noFill/>
        </p:spPr>
        <p:txBody>
          <a:bodyPr wrap="none" rtlCol="0">
            <a:spAutoFit/>
          </a:bodyPr>
          <a:lstStyle/>
          <a:p>
            <a:r>
              <a:rPr lang="fi-FI" sz="2400" b="1" dirty="0" smtClean="0">
                <a:latin typeface="Helvetica" pitchFamily="34" charset="0"/>
                <a:cs typeface="Helvetica" pitchFamily="34" charset="0"/>
              </a:rPr>
              <a:t>Ostopäälliköiden indeksi näyttää, missä talouskasvu on</a:t>
            </a:r>
            <a:endParaRPr lang="fi-FI" sz="2400" b="1" dirty="0">
              <a:latin typeface="Helvetica" pitchFamily="34" charset="0"/>
              <a:cs typeface="Helvetica"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179" y="782587"/>
            <a:ext cx="5857398" cy="5885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iruutu 4"/>
          <p:cNvSpPr txBox="1"/>
          <p:nvPr/>
        </p:nvSpPr>
        <p:spPr>
          <a:xfrm>
            <a:off x="6337005" y="782587"/>
            <a:ext cx="2594344" cy="5078313"/>
          </a:xfrm>
          <a:prstGeom prst="rect">
            <a:avLst/>
          </a:prstGeom>
          <a:noFill/>
        </p:spPr>
        <p:txBody>
          <a:bodyPr wrap="square" rtlCol="0">
            <a:spAutoFit/>
          </a:bodyPr>
          <a:lstStyle/>
          <a:p>
            <a:pPr marL="285750" indent="-285750">
              <a:buFont typeface="Wingdings" pitchFamily="2" charset="2"/>
              <a:buChar char="§"/>
            </a:pPr>
            <a:r>
              <a:rPr lang="fi-FI" dirty="0" smtClean="0"/>
              <a:t>Huomattavin muutos on EU-valtioiden näkymissä: negatiivisista odotuksista positiiviselle puolelle</a:t>
            </a:r>
          </a:p>
          <a:p>
            <a:pPr marL="285750" indent="-285750">
              <a:buFont typeface="Wingdings" pitchFamily="2" charset="2"/>
              <a:buChar char="§"/>
            </a:pPr>
            <a:endParaRPr lang="fi-FI" dirty="0" smtClean="0"/>
          </a:p>
          <a:p>
            <a:pPr marL="285750" indent="-285750">
              <a:buFont typeface="Wingdings" pitchFamily="2" charset="2"/>
              <a:buChar char="§"/>
            </a:pPr>
            <a:r>
              <a:rPr lang="fi-FI" dirty="0" smtClean="0"/>
              <a:t>USA:n ja Iso-Britannian osalta kasvuodotukset ovat hyvinkin vahvoja</a:t>
            </a:r>
          </a:p>
          <a:p>
            <a:pPr marL="285750" indent="-285750">
              <a:buFont typeface="Wingdings" pitchFamily="2" charset="2"/>
              <a:buChar char="§"/>
            </a:pPr>
            <a:endParaRPr lang="fi-FI" dirty="0" smtClean="0"/>
          </a:p>
          <a:p>
            <a:pPr marL="285750" indent="-285750">
              <a:buFont typeface="Wingdings" pitchFamily="2" charset="2"/>
              <a:buChar char="§"/>
            </a:pPr>
            <a:r>
              <a:rPr lang="fi-FI" dirty="0" smtClean="0"/>
              <a:t>Kiina-riippuvaisten raaka-aineviejämaiden teollisuuden odotukset ovat pudonneet pessimismin puolelle.</a:t>
            </a:r>
            <a:endParaRPr lang="fi-FI" dirty="0"/>
          </a:p>
        </p:txBody>
      </p:sp>
    </p:spTree>
    <p:extLst>
      <p:ext uri="{BB962C8B-B14F-4D97-AF65-F5344CB8AC3E}">
        <p14:creationId xmlns:p14="http://schemas.microsoft.com/office/powerpoint/2010/main" val="42552010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40</a:t>
            </a:fld>
            <a:endParaRPr lang="fi-FI" dirty="0"/>
          </a:p>
        </p:txBody>
      </p:sp>
      <p:sp>
        <p:nvSpPr>
          <p:cNvPr id="3" name="Rectangle 2"/>
          <p:cNvSpPr txBox="1">
            <a:spLocks noChangeArrowheads="1"/>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Helvetica"/>
                <a:ea typeface="+mj-ea"/>
                <a:cs typeface="+mj-cs"/>
              </a:defRPr>
            </a:lvl1pPr>
          </a:lstStyle>
          <a:p>
            <a:pPr>
              <a:defRPr/>
            </a:pPr>
            <a:r>
              <a:rPr lang="fi-FI" sz="3600" b="1" dirty="0" smtClean="0">
                <a:solidFill>
                  <a:schemeClr val="accent3">
                    <a:lumMod val="75000"/>
                  </a:schemeClr>
                </a:solidFill>
                <a:latin typeface="Helvetica LT Std" pitchFamily="34" charset="0"/>
              </a:rPr>
              <a:t>Tilanne korkomarkkinoilla</a:t>
            </a:r>
          </a:p>
        </p:txBody>
      </p:sp>
      <p:sp>
        <p:nvSpPr>
          <p:cNvPr id="5" name="Rectangle 7"/>
          <p:cNvSpPr txBox="1">
            <a:spLocks noChangeArrowheads="1"/>
          </p:cNvSpPr>
          <p:nvPr/>
        </p:nvSpPr>
        <p:spPr>
          <a:xfrm>
            <a:off x="755649" y="1137180"/>
            <a:ext cx="7705725" cy="475297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fi-FI" sz="1600" b="1" dirty="0" smtClean="0">
                <a:latin typeface="Helvetica" pitchFamily="34" charset="0"/>
                <a:cs typeface="Helvetica" pitchFamily="34" charset="0"/>
              </a:rPr>
              <a:t>Maailmanlaajuisesti korkotasoon vaikuttavat tekijät:</a:t>
            </a:r>
          </a:p>
          <a:p>
            <a:pPr marL="0" indent="0">
              <a:lnSpc>
                <a:spcPct val="80000"/>
              </a:lnSpc>
              <a:buNone/>
            </a:pPr>
            <a:endParaRPr lang="fi-FI" sz="1600" dirty="0" smtClean="0">
              <a:latin typeface="Helvetica" pitchFamily="34" charset="0"/>
              <a:cs typeface="Helvetica" pitchFamily="34" charset="0"/>
            </a:endParaRPr>
          </a:p>
          <a:p>
            <a:pPr>
              <a:lnSpc>
                <a:spcPct val="80000"/>
              </a:lnSpc>
              <a:buFont typeface="Wingdings" pitchFamily="2" charset="2"/>
              <a:buChar char="§"/>
            </a:pPr>
            <a:r>
              <a:rPr lang="fi-FI" sz="1600" dirty="0" smtClean="0">
                <a:latin typeface="Helvetica" pitchFamily="34" charset="0"/>
                <a:cs typeface="Helvetica" pitchFamily="34" charset="0"/>
              </a:rPr>
              <a:t>Ydinalueitten valtionlainat hiljalleen nousussa.</a:t>
            </a:r>
          </a:p>
          <a:p>
            <a:pPr>
              <a:lnSpc>
                <a:spcPct val="80000"/>
              </a:lnSpc>
              <a:buFont typeface="Wingdings" pitchFamily="2" charset="2"/>
              <a:buChar char="§"/>
            </a:pPr>
            <a:r>
              <a:rPr lang="fi-FI" sz="1600" dirty="0" err="1" smtClean="0">
                <a:latin typeface="Helvetica" pitchFamily="34" charset="0"/>
                <a:cs typeface="Helvetica" pitchFamily="34" charset="0"/>
              </a:rPr>
              <a:t>Euriborit</a:t>
            </a:r>
            <a:r>
              <a:rPr lang="fi-FI" sz="1600" dirty="0" smtClean="0">
                <a:latin typeface="Helvetica" pitchFamily="34" charset="0"/>
                <a:cs typeface="Helvetica" pitchFamily="34" charset="0"/>
              </a:rPr>
              <a:t> nousseet myös hieman pohjatasoiltaan</a:t>
            </a:r>
          </a:p>
          <a:p>
            <a:pPr>
              <a:lnSpc>
                <a:spcPct val="80000"/>
              </a:lnSpc>
              <a:buFont typeface="Wingdings" pitchFamily="2" charset="2"/>
              <a:buChar char="§"/>
            </a:pPr>
            <a:r>
              <a:rPr lang="fi-FI" sz="1600" dirty="0" smtClean="0">
                <a:latin typeface="Helvetica" pitchFamily="34" charset="0"/>
                <a:cs typeface="Helvetica" pitchFamily="34" charset="0"/>
              </a:rPr>
              <a:t>Negatiivinen reaalikorko turvallisissa korkotuotteissa pienentynyt</a:t>
            </a:r>
          </a:p>
          <a:p>
            <a:pPr>
              <a:lnSpc>
                <a:spcPct val="80000"/>
              </a:lnSpc>
              <a:buFont typeface="Wingdings" pitchFamily="2" charset="2"/>
              <a:buChar char="§"/>
            </a:pPr>
            <a:r>
              <a:rPr lang="fi-FI" sz="1600" dirty="0" smtClean="0">
                <a:latin typeface="Helvetica" pitchFamily="34" charset="0"/>
                <a:cs typeface="Helvetica" pitchFamily="34" charset="0"/>
              </a:rPr>
              <a:t>Maailman keskuspankkien yhteiselvytys luo inflaatiopaineita kasvualueille</a:t>
            </a:r>
          </a:p>
          <a:p>
            <a:pPr>
              <a:lnSpc>
                <a:spcPct val="80000"/>
              </a:lnSpc>
              <a:buFont typeface="Wingdings" pitchFamily="2" charset="2"/>
              <a:buChar char="§"/>
            </a:pPr>
            <a:endParaRPr lang="fi-FI" sz="1200" dirty="0" smtClean="0">
              <a:latin typeface="Helvetica" pitchFamily="34" charset="0"/>
              <a:cs typeface="Helvetica" pitchFamily="34" charset="0"/>
            </a:endParaRPr>
          </a:p>
          <a:p>
            <a:pPr marL="0" indent="0">
              <a:lnSpc>
                <a:spcPct val="80000"/>
              </a:lnSpc>
              <a:buNone/>
            </a:pPr>
            <a:r>
              <a:rPr lang="fi-FI" sz="1200" dirty="0" smtClean="0">
                <a:latin typeface="Helvetica" pitchFamily="34" charset="0"/>
                <a:cs typeface="Helvetica" pitchFamily="34" charset="0"/>
              </a:rPr>
              <a:t>…………………………………………………………………………….</a:t>
            </a:r>
          </a:p>
          <a:p>
            <a:pPr marL="0" indent="0">
              <a:lnSpc>
                <a:spcPct val="80000"/>
              </a:lnSpc>
              <a:buNone/>
            </a:pPr>
            <a:r>
              <a:rPr lang="fi-FI" sz="1600" b="1" dirty="0" smtClean="0">
                <a:latin typeface="Helvetica" pitchFamily="34" charset="0"/>
                <a:cs typeface="Helvetica" pitchFamily="34" charset="0"/>
              </a:rPr>
              <a:t>Ajankohtaiset asiat:</a:t>
            </a:r>
          </a:p>
          <a:p>
            <a:pPr marL="0" indent="0">
              <a:lnSpc>
                <a:spcPct val="80000"/>
              </a:lnSpc>
              <a:buNone/>
            </a:pPr>
            <a:endParaRPr lang="fi-FI" sz="1600" dirty="0" smtClean="0">
              <a:latin typeface="Helvetica" pitchFamily="34" charset="0"/>
              <a:cs typeface="Helvetica" pitchFamily="34" charset="0"/>
            </a:endParaRPr>
          </a:p>
          <a:p>
            <a:pPr>
              <a:lnSpc>
                <a:spcPct val="80000"/>
              </a:lnSpc>
              <a:buFont typeface="Wingdings" pitchFamily="2" charset="2"/>
              <a:buChar char="§"/>
            </a:pPr>
            <a:r>
              <a:rPr lang="fi-FI" sz="1600" dirty="0" smtClean="0">
                <a:latin typeface="Helvetica" pitchFamily="34" charset="0"/>
                <a:cs typeface="Helvetica" pitchFamily="34" charset="0"/>
              </a:rPr>
              <a:t>Inflaatiopaineet EU:ssa pienet, mutta pientä nousua ennusteissa</a:t>
            </a:r>
          </a:p>
          <a:p>
            <a:pPr>
              <a:lnSpc>
                <a:spcPct val="80000"/>
              </a:lnSpc>
              <a:buFont typeface="Wingdings" pitchFamily="2" charset="2"/>
              <a:buChar char="§"/>
            </a:pPr>
            <a:r>
              <a:rPr lang="fi-FI" sz="1600" dirty="0" smtClean="0">
                <a:latin typeface="Helvetica" pitchFamily="34" charset="0"/>
                <a:cs typeface="Helvetica" pitchFamily="34" charset="0"/>
              </a:rPr>
              <a:t>USA:n vahva työllisyyskehitys voi tuoda korkoyllätyksiä ylöspäin loppuvuonna. Maailma ei ole varautunut nouseviin pitkiin korkoihin, joten riski todellinen</a:t>
            </a:r>
          </a:p>
          <a:p>
            <a:pPr marL="0" indent="0">
              <a:lnSpc>
                <a:spcPct val="80000"/>
              </a:lnSpc>
              <a:buNone/>
            </a:pPr>
            <a:r>
              <a:rPr lang="fi-FI" sz="1200" dirty="0" smtClean="0">
                <a:latin typeface="Helvetica" pitchFamily="34" charset="0"/>
                <a:cs typeface="Helvetica" pitchFamily="34" charset="0"/>
              </a:rPr>
              <a:t>……………………………………………………………………………</a:t>
            </a:r>
          </a:p>
          <a:p>
            <a:pPr marL="0" indent="0">
              <a:lnSpc>
                <a:spcPct val="80000"/>
              </a:lnSpc>
              <a:buNone/>
            </a:pPr>
            <a:r>
              <a:rPr lang="fi-FI" sz="1600" b="1" dirty="0" smtClean="0">
                <a:latin typeface="Helvetica" pitchFamily="34" charset="0"/>
                <a:cs typeface="Helvetica" pitchFamily="34" charset="0"/>
              </a:rPr>
              <a:t>Näkemyksemme korkopuolella: </a:t>
            </a:r>
          </a:p>
          <a:p>
            <a:pPr marL="457200" lvl="1" indent="0">
              <a:lnSpc>
                <a:spcPct val="80000"/>
              </a:lnSpc>
              <a:buNone/>
            </a:pPr>
            <a:endParaRPr lang="fi-FI" sz="1200" dirty="0">
              <a:latin typeface="Helvetica" pitchFamily="34" charset="0"/>
              <a:cs typeface="Helvetica" pitchFamily="34" charset="0"/>
            </a:endParaRPr>
          </a:p>
          <a:p>
            <a:pPr lvl="1">
              <a:lnSpc>
                <a:spcPct val="80000"/>
              </a:lnSpc>
              <a:buFont typeface="Wingdings" pitchFamily="2" charset="2"/>
              <a:buChar char="§"/>
            </a:pPr>
            <a:endParaRPr lang="fi-FI" sz="1200" dirty="0" smtClean="0">
              <a:latin typeface="Helvetica" pitchFamily="34" charset="0"/>
              <a:cs typeface="Helvetica" pitchFamily="34" charset="0"/>
            </a:endParaRPr>
          </a:p>
          <a:p>
            <a:pPr lvl="1">
              <a:lnSpc>
                <a:spcPct val="80000"/>
              </a:lnSpc>
              <a:buFont typeface="Wingdings" pitchFamily="2" charset="2"/>
              <a:buChar char="§"/>
            </a:pPr>
            <a:r>
              <a:rPr lang="fi-FI" sz="1600" dirty="0" smtClean="0">
                <a:latin typeface="Helvetica" pitchFamily="34" charset="0"/>
                <a:cs typeface="Helvetica" pitchFamily="34" charset="0"/>
              </a:rPr>
              <a:t>Talletukset vuodeksi, korkotaso ohittanut pohjatasot</a:t>
            </a:r>
          </a:p>
          <a:p>
            <a:pPr lvl="1">
              <a:lnSpc>
                <a:spcPct val="80000"/>
              </a:lnSpc>
              <a:buFont typeface="Wingdings" pitchFamily="2" charset="2"/>
              <a:buChar char="§"/>
            </a:pPr>
            <a:r>
              <a:rPr lang="fi-FI" sz="1600" dirty="0" smtClean="0">
                <a:latin typeface="Helvetica" pitchFamily="34" charset="0"/>
                <a:cs typeface="Helvetica" pitchFamily="34" charset="0"/>
              </a:rPr>
              <a:t>Neutraali suhtautuminen eri korkoluokkiin; hieman paremmat valtionlaintuotot, lyhyempi sijoitusjakso parempi.</a:t>
            </a:r>
          </a:p>
          <a:p>
            <a:pPr lvl="1">
              <a:lnSpc>
                <a:spcPct val="80000"/>
              </a:lnSpc>
              <a:buFont typeface="Wingdings" pitchFamily="2" charset="2"/>
              <a:buChar char="§"/>
            </a:pPr>
            <a:r>
              <a:rPr lang="fi-FI" sz="1600" dirty="0">
                <a:latin typeface="Helvetica" pitchFamily="34" charset="0"/>
                <a:cs typeface="Helvetica" pitchFamily="34" charset="0"/>
              </a:rPr>
              <a:t>Y</a:t>
            </a:r>
            <a:r>
              <a:rPr lang="fi-FI" sz="1600" dirty="0" smtClean="0">
                <a:latin typeface="Helvetica" pitchFamily="34" charset="0"/>
                <a:cs typeface="Helvetica" pitchFamily="34" charset="0"/>
              </a:rPr>
              <a:t>rityslainat ja </a:t>
            </a:r>
            <a:r>
              <a:rPr lang="fi-FI" sz="1600" dirty="0" err="1" smtClean="0">
                <a:latin typeface="Helvetica" pitchFamily="34" charset="0"/>
                <a:cs typeface="Helvetica" pitchFamily="34" charset="0"/>
              </a:rPr>
              <a:t>high</a:t>
            </a:r>
            <a:r>
              <a:rPr lang="fi-FI" sz="1600" dirty="0" smtClean="0">
                <a:latin typeface="Helvetica" pitchFamily="34" charset="0"/>
                <a:cs typeface="Helvetica" pitchFamily="34" charset="0"/>
              </a:rPr>
              <a:t> </a:t>
            </a:r>
            <a:r>
              <a:rPr lang="fi-FI" sz="1600" dirty="0" err="1" smtClean="0">
                <a:latin typeface="Helvetica" pitchFamily="34" charset="0"/>
                <a:cs typeface="Helvetica" pitchFamily="34" charset="0"/>
              </a:rPr>
              <a:t>yield</a:t>
            </a:r>
            <a:r>
              <a:rPr lang="fi-FI" sz="1600" dirty="0" smtClean="0">
                <a:latin typeface="Helvetica" pitchFamily="34" charset="0"/>
                <a:cs typeface="Helvetica" pitchFamily="34" charset="0"/>
              </a:rPr>
              <a:t> tuottavat enemmän, mutta kalliin puoleisia.</a:t>
            </a:r>
          </a:p>
          <a:p>
            <a:pPr lvl="1">
              <a:lnSpc>
                <a:spcPct val="80000"/>
              </a:lnSpc>
              <a:buFont typeface="Wingdings" pitchFamily="2" charset="2"/>
              <a:buChar char="§"/>
            </a:pPr>
            <a:r>
              <a:rPr lang="fi-FI" sz="1600" dirty="0" smtClean="0">
                <a:latin typeface="Helvetica" pitchFamily="34" charset="0"/>
                <a:cs typeface="Helvetica" pitchFamily="34" charset="0"/>
              </a:rPr>
              <a:t>Kehittyvien markkinoiden koroissa lasku vielä jatkuu.</a:t>
            </a:r>
          </a:p>
          <a:p>
            <a:pPr marL="457200" lvl="1" indent="0">
              <a:lnSpc>
                <a:spcPct val="80000"/>
              </a:lnSpc>
              <a:buNone/>
            </a:pPr>
            <a:endParaRPr lang="fi-FI" sz="1600" dirty="0" smtClean="0">
              <a:latin typeface="Helvetica" pitchFamily="34" charset="0"/>
              <a:cs typeface="Helvetica" pitchFamily="34" charset="0"/>
            </a:endParaRPr>
          </a:p>
        </p:txBody>
      </p:sp>
      <p:sp>
        <p:nvSpPr>
          <p:cNvPr id="2" name="Bent-Up Arrow 1"/>
          <p:cNvSpPr/>
          <p:nvPr/>
        </p:nvSpPr>
        <p:spPr>
          <a:xfrm rot="5400000">
            <a:off x="531405" y="4747357"/>
            <a:ext cx="630183" cy="556592"/>
          </a:xfrm>
          <a:prstGeom prst="bentUp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06674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Osakkeet</a:t>
            </a:r>
            <a:endParaRPr lang="fi-FI" dirty="0"/>
          </a:p>
        </p:txBody>
      </p:sp>
    </p:spTree>
    <p:extLst>
      <p:ext uri="{BB962C8B-B14F-4D97-AF65-F5344CB8AC3E}">
        <p14:creationId xmlns:p14="http://schemas.microsoft.com/office/powerpoint/2010/main" val="29798842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42</a:t>
            </a:fld>
            <a:endParaRPr lang="fi-FI" dirty="0"/>
          </a:p>
        </p:txBody>
      </p:sp>
      <p:sp>
        <p:nvSpPr>
          <p:cNvPr id="3" name="Rectangle 2"/>
          <p:cNvSpPr txBox="1">
            <a:spLocks noChangeArrowheads="1"/>
          </p:cNvSpPr>
          <p:nvPr/>
        </p:nvSpPr>
        <p:spPr>
          <a:xfrm>
            <a:off x="467544" y="188640"/>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Helvetica"/>
                <a:ea typeface="+mj-ea"/>
                <a:cs typeface="+mj-cs"/>
              </a:defRPr>
            </a:lvl1pPr>
          </a:lstStyle>
          <a:p>
            <a:pPr>
              <a:defRPr/>
            </a:pPr>
            <a:r>
              <a:rPr lang="fi-FI" sz="3600" b="1" dirty="0" smtClean="0">
                <a:latin typeface="Helvetica LT Std" pitchFamily="34" charset="0"/>
              </a:rPr>
              <a:t>Maailman pörssit 1 vuosi </a:t>
            </a:r>
            <a:br>
              <a:rPr lang="fi-FI" sz="3600" b="1" dirty="0" smtClean="0">
                <a:latin typeface="Helvetica LT Std" pitchFamily="34" charset="0"/>
              </a:rPr>
            </a:br>
            <a:r>
              <a:rPr lang="fi-FI" sz="2800" b="1" dirty="0" smtClean="0">
                <a:latin typeface="Helvetica LT Std" pitchFamily="34" charset="0"/>
              </a:rPr>
              <a:t>(MSCI, </a:t>
            </a:r>
            <a:r>
              <a:rPr lang="fi-FI" sz="2800" b="1" dirty="0" err="1" smtClean="0">
                <a:latin typeface="Helvetica LT Std" pitchFamily="34" charset="0"/>
              </a:rPr>
              <a:t>€:ssa</a:t>
            </a:r>
            <a:r>
              <a:rPr lang="fi-FI" sz="2800" b="1" dirty="0" smtClean="0">
                <a:latin typeface="Helvetica LT Std" pitchFamily="34" charset="0"/>
              </a:rPr>
              <a:t>, lähtöhinta €10)</a:t>
            </a:r>
          </a:p>
        </p:txBody>
      </p:sp>
      <p:graphicFrame>
        <p:nvGraphicFramePr>
          <p:cNvPr id="5" name="Group 563"/>
          <p:cNvGraphicFramePr>
            <a:graphicFrameLocks/>
          </p:cNvGraphicFramePr>
          <p:nvPr>
            <p:extLst>
              <p:ext uri="{D42A27DB-BD31-4B8C-83A1-F6EECF244321}">
                <p14:modId xmlns:p14="http://schemas.microsoft.com/office/powerpoint/2010/main" val="957702574"/>
              </p:ext>
            </p:extLst>
          </p:nvPr>
        </p:nvGraphicFramePr>
        <p:xfrm>
          <a:off x="5201835" y="1783809"/>
          <a:ext cx="3408765" cy="3816174"/>
        </p:xfrm>
        <a:graphic>
          <a:graphicData uri="http://schemas.openxmlformats.org/drawingml/2006/table">
            <a:tbl>
              <a:tblPr>
                <a:tableStyleId>{327F97BB-C833-4FB7-BDE5-3F7075034690}</a:tableStyleId>
              </a:tblPr>
              <a:tblGrid>
                <a:gridCol w="2053559"/>
                <a:gridCol w="1355206"/>
              </a:tblGrid>
              <a:tr h="360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800" u="none" strike="noStrike" cap="none" normalizeH="0" baseline="0" dirty="0" smtClean="0">
                          <a:ln>
                            <a:noFill/>
                          </a:ln>
                          <a:solidFill>
                            <a:schemeClr val="tx1"/>
                          </a:solidFill>
                          <a:effectLst/>
                          <a:latin typeface="Helvetica" pitchFamily="34" charset="0"/>
                          <a:cs typeface="Helvetica" pitchFamily="34" charset="0"/>
                        </a:rPr>
                        <a:t>Japani</a:t>
                      </a:r>
                      <a:endParaRPr kumimoji="0" lang="fi-FI" sz="1800" b="0" i="0" u="none" strike="noStrike" cap="none" normalizeH="0" baseline="0" dirty="0" smtClean="0">
                        <a:ln>
                          <a:noFill/>
                        </a:ln>
                        <a:solidFill>
                          <a:schemeClr val="tx1"/>
                        </a:solidFill>
                        <a:effectLst/>
                        <a:latin typeface="Helvetica" pitchFamily="34" charset="0"/>
                        <a:cs typeface="Helvetica" pitchFamily="34" charset="0"/>
                      </a:endParaRPr>
                    </a:p>
                  </a:txBody>
                  <a:tcPr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i-FI" sz="1800" b="1" u="none" strike="noStrike" cap="none" normalizeH="0" baseline="0" dirty="0" smtClean="0">
                          <a:ln>
                            <a:noFill/>
                          </a:ln>
                          <a:solidFill>
                            <a:schemeClr val="accent3"/>
                          </a:solidFill>
                          <a:effectLst/>
                          <a:latin typeface="Helvetica" pitchFamily="34" charset="0"/>
                          <a:cs typeface="Helvetica" pitchFamily="34" charset="0"/>
                        </a:rPr>
                        <a:t>+  48,6%</a:t>
                      </a:r>
                      <a:endParaRPr kumimoji="0" lang="fi-FI" sz="1800" b="1" i="0" u="none" strike="noStrike" cap="none" normalizeH="0" baseline="0" dirty="0" smtClean="0">
                        <a:ln>
                          <a:noFill/>
                        </a:ln>
                        <a:solidFill>
                          <a:schemeClr val="accent3"/>
                        </a:solidFill>
                        <a:effectLst/>
                        <a:latin typeface="Helvetica" pitchFamily="34" charset="0"/>
                        <a:cs typeface="Helvetica" pitchFamily="34" charset="0"/>
                      </a:endParaRPr>
                    </a:p>
                  </a:txBody>
                  <a:tcPr horzOverflow="overflow">
                    <a:solidFill>
                      <a:schemeClr val="accent3">
                        <a:lumMod val="20000"/>
                        <a:lumOff val="80000"/>
                      </a:schemeClr>
                    </a:solidFill>
                  </a:tcPr>
                </a:tc>
              </a:tr>
              <a:tr h="360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800" b="0" u="none" strike="noStrike" cap="none" normalizeH="0" baseline="0" dirty="0" smtClean="0">
                          <a:ln>
                            <a:noFill/>
                          </a:ln>
                          <a:solidFill>
                            <a:schemeClr val="tx1"/>
                          </a:solidFill>
                          <a:effectLst/>
                          <a:latin typeface="Helvetica" pitchFamily="34" charset="0"/>
                          <a:cs typeface="Helvetica" pitchFamily="34" charset="0"/>
                        </a:rPr>
                        <a:t>USA</a:t>
                      </a:r>
                      <a:endParaRPr kumimoji="0" lang="fi-FI" sz="1800" b="0" i="0" u="none" strike="noStrike" cap="none" normalizeH="0" baseline="0" dirty="0" smtClean="0">
                        <a:ln>
                          <a:noFill/>
                        </a:ln>
                        <a:solidFill>
                          <a:schemeClr val="tx1"/>
                        </a:solidFill>
                        <a:effectLst/>
                        <a:latin typeface="Helvetica" pitchFamily="34" charset="0"/>
                        <a:cs typeface="Helvetica" pitchFamily="34" charset="0"/>
                      </a:endParaRPr>
                    </a:p>
                  </a:txBody>
                  <a:tcPr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i-FI" sz="1800" b="1" u="none" strike="noStrike" cap="none" normalizeH="0" baseline="0" dirty="0" smtClean="0">
                          <a:ln>
                            <a:noFill/>
                          </a:ln>
                          <a:solidFill>
                            <a:schemeClr val="accent4">
                              <a:lumMod val="50000"/>
                            </a:schemeClr>
                          </a:solidFill>
                          <a:effectLst/>
                          <a:latin typeface="Helvetica" pitchFamily="34" charset="0"/>
                          <a:cs typeface="Helvetica" pitchFamily="34" charset="0"/>
                        </a:rPr>
                        <a:t>+  21,3%</a:t>
                      </a:r>
                      <a:endParaRPr kumimoji="0" lang="fi-FI" sz="1800" b="1" i="0" u="none" strike="noStrike" cap="none" normalizeH="0" baseline="0" dirty="0" smtClean="0">
                        <a:ln>
                          <a:noFill/>
                        </a:ln>
                        <a:solidFill>
                          <a:schemeClr val="accent4">
                            <a:lumMod val="50000"/>
                          </a:schemeClr>
                        </a:solidFill>
                        <a:effectLst/>
                        <a:latin typeface="Helvetica" pitchFamily="34" charset="0"/>
                        <a:cs typeface="Helvetica" pitchFamily="34" charset="0"/>
                      </a:endParaRPr>
                    </a:p>
                  </a:txBody>
                  <a:tcPr horzOverflow="overflow">
                    <a:solidFill>
                      <a:schemeClr val="accent3">
                        <a:lumMod val="20000"/>
                        <a:lumOff val="80000"/>
                      </a:schemeClr>
                    </a:solidFill>
                  </a:tcPr>
                </a:tc>
              </a:tr>
              <a:tr h="360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800" b="0" u="none" strike="noStrike" cap="none" normalizeH="0" baseline="0" dirty="0" smtClean="0">
                          <a:ln>
                            <a:noFill/>
                          </a:ln>
                          <a:solidFill>
                            <a:schemeClr val="tx1"/>
                          </a:solidFill>
                          <a:effectLst/>
                          <a:latin typeface="Helvetica" pitchFamily="34" charset="0"/>
                          <a:cs typeface="Helvetica" pitchFamily="34" charset="0"/>
                        </a:rPr>
                        <a:t>Suomi</a:t>
                      </a:r>
                      <a:endParaRPr kumimoji="0" lang="fi-FI" sz="1800" b="0" i="0" u="none" strike="noStrike" cap="none" normalizeH="0" baseline="0" dirty="0" smtClean="0">
                        <a:ln>
                          <a:noFill/>
                        </a:ln>
                        <a:solidFill>
                          <a:schemeClr val="tx1"/>
                        </a:solidFill>
                        <a:effectLst/>
                        <a:latin typeface="Helvetica" pitchFamily="34" charset="0"/>
                        <a:cs typeface="Helvetica" pitchFamily="34" charset="0"/>
                      </a:endParaRPr>
                    </a:p>
                  </a:txBody>
                  <a:tcPr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i-FI" sz="1800" b="1" u="none" strike="noStrike" cap="none" normalizeH="0" baseline="0" dirty="0" smtClean="0">
                          <a:ln>
                            <a:noFill/>
                          </a:ln>
                          <a:solidFill>
                            <a:schemeClr val="accent4">
                              <a:lumMod val="50000"/>
                            </a:schemeClr>
                          </a:solidFill>
                          <a:effectLst/>
                          <a:latin typeface="Helvetica" pitchFamily="34" charset="0"/>
                          <a:cs typeface="Helvetica" pitchFamily="34" charset="0"/>
                        </a:rPr>
                        <a:t>+  20,2%</a:t>
                      </a:r>
                      <a:endParaRPr kumimoji="0" lang="fi-FI" sz="1800" b="1" i="0" u="none" strike="noStrike" cap="none" normalizeH="0" baseline="0" dirty="0" smtClean="0">
                        <a:ln>
                          <a:noFill/>
                        </a:ln>
                        <a:solidFill>
                          <a:schemeClr val="accent4">
                            <a:lumMod val="50000"/>
                          </a:schemeClr>
                        </a:solidFill>
                        <a:effectLst/>
                        <a:latin typeface="Helvetica" pitchFamily="34" charset="0"/>
                        <a:cs typeface="Helvetica" pitchFamily="34" charset="0"/>
                      </a:endParaRPr>
                    </a:p>
                  </a:txBody>
                  <a:tcPr horzOverflow="overflow">
                    <a:solidFill>
                      <a:schemeClr val="accent3">
                        <a:lumMod val="20000"/>
                        <a:lumOff val="80000"/>
                      </a:schemeClr>
                    </a:solidFill>
                  </a:tcPr>
                </a:tc>
              </a:tr>
              <a:tr h="360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800" u="none" strike="noStrike" cap="none" normalizeH="0" baseline="0" dirty="0" smtClean="0">
                          <a:ln>
                            <a:noFill/>
                          </a:ln>
                          <a:solidFill>
                            <a:schemeClr val="tx1"/>
                          </a:solidFill>
                          <a:effectLst/>
                          <a:latin typeface="Helvetica" pitchFamily="34" charset="0"/>
                          <a:cs typeface="Helvetica" pitchFamily="34" charset="0"/>
                        </a:rPr>
                        <a:t>HEX </a:t>
                      </a:r>
                      <a:r>
                        <a:rPr kumimoji="0" lang="fi-FI" sz="1800" u="none" strike="noStrike" cap="none" normalizeH="0" baseline="0" dirty="0" err="1" smtClean="0">
                          <a:ln>
                            <a:noFill/>
                          </a:ln>
                          <a:solidFill>
                            <a:schemeClr val="tx1"/>
                          </a:solidFill>
                          <a:effectLst/>
                          <a:latin typeface="Helvetica" pitchFamily="34" charset="0"/>
                          <a:cs typeface="Helvetica" pitchFamily="34" charset="0"/>
                        </a:rPr>
                        <a:t>Cap</a:t>
                      </a:r>
                      <a:endParaRPr kumimoji="0" lang="fi-FI" sz="1800" b="0" i="0" u="none" strike="noStrike" cap="none" normalizeH="0" baseline="0" dirty="0" smtClean="0">
                        <a:ln>
                          <a:noFill/>
                        </a:ln>
                        <a:solidFill>
                          <a:schemeClr val="tx1"/>
                        </a:solidFill>
                        <a:effectLst/>
                        <a:latin typeface="Helvetica" pitchFamily="34" charset="0"/>
                        <a:cs typeface="Helvetica" pitchFamily="34" charset="0"/>
                      </a:endParaRPr>
                    </a:p>
                  </a:txBody>
                  <a:tcPr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i-FI" sz="1800" b="1" u="none" strike="noStrike" cap="none" normalizeH="0" baseline="0" dirty="0" smtClean="0">
                          <a:ln>
                            <a:noFill/>
                          </a:ln>
                          <a:solidFill>
                            <a:schemeClr val="accent4">
                              <a:lumMod val="50000"/>
                            </a:schemeClr>
                          </a:solidFill>
                          <a:effectLst/>
                          <a:latin typeface="Helvetica" pitchFamily="34" charset="0"/>
                          <a:cs typeface="Helvetica" pitchFamily="34" charset="0"/>
                        </a:rPr>
                        <a:t>+  17,9%</a:t>
                      </a:r>
                      <a:endParaRPr kumimoji="0" lang="fi-FI" sz="1800" b="1" i="0" u="none" strike="noStrike" cap="none" normalizeH="0" baseline="0" dirty="0" smtClean="0">
                        <a:ln>
                          <a:noFill/>
                        </a:ln>
                        <a:solidFill>
                          <a:schemeClr val="accent4">
                            <a:lumMod val="50000"/>
                          </a:schemeClr>
                        </a:solidFill>
                        <a:effectLst/>
                        <a:latin typeface="Helvetica" pitchFamily="34" charset="0"/>
                        <a:cs typeface="Helvetica" pitchFamily="34" charset="0"/>
                      </a:endParaRPr>
                    </a:p>
                  </a:txBody>
                  <a:tcPr horzOverflow="overflow">
                    <a:solidFill>
                      <a:schemeClr val="accent3">
                        <a:lumMod val="20000"/>
                        <a:lumOff val="80000"/>
                      </a:schemeClr>
                    </a:solidFill>
                  </a:tcPr>
                </a:tc>
              </a:tr>
              <a:tr h="360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800" b="1" u="none" strike="noStrike" cap="none" normalizeH="0" baseline="0" dirty="0" smtClean="0">
                          <a:ln>
                            <a:noFill/>
                          </a:ln>
                          <a:solidFill>
                            <a:schemeClr val="tx1"/>
                          </a:solidFill>
                          <a:effectLst/>
                          <a:latin typeface="Helvetica" pitchFamily="34" charset="0"/>
                          <a:cs typeface="Helvetica" pitchFamily="34" charset="0"/>
                        </a:rPr>
                        <a:t>Maailma</a:t>
                      </a:r>
                      <a:endParaRPr kumimoji="0" lang="fi-FI" sz="1800" b="1" i="0" u="none" strike="noStrike" cap="none" normalizeH="0" baseline="0" dirty="0" smtClean="0">
                        <a:ln>
                          <a:noFill/>
                        </a:ln>
                        <a:solidFill>
                          <a:schemeClr val="tx1"/>
                        </a:solidFill>
                        <a:effectLst/>
                        <a:latin typeface="Helvetica" pitchFamily="34" charset="0"/>
                        <a:cs typeface="Helvetica" pitchFamily="34" charset="0"/>
                      </a:endParaRPr>
                    </a:p>
                  </a:txBody>
                  <a:tcPr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i-FI" sz="1800" b="1" u="none" strike="noStrike" cap="none" normalizeH="0" baseline="0" dirty="0" smtClean="0">
                          <a:ln>
                            <a:noFill/>
                          </a:ln>
                          <a:solidFill>
                            <a:schemeClr val="accent4">
                              <a:lumMod val="50000"/>
                            </a:schemeClr>
                          </a:solidFill>
                          <a:effectLst/>
                          <a:latin typeface="Helvetica" pitchFamily="34" charset="0"/>
                          <a:cs typeface="Helvetica" pitchFamily="34" charset="0"/>
                        </a:rPr>
                        <a:t>+  17,3%</a:t>
                      </a:r>
                      <a:endParaRPr kumimoji="0" lang="fi-FI" sz="1800" b="1" i="0" u="none" strike="noStrike" cap="none" normalizeH="0" baseline="0" dirty="0" smtClean="0">
                        <a:ln>
                          <a:noFill/>
                        </a:ln>
                        <a:solidFill>
                          <a:schemeClr val="accent4">
                            <a:lumMod val="50000"/>
                          </a:schemeClr>
                        </a:solidFill>
                        <a:effectLst/>
                        <a:latin typeface="Helvetica" pitchFamily="34" charset="0"/>
                        <a:cs typeface="Helvetica" pitchFamily="34" charset="0"/>
                      </a:endParaRPr>
                    </a:p>
                  </a:txBody>
                  <a:tcPr horzOverflow="overflow">
                    <a:solidFill>
                      <a:schemeClr val="accent3">
                        <a:lumMod val="20000"/>
                        <a:lumOff val="80000"/>
                      </a:schemeClr>
                    </a:solidFill>
                  </a:tcPr>
                </a:tc>
              </a:tr>
              <a:tr h="360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800" u="none" strike="noStrike" cap="none" normalizeH="0" baseline="0" dirty="0" smtClean="0">
                          <a:ln>
                            <a:noFill/>
                          </a:ln>
                          <a:solidFill>
                            <a:schemeClr val="tx1"/>
                          </a:solidFill>
                          <a:effectLst/>
                          <a:latin typeface="Helvetica" pitchFamily="34" charset="0"/>
                          <a:cs typeface="Helvetica" pitchFamily="34" charset="0"/>
                        </a:rPr>
                        <a:t>EU</a:t>
                      </a:r>
                      <a:endParaRPr kumimoji="0" lang="fi-FI" sz="1800" b="0" i="0" u="none" strike="noStrike" cap="none" normalizeH="0" baseline="0" dirty="0" smtClean="0">
                        <a:ln>
                          <a:noFill/>
                        </a:ln>
                        <a:solidFill>
                          <a:schemeClr val="tx1"/>
                        </a:solidFill>
                        <a:effectLst/>
                        <a:latin typeface="Helvetica" pitchFamily="34" charset="0"/>
                        <a:cs typeface="Helvetica" pitchFamily="34" charset="0"/>
                      </a:endParaRPr>
                    </a:p>
                  </a:txBody>
                  <a:tcPr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i-FI" sz="1800" b="1" u="none" strike="noStrike" cap="none" normalizeH="0" baseline="0" dirty="0" smtClean="0">
                          <a:ln>
                            <a:noFill/>
                          </a:ln>
                          <a:solidFill>
                            <a:schemeClr val="accent4">
                              <a:lumMod val="50000"/>
                            </a:schemeClr>
                          </a:solidFill>
                          <a:effectLst/>
                          <a:latin typeface="Helvetica" pitchFamily="34" charset="0"/>
                          <a:cs typeface="Helvetica" pitchFamily="34" charset="0"/>
                        </a:rPr>
                        <a:t>+  11,3%</a:t>
                      </a:r>
                      <a:endParaRPr kumimoji="0" lang="fi-FI" sz="1800" b="1" i="0" u="none" strike="noStrike" cap="none" normalizeH="0" baseline="0" dirty="0" smtClean="0">
                        <a:ln>
                          <a:noFill/>
                        </a:ln>
                        <a:solidFill>
                          <a:schemeClr val="accent4">
                            <a:lumMod val="50000"/>
                          </a:schemeClr>
                        </a:solidFill>
                        <a:effectLst/>
                        <a:latin typeface="Helvetica" pitchFamily="34" charset="0"/>
                        <a:cs typeface="Helvetica" pitchFamily="34" charset="0"/>
                      </a:endParaRPr>
                    </a:p>
                  </a:txBody>
                  <a:tcPr horzOverflow="overflow">
                    <a:solidFill>
                      <a:schemeClr val="accent3">
                        <a:lumMod val="20000"/>
                        <a:lumOff val="80000"/>
                      </a:schemeClr>
                    </a:solidFill>
                  </a:tcPr>
                </a:tc>
              </a:tr>
              <a:tr h="360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800" u="none" strike="noStrike" cap="none" normalizeH="0" baseline="0" dirty="0" smtClean="0">
                          <a:ln>
                            <a:noFill/>
                          </a:ln>
                          <a:solidFill>
                            <a:schemeClr val="tx1"/>
                          </a:solidFill>
                          <a:effectLst/>
                          <a:latin typeface="Helvetica" pitchFamily="34" charset="0"/>
                          <a:cs typeface="Helvetica" pitchFamily="34" charset="0"/>
                        </a:rPr>
                        <a:t>Pohjoismaat </a:t>
                      </a:r>
                      <a:endParaRPr kumimoji="0" lang="fi-FI" sz="1800" b="0" i="0" u="none" strike="noStrike" cap="none" normalizeH="0" baseline="0" dirty="0" smtClean="0">
                        <a:ln>
                          <a:noFill/>
                        </a:ln>
                        <a:solidFill>
                          <a:schemeClr val="tx1"/>
                        </a:solidFill>
                        <a:effectLst/>
                        <a:latin typeface="Helvetica" pitchFamily="34" charset="0"/>
                        <a:cs typeface="Helvetica" pitchFamily="34" charset="0"/>
                      </a:endParaRPr>
                    </a:p>
                  </a:txBody>
                  <a:tcPr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i-FI" sz="1800" b="1" u="none" strike="noStrike" cap="none" normalizeH="0" baseline="0" dirty="0" smtClean="0">
                          <a:ln>
                            <a:noFill/>
                          </a:ln>
                          <a:solidFill>
                            <a:schemeClr val="accent4">
                              <a:lumMod val="50000"/>
                            </a:schemeClr>
                          </a:solidFill>
                          <a:effectLst/>
                          <a:latin typeface="Helvetica" pitchFamily="34" charset="0"/>
                          <a:cs typeface="Helvetica" pitchFamily="34" charset="0"/>
                        </a:rPr>
                        <a:t>+    9,2%</a:t>
                      </a:r>
                      <a:endParaRPr kumimoji="0" lang="fi-FI" sz="1800" b="1" i="0" u="none" strike="noStrike" cap="none" normalizeH="0" baseline="0" dirty="0" smtClean="0">
                        <a:ln>
                          <a:noFill/>
                        </a:ln>
                        <a:solidFill>
                          <a:schemeClr val="accent4">
                            <a:lumMod val="50000"/>
                          </a:schemeClr>
                        </a:solidFill>
                        <a:effectLst/>
                        <a:latin typeface="Helvetica" pitchFamily="34" charset="0"/>
                        <a:cs typeface="Helvetica" pitchFamily="34" charset="0"/>
                      </a:endParaRPr>
                    </a:p>
                  </a:txBody>
                  <a:tcPr horzOverflow="overflow">
                    <a:solidFill>
                      <a:schemeClr val="accent3">
                        <a:lumMod val="20000"/>
                        <a:lumOff val="80000"/>
                      </a:schemeClr>
                    </a:solidFill>
                  </a:tcPr>
                </a:tc>
              </a:tr>
              <a:tr h="4186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800" u="none" strike="noStrike" cap="none" normalizeH="0" baseline="0" dirty="0" smtClean="0">
                          <a:ln>
                            <a:noFill/>
                          </a:ln>
                          <a:solidFill>
                            <a:schemeClr val="tx1"/>
                          </a:solidFill>
                          <a:effectLst/>
                          <a:latin typeface="Helvetica" pitchFamily="34" charset="0"/>
                          <a:cs typeface="Helvetica" pitchFamily="34" charset="0"/>
                        </a:rPr>
                        <a:t>Aasia</a:t>
                      </a:r>
                      <a:endParaRPr kumimoji="0" lang="fi-FI" sz="1800" b="0" i="0" u="none" strike="noStrike" cap="none" normalizeH="0" baseline="0" dirty="0" smtClean="0">
                        <a:ln>
                          <a:noFill/>
                        </a:ln>
                        <a:solidFill>
                          <a:schemeClr val="tx1"/>
                        </a:solidFill>
                        <a:effectLst/>
                        <a:latin typeface="Helvetica" pitchFamily="34" charset="0"/>
                        <a:cs typeface="Helvetica" pitchFamily="34" charset="0"/>
                      </a:endParaRPr>
                    </a:p>
                  </a:txBody>
                  <a:tcPr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i-FI" sz="1800" b="1" u="none" strike="noStrike" cap="none" normalizeH="0" baseline="0" dirty="0" smtClean="0">
                          <a:ln>
                            <a:noFill/>
                          </a:ln>
                          <a:solidFill>
                            <a:schemeClr val="accent4">
                              <a:lumMod val="50000"/>
                            </a:schemeClr>
                          </a:solidFill>
                          <a:effectLst/>
                          <a:latin typeface="Helvetica" pitchFamily="34" charset="0"/>
                          <a:cs typeface="Helvetica" pitchFamily="34" charset="0"/>
                        </a:rPr>
                        <a:t>+    2,1%</a:t>
                      </a:r>
                      <a:endParaRPr kumimoji="0" lang="fi-FI" sz="1800" b="1" i="0" u="none" strike="noStrike" cap="none" normalizeH="0" baseline="0" dirty="0" smtClean="0">
                        <a:ln>
                          <a:noFill/>
                        </a:ln>
                        <a:solidFill>
                          <a:schemeClr val="accent4">
                            <a:lumMod val="50000"/>
                          </a:schemeClr>
                        </a:solidFill>
                        <a:effectLst/>
                        <a:latin typeface="Helvetica" pitchFamily="34" charset="0"/>
                        <a:cs typeface="Helvetica" pitchFamily="34" charset="0"/>
                      </a:endParaRPr>
                    </a:p>
                  </a:txBody>
                  <a:tcPr horzOverflow="overflow">
                    <a:solidFill>
                      <a:schemeClr val="accent3">
                        <a:lumMod val="20000"/>
                        <a:lumOff val="80000"/>
                      </a:schemeClr>
                    </a:solidFill>
                  </a:tcPr>
                </a:tc>
              </a:tr>
              <a:tr h="4186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800" u="none" strike="noStrike" cap="none" normalizeH="0" baseline="0" dirty="0" smtClean="0">
                          <a:ln>
                            <a:noFill/>
                          </a:ln>
                          <a:solidFill>
                            <a:schemeClr val="tx1"/>
                          </a:solidFill>
                          <a:effectLst/>
                          <a:latin typeface="Helvetica" pitchFamily="34" charset="0"/>
                          <a:cs typeface="Helvetica" pitchFamily="34" charset="0"/>
                        </a:rPr>
                        <a:t>Kehittyvät</a:t>
                      </a:r>
                      <a:endParaRPr kumimoji="0" lang="fi-FI" sz="1800" b="0" i="0" u="none" strike="noStrike" cap="none" normalizeH="0" baseline="0" dirty="0" smtClean="0">
                        <a:ln>
                          <a:noFill/>
                        </a:ln>
                        <a:solidFill>
                          <a:schemeClr val="tx1"/>
                        </a:solidFill>
                        <a:effectLst/>
                        <a:latin typeface="Helvetica" pitchFamily="34" charset="0"/>
                        <a:cs typeface="Helvetica" pitchFamily="34" charset="0"/>
                      </a:endParaRPr>
                    </a:p>
                  </a:txBody>
                  <a:tcPr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i-FI" sz="1800" b="1" u="none" strike="noStrike" cap="none" normalizeH="0" baseline="0" dirty="0" smtClean="0">
                          <a:ln>
                            <a:noFill/>
                          </a:ln>
                          <a:solidFill>
                            <a:srgbClr val="FF0000"/>
                          </a:solidFill>
                          <a:effectLst/>
                          <a:latin typeface="Helvetica" pitchFamily="34" charset="0"/>
                          <a:cs typeface="Helvetica" pitchFamily="34" charset="0"/>
                        </a:rPr>
                        <a:t>  -    3,4%</a:t>
                      </a:r>
                      <a:endParaRPr kumimoji="0" lang="fi-FI" sz="1800" b="1" i="0" u="none" strike="noStrike" cap="none" normalizeH="0" baseline="0" dirty="0" smtClean="0">
                        <a:ln>
                          <a:noFill/>
                        </a:ln>
                        <a:solidFill>
                          <a:srgbClr val="FF0000"/>
                        </a:solidFill>
                        <a:effectLst/>
                        <a:latin typeface="Helvetica" pitchFamily="34" charset="0"/>
                        <a:cs typeface="Helvetica" pitchFamily="34" charset="0"/>
                      </a:endParaRPr>
                    </a:p>
                  </a:txBody>
                  <a:tcPr horzOverflow="overflow">
                    <a:solidFill>
                      <a:schemeClr val="accent3">
                        <a:lumMod val="20000"/>
                        <a:lumOff val="80000"/>
                      </a:schemeClr>
                    </a:solidFill>
                  </a:tcPr>
                </a:tc>
              </a:tr>
              <a:tr h="4186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800" u="none" strike="noStrike" cap="none" normalizeH="0" baseline="0" dirty="0" smtClean="0">
                          <a:ln>
                            <a:noFill/>
                          </a:ln>
                          <a:solidFill>
                            <a:schemeClr val="tx1"/>
                          </a:solidFill>
                          <a:effectLst/>
                          <a:latin typeface="Helvetica" pitchFamily="34" charset="0"/>
                          <a:cs typeface="Helvetica" pitchFamily="34" charset="0"/>
                        </a:rPr>
                        <a:t>Venäjä</a:t>
                      </a:r>
                      <a:endParaRPr kumimoji="0" lang="fi-FI" sz="1800" b="0" i="0" u="none" strike="noStrike" cap="none" normalizeH="0" baseline="0" dirty="0" smtClean="0">
                        <a:ln>
                          <a:noFill/>
                        </a:ln>
                        <a:solidFill>
                          <a:schemeClr val="tx1"/>
                        </a:solidFill>
                        <a:effectLst/>
                        <a:latin typeface="Helvetica" pitchFamily="34" charset="0"/>
                        <a:cs typeface="Helvetica" pitchFamily="34" charset="0"/>
                      </a:endParaRPr>
                    </a:p>
                  </a:txBody>
                  <a:tcPr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i-FI" sz="1800" b="1" u="none" strike="noStrike" cap="none" normalizeH="0" baseline="0" dirty="0" smtClean="0">
                          <a:ln>
                            <a:noFill/>
                          </a:ln>
                          <a:solidFill>
                            <a:srgbClr val="FF0000"/>
                          </a:solidFill>
                          <a:effectLst/>
                          <a:latin typeface="Helvetica" pitchFamily="34" charset="0"/>
                          <a:cs typeface="Helvetica" pitchFamily="34" charset="0"/>
                        </a:rPr>
                        <a:t>-    8,1%</a:t>
                      </a:r>
                      <a:endParaRPr kumimoji="0" lang="fi-FI" sz="1800" b="1" i="0" u="none" strike="noStrike" cap="none" normalizeH="0" baseline="0" dirty="0" smtClean="0">
                        <a:ln>
                          <a:noFill/>
                        </a:ln>
                        <a:solidFill>
                          <a:srgbClr val="FF0000"/>
                        </a:solidFill>
                        <a:effectLst/>
                        <a:latin typeface="Helvetica" pitchFamily="34" charset="0"/>
                        <a:cs typeface="Helvetica" pitchFamily="34" charset="0"/>
                      </a:endParaRPr>
                    </a:p>
                  </a:txBody>
                  <a:tcPr horzOverflow="overflow">
                    <a:solidFill>
                      <a:schemeClr val="accent3">
                        <a:lumMod val="20000"/>
                        <a:lumOff val="80000"/>
                      </a:schemeClr>
                    </a:solidFill>
                  </a:tcPr>
                </a:tc>
              </a:tr>
            </a:tbl>
          </a:graphicData>
        </a:graphic>
      </p:graphicFrame>
      <p:sp>
        <p:nvSpPr>
          <p:cNvPr id="2" name="Tekstiruutu 1"/>
          <p:cNvSpPr txBox="1"/>
          <p:nvPr/>
        </p:nvSpPr>
        <p:spPr>
          <a:xfrm>
            <a:off x="282813" y="1331640"/>
            <a:ext cx="5507341" cy="369332"/>
          </a:xfrm>
          <a:prstGeom prst="rect">
            <a:avLst/>
          </a:prstGeom>
          <a:noFill/>
        </p:spPr>
        <p:txBody>
          <a:bodyPr wrap="none" rtlCol="0">
            <a:spAutoFit/>
          </a:bodyPr>
          <a:lstStyle/>
          <a:p>
            <a:pPr marL="285750" indent="-285750">
              <a:buFont typeface="Wingdings" pitchFamily="2" charset="2"/>
              <a:buChar char="§"/>
            </a:pPr>
            <a:r>
              <a:rPr lang="fi-FI" dirty="0" smtClean="0"/>
              <a:t>Sijoittajien luottamus vähissä kehittyviin markkinoihin</a:t>
            </a:r>
            <a:endParaRPr lang="fi-FI"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813" y="1783808"/>
            <a:ext cx="4919022" cy="4572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6674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43</a:t>
            </a:fld>
            <a:endParaRPr lang="fi-FI" dirty="0"/>
          </a:p>
        </p:txBody>
      </p:sp>
      <p:sp>
        <p:nvSpPr>
          <p:cNvPr id="3" name="Rectangle 4"/>
          <p:cNvSpPr txBox="1">
            <a:spLocks noChangeArrowheads="1"/>
          </p:cNvSpPr>
          <p:nvPr/>
        </p:nvSpPr>
        <p:spPr>
          <a:xfrm>
            <a:off x="415501" y="1349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Helvetica"/>
                <a:ea typeface="+mj-ea"/>
                <a:cs typeface="+mj-cs"/>
              </a:defRPr>
            </a:lvl1pPr>
          </a:lstStyle>
          <a:p>
            <a:pPr>
              <a:defRPr/>
            </a:pPr>
            <a:r>
              <a:rPr lang="fi-FI" b="1" dirty="0" smtClean="0">
                <a:latin typeface="Helvetica LT Std" pitchFamily="34" charset="0"/>
              </a:rPr>
              <a:t>Osakkeiden hinnoittelu</a:t>
            </a:r>
          </a:p>
        </p:txBody>
      </p:sp>
      <p:sp>
        <p:nvSpPr>
          <p:cNvPr id="2" name="Tekstiruutu 1"/>
          <p:cNvSpPr txBox="1"/>
          <p:nvPr/>
        </p:nvSpPr>
        <p:spPr>
          <a:xfrm>
            <a:off x="4383603" y="897647"/>
            <a:ext cx="4497930" cy="2585323"/>
          </a:xfrm>
          <a:prstGeom prst="rect">
            <a:avLst/>
          </a:prstGeom>
          <a:noFill/>
        </p:spPr>
        <p:txBody>
          <a:bodyPr wrap="square" rtlCol="0">
            <a:spAutoFit/>
          </a:bodyPr>
          <a:lstStyle/>
          <a:p>
            <a:pPr marL="285750" indent="-285750">
              <a:buFont typeface="Wingdings" pitchFamily="2" charset="2"/>
              <a:buChar char="§"/>
            </a:pPr>
            <a:r>
              <a:rPr lang="fi-FI" dirty="0" smtClean="0">
                <a:latin typeface="Helvetica" pitchFamily="34" charset="0"/>
                <a:cs typeface="Helvetica" pitchFamily="34" charset="0"/>
              </a:rPr>
              <a:t>Korjausliike päättyi </a:t>
            </a:r>
            <a:r>
              <a:rPr lang="fi-FI" dirty="0" err="1" smtClean="0">
                <a:latin typeface="Helvetica" pitchFamily="34" charset="0"/>
                <a:cs typeface="Helvetica" pitchFamily="34" charset="0"/>
              </a:rPr>
              <a:t>FED:iin</a:t>
            </a:r>
            <a:r>
              <a:rPr lang="fi-FI" dirty="0" smtClean="0">
                <a:latin typeface="Helvetica" pitchFamily="34" charset="0"/>
                <a:cs typeface="Helvetica" pitchFamily="34" charset="0"/>
              </a:rPr>
              <a:t> ja Kiinaan</a:t>
            </a:r>
          </a:p>
          <a:p>
            <a:pPr marL="285750" indent="-285750">
              <a:buFont typeface="Wingdings" pitchFamily="2" charset="2"/>
              <a:buChar char="§"/>
            </a:pPr>
            <a:r>
              <a:rPr lang="fi-FI" dirty="0" smtClean="0">
                <a:latin typeface="Helvetica" pitchFamily="34" charset="0"/>
                <a:cs typeface="Helvetica" pitchFamily="34" charset="0"/>
              </a:rPr>
              <a:t>Osakkeiden tuotto-odotus maltillistunut hyvän viimevuoden jälkeen</a:t>
            </a:r>
          </a:p>
          <a:p>
            <a:pPr marL="285750" indent="-285750">
              <a:buFont typeface="Wingdings" pitchFamily="2" charset="2"/>
              <a:buChar char="§"/>
            </a:pPr>
            <a:r>
              <a:rPr lang="fi-FI" dirty="0" err="1" smtClean="0">
                <a:latin typeface="Helvetica" pitchFamily="34" charset="0"/>
                <a:cs typeface="Helvetica" pitchFamily="34" charset="0"/>
              </a:rPr>
              <a:t>Osakemarkkina</a:t>
            </a:r>
            <a:r>
              <a:rPr lang="fi-FI" dirty="0" smtClean="0">
                <a:latin typeface="Helvetica" pitchFamily="34" charset="0"/>
                <a:cs typeface="Helvetica" pitchFamily="34" charset="0"/>
              </a:rPr>
              <a:t> lähenee neutraalihinnoittelua, osingot edelleen kohtuullisilla tasoilla</a:t>
            </a:r>
          </a:p>
          <a:p>
            <a:pPr marL="285750" indent="-285750">
              <a:buFont typeface="Wingdings" pitchFamily="2" charset="2"/>
              <a:buChar char="§"/>
            </a:pPr>
            <a:r>
              <a:rPr lang="fi-FI" dirty="0" smtClean="0">
                <a:latin typeface="Helvetica" pitchFamily="34" charset="0"/>
                <a:cs typeface="Helvetica" pitchFamily="34" charset="0"/>
              </a:rPr>
              <a:t>Pieni rekyyli saatiin myös touko-kesäkuussa, reuna-alueiden pudotus oli rajumpi</a:t>
            </a:r>
            <a:endParaRPr lang="fi-FI" dirty="0">
              <a:latin typeface="Helvetica" pitchFamily="34" charset="0"/>
              <a:cs typeface="Helvetica"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958" y="3751631"/>
            <a:ext cx="7082252" cy="2604719"/>
          </a:xfrm>
          <a:prstGeom prst="rect">
            <a:avLst/>
          </a:prstGeom>
          <a:ln/>
        </p:spPr>
        <p:style>
          <a:lnRef idx="3">
            <a:schemeClr val="lt1"/>
          </a:lnRef>
          <a:fillRef idx="1">
            <a:schemeClr val="accent1"/>
          </a:fillRef>
          <a:effectRef idx="1">
            <a:schemeClr val="accent1"/>
          </a:effectRef>
          <a:fontRef idx="minor">
            <a:schemeClr val="lt1"/>
          </a:fontRef>
        </p:style>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957" y="897648"/>
            <a:ext cx="3770645" cy="2853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6674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44</a:t>
            </a:fld>
            <a:endParaRPr lang="fi-FI"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88800"/>
            <a:ext cx="4637898" cy="3757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7898" y="2488799"/>
            <a:ext cx="4506102" cy="3757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iruutu 2"/>
          <p:cNvSpPr txBox="1"/>
          <p:nvPr/>
        </p:nvSpPr>
        <p:spPr>
          <a:xfrm>
            <a:off x="486888" y="69212"/>
            <a:ext cx="7800527" cy="954107"/>
          </a:xfrm>
          <a:prstGeom prst="rect">
            <a:avLst/>
          </a:prstGeom>
          <a:noFill/>
        </p:spPr>
        <p:txBody>
          <a:bodyPr wrap="square" rtlCol="0">
            <a:spAutoFit/>
          </a:bodyPr>
          <a:lstStyle/>
          <a:p>
            <a:pPr algn="ctr"/>
            <a:r>
              <a:rPr lang="fi-FI" sz="3200" b="1" dirty="0" smtClean="0">
                <a:latin typeface="Helvetica" pitchFamily="34" charset="0"/>
                <a:cs typeface="Helvetica" pitchFamily="34" charset="0"/>
              </a:rPr>
              <a:t>Suomi sijoituskohteena </a:t>
            </a:r>
          </a:p>
          <a:p>
            <a:pPr algn="ctr"/>
            <a:r>
              <a:rPr lang="fi-FI" sz="2400" b="1" dirty="0" smtClean="0">
                <a:latin typeface="Helvetica" pitchFamily="34" charset="0"/>
                <a:cs typeface="Helvetica" pitchFamily="34" charset="0"/>
              </a:rPr>
              <a:t>mitä jos eläkerahastot joutuvat myymään?</a:t>
            </a:r>
            <a:endParaRPr lang="fi-FI" sz="2400" b="1" dirty="0">
              <a:latin typeface="Helvetica" pitchFamily="34" charset="0"/>
              <a:cs typeface="Helvetica" pitchFamily="34" charset="0"/>
            </a:endParaRPr>
          </a:p>
        </p:txBody>
      </p:sp>
      <p:sp>
        <p:nvSpPr>
          <p:cNvPr id="4" name="Tekstiruutu 3"/>
          <p:cNvSpPr txBox="1"/>
          <p:nvPr/>
        </p:nvSpPr>
        <p:spPr>
          <a:xfrm>
            <a:off x="466523" y="1101873"/>
            <a:ext cx="7140032" cy="1200329"/>
          </a:xfrm>
          <a:prstGeom prst="rect">
            <a:avLst/>
          </a:prstGeom>
          <a:noFill/>
        </p:spPr>
        <p:txBody>
          <a:bodyPr wrap="none" rtlCol="0">
            <a:spAutoFit/>
          </a:bodyPr>
          <a:lstStyle/>
          <a:p>
            <a:pPr marL="285750" indent="-285750">
              <a:buFont typeface="Wingdings" pitchFamily="2" charset="2"/>
              <a:buChar char="§"/>
            </a:pPr>
            <a:r>
              <a:rPr lang="fi-FI" sz="2400" dirty="0" smtClean="0"/>
              <a:t>Suomen </a:t>
            </a:r>
            <a:r>
              <a:rPr lang="fi-FI" sz="2400" dirty="0"/>
              <a:t>m</a:t>
            </a:r>
            <a:r>
              <a:rPr lang="fi-FI" sz="2400" dirty="0" smtClean="0"/>
              <a:t>arkkinoilla on ”nurkka” nimeltä eläkeyhtiöt</a:t>
            </a:r>
          </a:p>
          <a:p>
            <a:pPr marL="285750" indent="-285750">
              <a:buFont typeface="Wingdings" pitchFamily="2" charset="2"/>
              <a:buChar char="§"/>
            </a:pPr>
            <a:r>
              <a:rPr lang="fi-FI" sz="2400" dirty="0" smtClean="0"/>
              <a:t>Omistukset huomattavia suhteessa </a:t>
            </a:r>
            <a:r>
              <a:rPr lang="fi-FI" sz="2400" dirty="0" err="1" smtClean="0"/>
              <a:t>markkinan</a:t>
            </a:r>
            <a:r>
              <a:rPr lang="fi-FI" sz="2400" dirty="0" smtClean="0"/>
              <a:t> kokoon</a:t>
            </a:r>
          </a:p>
          <a:p>
            <a:pPr marL="285750" indent="-285750">
              <a:buFont typeface="Wingdings" pitchFamily="2" charset="2"/>
              <a:buChar char="§"/>
            </a:pPr>
            <a:r>
              <a:rPr lang="fi-FI" sz="2400" dirty="0" smtClean="0"/>
              <a:t>Omistuksille täytyy löytyä ostajat jos rahaa </a:t>
            </a:r>
            <a:r>
              <a:rPr lang="fi-FI" sz="2400" dirty="0" smtClean="0"/>
              <a:t>tarvitaan</a:t>
            </a:r>
            <a:endParaRPr lang="fi-FI" sz="2400" dirty="0"/>
          </a:p>
        </p:txBody>
      </p:sp>
    </p:spTree>
    <p:extLst>
      <p:ext uri="{BB962C8B-B14F-4D97-AF65-F5344CB8AC3E}">
        <p14:creationId xmlns:p14="http://schemas.microsoft.com/office/powerpoint/2010/main" val="7949042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45</a:t>
            </a:fld>
            <a:endParaRPr lang="fi-FI" dirty="0"/>
          </a:p>
        </p:txBody>
      </p:sp>
      <p:sp>
        <p:nvSpPr>
          <p:cNvPr id="3" name="Rectangle 2"/>
          <p:cNvSpPr txBox="1">
            <a:spLocks noChangeArrowheads="1"/>
          </p:cNvSpPr>
          <p:nvPr/>
        </p:nvSpPr>
        <p:spPr>
          <a:xfrm>
            <a:off x="226576" y="131827"/>
            <a:ext cx="8460223" cy="1143000"/>
          </a:xfrm>
          <a:prstGeom prst="rect">
            <a:avLst/>
          </a:prstGeom>
        </p:spPr>
        <p:txBody>
          <a:bodyPr/>
          <a:lstStyle>
            <a:lvl1pPr algn="ctr" defTabSz="457200" rtl="0" eaLnBrk="1" latinLnBrk="0" hangingPunct="1">
              <a:spcBef>
                <a:spcPct val="0"/>
              </a:spcBef>
              <a:buNone/>
              <a:defRPr sz="4400" kern="1200">
                <a:solidFill>
                  <a:schemeClr val="tx1"/>
                </a:solidFill>
                <a:latin typeface="Helvetica"/>
                <a:ea typeface="+mj-ea"/>
                <a:cs typeface="+mj-cs"/>
              </a:defRPr>
            </a:lvl1pPr>
          </a:lstStyle>
          <a:p>
            <a:pPr>
              <a:defRPr/>
            </a:pPr>
            <a:r>
              <a:rPr lang="fi-FI" sz="4000" b="1" dirty="0" smtClean="0">
                <a:latin typeface="Helvetica" pitchFamily="34" charset="0"/>
                <a:cs typeface="Helvetica" pitchFamily="34" charset="0"/>
              </a:rPr>
              <a:t> </a:t>
            </a:r>
            <a:r>
              <a:rPr lang="fi-FI" sz="3200" b="1" dirty="0" smtClean="0">
                <a:solidFill>
                  <a:schemeClr val="accent3">
                    <a:lumMod val="75000"/>
                  </a:schemeClr>
                </a:solidFill>
                <a:latin typeface="Helvetica" pitchFamily="34" charset="0"/>
                <a:cs typeface="Helvetica" pitchFamily="34" charset="0"/>
              </a:rPr>
              <a:t>Näkemys osakkeista: neutraalipaino</a:t>
            </a:r>
          </a:p>
        </p:txBody>
      </p:sp>
      <p:sp>
        <p:nvSpPr>
          <p:cNvPr id="5" name="Rectangle 5"/>
          <p:cNvSpPr txBox="1">
            <a:spLocks noChangeArrowheads="1"/>
          </p:cNvSpPr>
          <p:nvPr/>
        </p:nvSpPr>
        <p:spPr>
          <a:xfrm>
            <a:off x="437832" y="1274827"/>
            <a:ext cx="8229600" cy="41338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
            </a:pPr>
            <a:r>
              <a:rPr lang="fi-FI" sz="2000" dirty="0" smtClean="0">
                <a:latin typeface="Helvetica" pitchFamily="34" charset="0"/>
                <a:cs typeface="Helvetica" pitchFamily="34" charset="0"/>
              </a:rPr>
              <a:t>Maailmantalous kohtuullisessa kasvussa, USA varmin alue ja kasvu jatkuu myös Aasiassa.</a:t>
            </a:r>
          </a:p>
          <a:p>
            <a:pPr>
              <a:buFont typeface="Wingdings" pitchFamily="2" charset="2"/>
              <a:buChar char="§"/>
            </a:pPr>
            <a:r>
              <a:rPr lang="fi-FI" sz="2000" dirty="0" smtClean="0">
                <a:latin typeface="Helvetica" pitchFamily="34" charset="0"/>
                <a:cs typeface="Helvetica" pitchFamily="34" charset="0"/>
              </a:rPr>
              <a:t>Koordinoitu keskuspankkielvytys nosti markkinatunnelmia, osa rahoista kanavoituu osakemarkkinoille.</a:t>
            </a:r>
          </a:p>
          <a:p>
            <a:pPr>
              <a:buFont typeface="Wingdings" pitchFamily="2" charset="2"/>
              <a:buChar char="§"/>
            </a:pPr>
            <a:r>
              <a:rPr lang="fi-FI" sz="2000" dirty="0" smtClean="0">
                <a:latin typeface="Helvetica" pitchFamily="34" charset="0"/>
                <a:cs typeface="Helvetica" pitchFamily="34" charset="0"/>
              </a:rPr>
              <a:t>EU edelleen heikossa kunnossa, mutta vakiintuvalla uralla</a:t>
            </a:r>
          </a:p>
          <a:p>
            <a:pPr>
              <a:buFont typeface="Wingdings" pitchFamily="2" charset="2"/>
              <a:buChar char="§"/>
            </a:pPr>
            <a:r>
              <a:rPr lang="fi-FI" sz="2000" dirty="0" smtClean="0">
                <a:latin typeface="Helvetica" pitchFamily="34" charset="0"/>
                <a:cs typeface="Helvetica" pitchFamily="34" charset="0"/>
              </a:rPr>
              <a:t>Itä-Eurooppa arvioitava uudelleen, jos EU toipuu.</a:t>
            </a:r>
          </a:p>
          <a:p>
            <a:pPr>
              <a:buFont typeface="Wingdings" pitchFamily="2" charset="2"/>
              <a:buChar char="§"/>
            </a:pPr>
            <a:r>
              <a:rPr lang="fi-FI" sz="2000" dirty="0" smtClean="0">
                <a:latin typeface="Helvetica" pitchFamily="34" charset="0"/>
                <a:cs typeface="Helvetica" pitchFamily="34" charset="0"/>
              </a:rPr>
              <a:t>USA:n 10-vuotisen koron nousu voi pysäyttää nousun hetkeksi</a:t>
            </a:r>
          </a:p>
          <a:p>
            <a:pPr>
              <a:buFont typeface="Wingdings" pitchFamily="2" charset="2"/>
              <a:buChar char="§"/>
            </a:pPr>
            <a:r>
              <a:rPr lang="fi-FI" sz="2000" dirty="0" smtClean="0">
                <a:latin typeface="Helvetica" pitchFamily="34" charset="0"/>
                <a:cs typeface="Helvetica" pitchFamily="34" charset="0"/>
              </a:rPr>
              <a:t>Tuloskausi meni vaisuissa merkeissä, joten pysymme neutraalissa</a:t>
            </a:r>
            <a:endParaRPr lang="fi-FI" sz="2000" dirty="0">
              <a:latin typeface="Helvetica" pitchFamily="34" charset="0"/>
              <a:cs typeface="Helvetica" pitchFamily="34" charset="0"/>
            </a:endParaRPr>
          </a:p>
        </p:txBody>
      </p:sp>
      <p:sp>
        <p:nvSpPr>
          <p:cNvPr id="6" name="Text Box 7"/>
          <p:cNvSpPr txBox="1">
            <a:spLocks noChangeArrowheads="1"/>
          </p:cNvSpPr>
          <p:nvPr/>
        </p:nvSpPr>
        <p:spPr bwMode="auto">
          <a:xfrm>
            <a:off x="1423686" y="4597567"/>
            <a:ext cx="746879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eaLnBrk="1" hangingPunct="1">
              <a:buFont typeface="Wingdings" pitchFamily="2" charset="2"/>
              <a:buChar char="ü"/>
            </a:pPr>
            <a:r>
              <a:rPr lang="fi-FI" sz="2000" dirty="0" smtClean="0">
                <a:latin typeface="Helvetica" pitchFamily="34" charset="0"/>
                <a:cs typeface="Helvetica" pitchFamily="34" charset="0"/>
              </a:rPr>
              <a:t>Talouskasvu etenee, osakkeet seuraavat</a:t>
            </a:r>
          </a:p>
          <a:p>
            <a:pPr marL="342900" indent="-342900" eaLnBrk="1" hangingPunct="1">
              <a:buFont typeface="Wingdings" pitchFamily="2" charset="2"/>
              <a:buChar char="ü"/>
            </a:pPr>
            <a:r>
              <a:rPr lang="fi-FI" sz="2000" dirty="0" smtClean="0">
                <a:latin typeface="Helvetica" pitchFamily="34" charset="0"/>
                <a:cs typeface="Helvetica" pitchFamily="34" charset="0"/>
              </a:rPr>
              <a:t>Epävarmuustekijöitä poistunut viimeaikoina, sijoittajat heränneet arvonnousuihin.</a:t>
            </a:r>
          </a:p>
          <a:p>
            <a:pPr marL="342900" indent="-342900" eaLnBrk="1" hangingPunct="1">
              <a:buFont typeface="Wingdings" pitchFamily="2" charset="2"/>
              <a:buChar char="ü"/>
            </a:pPr>
            <a:r>
              <a:rPr lang="fi-FI" sz="2000" dirty="0" smtClean="0">
                <a:latin typeface="Helvetica" pitchFamily="34" charset="0"/>
                <a:cs typeface="Helvetica" pitchFamily="34" charset="0"/>
              </a:rPr>
              <a:t>Korjausliike hetkeksi ohi, tunnelma odottava</a:t>
            </a:r>
          </a:p>
        </p:txBody>
      </p:sp>
      <p:sp>
        <p:nvSpPr>
          <p:cNvPr id="7" name="AutoShape 8"/>
          <p:cNvSpPr>
            <a:spLocks noChangeArrowheads="1"/>
          </p:cNvSpPr>
          <p:nvPr/>
        </p:nvSpPr>
        <p:spPr bwMode="auto">
          <a:xfrm>
            <a:off x="611560" y="4862512"/>
            <a:ext cx="684805" cy="485775"/>
          </a:xfrm>
          <a:prstGeom prst="rightArrow">
            <a:avLst>
              <a:gd name="adj1" fmla="val 50000"/>
              <a:gd name="adj2" fmla="val 50245"/>
            </a:avLst>
          </a:prstGeom>
          <a:solidFill>
            <a:schemeClr val="accent2"/>
          </a:solidFill>
          <a:ln w="9525">
            <a:solidFill>
              <a:schemeClr val="tx1"/>
            </a:solidFill>
            <a:miter lim="800000"/>
            <a:headEnd/>
            <a:tailEnd/>
          </a:ln>
          <a:effectLst/>
          <a:extLst/>
        </p:spPr>
        <p:txBody>
          <a:bodyPr wrap="none" anchor="ctr"/>
          <a:lstStyle/>
          <a:p>
            <a:pPr algn="ctr">
              <a:defRPr/>
            </a:pPr>
            <a:endParaRPr lang="en-US">
              <a:effectLst>
                <a:outerShdw blurRad="38100" dist="38100" dir="2700000" algn="tl">
                  <a:srgbClr val="C0C0C0"/>
                </a:outerShdw>
              </a:effectLst>
              <a:latin typeface="Arial" charset="0"/>
              <a:cs typeface="+mn-cs"/>
            </a:endParaRPr>
          </a:p>
        </p:txBody>
      </p:sp>
    </p:spTree>
    <p:extLst>
      <p:ext uri="{BB962C8B-B14F-4D97-AF65-F5344CB8AC3E}">
        <p14:creationId xmlns:p14="http://schemas.microsoft.com/office/powerpoint/2010/main" val="34306674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46</a:t>
            </a:fld>
            <a:endParaRPr lang="fi-FI" dirty="0"/>
          </a:p>
        </p:txBody>
      </p:sp>
      <p:sp>
        <p:nvSpPr>
          <p:cNvPr id="3" name="Rectangle 9"/>
          <p:cNvSpPr txBox="1">
            <a:spLocks noChangeArrowheads="1"/>
          </p:cNvSpPr>
          <p:nvPr/>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Helvetica"/>
                <a:ea typeface="+mj-ea"/>
                <a:cs typeface="+mj-cs"/>
              </a:defRPr>
            </a:lvl1pPr>
          </a:lstStyle>
          <a:p>
            <a:pPr>
              <a:defRPr/>
            </a:pPr>
            <a:r>
              <a:rPr lang="fi-FI" b="1" dirty="0" smtClean="0">
                <a:solidFill>
                  <a:schemeClr val="accent3">
                    <a:lumMod val="75000"/>
                  </a:schemeClr>
                </a:solidFill>
                <a:latin typeface="Helvetica LT Std" pitchFamily="34" charset="0"/>
              </a:rPr>
              <a:t>Kiitoksia mielenkiinnosta!</a:t>
            </a:r>
          </a:p>
        </p:txBody>
      </p:sp>
      <p:sp>
        <p:nvSpPr>
          <p:cNvPr id="5" name="Rectangle 10"/>
          <p:cNvSpPr txBox="1">
            <a:spLocks noChangeArrowheads="1"/>
          </p:cNvSpPr>
          <p:nvPr/>
        </p:nvSpPr>
        <p:spPr>
          <a:xfrm>
            <a:off x="1371600" y="3852333"/>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i-FI" dirty="0" smtClean="0">
                <a:latin typeface="Helvetica" pitchFamily="34" charset="0"/>
                <a:cs typeface="Helvetica" pitchFamily="34" charset="0"/>
              </a:rPr>
              <a:t>Miska Kuhalampi, CFA</a:t>
            </a:r>
          </a:p>
          <a:p>
            <a:pPr marL="0" indent="0" algn="ctr">
              <a:buNone/>
            </a:pPr>
            <a:r>
              <a:rPr lang="fi-FI" sz="2800" dirty="0" smtClean="0">
                <a:latin typeface="Helvetica" pitchFamily="34" charset="0"/>
                <a:cs typeface="Helvetica" pitchFamily="34" charset="0"/>
              </a:rPr>
              <a:t>markkinastrategi</a:t>
            </a:r>
          </a:p>
          <a:p>
            <a:pPr marL="0" indent="0" algn="ctr">
              <a:buNone/>
            </a:pPr>
            <a:r>
              <a:rPr lang="fi-FI" sz="2000" dirty="0" err="1">
                <a:latin typeface="Helvetica" pitchFamily="34" charset="0"/>
                <a:cs typeface="Helvetica" pitchFamily="34" charset="0"/>
              </a:rPr>
              <a:t>m</a:t>
            </a:r>
            <a:r>
              <a:rPr lang="fi-FI" sz="2000" dirty="0" err="1" smtClean="0">
                <a:latin typeface="Helvetica" pitchFamily="34" charset="0"/>
                <a:cs typeface="Helvetica" pitchFamily="34" charset="0"/>
              </a:rPr>
              <a:t>iska.kuhalampi@saastopankki.fi</a:t>
            </a:r>
            <a:endParaRPr lang="fi-FI" sz="2000" dirty="0" smtClean="0">
              <a:latin typeface="Helvetica" pitchFamily="34" charset="0"/>
              <a:cs typeface="Helvetica" pitchFamily="34"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200440">
            <a:off x="147172" y="5637742"/>
            <a:ext cx="10541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02437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3621" y="2441710"/>
            <a:ext cx="7772400" cy="1470025"/>
          </a:xfrm>
        </p:spPr>
        <p:txBody>
          <a:bodyPr>
            <a:noAutofit/>
          </a:bodyPr>
          <a:lstStyle/>
          <a:p>
            <a:pPr algn="l"/>
            <a:r>
              <a:rPr lang="fi-FI" sz="1600" b="1" u="sng" dirty="0"/>
              <a:t>Vastuunrajoitus</a:t>
            </a:r>
            <a:r>
              <a:rPr lang="fi-FI" sz="1600" dirty="0"/>
              <a:t/>
            </a:r>
            <a:br>
              <a:rPr lang="fi-FI" sz="1600" dirty="0"/>
            </a:br>
            <a:r>
              <a:rPr lang="fi-FI" sz="1600" dirty="0"/>
              <a:t/>
            </a:r>
            <a:br>
              <a:rPr lang="fi-FI" sz="1600" dirty="0"/>
            </a:br>
            <a:r>
              <a:rPr lang="fi-FI" sz="1600" dirty="0"/>
              <a:t>Tämä katsaus on laadittu yksinomaan </a:t>
            </a:r>
            <a:r>
              <a:rPr lang="fi-FI" sz="1600" dirty="0" smtClean="0"/>
              <a:t>informaatiotarkoituksessa. Katsauksen </a:t>
            </a:r>
            <a:r>
              <a:rPr lang="fi-FI" sz="1600" dirty="0"/>
              <a:t>sisältöä ei sen vuoksi tule pitää tarjouksena tai hyväksyntänä. Katsauksessa ei oteta huomioon yksittäisen henkilön taloudellista asemaa, sijoituskokemusta ja -tietämystä tai muita seikkoja. Siinä ei myöskään oteta huomioon rahoitusvälineen soveltuvuutta tai tarkoituksenmukaisuutta yksittäiselle henkilölle. Katsauksen sisältämiä tietoja ei sen vuoksi tulee pitää yksilöllisenä sijoitusneuvontana. </a:t>
            </a:r>
            <a:r>
              <a:rPr lang="fi-FI" sz="1600" dirty="0" smtClean="0"/>
              <a:t/>
            </a:r>
            <a:br>
              <a:rPr lang="fi-FI" sz="1600" dirty="0" smtClean="0"/>
            </a:br>
            <a:r>
              <a:rPr lang="fi-FI" sz="1600" dirty="0" smtClean="0"/>
              <a:t>Historiallinen </a:t>
            </a:r>
            <a:r>
              <a:rPr lang="fi-FI" sz="1600" dirty="0"/>
              <a:t>tuotto ei ole tae tulevasta </a:t>
            </a:r>
            <a:r>
              <a:rPr lang="fi-FI" sz="1600" dirty="0" smtClean="0"/>
              <a:t>tuotosta. Katsaus </a:t>
            </a:r>
            <a:r>
              <a:rPr lang="fi-FI" sz="1600" dirty="0"/>
              <a:t>on laadittu julkisista lähteistä saatujen tietojen perusteella ja kohtuullisiin toimenpiteisiin on ryhdytty sen varmistamiseksi, että tiedot ovat todenperäisiä ja että ne eivät ole harhaanjohtavia. Katsauksen laadinnassa ei kuitenkaan ole otettu huomioon pankkisalaisuuden piiriin kuuluvia tietoja, jotka ovat saattaneet olla pankin tai sen palveluksessa olevien käytettävissä.</a:t>
            </a:r>
            <a:br>
              <a:rPr lang="fi-FI" sz="1600" dirty="0"/>
            </a:br>
            <a:r>
              <a:rPr lang="fi-FI" sz="1600" dirty="0"/>
              <a:t>Emme vastaa </a:t>
            </a:r>
            <a:r>
              <a:rPr lang="fi-FI" sz="1600" dirty="0" smtClean="0"/>
              <a:t>katsaukseen </a:t>
            </a:r>
            <a:r>
              <a:rPr lang="fi-FI" sz="1600" dirty="0"/>
              <a:t>sisältyneen virheellisen tai epätäydellisen tiedon aiheuttamasta vahingosta. Koska kaikkeen arvopaperikaupankäyntiin liittyy riskejä, emme myöskään vastaa vahingosta, joka on aiheutunut jollekin sen johdosta, että hän on käynyt kauppaa pitäen lähtökohtanaan tämän katsauksen sisältämiä suosituksia tai ennusteita. Tätä </a:t>
            </a:r>
            <a:r>
              <a:rPr lang="fi-FI" sz="1600" dirty="0" smtClean="0"/>
              <a:t>katsausta </a:t>
            </a:r>
            <a:r>
              <a:rPr lang="fi-FI" sz="1600" dirty="0"/>
              <a:t>ei saa jäljentää tai muualla tavoin monistaa ilman kirjallista </a:t>
            </a:r>
            <a:r>
              <a:rPr lang="fi-FI" sz="1600" dirty="0" smtClean="0"/>
              <a:t>lupaa.</a:t>
            </a:r>
            <a:r>
              <a:rPr lang="fi-FI" sz="1600" dirty="0"/>
              <a:t/>
            </a:r>
            <a:br>
              <a:rPr lang="fi-FI" sz="1600" dirty="0"/>
            </a:br>
            <a:endParaRPr lang="en-US" sz="1600" dirty="0"/>
          </a:p>
        </p:txBody>
      </p:sp>
    </p:spTree>
    <p:extLst>
      <p:ext uri="{BB962C8B-B14F-4D97-AF65-F5344CB8AC3E}">
        <p14:creationId xmlns:p14="http://schemas.microsoft.com/office/powerpoint/2010/main" val="1878427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USA ja Kiina</a:t>
            </a:r>
            <a:endParaRPr lang="fi-FI" dirty="0"/>
          </a:p>
        </p:txBody>
      </p:sp>
      <p:sp>
        <p:nvSpPr>
          <p:cNvPr id="3" name="Alaotsikko 2"/>
          <p:cNvSpPr>
            <a:spLocks noGrp="1"/>
          </p:cNvSpPr>
          <p:nvPr>
            <p:ph type="subTitle" idx="1"/>
          </p:nvPr>
        </p:nvSpPr>
        <p:spPr/>
        <p:txBody>
          <a:bodyPr/>
          <a:lstStyle/>
          <a:p>
            <a:r>
              <a:rPr lang="fi-FI" dirty="0" smtClean="0"/>
              <a:t>Hyvää ja parempaa</a:t>
            </a:r>
            <a:endParaRPr lang="fi-FI" dirty="0"/>
          </a:p>
        </p:txBody>
      </p:sp>
    </p:spTree>
    <p:extLst>
      <p:ext uri="{BB962C8B-B14F-4D97-AF65-F5344CB8AC3E}">
        <p14:creationId xmlns:p14="http://schemas.microsoft.com/office/powerpoint/2010/main" val="1719829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13"/>
            <a:ext cx="8229600" cy="954087"/>
          </a:xfrm>
        </p:spPr>
        <p:txBody>
          <a:bodyPr/>
          <a:lstStyle/>
          <a:p>
            <a:r>
              <a:rPr lang="fi-FI" sz="3600" b="1" dirty="0" smtClean="0"/>
              <a:t>USA:n talouskasvu +1,4 % </a:t>
            </a:r>
            <a:r>
              <a:rPr lang="fi-FI" sz="1600" dirty="0" smtClean="0"/>
              <a:t>vuositasolla (vt)</a:t>
            </a:r>
            <a:r>
              <a:rPr lang="fi-FI" sz="1600" dirty="0" smtClean="0"/>
              <a:t>,Q2</a:t>
            </a:r>
            <a:r>
              <a:rPr lang="fi-FI" sz="1600" dirty="0" smtClean="0"/>
              <a:t>/-13</a:t>
            </a:r>
            <a:endParaRPr lang="en-US" sz="1600" dirty="0"/>
          </a:p>
        </p:txBody>
      </p:sp>
      <p:sp>
        <p:nvSpPr>
          <p:cNvPr id="4" name="Slide Number Placeholder 3"/>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6</a:t>
            </a:fld>
            <a:endParaRPr lang="fi-FI" dirty="0"/>
          </a:p>
        </p:txBody>
      </p:sp>
      <p:sp>
        <p:nvSpPr>
          <p:cNvPr id="5" name="Text Box 10"/>
          <p:cNvSpPr txBox="1">
            <a:spLocks noChangeArrowheads="1"/>
          </p:cNvSpPr>
          <p:nvPr/>
        </p:nvSpPr>
        <p:spPr bwMode="auto">
          <a:xfrm>
            <a:off x="549354" y="1134110"/>
            <a:ext cx="82089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285750" indent="-285750" eaLnBrk="1" hangingPunct="1">
              <a:buFont typeface="Wingdings" pitchFamily="2" charset="2"/>
              <a:buChar char="§"/>
            </a:pPr>
            <a:r>
              <a:rPr lang="fi-FI" dirty="0">
                <a:latin typeface="Helvetica" pitchFamily="34" charset="0"/>
                <a:cs typeface="Helvetica" pitchFamily="34" charset="0"/>
              </a:rPr>
              <a:t>USA:n taantuman pohjakosketus kesällä 2009, nousu alkoi 2010.</a:t>
            </a:r>
          </a:p>
          <a:p>
            <a:pPr marL="285750" indent="-285750" eaLnBrk="1" hangingPunct="1">
              <a:buFont typeface="Wingdings" pitchFamily="2" charset="2"/>
              <a:buChar char="§"/>
            </a:pPr>
            <a:r>
              <a:rPr lang="fi-FI" dirty="0">
                <a:latin typeface="Helvetica" pitchFamily="34" charset="0"/>
                <a:cs typeface="Helvetica" pitchFamily="34" charset="0"/>
              </a:rPr>
              <a:t>USA:n oma </a:t>
            </a:r>
            <a:r>
              <a:rPr lang="fi-FI" dirty="0" smtClean="0">
                <a:latin typeface="Helvetica" pitchFamily="34" charset="0"/>
                <a:cs typeface="Helvetica" pitchFamily="34" charset="0"/>
              </a:rPr>
              <a:t>tapa +1,7% </a:t>
            </a:r>
            <a:r>
              <a:rPr lang="fi-FI" dirty="0" smtClean="0">
                <a:latin typeface="Helvetica" pitchFamily="34" charset="0"/>
                <a:cs typeface="Helvetica" pitchFamily="34" charset="0"/>
              </a:rPr>
              <a:t>vuosineljännestasolla (</a:t>
            </a:r>
            <a:r>
              <a:rPr lang="fi-FI" dirty="0" err="1" smtClean="0">
                <a:latin typeface="Helvetica" pitchFamily="34" charset="0"/>
                <a:cs typeface="Helvetica" pitchFamily="34" charset="0"/>
              </a:rPr>
              <a:t>vnt</a:t>
            </a:r>
            <a:r>
              <a:rPr lang="fi-FI" dirty="0" smtClean="0">
                <a:latin typeface="Helvetica" pitchFamily="34" charset="0"/>
                <a:cs typeface="Helvetica" pitchFamily="34" charset="0"/>
              </a:rPr>
              <a:t>),</a:t>
            </a:r>
            <a:br>
              <a:rPr lang="fi-FI" dirty="0" smtClean="0">
                <a:latin typeface="Helvetica" pitchFamily="34" charset="0"/>
                <a:cs typeface="Helvetica" pitchFamily="34" charset="0"/>
              </a:rPr>
            </a:br>
            <a:r>
              <a:rPr lang="fi-FI" dirty="0" smtClean="0">
                <a:latin typeface="Helvetica" pitchFamily="34" charset="0"/>
                <a:cs typeface="Helvetica" pitchFamily="34" charset="0"/>
              </a:rPr>
              <a:t>kasvua </a:t>
            </a:r>
            <a:r>
              <a:rPr lang="fi-FI" dirty="0" smtClean="0">
                <a:latin typeface="Helvetica" pitchFamily="34" charset="0"/>
                <a:cs typeface="Helvetica" pitchFamily="34" charset="0"/>
              </a:rPr>
              <a:t>veronkorotuksista huolimatta</a:t>
            </a:r>
          </a:p>
          <a:p>
            <a:pPr marL="285750" indent="-285750" eaLnBrk="1" hangingPunct="1">
              <a:buFont typeface="Wingdings" pitchFamily="2" charset="2"/>
              <a:buChar char="§"/>
            </a:pPr>
            <a:r>
              <a:rPr lang="fi-FI" dirty="0" smtClean="0">
                <a:latin typeface="Helvetica" pitchFamily="34" charset="0"/>
                <a:cs typeface="Helvetica" pitchFamily="34" charset="0"/>
              </a:rPr>
              <a:t>Inflaatio </a:t>
            </a:r>
            <a:r>
              <a:rPr lang="fi-FI" dirty="0">
                <a:latin typeface="Helvetica" pitchFamily="34" charset="0"/>
                <a:cs typeface="Helvetica" pitchFamily="34" charset="0"/>
              </a:rPr>
              <a:t>USA:ssa: </a:t>
            </a:r>
            <a:r>
              <a:rPr lang="fi-FI" dirty="0" smtClean="0">
                <a:latin typeface="Helvetica" pitchFamily="34" charset="0"/>
                <a:cs typeface="Helvetica" pitchFamily="34" charset="0"/>
              </a:rPr>
              <a:t>CPI +2%, ei vielä huolena. </a:t>
            </a:r>
            <a:endParaRPr lang="fi-FI" dirty="0">
              <a:latin typeface="Helvetica" pitchFamily="34" charset="0"/>
              <a:cs typeface="Helvetica" pitchFamily="34" charset="0"/>
            </a:endParaRPr>
          </a:p>
        </p:txBody>
      </p:sp>
      <p:sp>
        <p:nvSpPr>
          <p:cNvPr id="10" name="Text Box 11"/>
          <p:cNvSpPr txBox="1">
            <a:spLocks noChangeArrowheads="1"/>
          </p:cNvSpPr>
          <p:nvPr/>
        </p:nvSpPr>
        <p:spPr bwMode="auto">
          <a:xfrm>
            <a:off x="549355" y="2524712"/>
            <a:ext cx="7966876" cy="369332"/>
          </a:xfrm>
          <a:prstGeom prst="rect">
            <a:avLst/>
          </a:prstGeom>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rtlCol="0">
            <a:spAutoFit/>
          </a:bodyPr>
          <a:lstStyle>
            <a:lvl1pPr marL="342900" indent="-342900" algn="l" defTabSz="457200" rtl="0" eaLnBrk="0" latinLnBrk="0" hangingPunct="0">
              <a:spcBef>
                <a:spcPct val="20000"/>
              </a:spcBef>
              <a:buFont typeface="Arial"/>
              <a:buChar char="•"/>
              <a:defRPr sz="3200" kern="1200">
                <a:solidFill>
                  <a:schemeClr val="tx1"/>
                </a:solidFill>
                <a:latin typeface="Arial" pitchFamily="34" charset="0"/>
                <a:ea typeface="+mn-ea"/>
                <a:cs typeface="+mn-cs"/>
              </a:defRPr>
            </a:lvl1pPr>
            <a:lvl2pPr marL="742950" indent="-285750" algn="l" defTabSz="457200" rtl="0" eaLnBrk="0" latinLnBrk="0" hangingPunct="0">
              <a:spcBef>
                <a:spcPct val="20000"/>
              </a:spcBef>
              <a:buFont typeface="Arial"/>
              <a:buChar char="–"/>
              <a:defRPr sz="2800" kern="1200">
                <a:solidFill>
                  <a:schemeClr val="tx1"/>
                </a:solidFill>
                <a:latin typeface="Arial" pitchFamily="34" charset="0"/>
                <a:ea typeface="+mn-ea"/>
                <a:cs typeface="+mn-cs"/>
              </a:defRPr>
            </a:lvl2pPr>
            <a:lvl3pPr marL="1143000" indent="-228600" algn="l" defTabSz="457200" rtl="0" eaLnBrk="0" latinLnBrk="0" hangingPunct="0">
              <a:spcBef>
                <a:spcPct val="20000"/>
              </a:spcBef>
              <a:buFont typeface="Arial"/>
              <a:buChar char="•"/>
              <a:defRPr sz="2400" kern="1200">
                <a:solidFill>
                  <a:schemeClr val="tx1"/>
                </a:solidFill>
                <a:latin typeface="Arial" pitchFamily="34" charset="0"/>
                <a:ea typeface="+mn-ea"/>
                <a:cs typeface="+mn-cs"/>
              </a:defRPr>
            </a:lvl3pPr>
            <a:lvl4pPr marL="1600200" indent="-228600" algn="l" defTabSz="457200" rtl="0" eaLnBrk="0" latinLnBrk="0" hangingPunct="0">
              <a:spcBef>
                <a:spcPct val="20000"/>
              </a:spcBef>
              <a:buFont typeface="Arial"/>
              <a:buChar char="–"/>
              <a:defRPr sz="2000" kern="1200">
                <a:solidFill>
                  <a:schemeClr val="tx1"/>
                </a:solidFill>
                <a:latin typeface="Arial" pitchFamily="34" charset="0"/>
                <a:ea typeface="+mn-ea"/>
                <a:cs typeface="+mn-cs"/>
              </a:defRPr>
            </a:lvl4pPr>
            <a:lvl5pPr marL="2057400" indent="-228600" algn="l" defTabSz="457200" rtl="0" eaLnBrk="0" latinLnBrk="0" hangingPunct="0">
              <a:spcBef>
                <a:spcPct val="20000"/>
              </a:spcBef>
              <a:buFont typeface="Arial"/>
              <a:buChar char="»"/>
              <a:defRPr sz="2000" kern="1200">
                <a:solidFill>
                  <a:schemeClr val="tx1"/>
                </a:solidFill>
                <a:latin typeface="Arial" pitchFamily="34" charset="0"/>
                <a:ea typeface="+mn-ea"/>
                <a:cs typeface="+mn-cs"/>
              </a:defRPr>
            </a:lvl5pPr>
            <a:lvl6pPr marL="25146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6pPr>
            <a:lvl7pPr marL="29718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7pPr>
            <a:lvl8pPr marL="34290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8pPr>
            <a:lvl9pPr marL="38862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9pPr>
          </a:lstStyle>
          <a:p>
            <a:pPr marL="0" indent="0" eaLnBrk="1" hangingPunct="1">
              <a:buFont typeface="Arial"/>
              <a:buNone/>
            </a:pPr>
            <a:r>
              <a:rPr lang="fi-FI" sz="1800" dirty="0" smtClean="0"/>
              <a:t>USA:n BKT +1,4%				USA:n inflaatio +</a:t>
            </a:r>
            <a:r>
              <a:rPr lang="fi-FI" sz="1800" dirty="0"/>
              <a:t>2</a:t>
            </a:r>
            <a:r>
              <a:rPr lang="fi-FI" sz="1800" dirty="0" smtClean="0"/>
              <a:t>%</a:t>
            </a:r>
            <a:endParaRPr lang="fi-FI" sz="18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89" y="2894044"/>
            <a:ext cx="3675511" cy="3462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5100" y="2894045"/>
            <a:ext cx="4240104" cy="3462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4113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7</a:t>
            </a:fld>
            <a:endParaRPr lang="fi-FI" dirty="0"/>
          </a:p>
        </p:txBody>
      </p:sp>
      <p:sp>
        <p:nvSpPr>
          <p:cNvPr id="3" name="Rectangle 2"/>
          <p:cNvSpPr txBox="1">
            <a:spLocks noChangeArrowheads="1"/>
          </p:cNvSpPr>
          <p:nvPr/>
        </p:nvSpPr>
        <p:spPr>
          <a:xfrm>
            <a:off x="463405" y="26064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Helvetica"/>
                <a:ea typeface="+mj-ea"/>
                <a:cs typeface="+mj-cs"/>
              </a:defRPr>
            </a:lvl1pPr>
          </a:lstStyle>
          <a:p>
            <a:pPr>
              <a:defRPr/>
            </a:pPr>
            <a:r>
              <a:rPr lang="fi-FI" sz="3200" b="1" dirty="0" smtClean="0">
                <a:latin typeface="Helvetica LT Std" pitchFamily="34" charset="0"/>
              </a:rPr>
              <a:t>USA:n asuntomarkkinat toipuivat jo</a:t>
            </a:r>
          </a:p>
        </p:txBody>
      </p:sp>
      <p:sp>
        <p:nvSpPr>
          <p:cNvPr id="5" name="Text Box 10"/>
          <p:cNvSpPr txBox="1">
            <a:spLocks noChangeArrowheads="1"/>
          </p:cNvSpPr>
          <p:nvPr/>
        </p:nvSpPr>
        <p:spPr bwMode="auto">
          <a:xfrm>
            <a:off x="430100" y="824454"/>
            <a:ext cx="80645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285750" indent="-285750" eaLnBrk="1" hangingPunct="1">
              <a:buFont typeface="Wingdings" pitchFamily="2" charset="2"/>
              <a:buChar char="§"/>
            </a:pPr>
            <a:endParaRPr lang="fi-FI" dirty="0" smtClean="0">
              <a:latin typeface="Helvetica" pitchFamily="34" charset="0"/>
              <a:cs typeface="Helvetica" pitchFamily="34" charset="0"/>
            </a:endParaRPr>
          </a:p>
          <a:p>
            <a:pPr marL="285750" indent="-285750" eaLnBrk="1" hangingPunct="1">
              <a:buFont typeface="Wingdings" pitchFamily="2" charset="2"/>
              <a:buChar char="§"/>
            </a:pPr>
            <a:r>
              <a:rPr lang="fi-FI" dirty="0" smtClean="0">
                <a:latin typeface="Helvetica" pitchFamily="34" charset="0"/>
                <a:cs typeface="Helvetica" pitchFamily="34" charset="0"/>
              </a:rPr>
              <a:t>Vanhojen asuntojen kauppa jo yli keskimääräisen – kohteista pulaa, ei ostajista – hintataso nousee ja rakennuslupia +16,9% enemmän kuin vuosi sitten</a:t>
            </a:r>
          </a:p>
          <a:p>
            <a:pPr marL="285750" indent="-285750" eaLnBrk="1" hangingPunct="1">
              <a:buFont typeface="Wingdings" pitchFamily="2" charset="2"/>
              <a:buChar char="§"/>
            </a:pPr>
            <a:r>
              <a:rPr lang="fi-FI" dirty="0" smtClean="0">
                <a:latin typeface="Helvetica" pitchFamily="34" charset="0"/>
                <a:cs typeface="Helvetica" pitchFamily="34" charset="0"/>
              </a:rPr>
              <a:t>Asuntohinnat jo keskimääräisellä tasolla. Asuntohinnoissa pohjat maaliskuussa 2011, nyt jo yli vuoden ajan nopeaa nousua hinnoissa. </a:t>
            </a:r>
          </a:p>
        </p:txBody>
      </p:sp>
      <p:sp>
        <p:nvSpPr>
          <p:cNvPr id="12" name="Text Box 11"/>
          <p:cNvSpPr txBox="1">
            <a:spLocks noChangeArrowheads="1"/>
          </p:cNvSpPr>
          <p:nvPr/>
        </p:nvSpPr>
        <p:spPr bwMode="auto">
          <a:xfrm>
            <a:off x="430100" y="2589654"/>
            <a:ext cx="8451253" cy="369332"/>
          </a:xfrm>
          <a:prstGeom prst="rect">
            <a:avLst/>
          </a:prstGeom>
          <a:extLst/>
        </p:spPr>
        <p:style>
          <a:lnRef idx="1">
            <a:schemeClr val="accent3"/>
          </a:lnRef>
          <a:fillRef idx="3">
            <a:schemeClr val="accent3"/>
          </a:fillRef>
          <a:effectRef idx="2">
            <a:schemeClr val="accent3"/>
          </a:effectRef>
          <a:fontRef idx="minor">
            <a:schemeClr val="lt1"/>
          </a:fontRef>
        </p:style>
        <p:txBody>
          <a:bodyPr wrap="square">
            <a:spAutoFit/>
          </a:bodyPr>
          <a:lstStyle>
            <a:lvl1pPr marL="342900" indent="-342900" algn="l" defTabSz="457200" rtl="0" eaLnBrk="0" latinLnBrk="0" hangingPunct="0">
              <a:spcBef>
                <a:spcPct val="20000"/>
              </a:spcBef>
              <a:buFont typeface="Arial"/>
              <a:buChar char="•"/>
              <a:defRPr sz="3200" kern="1200">
                <a:solidFill>
                  <a:schemeClr val="tx1"/>
                </a:solidFill>
                <a:latin typeface="Arial" pitchFamily="34" charset="0"/>
                <a:ea typeface="+mn-ea"/>
                <a:cs typeface="+mn-cs"/>
              </a:defRPr>
            </a:lvl1pPr>
            <a:lvl2pPr marL="742950" indent="-285750" algn="l" defTabSz="457200" rtl="0" eaLnBrk="0" latinLnBrk="0" hangingPunct="0">
              <a:spcBef>
                <a:spcPct val="20000"/>
              </a:spcBef>
              <a:buFont typeface="Arial"/>
              <a:buChar char="–"/>
              <a:defRPr sz="2800" kern="1200">
                <a:solidFill>
                  <a:schemeClr val="tx1"/>
                </a:solidFill>
                <a:latin typeface="Arial" pitchFamily="34" charset="0"/>
                <a:ea typeface="+mn-ea"/>
                <a:cs typeface="+mn-cs"/>
              </a:defRPr>
            </a:lvl2pPr>
            <a:lvl3pPr marL="1143000" indent="-228600" algn="l" defTabSz="457200" rtl="0" eaLnBrk="0" latinLnBrk="0" hangingPunct="0">
              <a:spcBef>
                <a:spcPct val="20000"/>
              </a:spcBef>
              <a:buFont typeface="Arial"/>
              <a:buChar char="•"/>
              <a:defRPr sz="2400" kern="1200">
                <a:solidFill>
                  <a:schemeClr val="tx1"/>
                </a:solidFill>
                <a:latin typeface="Arial" pitchFamily="34" charset="0"/>
                <a:ea typeface="+mn-ea"/>
                <a:cs typeface="+mn-cs"/>
              </a:defRPr>
            </a:lvl3pPr>
            <a:lvl4pPr marL="1600200" indent="-228600" algn="l" defTabSz="457200" rtl="0" eaLnBrk="0" latinLnBrk="0" hangingPunct="0">
              <a:spcBef>
                <a:spcPct val="20000"/>
              </a:spcBef>
              <a:buFont typeface="Arial"/>
              <a:buChar char="–"/>
              <a:defRPr sz="2000" kern="1200">
                <a:solidFill>
                  <a:schemeClr val="tx1"/>
                </a:solidFill>
                <a:latin typeface="Arial" pitchFamily="34" charset="0"/>
                <a:ea typeface="+mn-ea"/>
                <a:cs typeface="+mn-cs"/>
              </a:defRPr>
            </a:lvl4pPr>
            <a:lvl5pPr marL="2057400" indent="-228600" algn="l" defTabSz="457200" rtl="0" eaLnBrk="0" latinLnBrk="0" hangingPunct="0">
              <a:spcBef>
                <a:spcPct val="20000"/>
              </a:spcBef>
              <a:buFont typeface="Arial"/>
              <a:buChar char="»"/>
              <a:defRPr sz="2000" kern="1200">
                <a:solidFill>
                  <a:schemeClr val="tx1"/>
                </a:solidFill>
                <a:latin typeface="Arial" pitchFamily="34" charset="0"/>
                <a:ea typeface="+mn-ea"/>
                <a:cs typeface="+mn-cs"/>
              </a:defRPr>
            </a:lvl5pPr>
            <a:lvl6pPr marL="25146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6pPr>
            <a:lvl7pPr marL="29718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7pPr>
            <a:lvl8pPr marL="34290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8pPr>
            <a:lvl9pPr marL="38862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9pPr>
          </a:lstStyle>
          <a:p>
            <a:pPr marL="0" indent="0" eaLnBrk="1" hangingPunct="1">
              <a:buFont typeface="Arial"/>
              <a:buNone/>
            </a:pPr>
            <a:r>
              <a:rPr lang="fi-FI" sz="1800" dirty="0" smtClean="0"/>
              <a:t>Vanhojen asuntojen kauppa 				Asuntojen toteutuneet ostohinnat</a:t>
            </a:r>
            <a:endParaRPr lang="fi-FI" sz="18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5726" y="2958986"/>
            <a:ext cx="4237232" cy="3265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100" y="2958986"/>
            <a:ext cx="4225625" cy="3290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9721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8</a:t>
            </a:fld>
            <a:endParaRPr lang="fi-FI" dirty="0"/>
          </a:p>
        </p:txBody>
      </p:sp>
      <p:sp>
        <p:nvSpPr>
          <p:cNvPr id="3" name="Rectangle 2"/>
          <p:cNvSpPr txBox="1">
            <a:spLocks noChangeArrowheads="1"/>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Helvetica"/>
                <a:ea typeface="+mj-ea"/>
                <a:cs typeface="+mj-cs"/>
              </a:defRPr>
            </a:lvl1pPr>
          </a:lstStyle>
          <a:p>
            <a:pPr>
              <a:defRPr/>
            </a:pPr>
            <a:r>
              <a:rPr lang="fi-FI" sz="3600" b="1" dirty="0" smtClean="0">
                <a:latin typeface="Helvetica LT Std" pitchFamily="34" charset="0"/>
              </a:rPr>
              <a:t>USA:n työttömyys </a:t>
            </a:r>
          </a:p>
        </p:txBody>
      </p:sp>
      <p:sp>
        <p:nvSpPr>
          <p:cNvPr id="5" name="Rectangle 10"/>
          <p:cNvSpPr>
            <a:spLocks noChangeArrowheads="1"/>
          </p:cNvSpPr>
          <p:nvPr/>
        </p:nvSpPr>
        <p:spPr bwMode="auto">
          <a:xfrm>
            <a:off x="525982" y="1098091"/>
            <a:ext cx="816081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Wingdings" pitchFamily="2" charset="2"/>
              <a:buChar char="§"/>
            </a:pPr>
            <a:r>
              <a:rPr lang="fi-FI" dirty="0" smtClean="0">
                <a:latin typeface="Helvetica" pitchFamily="34" charset="0"/>
                <a:cs typeface="Helvetica" pitchFamily="34" charset="0"/>
              </a:rPr>
              <a:t>Työttömyysaste 7,4% heinäkuussa, työmarkkinoiden tilanne paranee.</a:t>
            </a:r>
          </a:p>
          <a:p>
            <a:pPr marL="285750" indent="-285750">
              <a:buFont typeface="Wingdings" pitchFamily="2" charset="2"/>
              <a:buChar char="§"/>
            </a:pPr>
            <a:r>
              <a:rPr lang="fi-FI" dirty="0" smtClean="0">
                <a:latin typeface="Helvetica" pitchFamily="34" charset="0"/>
                <a:cs typeface="Helvetica" pitchFamily="34" charset="0"/>
              </a:rPr>
              <a:t>Työpaikkoja syntyi, </a:t>
            </a:r>
            <a:r>
              <a:rPr lang="fi-FI" dirty="0">
                <a:latin typeface="Helvetica" pitchFamily="34" charset="0"/>
                <a:cs typeface="Helvetica" pitchFamily="34" charset="0"/>
              </a:rPr>
              <a:t>palkkalistoille </a:t>
            </a:r>
            <a:r>
              <a:rPr lang="fi-FI" dirty="0" smtClean="0">
                <a:latin typeface="Helvetica" pitchFamily="34" charset="0"/>
                <a:cs typeface="Helvetica" pitchFamily="34" charset="0"/>
              </a:rPr>
              <a:t>+162 </a:t>
            </a:r>
            <a:r>
              <a:rPr lang="fi-FI" dirty="0">
                <a:latin typeface="Helvetica" pitchFamily="34" charset="0"/>
                <a:cs typeface="Helvetica" pitchFamily="34" charset="0"/>
              </a:rPr>
              <a:t>000, kun </a:t>
            </a:r>
            <a:r>
              <a:rPr lang="fi-FI" dirty="0" smtClean="0">
                <a:latin typeface="Helvetica" pitchFamily="34" charset="0"/>
                <a:cs typeface="Helvetica" pitchFamily="34" charset="0"/>
              </a:rPr>
              <a:t>~</a:t>
            </a:r>
            <a:r>
              <a:rPr lang="fi-FI" dirty="0">
                <a:latin typeface="Helvetica" pitchFamily="34" charset="0"/>
                <a:cs typeface="Helvetica" pitchFamily="34" charset="0"/>
              </a:rPr>
              <a:t>100 000 on raja, jolla työttömyys ei enää </a:t>
            </a:r>
            <a:r>
              <a:rPr lang="fi-FI" dirty="0" smtClean="0">
                <a:latin typeface="Helvetica" pitchFamily="34" charset="0"/>
                <a:cs typeface="Helvetica" pitchFamily="34" charset="0"/>
              </a:rPr>
              <a:t>nouse</a:t>
            </a:r>
          </a:p>
          <a:p>
            <a:pPr marL="285750" indent="-285750">
              <a:buFont typeface="Wingdings" pitchFamily="2" charset="2"/>
              <a:buChar char="§"/>
            </a:pPr>
            <a:r>
              <a:rPr lang="fi-FI" dirty="0" smtClean="0">
                <a:latin typeface="Helvetica" pitchFamily="34" charset="0"/>
                <a:cs typeface="Helvetica" pitchFamily="34" charset="0"/>
              </a:rPr>
              <a:t>USA:n rahapolitiikka muuttuu jos inflaatio nousee ja työllisyys paranee</a:t>
            </a:r>
            <a:endParaRPr lang="fi-FI" dirty="0">
              <a:latin typeface="Helvetica" pitchFamily="34" charset="0"/>
              <a:cs typeface="Helvetica" pitchFamily="34" charset="0"/>
            </a:endParaRPr>
          </a:p>
        </p:txBody>
      </p:sp>
      <p:sp>
        <p:nvSpPr>
          <p:cNvPr id="12" name="Text Box 11"/>
          <p:cNvSpPr txBox="1">
            <a:spLocks noChangeArrowheads="1"/>
          </p:cNvSpPr>
          <p:nvPr/>
        </p:nvSpPr>
        <p:spPr bwMode="auto">
          <a:xfrm>
            <a:off x="655857" y="2433349"/>
            <a:ext cx="8233740" cy="369332"/>
          </a:xfrm>
          <a:prstGeom prst="rect">
            <a:avLst/>
          </a:prstGeom>
          <a:extLst/>
        </p:spPr>
        <p:style>
          <a:lnRef idx="1">
            <a:schemeClr val="accent3"/>
          </a:lnRef>
          <a:fillRef idx="3">
            <a:schemeClr val="accent3"/>
          </a:fillRef>
          <a:effectRef idx="2">
            <a:schemeClr val="accent3"/>
          </a:effectRef>
          <a:fontRef idx="minor">
            <a:schemeClr val="lt1"/>
          </a:fontRef>
        </p:style>
        <p:txBody>
          <a:bodyPr wrap="square">
            <a:spAutoFit/>
          </a:bodyPr>
          <a:lstStyle>
            <a:lvl1pPr marL="342900" indent="-342900" algn="l" defTabSz="457200" rtl="0" eaLnBrk="0" latinLnBrk="0" hangingPunct="0">
              <a:spcBef>
                <a:spcPct val="20000"/>
              </a:spcBef>
              <a:buFont typeface="Arial"/>
              <a:buChar char="•"/>
              <a:defRPr sz="3200" kern="1200">
                <a:solidFill>
                  <a:schemeClr val="tx1"/>
                </a:solidFill>
                <a:latin typeface="Arial" pitchFamily="34" charset="0"/>
                <a:ea typeface="+mn-ea"/>
                <a:cs typeface="+mn-cs"/>
              </a:defRPr>
            </a:lvl1pPr>
            <a:lvl2pPr marL="742950" indent="-285750" algn="l" defTabSz="457200" rtl="0" eaLnBrk="0" latinLnBrk="0" hangingPunct="0">
              <a:spcBef>
                <a:spcPct val="20000"/>
              </a:spcBef>
              <a:buFont typeface="Arial"/>
              <a:buChar char="–"/>
              <a:defRPr sz="2800" kern="1200">
                <a:solidFill>
                  <a:schemeClr val="tx1"/>
                </a:solidFill>
                <a:latin typeface="Arial" pitchFamily="34" charset="0"/>
                <a:ea typeface="+mn-ea"/>
                <a:cs typeface="+mn-cs"/>
              </a:defRPr>
            </a:lvl2pPr>
            <a:lvl3pPr marL="1143000" indent="-228600" algn="l" defTabSz="457200" rtl="0" eaLnBrk="0" latinLnBrk="0" hangingPunct="0">
              <a:spcBef>
                <a:spcPct val="20000"/>
              </a:spcBef>
              <a:buFont typeface="Arial"/>
              <a:buChar char="•"/>
              <a:defRPr sz="2400" kern="1200">
                <a:solidFill>
                  <a:schemeClr val="tx1"/>
                </a:solidFill>
                <a:latin typeface="Arial" pitchFamily="34" charset="0"/>
                <a:ea typeface="+mn-ea"/>
                <a:cs typeface="+mn-cs"/>
              </a:defRPr>
            </a:lvl3pPr>
            <a:lvl4pPr marL="1600200" indent="-228600" algn="l" defTabSz="457200" rtl="0" eaLnBrk="0" latinLnBrk="0" hangingPunct="0">
              <a:spcBef>
                <a:spcPct val="20000"/>
              </a:spcBef>
              <a:buFont typeface="Arial"/>
              <a:buChar char="–"/>
              <a:defRPr sz="2000" kern="1200">
                <a:solidFill>
                  <a:schemeClr val="tx1"/>
                </a:solidFill>
                <a:latin typeface="Arial" pitchFamily="34" charset="0"/>
                <a:ea typeface="+mn-ea"/>
                <a:cs typeface="+mn-cs"/>
              </a:defRPr>
            </a:lvl4pPr>
            <a:lvl5pPr marL="2057400" indent="-228600" algn="l" defTabSz="457200" rtl="0" eaLnBrk="0" latinLnBrk="0" hangingPunct="0">
              <a:spcBef>
                <a:spcPct val="20000"/>
              </a:spcBef>
              <a:buFont typeface="Arial"/>
              <a:buChar char="»"/>
              <a:defRPr sz="2000" kern="1200">
                <a:solidFill>
                  <a:schemeClr val="tx1"/>
                </a:solidFill>
                <a:latin typeface="Arial" pitchFamily="34" charset="0"/>
                <a:ea typeface="+mn-ea"/>
                <a:cs typeface="+mn-cs"/>
              </a:defRPr>
            </a:lvl5pPr>
            <a:lvl6pPr marL="25146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6pPr>
            <a:lvl7pPr marL="29718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7pPr>
            <a:lvl8pPr marL="34290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8pPr>
            <a:lvl9pPr marL="38862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9pPr>
          </a:lstStyle>
          <a:p>
            <a:pPr marL="0" indent="0" eaLnBrk="1" hangingPunct="1">
              <a:buFont typeface="Arial"/>
              <a:buNone/>
            </a:pPr>
            <a:r>
              <a:rPr lang="fi-FI" sz="1800" dirty="0" smtClean="0"/>
              <a:t>Palkkanauhan saajien määrän muutos		Työttömyysaste</a:t>
            </a:r>
            <a:endParaRPr lang="fi-FI" sz="18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6391" y="2802680"/>
            <a:ext cx="4283206" cy="3553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857" y="2802681"/>
            <a:ext cx="3950534" cy="3553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9721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indent="0">
              <a:buFont typeface="+mj-lt"/>
              <a:buNone/>
            </a:pPr>
            <a:fld id="{924CA5FD-349A-9443-9DE6-3C6067EF1899}" type="slidenum">
              <a:rPr lang="fi-FI" smtClean="0"/>
              <a:pPr marL="0" indent="0">
                <a:buFont typeface="+mj-lt"/>
                <a:buNone/>
              </a:pPr>
              <a:t>9</a:t>
            </a:fld>
            <a:endParaRPr lang="fi-FI" dirty="0"/>
          </a:p>
        </p:txBody>
      </p:sp>
      <p:sp>
        <p:nvSpPr>
          <p:cNvPr id="3" name="Rectangle 2"/>
          <p:cNvSpPr txBox="1">
            <a:spLocks noChangeArrowheads="1"/>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Helvetica"/>
                <a:ea typeface="+mj-ea"/>
                <a:cs typeface="+mj-cs"/>
              </a:defRPr>
            </a:lvl1pPr>
          </a:lstStyle>
          <a:p>
            <a:pPr>
              <a:defRPr/>
            </a:pPr>
            <a:r>
              <a:rPr lang="fi-FI" sz="3200" b="1" dirty="0" smtClean="0"/>
              <a:t>Kiinan BKT +7,5% </a:t>
            </a:r>
            <a:r>
              <a:rPr lang="fi-FI" sz="2000" b="1" dirty="0" smtClean="0"/>
              <a:t>vuositasolla (</a:t>
            </a:r>
            <a:r>
              <a:rPr lang="fi-FI" sz="2000" b="1" dirty="0" err="1" smtClean="0"/>
              <a:t>vt</a:t>
            </a:r>
            <a:r>
              <a:rPr lang="fi-FI" sz="2000" b="1" dirty="0" smtClean="0"/>
              <a:t>)  </a:t>
            </a:r>
            <a:r>
              <a:rPr lang="fi-FI" sz="2000" b="1" dirty="0" smtClean="0"/>
              <a:t>q2/13</a:t>
            </a:r>
          </a:p>
        </p:txBody>
      </p:sp>
      <p:sp>
        <p:nvSpPr>
          <p:cNvPr id="5" name="Text Box 4"/>
          <p:cNvSpPr txBox="1">
            <a:spLocks noChangeArrowheads="1"/>
          </p:cNvSpPr>
          <p:nvPr/>
        </p:nvSpPr>
        <p:spPr bwMode="auto">
          <a:xfrm>
            <a:off x="5391150" y="1786970"/>
            <a:ext cx="3433390" cy="6063198"/>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285750" indent="-285750" eaLnBrk="1" hangingPunct="1">
              <a:buFont typeface="Wingdings" pitchFamily="2" charset="2"/>
              <a:buChar char="§"/>
            </a:pPr>
            <a:r>
              <a:rPr lang="fi-FI" sz="1600" dirty="0" smtClean="0">
                <a:latin typeface="Helvetica" pitchFamily="34" charset="0"/>
                <a:cs typeface="Helvetica" pitchFamily="34" charset="0"/>
              </a:rPr>
              <a:t>Kasvu hidastui edellisestä neljänneksestä </a:t>
            </a:r>
          </a:p>
          <a:p>
            <a:pPr marL="285750" indent="-285750" eaLnBrk="1" hangingPunct="1">
              <a:buFont typeface="Wingdings" pitchFamily="2" charset="2"/>
              <a:buChar char="§"/>
            </a:pPr>
            <a:endParaRPr lang="fi-FI" sz="1600" dirty="0">
              <a:latin typeface="Helvetica" pitchFamily="34" charset="0"/>
              <a:cs typeface="Helvetica" pitchFamily="34" charset="0"/>
            </a:endParaRPr>
          </a:p>
          <a:p>
            <a:pPr marL="285750" indent="-285750" eaLnBrk="1" hangingPunct="1">
              <a:buFont typeface="Wingdings" pitchFamily="2" charset="2"/>
              <a:buChar char="§"/>
            </a:pPr>
            <a:r>
              <a:rPr lang="fi-FI" sz="1600" dirty="0" smtClean="0">
                <a:latin typeface="Helvetica" pitchFamily="34" charset="0"/>
                <a:cs typeface="Helvetica" pitchFamily="34" charset="0"/>
              </a:rPr>
              <a:t>Kommunistipuolueen tiedotteessa hyväksytään hitaampi kasvu ja keskitytään kuluttajan aseman parantamiseen</a:t>
            </a:r>
          </a:p>
          <a:p>
            <a:pPr marL="285750" indent="-285750" eaLnBrk="1" hangingPunct="1">
              <a:buFont typeface="Wingdings" pitchFamily="2" charset="2"/>
              <a:buChar char="§"/>
            </a:pPr>
            <a:endParaRPr lang="fi-FI" sz="1600" dirty="0">
              <a:latin typeface="Helvetica" pitchFamily="34" charset="0"/>
              <a:cs typeface="Helvetica" pitchFamily="34" charset="0"/>
            </a:endParaRPr>
          </a:p>
          <a:p>
            <a:pPr marL="285750" indent="-285750" eaLnBrk="1" hangingPunct="1">
              <a:buFont typeface="Wingdings" pitchFamily="2" charset="2"/>
              <a:buChar char="§"/>
            </a:pPr>
            <a:r>
              <a:rPr lang="fi-FI" sz="1600" dirty="0" smtClean="0">
                <a:latin typeface="Helvetica" pitchFamily="34" charset="0"/>
                <a:cs typeface="Helvetica" pitchFamily="34" charset="0"/>
              </a:rPr>
              <a:t>Kiinan investointivauhti lienee viimevuosia hitaampi. Julkista rakentamista rajoitetaan huomattavasti 5v ajan. Jonkinlainen paketti rautateiden parantamiseksi saatiin.</a:t>
            </a:r>
          </a:p>
          <a:p>
            <a:pPr marL="285750" indent="-285750" eaLnBrk="1" hangingPunct="1">
              <a:buFont typeface="Wingdings" pitchFamily="2" charset="2"/>
              <a:buChar char="§"/>
            </a:pPr>
            <a:endParaRPr lang="fi-FI" sz="1600" dirty="0">
              <a:latin typeface="Helvetica" pitchFamily="34" charset="0"/>
              <a:cs typeface="Helvetica" pitchFamily="34" charset="0"/>
            </a:endParaRPr>
          </a:p>
          <a:p>
            <a:pPr marL="285750" indent="-285750" eaLnBrk="1" hangingPunct="1">
              <a:buFont typeface="Wingdings" pitchFamily="2" charset="2"/>
              <a:buChar char="§"/>
            </a:pPr>
            <a:r>
              <a:rPr lang="fi-FI" sz="1600" dirty="0" smtClean="0">
                <a:latin typeface="Helvetica" pitchFamily="34" charset="0"/>
                <a:cs typeface="Helvetica" pitchFamily="34" charset="0"/>
              </a:rPr>
              <a:t>Rahapolitiikkaa kiristettiin keväällä ehkä </a:t>
            </a:r>
            <a:r>
              <a:rPr lang="fi-FI" sz="1600" dirty="0">
                <a:latin typeface="Helvetica" pitchFamily="34" charset="0"/>
                <a:cs typeface="Helvetica" pitchFamily="34" charset="0"/>
              </a:rPr>
              <a:t>liikaakin. Inflaatio nyt +2,7 %</a:t>
            </a:r>
          </a:p>
          <a:p>
            <a:pPr marL="285750" indent="-285750" eaLnBrk="1" hangingPunct="1">
              <a:buFont typeface="Wingdings" pitchFamily="2" charset="2"/>
              <a:buChar char="§"/>
            </a:pPr>
            <a:endParaRPr lang="fi-FI" sz="1600" dirty="0">
              <a:latin typeface="Helvetica" pitchFamily="34" charset="0"/>
              <a:cs typeface="Helvetica" pitchFamily="34" charset="0"/>
            </a:endParaRPr>
          </a:p>
          <a:p>
            <a:pPr eaLnBrk="1" hangingPunct="1"/>
            <a:endParaRPr lang="fi-FI" sz="1600" dirty="0" smtClean="0">
              <a:latin typeface="Helvetica" pitchFamily="34" charset="0"/>
              <a:cs typeface="Helvetica" pitchFamily="34" charset="0"/>
            </a:endParaRPr>
          </a:p>
          <a:p>
            <a:pPr marL="285750" indent="-285750" eaLnBrk="1" hangingPunct="1">
              <a:buFont typeface="Wingdings" pitchFamily="2" charset="2"/>
              <a:buChar char="§"/>
            </a:pPr>
            <a:endParaRPr lang="fi-FI" sz="1600" dirty="0" smtClean="0">
              <a:latin typeface="Helvetica" pitchFamily="34" charset="0"/>
              <a:cs typeface="Helvetica" pitchFamily="34" charset="0"/>
            </a:endParaRPr>
          </a:p>
          <a:p>
            <a:pPr marL="285750" indent="-285750" eaLnBrk="1" hangingPunct="1">
              <a:buFont typeface="Wingdings" pitchFamily="2" charset="2"/>
              <a:buChar char="§"/>
            </a:pPr>
            <a:endParaRPr lang="fi-FI" sz="1600" dirty="0">
              <a:latin typeface="Helvetica" pitchFamily="34" charset="0"/>
              <a:cs typeface="Helvetica" pitchFamily="34" charset="0"/>
            </a:endParaRPr>
          </a:p>
          <a:p>
            <a:pPr eaLnBrk="1" hangingPunct="1"/>
            <a:endParaRPr lang="fi-FI" sz="1600" dirty="0">
              <a:latin typeface="Helvetica" pitchFamily="34" charset="0"/>
              <a:cs typeface="Helvetica" pitchFamily="34" charset="0"/>
            </a:endParaRPr>
          </a:p>
        </p:txBody>
      </p:sp>
      <p:sp>
        <p:nvSpPr>
          <p:cNvPr id="6" name="Text Box 11"/>
          <p:cNvSpPr txBox="1">
            <a:spLocks noChangeArrowheads="1"/>
          </p:cNvSpPr>
          <p:nvPr/>
        </p:nvSpPr>
        <p:spPr bwMode="auto">
          <a:xfrm>
            <a:off x="457200" y="1417638"/>
            <a:ext cx="8367340" cy="369332"/>
          </a:xfrm>
          <a:prstGeom prst="rect">
            <a:avLst/>
          </a:prstGeom>
          <a:extLst/>
        </p:spPr>
        <p:style>
          <a:lnRef idx="1">
            <a:schemeClr val="accent3"/>
          </a:lnRef>
          <a:fillRef idx="3">
            <a:schemeClr val="accent3"/>
          </a:fillRef>
          <a:effectRef idx="2">
            <a:schemeClr val="accent3"/>
          </a:effectRef>
          <a:fontRef idx="minor">
            <a:schemeClr val="lt1"/>
          </a:fontRef>
        </p:style>
        <p:txBody>
          <a:bodyPr wrap="square">
            <a:spAutoFit/>
          </a:bodyPr>
          <a:lstStyle>
            <a:lvl1pPr marL="342900" indent="-342900" algn="l" defTabSz="457200" rtl="0" eaLnBrk="0" latinLnBrk="0" hangingPunct="0">
              <a:spcBef>
                <a:spcPct val="20000"/>
              </a:spcBef>
              <a:buFont typeface="Arial"/>
              <a:buChar char="•"/>
              <a:defRPr sz="3200" kern="1200">
                <a:solidFill>
                  <a:schemeClr val="tx1"/>
                </a:solidFill>
                <a:latin typeface="Arial" pitchFamily="34" charset="0"/>
                <a:ea typeface="+mn-ea"/>
                <a:cs typeface="+mn-cs"/>
              </a:defRPr>
            </a:lvl1pPr>
            <a:lvl2pPr marL="742950" indent="-285750" algn="l" defTabSz="457200" rtl="0" eaLnBrk="0" latinLnBrk="0" hangingPunct="0">
              <a:spcBef>
                <a:spcPct val="20000"/>
              </a:spcBef>
              <a:buFont typeface="Arial"/>
              <a:buChar char="–"/>
              <a:defRPr sz="2800" kern="1200">
                <a:solidFill>
                  <a:schemeClr val="tx1"/>
                </a:solidFill>
                <a:latin typeface="Arial" pitchFamily="34" charset="0"/>
                <a:ea typeface="+mn-ea"/>
                <a:cs typeface="+mn-cs"/>
              </a:defRPr>
            </a:lvl2pPr>
            <a:lvl3pPr marL="1143000" indent="-228600" algn="l" defTabSz="457200" rtl="0" eaLnBrk="0" latinLnBrk="0" hangingPunct="0">
              <a:spcBef>
                <a:spcPct val="20000"/>
              </a:spcBef>
              <a:buFont typeface="Arial"/>
              <a:buChar char="•"/>
              <a:defRPr sz="2400" kern="1200">
                <a:solidFill>
                  <a:schemeClr val="tx1"/>
                </a:solidFill>
                <a:latin typeface="Arial" pitchFamily="34" charset="0"/>
                <a:ea typeface="+mn-ea"/>
                <a:cs typeface="+mn-cs"/>
              </a:defRPr>
            </a:lvl3pPr>
            <a:lvl4pPr marL="1600200" indent="-228600" algn="l" defTabSz="457200" rtl="0" eaLnBrk="0" latinLnBrk="0" hangingPunct="0">
              <a:spcBef>
                <a:spcPct val="20000"/>
              </a:spcBef>
              <a:buFont typeface="Arial"/>
              <a:buChar char="–"/>
              <a:defRPr sz="2000" kern="1200">
                <a:solidFill>
                  <a:schemeClr val="tx1"/>
                </a:solidFill>
                <a:latin typeface="Arial" pitchFamily="34" charset="0"/>
                <a:ea typeface="+mn-ea"/>
                <a:cs typeface="+mn-cs"/>
              </a:defRPr>
            </a:lvl4pPr>
            <a:lvl5pPr marL="2057400" indent="-228600" algn="l" defTabSz="457200" rtl="0" eaLnBrk="0" latinLnBrk="0" hangingPunct="0">
              <a:spcBef>
                <a:spcPct val="20000"/>
              </a:spcBef>
              <a:buFont typeface="Arial"/>
              <a:buChar char="»"/>
              <a:defRPr sz="2000" kern="1200">
                <a:solidFill>
                  <a:schemeClr val="tx1"/>
                </a:solidFill>
                <a:latin typeface="Arial" pitchFamily="34" charset="0"/>
                <a:ea typeface="+mn-ea"/>
                <a:cs typeface="+mn-cs"/>
              </a:defRPr>
            </a:lvl5pPr>
            <a:lvl6pPr marL="25146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6pPr>
            <a:lvl7pPr marL="29718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7pPr>
            <a:lvl8pPr marL="34290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8pPr>
            <a:lvl9pPr marL="3886200" indent="-228600" algn="l" defTabSz="457200" rtl="0" eaLnBrk="0" fontAlgn="base" latinLnBrk="0" hangingPunct="0">
              <a:spcBef>
                <a:spcPct val="0"/>
              </a:spcBef>
              <a:spcAft>
                <a:spcPct val="0"/>
              </a:spcAft>
              <a:buFont typeface="Arial"/>
              <a:buChar char="•"/>
              <a:defRPr sz="2000" kern="1200">
                <a:solidFill>
                  <a:schemeClr val="tx1"/>
                </a:solidFill>
                <a:latin typeface="Arial" pitchFamily="34" charset="0"/>
                <a:ea typeface="+mn-ea"/>
                <a:cs typeface="+mn-cs"/>
              </a:defRPr>
            </a:lvl9pPr>
          </a:lstStyle>
          <a:p>
            <a:pPr marL="0" indent="0" eaLnBrk="1" hangingPunct="1">
              <a:buFont typeface="Arial"/>
              <a:buNone/>
            </a:pPr>
            <a:r>
              <a:rPr lang="fi-FI" sz="1800" dirty="0" smtClean="0"/>
              <a:t>Kiinan bruttokansantuotteen kasvu %</a:t>
            </a:r>
            <a:endParaRPr lang="fi-FI" sz="1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86970"/>
            <a:ext cx="4703042" cy="4569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667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 Sp_rahastoyhtio_pp_varainhoito_pohja_Säästöpank_logolla">
  <a:themeElements>
    <a:clrScheme name="Säästöpankkinen Varainthoito värit">
      <a:dk1>
        <a:sysClr val="windowText" lastClr="000000"/>
      </a:dk1>
      <a:lt1>
        <a:sysClr val="window" lastClr="FFFFFF"/>
      </a:lt1>
      <a:dk2>
        <a:srgbClr val="878786"/>
      </a:dk2>
      <a:lt2>
        <a:srgbClr val="E3E3E3"/>
      </a:lt2>
      <a:accent1>
        <a:srgbClr val="CCD315"/>
      </a:accent1>
      <a:accent2>
        <a:srgbClr val="ABA821"/>
      </a:accent2>
      <a:accent3>
        <a:srgbClr val="817822"/>
      </a:accent3>
      <a:accent4>
        <a:srgbClr val="00963F"/>
      </a:accent4>
      <a:accent5>
        <a:srgbClr val="878786"/>
      </a:accent5>
      <a:accent6>
        <a:srgbClr val="203A3A"/>
      </a:accent6>
      <a:hlink>
        <a:srgbClr val="ABA821"/>
      </a:hlink>
      <a:folHlink>
        <a:srgbClr val="0096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ukautettu suunnittelumalli">
  <a:themeElements>
    <a:clrScheme name="Muodikas">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Mukautettu suunnittelumalli">
  <a:themeElements>
    <a:clrScheme name="Muodikas">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teema">
  <a:themeElements>
    <a:clrScheme name="Säästöpankkinen Varainthoito värit">
      <a:dk1>
        <a:sysClr val="windowText" lastClr="000000"/>
      </a:dk1>
      <a:lt1>
        <a:sysClr val="window" lastClr="FFFFFF"/>
      </a:lt1>
      <a:dk2>
        <a:srgbClr val="878786"/>
      </a:dk2>
      <a:lt2>
        <a:srgbClr val="E3E3E3"/>
      </a:lt2>
      <a:accent1>
        <a:srgbClr val="CCD315"/>
      </a:accent1>
      <a:accent2>
        <a:srgbClr val="ABA821"/>
      </a:accent2>
      <a:accent3>
        <a:srgbClr val="817822"/>
      </a:accent3>
      <a:accent4>
        <a:srgbClr val="00963F"/>
      </a:accent4>
      <a:accent5>
        <a:srgbClr val="878786"/>
      </a:accent5>
      <a:accent6>
        <a:srgbClr val="203A3A"/>
      </a:accent6>
      <a:hlink>
        <a:srgbClr val="ABA821"/>
      </a:hlink>
      <a:folHlink>
        <a:srgbClr val="0096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teema">
  <a:themeElements>
    <a:clrScheme name="Säästöpankkinen Varainthoito värit">
      <a:dk1>
        <a:sysClr val="windowText" lastClr="000000"/>
      </a:dk1>
      <a:lt1>
        <a:sysClr val="window" lastClr="FFFFFF"/>
      </a:lt1>
      <a:dk2>
        <a:srgbClr val="878786"/>
      </a:dk2>
      <a:lt2>
        <a:srgbClr val="E3E3E3"/>
      </a:lt2>
      <a:accent1>
        <a:srgbClr val="CCD315"/>
      </a:accent1>
      <a:accent2>
        <a:srgbClr val="ABA821"/>
      </a:accent2>
      <a:accent3>
        <a:srgbClr val="817822"/>
      </a:accent3>
      <a:accent4>
        <a:srgbClr val="00963F"/>
      </a:accent4>
      <a:accent5>
        <a:srgbClr val="878786"/>
      </a:accent5>
      <a:accent6>
        <a:srgbClr val="203A3A"/>
      </a:accent6>
      <a:hlink>
        <a:srgbClr val="ABA821"/>
      </a:hlink>
      <a:folHlink>
        <a:srgbClr val="0096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Office-teema">
  <a:themeElements>
    <a:clrScheme name="Säästöpankkinen Varainthoito värit">
      <a:dk1>
        <a:sysClr val="windowText" lastClr="000000"/>
      </a:dk1>
      <a:lt1>
        <a:sysClr val="window" lastClr="FFFFFF"/>
      </a:lt1>
      <a:dk2>
        <a:srgbClr val="878786"/>
      </a:dk2>
      <a:lt2>
        <a:srgbClr val="E3E3E3"/>
      </a:lt2>
      <a:accent1>
        <a:srgbClr val="CCD315"/>
      </a:accent1>
      <a:accent2>
        <a:srgbClr val="ABA821"/>
      </a:accent2>
      <a:accent3>
        <a:srgbClr val="817822"/>
      </a:accent3>
      <a:accent4>
        <a:srgbClr val="00963F"/>
      </a:accent4>
      <a:accent5>
        <a:srgbClr val="878786"/>
      </a:accent5>
      <a:accent6>
        <a:srgbClr val="203A3A"/>
      </a:accent6>
      <a:hlink>
        <a:srgbClr val="ABA821"/>
      </a:hlink>
      <a:folHlink>
        <a:srgbClr val="0096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Mukautettu suunnittelumalli">
  <a:themeElements>
    <a:clrScheme name="Muodikas">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Sp_rahastoyhtio_pp_varainhoito_pohja_Säästöpank_logolla</Template>
  <TotalTime>29846</TotalTime>
  <Words>2459</Words>
  <Application>Microsoft Office PowerPoint</Application>
  <PresentationFormat>Näytössä katseltava diaesitys (4:3)</PresentationFormat>
  <Paragraphs>426</Paragraphs>
  <Slides>47</Slides>
  <Notes>4</Notes>
  <HiddenSlides>0</HiddenSlides>
  <MMClips>0</MMClips>
  <ScaleCrop>false</ScaleCrop>
  <HeadingPairs>
    <vt:vector size="4" baseType="variant">
      <vt:variant>
        <vt:lpstr>Teema</vt:lpstr>
      </vt:variant>
      <vt:variant>
        <vt:i4>7</vt:i4>
      </vt:variant>
      <vt:variant>
        <vt:lpstr>Dian otsikot</vt:lpstr>
      </vt:variant>
      <vt:variant>
        <vt:i4>47</vt:i4>
      </vt:variant>
    </vt:vector>
  </HeadingPairs>
  <TitlesOfParts>
    <vt:vector size="54" baseType="lpstr">
      <vt:lpstr> Sp_rahastoyhtio_pp_varainhoito_pohja_Säästöpank_logolla</vt:lpstr>
      <vt:lpstr>Mukautettu suunnittelumalli</vt:lpstr>
      <vt:lpstr>1_Mukautettu suunnittelumalli</vt:lpstr>
      <vt:lpstr>1_Office-teema</vt:lpstr>
      <vt:lpstr>3_Office-teema</vt:lpstr>
      <vt:lpstr>2_Office-teema</vt:lpstr>
      <vt:lpstr>2_Mukautettu suunnittelumalli</vt:lpstr>
      <vt:lpstr>Markkinakatsaus</vt:lpstr>
      <vt:lpstr>PowerPoint-esitys</vt:lpstr>
      <vt:lpstr>Talouskehitys ja markkinatunnelmat</vt:lpstr>
      <vt:lpstr>PowerPoint-esitys</vt:lpstr>
      <vt:lpstr>USA ja Kiina</vt:lpstr>
      <vt:lpstr>USA:n talouskasvu +1,4 % vuositasolla (vt),Q2/-13</vt:lpstr>
      <vt:lpstr>PowerPoint-esitys</vt:lpstr>
      <vt:lpstr>PowerPoint-esitys</vt:lpstr>
      <vt:lpstr>PowerPoint-esitys</vt:lpstr>
      <vt:lpstr>PowerPoint-esitys</vt:lpstr>
      <vt:lpstr>Euroalue</vt:lpstr>
      <vt:lpstr>€ ja valuuttakurssimuutokset</vt:lpstr>
      <vt:lpstr>PowerPoint-esitys</vt:lpstr>
      <vt:lpstr>PowerPoint-esitys</vt:lpstr>
      <vt:lpstr>PowerPoint-esitys</vt:lpstr>
      <vt:lpstr>PowerPoint-esitys</vt:lpstr>
      <vt:lpstr>PowerPoint-esitys</vt:lpstr>
      <vt:lpstr>Suomi vajoaa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Positiiviset signaalit Suomessa ja euroalueella</vt:lpstr>
      <vt:lpstr>PowerPoint-esitys</vt:lpstr>
      <vt:lpstr>PowerPoint-esitys</vt:lpstr>
      <vt:lpstr>Suomi jos…</vt:lpstr>
      <vt:lpstr>Korot</vt:lpstr>
      <vt:lpstr>PowerPoint-esitys</vt:lpstr>
      <vt:lpstr>PowerPoint-esitys</vt:lpstr>
      <vt:lpstr>PowerPoint-esitys</vt:lpstr>
      <vt:lpstr>PowerPoint-esitys</vt:lpstr>
      <vt:lpstr>PowerPoint-esitys</vt:lpstr>
      <vt:lpstr>PowerPoint-esitys</vt:lpstr>
      <vt:lpstr>PowerPoint-esitys</vt:lpstr>
      <vt:lpstr>Osakkeet</vt:lpstr>
      <vt:lpstr>PowerPoint-esitys</vt:lpstr>
      <vt:lpstr>PowerPoint-esitys</vt:lpstr>
      <vt:lpstr>PowerPoint-esitys</vt:lpstr>
      <vt:lpstr>PowerPoint-esitys</vt:lpstr>
      <vt:lpstr>PowerPoint-esitys</vt:lpstr>
      <vt:lpstr>Vastuunrajoitus  Tämä katsaus on laadittu yksinomaan informaatiotarkoituksessa. Katsauksen sisältöä ei sen vuoksi tule pitää tarjouksena tai hyväksyntänä. Katsauksessa ei oteta huomioon yksittäisen henkilön taloudellista asemaa, sijoituskokemusta ja -tietämystä tai muita seikkoja. Siinä ei myöskään oteta huomioon rahoitusvälineen soveltuvuutta tai tarkoituksenmukaisuutta yksittäiselle henkilölle. Katsauksen sisältämiä tietoja ei sen vuoksi tulee pitää yksilöllisenä sijoitusneuvontana.  Historiallinen tuotto ei ole tae tulevasta tuotosta. Katsaus on laadittu julkisista lähteistä saatujen tietojen perusteella ja kohtuullisiin toimenpiteisiin on ryhdytty sen varmistamiseksi, että tiedot ovat todenperäisiä ja että ne eivät ole harhaanjohtavia. Katsauksen laadinnassa ei kuitenkaan ole otettu huomioon pankkisalaisuuden piiriin kuuluvia tietoja, jotka ovat saattaneet olla pankin tai sen palveluksessa olevien käytettävissä. Emme vastaa katsaukseen sisältyneen virheellisen tai epätäydellisen tiedon aiheuttamasta vahingosta. Koska kaikkeen arvopaperikaupankäyntiin liittyy riskejä, emme myöskään vastaa vahingosta, joka on aiheutunut jollekin sen johdosta, että hän on käynyt kauppaa pitäen lähtökohtanaan tämän katsauksen sisältämiä suosituksia tai ennusteita. Tätä katsausta ei saa jäljentää tai muualla tavoin monistaa ilman kirjallista lupaa. </vt:lpstr>
    </vt:vector>
  </TitlesOfParts>
  <Company>Samlink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Kuhalampi Miska (Sp-Rahasto)</dc:creator>
  <cp:lastModifiedBy>Airisniemi Heli-Kirsti (Sp-Liitto)</cp:lastModifiedBy>
  <cp:revision>1352</cp:revision>
  <cp:lastPrinted>2013-06-27T08:10:22Z</cp:lastPrinted>
  <dcterms:created xsi:type="dcterms:W3CDTF">2012-05-08T09:28:21Z</dcterms:created>
  <dcterms:modified xsi:type="dcterms:W3CDTF">2013-08-22T11:53:00Z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889907060</vt:i4>
  </property>
  <property fmtid="{D5CDD505-2E9C-101B-9397-08002B2CF9AE}" pid="3" name="_NewReviewCycle">
    <vt:lpwstr/>
  </property>
  <property fmtid="{D5CDD505-2E9C-101B-9397-08002B2CF9AE}" pid="4" name="_EmailSubject">
    <vt:lpwstr>Markkinakatsauksen tiedote liitteineen, julkaisu pe 23.8. klo 9.00</vt:lpwstr>
  </property>
  <property fmtid="{D5CDD505-2E9C-101B-9397-08002B2CF9AE}" pid="5" name="_AuthorEmail">
    <vt:lpwstr>heli-kirsti.airisniemi@saastopankki.fi</vt:lpwstr>
  </property>
  <property fmtid="{D5CDD505-2E9C-101B-9397-08002B2CF9AE}" pid="6" name="_AuthorEmailDisplayName">
    <vt:lpwstr>Airisniemi Heli-Kirsti (Sp-Liitto)</vt:lpwstr>
  </property>
</Properties>
</file>