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525" r:id="rId2"/>
    <p:sldId id="512" r:id="rId3"/>
    <p:sldId id="511" r:id="rId4"/>
    <p:sldId id="510" r:id="rId5"/>
    <p:sldId id="509" r:id="rId6"/>
    <p:sldId id="508" r:id="rId7"/>
    <p:sldId id="507" r:id="rId8"/>
    <p:sldId id="506" r:id="rId9"/>
    <p:sldId id="505" r:id="rId10"/>
    <p:sldId id="504" r:id="rId1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33A1B"/>
    <a:srgbClr val="E95317"/>
    <a:srgbClr val="FF00FF"/>
    <a:srgbClr val="333333"/>
    <a:srgbClr val="CCCCCC"/>
    <a:srgbClr val="808080"/>
    <a:srgbClr val="CF1C21"/>
    <a:srgbClr val="D53D21"/>
    <a:srgbClr val="E37823"/>
    <a:srgbClr val="FCD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714" autoAdjust="0"/>
    <p:restoredTop sz="84956" autoAdjust="0"/>
  </p:normalViewPr>
  <p:slideViewPr>
    <p:cSldViewPr snapToGrid="0" snapToObjects="1" showGuides="1">
      <p:cViewPr>
        <p:scale>
          <a:sx n="75" d="100"/>
          <a:sy n="75" d="100"/>
        </p:scale>
        <p:origin x="-2064" y="-176"/>
      </p:cViewPr>
      <p:guideLst>
        <p:guide orient="horz" pos="778"/>
        <p:guide orient="horz" pos="1002"/>
        <p:guide orient="horz" pos="3736"/>
        <p:guide orient="horz" pos="319"/>
        <p:guide pos="2918"/>
        <p:guide pos="283"/>
        <p:guide pos="5472"/>
        <p:guide pos="2835"/>
        <p:guide pos="2880"/>
        <p:guide pos="45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73" d="100"/>
          <a:sy n="73" d="100"/>
        </p:scale>
        <p:origin x="-24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41A493-9E89-42A4-BDCD-667C8C341836}" type="datetimeFigureOut">
              <a:rPr lang="sv-SE" smtClean="0"/>
              <a:pPr/>
              <a:t>2011-07-21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2BACF7-DFD5-4C1F-A607-253F58733095}" type="slidenum">
              <a:rPr lang="sv-SE" smtClean="0"/>
              <a:pPr/>
              <a:t>‹Nr.›</a:t>
            </a:fld>
            <a:endParaRPr lang="sv-SE"/>
          </a:p>
        </p:txBody>
      </p:sp>
    </p:spTree>
    <p:extLst>
      <p:ext uri="{BB962C8B-B14F-4D97-AF65-F5344CB8AC3E}">
        <p14:creationId xmlns:p14="http://schemas.microsoft.com/office/powerpoint/2010/main" val="16894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2C99F-5101-4AEB-9BC3-FCF4E53D70D3}" type="datetimeFigureOut">
              <a:rPr lang="en-US" smtClean="0"/>
              <a:pPr/>
              <a:t>2011-07-21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5A817-C877-431B-81AD-F53EBDF0306B}" type="slidenum">
              <a:rPr lang="en-US" smtClean="0"/>
              <a:pPr/>
              <a:t>‹Nr.›</a:t>
            </a:fld>
            <a:endParaRPr lang="en-US"/>
          </a:p>
        </p:txBody>
      </p:sp>
    </p:spTree>
    <p:extLst>
      <p:ext uri="{BB962C8B-B14F-4D97-AF65-F5344CB8AC3E}">
        <p14:creationId xmlns:p14="http://schemas.microsoft.com/office/powerpoint/2010/main" val="212905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dirty="0" smtClean="0"/>
              <a:t>Today we will discuss what makes a great newsroom and show you examples of companies that,</a:t>
            </a:r>
            <a:r>
              <a:rPr lang="en-US" baseline="0" dirty="0" smtClean="0"/>
              <a:t> in general, have gotten it right – though there is always room for improvement. </a:t>
            </a:r>
          </a:p>
          <a:p>
            <a:endParaRPr lang="en-US" baseline="0" dirty="0" smtClean="0"/>
          </a:p>
          <a:p>
            <a:r>
              <a:rPr lang="sv-SE" i="1" dirty="0" err="1" smtClean="0"/>
              <a:t>Theme</a:t>
            </a:r>
            <a:r>
              <a:rPr lang="sv-SE" i="1" dirty="0" smtClean="0"/>
              <a:t> </a:t>
            </a:r>
            <a:r>
              <a:rPr lang="sv-SE" i="1" dirty="0" err="1" smtClean="0"/>
              <a:t>song</a:t>
            </a:r>
            <a:r>
              <a:rPr lang="sv-SE" i="1" dirty="0" smtClean="0"/>
              <a:t> to The Good the Bad the </a:t>
            </a:r>
            <a:r>
              <a:rPr lang="sv-SE" i="1" dirty="0" err="1" smtClean="0"/>
              <a:t>Ugly</a:t>
            </a:r>
            <a:r>
              <a:rPr lang="sv-SE" i="1" dirty="0" smtClean="0"/>
              <a:t>, by</a:t>
            </a:r>
            <a:r>
              <a:rPr lang="sv-SE" i="1" baseline="0" dirty="0" smtClean="0"/>
              <a:t> Ennio </a:t>
            </a:r>
            <a:r>
              <a:rPr lang="sv-SE" i="1" baseline="0" dirty="0" err="1" smtClean="0"/>
              <a:t>Morricone</a:t>
            </a:r>
            <a:r>
              <a:rPr lang="sv-SE" i="1" baseline="0" dirty="0" smtClean="0"/>
              <a:t>: </a:t>
            </a:r>
            <a:r>
              <a:rPr lang="sv-SE" i="1" dirty="0" smtClean="0"/>
              <a:t>http://open.spotify.com/track/1JSIWsJfxOji0FrxFcxdCK</a:t>
            </a:r>
          </a:p>
          <a:p>
            <a:endParaRPr lang="en-US"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For </a:t>
            </a:r>
            <a:r>
              <a:rPr lang="sv-SE" dirty="0" err="1" smtClean="0"/>
              <a:t>further</a:t>
            </a:r>
            <a:r>
              <a:rPr lang="sv-SE" dirty="0" smtClean="0"/>
              <a:t> </a:t>
            </a:r>
            <a:r>
              <a:rPr lang="sv-SE" dirty="0" err="1" smtClean="0"/>
              <a:t>reading</a:t>
            </a:r>
            <a:r>
              <a:rPr lang="sv-SE" dirty="0" smtClean="0"/>
              <a:t>,</a:t>
            </a:r>
            <a:r>
              <a:rPr lang="sv-SE" baseline="0" dirty="0" smtClean="0"/>
              <a:t> </a:t>
            </a:r>
            <a:r>
              <a:rPr lang="sv-SE" baseline="0" dirty="0" err="1" smtClean="0"/>
              <a:t>remember</a:t>
            </a:r>
            <a:r>
              <a:rPr lang="sv-SE" baseline="0" dirty="0" smtClean="0"/>
              <a:t> to check </a:t>
            </a:r>
            <a:r>
              <a:rPr lang="sv-SE" baseline="0" dirty="0" err="1" smtClean="0"/>
              <a:t>out</a:t>
            </a:r>
            <a:r>
              <a:rPr lang="sv-SE" baseline="0" dirty="0" smtClean="0"/>
              <a:t> </a:t>
            </a:r>
            <a:r>
              <a:rPr lang="sv-SE" baseline="0" dirty="0" err="1" smtClean="0"/>
              <a:t>our</a:t>
            </a:r>
            <a:r>
              <a:rPr lang="sv-SE" baseline="0" dirty="0" smtClean="0"/>
              <a:t> </a:t>
            </a:r>
            <a:r>
              <a:rPr lang="sv-SE" baseline="0" dirty="0" err="1" smtClean="0"/>
              <a:t>blog</a:t>
            </a:r>
            <a:r>
              <a:rPr lang="sv-SE" baseline="0" dirty="0" smtClean="0"/>
              <a:t>: </a:t>
            </a:r>
            <a:r>
              <a:rPr lang="sv-SE" baseline="0" dirty="0" err="1" smtClean="0"/>
              <a:t>blog.mynewsdesk.com</a:t>
            </a:r>
            <a:r>
              <a:rPr lang="sv-SE" baseline="0" dirty="0" smtClean="0"/>
              <a:t> and </a:t>
            </a:r>
            <a:r>
              <a:rPr lang="sv-SE" baseline="0" dirty="0" err="1" smtClean="0"/>
              <a:t>specifically</a:t>
            </a:r>
            <a:r>
              <a:rPr lang="sv-SE" baseline="0" dirty="0" smtClean="0"/>
              <a:t> this </a:t>
            </a:r>
            <a:r>
              <a:rPr lang="sv-SE" baseline="0" dirty="0" err="1" smtClean="0"/>
              <a:t>article</a:t>
            </a:r>
            <a:r>
              <a:rPr lang="sv-SE" baseline="0" dirty="0" smtClean="0"/>
              <a:t> (journo1): http://blog.mynewsdesk.com/2011/08/15/what-journalists-really-want-from-an-online-news-room/</a:t>
            </a:r>
          </a:p>
          <a:p>
            <a:endParaRPr lang="sv-SE" baseline="0" dirty="0" smtClean="0"/>
          </a:p>
          <a:p>
            <a:r>
              <a:rPr lang="sv-SE" baseline="0" dirty="0" err="1" smtClean="0"/>
              <a:t>Then</a:t>
            </a:r>
            <a:r>
              <a:rPr lang="sv-SE" baseline="0" dirty="0" smtClean="0"/>
              <a:t> </a:t>
            </a:r>
            <a:r>
              <a:rPr lang="sv-SE" baseline="0" dirty="0" err="1" smtClean="0"/>
              <a:t>also</a:t>
            </a:r>
            <a:r>
              <a:rPr lang="sv-SE" baseline="0" dirty="0" smtClean="0"/>
              <a:t> read PR2.0, </a:t>
            </a:r>
            <a:r>
              <a:rPr lang="sv-SE" baseline="0" dirty="0" err="1" smtClean="0"/>
              <a:t>our</a:t>
            </a:r>
            <a:r>
              <a:rPr lang="sv-SE" baseline="0" dirty="0" smtClean="0"/>
              <a:t> </a:t>
            </a:r>
            <a:r>
              <a:rPr lang="sv-SE" baseline="0" dirty="0" err="1" smtClean="0"/>
              <a:t>founder</a:t>
            </a:r>
            <a:r>
              <a:rPr lang="sv-SE" baseline="0" dirty="0" smtClean="0"/>
              <a:t>, Kristofer </a:t>
            </a:r>
            <a:r>
              <a:rPr lang="sv-SE" baseline="0" dirty="0" err="1" smtClean="0"/>
              <a:t>Björkman’s</a:t>
            </a:r>
            <a:r>
              <a:rPr lang="sv-SE" baseline="0" dirty="0" smtClean="0"/>
              <a:t> </a:t>
            </a:r>
            <a:r>
              <a:rPr lang="sv-SE" baseline="0" dirty="0" err="1" smtClean="0"/>
              <a:t>blog</a:t>
            </a:r>
            <a:r>
              <a:rPr lang="sv-SE" baseline="0" dirty="0" smtClean="0"/>
              <a:t>. And </a:t>
            </a:r>
            <a:r>
              <a:rPr lang="sv-SE" baseline="0" dirty="0" err="1" smtClean="0"/>
              <a:t>specifially</a:t>
            </a:r>
            <a:r>
              <a:rPr lang="sv-SE" baseline="0" dirty="0" smtClean="0"/>
              <a:t> this </a:t>
            </a:r>
            <a:r>
              <a:rPr lang="sv-SE" baseline="0" dirty="0" err="1" smtClean="0"/>
              <a:t>article</a:t>
            </a:r>
            <a:r>
              <a:rPr lang="sv-SE" baseline="0" dirty="0" smtClean="0"/>
              <a:t> (journo2): http://pr20.wordpress.com/2011/03/09/journalists-loves-your-homepage-but-not-your-newsroom/</a:t>
            </a:r>
          </a:p>
          <a:p>
            <a:endParaRPr lang="sv-SE" baseline="0" dirty="0" smtClean="0"/>
          </a:p>
          <a:p>
            <a:r>
              <a:rPr lang="sv-SE" baseline="0" dirty="0" err="1" smtClean="0"/>
              <a:t>Please</a:t>
            </a:r>
            <a:r>
              <a:rPr lang="sv-SE" baseline="0" dirty="0" smtClean="0"/>
              <a:t> </a:t>
            </a:r>
            <a:r>
              <a:rPr lang="sv-SE" baseline="0" dirty="0" err="1" smtClean="0"/>
              <a:t>share</a:t>
            </a:r>
            <a:r>
              <a:rPr lang="sv-SE" baseline="0" dirty="0" smtClean="0"/>
              <a:t> the </a:t>
            </a:r>
            <a:r>
              <a:rPr lang="sv-SE" baseline="0" dirty="0" err="1" smtClean="0"/>
              <a:t>whitepaper</a:t>
            </a:r>
            <a:r>
              <a:rPr lang="sv-SE" baseline="0" dirty="0" smtClean="0"/>
              <a:t> on social media </a:t>
            </a:r>
            <a:r>
              <a:rPr lang="sv-SE" baseline="0" dirty="0" err="1" smtClean="0"/>
              <a:t>newsrooms</a:t>
            </a:r>
            <a:r>
              <a:rPr lang="sv-SE" baseline="0" dirty="0" smtClean="0"/>
              <a:t> and </a:t>
            </a:r>
            <a:r>
              <a:rPr lang="sv-SE" baseline="0" dirty="0" err="1" smtClean="0"/>
              <a:t>mention</a:t>
            </a:r>
            <a:r>
              <a:rPr lang="sv-SE" baseline="0" dirty="0" smtClean="0"/>
              <a:t> PR </a:t>
            </a:r>
            <a:r>
              <a:rPr lang="sv-SE" baseline="0" dirty="0" err="1" smtClean="0"/>
              <a:t>Insights</a:t>
            </a:r>
            <a:r>
              <a:rPr lang="sv-SE" baseline="0" dirty="0" smtClean="0"/>
              <a:t>: </a:t>
            </a:r>
            <a:r>
              <a:rPr lang="sv-SE" baseline="0" dirty="0" err="1" smtClean="0"/>
              <a:t>http://insight.mynewsdesk.com/pdf/WHITEPAPER_SMNR.pdf</a:t>
            </a:r>
            <a:endParaRPr lang="sv-SE" baseline="0" dirty="0" smtClean="0"/>
          </a:p>
          <a:p>
            <a:endParaRPr lang="sv-SE" baseline="0" dirty="0" smtClean="0"/>
          </a:p>
          <a:p>
            <a:r>
              <a:rPr lang="sv-SE" baseline="0" dirty="0" smtClean="0"/>
              <a:t>And </a:t>
            </a:r>
            <a:r>
              <a:rPr lang="sv-SE" baseline="0" dirty="0" err="1" smtClean="0"/>
              <a:t>direct</a:t>
            </a:r>
            <a:r>
              <a:rPr lang="sv-SE" baseline="0" dirty="0" smtClean="0"/>
              <a:t> </a:t>
            </a:r>
            <a:r>
              <a:rPr lang="sv-SE" baseline="0" dirty="0" err="1" smtClean="0"/>
              <a:t>them</a:t>
            </a:r>
            <a:r>
              <a:rPr lang="sv-SE" baseline="0" dirty="0" smtClean="0"/>
              <a:t> </a:t>
            </a:r>
            <a:r>
              <a:rPr lang="sv-SE" baseline="0" dirty="0" err="1" smtClean="0"/>
              <a:t>towards</a:t>
            </a:r>
            <a:r>
              <a:rPr lang="sv-SE" baseline="0" dirty="0" smtClean="0"/>
              <a:t> the </a:t>
            </a:r>
            <a:r>
              <a:rPr lang="sv-SE" baseline="0" dirty="0" err="1" smtClean="0"/>
              <a:t>campaign</a:t>
            </a:r>
            <a:r>
              <a:rPr lang="sv-SE" baseline="0" dirty="0" smtClean="0"/>
              <a:t> </a:t>
            </a:r>
            <a:r>
              <a:rPr lang="sv-SE" baseline="0" dirty="0" err="1" smtClean="0"/>
              <a:t>site</a:t>
            </a:r>
            <a:r>
              <a:rPr lang="sv-SE" baseline="0" dirty="0" smtClean="0"/>
              <a:t> </a:t>
            </a:r>
            <a:r>
              <a:rPr lang="sv-SE" baseline="0" dirty="0" err="1" smtClean="0"/>
              <a:t>about</a:t>
            </a:r>
            <a:r>
              <a:rPr lang="sv-SE" baseline="0" dirty="0" smtClean="0"/>
              <a:t> social media </a:t>
            </a:r>
            <a:r>
              <a:rPr lang="sv-SE" baseline="0" dirty="0" err="1" smtClean="0"/>
              <a:t>newsrooms</a:t>
            </a:r>
            <a:r>
              <a:rPr lang="sv-SE" baseline="0" dirty="0" smtClean="0"/>
              <a:t>: </a:t>
            </a:r>
            <a:r>
              <a:rPr lang="sv-SE" baseline="0" dirty="0" err="1" smtClean="0"/>
              <a:t>http://campaign.mynewsdesk.com/newsroom/fi</a:t>
            </a:r>
            <a:r>
              <a:rPr lang="sv-SE" baseline="0" dirty="0" smtClean="0"/>
              <a: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en-US" b="1" noProof="0" dirty="0" smtClean="0"/>
              <a:t>Online</a:t>
            </a:r>
            <a:r>
              <a:rPr lang="en-US" b="1" baseline="0" noProof="0" dirty="0" smtClean="0"/>
              <a:t> Newsroom Definition</a:t>
            </a:r>
            <a:r>
              <a:rPr lang="en-US" baseline="0" noProof="0" dirty="0" smtClean="0"/>
              <a:t>: A</a:t>
            </a:r>
            <a:r>
              <a:rPr lang="sv-SE" dirty="0" smtClean="0"/>
              <a:t> </a:t>
            </a:r>
            <a:r>
              <a:rPr lang="sv-SE" dirty="0" err="1" smtClean="0"/>
              <a:t>website</a:t>
            </a:r>
            <a:r>
              <a:rPr lang="sv-SE" dirty="0" smtClean="0"/>
              <a:t> that </a:t>
            </a:r>
            <a:r>
              <a:rPr lang="sv-SE" dirty="0" err="1" smtClean="0"/>
              <a:t>contains</a:t>
            </a:r>
            <a:r>
              <a:rPr lang="sv-SE" dirty="0" smtClean="0"/>
              <a:t> information </a:t>
            </a:r>
            <a:r>
              <a:rPr lang="sv-SE" dirty="0" err="1" smtClean="0"/>
              <a:t>about</a:t>
            </a:r>
            <a:r>
              <a:rPr lang="sv-SE" dirty="0" smtClean="0"/>
              <a:t> a </a:t>
            </a:r>
            <a:r>
              <a:rPr lang="sv-SE" dirty="0" err="1" smtClean="0"/>
              <a:t>corporation</a:t>
            </a:r>
            <a:r>
              <a:rPr lang="sv-SE" dirty="0" smtClean="0"/>
              <a:t> or </a:t>
            </a:r>
            <a:r>
              <a:rPr lang="sv-SE" dirty="0" err="1" smtClean="0"/>
              <a:t>organization</a:t>
            </a:r>
            <a:r>
              <a:rPr lang="sv-SE" dirty="0" smtClean="0"/>
              <a:t>.</a:t>
            </a:r>
          </a:p>
          <a:p>
            <a:endParaRPr lang="sv-SE" dirty="0" smtClean="0"/>
          </a:p>
          <a:p>
            <a:r>
              <a:rPr lang="sv-SE" b="1" noProof="0" dirty="0" smtClean="0"/>
              <a:t>Social Media </a:t>
            </a:r>
            <a:r>
              <a:rPr lang="sv-SE" b="1" noProof="0" dirty="0" err="1" smtClean="0"/>
              <a:t>Newsroom</a:t>
            </a:r>
            <a:r>
              <a:rPr lang="sv-SE" b="1" noProof="0" dirty="0" smtClean="0"/>
              <a:t> Definition</a:t>
            </a:r>
            <a:r>
              <a:rPr lang="sv-SE" noProof="0" dirty="0" smtClean="0"/>
              <a:t>: A </a:t>
            </a:r>
            <a:r>
              <a:rPr lang="sv-SE" dirty="0" err="1" smtClean="0"/>
              <a:t>company</a:t>
            </a:r>
            <a:r>
              <a:rPr lang="sv-SE" dirty="0" smtClean="0"/>
              <a:t> </a:t>
            </a:r>
            <a:r>
              <a:rPr lang="sv-SE" dirty="0" err="1" smtClean="0"/>
              <a:t>resource</a:t>
            </a:r>
            <a:r>
              <a:rPr lang="sv-SE" dirty="0" smtClean="0"/>
              <a:t>, set up to </a:t>
            </a:r>
            <a:r>
              <a:rPr lang="sv-SE" dirty="0" err="1" smtClean="0"/>
              <a:t>increase</a:t>
            </a:r>
            <a:r>
              <a:rPr lang="sv-SE" dirty="0" smtClean="0"/>
              <a:t> the </a:t>
            </a:r>
            <a:r>
              <a:rPr lang="sv-SE" dirty="0" err="1" smtClean="0"/>
              <a:t>functionality</a:t>
            </a:r>
            <a:r>
              <a:rPr lang="sv-SE" dirty="0" smtClean="0"/>
              <a:t> and </a:t>
            </a:r>
            <a:r>
              <a:rPr lang="sv-SE" dirty="0" err="1" smtClean="0"/>
              <a:t>usability</a:t>
            </a:r>
            <a:r>
              <a:rPr lang="sv-SE" dirty="0" smtClean="0"/>
              <a:t> of the </a:t>
            </a:r>
            <a:r>
              <a:rPr lang="sv-SE" dirty="0" err="1" smtClean="0"/>
              <a:t>traditional</a:t>
            </a:r>
            <a:r>
              <a:rPr lang="sv-SE" dirty="0" smtClean="0"/>
              <a:t> online </a:t>
            </a:r>
            <a:r>
              <a:rPr lang="sv-SE" dirty="0" err="1" smtClean="0"/>
              <a:t>newsroom</a:t>
            </a:r>
            <a:r>
              <a:rPr lang="sv-SE" dirty="0" smtClean="0"/>
              <a:t>.</a:t>
            </a:r>
          </a:p>
          <a:p>
            <a:r>
              <a:rPr lang="sv-SE" dirty="0" smtClean="0"/>
              <a:t>Social media </a:t>
            </a:r>
            <a:r>
              <a:rPr lang="sv-SE" dirty="0" err="1" smtClean="0"/>
              <a:t>newsrooms</a:t>
            </a:r>
            <a:r>
              <a:rPr lang="sv-SE" dirty="0" smtClean="0"/>
              <a:t> are </a:t>
            </a:r>
            <a:r>
              <a:rPr lang="sv-SE" dirty="0" err="1" smtClean="0"/>
              <a:t>intended</a:t>
            </a:r>
            <a:r>
              <a:rPr lang="sv-SE" dirty="0" smtClean="0"/>
              <a:t> to </a:t>
            </a:r>
            <a:r>
              <a:rPr lang="sv-SE" dirty="0" err="1" smtClean="0"/>
              <a:t>encourage</a:t>
            </a:r>
            <a:r>
              <a:rPr lang="sv-SE" dirty="0" smtClean="0"/>
              <a:t> </a:t>
            </a:r>
            <a:r>
              <a:rPr lang="sv-SE" dirty="0" err="1" smtClean="0"/>
              <a:t>dialogue</a:t>
            </a:r>
            <a:r>
              <a:rPr lang="sv-SE" dirty="0" smtClean="0"/>
              <a:t> and information </a:t>
            </a:r>
            <a:r>
              <a:rPr lang="sv-SE" dirty="0" err="1" smtClean="0"/>
              <a:t>sharing</a:t>
            </a:r>
            <a:r>
              <a:rPr lang="sv-SE" dirty="0" smtClean="0"/>
              <a:t>.</a:t>
            </a:r>
          </a:p>
          <a:p>
            <a:endParaRPr lang="sv-SE" dirty="0" smtClean="0"/>
          </a:p>
          <a:p>
            <a:r>
              <a:rPr lang="sv-SE" dirty="0" smtClean="0"/>
              <a:t>All </a:t>
            </a:r>
            <a:r>
              <a:rPr lang="sv-SE" dirty="0" err="1" smtClean="0"/>
              <a:t>newsrooms</a:t>
            </a:r>
            <a:r>
              <a:rPr lang="sv-SE" dirty="0" smtClean="0"/>
              <a:t> </a:t>
            </a:r>
            <a:r>
              <a:rPr lang="sv-SE" dirty="0" err="1" smtClean="0"/>
              <a:t>should</a:t>
            </a:r>
            <a:r>
              <a:rPr lang="sv-SE" dirty="0" smtClean="0"/>
              <a:t> </a:t>
            </a:r>
            <a:r>
              <a:rPr lang="sv-SE" dirty="0" err="1" smtClean="0"/>
              <a:t>give</a:t>
            </a:r>
            <a:r>
              <a:rPr lang="sv-SE" dirty="0" smtClean="0"/>
              <a:t> the </a:t>
            </a:r>
            <a:r>
              <a:rPr lang="sv-SE" dirty="0" err="1" smtClean="0"/>
              <a:t>visitor</a:t>
            </a:r>
            <a:r>
              <a:rPr lang="sv-SE" baseline="0" dirty="0" smtClean="0"/>
              <a:t> (your </a:t>
            </a:r>
            <a:r>
              <a:rPr lang="sv-SE" baseline="0" dirty="0" err="1" smtClean="0"/>
              <a:t>influencers</a:t>
            </a:r>
            <a:r>
              <a:rPr lang="sv-SE" baseline="0" dirty="0" smtClean="0"/>
              <a:t>, bloggers, journalists, </a:t>
            </a:r>
            <a:r>
              <a:rPr lang="sv-SE" baseline="0" dirty="0" err="1" smtClean="0"/>
              <a:t>competitors</a:t>
            </a:r>
            <a:r>
              <a:rPr lang="sv-SE" baseline="0" dirty="0" smtClean="0"/>
              <a:t>, partners, </a:t>
            </a:r>
            <a:r>
              <a:rPr lang="sv-SE" baseline="0" dirty="0" err="1" smtClean="0"/>
              <a:t>employees</a:t>
            </a:r>
            <a:r>
              <a:rPr lang="sv-SE" baseline="0" dirty="0" smtClean="0"/>
              <a:t>)</a:t>
            </a:r>
            <a:r>
              <a:rPr lang="sv-SE" dirty="0" smtClean="0"/>
              <a:t> access to news, public relations </a:t>
            </a:r>
            <a:r>
              <a:rPr lang="sv-SE" dirty="0" err="1" smtClean="0"/>
              <a:t>announcements</a:t>
            </a:r>
            <a:r>
              <a:rPr lang="sv-SE" dirty="0" smtClean="0"/>
              <a:t>, images, </a:t>
            </a:r>
            <a:r>
              <a:rPr lang="sv-SE" dirty="0" err="1" smtClean="0"/>
              <a:t>audio</a:t>
            </a:r>
            <a:r>
              <a:rPr lang="sv-SE" dirty="0" smtClean="0"/>
              <a:t>, video and </a:t>
            </a:r>
            <a:r>
              <a:rPr lang="sv-SE" dirty="0" err="1" smtClean="0"/>
              <a:t>other</a:t>
            </a:r>
            <a:r>
              <a:rPr lang="sv-SE" dirty="0" smtClean="0"/>
              <a:t> multimedia </a:t>
            </a:r>
            <a:r>
              <a:rPr lang="sv-SE" dirty="0" err="1" smtClean="0"/>
              <a:t>files</a:t>
            </a:r>
            <a:r>
              <a:rPr lang="sv-SE" dirty="0" smtClean="0"/>
              <a:t>. Social media</a:t>
            </a:r>
            <a:r>
              <a:rPr lang="sv-SE" baseline="0" dirty="0" smtClean="0"/>
              <a:t> </a:t>
            </a:r>
            <a:r>
              <a:rPr lang="sv-SE" baseline="0" dirty="0" err="1" smtClean="0"/>
              <a:t>newsrooms</a:t>
            </a:r>
            <a:r>
              <a:rPr lang="sv-SE" baseline="0" dirty="0" smtClean="0"/>
              <a:t> </a:t>
            </a:r>
            <a:r>
              <a:rPr lang="sv-SE" baseline="0" dirty="0" err="1" smtClean="0"/>
              <a:t>allow</a:t>
            </a:r>
            <a:r>
              <a:rPr lang="sv-SE" baseline="0" dirty="0" smtClean="0"/>
              <a:t> </a:t>
            </a:r>
            <a:r>
              <a:rPr lang="sv-SE" baseline="0" dirty="0" err="1" smtClean="0"/>
              <a:t>visitors</a:t>
            </a:r>
            <a:r>
              <a:rPr lang="sv-SE" baseline="0" dirty="0" smtClean="0"/>
              <a:t> to </a:t>
            </a:r>
            <a:r>
              <a:rPr lang="sv-SE" baseline="0" dirty="0" err="1" smtClean="0"/>
              <a:t>interact</a:t>
            </a:r>
            <a:r>
              <a:rPr lang="sv-SE" baseline="0" dirty="0" smtClean="0"/>
              <a:t> and </a:t>
            </a:r>
            <a:r>
              <a:rPr lang="sv-SE" baseline="0" dirty="0" err="1" smtClean="0"/>
              <a:t>share</a:t>
            </a:r>
            <a:r>
              <a:rPr lang="sv-SE" baseline="0" dirty="0" smtClean="0"/>
              <a:t> on </a:t>
            </a:r>
            <a:r>
              <a:rPr lang="sv-SE" baseline="0" dirty="0" err="1" smtClean="0"/>
              <a:t>other</a:t>
            </a:r>
            <a:r>
              <a:rPr lang="sv-SE" baseline="0" dirty="0" smtClean="0"/>
              <a:t> </a:t>
            </a:r>
            <a:r>
              <a:rPr lang="sv-SE" baseline="0" dirty="0" err="1" smtClean="0"/>
              <a:t>networks</a:t>
            </a:r>
            <a:r>
              <a:rPr lang="sv-SE" baseline="0" dirty="0" smtClean="0"/>
              <a:t>, and </a:t>
            </a:r>
            <a:r>
              <a:rPr lang="sv-SE" baseline="0" dirty="0" err="1" smtClean="0"/>
              <a:t>allow</a:t>
            </a:r>
            <a:r>
              <a:rPr lang="sv-SE" baseline="0" dirty="0" smtClean="0"/>
              <a:t> the </a:t>
            </a:r>
            <a:r>
              <a:rPr lang="sv-SE" baseline="0" dirty="0" err="1" smtClean="0"/>
              <a:t>company</a:t>
            </a:r>
            <a:r>
              <a:rPr lang="sv-SE" baseline="0" dirty="0" smtClean="0"/>
              <a:t> to </a:t>
            </a:r>
            <a:r>
              <a:rPr lang="sv-SE" baseline="0" dirty="0" err="1" smtClean="0"/>
              <a:t>engage</a:t>
            </a:r>
            <a:r>
              <a:rPr lang="sv-SE" baseline="0" dirty="0" smtClean="0"/>
              <a:t> </a:t>
            </a:r>
            <a:r>
              <a:rPr lang="sv-SE" baseline="0" dirty="0" err="1" smtClean="0"/>
              <a:t>directly</a:t>
            </a:r>
            <a:r>
              <a:rPr lang="sv-SE" baseline="0" dirty="0" smtClean="0"/>
              <a:t> with this </a:t>
            </a:r>
            <a:r>
              <a:rPr lang="sv-SE" baseline="0" dirty="0" err="1" smtClean="0"/>
              <a:t>audience</a:t>
            </a:r>
            <a:r>
              <a:rPr lang="sv-SE" baseline="0" dirty="0" smtClean="0"/>
              <a:t> on </a:t>
            </a:r>
            <a:r>
              <a:rPr lang="sv-SE" baseline="0" dirty="0" err="1" smtClean="0"/>
              <a:t>their</a:t>
            </a:r>
            <a:r>
              <a:rPr lang="sv-SE" baseline="0" dirty="0" smtClean="0"/>
              <a:t> </a:t>
            </a:r>
            <a:r>
              <a:rPr lang="sv-SE" baseline="0" dirty="0" err="1" smtClean="0"/>
              <a:t>own</a:t>
            </a:r>
            <a:r>
              <a:rPr lang="sv-SE" baseline="0" dirty="0" smtClean="0"/>
              <a:t> terms. </a:t>
            </a:r>
            <a:endParaRPr lang="sv-SE" dirty="0" smtClean="0"/>
          </a:p>
          <a:p>
            <a:endParaRPr lang="en-US" noProof="0" dirty="0" smtClean="0"/>
          </a:p>
          <a:p>
            <a:endParaRPr lang="en-US" noProof="0" dirty="0" smtClean="0"/>
          </a:p>
          <a:p>
            <a:r>
              <a:rPr lang="en-US" b="1" noProof="0" dirty="0" smtClean="0"/>
              <a:t>EXAMPLES</a:t>
            </a:r>
          </a:p>
          <a:p>
            <a:r>
              <a:rPr lang="en-US" noProof="0" dirty="0" smtClean="0"/>
              <a:t>http://</a:t>
            </a:r>
            <a:r>
              <a:rPr lang="en-US" noProof="0" dirty="0" err="1" smtClean="0"/>
              <a:t>newsroom.cisco.com</a:t>
            </a:r>
            <a:r>
              <a:rPr lang="en-US" noProof="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Cisco is a great BEST PRACTICE</a:t>
            </a:r>
            <a:r>
              <a:rPr lang="en-US" baseline="0" noProof="0" dirty="0" smtClean="0"/>
              <a:t> to highlight. The audience should see what Cisco has done and really examine their newsroom. </a:t>
            </a:r>
            <a:endParaRPr lang="en-US" noProof="0" dirty="0" smtClean="0"/>
          </a:p>
          <a:p>
            <a:endParaRPr lang="en-US" noProof="0" dirty="0" smtClean="0"/>
          </a:p>
          <a:p>
            <a:r>
              <a:rPr lang="sv-SE" noProof="0" dirty="0" err="1" smtClean="0"/>
              <a:t>http://newsroom.lufthansa.com</a:t>
            </a:r>
            <a:r>
              <a:rPr lang="sv-SE" noProof="0" dirty="0" smtClean="0"/>
              <a:t>/</a:t>
            </a:r>
            <a:endParaRPr lang="en-US" noProof="0" dirty="0" smtClean="0"/>
          </a:p>
          <a:p>
            <a:r>
              <a:rPr lang="sv-SE" dirty="0" smtClean="0"/>
              <a:t>Another great </a:t>
            </a:r>
            <a:r>
              <a:rPr lang="sv-SE" dirty="0" err="1" smtClean="0"/>
              <a:t>example</a:t>
            </a:r>
            <a:endParaRPr lang="sv-SE" dirty="0" smtClean="0"/>
          </a:p>
          <a:p>
            <a:r>
              <a:rPr lang="sv-SE" dirty="0" err="1" smtClean="0"/>
              <a:t>http://campaign.mynewsdesk.com/newsroom/fi</a:t>
            </a:r>
            <a:r>
              <a:rPr lang="sv-SE" dirty="0" smtClean="0"/>
              <a:t>/</a:t>
            </a:r>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en-US" dirty="0" smtClean="0"/>
              <a:t>It’s expected</a:t>
            </a:r>
            <a:r>
              <a:rPr lang="en-US" baseline="0" dirty="0" smtClean="0"/>
              <a:t> of you! 93% of journalists and other stakeholders use a company website as a research tool in their work. These same visitors assume that a company website has an online newsroom. </a:t>
            </a:r>
          </a:p>
          <a:p>
            <a:endParaRPr lang="en-US" baseline="0" dirty="0" smtClean="0"/>
          </a:p>
          <a:p>
            <a:r>
              <a:rPr lang="en-US" baseline="0" dirty="0" smtClean="0"/>
              <a:t>According to studies (example </a:t>
            </a:r>
            <a:r>
              <a:rPr lang="en-US" baseline="0" dirty="0" err="1" smtClean="0"/>
              <a:t>TEKGroup</a:t>
            </a:r>
            <a:r>
              <a:rPr lang="en-US" baseline="0" dirty="0" smtClean="0"/>
              <a:t>), 97% use a company’s website, as well as their online newsroom. 75% of them use it once a week or more!</a:t>
            </a:r>
          </a:p>
          <a:p>
            <a:endParaRPr lang="en-US" baseline="0" dirty="0" smtClean="0"/>
          </a:p>
          <a:p>
            <a:r>
              <a:rPr lang="en-US" b="1" baseline="0" dirty="0" smtClean="0"/>
              <a:t>Reasons to have a newsroom online?</a:t>
            </a:r>
          </a:p>
          <a:p>
            <a:pPr>
              <a:buFontTx/>
              <a:buChar char="-"/>
            </a:pPr>
            <a:r>
              <a:rPr lang="sv-SE" dirty="0" err="1" smtClean="0"/>
              <a:t>Journalists,bloggers</a:t>
            </a:r>
            <a:r>
              <a:rPr lang="sv-SE" dirty="0" smtClean="0"/>
              <a:t>,</a:t>
            </a:r>
            <a:r>
              <a:rPr lang="sv-SE" baseline="0" dirty="0" smtClean="0"/>
              <a:t> and </a:t>
            </a:r>
            <a:r>
              <a:rPr lang="sv-SE" baseline="0" dirty="0" err="1" smtClean="0"/>
              <a:t>any</a:t>
            </a:r>
            <a:r>
              <a:rPr lang="sv-SE" baseline="0" dirty="0" smtClean="0"/>
              <a:t> </a:t>
            </a:r>
            <a:r>
              <a:rPr lang="sv-SE" baseline="0" dirty="0" err="1" smtClean="0"/>
              <a:t>other</a:t>
            </a:r>
            <a:r>
              <a:rPr lang="sv-SE" baseline="0" dirty="0" smtClean="0"/>
              <a:t> relevant </a:t>
            </a:r>
            <a:r>
              <a:rPr lang="sv-SE" baseline="0" dirty="0" err="1" smtClean="0"/>
              <a:t>influencer</a:t>
            </a:r>
            <a:r>
              <a:rPr lang="sv-SE" baseline="0" dirty="0" smtClean="0"/>
              <a:t> </a:t>
            </a:r>
            <a:r>
              <a:rPr lang="sv-SE" dirty="0" err="1" smtClean="0"/>
              <a:t>expect</a:t>
            </a:r>
            <a:r>
              <a:rPr lang="sv-SE" dirty="0" smtClean="0"/>
              <a:t> a </a:t>
            </a:r>
            <a:r>
              <a:rPr lang="sv-SE" dirty="0" err="1" smtClean="0"/>
              <a:t>company</a:t>
            </a:r>
            <a:r>
              <a:rPr lang="sv-SE" dirty="0" smtClean="0"/>
              <a:t> to </a:t>
            </a:r>
            <a:r>
              <a:rPr lang="sv-SE" dirty="0" err="1" smtClean="0"/>
              <a:t>have</a:t>
            </a:r>
            <a:r>
              <a:rPr lang="sv-SE" dirty="0" smtClean="0"/>
              <a:t> an online </a:t>
            </a:r>
            <a:r>
              <a:rPr lang="sv-SE" dirty="0" err="1" smtClean="0"/>
              <a:t>newsroom</a:t>
            </a:r>
            <a:r>
              <a:rPr lang="sv-SE" dirty="0" smtClean="0"/>
              <a:t>. </a:t>
            </a:r>
            <a:r>
              <a:rPr lang="sv-SE" dirty="0" err="1" smtClean="0"/>
              <a:t>They</a:t>
            </a:r>
            <a:r>
              <a:rPr lang="sv-SE" dirty="0" smtClean="0"/>
              <a:t> visit online </a:t>
            </a:r>
            <a:r>
              <a:rPr lang="sv-SE" dirty="0" err="1" smtClean="0"/>
              <a:t>newsrooms</a:t>
            </a:r>
            <a:r>
              <a:rPr lang="sv-SE" dirty="0" smtClean="0"/>
              <a:t> </a:t>
            </a:r>
            <a:r>
              <a:rPr lang="sv-SE" dirty="0" err="1" smtClean="0"/>
              <a:t>often</a:t>
            </a:r>
            <a:r>
              <a:rPr lang="sv-SE" dirty="0" smtClean="0"/>
              <a:t> to </a:t>
            </a:r>
            <a:r>
              <a:rPr lang="sv-SE" dirty="0" err="1" smtClean="0"/>
              <a:t>find</a:t>
            </a:r>
            <a:r>
              <a:rPr lang="sv-SE" dirty="0" smtClean="0"/>
              <a:t> </a:t>
            </a:r>
            <a:r>
              <a:rPr lang="sv-SE" dirty="0" err="1" smtClean="0"/>
              <a:t>company</a:t>
            </a:r>
            <a:r>
              <a:rPr lang="sv-SE" baseline="0" dirty="0" smtClean="0"/>
              <a:t> information relevant to </a:t>
            </a:r>
            <a:r>
              <a:rPr lang="sv-SE" baseline="0" dirty="0" err="1" smtClean="0"/>
              <a:t>them</a:t>
            </a:r>
            <a:r>
              <a:rPr lang="sv-SE" baseline="0" dirty="0" smtClean="0"/>
              <a:t>. </a:t>
            </a:r>
            <a:r>
              <a:rPr lang="sv-SE" dirty="0" smtClean="0"/>
              <a:t>This </a:t>
            </a:r>
            <a:r>
              <a:rPr lang="sv-SE" dirty="0" err="1" smtClean="0"/>
              <a:t>counts</a:t>
            </a:r>
            <a:r>
              <a:rPr lang="sv-SE" dirty="0" smtClean="0"/>
              <a:t> for </a:t>
            </a:r>
            <a:r>
              <a:rPr lang="sv-SE" dirty="0" err="1" smtClean="0"/>
              <a:t>both</a:t>
            </a:r>
            <a:r>
              <a:rPr lang="sv-SE" dirty="0" smtClean="0"/>
              <a:t> </a:t>
            </a:r>
            <a:r>
              <a:rPr lang="sv-SE" dirty="0" err="1" smtClean="0"/>
              <a:t>large</a:t>
            </a:r>
            <a:r>
              <a:rPr lang="sv-SE" dirty="0" smtClean="0"/>
              <a:t> and </a:t>
            </a:r>
            <a:r>
              <a:rPr lang="sv-SE" dirty="0" err="1" smtClean="0"/>
              <a:t>small-to-medium</a:t>
            </a:r>
            <a:r>
              <a:rPr lang="sv-SE" dirty="0" smtClean="0"/>
              <a:t> </a:t>
            </a:r>
            <a:r>
              <a:rPr lang="sv-SE" dirty="0" err="1" smtClean="0"/>
              <a:t>sized</a:t>
            </a:r>
            <a:r>
              <a:rPr lang="sv-SE" dirty="0" smtClean="0"/>
              <a:t> </a:t>
            </a:r>
            <a:r>
              <a:rPr lang="sv-SE" dirty="0" err="1" smtClean="0"/>
              <a:t>company</a:t>
            </a:r>
            <a:r>
              <a:rPr lang="sv-SE" dirty="0" smtClean="0"/>
              <a:t> online </a:t>
            </a:r>
            <a:r>
              <a:rPr lang="sv-SE" dirty="0" err="1" smtClean="0"/>
              <a:t>newsrooms</a:t>
            </a:r>
            <a:endParaRPr lang="sv-SE" dirty="0" smtClean="0"/>
          </a:p>
          <a:p>
            <a:pPr>
              <a:buFontTx/>
              <a:buNone/>
            </a:pPr>
            <a:r>
              <a:rPr lang="sv-SE" dirty="0" smtClean="0"/>
              <a:t/>
            </a:r>
            <a:br>
              <a:rPr lang="sv-SE" dirty="0" smtClean="0"/>
            </a:br>
            <a:r>
              <a:rPr lang="sv-SE" dirty="0" smtClean="0"/>
              <a:t>- </a:t>
            </a:r>
            <a:r>
              <a:rPr lang="sv-SE" dirty="0" err="1" smtClean="0"/>
              <a:t>Centralized</a:t>
            </a:r>
            <a:r>
              <a:rPr lang="sv-SE" dirty="0" smtClean="0"/>
              <a:t> </a:t>
            </a:r>
            <a:r>
              <a:rPr lang="sv-SE" dirty="0" err="1" smtClean="0"/>
              <a:t>location</a:t>
            </a:r>
            <a:r>
              <a:rPr lang="sv-SE" dirty="0" smtClean="0"/>
              <a:t> and 24-hour access of press materials,</a:t>
            </a:r>
            <a:r>
              <a:rPr lang="sv-SE" baseline="0" dirty="0" smtClean="0"/>
              <a:t> as </a:t>
            </a:r>
            <a:r>
              <a:rPr lang="sv-SE" baseline="0" dirty="0" err="1" smtClean="0"/>
              <a:t>well</a:t>
            </a:r>
            <a:r>
              <a:rPr lang="sv-SE" baseline="0" dirty="0" smtClean="0"/>
              <a:t> as </a:t>
            </a:r>
            <a:r>
              <a:rPr lang="sv-SE" baseline="0" dirty="0" err="1" smtClean="0"/>
              <a:t>c</a:t>
            </a:r>
            <a:r>
              <a:rPr lang="sv-SE" dirty="0" err="1" smtClean="0"/>
              <a:t>ontrol</a:t>
            </a:r>
            <a:r>
              <a:rPr lang="sv-SE" dirty="0" smtClean="0"/>
              <a:t> and </a:t>
            </a:r>
            <a:r>
              <a:rPr lang="sv-SE" dirty="0" err="1" smtClean="0"/>
              <a:t>delivery</a:t>
            </a:r>
            <a:r>
              <a:rPr lang="sv-SE" dirty="0" smtClean="0"/>
              <a:t> of </a:t>
            </a:r>
            <a:r>
              <a:rPr lang="sv-SE" dirty="0" err="1" smtClean="0"/>
              <a:t>corporate</a:t>
            </a:r>
            <a:r>
              <a:rPr lang="sv-SE" dirty="0" smtClean="0"/>
              <a:t> </a:t>
            </a:r>
            <a:r>
              <a:rPr lang="sv-SE" dirty="0" err="1" smtClean="0"/>
              <a:t>message</a:t>
            </a:r>
            <a:endParaRPr lang="sv-SE" dirty="0" smtClean="0"/>
          </a:p>
          <a:p>
            <a:pPr>
              <a:buFontTx/>
              <a:buNone/>
            </a:pPr>
            <a:r>
              <a:rPr lang="sv-SE" dirty="0" smtClean="0"/>
              <a:t/>
            </a:r>
            <a:br>
              <a:rPr lang="sv-SE" dirty="0" smtClean="0"/>
            </a:br>
            <a:r>
              <a:rPr lang="sv-SE" dirty="0" smtClean="0"/>
              <a:t>- Social media interaction: a socia</a:t>
            </a:r>
            <a:r>
              <a:rPr lang="sv-SE" baseline="0" dirty="0" smtClean="0"/>
              <a:t>l media </a:t>
            </a:r>
            <a:r>
              <a:rPr lang="sv-SE" baseline="0" dirty="0" err="1" smtClean="0"/>
              <a:t>newsroom</a:t>
            </a:r>
            <a:r>
              <a:rPr lang="sv-SE" baseline="0" dirty="0" smtClean="0"/>
              <a:t> </a:t>
            </a:r>
            <a:r>
              <a:rPr lang="sv-SE" baseline="0" dirty="0" err="1" smtClean="0"/>
              <a:t>allows</a:t>
            </a:r>
            <a:r>
              <a:rPr lang="sv-SE" baseline="0" dirty="0" smtClean="0"/>
              <a:t> you to </a:t>
            </a:r>
            <a:r>
              <a:rPr lang="sv-SE" baseline="0" dirty="0" err="1" smtClean="0"/>
              <a:t>engage</a:t>
            </a:r>
            <a:r>
              <a:rPr lang="sv-SE" baseline="0" dirty="0" smtClean="0"/>
              <a:t> your </a:t>
            </a:r>
            <a:r>
              <a:rPr lang="sv-SE" baseline="0" dirty="0" err="1" smtClean="0"/>
              <a:t>audience</a:t>
            </a:r>
            <a:r>
              <a:rPr lang="sv-SE" baseline="0" dirty="0" smtClean="0"/>
              <a:t> on </a:t>
            </a:r>
            <a:r>
              <a:rPr lang="sv-SE" baseline="0" dirty="0" err="1" smtClean="0"/>
              <a:t>many</a:t>
            </a:r>
            <a:r>
              <a:rPr lang="sv-SE" baseline="0" dirty="0" smtClean="0"/>
              <a:t> different </a:t>
            </a:r>
            <a:r>
              <a:rPr lang="sv-SE" baseline="0" dirty="0" err="1" smtClean="0"/>
              <a:t>networks</a:t>
            </a:r>
            <a:r>
              <a:rPr lang="sv-SE" baseline="0" dirty="0" smtClean="0"/>
              <a:t> at the same time, </a:t>
            </a:r>
            <a:r>
              <a:rPr lang="sv-SE" baseline="0" dirty="0" err="1" smtClean="0"/>
              <a:t>while</a:t>
            </a:r>
            <a:r>
              <a:rPr lang="sv-SE" baseline="0" dirty="0" smtClean="0"/>
              <a:t> </a:t>
            </a:r>
            <a:r>
              <a:rPr lang="sv-SE" baseline="0" dirty="0" err="1" smtClean="0"/>
              <a:t>they</a:t>
            </a:r>
            <a:r>
              <a:rPr lang="sv-SE" baseline="0" dirty="0" smtClean="0"/>
              <a:t> </a:t>
            </a:r>
            <a:r>
              <a:rPr lang="sv-SE" baseline="0" dirty="0" err="1" smtClean="0"/>
              <a:t>can</a:t>
            </a:r>
            <a:r>
              <a:rPr lang="sv-SE" baseline="0" dirty="0" smtClean="0"/>
              <a:t> </a:t>
            </a:r>
            <a:r>
              <a:rPr lang="sv-SE" baseline="0" dirty="0" err="1" smtClean="0"/>
              <a:t>take</a:t>
            </a:r>
            <a:r>
              <a:rPr lang="sv-SE" baseline="0" dirty="0" smtClean="0"/>
              <a:t> in </a:t>
            </a:r>
            <a:r>
              <a:rPr lang="sv-SE" baseline="0" dirty="0" err="1" smtClean="0"/>
              <a:t>various</a:t>
            </a:r>
            <a:r>
              <a:rPr lang="sv-SE" baseline="0" dirty="0" smtClean="0"/>
              <a:t> </a:t>
            </a:r>
            <a:r>
              <a:rPr lang="sv-SE" baseline="0" dirty="0" err="1" smtClean="0"/>
              <a:t>conversations</a:t>
            </a:r>
            <a:r>
              <a:rPr lang="sv-SE" baseline="0" dirty="0" smtClean="0"/>
              <a:t> </a:t>
            </a:r>
            <a:r>
              <a:rPr lang="sv-SE" baseline="0" dirty="0" err="1" smtClean="0"/>
              <a:t>across</a:t>
            </a:r>
            <a:r>
              <a:rPr lang="sv-SE" baseline="0" dirty="0" smtClean="0"/>
              <a:t> the </a:t>
            </a:r>
            <a:r>
              <a:rPr lang="sv-SE" baseline="0" dirty="0" err="1" smtClean="0"/>
              <a:t>web</a:t>
            </a:r>
            <a:r>
              <a:rPr lang="sv-SE" baseline="0" dirty="0" smtClean="0"/>
              <a:t> </a:t>
            </a:r>
            <a:r>
              <a:rPr lang="sv-SE" baseline="0" dirty="0" err="1" smtClean="0"/>
              <a:t>simultaneously</a:t>
            </a:r>
            <a:r>
              <a:rPr lang="sv-SE" baseline="0" dirty="0" smtClean="0"/>
              <a:t>.</a:t>
            </a:r>
            <a:endParaRPr lang="sv-SE" dirty="0" smtClean="0"/>
          </a:p>
          <a:p>
            <a:pPr>
              <a:buFontTx/>
              <a:buNone/>
            </a:pPr>
            <a:endParaRPr lang="sv-SE" dirty="0" smtClean="0"/>
          </a:p>
          <a:p>
            <a:pPr>
              <a:buFontTx/>
              <a:buChar char="-"/>
            </a:pPr>
            <a:r>
              <a:rPr lang="sv-SE" baseline="0" dirty="0" smtClean="0"/>
              <a:t>SEO – all material is </a:t>
            </a:r>
            <a:r>
              <a:rPr lang="sv-SE" baseline="0" dirty="0" err="1" smtClean="0"/>
              <a:t>published</a:t>
            </a:r>
            <a:r>
              <a:rPr lang="sv-SE" baseline="0" dirty="0" smtClean="0"/>
              <a:t> and ”</a:t>
            </a:r>
            <a:r>
              <a:rPr lang="sv-SE" baseline="0" dirty="0" err="1" smtClean="0"/>
              <a:t>lives</a:t>
            </a:r>
            <a:r>
              <a:rPr lang="sv-SE" baseline="0" dirty="0" smtClean="0"/>
              <a:t>” online, </a:t>
            </a:r>
            <a:r>
              <a:rPr lang="sv-SE" baseline="0" dirty="0" err="1" smtClean="0"/>
              <a:t>allowing</a:t>
            </a:r>
            <a:r>
              <a:rPr lang="sv-SE" baseline="0" dirty="0" smtClean="0"/>
              <a:t> relevant </a:t>
            </a:r>
            <a:r>
              <a:rPr lang="sv-SE" baseline="0" dirty="0" err="1" smtClean="0"/>
              <a:t>stakeholders</a:t>
            </a:r>
            <a:r>
              <a:rPr lang="sv-SE" baseline="0" dirty="0" smtClean="0"/>
              <a:t> to </a:t>
            </a:r>
            <a:r>
              <a:rPr lang="sv-SE" baseline="0" dirty="0" err="1" smtClean="0"/>
              <a:t>find</a:t>
            </a:r>
            <a:r>
              <a:rPr lang="sv-SE" baseline="0" dirty="0" smtClean="0"/>
              <a:t> your information </a:t>
            </a:r>
            <a:r>
              <a:rPr lang="sv-SE" baseline="0" dirty="0" err="1" smtClean="0"/>
              <a:t>more</a:t>
            </a:r>
            <a:r>
              <a:rPr lang="sv-SE" baseline="0" dirty="0" smtClean="0"/>
              <a:t> </a:t>
            </a:r>
            <a:r>
              <a:rPr lang="sv-SE" baseline="0" dirty="0" err="1" smtClean="0"/>
              <a:t>easily</a:t>
            </a:r>
            <a:endParaRPr lang="sv-SE" baseline="0" dirty="0" smtClean="0"/>
          </a:p>
          <a:p>
            <a:pPr>
              <a:buFontTx/>
              <a:buChar char="-"/>
            </a:pPr>
            <a:endParaRPr lang="sv-SE" baseline="0" dirty="0" smtClean="0"/>
          </a:p>
          <a:p>
            <a:pPr>
              <a:buFontTx/>
              <a:buNone/>
            </a:pPr>
            <a:r>
              <a:rPr lang="sv-SE" baseline="0" dirty="0" smtClean="0"/>
              <a:t>- </a:t>
            </a:r>
            <a:r>
              <a:rPr lang="sv-SE" baseline="0" dirty="0" err="1" smtClean="0"/>
              <a:t>Statistics</a:t>
            </a:r>
            <a:r>
              <a:rPr lang="sv-SE" baseline="0" dirty="0" smtClean="0"/>
              <a:t>! – </a:t>
            </a:r>
            <a:r>
              <a:rPr lang="sv-SE" baseline="0" dirty="0" err="1" smtClean="0"/>
              <a:t>once</a:t>
            </a:r>
            <a:r>
              <a:rPr lang="sv-SE" baseline="0" dirty="0" smtClean="0"/>
              <a:t> your press material is </a:t>
            </a:r>
            <a:r>
              <a:rPr lang="sv-SE" baseline="0" dirty="0" err="1" smtClean="0"/>
              <a:t>published</a:t>
            </a:r>
            <a:r>
              <a:rPr lang="sv-SE" baseline="0" dirty="0" smtClean="0"/>
              <a:t> online, </a:t>
            </a:r>
            <a:r>
              <a:rPr lang="sv-SE" baseline="0" dirty="0" err="1" smtClean="0"/>
              <a:t>its</a:t>
            </a:r>
            <a:r>
              <a:rPr lang="sv-SE" baseline="0" dirty="0" smtClean="0"/>
              <a:t> </a:t>
            </a:r>
            <a:r>
              <a:rPr lang="sv-SE" baseline="0" dirty="0" err="1" smtClean="0"/>
              <a:t>spread</a:t>
            </a:r>
            <a:r>
              <a:rPr lang="sv-SE" baseline="0" dirty="0" smtClean="0"/>
              <a:t> and </a:t>
            </a:r>
            <a:r>
              <a:rPr lang="sv-SE" baseline="0" dirty="0" err="1" smtClean="0"/>
              <a:t>visibiility</a:t>
            </a:r>
            <a:r>
              <a:rPr lang="sv-SE" baseline="0" dirty="0" smtClean="0"/>
              <a:t> (and </a:t>
            </a:r>
            <a:r>
              <a:rPr lang="sv-SE" baseline="0" dirty="0" err="1" smtClean="0"/>
              <a:t>its</a:t>
            </a:r>
            <a:r>
              <a:rPr lang="sv-SE" baseline="0" dirty="0" smtClean="0"/>
              <a:t> </a:t>
            </a:r>
            <a:r>
              <a:rPr lang="sv-SE" baseline="0" dirty="0" err="1" smtClean="0"/>
              <a:t>shareability</a:t>
            </a:r>
            <a:r>
              <a:rPr lang="sv-SE" baseline="0" dirty="0" smtClean="0"/>
              <a:t>) </a:t>
            </a:r>
            <a:r>
              <a:rPr lang="sv-SE" baseline="0" dirty="0" err="1" smtClean="0"/>
              <a:t>can</a:t>
            </a:r>
            <a:r>
              <a:rPr lang="sv-SE" baseline="0" dirty="0" smtClean="0"/>
              <a:t> be </a:t>
            </a:r>
            <a:r>
              <a:rPr lang="sv-SE" baseline="0" dirty="0" err="1" smtClean="0"/>
              <a:t>measured</a:t>
            </a:r>
            <a:r>
              <a:rPr lang="sv-SE" baseline="0" dirty="0" smtClean="0"/>
              <a:t>. You </a:t>
            </a:r>
            <a:r>
              <a:rPr lang="sv-SE" baseline="0" dirty="0" err="1" smtClean="0"/>
              <a:t>can</a:t>
            </a:r>
            <a:r>
              <a:rPr lang="sv-SE" baseline="0" dirty="0" smtClean="0"/>
              <a:t> </a:t>
            </a:r>
            <a:r>
              <a:rPr lang="sv-SE" baseline="0" dirty="0" err="1" smtClean="0"/>
              <a:t>then</a:t>
            </a:r>
            <a:r>
              <a:rPr lang="sv-SE" baseline="0" dirty="0" smtClean="0"/>
              <a:t> </a:t>
            </a:r>
            <a:r>
              <a:rPr lang="sv-SE" baseline="0" dirty="0" err="1" smtClean="0"/>
              <a:t>see</a:t>
            </a:r>
            <a:r>
              <a:rPr lang="sv-SE" baseline="0" dirty="0" smtClean="0"/>
              <a:t> who </a:t>
            </a:r>
            <a:r>
              <a:rPr lang="sv-SE" baseline="0" dirty="0" err="1" smtClean="0"/>
              <a:t>visited</a:t>
            </a:r>
            <a:r>
              <a:rPr lang="sv-SE" baseline="0" dirty="0" smtClean="0"/>
              <a:t> you, </a:t>
            </a:r>
            <a:r>
              <a:rPr lang="sv-SE" baseline="0" dirty="0" err="1" smtClean="0"/>
              <a:t>how</a:t>
            </a:r>
            <a:r>
              <a:rPr lang="sv-SE" baseline="0" dirty="0" smtClean="0"/>
              <a:t> </a:t>
            </a:r>
            <a:r>
              <a:rPr lang="sv-SE" baseline="0" dirty="0" err="1" smtClean="0"/>
              <a:t>they</a:t>
            </a:r>
            <a:r>
              <a:rPr lang="sv-SE" baseline="0" dirty="0" smtClean="0"/>
              <a:t> </a:t>
            </a:r>
            <a:r>
              <a:rPr lang="sv-SE" baseline="0" dirty="0" err="1" smtClean="0"/>
              <a:t>found</a:t>
            </a:r>
            <a:r>
              <a:rPr lang="sv-SE" baseline="0" dirty="0" smtClean="0"/>
              <a:t> you, </a:t>
            </a:r>
            <a:r>
              <a:rPr lang="sv-SE" baseline="0" dirty="0" err="1" smtClean="0"/>
              <a:t>what</a:t>
            </a:r>
            <a:r>
              <a:rPr lang="sv-SE" baseline="0" dirty="0" smtClean="0"/>
              <a:t> press release </a:t>
            </a:r>
            <a:r>
              <a:rPr lang="sv-SE" baseline="0" dirty="0" err="1" smtClean="0"/>
              <a:t>was</a:t>
            </a:r>
            <a:r>
              <a:rPr lang="sv-SE" baseline="0" dirty="0" smtClean="0"/>
              <a:t> </a:t>
            </a:r>
            <a:r>
              <a:rPr lang="sv-SE" baseline="0" dirty="0" err="1" smtClean="0"/>
              <a:t>most</a:t>
            </a:r>
            <a:r>
              <a:rPr lang="sv-SE" baseline="0" dirty="0" smtClean="0"/>
              <a:t> popular, and </a:t>
            </a:r>
            <a:r>
              <a:rPr lang="sv-SE" baseline="0" dirty="0" err="1" smtClean="0"/>
              <a:t>what</a:t>
            </a:r>
            <a:r>
              <a:rPr lang="sv-SE" baseline="0" dirty="0" smtClean="0"/>
              <a:t> time is best </a:t>
            </a:r>
            <a:r>
              <a:rPr lang="sv-SE" baseline="0" dirty="0" err="1" smtClean="0"/>
              <a:t>suited</a:t>
            </a:r>
            <a:r>
              <a:rPr lang="sv-SE" baseline="0" dirty="0" smtClean="0"/>
              <a:t> for publishing. </a:t>
            </a:r>
            <a:endParaRPr lang="en-US" baseline="0" dirty="0" smtClean="0"/>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r>
              <a:rPr lang="sv-SE" dirty="0" smtClean="0"/>
              <a:t>Journalists</a:t>
            </a:r>
            <a:r>
              <a:rPr lang="sv-SE" baseline="0" dirty="0" smtClean="0"/>
              <a:t> and </a:t>
            </a:r>
            <a:r>
              <a:rPr lang="sv-SE" baseline="0" dirty="0" err="1" smtClean="0"/>
              <a:t>other</a:t>
            </a:r>
            <a:r>
              <a:rPr lang="sv-SE" baseline="0" dirty="0" smtClean="0"/>
              <a:t> </a:t>
            </a:r>
            <a:r>
              <a:rPr lang="sv-SE" baseline="0" dirty="0" err="1" smtClean="0"/>
              <a:t>visitors</a:t>
            </a:r>
            <a:r>
              <a:rPr lang="sv-SE" baseline="0" dirty="0" smtClean="0"/>
              <a:t> to your </a:t>
            </a:r>
            <a:r>
              <a:rPr lang="sv-SE" baseline="0" dirty="0" err="1" smtClean="0"/>
              <a:t>website</a:t>
            </a:r>
            <a:r>
              <a:rPr lang="sv-SE" baseline="0" dirty="0" smtClean="0"/>
              <a:t> are not that happy </a:t>
            </a:r>
            <a:r>
              <a:rPr lang="sv-SE" baseline="0" dirty="0" err="1" smtClean="0"/>
              <a:t>about</a:t>
            </a:r>
            <a:r>
              <a:rPr lang="sv-SE" baseline="0" dirty="0" smtClean="0"/>
              <a:t> your </a:t>
            </a:r>
            <a:r>
              <a:rPr lang="sv-SE" baseline="0" dirty="0" err="1" smtClean="0"/>
              <a:t>newsrooms</a:t>
            </a:r>
            <a:r>
              <a:rPr lang="sv-SE" baseline="0" dirty="0" smtClean="0"/>
              <a:t> </a:t>
            </a:r>
            <a:r>
              <a:rPr lang="sv-SE" baseline="0" dirty="0" err="1" smtClean="0"/>
              <a:t>though</a:t>
            </a:r>
            <a:r>
              <a:rPr lang="sv-SE" baseline="0" dirty="0" smtClean="0"/>
              <a:t>: </a:t>
            </a:r>
            <a:r>
              <a:rPr lang="sv-SE" dirty="0" smtClean="0"/>
              <a:t>“</a:t>
            </a:r>
            <a:r>
              <a:rPr lang="sv-SE" dirty="0" err="1" smtClean="0"/>
              <a:t>More</a:t>
            </a:r>
            <a:r>
              <a:rPr lang="sv-SE" dirty="0" smtClean="0"/>
              <a:t> </a:t>
            </a:r>
            <a:r>
              <a:rPr lang="sv-SE" dirty="0" err="1" smtClean="0"/>
              <a:t>than</a:t>
            </a:r>
            <a:r>
              <a:rPr lang="sv-SE" dirty="0" smtClean="0"/>
              <a:t> 57% of journalists </a:t>
            </a:r>
            <a:r>
              <a:rPr lang="sv-SE" dirty="0" err="1" smtClean="0"/>
              <a:t>generally</a:t>
            </a:r>
            <a:r>
              <a:rPr lang="sv-SE" dirty="0" smtClean="0"/>
              <a:t> </a:t>
            </a:r>
            <a:r>
              <a:rPr lang="sv-SE" dirty="0" err="1" smtClean="0"/>
              <a:t>agree</a:t>
            </a:r>
            <a:r>
              <a:rPr lang="sv-SE" dirty="0" smtClean="0"/>
              <a:t> that </a:t>
            </a:r>
            <a:r>
              <a:rPr lang="sv-SE" dirty="0" err="1" smtClean="0"/>
              <a:t>it’s</a:t>
            </a:r>
            <a:r>
              <a:rPr lang="sv-SE" dirty="0" smtClean="0"/>
              <a:t> </a:t>
            </a:r>
            <a:r>
              <a:rPr lang="sv-SE" dirty="0" err="1" smtClean="0"/>
              <a:t>difficult</a:t>
            </a:r>
            <a:r>
              <a:rPr lang="sv-SE" dirty="0" smtClean="0"/>
              <a:t> to </a:t>
            </a:r>
            <a:r>
              <a:rPr lang="sv-SE" dirty="0" err="1" smtClean="0"/>
              <a:t>find</a:t>
            </a:r>
            <a:r>
              <a:rPr lang="sv-SE" dirty="0" smtClean="0"/>
              <a:t> press materials that </a:t>
            </a:r>
            <a:r>
              <a:rPr lang="sv-SE" dirty="0" err="1" smtClean="0"/>
              <a:t>address</a:t>
            </a:r>
            <a:r>
              <a:rPr lang="sv-SE" dirty="0" smtClean="0"/>
              <a:t> </a:t>
            </a:r>
            <a:r>
              <a:rPr lang="sv-SE" dirty="0" err="1" smtClean="0"/>
              <a:t>their</a:t>
            </a:r>
            <a:r>
              <a:rPr lang="sv-SE" dirty="0" smtClean="0"/>
              <a:t> </a:t>
            </a:r>
            <a:r>
              <a:rPr lang="sv-SE" dirty="0" err="1" smtClean="0"/>
              <a:t>interests</a:t>
            </a:r>
            <a:r>
              <a:rPr lang="sv-SE" dirty="0" smtClean="0"/>
              <a:t>. </a:t>
            </a:r>
            <a:r>
              <a:rPr lang="sv-SE" dirty="0" err="1" smtClean="0"/>
              <a:t>What’s</a:t>
            </a:r>
            <a:r>
              <a:rPr lang="sv-SE" dirty="0" smtClean="0"/>
              <a:t> </a:t>
            </a:r>
            <a:r>
              <a:rPr lang="sv-SE" dirty="0" err="1" smtClean="0"/>
              <a:t>more</a:t>
            </a:r>
            <a:r>
              <a:rPr lang="sv-SE" dirty="0" smtClean="0"/>
              <a:t>, almost 42% of respondents </a:t>
            </a:r>
            <a:r>
              <a:rPr lang="sv-SE" dirty="0" err="1" smtClean="0"/>
              <a:t>generally</a:t>
            </a:r>
            <a:r>
              <a:rPr lang="sv-SE" dirty="0" smtClean="0"/>
              <a:t> </a:t>
            </a:r>
            <a:r>
              <a:rPr lang="sv-SE" dirty="0" err="1" smtClean="0"/>
              <a:t>agree</a:t>
            </a:r>
            <a:r>
              <a:rPr lang="sv-SE" dirty="0" smtClean="0"/>
              <a:t> that </a:t>
            </a:r>
            <a:r>
              <a:rPr lang="sv-SE" dirty="0" err="1" smtClean="0"/>
              <a:t>it’s</a:t>
            </a:r>
            <a:r>
              <a:rPr lang="sv-SE" dirty="0" smtClean="0"/>
              <a:t> </a:t>
            </a:r>
            <a:r>
              <a:rPr lang="sv-SE" dirty="0" err="1" smtClean="0"/>
              <a:t>difficult</a:t>
            </a:r>
            <a:r>
              <a:rPr lang="sv-SE" dirty="0" smtClean="0"/>
              <a:t> </a:t>
            </a:r>
            <a:r>
              <a:rPr lang="sv-SE" dirty="0" err="1" smtClean="0"/>
              <a:t>even</a:t>
            </a:r>
            <a:r>
              <a:rPr lang="sv-SE" dirty="0" smtClean="0"/>
              <a:t> to </a:t>
            </a:r>
            <a:r>
              <a:rPr lang="sv-SE" dirty="0" err="1" smtClean="0"/>
              <a:t>find</a:t>
            </a:r>
            <a:r>
              <a:rPr lang="sv-SE" dirty="0" smtClean="0"/>
              <a:t> </a:t>
            </a:r>
            <a:r>
              <a:rPr lang="sv-SE" dirty="0" err="1" smtClean="0"/>
              <a:t>organizations</a:t>
            </a:r>
            <a:r>
              <a:rPr lang="sv-SE" dirty="0" smtClean="0"/>
              <a:t>’ online </a:t>
            </a:r>
            <a:r>
              <a:rPr lang="sv-SE" dirty="0" err="1" smtClean="0"/>
              <a:t>newsrooms</a:t>
            </a:r>
            <a:r>
              <a:rPr lang="sv-SE" dirty="0" smtClean="0"/>
              <a:t>.” (</a:t>
            </a:r>
            <a:r>
              <a:rPr lang="sv-SE" dirty="0" err="1" smtClean="0"/>
              <a:t>TEKGroup</a:t>
            </a:r>
            <a:r>
              <a:rPr lang="sv-SE" dirty="0" smtClean="0"/>
              <a:t>)</a:t>
            </a:r>
          </a:p>
          <a:p>
            <a:endParaRPr lang="sv-SE" dirty="0" smtClean="0"/>
          </a:p>
          <a:p>
            <a:r>
              <a:rPr lang="sv-SE" b="1" dirty="0" err="1" smtClean="0"/>
              <a:t>What</a:t>
            </a:r>
            <a:r>
              <a:rPr lang="sv-SE" b="1" dirty="0" smtClean="0"/>
              <a:t> </a:t>
            </a:r>
            <a:r>
              <a:rPr lang="sv-SE" b="1" dirty="0" err="1" smtClean="0"/>
              <a:t>do</a:t>
            </a:r>
            <a:r>
              <a:rPr lang="sv-SE" b="1" dirty="0" smtClean="0"/>
              <a:t> your </a:t>
            </a:r>
            <a:r>
              <a:rPr lang="sv-SE" b="1" dirty="0" err="1" smtClean="0"/>
              <a:t>visitors</a:t>
            </a:r>
            <a:r>
              <a:rPr lang="sv-SE" b="1" dirty="0" smtClean="0"/>
              <a:t>,</a:t>
            </a:r>
            <a:r>
              <a:rPr lang="sv-SE" b="1" baseline="0" dirty="0" smtClean="0"/>
              <a:t> your </a:t>
            </a:r>
            <a:r>
              <a:rPr lang="sv-SE" b="1" baseline="0" dirty="0" err="1" smtClean="0"/>
              <a:t>audience</a:t>
            </a:r>
            <a:r>
              <a:rPr lang="sv-SE" b="1" baseline="0" dirty="0" smtClean="0"/>
              <a:t> of </a:t>
            </a:r>
            <a:r>
              <a:rPr lang="sv-SE" b="1" baseline="0" dirty="0" err="1" smtClean="0"/>
              <a:t>influencers</a:t>
            </a:r>
            <a:r>
              <a:rPr lang="sv-SE" b="1" baseline="0" dirty="0" smtClean="0"/>
              <a:t>, </a:t>
            </a:r>
            <a:r>
              <a:rPr lang="sv-SE" b="1" dirty="0" err="1" smtClean="0"/>
              <a:t>want</a:t>
            </a:r>
            <a:r>
              <a:rPr lang="sv-SE" b="1" dirty="0" smtClean="0"/>
              <a:t> from your </a:t>
            </a:r>
            <a:r>
              <a:rPr lang="sv-SE" b="1" dirty="0" err="1" smtClean="0"/>
              <a:t>newsroom</a:t>
            </a:r>
            <a:r>
              <a:rPr lang="sv-SE" b="1" dirty="0" smtClean="0"/>
              <a:t>?</a:t>
            </a:r>
          </a:p>
          <a:p>
            <a:pPr>
              <a:buFontTx/>
              <a:buChar char="-"/>
            </a:pPr>
            <a:r>
              <a:rPr lang="en-US" dirty="0" smtClean="0"/>
              <a:t>Your material</a:t>
            </a:r>
            <a:r>
              <a:rPr lang="en-US" baseline="0" dirty="0" smtClean="0"/>
              <a:t> should be archived properly for easy access and browsing. Ex: </a:t>
            </a:r>
            <a:r>
              <a:rPr lang="sv-SE" baseline="0" dirty="0" smtClean="0"/>
              <a:t>http://www.nestle.com/Media/PressReleases/Pages/2011.aspx</a:t>
            </a:r>
          </a:p>
          <a:p>
            <a:pPr>
              <a:buFontTx/>
              <a:buChar char="-"/>
            </a:pPr>
            <a:endParaRPr lang="en-US" baseline="0" dirty="0" smtClean="0"/>
          </a:p>
          <a:p>
            <a:pPr>
              <a:buFontTx/>
              <a:buChar char="-"/>
            </a:pPr>
            <a:r>
              <a:rPr lang="en-US" baseline="0" dirty="0" smtClean="0"/>
              <a:t> Make sure they can search through the archive too and filter the material they need. This means that you should keep in mind how you write headlines for news releases, how you tag each piece of press material, and how you link to each piece from external sites (and vice versa). SEO is one of the first steps to being found by your influencers. </a:t>
            </a:r>
          </a:p>
          <a:p>
            <a:pPr>
              <a:buFontTx/>
              <a:buChar char="-"/>
            </a:pPr>
            <a:endParaRPr lang="en-US" baseline="0" dirty="0" smtClean="0"/>
          </a:p>
          <a:p>
            <a:pPr>
              <a:buFontTx/>
              <a:buChar char="-"/>
            </a:pPr>
            <a:r>
              <a:rPr lang="en-US" baseline="0" dirty="0" smtClean="0"/>
              <a:t> They want to know who to contact and want to find their contact details easily.</a:t>
            </a:r>
          </a:p>
          <a:p>
            <a:pPr>
              <a:buFontTx/>
              <a:buChar char="-"/>
            </a:pPr>
            <a:endParaRPr lang="en-US" baseline="0" dirty="0" smtClean="0"/>
          </a:p>
          <a:p>
            <a:pPr>
              <a:buFontTx/>
              <a:buChar char="-"/>
            </a:pPr>
            <a:r>
              <a:rPr lang="en-US" baseline="0" dirty="0" smtClean="0"/>
              <a:t> Make sure that you have a solid and extensive image library, fully searchable, well organized, with different types of shots from formal high-resolution glossy shots to informal snapshots of your employees or crowd-sourced </a:t>
            </a:r>
            <a:r>
              <a:rPr lang="en-US" baseline="0" dirty="0" err="1" smtClean="0"/>
              <a:t>pics</a:t>
            </a:r>
            <a:r>
              <a:rPr lang="en-US" baseline="0" dirty="0" smtClean="0"/>
              <a:t>. Consider using </a:t>
            </a:r>
            <a:r>
              <a:rPr lang="en-US" baseline="0" dirty="0" err="1" smtClean="0"/>
              <a:t>Flickr</a:t>
            </a:r>
            <a:r>
              <a:rPr lang="en-US" baseline="0" dirty="0" smtClean="0"/>
              <a:t> to complement your image library!</a:t>
            </a:r>
          </a:p>
          <a:p>
            <a:pPr>
              <a:buFontTx/>
              <a:buNone/>
            </a:pPr>
            <a:endParaRPr lang="en-US" baseline="0" dirty="0" smtClean="0"/>
          </a:p>
          <a:p>
            <a:pPr>
              <a:buFontTx/>
              <a:buNone/>
            </a:pPr>
            <a:r>
              <a:rPr lang="en-US" b="1" baseline="0" dirty="0" smtClean="0"/>
              <a:t>Let’s take a closer look into what will take your social media newsroom to the next level! </a:t>
            </a:r>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Allow</a:t>
            </a:r>
            <a:r>
              <a:rPr lang="sv-SE" dirty="0" smtClean="0"/>
              <a:t> </a:t>
            </a:r>
            <a:r>
              <a:rPr lang="sv-SE" dirty="0" err="1" smtClean="0"/>
              <a:t>visitors</a:t>
            </a:r>
            <a:r>
              <a:rPr lang="sv-SE" dirty="0" smtClean="0"/>
              <a:t> to your </a:t>
            </a:r>
            <a:r>
              <a:rPr lang="sv-SE" dirty="0" err="1" smtClean="0"/>
              <a:t>newsroom</a:t>
            </a:r>
            <a:r>
              <a:rPr lang="sv-SE" dirty="0" smtClean="0"/>
              <a:t> to get a </a:t>
            </a:r>
            <a:r>
              <a:rPr lang="sv-SE" dirty="0" err="1" smtClean="0"/>
              <a:t>quick</a:t>
            </a:r>
            <a:r>
              <a:rPr lang="sv-SE" dirty="0" smtClean="0"/>
              <a:t> </a:t>
            </a:r>
            <a:r>
              <a:rPr lang="sv-SE" dirty="0" err="1" smtClean="0"/>
              <a:t>overview</a:t>
            </a:r>
            <a:r>
              <a:rPr lang="sv-SE" dirty="0" smtClean="0"/>
              <a:t> of all the social </a:t>
            </a:r>
            <a:r>
              <a:rPr lang="sv-SE" dirty="0" err="1" smtClean="0"/>
              <a:t>networks</a:t>
            </a:r>
            <a:r>
              <a:rPr lang="sv-SE" dirty="0" smtClean="0"/>
              <a:t> your </a:t>
            </a:r>
            <a:r>
              <a:rPr lang="sv-SE" dirty="0" err="1" smtClean="0"/>
              <a:t>company</a:t>
            </a:r>
            <a:r>
              <a:rPr lang="sv-SE" dirty="0" smtClean="0"/>
              <a:t> </a:t>
            </a:r>
            <a:r>
              <a:rPr lang="sv-SE" dirty="0" err="1" smtClean="0"/>
              <a:t>manages</a:t>
            </a:r>
            <a:r>
              <a:rPr lang="sv-SE" dirty="0" smtClean="0"/>
              <a:t>.</a:t>
            </a:r>
          </a:p>
          <a:p>
            <a:endParaRPr lang="sv-SE" dirty="0" smtClean="0"/>
          </a:p>
          <a:p>
            <a:r>
              <a:rPr lang="sv-SE" dirty="0" smtClean="0"/>
              <a:t>At</a:t>
            </a:r>
            <a:r>
              <a:rPr lang="sv-SE" baseline="0" dirty="0" smtClean="0"/>
              <a:t> a </a:t>
            </a:r>
            <a:r>
              <a:rPr lang="sv-SE" baseline="0" dirty="0" err="1" smtClean="0"/>
              <a:t>glance</a:t>
            </a:r>
            <a:r>
              <a:rPr lang="sv-SE" baseline="0" dirty="0" smtClean="0"/>
              <a:t>, your </a:t>
            </a:r>
            <a:r>
              <a:rPr lang="sv-SE" baseline="0" dirty="0" err="1" smtClean="0"/>
              <a:t>visitors</a:t>
            </a:r>
            <a:r>
              <a:rPr lang="sv-SE" baseline="0" dirty="0" smtClean="0"/>
              <a:t> </a:t>
            </a:r>
            <a:r>
              <a:rPr lang="sv-SE" baseline="0" dirty="0" err="1" smtClean="0"/>
              <a:t>should</a:t>
            </a:r>
            <a:r>
              <a:rPr lang="sv-SE" baseline="0" dirty="0" smtClean="0"/>
              <a:t> </a:t>
            </a:r>
            <a:r>
              <a:rPr lang="sv-SE" baseline="0" dirty="0" err="1" smtClean="0"/>
              <a:t>know</a:t>
            </a:r>
            <a:r>
              <a:rPr lang="sv-SE" baseline="0" dirty="0" smtClean="0"/>
              <a:t> </a:t>
            </a:r>
            <a:r>
              <a:rPr lang="sv-SE" baseline="0" dirty="0" err="1" smtClean="0"/>
              <a:t>what</a:t>
            </a:r>
            <a:r>
              <a:rPr lang="sv-SE" baseline="0" dirty="0" smtClean="0"/>
              <a:t> is </a:t>
            </a:r>
            <a:r>
              <a:rPr lang="sv-SE" baseline="0" dirty="0" err="1" smtClean="0"/>
              <a:t>being</a:t>
            </a:r>
            <a:r>
              <a:rPr lang="sv-SE" baseline="0" dirty="0" smtClean="0"/>
              <a:t> </a:t>
            </a:r>
            <a:r>
              <a:rPr lang="sv-SE" baseline="0" dirty="0" err="1" smtClean="0"/>
              <a:t>said</a:t>
            </a:r>
            <a:r>
              <a:rPr lang="sv-SE" baseline="0" dirty="0" smtClean="0"/>
              <a:t> </a:t>
            </a:r>
            <a:r>
              <a:rPr lang="sv-SE" baseline="0" dirty="0" err="1" smtClean="0"/>
              <a:t>about</a:t>
            </a:r>
            <a:r>
              <a:rPr lang="sv-SE" baseline="0" dirty="0" smtClean="0"/>
              <a:t> you on </a:t>
            </a:r>
            <a:r>
              <a:rPr lang="sv-SE" baseline="0" dirty="0" err="1" smtClean="0"/>
              <a:t>Twitter</a:t>
            </a:r>
            <a:r>
              <a:rPr lang="sv-SE" baseline="0" dirty="0" smtClean="0"/>
              <a:t>, </a:t>
            </a:r>
            <a:r>
              <a:rPr lang="sv-SE" baseline="0" dirty="0" err="1" smtClean="0"/>
              <a:t>which</a:t>
            </a:r>
            <a:r>
              <a:rPr lang="sv-SE" baseline="0" dirty="0" smtClean="0"/>
              <a:t> videos you are </a:t>
            </a:r>
            <a:r>
              <a:rPr lang="sv-SE" baseline="0" dirty="0" err="1" smtClean="0"/>
              <a:t>featuring</a:t>
            </a:r>
            <a:r>
              <a:rPr lang="sv-SE" baseline="0" dirty="0" smtClean="0"/>
              <a:t> on </a:t>
            </a:r>
            <a:r>
              <a:rPr lang="sv-SE" baseline="0" dirty="0" err="1" smtClean="0"/>
              <a:t>YouTube</a:t>
            </a:r>
            <a:r>
              <a:rPr lang="sv-SE" baseline="0" dirty="0" smtClean="0"/>
              <a:t>, or </a:t>
            </a:r>
            <a:r>
              <a:rPr lang="sv-SE" baseline="0" dirty="0" err="1" smtClean="0"/>
              <a:t>what</a:t>
            </a:r>
            <a:r>
              <a:rPr lang="sv-SE" baseline="0" dirty="0" smtClean="0"/>
              <a:t> your </a:t>
            </a:r>
            <a:r>
              <a:rPr lang="sv-SE" baseline="0" dirty="0" err="1" smtClean="0"/>
              <a:t>latest</a:t>
            </a:r>
            <a:r>
              <a:rPr lang="sv-SE" baseline="0" dirty="0" smtClean="0"/>
              <a:t> </a:t>
            </a:r>
            <a:r>
              <a:rPr lang="sv-SE" baseline="0" dirty="0" err="1" smtClean="0"/>
              <a:t>blog</a:t>
            </a:r>
            <a:r>
              <a:rPr lang="sv-SE" baseline="0" dirty="0" smtClean="0"/>
              <a:t> </a:t>
            </a:r>
            <a:r>
              <a:rPr lang="sv-SE" baseline="0" dirty="0" err="1" smtClean="0"/>
              <a:t>entries</a:t>
            </a:r>
            <a:r>
              <a:rPr lang="sv-SE" baseline="0" dirty="0" smtClean="0"/>
              <a:t> are </a:t>
            </a:r>
            <a:r>
              <a:rPr lang="sv-SE" baseline="0" dirty="0" err="1" smtClean="0"/>
              <a:t>about</a:t>
            </a:r>
            <a:r>
              <a:rPr lang="sv-SE" baseline="0" dirty="0" smtClean="0"/>
              <a:t>. </a:t>
            </a:r>
          </a:p>
          <a:p>
            <a:endParaRPr lang="sv-SE" baseline="0" dirty="0" smtClean="0"/>
          </a:p>
          <a:p>
            <a:r>
              <a:rPr lang="sv-SE" baseline="0" dirty="0" err="1" smtClean="0"/>
              <a:t>Moreover</a:t>
            </a:r>
            <a:r>
              <a:rPr lang="sv-SE" baseline="0" dirty="0" smtClean="0"/>
              <a:t>, </a:t>
            </a:r>
            <a:r>
              <a:rPr lang="sv-SE" baseline="0" dirty="0" err="1" smtClean="0"/>
              <a:t>they</a:t>
            </a:r>
            <a:r>
              <a:rPr lang="sv-SE" baseline="0" dirty="0" smtClean="0"/>
              <a:t> </a:t>
            </a:r>
            <a:r>
              <a:rPr lang="sv-SE" baseline="0" dirty="0" err="1" smtClean="0"/>
              <a:t>should</a:t>
            </a:r>
            <a:r>
              <a:rPr lang="sv-SE" baseline="0" dirty="0" smtClean="0"/>
              <a:t> be </a:t>
            </a:r>
            <a:r>
              <a:rPr lang="sv-SE" baseline="0" dirty="0" err="1" smtClean="0"/>
              <a:t>encouraged</a:t>
            </a:r>
            <a:r>
              <a:rPr lang="sv-SE" baseline="0" dirty="0" smtClean="0"/>
              <a:t> to </a:t>
            </a:r>
            <a:r>
              <a:rPr lang="sv-SE" baseline="0" dirty="0" err="1" smtClean="0"/>
              <a:t>follow</a:t>
            </a:r>
            <a:r>
              <a:rPr lang="sv-SE" baseline="0" dirty="0" smtClean="0"/>
              <a:t> your </a:t>
            </a:r>
            <a:r>
              <a:rPr lang="sv-SE" baseline="0" dirty="0" err="1" smtClean="0"/>
              <a:t>company</a:t>
            </a:r>
            <a:r>
              <a:rPr lang="sv-SE" baseline="0" dirty="0" smtClean="0"/>
              <a:t> on </a:t>
            </a:r>
            <a:r>
              <a:rPr lang="sv-SE" baseline="0" dirty="0" err="1" smtClean="0"/>
              <a:t>platforms</a:t>
            </a:r>
            <a:r>
              <a:rPr lang="sv-SE" baseline="0" dirty="0" smtClean="0"/>
              <a:t> like your </a:t>
            </a:r>
            <a:r>
              <a:rPr lang="sv-SE" baseline="0" dirty="0" err="1" smtClean="0"/>
              <a:t>Facebook</a:t>
            </a:r>
            <a:r>
              <a:rPr lang="sv-SE" baseline="0" dirty="0" smtClean="0"/>
              <a:t> Page or your </a:t>
            </a:r>
            <a:r>
              <a:rPr lang="sv-SE" baseline="0" dirty="0" err="1" smtClean="0"/>
              <a:t>Twitter</a:t>
            </a:r>
            <a:r>
              <a:rPr lang="sv-SE" baseline="0" dirty="0" smtClean="0"/>
              <a:t> </a:t>
            </a:r>
            <a:r>
              <a:rPr lang="sv-SE" baseline="0" dirty="0" err="1" smtClean="0"/>
              <a:t>account</a:t>
            </a:r>
            <a:r>
              <a:rPr lang="sv-SE" baseline="0" dirty="0" smtClean="0"/>
              <a:t>.</a:t>
            </a:r>
          </a:p>
          <a:p>
            <a:endParaRPr lang="sv-SE" baseline="0" dirty="0" smtClean="0"/>
          </a:p>
          <a:p>
            <a:r>
              <a:rPr lang="sv-SE" baseline="0" dirty="0" smtClean="0"/>
              <a:t>Your </a:t>
            </a:r>
            <a:r>
              <a:rPr lang="sv-SE" baseline="0" dirty="0" err="1" smtClean="0"/>
              <a:t>newsroom</a:t>
            </a:r>
            <a:r>
              <a:rPr lang="sv-SE" baseline="0" dirty="0" smtClean="0"/>
              <a:t> is the central </a:t>
            </a:r>
            <a:r>
              <a:rPr lang="sv-SE" baseline="0" dirty="0" err="1" smtClean="0"/>
              <a:t>point</a:t>
            </a:r>
            <a:r>
              <a:rPr lang="sv-SE" baseline="0" dirty="0" smtClean="0"/>
              <a:t> of </a:t>
            </a:r>
            <a:r>
              <a:rPr lang="sv-SE" baseline="0" dirty="0" err="1" smtClean="0"/>
              <a:t>conversations</a:t>
            </a:r>
            <a:r>
              <a:rPr lang="sv-SE" baseline="0" dirty="0" smtClean="0"/>
              <a:t> on different media </a:t>
            </a:r>
            <a:r>
              <a:rPr lang="sv-SE" baseline="0" dirty="0" err="1" smtClean="0"/>
              <a:t>between</a:t>
            </a:r>
            <a:r>
              <a:rPr lang="sv-SE" baseline="0" dirty="0" smtClean="0"/>
              <a:t> you and your </a:t>
            </a:r>
            <a:r>
              <a:rPr lang="sv-SE" baseline="0" dirty="0" err="1" smtClean="0"/>
              <a:t>influencers</a:t>
            </a:r>
            <a:r>
              <a:rPr lang="sv-SE" baseline="0" dirty="0" smtClean="0"/>
              <a:t>.  </a:t>
            </a:r>
            <a:endParaRPr lang="sv-SE" dirty="0" smtClean="0"/>
          </a:p>
          <a:p>
            <a:endParaRPr lang="sv-SE" dirty="0" smtClean="0"/>
          </a:p>
          <a:p>
            <a:endParaRPr lang="sv-SE" dirty="0" smtClean="0"/>
          </a:p>
          <a:p>
            <a:r>
              <a:rPr lang="sv-SE" dirty="0" err="1" smtClean="0"/>
              <a:t>Example</a:t>
            </a:r>
            <a:r>
              <a:rPr lang="sv-SE" dirty="0" smtClean="0"/>
              <a:t>: </a:t>
            </a:r>
            <a:r>
              <a:rPr lang="sv-SE" dirty="0" err="1" smtClean="0"/>
              <a:t>http://media.chevroleteurope.com/media/intl/en/chevrolet/news.html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Sharing</a:t>
            </a:r>
            <a:r>
              <a:rPr lang="sv-SE" dirty="0" smtClean="0"/>
              <a:t> is </a:t>
            </a:r>
            <a:r>
              <a:rPr lang="sv-SE" dirty="0" err="1" smtClean="0"/>
              <a:t>caring</a:t>
            </a:r>
            <a:r>
              <a:rPr lang="sv-SE" dirty="0" smtClean="0"/>
              <a:t>. The </a:t>
            </a:r>
            <a:r>
              <a:rPr lang="sv-SE" dirty="0" err="1" smtClean="0"/>
              <a:t>main</a:t>
            </a:r>
            <a:r>
              <a:rPr lang="sv-SE" dirty="0" smtClean="0"/>
              <a:t> </a:t>
            </a:r>
            <a:r>
              <a:rPr lang="sv-SE" dirty="0" err="1" smtClean="0"/>
              <a:t>purpose</a:t>
            </a:r>
            <a:r>
              <a:rPr lang="sv-SE" dirty="0" smtClean="0"/>
              <a:t> of an</a:t>
            </a:r>
            <a:r>
              <a:rPr lang="sv-SE" baseline="0" dirty="0" smtClean="0"/>
              <a:t> online </a:t>
            </a:r>
            <a:r>
              <a:rPr lang="sv-SE" baseline="0" dirty="0" err="1" smtClean="0"/>
              <a:t>newsroom</a:t>
            </a:r>
            <a:r>
              <a:rPr lang="sv-SE" baseline="0" dirty="0" smtClean="0"/>
              <a:t> is to make it </a:t>
            </a:r>
            <a:r>
              <a:rPr lang="sv-SE" baseline="0" dirty="0" err="1" smtClean="0"/>
              <a:t>easier</a:t>
            </a:r>
            <a:r>
              <a:rPr lang="sv-SE" baseline="0" dirty="0" smtClean="0"/>
              <a:t> for your </a:t>
            </a:r>
            <a:r>
              <a:rPr lang="sv-SE" baseline="0" dirty="0" err="1" smtClean="0"/>
              <a:t>audience</a:t>
            </a:r>
            <a:r>
              <a:rPr lang="sv-SE" baseline="0" dirty="0" smtClean="0"/>
              <a:t> to </a:t>
            </a:r>
            <a:r>
              <a:rPr lang="sv-SE" baseline="0" dirty="0" err="1" smtClean="0"/>
              <a:t>share</a:t>
            </a:r>
            <a:r>
              <a:rPr lang="sv-SE" baseline="0" dirty="0" smtClean="0"/>
              <a:t> the press material with </a:t>
            </a:r>
            <a:r>
              <a:rPr lang="sv-SE" baseline="0" dirty="0" err="1" smtClean="0"/>
              <a:t>others</a:t>
            </a:r>
            <a:r>
              <a:rPr lang="sv-SE" baseline="0" dirty="0" smtClean="0"/>
              <a:t>.</a:t>
            </a:r>
          </a:p>
          <a:p>
            <a:endParaRPr lang="sv-SE" baseline="0" dirty="0" smtClean="0"/>
          </a:p>
          <a:p>
            <a:r>
              <a:rPr lang="sv-SE" baseline="0" dirty="0" err="1" smtClean="0"/>
              <a:t>Share</a:t>
            </a:r>
            <a:r>
              <a:rPr lang="sv-SE" baseline="0" dirty="0" smtClean="0"/>
              <a:t> </a:t>
            </a:r>
            <a:r>
              <a:rPr lang="sv-SE" baseline="0" dirty="0" err="1" smtClean="0"/>
              <a:t>buttons</a:t>
            </a:r>
            <a:r>
              <a:rPr lang="sv-SE" baseline="0" dirty="0" smtClean="0"/>
              <a:t> are </a:t>
            </a:r>
            <a:r>
              <a:rPr lang="sv-SE" baseline="0" dirty="0" err="1" smtClean="0"/>
              <a:t>essential</a:t>
            </a:r>
            <a:r>
              <a:rPr lang="sv-SE" baseline="0" dirty="0" smtClean="0"/>
              <a:t> as </a:t>
            </a:r>
            <a:r>
              <a:rPr lang="sv-SE" baseline="0" dirty="0" err="1" smtClean="0"/>
              <a:t>these</a:t>
            </a:r>
            <a:r>
              <a:rPr lang="sv-SE" baseline="0" dirty="0" smtClean="0"/>
              <a:t> </a:t>
            </a:r>
            <a:r>
              <a:rPr lang="sv-SE" baseline="0" dirty="0" err="1" smtClean="0"/>
              <a:t>allow</a:t>
            </a:r>
            <a:r>
              <a:rPr lang="sv-SE" baseline="0" dirty="0" smtClean="0"/>
              <a:t> material to </a:t>
            </a:r>
            <a:r>
              <a:rPr lang="sv-SE" baseline="0" dirty="0" err="1" smtClean="0"/>
              <a:t>spread</a:t>
            </a:r>
            <a:r>
              <a:rPr lang="sv-SE" baseline="0" dirty="0" smtClean="0"/>
              <a:t> </a:t>
            </a:r>
            <a:r>
              <a:rPr lang="sv-SE" baseline="0" dirty="0" err="1" smtClean="0"/>
              <a:t>through</a:t>
            </a:r>
            <a:r>
              <a:rPr lang="sv-SE" baseline="0" dirty="0" smtClean="0"/>
              <a:t> social media or </a:t>
            </a:r>
            <a:r>
              <a:rPr lang="sv-SE" baseline="0" dirty="0" err="1" smtClean="0"/>
              <a:t>attract</a:t>
            </a:r>
            <a:r>
              <a:rPr lang="sv-SE" baseline="0" dirty="0" smtClean="0"/>
              <a:t> </a:t>
            </a:r>
            <a:r>
              <a:rPr lang="sv-SE" baseline="0" dirty="0" err="1" smtClean="0"/>
              <a:t>traffic</a:t>
            </a:r>
            <a:r>
              <a:rPr lang="sv-SE" baseline="0" dirty="0" smtClean="0"/>
              <a:t> to the </a:t>
            </a:r>
            <a:r>
              <a:rPr lang="sv-SE" baseline="0" dirty="0" err="1" smtClean="0"/>
              <a:t>newsroom</a:t>
            </a:r>
            <a:r>
              <a:rPr lang="sv-SE" baseline="0" dirty="0" smtClean="0"/>
              <a:t> </a:t>
            </a:r>
            <a:r>
              <a:rPr lang="sv-SE" baseline="0" dirty="0" err="1" smtClean="0"/>
              <a:t>itself</a:t>
            </a:r>
            <a:r>
              <a:rPr lang="sv-SE" baseline="0" dirty="0" smtClean="0"/>
              <a:t>. </a:t>
            </a:r>
          </a:p>
          <a:p>
            <a:endParaRPr lang="sv-SE" baseline="0" dirty="0" smtClean="0"/>
          </a:p>
          <a:p>
            <a:r>
              <a:rPr lang="sv-SE" baseline="0" dirty="0" smtClean="0"/>
              <a:t>In </a:t>
            </a:r>
            <a:r>
              <a:rPr lang="sv-SE" baseline="0" dirty="0" err="1" smtClean="0"/>
              <a:t>fact</a:t>
            </a:r>
            <a:r>
              <a:rPr lang="sv-SE" baseline="0" dirty="0" smtClean="0"/>
              <a:t>, </a:t>
            </a:r>
            <a:r>
              <a:rPr lang="sv-SE" baseline="0" dirty="0" err="1" smtClean="0"/>
              <a:t>any</a:t>
            </a:r>
            <a:r>
              <a:rPr lang="sv-SE" baseline="0" dirty="0" smtClean="0"/>
              <a:t> press material you </a:t>
            </a:r>
            <a:r>
              <a:rPr lang="sv-SE" baseline="0" dirty="0" err="1" smtClean="0"/>
              <a:t>publish</a:t>
            </a:r>
            <a:r>
              <a:rPr lang="sv-SE" baseline="0" dirty="0" smtClean="0"/>
              <a:t> in your </a:t>
            </a:r>
            <a:r>
              <a:rPr lang="sv-SE" baseline="0" dirty="0" err="1" smtClean="0"/>
              <a:t>newsroom</a:t>
            </a:r>
            <a:r>
              <a:rPr lang="sv-SE" baseline="0" dirty="0" smtClean="0"/>
              <a:t>, </a:t>
            </a:r>
            <a:r>
              <a:rPr lang="sv-SE" baseline="0" dirty="0" err="1" smtClean="0"/>
              <a:t>should</a:t>
            </a:r>
            <a:r>
              <a:rPr lang="sv-SE" baseline="0" dirty="0" smtClean="0"/>
              <a:t> be </a:t>
            </a:r>
            <a:r>
              <a:rPr lang="sv-SE" baseline="0" dirty="0" err="1" smtClean="0"/>
              <a:t>uploaded</a:t>
            </a:r>
            <a:r>
              <a:rPr lang="sv-SE" baseline="0" dirty="0" smtClean="0"/>
              <a:t> to and </a:t>
            </a:r>
            <a:r>
              <a:rPr lang="sv-SE" baseline="0" dirty="0" err="1" smtClean="0"/>
              <a:t>shared</a:t>
            </a:r>
            <a:r>
              <a:rPr lang="sv-SE" baseline="0" dirty="0" smtClean="0"/>
              <a:t> with your </a:t>
            </a:r>
            <a:r>
              <a:rPr lang="sv-SE" baseline="0" dirty="0" err="1" smtClean="0"/>
              <a:t>own</a:t>
            </a:r>
            <a:r>
              <a:rPr lang="sv-SE" baseline="0" dirty="0" smtClean="0"/>
              <a:t> social </a:t>
            </a:r>
            <a:r>
              <a:rPr lang="sv-SE" baseline="0" dirty="0" err="1" smtClean="0"/>
              <a:t>networks</a:t>
            </a:r>
            <a:r>
              <a:rPr lang="sv-SE" baseline="0" dirty="0" smtClean="0"/>
              <a:t> </a:t>
            </a:r>
            <a:r>
              <a:rPr lang="sv-SE" baseline="0" dirty="0" err="1" smtClean="0"/>
              <a:t>instantly</a:t>
            </a:r>
            <a:r>
              <a:rPr lang="sv-SE" baseline="0" dirty="0" smtClean="0"/>
              <a:t>, like </a:t>
            </a:r>
            <a:r>
              <a:rPr lang="sv-SE" baseline="0" dirty="0" err="1" smtClean="0"/>
              <a:t>Flickr</a:t>
            </a:r>
            <a:r>
              <a:rPr lang="sv-SE" baseline="0" dirty="0" smtClean="0"/>
              <a:t> or </a:t>
            </a:r>
            <a:r>
              <a:rPr lang="sv-SE" baseline="0" dirty="0" err="1" smtClean="0"/>
              <a:t>YouTube</a:t>
            </a:r>
            <a:r>
              <a:rPr lang="sv-SE" baseline="0" dirty="0" smtClean="0"/>
              <a:t> </a:t>
            </a:r>
            <a:r>
              <a:rPr lang="sv-SE" baseline="0" dirty="0" err="1" smtClean="0"/>
              <a:t>uploads</a:t>
            </a:r>
            <a:r>
              <a:rPr lang="sv-SE" baseline="0" dirty="0" smtClean="0"/>
              <a:t>.</a:t>
            </a:r>
            <a:endParaRPr lang="sv-SE" dirty="0" smtClean="0"/>
          </a:p>
          <a:p>
            <a:endParaRPr lang="sv-SE" dirty="0" smtClean="0"/>
          </a:p>
          <a:p>
            <a:r>
              <a:rPr lang="sv-SE" dirty="0" err="1" smtClean="0"/>
              <a:t>Example</a:t>
            </a:r>
            <a:r>
              <a:rPr lang="sv-SE" dirty="0" smtClean="0"/>
              <a:t>: http://newsroom.electrolux.com/fi/2011/09/07/ravintolayrittaja-meri-tuuli-lindstrom-ihastui-electrolux-design-lab-finalistien-toihin/</a:t>
            </a:r>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noProof="0" dirty="0" smtClean="0"/>
              <a:t>Goes without saying – high-resolution</a:t>
            </a:r>
            <a:r>
              <a:rPr lang="en-US" baseline="0" noProof="0" dirty="0" smtClean="0"/>
              <a:t> images and videos are a must, as they convey your message clearly and concisely, and are easily shared through social media. If your news or story can be enhanced by video or images, there is no excuse for not doing it!</a:t>
            </a:r>
          </a:p>
          <a:p>
            <a:endParaRPr lang="en-US" baseline="0" noProof="0" dirty="0" smtClean="0"/>
          </a:p>
          <a:p>
            <a:r>
              <a:rPr lang="en-US" baseline="0" noProof="0" dirty="0" smtClean="0"/>
              <a:t>Tag all videos and images properly, in order to optimize them for search engines!</a:t>
            </a:r>
            <a:endParaRPr lang="en-US" noProof="0" dirty="0" smtClean="0"/>
          </a:p>
          <a:p>
            <a:endParaRPr lang="en-US" noProof="0" dirty="0" smtClean="0"/>
          </a:p>
          <a:p>
            <a:r>
              <a:rPr lang="en-US" noProof="0" dirty="0" smtClean="0"/>
              <a:t>Example: http://</a:t>
            </a:r>
            <a:r>
              <a:rPr lang="en-US" noProof="0" dirty="0" err="1" smtClean="0"/>
              <a:t>newsroom.cisco.com</a:t>
            </a:r>
            <a:r>
              <a:rPr lang="en-US" noProof="0" dirty="0" smtClean="0"/>
              <a:t>/video</a:t>
            </a:r>
          </a:p>
          <a:p>
            <a:r>
              <a:rPr lang="en-US" noProof="0" dirty="0" smtClean="0"/>
              <a:t>Cisco is a great BEST PRACTICE</a:t>
            </a:r>
            <a:r>
              <a:rPr lang="en-US" baseline="0" noProof="0" dirty="0" smtClean="0"/>
              <a:t> to highlight. The audience should see what Cisco has done and really examine their newsroom. </a:t>
            </a:r>
            <a:endParaRPr lang="en-US" noProof="0" dirty="0" smtClean="0"/>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This</a:t>
            </a:r>
            <a:r>
              <a:rPr lang="sv-SE" baseline="0" dirty="0" smtClean="0"/>
              <a:t> is </a:t>
            </a:r>
            <a:r>
              <a:rPr lang="sv-SE" baseline="0" dirty="0" err="1" smtClean="0"/>
              <a:t>usually</a:t>
            </a:r>
            <a:r>
              <a:rPr lang="sv-SE" baseline="0" dirty="0" smtClean="0"/>
              <a:t> a </a:t>
            </a:r>
            <a:r>
              <a:rPr lang="sv-SE" baseline="0" dirty="0" err="1" smtClean="0"/>
              <a:t>touchy</a:t>
            </a:r>
            <a:r>
              <a:rPr lang="sv-SE" baseline="0" dirty="0" smtClean="0"/>
              <a:t> </a:t>
            </a:r>
            <a:r>
              <a:rPr lang="sv-SE" baseline="0" dirty="0" err="1" smtClean="0"/>
              <a:t>subject</a:t>
            </a:r>
            <a:r>
              <a:rPr lang="sv-SE" baseline="0" dirty="0" smtClean="0"/>
              <a:t>, and marked with a bit of </a:t>
            </a:r>
            <a:r>
              <a:rPr lang="sv-SE" baseline="0" dirty="0" err="1" smtClean="0"/>
              <a:t>controversy</a:t>
            </a:r>
            <a:r>
              <a:rPr lang="sv-SE" baseline="0" dirty="0" smtClean="0"/>
              <a:t>, </a:t>
            </a:r>
            <a:r>
              <a:rPr lang="sv-SE" baseline="0" dirty="0" err="1" smtClean="0"/>
              <a:t>but</a:t>
            </a:r>
            <a:r>
              <a:rPr lang="sv-SE" baseline="0" dirty="0" smtClean="0"/>
              <a:t> </a:t>
            </a:r>
            <a:r>
              <a:rPr lang="sv-SE" baseline="0" dirty="0" err="1" smtClean="0"/>
              <a:t>we</a:t>
            </a:r>
            <a:r>
              <a:rPr lang="sv-SE" baseline="0" dirty="0" smtClean="0"/>
              <a:t> </a:t>
            </a:r>
            <a:r>
              <a:rPr lang="sv-SE" baseline="0" dirty="0" err="1" smtClean="0"/>
              <a:t>encourage</a:t>
            </a:r>
            <a:r>
              <a:rPr lang="sv-SE" baseline="0" dirty="0" smtClean="0"/>
              <a:t> </a:t>
            </a:r>
            <a:r>
              <a:rPr lang="sv-SE" baseline="0" dirty="0" err="1" smtClean="0"/>
              <a:t>newsrooms</a:t>
            </a:r>
            <a:r>
              <a:rPr lang="sv-SE" baseline="0" dirty="0" smtClean="0"/>
              <a:t> to </a:t>
            </a:r>
            <a:r>
              <a:rPr lang="sv-SE" baseline="0" dirty="0" err="1" smtClean="0"/>
              <a:t>open</a:t>
            </a:r>
            <a:r>
              <a:rPr lang="sv-SE" baseline="0" dirty="0" smtClean="0"/>
              <a:t> a </a:t>
            </a:r>
            <a:r>
              <a:rPr lang="sv-SE" baseline="0" dirty="0" err="1" smtClean="0"/>
              <a:t>comments</a:t>
            </a:r>
            <a:r>
              <a:rPr lang="sv-SE" baseline="0" dirty="0" smtClean="0"/>
              <a:t> </a:t>
            </a:r>
            <a:r>
              <a:rPr lang="sv-SE" baseline="0" dirty="0" err="1" smtClean="0"/>
              <a:t>section</a:t>
            </a:r>
            <a:r>
              <a:rPr lang="sv-SE" baseline="0" dirty="0" smtClean="0"/>
              <a:t> for </a:t>
            </a:r>
            <a:r>
              <a:rPr lang="sv-SE" baseline="0" dirty="0" err="1" smtClean="0"/>
              <a:t>each</a:t>
            </a:r>
            <a:r>
              <a:rPr lang="sv-SE" baseline="0" dirty="0" smtClean="0"/>
              <a:t> </a:t>
            </a:r>
            <a:r>
              <a:rPr lang="sv-SE" baseline="0" dirty="0" err="1" smtClean="0"/>
              <a:t>piece</a:t>
            </a:r>
            <a:r>
              <a:rPr lang="sv-SE" baseline="0" dirty="0" smtClean="0"/>
              <a:t> of press material </a:t>
            </a:r>
            <a:r>
              <a:rPr lang="sv-SE" baseline="0" dirty="0" err="1" smtClean="0"/>
              <a:t>uploaded</a:t>
            </a:r>
            <a:r>
              <a:rPr lang="sv-SE" baseline="0" dirty="0" smtClean="0"/>
              <a:t>, </a:t>
            </a:r>
            <a:r>
              <a:rPr lang="sv-SE" baseline="0" dirty="0" err="1" smtClean="0"/>
              <a:t>especially</a:t>
            </a:r>
            <a:r>
              <a:rPr lang="sv-SE" baseline="0" dirty="0" smtClean="0"/>
              <a:t> news releases or </a:t>
            </a:r>
            <a:r>
              <a:rPr lang="sv-SE" baseline="0" dirty="0" err="1" smtClean="0"/>
              <a:t>articles</a:t>
            </a:r>
            <a:r>
              <a:rPr lang="sv-SE" baseline="0" dirty="0" smtClean="0"/>
              <a:t>. </a:t>
            </a:r>
          </a:p>
          <a:p>
            <a:endParaRPr lang="sv-SE" baseline="0" dirty="0" smtClean="0"/>
          </a:p>
          <a:p>
            <a:r>
              <a:rPr lang="sv-SE" baseline="0" dirty="0" err="1" smtClean="0"/>
              <a:t>Even</a:t>
            </a:r>
            <a:r>
              <a:rPr lang="sv-SE" baseline="0" dirty="0" smtClean="0"/>
              <a:t> </a:t>
            </a:r>
            <a:r>
              <a:rPr lang="sv-SE" baseline="0" dirty="0" err="1" smtClean="0"/>
              <a:t>if</a:t>
            </a:r>
            <a:r>
              <a:rPr lang="sv-SE" baseline="0" dirty="0" smtClean="0"/>
              <a:t> you get negative </a:t>
            </a:r>
            <a:r>
              <a:rPr lang="sv-SE" baseline="0" dirty="0" err="1" smtClean="0"/>
              <a:t>comments</a:t>
            </a:r>
            <a:r>
              <a:rPr lang="sv-SE" baseline="0" dirty="0" smtClean="0"/>
              <a:t>, a </a:t>
            </a:r>
            <a:r>
              <a:rPr lang="sv-SE" baseline="0" dirty="0" err="1" smtClean="0"/>
              <a:t>comments</a:t>
            </a:r>
            <a:r>
              <a:rPr lang="sv-SE" baseline="0" dirty="0" smtClean="0"/>
              <a:t> </a:t>
            </a:r>
            <a:r>
              <a:rPr lang="sv-SE" baseline="0" dirty="0" err="1" smtClean="0"/>
              <a:t>field</a:t>
            </a:r>
            <a:r>
              <a:rPr lang="sv-SE" baseline="0" dirty="0" smtClean="0"/>
              <a:t> </a:t>
            </a:r>
            <a:r>
              <a:rPr lang="sv-SE" baseline="0" dirty="0" err="1" smtClean="0"/>
              <a:t>allows</a:t>
            </a:r>
            <a:r>
              <a:rPr lang="sv-SE" baseline="0" dirty="0" smtClean="0"/>
              <a:t> you to </a:t>
            </a:r>
            <a:r>
              <a:rPr lang="sv-SE" baseline="0" dirty="0" err="1" smtClean="0"/>
              <a:t>interact</a:t>
            </a:r>
            <a:r>
              <a:rPr lang="sv-SE" baseline="0" dirty="0" smtClean="0"/>
              <a:t> with your </a:t>
            </a:r>
            <a:r>
              <a:rPr lang="sv-SE" baseline="0" dirty="0" err="1" smtClean="0"/>
              <a:t>visitors</a:t>
            </a:r>
            <a:r>
              <a:rPr lang="sv-SE" baseline="0" dirty="0" smtClean="0"/>
              <a:t> </a:t>
            </a:r>
            <a:r>
              <a:rPr lang="sv-SE" baseline="0" dirty="0" err="1" smtClean="0"/>
              <a:t>directly</a:t>
            </a:r>
            <a:r>
              <a:rPr lang="sv-SE" baseline="0" dirty="0" smtClean="0"/>
              <a:t> in your </a:t>
            </a:r>
            <a:r>
              <a:rPr lang="sv-SE" baseline="0" dirty="0" err="1" smtClean="0"/>
              <a:t>newsroom</a:t>
            </a:r>
            <a:r>
              <a:rPr lang="sv-SE" baseline="0" dirty="0" smtClean="0"/>
              <a:t>, </a:t>
            </a:r>
            <a:r>
              <a:rPr lang="sv-SE" baseline="0" dirty="0" err="1" smtClean="0"/>
              <a:t>developing</a:t>
            </a:r>
            <a:r>
              <a:rPr lang="sv-SE" baseline="0" dirty="0" smtClean="0"/>
              <a:t> a story </a:t>
            </a:r>
            <a:r>
              <a:rPr lang="sv-SE" baseline="0" dirty="0" err="1" smtClean="0"/>
              <a:t>further</a:t>
            </a:r>
            <a:r>
              <a:rPr lang="sv-SE" baseline="0" dirty="0" smtClean="0"/>
              <a:t> and </a:t>
            </a:r>
            <a:r>
              <a:rPr lang="sv-SE" baseline="0" dirty="0" err="1" smtClean="0"/>
              <a:t>sharing</a:t>
            </a:r>
            <a:r>
              <a:rPr lang="sv-SE" baseline="0" dirty="0" smtClean="0"/>
              <a:t> it </a:t>
            </a:r>
            <a:r>
              <a:rPr lang="sv-SE" baseline="0" dirty="0" err="1" smtClean="0"/>
              <a:t>publicly</a:t>
            </a:r>
            <a:r>
              <a:rPr lang="sv-SE" baseline="0" dirty="0" smtClean="0"/>
              <a:t> and </a:t>
            </a:r>
            <a:r>
              <a:rPr lang="sv-SE" baseline="0" dirty="0" err="1" smtClean="0"/>
              <a:t>instantly</a:t>
            </a:r>
            <a:r>
              <a:rPr lang="sv-SE" baseline="0" dirty="0" smtClean="0"/>
              <a:t>. The best </a:t>
            </a:r>
            <a:r>
              <a:rPr lang="sv-SE" baseline="0" dirty="0" err="1" smtClean="0"/>
              <a:t>ambassador</a:t>
            </a:r>
            <a:r>
              <a:rPr lang="sv-SE" baseline="0" dirty="0" smtClean="0"/>
              <a:t> you </a:t>
            </a:r>
            <a:r>
              <a:rPr lang="sv-SE" baseline="0" dirty="0" err="1" smtClean="0"/>
              <a:t>can</a:t>
            </a:r>
            <a:r>
              <a:rPr lang="sv-SE" baseline="0" dirty="0" smtClean="0"/>
              <a:t> get is a </a:t>
            </a:r>
            <a:r>
              <a:rPr lang="sv-SE" baseline="0" dirty="0" err="1" smtClean="0"/>
              <a:t>disappointed</a:t>
            </a:r>
            <a:r>
              <a:rPr lang="sv-SE" baseline="0" dirty="0" smtClean="0"/>
              <a:t> </a:t>
            </a:r>
            <a:r>
              <a:rPr lang="sv-SE" baseline="0" dirty="0" err="1" smtClean="0"/>
              <a:t>customer</a:t>
            </a:r>
            <a:r>
              <a:rPr lang="sv-SE" baseline="0" dirty="0" smtClean="0"/>
              <a:t> that you </a:t>
            </a:r>
            <a:r>
              <a:rPr lang="sv-SE" baseline="0" dirty="0" err="1" smtClean="0"/>
              <a:t>turned</a:t>
            </a:r>
            <a:r>
              <a:rPr lang="sv-SE" baseline="0" dirty="0" smtClean="0"/>
              <a:t> </a:t>
            </a:r>
            <a:r>
              <a:rPr lang="sv-SE" baseline="0" dirty="0" err="1" smtClean="0"/>
              <a:t>into</a:t>
            </a:r>
            <a:r>
              <a:rPr lang="sv-SE" baseline="0" dirty="0" smtClean="0"/>
              <a:t> a happy </a:t>
            </a:r>
            <a:r>
              <a:rPr lang="sv-SE" baseline="0" dirty="0" err="1" smtClean="0"/>
              <a:t>one</a:t>
            </a:r>
            <a:r>
              <a:rPr lang="sv-SE" baseline="0" dirty="0" smtClean="0"/>
              <a:t>, </a:t>
            </a:r>
            <a:r>
              <a:rPr lang="sv-SE" baseline="0" dirty="0" err="1" smtClean="0"/>
              <a:t>publicly</a:t>
            </a:r>
            <a:r>
              <a:rPr lang="sv-SE" baseline="0" dirty="0" smtClean="0"/>
              <a:t>!</a:t>
            </a:r>
            <a:endParaRPr lang="sv-SE" dirty="0" smtClean="0"/>
          </a:p>
          <a:p>
            <a:endParaRPr lang="sv-SE" dirty="0" smtClean="0"/>
          </a:p>
          <a:p>
            <a:r>
              <a:rPr lang="sv-SE" dirty="0" err="1" smtClean="0"/>
              <a:t>Example</a:t>
            </a:r>
            <a:r>
              <a:rPr lang="sv-SE" dirty="0" smtClean="0"/>
              <a:t>: http://www.scanianewsroom.com/2011/05/27/scania-fuel-efficiency-duel-mission-accomplished/#comments</a:t>
            </a:r>
          </a:p>
          <a:p>
            <a:r>
              <a:rPr lang="sv-SE" dirty="0" err="1" smtClean="0"/>
              <a:t>Fault</a:t>
            </a:r>
            <a:r>
              <a:rPr lang="sv-SE" dirty="0" smtClean="0"/>
              <a:t>: Scania </a:t>
            </a:r>
            <a:r>
              <a:rPr lang="sv-SE" dirty="0" err="1" smtClean="0"/>
              <a:t>never</a:t>
            </a:r>
            <a:r>
              <a:rPr lang="sv-SE" dirty="0" smtClean="0"/>
              <a:t> replies to the </a:t>
            </a:r>
            <a:r>
              <a:rPr lang="sv-SE" dirty="0" err="1" smtClean="0"/>
              <a:t>comments</a:t>
            </a:r>
            <a:r>
              <a:rPr lang="sv-SE" dirty="0" smtClean="0"/>
              <a:t> </a:t>
            </a:r>
            <a:r>
              <a:rPr lang="sv-SE" dirty="0" err="1" smtClean="0"/>
              <a:t>written</a:t>
            </a:r>
            <a:r>
              <a:rPr lang="sv-SE" dirty="0" smtClean="0"/>
              <a:t> by the </a:t>
            </a:r>
            <a:r>
              <a:rPr lang="sv-SE" dirty="0" err="1" smtClean="0"/>
              <a:t>visitors</a:t>
            </a:r>
            <a:r>
              <a:rPr lang="sv-SE" baseline="0" dirty="0" smtClean="0"/>
              <a:t> (</a:t>
            </a:r>
            <a:r>
              <a:rPr lang="sv-SE" baseline="0" dirty="0" err="1" smtClean="0"/>
              <a:t>which</a:t>
            </a:r>
            <a:r>
              <a:rPr lang="sv-SE" baseline="0" dirty="0" smtClean="0"/>
              <a:t> are </a:t>
            </a:r>
            <a:r>
              <a:rPr lang="sv-SE" baseline="0" dirty="0" err="1" smtClean="0"/>
              <a:t>made</a:t>
            </a:r>
            <a:r>
              <a:rPr lang="sv-SE" baseline="0" dirty="0" smtClean="0"/>
              <a:t> up of </a:t>
            </a:r>
            <a:r>
              <a:rPr lang="sv-SE" baseline="0" dirty="0" err="1" smtClean="0"/>
              <a:t>external</a:t>
            </a:r>
            <a:r>
              <a:rPr lang="sv-SE" baseline="0" dirty="0" smtClean="0"/>
              <a:t> </a:t>
            </a:r>
            <a:r>
              <a:rPr lang="sv-SE" baseline="0" dirty="0" err="1" smtClean="0"/>
              <a:t>audiences</a:t>
            </a:r>
            <a:r>
              <a:rPr lang="sv-SE" baseline="0" dirty="0" smtClean="0"/>
              <a:t> as </a:t>
            </a:r>
            <a:r>
              <a:rPr lang="sv-SE" baseline="0" dirty="0" err="1" smtClean="0"/>
              <a:t>well</a:t>
            </a:r>
            <a:r>
              <a:rPr lang="sv-SE" baseline="0" dirty="0" smtClean="0"/>
              <a:t> as </a:t>
            </a:r>
            <a:r>
              <a:rPr lang="sv-SE" baseline="0" dirty="0" err="1" smtClean="0"/>
              <a:t>their</a:t>
            </a:r>
            <a:r>
              <a:rPr lang="sv-SE" baseline="0" dirty="0" smtClean="0"/>
              <a:t> </a:t>
            </a:r>
            <a:r>
              <a:rPr lang="sv-SE" baseline="0" dirty="0" err="1" smtClean="0"/>
              <a:t>own</a:t>
            </a:r>
            <a:r>
              <a:rPr lang="sv-SE" baseline="0" dirty="0" smtClean="0"/>
              <a:t> </a:t>
            </a:r>
            <a:r>
              <a:rPr lang="sv-SE" baseline="0" dirty="0" err="1" smtClean="0"/>
              <a:t>employees</a:t>
            </a:r>
            <a:r>
              <a:rPr lang="sv-SE" baseline="0" dirty="0" smtClean="0"/>
              <a:t> from </a:t>
            </a:r>
            <a:r>
              <a:rPr lang="sv-SE" baseline="0" dirty="0" err="1" smtClean="0"/>
              <a:t>literally</a:t>
            </a:r>
            <a:r>
              <a:rPr lang="sv-SE" baseline="0" dirty="0" smtClean="0"/>
              <a:t> </a:t>
            </a:r>
            <a:r>
              <a:rPr lang="sv-SE" baseline="0" dirty="0" err="1" smtClean="0"/>
              <a:t>around</a:t>
            </a:r>
            <a:r>
              <a:rPr lang="sv-SE" baseline="0" dirty="0" smtClean="0"/>
              <a:t> the world)</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Give</a:t>
            </a:r>
            <a:r>
              <a:rPr lang="sv-SE" dirty="0" smtClean="0"/>
              <a:t> your brand or </a:t>
            </a:r>
            <a:r>
              <a:rPr lang="sv-SE" dirty="0" err="1" smtClean="0"/>
              <a:t>company</a:t>
            </a:r>
            <a:r>
              <a:rPr lang="sv-SE" dirty="0" smtClean="0"/>
              <a:t> a face. Or </a:t>
            </a:r>
            <a:r>
              <a:rPr lang="sv-SE" dirty="0" err="1" smtClean="0"/>
              <a:t>maybe</a:t>
            </a:r>
            <a:r>
              <a:rPr lang="sv-SE" dirty="0" smtClean="0"/>
              <a:t> </a:t>
            </a:r>
            <a:r>
              <a:rPr lang="sv-SE" dirty="0" err="1" smtClean="0"/>
              <a:t>even</a:t>
            </a:r>
            <a:r>
              <a:rPr lang="sv-SE" dirty="0" smtClean="0"/>
              <a:t> 30 </a:t>
            </a:r>
            <a:r>
              <a:rPr lang="sv-SE" dirty="0" err="1" smtClean="0"/>
              <a:t>faces</a:t>
            </a:r>
            <a:r>
              <a:rPr lang="sv-SE" dirty="0" smtClean="0"/>
              <a:t>. The </a:t>
            </a:r>
            <a:r>
              <a:rPr lang="sv-SE" dirty="0" err="1" smtClean="0"/>
              <a:t>traditional</a:t>
            </a:r>
            <a:r>
              <a:rPr lang="sv-SE" baseline="0" dirty="0" smtClean="0"/>
              <a:t> </a:t>
            </a:r>
            <a:r>
              <a:rPr lang="sv-SE" baseline="0" dirty="0" err="1" smtClean="0"/>
              <a:t>pressroom</a:t>
            </a:r>
            <a:r>
              <a:rPr lang="sv-SE" baseline="0" dirty="0" smtClean="0"/>
              <a:t> </a:t>
            </a:r>
            <a:r>
              <a:rPr lang="sv-SE" baseline="0" dirty="0" err="1" smtClean="0"/>
              <a:t>might</a:t>
            </a:r>
            <a:r>
              <a:rPr lang="sv-SE" baseline="0" dirty="0" smtClean="0"/>
              <a:t> </a:t>
            </a:r>
            <a:r>
              <a:rPr lang="sv-SE" baseline="0" dirty="0" err="1" smtClean="0"/>
              <a:t>only</a:t>
            </a:r>
            <a:r>
              <a:rPr lang="sv-SE" baseline="0" dirty="0" smtClean="0"/>
              <a:t> feature </a:t>
            </a:r>
            <a:r>
              <a:rPr lang="sv-SE" baseline="0" dirty="0" err="1" smtClean="0"/>
              <a:t>one</a:t>
            </a:r>
            <a:r>
              <a:rPr lang="sv-SE" baseline="0" dirty="0" smtClean="0"/>
              <a:t> or </a:t>
            </a:r>
            <a:r>
              <a:rPr lang="sv-SE" baseline="0" dirty="0" err="1" smtClean="0"/>
              <a:t>two</a:t>
            </a:r>
            <a:r>
              <a:rPr lang="sv-SE" baseline="0" dirty="0" smtClean="0"/>
              <a:t> </a:t>
            </a:r>
            <a:r>
              <a:rPr lang="sv-SE" baseline="0" dirty="0" err="1" smtClean="0"/>
              <a:t>contact</a:t>
            </a:r>
            <a:r>
              <a:rPr lang="sv-SE" baseline="0" dirty="0" smtClean="0"/>
              <a:t> persons for a journalist to </a:t>
            </a:r>
            <a:r>
              <a:rPr lang="sv-SE" baseline="0" dirty="0" err="1" smtClean="0"/>
              <a:t>reach</a:t>
            </a:r>
            <a:r>
              <a:rPr lang="sv-SE" baseline="0" dirty="0" smtClean="0"/>
              <a:t> (</a:t>
            </a:r>
            <a:r>
              <a:rPr lang="sv-SE" baseline="0" dirty="0" err="1" smtClean="0"/>
              <a:t>usually</a:t>
            </a:r>
            <a:r>
              <a:rPr lang="sv-SE" baseline="0" dirty="0" smtClean="0"/>
              <a:t> the PR Manager and the CEO). </a:t>
            </a:r>
            <a:r>
              <a:rPr lang="sv-SE" baseline="0" dirty="0" err="1" smtClean="0"/>
              <a:t>But</a:t>
            </a:r>
            <a:r>
              <a:rPr lang="sv-SE" baseline="0" dirty="0" smtClean="0"/>
              <a:t> </a:t>
            </a:r>
            <a:r>
              <a:rPr lang="sv-SE" baseline="0" dirty="0" err="1" smtClean="0"/>
              <a:t>perhaps</a:t>
            </a:r>
            <a:r>
              <a:rPr lang="sv-SE" baseline="0" dirty="0" smtClean="0"/>
              <a:t> </a:t>
            </a:r>
            <a:r>
              <a:rPr lang="sv-SE" baseline="0" dirty="0" err="1" smtClean="0"/>
              <a:t>they</a:t>
            </a:r>
            <a:r>
              <a:rPr lang="sv-SE" baseline="0" dirty="0" smtClean="0"/>
              <a:t> are not the right </a:t>
            </a:r>
            <a:r>
              <a:rPr lang="sv-SE" baseline="0" dirty="0" err="1" smtClean="0"/>
              <a:t>people</a:t>
            </a:r>
            <a:r>
              <a:rPr lang="sv-SE" baseline="0" dirty="0" smtClean="0"/>
              <a:t> to </a:t>
            </a:r>
            <a:r>
              <a:rPr lang="sv-SE" baseline="0" dirty="0" err="1" smtClean="0"/>
              <a:t>contact</a:t>
            </a:r>
            <a:r>
              <a:rPr lang="sv-SE" baseline="0" dirty="0" smtClean="0"/>
              <a:t> for a </a:t>
            </a:r>
            <a:r>
              <a:rPr lang="sv-SE" baseline="0" dirty="0" err="1" smtClean="0"/>
              <a:t>particular</a:t>
            </a:r>
            <a:r>
              <a:rPr lang="sv-SE" baseline="0" dirty="0" smtClean="0"/>
              <a:t> story. </a:t>
            </a:r>
          </a:p>
          <a:p>
            <a:endParaRPr lang="sv-SE" baseline="0" dirty="0" smtClean="0"/>
          </a:p>
          <a:p>
            <a:r>
              <a:rPr lang="sv-SE" baseline="0" dirty="0" err="1" smtClean="0"/>
              <a:t>Turn</a:t>
            </a:r>
            <a:r>
              <a:rPr lang="sv-SE" baseline="0" dirty="0" smtClean="0"/>
              <a:t> the </a:t>
            </a:r>
            <a:r>
              <a:rPr lang="sv-SE" baseline="0" dirty="0" err="1" smtClean="0"/>
              <a:t>contact</a:t>
            </a:r>
            <a:r>
              <a:rPr lang="sv-SE" baseline="0" dirty="0" smtClean="0"/>
              <a:t> pages to personal online business </a:t>
            </a:r>
            <a:r>
              <a:rPr lang="sv-SE" baseline="0" dirty="0" err="1" smtClean="0"/>
              <a:t>cards</a:t>
            </a:r>
            <a:r>
              <a:rPr lang="sv-SE" baseline="0" dirty="0" smtClean="0"/>
              <a:t> for the </a:t>
            </a:r>
            <a:r>
              <a:rPr lang="sv-SE" baseline="0" dirty="0" err="1" smtClean="0"/>
              <a:t>individuals</a:t>
            </a:r>
            <a:r>
              <a:rPr lang="sv-SE" baseline="0" dirty="0" smtClean="0"/>
              <a:t> that make up your </a:t>
            </a:r>
            <a:r>
              <a:rPr lang="sv-SE" baseline="0" dirty="0" err="1" smtClean="0"/>
              <a:t>company</a:t>
            </a:r>
            <a:r>
              <a:rPr lang="sv-SE" baseline="0" dirty="0" smtClean="0"/>
              <a:t>, that are an </a:t>
            </a:r>
            <a:r>
              <a:rPr lang="sv-SE" baseline="0" dirty="0" err="1" smtClean="0"/>
              <a:t>important</a:t>
            </a:r>
            <a:r>
              <a:rPr lang="sv-SE" baseline="0" dirty="0" smtClean="0"/>
              <a:t> part of </a:t>
            </a:r>
            <a:r>
              <a:rPr lang="sv-SE" baseline="0" dirty="0" err="1" smtClean="0"/>
              <a:t>what</a:t>
            </a:r>
            <a:r>
              <a:rPr lang="sv-SE" baseline="0" dirty="0" smtClean="0"/>
              <a:t> makes your brand </a:t>
            </a:r>
            <a:r>
              <a:rPr lang="sv-SE" baseline="0" dirty="0" err="1" smtClean="0"/>
              <a:t>what</a:t>
            </a:r>
            <a:r>
              <a:rPr lang="sv-SE" baseline="0" dirty="0" smtClean="0"/>
              <a:t> it is. Display </a:t>
            </a:r>
            <a:r>
              <a:rPr lang="sv-SE" baseline="0" dirty="0" err="1" smtClean="0"/>
              <a:t>portraits</a:t>
            </a:r>
            <a:r>
              <a:rPr lang="sv-SE" baseline="0" dirty="0" smtClean="0"/>
              <a:t>, </a:t>
            </a:r>
            <a:r>
              <a:rPr lang="sv-SE" baseline="0" dirty="0" err="1" smtClean="0"/>
              <a:t>add</a:t>
            </a:r>
            <a:r>
              <a:rPr lang="sv-SE" baseline="0" dirty="0" smtClean="0"/>
              <a:t> </a:t>
            </a:r>
            <a:r>
              <a:rPr lang="sv-SE" baseline="0" dirty="0" err="1" smtClean="0"/>
              <a:t>short</a:t>
            </a:r>
            <a:r>
              <a:rPr lang="sv-SE" baseline="0" dirty="0" smtClean="0"/>
              <a:t> personal bios, </a:t>
            </a:r>
            <a:r>
              <a:rPr lang="sv-SE" baseline="0" dirty="0" err="1" smtClean="0"/>
              <a:t>link</a:t>
            </a:r>
            <a:r>
              <a:rPr lang="sv-SE" baseline="0" dirty="0" smtClean="0"/>
              <a:t> to </a:t>
            </a:r>
            <a:r>
              <a:rPr lang="sv-SE" baseline="0" dirty="0" err="1" smtClean="0"/>
              <a:t>Twitter</a:t>
            </a:r>
            <a:r>
              <a:rPr lang="sv-SE" baseline="0" dirty="0" smtClean="0"/>
              <a:t>, </a:t>
            </a:r>
            <a:r>
              <a:rPr lang="sv-SE" baseline="0" dirty="0" err="1" smtClean="0"/>
              <a:t>LinkedIn</a:t>
            </a:r>
            <a:r>
              <a:rPr lang="sv-SE" baseline="0" dirty="0" smtClean="0"/>
              <a:t>, or </a:t>
            </a:r>
            <a:r>
              <a:rPr lang="sv-SE" baseline="0" dirty="0" err="1" smtClean="0"/>
              <a:t>Facebook</a:t>
            </a:r>
            <a:r>
              <a:rPr lang="sv-SE" baseline="0" dirty="0" smtClean="0"/>
              <a:t> </a:t>
            </a:r>
            <a:r>
              <a:rPr lang="sv-SE" baseline="0" dirty="0" err="1" smtClean="0"/>
              <a:t>accouts</a:t>
            </a:r>
            <a:r>
              <a:rPr lang="sv-SE" baseline="0" dirty="0" smtClean="0"/>
              <a:t>, and </a:t>
            </a:r>
            <a:r>
              <a:rPr lang="sv-SE" baseline="0" dirty="0" err="1" smtClean="0"/>
              <a:t>describe</a:t>
            </a:r>
            <a:r>
              <a:rPr lang="sv-SE" baseline="0" dirty="0" smtClean="0"/>
              <a:t> the </a:t>
            </a:r>
            <a:r>
              <a:rPr lang="sv-SE" baseline="0" dirty="0" err="1" smtClean="0"/>
              <a:t>roles</a:t>
            </a:r>
            <a:r>
              <a:rPr lang="sv-SE" baseline="0" dirty="0" smtClean="0"/>
              <a:t> </a:t>
            </a:r>
            <a:r>
              <a:rPr lang="sv-SE" baseline="0" dirty="0" err="1" smtClean="0"/>
              <a:t>within</a:t>
            </a:r>
            <a:r>
              <a:rPr lang="sv-SE" baseline="0" dirty="0" smtClean="0"/>
              <a:t> the </a:t>
            </a:r>
            <a:r>
              <a:rPr lang="sv-SE" baseline="0" dirty="0" err="1" smtClean="0"/>
              <a:t>company</a:t>
            </a:r>
            <a:r>
              <a:rPr lang="sv-SE" baseline="0" dirty="0" smtClean="0"/>
              <a:t> for </a:t>
            </a:r>
            <a:r>
              <a:rPr lang="sv-SE" baseline="0" dirty="0" err="1" smtClean="0"/>
              <a:t>each</a:t>
            </a:r>
            <a:r>
              <a:rPr lang="sv-SE" baseline="0" dirty="0" smtClean="0"/>
              <a:t> person you </a:t>
            </a:r>
            <a:r>
              <a:rPr lang="sv-SE" baseline="0" dirty="0" err="1" smtClean="0"/>
              <a:t>choose</a:t>
            </a:r>
            <a:r>
              <a:rPr lang="sv-SE" baseline="0" dirty="0" smtClean="0"/>
              <a:t> to </a:t>
            </a:r>
            <a:r>
              <a:rPr lang="sv-SE" baseline="0" dirty="0" err="1" smtClean="0"/>
              <a:t>highlight</a:t>
            </a:r>
            <a:r>
              <a:rPr lang="sv-SE" baseline="0" dirty="0" smtClean="0"/>
              <a:t>. </a:t>
            </a:r>
            <a:endParaRPr lang="sv-SE" dirty="0" smtClean="0"/>
          </a:p>
          <a:p>
            <a:endParaRPr lang="sv-SE" dirty="0" smtClean="0"/>
          </a:p>
          <a:p>
            <a:r>
              <a:rPr lang="sv-SE" dirty="0" err="1" smtClean="0"/>
              <a:t>Examples</a:t>
            </a:r>
            <a:r>
              <a:rPr lang="sv-SE" dirty="0" smtClean="0"/>
              <a:t>: </a:t>
            </a:r>
            <a:r>
              <a:rPr lang="sv-SE" dirty="0" err="1" smtClean="0"/>
              <a:t>http://newsroom.sebgroup.com/en/Pages/Our-Experts</a:t>
            </a:r>
            <a:r>
              <a:rPr lang="sv-SE" dirty="0" smtClean="0"/>
              <a:t>/</a:t>
            </a:r>
          </a:p>
          <a:p>
            <a:r>
              <a:rPr lang="sv-SE" dirty="0" smtClean="0"/>
              <a:t>http://www.mynewsdesk.com/uk/pressroom/projectplace_international/contact_person/list</a:t>
            </a:r>
          </a:p>
          <a:p>
            <a:endParaRPr lang="sv-SE" dirty="0" smtClean="0"/>
          </a:p>
          <a:p>
            <a:r>
              <a:rPr lang="sv-SE" dirty="0" err="1" smtClean="0"/>
              <a:t>Faults</a:t>
            </a:r>
            <a:r>
              <a:rPr lang="sv-SE" dirty="0" smtClean="0"/>
              <a:t> of </a:t>
            </a:r>
            <a:r>
              <a:rPr lang="sv-SE" dirty="0" err="1" smtClean="0"/>
              <a:t>examples</a:t>
            </a:r>
            <a:r>
              <a:rPr lang="sv-SE" dirty="0" smtClean="0"/>
              <a:t> </a:t>
            </a:r>
            <a:r>
              <a:rPr lang="sv-SE" dirty="0" err="1" smtClean="0"/>
              <a:t>above</a:t>
            </a:r>
            <a:r>
              <a:rPr lang="sv-SE" dirty="0" smtClean="0"/>
              <a:t>: not personal</a:t>
            </a:r>
            <a:r>
              <a:rPr lang="sv-SE" baseline="0" dirty="0" smtClean="0"/>
              <a:t> </a:t>
            </a:r>
            <a:r>
              <a:rPr lang="sv-SE" baseline="0" dirty="0" err="1" smtClean="0"/>
              <a:t>enough</a:t>
            </a:r>
            <a:r>
              <a:rPr lang="sv-SE" baseline="0" dirty="0" smtClean="0"/>
              <a:t>, </a:t>
            </a:r>
            <a:r>
              <a:rPr lang="sv-SE" baseline="0" dirty="0" err="1" smtClean="0"/>
              <a:t>especially</a:t>
            </a:r>
            <a:r>
              <a:rPr lang="sv-SE" baseline="0" dirty="0" smtClean="0"/>
              <a:t> SEB is a bit </a:t>
            </a:r>
            <a:r>
              <a:rPr lang="sv-SE" baseline="0" dirty="0" err="1" smtClean="0"/>
              <a:t>staged</a:t>
            </a:r>
            <a:r>
              <a:rPr lang="sv-SE" baseline="0" dirty="0" smtClean="0"/>
              <a:t>. </a:t>
            </a:r>
            <a:r>
              <a:rPr lang="sv-SE" baseline="0" dirty="0" err="1" smtClean="0"/>
              <a:t>But</a:t>
            </a:r>
            <a:r>
              <a:rPr lang="sv-SE" baseline="0" dirty="0" smtClean="0"/>
              <a:t> </a:t>
            </a:r>
            <a:r>
              <a:rPr lang="sv-SE" baseline="0" dirty="0" err="1" smtClean="0"/>
              <a:t>definitely</a:t>
            </a:r>
            <a:r>
              <a:rPr lang="sv-SE" baseline="0" dirty="0" smtClean="0"/>
              <a:t> step in right </a:t>
            </a:r>
            <a:r>
              <a:rPr lang="sv-SE" baseline="0" dirty="0" err="1" smtClean="0"/>
              <a:t>direction</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0"/>
            <a:ext cx="9144000" cy="6239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descr="2. MND_distributmodel.ai"/>
          <p:cNvPicPr>
            <a:picLocks noChangeAspect="1"/>
          </p:cNvPicPr>
          <p:nvPr userDrawn="1"/>
        </p:nvPicPr>
        <p:blipFill>
          <a:blip r:embed="rId2"/>
          <a:srcRect l="3505" t="27823" b="19222"/>
          <a:stretch>
            <a:fillRect/>
          </a:stretch>
        </p:blipFill>
        <p:spPr>
          <a:xfrm>
            <a:off x="466586" y="498739"/>
            <a:ext cx="8220214" cy="3189240"/>
          </a:xfrm>
          <a:prstGeom prst="rect">
            <a:avLst/>
          </a:prstGeom>
          <a:effectLst>
            <a:outerShdw blurRad="50800" dist="38100" dir="2700000">
              <a:srgbClr val="000000">
                <a:alpha val="43000"/>
              </a:srgbClr>
            </a:outerShdw>
          </a:effectLst>
        </p:spPr>
      </p:pic>
      <p:sp>
        <p:nvSpPr>
          <p:cNvPr id="2" name="Rubrik 1"/>
          <p:cNvSpPr>
            <a:spLocks noGrp="1"/>
          </p:cNvSpPr>
          <p:nvPr>
            <p:ph type="ctrTitle" hasCustomPrompt="1"/>
          </p:nvPr>
        </p:nvSpPr>
        <p:spPr>
          <a:xfrm>
            <a:off x="449263" y="2774163"/>
            <a:ext cx="5335051" cy="2436501"/>
          </a:xfrm>
        </p:spPr>
        <p:txBody>
          <a:bodyPr/>
          <a:lstStyle>
            <a:lvl1pPr>
              <a:defRPr baseline="0">
                <a:solidFill>
                  <a:srgbClr val="D53D21"/>
                </a:solidFill>
              </a:defRPr>
            </a:lvl1pPr>
          </a:lstStyle>
          <a:p>
            <a:r>
              <a:rPr lang="sv-SE" dirty="0" smtClean="0"/>
              <a:t>CONTENT MARKETING</a:t>
            </a:r>
            <a:endParaRPr lang="sv-SE" dirty="0"/>
          </a:p>
        </p:txBody>
      </p:sp>
      <p:sp>
        <p:nvSpPr>
          <p:cNvPr id="3" name="Underrubrik 2"/>
          <p:cNvSpPr>
            <a:spLocks noGrp="1"/>
          </p:cNvSpPr>
          <p:nvPr>
            <p:ph type="subTitle" idx="1"/>
          </p:nvPr>
        </p:nvSpPr>
        <p:spPr>
          <a:xfrm>
            <a:off x="449263" y="5375943"/>
            <a:ext cx="5335051" cy="755260"/>
          </a:xfrm>
        </p:spPr>
        <p:txBody>
          <a:bodyPr anchor="t">
            <a:normAutofit/>
          </a:bodyPr>
          <a:lstStyle>
            <a:lvl1pPr marL="0" indent="0" algn="l">
              <a:spcAft>
                <a:spcPts val="0"/>
              </a:spcAft>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cxnSp>
        <p:nvCxnSpPr>
          <p:cNvPr id="8" name="Rak 7"/>
          <p:cNvCxnSpPr/>
          <p:nvPr userDrawn="1"/>
        </p:nvCxnSpPr>
        <p:spPr>
          <a:xfrm>
            <a:off x="574082" y="5273145"/>
            <a:ext cx="8112717"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9" name="Bildobjekt 8" descr="MND-CMYK_BLACK_RED_.eps"/>
          <p:cNvPicPr>
            <a:picLocks noChangeAspect="1"/>
          </p:cNvPicPr>
          <p:nvPr userDrawn="1"/>
        </p:nvPicPr>
        <p:blipFill>
          <a:blip r:embed="rId3"/>
          <a:stretch>
            <a:fillRect/>
          </a:stretch>
        </p:blipFill>
        <p:spPr>
          <a:xfrm>
            <a:off x="7145866" y="6356350"/>
            <a:ext cx="1540933" cy="233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pic>
        <p:nvPicPr>
          <p:cNvPr id="8" name="Bildobjekt 7"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sp>
        <p:nvSpPr>
          <p:cNvPr id="6" name="Platshållare för sidfot 5"/>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spcAft>
                <a:spcPts val="0"/>
              </a:spcAft>
              <a:buNone/>
              <a:defRPr sz="2100"/>
            </a:lvl1pPr>
            <a:lvl2pPr>
              <a:spcAft>
                <a:spcPts val="0"/>
              </a:spcAft>
              <a:buNone/>
              <a:defRPr sz="1800"/>
            </a:lvl2pPr>
            <a:lvl3pPr>
              <a:spcAft>
                <a:spcPts val="0"/>
              </a:spcAft>
              <a:buNone/>
              <a:defRPr sz="1800"/>
            </a:lvl3pPr>
            <a:lvl4pPr>
              <a:spcAft>
                <a:spcPts val="0"/>
              </a:spcAft>
              <a:buNone/>
              <a:defRPr sz="1800"/>
            </a:lvl4pPr>
            <a:lvl5pPr>
              <a:spcAft>
                <a:spcPts val="0"/>
              </a:spcAft>
              <a:buNone/>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bildnummer 6"/>
          <p:cNvSpPr>
            <a:spLocks noGrp="1"/>
          </p:cNvSpPr>
          <p:nvPr>
            <p:ph type="sldNum" sz="quarter" idx="12"/>
          </p:nvPr>
        </p:nvSpPr>
        <p:spPr/>
        <p:txBody>
          <a:bodyPr/>
          <a:lstStyle>
            <a:lvl1pPr algn="ctr">
              <a:defRPr/>
            </a:lvl1pPr>
          </a:lstStyle>
          <a:p>
            <a:fld id="{E4A5AC54-C32D-48E4-8791-AB5FE42E9FDE}" type="slidenum">
              <a:rPr lang="sv-SE" smtClean="0"/>
              <a:pPr/>
              <a:t>‹Nr.›</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8" name="Platshållare för sidfot 7"/>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90675"/>
            <a:ext cx="4040188" cy="639762"/>
          </a:xfrm>
        </p:spPr>
        <p:txBody>
          <a:bodyPr anchor="b">
            <a:noAutofit/>
          </a:bodyPr>
          <a:lstStyle>
            <a:lvl1pPr marL="0" indent="0">
              <a:buNone/>
              <a:defRPr sz="1800" b="1" cap="all">
                <a:solidFill>
                  <a:srgbClr val="D53D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230437"/>
            <a:ext cx="4040188" cy="378050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90675"/>
            <a:ext cx="4041775" cy="639762"/>
          </a:xfrm>
        </p:spPr>
        <p:txBody>
          <a:bodyPr anchor="b">
            <a:noAutofit/>
          </a:bodyPr>
          <a:lstStyle>
            <a:lvl1pPr marL="0" indent="0">
              <a:buNone/>
              <a:defRPr sz="1800" b="1" cap="all">
                <a:solidFill>
                  <a:srgbClr val="D53D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230437"/>
            <a:ext cx="4041775" cy="378050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bildnummer 8"/>
          <p:cNvSpPr>
            <a:spLocks noGrp="1"/>
          </p:cNvSpPr>
          <p:nvPr>
            <p:ph type="sldNum" sz="quarter" idx="12"/>
          </p:nvPr>
        </p:nvSpPr>
        <p:spPr/>
        <p:txBody>
          <a:bodyPr/>
          <a:lstStyle>
            <a:lvl1pPr algn="ctr">
              <a:defRPr/>
            </a:lvl1pPr>
          </a:lstStyle>
          <a:p>
            <a:fld id="{E4A5AC54-C32D-48E4-8791-AB5FE42E9FDE}" type="slidenum">
              <a:rPr lang="sv-SE" smtClean="0"/>
              <a:pPr/>
              <a:t>‹Nr.›</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6"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7"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
        <p:nvSpPr>
          <p:cNvPr id="8" name="Platshållare för bild 2"/>
          <p:cNvSpPr>
            <a:spLocks noGrp="1"/>
          </p:cNvSpPr>
          <p:nvPr>
            <p:ph type="pic" idx="1"/>
          </p:nvPr>
        </p:nvSpPr>
        <p:spPr>
          <a:xfrm>
            <a:off x="4810114" y="1590674"/>
            <a:ext cx="3876686" cy="44202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962025"/>
          </a:xfrm>
        </p:spPr>
        <p:txBody>
          <a:bodyPr anchor="b"/>
          <a:lstStyle>
            <a:lvl1pPr algn="l">
              <a:defRPr sz="2000" b="1"/>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1435100"/>
            <a:ext cx="5111750" cy="46910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8"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9"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0" name="Rektangel 9"/>
          <p:cNvSpPr/>
          <p:nvPr userDrawn="1"/>
        </p:nvSpPr>
        <p:spPr>
          <a:xfrm>
            <a:off x="0" y="0"/>
            <a:ext cx="9144000" cy="59935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792288" y="4800600"/>
            <a:ext cx="5486400" cy="566738"/>
          </a:xfrm>
        </p:spPr>
        <p:txBody>
          <a:bodyPr anchor="b">
            <a:noAutofit/>
          </a:bodyPr>
          <a:lstStyle>
            <a:lvl1pPr algn="ctr">
              <a:defRPr sz="1800" b="0"/>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8"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9"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8"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8"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pic>
        <p:nvPicPr>
          <p:cNvPr id="8" name="Bildobjekt 7" descr="MND-CMYK_BLACK_RED_.eps"/>
          <p:cNvPicPr>
            <a:picLocks noChangeAspect="1"/>
          </p:cNvPicPr>
          <p:nvPr userDrawn="1"/>
        </p:nvPicPr>
        <p:blipFill>
          <a:blip r:embed="rId3"/>
          <a:stretch>
            <a:fillRect/>
          </a:stretch>
        </p:blipFill>
        <p:spPr>
          <a:xfrm>
            <a:off x="7145866" y="6356350"/>
            <a:ext cx="1540933" cy="233475"/>
          </a:xfrm>
          <a:prstGeom prst="rect">
            <a:avLst/>
          </a:prstGeom>
        </p:spPr>
      </p:pic>
      <p:sp>
        <p:nvSpPr>
          <p:cNvPr id="5" name="Platshållare för sidfot 4"/>
          <p:cNvSpPr>
            <a:spLocks noGrp="1"/>
          </p:cNvSpPr>
          <p:nvPr>
            <p:ph type="ftr" sz="quarter" idx="11"/>
          </p:nvPr>
        </p:nvSpPr>
        <p:spPr>
          <a:xfrm>
            <a:off x="449263" y="6356350"/>
            <a:ext cx="2682095" cy="365125"/>
          </a:xfrm>
        </p:spPr>
        <p:txBody>
          <a:bodyPr/>
          <a:lstStyle/>
          <a:p>
            <a:endParaRPr lang="sv-SE"/>
          </a:p>
        </p:txBody>
      </p:sp>
      <p:sp>
        <p:nvSpPr>
          <p:cNvPr id="6" name="Platshållare för bildnummer 5"/>
          <p:cNvSpPr>
            <a:spLocks noGrp="1"/>
          </p:cNvSpPr>
          <p:nvPr>
            <p:ph type="sldNum" sz="quarter" idx="12"/>
          </p:nvPr>
        </p:nvSpPr>
        <p:spPr/>
        <p:txBody>
          <a:bodyPr/>
          <a:lstStyle/>
          <a:p>
            <a:fld id="{E4A5AC54-C32D-48E4-8791-AB5FE42E9FDE}" type="slidenum">
              <a:rPr lang="sv-SE" smtClean="0"/>
              <a:pPr/>
              <a:t>‹Nr.›</a:t>
            </a:fld>
            <a:endParaRPr lang="sv-SE"/>
          </a:p>
        </p:txBody>
      </p:sp>
      <p:sp>
        <p:nvSpPr>
          <p:cNvPr id="9" name="Rubrik 1"/>
          <p:cNvSpPr>
            <a:spLocks noGrp="1"/>
          </p:cNvSpPr>
          <p:nvPr>
            <p:ph type="ctrTitle"/>
          </p:nvPr>
        </p:nvSpPr>
        <p:spPr>
          <a:xfrm>
            <a:off x="449263" y="3063379"/>
            <a:ext cx="5335051" cy="2436501"/>
          </a:xfrm>
        </p:spPr>
        <p:txBody>
          <a:bodyPr/>
          <a:lstStyle>
            <a:lvl1pPr>
              <a:defRPr b="1">
                <a:solidFill>
                  <a:srgbClr val="D53D21"/>
                </a:solidFill>
              </a:defRPr>
            </a:lvl1pPr>
          </a:lstStyle>
          <a:p>
            <a:r>
              <a:rPr lang="sv-SE" dirty="0" smtClean="0"/>
              <a:t>Klicka här för att ändra format</a:t>
            </a:r>
            <a:endParaRPr lang="sv-SE" dirty="0"/>
          </a:p>
        </p:txBody>
      </p:sp>
      <p:sp>
        <p:nvSpPr>
          <p:cNvPr id="10" name="Underrubrik 2"/>
          <p:cNvSpPr>
            <a:spLocks noGrp="1"/>
          </p:cNvSpPr>
          <p:nvPr>
            <p:ph type="subTitle" idx="1"/>
          </p:nvPr>
        </p:nvSpPr>
        <p:spPr>
          <a:xfrm>
            <a:off x="449263" y="5665159"/>
            <a:ext cx="5335051" cy="755260"/>
          </a:xfrm>
        </p:spPr>
        <p:txBody>
          <a:bodyPr anchor="t">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cxnSp>
        <p:nvCxnSpPr>
          <p:cNvPr id="11" name="Rak 10"/>
          <p:cNvCxnSpPr/>
          <p:nvPr userDrawn="1"/>
        </p:nvCxnSpPr>
        <p:spPr>
          <a:xfrm>
            <a:off x="574082" y="5562361"/>
            <a:ext cx="8112717"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457200" y="1600200"/>
            <a:ext cx="6697663" cy="432646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p:txBody>
          <a:bodyPr/>
          <a:lstStyle>
            <a:lvl1pPr algn="ctr">
              <a:defRPr/>
            </a:lvl1pPr>
          </a:lstStyle>
          <a:p>
            <a:fld id="{E4A5AC54-C32D-48E4-8791-AB5FE42E9FDE}" type="slidenum">
              <a:rPr lang="sv-SE" smtClean="0"/>
              <a:pPr/>
              <a:t>‹Nr.›</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7" name="Bildobjekt 6"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sp>
        <p:nvSpPr>
          <p:cNvPr id="5" name="Platshållare för sidfot 4"/>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199" y="1600200"/>
            <a:ext cx="6697663" cy="432646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p:txBody>
          <a:bodyPr/>
          <a:lstStyle>
            <a:lvl1pPr algn="ctr">
              <a:defRPr/>
            </a:lvl1pPr>
          </a:lstStyle>
          <a:p>
            <a:fld id="{E4A5AC54-C32D-48E4-8791-AB5FE42E9FDE}" type="slidenum">
              <a:rPr lang="sv-SE" smtClean="0"/>
              <a:pPr/>
              <a:t>‹Nr.›</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ktangel 3"/>
          <p:cNvSpPr/>
          <p:nvPr userDrawn="1"/>
        </p:nvSpPr>
        <p:spPr>
          <a:xfrm>
            <a:off x="0" y="0"/>
            <a:ext cx="9144000" cy="618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Bildobjekt 7" descr="BAKGRUND Powerpoint.png"/>
          <p:cNvPicPr>
            <a:picLocks noChangeAspect="1"/>
          </p:cNvPicPr>
          <p:nvPr userDrawn="1"/>
        </p:nvPicPr>
        <p:blipFill>
          <a:blip r:embed="rId2">
            <a:alphaModFix amt="40000"/>
          </a:blip>
          <a:srcRect b="9753"/>
          <a:stretch>
            <a:fillRect/>
          </a:stretch>
        </p:blipFill>
        <p:spPr>
          <a:xfrm>
            <a:off x="4668665" y="0"/>
            <a:ext cx="4475335" cy="6189133"/>
          </a:xfrm>
          <a:prstGeom prst="rect">
            <a:avLst/>
          </a:prstGeom>
          <a:noFill/>
        </p:spPr>
      </p:pic>
      <p:sp>
        <p:nvSpPr>
          <p:cNvPr id="7" name="Rubrik 1"/>
          <p:cNvSpPr>
            <a:spLocks noGrp="1"/>
          </p:cNvSpPr>
          <p:nvPr>
            <p:ph type="title"/>
          </p:nvPr>
        </p:nvSpPr>
        <p:spPr>
          <a:xfrm>
            <a:off x="711200" y="1704986"/>
            <a:ext cx="7823200" cy="3391816"/>
          </a:xfrm>
        </p:spPr>
        <p:txBody>
          <a:bodyPr anchor="ctr">
            <a:normAutofit/>
          </a:bodyPr>
          <a:lstStyle>
            <a:lvl1pPr algn="ctr">
              <a:defRPr sz="4400">
                <a:solidFill>
                  <a:srgbClr val="D53D21"/>
                </a:solidFill>
              </a:defRPr>
            </a:lvl1pPr>
          </a:lstStyle>
          <a:p>
            <a:r>
              <a:rPr lang="sv-SE" dirty="0" smtClean="0"/>
              <a:t>Klicka här för att ändra format</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ktangel 3"/>
          <p:cNvSpPr/>
          <p:nvPr userDrawn="1"/>
        </p:nvSpPr>
        <p:spPr>
          <a:xfrm>
            <a:off x="0" y="0"/>
            <a:ext cx="9144000" cy="614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ubrik 1"/>
          <p:cNvSpPr>
            <a:spLocks noGrp="1"/>
          </p:cNvSpPr>
          <p:nvPr>
            <p:ph type="title"/>
          </p:nvPr>
        </p:nvSpPr>
        <p:spPr>
          <a:xfrm>
            <a:off x="711200" y="1704986"/>
            <a:ext cx="7823200" cy="3391816"/>
          </a:xfrm>
        </p:spPr>
        <p:txBody>
          <a:bodyPr anchor="ctr">
            <a:normAutofit/>
          </a:bodyPr>
          <a:lstStyle>
            <a:lvl1pPr algn="ctr">
              <a:defRPr sz="4400">
                <a:solidFill>
                  <a:srgbClr val="D53D21"/>
                </a:solidFill>
              </a:defRPr>
            </a:lvl1pPr>
          </a:lstStyle>
          <a:p>
            <a:r>
              <a:rPr lang="sv-SE" dirty="0" smtClean="0"/>
              <a:t>Klicka här för att ändra format</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8" name="Rektangel 7"/>
          <p:cNvSpPr/>
          <p:nvPr userDrawn="1"/>
        </p:nvSpPr>
        <p:spPr>
          <a:xfrm>
            <a:off x="0" y="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latshållare för sidfot 5"/>
          <p:cNvSpPr>
            <a:spLocks noGrp="1"/>
          </p:cNvSpPr>
          <p:nvPr>
            <p:ph type="ftr" sz="quarter" idx="11"/>
          </p:nvPr>
        </p:nvSpPr>
        <p:spPr/>
        <p:txBody>
          <a:bodyPr/>
          <a:lstStyle/>
          <a:p>
            <a:endParaRPr lang="sv-SE" dirty="0"/>
          </a:p>
        </p:txBody>
      </p:sp>
      <p:sp>
        <p:nvSpPr>
          <p:cNvPr id="2" name="Rubrik 1"/>
          <p:cNvSpPr>
            <a:spLocks noGrp="1"/>
          </p:cNvSpPr>
          <p:nvPr>
            <p:ph type="title"/>
          </p:nvPr>
        </p:nvSpPr>
        <p:spPr>
          <a:xfrm>
            <a:off x="593725" y="2692400"/>
            <a:ext cx="4038600" cy="961495"/>
          </a:xfrm>
        </p:spPr>
        <p:txBody>
          <a:bodyPr anchor="ct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593725" y="4749799"/>
            <a:ext cx="4038600" cy="1176867"/>
          </a:xfrm>
        </p:spPr>
        <p:txBody>
          <a:bodyPr>
            <a:noAutofit/>
          </a:bodyPr>
          <a:lstStyle>
            <a:lvl1pPr>
              <a:buNone/>
              <a:defRPr sz="1600"/>
            </a:lvl1pPr>
            <a:lvl2pPr>
              <a:buNone/>
              <a:defRPr sz="1800"/>
            </a:lvl2pPr>
            <a:lvl3pPr>
              <a:buNone/>
              <a:defRPr sz="1800"/>
            </a:lvl3pPr>
            <a:lvl4pPr>
              <a:buNone/>
              <a:defRPr sz="1800"/>
            </a:lvl4pPr>
            <a:lvl5pPr>
              <a:buNone/>
              <a:defRPr sz="180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7" name="Platshållare för bildnummer 6"/>
          <p:cNvSpPr>
            <a:spLocks noGrp="1"/>
          </p:cNvSpPr>
          <p:nvPr>
            <p:ph type="sldNum" sz="quarter" idx="12"/>
          </p:nvPr>
        </p:nvSpPr>
        <p:spPr/>
        <p:txBody>
          <a:bodyPr/>
          <a:lstStyle>
            <a:lvl1pPr algn="ctr">
              <a:defRPr/>
            </a:lvl1pPr>
          </a:lstStyle>
          <a:p>
            <a:fld id="{E4A5AC54-C32D-48E4-8791-AB5FE42E9FDE}" type="slidenum">
              <a:rPr lang="sv-SE" smtClean="0"/>
              <a:pPr/>
              <a:t>‹Nr.›</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
        <p:nvSpPr>
          <p:cNvPr id="4" name="Rektangel 3"/>
          <p:cNvSpPr/>
          <p:nvPr userDrawn="1"/>
        </p:nvSpPr>
        <p:spPr>
          <a:xfrm>
            <a:off x="0" y="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sp>
        <p:nvSpPr>
          <p:cNvPr id="4" name="Rektangel 3"/>
          <p:cNvSpPr/>
          <p:nvPr userDrawn="1"/>
        </p:nvSpPr>
        <p:spPr>
          <a:xfrm>
            <a:off x="0" y="0"/>
            <a:ext cx="9144000" cy="610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961495"/>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32646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‹Nr.›</a:t>
            </a:fld>
            <a:endParaRPr lang="sv-SE" dirty="0"/>
          </a:p>
        </p:txBody>
      </p:sp>
      <p:pic>
        <p:nvPicPr>
          <p:cNvPr id="7" name="Bildobjekt 6" descr="MND-CMYK_BLACK_RED_.eps"/>
          <p:cNvPicPr>
            <a:picLocks noChangeAspect="1"/>
          </p:cNvPicPr>
          <p:nvPr/>
        </p:nvPicPr>
        <p:blipFill>
          <a:blip r:embed="rId18"/>
          <a:stretch>
            <a:fillRect/>
          </a:stretch>
        </p:blipFill>
        <p:spPr>
          <a:xfrm>
            <a:off x="7145866" y="6356350"/>
            <a:ext cx="1540933" cy="233475"/>
          </a:xfrm>
          <a:prstGeom prst="rect">
            <a:avLst/>
          </a:prstGeom>
        </p:spPr>
      </p:pic>
      <p:cxnSp>
        <p:nvCxnSpPr>
          <p:cNvPr id="9" name="Rak 8"/>
          <p:cNvCxnSpPr/>
          <p:nvPr/>
        </p:nvCxnSpPr>
        <p:spPr>
          <a:xfrm>
            <a:off x="457200" y="6197075"/>
            <a:ext cx="8229600"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3" name="Rak 12"/>
          <p:cNvCxnSpPr/>
          <p:nvPr/>
        </p:nvCxnSpPr>
        <p:spPr>
          <a:xfrm>
            <a:off x="457200" y="1346200"/>
            <a:ext cx="8229600"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2" r:id="rId5"/>
    <p:sldLayoutId id="2147483664" r:id="rId6"/>
    <p:sldLayoutId id="2147483652" r:id="rId7"/>
    <p:sldLayoutId id="2147483655" r:id="rId8"/>
    <p:sldLayoutId id="2147483663" r:id="rId9"/>
    <p:sldLayoutId id="2147483661" r:id="rId10"/>
    <p:sldLayoutId id="2147483653" r:id="rId11"/>
    <p:sldLayoutId id="2147483654" r:id="rId12"/>
    <p:sldLayoutId id="2147483656" r:id="rId13"/>
    <p:sldLayoutId id="2147483657" r:id="rId14"/>
    <p:sldLayoutId id="2147483658" r:id="rId15"/>
    <p:sldLayoutId id="2147483659" r:id="rId16"/>
  </p:sldLayoutIdLst>
  <p:txStyles>
    <p:titleStyle>
      <a:lvl1pPr algn="l" defTabSz="457200" rtl="0" eaLnBrk="1" latinLnBrk="0" hangingPunct="1">
        <a:spcBef>
          <a:spcPct val="0"/>
        </a:spcBef>
        <a:buNone/>
        <a:defRPr sz="2500" b="1" kern="1200" cap="all">
          <a:solidFill>
            <a:srgbClr val="D53D21"/>
          </a:solidFill>
          <a:latin typeface="Arial"/>
          <a:ea typeface="+mj-ea"/>
          <a:cs typeface="Arial"/>
        </a:defRPr>
      </a:lvl1pPr>
    </p:titleStyle>
    <p:bodyStyle>
      <a:lvl1pPr marL="342900" indent="-342900" algn="l" defTabSz="457200" rtl="0" eaLnBrk="1" latinLnBrk="0" hangingPunct="1">
        <a:spcBef>
          <a:spcPct val="20000"/>
        </a:spcBef>
        <a:buClr>
          <a:srgbClr val="333333"/>
        </a:buClr>
        <a:buFont typeface="Arial"/>
        <a:buChar char="•"/>
        <a:defRPr sz="2100" kern="1200">
          <a:solidFill>
            <a:srgbClr val="333333"/>
          </a:solidFill>
          <a:latin typeface="Arial"/>
          <a:ea typeface="+mn-ea"/>
          <a:cs typeface="Arial"/>
        </a:defRPr>
      </a:lvl1pPr>
      <a:lvl2pPr marL="742950" indent="-285750" algn="l" defTabSz="457200" rtl="0" eaLnBrk="1" latinLnBrk="0" hangingPunct="1">
        <a:spcBef>
          <a:spcPct val="20000"/>
        </a:spcBef>
        <a:buClr>
          <a:srgbClr val="333333"/>
        </a:buClr>
        <a:buFont typeface="Arial"/>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4pPr>
      <a:lvl5pPr marL="20574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4.png"/><Relationship Id="rId1" Type="http://schemas.microsoft.com/office/2007/relationships/media" Target="file://localhost/Users/Rooseboom/Desktop/newsroom%20ppt%20finland/Newsroom-finland_%20ny%20del%20alt.mov" TargetMode="External"/><Relationship Id="rId2" Type="http://schemas.openxmlformats.org/officeDocument/2006/relationships/video" Target="file://localhost/Users/Rooseboom/Desktop/newsroom%20ppt%20finland/Newsroom-finland_%20ny%20del%20alt.m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t.ly/journo1" TargetMode="External"/><Relationship Id="rId4" Type="http://schemas.openxmlformats.org/officeDocument/2006/relationships/hyperlink" Target="http://bit.ly/journo2" TargetMode="External"/><Relationship Id="rId5" Type="http://schemas.openxmlformats.org/officeDocument/2006/relationships/hyperlink" Target="http://bit.ly/whitepaper-smnr" TargetMode="External"/><Relationship Id="rId6" Type="http://schemas.openxmlformats.org/officeDocument/2006/relationships/hyperlink" Target="http://bit.ly/smnr-fi" TargetMode="External"/><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en-US" dirty="0"/>
          </a:p>
        </p:txBody>
      </p:sp>
      <p:sp>
        <p:nvSpPr>
          <p:cNvPr id="3" name="Underrubrik 2"/>
          <p:cNvSpPr>
            <a:spLocks noGrp="1"/>
          </p:cNvSpPr>
          <p:nvPr>
            <p:ph type="subTitle" idx="1"/>
          </p:nvPr>
        </p:nvSpPr>
        <p:spPr/>
        <p:txBody>
          <a:bodyPr/>
          <a:lstStyle/>
          <a:p>
            <a:endParaRPr lang="en-US"/>
          </a:p>
        </p:txBody>
      </p:sp>
      <p:pic>
        <p:nvPicPr>
          <p:cNvPr id="6" name="Newsroom-finland_ ny del alt.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1" y="0"/>
            <a:ext cx="9635067" cy="72263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Further</a:t>
            </a:r>
            <a:r>
              <a:rPr lang="sv-SE" dirty="0" smtClean="0"/>
              <a:t> Reading</a:t>
            </a:r>
            <a:endParaRPr lang="sv-SE" dirty="0"/>
          </a:p>
        </p:txBody>
      </p:sp>
      <p:sp>
        <p:nvSpPr>
          <p:cNvPr id="3" name="Platshållare för innehåll 2"/>
          <p:cNvSpPr>
            <a:spLocks noGrp="1"/>
          </p:cNvSpPr>
          <p:nvPr>
            <p:ph idx="1"/>
          </p:nvPr>
        </p:nvSpPr>
        <p:spPr/>
        <p:txBody>
          <a:bodyPr/>
          <a:lstStyle/>
          <a:p>
            <a:r>
              <a:rPr lang="sv-SE" dirty="0" smtClean="0">
                <a:hlinkClick r:id="rId3"/>
              </a:rPr>
              <a:t>http://bit.ly/journo1</a:t>
            </a:r>
            <a:endParaRPr lang="sv-SE" dirty="0" smtClean="0"/>
          </a:p>
          <a:p>
            <a:r>
              <a:rPr lang="sv-SE" dirty="0" smtClean="0">
                <a:hlinkClick r:id="rId4"/>
              </a:rPr>
              <a:t>http://bit.ly/journo2</a:t>
            </a:r>
            <a:r>
              <a:rPr lang="sv-SE" dirty="0" smtClean="0"/>
              <a:t> </a:t>
            </a:r>
          </a:p>
          <a:p>
            <a:r>
              <a:rPr lang="sv-SE" dirty="0" smtClean="0">
                <a:hlinkClick r:id="rId5"/>
              </a:rPr>
              <a:t>http://bit.ly/whitepaper-smnr</a:t>
            </a:r>
            <a:endParaRPr lang="sv-SE" dirty="0" smtClean="0"/>
          </a:p>
          <a:p>
            <a:r>
              <a:rPr lang="sv-SE" dirty="0" smtClean="0">
                <a:hlinkClick r:id="rId6"/>
              </a:rPr>
              <a:t>http://bit.ly/smnr-fi</a:t>
            </a:r>
            <a:r>
              <a:rPr lang="sv-SE" dirty="0" smtClean="0"/>
              <a:t> </a:t>
            </a:r>
          </a:p>
          <a:p>
            <a:endParaRPr lang="sv-SE" dirty="0" smtClean="0"/>
          </a:p>
          <a:p>
            <a:endParaRPr lang="sv-SE" dirty="0" smtClean="0"/>
          </a:p>
          <a:p>
            <a:endParaRPr lang="sv-SE" dirty="0"/>
          </a:p>
        </p:txBody>
      </p:sp>
      <p:pic>
        <p:nvPicPr>
          <p:cNvPr id="4" name="Bildobjekt 3" descr="10. Social-media-newsroom.png"/>
          <p:cNvPicPr>
            <a:picLocks noChangeAspect="1"/>
          </p:cNvPicPr>
          <p:nvPr/>
        </p:nvPicPr>
        <p:blipFill>
          <a:blip r:embed="rId7"/>
          <a:stretch>
            <a:fillRect/>
          </a:stretch>
        </p:blipFill>
        <p:spPr>
          <a:xfrm>
            <a:off x="4311780" y="1511853"/>
            <a:ext cx="4375020" cy="46603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The Social Media </a:t>
            </a:r>
            <a:r>
              <a:rPr lang="sv-SE" sz="2800" dirty="0" err="1" smtClean="0"/>
              <a:t>Newsroom</a:t>
            </a:r>
            <a:endParaRPr lang="sv-SE" dirty="0"/>
          </a:p>
        </p:txBody>
      </p:sp>
      <p:sp>
        <p:nvSpPr>
          <p:cNvPr id="3" name="Platshållare för innehåll 2"/>
          <p:cNvSpPr>
            <a:spLocks noGrp="1"/>
          </p:cNvSpPr>
          <p:nvPr>
            <p:ph idx="1"/>
          </p:nvPr>
        </p:nvSpPr>
        <p:spPr/>
        <p:txBody>
          <a:bodyPr/>
          <a:lstStyle/>
          <a:p>
            <a:r>
              <a:rPr lang="sv-SE" dirty="0" err="1" smtClean="0"/>
              <a:t>What</a:t>
            </a:r>
            <a:r>
              <a:rPr lang="sv-SE" dirty="0" smtClean="0"/>
              <a:t> is it?</a:t>
            </a:r>
          </a:p>
          <a:p>
            <a:endParaRPr lang="sv-SE" dirty="0" smtClean="0"/>
          </a:p>
        </p:txBody>
      </p:sp>
      <p:pic>
        <p:nvPicPr>
          <p:cNvPr id="12" name="Bildobjekt 11" descr="2a. cisco-general .png"/>
          <p:cNvPicPr>
            <a:picLocks noChangeAspect="1"/>
          </p:cNvPicPr>
          <p:nvPr/>
        </p:nvPicPr>
        <p:blipFill>
          <a:blip r:embed="rId3"/>
          <a:stretch>
            <a:fillRect/>
          </a:stretch>
        </p:blipFill>
        <p:spPr>
          <a:xfrm>
            <a:off x="914400" y="2334487"/>
            <a:ext cx="4538134" cy="3592180"/>
          </a:xfrm>
          <a:prstGeom prst="rect">
            <a:avLst/>
          </a:prstGeom>
        </p:spPr>
      </p:pic>
      <p:pic>
        <p:nvPicPr>
          <p:cNvPr id="13" name="Bildobjekt 12" descr="2b. Lufthansa (kopia).png"/>
          <p:cNvPicPr>
            <a:picLocks noChangeAspect="1"/>
          </p:cNvPicPr>
          <p:nvPr/>
        </p:nvPicPr>
        <p:blipFill>
          <a:blip r:embed="rId4"/>
          <a:stretch>
            <a:fillRect/>
          </a:stretch>
        </p:blipFill>
        <p:spPr>
          <a:xfrm>
            <a:off x="5808134" y="1600199"/>
            <a:ext cx="2459080" cy="4326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The Social Media Newsroom</a:t>
            </a:r>
            <a:endParaRPr lang="sv-SE" dirty="0"/>
          </a:p>
        </p:txBody>
      </p:sp>
      <p:sp>
        <p:nvSpPr>
          <p:cNvPr id="3" name="Platshållare för innehåll 2"/>
          <p:cNvSpPr>
            <a:spLocks noGrp="1"/>
          </p:cNvSpPr>
          <p:nvPr>
            <p:ph idx="1"/>
          </p:nvPr>
        </p:nvSpPr>
        <p:spPr/>
        <p:txBody>
          <a:bodyPr/>
          <a:lstStyle/>
          <a:p>
            <a:r>
              <a:rPr lang="sv-SE" dirty="0" err="1" smtClean="0"/>
              <a:t>Why</a:t>
            </a:r>
            <a:r>
              <a:rPr lang="sv-SE" dirty="0" smtClean="0"/>
              <a:t> </a:t>
            </a:r>
            <a:r>
              <a:rPr lang="sv-SE" dirty="0" err="1" smtClean="0"/>
              <a:t>do</a:t>
            </a:r>
            <a:r>
              <a:rPr lang="sv-SE" dirty="0" smtClean="0"/>
              <a:t> you </a:t>
            </a:r>
            <a:r>
              <a:rPr lang="sv-SE" dirty="0" err="1" smtClean="0"/>
              <a:t>need</a:t>
            </a:r>
            <a:r>
              <a:rPr lang="sv-SE" dirty="0" smtClean="0"/>
              <a:t> it?</a:t>
            </a:r>
          </a:p>
          <a:p>
            <a:endParaRPr lang="sv-SE" dirty="0" smtClean="0"/>
          </a:p>
          <a:p>
            <a:endParaRPr lang="en-US" dirty="0"/>
          </a:p>
        </p:txBody>
      </p:sp>
      <p:pic>
        <p:nvPicPr>
          <p:cNvPr id="4" name="Bildobjekt 3" descr="3. 93-percent.png"/>
          <p:cNvPicPr>
            <a:picLocks noChangeAspect="1"/>
          </p:cNvPicPr>
          <p:nvPr/>
        </p:nvPicPr>
        <p:blipFill>
          <a:blip r:embed="rId3"/>
          <a:stretch>
            <a:fillRect/>
          </a:stretch>
        </p:blipFill>
        <p:spPr>
          <a:xfrm>
            <a:off x="931334" y="2254070"/>
            <a:ext cx="6468534" cy="35517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What</a:t>
            </a:r>
            <a:r>
              <a:rPr lang="sv-SE" dirty="0" smtClean="0"/>
              <a:t> Do Your </a:t>
            </a:r>
            <a:r>
              <a:rPr lang="sv-SE" dirty="0" err="1" smtClean="0"/>
              <a:t>Visitors</a:t>
            </a:r>
            <a:r>
              <a:rPr lang="sv-SE" dirty="0" smtClean="0"/>
              <a:t> </a:t>
            </a:r>
            <a:r>
              <a:rPr lang="sv-SE" dirty="0" err="1" smtClean="0"/>
              <a:t>Think</a:t>
            </a:r>
            <a:r>
              <a:rPr lang="sv-SE" dirty="0" smtClean="0"/>
              <a:t>?</a:t>
            </a:r>
            <a:endParaRPr lang="sv-SE" dirty="0"/>
          </a:p>
        </p:txBody>
      </p:sp>
      <p:sp>
        <p:nvSpPr>
          <p:cNvPr id="3" name="Platshållare för innehåll 2"/>
          <p:cNvSpPr>
            <a:spLocks noGrp="1"/>
          </p:cNvSpPr>
          <p:nvPr>
            <p:ph idx="1"/>
          </p:nvPr>
        </p:nvSpPr>
        <p:spPr/>
        <p:txBody>
          <a:bodyPr/>
          <a:lstStyle/>
          <a:p>
            <a:r>
              <a:rPr lang="sv-SE" dirty="0" err="1" smtClean="0"/>
              <a:t>What</a:t>
            </a:r>
            <a:r>
              <a:rPr lang="sv-SE" dirty="0" smtClean="0"/>
              <a:t> </a:t>
            </a:r>
            <a:r>
              <a:rPr lang="sv-SE" dirty="0" err="1" smtClean="0"/>
              <a:t>do</a:t>
            </a:r>
            <a:r>
              <a:rPr lang="sv-SE" dirty="0" smtClean="0"/>
              <a:t> journalist </a:t>
            </a:r>
            <a:r>
              <a:rPr lang="sv-SE" dirty="0" err="1" smtClean="0"/>
              <a:t>really</a:t>
            </a:r>
            <a:r>
              <a:rPr lang="sv-SE" dirty="0" smtClean="0"/>
              <a:t> </a:t>
            </a:r>
            <a:r>
              <a:rPr lang="sv-SE" dirty="0" err="1" smtClean="0"/>
              <a:t>want</a:t>
            </a:r>
            <a:r>
              <a:rPr lang="sv-SE" dirty="0" smtClean="0"/>
              <a:t> from your </a:t>
            </a:r>
            <a:r>
              <a:rPr lang="sv-SE" dirty="0" err="1" smtClean="0"/>
              <a:t>newsroom</a:t>
            </a:r>
            <a:r>
              <a:rPr lang="sv-SE" dirty="0" smtClean="0"/>
              <a:t>?</a:t>
            </a:r>
          </a:p>
          <a:p>
            <a:endParaRPr lang="sv-SE" dirty="0" smtClean="0"/>
          </a:p>
          <a:p>
            <a:endParaRPr lang="sv-SE" dirty="0"/>
          </a:p>
        </p:txBody>
      </p:sp>
      <p:pic>
        <p:nvPicPr>
          <p:cNvPr id="5" name="Bildobjekt 4" descr="4. 97-percent.png"/>
          <p:cNvPicPr>
            <a:picLocks noChangeAspect="1"/>
          </p:cNvPicPr>
          <p:nvPr/>
        </p:nvPicPr>
        <p:blipFill>
          <a:blip r:embed="rId3"/>
          <a:stretch>
            <a:fillRect/>
          </a:stretch>
        </p:blipFill>
        <p:spPr>
          <a:xfrm>
            <a:off x="931332" y="2209215"/>
            <a:ext cx="7755467" cy="32755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Great </a:t>
            </a:r>
            <a:r>
              <a:rPr lang="sv-SE" dirty="0" err="1" smtClean="0"/>
              <a:t>Examples</a:t>
            </a:r>
            <a:endParaRPr lang="sv-SE" dirty="0"/>
          </a:p>
        </p:txBody>
      </p:sp>
      <p:sp>
        <p:nvSpPr>
          <p:cNvPr id="3" name="Platshållare för innehåll 2"/>
          <p:cNvSpPr>
            <a:spLocks noGrp="1"/>
          </p:cNvSpPr>
          <p:nvPr>
            <p:ph idx="1"/>
          </p:nvPr>
        </p:nvSpPr>
        <p:spPr/>
        <p:txBody>
          <a:bodyPr/>
          <a:lstStyle/>
          <a:p>
            <a:r>
              <a:rPr lang="sv-SE" dirty="0" err="1" smtClean="0"/>
              <a:t>Socialize</a:t>
            </a:r>
            <a:endParaRPr lang="sv-SE" dirty="0" smtClean="0"/>
          </a:p>
          <a:p>
            <a:endParaRPr lang="sv-SE" dirty="0" smtClean="0"/>
          </a:p>
          <a:p>
            <a:pPr>
              <a:buNone/>
            </a:pPr>
            <a:endParaRPr lang="sv-SE" dirty="0" smtClean="0"/>
          </a:p>
          <a:p>
            <a:endParaRPr lang="sv-SE" dirty="0" smtClean="0"/>
          </a:p>
          <a:p>
            <a:endParaRPr lang="sv-SE" dirty="0"/>
          </a:p>
        </p:txBody>
      </p:sp>
      <p:pic>
        <p:nvPicPr>
          <p:cNvPr id="4" name="Bildobjekt 3" descr="5a. Chevrolet-socialize-fullpage.png"/>
          <p:cNvPicPr>
            <a:picLocks noChangeAspect="1"/>
          </p:cNvPicPr>
          <p:nvPr/>
        </p:nvPicPr>
        <p:blipFill>
          <a:blip r:embed="rId3"/>
          <a:stretch>
            <a:fillRect/>
          </a:stretch>
        </p:blipFill>
        <p:spPr>
          <a:xfrm>
            <a:off x="6427232" y="1600200"/>
            <a:ext cx="2133780" cy="4326468"/>
          </a:xfrm>
          <a:prstGeom prst="rect">
            <a:avLst/>
          </a:prstGeom>
        </p:spPr>
      </p:pic>
      <p:pic>
        <p:nvPicPr>
          <p:cNvPr id="5" name="Bildobjekt 4" descr="5b. Chevrolet-socialize.png"/>
          <p:cNvPicPr>
            <a:picLocks noChangeAspect="1"/>
          </p:cNvPicPr>
          <p:nvPr/>
        </p:nvPicPr>
        <p:blipFill>
          <a:blip r:embed="rId4"/>
          <a:stretch>
            <a:fillRect/>
          </a:stretch>
        </p:blipFill>
        <p:spPr>
          <a:xfrm>
            <a:off x="829733" y="2332207"/>
            <a:ext cx="4878645" cy="35944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Great </a:t>
            </a:r>
            <a:r>
              <a:rPr lang="sv-SE" dirty="0" err="1" smtClean="0"/>
              <a:t>Examples</a:t>
            </a:r>
            <a:endParaRPr lang="sv-SE" dirty="0"/>
          </a:p>
        </p:txBody>
      </p:sp>
      <p:sp>
        <p:nvSpPr>
          <p:cNvPr id="3" name="Platshållare för innehåll 2"/>
          <p:cNvSpPr>
            <a:spLocks noGrp="1"/>
          </p:cNvSpPr>
          <p:nvPr>
            <p:ph idx="1"/>
          </p:nvPr>
        </p:nvSpPr>
        <p:spPr/>
        <p:txBody>
          <a:bodyPr/>
          <a:lstStyle/>
          <a:p>
            <a:r>
              <a:rPr lang="sv-SE" dirty="0" err="1" smtClean="0"/>
              <a:t>Share</a:t>
            </a:r>
            <a:endParaRPr lang="sv-SE" dirty="0" smtClean="0"/>
          </a:p>
          <a:p>
            <a:endParaRPr lang="sv-SE" dirty="0" smtClean="0"/>
          </a:p>
          <a:p>
            <a:endParaRPr lang="sv-SE" dirty="0"/>
          </a:p>
        </p:txBody>
      </p:sp>
      <p:pic>
        <p:nvPicPr>
          <p:cNvPr id="4" name="Bildobjekt 3" descr="6. Electrolux-share.png"/>
          <p:cNvPicPr>
            <a:picLocks noChangeAspect="1"/>
          </p:cNvPicPr>
          <p:nvPr/>
        </p:nvPicPr>
        <p:blipFill>
          <a:blip r:embed="rId3"/>
          <a:stretch>
            <a:fillRect/>
          </a:stretch>
        </p:blipFill>
        <p:spPr>
          <a:xfrm>
            <a:off x="964021" y="2362200"/>
            <a:ext cx="3595409" cy="3564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Great </a:t>
            </a:r>
            <a:r>
              <a:rPr lang="sv-SE" dirty="0" err="1" smtClean="0"/>
              <a:t>Examples</a:t>
            </a:r>
            <a:endParaRPr lang="sv-SE" dirty="0"/>
          </a:p>
        </p:txBody>
      </p:sp>
      <p:sp>
        <p:nvSpPr>
          <p:cNvPr id="3" name="Platshållare för innehåll 2"/>
          <p:cNvSpPr>
            <a:spLocks noGrp="1"/>
          </p:cNvSpPr>
          <p:nvPr>
            <p:ph idx="1"/>
          </p:nvPr>
        </p:nvSpPr>
        <p:spPr/>
        <p:txBody>
          <a:bodyPr/>
          <a:lstStyle/>
          <a:p>
            <a:r>
              <a:rPr lang="sv-SE" dirty="0" err="1" smtClean="0"/>
              <a:t>Visualize</a:t>
            </a:r>
            <a:endParaRPr lang="sv-SE" dirty="0" smtClean="0"/>
          </a:p>
          <a:p>
            <a:endParaRPr lang="sv-SE" dirty="0" smtClean="0"/>
          </a:p>
          <a:p>
            <a:endParaRPr lang="sv-SE" dirty="0"/>
          </a:p>
        </p:txBody>
      </p:sp>
      <p:pic>
        <p:nvPicPr>
          <p:cNvPr id="4" name="Bildobjekt 3" descr="7. Cisco-visualize.png"/>
          <p:cNvPicPr>
            <a:picLocks noChangeAspect="1"/>
          </p:cNvPicPr>
          <p:nvPr/>
        </p:nvPicPr>
        <p:blipFill>
          <a:blip r:embed="rId3"/>
          <a:stretch>
            <a:fillRect/>
          </a:stretch>
        </p:blipFill>
        <p:spPr>
          <a:xfrm>
            <a:off x="1011825" y="2192867"/>
            <a:ext cx="5626042" cy="3733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Great </a:t>
            </a:r>
            <a:r>
              <a:rPr lang="sv-SE" dirty="0" err="1" smtClean="0"/>
              <a:t>Examples</a:t>
            </a:r>
            <a:endParaRPr lang="sv-SE" dirty="0"/>
          </a:p>
        </p:txBody>
      </p:sp>
      <p:sp>
        <p:nvSpPr>
          <p:cNvPr id="3" name="Platshållare för innehåll 2"/>
          <p:cNvSpPr>
            <a:spLocks noGrp="1"/>
          </p:cNvSpPr>
          <p:nvPr>
            <p:ph idx="1"/>
          </p:nvPr>
        </p:nvSpPr>
        <p:spPr/>
        <p:txBody>
          <a:bodyPr/>
          <a:lstStyle/>
          <a:p>
            <a:r>
              <a:rPr lang="sv-SE" dirty="0" smtClean="0"/>
              <a:t>Open up!</a:t>
            </a:r>
          </a:p>
          <a:p>
            <a:endParaRPr lang="sv-SE" dirty="0" smtClean="0"/>
          </a:p>
          <a:p>
            <a:endParaRPr lang="sv-SE" dirty="0"/>
          </a:p>
        </p:txBody>
      </p:sp>
      <p:pic>
        <p:nvPicPr>
          <p:cNvPr id="5" name="Bildobjekt 4" descr="8b. Scania-open-up.png"/>
          <p:cNvPicPr>
            <a:picLocks noChangeAspect="1"/>
          </p:cNvPicPr>
          <p:nvPr/>
        </p:nvPicPr>
        <p:blipFill>
          <a:blip r:embed="rId3"/>
          <a:stretch>
            <a:fillRect/>
          </a:stretch>
        </p:blipFill>
        <p:spPr>
          <a:xfrm>
            <a:off x="921315" y="2027957"/>
            <a:ext cx="3141710" cy="3928532"/>
          </a:xfrm>
          <a:prstGeom prst="rect">
            <a:avLst/>
          </a:prstGeom>
        </p:spPr>
      </p:pic>
      <p:pic>
        <p:nvPicPr>
          <p:cNvPr id="6" name="Bildobjekt 5" descr="8a. Scania-open-up-fullpage (kopia).png"/>
          <p:cNvPicPr>
            <a:picLocks noChangeAspect="1"/>
          </p:cNvPicPr>
          <p:nvPr/>
        </p:nvPicPr>
        <p:blipFill>
          <a:blip r:embed="rId4"/>
          <a:stretch>
            <a:fillRect/>
          </a:stretch>
        </p:blipFill>
        <p:spPr>
          <a:xfrm>
            <a:off x="6116231" y="1600200"/>
            <a:ext cx="1701884" cy="43562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Great </a:t>
            </a:r>
            <a:r>
              <a:rPr lang="sv-SE" dirty="0" err="1" smtClean="0"/>
              <a:t>Examples</a:t>
            </a:r>
            <a:endParaRPr lang="sv-SE" dirty="0"/>
          </a:p>
        </p:txBody>
      </p:sp>
      <p:sp>
        <p:nvSpPr>
          <p:cNvPr id="3" name="Platshållare för innehåll 2"/>
          <p:cNvSpPr>
            <a:spLocks noGrp="1"/>
          </p:cNvSpPr>
          <p:nvPr>
            <p:ph idx="1"/>
          </p:nvPr>
        </p:nvSpPr>
        <p:spPr/>
        <p:txBody>
          <a:bodyPr/>
          <a:lstStyle/>
          <a:p>
            <a:r>
              <a:rPr lang="sv-SE" dirty="0" err="1" smtClean="0"/>
              <a:t>Personalize</a:t>
            </a:r>
            <a:endParaRPr lang="sv-SE" dirty="0" smtClean="0"/>
          </a:p>
          <a:p>
            <a:endParaRPr lang="sv-SE" dirty="0" smtClean="0"/>
          </a:p>
        </p:txBody>
      </p:sp>
      <p:pic>
        <p:nvPicPr>
          <p:cNvPr id="5" name="Bildobjekt 4" descr="9b. ProjectPlace-personalize.png"/>
          <p:cNvPicPr>
            <a:picLocks noChangeAspect="1"/>
          </p:cNvPicPr>
          <p:nvPr/>
        </p:nvPicPr>
        <p:blipFill>
          <a:blip r:embed="rId3"/>
          <a:stretch>
            <a:fillRect/>
          </a:stretch>
        </p:blipFill>
        <p:spPr>
          <a:xfrm>
            <a:off x="1045086" y="2496941"/>
            <a:ext cx="4170379" cy="3429726"/>
          </a:xfrm>
          <a:prstGeom prst="rect">
            <a:avLst/>
          </a:prstGeom>
        </p:spPr>
      </p:pic>
      <p:pic>
        <p:nvPicPr>
          <p:cNvPr id="6" name="Bildobjekt 5" descr="9a. SEB-personalize-fullpage (kopia).png"/>
          <p:cNvPicPr>
            <a:picLocks noChangeAspect="1"/>
          </p:cNvPicPr>
          <p:nvPr/>
        </p:nvPicPr>
        <p:blipFill>
          <a:blip r:embed="rId4"/>
          <a:stretch>
            <a:fillRect/>
          </a:stretch>
        </p:blipFill>
        <p:spPr>
          <a:xfrm>
            <a:off x="5758336" y="1600200"/>
            <a:ext cx="1396527" cy="4326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35870</TotalTime>
  <Words>1497</Words>
  <Application>Microsoft Macintosh PowerPoint</Application>
  <PresentationFormat>Bildspel på skärmen (4:3)</PresentationFormat>
  <Paragraphs>120</Paragraphs>
  <Slides>10</Slides>
  <Notes>10</Notes>
  <HiddenSlides>0</HiddenSlides>
  <MMClips>1</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Office-tema</vt:lpstr>
      <vt:lpstr>PowerPoint-presentation</vt:lpstr>
      <vt:lpstr>The Social Media Newsroom</vt:lpstr>
      <vt:lpstr>The Social Media Newsroom</vt:lpstr>
      <vt:lpstr>What Do Your Visitors Think?</vt:lpstr>
      <vt:lpstr>Great Examples</vt:lpstr>
      <vt:lpstr>Great Examples</vt:lpstr>
      <vt:lpstr>Great Examples</vt:lpstr>
      <vt:lpstr>Great Examples</vt:lpstr>
      <vt:lpstr>Great Examples</vt:lpstr>
      <vt:lpstr>Further Reading</vt:lpstr>
    </vt:vector>
  </TitlesOfParts>
  <Manager/>
  <Company>Open Communications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subject/>
  <dc:creator>Lina Földessy</dc:creator>
  <cp:keywords/>
  <dc:description/>
  <cp:lastModifiedBy>Marknad</cp:lastModifiedBy>
  <cp:revision>505</cp:revision>
  <cp:lastPrinted>2011-05-10T09:45:31Z</cp:lastPrinted>
  <dcterms:created xsi:type="dcterms:W3CDTF">2011-09-21T11:54:45Z</dcterms:created>
  <dcterms:modified xsi:type="dcterms:W3CDTF">2011-11-01T08:25:51Z</dcterms:modified>
  <cp:category/>
</cp:coreProperties>
</file>