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372" r:id="rId2"/>
    <p:sldId id="399" r:id="rId3"/>
    <p:sldId id="398" r:id="rId4"/>
    <p:sldId id="402" r:id="rId5"/>
    <p:sldId id="404" r:id="rId6"/>
    <p:sldId id="441" r:id="rId7"/>
    <p:sldId id="442" r:id="rId8"/>
    <p:sldId id="440" r:id="rId9"/>
    <p:sldId id="443" r:id="rId10"/>
    <p:sldId id="437" r:id="rId11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7" autoAdjust="0"/>
    <p:restoredTop sz="95095" autoAdjust="0"/>
  </p:normalViewPr>
  <p:slideViewPr>
    <p:cSldViewPr>
      <p:cViewPr varScale="1">
        <p:scale>
          <a:sx n="107" d="100"/>
          <a:sy n="107" d="100"/>
        </p:scale>
        <p:origin x="-1170" y="-96"/>
      </p:cViewPr>
      <p:guideLst>
        <p:guide orient="horz" pos="709"/>
        <p:guide orient="horz" pos="1026"/>
        <p:guide orient="horz" pos="4005"/>
        <p:guide pos="295"/>
        <p:guide pos="5465"/>
        <p:guide pos="1543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DDF15471-B0CC-4EEF-812F-ED39DD1B7EC9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DEA36434-3AB6-41C3-A63C-3C3483907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25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Reala</a:t>
            </a:r>
            <a:r>
              <a:rPr lang="sv-SE" baseline="0" dirty="0" smtClean="0"/>
              <a:t> värden enligt KPI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44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Reala</a:t>
            </a:r>
            <a:r>
              <a:rPr lang="sv-SE" baseline="0" dirty="0" smtClean="0"/>
              <a:t> värden enligt KPI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44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 åkermarkspris minst 50% av total köpeskilling och minst 2 ha åkermark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70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minst 50% av köpeskillingen</a:t>
            </a:r>
            <a:r>
              <a:rPr lang="sv-SE" baseline="0" dirty="0" smtClean="0"/>
              <a:t> är åkermark och minst 2 ha åkermark.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7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minst 50% av köpeskillingen är åkermark och minst 2 ha åkermark. </a:t>
            </a:r>
            <a:r>
              <a:rPr lang="sv-SE" dirty="0" smtClean="0"/>
              <a:t>Diagrammet</a:t>
            </a:r>
            <a:r>
              <a:rPr lang="sv-SE" baseline="0" dirty="0" smtClean="0"/>
              <a:t> visar fördelning av såld areal.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73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minst 50% av köpeskillingen är åkermark och minst 2 ha åkermark.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76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139952" y="1772816"/>
            <a:ext cx="4358382" cy="1470025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139952" y="3429000"/>
            <a:ext cx="4358382" cy="21431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984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237312"/>
            <a:ext cx="21002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 5"/>
          <p:cNvSpPr>
            <a:spLocks noGrp="1" noChangeAspect="1"/>
          </p:cNvSpPr>
          <p:nvPr>
            <p:ph type="pic" sz="quarter" idx="10"/>
          </p:nvPr>
        </p:nvSpPr>
        <p:spPr>
          <a:xfrm>
            <a:off x="107505" y="98425"/>
            <a:ext cx="3888234" cy="66183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017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56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6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 noChangeAspect="1"/>
          </p:cNvSpPr>
          <p:nvPr>
            <p:ph type="pic" sz="quarter" idx="13"/>
          </p:nvPr>
        </p:nvSpPr>
        <p:spPr>
          <a:xfrm>
            <a:off x="0" y="830263"/>
            <a:ext cx="2449513" cy="552282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16238" y="1124744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916239" y="1844799"/>
            <a:ext cx="5770562" cy="4248497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7545" y="1844799"/>
            <a:ext cx="5770562" cy="4104481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11" name="Platshållare för bild 10"/>
          <p:cNvSpPr>
            <a:spLocks noGrp="1" noChangeAspect="1"/>
          </p:cNvSpPr>
          <p:nvPr>
            <p:ph type="pic" sz="quarter" idx="13"/>
          </p:nvPr>
        </p:nvSpPr>
        <p:spPr>
          <a:xfrm>
            <a:off x="6694487" y="830263"/>
            <a:ext cx="2449513" cy="55276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7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11528"/>
            <a:ext cx="8218488" cy="6612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1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3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125538"/>
            <a:ext cx="2057400" cy="50006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19800" cy="50006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1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72467" y="6453336"/>
            <a:ext cx="87920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r>
              <a:rPr lang="sv-SE" sz="1200" dirty="0" smtClean="0">
                <a:solidFill>
                  <a:prstClr val="white"/>
                </a:solidFill>
              </a:rPr>
              <a:t>Ekonomi &amp; Skatt   Juridik   Affärsrådgivning   Fastighetsförmedling                            		                                </a:t>
            </a:r>
            <a:r>
              <a:rPr lang="sv-SE" sz="1400" dirty="0" smtClean="0">
                <a:solidFill>
                  <a:prstClr val="white"/>
                </a:solidFill>
                <a:latin typeface="Franklin Gothic Demi" pitchFamily="34" charset="0"/>
              </a:rPr>
              <a:t>lrfkonsult.se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8488" cy="66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18488" cy="439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05200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F6E18C5-6030-4D57-A982-98A7B6AB4CD6}" type="datetimeFigureOut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2015-02-04</a:t>
            </a:fld>
            <a:endParaRPr lang="sv-SE" dirty="0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780856" y="60882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sv-SE" dirty="0">
              <a:solidFill>
                <a:srgbClr val="9B9A9A">
                  <a:lumMod val="75000"/>
                </a:srgb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7544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63C187A-5C8B-41C3-9E28-09B193390DA5}" type="slidenum">
              <a:rPr lang="sv-SE" smtClean="0">
                <a:solidFill>
                  <a:srgbClr val="9B9A9A">
                    <a:lumMod val="75000"/>
                  </a:srgbClr>
                </a:solidFill>
              </a:rPr>
              <a:pPr/>
              <a:t>‹#›</a:t>
            </a:fld>
            <a:endParaRPr lang="sv-SE">
              <a:solidFill>
                <a:srgbClr val="9B9A9A">
                  <a:lumMod val="75000"/>
                </a:srgbClr>
              </a:solidFill>
            </a:endParaRPr>
          </a:p>
        </p:txBody>
      </p:sp>
      <p:pic>
        <p:nvPicPr>
          <p:cNvPr id="9" name="Bildobjekt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86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139700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66700" algn="l" defTabSz="914400" rtl="0" eaLnBrk="1" latinLnBrk="0" hangingPunct="1">
        <a:spcBef>
          <a:spcPct val="20000"/>
        </a:spcBef>
        <a:buFont typeface="Verdan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80975" algn="l" defTabSz="914400" rtl="0" eaLnBrk="1" latinLnBrk="0" hangingPunct="1">
        <a:spcBef>
          <a:spcPct val="20000"/>
        </a:spcBef>
        <a:buFont typeface="Verdan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ctrTitle"/>
          </p:nvPr>
        </p:nvSpPr>
        <p:spPr>
          <a:xfrm>
            <a:off x="4139952" y="1772816"/>
            <a:ext cx="4680520" cy="1470025"/>
          </a:xfrm>
        </p:spPr>
        <p:txBody>
          <a:bodyPr>
            <a:noAutofit/>
          </a:bodyPr>
          <a:lstStyle/>
          <a:p>
            <a:r>
              <a:rPr lang="sv-SE" dirty="0" smtClean="0"/>
              <a:t>åkermarkspriser</a:t>
            </a:r>
            <a:br>
              <a:rPr lang="sv-SE" dirty="0" smtClean="0"/>
            </a:br>
            <a:r>
              <a:rPr lang="sv-SE" sz="2800" dirty="0" smtClean="0"/>
              <a:t>Helår 2014</a:t>
            </a:r>
            <a:endParaRPr lang="sv-SE" sz="2800" dirty="0"/>
          </a:p>
        </p:txBody>
      </p:sp>
      <p:sp>
        <p:nvSpPr>
          <p:cNvPr id="16" name="Underrubrik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Kontaktperson:</a:t>
            </a:r>
          </a:p>
          <a:p>
            <a:r>
              <a:rPr lang="sv-SE" dirty="0" smtClean="0"/>
              <a:t>Chefsmäklare Markus Helin</a:t>
            </a:r>
            <a:endParaRPr lang="sv-SE" dirty="0"/>
          </a:p>
        </p:txBody>
      </p:sp>
      <p:pic>
        <p:nvPicPr>
          <p:cNvPr id="6" name="Platshållare för bild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r="2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64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ctrTitle"/>
          </p:nvPr>
        </p:nvSpPr>
        <p:spPr>
          <a:xfrm>
            <a:off x="4139952" y="1772816"/>
            <a:ext cx="4608512" cy="1470025"/>
          </a:xfrm>
        </p:spPr>
        <p:txBody>
          <a:bodyPr>
            <a:noAutofit/>
          </a:bodyPr>
          <a:lstStyle/>
          <a:p>
            <a:r>
              <a:rPr lang="sv-SE" dirty="0" smtClean="0"/>
              <a:t>Åkermarkspriser</a:t>
            </a:r>
            <a:br>
              <a:rPr lang="sv-SE" dirty="0" smtClean="0"/>
            </a:br>
            <a:r>
              <a:rPr lang="sv-SE" sz="2800" dirty="0" smtClean="0"/>
              <a:t>helår 2014</a:t>
            </a:r>
            <a:endParaRPr lang="sv-SE" sz="2800" dirty="0"/>
          </a:p>
        </p:txBody>
      </p:sp>
      <p:sp>
        <p:nvSpPr>
          <p:cNvPr id="16" name="Underrubrik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Förnamn Efternamn</a:t>
            </a:r>
          </a:p>
          <a:p>
            <a:r>
              <a:rPr lang="sv-SE" dirty="0" smtClean="0"/>
              <a:t>Telefon:</a:t>
            </a:r>
          </a:p>
          <a:p>
            <a:r>
              <a:rPr lang="sv-SE" dirty="0" smtClean="0"/>
              <a:t>E-post:</a:t>
            </a:r>
            <a:endParaRPr lang="sv-SE" dirty="0"/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r="2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4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7D67DD-7702-4B04-B3D4-4E9861E48451}" type="datetime4">
              <a:rPr lang="sv-SE" smtClean="0"/>
              <a:pPr>
                <a:defRPr/>
              </a:pPr>
              <a:t>4 februari 2015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LRF KONSULT</a:t>
            </a:r>
            <a:endParaRPr lang="en-US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24052"/>
          <a:stretch>
            <a:fillRect/>
          </a:stretch>
        </p:blipFill>
        <p:spPr bwMode="auto">
          <a:xfrm>
            <a:off x="0" y="957263"/>
            <a:ext cx="2371725" cy="54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288316" y="1668286"/>
            <a:ext cx="684736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Indelning i 5 regioner församlingsvis efter 5 bördighetsklasser, </a:t>
            </a:r>
            <a:br>
              <a:rPr lang="sv-SE" sz="1400" dirty="0" smtClean="0"/>
            </a:br>
            <a:r>
              <a:rPr lang="sv-SE" sz="1400" dirty="0" smtClean="0"/>
              <a:t>avkastning per hektar.</a:t>
            </a:r>
          </a:p>
          <a:p>
            <a:r>
              <a:rPr lang="sv-SE" sz="1400" dirty="0" smtClean="0"/>
              <a:t>Regionernas utbredning syns på kartan.</a:t>
            </a:r>
          </a:p>
          <a:p>
            <a:endParaRPr lang="sv-SE" sz="1400" dirty="0" smtClean="0"/>
          </a:p>
          <a:p>
            <a:r>
              <a:rPr lang="sv-SE" sz="1400" dirty="0" smtClean="0"/>
              <a:t>Region 5 har delats så att Norrland utgör en eget område</a:t>
            </a:r>
          </a:p>
          <a:p>
            <a:r>
              <a:rPr lang="sv-SE" sz="1400" dirty="0" smtClean="0"/>
              <a:t>Priserna är reala, justerade efter KPI för att vara jämförbara mellan olika år</a:t>
            </a:r>
            <a:br>
              <a:rPr lang="sv-SE" sz="1400" dirty="0" smtClean="0"/>
            </a:br>
            <a:endParaRPr lang="sv-SE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1 Åkermark i Skåne</a:t>
            </a:r>
            <a:r>
              <a:rPr lang="sv-SE" sz="1400" dirty="0"/>
              <a:t> </a:t>
            </a:r>
            <a:r>
              <a:rPr lang="sv-SE" sz="1400" dirty="0" smtClean="0"/>
              <a:t>och Östergötland.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2 </a:t>
            </a:r>
            <a:r>
              <a:rPr lang="sv-SE" sz="1400" dirty="0"/>
              <a:t>Åkermark i Skåne, Västra Götaland, Östergötland, Södermanland, Västmanland, Stockholm och </a:t>
            </a:r>
            <a:r>
              <a:rPr lang="sv-SE" sz="1400" dirty="0" smtClean="0"/>
              <a:t>Uppsala.</a:t>
            </a:r>
            <a:endParaRPr lang="sv-SE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3 Åkermark i Skåne, Blekinge, Halland, Kalmar, Gotland, Västra Götaland, Östergötland, Örebro, Södermanland, Stockholm, Västmanland och Uppsala.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4 Åkermark i Skåne, Halland, Kronoberg, Kalmar, Gotland, Västra Götaland, Jönköping, Östergötland, Värmland, Örebro, Västmanland, Uppsala, Stockholm, Dalarna och Gävleborg.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5 utom Norrland. Åkermark i Skåne, Blekinge, Halland, Kronoberg, Kalmar, Västra Götaland, Jönköping, Östergötland, Värmland, Örebro och Dalarna.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5 Norrland. Åkermark i Gävleborg, Jämtland, Västernorrland, Västerbotten och Norrbotten.</a:t>
            </a:r>
            <a:endParaRPr lang="sv-SE" sz="14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2179638" y="857250"/>
            <a:ext cx="6846887" cy="692150"/>
          </a:xfrm>
        </p:spPr>
        <p:txBody>
          <a:bodyPr/>
          <a:lstStyle/>
          <a:p>
            <a:r>
              <a:rPr lang="sv-SE" dirty="0" smtClean="0"/>
              <a:t>Åkermarkspriser, indelningen</a:t>
            </a:r>
          </a:p>
        </p:txBody>
      </p:sp>
    </p:spTree>
    <p:extLst>
      <p:ext uri="{BB962C8B-B14F-4D97-AF65-F5344CB8AC3E}">
        <p14:creationId xmlns:p14="http://schemas.microsoft.com/office/powerpoint/2010/main" val="22056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Åkermarkspris</a:t>
            </a:r>
            <a:endParaRPr lang="sv-S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24052"/>
          <a:stretch>
            <a:fillRect/>
          </a:stretch>
        </p:blipFill>
        <p:spPr bwMode="auto">
          <a:xfrm>
            <a:off x="116728" y="1412776"/>
            <a:ext cx="2151016" cy="491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 r="30776"/>
          <a:stretch/>
        </p:blipFill>
        <p:spPr bwMode="auto">
          <a:xfrm>
            <a:off x="1763688" y="1389809"/>
            <a:ext cx="6912768" cy="513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780856" y="608821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LRF KONSULT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 r="-2684"/>
          <a:stretch/>
        </p:blipFill>
        <p:spPr bwMode="auto">
          <a:xfrm>
            <a:off x="-180528" y="1412776"/>
            <a:ext cx="862671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Åkermarkspris</a:t>
            </a:r>
            <a:endParaRPr lang="sv-S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t="55417" r="24052"/>
          <a:stretch/>
        </p:blipFill>
        <p:spPr bwMode="auto">
          <a:xfrm>
            <a:off x="5796136" y="3717032"/>
            <a:ext cx="2448272" cy="249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780856" y="608821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LRF KONSULT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Åkermarkspris utveckling 5 år</a:t>
            </a: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16816"/>
              </p:ext>
            </p:extLst>
          </p:nvPr>
        </p:nvGraphicFramePr>
        <p:xfrm>
          <a:off x="2051720" y="2708920"/>
          <a:ext cx="6889751" cy="2872437"/>
        </p:xfrm>
        <a:graphic>
          <a:graphicData uri="http://schemas.openxmlformats.org/drawingml/2006/table">
            <a:tbl>
              <a:tblPr/>
              <a:tblGrid>
                <a:gridCol w="1882406"/>
                <a:gridCol w="797442"/>
                <a:gridCol w="850605"/>
                <a:gridCol w="861237"/>
                <a:gridCol w="1350335"/>
                <a:gridCol w="1147726"/>
              </a:tblGrid>
              <a:tr h="320027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 dirty="0">
                          <a:effectLst/>
                          <a:latin typeface="Franklin Gothic Book" pitchFamily="34" charset="0"/>
                        </a:rPr>
                        <a:t>Åkermark, Kr/ha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 smtClean="0">
                          <a:effectLst/>
                          <a:latin typeface="Franklin Gothic Book" pitchFamily="34" charset="0"/>
                        </a:rPr>
                        <a:t>2009</a:t>
                      </a:r>
                      <a:endParaRPr lang="sv-SE" sz="1500" b="0" i="0" u="none" strike="noStrike" dirty="0">
                        <a:effectLst/>
                        <a:latin typeface="Franklin Gothic Book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 smtClean="0">
                          <a:effectLst/>
                          <a:latin typeface="Franklin Gothic Book" pitchFamily="34" charset="0"/>
                        </a:rPr>
                        <a:t>2013</a:t>
                      </a:r>
                      <a:endParaRPr lang="sv-SE" sz="1500" b="0" i="0" u="none" strike="noStrike" dirty="0">
                        <a:effectLst/>
                        <a:latin typeface="Franklin Gothic Book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 smtClean="0">
                          <a:effectLst/>
                          <a:latin typeface="Franklin Gothic Book" pitchFamily="34" charset="0"/>
                        </a:rPr>
                        <a:t>2014</a:t>
                      </a:r>
                      <a:endParaRPr lang="sv-SE" sz="1500" b="0" i="0" u="none" strike="noStrike" dirty="0">
                        <a:effectLst/>
                        <a:latin typeface="Franklin Gothic Book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 pitchFamily="34" charset="0"/>
                        </a:rPr>
                        <a:t>Jämfört</a:t>
                      </a:r>
                      <a:r>
                        <a:rPr lang="sv-SE" sz="1500" b="0" i="0" u="none" strike="noStrike" baseline="0" dirty="0" smtClean="0">
                          <a:effectLst/>
                          <a:latin typeface="Franklin Gothic Book" pitchFamily="34" charset="0"/>
                        </a:rPr>
                        <a:t> med föregående år</a:t>
                      </a:r>
                      <a:endParaRPr lang="sv-SE" sz="1500" b="0" i="0" u="none" strike="noStrike" dirty="0">
                        <a:effectLst/>
                        <a:latin typeface="Franklin Gothic Book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 pitchFamily="34" charset="0"/>
                        </a:rPr>
                        <a:t>Jämfört med år 2009</a:t>
                      </a:r>
                      <a:endParaRPr lang="sv-SE" sz="1500" b="0" i="0" u="none" strike="noStrike" dirty="0">
                        <a:effectLst/>
                        <a:latin typeface="Franklin Gothic Book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27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 dirty="0">
                          <a:effectLst/>
                          <a:latin typeface="Franklin Gothic Book" pitchFamily="34" charset="0"/>
                        </a:rPr>
                        <a:t>Region </a:t>
                      </a:r>
                      <a:r>
                        <a:rPr lang="sv-SE" sz="1500" b="0" i="0" u="none" strike="noStrike" dirty="0" smtClean="0">
                          <a:effectLst/>
                          <a:latin typeface="Franklin Gothic Book" pitchFamily="34" charset="0"/>
                        </a:rPr>
                        <a:t>1</a:t>
                      </a:r>
                      <a:endParaRPr lang="sv-SE" sz="1500" b="0" i="0" u="none" strike="noStrike" dirty="0">
                        <a:effectLst/>
                        <a:latin typeface="Franklin Gothic Book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199 000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294 000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298 000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+1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+50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027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 dirty="0" smtClean="0">
                          <a:effectLst/>
                          <a:latin typeface="Franklin Gothic Book" pitchFamily="34" charset="0"/>
                        </a:rPr>
                        <a:t>Region 2</a:t>
                      </a:r>
                      <a:endParaRPr lang="sv-SE" sz="1500" b="0" i="0" u="none" strike="noStrike" dirty="0">
                        <a:effectLst/>
                        <a:latin typeface="Franklin Gothic Book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118 000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135 000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150 000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+11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+27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027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effectLst/>
                          <a:latin typeface="Franklin Gothic Book" pitchFamily="34" charset="0"/>
                        </a:rPr>
                        <a:t>Region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89 000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103 000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105 </a:t>
                      </a:r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000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+2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+17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27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effectLst/>
                          <a:latin typeface="Franklin Gothic Book" pitchFamily="34" charset="0"/>
                        </a:rPr>
                        <a:t>Region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52 000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55 000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65 000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+19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+25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27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effectLst/>
                          <a:latin typeface="Franklin Gothic Book" pitchFamily="34" charset="0"/>
                        </a:rPr>
                        <a:t>Region 5, utom Norrland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41 000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46 000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46 000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+0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+14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27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effectLst/>
                          <a:latin typeface="Franklin Gothic Book" pitchFamily="34" charset="0"/>
                        </a:rPr>
                        <a:t>Region 5, Norrland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15 000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18 000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-9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+9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52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b="0" i="0" u="none" strike="noStrike">
                          <a:effectLst/>
                          <a:latin typeface="Franklin Gothic Book" pitchFamily="34" charset="0"/>
                        </a:rPr>
                        <a:t>Riket, genomsnitt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87 000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>
                          <a:effectLst/>
                          <a:latin typeface="Franklin Gothic Book"/>
                        </a:rPr>
                        <a:t>106 000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500" b="0" i="0" u="none" strike="noStrike" dirty="0">
                          <a:effectLst/>
                          <a:latin typeface="Franklin Gothic Book"/>
                        </a:rPr>
                        <a:t>110 000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+4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500" b="0" i="0" u="none" strike="noStrike" dirty="0" smtClean="0">
                          <a:effectLst/>
                          <a:latin typeface="Franklin Gothic Book"/>
                        </a:rPr>
                        <a:t>+27</a:t>
                      </a:r>
                      <a:endParaRPr lang="sv-SE" sz="1500" b="0" i="0" u="none" strike="noStrike" dirty="0"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24052"/>
          <a:stretch>
            <a:fillRect/>
          </a:stretch>
        </p:blipFill>
        <p:spPr bwMode="auto">
          <a:xfrm>
            <a:off x="116728" y="1412776"/>
            <a:ext cx="2151016" cy="491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1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Ålder på säljare och köpare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59324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88174" y="4105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%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423224" y="5949280"/>
            <a:ext cx="1092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Åldersgrupp</a:t>
            </a: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6660233" y="1916832"/>
            <a:ext cx="2304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Procentuell fördelning av säljare och köpare i olika åldersgrupper.</a:t>
            </a:r>
          </a:p>
          <a:p>
            <a:endParaRPr lang="sv-SE" dirty="0"/>
          </a:p>
          <a:p>
            <a:r>
              <a:rPr lang="sv-SE" dirty="0" smtClean="0"/>
              <a:t>Medelålder bland säljare är 65 år och bland köpare 47 år.</a:t>
            </a:r>
          </a:p>
          <a:p>
            <a:endParaRPr lang="sv-SE" dirty="0"/>
          </a:p>
          <a:p>
            <a:r>
              <a:rPr lang="sv-SE" dirty="0" smtClean="0"/>
              <a:t>Jämfört mot tidigare år så är </a:t>
            </a:r>
            <a:r>
              <a:rPr lang="sv-SE" dirty="0" smtClean="0"/>
              <a:t>medelåldern </a:t>
            </a:r>
            <a:r>
              <a:rPr lang="sv-SE" dirty="0" smtClean="0"/>
              <a:t>på säljare några år yngre och på köpare några år äldre.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800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Kvinnor respektive män, procentuell fördelning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87512"/>
            <a:ext cx="4608513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87047"/>
            <a:ext cx="4602879" cy="31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245433" y="386104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65%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259631" y="292494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35%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286447" y="273229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23%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023687" y="386104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77%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877281" y="484504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Femårs-snittet bland säljare ligger på 36% kvinnor och 64% män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5004048" y="484504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Femårs-snittet bland köpare ligger på 20% kvinnor och 80% män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07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Anledning till köp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75% av åkerarealen är tillköp till befintligt lantbruk och 25% av åkerarealen är köp för nyetablering. Jämfört mot tidigare år så är andelen nyetableringar fler i </a:t>
            </a:r>
            <a:r>
              <a:rPr lang="sv-SE" dirty="0" smtClean="0"/>
              <a:t>år eftersom femårs-snittet ligger på 13%.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255569" y="2852936"/>
            <a:ext cx="3636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Ser man istället till antalet affärer så är 78% tillköp under år 2014. </a:t>
            </a:r>
            <a:r>
              <a:rPr lang="sv-SE" dirty="0"/>
              <a:t>S</a:t>
            </a:r>
            <a:r>
              <a:rPr lang="sv-SE" dirty="0" smtClean="0"/>
              <a:t>enaste 5-årsperioden så är snittet hela 88%.</a:t>
            </a:r>
          </a:p>
          <a:p>
            <a:endParaRPr lang="sv-SE" dirty="0"/>
          </a:p>
          <a:p>
            <a:r>
              <a:rPr lang="sv-SE" dirty="0" smtClean="0"/>
              <a:t>Medelarealen för nyetablering under år 2014 är 31 hektar åker och för tillköp 27 hektar. 5-årsmedel liknande arealer men med stora årsvisa variationer.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403648" y="33799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25%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348885" y="434729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75%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717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säljer respektive köper åkermark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72816"/>
            <a:ext cx="50657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91" y="1772816"/>
            <a:ext cx="50657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83568" y="50851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Liknande fördelning senaste femårs-perioden.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5004048" y="50851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Jämfört mot genomsnittet senaste femårs-perioden har i år andelen utbor ökat på bekostnad av ortsbor.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79742031"/>
      </p:ext>
    </p:extLst>
  </p:cSld>
  <p:clrMapOvr>
    <a:masterClrMapping/>
  </p:clrMapOvr>
</p:sld>
</file>

<file path=ppt/theme/theme1.xml><?xml version="1.0" encoding="utf-8"?>
<a:theme xmlns:a="http://schemas.openxmlformats.org/drawingml/2006/main" name="LRFKonsult">
  <a:themeElements>
    <a:clrScheme name="LRF Konsult">
      <a:dk1>
        <a:sysClr val="windowText" lastClr="000000"/>
      </a:dk1>
      <a:lt1>
        <a:sysClr val="window" lastClr="FFFFFF"/>
      </a:lt1>
      <a:dk2>
        <a:srgbClr val="003580"/>
      </a:dk2>
      <a:lt2>
        <a:srgbClr val="9B9A9A"/>
      </a:lt2>
      <a:accent1>
        <a:srgbClr val="003580"/>
      </a:accent1>
      <a:accent2>
        <a:srgbClr val="F1AB00"/>
      </a:accent2>
      <a:accent3>
        <a:srgbClr val="6F8135"/>
      </a:accent3>
      <a:accent4>
        <a:srgbClr val="00628C"/>
      </a:accent4>
      <a:accent5>
        <a:srgbClr val="A12830"/>
      </a:accent5>
      <a:accent6>
        <a:srgbClr val="9B9A9A"/>
      </a:accent6>
      <a:hlink>
        <a:srgbClr val="0000FF"/>
      </a:hlink>
      <a:folHlink>
        <a:srgbClr val="800080"/>
      </a:folHlink>
    </a:clrScheme>
    <a:fontScheme name="LRF Konsul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3191</TotalTime>
  <Words>427</Words>
  <Application>Microsoft Office PowerPoint</Application>
  <PresentationFormat>Bildspel på skärmen (4:3)</PresentationFormat>
  <Paragraphs>111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LRFKonsult</vt:lpstr>
      <vt:lpstr>åkermarkspriser Helår 2014</vt:lpstr>
      <vt:lpstr>Åkermarkspriser, indelningen</vt:lpstr>
      <vt:lpstr>Åkermarkspris</vt:lpstr>
      <vt:lpstr>Åkermarkspris</vt:lpstr>
      <vt:lpstr>Åkermarkspris utveckling 5 år</vt:lpstr>
      <vt:lpstr>Ålder på säljare och köpare</vt:lpstr>
      <vt:lpstr>Kvinnor respektive män, procentuell fördelning</vt:lpstr>
      <vt:lpstr>Anledning till köp</vt:lpstr>
      <vt:lpstr>Vem säljer respektive köper åkermark</vt:lpstr>
      <vt:lpstr>Åkermarkspriser helår 2014</vt:lpstr>
    </vt:vector>
  </TitlesOfParts>
  <Manager>Markus.Helin@lrfkonsult.se</Manager>
  <Company>LRF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Åkermarkspriser 2014</dc:title>
  <dc:subject>Åkermarkspris</dc:subject>
  <dc:creator>Martin Persson</dc:creator>
  <cp:keywords>Åkermarkspris</cp:keywords>
  <cp:lastModifiedBy>Martin Persson</cp:lastModifiedBy>
  <cp:revision>251</cp:revision>
  <cp:lastPrinted>2015-01-28T11:55:29Z</cp:lastPrinted>
  <dcterms:created xsi:type="dcterms:W3CDTF">2012-12-14T12:34:04Z</dcterms:created>
  <dcterms:modified xsi:type="dcterms:W3CDTF">2015-02-04T08:28:01Z</dcterms:modified>
  <cp:category>Lantbruk</cp:category>
</cp:coreProperties>
</file>