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8" r:id="rId2"/>
    <p:sldId id="316" r:id="rId3"/>
    <p:sldId id="317" r:id="rId4"/>
    <p:sldId id="319" r:id="rId5"/>
    <p:sldId id="320" r:id="rId6"/>
    <p:sldId id="321" r:id="rId7"/>
    <p:sldId id="322" r:id="rId8"/>
    <p:sldId id="324" r:id="rId9"/>
    <p:sldId id="325" r:id="rId10"/>
    <p:sldId id="326" r:id="rId11"/>
    <p:sldId id="327" r:id="rId12"/>
    <p:sldId id="328" r:id="rId13"/>
    <p:sldId id="329" r:id="rId14"/>
    <p:sldId id="330" r:id="rId15"/>
    <p:sldId id="337"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2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704" autoAdjust="0"/>
  </p:normalViewPr>
  <p:slideViewPr>
    <p:cSldViewPr snapToGrid="0" showGuides="1">
      <p:cViewPr>
        <p:scale>
          <a:sx n="110" d="100"/>
          <a:sy n="110" d="100"/>
        </p:scale>
        <p:origin x="1200" y="720"/>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3/23/2018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23/03/2018</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7</a:t>
            </a:fld>
            <a:endParaRPr lang="en-GB"/>
          </a:p>
        </p:txBody>
      </p:sp>
    </p:spTree>
    <p:extLst>
      <p:ext uri="{BB962C8B-B14F-4D97-AF65-F5344CB8AC3E}">
        <p14:creationId xmlns:p14="http://schemas.microsoft.com/office/powerpoint/2010/main" val="22728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p:txBody>
      </p:sp>
      <p:sp>
        <p:nvSpPr>
          <p:cNvPr id="6" name="Rubrik 1"/>
          <p:cNvSpPr>
            <a:spLocks noGrp="1"/>
          </p:cNvSpPr>
          <p:nvPr>
            <p:ph type="title"/>
          </p:nvPr>
        </p:nvSpPr>
        <p:spPr>
          <a:xfrm>
            <a:off x="397496" y="1454655"/>
            <a:ext cx="5675413" cy="727828"/>
          </a:xfrm>
        </p:spPr>
        <p:txBody>
          <a:bodyPr/>
          <a:lstStyle/>
          <a:p>
            <a:r>
              <a:rPr lang="sv-SE" noProof="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Chapter slide 1">
    <p:bg>
      <p:bgPr>
        <a:solidFill>
          <a:schemeClr val="tx1"/>
        </a:solidFill>
        <a:effectLst/>
      </p:bgPr>
    </p:bg>
    <p:spTree>
      <p:nvGrpSpPr>
        <p:cNvPr id="1" name=""/>
        <p:cNvGrpSpPr/>
        <p:nvPr/>
      </p:nvGrpSpPr>
      <p:grpSpPr>
        <a:xfrm>
          <a:off x="0" y="0"/>
          <a:ext cx="0" cy="0"/>
          <a:chOff x="0" y="0"/>
          <a:chExt cx="0" cy="0"/>
        </a:xfrm>
      </p:grpSpPr>
      <p:pic>
        <p:nvPicPr>
          <p:cNvPr id="5" name="Picture 4" descr="Page16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a:t>Klicka här för att ändra format</a:t>
            </a:r>
            <a:endParaRPr lang="en-GB" noProof="0" dirty="0"/>
          </a:p>
        </p:txBody>
      </p:sp>
      <p:pic>
        <p:nvPicPr>
          <p:cNvPr id="4"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1949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a:t>
            </a:r>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1"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foretag.stockholm.se/Foretagsservice/Stockholmskonjunkturen1/"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2_sverige_lansgranser__stockholm.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err="1"/>
              <a:t>Konjunkturen</a:t>
            </a:r>
            <a:r>
              <a:rPr lang="en-GB" sz="2800" dirty="0"/>
              <a:t> </a:t>
            </a:r>
            <a:r>
              <a:rPr lang="en-GB" sz="2800" dirty="0" err="1"/>
              <a:t>i</a:t>
            </a:r>
            <a:r>
              <a:rPr lang="en-GB" sz="2800" dirty="0"/>
              <a:t> </a:t>
            </a:r>
            <a:r>
              <a:rPr lang="en-GB" sz="2800" dirty="0" err="1"/>
              <a:t>Stockholms</a:t>
            </a:r>
            <a:r>
              <a:rPr lang="en-GB" sz="2800" dirty="0"/>
              <a:t> </a:t>
            </a:r>
            <a:r>
              <a:rPr lang="en-GB" sz="2800" dirty="0" err="1"/>
              <a:t>län</a:t>
            </a:r>
            <a:r>
              <a:rPr lang="en-GB" sz="2000" dirty="0"/>
              <a:t/>
            </a:r>
            <a:br>
              <a:rPr lang="en-GB" sz="2000" dirty="0"/>
            </a:br>
            <a:r>
              <a:rPr lang="en-GB" sz="2000" dirty="0"/>
              <a:t/>
            </a:r>
            <a:br>
              <a:rPr lang="en-GB" sz="2000" dirty="0"/>
            </a:br>
            <a:r>
              <a:rPr lang="en-GB" sz="2000" dirty="0"/>
              <a:t>kv4 2017</a:t>
            </a:r>
            <a:br>
              <a:rPr lang="en-GB" sz="2000" dirty="0"/>
            </a:br>
            <a:r>
              <a:rPr lang="en-GB" sz="2000" dirty="0"/>
              <a:t>Mars 2018</a:t>
            </a:r>
            <a:endParaRPr lang="sv-SE" sz="2000" dirty="0"/>
          </a:p>
        </p:txBody>
      </p:sp>
    </p:spTree>
    <p:extLst>
      <p:ext uri="{BB962C8B-B14F-4D97-AF65-F5344CB8AC3E}">
        <p14:creationId xmlns:p14="http://schemas.microsoft.com/office/powerpoint/2010/main" val="108873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56183E1-286C-44A5-B2FD-10A52D721AA3}"/>
              </a:ext>
            </a:extLst>
          </p:cNvPr>
          <p:cNvPicPr>
            <a:picLocks noChangeAspect="1"/>
          </p:cNvPicPr>
          <p:nvPr/>
        </p:nvPicPr>
        <p:blipFill>
          <a:blip r:embed="rId3"/>
          <a:stretch>
            <a:fillRect/>
          </a:stretch>
        </p:blipFill>
        <p:spPr>
          <a:xfrm>
            <a:off x="62987" y="2340747"/>
            <a:ext cx="5712447" cy="2548349"/>
          </a:xfrm>
          <a:prstGeom prst="rect">
            <a:avLst/>
          </a:prstGeom>
        </p:spPr>
      </p:pic>
      <p:sp>
        <p:nvSpPr>
          <p:cNvPr id="3" name="Rubrik 2"/>
          <p:cNvSpPr>
            <a:spLocks noGrp="1"/>
          </p:cNvSpPr>
          <p:nvPr>
            <p:ph type="title"/>
          </p:nvPr>
        </p:nvSpPr>
        <p:spPr/>
        <p:txBody>
          <a:bodyPr/>
          <a:lstStyle/>
          <a:p>
            <a:pPr>
              <a:lnSpc>
                <a:spcPct val="100000"/>
              </a:lnSpc>
            </a:pPr>
            <a:r>
              <a:rPr lang="sv-SE" sz="2800" dirty="0"/>
              <a:t>Varslade personer</a:t>
            </a:r>
            <a:br>
              <a:rPr lang="sv-SE" sz="2800" dirty="0"/>
            </a:br>
            <a:r>
              <a:rPr lang="sv-SE" sz="2000" b="0" dirty="0"/>
              <a:t>Index 100 = 2006 kv1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a:t>
            </a:r>
          </a:p>
        </p:txBody>
      </p:sp>
      <p:sp>
        <p:nvSpPr>
          <p:cNvPr id="6" name="textruta 5"/>
          <p:cNvSpPr txBox="1"/>
          <p:nvPr/>
        </p:nvSpPr>
        <p:spPr>
          <a:xfrm>
            <a:off x="7442419" y="3692353"/>
            <a:ext cx="914400" cy="914400"/>
          </a:xfrm>
          <a:prstGeom prst="rect">
            <a:avLst/>
          </a:prstGeom>
          <a:noFill/>
        </p:spPr>
        <p:txBody>
          <a:bodyPr wrap="none" lIns="0" tIns="0" rIns="0" bIns="0" rtlCol="0">
            <a:noAutofit/>
          </a:bodyPr>
          <a:lstStyle/>
          <a:p>
            <a:pPr>
              <a:lnSpc>
                <a:spcPts val="2400"/>
              </a:lnSpc>
            </a:pPr>
            <a:r>
              <a:rPr lang="sv-SE" sz="800" dirty="0"/>
              <a:t>*De fyra senaste kvartalen</a:t>
            </a:r>
          </a:p>
        </p:txBody>
      </p:sp>
      <p:graphicFrame>
        <p:nvGraphicFramePr>
          <p:cNvPr id="10" name="Tabell 9"/>
          <p:cNvGraphicFramePr>
            <a:graphicFrameLocks noGrp="1"/>
          </p:cNvGraphicFramePr>
          <p:nvPr>
            <p:extLst>
              <p:ext uri="{D42A27DB-BD31-4B8C-83A1-F6EECF244321}">
                <p14:modId xmlns:p14="http://schemas.microsoft.com/office/powerpoint/2010/main" val="499013531"/>
              </p:ext>
            </p:extLst>
          </p:nvPr>
        </p:nvGraphicFramePr>
        <p:xfrm>
          <a:off x="4108449" y="2318932"/>
          <a:ext cx="4725037" cy="1487805"/>
        </p:xfrm>
        <a:graphic>
          <a:graphicData uri="http://schemas.openxmlformats.org/drawingml/2006/table">
            <a:tbl>
              <a:tblPr>
                <a:tableStyleId>{68D230F3-CF80-4859-8CE7-A43EE81993B5}</a:tableStyleId>
              </a:tblPr>
              <a:tblGrid>
                <a:gridCol w="1495944">
                  <a:extLst>
                    <a:ext uri="{9D8B030D-6E8A-4147-A177-3AD203B41FA5}">
                      <a16:colId xmlns:a16="http://schemas.microsoft.com/office/drawing/2014/main" val="20000"/>
                    </a:ext>
                  </a:extLst>
                </a:gridCol>
                <a:gridCol w="987454">
                  <a:extLst>
                    <a:ext uri="{9D8B030D-6E8A-4147-A177-3AD203B41FA5}">
                      <a16:colId xmlns:a16="http://schemas.microsoft.com/office/drawing/2014/main" val="20001"/>
                    </a:ext>
                  </a:extLst>
                </a:gridCol>
                <a:gridCol w="747213">
                  <a:extLst>
                    <a:ext uri="{9D8B030D-6E8A-4147-A177-3AD203B41FA5}">
                      <a16:colId xmlns:a16="http://schemas.microsoft.com/office/drawing/2014/main" val="20002"/>
                    </a:ext>
                  </a:extLst>
                </a:gridCol>
                <a:gridCol w="747213">
                  <a:extLst>
                    <a:ext uri="{9D8B030D-6E8A-4147-A177-3AD203B41FA5}">
                      <a16:colId xmlns:a16="http://schemas.microsoft.com/office/drawing/2014/main" val="20003"/>
                    </a:ext>
                  </a:extLst>
                </a:gridCol>
                <a:gridCol w="747213">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0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9 111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34 580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-10,4</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dirty="0">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4 145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16 297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-13,3</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2 306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8 849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-19,6</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1 043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-58,8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4 192</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6 805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25 731</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-6,7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447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144683-E73C-458B-A71D-34335E3D21B5}"/>
              </a:ext>
            </a:extLst>
          </p:cNvPr>
          <p:cNvPicPr>
            <a:picLocks noChangeAspect="1"/>
          </p:cNvPicPr>
          <p:nvPr/>
        </p:nvPicPr>
        <p:blipFill>
          <a:blip r:embed="rId2"/>
          <a:stretch>
            <a:fillRect/>
          </a:stretch>
        </p:blipFill>
        <p:spPr>
          <a:xfrm>
            <a:off x="397496" y="2324796"/>
            <a:ext cx="5157663" cy="2517866"/>
          </a:xfrm>
          <a:prstGeom prst="rect">
            <a:avLst/>
          </a:prstGeom>
        </p:spPr>
      </p:pic>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befolkningen (%), 15-74 år</a:t>
            </a:r>
            <a:br>
              <a:rPr lang="sv-SE" sz="2800" dirty="0"/>
            </a:br>
            <a:r>
              <a:rPr lang="sv-SE" sz="2800" dirty="0"/>
              <a:t/>
            </a:r>
            <a:br>
              <a:rPr lang="sv-SE" sz="2800" dirty="0"/>
            </a:br>
            <a:r>
              <a:rPr lang="sv-SE" sz="2800" dirty="0"/>
              <a:t/>
            </a:r>
            <a:br>
              <a:rPr lang="sv-SE" sz="280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 och Statistiska centralbyrån</a:t>
            </a:r>
          </a:p>
        </p:txBody>
      </p:sp>
      <p:sp>
        <p:nvSpPr>
          <p:cNvPr id="6" name="textruta 5"/>
          <p:cNvSpPr txBox="1"/>
          <p:nvPr/>
        </p:nvSpPr>
        <p:spPr>
          <a:xfrm>
            <a:off x="6575533" y="3898568"/>
            <a:ext cx="914400" cy="914400"/>
          </a:xfrm>
          <a:prstGeom prst="rect">
            <a:avLst/>
          </a:prstGeom>
          <a:noFill/>
        </p:spPr>
        <p:txBody>
          <a:bodyPr wrap="none" lIns="0" tIns="0" rIns="0" bIns="0" rtlCol="0">
            <a:noAutofit/>
          </a:bodyPr>
          <a:lstStyle/>
          <a:p>
            <a:pPr>
              <a:lnSpc>
                <a:spcPts val="2400"/>
              </a:lnSpc>
            </a:pPr>
            <a:r>
              <a:rPr lang="sv-SE" sz="800" dirty="0"/>
              <a:t>*De fyra senaste kvartalen</a:t>
            </a:r>
          </a:p>
        </p:txBody>
      </p:sp>
      <p:graphicFrame>
        <p:nvGraphicFramePr>
          <p:cNvPr id="8" name="Tabell 7"/>
          <p:cNvGraphicFramePr>
            <a:graphicFrameLocks noGrp="1"/>
          </p:cNvGraphicFramePr>
          <p:nvPr>
            <p:extLst>
              <p:ext uri="{D42A27DB-BD31-4B8C-83A1-F6EECF244321}">
                <p14:modId xmlns:p14="http://schemas.microsoft.com/office/powerpoint/2010/main" val="1864991821"/>
              </p:ext>
            </p:extLst>
          </p:nvPr>
        </p:nvGraphicFramePr>
        <p:xfrm>
          <a:off x="4057651" y="2309311"/>
          <a:ext cx="5018227" cy="1642110"/>
        </p:xfrm>
        <a:graphic>
          <a:graphicData uri="http://schemas.openxmlformats.org/drawingml/2006/table">
            <a:tbl>
              <a:tblPr>
                <a:tableStyleId>{68D230F3-CF80-4859-8CE7-A43EE81993B5}</a:tableStyleId>
              </a:tblPr>
              <a:tblGrid>
                <a:gridCol w="1778398">
                  <a:extLst>
                    <a:ext uri="{9D8B030D-6E8A-4147-A177-3AD203B41FA5}">
                      <a16:colId xmlns:a16="http://schemas.microsoft.com/office/drawing/2014/main" val="20000"/>
                    </a:ext>
                  </a:extLst>
                </a:gridCol>
                <a:gridCol w="654261">
                  <a:extLst>
                    <a:ext uri="{9D8B030D-6E8A-4147-A177-3AD203B41FA5}">
                      <a16:colId xmlns:a16="http://schemas.microsoft.com/office/drawing/2014/main" val="20001"/>
                    </a:ext>
                  </a:extLst>
                </a:gridCol>
                <a:gridCol w="868382">
                  <a:extLst>
                    <a:ext uri="{9D8B030D-6E8A-4147-A177-3AD203B41FA5}">
                      <a16:colId xmlns:a16="http://schemas.microsoft.com/office/drawing/2014/main" val="20002"/>
                    </a:ext>
                  </a:extLst>
                </a:gridCol>
                <a:gridCol w="575275">
                  <a:extLst>
                    <a:ext uri="{9D8B030D-6E8A-4147-A177-3AD203B41FA5}">
                      <a16:colId xmlns:a16="http://schemas.microsoft.com/office/drawing/2014/main" val="20003"/>
                    </a:ext>
                  </a:extLst>
                </a:gridCol>
                <a:gridCol w="572075">
                  <a:extLst>
                    <a:ext uri="{9D8B030D-6E8A-4147-A177-3AD203B41FA5}">
                      <a16:colId xmlns:a16="http://schemas.microsoft.com/office/drawing/2014/main" val="20004"/>
                    </a:ext>
                  </a:extLst>
                </a:gridCol>
                <a:gridCol w="569836">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rtl="0" fontAlgn="b"/>
                      <a:r>
                        <a:rPr lang="sv-SE" sz="1100" b="0" i="0" u="none" strike="noStrike">
                          <a:solidFill>
                            <a:srgbClr val="000000"/>
                          </a:solidFill>
                          <a:effectLst/>
                          <a:latin typeface="Futura Std Book" panose="020B0502020204020303" pitchFamily="34" charset="0"/>
                        </a:rPr>
                        <a:t>Arbetslösa i förh. till befolkningen, 15-74 år</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årstakt*</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2017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363 041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-3 348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159 700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70 697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1 936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30 450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1 024</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4,2</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292 345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-5 285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5,2</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5,1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1770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31B9908-8391-422E-AA85-E582B219F566}"/>
              </a:ext>
            </a:extLst>
          </p:cNvPr>
          <p:cNvPicPr>
            <a:picLocks noChangeAspect="1"/>
          </p:cNvPicPr>
          <p:nvPr/>
        </p:nvPicPr>
        <p:blipFill>
          <a:blip r:embed="rId2"/>
          <a:stretch>
            <a:fillRect/>
          </a:stretch>
        </p:blipFill>
        <p:spPr>
          <a:xfrm>
            <a:off x="134650" y="2377413"/>
            <a:ext cx="5852667" cy="2548349"/>
          </a:xfrm>
          <a:prstGeom prst="rect">
            <a:avLst/>
          </a:prstGeom>
        </p:spPr>
      </p:pic>
      <p:sp>
        <p:nvSpPr>
          <p:cNvPr id="3" name="Rubrik 2"/>
          <p:cNvSpPr>
            <a:spLocks noGrp="1"/>
          </p:cNvSpPr>
          <p:nvPr>
            <p:ph type="title"/>
          </p:nvPr>
        </p:nvSpPr>
        <p:spPr/>
        <p:txBody>
          <a:bodyPr/>
          <a:lstStyle/>
          <a:p>
            <a:pPr>
              <a:lnSpc>
                <a:spcPct val="100000"/>
              </a:lnSpc>
            </a:pPr>
            <a:r>
              <a:rPr lang="sv-SE" sz="2800" dirty="0"/>
              <a:t>Befolkning</a:t>
            </a:r>
            <a:br>
              <a:rPr lang="sv-SE" sz="2800" dirty="0"/>
            </a:br>
            <a:r>
              <a:rPr lang="sv-SE" sz="2000" b="0" dirty="0"/>
              <a:t>Index 100 = 2005 kv1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7" name="textruta 6"/>
          <p:cNvSpPr txBox="1"/>
          <p:nvPr/>
        </p:nvSpPr>
        <p:spPr>
          <a:xfrm>
            <a:off x="6707899" y="3734642"/>
            <a:ext cx="914400" cy="914400"/>
          </a:xfrm>
          <a:prstGeom prst="rect">
            <a:avLst/>
          </a:prstGeom>
          <a:noFill/>
        </p:spPr>
        <p:txBody>
          <a:bodyPr wrap="none" lIns="0" tIns="0" rIns="0" bIns="0" rtlCol="0">
            <a:noAutofit/>
          </a:bodyPr>
          <a:lstStyle/>
          <a:p>
            <a:pPr>
              <a:lnSpc>
                <a:spcPts val="2400"/>
              </a:lnSpc>
            </a:pPr>
            <a:r>
              <a:rPr lang="sv-SE" sz="800" dirty="0"/>
              <a:t>*Utveckling de fyra senaste kvartalen</a:t>
            </a:r>
          </a:p>
        </p:txBody>
      </p:sp>
      <p:sp>
        <p:nvSpPr>
          <p:cNvPr id="10" name="Rundad rektangulär 9"/>
          <p:cNvSpPr/>
          <p:nvPr/>
        </p:nvSpPr>
        <p:spPr>
          <a:xfrm>
            <a:off x="5918200" y="1474939"/>
            <a:ext cx="2941971" cy="428058"/>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I Stockholms län bor 23 procent av Sveriges befolkning och länet svarade för drygt 31 procent av Sveriges befolkningsökning under fjärde kvartalet 2017.</a:t>
            </a:r>
            <a:endParaRPr lang="sv-SE" sz="800" dirty="0">
              <a:solidFill>
                <a:schemeClr val="bg1"/>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2344767736"/>
              </p:ext>
            </p:extLst>
          </p:nvPr>
        </p:nvGraphicFramePr>
        <p:xfrm>
          <a:off x="3994149" y="2318088"/>
          <a:ext cx="5048067" cy="1487805"/>
        </p:xfrm>
        <a:graphic>
          <a:graphicData uri="http://schemas.openxmlformats.org/drawingml/2006/table">
            <a:tbl>
              <a:tblPr>
                <a:tableStyleId>{68D230F3-CF80-4859-8CE7-A43EE81993B5}</a:tableStyleId>
              </a:tblPr>
              <a:tblGrid>
                <a:gridCol w="1781763">
                  <a:extLst>
                    <a:ext uri="{9D8B030D-6E8A-4147-A177-3AD203B41FA5}">
                      <a16:colId xmlns:a16="http://schemas.microsoft.com/office/drawing/2014/main" val="20000"/>
                    </a:ext>
                  </a:extLst>
                </a:gridCol>
                <a:gridCol w="784814">
                  <a:extLst>
                    <a:ext uri="{9D8B030D-6E8A-4147-A177-3AD203B41FA5}">
                      <a16:colId xmlns:a16="http://schemas.microsoft.com/office/drawing/2014/main" val="20001"/>
                    </a:ext>
                  </a:extLst>
                </a:gridCol>
                <a:gridCol w="673451">
                  <a:extLst>
                    <a:ext uri="{9D8B030D-6E8A-4147-A177-3AD203B41FA5}">
                      <a16:colId xmlns:a16="http://schemas.microsoft.com/office/drawing/2014/main" val="20002"/>
                    </a:ext>
                  </a:extLst>
                </a:gridCol>
                <a:gridCol w="581917">
                  <a:extLst>
                    <a:ext uri="{9D8B030D-6E8A-4147-A177-3AD203B41FA5}">
                      <a16:colId xmlns:a16="http://schemas.microsoft.com/office/drawing/2014/main" val="20003"/>
                    </a:ext>
                  </a:extLst>
                </a:gridCol>
                <a:gridCol w="613061">
                  <a:extLst>
                    <a:ext uri="{9D8B030D-6E8A-4147-A177-3AD203B41FA5}">
                      <a16:colId xmlns:a16="http://schemas.microsoft.com/office/drawing/2014/main" val="20004"/>
                    </a:ext>
                  </a:extLst>
                </a:gridCol>
                <a:gridCol w="6130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dirty="0">
                          <a:solidFill>
                            <a:srgbClr val="000000"/>
                          </a:solidFill>
                          <a:effectLst/>
                          <a:latin typeface="Futura Std Book" panose="020B0502020204020303" pitchFamily="34" charset="0"/>
                        </a:rPr>
                        <a:t>2005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10 120,2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125,1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4 567,8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65,4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2 308,1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39,1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13,9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949,8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14,1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7 812,1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86,0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1,1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468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9123831-F8FD-4165-ABA7-01A1C83D7210}"/>
              </a:ext>
            </a:extLst>
          </p:cNvPr>
          <p:cNvPicPr>
            <a:picLocks noChangeAspect="1"/>
          </p:cNvPicPr>
          <p:nvPr/>
        </p:nvPicPr>
        <p:blipFill>
          <a:blip r:embed="rId2"/>
          <a:stretch>
            <a:fillRect/>
          </a:stretch>
        </p:blipFill>
        <p:spPr>
          <a:xfrm>
            <a:off x="87944" y="2313797"/>
            <a:ext cx="5889246" cy="2548349"/>
          </a:xfrm>
          <a:prstGeom prst="rect">
            <a:avLst/>
          </a:prstGeom>
        </p:spPr>
      </p:pic>
      <p:sp>
        <p:nvSpPr>
          <p:cNvPr id="3" name="Rubrik 2"/>
          <p:cNvSpPr>
            <a:spLocks noGrp="1"/>
          </p:cNvSpPr>
          <p:nvPr>
            <p:ph type="title"/>
          </p:nvPr>
        </p:nvSpPr>
        <p:spPr/>
        <p:txBody>
          <a:bodyPr/>
          <a:lstStyle/>
          <a:p>
            <a:pPr>
              <a:lnSpc>
                <a:spcPct val="100000"/>
              </a:lnSpc>
            </a:pPr>
            <a:r>
              <a:rPr lang="sv-SE" sz="2800" dirty="0"/>
              <a:t>Påbörjade lägenheter</a:t>
            </a:r>
            <a:br>
              <a:rPr lang="sv-SE" sz="2800" dirty="0"/>
            </a:br>
            <a:r>
              <a:rPr lang="sv-SE" sz="2000" b="0" dirty="0"/>
              <a:t>Index 100 = 2005 kv1</a:t>
            </a:r>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7" name="textruta 6"/>
          <p:cNvSpPr txBox="1"/>
          <p:nvPr/>
        </p:nvSpPr>
        <p:spPr>
          <a:xfrm>
            <a:off x="7371328" y="3717839"/>
            <a:ext cx="1000313" cy="914400"/>
          </a:xfrm>
          <a:prstGeom prst="rect">
            <a:avLst/>
          </a:prstGeom>
          <a:noFill/>
        </p:spPr>
        <p:txBody>
          <a:bodyPr wrap="none" lIns="0" tIns="0" rIns="0" bIns="0" rtlCol="0">
            <a:noAutofit/>
          </a:bodyPr>
          <a:lstStyle/>
          <a:p>
            <a:pPr>
              <a:lnSpc>
                <a:spcPts val="2400"/>
              </a:lnSpc>
            </a:pPr>
            <a:r>
              <a:rPr lang="sv-SE" sz="800" dirty="0"/>
              <a:t>*De fyra senaste kvartalen</a:t>
            </a:r>
          </a:p>
        </p:txBody>
      </p:sp>
      <p:graphicFrame>
        <p:nvGraphicFramePr>
          <p:cNvPr id="11" name="Tabell 10"/>
          <p:cNvGraphicFramePr>
            <a:graphicFrameLocks noGrp="1"/>
          </p:cNvGraphicFramePr>
          <p:nvPr>
            <p:extLst>
              <p:ext uri="{D42A27DB-BD31-4B8C-83A1-F6EECF244321}">
                <p14:modId xmlns:p14="http://schemas.microsoft.com/office/powerpoint/2010/main" val="1836147330"/>
              </p:ext>
            </p:extLst>
          </p:nvPr>
        </p:nvGraphicFramePr>
        <p:xfrm>
          <a:off x="4131244" y="2270302"/>
          <a:ext cx="4486735" cy="1487805"/>
        </p:xfrm>
        <a:graphic>
          <a:graphicData uri="http://schemas.openxmlformats.org/drawingml/2006/table">
            <a:tbl>
              <a:tblPr>
                <a:tableStyleId>{68D230F3-CF80-4859-8CE7-A43EE81993B5}</a:tableStyleId>
              </a:tblPr>
              <a:tblGrid>
                <a:gridCol w="1542252">
                  <a:extLst>
                    <a:ext uri="{9D8B030D-6E8A-4147-A177-3AD203B41FA5}">
                      <a16:colId xmlns:a16="http://schemas.microsoft.com/office/drawing/2014/main" val="20000"/>
                    </a:ext>
                  </a:extLst>
                </a:gridCol>
                <a:gridCol w="744232">
                  <a:extLst>
                    <a:ext uri="{9D8B030D-6E8A-4147-A177-3AD203B41FA5}">
                      <a16:colId xmlns:a16="http://schemas.microsoft.com/office/drawing/2014/main" val="20001"/>
                    </a:ext>
                  </a:extLst>
                </a:gridCol>
                <a:gridCol w="721841">
                  <a:extLst>
                    <a:ext uri="{9D8B030D-6E8A-4147-A177-3AD203B41FA5}">
                      <a16:colId xmlns:a16="http://schemas.microsoft.com/office/drawing/2014/main" val="20002"/>
                    </a:ext>
                  </a:extLst>
                </a:gridCol>
                <a:gridCol w="756569">
                  <a:extLst>
                    <a:ext uri="{9D8B030D-6E8A-4147-A177-3AD203B41FA5}">
                      <a16:colId xmlns:a16="http://schemas.microsoft.com/office/drawing/2014/main" val="20003"/>
                    </a:ext>
                  </a:extLst>
                </a:gridCol>
                <a:gridCol w="721841">
                  <a:extLst>
                    <a:ext uri="{9D8B030D-6E8A-4147-A177-3AD203B41FA5}">
                      <a16:colId xmlns:a16="http://schemas.microsoft.com/office/drawing/2014/main" val="20004"/>
                    </a:ext>
                  </a:extLst>
                </a:gridCol>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15 236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61 576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8 348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32 182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4 981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11,5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18 507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0,6</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2 242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33,2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7 116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7,9</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10 255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43 069</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4,7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83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71F9FD4-B0D1-456D-9BDE-1E6EA513144B}"/>
              </a:ext>
            </a:extLst>
          </p:cNvPr>
          <p:cNvPicPr>
            <a:picLocks noChangeAspect="1"/>
          </p:cNvPicPr>
          <p:nvPr/>
        </p:nvPicPr>
        <p:blipFill>
          <a:blip r:embed="rId2"/>
          <a:stretch>
            <a:fillRect/>
          </a:stretch>
        </p:blipFill>
        <p:spPr>
          <a:xfrm>
            <a:off x="238695" y="2182483"/>
            <a:ext cx="5102794" cy="2719052"/>
          </a:xfrm>
          <a:prstGeom prst="rect">
            <a:avLst/>
          </a:prstGeom>
        </p:spPr>
      </p:pic>
      <p:sp>
        <p:nvSpPr>
          <p:cNvPr id="3" name="Rubrik 2"/>
          <p:cNvSpPr>
            <a:spLocks noGrp="1"/>
          </p:cNvSpPr>
          <p:nvPr>
            <p:ph type="title"/>
          </p:nvPr>
        </p:nvSpPr>
        <p:spPr>
          <a:xfrm>
            <a:off x="397496" y="1454655"/>
            <a:ext cx="7444398" cy="727828"/>
          </a:xfrm>
        </p:spPr>
        <p:txBody>
          <a:bodyPr/>
          <a:lstStyle/>
          <a:p>
            <a:pPr>
              <a:lnSpc>
                <a:spcPct val="100000"/>
              </a:lnSpc>
            </a:pPr>
            <a:r>
              <a:rPr lang="sv-SE" sz="2800" dirty="0"/>
              <a:t>Kommersiella övernattningar</a:t>
            </a:r>
            <a:br>
              <a:rPr lang="sv-SE" sz="2800" dirty="0"/>
            </a:br>
            <a:r>
              <a:rPr lang="sv-SE" sz="2000" b="0" dirty="0"/>
              <a:t>Index 100 = 2008 </a:t>
            </a:r>
            <a:r>
              <a:rPr lang="sv-SE" sz="2000" b="0" dirty="0" err="1"/>
              <a:t>kv</a:t>
            </a:r>
            <a:r>
              <a:rPr lang="sv-SE" sz="2000" b="0" dirty="0"/>
              <a:t> 4 (</a:t>
            </a:r>
            <a:r>
              <a:rPr lang="sv-SE" sz="2000" b="0" dirty="0" err="1"/>
              <a:t>kv</a:t>
            </a:r>
            <a:r>
              <a:rPr lang="sv-SE" sz="2000" b="0" dirty="0"/>
              <a:t> 4, 2008 - 2017)</a:t>
            </a:r>
            <a:br>
              <a:rPr lang="sv-SE" sz="2000"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sp>
        <p:nvSpPr>
          <p:cNvPr id="7" name="textruta 6"/>
          <p:cNvSpPr txBox="1"/>
          <p:nvPr/>
        </p:nvSpPr>
        <p:spPr>
          <a:xfrm>
            <a:off x="6449098" y="3802032"/>
            <a:ext cx="914400" cy="914400"/>
          </a:xfrm>
          <a:prstGeom prst="rect">
            <a:avLst/>
          </a:prstGeom>
          <a:noFill/>
        </p:spPr>
        <p:txBody>
          <a:bodyPr wrap="none" lIns="0" tIns="0" rIns="0" bIns="0" rtlCol="0">
            <a:noAutofit/>
          </a:bodyPr>
          <a:lstStyle/>
          <a:p>
            <a:pPr>
              <a:lnSpc>
                <a:spcPts val="2400"/>
              </a:lnSpc>
            </a:pPr>
            <a:r>
              <a:rPr lang="sv-SE" sz="800" dirty="0"/>
              <a:t>*Utveckling de fyra senaste kvartalen</a:t>
            </a:r>
          </a:p>
        </p:txBody>
      </p:sp>
      <p:sp>
        <p:nvSpPr>
          <p:cNvPr id="8" name="Rundad rektangulär 9"/>
          <p:cNvSpPr/>
          <p:nvPr/>
        </p:nvSpPr>
        <p:spPr>
          <a:xfrm>
            <a:off x="5767861" y="1454655"/>
            <a:ext cx="2872854" cy="563404"/>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Stockholm fortsätter att attrahera allt fler besökare och de kommersiella gästnätterna överstiger en årstakt om 14 miljoner i Stockholms län.</a:t>
            </a:r>
            <a:endParaRPr lang="sv-SE" sz="800" dirty="0">
              <a:solidFill>
                <a:schemeClr val="bg1"/>
              </a:solidFill>
            </a:endParaRPr>
          </a:p>
        </p:txBody>
      </p:sp>
      <p:graphicFrame>
        <p:nvGraphicFramePr>
          <p:cNvPr id="11" name="Tabell 10"/>
          <p:cNvGraphicFramePr>
            <a:graphicFrameLocks noGrp="1"/>
          </p:cNvGraphicFramePr>
          <p:nvPr>
            <p:extLst>
              <p:ext uri="{D42A27DB-BD31-4B8C-83A1-F6EECF244321}">
                <p14:modId xmlns:p14="http://schemas.microsoft.com/office/powerpoint/2010/main" val="904688162"/>
              </p:ext>
            </p:extLst>
          </p:nvPr>
        </p:nvGraphicFramePr>
        <p:xfrm>
          <a:off x="4071834" y="2314227"/>
          <a:ext cx="4754529" cy="1487805"/>
        </p:xfrm>
        <a:graphic>
          <a:graphicData uri="http://schemas.openxmlformats.org/drawingml/2006/table">
            <a:tbl>
              <a:tblPr>
                <a:tableStyleId>{68D230F3-CF80-4859-8CE7-A43EE81993B5}</a:tableStyleId>
              </a:tblPr>
              <a:tblGrid>
                <a:gridCol w="1456735">
                  <a:extLst>
                    <a:ext uri="{9D8B030D-6E8A-4147-A177-3AD203B41FA5}">
                      <a16:colId xmlns:a16="http://schemas.microsoft.com/office/drawing/2014/main" val="20000"/>
                    </a:ext>
                  </a:extLst>
                </a:gridCol>
                <a:gridCol w="710185">
                  <a:extLst>
                    <a:ext uri="{9D8B030D-6E8A-4147-A177-3AD203B41FA5}">
                      <a16:colId xmlns:a16="http://schemas.microsoft.com/office/drawing/2014/main" val="20001"/>
                    </a:ext>
                  </a:extLst>
                </a:gridCol>
                <a:gridCol w="625033">
                  <a:extLst>
                    <a:ext uri="{9D8B030D-6E8A-4147-A177-3AD203B41FA5}">
                      <a16:colId xmlns:a16="http://schemas.microsoft.com/office/drawing/2014/main" val="1193177585"/>
                    </a:ext>
                  </a:extLst>
                </a:gridCol>
                <a:gridCol w="694254">
                  <a:extLst>
                    <a:ext uri="{9D8B030D-6E8A-4147-A177-3AD203B41FA5}">
                      <a16:colId xmlns:a16="http://schemas.microsoft.com/office/drawing/2014/main" val="20003"/>
                    </a:ext>
                  </a:extLst>
                </a:gridCol>
                <a:gridCol w="634161">
                  <a:extLst>
                    <a:ext uri="{9D8B030D-6E8A-4147-A177-3AD203B41FA5}">
                      <a16:colId xmlns:a16="http://schemas.microsoft.com/office/drawing/2014/main" val="20004"/>
                    </a:ext>
                  </a:extLst>
                </a:gridCol>
                <a:gridCol w="634161">
                  <a:extLst>
                    <a:ext uri="{9D8B030D-6E8A-4147-A177-3AD203B41FA5}">
                      <a16:colId xmlns:a16="http://schemas.microsoft.com/office/drawing/2014/main" val="20005"/>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panose="020B0502020204020303" pitchFamily="34" charset="0"/>
                        </a:rPr>
                        <a:t>2008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10 428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63 030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37,0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5 143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26 263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3 198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14 056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57,0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44,9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3,3</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2 197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9 342</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55,7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43,6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7 230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48 974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23,0</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835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pPr>
              <a:lnSpc>
                <a:spcPct val="100000"/>
              </a:lnSpc>
            </a:pPr>
            <a:r>
              <a:rPr lang="sv-SE" dirty="0">
                <a:solidFill>
                  <a:prstClr val="white"/>
                </a:solidFill>
              </a:rPr>
              <a:t>Stockholm Business Region</a:t>
            </a:r>
            <a:br>
              <a:rPr lang="sv-SE" dirty="0">
                <a:solidFill>
                  <a:prstClr val="white"/>
                </a:solidFill>
              </a:rPr>
            </a:br>
            <a:r>
              <a:rPr lang="sv-SE" spc="-50" dirty="0">
                <a:solidFill>
                  <a:prstClr val="white"/>
                </a:solidFill>
              </a:rPr>
              <a:t/>
            </a:r>
            <a:br>
              <a:rPr lang="sv-SE" spc="-50" dirty="0">
                <a:solidFill>
                  <a:prstClr val="white"/>
                </a:solidFill>
              </a:rPr>
            </a:br>
            <a:r>
              <a:rPr lang="sv-SE" sz="1000" b="0" spc="-50" dirty="0">
                <a:solidFill>
                  <a:prstClr val="white"/>
                </a:solidFill>
              </a:rPr>
              <a:t/>
            </a:r>
            <a:br>
              <a:rPr lang="sv-SE" sz="1000" b="0" spc="-50" dirty="0">
                <a:solidFill>
                  <a:prstClr val="white"/>
                </a:solidFill>
              </a:rPr>
            </a:br>
            <a:r>
              <a:rPr lang="sv-SE" sz="1000" b="0" spc="-50" dirty="0">
                <a:solidFill>
                  <a:prstClr val="white"/>
                </a:solidFill>
              </a:rPr>
              <a:t>Stockholm Business Region har till uppgift att utveckla och marknadsföra Stockholm som etablerings- och besöksdestination under varumärket Stockholm – The </a:t>
            </a:r>
            <a:r>
              <a:rPr lang="sv-SE" sz="1000" b="0" spc="-50" dirty="0" err="1">
                <a:solidFill>
                  <a:prstClr val="white"/>
                </a:solidFill>
              </a:rPr>
              <a:t>Capital</a:t>
            </a:r>
            <a:r>
              <a:rPr lang="sv-SE" sz="1000" b="0" spc="-50" dirty="0">
                <a:solidFill>
                  <a:prstClr val="white"/>
                </a:solidFill>
              </a:rPr>
              <a:t> </a:t>
            </a:r>
            <a:r>
              <a:rPr lang="sv-SE" sz="1000" b="0" spc="-50" dirty="0" err="1">
                <a:solidFill>
                  <a:prstClr val="white"/>
                </a:solidFill>
              </a:rPr>
              <a:t>of</a:t>
            </a:r>
            <a:r>
              <a:rPr lang="sv-SE" sz="1000" b="0" spc="-50" dirty="0">
                <a:solidFill>
                  <a:prstClr val="white"/>
                </a:solidFill>
              </a:rPr>
              <a:t> Scandinavia. Målet är att Stockholm ska bli Europas ledande hållbara tillväxtregion. </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b="0" spc="-50" dirty="0">
                <a:solidFill>
                  <a:prstClr val="white"/>
                </a:solidFill>
              </a:rPr>
              <a:t>Bolaget ägs av Stockholms stad och har två dotterbolag, </a:t>
            </a:r>
            <a:r>
              <a:rPr lang="sv-SE" sz="1000" b="0" spc="-50" dirty="0" err="1">
                <a:solidFill>
                  <a:prstClr val="white"/>
                </a:solidFill>
              </a:rPr>
              <a:t>Invest</a:t>
            </a:r>
            <a:r>
              <a:rPr lang="sv-SE" sz="1000" b="0" spc="-50" dirty="0">
                <a:solidFill>
                  <a:prstClr val="white"/>
                </a:solidFill>
              </a:rPr>
              <a:t> Stockholm och Visit Stockholm.</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b="0" dirty="0"/>
              <a:t>Samtliga rapporter finns tillgängliga </a:t>
            </a:r>
            <a:r>
              <a:rPr lang="sv-SE" sz="1000" b="0" dirty="0">
                <a:solidFill>
                  <a:srgbClr val="FFFFFF"/>
                </a:solidFill>
              </a:rPr>
              <a:t>på www.stockholmbusinessregion.se</a:t>
            </a:r>
            <a:br>
              <a:rPr lang="sv-SE" sz="1000" b="0" dirty="0">
                <a:solidFill>
                  <a:srgbClr val="FFFFFF"/>
                </a:solidFill>
              </a:rPr>
            </a:br>
            <a:r>
              <a:rPr lang="sv-SE" sz="1000" b="0" dirty="0">
                <a:solidFill>
                  <a:srgbClr val="FFFFFF"/>
                </a:solidFill>
              </a:rPr>
              <a:t/>
            </a:r>
            <a:br>
              <a:rPr lang="sv-SE" sz="1000" b="0" dirty="0">
                <a:solidFill>
                  <a:srgbClr val="FFFFFF"/>
                </a:solidFill>
              </a:rPr>
            </a:br>
            <a:r>
              <a:rPr lang="sv-SE" sz="1000" b="0" dirty="0">
                <a:solidFill>
                  <a:srgbClr val="FFFFFF"/>
                </a:solidFill>
              </a:rPr>
              <a:t>Frågor kan ställas till Stefan Frid på </a:t>
            </a:r>
            <a:r>
              <a:rPr lang="sv-SE" sz="1000" b="0" dirty="0" err="1">
                <a:solidFill>
                  <a:srgbClr val="FFFFFF"/>
                </a:solidFill>
              </a:rPr>
              <a:t>Invest</a:t>
            </a:r>
            <a:r>
              <a:rPr lang="sv-SE" sz="1000" b="0" dirty="0">
                <a:solidFill>
                  <a:srgbClr val="FFFFFF"/>
                </a:solidFill>
              </a:rPr>
              <a:t> Stockholm. </a:t>
            </a:r>
            <a:br>
              <a:rPr lang="sv-SE" sz="1000" b="0" dirty="0">
                <a:solidFill>
                  <a:srgbClr val="FFFFFF"/>
                </a:solidFill>
              </a:rPr>
            </a:br>
            <a:r>
              <a:rPr lang="sv-SE" sz="1000" b="0" dirty="0">
                <a:solidFill>
                  <a:srgbClr val="FFFFFF"/>
                </a:solidFill>
              </a:rPr>
              <a:t>Ansvarig utgivare: Olle Zetterberg, VD Stockholm Business Region.</a:t>
            </a:r>
            <a:r>
              <a:rPr lang="sv-SE" sz="1000" dirty="0">
                <a:solidFill>
                  <a:srgbClr val="FFFFFF"/>
                </a:solidFill>
              </a:rPr>
              <a:t/>
            </a:r>
            <a:br>
              <a:rPr lang="sv-SE" sz="1000" dirty="0">
                <a:solidFill>
                  <a:srgbClr val="FFFFFF"/>
                </a:solidFill>
              </a:rPr>
            </a:br>
            <a:r>
              <a:rPr lang="sv-SE" sz="1000" b="0" spc="-50" dirty="0">
                <a:solidFill>
                  <a:prstClr val="white"/>
                </a:solidFill>
              </a:rPr>
              <a:t/>
            </a:r>
            <a:br>
              <a:rPr lang="sv-SE" sz="1000" b="0" spc="-50" dirty="0">
                <a:solidFill>
                  <a:prstClr val="white"/>
                </a:solidFill>
              </a:rPr>
            </a:br>
            <a:r>
              <a:rPr lang="sv-SE" sz="1000" b="0" spc="-50" dirty="0">
                <a:solidFill>
                  <a:prstClr val="white"/>
                </a:solidFill>
              </a:rPr>
              <a:t/>
            </a:r>
            <a:br>
              <a:rPr lang="sv-SE" sz="1000" b="0" spc="-50" dirty="0">
                <a:solidFill>
                  <a:prstClr val="white"/>
                </a:solidFill>
              </a:rPr>
            </a:br>
            <a:r>
              <a:rPr lang="sv-SE" sz="1000" spc="-50" dirty="0">
                <a:solidFill>
                  <a:prstClr val="white"/>
                </a:solidFill>
              </a:rPr>
              <a:t>Stockholm Business Region </a:t>
            </a:r>
            <a:r>
              <a:rPr lang="sv-SE" sz="1000" b="0" spc="-50" dirty="0">
                <a:solidFill>
                  <a:prstClr val="white"/>
                </a:solidFill>
              </a:rPr>
              <a:t/>
            </a:r>
            <a:br>
              <a:rPr lang="sv-SE" sz="1000" b="0" spc="-50" dirty="0">
                <a:solidFill>
                  <a:prstClr val="white"/>
                </a:solidFill>
              </a:rPr>
            </a:br>
            <a:r>
              <a:rPr lang="sv-SE" sz="1000" b="0" spc="-50" dirty="0">
                <a:solidFill>
                  <a:prstClr val="white"/>
                </a:solidFill>
              </a:rPr>
              <a:t>P.O. Box 16282 </a:t>
            </a:r>
            <a:br>
              <a:rPr lang="sv-SE" sz="1000" b="0" spc="-50" dirty="0">
                <a:solidFill>
                  <a:prstClr val="white"/>
                </a:solidFill>
              </a:rPr>
            </a:br>
            <a:r>
              <a:rPr lang="sv-SE" sz="1000" b="0" spc="-50" dirty="0">
                <a:solidFill>
                  <a:prstClr val="white"/>
                </a:solidFill>
              </a:rPr>
              <a:t>SE-103 25 Stockholm, Sweden </a:t>
            </a:r>
            <a:br>
              <a:rPr lang="sv-SE" sz="1000" b="0" spc="-50" dirty="0">
                <a:solidFill>
                  <a:prstClr val="white"/>
                </a:solidFill>
              </a:rPr>
            </a:br>
            <a:r>
              <a:rPr lang="sv-SE" sz="1000" b="0" spc="-50" dirty="0" err="1">
                <a:solidFill>
                  <a:prstClr val="white"/>
                </a:solidFill>
              </a:rPr>
              <a:t>Phone</a:t>
            </a:r>
            <a:r>
              <a:rPr lang="sv-SE" sz="1000" b="0" spc="-50" dirty="0">
                <a:solidFill>
                  <a:prstClr val="white"/>
                </a:solidFill>
              </a:rPr>
              <a:t> + 46 8 508 280 00 </a:t>
            </a:r>
            <a:br>
              <a:rPr lang="sv-SE" sz="1000" b="0" spc="-50" dirty="0">
                <a:solidFill>
                  <a:prstClr val="white"/>
                </a:solidFill>
              </a:rPr>
            </a:br>
            <a:r>
              <a:rPr lang="sv-SE" sz="1000" b="0" spc="-50" dirty="0">
                <a:solidFill>
                  <a:prstClr val="white"/>
                </a:solidFill>
              </a:rPr>
              <a:t>www.visitstockholm.com </a:t>
            </a:r>
            <a:br>
              <a:rPr lang="sv-SE" sz="1000" b="0" spc="-50" dirty="0">
                <a:solidFill>
                  <a:prstClr val="white"/>
                </a:solidFill>
              </a:rPr>
            </a:br>
            <a:r>
              <a:rPr lang="sv-SE" sz="1000" b="0" spc="-50" dirty="0">
                <a:solidFill>
                  <a:prstClr val="white"/>
                </a:solidFill>
              </a:rPr>
              <a:t>www.investstockholm.com </a:t>
            </a:r>
            <a:br>
              <a:rPr lang="sv-SE" sz="1000" b="0" spc="-50" dirty="0">
                <a:solidFill>
                  <a:prstClr val="white"/>
                </a:solidFill>
              </a:rPr>
            </a:br>
            <a:r>
              <a:rPr lang="sv-SE" sz="1000" b="0" spc="-50" dirty="0">
                <a:solidFill>
                  <a:prstClr val="white"/>
                </a:solidFill>
              </a:rPr>
              <a:t>www.stockholmbusinessregion.se </a:t>
            </a:r>
            <a:r>
              <a:rPr lang="sv-SE" dirty="0">
                <a:solidFill>
                  <a:prstClr val="white"/>
                </a:solidFill>
              </a:rPr>
              <a:t/>
            </a:r>
            <a:br>
              <a:rPr lang="sv-SE" dirty="0">
                <a:solidFill>
                  <a:prstClr val="white"/>
                </a:solidFill>
              </a:rPr>
            </a:br>
            <a:endParaRPr lang="sv-SE" dirty="0"/>
          </a:p>
        </p:txBody>
      </p:sp>
    </p:spTree>
    <p:extLst>
      <p:ext uri="{BB962C8B-B14F-4D97-AF65-F5344CB8AC3E}">
        <p14:creationId xmlns:p14="http://schemas.microsoft.com/office/powerpoint/2010/main" val="222102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a:t>Konjunkturläget i Stockholm</a:t>
            </a:r>
            <a:br>
              <a:rPr lang="sv-SE" dirty="0"/>
            </a:br>
            <a:r>
              <a:rPr lang="sv-SE" dirty="0"/>
              <a:t>2017 kv4</a:t>
            </a:r>
            <a:br>
              <a:rPr lang="sv-SE" dirty="0"/>
            </a:br>
            <a:r>
              <a:rPr lang="sv-SE" dirty="0"/>
              <a:t/>
            </a:r>
            <a:br>
              <a:rPr lang="sv-SE" dirty="0"/>
            </a:br>
            <a:endParaRPr lang="sv-SE" sz="1800" dirty="0"/>
          </a:p>
        </p:txBody>
      </p:sp>
      <p:sp>
        <p:nvSpPr>
          <p:cNvPr id="7" name="textruta 6"/>
          <p:cNvSpPr txBox="1"/>
          <p:nvPr/>
        </p:nvSpPr>
        <p:spPr>
          <a:xfrm>
            <a:off x="386283" y="1773377"/>
            <a:ext cx="4052367" cy="3231654"/>
          </a:xfrm>
          <a:prstGeom prst="rect">
            <a:avLst/>
          </a:prstGeom>
          <a:noFill/>
        </p:spPr>
        <p:txBody>
          <a:bodyPr wrap="square" lIns="0" tIns="0" rIns="0" bIns="0" rtlCol="0">
            <a:spAutoFit/>
          </a:bodyPr>
          <a:lstStyle/>
          <a:p>
            <a:r>
              <a:rPr lang="sv-SE" sz="1000" b="1" dirty="0"/>
              <a:t>Om rapporten</a:t>
            </a:r>
            <a:endParaRPr lang="sv-SE" sz="1000" dirty="0"/>
          </a:p>
          <a:p>
            <a:r>
              <a:rPr lang="sv-SE" sz="1000" dirty="0"/>
              <a:t>Rapporten är utgiven av Stockholm Business Region och publiceras fyra gånger per år. Rapporten omfattar Stockholms län och stad. </a:t>
            </a:r>
          </a:p>
          <a:p>
            <a:endParaRPr lang="sv-SE" sz="1000" dirty="0"/>
          </a:p>
          <a:p>
            <a:r>
              <a:rPr lang="sv-SE" sz="1000" dirty="0"/>
              <a:t>Statistiken bygger på uppgifter från Statistiska centralbyrån, Arbetsförmedlingen och Bolagsverket. </a:t>
            </a:r>
          </a:p>
          <a:p>
            <a:endParaRPr lang="sv-SE" sz="1000" dirty="0"/>
          </a:p>
          <a:p>
            <a:r>
              <a:rPr lang="sv-SE" sz="1000" dirty="0"/>
              <a:t>Rapporten finns tillgänglig på</a:t>
            </a:r>
          </a:p>
          <a:p>
            <a:r>
              <a:rPr lang="sv-SE" sz="1000" u="sng" dirty="0">
                <a:hlinkClick r:id="rId2"/>
              </a:rPr>
              <a:t>http://foretag.stockholm.se/Foretagsservice/Stockholmskonjunkturen1/</a:t>
            </a:r>
            <a:r>
              <a:rPr lang="sv-SE" sz="1000" dirty="0"/>
              <a:t> </a:t>
            </a:r>
          </a:p>
          <a:p>
            <a:r>
              <a:rPr lang="sv-SE" sz="1000" dirty="0"/>
              <a:t/>
            </a:r>
            <a:br>
              <a:rPr lang="sv-SE" sz="1000" dirty="0"/>
            </a:br>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Inom ramen för partnerskapet Stockholm Business Alliance – 55 kommuner i Stockholmsregionen – görs motsvarande rapport för regionens övriga sju län samt en gemensam för länen tillsammans</a:t>
            </a:r>
          </a:p>
          <a:p>
            <a:r>
              <a:rPr lang="sv-SE" sz="1000" u="sng" dirty="0">
                <a:hlinkClick r:id="rId3"/>
              </a:rPr>
              <a:t>http://www.stockholmbusinessalliance.se/konjunkturrapporter/</a:t>
            </a:r>
            <a:endParaRPr lang="sv-SE" sz="1000" dirty="0"/>
          </a:p>
          <a:p>
            <a:endParaRPr lang="sv-SE" sz="1000" dirty="0"/>
          </a:p>
          <a:p>
            <a:r>
              <a:rPr lang="sv-SE" sz="1000" dirty="0"/>
              <a:t>Frågor kan ställas till Stefan Frid på </a:t>
            </a:r>
            <a:r>
              <a:rPr lang="sv-SE" sz="1000" dirty="0" err="1"/>
              <a:t>Invest</a:t>
            </a:r>
            <a:r>
              <a:rPr lang="sv-SE" sz="1000" dirty="0"/>
              <a:t> Stockholm. </a:t>
            </a:r>
          </a:p>
          <a:p>
            <a:r>
              <a:rPr lang="sv-SE" sz="1000" dirty="0"/>
              <a:t>Ansvarig utgivare: Olle Zetterberg.</a:t>
            </a:r>
          </a:p>
        </p:txBody>
      </p:sp>
      <p:sp>
        <p:nvSpPr>
          <p:cNvPr id="6" name="textruta 5"/>
          <p:cNvSpPr txBox="1"/>
          <p:nvPr/>
        </p:nvSpPr>
        <p:spPr>
          <a:xfrm>
            <a:off x="4495530" y="100609"/>
            <a:ext cx="4441077" cy="4977498"/>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lvl="0"/>
            <a:r>
              <a:rPr lang="sv-SE" sz="1400" smtClean="0">
                <a:solidFill>
                  <a:prstClr val="black"/>
                </a:solidFill>
              </a:rPr>
              <a:t>Fortsatt god konjunktur </a:t>
            </a:r>
            <a:r>
              <a:rPr lang="sv-SE" sz="1400" dirty="0">
                <a:solidFill>
                  <a:prstClr val="black"/>
                </a:solidFill>
              </a:rPr>
              <a:t>i Stockholm</a:t>
            </a:r>
          </a:p>
          <a:p>
            <a:pPr lvl="0"/>
            <a:r>
              <a:rPr lang="sv-SE" sz="1000" smtClean="0">
                <a:solidFill>
                  <a:prstClr val="black"/>
                </a:solidFill>
              </a:rPr>
              <a:t>Stockholmskonjunkturen </a:t>
            </a:r>
            <a:r>
              <a:rPr lang="sv-SE" sz="1000" dirty="0">
                <a:solidFill>
                  <a:prstClr val="black"/>
                </a:solidFill>
              </a:rPr>
              <a:t>är </a:t>
            </a:r>
            <a:r>
              <a:rPr lang="sv-SE" sz="1000">
                <a:solidFill>
                  <a:prstClr val="black"/>
                </a:solidFill>
              </a:rPr>
              <a:t>fortsatt </a:t>
            </a:r>
            <a:r>
              <a:rPr lang="sv-SE" sz="1000" smtClean="0">
                <a:solidFill>
                  <a:prstClr val="black"/>
                </a:solidFill>
              </a:rPr>
              <a:t>god med stark tillväxt i lönesumma, fler sysselsatta och stabil befolkningstillväxt, men några konjunkturindikatorer visar tecken på avmattning. </a:t>
            </a:r>
          </a:p>
          <a:p>
            <a:pPr lvl="0"/>
            <a:endParaRPr lang="sv-SE" sz="1000">
              <a:solidFill>
                <a:prstClr val="black"/>
              </a:solidFill>
            </a:endParaRPr>
          </a:p>
          <a:p>
            <a:r>
              <a:rPr lang="sv-SE" sz="1000" smtClean="0">
                <a:solidFill>
                  <a:schemeClr val="tx1"/>
                </a:solidFill>
              </a:rPr>
              <a:t>Lönesumman </a:t>
            </a:r>
            <a:r>
              <a:rPr lang="sv-SE" sz="1000" dirty="0">
                <a:solidFill>
                  <a:schemeClr val="tx1"/>
                </a:solidFill>
              </a:rPr>
              <a:t>i privat sektor ökade jämfört med motsvarande kvartal 2016 i både Stockholms län och stad, med information och kommunikation samt byggindustrin som främsta draglok. Antalet nystartade företag minskar något både i staden och länet, samtidigt som konkurser minskar i länet men ökar med knappt en procent i staden i jämförelse med fjärde kvartalet år 2016.</a:t>
            </a:r>
          </a:p>
          <a:p>
            <a:endParaRPr lang="sv-SE" sz="1000" dirty="0">
              <a:solidFill>
                <a:schemeClr val="tx1"/>
              </a:solidFill>
            </a:endParaRPr>
          </a:p>
          <a:p>
            <a:r>
              <a:rPr lang="sv-SE" sz="1000" dirty="0">
                <a:solidFill>
                  <a:schemeClr val="tx1"/>
                </a:solidFill>
              </a:rPr>
              <a:t>Stockholms arbetsmarknad är i huvudsak fortsatt stark med undantag för ett minskande antal lediga jobb och arbetslöshet som är oförändrad. Antalet sysselsatta invånare i länet har ökat med 24 400 personer de senaste fyra kvartalen, trots det har transport, vård och omsorg, bygg och finansiell verksamhet färre sysselsatta. Vidare minskade antalet varslade personer kraftigt. Arbetslösheten i förhållande till befolkningen var oförändrad i länet men har ökat med 0,1 procentenhet i staden jämfört med samma kvartal 2016. Antalet lediga jobb blev färre under fjärde kvartalet i Stockholms län och stad och inbromsningen var kraftigare än i övriga landet. </a:t>
            </a:r>
          </a:p>
          <a:p>
            <a:endParaRPr lang="sv-SE" sz="1000" dirty="0">
              <a:solidFill>
                <a:schemeClr val="tx1"/>
              </a:solidFill>
            </a:endParaRPr>
          </a:p>
          <a:p>
            <a:r>
              <a:rPr lang="sv-SE" sz="1000" dirty="0">
                <a:solidFill>
                  <a:schemeClr val="tx1"/>
                </a:solidFill>
              </a:rPr>
              <a:t>Under de senaste fyra kvartalen har antalet invånare ökat med 39 100 personer varav 14 100 i staden, vilket motsvarar ökningar med 1,7 respektive 1,5 procent. Bostadsbyggandet ökade i både länet och staden jämfört med fjärde kvartalet 2016, motsvarande 12 procent i länet och 33 procent i staden.</a:t>
            </a:r>
          </a:p>
          <a:p>
            <a:endParaRPr lang="sv-SE" sz="1000" dirty="0">
              <a:solidFill>
                <a:schemeClr val="tx1"/>
              </a:solidFill>
            </a:endParaRPr>
          </a:p>
          <a:p>
            <a:r>
              <a:rPr lang="de-DE" sz="1000" dirty="0">
                <a:solidFill>
                  <a:schemeClr val="tx1"/>
                </a:solidFill>
              </a:rPr>
              <a:t>Olle Zetterberg</a:t>
            </a:r>
            <a:endParaRPr lang="sv-SE" sz="1000" dirty="0">
              <a:solidFill>
                <a:schemeClr val="tx1"/>
              </a:solidFill>
            </a:endParaRPr>
          </a:p>
          <a:p>
            <a:r>
              <a:rPr lang="de-DE" sz="1000" dirty="0">
                <a:solidFill>
                  <a:schemeClr val="tx1"/>
                </a:solidFill>
              </a:rPr>
              <a:t>VD Stockholm </a:t>
            </a:r>
            <a:r>
              <a:rPr lang="de-DE" sz="1000">
                <a:solidFill>
                  <a:schemeClr val="tx1"/>
                </a:solidFill>
              </a:rPr>
              <a:t>Business </a:t>
            </a:r>
            <a:r>
              <a:rPr lang="de-DE" sz="1000" smtClean="0">
                <a:solidFill>
                  <a:schemeClr val="tx1"/>
                </a:solidFill>
              </a:rPr>
              <a:t>Region</a:t>
            </a:r>
            <a:endParaRPr lang="de-DE" sz="1000" dirty="0">
              <a:solidFill>
                <a:schemeClr val="tx1"/>
              </a:solidFill>
            </a:endParaRPr>
          </a:p>
        </p:txBody>
      </p:sp>
    </p:spTree>
    <p:extLst>
      <p:ext uri="{BB962C8B-B14F-4D97-AF65-F5344CB8AC3E}">
        <p14:creationId xmlns:p14="http://schemas.microsoft.com/office/powerpoint/2010/main" val="346415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2FBA439-83B6-49AF-B9B4-7AC2EBCA4BB1}"/>
              </a:ext>
            </a:extLst>
          </p:cNvPr>
          <p:cNvPicPr>
            <a:picLocks noChangeAspect="1"/>
          </p:cNvPicPr>
          <p:nvPr/>
        </p:nvPicPr>
        <p:blipFill>
          <a:blip r:embed="rId2"/>
          <a:stretch>
            <a:fillRect/>
          </a:stretch>
        </p:blipFill>
        <p:spPr>
          <a:xfrm>
            <a:off x="255598" y="2361315"/>
            <a:ext cx="5553937" cy="2517866"/>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a:t>Lönesumma i privat sektor</a:t>
            </a:r>
            <a:r>
              <a:rPr lang="sv-SE" b="0" dirty="0"/>
              <a:t/>
            </a:r>
            <a:br>
              <a:rPr lang="sv-SE" b="0" dirty="0"/>
            </a:br>
            <a:r>
              <a:rPr lang="sv-SE" sz="2000" b="0" dirty="0"/>
              <a:t>Index 100 = 2005 kv1</a:t>
            </a:r>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10" name="Rundad rektangulär 9"/>
          <p:cNvSpPr/>
          <p:nvPr/>
        </p:nvSpPr>
        <p:spPr>
          <a:xfrm>
            <a:off x="5943600" y="1078173"/>
            <a:ext cx="3016155" cy="740988"/>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00" dirty="0">
                <a:solidFill>
                  <a:schemeClr val="bg1"/>
                </a:solidFill>
              </a:rPr>
              <a:t>Lönesumman ökade jämfört med motsvarande kvartal 2016 i både Stockholms län och stad, med information och kommunikation samt byggindustrin som främsta draglok.</a:t>
            </a:r>
          </a:p>
        </p:txBody>
      </p:sp>
      <p:graphicFrame>
        <p:nvGraphicFramePr>
          <p:cNvPr id="6" name="Tabell 5"/>
          <p:cNvGraphicFramePr>
            <a:graphicFrameLocks noGrp="1"/>
          </p:cNvGraphicFramePr>
          <p:nvPr>
            <p:extLst>
              <p:ext uri="{D42A27DB-BD31-4B8C-83A1-F6EECF244321}">
                <p14:modId xmlns:p14="http://schemas.microsoft.com/office/powerpoint/2010/main" val="3625553381"/>
              </p:ext>
            </p:extLst>
          </p:nvPr>
        </p:nvGraphicFramePr>
        <p:xfrm>
          <a:off x="4105275" y="2304302"/>
          <a:ext cx="4582438" cy="1315946"/>
        </p:xfrm>
        <a:graphic>
          <a:graphicData uri="http://schemas.openxmlformats.org/drawingml/2006/table">
            <a:tbl>
              <a:tblPr>
                <a:tableStyleId>{68D230F3-CF80-4859-8CE7-A43EE81993B5}</a:tableStyleId>
              </a:tblPr>
              <a:tblGrid>
                <a:gridCol w="1988097">
                  <a:extLst>
                    <a:ext uri="{9D8B030D-6E8A-4147-A177-3AD203B41FA5}">
                      <a16:colId xmlns:a16="http://schemas.microsoft.com/office/drawing/2014/main" val="20000"/>
                    </a:ext>
                  </a:extLst>
                </a:gridCol>
                <a:gridCol w="625153">
                  <a:extLst>
                    <a:ext uri="{9D8B030D-6E8A-4147-A177-3AD203B41FA5}">
                      <a16:colId xmlns:a16="http://schemas.microsoft.com/office/drawing/2014/main" val="20001"/>
                    </a:ext>
                  </a:extLst>
                </a:gridCol>
                <a:gridCol w="574044">
                  <a:extLst>
                    <a:ext uri="{9D8B030D-6E8A-4147-A177-3AD203B41FA5}">
                      <a16:colId xmlns:a16="http://schemas.microsoft.com/office/drawing/2014/main" val="20002"/>
                    </a:ext>
                  </a:extLst>
                </a:gridCol>
                <a:gridCol w="697572">
                  <a:extLst>
                    <a:ext uri="{9D8B030D-6E8A-4147-A177-3AD203B41FA5}">
                      <a16:colId xmlns:a16="http://schemas.microsoft.com/office/drawing/2014/main" val="20003"/>
                    </a:ext>
                  </a:extLst>
                </a:gridCol>
                <a:gridCol w="697572">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Mdkr</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2005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319,7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79,7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44,1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tc>
                <a:extLst>
                  <a:ext uri="{0D108BD9-81ED-4DB2-BD59-A6C34878D82A}">
                    <a16:rowId xmlns:a16="http://schemas.microsoft.com/office/drawing/2014/main" val="10002"/>
                  </a:ext>
                </a:extLst>
              </a:tr>
              <a:tr h="181723">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163,8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85,7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44,6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03"/>
                  </a:ext>
                </a:extLst>
              </a:tr>
              <a:tr h="181723">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107,0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93,7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46,6</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5,5</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69,9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i.u.</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48,3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5,9</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212,7</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73,4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42,8</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4,6</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869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06686" y="350059"/>
            <a:ext cx="8410005" cy="727828"/>
          </a:xfrm>
        </p:spPr>
        <p:txBody>
          <a:bodyPr/>
          <a:lstStyle/>
          <a:p>
            <a:pPr>
              <a:lnSpc>
                <a:spcPct val="100000"/>
              </a:lnSpc>
            </a:pPr>
            <a:r>
              <a:rPr lang="sv-SE" sz="2800" dirty="0"/>
              <a:t>Lönesumma, 2017 kv4</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1871299835"/>
              </p:ext>
            </p:extLst>
          </p:nvPr>
        </p:nvGraphicFramePr>
        <p:xfrm>
          <a:off x="402337" y="983679"/>
          <a:ext cx="8204344" cy="3821283"/>
        </p:xfrm>
        <a:graphic>
          <a:graphicData uri="http://schemas.openxmlformats.org/drawingml/2006/table">
            <a:tbl>
              <a:tblPr>
                <a:tableStyleId>{68D230F3-CF80-4859-8CE7-A43EE81993B5}</a:tableStyleId>
              </a:tblPr>
              <a:tblGrid>
                <a:gridCol w="2289658">
                  <a:extLst>
                    <a:ext uri="{9D8B030D-6E8A-4147-A177-3AD203B41FA5}">
                      <a16:colId xmlns:a16="http://schemas.microsoft.com/office/drawing/2014/main" val="20000"/>
                    </a:ext>
                  </a:extLst>
                </a:gridCol>
                <a:gridCol w="903224">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623888">
                  <a:extLst>
                    <a:ext uri="{9D8B030D-6E8A-4147-A177-3AD203B41FA5}">
                      <a16:colId xmlns:a16="http://schemas.microsoft.com/office/drawing/2014/main" val="20003"/>
                    </a:ext>
                  </a:extLst>
                </a:gridCol>
                <a:gridCol w="693132">
                  <a:extLst>
                    <a:ext uri="{9D8B030D-6E8A-4147-A177-3AD203B41FA5}">
                      <a16:colId xmlns:a16="http://schemas.microsoft.com/office/drawing/2014/main" val="20004"/>
                    </a:ext>
                  </a:extLst>
                </a:gridCol>
                <a:gridCol w="198990">
                  <a:extLst>
                    <a:ext uri="{9D8B030D-6E8A-4147-A177-3AD203B41FA5}">
                      <a16:colId xmlns:a16="http://schemas.microsoft.com/office/drawing/2014/main" val="20005"/>
                    </a:ext>
                  </a:extLst>
                </a:gridCol>
                <a:gridCol w="885139">
                  <a:extLst>
                    <a:ext uri="{9D8B030D-6E8A-4147-A177-3AD203B41FA5}">
                      <a16:colId xmlns:a16="http://schemas.microsoft.com/office/drawing/2014/main" val="20006"/>
                    </a:ext>
                  </a:extLst>
                </a:gridCol>
                <a:gridCol w="738649">
                  <a:extLst>
                    <a:ext uri="{9D8B030D-6E8A-4147-A177-3AD203B41FA5}">
                      <a16:colId xmlns:a16="http://schemas.microsoft.com/office/drawing/2014/main" val="20007"/>
                    </a:ext>
                  </a:extLst>
                </a:gridCol>
                <a:gridCol w="623888">
                  <a:extLst>
                    <a:ext uri="{9D8B030D-6E8A-4147-A177-3AD203B41FA5}">
                      <a16:colId xmlns:a16="http://schemas.microsoft.com/office/drawing/2014/main" val="20008"/>
                    </a:ext>
                  </a:extLst>
                </a:gridCol>
                <a:gridCol w="623888">
                  <a:extLst>
                    <a:ext uri="{9D8B030D-6E8A-4147-A177-3AD203B41FA5}">
                      <a16:colId xmlns:a16="http://schemas.microsoft.com/office/drawing/2014/main" val="20009"/>
                    </a:ext>
                  </a:extLst>
                </a:gridCol>
              </a:tblGrid>
              <a:tr h="212578">
                <a:tc>
                  <a:txBody>
                    <a:bodyPr/>
                    <a:lstStyle/>
                    <a:p>
                      <a:pPr algn="l" fontAlgn="b"/>
                      <a:endParaRPr lang="sv-SE" sz="1300" b="0"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Stockholms län</a:t>
                      </a:r>
                    </a:p>
                  </a:txBody>
                  <a:tcPr marL="9525" marR="9525" marT="9525" marB="0" anchor="b"/>
                </a:tc>
                <a:tc hMerge="1">
                  <a:txBody>
                    <a:bodyPr/>
                    <a:lstStyle/>
                    <a:p>
                      <a:endParaRPr lang="sv-SE"/>
                    </a:p>
                  </a:txBody>
                  <a:tcPr/>
                </a:tc>
                <a:tc hMerge="1">
                  <a:txBody>
                    <a:bodyPr/>
                    <a:lstStyle/>
                    <a:p>
                      <a:pPr algn="l" fontAlgn="b"/>
                      <a:endParaRPr lang="sv-SE" sz="1400" b="1" i="0" u="none" strike="noStrike" dirty="0">
                        <a:solidFill>
                          <a:srgbClr val="000000"/>
                        </a:solidFill>
                        <a:effectLst/>
                        <a:latin typeface="+mj-lt"/>
                      </a:endParaRPr>
                    </a:p>
                  </a:txBody>
                  <a:tcPr marL="9525" marR="9525" marT="9525" marB="0" anchor="b"/>
                </a:tc>
                <a:tc hMerge="1">
                  <a:txBody>
                    <a:bodyPr/>
                    <a:lstStyle/>
                    <a:p>
                      <a:pPr algn="l" fontAlgn="b"/>
                      <a:endParaRPr lang="sv-SE" sz="1400" b="1" i="0" u="none" strike="noStrike" dirty="0">
                        <a:solidFill>
                          <a:srgbClr val="000000"/>
                        </a:solidFill>
                        <a:effectLst/>
                        <a:latin typeface="+mj-lt"/>
                      </a:endParaRPr>
                    </a:p>
                  </a:txBody>
                  <a:tcPr marL="9525" marR="9525" marT="9525" marB="0" anchor="b"/>
                </a:tc>
                <a:tc>
                  <a:txBody>
                    <a:bodyPr/>
                    <a:lstStyle/>
                    <a:p>
                      <a:pPr algn="l" fontAlgn="b"/>
                      <a:endParaRPr lang="sv-SE" sz="1300" b="1" i="0" u="none" strike="noStrike" dirty="0">
                        <a:solidFill>
                          <a:srgbClr val="000000"/>
                        </a:solidFill>
                        <a:effectLst/>
                        <a:latin typeface="+mj-lt"/>
                      </a:endParaRPr>
                    </a:p>
                  </a:txBody>
                  <a:tcPr marL="9525" marR="9525" marT="9525" marB="0" anchor="b"/>
                </a:tc>
                <a:tc gridSpan="4">
                  <a:txBody>
                    <a:bodyPr/>
                    <a:lstStyle/>
                    <a:p>
                      <a:pPr algn="ctr" fontAlgn="b"/>
                      <a:r>
                        <a:rPr lang="sv-SE" sz="1300" b="1" i="0" u="none" strike="noStrike" dirty="0">
                          <a:solidFill>
                            <a:srgbClr val="000000"/>
                          </a:solidFill>
                          <a:effectLst/>
                          <a:latin typeface="+mj-lt"/>
                        </a:rPr>
                        <a:t>Stockholms stad</a:t>
                      </a:r>
                    </a:p>
                  </a:txBody>
                  <a:tcPr marL="9525" marR="9525" marT="9525" marB="0" anchor="b"/>
                </a:tc>
                <a:tc hMerge="1">
                  <a:txBody>
                    <a:bodyPr/>
                    <a:lstStyle/>
                    <a:p>
                      <a:endParaRPr lang="sv-SE"/>
                    </a:p>
                  </a:txBody>
                  <a:tcPr/>
                </a:tc>
                <a:tc hMerge="1">
                  <a:txBody>
                    <a:bodyPr/>
                    <a:lstStyle/>
                    <a:p>
                      <a:pPr algn="l" fontAlgn="b"/>
                      <a:endParaRPr lang="sv-SE" sz="1400" b="0" i="0"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0000"/>
                  </a:ext>
                </a:extLst>
              </a:tr>
              <a:tr h="161705">
                <a:tc>
                  <a:txBody>
                    <a:bodyPr/>
                    <a:lstStyle/>
                    <a:p>
                      <a:pPr algn="l" fontAlgn="b"/>
                      <a:endParaRPr lang="sv-SE" sz="1050" b="0" i="0" u="none" strike="noStrike" dirty="0">
                        <a:solidFill>
                          <a:srgbClr val="000000"/>
                        </a:solidFill>
                        <a:effectLst/>
                        <a:latin typeface="+mj-lt"/>
                      </a:endParaRPr>
                    </a:p>
                  </a:txBody>
                  <a:tcPr marL="9525" marR="9525" marT="9525" marB="0" anchor="b"/>
                </a:tc>
                <a:tc>
                  <a:txBody>
                    <a:bodyPr/>
                    <a:lstStyle/>
                    <a:p>
                      <a:pPr algn="l" fontAlgn="b"/>
                      <a:endParaRPr lang="sv-SE" sz="1000" b="0" i="0" u="none" strike="noStrike">
                        <a:solidFill>
                          <a:srgbClr val="000000"/>
                        </a:solidFill>
                        <a:effectLst/>
                        <a:latin typeface="Futura std book"/>
                      </a:endParaRPr>
                    </a:p>
                  </a:txBody>
                  <a:tcPr marL="7620" marR="7620" marT="7620" marB="0" anchor="b"/>
                </a:tc>
                <a:tc gridSpan="3">
                  <a:txBody>
                    <a:bodyPr/>
                    <a:lstStyle/>
                    <a:p>
                      <a:pPr algn="l" fontAlgn="b"/>
                      <a:r>
                        <a:rPr lang="sv-SE" sz="1050" b="0" i="0" u="none" strike="noStrike" dirty="0">
                          <a:solidFill>
                            <a:srgbClr val="000000"/>
                          </a:solidFill>
                          <a:effectLst/>
                          <a:latin typeface="Futura std book"/>
                        </a:rPr>
                        <a:t>Förändring (%) sedan,</a:t>
                      </a:r>
                    </a:p>
                  </a:txBody>
                  <a:tcPr marL="7620" marR="7620" marT="7620" marB="0" anchor="b"/>
                </a:tc>
                <a:tc hMerge="1">
                  <a:txBody>
                    <a:bodyPr/>
                    <a:lstStyle/>
                    <a:p>
                      <a:endParaRPr lang="sv-SE"/>
                    </a:p>
                  </a:txBody>
                  <a:tcPr/>
                </a:tc>
                <a:tc hMerge="1">
                  <a:txBody>
                    <a:bodyPr/>
                    <a:lstStyle/>
                    <a:p>
                      <a:endParaRPr lang="sv-SE"/>
                    </a:p>
                  </a:txBody>
                  <a:tcPr/>
                </a:tc>
                <a:tc>
                  <a:txBody>
                    <a:bodyPr/>
                    <a:lstStyle/>
                    <a:p>
                      <a:pPr algn="l" fontAlgn="b"/>
                      <a:endParaRPr lang="sv-SE" sz="1050" b="0" i="0" u="none" strike="noStrike">
                        <a:solidFill>
                          <a:srgbClr val="000000"/>
                        </a:solidFill>
                        <a:effectLst/>
                        <a:latin typeface="Futura std book"/>
                      </a:endParaRPr>
                    </a:p>
                  </a:txBody>
                  <a:tcPr marL="7620" marR="7620" marT="7620" marB="0" anchor="b"/>
                </a:tc>
                <a:tc>
                  <a:txBody>
                    <a:bodyPr/>
                    <a:lstStyle/>
                    <a:p>
                      <a:pPr algn="l" fontAlgn="b"/>
                      <a:endParaRPr lang="sv-SE" sz="1050" b="0" i="0" u="none" strike="noStrike">
                        <a:solidFill>
                          <a:srgbClr val="000000"/>
                        </a:solidFill>
                        <a:effectLst/>
                        <a:latin typeface="Futura std book"/>
                      </a:endParaRPr>
                    </a:p>
                  </a:txBody>
                  <a:tcPr marL="7620" marR="7620" marT="7620" marB="0" anchor="b"/>
                </a:tc>
                <a:tc gridSpan="3">
                  <a:txBody>
                    <a:bodyPr/>
                    <a:lstStyle/>
                    <a:p>
                      <a:pPr algn="l" fontAlgn="b"/>
                      <a:r>
                        <a:rPr lang="sv-SE" sz="1050" b="0" i="0" u="none" strike="noStrike">
                          <a:solidFill>
                            <a:srgbClr val="000000"/>
                          </a:solidFill>
                          <a:effectLst/>
                          <a:latin typeface="Futura std book"/>
                        </a:rPr>
                        <a:t>Förändring (%) sedan,</a:t>
                      </a:r>
                    </a:p>
                  </a:txBody>
                  <a:tcPr marL="7620" marR="7620" marT="7620"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154437">
                <a:tc>
                  <a:txBody>
                    <a:bodyPr/>
                    <a:lstStyle/>
                    <a:p>
                      <a:pPr algn="l"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a:solidFill>
                            <a:srgbClr val="000000"/>
                          </a:solidFill>
                          <a:effectLst/>
                          <a:latin typeface="Futura std book" panose="020B0502020204020303" pitchFamily="34" charset="0"/>
                        </a:rPr>
                        <a:t>Mdkr</a:t>
                      </a:r>
                    </a:p>
                  </a:txBody>
                  <a:tcPr marL="9525" marR="9525" marT="9525" marB="0" anchor="b">
                    <a:noFill/>
                  </a:tcPr>
                </a:tc>
                <a:tc>
                  <a:txBody>
                    <a:bodyPr/>
                    <a:lstStyle/>
                    <a:p>
                      <a:pPr algn="ctr" fontAlgn="b"/>
                      <a:r>
                        <a:rPr lang="sv-SE" sz="1000" b="0" i="0" u="none" strike="noStrike">
                          <a:solidFill>
                            <a:srgbClr val="000000"/>
                          </a:solidFill>
                          <a:effectLst/>
                          <a:latin typeface="Futura std book" panose="020B0502020204020303" pitchFamily="34" charset="0"/>
                        </a:rPr>
                        <a:t>2009 kv1</a:t>
                      </a:r>
                    </a:p>
                  </a:txBody>
                  <a:tcPr marL="9525" marR="9525" marT="9525" marB="0" anchor="b"/>
                </a:tc>
                <a:tc>
                  <a:txBody>
                    <a:bodyPr/>
                    <a:lstStyle/>
                    <a:p>
                      <a:pPr algn="ctr"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fontAlgn="b"/>
                      <a:r>
                        <a:rPr lang="sv-SE" sz="1000" b="0" i="0" u="none" strike="noStrike">
                          <a:solidFill>
                            <a:srgbClr val="000000"/>
                          </a:solidFill>
                          <a:effectLst/>
                          <a:latin typeface="Futura std book" panose="020B0502020204020303" pitchFamily="34" charset="0"/>
                        </a:rPr>
                        <a:t>2016 kv4</a:t>
                      </a:r>
                    </a:p>
                  </a:txBody>
                  <a:tcPr marL="9525" marR="9525" marT="9525" marB="0" anchor="b"/>
                </a:tc>
                <a:tc>
                  <a:txBody>
                    <a:bodyPr/>
                    <a:lstStyle/>
                    <a:p>
                      <a:pPr algn="ctr" fontAlgn="b"/>
                      <a:endParaRPr lang="sv-SE" sz="10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1000" b="0" i="0" u="none" strike="noStrike">
                          <a:solidFill>
                            <a:srgbClr val="000000"/>
                          </a:solidFill>
                          <a:effectLst/>
                          <a:latin typeface="Futura std book" panose="020B0502020204020303" pitchFamily="34" charset="0"/>
                        </a:rPr>
                        <a:t>Mdkr</a:t>
                      </a:r>
                    </a:p>
                  </a:txBody>
                  <a:tcPr marL="9525" marR="9525" marT="9525" marB="0" anchor="b">
                    <a:noFill/>
                  </a:tcPr>
                </a:tc>
                <a:tc>
                  <a:txBody>
                    <a:bodyPr/>
                    <a:lstStyle/>
                    <a:p>
                      <a:pPr algn="ctr" fontAlgn="b"/>
                      <a:r>
                        <a:rPr lang="sv-SE" sz="1000" b="0" i="0" u="none" strike="noStrike">
                          <a:solidFill>
                            <a:srgbClr val="000000"/>
                          </a:solidFill>
                          <a:effectLst/>
                          <a:latin typeface="Futura std book" panose="020B0502020204020303" pitchFamily="34" charset="0"/>
                        </a:rPr>
                        <a:t>2009 kv1</a:t>
                      </a:r>
                    </a:p>
                  </a:txBody>
                  <a:tcPr marL="9525" marR="9525" marT="9525" marB="0" anchor="b"/>
                </a:tc>
                <a:tc>
                  <a:txBody>
                    <a:bodyPr/>
                    <a:lstStyle/>
                    <a:p>
                      <a:pPr algn="ctr"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2"/>
                  </a:ext>
                </a:extLst>
              </a:tr>
              <a:tr h="139902">
                <a:tc>
                  <a:txBody>
                    <a:bodyPr/>
                    <a:lstStyle/>
                    <a:p>
                      <a:pPr algn="l" fontAlgn="b"/>
                      <a:r>
                        <a:rPr lang="sv-SE" sz="1000" b="0" i="1" u="none" strike="noStrike" dirty="0">
                          <a:solidFill>
                            <a:schemeClr val="tx1"/>
                          </a:solidFill>
                          <a:effectLst/>
                          <a:latin typeface="+mj-lt"/>
                        </a:rPr>
                        <a:t>Totalt</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130,1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46,8</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45,0</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5,3</a:t>
                      </a:r>
                    </a:p>
                  </a:txBody>
                  <a:tcPr marL="9525" marR="9525" marT="9525" marB="0" anchor="b">
                    <a:solidFill>
                      <a:schemeClr val="bg1">
                        <a:lumMod val="85000"/>
                      </a:schemeClr>
                    </a:solidFill>
                  </a:tcPr>
                </a:tc>
                <a:tc>
                  <a:txBody>
                    <a:bodyPr/>
                    <a:lstStyle/>
                    <a:p>
                      <a:pPr algn="ctr" fontAlgn="b"/>
                      <a:endParaRPr lang="sv-SE" sz="1000" b="0"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81,1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48,1</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45,9</a:t>
                      </a:r>
                    </a:p>
                  </a:txBody>
                  <a:tcPr marL="9525" marR="9525" marT="9525" marB="0" anchor="b">
                    <a:solidFill>
                      <a:schemeClr val="bg1">
                        <a:lumMod val="85000"/>
                      </a:schemeClr>
                    </a:solidFill>
                  </a:tcPr>
                </a:tc>
                <a:tc>
                  <a:txBody>
                    <a:bodyPr/>
                    <a:lstStyle/>
                    <a:p>
                      <a:pPr algn="ctr" fontAlgn="b"/>
                      <a:r>
                        <a:rPr lang="sv-SE" sz="1000" b="0" i="0" u="none" strike="noStrike">
                          <a:solidFill>
                            <a:srgbClr val="000000"/>
                          </a:solidFill>
                          <a:effectLst/>
                          <a:latin typeface="Futura std book" panose="020B0502020204020303" pitchFamily="34" charset="0"/>
                        </a:rPr>
                        <a:t>5,7</a:t>
                      </a:r>
                    </a:p>
                  </a:txBody>
                  <a:tcPr marL="9525" marR="9525" marT="9525" marB="0" anchor="b">
                    <a:solidFill>
                      <a:schemeClr val="bg1">
                        <a:lumMod val="85000"/>
                      </a:schemeClr>
                    </a:solidFill>
                  </a:tcPr>
                </a:tc>
                <a:extLst>
                  <a:ext uri="{0D108BD9-81ED-4DB2-BD59-A6C34878D82A}">
                    <a16:rowId xmlns:a16="http://schemas.microsoft.com/office/drawing/2014/main" val="10003"/>
                  </a:ext>
                </a:extLst>
              </a:tr>
              <a:tr h="139902">
                <a:tc>
                  <a:txBody>
                    <a:bodyPr/>
                    <a:lstStyle/>
                    <a:p>
                      <a:pPr algn="l" fontAlgn="b"/>
                      <a:r>
                        <a:rPr lang="sv-SE" sz="900" b="0" i="0" u="none" strike="noStrike" dirty="0">
                          <a:solidFill>
                            <a:schemeClr val="tx1"/>
                          </a:solidFill>
                          <a:effectLst/>
                          <a:latin typeface="+mj-lt"/>
                        </a:rPr>
                        <a:t>Jordbruk, skogsbruk och fiske</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59,3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40,7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2,0</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118,3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43,3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noFill/>
                  </a:tcPr>
                </a:tc>
                <a:extLst>
                  <a:ext uri="{0D108BD9-81ED-4DB2-BD59-A6C34878D82A}">
                    <a16:rowId xmlns:a16="http://schemas.microsoft.com/office/drawing/2014/main" val="10004"/>
                  </a:ext>
                </a:extLst>
              </a:tr>
              <a:tr h="139902">
                <a:tc>
                  <a:txBody>
                    <a:bodyPr/>
                    <a:lstStyle/>
                    <a:p>
                      <a:pPr algn="l" fontAlgn="b"/>
                      <a:r>
                        <a:rPr lang="sv-SE" sz="900" b="0" i="0" u="none" strike="noStrike" dirty="0">
                          <a:solidFill>
                            <a:schemeClr val="tx1"/>
                          </a:solidFill>
                          <a:effectLst/>
                          <a:latin typeface="+mj-lt"/>
                        </a:rPr>
                        <a:t>Tillverkning och utvinning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-13,4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-26,4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-34,1</a:t>
                      </a:r>
                    </a:p>
                  </a:txBody>
                  <a:tcPr marL="9525" marR="9525" marT="9525" marB="0" anchor="b"/>
                </a:tc>
                <a:extLst>
                  <a:ext uri="{0D108BD9-81ED-4DB2-BD59-A6C34878D82A}">
                    <a16:rowId xmlns:a16="http://schemas.microsoft.com/office/drawing/2014/main" val="10005"/>
                  </a:ext>
                </a:extLst>
              </a:tr>
              <a:tr h="139902">
                <a:tc>
                  <a:txBody>
                    <a:bodyPr/>
                    <a:lstStyle/>
                    <a:p>
                      <a:pPr algn="l" fontAlgn="b"/>
                      <a:r>
                        <a:rPr lang="sv-SE" sz="900" b="0" i="0" u="none" strike="noStrike" dirty="0">
                          <a:solidFill>
                            <a:schemeClr val="tx1"/>
                          </a:solidFill>
                          <a:effectLst/>
                          <a:latin typeface="+mj-lt"/>
                        </a:rPr>
                        <a:t>Energi och miljö</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47,8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46,0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-12,6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0,0</a:t>
                      </a:r>
                    </a:p>
                  </a:txBody>
                  <a:tcPr marL="9525" marR="9525" marT="9525" marB="0" anchor="b"/>
                </a:tc>
                <a:extLst>
                  <a:ext uri="{0D108BD9-81ED-4DB2-BD59-A6C34878D82A}">
                    <a16:rowId xmlns:a16="http://schemas.microsoft.com/office/drawing/2014/main" val="10006"/>
                  </a:ext>
                </a:extLst>
              </a:tr>
              <a:tr h="139902">
                <a:tc>
                  <a:txBody>
                    <a:bodyPr/>
                    <a:lstStyle/>
                    <a:p>
                      <a:pPr algn="l" fontAlgn="b"/>
                      <a:r>
                        <a:rPr lang="sv-SE" sz="900" b="0" i="0" u="none" strike="noStrike">
                          <a:solidFill>
                            <a:schemeClr val="tx1"/>
                          </a:solidFill>
                          <a:effectLst/>
                          <a:latin typeface="+mj-lt"/>
                        </a:rPr>
                        <a:t>Byggindustri</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93,3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87,3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117,1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136,2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10,2</a:t>
                      </a:r>
                    </a:p>
                  </a:txBody>
                  <a:tcPr marL="9525" marR="9525" marT="9525" marB="0" anchor="b"/>
                </a:tc>
                <a:extLst>
                  <a:ext uri="{0D108BD9-81ED-4DB2-BD59-A6C34878D82A}">
                    <a16:rowId xmlns:a16="http://schemas.microsoft.com/office/drawing/2014/main" val="10007"/>
                  </a:ext>
                </a:extLst>
              </a:tr>
              <a:tr h="139902">
                <a:tc>
                  <a:txBody>
                    <a:bodyPr/>
                    <a:lstStyle/>
                    <a:p>
                      <a:pPr algn="l" fontAlgn="b"/>
                      <a:r>
                        <a:rPr lang="sv-SE" sz="900" b="0" i="0" u="none" strike="noStrike">
                          <a:solidFill>
                            <a:schemeClr val="tx1"/>
                          </a:solidFill>
                          <a:effectLst/>
                          <a:latin typeface="+mj-lt"/>
                        </a:rPr>
                        <a:t>Handel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16,4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38,4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9,3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42,9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a:t>
                      </a:r>
                    </a:p>
                  </a:txBody>
                  <a:tcPr marL="9525" marR="9525" marT="9525" marB="0" anchor="b"/>
                </a:tc>
                <a:extLst>
                  <a:ext uri="{0D108BD9-81ED-4DB2-BD59-A6C34878D82A}">
                    <a16:rowId xmlns:a16="http://schemas.microsoft.com/office/drawing/2014/main" val="10008"/>
                  </a:ext>
                </a:extLst>
              </a:tr>
              <a:tr h="139902">
                <a:tc>
                  <a:txBody>
                    <a:bodyPr/>
                    <a:lstStyle/>
                    <a:p>
                      <a:pPr algn="l" fontAlgn="b"/>
                      <a:r>
                        <a:rPr lang="sv-SE" sz="900" b="0" i="0" u="none" strike="noStrike">
                          <a:solidFill>
                            <a:schemeClr val="tx1"/>
                          </a:solidFill>
                          <a:effectLst/>
                          <a:latin typeface="+mj-lt"/>
                        </a:rPr>
                        <a:t>Transport</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26,9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20,0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2,6</a:t>
                      </a:r>
                    </a:p>
                  </a:txBody>
                  <a:tcPr marL="9525" marR="9525" marT="9525" marB="0" anchor="b"/>
                </a:tc>
                <a:extLst>
                  <a:ext uri="{0D108BD9-81ED-4DB2-BD59-A6C34878D82A}">
                    <a16:rowId xmlns:a16="http://schemas.microsoft.com/office/drawing/2014/main" val="10009"/>
                  </a:ext>
                </a:extLst>
              </a:tr>
              <a:tr h="139902">
                <a:tc>
                  <a:txBody>
                    <a:bodyPr/>
                    <a:lstStyle/>
                    <a:p>
                      <a:pPr algn="l" fontAlgn="b"/>
                      <a:r>
                        <a:rPr lang="sv-SE" sz="900" b="0" i="0" u="none" strike="noStrike" dirty="0">
                          <a:solidFill>
                            <a:schemeClr val="tx1"/>
                          </a:solidFill>
                          <a:effectLst/>
                          <a:latin typeface="+mj-lt"/>
                        </a:rPr>
                        <a:t>Hotell och restauranger</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103,9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105,8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93,4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6,0</a:t>
                      </a:r>
                    </a:p>
                  </a:txBody>
                  <a:tcPr marL="9525" marR="9525" marT="9525" marB="0" anchor="b"/>
                </a:tc>
                <a:extLst>
                  <a:ext uri="{0D108BD9-81ED-4DB2-BD59-A6C34878D82A}">
                    <a16:rowId xmlns:a16="http://schemas.microsoft.com/office/drawing/2014/main" val="10010"/>
                  </a:ext>
                </a:extLst>
              </a:tr>
              <a:tr h="139902">
                <a:tc>
                  <a:txBody>
                    <a:bodyPr/>
                    <a:lstStyle/>
                    <a:p>
                      <a:pPr algn="l" fontAlgn="b"/>
                      <a:r>
                        <a:rPr lang="sv-SE" sz="900" b="0" i="0" u="none" strike="noStrike">
                          <a:solidFill>
                            <a:schemeClr val="tx1"/>
                          </a:solidFill>
                          <a:effectLst/>
                          <a:latin typeface="+mj-lt"/>
                        </a:rPr>
                        <a:t>Information och kommunikation</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14,6</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56,1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61,4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18,8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12,2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66,1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72,4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25,2</a:t>
                      </a:r>
                    </a:p>
                  </a:txBody>
                  <a:tcPr marL="9525" marR="9525" marT="9525" marB="0" anchor="b"/>
                </a:tc>
                <a:extLst>
                  <a:ext uri="{0D108BD9-81ED-4DB2-BD59-A6C34878D82A}">
                    <a16:rowId xmlns:a16="http://schemas.microsoft.com/office/drawing/2014/main" val="10011"/>
                  </a:ext>
                </a:extLst>
              </a:tr>
              <a:tr h="139902">
                <a:tc>
                  <a:txBody>
                    <a:bodyPr/>
                    <a:lstStyle/>
                    <a:p>
                      <a:pPr algn="l" fontAlgn="b"/>
                      <a:r>
                        <a:rPr lang="sv-SE" sz="900" b="0" i="0" u="none" strike="noStrike" dirty="0">
                          <a:solidFill>
                            <a:schemeClr val="tx1"/>
                          </a:solidFill>
                          <a:effectLst/>
                          <a:latin typeface="+mj-lt"/>
                        </a:rPr>
                        <a:t>Bank och försäkring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7,4</a:t>
                      </a:r>
                    </a:p>
                  </a:txBody>
                  <a:tcPr marL="9525" marR="9525" marT="9525" marB="0" anchor="b"/>
                </a:tc>
                <a:extLst>
                  <a:ext uri="{0D108BD9-81ED-4DB2-BD59-A6C34878D82A}">
                    <a16:rowId xmlns:a16="http://schemas.microsoft.com/office/drawing/2014/main" val="10012"/>
                  </a:ext>
                </a:extLst>
              </a:tr>
              <a:tr h="139902">
                <a:tc>
                  <a:txBody>
                    <a:bodyPr/>
                    <a:lstStyle/>
                    <a:p>
                      <a:pPr algn="l" fontAlgn="b"/>
                      <a:r>
                        <a:rPr lang="sv-SE" sz="900" b="0" i="0" u="none" strike="noStrike">
                          <a:solidFill>
                            <a:schemeClr val="tx1"/>
                          </a:solidFill>
                          <a:effectLst/>
                          <a:latin typeface="+mj-lt"/>
                        </a:rPr>
                        <a:t>Fastigheter</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76,3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70,3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6,2</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72,3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68,6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tc>
                <a:extLst>
                  <a:ext uri="{0D108BD9-81ED-4DB2-BD59-A6C34878D82A}">
                    <a16:rowId xmlns:a16="http://schemas.microsoft.com/office/drawing/2014/main" val="10013"/>
                  </a:ext>
                </a:extLst>
              </a:tr>
              <a:tr h="139902">
                <a:tc>
                  <a:txBody>
                    <a:bodyPr/>
                    <a:lstStyle/>
                    <a:p>
                      <a:pPr algn="l" fontAlgn="b"/>
                      <a:r>
                        <a:rPr lang="sv-SE" sz="900" b="0" i="0" u="none" strike="noStrike" dirty="0">
                          <a:solidFill>
                            <a:schemeClr val="tx1"/>
                          </a:solidFill>
                          <a:effectLst/>
                          <a:latin typeface="+mj-lt"/>
                        </a:rPr>
                        <a:t>Företagstjänster</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22,0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73,4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7,0</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17,2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72,8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72,7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6,6</a:t>
                      </a:r>
                    </a:p>
                  </a:txBody>
                  <a:tcPr marL="9525" marR="9525" marT="9525" marB="0" anchor="b"/>
                </a:tc>
                <a:extLst>
                  <a:ext uri="{0D108BD9-81ED-4DB2-BD59-A6C34878D82A}">
                    <a16:rowId xmlns:a16="http://schemas.microsoft.com/office/drawing/2014/main" val="10014"/>
                  </a:ext>
                </a:extLst>
              </a:tr>
              <a:tr h="139902">
                <a:tc>
                  <a:txBody>
                    <a:bodyPr/>
                    <a:lstStyle/>
                    <a:p>
                      <a:pPr algn="l" fontAlgn="b"/>
                      <a:r>
                        <a:rPr lang="sv-SE" sz="900" b="0" i="0" u="none" strike="noStrike" dirty="0">
                          <a:solidFill>
                            <a:schemeClr val="tx1"/>
                          </a:solidFill>
                          <a:effectLst/>
                          <a:latin typeface="+mj-lt"/>
                        </a:rPr>
                        <a:t>Offentlig förvaltning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34,4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21,7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-8,8</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30,0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22,1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tc>
                <a:extLst>
                  <a:ext uri="{0D108BD9-81ED-4DB2-BD59-A6C34878D82A}">
                    <a16:rowId xmlns:a16="http://schemas.microsoft.com/office/drawing/2014/main" val="10015"/>
                  </a:ext>
                </a:extLst>
              </a:tr>
              <a:tr h="139902">
                <a:tc>
                  <a:txBody>
                    <a:bodyPr/>
                    <a:lstStyle/>
                    <a:p>
                      <a:pPr algn="l" fontAlgn="b"/>
                      <a:r>
                        <a:rPr lang="sv-SE" sz="900" b="0" i="0" u="none" strike="noStrike">
                          <a:solidFill>
                            <a:schemeClr val="tx1"/>
                          </a:solidFill>
                          <a:effectLst/>
                          <a:latin typeface="+mj-lt"/>
                        </a:rPr>
                        <a:t>Utbildning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80,8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71,8</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5,5</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1,8</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84,7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76,6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6,1</a:t>
                      </a:r>
                    </a:p>
                  </a:txBody>
                  <a:tcPr marL="9525" marR="9525" marT="9525" marB="0" anchor="b"/>
                </a:tc>
                <a:extLst>
                  <a:ext uri="{0D108BD9-81ED-4DB2-BD59-A6C34878D82A}">
                    <a16:rowId xmlns:a16="http://schemas.microsoft.com/office/drawing/2014/main" val="10016"/>
                  </a:ext>
                </a:extLst>
              </a:tr>
              <a:tr h="139902">
                <a:tc>
                  <a:txBody>
                    <a:bodyPr/>
                    <a:lstStyle/>
                    <a:p>
                      <a:pPr algn="l" fontAlgn="b"/>
                      <a:r>
                        <a:rPr lang="sv-SE" sz="900" b="0" i="0" u="none" strike="noStrike">
                          <a:solidFill>
                            <a:schemeClr val="tx1"/>
                          </a:solidFill>
                          <a:effectLst/>
                          <a:latin typeface="+mj-lt"/>
                        </a:rPr>
                        <a:t>Vård och omsorg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8,1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87,7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68,2</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80,3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58,6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1,2</a:t>
                      </a:r>
                    </a:p>
                  </a:txBody>
                  <a:tcPr marL="9525" marR="9525" marT="9525" marB="0" anchor="b"/>
                </a:tc>
                <a:extLst>
                  <a:ext uri="{0D108BD9-81ED-4DB2-BD59-A6C34878D82A}">
                    <a16:rowId xmlns:a16="http://schemas.microsoft.com/office/drawing/2014/main" val="10017"/>
                  </a:ext>
                </a:extLst>
              </a:tr>
              <a:tr h="139902">
                <a:tc>
                  <a:txBody>
                    <a:bodyPr/>
                    <a:lstStyle/>
                    <a:p>
                      <a:pPr algn="l" fontAlgn="b"/>
                      <a:r>
                        <a:rPr lang="sv-SE" sz="900" b="0" i="0" u="none" strike="noStrike" dirty="0">
                          <a:solidFill>
                            <a:schemeClr val="tx1"/>
                          </a:solidFill>
                          <a:effectLst/>
                          <a:latin typeface="+mj-lt"/>
                        </a:rPr>
                        <a:t>Personliga och kulturella tjänster</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60,9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53,9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4,4</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59,9</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52,1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5,4</a:t>
                      </a:r>
                    </a:p>
                  </a:txBody>
                  <a:tcPr marL="9525" marR="9525" marT="9525" marB="0" anchor="b"/>
                </a:tc>
                <a:extLst>
                  <a:ext uri="{0D108BD9-81ED-4DB2-BD59-A6C34878D82A}">
                    <a16:rowId xmlns:a16="http://schemas.microsoft.com/office/drawing/2014/main" val="10018"/>
                  </a:ext>
                </a:extLst>
              </a:tr>
              <a:tr h="139902">
                <a:tc>
                  <a:txBody>
                    <a:bodyPr/>
                    <a:lstStyle/>
                    <a:p>
                      <a:pPr algn="l" fontAlgn="b"/>
                      <a:r>
                        <a:rPr lang="sv-SE" sz="900" b="0" i="0" u="none" strike="noStrike">
                          <a:solidFill>
                            <a:schemeClr val="tx1"/>
                          </a:solidFill>
                          <a:effectLst/>
                          <a:latin typeface="+mj-lt"/>
                        </a:rPr>
                        <a:t>Okänd bransch</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25,2</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48,7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-14,3</a:t>
                      </a:r>
                    </a:p>
                  </a:txBody>
                  <a:tcPr marL="9525" marR="9525" marT="9525" marB="0" anchor="b">
                    <a:noFill/>
                  </a:tcPr>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67,3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33,1</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8,5</a:t>
                      </a:r>
                    </a:p>
                  </a:txBody>
                  <a:tcPr marL="9525" marR="9525" marT="9525" marB="0" anchor="b">
                    <a:noFill/>
                  </a:tcPr>
                </a:tc>
                <a:extLst>
                  <a:ext uri="{0D108BD9-81ED-4DB2-BD59-A6C34878D82A}">
                    <a16:rowId xmlns:a16="http://schemas.microsoft.com/office/drawing/2014/main" val="10019"/>
                  </a:ext>
                </a:extLst>
              </a:tr>
              <a:tr h="139902">
                <a:tc>
                  <a:txBody>
                    <a:bodyPr/>
                    <a:lstStyle/>
                    <a:p>
                      <a:pPr algn="l" fontAlgn="b"/>
                      <a:r>
                        <a:rPr lang="sv-SE" sz="900" b="1" i="0" u="none" strike="noStrike" dirty="0">
                          <a:solidFill>
                            <a:schemeClr val="tx1"/>
                          </a:solidFill>
                          <a:effectLst/>
                          <a:latin typeface="+mj-lt"/>
                        </a:rPr>
                        <a:t>Privat sektor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107,0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48,6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46,6</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5,5</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69,9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49,9</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48,3</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5,9</a:t>
                      </a:r>
                    </a:p>
                  </a:txBody>
                  <a:tcPr marL="9525" marR="9525" marT="9525" marB="0" anchor="b">
                    <a:solidFill>
                      <a:schemeClr val="bg1">
                        <a:lumMod val="85000"/>
                      </a:schemeClr>
                    </a:solidFill>
                  </a:tcPr>
                </a:tc>
                <a:extLst>
                  <a:ext uri="{0D108BD9-81ED-4DB2-BD59-A6C34878D82A}">
                    <a16:rowId xmlns:a16="http://schemas.microsoft.com/office/drawing/2014/main" val="10020"/>
                  </a:ext>
                </a:extLst>
              </a:tr>
              <a:tr h="139902">
                <a:tc>
                  <a:txBody>
                    <a:bodyPr/>
                    <a:lstStyle/>
                    <a:p>
                      <a:pPr algn="l" fontAlgn="b"/>
                      <a:r>
                        <a:rPr lang="sv-SE" sz="900" b="0" i="0" u="none" strike="noStrike">
                          <a:solidFill>
                            <a:schemeClr val="tx1"/>
                          </a:solidFill>
                          <a:effectLst/>
                          <a:latin typeface="+mj-lt"/>
                        </a:rPr>
                        <a:t>Statlig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9,0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44,0</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40,4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4,6</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6,3</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39,3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34,1</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4,8</a:t>
                      </a:r>
                    </a:p>
                  </a:txBody>
                  <a:tcPr marL="9525" marR="9525" marT="9525" marB="0" anchor="b"/>
                </a:tc>
                <a:extLst>
                  <a:ext uri="{0D108BD9-81ED-4DB2-BD59-A6C34878D82A}">
                    <a16:rowId xmlns:a16="http://schemas.microsoft.com/office/drawing/2014/main" val="10021"/>
                  </a:ext>
                </a:extLst>
              </a:tr>
              <a:tr h="139902">
                <a:tc>
                  <a:txBody>
                    <a:bodyPr/>
                    <a:lstStyle/>
                    <a:p>
                      <a:pPr algn="l" fontAlgn="b"/>
                      <a:r>
                        <a:rPr lang="sv-SE" sz="900" b="0" i="0" u="none" strike="noStrike" dirty="0">
                          <a:solidFill>
                            <a:schemeClr val="tx1"/>
                          </a:solidFill>
                          <a:effectLst/>
                          <a:latin typeface="+mj-lt"/>
                        </a:rPr>
                        <a:t>Kommunal</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10,7</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38,5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4,3</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4,0</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35,4</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32,5</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4,5</a:t>
                      </a:r>
                    </a:p>
                  </a:txBody>
                  <a:tcPr marL="9525" marR="9525" marT="9525" marB="0" anchor="b"/>
                </a:tc>
                <a:extLst>
                  <a:ext uri="{0D108BD9-81ED-4DB2-BD59-A6C34878D82A}">
                    <a16:rowId xmlns:a16="http://schemas.microsoft.com/office/drawing/2014/main" val="10022"/>
                  </a:ext>
                </a:extLst>
              </a:tr>
              <a:tr h="139902">
                <a:tc>
                  <a:txBody>
                    <a:bodyPr/>
                    <a:lstStyle/>
                    <a:p>
                      <a:pPr algn="l" fontAlgn="b"/>
                      <a:r>
                        <a:rPr lang="sv-SE" sz="900" b="0" i="0" u="none" strike="noStrike" dirty="0">
                          <a:solidFill>
                            <a:schemeClr val="tx1"/>
                          </a:solidFill>
                          <a:effectLst/>
                          <a:latin typeface="+mj-lt"/>
                        </a:rPr>
                        <a:t>Landsting</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3,4</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29,6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36,6</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3,9</a:t>
                      </a:r>
                    </a:p>
                  </a:txBody>
                  <a:tcPr marL="9525" marR="9525" marT="9525" marB="0" anchor="b"/>
                </a:tc>
                <a:tc>
                  <a:txBody>
                    <a:bodyPr/>
                    <a:lstStyle/>
                    <a:p>
                      <a:pPr algn="ctr" fontAlgn="b"/>
                      <a:endParaRPr lang="sv-SE" sz="900" b="0" i="0" u="none" strike="noStrike">
                        <a:solidFill>
                          <a:srgbClr val="000000"/>
                        </a:solidFill>
                        <a:effectLst/>
                        <a:latin typeface="Futura std book" panose="020B0502020204020303" pitchFamily="34" charset="0"/>
                      </a:endParaRP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panose="020B0502020204020303" pitchFamily="34" charset="0"/>
                        </a:rPr>
                        <a:t>37,7</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25,3</a:t>
                      </a:r>
                    </a:p>
                  </a:txBody>
                  <a:tcPr marL="9525" marR="9525" marT="9525" marB="0" anchor="b"/>
                </a:tc>
                <a:tc>
                  <a:txBody>
                    <a:bodyPr/>
                    <a:lstStyle/>
                    <a:p>
                      <a:pPr algn="ctr" fontAlgn="b"/>
                      <a:r>
                        <a:rPr lang="sv-SE" sz="900" b="0" i="0" u="none" strike="noStrike">
                          <a:solidFill>
                            <a:srgbClr val="000000"/>
                          </a:solidFill>
                          <a:effectLst/>
                          <a:latin typeface="Futura std book" panose="020B0502020204020303" pitchFamily="34" charset="0"/>
                        </a:rPr>
                        <a:t>4,1</a:t>
                      </a:r>
                    </a:p>
                  </a:txBody>
                  <a:tcPr marL="9525" marR="9525" marT="9525" marB="0" anchor="b"/>
                </a:tc>
                <a:extLst>
                  <a:ext uri="{0D108BD9-81ED-4DB2-BD59-A6C34878D82A}">
                    <a16:rowId xmlns:a16="http://schemas.microsoft.com/office/drawing/2014/main" val="10023"/>
                  </a:ext>
                </a:extLst>
              </a:tr>
              <a:tr h="82381">
                <a:tc>
                  <a:txBody>
                    <a:bodyPr/>
                    <a:lstStyle/>
                    <a:p>
                      <a:pPr algn="l" fontAlgn="b"/>
                      <a:r>
                        <a:rPr lang="sv-SE" sz="900" b="1" i="0" u="none" strike="noStrike" dirty="0">
                          <a:solidFill>
                            <a:schemeClr val="tx1"/>
                          </a:solidFill>
                          <a:effectLst/>
                          <a:latin typeface="+mj-lt"/>
                        </a:rPr>
                        <a:t>Offentlig sektor</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23,1</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39,2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38,0</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4,4</a:t>
                      </a:r>
                    </a:p>
                  </a:txBody>
                  <a:tcPr marL="9525" marR="9525" marT="9525" marB="0" anchor="b">
                    <a:solidFill>
                      <a:schemeClr val="bg1">
                        <a:lumMod val="85000"/>
                      </a:schemeClr>
                    </a:solidFill>
                  </a:tcPr>
                </a:tc>
                <a:tc>
                  <a:txBody>
                    <a:bodyPr/>
                    <a:lstStyle/>
                    <a:p>
                      <a:pPr algn="ctr" fontAlgn="b"/>
                      <a:endParaRPr lang="sv-SE" sz="900" b="1" i="0" u="none" strike="noStrike">
                        <a:solidFill>
                          <a:srgbClr val="000000"/>
                        </a:solidFill>
                        <a:effectLst/>
                        <a:latin typeface="Futura std book" panose="020B0502020204020303" pitchFamily="34" charset="0"/>
                      </a:endParaRP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11,2</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37,8</a:t>
                      </a:r>
                    </a:p>
                  </a:txBody>
                  <a:tcPr marL="9525" marR="9525" marT="9525" marB="0" anchor="b">
                    <a:solidFill>
                      <a:schemeClr val="bg1">
                        <a:lumMod val="85000"/>
                      </a:schemeClr>
                    </a:solidFill>
                  </a:tcPr>
                </a:tc>
                <a:tc>
                  <a:txBody>
                    <a:bodyPr/>
                    <a:lstStyle/>
                    <a:p>
                      <a:pPr algn="ctr" fontAlgn="b"/>
                      <a:r>
                        <a:rPr lang="sv-SE" sz="900" b="1" i="0" u="none" strike="noStrike">
                          <a:solidFill>
                            <a:srgbClr val="000000"/>
                          </a:solidFill>
                          <a:effectLst/>
                          <a:latin typeface="Futura std book" panose="020B0502020204020303" pitchFamily="34" charset="0"/>
                        </a:rPr>
                        <a:t>32,8</a:t>
                      </a:r>
                    </a:p>
                  </a:txBody>
                  <a:tcPr marL="9525" marR="9525" marT="9525" marB="0" anchor="b">
                    <a:solidFill>
                      <a:schemeClr val="bg1">
                        <a:lumMod val="85000"/>
                      </a:schemeClr>
                    </a:solidFill>
                  </a:tcPr>
                </a:tc>
                <a:tc>
                  <a:txBody>
                    <a:bodyPr/>
                    <a:lstStyle/>
                    <a:p>
                      <a:pPr algn="ctr" fontAlgn="b"/>
                      <a:r>
                        <a:rPr lang="sv-SE" sz="900" b="1" i="0" u="none" strike="noStrike" dirty="0">
                          <a:solidFill>
                            <a:srgbClr val="000000"/>
                          </a:solidFill>
                          <a:effectLst/>
                          <a:latin typeface="Futura std book" panose="020B0502020204020303" pitchFamily="34" charset="0"/>
                        </a:rPr>
                        <a:t>4,7</a:t>
                      </a:r>
                    </a:p>
                  </a:txBody>
                  <a:tcPr marL="9525" marR="9525" marT="9525" marB="0" anchor="b">
                    <a:solidFill>
                      <a:schemeClr val="bg1">
                        <a:lumMod val="85000"/>
                      </a:schemeClr>
                    </a:solidFill>
                  </a:tcPr>
                </a:tc>
                <a:extLst>
                  <a:ext uri="{0D108BD9-81ED-4DB2-BD59-A6C34878D82A}">
                    <a16:rowId xmlns:a16="http://schemas.microsoft.com/office/drawing/2014/main" val="10024"/>
                  </a:ext>
                </a:extLst>
              </a:tr>
              <a:tr h="0">
                <a:tc>
                  <a:txBody>
                    <a:bodyPr/>
                    <a:lstStyle/>
                    <a:p>
                      <a:pPr algn="l"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noFill/>
                  </a:tcPr>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tc>
                  <a:txBody>
                    <a:bodyPr/>
                    <a:lstStyle/>
                    <a:p>
                      <a:pPr algn="ctr" fontAlgn="b"/>
                      <a:endParaRPr lang="sv-SE" sz="1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7952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81426B7-2B09-41F3-8242-F805FFB95444}"/>
              </a:ext>
            </a:extLst>
          </p:cNvPr>
          <p:cNvPicPr>
            <a:picLocks noChangeAspect="1"/>
          </p:cNvPicPr>
          <p:nvPr/>
        </p:nvPicPr>
        <p:blipFill>
          <a:blip r:embed="rId2"/>
          <a:stretch>
            <a:fillRect/>
          </a:stretch>
        </p:blipFill>
        <p:spPr>
          <a:xfrm>
            <a:off x="219998" y="2182483"/>
            <a:ext cx="5718544" cy="2548349"/>
          </a:xfrm>
          <a:prstGeom prst="rect">
            <a:avLst/>
          </a:prstGeom>
        </p:spPr>
      </p:pic>
      <p:sp>
        <p:nvSpPr>
          <p:cNvPr id="3" name="Rubrik 2"/>
          <p:cNvSpPr>
            <a:spLocks noGrp="1"/>
          </p:cNvSpPr>
          <p:nvPr>
            <p:ph type="title"/>
          </p:nvPr>
        </p:nvSpPr>
        <p:spPr/>
        <p:txBody>
          <a:bodyPr/>
          <a:lstStyle/>
          <a:p>
            <a:pPr>
              <a:lnSpc>
                <a:spcPct val="100000"/>
              </a:lnSpc>
            </a:pPr>
            <a:r>
              <a:rPr lang="sv-SE" sz="2800" dirty="0"/>
              <a:t>Nyregistrerade företag</a:t>
            </a:r>
            <a:br>
              <a:rPr lang="sv-SE" sz="2800" dirty="0"/>
            </a:br>
            <a:r>
              <a:rPr lang="sv-SE" b="0" dirty="0"/>
              <a:t/>
            </a:r>
            <a:br>
              <a:rPr lang="sv-SE" b="0" dirty="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Bolagsverket</a:t>
            </a:r>
          </a:p>
        </p:txBody>
      </p:sp>
      <p:sp>
        <p:nvSpPr>
          <p:cNvPr id="8" name="textruta 7"/>
          <p:cNvSpPr txBox="1"/>
          <p:nvPr/>
        </p:nvSpPr>
        <p:spPr>
          <a:xfrm>
            <a:off x="7571784" y="3594277"/>
            <a:ext cx="1724936" cy="914400"/>
          </a:xfrm>
          <a:prstGeom prst="rect">
            <a:avLst/>
          </a:prstGeom>
          <a:noFill/>
        </p:spPr>
        <p:txBody>
          <a:bodyPr wrap="none" lIns="0" tIns="0" rIns="0" bIns="0" rtlCol="0">
            <a:noAutofit/>
          </a:bodyPr>
          <a:lstStyle/>
          <a:p>
            <a:pPr>
              <a:lnSpc>
                <a:spcPts val="2400"/>
              </a:lnSpc>
            </a:pPr>
            <a:r>
              <a:rPr lang="sv-SE" sz="800" dirty="0"/>
              <a:t>*De fyra senaste kvartalen</a:t>
            </a:r>
          </a:p>
        </p:txBody>
      </p:sp>
      <p:sp>
        <p:nvSpPr>
          <p:cNvPr id="10" name="Rundad rektangulär 9"/>
          <p:cNvSpPr/>
          <p:nvPr/>
        </p:nvSpPr>
        <p:spPr>
          <a:xfrm>
            <a:off x="6080078" y="1351127"/>
            <a:ext cx="2879677" cy="46803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Knappt 24 400 företag har startas i Stockholms län de senaste fyra kvartalen, av dessa är drygt 75 procent aktiebolag.</a:t>
            </a:r>
            <a:endParaRPr lang="sv-SE" sz="800" dirty="0">
              <a:solidFill>
                <a:schemeClr val="bg1"/>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4121252466"/>
              </p:ext>
            </p:extLst>
          </p:nvPr>
        </p:nvGraphicFramePr>
        <p:xfrm>
          <a:off x="4305300" y="2313827"/>
          <a:ext cx="4343399" cy="1333500"/>
        </p:xfrm>
        <a:graphic>
          <a:graphicData uri="http://schemas.openxmlformats.org/drawingml/2006/table">
            <a:tbl>
              <a:tblPr>
                <a:tableStyleId>{68D230F3-CF80-4859-8CE7-A43EE81993B5}</a:tableStyleId>
              </a:tblPr>
              <a:tblGrid>
                <a:gridCol w="1903975">
                  <a:extLst>
                    <a:ext uri="{9D8B030D-6E8A-4147-A177-3AD203B41FA5}">
                      <a16:colId xmlns:a16="http://schemas.microsoft.com/office/drawing/2014/main" val="20000"/>
                    </a:ext>
                  </a:extLst>
                </a:gridCol>
                <a:gridCol w="677542">
                  <a:extLst>
                    <a:ext uri="{9D8B030D-6E8A-4147-A177-3AD203B41FA5}">
                      <a16:colId xmlns:a16="http://schemas.microsoft.com/office/drawing/2014/main" val="20001"/>
                    </a:ext>
                  </a:extLst>
                </a:gridCol>
                <a:gridCol w="634026">
                  <a:extLst>
                    <a:ext uri="{9D8B030D-6E8A-4147-A177-3AD203B41FA5}">
                      <a16:colId xmlns:a16="http://schemas.microsoft.com/office/drawing/2014/main" val="20002"/>
                    </a:ext>
                  </a:extLst>
                </a:gridCol>
                <a:gridCol w="624561">
                  <a:extLst>
                    <a:ext uri="{9D8B030D-6E8A-4147-A177-3AD203B41FA5}">
                      <a16:colId xmlns:a16="http://schemas.microsoft.com/office/drawing/2014/main" val="20003"/>
                    </a:ext>
                  </a:extLst>
                </a:gridCol>
                <a:gridCol w="503295">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18 410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68 113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9 643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36 144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-0,7</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6 480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-3,6</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24 357</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3 758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-6,1</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14 301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11 930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43 756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-0,5</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50811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511AE-7C76-4B57-A0FC-C98AAFBB0E3B}"/>
              </a:ext>
            </a:extLst>
          </p:cNvPr>
          <p:cNvPicPr>
            <a:picLocks noChangeAspect="1"/>
          </p:cNvPicPr>
          <p:nvPr/>
        </p:nvPicPr>
        <p:blipFill>
          <a:blip r:embed="rId2"/>
          <a:stretch>
            <a:fillRect/>
          </a:stretch>
        </p:blipFill>
        <p:spPr>
          <a:xfrm>
            <a:off x="0" y="2321142"/>
            <a:ext cx="5883150" cy="2548349"/>
          </a:xfrm>
          <a:prstGeom prst="rect">
            <a:avLst/>
          </a:prstGeom>
        </p:spPr>
      </p:pic>
      <p:sp>
        <p:nvSpPr>
          <p:cNvPr id="3" name="Rubrik 2"/>
          <p:cNvSpPr>
            <a:spLocks noGrp="1"/>
          </p:cNvSpPr>
          <p:nvPr>
            <p:ph type="title"/>
          </p:nvPr>
        </p:nvSpPr>
        <p:spPr/>
        <p:txBody>
          <a:bodyPr/>
          <a:lstStyle/>
          <a:p>
            <a:pPr>
              <a:lnSpc>
                <a:spcPct val="100000"/>
              </a:lnSpc>
            </a:pPr>
            <a:r>
              <a:rPr lang="sv-SE" sz="2800" dirty="0"/>
              <a:t>Företagskonkurser</a:t>
            </a:r>
            <a:br>
              <a:rPr lang="sv-SE" sz="2800" dirty="0"/>
            </a:b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10" name="textruta 9"/>
          <p:cNvSpPr txBox="1"/>
          <p:nvPr/>
        </p:nvSpPr>
        <p:spPr>
          <a:xfrm>
            <a:off x="7550566" y="3594277"/>
            <a:ext cx="914400" cy="914400"/>
          </a:xfrm>
          <a:prstGeom prst="rect">
            <a:avLst/>
          </a:prstGeom>
          <a:noFill/>
        </p:spPr>
        <p:txBody>
          <a:bodyPr wrap="none" lIns="0" tIns="0" rIns="0" bIns="0" rtlCol="0">
            <a:noAutofit/>
          </a:bodyPr>
          <a:lstStyle/>
          <a:p>
            <a:pPr>
              <a:lnSpc>
                <a:spcPts val="2400"/>
              </a:lnSpc>
            </a:pPr>
            <a:r>
              <a:rPr lang="sv-SE" sz="800" dirty="0"/>
              <a:t>*De fyra senaste kvartalen</a:t>
            </a:r>
          </a:p>
        </p:txBody>
      </p:sp>
      <p:graphicFrame>
        <p:nvGraphicFramePr>
          <p:cNvPr id="8" name="Tabell 7"/>
          <p:cNvGraphicFramePr>
            <a:graphicFrameLocks noGrp="1"/>
          </p:cNvGraphicFramePr>
          <p:nvPr>
            <p:extLst>
              <p:ext uri="{D42A27DB-BD31-4B8C-83A1-F6EECF244321}">
                <p14:modId xmlns:p14="http://schemas.microsoft.com/office/powerpoint/2010/main" val="1746881509"/>
              </p:ext>
            </p:extLst>
          </p:nvPr>
        </p:nvGraphicFramePr>
        <p:xfrm>
          <a:off x="4105274" y="2321142"/>
          <a:ext cx="4569680" cy="1333500"/>
        </p:xfrm>
        <a:graphic>
          <a:graphicData uri="http://schemas.openxmlformats.org/drawingml/2006/table">
            <a:tbl>
              <a:tblPr>
                <a:tableStyleId>{68D230F3-CF80-4859-8CE7-A43EE81993B5}</a:tableStyleId>
              </a:tblPr>
              <a:tblGrid>
                <a:gridCol w="2003167">
                  <a:extLst>
                    <a:ext uri="{9D8B030D-6E8A-4147-A177-3AD203B41FA5}">
                      <a16:colId xmlns:a16="http://schemas.microsoft.com/office/drawing/2014/main" val="20000"/>
                    </a:ext>
                  </a:extLst>
                </a:gridCol>
                <a:gridCol w="712840">
                  <a:extLst>
                    <a:ext uri="{9D8B030D-6E8A-4147-A177-3AD203B41FA5}">
                      <a16:colId xmlns:a16="http://schemas.microsoft.com/office/drawing/2014/main" val="20001"/>
                    </a:ext>
                  </a:extLst>
                </a:gridCol>
                <a:gridCol w="529516">
                  <a:extLst>
                    <a:ext uri="{9D8B030D-6E8A-4147-A177-3AD203B41FA5}">
                      <a16:colId xmlns:a16="http://schemas.microsoft.com/office/drawing/2014/main" val="20002"/>
                    </a:ext>
                  </a:extLst>
                </a:gridCol>
                <a:gridCol w="794641">
                  <a:extLst>
                    <a:ext uri="{9D8B030D-6E8A-4147-A177-3AD203B41FA5}">
                      <a16:colId xmlns:a16="http://schemas.microsoft.com/office/drawing/2014/main" val="20003"/>
                    </a:ext>
                  </a:extLst>
                </a:gridCol>
                <a:gridCol w="529516">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1 633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6 394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6,2</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836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3 314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7,2</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540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-5,8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2 161</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2,8</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0,9</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1 383</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3,5</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1 093</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6,8</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4 233</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8,1</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204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70B20A5-2F92-48FA-A3FD-7960861286E5}"/>
              </a:ext>
            </a:extLst>
          </p:cNvPr>
          <p:cNvPicPr>
            <a:picLocks noChangeAspect="1"/>
          </p:cNvPicPr>
          <p:nvPr/>
        </p:nvPicPr>
        <p:blipFill>
          <a:blip r:embed="rId3"/>
          <a:stretch>
            <a:fillRect/>
          </a:stretch>
        </p:blipFill>
        <p:spPr>
          <a:xfrm>
            <a:off x="263144" y="2299453"/>
            <a:ext cx="5944115" cy="2560542"/>
          </a:xfrm>
          <a:prstGeom prst="rect">
            <a:avLst/>
          </a:prstGeom>
        </p:spPr>
      </p:pic>
      <p:sp>
        <p:nvSpPr>
          <p:cNvPr id="3" name="Rubrik 2"/>
          <p:cNvSpPr>
            <a:spLocks noGrp="1"/>
          </p:cNvSpPr>
          <p:nvPr>
            <p:ph type="title"/>
          </p:nvPr>
        </p:nvSpPr>
        <p:spPr/>
        <p:txBody>
          <a:bodyPr/>
          <a:lstStyle/>
          <a:p>
            <a:pPr>
              <a:lnSpc>
                <a:spcPct val="100000"/>
              </a:lnSpc>
            </a:pPr>
            <a:r>
              <a:rPr lang="sv-SE" sz="2800" dirty="0"/>
              <a:t>Sysselsättning</a:t>
            </a:r>
            <a:br>
              <a:rPr lang="sv-SE" sz="2800" dirty="0"/>
            </a:br>
            <a:r>
              <a:rPr lang="sv-SE" sz="2000" b="0" dirty="0"/>
              <a:t>Index 100 = 2008 kv1</a:t>
            </a: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sp>
        <p:nvSpPr>
          <p:cNvPr id="11" name="textruta 10"/>
          <p:cNvSpPr txBox="1"/>
          <p:nvPr/>
        </p:nvSpPr>
        <p:spPr>
          <a:xfrm>
            <a:off x="6581877" y="3861882"/>
            <a:ext cx="1263404" cy="544635"/>
          </a:xfrm>
          <a:prstGeom prst="rect">
            <a:avLst/>
          </a:prstGeom>
          <a:noFill/>
        </p:spPr>
        <p:txBody>
          <a:bodyPr wrap="none" lIns="0" tIns="0" rIns="0" bIns="0" rtlCol="0">
            <a:noAutofit/>
          </a:bodyPr>
          <a:lstStyle/>
          <a:p>
            <a:pPr>
              <a:lnSpc>
                <a:spcPts val="2400"/>
              </a:lnSpc>
            </a:pPr>
            <a:r>
              <a:rPr lang="sv-SE" sz="800" dirty="0"/>
              <a:t>*De fyra senaste kvartalen</a:t>
            </a:r>
          </a:p>
        </p:txBody>
      </p:sp>
      <p:sp>
        <p:nvSpPr>
          <p:cNvPr id="7" name="Rundad rektangulär 6"/>
          <p:cNvSpPr/>
          <p:nvPr/>
        </p:nvSpPr>
        <p:spPr>
          <a:xfrm>
            <a:off x="5855793" y="1637731"/>
            <a:ext cx="2970738" cy="503564"/>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Sysselsättningen i länet ökade mest inom branscherna information &amp; kommunikation och handel.</a:t>
            </a:r>
            <a:r>
              <a:rPr lang="sv-SE" sz="800" i="1" dirty="0">
                <a:solidFill>
                  <a:srgbClr val="FF0000"/>
                </a:solidFill>
              </a:rPr>
              <a:t> </a:t>
            </a:r>
            <a:endParaRPr lang="sv-SE" sz="800" dirty="0">
              <a:solidFill>
                <a:srgbClr val="FF0000"/>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2562254293"/>
              </p:ext>
            </p:extLst>
          </p:nvPr>
        </p:nvGraphicFramePr>
        <p:xfrm>
          <a:off x="4356099" y="2310930"/>
          <a:ext cx="4677266" cy="1499908"/>
        </p:xfrm>
        <a:graphic>
          <a:graphicData uri="http://schemas.openxmlformats.org/drawingml/2006/table">
            <a:tbl>
              <a:tblPr>
                <a:tableStyleId>{68D230F3-CF80-4859-8CE7-A43EE81993B5}</a:tableStyleId>
              </a:tblPr>
              <a:tblGrid>
                <a:gridCol w="1390651">
                  <a:extLst>
                    <a:ext uri="{9D8B030D-6E8A-4147-A177-3AD203B41FA5}">
                      <a16:colId xmlns:a16="http://schemas.microsoft.com/office/drawing/2014/main" val="20000"/>
                    </a:ext>
                  </a:extLst>
                </a:gridCol>
                <a:gridCol w="746647">
                  <a:extLst>
                    <a:ext uri="{9D8B030D-6E8A-4147-A177-3AD203B41FA5}">
                      <a16:colId xmlns:a16="http://schemas.microsoft.com/office/drawing/2014/main" val="20001"/>
                    </a:ext>
                  </a:extLst>
                </a:gridCol>
                <a:gridCol w="682103">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603250">
                  <a:extLst>
                    <a:ext uri="{9D8B030D-6E8A-4147-A177-3AD203B41FA5}">
                      <a16:colId xmlns:a16="http://schemas.microsoft.com/office/drawing/2014/main" val="20004"/>
                    </a:ext>
                  </a:extLst>
                </a:gridCol>
                <a:gridCol w="678615">
                  <a:extLst>
                    <a:ext uri="{9D8B030D-6E8A-4147-A177-3AD203B41FA5}">
                      <a16:colId xmlns:a16="http://schemas.microsoft.com/office/drawing/2014/main" val="20005"/>
                    </a:ext>
                  </a:extLst>
                </a:gridCol>
              </a:tblGrid>
              <a:tr h="202603">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50" b="0" i="1"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50" b="0" i="1"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rtl="0" fontAlgn="b"/>
                      <a:r>
                        <a:rPr lang="sv-SE" sz="1050" b="0" i="1" u="none" strike="noStrike">
                          <a:solidFill>
                            <a:srgbClr val="000000"/>
                          </a:solidFill>
                          <a:effectLst/>
                          <a:latin typeface="Futura Std Book" panose="020B0502020204020303" pitchFamily="34" charset="0"/>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2017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årstakt*</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5 025 200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104 300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11,2</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2,1</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2 308 800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55 100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15,2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2,4</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1 234 200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24 400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20,5</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536 600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7 300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1,4</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3 791 000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79 900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8,4</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2,2</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1488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a:t>Sysselsättning i Stockholms län</a:t>
            </a:r>
            <a:r>
              <a:rPr lang="sv-SE" b="0" dirty="0"/>
              <a:t/>
            </a:r>
            <a:br>
              <a:rPr lang="sv-SE" b="0" dirty="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021758097"/>
              </p:ext>
            </p:extLst>
          </p:nvPr>
        </p:nvGraphicFramePr>
        <p:xfrm>
          <a:off x="482804" y="981772"/>
          <a:ext cx="6659399" cy="3787737"/>
        </p:xfrm>
        <a:graphic>
          <a:graphicData uri="http://schemas.openxmlformats.org/drawingml/2006/table">
            <a:tbl>
              <a:tblPr>
                <a:tableStyleId>{68D230F3-CF80-4859-8CE7-A43EE81993B5}</a:tableStyleId>
              </a:tblPr>
              <a:tblGrid>
                <a:gridCol w="2283461">
                  <a:extLst>
                    <a:ext uri="{9D8B030D-6E8A-4147-A177-3AD203B41FA5}">
                      <a16:colId xmlns:a16="http://schemas.microsoft.com/office/drawing/2014/main" val="20000"/>
                    </a:ext>
                  </a:extLst>
                </a:gridCol>
                <a:gridCol w="1162605">
                  <a:extLst>
                    <a:ext uri="{9D8B030D-6E8A-4147-A177-3AD203B41FA5}">
                      <a16:colId xmlns:a16="http://schemas.microsoft.com/office/drawing/2014/main" val="20001"/>
                    </a:ext>
                  </a:extLst>
                </a:gridCol>
                <a:gridCol w="879749">
                  <a:extLst>
                    <a:ext uri="{9D8B030D-6E8A-4147-A177-3AD203B41FA5}">
                      <a16:colId xmlns:a16="http://schemas.microsoft.com/office/drawing/2014/main" val="20002"/>
                    </a:ext>
                  </a:extLst>
                </a:gridCol>
                <a:gridCol w="879749">
                  <a:extLst>
                    <a:ext uri="{9D8B030D-6E8A-4147-A177-3AD203B41FA5}">
                      <a16:colId xmlns:a16="http://schemas.microsoft.com/office/drawing/2014/main" val="20003"/>
                    </a:ext>
                  </a:extLst>
                </a:gridCol>
                <a:gridCol w="879749">
                  <a:extLst>
                    <a:ext uri="{9D8B030D-6E8A-4147-A177-3AD203B41FA5}">
                      <a16:colId xmlns:a16="http://schemas.microsoft.com/office/drawing/2014/main" val="20004"/>
                    </a:ext>
                  </a:extLst>
                </a:gridCol>
                <a:gridCol w="574086">
                  <a:extLst>
                    <a:ext uri="{9D8B030D-6E8A-4147-A177-3AD203B41FA5}">
                      <a16:colId xmlns:a16="http://schemas.microsoft.com/office/drawing/2014/main" val="20005"/>
                    </a:ext>
                  </a:extLst>
                </a:gridCol>
              </a:tblGrid>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100" b="0" i="1"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panose="020B0502020204020303" pitchFamily="34" charset="0"/>
                        </a:rPr>
                        <a:t>Förändring (%) sedan,</a:t>
                      </a:r>
                    </a:p>
                  </a:txBody>
                  <a:tcPr marL="9525" marR="9525" marT="9525"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3809">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panose="020B0502020204020303" pitchFamily="34" charset="0"/>
                        </a:rPr>
                        <a:t>2017 kv4</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årstakt*</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2008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2010 kv1</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2016 kv4</a:t>
                      </a:r>
                    </a:p>
                  </a:txBody>
                  <a:tcPr marL="9525" marR="9525" marT="9525" marB="0" anchor="b"/>
                </a:tc>
                <a:extLst>
                  <a:ext uri="{0D108BD9-81ED-4DB2-BD59-A6C34878D82A}">
                    <a16:rowId xmlns:a16="http://schemas.microsoft.com/office/drawing/2014/main" val="10001"/>
                  </a:ext>
                </a:extLst>
              </a:tr>
              <a:tr h="289173">
                <a:tc>
                  <a:txBody>
                    <a:bodyPr/>
                    <a:lstStyle/>
                    <a:p>
                      <a:pPr algn="l" fontAlgn="b"/>
                      <a:r>
                        <a:rPr lang="sv-SE" sz="900" b="1" i="0" u="none" strike="noStrike">
                          <a:solidFill>
                            <a:srgbClr val="000000"/>
                          </a:solidFill>
                          <a:effectLst/>
                          <a:latin typeface="Futura std book" panose="020B0502020204020303"/>
                        </a:rPr>
                        <a:t>Total</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1 234 200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24 400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20,5</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02"/>
                  </a:ext>
                </a:extLst>
              </a:tr>
              <a:tr h="193809">
                <a:tc>
                  <a:txBody>
                    <a:bodyPr/>
                    <a:lstStyle/>
                    <a:p>
                      <a:pPr algn="l" fontAlgn="b"/>
                      <a:r>
                        <a:rPr lang="sv-SE" sz="900" b="0" i="0" u="none" strike="noStrike">
                          <a:solidFill>
                            <a:srgbClr val="000000"/>
                          </a:solidFill>
                          <a:effectLst/>
                          <a:latin typeface="Futura std book" panose="020B0502020204020303"/>
                        </a:rPr>
                        <a:t>Jordbruk, skogsbruk &amp; fiske</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i.u.</a:t>
                      </a:r>
                    </a:p>
                  </a:txBody>
                  <a:tcPr marL="9525" marR="9525" marT="9525" marB="0" anchor="b"/>
                </a:tc>
                <a:extLst>
                  <a:ext uri="{0D108BD9-81ED-4DB2-BD59-A6C34878D82A}">
                    <a16:rowId xmlns:a16="http://schemas.microsoft.com/office/drawing/2014/main" val="10003"/>
                  </a:ext>
                </a:extLst>
              </a:tr>
              <a:tr h="193809">
                <a:tc>
                  <a:txBody>
                    <a:bodyPr/>
                    <a:lstStyle/>
                    <a:p>
                      <a:pPr algn="l" fontAlgn="b"/>
                      <a:r>
                        <a:rPr lang="sv-SE" sz="900" b="0" i="0" u="none" strike="noStrike">
                          <a:solidFill>
                            <a:srgbClr val="000000"/>
                          </a:solidFill>
                          <a:effectLst/>
                          <a:latin typeface="Futura std book" panose="020B0502020204020303"/>
                        </a:rPr>
                        <a:t>Tillverkn. &amp; utvinning, energi och miljö</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65 500</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6 300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10,6</a:t>
                      </a:r>
                    </a:p>
                  </a:txBody>
                  <a:tcPr marL="9525" marR="9525" marT="9525" marB="0" anchor="b"/>
                </a:tc>
                <a:extLst>
                  <a:ext uri="{0D108BD9-81ED-4DB2-BD59-A6C34878D82A}">
                    <a16:rowId xmlns:a16="http://schemas.microsoft.com/office/drawing/2014/main" val="10004"/>
                  </a:ext>
                </a:extLst>
              </a:tr>
              <a:tr h="193809">
                <a:tc>
                  <a:txBody>
                    <a:bodyPr/>
                    <a:lstStyle/>
                    <a:p>
                      <a:pPr algn="l" fontAlgn="b"/>
                      <a:r>
                        <a:rPr lang="sv-SE" sz="900" b="0" i="0" u="none" strike="noStrike">
                          <a:solidFill>
                            <a:srgbClr val="000000"/>
                          </a:solidFill>
                          <a:effectLst/>
                          <a:latin typeface="Futura std book" panose="020B0502020204020303"/>
                        </a:rPr>
                        <a:t>därav Tillverkn. Av verkstadsvaror</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5,8</a:t>
                      </a:r>
                    </a:p>
                  </a:txBody>
                  <a:tcPr marL="9525" marR="9525" marT="9525" marB="0" anchor="b"/>
                </a:tc>
                <a:extLst>
                  <a:ext uri="{0D108BD9-81ED-4DB2-BD59-A6C34878D82A}">
                    <a16:rowId xmlns:a16="http://schemas.microsoft.com/office/drawing/2014/main" val="10005"/>
                  </a:ext>
                </a:extLst>
              </a:tr>
              <a:tr h="193809">
                <a:tc>
                  <a:txBody>
                    <a:bodyPr/>
                    <a:lstStyle/>
                    <a:p>
                      <a:pPr algn="l" fontAlgn="b"/>
                      <a:r>
                        <a:rPr lang="sv-SE" sz="900" b="0" i="0" u="none" strike="noStrike">
                          <a:solidFill>
                            <a:srgbClr val="000000"/>
                          </a:solidFill>
                          <a:effectLst/>
                          <a:latin typeface="Futura std book" panose="020B0502020204020303"/>
                        </a:rPr>
                        <a:t>Byggverksamhet</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66 500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10,8</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tc>
                <a:extLst>
                  <a:ext uri="{0D108BD9-81ED-4DB2-BD59-A6C34878D82A}">
                    <a16:rowId xmlns:a16="http://schemas.microsoft.com/office/drawing/2014/main" val="10006"/>
                  </a:ext>
                </a:extLst>
              </a:tr>
              <a:tr h="193809">
                <a:tc>
                  <a:txBody>
                    <a:bodyPr/>
                    <a:lstStyle/>
                    <a:p>
                      <a:pPr algn="l" fontAlgn="b"/>
                      <a:r>
                        <a:rPr lang="sv-SE" sz="900" b="0" i="0" u="none" strike="noStrike">
                          <a:solidFill>
                            <a:srgbClr val="000000"/>
                          </a:solidFill>
                          <a:effectLst/>
                          <a:latin typeface="Futura std book" panose="020B0502020204020303"/>
                        </a:rPr>
                        <a:t>Handel</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150 600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12,1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18,4</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7,7</a:t>
                      </a:r>
                    </a:p>
                  </a:txBody>
                  <a:tcPr marL="9525" marR="9525" marT="9525" marB="0" anchor="b"/>
                </a:tc>
                <a:extLst>
                  <a:ext uri="{0D108BD9-81ED-4DB2-BD59-A6C34878D82A}">
                    <a16:rowId xmlns:a16="http://schemas.microsoft.com/office/drawing/2014/main" val="10007"/>
                  </a:ext>
                </a:extLst>
              </a:tr>
              <a:tr h="193809">
                <a:tc>
                  <a:txBody>
                    <a:bodyPr/>
                    <a:lstStyle/>
                    <a:p>
                      <a:pPr algn="l" fontAlgn="b"/>
                      <a:r>
                        <a:rPr lang="sv-SE" sz="900" b="0" i="0" u="none" strike="noStrike">
                          <a:solidFill>
                            <a:srgbClr val="000000"/>
                          </a:solidFill>
                          <a:effectLst/>
                          <a:latin typeface="Futura std book" panose="020B0502020204020303"/>
                        </a:rPr>
                        <a:t>Transport</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55 400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-7,5</a:t>
                      </a:r>
                    </a:p>
                  </a:txBody>
                  <a:tcPr marL="9525" marR="9525" marT="9525" marB="0" anchor="b"/>
                </a:tc>
                <a:extLst>
                  <a:ext uri="{0D108BD9-81ED-4DB2-BD59-A6C34878D82A}">
                    <a16:rowId xmlns:a16="http://schemas.microsoft.com/office/drawing/2014/main" val="10008"/>
                  </a:ext>
                </a:extLst>
              </a:tr>
              <a:tr h="193809">
                <a:tc>
                  <a:txBody>
                    <a:bodyPr/>
                    <a:lstStyle/>
                    <a:p>
                      <a:pPr algn="l" fontAlgn="b"/>
                      <a:r>
                        <a:rPr lang="sv-SE" sz="900" b="0" i="0" u="none" strike="noStrike">
                          <a:solidFill>
                            <a:srgbClr val="000000"/>
                          </a:solidFill>
                          <a:effectLst/>
                          <a:latin typeface="Futura std book" panose="020B0502020204020303"/>
                        </a:rPr>
                        <a:t>Hotell och restaurang</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51 400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38,5</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3,6</a:t>
                      </a:r>
                    </a:p>
                  </a:txBody>
                  <a:tcPr marL="9525" marR="9525" marT="9525" marB="0" anchor="b"/>
                </a:tc>
                <a:extLst>
                  <a:ext uri="{0D108BD9-81ED-4DB2-BD59-A6C34878D82A}">
                    <a16:rowId xmlns:a16="http://schemas.microsoft.com/office/drawing/2014/main" val="10009"/>
                  </a:ext>
                </a:extLst>
              </a:tr>
              <a:tr h="193809">
                <a:tc>
                  <a:txBody>
                    <a:bodyPr/>
                    <a:lstStyle/>
                    <a:p>
                      <a:pPr algn="l" fontAlgn="b"/>
                      <a:r>
                        <a:rPr lang="sv-SE" sz="900" b="0" i="0" u="none" strike="noStrike">
                          <a:solidFill>
                            <a:srgbClr val="000000"/>
                          </a:solidFill>
                          <a:effectLst/>
                          <a:latin typeface="Futura std book" panose="020B0502020204020303"/>
                        </a:rPr>
                        <a:t>Information &amp; kommunikation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105 900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38,6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33,7</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9,6</a:t>
                      </a:r>
                    </a:p>
                  </a:txBody>
                  <a:tcPr marL="9525" marR="9525" marT="9525" marB="0" anchor="b"/>
                </a:tc>
                <a:extLst>
                  <a:ext uri="{0D108BD9-81ED-4DB2-BD59-A6C34878D82A}">
                    <a16:rowId xmlns:a16="http://schemas.microsoft.com/office/drawing/2014/main" val="10010"/>
                  </a:ext>
                </a:extLst>
              </a:tr>
              <a:tr h="193809">
                <a:tc>
                  <a:txBody>
                    <a:bodyPr/>
                    <a:lstStyle/>
                    <a:p>
                      <a:pPr algn="l" fontAlgn="b"/>
                      <a:r>
                        <a:rPr lang="sv-SE" sz="900" b="0" i="0" u="none" strike="noStrike">
                          <a:solidFill>
                            <a:srgbClr val="000000"/>
                          </a:solidFill>
                          <a:effectLst/>
                          <a:latin typeface="Futura std book" panose="020B0502020204020303"/>
                        </a:rPr>
                        <a:t>Personliga &amp; kulturella tjänster</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73 700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15,2</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3,8</a:t>
                      </a:r>
                    </a:p>
                  </a:txBody>
                  <a:tcPr marL="9525" marR="9525" marT="9525" marB="0" anchor="b"/>
                </a:tc>
                <a:extLst>
                  <a:ext uri="{0D108BD9-81ED-4DB2-BD59-A6C34878D82A}">
                    <a16:rowId xmlns:a16="http://schemas.microsoft.com/office/drawing/2014/main" val="10011"/>
                  </a:ext>
                </a:extLst>
              </a:tr>
              <a:tr h="199310">
                <a:tc>
                  <a:txBody>
                    <a:bodyPr/>
                    <a:lstStyle/>
                    <a:p>
                      <a:pPr algn="l" fontAlgn="b"/>
                      <a:r>
                        <a:rPr lang="sv-SE" sz="900" b="0" i="0" u="none" strike="noStrike">
                          <a:solidFill>
                            <a:srgbClr val="000000"/>
                          </a:solidFill>
                          <a:effectLst/>
                          <a:latin typeface="Futura std book" panose="020B0502020204020303"/>
                        </a:rPr>
                        <a:t>Finansiell verksamhet, företagstjänster</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296 300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15,3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-3,2</a:t>
                      </a:r>
                    </a:p>
                  </a:txBody>
                  <a:tcPr marL="9525" marR="9525" marT="9525" marB="0" anchor="b"/>
                </a:tc>
                <a:extLst>
                  <a:ext uri="{0D108BD9-81ED-4DB2-BD59-A6C34878D82A}">
                    <a16:rowId xmlns:a16="http://schemas.microsoft.com/office/drawing/2014/main" val="10012"/>
                  </a:ext>
                </a:extLst>
              </a:tr>
              <a:tr h="193809">
                <a:tc>
                  <a:txBody>
                    <a:bodyPr/>
                    <a:lstStyle/>
                    <a:p>
                      <a:pPr algn="l" fontAlgn="b"/>
                      <a:r>
                        <a:rPr lang="sv-SE" sz="900" b="0" i="0" u="none" strike="noStrike">
                          <a:solidFill>
                            <a:srgbClr val="000000"/>
                          </a:solidFill>
                          <a:effectLst/>
                          <a:latin typeface="Futura std book" panose="020B0502020204020303"/>
                        </a:rPr>
                        <a:t>Offentlig förvalting</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93 400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43,9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16,9</a:t>
                      </a:r>
                    </a:p>
                  </a:txBody>
                  <a:tcPr marL="9525" marR="9525" marT="9525" marB="0" anchor="b"/>
                </a:tc>
                <a:extLst>
                  <a:ext uri="{0D108BD9-81ED-4DB2-BD59-A6C34878D82A}">
                    <a16:rowId xmlns:a16="http://schemas.microsoft.com/office/drawing/2014/main" val="10013"/>
                  </a:ext>
                </a:extLst>
              </a:tr>
              <a:tr h="198310">
                <a:tc>
                  <a:txBody>
                    <a:bodyPr/>
                    <a:lstStyle/>
                    <a:p>
                      <a:pPr algn="l" fontAlgn="b"/>
                      <a:r>
                        <a:rPr lang="sv-SE" sz="900" b="0" i="0" u="none" strike="noStrike">
                          <a:solidFill>
                            <a:srgbClr val="000000"/>
                          </a:solidFill>
                          <a:effectLst/>
                          <a:latin typeface="Futura std book" panose="020B0502020204020303"/>
                        </a:rPr>
                        <a:t>Utbildning</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129 000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3 800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a:t>
                      </a:r>
                    </a:p>
                  </a:txBody>
                  <a:tcPr marL="9525" marR="9525" marT="9525" marB="0" anchor="b"/>
                </a:tc>
                <a:extLst>
                  <a:ext uri="{0D108BD9-81ED-4DB2-BD59-A6C34878D82A}">
                    <a16:rowId xmlns:a16="http://schemas.microsoft.com/office/drawing/2014/main" val="10014"/>
                  </a:ext>
                </a:extLst>
              </a:tr>
              <a:tr h="193809">
                <a:tc>
                  <a:txBody>
                    <a:bodyPr/>
                    <a:lstStyle/>
                    <a:p>
                      <a:pPr algn="l" fontAlgn="b"/>
                      <a:r>
                        <a:rPr lang="sv-SE" sz="900" b="0" i="0" u="none" strike="noStrike">
                          <a:solidFill>
                            <a:srgbClr val="000000"/>
                          </a:solidFill>
                          <a:effectLst/>
                          <a:latin typeface="Futura std book" panose="020B0502020204020303"/>
                        </a:rPr>
                        <a:t>Vård och omsorg</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140 400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-5 000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13,1</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14,3</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-3,4</a:t>
                      </a:r>
                    </a:p>
                  </a:txBody>
                  <a:tcPr marL="9525" marR="9525" marT="9525" marB="0" anchor="b"/>
                </a:tc>
                <a:extLst>
                  <a:ext uri="{0D108BD9-81ED-4DB2-BD59-A6C34878D82A}">
                    <a16:rowId xmlns:a16="http://schemas.microsoft.com/office/drawing/2014/main" val="10015"/>
                  </a:ext>
                </a:extLst>
              </a:tr>
              <a:tr h="193809">
                <a:tc>
                  <a:txBody>
                    <a:bodyPr/>
                    <a:lstStyle/>
                    <a:p>
                      <a:pPr algn="l" fontAlgn="b"/>
                      <a:r>
                        <a:rPr lang="sv-SE" sz="900" b="0" i="0" u="none" strike="noStrike">
                          <a:solidFill>
                            <a:srgbClr val="000000"/>
                          </a:solidFill>
                          <a:effectLst/>
                          <a:latin typeface="Futura std book" panose="020B0502020204020303"/>
                        </a:rPr>
                        <a:t>Uppgift saknas</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noFill/>
                  </a:tcPr>
                </a:tc>
                <a:tc>
                  <a:txBody>
                    <a:bodyPr/>
                    <a:lstStyle/>
                    <a:p>
                      <a:pPr algn="ctr" fontAlgn="b"/>
                      <a:r>
                        <a:rPr lang="sv-SE" sz="1100" b="0" i="0" u="none" strike="noStrike" dirty="0">
                          <a:solidFill>
                            <a:srgbClr val="000000"/>
                          </a:solidFill>
                          <a:effectLst/>
                          <a:latin typeface="Futura std book" panose="020B0502020204020303" pitchFamily="34" charset="0"/>
                        </a:rPr>
                        <a:t>i.u.</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i.u.</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i.u.</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i.u.</a:t>
                      </a:r>
                    </a:p>
                  </a:txBody>
                  <a:tcPr marL="9525" marR="9525" marT="9525" marB="0" anchor="b"/>
                </a:tc>
                <a:extLst>
                  <a:ext uri="{0D108BD9-81ED-4DB2-BD59-A6C34878D82A}">
                    <a16:rowId xmlns:a16="http://schemas.microsoft.com/office/drawing/2014/main" val="10016"/>
                  </a:ext>
                </a:extLst>
              </a:tr>
              <a:tr h="193809">
                <a:tc>
                  <a:txBody>
                    <a:bodyPr/>
                    <a:lstStyle/>
                    <a:p>
                      <a:pPr algn="l" fontAlgn="b"/>
                      <a:r>
                        <a:rPr lang="sv-SE" sz="900" b="0" i="0" u="none" strike="noStrike">
                          <a:solidFill>
                            <a:srgbClr val="000000"/>
                          </a:solidFill>
                          <a:effectLst/>
                          <a:latin typeface="Futura std book" panose="020B0502020204020303"/>
                        </a:rPr>
                        <a:t>Sysselsatta i 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1 230 700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24 600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20,6</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17,9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2,0</a:t>
                      </a:r>
                    </a:p>
                  </a:txBody>
                  <a:tcPr marL="9525" marR="9525" marT="9525" marB="0" anchor="b"/>
                </a:tc>
                <a:extLst>
                  <a:ext uri="{0D108BD9-81ED-4DB2-BD59-A6C34878D82A}">
                    <a16:rowId xmlns:a16="http://schemas.microsoft.com/office/drawing/2014/main" val="10017"/>
                  </a:ext>
                </a:extLst>
              </a:tr>
              <a:tr h="193809">
                <a:tc>
                  <a:txBody>
                    <a:bodyPr/>
                    <a:lstStyle/>
                    <a:p>
                      <a:pPr algn="l" fontAlgn="b"/>
                      <a:r>
                        <a:rPr lang="sv-SE" sz="900" b="0" i="0" u="none" strike="noStrike">
                          <a:solidFill>
                            <a:srgbClr val="000000"/>
                          </a:solidFill>
                          <a:effectLst/>
                          <a:latin typeface="Futura std book" panose="020B0502020204020303"/>
                        </a:rPr>
                        <a:t>Sysselsatta utomlands</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3 500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2,9</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-5,4</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-2,8</a:t>
                      </a:r>
                    </a:p>
                  </a:txBody>
                  <a:tcPr marL="9525" marR="9525" marT="9525" marB="0" anchor="b"/>
                </a:tc>
                <a:extLst>
                  <a:ext uri="{0D108BD9-81ED-4DB2-BD59-A6C34878D82A}">
                    <a16:rowId xmlns:a16="http://schemas.microsoft.com/office/drawing/2014/main" val="10018"/>
                  </a:ext>
                </a:extLst>
              </a:tr>
            </a:tbl>
          </a:graphicData>
        </a:graphic>
      </p:graphicFrame>
      <p:sp>
        <p:nvSpPr>
          <p:cNvPr id="7" name="textruta 6"/>
          <p:cNvSpPr txBox="1"/>
          <p:nvPr/>
        </p:nvSpPr>
        <p:spPr>
          <a:xfrm>
            <a:off x="4028622" y="4686300"/>
            <a:ext cx="914400" cy="457200"/>
          </a:xfrm>
          <a:prstGeom prst="rect">
            <a:avLst/>
          </a:prstGeom>
          <a:noFill/>
        </p:spPr>
        <p:txBody>
          <a:bodyPr wrap="none" lIns="0" tIns="0" rIns="0" bIns="0" rtlCol="0">
            <a:noAutofit/>
          </a:bodyPr>
          <a:lstStyle/>
          <a:p>
            <a:pPr>
              <a:lnSpc>
                <a:spcPts val="2400"/>
              </a:lnSpc>
            </a:pPr>
            <a:r>
              <a:rPr lang="sv-SE" sz="800" dirty="0"/>
              <a:t>*De fyra senaste kvartalen</a:t>
            </a:r>
          </a:p>
        </p:txBody>
      </p:sp>
    </p:spTree>
    <p:extLst>
      <p:ext uri="{BB962C8B-B14F-4D97-AF65-F5344CB8AC3E}">
        <p14:creationId xmlns:p14="http://schemas.microsoft.com/office/powerpoint/2010/main" val="1839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10348E6-1358-44EE-B9D2-D0C190150EDA}"/>
              </a:ext>
            </a:extLst>
          </p:cNvPr>
          <p:cNvPicPr>
            <a:picLocks noChangeAspect="1"/>
          </p:cNvPicPr>
          <p:nvPr/>
        </p:nvPicPr>
        <p:blipFill>
          <a:blip r:embed="rId2"/>
          <a:stretch>
            <a:fillRect/>
          </a:stretch>
        </p:blipFill>
        <p:spPr>
          <a:xfrm>
            <a:off x="92598" y="2418438"/>
            <a:ext cx="5249111" cy="2548349"/>
          </a:xfrm>
          <a:prstGeom prst="rect">
            <a:avLst/>
          </a:prstGeom>
        </p:spPr>
      </p:pic>
      <p:sp>
        <p:nvSpPr>
          <p:cNvPr id="3" name="Rubrik 2"/>
          <p:cNvSpPr>
            <a:spLocks noGrp="1"/>
          </p:cNvSpPr>
          <p:nvPr>
            <p:ph type="title"/>
          </p:nvPr>
        </p:nvSpPr>
        <p:spPr>
          <a:xfrm>
            <a:off x="397496" y="1454655"/>
            <a:ext cx="6965329" cy="727828"/>
          </a:xfrm>
        </p:spPr>
        <p:txBody>
          <a:bodyPr/>
          <a:lstStyle/>
          <a:p>
            <a:pPr>
              <a:lnSpc>
                <a:spcPct val="100000"/>
              </a:lnSpc>
            </a:pPr>
            <a:r>
              <a:rPr lang="sv-SE" sz="2800" dirty="0"/>
              <a:t>Nyanmälda platser på arbetsförmedlingen</a:t>
            </a:r>
            <a:br>
              <a:rPr lang="sv-SE" sz="2800" dirty="0"/>
            </a:br>
            <a:r>
              <a:rPr lang="sv-SE" sz="2000" b="0" dirty="0"/>
              <a:t>Index 100 = 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Arbetsförmedlingen</a:t>
            </a:r>
          </a:p>
        </p:txBody>
      </p:sp>
      <p:sp>
        <p:nvSpPr>
          <p:cNvPr id="7" name="textruta 6"/>
          <p:cNvSpPr txBox="1"/>
          <p:nvPr/>
        </p:nvSpPr>
        <p:spPr>
          <a:xfrm>
            <a:off x="7362825" y="3692613"/>
            <a:ext cx="914400" cy="914400"/>
          </a:xfrm>
          <a:prstGeom prst="rect">
            <a:avLst/>
          </a:prstGeom>
          <a:noFill/>
        </p:spPr>
        <p:txBody>
          <a:bodyPr wrap="none" lIns="0" tIns="0" rIns="0" bIns="0" rtlCol="0">
            <a:noAutofit/>
          </a:bodyPr>
          <a:lstStyle/>
          <a:p>
            <a:pPr>
              <a:lnSpc>
                <a:spcPts val="2400"/>
              </a:lnSpc>
            </a:pPr>
            <a:r>
              <a:rPr lang="sv-SE" sz="800" dirty="0"/>
              <a:t>*De fyra senaste kvartalen</a:t>
            </a:r>
          </a:p>
        </p:txBody>
      </p:sp>
      <p:sp>
        <p:nvSpPr>
          <p:cNvPr id="8" name="Rundad rektangulär 7"/>
          <p:cNvSpPr/>
          <p:nvPr/>
        </p:nvSpPr>
        <p:spPr>
          <a:xfrm>
            <a:off x="5973097" y="866633"/>
            <a:ext cx="3041249" cy="526325"/>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solidFill>
                  <a:schemeClr val="bg1"/>
                </a:solidFill>
              </a:rPr>
              <a:t>I Stockholms län ökade antalet nyanmälda platser inom transportindustrin med knappt 950, vilket motsvarar en uppgång med 44 procent.</a:t>
            </a:r>
            <a:endParaRPr lang="sv-SE" sz="800" dirty="0">
              <a:solidFill>
                <a:schemeClr val="bg1"/>
              </a:solidFill>
            </a:endParaRPr>
          </a:p>
        </p:txBody>
      </p:sp>
      <p:graphicFrame>
        <p:nvGraphicFramePr>
          <p:cNvPr id="10" name="Tabell 9"/>
          <p:cNvGraphicFramePr>
            <a:graphicFrameLocks noGrp="1"/>
          </p:cNvGraphicFramePr>
          <p:nvPr>
            <p:extLst>
              <p:ext uri="{D42A27DB-BD31-4B8C-83A1-F6EECF244321}">
                <p14:modId xmlns:p14="http://schemas.microsoft.com/office/powerpoint/2010/main" val="2632118187"/>
              </p:ext>
            </p:extLst>
          </p:nvPr>
        </p:nvGraphicFramePr>
        <p:xfrm>
          <a:off x="4075750" y="2263992"/>
          <a:ext cx="4674413" cy="1487805"/>
        </p:xfrm>
        <a:graphic>
          <a:graphicData uri="http://schemas.openxmlformats.org/drawingml/2006/table">
            <a:tbl>
              <a:tblPr>
                <a:tableStyleId>{68D230F3-CF80-4859-8CE7-A43EE81993B5}</a:tableStyleId>
              </a:tblPr>
              <a:tblGrid>
                <a:gridCol w="1479917">
                  <a:extLst>
                    <a:ext uri="{9D8B030D-6E8A-4147-A177-3AD203B41FA5}">
                      <a16:colId xmlns:a16="http://schemas.microsoft.com/office/drawing/2014/main" val="20000"/>
                    </a:ext>
                  </a:extLst>
                </a:gridCol>
                <a:gridCol w="976875">
                  <a:extLst>
                    <a:ext uri="{9D8B030D-6E8A-4147-A177-3AD203B41FA5}">
                      <a16:colId xmlns:a16="http://schemas.microsoft.com/office/drawing/2014/main" val="20001"/>
                    </a:ext>
                  </a:extLst>
                </a:gridCol>
                <a:gridCol w="739207">
                  <a:extLst>
                    <a:ext uri="{9D8B030D-6E8A-4147-A177-3AD203B41FA5}">
                      <a16:colId xmlns:a16="http://schemas.microsoft.com/office/drawing/2014/main" val="20002"/>
                    </a:ext>
                  </a:extLst>
                </a:gridCol>
                <a:gridCol w="739207">
                  <a:extLst>
                    <a:ext uri="{9D8B030D-6E8A-4147-A177-3AD203B41FA5}">
                      <a16:colId xmlns:a16="http://schemas.microsoft.com/office/drawing/2014/main" val="20003"/>
                    </a:ext>
                  </a:extLst>
                </a:gridCol>
                <a:gridCol w="739207">
                  <a:extLst>
                    <a:ext uri="{9D8B030D-6E8A-4147-A177-3AD203B41FA5}">
                      <a16:colId xmlns:a16="http://schemas.microsoft.com/office/drawing/2014/main" val="20004"/>
                    </a:ext>
                  </a:extLst>
                </a:gridCol>
              </a:tblGrid>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panose="020B0502020204020303" pitchFamily="34" charset="0"/>
                        </a:rPr>
                        <a:t>2017 kv4</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panose="020B0502020204020303" pitchFamily="34" charset="0"/>
                        </a:rPr>
                        <a:t>Årstakt*</a:t>
                      </a:r>
                    </a:p>
                  </a:txBody>
                  <a:tcPr marL="9525" marR="9525" marT="9525" marB="0" anchor="b"/>
                </a:tc>
                <a:tc hMerge="1">
                  <a:txBody>
                    <a:bodyPr/>
                    <a:lstStyle/>
                    <a:p>
                      <a:endParaRPr lang="sv-SE"/>
                    </a:p>
                  </a:txBody>
                  <a:tcPr/>
                </a:tc>
                <a:extLst>
                  <a:ext uri="{0D108BD9-81ED-4DB2-BD59-A6C34878D82A}">
                    <a16:rowId xmlns:a16="http://schemas.microsoft.com/office/drawing/2014/main" val="10000"/>
                  </a:ext>
                </a:extLst>
              </a:tr>
              <a:tr h="190500">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10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v-SE" sz="1100" b="0" i="0" u="none" strike="noStrike">
                          <a:solidFill>
                            <a:srgbClr val="000000"/>
                          </a:solidFill>
                          <a:effectLst/>
                          <a:latin typeface="Futura std book" panose="020B0502020204020303"/>
                        </a:rPr>
                        <a:t>Sverige</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306 280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-0,6</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1 278 760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-1,6</a:t>
                      </a: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v-SE" sz="1100" b="0" i="0" u="none" strike="noStrike">
                          <a:solidFill>
                            <a:srgbClr val="000000"/>
                          </a:solidFill>
                          <a:effectLst/>
                          <a:latin typeface="Futura std book" panose="020B0502020204020303"/>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139 745</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-9,1</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591 960</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-7,0</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sv-SE" sz="1100" b="1" i="0" u="none" strike="noStrike">
                          <a:solidFill>
                            <a:srgbClr val="000000"/>
                          </a:solidFill>
                          <a:effectLst/>
                          <a:latin typeface="Futura std book" panose="020B0502020204020303"/>
                        </a:rPr>
                        <a:t>Stockholms län</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84 040</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-12,8</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353 094</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-11,0</a:t>
                      </a:r>
                    </a:p>
                  </a:txBody>
                  <a:tcPr marL="9525" marR="9525" marT="9525" marB="0" anchor="b"/>
                </a:tc>
                <a:extLst>
                  <a:ext uri="{0D108BD9-81ED-4DB2-BD59-A6C34878D82A}">
                    <a16:rowId xmlns:a16="http://schemas.microsoft.com/office/drawing/2014/main" val="10004"/>
                  </a:ext>
                </a:extLst>
              </a:tr>
              <a:tr h="190500">
                <a:tc>
                  <a:txBody>
                    <a:bodyPr/>
                    <a:lstStyle/>
                    <a:p>
                      <a:pPr algn="l" fontAlgn="b"/>
                      <a:r>
                        <a:rPr lang="sv-SE" sz="1100" b="1" i="0" u="none" strike="noStrike">
                          <a:solidFill>
                            <a:srgbClr val="000000"/>
                          </a:solidFill>
                          <a:effectLst/>
                          <a:latin typeface="Futura std book" panose="020B0502020204020303"/>
                        </a:rPr>
                        <a:t>Stockholms stad</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56 847</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-15,3</a:t>
                      </a:r>
                    </a:p>
                  </a:txBody>
                  <a:tcPr marL="9525" marR="9525" marT="9525" marB="0" anchor="b">
                    <a:noFill/>
                  </a:tcPr>
                </a:tc>
                <a:tc>
                  <a:txBody>
                    <a:bodyPr/>
                    <a:lstStyle/>
                    <a:p>
                      <a:pPr algn="ctr" fontAlgn="b"/>
                      <a:r>
                        <a:rPr lang="sv-SE" sz="1100" b="1" i="0" u="none" strike="noStrike">
                          <a:solidFill>
                            <a:srgbClr val="000000"/>
                          </a:solidFill>
                          <a:effectLst/>
                          <a:latin typeface="Futura std book" panose="020B0502020204020303" pitchFamily="34" charset="0"/>
                        </a:rPr>
                        <a:t>234 630</a:t>
                      </a:r>
                    </a:p>
                  </a:txBody>
                  <a:tcPr marL="9525" marR="9525" marT="9525" marB="0" anchor="b"/>
                </a:tc>
                <a:tc>
                  <a:txBody>
                    <a:bodyPr/>
                    <a:lstStyle/>
                    <a:p>
                      <a:pPr algn="ctr" fontAlgn="b"/>
                      <a:r>
                        <a:rPr lang="sv-SE" sz="1100" b="1" i="0" u="none" strike="noStrike">
                          <a:solidFill>
                            <a:srgbClr val="000000"/>
                          </a:solidFill>
                          <a:effectLst/>
                          <a:latin typeface="Futura std book" panose="020B0502020204020303" pitchFamily="34" charset="0"/>
                        </a:rPr>
                        <a:t>-11,6</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sv-SE" sz="1100" b="0" i="0" u="none" strike="noStrike">
                          <a:solidFill>
                            <a:srgbClr val="000000"/>
                          </a:solidFill>
                          <a:effectLst/>
                          <a:latin typeface="Futura std book" panose="020B0502020204020303"/>
                        </a:rPr>
                        <a:t>Sverige, exkl Stockholms län</a:t>
                      </a:r>
                    </a:p>
                  </a:txBody>
                  <a:tcPr marL="9525" marR="9525" marT="9525" marB="0" anchor="b"/>
                </a:tc>
                <a:tc>
                  <a:txBody>
                    <a:bodyPr/>
                    <a:lstStyle/>
                    <a:p>
                      <a:pPr algn="ctr" fontAlgn="b"/>
                      <a:r>
                        <a:rPr lang="sv-SE" sz="1100" b="0" i="0" u="none" strike="noStrike">
                          <a:solidFill>
                            <a:srgbClr val="000000"/>
                          </a:solidFill>
                          <a:effectLst/>
                          <a:latin typeface="Futura Std Book" panose="020B0502020204020303" pitchFamily="34" charset="0"/>
                        </a:rPr>
                        <a:t>222 240</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4,9</a:t>
                      </a:r>
                    </a:p>
                  </a:txBody>
                  <a:tcPr marL="9525" marR="9525" marT="9525" marB="0" anchor="b">
                    <a:noFill/>
                  </a:tcPr>
                </a:tc>
                <a:tc>
                  <a:txBody>
                    <a:bodyPr/>
                    <a:lstStyle/>
                    <a:p>
                      <a:pPr algn="ctr" fontAlgn="b"/>
                      <a:r>
                        <a:rPr lang="sv-SE" sz="1100" b="0" i="0" u="none" strike="noStrike">
                          <a:solidFill>
                            <a:srgbClr val="000000"/>
                          </a:solidFill>
                          <a:effectLst/>
                          <a:latin typeface="Futura Std Book" panose="020B0502020204020303" pitchFamily="34" charset="0"/>
                        </a:rPr>
                        <a:t>925 666</a:t>
                      </a:r>
                    </a:p>
                  </a:txBody>
                  <a:tcPr marL="9525" marR="9525" marT="9525" marB="0" anchor="b"/>
                </a:tc>
                <a:tc>
                  <a:txBody>
                    <a:bodyPr/>
                    <a:lstStyle/>
                    <a:p>
                      <a:pPr algn="ctr" fontAlgn="b"/>
                      <a:r>
                        <a:rPr lang="sv-SE" sz="1100" b="0" i="0" u="none" strike="noStrike" dirty="0">
                          <a:solidFill>
                            <a:srgbClr val="000000"/>
                          </a:solidFill>
                          <a:effectLst/>
                          <a:latin typeface="Futura Std Book" panose="020B0502020204020303" pitchFamily="34" charset="0"/>
                        </a:rPr>
                        <a:t>2,5</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4987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SBR 16 9</Template>
  <TotalTime>5469</TotalTime>
  <Words>1581</Words>
  <Application>Microsoft Office PowerPoint</Application>
  <PresentationFormat>Bildspel på skärmen (16:9)</PresentationFormat>
  <Paragraphs>726</Paragraphs>
  <Slides>15</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Futura Std Book</vt:lpstr>
      <vt:lpstr>Futura Std Book</vt:lpstr>
      <vt:lpstr>SBR 16 9</vt:lpstr>
      <vt:lpstr>Konjunkturen i Stockholms län  kv4 2017 Mars 2018</vt:lpstr>
      <vt:lpstr>Konjunkturläget i Stockholm 2017 kv4  </vt:lpstr>
      <vt:lpstr>Lönesumma i privat sektor Index 100 = 2005 kv1</vt:lpstr>
      <vt:lpstr>Lönesumma, 2017 kv4</vt:lpstr>
      <vt:lpstr>Nyregistrerade företag  </vt:lpstr>
      <vt:lpstr>Företagskonkurser  </vt:lpstr>
      <vt:lpstr>Sysselsättning Index 100 = 2008 kv1 </vt:lpstr>
      <vt:lpstr>Sysselsättning i Stockholms län </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 4 (kv 4, 2008 - 2017) </vt:lpstr>
      <vt:lpstr>Stockholm Business Region   Stockholm Business Region har till uppgift att utveckla och marknadsföra Stockholm som etablerings- och besöksdestination under varumärket Stockholm – The Capital of Scandinavia. Målet är att Stockholm ska bli Europas ledande hållbara tillväxtregion.   Bolaget ägs av Stockholms stad och har två dotterbolag, Invest Stockholm och Visit Stockholm.  Samtliga rapporter finns tillgängliga på www.stockholmbusinessregion.se  Frågor kan ställas till Stefan Frid på Invest Stockholm.  Ansvarig utgivare: Olle Zetterberg, VD Stockholm Business Region.   Stockholm Business Region  P.O. Box 16282  SE-103 25 Stockholm, Sweden  Phone + 46 8 508 280 00  www.visitstockholm.com  www.investstockholm.com  www.stockholmbusinessregion.se  </vt:lpstr>
    </vt:vector>
  </TitlesOfParts>
  <Company>Volvo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470</cp:revision>
  <cp:lastPrinted>2015-02-26T14:29:42Z</cp:lastPrinted>
  <dcterms:created xsi:type="dcterms:W3CDTF">2015-02-13T14:20:44Z</dcterms:created>
  <dcterms:modified xsi:type="dcterms:W3CDTF">2018-03-23T08:58:03Z</dcterms:modified>
</cp:coreProperties>
</file>