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1" r:id="rId6"/>
    <p:sldId id="260" r:id="rId7"/>
  </p:sldIdLst>
  <p:sldSz cx="9144000" cy="6858000" type="screen4x3"/>
  <p:notesSz cx="6858000" cy="9144000"/>
  <p:defaultTextStyle>
    <a:defPPr>
      <a:defRPr lang="sv-SE"/>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CB8E4"/>
    <a:srgbClr val="72D9F1"/>
    <a:srgbClr val="83D7E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p:scale>
          <a:sx n="70" d="100"/>
          <a:sy n="70" d="100"/>
        </p:scale>
        <p:origin x="-138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p:cNvSpPr>
            <a:spLocks noGrp="1"/>
          </p:cNvSpPr>
          <p:nvPr>
            <p:ph type="ctrTitle"/>
          </p:nvPr>
        </p:nvSpPr>
        <p:spPr>
          <a:xfrm>
            <a:off x="685800" y="2130425"/>
            <a:ext cx="7772400" cy="1470025"/>
          </a:xfrm>
        </p:spPr>
        <p:txBody>
          <a:bodyPr/>
          <a:lstStyle/>
          <a:p>
            <a:r>
              <a:rPr lang="sv-SE" smtClean="0"/>
              <a:t>Klicka här för att ändra format</a:t>
            </a:r>
            <a:endParaRPr lang="sv-SE"/>
          </a:p>
        </p:txBody>
      </p:sp>
      <p:sp>
        <p:nvSpPr>
          <p:cNvPr id="3" name="Underrubri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smtClean="0"/>
              <a:t>Klicka här för att ändra format på underrubrik i bakgrunden</a:t>
            </a:r>
            <a:endParaRPr lang="sv-SE"/>
          </a:p>
        </p:txBody>
      </p:sp>
      <p:sp>
        <p:nvSpPr>
          <p:cNvPr id="4" name="Platshållare för datum 3"/>
          <p:cNvSpPr>
            <a:spLocks noGrp="1"/>
          </p:cNvSpPr>
          <p:nvPr>
            <p:ph type="dt" sz="half" idx="10"/>
          </p:nvPr>
        </p:nvSpPr>
        <p:spPr/>
        <p:txBody>
          <a:bodyPr/>
          <a:lstStyle/>
          <a:p>
            <a:fld id="{924BFA96-17EA-A64F-91E2-0D5E2BBCEBD1}" type="datetimeFigureOut">
              <a:rPr lang="sv-SE" smtClean="0"/>
              <a:t>2013-04-25</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E2697D76-AF5D-3949-A03F-79854D4B048C}" type="slidenum">
              <a:rPr lang="sv-SE" smtClean="0"/>
              <a:t>‹#›</a:t>
            </a:fld>
            <a:endParaRPr lang="sv-S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lodrät text 2"/>
          <p:cNvSpPr>
            <a:spLocks noGrp="1"/>
          </p:cNvSpPr>
          <p:nvPr>
            <p:ph type="body" orient="vert" idx="1"/>
          </p:nvPr>
        </p:nvSpPr>
        <p:spPr/>
        <p:txBody>
          <a:bodyPr vert="eaVert"/>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10"/>
          </p:nvPr>
        </p:nvSpPr>
        <p:spPr/>
        <p:txBody>
          <a:bodyPr/>
          <a:lstStyle/>
          <a:p>
            <a:fld id="{924BFA96-17EA-A64F-91E2-0D5E2BBCEBD1}" type="datetimeFigureOut">
              <a:rPr lang="sv-SE" smtClean="0"/>
              <a:t>2013-04-25</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E2697D76-AF5D-3949-A03F-79854D4B048C}" type="slidenum">
              <a:rPr lang="sv-SE" smtClean="0"/>
              <a:t>‹#›</a:t>
            </a:fld>
            <a:endParaRPr lang="sv-S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p:cNvSpPr>
            <a:spLocks noGrp="1"/>
          </p:cNvSpPr>
          <p:nvPr>
            <p:ph type="title" orient="vert"/>
          </p:nvPr>
        </p:nvSpPr>
        <p:spPr>
          <a:xfrm>
            <a:off x="6629400" y="274638"/>
            <a:ext cx="2057400" cy="5851525"/>
          </a:xfrm>
        </p:spPr>
        <p:txBody>
          <a:bodyPr vert="eaVert"/>
          <a:lstStyle/>
          <a:p>
            <a:r>
              <a:rPr lang="sv-SE" smtClean="0"/>
              <a:t>Klicka här för att ändra format</a:t>
            </a:r>
            <a:endParaRPr lang="sv-SE"/>
          </a:p>
        </p:txBody>
      </p:sp>
      <p:sp>
        <p:nvSpPr>
          <p:cNvPr id="3" name="Platshållare för lodrät text 2"/>
          <p:cNvSpPr>
            <a:spLocks noGrp="1"/>
          </p:cNvSpPr>
          <p:nvPr>
            <p:ph type="body" orient="vert" idx="1"/>
          </p:nvPr>
        </p:nvSpPr>
        <p:spPr>
          <a:xfrm>
            <a:off x="457200" y="274638"/>
            <a:ext cx="6019800" cy="5851525"/>
          </a:xfrm>
        </p:spPr>
        <p:txBody>
          <a:bodyPr vert="eaVert"/>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10"/>
          </p:nvPr>
        </p:nvSpPr>
        <p:spPr/>
        <p:txBody>
          <a:bodyPr/>
          <a:lstStyle/>
          <a:p>
            <a:fld id="{924BFA96-17EA-A64F-91E2-0D5E2BBCEBD1}" type="datetimeFigureOut">
              <a:rPr lang="sv-SE" smtClean="0"/>
              <a:t>2013-04-25</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E2697D76-AF5D-3949-A03F-79854D4B048C}" type="slidenum">
              <a:rPr lang="sv-SE" smtClean="0"/>
              <a:t>‹#›</a:t>
            </a:fld>
            <a:endParaRPr lang="sv-S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innehåll 2"/>
          <p:cNvSpPr>
            <a:spLocks noGrp="1"/>
          </p:cNvSpPr>
          <p:nvPr>
            <p:ph idx="1"/>
          </p:nvPr>
        </p:nvSpPr>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10"/>
          </p:nvPr>
        </p:nvSpPr>
        <p:spPr/>
        <p:txBody>
          <a:bodyPr/>
          <a:lstStyle/>
          <a:p>
            <a:fld id="{924BFA96-17EA-A64F-91E2-0D5E2BBCEBD1}" type="datetimeFigureOut">
              <a:rPr lang="sv-SE" smtClean="0"/>
              <a:t>2013-04-25</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E2697D76-AF5D-3949-A03F-79854D4B048C}" type="slidenum">
              <a:rPr lang="sv-SE" smtClean="0"/>
              <a:t>‹#›</a:t>
            </a:fld>
            <a:endParaRPr lang="sv-S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p:cNvSpPr>
            <a:spLocks noGrp="1"/>
          </p:cNvSpPr>
          <p:nvPr>
            <p:ph type="title"/>
          </p:nvPr>
        </p:nvSpPr>
        <p:spPr>
          <a:xfrm>
            <a:off x="722313" y="4406900"/>
            <a:ext cx="7772400" cy="1362075"/>
          </a:xfrm>
        </p:spPr>
        <p:txBody>
          <a:bodyPr anchor="t"/>
          <a:lstStyle>
            <a:lvl1pPr algn="l">
              <a:defRPr sz="4000" b="1" cap="all"/>
            </a:lvl1pPr>
          </a:lstStyle>
          <a:p>
            <a:r>
              <a:rPr lang="sv-SE" smtClean="0"/>
              <a:t>Klicka här för att ändra format</a:t>
            </a:r>
            <a:endParaRPr lang="sv-SE"/>
          </a:p>
        </p:txBody>
      </p:sp>
      <p:sp>
        <p:nvSpPr>
          <p:cNvPr id="3" name="Platshållare för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v-SE" smtClean="0"/>
              <a:t>Klicka här för att ändra format på bakgrundstexten</a:t>
            </a:r>
          </a:p>
        </p:txBody>
      </p:sp>
      <p:sp>
        <p:nvSpPr>
          <p:cNvPr id="4" name="Platshållare för datum 3"/>
          <p:cNvSpPr>
            <a:spLocks noGrp="1"/>
          </p:cNvSpPr>
          <p:nvPr>
            <p:ph type="dt" sz="half" idx="10"/>
          </p:nvPr>
        </p:nvSpPr>
        <p:spPr/>
        <p:txBody>
          <a:bodyPr/>
          <a:lstStyle/>
          <a:p>
            <a:fld id="{924BFA96-17EA-A64F-91E2-0D5E2BBCEBD1}" type="datetimeFigureOut">
              <a:rPr lang="sv-SE" smtClean="0"/>
              <a:t>2013-04-25</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E2697D76-AF5D-3949-A03F-79854D4B048C}" type="slidenum">
              <a:rPr lang="sv-SE" smtClean="0"/>
              <a:t>‹#›</a:t>
            </a:fld>
            <a:endParaRPr lang="sv-S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innehåll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innehåll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5" name="Platshållare för datum 4"/>
          <p:cNvSpPr>
            <a:spLocks noGrp="1"/>
          </p:cNvSpPr>
          <p:nvPr>
            <p:ph type="dt" sz="half" idx="10"/>
          </p:nvPr>
        </p:nvSpPr>
        <p:spPr/>
        <p:txBody>
          <a:bodyPr/>
          <a:lstStyle/>
          <a:p>
            <a:fld id="{924BFA96-17EA-A64F-91E2-0D5E2BBCEBD1}" type="datetimeFigureOut">
              <a:rPr lang="sv-SE" smtClean="0"/>
              <a:t>2013-04-25</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E2697D76-AF5D-3949-A03F-79854D4B048C}" type="slidenum">
              <a:rPr lang="sv-SE" smtClean="0"/>
              <a:t>‹#›</a:t>
            </a:fld>
            <a:endParaRPr lang="sv-S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lvl1pPr>
              <a:defRPr/>
            </a:lvl1pPr>
          </a:lstStyle>
          <a:p>
            <a:r>
              <a:rPr lang="sv-SE" smtClean="0"/>
              <a:t>Klicka här för att ändra format</a:t>
            </a:r>
            <a:endParaRPr lang="sv-SE"/>
          </a:p>
        </p:txBody>
      </p:sp>
      <p:sp>
        <p:nvSpPr>
          <p:cNvPr id="3" name="Platshållare för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Klicka här för att ändra format på bakgrundstexten</a:t>
            </a:r>
          </a:p>
        </p:txBody>
      </p:sp>
      <p:sp>
        <p:nvSpPr>
          <p:cNvPr id="4" name="Platshållare för innehåll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5" name="Platshållare för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Klicka här för att ändra format på bakgrundstexten</a:t>
            </a:r>
          </a:p>
        </p:txBody>
      </p:sp>
      <p:sp>
        <p:nvSpPr>
          <p:cNvPr id="6" name="Platshållare för innehåll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7" name="Platshållare för datum 6"/>
          <p:cNvSpPr>
            <a:spLocks noGrp="1"/>
          </p:cNvSpPr>
          <p:nvPr>
            <p:ph type="dt" sz="half" idx="10"/>
          </p:nvPr>
        </p:nvSpPr>
        <p:spPr/>
        <p:txBody>
          <a:bodyPr/>
          <a:lstStyle/>
          <a:p>
            <a:fld id="{924BFA96-17EA-A64F-91E2-0D5E2BBCEBD1}" type="datetimeFigureOut">
              <a:rPr lang="sv-SE" smtClean="0"/>
              <a:t>2013-04-25</a:t>
            </a:fld>
            <a:endParaRPr lang="sv-SE"/>
          </a:p>
        </p:txBody>
      </p:sp>
      <p:sp>
        <p:nvSpPr>
          <p:cNvPr id="8" name="Platshållare för sidfot 7"/>
          <p:cNvSpPr>
            <a:spLocks noGrp="1"/>
          </p:cNvSpPr>
          <p:nvPr>
            <p:ph type="ftr" sz="quarter" idx="11"/>
          </p:nvPr>
        </p:nvSpPr>
        <p:spPr/>
        <p:txBody>
          <a:bodyPr/>
          <a:lstStyle/>
          <a:p>
            <a:endParaRPr lang="sv-SE"/>
          </a:p>
        </p:txBody>
      </p:sp>
      <p:sp>
        <p:nvSpPr>
          <p:cNvPr id="9" name="Platshållare för bildnummer 8"/>
          <p:cNvSpPr>
            <a:spLocks noGrp="1"/>
          </p:cNvSpPr>
          <p:nvPr>
            <p:ph type="sldNum" sz="quarter" idx="12"/>
          </p:nvPr>
        </p:nvSpPr>
        <p:spPr/>
        <p:txBody>
          <a:bodyPr/>
          <a:lstStyle/>
          <a:p>
            <a:fld id="{E2697D76-AF5D-3949-A03F-79854D4B048C}" type="slidenum">
              <a:rPr lang="sv-SE" smtClean="0"/>
              <a:t>‹#›</a:t>
            </a:fld>
            <a:endParaRPr lang="sv-S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datum 2"/>
          <p:cNvSpPr>
            <a:spLocks noGrp="1"/>
          </p:cNvSpPr>
          <p:nvPr>
            <p:ph type="dt" sz="half" idx="10"/>
          </p:nvPr>
        </p:nvSpPr>
        <p:spPr/>
        <p:txBody>
          <a:bodyPr/>
          <a:lstStyle/>
          <a:p>
            <a:fld id="{924BFA96-17EA-A64F-91E2-0D5E2BBCEBD1}" type="datetimeFigureOut">
              <a:rPr lang="sv-SE" smtClean="0"/>
              <a:t>2013-04-25</a:t>
            </a:fld>
            <a:endParaRPr lang="sv-SE"/>
          </a:p>
        </p:txBody>
      </p:sp>
      <p:sp>
        <p:nvSpPr>
          <p:cNvPr id="4" name="Platshållare för sidfot 3"/>
          <p:cNvSpPr>
            <a:spLocks noGrp="1"/>
          </p:cNvSpPr>
          <p:nvPr>
            <p:ph type="ftr" sz="quarter" idx="11"/>
          </p:nvPr>
        </p:nvSpPr>
        <p:spPr/>
        <p:txBody>
          <a:bodyPr/>
          <a:lstStyle/>
          <a:p>
            <a:endParaRPr lang="sv-SE"/>
          </a:p>
        </p:txBody>
      </p:sp>
      <p:sp>
        <p:nvSpPr>
          <p:cNvPr id="5" name="Platshållare för bildnummer 4"/>
          <p:cNvSpPr>
            <a:spLocks noGrp="1"/>
          </p:cNvSpPr>
          <p:nvPr>
            <p:ph type="sldNum" sz="quarter" idx="12"/>
          </p:nvPr>
        </p:nvSpPr>
        <p:spPr/>
        <p:txBody>
          <a:bodyPr/>
          <a:lstStyle/>
          <a:p>
            <a:fld id="{E2697D76-AF5D-3949-A03F-79854D4B048C}" type="slidenum">
              <a:rPr lang="sv-SE" smtClean="0"/>
              <a:t>‹#›</a:t>
            </a:fld>
            <a:endParaRPr lang="sv-S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p:txBody>
          <a:bodyPr/>
          <a:lstStyle/>
          <a:p>
            <a:fld id="{924BFA96-17EA-A64F-91E2-0D5E2BBCEBD1}" type="datetimeFigureOut">
              <a:rPr lang="sv-SE" smtClean="0"/>
              <a:t>2013-04-25</a:t>
            </a:fld>
            <a:endParaRPr lang="sv-SE"/>
          </a:p>
        </p:txBody>
      </p:sp>
      <p:sp>
        <p:nvSpPr>
          <p:cNvPr id="3" name="Platshållare för sidfot 2"/>
          <p:cNvSpPr>
            <a:spLocks noGrp="1"/>
          </p:cNvSpPr>
          <p:nvPr>
            <p:ph type="ftr" sz="quarter" idx="11"/>
          </p:nvPr>
        </p:nvSpPr>
        <p:spPr/>
        <p:txBody>
          <a:bodyPr/>
          <a:lstStyle/>
          <a:p>
            <a:endParaRPr lang="sv-SE"/>
          </a:p>
        </p:txBody>
      </p:sp>
      <p:sp>
        <p:nvSpPr>
          <p:cNvPr id="4" name="Platshållare för bildnummer 3"/>
          <p:cNvSpPr>
            <a:spLocks noGrp="1"/>
          </p:cNvSpPr>
          <p:nvPr>
            <p:ph type="sldNum" sz="quarter" idx="12"/>
          </p:nvPr>
        </p:nvSpPr>
        <p:spPr/>
        <p:txBody>
          <a:bodyPr/>
          <a:lstStyle/>
          <a:p>
            <a:fld id="{E2697D76-AF5D-3949-A03F-79854D4B048C}" type="slidenum">
              <a:rPr lang="sv-SE" smtClean="0"/>
              <a:t>‹#›</a:t>
            </a:fld>
            <a:endParaRPr lang="sv-S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457200" y="273050"/>
            <a:ext cx="3008313" cy="1162050"/>
          </a:xfrm>
        </p:spPr>
        <p:txBody>
          <a:bodyPr anchor="b"/>
          <a:lstStyle>
            <a:lvl1pPr algn="l">
              <a:defRPr sz="2000" b="1"/>
            </a:lvl1pPr>
          </a:lstStyle>
          <a:p>
            <a:r>
              <a:rPr lang="sv-SE" smtClean="0"/>
              <a:t>Klicka här för att ändra format</a:t>
            </a:r>
            <a:endParaRPr lang="sv-SE"/>
          </a:p>
        </p:txBody>
      </p:sp>
      <p:sp>
        <p:nvSpPr>
          <p:cNvPr id="3" name="Platshållare för innehåll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smtClean="0"/>
              <a:t>Klicka här för att ändra format på bakgrundstexten</a:t>
            </a:r>
          </a:p>
        </p:txBody>
      </p:sp>
      <p:sp>
        <p:nvSpPr>
          <p:cNvPr id="5" name="Platshållare för datum 4"/>
          <p:cNvSpPr>
            <a:spLocks noGrp="1"/>
          </p:cNvSpPr>
          <p:nvPr>
            <p:ph type="dt" sz="half" idx="10"/>
          </p:nvPr>
        </p:nvSpPr>
        <p:spPr/>
        <p:txBody>
          <a:bodyPr/>
          <a:lstStyle/>
          <a:p>
            <a:fld id="{924BFA96-17EA-A64F-91E2-0D5E2BBCEBD1}" type="datetimeFigureOut">
              <a:rPr lang="sv-SE" smtClean="0"/>
              <a:t>2013-04-25</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E2697D76-AF5D-3949-A03F-79854D4B048C}" type="slidenum">
              <a:rPr lang="sv-SE" smtClean="0"/>
              <a:t>‹#›</a:t>
            </a:fld>
            <a:endParaRPr lang="sv-S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1792288" y="4800600"/>
            <a:ext cx="5486400" cy="566738"/>
          </a:xfrm>
        </p:spPr>
        <p:txBody>
          <a:bodyPr anchor="b"/>
          <a:lstStyle>
            <a:lvl1pPr algn="l">
              <a:defRPr sz="2000" b="1"/>
            </a:lvl1pPr>
          </a:lstStyle>
          <a:p>
            <a:r>
              <a:rPr lang="sv-SE" smtClean="0"/>
              <a:t>Klicka här för att ändra format</a:t>
            </a:r>
            <a:endParaRPr lang="sv-SE"/>
          </a:p>
        </p:txBody>
      </p:sp>
      <p:sp>
        <p:nvSpPr>
          <p:cNvPr id="3" name="Platshållare för bild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Platshållare för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smtClean="0"/>
              <a:t>Klicka här för att ändra format på bakgrundstexten</a:t>
            </a:r>
          </a:p>
        </p:txBody>
      </p:sp>
      <p:sp>
        <p:nvSpPr>
          <p:cNvPr id="5" name="Platshållare för datum 4"/>
          <p:cNvSpPr>
            <a:spLocks noGrp="1"/>
          </p:cNvSpPr>
          <p:nvPr>
            <p:ph type="dt" sz="half" idx="10"/>
          </p:nvPr>
        </p:nvSpPr>
        <p:spPr/>
        <p:txBody>
          <a:bodyPr/>
          <a:lstStyle/>
          <a:p>
            <a:fld id="{924BFA96-17EA-A64F-91E2-0D5E2BBCEBD1}" type="datetimeFigureOut">
              <a:rPr lang="sv-SE" smtClean="0"/>
              <a:t>2013-04-25</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E2697D76-AF5D-3949-A03F-79854D4B048C}" type="slidenum">
              <a:rPr lang="sv-SE" smtClean="0"/>
              <a:t>‹#›</a:t>
            </a:fld>
            <a:endParaRPr lang="sv-S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sv-SE" smtClean="0"/>
              <a:t>Klicka här för att ändra format</a:t>
            </a:r>
            <a:endParaRPr lang="sv-SE"/>
          </a:p>
        </p:txBody>
      </p:sp>
      <p:sp>
        <p:nvSpPr>
          <p:cNvPr id="3" name="Platshållare för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24BFA96-17EA-A64F-91E2-0D5E2BBCEBD1}" type="datetimeFigureOut">
              <a:rPr lang="sv-SE" smtClean="0"/>
              <a:t>2013-04-25</a:t>
            </a:fld>
            <a:endParaRPr lang="sv-SE"/>
          </a:p>
        </p:txBody>
      </p:sp>
      <p:sp>
        <p:nvSpPr>
          <p:cNvPr id="5" name="Platshållare för sidfo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a:p>
        </p:txBody>
      </p:sp>
      <p:sp>
        <p:nvSpPr>
          <p:cNvPr id="6" name="Platshållare för bild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2697D76-AF5D-3949-A03F-79854D4B048C}" type="slidenum">
              <a:rPr lang="sv-SE" smtClean="0"/>
              <a:t>‹#›</a:t>
            </a:fld>
            <a:endParaRPr lang="sv-S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sv-SE"/>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Bildobjekt 4" descr="StoraPRpriset.jpg"/>
          <p:cNvPicPr>
            <a:picLocks noChangeAspect="1"/>
          </p:cNvPicPr>
          <p:nvPr/>
        </p:nvPicPr>
        <p:blipFill>
          <a:blip r:embed="rId2"/>
          <a:stretch>
            <a:fillRect/>
          </a:stretch>
        </p:blipFill>
        <p:spPr>
          <a:xfrm>
            <a:off x="2184864" y="1353048"/>
            <a:ext cx="4534422" cy="3497934"/>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Bildobjekt 4" descr="StoraPRpriset.jpg"/>
          <p:cNvPicPr>
            <a:picLocks noChangeAspect="1"/>
          </p:cNvPicPr>
          <p:nvPr/>
        </p:nvPicPr>
        <p:blipFill>
          <a:blip r:embed="rId2"/>
          <a:stretch>
            <a:fillRect/>
          </a:stretch>
        </p:blipFill>
        <p:spPr>
          <a:xfrm>
            <a:off x="7114462" y="5322698"/>
            <a:ext cx="1451949" cy="1120060"/>
          </a:xfrm>
          <a:prstGeom prst="rect">
            <a:avLst/>
          </a:prstGeom>
        </p:spPr>
      </p:pic>
      <p:sp>
        <p:nvSpPr>
          <p:cNvPr id="3" name="textruta 2"/>
          <p:cNvSpPr txBox="1"/>
          <p:nvPr/>
        </p:nvSpPr>
        <p:spPr>
          <a:xfrm>
            <a:off x="817228" y="655220"/>
            <a:ext cx="2376040" cy="646331"/>
          </a:xfrm>
          <a:prstGeom prst="rect">
            <a:avLst/>
          </a:prstGeom>
          <a:noFill/>
        </p:spPr>
        <p:txBody>
          <a:bodyPr wrap="square" rtlCol="0">
            <a:spAutoFit/>
          </a:bodyPr>
          <a:lstStyle/>
          <a:p>
            <a:r>
              <a:rPr lang="sv-SE" sz="3600" b="1" dirty="0" smtClean="0">
                <a:latin typeface="Century Gothic"/>
                <a:cs typeface="Century Gothic"/>
              </a:rPr>
              <a:t>Bakgrund</a:t>
            </a:r>
            <a:endParaRPr lang="sv-SE" sz="3600" b="1" dirty="0">
              <a:latin typeface="Century Gothic"/>
              <a:cs typeface="Century Gothic"/>
            </a:endParaRPr>
          </a:p>
        </p:txBody>
      </p:sp>
      <p:cxnSp>
        <p:nvCxnSpPr>
          <p:cNvPr id="17" name="Rak 16"/>
          <p:cNvCxnSpPr/>
          <p:nvPr/>
        </p:nvCxnSpPr>
        <p:spPr>
          <a:xfrm>
            <a:off x="761263" y="1351350"/>
            <a:ext cx="7486601" cy="1588"/>
          </a:xfrm>
          <a:prstGeom prst="line">
            <a:avLst/>
          </a:prstGeom>
          <a:ln w="88900" cap="flat" cmpd="sng" algn="ctr">
            <a:solidFill>
              <a:schemeClr val="tx1"/>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34" name="textruta 33"/>
          <p:cNvSpPr txBox="1"/>
          <p:nvPr/>
        </p:nvSpPr>
        <p:spPr>
          <a:xfrm>
            <a:off x="761263" y="1628130"/>
            <a:ext cx="7430636" cy="3108544"/>
          </a:xfrm>
          <a:prstGeom prst="rect">
            <a:avLst/>
          </a:prstGeom>
          <a:noFill/>
        </p:spPr>
        <p:txBody>
          <a:bodyPr wrap="square" rtlCol="0">
            <a:spAutoFit/>
          </a:bodyPr>
          <a:lstStyle/>
          <a:p>
            <a:r>
              <a:rPr lang="sv-SE" sz="1400" dirty="0"/>
              <a:t>Blocket hade under flera års tid försökt att rekrytera kompetent personal till utvecklingsavdelningen som växte snabbt. Men man hade inte lyckats att anställa i den takt man behövde vilket började bli ett akut problem för att utveckla tjänsten och ta till vara på rådande möjligheter. Blocket hade investerat dyra pengar i rekryteringsfirmor som debiterade ca 85 000 kr per rekrytering. Dessutom hade man använt sig av traditionella jobbannonser, vilket innebar stora medieinvesteringar. </a:t>
            </a:r>
            <a:endParaRPr lang="sv-SE" sz="1400" dirty="0" smtClean="0"/>
          </a:p>
          <a:p>
            <a:endParaRPr lang="sv-SE" sz="1400" dirty="0"/>
          </a:p>
          <a:p>
            <a:r>
              <a:rPr lang="sv-SE" sz="1400" dirty="0"/>
              <a:t>Kopplat till rekryteringsproblematiken fanns en stor utmaning i att överbrygga de fördomar som fanns i programmeringskretsar om Blocket som arbetsgivare. Uppfattningen var att det var tråkigt att jobba på Blocket, och att det inte var ett ställe för programmerare som var riktigt vassa och som ville utvecklas. Uppfattningen bland Blockets medarbetare var nästan den motsatta. </a:t>
            </a:r>
          </a:p>
          <a:p>
            <a:r>
              <a:rPr lang="sv-SE" sz="1400" dirty="0"/>
              <a:t> </a:t>
            </a:r>
          </a:p>
          <a:p>
            <a:r>
              <a:rPr lang="sv-SE" sz="1400" dirty="0"/>
              <a:t>Med en budget på 290 000 kr ville Blocket ha hjälp att anställa tio programmerare och långsiktigt stärka Blocket som arbetsgivare. </a:t>
            </a:r>
          </a:p>
          <a:p>
            <a:endParaRPr lang="sv-SE" sz="14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Bildobjekt 4" descr="StoraPRpriset.jpg"/>
          <p:cNvPicPr>
            <a:picLocks noChangeAspect="1"/>
          </p:cNvPicPr>
          <p:nvPr/>
        </p:nvPicPr>
        <p:blipFill>
          <a:blip r:embed="rId2"/>
          <a:stretch>
            <a:fillRect/>
          </a:stretch>
        </p:blipFill>
        <p:spPr>
          <a:xfrm>
            <a:off x="7114462" y="5322698"/>
            <a:ext cx="1451949" cy="1120060"/>
          </a:xfrm>
          <a:prstGeom prst="rect">
            <a:avLst/>
          </a:prstGeom>
        </p:spPr>
      </p:pic>
      <p:sp>
        <p:nvSpPr>
          <p:cNvPr id="3" name="textruta 2"/>
          <p:cNvSpPr txBox="1"/>
          <p:nvPr/>
        </p:nvSpPr>
        <p:spPr>
          <a:xfrm>
            <a:off x="817227" y="655220"/>
            <a:ext cx="4918043" cy="646331"/>
          </a:xfrm>
          <a:prstGeom prst="rect">
            <a:avLst/>
          </a:prstGeom>
          <a:noFill/>
        </p:spPr>
        <p:txBody>
          <a:bodyPr wrap="square" rtlCol="0">
            <a:spAutoFit/>
          </a:bodyPr>
          <a:lstStyle/>
          <a:p>
            <a:r>
              <a:rPr lang="sv-SE" sz="3600" b="1" dirty="0" smtClean="0">
                <a:latin typeface="Century Gothic"/>
                <a:cs typeface="Century Gothic"/>
              </a:rPr>
              <a:t>Strategi</a:t>
            </a:r>
            <a:endParaRPr lang="sv-SE" sz="3600" b="1" dirty="0">
              <a:latin typeface="Century Gothic"/>
              <a:cs typeface="Century Gothic"/>
            </a:endParaRPr>
          </a:p>
        </p:txBody>
      </p:sp>
      <p:cxnSp>
        <p:nvCxnSpPr>
          <p:cNvPr id="17" name="Rak 16"/>
          <p:cNvCxnSpPr/>
          <p:nvPr/>
        </p:nvCxnSpPr>
        <p:spPr>
          <a:xfrm>
            <a:off x="761263" y="1351350"/>
            <a:ext cx="7486601" cy="1588"/>
          </a:xfrm>
          <a:prstGeom prst="line">
            <a:avLst/>
          </a:prstGeom>
          <a:ln w="88900" cap="flat" cmpd="sng" algn="ctr">
            <a:solidFill>
              <a:schemeClr val="tx1"/>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7" name="textruta 6"/>
          <p:cNvSpPr txBox="1"/>
          <p:nvPr/>
        </p:nvSpPr>
        <p:spPr>
          <a:xfrm>
            <a:off x="761263" y="1523324"/>
            <a:ext cx="7486601" cy="4185761"/>
          </a:xfrm>
          <a:prstGeom prst="rect">
            <a:avLst/>
          </a:prstGeom>
          <a:noFill/>
        </p:spPr>
        <p:txBody>
          <a:bodyPr wrap="square" rtlCol="0">
            <a:spAutoFit/>
          </a:bodyPr>
          <a:lstStyle/>
          <a:p>
            <a:r>
              <a:rPr lang="sv-SE" sz="1400" dirty="0"/>
              <a:t>Insikterna om målgruppen som prestigefyllda och tävlingsinriktade ledde till strategin att låta kampanjen ta en form som inte kändes som en rekrytering, utan snarare som en utmaning – relevant för skickliga programmerare men </a:t>
            </a:r>
            <a:r>
              <a:rPr lang="sv-SE" sz="1400" dirty="0" smtClean="0"/>
              <a:t>exkluderande för resten. Initiativet </a:t>
            </a:r>
            <a:r>
              <a:rPr lang="sv-SE" sz="1400" dirty="0"/>
              <a:t>var </a:t>
            </a:r>
            <a:r>
              <a:rPr lang="sv-SE" sz="1400" dirty="0" smtClean="0"/>
              <a:t>tvunget </a:t>
            </a:r>
            <a:r>
              <a:rPr lang="sv-SE" sz="1400" dirty="0"/>
              <a:t>att nå även de programmerare som inte aktivt sökte jobb. Detta skulle vi endast klara av om vi väckte deras tävlingslust och nyfikenhet, och om vi kunde visa att vi på Blocket har en förståelse för deras yrkesspecifika kompetens och behov. </a:t>
            </a:r>
            <a:endParaRPr lang="sv-SE" sz="1400" dirty="0" smtClean="0"/>
          </a:p>
          <a:p>
            <a:endParaRPr lang="sv-SE" sz="1400" dirty="0"/>
          </a:p>
          <a:p>
            <a:r>
              <a:rPr lang="sv-SE" sz="1400" dirty="0" smtClean="0"/>
              <a:t>För </a:t>
            </a:r>
            <a:r>
              <a:rPr lang="sv-SE" sz="1400" dirty="0"/>
              <a:t>att </a:t>
            </a:r>
            <a:r>
              <a:rPr lang="sv-SE" sz="1400" dirty="0" smtClean="0"/>
              <a:t>lyckas </a:t>
            </a:r>
            <a:r>
              <a:rPr lang="sv-SE" sz="1400" dirty="0"/>
              <a:t>med kampanjen var det också ett strategiskt val att skapa den med hjälp av Blockets egna programmerare. Detta för att; </a:t>
            </a:r>
            <a:endParaRPr lang="sv-SE" sz="1400" dirty="0" smtClean="0"/>
          </a:p>
          <a:p>
            <a:endParaRPr lang="sv-SE" sz="1400" dirty="0"/>
          </a:p>
          <a:p>
            <a:pPr marL="342900" indent="-342900">
              <a:buFont typeface="+mj-lt"/>
              <a:buAutoNum type="arabicPeriod"/>
            </a:pPr>
            <a:r>
              <a:rPr lang="sv-SE" sz="1400" dirty="0" smtClean="0"/>
              <a:t>De </a:t>
            </a:r>
            <a:r>
              <a:rPr lang="sv-SE" sz="1400" dirty="0"/>
              <a:t>själva vet och kan bäst förmedla vilka spännande utmaningar och utvecklingsmöjligheter som finns för programmerare som arbetar på </a:t>
            </a:r>
            <a:r>
              <a:rPr lang="sv-SE" sz="1400" dirty="0" smtClean="0"/>
              <a:t>Blocket.</a:t>
            </a:r>
          </a:p>
          <a:p>
            <a:pPr marL="342900" indent="-342900">
              <a:buFont typeface="+mj-lt"/>
              <a:buAutoNum type="arabicPeriod"/>
            </a:pPr>
            <a:r>
              <a:rPr lang="sv-SE" sz="1400" dirty="0" smtClean="0"/>
              <a:t>Det </a:t>
            </a:r>
            <a:r>
              <a:rPr lang="sv-SE" sz="1400" dirty="0"/>
              <a:t>är deras nya kollegor vi söker, så vi behöver skapa delaktighet och engagemang inifrån för att på ett trovärdigt sätt bygga Blocket som arbetsgivare</a:t>
            </a:r>
            <a:r>
              <a:rPr lang="sv-SE" sz="1400" dirty="0" smtClean="0"/>
              <a:t>.</a:t>
            </a:r>
            <a:endParaRPr lang="sv-SE" sz="1400" dirty="0"/>
          </a:p>
          <a:p>
            <a:endParaRPr lang="sv-SE" sz="1400" dirty="0" smtClean="0"/>
          </a:p>
          <a:p>
            <a:r>
              <a:rPr lang="sv-SE" sz="1400" dirty="0" smtClean="0"/>
              <a:t>En </a:t>
            </a:r>
            <a:r>
              <a:rPr lang="sv-SE" sz="1400" dirty="0"/>
              <a:t>tidig insikt och konsekvens av detta var att förändra tilltalet i arbetsbeskrivningarna i Blockets </a:t>
            </a:r>
            <a:r>
              <a:rPr lang="sv-SE" sz="1400" dirty="0" smtClean="0"/>
              <a:t>platsannonser.</a:t>
            </a:r>
          </a:p>
          <a:p>
            <a:endParaRPr lang="sv-SE" sz="1400" dirty="0"/>
          </a:p>
          <a:p>
            <a:endParaRPr lang="sv-SE" sz="14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Bildobjekt 4" descr="StoraPRpriset.jpg"/>
          <p:cNvPicPr>
            <a:picLocks noChangeAspect="1"/>
          </p:cNvPicPr>
          <p:nvPr/>
        </p:nvPicPr>
        <p:blipFill>
          <a:blip r:embed="rId2"/>
          <a:stretch>
            <a:fillRect/>
          </a:stretch>
        </p:blipFill>
        <p:spPr>
          <a:xfrm>
            <a:off x="7114462" y="5322698"/>
            <a:ext cx="1451949" cy="1120060"/>
          </a:xfrm>
          <a:prstGeom prst="rect">
            <a:avLst/>
          </a:prstGeom>
        </p:spPr>
      </p:pic>
      <p:sp>
        <p:nvSpPr>
          <p:cNvPr id="3" name="textruta 2"/>
          <p:cNvSpPr txBox="1"/>
          <p:nvPr/>
        </p:nvSpPr>
        <p:spPr>
          <a:xfrm>
            <a:off x="817227" y="655220"/>
            <a:ext cx="3661745" cy="646331"/>
          </a:xfrm>
          <a:prstGeom prst="rect">
            <a:avLst/>
          </a:prstGeom>
          <a:noFill/>
        </p:spPr>
        <p:txBody>
          <a:bodyPr wrap="square" rtlCol="0">
            <a:spAutoFit/>
          </a:bodyPr>
          <a:lstStyle/>
          <a:p>
            <a:r>
              <a:rPr lang="sv-SE" sz="3600" b="1" dirty="0" smtClean="0">
                <a:latin typeface="Century Gothic"/>
                <a:cs typeface="Century Gothic"/>
              </a:rPr>
              <a:t>Kampanjen</a:t>
            </a:r>
            <a:endParaRPr lang="sv-SE" sz="3600" b="1" dirty="0">
              <a:latin typeface="Century Gothic"/>
              <a:cs typeface="Century Gothic"/>
            </a:endParaRPr>
          </a:p>
        </p:txBody>
      </p:sp>
      <p:cxnSp>
        <p:nvCxnSpPr>
          <p:cNvPr id="17" name="Rak 16"/>
          <p:cNvCxnSpPr/>
          <p:nvPr/>
        </p:nvCxnSpPr>
        <p:spPr>
          <a:xfrm>
            <a:off x="761263" y="1351350"/>
            <a:ext cx="7486601" cy="1588"/>
          </a:xfrm>
          <a:prstGeom prst="line">
            <a:avLst/>
          </a:prstGeom>
          <a:ln w="88900" cap="flat" cmpd="sng" algn="ctr">
            <a:solidFill>
              <a:schemeClr val="tx1"/>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6" name="textruta 5"/>
          <p:cNvSpPr txBox="1"/>
          <p:nvPr/>
        </p:nvSpPr>
        <p:spPr>
          <a:xfrm>
            <a:off x="761263" y="1643620"/>
            <a:ext cx="8237533" cy="4185761"/>
          </a:xfrm>
          <a:prstGeom prst="rect">
            <a:avLst/>
          </a:prstGeom>
          <a:noFill/>
        </p:spPr>
        <p:txBody>
          <a:bodyPr wrap="square" rtlCol="0">
            <a:spAutoFit/>
          </a:bodyPr>
          <a:lstStyle/>
          <a:p>
            <a:r>
              <a:rPr lang="sv-SE" sz="1400" dirty="0" smtClean="0"/>
              <a:t>För </a:t>
            </a:r>
            <a:r>
              <a:rPr lang="sv-SE" sz="1400" dirty="0"/>
              <a:t>att </a:t>
            </a:r>
            <a:r>
              <a:rPr lang="sv-SE" sz="1400" dirty="0" smtClean="0"/>
              <a:t>väcka </a:t>
            </a:r>
            <a:r>
              <a:rPr lang="sv-SE" sz="1400" dirty="0"/>
              <a:t>de potentiella medarbetarnas intresse skapades rekryteringskampanjen Blocket </a:t>
            </a:r>
            <a:r>
              <a:rPr lang="sv-SE" sz="1400" dirty="0" err="1"/>
              <a:t>Easter</a:t>
            </a:r>
            <a:r>
              <a:rPr lang="sv-SE" sz="1400" dirty="0"/>
              <a:t> Eggs. Kärnan i kampanjen bestod av tio </a:t>
            </a:r>
            <a:r>
              <a:rPr lang="sv-SE" sz="1400" dirty="0" err="1"/>
              <a:t>Easter</a:t>
            </a:r>
            <a:r>
              <a:rPr lang="sv-SE" sz="1400" dirty="0"/>
              <a:t> Eggs – kluriga programmeringsutmaningar gömdes på </a:t>
            </a:r>
            <a:r>
              <a:rPr lang="sv-SE" sz="1400" dirty="0" err="1"/>
              <a:t>Blocket.se</a:t>
            </a:r>
            <a:r>
              <a:rPr lang="sv-SE" sz="1400" dirty="0"/>
              <a:t>, och som flörtade med den yrkesspecifika humor som programmerare ofta delar. </a:t>
            </a:r>
            <a:r>
              <a:rPr lang="sv-SE" sz="1400" dirty="0" err="1"/>
              <a:t>Easter</a:t>
            </a:r>
            <a:r>
              <a:rPr lang="sv-SE" sz="1400" dirty="0"/>
              <a:t> Eggs är ett välkänt fenomen hos programmerare och är egentligen en dold klurighet gömd i programkoden som bara löses/syns genom vissa kommandon. Ett känt och mer lättillgängligt </a:t>
            </a:r>
            <a:r>
              <a:rPr lang="sv-SE" sz="1400" dirty="0" err="1"/>
              <a:t>Easter</a:t>
            </a:r>
            <a:r>
              <a:rPr lang="sv-SE" sz="1400" dirty="0"/>
              <a:t> Egg är Google-sökningen ”</a:t>
            </a:r>
            <a:r>
              <a:rPr lang="sv-SE" sz="1400" dirty="0" err="1"/>
              <a:t>tilt</a:t>
            </a:r>
            <a:r>
              <a:rPr lang="sv-SE" sz="1400" dirty="0"/>
              <a:t>” som resulterar i att hela browsern lutar.</a:t>
            </a:r>
          </a:p>
          <a:p>
            <a:endParaRPr lang="sv-SE" sz="1400" dirty="0"/>
          </a:p>
          <a:p>
            <a:r>
              <a:rPr lang="sv-SE" sz="1400" dirty="0"/>
              <a:t>Genom de tio påskäggen ville vi visa upp den yrkesspecifika kunskap som finns på Blocket, och på ett effektivt sätt dramatisera vilka kunskaper som krävs för att jobba på Blocket, och vilka utmaningar man ställs för i </a:t>
            </a:r>
            <a:r>
              <a:rPr lang="sv-SE" sz="1400" dirty="0" smtClean="0"/>
              <a:t>arbetsvardagen. För </a:t>
            </a:r>
            <a:r>
              <a:rPr lang="sv-SE" sz="1400" dirty="0"/>
              <a:t>att utveckla så pricksäkra och relevanta </a:t>
            </a:r>
            <a:r>
              <a:rPr lang="sv-SE" sz="1400" dirty="0" err="1"/>
              <a:t>Easter</a:t>
            </a:r>
            <a:r>
              <a:rPr lang="sv-SE" sz="1400" dirty="0"/>
              <a:t> Eggs som möjligt genomfördes en workshop i samarbete med Blockets HR-, utvecklings-, och marknadsavdelningar. Vi kom fram till att äggen skulle vara en blandning av: </a:t>
            </a:r>
          </a:p>
          <a:p>
            <a:r>
              <a:rPr lang="sv-SE" sz="1400" dirty="0"/>
              <a:t> </a:t>
            </a:r>
          </a:p>
          <a:p>
            <a:pPr lvl="0"/>
            <a:r>
              <a:rPr lang="sv-SE" sz="1400" dirty="0"/>
              <a:t>Utmaningar som programmerare på Blocket står inför i sitt vardagliga arbete – för att visa på bredden av Blocket som arbetsgivare. </a:t>
            </a:r>
          </a:p>
          <a:p>
            <a:pPr lvl="0"/>
            <a:r>
              <a:rPr lang="sv-SE" sz="1400" dirty="0"/>
              <a:t>Avancerade klurigheter kring programmeringsspråk och kodning – för att bara de bästa skulle ta sig vidare. </a:t>
            </a:r>
          </a:p>
          <a:p>
            <a:pPr lvl="0"/>
            <a:r>
              <a:rPr lang="sv-SE" sz="1400" dirty="0"/>
              <a:t>Nostalgi och skämt med fingertoppskänsla som bara känns igen inom </a:t>
            </a:r>
            <a:r>
              <a:rPr lang="sv-SE" sz="1400" dirty="0" err="1"/>
              <a:t>programmerarcommunityn</a:t>
            </a:r>
            <a:r>
              <a:rPr lang="sv-SE" sz="1400" dirty="0"/>
              <a:t> – för att engagera och skapa relevans. </a:t>
            </a:r>
          </a:p>
          <a:p>
            <a:r>
              <a:rPr lang="sv-SE" sz="1400" dirty="0"/>
              <a:t> </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Bildobjekt 4" descr="StoraPRpriset.jpg"/>
          <p:cNvPicPr>
            <a:picLocks noChangeAspect="1"/>
          </p:cNvPicPr>
          <p:nvPr/>
        </p:nvPicPr>
        <p:blipFill>
          <a:blip r:embed="rId2"/>
          <a:stretch>
            <a:fillRect/>
          </a:stretch>
        </p:blipFill>
        <p:spPr>
          <a:xfrm>
            <a:off x="7114462" y="5322698"/>
            <a:ext cx="1451949" cy="1120060"/>
          </a:xfrm>
          <a:prstGeom prst="rect">
            <a:avLst/>
          </a:prstGeom>
        </p:spPr>
      </p:pic>
      <p:sp>
        <p:nvSpPr>
          <p:cNvPr id="3" name="textruta 2"/>
          <p:cNvSpPr txBox="1"/>
          <p:nvPr/>
        </p:nvSpPr>
        <p:spPr>
          <a:xfrm>
            <a:off x="817227" y="655220"/>
            <a:ext cx="5502065" cy="646331"/>
          </a:xfrm>
          <a:prstGeom prst="rect">
            <a:avLst/>
          </a:prstGeom>
          <a:noFill/>
        </p:spPr>
        <p:txBody>
          <a:bodyPr wrap="square" rtlCol="0">
            <a:spAutoFit/>
          </a:bodyPr>
          <a:lstStyle/>
          <a:p>
            <a:r>
              <a:rPr lang="sv-SE" sz="3600" b="1" dirty="0" smtClean="0">
                <a:latin typeface="Century Gothic"/>
                <a:cs typeface="Century Gothic"/>
              </a:rPr>
              <a:t>Kampanjen fortsättning</a:t>
            </a:r>
            <a:endParaRPr lang="sv-SE" sz="3600" b="1" dirty="0">
              <a:latin typeface="Century Gothic"/>
              <a:cs typeface="Century Gothic"/>
            </a:endParaRPr>
          </a:p>
        </p:txBody>
      </p:sp>
      <p:cxnSp>
        <p:nvCxnSpPr>
          <p:cNvPr id="17" name="Rak 16"/>
          <p:cNvCxnSpPr/>
          <p:nvPr/>
        </p:nvCxnSpPr>
        <p:spPr>
          <a:xfrm>
            <a:off x="761263" y="1351350"/>
            <a:ext cx="7486601" cy="1588"/>
          </a:xfrm>
          <a:prstGeom prst="line">
            <a:avLst/>
          </a:prstGeom>
          <a:ln w="88900" cap="flat" cmpd="sng" algn="ctr">
            <a:solidFill>
              <a:schemeClr val="tx1"/>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6" name="textruta 5"/>
          <p:cNvSpPr txBox="1"/>
          <p:nvPr/>
        </p:nvSpPr>
        <p:spPr>
          <a:xfrm>
            <a:off x="761264" y="1643620"/>
            <a:ext cx="7805148" cy="5262978"/>
          </a:xfrm>
          <a:prstGeom prst="rect">
            <a:avLst/>
          </a:prstGeom>
          <a:noFill/>
        </p:spPr>
        <p:txBody>
          <a:bodyPr wrap="square" rtlCol="0">
            <a:spAutoFit/>
          </a:bodyPr>
          <a:lstStyle/>
          <a:p>
            <a:r>
              <a:rPr lang="sv-SE" sz="1400" dirty="0"/>
              <a:t>Utifrån detta kodade programmerarna själva tio </a:t>
            </a:r>
            <a:r>
              <a:rPr lang="sv-SE" sz="1400" dirty="0" err="1"/>
              <a:t>Easter</a:t>
            </a:r>
            <a:r>
              <a:rPr lang="sv-SE" sz="1400" dirty="0"/>
              <a:t> Eggs, så pass svåra att bara de bästa skulle klara alla. Äggen gömdes bland Blockets drygt 600 000 </a:t>
            </a:r>
            <a:r>
              <a:rPr lang="sv-SE" sz="1400" dirty="0" err="1"/>
              <a:t>begagnatannonser</a:t>
            </a:r>
            <a:r>
              <a:rPr lang="sv-SE" sz="1400" dirty="0"/>
              <a:t>. En kampanjsida byggdes på </a:t>
            </a:r>
            <a:r>
              <a:rPr lang="sv-SE" sz="1400" dirty="0" err="1"/>
              <a:t>Blocket.se</a:t>
            </a:r>
            <a:r>
              <a:rPr lang="sv-SE" sz="1400" dirty="0"/>
              <a:t> för att ge ledtrådar till äggen och visa en realtidsanpassad </a:t>
            </a:r>
            <a:r>
              <a:rPr lang="sv-SE" sz="1400" dirty="0" err="1"/>
              <a:t>high</a:t>
            </a:r>
            <a:r>
              <a:rPr lang="sv-SE" sz="1400" dirty="0"/>
              <a:t>-score-lista över vilka äggknäckare som klarat flest utmaningar. Här kommunicerade vi också att man tävlade om tio programmeringsjobb, påskägg fyllda med godis, samt framförallt om äran att vara den bästa programmeraren.  </a:t>
            </a:r>
          </a:p>
          <a:p>
            <a:r>
              <a:rPr lang="sv-SE" sz="1400" dirty="0"/>
              <a:t> </a:t>
            </a:r>
          </a:p>
          <a:p>
            <a:r>
              <a:rPr lang="sv-SE" sz="1400" dirty="0"/>
              <a:t>Kampanjen lanserades inför påsken 2012 för att göra begreppet </a:t>
            </a:r>
            <a:r>
              <a:rPr lang="sv-SE" sz="1400" dirty="0" err="1"/>
              <a:t>Easter</a:t>
            </a:r>
            <a:r>
              <a:rPr lang="sv-SE" sz="1400" dirty="0"/>
              <a:t> Eggs mer relevant för bredare media utanför tekniksfären. Måndagen innan påsk öppnade kampanjsidan på Blocket och alla ägg publicerades redo att knäckas av landets bästa programmerare. Detta kommunicerades mot nationell dagspress och alla relevanta teknikmeder, och inom några timmar var de första äggen knäckta och diskussionen om lösningar började ta fart på bland annat Flashback. Under hela påskveckan diskuterades lösningar och äggen blev en </a:t>
            </a:r>
            <a:r>
              <a:rPr lang="sv-SE" sz="1400" dirty="0" err="1"/>
              <a:t>snackis</a:t>
            </a:r>
            <a:r>
              <a:rPr lang="sv-SE" sz="1400" dirty="0"/>
              <a:t> i sociala medier, samtidigt som de största dagstidningarna publicerade artiklar om att Blocket på ett innovativt sätt sökte nya medarbetare. I teknikmedier placerade vi intervjuer med Gunnar </a:t>
            </a:r>
            <a:r>
              <a:rPr lang="sv-SE" sz="1400" dirty="0" err="1"/>
              <a:t>Waltmark</a:t>
            </a:r>
            <a:r>
              <a:rPr lang="sv-SE" sz="1400" dirty="0"/>
              <a:t>, en av Blockets programmerare som skapat äggen. I viktiga nyckelmedier fick han både berätta om tävlingen och om hur det är att arbeta som programmerare på Blocket. </a:t>
            </a:r>
          </a:p>
          <a:p>
            <a:r>
              <a:rPr lang="sv-SE" sz="1400" dirty="0"/>
              <a:t> </a:t>
            </a:r>
          </a:p>
          <a:p>
            <a:r>
              <a:rPr lang="sv-SE" sz="1400" dirty="0"/>
              <a:t>I slutet av kampanjen lades en ”</a:t>
            </a:r>
            <a:r>
              <a:rPr lang="sv-SE" sz="1400" dirty="0" err="1"/>
              <a:t>äggstra</a:t>
            </a:r>
            <a:r>
              <a:rPr lang="sv-SE" sz="1400" dirty="0"/>
              <a:t> värld” upp i form av ett 11:e ägg. </a:t>
            </a:r>
            <a:endParaRPr lang="sv-SE" sz="1400" dirty="0" smtClean="0"/>
          </a:p>
          <a:p>
            <a:r>
              <a:rPr lang="sv-SE" sz="1400" dirty="0" smtClean="0"/>
              <a:t>Här </a:t>
            </a:r>
            <a:r>
              <a:rPr lang="sv-SE" sz="1400" dirty="0"/>
              <a:t>uppmanades de tävlande att själva koda en klurighet och sända in till Blocket. </a:t>
            </a:r>
            <a:endParaRPr lang="sv-SE" sz="1400" dirty="0" smtClean="0"/>
          </a:p>
          <a:p>
            <a:r>
              <a:rPr lang="sv-SE" sz="1400" dirty="0" smtClean="0"/>
              <a:t>Det </a:t>
            </a:r>
            <a:r>
              <a:rPr lang="sv-SE" sz="1400" dirty="0"/>
              <a:t>11:e ägget sållade agnarna från vetet, och blev ett arbetsprov där Blocket kunde </a:t>
            </a:r>
            <a:endParaRPr lang="sv-SE" sz="1400" dirty="0" smtClean="0"/>
          </a:p>
          <a:p>
            <a:r>
              <a:rPr lang="sv-SE" sz="1400" dirty="0" smtClean="0"/>
              <a:t>se </a:t>
            </a:r>
            <a:r>
              <a:rPr lang="sv-SE" sz="1400" dirty="0"/>
              <a:t>vilka som verkligen var intresserade av att arbeta på Blocket. </a:t>
            </a:r>
          </a:p>
          <a:p>
            <a:r>
              <a:rPr lang="sv-SE" sz="1400" dirty="0"/>
              <a:t> </a:t>
            </a:r>
          </a:p>
          <a:p>
            <a:endParaRPr lang="sv-SE" sz="1400" dirty="0"/>
          </a:p>
        </p:txBody>
      </p:sp>
    </p:spTree>
    <p:extLst>
      <p:ext uri="{BB962C8B-B14F-4D97-AF65-F5344CB8AC3E}">
        <p14:creationId xmlns:p14="http://schemas.microsoft.com/office/powerpoint/2010/main" val="393478695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Bildobjekt 4" descr="StoraPRpriset.jpg"/>
          <p:cNvPicPr>
            <a:picLocks noChangeAspect="1"/>
          </p:cNvPicPr>
          <p:nvPr/>
        </p:nvPicPr>
        <p:blipFill>
          <a:blip r:embed="rId2"/>
          <a:stretch>
            <a:fillRect/>
          </a:stretch>
        </p:blipFill>
        <p:spPr>
          <a:xfrm>
            <a:off x="7114462" y="5322698"/>
            <a:ext cx="1451949" cy="1120060"/>
          </a:xfrm>
          <a:prstGeom prst="rect">
            <a:avLst/>
          </a:prstGeom>
        </p:spPr>
      </p:pic>
      <p:sp>
        <p:nvSpPr>
          <p:cNvPr id="3" name="textruta 2"/>
          <p:cNvSpPr txBox="1"/>
          <p:nvPr/>
        </p:nvSpPr>
        <p:spPr>
          <a:xfrm>
            <a:off x="817227" y="655220"/>
            <a:ext cx="3661745" cy="646331"/>
          </a:xfrm>
          <a:prstGeom prst="rect">
            <a:avLst/>
          </a:prstGeom>
          <a:noFill/>
        </p:spPr>
        <p:txBody>
          <a:bodyPr wrap="square" rtlCol="0">
            <a:spAutoFit/>
          </a:bodyPr>
          <a:lstStyle/>
          <a:p>
            <a:r>
              <a:rPr lang="sv-SE" sz="3600" b="1" dirty="0" smtClean="0">
                <a:latin typeface="Century Gothic"/>
                <a:cs typeface="Century Gothic"/>
              </a:rPr>
              <a:t>Resultat</a:t>
            </a:r>
            <a:endParaRPr lang="sv-SE" sz="3600" b="1" dirty="0">
              <a:latin typeface="Century Gothic"/>
              <a:cs typeface="Century Gothic"/>
            </a:endParaRPr>
          </a:p>
        </p:txBody>
      </p:sp>
      <p:cxnSp>
        <p:nvCxnSpPr>
          <p:cNvPr id="17" name="Rak 16"/>
          <p:cNvCxnSpPr/>
          <p:nvPr/>
        </p:nvCxnSpPr>
        <p:spPr>
          <a:xfrm>
            <a:off x="761263" y="1351350"/>
            <a:ext cx="7486601" cy="1588"/>
          </a:xfrm>
          <a:prstGeom prst="line">
            <a:avLst/>
          </a:prstGeom>
          <a:ln w="88900" cap="flat" cmpd="sng" algn="ctr">
            <a:solidFill>
              <a:schemeClr val="tx1"/>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6" name="textruta 5"/>
          <p:cNvSpPr txBox="1"/>
          <p:nvPr/>
        </p:nvSpPr>
        <p:spPr>
          <a:xfrm>
            <a:off x="761262" y="1581662"/>
            <a:ext cx="7805149" cy="5909308"/>
          </a:xfrm>
          <a:prstGeom prst="rect">
            <a:avLst/>
          </a:prstGeom>
          <a:noFill/>
        </p:spPr>
        <p:txBody>
          <a:bodyPr wrap="square" rtlCol="0">
            <a:spAutoFit/>
          </a:bodyPr>
          <a:lstStyle/>
          <a:p>
            <a:r>
              <a:rPr lang="sv-SE" sz="1400" b="1" dirty="0" smtClean="0"/>
              <a:t>Målsättningar</a:t>
            </a:r>
            <a:endParaRPr lang="sv-SE" sz="1400" dirty="0"/>
          </a:p>
          <a:p>
            <a:pPr marL="285750" lvl="0" indent="-285750">
              <a:buFont typeface="Arial"/>
              <a:buChar char="•"/>
            </a:pPr>
            <a:r>
              <a:rPr lang="sv-SE" sz="1400" dirty="0" smtClean="0"/>
              <a:t>Det </a:t>
            </a:r>
            <a:r>
              <a:rPr lang="sv-SE" sz="1400" dirty="0"/>
              <a:t>viktigaste och överordnade målet med hela kampanjen var att insatsen skulle leda till att tio stycken back-end-programmerare blev </a:t>
            </a:r>
            <a:r>
              <a:rPr lang="sv-SE" sz="1400" dirty="0" smtClean="0"/>
              <a:t>anställda.</a:t>
            </a:r>
          </a:p>
          <a:p>
            <a:pPr marL="285750" lvl="0" indent="-285750">
              <a:buFont typeface="Arial"/>
              <a:buChar char="•"/>
            </a:pPr>
            <a:r>
              <a:rPr lang="sv-SE" sz="1400" dirty="0" smtClean="0"/>
              <a:t>Blocket </a:t>
            </a:r>
            <a:r>
              <a:rPr lang="sv-SE" sz="1400" dirty="0"/>
              <a:t>ville sänka kontaktkostnaderna med potentiella arbetstagare, och på så vis minska rekryteringskostnaderna per </a:t>
            </a:r>
            <a:r>
              <a:rPr lang="sv-SE" sz="1400" dirty="0" smtClean="0"/>
              <a:t>anställd.</a:t>
            </a:r>
          </a:p>
          <a:p>
            <a:pPr marL="285750" lvl="0" indent="-285750">
              <a:buFont typeface="Arial"/>
              <a:buChar char="•"/>
            </a:pPr>
            <a:r>
              <a:rPr lang="sv-SE" sz="1400" dirty="0" smtClean="0"/>
              <a:t>Vi </a:t>
            </a:r>
            <a:r>
              <a:rPr lang="sv-SE" sz="1400" dirty="0"/>
              <a:t>ville nå publicering i 50 % av fördefinierade </a:t>
            </a:r>
            <a:r>
              <a:rPr lang="sv-SE" sz="1400" dirty="0" err="1"/>
              <a:t>målmedier</a:t>
            </a:r>
            <a:r>
              <a:rPr lang="sv-SE" sz="1400" dirty="0"/>
              <a:t> med huvudbudskapen att (1) Blocket rekryterar programmerare genom en spännande utmaning i påsk och (2) Blocket är en spännande och utvecklande arbetsplats för programmerare. </a:t>
            </a:r>
            <a:endParaRPr lang="sv-SE" sz="1400" dirty="0" smtClean="0"/>
          </a:p>
          <a:p>
            <a:pPr marL="285750" lvl="0" indent="-285750">
              <a:buFont typeface="Arial"/>
              <a:buChar char="•"/>
            </a:pPr>
            <a:r>
              <a:rPr lang="sv-SE" sz="1400" dirty="0" smtClean="0"/>
              <a:t>Positionera </a:t>
            </a:r>
            <a:r>
              <a:rPr lang="sv-SE" sz="1400" dirty="0"/>
              <a:t>Blocket som ett innovativt, förmånligt och spännande företag att arbeta på för </a:t>
            </a:r>
            <a:r>
              <a:rPr lang="sv-SE" sz="1400" dirty="0" smtClean="0"/>
              <a:t>programmerare och skapa </a:t>
            </a:r>
            <a:r>
              <a:rPr lang="sv-SE" sz="1400" dirty="0"/>
              <a:t>en kontaktyta med kompetenta back-end-programmerare </a:t>
            </a:r>
          </a:p>
          <a:p>
            <a:r>
              <a:rPr lang="sv-SE" sz="1400" b="1" dirty="0"/>
              <a:t> </a:t>
            </a:r>
            <a:endParaRPr lang="sv-SE" sz="1400" dirty="0"/>
          </a:p>
          <a:p>
            <a:r>
              <a:rPr lang="sv-SE" sz="1400" dirty="0" smtClean="0"/>
              <a:t>Från </a:t>
            </a:r>
            <a:r>
              <a:rPr lang="sv-SE" sz="1400" dirty="0"/>
              <a:t>att knappt ha kunnat rekrytera en enda kvalificerad programmerare har Blocket </a:t>
            </a:r>
            <a:r>
              <a:rPr lang="sv-SE" sz="1400" dirty="0" err="1"/>
              <a:t>Easter</a:t>
            </a:r>
            <a:r>
              <a:rPr lang="sv-SE" sz="1400" dirty="0"/>
              <a:t> Eggs resulterat i 25 anställningsintervjuer varav 5 programmerare rekryterades direkt från topplistan veckorna efter kampanjen samt totalt hela 14 rekryterade programmerare under kommande år. Det övergripande målet överskreds alltså med 40 %. Dessutom sänktes kontaktkostnaden med 66 % i jämförelse med Blockets tidigare arbete med rekryteringsbyråer och traditionell platsannonsering. </a:t>
            </a:r>
            <a:r>
              <a:rPr lang="sv-SE" sz="1400" dirty="0" smtClean="0"/>
              <a:t>Totalt </a:t>
            </a:r>
            <a:r>
              <a:rPr lang="sv-SE" sz="1400" dirty="0"/>
              <a:t>publicerades 14 artiklar i nyckelmedier vilket resulterade i en räckvidd på </a:t>
            </a:r>
            <a:r>
              <a:rPr lang="sv-SE" sz="1400" dirty="0" smtClean="0"/>
              <a:t>4,7 miljoner </a:t>
            </a:r>
            <a:r>
              <a:rPr lang="sv-SE" sz="1400" dirty="0"/>
              <a:t>och en täckning på ca 90 % i förutbestämda </a:t>
            </a:r>
            <a:r>
              <a:rPr lang="sv-SE" sz="1400" dirty="0" err="1"/>
              <a:t>målmedier</a:t>
            </a:r>
            <a:r>
              <a:rPr lang="sv-SE" sz="1400" dirty="0"/>
              <a:t>. Bland de medier </a:t>
            </a:r>
            <a:r>
              <a:rPr lang="sv-SE" sz="1400" dirty="0" smtClean="0"/>
              <a:t>som uppmärksammade </a:t>
            </a:r>
            <a:r>
              <a:rPr lang="sv-SE" sz="1400" dirty="0"/>
              <a:t>Blocket </a:t>
            </a:r>
            <a:r>
              <a:rPr lang="sv-SE" sz="1400" dirty="0" err="1"/>
              <a:t>Easter</a:t>
            </a:r>
            <a:r>
              <a:rPr lang="sv-SE" sz="1400" dirty="0"/>
              <a:t> </a:t>
            </a:r>
            <a:endParaRPr lang="sv-SE" sz="1400" dirty="0" smtClean="0"/>
          </a:p>
          <a:p>
            <a:r>
              <a:rPr lang="sv-SE" sz="1400" dirty="0" smtClean="0"/>
              <a:t>Eggs </a:t>
            </a:r>
            <a:r>
              <a:rPr lang="sv-SE" sz="1400" dirty="0"/>
              <a:t>märks Dagens Nyheter, Svenska Dagbladet, </a:t>
            </a:r>
            <a:r>
              <a:rPr lang="sv-SE" sz="1400" dirty="0" smtClean="0"/>
              <a:t>Computer </a:t>
            </a:r>
            <a:r>
              <a:rPr lang="sv-SE" sz="1400" dirty="0"/>
              <a:t>Sweden, </a:t>
            </a:r>
            <a:r>
              <a:rPr lang="sv-SE" sz="1400" dirty="0" err="1"/>
              <a:t>IDG.se</a:t>
            </a:r>
            <a:r>
              <a:rPr lang="sv-SE" sz="1400" dirty="0"/>
              <a:t>, Ny Teknik</a:t>
            </a:r>
            <a:r>
              <a:rPr lang="sv-SE" sz="1400" dirty="0" smtClean="0"/>
              <a:t>,</a:t>
            </a:r>
          </a:p>
          <a:p>
            <a:r>
              <a:rPr lang="sv-SE" sz="1400" dirty="0" smtClean="0"/>
              <a:t>Expressen</a:t>
            </a:r>
            <a:r>
              <a:rPr lang="sv-SE" sz="1400" dirty="0"/>
              <a:t>, Dagens Media, HR </a:t>
            </a:r>
            <a:r>
              <a:rPr lang="sv-SE" sz="1400" dirty="0" err="1"/>
              <a:t>Society</a:t>
            </a:r>
            <a:r>
              <a:rPr lang="sv-SE" sz="1400" dirty="0"/>
              <a:t> samt ett </a:t>
            </a:r>
            <a:r>
              <a:rPr lang="sv-SE" sz="1400" dirty="0" smtClean="0"/>
              <a:t>flertal </a:t>
            </a:r>
            <a:r>
              <a:rPr lang="sv-SE" sz="1400" dirty="0"/>
              <a:t>nischade teknikbloggar. </a:t>
            </a:r>
          </a:p>
          <a:p>
            <a:r>
              <a:rPr lang="sv-SE" sz="1400" dirty="0" smtClean="0"/>
              <a:t>Sammantaget </a:t>
            </a:r>
            <a:r>
              <a:rPr lang="sv-SE" sz="1400" dirty="0"/>
              <a:t>besöktes kampanjsidan av 265 000 </a:t>
            </a:r>
            <a:r>
              <a:rPr lang="sv-SE" sz="1400" dirty="0" smtClean="0"/>
              <a:t>personer </a:t>
            </a:r>
            <a:r>
              <a:rPr lang="sv-SE" sz="1400" dirty="0"/>
              <a:t>under två veckor, varav </a:t>
            </a:r>
            <a:endParaRPr lang="sv-SE" sz="1400" dirty="0" smtClean="0"/>
          </a:p>
          <a:p>
            <a:r>
              <a:rPr lang="sv-SE" sz="1400" dirty="0" smtClean="0"/>
              <a:t>3361 </a:t>
            </a:r>
            <a:r>
              <a:rPr lang="sv-SE" sz="1400" dirty="0"/>
              <a:t>deltog i tävlingen. 25 000 personer besökte </a:t>
            </a:r>
            <a:r>
              <a:rPr lang="sv-SE" sz="1400" dirty="0" smtClean="0"/>
              <a:t>sidan </a:t>
            </a:r>
            <a:r>
              <a:rPr lang="sv-SE" sz="1400" dirty="0"/>
              <a:t>berättar om hur det är att arbeta </a:t>
            </a:r>
            <a:endParaRPr lang="sv-SE" sz="1400" dirty="0" smtClean="0"/>
          </a:p>
          <a:p>
            <a:r>
              <a:rPr lang="sv-SE" sz="1400" dirty="0" smtClean="0"/>
              <a:t>på </a:t>
            </a:r>
            <a:r>
              <a:rPr lang="sv-SE" sz="1400" dirty="0"/>
              <a:t>Blocket, en sida som tidigare haft några 100-tals besökare </a:t>
            </a:r>
            <a:r>
              <a:rPr lang="sv-SE" sz="1400" dirty="0" smtClean="0"/>
              <a:t>i månaden</a:t>
            </a:r>
            <a:r>
              <a:rPr lang="sv-SE" sz="1400" dirty="0"/>
              <a:t>. </a:t>
            </a:r>
          </a:p>
          <a:p>
            <a:r>
              <a:rPr lang="sv-SE" sz="1400" dirty="0"/>
              <a:t> </a:t>
            </a:r>
          </a:p>
          <a:p>
            <a:r>
              <a:rPr lang="sv-SE" sz="1400" dirty="0"/>
              <a:t> </a:t>
            </a:r>
          </a:p>
          <a:p>
            <a:r>
              <a:rPr lang="sv-SE" sz="1400" dirty="0"/>
              <a:t> </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98</TotalTime>
  <Words>512</Words>
  <Application>Microsoft Office PowerPoint</Application>
  <PresentationFormat>Bildspel på skärmen (4:3)</PresentationFormat>
  <Paragraphs>50</Paragraphs>
  <Slides>6</Slides>
  <Notes>0</Notes>
  <HiddenSlides>0</HiddenSlides>
  <MMClips>0</MMClips>
  <ScaleCrop>false</ScaleCrop>
  <HeadingPairs>
    <vt:vector size="4" baseType="variant">
      <vt:variant>
        <vt:lpstr>Tema</vt:lpstr>
      </vt:variant>
      <vt:variant>
        <vt:i4>1</vt:i4>
      </vt:variant>
      <vt:variant>
        <vt:lpstr>Bildrubriker</vt:lpstr>
      </vt:variant>
      <vt:variant>
        <vt:i4>6</vt:i4>
      </vt:variant>
    </vt:vector>
  </HeadingPairs>
  <TitlesOfParts>
    <vt:vector size="7" baseType="lpstr">
      <vt:lpstr>Office-tema</vt:lpstr>
      <vt:lpstr>PowerPoint-presentation</vt:lpstr>
      <vt:lpstr>PowerPoint-presentation</vt:lpstr>
      <vt:lpstr>PowerPoint-presentation</vt:lpstr>
      <vt:lpstr>PowerPoint-presentation</vt:lpstr>
      <vt:lpstr>PowerPoint-presentation</vt:lpstr>
      <vt:lpstr>PowerPoint-presentation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Bild 1</dc:title>
  <dc:creator>Joel Callegari</dc:creator>
  <cp:lastModifiedBy>Kommunicera</cp:lastModifiedBy>
  <cp:revision>10</cp:revision>
  <dcterms:created xsi:type="dcterms:W3CDTF">2013-04-18T11:23:25Z</dcterms:created>
  <dcterms:modified xsi:type="dcterms:W3CDTF">2013-04-25T08:56:03Z</dcterms:modified>
</cp:coreProperties>
</file>