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drawings/drawing9.xml" ContentType="application/vnd.openxmlformats-officedocument.drawingml.chartshapes+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drawings/drawing7.xml" ContentType="application/vnd.openxmlformats-officedocument.drawingml.chartshapes+xml"/>
  <Override PartName="/ppt/drawings/drawing11.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8" r:id="rId2"/>
    <p:sldId id="261" r:id="rId3"/>
    <p:sldId id="259" r:id="rId4"/>
    <p:sldId id="264" r:id="rId5"/>
    <p:sldId id="266" r:id="rId6"/>
    <p:sldId id="267" r:id="rId7"/>
    <p:sldId id="268" r:id="rId8"/>
    <p:sldId id="269" r:id="rId9"/>
    <p:sldId id="270" r:id="rId10"/>
    <p:sldId id="271" r:id="rId11"/>
    <p:sldId id="260" r:id="rId12"/>
    <p:sldId id="284" r:id="rId13"/>
    <p:sldId id="285"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65" r:id="rId27"/>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snapToObjects="1">
      <p:cViewPr>
        <p:scale>
          <a:sx n="125" d="100"/>
          <a:sy n="125" d="100"/>
        </p:scale>
        <p:origin x="-50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kalkylblad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Office_Excel-kalkylblad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Office_Excel-kalkylblad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kalkylblad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kalkylblad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kalkylblad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kalkylblad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Office_Excel-kalkylblad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Office_Excel-kalkylblad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Office_Excel-kalkylblad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Office_Excel-kalkylblad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manualLayout>
          <c:layoutTarget val="inner"/>
          <c:xMode val="edge"/>
          <c:yMode val="edge"/>
          <c:x val="9.4574222645609857E-2"/>
          <c:y val="4.6047839380902109E-2"/>
          <c:w val="0.74020615334236295"/>
          <c:h val="0.81704250886164886"/>
        </c:manualLayout>
      </c:layout>
      <c:barChart>
        <c:barDir val="col"/>
        <c:grouping val="clustered"/>
        <c:ser>
          <c:idx val="0"/>
          <c:order val="0"/>
          <c:tx>
            <c:strRef>
              <c:f>Blad1!$B$1</c:f>
              <c:strCache>
                <c:ptCount val="1"/>
                <c:pt idx="0">
                  <c:v>Serie 1</c:v>
                </c:pt>
              </c:strCache>
            </c:strRef>
          </c:tx>
          <c:spPr>
            <a:ln w="9525" cap="flat" cmpd="sng" algn="ctr">
              <a:solidFill>
                <a:srgbClr val="000000"/>
              </a:solidFill>
              <a:prstDash val="solid"/>
              <a:round/>
              <a:headEnd type="none" w="med" len="med"/>
              <a:tailEnd type="none" w="med" len="med"/>
            </a:ln>
          </c:spPr>
          <c:dLbls>
            <c:txPr>
              <a:bodyPr/>
              <a:lstStyle/>
              <a:p>
                <a:pPr>
                  <a:defRPr sz="1100"/>
                </a:pPr>
                <a:endParaRPr lang="sv-SE"/>
              </a:p>
            </c:txPr>
            <c:showVal val="1"/>
          </c:dLbls>
          <c:cat>
            <c:strRef>
              <c:f>Blad1!$A$2:$A$5</c:f>
              <c:strCache>
                <c:ptCount val="4"/>
                <c:pt idx="0">
                  <c:v>Mycket väl</c:v>
                </c:pt>
                <c:pt idx="1">
                  <c:v>Bra</c:v>
                </c:pt>
                <c:pt idx="2">
                  <c:v>Inte så bra</c:v>
                </c:pt>
                <c:pt idx="3">
                  <c:v>Inte alls</c:v>
                </c:pt>
              </c:strCache>
            </c:strRef>
          </c:cat>
          <c:val>
            <c:numRef>
              <c:f>Blad1!$B$2:$B$5</c:f>
              <c:numCache>
                <c:formatCode>#,##0</c:formatCode>
                <c:ptCount val="4"/>
                <c:pt idx="0">
                  <c:v>28.999999999999986</c:v>
                </c:pt>
                <c:pt idx="1">
                  <c:v>25</c:v>
                </c:pt>
                <c:pt idx="2">
                  <c:v>18</c:v>
                </c:pt>
                <c:pt idx="3">
                  <c:v>28</c:v>
                </c:pt>
              </c:numCache>
            </c:numRef>
          </c:val>
        </c:ser>
        <c:dLbls>
          <c:showVal val="1"/>
        </c:dLbls>
        <c:axId val="68923776"/>
        <c:axId val="68925312"/>
      </c:barChart>
      <c:catAx>
        <c:axId val="68923776"/>
        <c:scaling>
          <c:orientation val="minMax"/>
        </c:scaling>
        <c:axPos val="b"/>
        <c:tickLblPos val="nextTo"/>
        <c:txPr>
          <a:bodyPr/>
          <a:lstStyle/>
          <a:p>
            <a:pPr>
              <a:defRPr sz="1000"/>
            </a:pPr>
            <a:endParaRPr lang="sv-SE"/>
          </a:p>
        </c:txPr>
        <c:crossAx val="68925312"/>
        <c:crosses val="autoZero"/>
        <c:auto val="1"/>
        <c:lblAlgn val="ctr"/>
        <c:lblOffset val="100"/>
      </c:catAx>
      <c:valAx>
        <c:axId val="68925312"/>
        <c:scaling>
          <c:orientation val="minMax"/>
          <c:max val="100"/>
        </c:scaling>
        <c:axPos val="l"/>
        <c:majorGridlines/>
        <c:numFmt formatCode="#,##0" sourceLinked="1"/>
        <c:tickLblPos val="nextTo"/>
        <c:txPr>
          <a:bodyPr/>
          <a:lstStyle/>
          <a:p>
            <a:pPr>
              <a:defRPr sz="1200"/>
            </a:pPr>
            <a:endParaRPr lang="sv-SE"/>
          </a:p>
        </c:txPr>
        <c:crossAx val="68923776"/>
        <c:crosses val="autoZero"/>
        <c:crossBetween val="between"/>
        <c:majorUnit val="20"/>
      </c:valAx>
    </c:plotArea>
    <c:plotVisOnly val="1"/>
  </c:chart>
  <c:txPr>
    <a:bodyPr/>
    <a:lstStyle/>
    <a:p>
      <a:pPr>
        <a:defRPr sz="1800"/>
      </a:pPr>
      <a:endParaRPr lang="sv-SE"/>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manualLayout>
          <c:layoutTarget val="inner"/>
          <c:xMode val="edge"/>
          <c:yMode val="edge"/>
          <c:x val="9.4574222645610134E-2"/>
          <c:y val="4.6047839380902005E-2"/>
          <c:w val="0.74020615334236195"/>
          <c:h val="0.81704250886164786"/>
        </c:manualLayout>
      </c:layout>
      <c:barChart>
        <c:barDir val="col"/>
        <c:grouping val="clustered"/>
        <c:ser>
          <c:idx val="0"/>
          <c:order val="0"/>
          <c:tx>
            <c:strRef>
              <c:f>Blad1!$B$1</c:f>
              <c:strCache>
                <c:ptCount val="1"/>
                <c:pt idx="0">
                  <c:v>Serie 1</c:v>
                </c:pt>
              </c:strCache>
            </c:strRef>
          </c:tx>
          <c:spPr>
            <a:ln w="9525" cap="flat" cmpd="sng" algn="ctr">
              <a:solidFill>
                <a:srgbClr val="000000"/>
              </a:solidFill>
              <a:prstDash val="solid"/>
              <a:round/>
              <a:headEnd type="none" w="med" len="med"/>
              <a:tailEnd type="none" w="med" len="med"/>
            </a:ln>
          </c:spPr>
          <c:dLbls>
            <c:txPr>
              <a:bodyPr/>
              <a:lstStyle/>
              <a:p>
                <a:pPr>
                  <a:defRPr sz="1100"/>
                </a:pPr>
                <a:endParaRPr lang="sv-SE"/>
              </a:p>
            </c:txPr>
            <c:showVal val="1"/>
          </c:dLbls>
          <c:cat>
            <c:strRef>
              <c:f>Blad1!$A$2:$A$5</c:f>
              <c:strCache>
                <c:ptCount val="4"/>
                <c:pt idx="0">
                  <c:v>Nej</c:v>
                </c:pt>
                <c:pt idx="1">
                  <c:v>Ja, kanske</c:v>
                </c:pt>
                <c:pt idx="2">
                  <c:v>Ja</c:v>
                </c:pt>
                <c:pt idx="3">
                  <c:v>Vet ej</c:v>
                </c:pt>
              </c:strCache>
            </c:strRef>
          </c:cat>
          <c:val>
            <c:numRef>
              <c:f>Blad1!$B$2:$B$5</c:f>
              <c:numCache>
                <c:formatCode>#,##0</c:formatCode>
                <c:ptCount val="4"/>
                <c:pt idx="0">
                  <c:v>14</c:v>
                </c:pt>
                <c:pt idx="1">
                  <c:v>22</c:v>
                </c:pt>
                <c:pt idx="2">
                  <c:v>45</c:v>
                </c:pt>
                <c:pt idx="3">
                  <c:v>19</c:v>
                </c:pt>
              </c:numCache>
            </c:numRef>
          </c:val>
        </c:ser>
        <c:dLbls>
          <c:showVal val="1"/>
        </c:dLbls>
        <c:axId val="118759808"/>
        <c:axId val="118761344"/>
      </c:barChart>
      <c:catAx>
        <c:axId val="118759808"/>
        <c:scaling>
          <c:orientation val="minMax"/>
        </c:scaling>
        <c:axPos val="b"/>
        <c:tickLblPos val="nextTo"/>
        <c:txPr>
          <a:bodyPr/>
          <a:lstStyle/>
          <a:p>
            <a:pPr>
              <a:defRPr sz="1000"/>
            </a:pPr>
            <a:endParaRPr lang="sv-SE"/>
          </a:p>
        </c:txPr>
        <c:crossAx val="118761344"/>
        <c:crosses val="autoZero"/>
        <c:auto val="1"/>
        <c:lblAlgn val="ctr"/>
        <c:lblOffset val="100"/>
      </c:catAx>
      <c:valAx>
        <c:axId val="118761344"/>
        <c:scaling>
          <c:orientation val="minMax"/>
          <c:max val="100"/>
        </c:scaling>
        <c:axPos val="l"/>
        <c:majorGridlines/>
        <c:numFmt formatCode="#,##0" sourceLinked="1"/>
        <c:tickLblPos val="nextTo"/>
        <c:txPr>
          <a:bodyPr/>
          <a:lstStyle/>
          <a:p>
            <a:pPr>
              <a:defRPr sz="1200"/>
            </a:pPr>
            <a:endParaRPr lang="sv-SE"/>
          </a:p>
        </c:txPr>
        <c:crossAx val="118759808"/>
        <c:crosses val="autoZero"/>
        <c:crossBetween val="between"/>
        <c:majorUnit val="20"/>
      </c:valAx>
    </c:plotArea>
    <c:plotVisOnly val="1"/>
  </c:chart>
  <c:txPr>
    <a:bodyPr/>
    <a:lstStyle/>
    <a:p>
      <a:pPr>
        <a:defRPr sz="1800"/>
      </a:pPr>
      <a:endParaRPr lang="sv-SE"/>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manualLayout>
          <c:layoutTarget val="inner"/>
          <c:xMode val="edge"/>
          <c:yMode val="edge"/>
          <c:x val="9.4574222645610231E-2"/>
          <c:y val="4.6047839380902005E-2"/>
          <c:w val="0.74020615334236195"/>
          <c:h val="0.81704250886164786"/>
        </c:manualLayout>
      </c:layout>
      <c:barChart>
        <c:barDir val="col"/>
        <c:grouping val="clustered"/>
        <c:ser>
          <c:idx val="0"/>
          <c:order val="0"/>
          <c:tx>
            <c:strRef>
              <c:f>Blad1!$B$1</c:f>
              <c:strCache>
                <c:ptCount val="1"/>
                <c:pt idx="0">
                  <c:v>Serie 1</c:v>
                </c:pt>
              </c:strCache>
            </c:strRef>
          </c:tx>
          <c:spPr>
            <a:ln w="9525" cap="flat" cmpd="sng" algn="ctr">
              <a:solidFill>
                <a:srgbClr val="000000"/>
              </a:solidFill>
              <a:prstDash val="solid"/>
              <a:round/>
              <a:headEnd type="none" w="med" len="med"/>
              <a:tailEnd type="none" w="med" len="med"/>
            </a:ln>
          </c:spPr>
          <c:dLbls>
            <c:txPr>
              <a:bodyPr/>
              <a:lstStyle/>
              <a:p>
                <a:pPr>
                  <a:defRPr sz="1100"/>
                </a:pPr>
                <a:endParaRPr lang="sv-SE"/>
              </a:p>
            </c:txPr>
            <c:showVal val="1"/>
          </c:dLbls>
          <c:cat>
            <c:strRef>
              <c:f>Blad1!$A$2:$A$5</c:f>
              <c:strCache>
                <c:ptCount val="4"/>
                <c:pt idx="0">
                  <c:v>Nej</c:v>
                </c:pt>
                <c:pt idx="1">
                  <c:v>Ja, kanske</c:v>
                </c:pt>
                <c:pt idx="2">
                  <c:v>Ja</c:v>
                </c:pt>
                <c:pt idx="3">
                  <c:v>Vet ej</c:v>
                </c:pt>
              </c:strCache>
            </c:strRef>
          </c:cat>
          <c:val>
            <c:numRef>
              <c:f>Blad1!$B$2:$B$5</c:f>
              <c:numCache>
                <c:formatCode>#,##0</c:formatCode>
                <c:ptCount val="4"/>
                <c:pt idx="0">
                  <c:v>59</c:v>
                </c:pt>
                <c:pt idx="1">
                  <c:v>33</c:v>
                </c:pt>
                <c:pt idx="2">
                  <c:v>8</c:v>
                </c:pt>
                <c:pt idx="3">
                  <c:v>0</c:v>
                </c:pt>
              </c:numCache>
            </c:numRef>
          </c:val>
        </c:ser>
        <c:dLbls>
          <c:showVal val="1"/>
        </c:dLbls>
        <c:axId val="118855936"/>
        <c:axId val="118870016"/>
      </c:barChart>
      <c:catAx>
        <c:axId val="118855936"/>
        <c:scaling>
          <c:orientation val="minMax"/>
        </c:scaling>
        <c:axPos val="b"/>
        <c:tickLblPos val="nextTo"/>
        <c:txPr>
          <a:bodyPr/>
          <a:lstStyle/>
          <a:p>
            <a:pPr>
              <a:defRPr sz="1000"/>
            </a:pPr>
            <a:endParaRPr lang="sv-SE"/>
          </a:p>
        </c:txPr>
        <c:crossAx val="118870016"/>
        <c:crosses val="autoZero"/>
        <c:auto val="1"/>
        <c:lblAlgn val="ctr"/>
        <c:lblOffset val="100"/>
      </c:catAx>
      <c:valAx>
        <c:axId val="118870016"/>
        <c:scaling>
          <c:orientation val="minMax"/>
          <c:max val="100"/>
        </c:scaling>
        <c:axPos val="l"/>
        <c:majorGridlines/>
        <c:numFmt formatCode="#,##0" sourceLinked="1"/>
        <c:tickLblPos val="nextTo"/>
        <c:txPr>
          <a:bodyPr/>
          <a:lstStyle/>
          <a:p>
            <a:pPr>
              <a:defRPr sz="1200"/>
            </a:pPr>
            <a:endParaRPr lang="sv-SE"/>
          </a:p>
        </c:txPr>
        <c:crossAx val="118855936"/>
        <c:crosses val="autoZero"/>
        <c:crossBetween val="between"/>
        <c:majorUnit val="20"/>
      </c:valAx>
    </c:plotArea>
    <c:plotVisOnly val="1"/>
  </c:chart>
  <c:txPr>
    <a:bodyPr/>
    <a:lstStyle/>
    <a:p>
      <a:pPr>
        <a:defRPr sz="1800"/>
      </a:pPr>
      <a:endParaRPr lang="sv-SE"/>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manualLayout>
          <c:layoutTarget val="inner"/>
          <c:xMode val="edge"/>
          <c:yMode val="edge"/>
          <c:x val="9.4574222645609843E-2"/>
          <c:y val="4.6047839380902102E-2"/>
          <c:w val="0.74020615334236195"/>
          <c:h val="0.81704250886164886"/>
        </c:manualLayout>
      </c:layout>
      <c:barChart>
        <c:barDir val="col"/>
        <c:grouping val="clustered"/>
        <c:ser>
          <c:idx val="0"/>
          <c:order val="0"/>
          <c:tx>
            <c:strRef>
              <c:f>Blad1!$B$1</c:f>
              <c:strCache>
                <c:ptCount val="1"/>
                <c:pt idx="0">
                  <c:v>Serie 1</c:v>
                </c:pt>
              </c:strCache>
            </c:strRef>
          </c:tx>
          <c:spPr>
            <a:ln w="9525" cap="flat" cmpd="sng" algn="ctr">
              <a:solidFill>
                <a:srgbClr val="000000"/>
              </a:solidFill>
              <a:prstDash val="solid"/>
              <a:round/>
              <a:headEnd type="none" w="med" len="med"/>
              <a:tailEnd type="none" w="med" len="med"/>
            </a:ln>
          </c:spPr>
          <c:dLbls>
            <c:txPr>
              <a:bodyPr/>
              <a:lstStyle/>
              <a:p>
                <a:pPr>
                  <a:defRPr sz="1100"/>
                </a:pPr>
                <a:endParaRPr lang="sv-SE"/>
              </a:p>
            </c:txPr>
            <c:showVal val="1"/>
          </c:dLbls>
          <c:cat>
            <c:strRef>
              <c:f>Blad1!$A$2:$A$3</c:f>
              <c:strCache>
                <c:ptCount val="2"/>
                <c:pt idx="0">
                  <c:v>Ja</c:v>
                </c:pt>
                <c:pt idx="1">
                  <c:v>Nej</c:v>
                </c:pt>
              </c:strCache>
            </c:strRef>
          </c:cat>
          <c:val>
            <c:numRef>
              <c:f>Blad1!$B$2:$B$3</c:f>
              <c:numCache>
                <c:formatCode>#,##0</c:formatCode>
                <c:ptCount val="2"/>
                <c:pt idx="0">
                  <c:v>40</c:v>
                </c:pt>
                <c:pt idx="1">
                  <c:v>60</c:v>
                </c:pt>
              </c:numCache>
            </c:numRef>
          </c:val>
        </c:ser>
        <c:dLbls>
          <c:showVal val="1"/>
        </c:dLbls>
        <c:axId val="57125120"/>
        <c:axId val="57135104"/>
      </c:barChart>
      <c:catAx>
        <c:axId val="57125120"/>
        <c:scaling>
          <c:orientation val="minMax"/>
        </c:scaling>
        <c:axPos val="b"/>
        <c:tickLblPos val="nextTo"/>
        <c:txPr>
          <a:bodyPr/>
          <a:lstStyle/>
          <a:p>
            <a:pPr>
              <a:defRPr sz="1000"/>
            </a:pPr>
            <a:endParaRPr lang="sv-SE"/>
          </a:p>
        </c:txPr>
        <c:crossAx val="57135104"/>
        <c:crosses val="autoZero"/>
        <c:auto val="1"/>
        <c:lblAlgn val="ctr"/>
        <c:lblOffset val="100"/>
      </c:catAx>
      <c:valAx>
        <c:axId val="57135104"/>
        <c:scaling>
          <c:orientation val="minMax"/>
          <c:max val="100"/>
        </c:scaling>
        <c:axPos val="l"/>
        <c:majorGridlines/>
        <c:numFmt formatCode="#,##0" sourceLinked="1"/>
        <c:tickLblPos val="nextTo"/>
        <c:txPr>
          <a:bodyPr/>
          <a:lstStyle/>
          <a:p>
            <a:pPr>
              <a:defRPr sz="1200"/>
            </a:pPr>
            <a:endParaRPr lang="sv-SE"/>
          </a:p>
        </c:txPr>
        <c:crossAx val="57125120"/>
        <c:crosses val="autoZero"/>
        <c:crossBetween val="between"/>
        <c:majorUnit val="20"/>
      </c:valAx>
    </c:plotArea>
    <c:plotVisOnly val="1"/>
  </c:chart>
  <c:txPr>
    <a:bodyPr/>
    <a:lstStyle/>
    <a:p>
      <a:pPr>
        <a:defRPr sz="1800"/>
      </a:pPr>
      <a:endParaRPr lang="sv-SE"/>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manualLayout>
          <c:layoutTarget val="inner"/>
          <c:xMode val="edge"/>
          <c:yMode val="edge"/>
          <c:x val="9.4574222645609843E-2"/>
          <c:y val="4.6047839380902102E-2"/>
          <c:w val="0.74020615334236195"/>
          <c:h val="0.81704250886164886"/>
        </c:manualLayout>
      </c:layout>
      <c:barChart>
        <c:barDir val="col"/>
        <c:grouping val="clustered"/>
        <c:ser>
          <c:idx val="0"/>
          <c:order val="0"/>
          <c:tx>
            <c:strRef>
              <c:f>Blad1!$B$1</c:f>
              <c:strCache>
                <c:ptCount val="1"/>
                <c:pt idx="0">
                  <c:v>Serie 1</c:v>
                </c:pt>
              </c:strCache>
            </c:strRef>
          </c:tx>
          <c:spPr>
            <a:ln w="9525" cap="flat" cmpd="sng" algn="ctr">
              <a:solidFill>
                <a:srgbClr val="000000"/>
              </a:solidFill>
              <a:prstDash val="solid"/>
              <a:round/>
              <a:headEnd type="none" w="med" len="med"/>
              <a:tailEnd type="none" w="med" len="med"/>
            </a:ln>
          </c:spPr>
          <c:dLbls>
            <c:txPr>
              <a:bodyPr/>
              <a:lstStyle/>
              <a:p>
                <a:pPr>
                  <a:defRPr sz="1100"/>
                </a:pPr>
                <a:endParaRPr lang="sv-SE"/>
              </a:p>
            </c:txPr>
            <c:showVal val="1"/>
          </c:dLbls>
          <c:cat>
            <c:strRef>
              <c:f>Blad1!$A$2:$A$6</c:f>
              <c:strCache>
                <c:ptCount val="5"/>
                <c:pt idx="0">
                  <c:v>Som politiker</c:v>
                </c:pt>
                <c:pt idx="1">
                  <c:v>I mitt yrke</c:v>
                </c:pt>
                <c:pt idx="2">
                  <c:v>Som anhörig</c:v>
                </c:pt>
                <c:pt idx="3">
                  <c:v>Som brukare</c:v>
                </c:pt>
                <c:pt idx="4">
                  <c:v>Annat</c:v>
                </c:pt>
              </c:strCache>
            </c:strRef>
          </c:cat>
          <c:val>
            <c:numRef>
              <c:f>Blad1!$B$2:$B$6</c:f>
              <c:numCache>
                <c:formatCode>#,##0</c:formatCode>
                <c:ptCount val="5"/>
                <c:pt idx="0">
                  <c:v>71</c:v>
                </c:pt>
                <c:pt idx="1">
                  <c:v>18</c:v>
                </c:pt>
                <c:pt idx="2">
                  <c:v>15</c:v>
                </c:pt>
                <c:pt idx="3">
                  <c:v>12</c:v>
                </c:pt>
                <c:pt idx="4" formatCode="General">
                  <c:v>0</c:v>
                </c:pt>
              </c:numCache>
            </c:numRef>
          </c:val>
        </c:ser>
        <c:dLbls>
          <c:showVal val="1"/>
        </c:dLbls>
        <c:axId val="77128064"/>
        <c:axId val="77129600"/>
      </c:barChart>
      <c:catAx>
        <c:axId val="77128064"/>
        <c:scaling>
          <c:orientation val="minMax"/>
        </c:scaling>
        <c:axPos val="b"/>
        <c:tickLblPos val="nextTo"/>
        <c:txPr>
          <a:bodyPr/>
          <a:lstStyle/>
          <a:p>
            <a:pPr>
              <a:defRPr sz="1000"/>
            </a:pPr>
            <a:endParaRPr lang="sv-SE"/>
          </a:p>
        </c:txPr>
        <c:crossAx val="77129600"/>
        <c:crosses val="autoZero"/>
        <c:auto val="1"/>
        <c:lblAlgn val="ctr"/>
        <c:lblOffset val="100"/>
      </c:catAx>
      <c:valAx>
        <c:axId val="77129600"/>
        <c:scaling>
          <c:orientation val="minMax"/>
          <c:max val="100"/>
        </c:scaling>
        <c:axPos val="l"/>
        <c:majorGridlines/>
        <c:numFmt formatCode="#,##0" sourceLinked="1"/>
        <c:tickLblPos val="nextTo"/>
        <c:txPr>
          <a:bodyPr/>
          <a:lstStyle/>
          <a:p>
            <a:pPr>
              <a:defRPr sz="1200"/>
            </a:pPr>
            <a:endParaRPr lang="sv-SE"/>
          </a:p>
        </c:txPr>
        <c:crossAx val="77128064"/>
        <c:crosses val="autoZero"/>
        <c:crossBetween val="between"/>
        <c:majorUnit val="20"/>
      </c:valAx>
    </c:plotArea>
    <c:plotVisOnly val="1"/>
  </c:chart>
  <c:txPr>
    <a:bodyPr/>
    <a:lstStyle/>
    <a:p>
      <a:pPr>
        <a:defRPr sz="1800"/>
      </a:pPr>
      <a:endParaRPr lang="sv-SE"/>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manualLayout>
          <c:layoutTarget val="inner"/>
          <c:xMode val="edge"/>
          <c:yMode val="edge"/>
          <c:x val="9.457422264560994E-2"/>
          <c:y val="4.6047839380902005E-2"/>
          <c:w val="0.87820237262402712"/>
          <c:h val="0.79642395216061901"/>
        </c:manualLayout>
      </c:layout>
      <c:barChart>
        <c:barDir val="col"/>
        <c:grouping val="clustered"/>
        <c:ser>
          <c:idx val="0"/>
          <c:order val="0"/>
          <c:tx>
            <c:strRef>
              <c:f>Blad1!$B$1</c:f>
              <c:strCache>
                <c:ptCount val="1"/>
                <c:pt idx="0">
                  <c:v>Serie 1</c:v>
                </c:pt>
              </c:strCache>
            </c:strRef>
          </c:tx>
          <c:spPr>
            <a:ln w="9525" cap="flat" cmpd="sng" algn="ctr">
              <a:solidFill>
                <a:srgbClr val="000000"/>
              </a:solidFill>
              <a:prstDash val="solid"/>
              <a:round/>
              <a:headEnd type="none" w="med" len="med"/>
              <a:tailEnd type="none" w="med" len="med"/>
            </a:ln>
          </c:spPr>
          <c:dLbls>
            <c:txPr>
              <a:bodyPr/>
              <a:lstStyle/>
              <a:p>
                <a:pPr>
                  <a:defRPr sz="1100"/>
                </a:pPr>
                <a:endParaRPr lang="sv-SE"/>
              </a:p>
            </c:txPr>
            <c:showVal val="1"/>
          </c:dLbls>
          <c:cat>
            <c:strRef>
              <c:f>Blad1!$A$2:$A$8</c:f>
              <c:strCache>
                <c:ptCount val="7"/>
                <c:pt idx="0">
                  <c:v>Göteborgs kyrkliga stadsmission</c:v>
                </c:pt>
                <c:pt idx="1">
                  <c:v>Göteborgs Räddningsmission</c:v>
                </c:pt>
                <c:pt idx="2">
                  <c:v>Bräcke Diakoni</c:v>
                </c:pt>
                <c:pt idx="3">
                  <c:v>Stiftelsen Gyllenkroken</c:v>
                </c:pt>
                <c:pt idx="4">
                  <c:v>Skyddsvärnet</c:v>
                </c:pt>
                <c:pt idx="5">
                  <c:v>Nej</c:v>
                </c:pt>
                <c:pt idx="6">
                  <c:v>Övriga</c:v>
                </c:pt>
              </c:strCache>
            </c:strRef>
          </c:cat>
          <c:val>
            <c:numRef>
              <c:f>Blad1!$B$2:$B$8</c:f>
              <c:numCache>
                <c:formatCode>#,##0</c:formatCode>
                <c:ptCount val="7"/>
                <c:pt idx="0">
                  <c:v>13</c:v>
                </c:pt>
                <c:pt idx="1">
                  <c:v>5</c:v>
                </c:pt>
                <c:pt idx="2">
                  <c:v>8</c:v>
                </c:pt>
                <c:pt idx="3">
                  <c:v>0</c:v>
                </c:pt>
                <c:pt idx="4" formatCode="General">
                  <c:v>0</c:v>
                </c:pt>
                <c:pt idx="5" formatCode="General">
                  <c:v>67</c:v>
                </c:pt>
                <c:pt idx="6" formatCode="General">
                  <c:v>16</c:v>
                </c:pt>
              </c:numCache>
            </c:numRef>
          </c:val>
        </c:ser>
        <c:dLbls>
          <c:showVal val="1"/>
        </c:dLbls>
        <c:axId val="94126848"/>
        <c:axId val="94128384"/>
      </c:barChart>
      <c:catAx>
        <c:axId val="94126848"/>
        <c:scaling>
          <c:orientation val="minMax"/>
        </c:scaling>
        <c:axPos val="b"/>
        <c:tickLblPos val="nextTo"/>
        <c:txPr>
          <a:bodyPr rot="0" anchor="ctr" anchorCtr="0"/>
          <a:lstStyle/>
          <a:p>
            <a:pPr>
              <a:defRPr sz="1000"/>
            </a:pPr>
            <a:endParaRPr lang="sv-SE"/>
          </a:p>
        </c:txPr>
        <c:crossAx val="94128384"/>
        <c:crosses val="autoZero"/>
        <c:auto val="1"/>
        <c:lblAlgn val="ctr"/>
        <c:lblOffset val="100"/>
        <c:tickLblSkip val="1"/>
      </c:catAx>
      <c:valAx>
        <c:axId val="94128384"/>
        <c:scaling>
          <c:orientation val="minMax"/>
          <c:max val="100"/>
        </c:scaling>
        <c:axPos val="l"/>
        <c:majorGridlines/>
        <c:numFmt formatCode="#,##0" sourceLinked="1"/>
        <c:tickLblPos val="nextTo"/>
        <c:txPr>
          <a:bodyPr/>
          <a:lstStyle/>
          <a:p>
            <a:pPr>
              <a:defRPr sz="1200"/>
            </a:pPr>
            <a:endParaRPr lang="sv-SE"/>
          </a:p>
        </c:txPr>
        <c:crossAx val="94126848"/>
        <c:crosses val="autoZero"/>
        <c:crossBetween val="between"/>
        <c:majorUnit val="20"/>
      </c:valAx>
    </c:plotArea>
    <c:plotVisOnly val="1"/>
  </c:chart>
  <c:txPr>
    <a:bodyPr/>
    <a:lstStyle/>
    <a:p>
      <a:pPr>
        <a:defRPr sz="1800"/>
      </a:pPr>
      <a:endParaRPr lang="sv-SE"/>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manualLayout>
          <c:layoutTarget val="inner"/>
          <c:xMode val="edge"/>
          <c:yMode val="edge"/>
          <c:x val="9.4574222645610037E-2"/>
          <c:y val="4.6047839380902005E-2"/>
          <c:w val="0.87820237262402712"/>
          <c:h val="0.79642395216061901"/>
        </c:manualLayout>
      </c:layout>
      <c:barChart>
        <c:barDir val="col"/>
        <c:grouping val="clustered"/>
        <c:ser>
          <c:idx val="0"/>
          <c:order val="0"/>
          <c:tx>
            <c:strRef>
              <c:f>Blad1!$B$1</c:f>
              <c:strCache>
                <c:ptCount val="1"/>
                <c:pt idx="0">
                  <c:v>Serie 1</c:v>
                </c:pt>
              </c:strCache>
            </c:strRef>
          </c:tx>
          <c:spPr>
            <a:ln w="9525" cap="flat" cmpd="sng" algn="ctr">
              <a:solidFill>
                <a:srgbClr val="000000"/>
              </a:solidFill>
              <a:prstDash val="solid"/>
              <a:round/>
              <a:headEnd type="none" w="med" len="med"/>
              <a:tailEnd type="none" w="med" len="med"/>
            </a:ln>
          </c:spPr>
          <c:dLbls>
            <c:txPr>
              <a:bodyPr/>
              <a:lstStyle/>
              <a:p>
                <a:pPr>
                  <a:defRPr sz="1100"/>
                </a:pPr>
                <a:endParaRPr lang="sv-SE"/>
              </a:p>
            </c:txPr>
            <c:showVal val="1"/>
          </c:dLbls>
          <c:cat>
            <c:strRef>
              <c:f>Blad1!$A$2:$A$8</c:f>
              <c:strCache>
                <c:ptCount val="7"/>
                <c:pt idx="0">
                  <c:v>Ja, ingen skillnad</c:v>
                </c:pt>
                <c:pt idx="1">
                  <c:v>Ja, bygger på idé/värdering</c:v>
                </c:pt>
                <c:pt idx="2">
                  <c:v>Ja, gör ingen vinst</c:v>
                </c:pt>
                <c:pt idx="3">
                  <c:v>Ja, återanvänder vinst i verksamheten</c:v>
                </c:pt>
                <c:pt idx="4">
                  <c:v>Ja, arbetar ideellt</c:v>
                </c:pt>
                <c:pt idx="5">
                  <c:v>Ja, övrigt</c:v>
                </c:pt>
                <c:pt idx="6">
                  <c:v>Nej</c:v>
                </c:pt>
              </c:strCache>
            </c:strRef>
          </c:cat>
          <c:val>
            <c:numRef>
              <c:f>Blad1!$B$2:$B$8</c:f>
              <c:numCache>
                <c:formatCode>#,##0</c:formatCode>
                <c:ptCount val="7"/>
                <c:pt idx="0">
                  <c:v>0</c:v>
                </c:pt>
                <c:pt idx="1">
                  <c:v>11</c:v>
                </c:pt>
                <c:pt idx="2">
                  <c:v>52</c:v>
                </c:pt>
                <c:pt idx="3">
                  <c:v>33</c:v>
                </c:pt>
                <c:pt idx="4" formatCode="General">
                  <c:v>6</c:v>
                </c:pt>
                <c:pt idx="5" formatCode="General">
                  <c:v>1</c:v>
                </c:pt>
                <c:pt idx="6" formatCode="General">
                  <c:v>31</c:v>
                </c:pt>
              </c:numCache>
            </c:numRef>
          </c:val>
        </c:ser>
        <c:dLbls>
          <c:showVal val="1"/>
        </c:dLbls>
        <c:axId val="94297088"/>
        <c:axId val="94331648"/>
      </c:barChart>
      <c:catAx>
        <c:axId val="94297088"/>
        <c:scaling>
          <c:orientation val="minMax"/>
        </c:scaling>
        <c:axPos val="b"/>
        <c:tickLblPos val="nextTo"/>
        <c:txPr>
          <a:bodyPr rot="0" anchor="ctr" anchorCtr="0"/>
          <a:lstStyle/>
          <a:p>
            <a:pPr>
              <a:defRPr sz="1000"/>
            </a:pPr>
            <a:endParaRPr lang="sv-SE"/>
          </a:p>
        </c:txPr>
        <c:crossAx val="94331648"/>
        <c:crosses val="autoZero"/>
        <c:auto val="1"/>
        <c:lblAlgn val="ctr"/>
        <c:lblOffset val="100"/>
        <c:tickLblSkip val="1"/>
      </c:catAx>
      <c:valAx>
        <c:axId val="94331648"/>
        <c:scaling>
          <c:orientation val="minMax"/>
          <c:max val="100"/>
        </c:scaling>
        <c:axPos val="l"/>
        <c:majorGridlines/>
        <c:numFmt formatCode="#,##0" sourceLinked="1"/>
        <c:tickLblPos val="nextTo"/>
        <c:txPr>
          <a:bodyPr/>
          <a:lstStyle/>
          <a:p>
            <a:pPr>
              <a:defRPr sz="1200"/>
            </a:pPr>
            <a:endParaRPr lang="sv-SE"/>
          </a:p>
        </c:txPr>
        <c:crossAx val="94297088"/>
        <c:crosses val="autoZero"/>
        <c:crossBetween val="between"/>
        <c:majorUnit val="20"/>
      </c:valAx>
    </c:plotArea>
    <c:plotVisOnly val="1"/>
  </c:chart>
  <c:txPr>
    <a:bodyPr/>
    <a:lstStyle/>
    <a:p>
      <a:pPr>
        <a:defRPr sz="1800"/>
      </a:pPr>
      <a:endParaRPr lang="sv-SE"/>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manualLayout>
          <c:layoutTarget val="inner"/>
          <c:xMode val="edge"/>
          <c:yMode val="edge"/>
          <c:x val="9.4574222645609843E-2"/>
          <c:y val="4.6047839380902102E-2"/>
          <c:w val="0.74020615334236195"/>
          <c:h val="0.81704250886164886"/>
        </c:manualLayout>
      </c:layout>
      <c:barChart>
        <c:barDir val="col"/>
        <c:grouping val="clustered"/>
        <c:ser>
          <c:idx val="0"/>
          <c:order val="0"/>
          <c:tx>
            <c:strRef>
              <c:f>Blad1!$B$1</c:f>
              <c:strCache>
                <c:ptCount val="1"/>
                <c:pt idx="0">
                  <c:v>Serie 1</c:v>
                </c:pt>
              </c:strCache>
            </c:strRef>
          </c:tx>
          <c:spPr>
            <a:ln w="9525" cap="flat" cmpd="sng" algn="ctr">
              <a:solidFill>
                <a:srgbClr val="000000"/>
              </a:solidFill>
              <a:prstDash val="solid"/>
              <a:round/>
              <a:headEnd type="none" w="med" len="med"/>
              <a:tailEnd type="none" w="med" len="med"/>
            </a:ln>
          </c:spPr>
          <c:dLbls>
            <c:txPr>
              <a:bodyPr/>
              <a:lstStyle/>
              <a:p>
                <a:pPr>
                  <a:defRPr sz="1100"/>
                </a:pPr>
                <a:endParaRPr lang="sv-SE"/>
              </a:p>
            </c:txPr>
            <c:showVal val="1"/>
          </c:dLbls>
          <c:cat>
            <c:strRef>
              <c:f>Blad1!$A$2:$A$5</c:f>
              <c:strCache>
                <c:ptCount val="4"/>
                <c:pt idx="0">
                  <c:v>Nej, inte alls</c:v>
                </c:pt>
                <c:pt idx="1">
                  <c:v>Ja, i vissa fall</c:v>
                </c:pt>
                <c:pt idx="2">
                  <c:v>Ja, i det flesta fall</c:v>
                </c:pt>
                <c:pt idx="3">
                  <c:v>Ej svar</c:v>
                </c:pt>
              </c:strCache>
            </c:strRef>
          </c:cat>
          <c:val>
            <c:numRef>
              <c:f>Blad1!$B$2:$B$5</c:f>
              <c:numCache>
                <c:formatCode>#,##0</c:formatCode>
                <c:ptCount val="4"/>
                <c:pt idx="0">
                  <c:v>13</c:v>
                </c:pt>
                <c:pt idx="1">
                  <c:v>38</c:v>
                </c:pt>
                <c:pt idx="2">
                  <c:v>35</c:v>
                </c:pt>
                <c:pt idx="3">
                  <c:v>14</c:v>
                </c:pt>
              </c:numCache>
            </c:numRef>
          </c:val>
        </c:ser>
        <c:dLbls>
          <c:showVal val="1"/>
        </c:dLbls>
        <c:axId val="94538752"/>
        <c:axId val="94544640"/>
      </c:barChart>
      <c:catAx>
        <c:axId val="94538752"/>
        <c:scaling>
          <c:orientation val="minMax"/>
        </c:scaling>
        <c:axPos val="b"/>
        <c:tickLblPos val="nextTo"/>
        <c:txPr>
          <a:bodyPr/>
          <a:lstStyle/>
          <a:p>
            <a:pPr>
              <a:defRPr sz="1000"/>
            </a:pPr>
            <a:endParaRPr lang="sv-SE"/>
          </a:p>
        </c:txPr>
        <c:crossAx val="94544640"/>
        <c:crosses val="autoZero"/>
        <c:auto val="1"/>
        <c:lblAlgn val="ctr"/>
        <c:lblOffset val="100"/>
      </c:catAx>
      <c:valAx>
        <c:axId val="94544640"/>
        <c:scaling>
          <c:orientation val="minMax"/>
          <c:max val="100"/>
        </c:scaling>
        <c:axPos val="l"/>
        <c:majorGridlines/>
        <c:numFmt formatCode="#,##0" sourceLinked="1"/>
        <c:tickLblPos val="nextTo"/>
        <c:txPr>
          <a:bodyPr/>
          <a:lstStyle/>
          <a:p>
            <a:pPr>
              <a:defRPr sz="1200"/>
            </a:pPr>
            <a:endParaRPr lang="sv-SE"/>
          </a:p>
        </c:txPr>
        <c:crossAx val="94538752"/>
        <c:crosses val="autoZero"/>
        <c:crossBetween val="between"/>
        <c:majorUnit val="20"/>
      </c:valAx>
    </c:plotArea>
    <c:plotVisOnly val="1"/>
  </c:chart>
  <c:txPr>
    <a:bodyPr/>
    <a:lstStyle/>
    <a:p>
      <a:pPr>
        <a:defRPr sz="1800"/>
      </a:pPr>
      <a:endParaRPr lang="sv-SE"/>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manualLayout>
          <c:layoutTarget val="inner"/>
          <c:xMode val="edge"/>
          <c:yMode val="edge"/>
          <c:x val="9.457422264560994E-2"/>
          <c:y val="4.6047839380902005E-2"/>
          <c:w val="0.74020615334236195"/>
          <c:h val="0.81704250886164886"/>
        </c:manualLayout>
      </c:layout>
      <c:barChart>
        <c:barDir val="col"/>
        <c:grouping val="clustered"/>
        <c:ser>
          <c:idx val="0"/>
          <c:order val="0"/>
          <c:tx>
            <c:strRef>
              <c:f>Blad1!$B$1</c:f>
              <c:strCache>
                <c:ptCount val="1"/>
                <c:pt idx="0">
                  <c:v>Serie 1</c:v>
                </c:pt>
              </c:strCache>
            </c:strRef>
          </c:tx>
          <c:spPr>
            <a:ln w="9525" cap="flat" cmpd="sng" algn="ctr">
              <a:solidFill>
                <a:srgbClr val="000000"/>
              </a:solidFill>
              <a:prstDash val="solid"/>
              <a:round/>
              <a:headEnd type="none" w="med" len="med"/>
              <a:tailEnd type="none" w="med" len="med"/>
            </a:ln>
          </c:spPr>
          <c:dLbls>
            <c:txPr>
              <a:bodyPr/>
              <a:lstStyle/>
              <a:p>
                <a:pPr>
                  <a:defRPr sz="1100"/>
                </a:pPr>
                <a:endParaRPr lang="sv-SE"/>
              </a:p>
            </c:txPr>
            <c:showVal val="1"/>
          </c:dLbls>
          <c:cat>
            <c:strRef>
              <c:f>Blad1!$A$2:$A$5</c:f>
              <c:strCache>
                <c:ptCount val="4"/>
                <c:pt idx="0">
                  <c:v>Nej, inte alls</c:v>
                </c:pt>
                <c:pt idx="1">
                  <c:v>Ja, i vissa fall</c:v>
                </c:pt>
                <c:pt idx="2">
                  <c:v>Ja, i det flesta fall</c:v>
                </c:pt>
                <c:pt idx="3">
                  <c:v>Ej svar</c:v>
                </c:pt>
              </c:strCache>
            </c:strRef>
          </c:cat>
          <c:val>
            <c:numRef>
              <c:f>Blad1!$B$2:$B$5</c:f>
              <c:numCache>
                <c:formatCode>#,##0</c:formatCode>
                <c:ptCount val="4"/>
                <c:pt idx="0">
                  <c:v>27</c:v>
                </c:pt>
                <c:pt idx="1">
                  <c:v>24</c:v>
                </c:pt>
                <c:pt idx="2">
                  <c:v>31</c:v>
                </c:pt>
                <c:pt idx="3">
                  <c:v>18</c:v>
                </c:pt>
              </c:numCache>
            </c:numRef>
          </c:val>
        </c:ser>
        <c:dLbls>
          <c:showVal val="1"/>
        </c:dLbls>
        <c:axId val="94741632"/>
        <c:axId val="94743168"/>
      </c:barChart>
      <c:catAx>
        <c:axId val="94741632"/>
        <c:scaling>
          <c:orientation val="minMax"/>
        </c:scaling>
        <c:axPos val="b"/>
        <c:tickLblPos val="nextTo"/>
        <c:txPr>
          <a:bodyPr/>
          <a:lstStyle/>
          <a:p>
            <a:pPr>
              <a:defRPr sz="1000"/>
            </a:pPr>
            <a:endParaRPr lang="sv-SE"/>
          </a:p>
        </c:txPr>
        <c:crossAx val="94743168"/>
        <c:crosses val="autoZero"/>
        <c:auto val="1"/>
        <c:lblAlgn val="ctr"/>
        <c:lblOffset val="100"/>
      </c:catAx>
      <c:valAx>
        <c:axId val="94743168"/>
        <c:scaling>
          <c:orientation val="minMax"/>
          <c:max val="100"/>
        </c:scaling>
        <c:axPos val="l"/>
        <c:majorGridlines/>
        <c:numFmt formatCode="#,##0" sourceLinked="1"/>
        <c:tickLblPos val="nextTo"/>
        <c:txPr>
          <a:bodyPr/>
          <a:lstStyle/>
          <a:p>
            <a:pPr>
              <a:defRPr sz="1200"/>
            </a:pPr>
            <a:endParaRPr lang="sv-SE"/>
          </a:p>
        </c:txPr>
        <c:crossAx val="94741632"/>
        <c:crosses val="autoZero"/>
        <c:crossBetween val="between"/>
        <c:majorUnit val="20"/>
      </c:valAx>
    </c:plotArea>
    <c:plotVisOnly val="1"/>
  </c:chart>
  <c:txPr>
    <a:bodyPr/>
    <a:lstStyle/>
    <a:p>
      <a:pPr>
        <a:defRPr sz="1800"/>
      </a:pPr>
      <a:endParaRPr lang="sv-SE"/>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manualLayout>
          <c:layoutTarget val="inner"/>
          <c:xMode val="edge"/>
          <c:yMode val="edge"/>
          <c:x val="9.4574222645610037E-2"/>
          <c:y val="4.6047839380902005E-2"/>
          <c:w val="0.74020615334236195"/>
          <c:h val="0.81704250886164886"/>
        </c:manualLayout>
      </c:layout>
      <c:barChart>
        <c:barDir val="col"/>
        <c:grouping val="clustered"/>
        <c:ser>
          <c:idx val="0"/>
          <c:order val="0"/>
          <c:tx>
            <c:strRef>
              <c:f>Blad1!$B$1</c:f>
              <c:strCache>
                <c:ptCount val="1"/>
                <c:pt idx="0">
                  <c:v>Serie 1</c:v>
                </c:pt>
              </c:strCache>
            </c:strRef>
          </c:tx>
          <c:spPr>
            <a:ln w="9525" cap="flat" cmpd="sng" algn="ctr">
              <a:solidFill>
                <a:srgbClr val="000000"/>
              </a:solidFill>
              <a:prstDash val="solid"/>
              <a:round/>
              <a:headEnd type="none" w="med" len="med"/>
              <a:tailEnd type="none" w="med" len="med"/>
            </a:ln>
          </c:spPr>
          <c:dLbls>
            <c:txPr>
              <a:bodyPr/>
              <a:lstStyle/>
              <a:p>
                <a:pPr>
                  <a:defRPr sz="1100"/>
                </a:pPr>
                <a:endParaRPr lang="sv-SE"/>
              </a:p>
            </c:txPr>
            <c:showVal val="1"/>
          </c:dLbls>
          <c:cat>
            <c:strRef>
              <c:f>Blad1!$A$2:$A$5</c:f>
              <c:strCache>
                <c:ptCount val="4"/>
                <c:pt idx="0">
                  <c:v>Nej, inte alls</c:v>
                </c:pt>
                <c:pt idx="1">
                  <c:v>Ja, i vissa fall</c:v>
                </c:pt>
                <c:pt idx="2">
                  <c:v>Ja, i det flesta fall</c:v>
                </c:pt>
                <c:pt idx="3">
                  <c:v>Ej svar</c:v>
                </c:pt>
              </c:strCache>
            </c:strRef>
          </c:cat>
          <c:val>
            <c:numRef>
              <c:f>Blad1!$B$2:$B$5</c:f>
              <c:numCache>
                <c:formatCode>#,##0</c:formatCode>
                <c:ptCount val="4"/>
                <c:pt idx="0">
                  <c:v>22</c:v>
                </c:pt>
                <c:pt idx="1">
                  <c:v>20</c:v>
                </c:pt>
                <c:pt idx="2">
                  <c:v>39</c:v>
                </c:pt>
                <c:pt idx="3">
                  <c:v>19</c:v>
                </c:pt>
              </c:numCache>
            </c:numRef>
          </c:val>
        </c:ser>
        <c:dLbls>
          <c:showVal val="1"/>
        </c:dLbls>
        <c:axId val="93966336"/>
        <c:axId val="94547328"/>
      </c:barChart>
      <c:catAx>
        <c:axId val="93966336"/>
        <c:scaling>
          <c:orientation val="minMax"/>
        </c:scaling>
        <c:axPos val="b"/>
        <c:tickLblPos val="nextTo"/>
        <c:txPr>
          <a:bodyPr/>
          <a:lstStyle/>
          <a:p>
            <a:pPr>
              <a:defRPr sz="1000"/>
            </a:pPr>
            <a:endParaRPr lang="sv-SE"/>
          </a:p>
        </c:txPr>
        <c:crossAx val="94547328"/>
        <c:crosses val="autoZero"/>
        <c:auto val="1"/>
        <c:lblAlgn val="ctr"/>
        <c:lblOffset val="100"/>
      </c:catAx>
      <c:valAx>
        <c:axId val="94547328"/>
        <c:scaling>
          <c:orientation val="minMax"/>
          <c:max val="100"/>
        </c:scaling>
        <c:axPos val="l"/>
        <c:majorGridlines/>
        <c:numFmt formatCode="#,##0" sourceLinked="1"/>
        <c:tickLblPos val="nextTo"/>
        <c:txPr>
          <a:bodyPr/>
          <a:lstStyle/>
          <a:p>
            <a:pPr>
              <a:defRPr sz="1200"/>
            </a:pPr>
            <a:endParaRPr lang="sv-SE"/>
          </a:p>
        </c:txPr>
        <c:crossAx val="93966336"/>
        <c:crosses val="autoZero"/>
        <c:crossBetween val="between"/>
        <c:majorUnit val="20"/>
      </c:valAx>
    </c:plotArea>
    <c:plotVisOnly val="1"/>
  </c:chart>
  <c:txPr>
    <a:bodyPr/>
    <a:lstStyle/>
    <a:p>
      <a:pPr>
        <a:defRPr sz="1800"/>
      </a:pPr>
      <a:endParaRPr lang="sv-SE"/>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manualLayout>
          <c:layoutTarget val="inner"/>
          <c:xMode val="edge"/>
          <c:yMode val="edge"/>
          <c:x val="9.4574222645610037E-2"/>
          <c:y val="4.6047839380902005E-2"/>
          <c:w val="0.74020615334236195"/>
          <c:h val="0.81704250886164786"/>
        </c:manualLayout>
      </c:layout>
      <c:barChart>
        <c:barDir val="col"/>
        <c:grouping val="clustered"/>
        <c:ser>
          <c:idx val="0"/>
          <c:order val="0"/>
          <c:tx>
            <c:strRef>
              <c:f>Blad1!$B$1</c:f>
              <c:strCache>
                <c:ptCount val="1"/>
                <c:pt idx="0">
                  <c:v>Serie 1</c:v>
                </c:pt>
              </c:strCache>
            </c:strRef>
          </c:tx>
          <c:spPr>
            <a:ln w="9525" cap="flat" cmpd="sng" algn="ctr">
              <a:solidFill>
                <a:srgbClr val="000000"/>
              </a:solidFill>
              <a:prstDash val="solid"/>
              <a:round/>
              <a:headEnd type="none" w="med" len="med"/>
              <a:tailEnd type="none" w="med" len="med"/>
            </a:ln>
          </c:spPr>
          <c:dLbls>
            <c:txPr>
              <a:bodyPr/>
              <a:lstStyle/>
              <a:p>
                <a:pPr>
                  <a:defRPr sz="1100"/>
                </a:pPr>
                <a:endParaRPr lang="sv-SE"/>
              </a:p>
            </c:txPr>
            <c:showVal val="1"/>
          </c:dLbls>
          <c:cat>
            <c:strRef>
              <c:f>Blad1!$A$2:$A$5</c:f>
              <c:strCache>
                <c:ptCount val="4"/>
                <c:pt idx="0">
                  <c:v>Nej, inte alls</c:v>
                </c:pt>
                <c:pt idx="1">
                  <c:v>Ja, i vissa fall</c:v>
                </c:pt>
                <c:pt idx="2">
                  <c:v>Ja, i det flesta fall</c:v>
                </c:pt>
                <c:pt idx="3">
                  <c:v>Ej svar</c:v>
                </c:pt>
              </c:strCache>
            </c:strRef>
          </c:cat>
          <c:val>
            <c:numRef>
              <c:f>Blad1!$B$2:$B$5</c:f>
              <c:numCache>
                <c:formatCode>#,##0</c:formatCode>
                <c:ptCount val="4"/>
                <c:pt idx="0">
                  <c:v>8</c:v>
                </c:pt>
                <c:pt idx="1">
                  <c:v>18</c:v>
                </c:pt>
                <c:pt idx="2">
                  <c:v>53</c:v>
                </c:pt>
                <c:pt idx="3">
                  <c:v>21</c:v>
                </c:pt>
              </c:numCache>
            </c:numRef>
          </c:val>
        </c:ser>
        <c:dLbls>
          <c:showVal val="1"/>
        </c:dLbls>
        <c:axId val="118528256"/>
        <c:axId val="118530048"/>
      </c:barChart>
      <c:catAx>
        <c:axId val="118528256"/>
        <c:scaling>
          <c:orientation val="minMax"/>
        </c:scaling>
        <c:axPos val="b"/>
        <c:tickLblPos val="nextTo"/>
        <c:txPr>
          <a:bodyPr/>
          <a:lstStyle/>
          <a:p>
            <a:pPr>
              <a:defRPr sz="1000"/>
            </a:pPr>
            <a:endParaRPr lang="sv-SE"/>
          </a:p>
        </c:txPr>
        <c:crossAx val="118530048"/>
        <c:crosses val="autoZero"/>
        <c:auto val="1"/>
        <c:lblAlgn val="ctr"/>
        <c:lblOffset val="100"/>
      </c:catAx>
      <c:valAx>
        <c:axId val="118530048"/>
        <c:scaling>
          <c:orientation val="minMax"/>
          <c:max val="100"/>
        </c:scaling>
        <c:axPos val="l"/>
        <c:majorGridlines/>
        <c:numFmt formatCode="#,##0" sourceLinked="1"/>
        <c:tickLblPos val="nextTo"/>
        <c:txPr>
          <a:bodyPr/>
          <a:lstStyle/>
          <a:p>
            <a:pPr>
              <a:defRPr sz="1200"/>
            </a:pPr>
            <a:endParaRPr lang="sv-SE"/>
          </a:p>
        </c:txPr>
        <c:crossAx val="118528256"/>
        <c:crosses val="autoZero"/>
        <c:crossBetween val="between"/>
        <c:majorUnit val="20"/>
      </c:valAx>
    </c:plotArea>
    <c:plotVisOnly val="1"/>
  </c:chart>
  <c:txPr>
    <a:bodyPr/>
    <a:lstStyle/>
    <a:p>
      <a:pPr>
        <a:defRPr sz="1800"/>
      </a:pPr>
      <a:endParaRPr lang="sv-SE"/>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2.97694E-7</cdr:x>
      <cdr:y>0.34507</cdr:y>
    </cdr:from>
    <cdr:to>
      <cdr:x>0.04183</cdr:x>
      <cdr:y>0.56844</cdr:y>
    </cdr:to>
    <cdr:sp macro="" textlink="">
      <cdr:nvSpPr>
        <cdr:cNvPr id="2" name="textruta 1"/>
        <cdr:cNvSpPr txBox="1"/>
      </cdr:nvSpPr>
      <cdr:spPr>
        <a:xfrm xmlns:a="http://schemas.openxmlformats.org/drawingml/2006/main" rot="16200000">
          <a:off x="-272240" y="1547534"/>
          <a:ext cx="825509" cy="2810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sv-SE" sz="1100" dirty="0" smtClean="0"/>
            <a:t>Procent</a:t>
          </a:r>
          <a:endParaRPr lang="sv-SE"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2.97694E-7</cdr:x>
      <cdr:y>0.34507</cdr:y>
    </cdr:from>
    <cdr:to>
      <cdr:x>0.04183</cdr:x>
      <cdr:y>0.56844</cdr:y>
    </cdr:to>
    <cdr:sp macro="" textlink="">
      <cdr:nvSpPr>
        <cdr:cNvPr id="2" name="textruta 1"/>
        <cdr:cNvSpPr txBox="1"/>
      </cdr:nvSpPr>
      <cdr:spPr>
        <a:xfrm xmlns:a="http://schemas.openxmlformats.org/drawingml/2006/main" rot="16200000">
          <a:off x="-272240" y="1547534"/>
          <a:ext cx="825509" cy="2810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sv-SE" sz="1100" dirty="0" smtClean="0"/>
            <a:t>Procent</a:t>
          </a:r>
          <a:endParaRPr lang="sv-SE"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2.97694E-7</cdr:x>
      <cdr:y>0.34507</cdr:y>
    </cdr:from>
    <cdr:to>
      <cdr:x>0.04183</cdr:x>
      <cdr:y>0.56844</cdr:y>
    </cdr:to>
    <cdr:sp macro="" textlink="">
      <cdr:nvSpPr>
        <cdr:cNvPr id="2" name="textruta 1"/>
        <cdr:cNvSpPr txBox="1"/>
      </cdr:nvSpPr>
      <cdr:spPr>
        <a:xfrm xmlns:a="http://schemas.openxmlformats.org/drawingml/2006/main" rot="16200000">
          <a:off x="-272240" y="1547534"/>
          <a:ext cx="825509" cy="2810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sv-SE" sz="1100" dirty="0" smtClean="0"/>
            <a:t>Procent</a:t>
          </a:r>
          <a:endParaRPr lang="sv-SE"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2.97694E-7</cdr:x>
      <cdr:y>0.34507</cdr:y>
    </cdr:from>
    <cdr:to>
      <cdr:x>0.04183</cdr:x>
      <cdr:y>0.56844</cdr:y>
    </cdr:to>
    <cdr:sp macro="" textlink="">
      <cdr:nvSpPr>
        <cdr:cNvPr id="2" name="textruta 1"/>
        <cdr:cNvSpPr txBox="1"/>
      </cdr:nvSpPr>
      <cdr:spPr>
        <a:xfrm xmlns:a="http://schemas.openxmlformats.org/drawingml/2006/main" rot="16200000">
          <a:off x="-272240" y="1547534"/>
          <a:ext cx="825509" cy="2810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sv-SE" sz="1100" dirty="0" smtClean="0"/>
            <a:t>Procent</a:t>
          </a:r>
          <a:endParaRPr lang="sv-SE"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2.97694E-7</cdr:x>
      <cdr:y>0.34507</cdr:y>
    </cdr:from>
    <cdr:to>
      <cdr:x>0.04183</cdr:x>
      <cdr:y>0.56844</cdr:y>
    </cdr:to>
    <cdr:sp macro="" textlink="">
      <cdr:nvSpPr>
        <cdr:cNvPr id="2" name="textruta 1"/>
        <cdr:cNvSpPr txBox="1"/>
      </cdr:nvSpPr>
      <cdr:spPr>
        <a:xfrm xmlns:a="http://schemas.openxmlformats.org/drawingml/2006/main" rot="16200000">
          <a:off x="-272240" y="1547534"/>
          <a:ext cx="825509" cy="2810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sv-SE" sz="1100" dirty="0" smtClean="0"/>
            <a:t>Procent</a:t>
          </a:r>
          <a:endParaRPr lang="sv-SE"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2.97694E-7</cdr:x>
      <cdr:y>0.34507</cdr:y>
    </cdr:from>
    <cdr:to>
      <cdr:x>0.04183</cdr:x>
      <cdr:y>0.56844</cdr:y>
    </cdr:to>
    <cdr:sp macro="" textlink="">
      <cdr:nvSpPr>
        <cdr:cNvPr id="2" name="textruta 1"/>
        <cdr:cNvSpPr txBox="1"/>
      </cdr:nvSpPr>
      <cdr:spPr>
        <a:xfrm xmlns:a="http://schemas.openxmlformats.org/drawingml/2006/main" rot="16200000">
          <a:off x="-272240" y="1547534"/>
          <a:ext cx="825509" cy="2810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sv-SE" sz="1100" dirty="0" smtClean="0"/>
            <a:t>Procent</a:t>
          </a:r>
          <a:endParaRPr lang="sv-SE"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2.97694E-7</cdr:x>
      <cdr:y>0.34507</cdr:y>
    </cdr:from>
    <cdr:to>
      <cdr:x>0.04183</cdr:x>
      <cdr:y>0.56844</cdr:y>
    </cdr:to>
    <cdr:sp macro="" textlink="">
      <cdr:nvSpPr>
        <cdr:cNvPr id="2" name="textruta 1"/>
        <cdr:cNvSpPr txBox="1"/>
      </cdr:nvSpPr>
      <cdr:spPr>
        <a:xfrm xmlns:a="http://schemas.openxmlformats.org/drawingml/2006/main" rot="16200000">
          <a:off x="-272240" y="1547534"/>
          <a:ext cx="825509" cy="2810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sv-SE" sz="1100" dirty="0" smtClean="0"/>
            <a:t>Procent</a:t>
          </a:r>
          <a:endParaRPr lang="sv-SE"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2.97694E-7</cdr:x>
      <cdr:y>0.34507</cdr:y>
    </cdr:from>
    <cdr:to>
      <cdr:x>0.04183</cdr:x>
      <cdr:y>0.56844</cdr:y>
    </cdr:to>
    <cdr:sp macro="" textlink="">
      <cdr:nvSpPr>
        <cdr:cNvPr id="2" name="textruta 1"/>
        <cdr:cNvSpPr txBox="1"/>
      </cdr:nvSpPr>
      <cdr:spPr>
        <a:xfrm xmlns:a="http://schemas.openxmlformats.org/drawingml/2006/main" rot="16200000">
          <a:off x="-272240" y="1547534"/>
          <a:ext cx="825509" cy="2810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sv-SE" sz="1100" dirty="0" smtClean="0"/>
            <a:t>Procent</a:t>
          </a:r>
          <a:endParaRPr lang="sv-SE"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2.97694E-7</cdr:x>
      <cdr:y>0.34507</cdr:y>
    </cdr:from>
    <cdr:to>
      <cdr:x>0.04183</cdr:x>
      <cdr:y>0.56844</cdr:y>
    </cdr:to>
    <cdr:sp macro="" textlink="">
      <cdr:nvSpPr>
        <cdr:cNvPr id="2" name="textruta 1"/>
        <cdr:cNvSpPr txBox="1"/>
      </cdr:nvSpPr>
      <cdr:spPr>
        <a:xfrm xmlns:a="http://schemas.openxmlformats.org/drawingml/2006/main" rot="16200000">
          <a:off x="-272240" y="1547534"/>
          <a:ext cx="825509" cy="2810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sv-SE" sz="1100" dirty="0" smtClean="0"/>
            <a:t>Procent</a:t>
          </a:r>
          <a:endParaRPr lang="sv-SE"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2.97694E-7</cdr:x>
      <cdr:y>0.34507</cdr:y>
    </cdr:from>
    <cdr:to>
      <cdr:x>0.04183</cdr:x>
      <cdr:y>0.56844</cdr:y>
    </cdr:to>
    <cdr:sp macro="" textlink="">
      <cdr:nvSpPr>
        <cdr:cNvPr id="2" name="textruta 1"/>
        <cdr:cNvSpPr txBox="1"/>
      </cdr:nvSpPr>
      <cdr:spPr>
        <a:xfrm xmlns:a="http://schemas.openxmlformats.org/drawingml/2006/main" rot="16200000">
          <a:off x="-272240" y="1547534"/>
          <a:ext cx="825509" cy="2810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sv-SE" sz="1100" dirty="0" smtClean="0"/>
            <a:t>Procent</a:t>
          </a:r>
          <a:endParaRPr lang="sv-SE"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2.97694E-7</cdr:x>
      <cdr:y>0.34507</cdr:y>
    </cdr:from>
    <cdr:to>
      <cdr:x>0.04183</cdr:x>
      <cdr:y>0.56844</cdr:y>
    </cdr:to>
    <cdr:sp macro="" textlink="">
      <cdr:nvSpPr>
        <cdr:cNvPr id="2" name="textruta 1"/>
        <cdr:cNvSpPr txBox="1"/>
      </cdr:nvSpPr>
      <cdr:spPr>
        <a:xfrm xmlns:a="http://schemas.openxmlformats.org/drawingml/2006/main" rot="16200000">
          <a:off x="-272240" y="1547534"/>
          <a:ext cx="825509" cy="2810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sv-SE" sz="1100" dirty="0" smtClean="0"/>
            <a:t>Procent</a:t>
          </a:r>
          <a:endParaRPr lang="sv-S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4F653-22D4-4665-948D-C9DE2A544037}" type="datetimeFigureOut">
              <a:rPr lang="sv-SE" smtClean="0"/>
              <a:pPr/>
              <a:t>2013-06-19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27C89-C674-45EA-AC7B-38BFA69E74F5}"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10</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12</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13</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14</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15</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16</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17</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18</a:t>
            </a:fld>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19</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20</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21</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22</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23</a:t>
            </a:fld>
            <a:endParaRPr lang="sv-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24</a:t>
            </a:fld>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25</a:t>
            </a:fld>
            <a:endParaRPr lang="sv-S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26</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7</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2027C89-C674-45EA-AC7B-38BFA69E74F5}" type="slidenum">
              <a:rPr lang="sv-SE" smtClean="0"/>
              <a:pPr/>
              <a:t>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A2C121A3-51D3-DC41-A415-8D41D52DEBD3}" type="datetimeFigureOut">
              <a:rPr lang="sv-SE" smtClean="0"/>
              <a:pPr/>
              <a:t>2013-06-19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7AD3F63-5C87-714F-9AF6-10B0C9F7B798}"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2C121A3-51D3-DC41-A415-8D41D52DEBD3}" type="datetimeFigureOut">
              <a:rPr lang="sv-SE" smtClean="0"/>
              <a:pPr/>
              <a:t>2013-06-19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7AD3F63-5C87-714F-9AF6-10B0C9F7B798}"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2C121A3-51D3-DC41-A415-8D41D52DEBD3}" type="datetimeFigureOut">
              <a:rPr lang="sv-SE" smtClean="0"/>
              <a:pPr/>
              <a:t>2013-06-19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7AD3F63-5C87-714F-9AF6-10B0C9F7B798}"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2C121A3-51D3-DC41-A415-8D41D52DEBD3}" type="datetimeFigureOut">
              <a:rPr lang="sv-SE" smtClean="0"/>
              <a:pPr/>
              <a:t>2013-06-19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7AD3F63-5C87-714F-9AF6-10B0C9F7B798}"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2C121A3-51D3-DC41-A415-8D41D52DEBD3}" type="datetimeFigureOut">
              <a:rPr lang="sv-SE" smtClean="0"/>
              <a:pPr/>
              <a:t>2013-06-19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7AD3F63-5C87-714F-9AF6-10B0C9F7B798}"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A2C121A3-51D3-DC41-A415-8D41D52DEBD3}" type="datetimeFigureOut">
              <a:rPr lang="sv-SE" smtClean="0"/>
              <a:pPr/>
              <a:t>2013-06-19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7AD3F63-5C87-714F-9AF6-10B0C9F7B798}"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2C121A3-51D3-DC41-A415-8D41D52DEBD3}" type="datetimeFigureOut">
              <a:rPr lang="sv-SE" smtClean="0"/>
              <a:pPr/>
              <a:t>2013-06-19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7AD3F63-5C87-714F-9AF6-10B0C9F7B798}"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2C121A3-51D3-DC41-A415-8D41D52DEBD3}" type="datetimeFigureOut">
              <a:rPr lang="sv-SE" smtClean="0"/>
              <a:pPr/>
              <a:t>2013-06-19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7AD3F63-5C87-714F-9AF6-10B0C9F7B798}"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2C121A3-51D3-DC41-A415-8D41D52DEBD3}" type="datetimeFigureOut">
              <a:rPr lang="sv-SE" smtClean="0"/>
              <a:pPr/>
              <a:t>2013-06-19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7AD3F63-5C87-714F-9AF6-10B0C9F7B798}"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2C121A3-51D3-DC41-A415-8D41D52DEBD3}" type="datetimeFigureOut">
              <a:rPr lang="sv-SE" smtClean="0"/>
              <a:pPr/>
              <a:t>2013-06-19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7AD3F63-5C87-714F-9AF6-10B0C9F7B798}"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2C121A3-51D3-DC41-A415-8D41D52DEBD3}" type="datetimeFigureOut">
              <a:rPr lang="sv-SE" smtClean="0"/>
              <a:pPr/>
              <a:t>2013-06-19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7AD3F63-5C87-714F-9AF6-10B0C9F7B798}"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121A3-51D3-DC41-A415-8D41D52DEBD3}" type="datetimeFigureOut">
              <a:rPr lang="sv-SE" smtClean="0"/>
              <a:pPr/>
              <a:t>2013-06-19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D3F63-5C87-714F-9AF6-10B0C9F7B798}"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http://www.nugruppen.se/" TargetMode="External"/><Relationship Id="rId4" Type="http://schemas.openxmlformats.org/officeDocument/2006/relationships/hyperlink" Target="mailto:Info@nugruppen.se"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089034"/>
            <a:ext cx="7772400" cy="1470025"/>
          </a:xfrm>
        </p:spPr>
        <p:txBody>
          <a:bodyPr>
            <a:normAutofit/>
          </a:bodyPr>
          <a:lstStyle/>
          <a:p>
            <a:r>
              <a:rPr lang="sv-SE" sz="3600" dirty="0" err="1" smtClean="0"/>
              <a:t>Rivista</a:t>
            </a:r>
            <a:endParaRPr lang="sv-SE" sz="3600" dirty="0"/>
          </a:p>
        </p:txBody>
      </p:sp>
      <p:sp>
        <p:nvSpPr>
          <p:cNvPr id="3" name="Underrubrik 2"/>
          <p:cNvSpPr>
            <a:spLocks noGrp="1"/>
          </p:cNvSpPr>
          <p:nvPr>
            <p:ph type="subTitle" idx="1"/>
          </p:nvPr>
        </p:nvSpPr>
        <p:spPr>
          <a:xfrm>
            <a:off x="1371600" y="2203459"/>
            <a:ext cx="6400800" cy="711200"/>
          </a:xfrm>
        </p:spPr>
        <p:txBody>
          <a:bodyPr>
            <a:normAutofit/>
          </a:bodyPr>
          <a:lstStyle/>
          <a:p>
            <a:r>
              <a:rPr lang="sv-SE" sz="2400" dirty="0" smtClean="0"/>
              <a:t>Famna Väst</a:t>
            </a:r>
            <a:endParaRPr lang="sv-SE" sz="2400" dirty="0"/>
          </a:p>
        </p:txBody>
      </p:sp>
      <p:pic>
        <p:nvPicPr>
          <p:cNvPr id="4" name="Bildobjekt 3" descr="SS46003.JPG"/>
          <p:cNvPicPr>
            <a:picLocks noChangeAspect="1"/>
          </p:cNvPicPr>
          <p:nvPr/>
        </p:nvPicPr>
        <p:blipFill>
          <a:blip r:embed="rId3"/>
          <a:stretch>
            <a:fillRect/>
          </a:stretch>
        </p:blipFill>
        <p:spPr>
          <a:xfrm>
            <a:off x="6146969" y="4019285"/>
            <a:ext cx="1047750" cy="1335881"/>
          </a:xfrm>
          <a:prstGeom prst="rect">
            <a:avLst/>
          </a:prstGeom>
        </p:spPr>
      </p:pic>
      <p:pic>
        <p:nvPicPr>
          <p:cNvPr id="6" name="Bildobjekt 5" descr="SS46061.JPG"/>
          <p:cNvPicPr>
            <a:picLocks noChangeAspect="1"/>
          </p:cNvPicPr>
          <p:nvPr/>
        </p:nvPicPr>
        <p:blipFill>
          <a:blip r:embed="rId4"/>
          <a:stretch>
            <a:fillRect/>
          </a:stretch>
        </p:blipFill>
        <p:spPr>
          <a:xfrm>
            <a:off x="5099390" y="4019285"/>
            <a:ext cx="1047751" cy="1335882"/>
          </a:xfrm>
          <a:prstGeom prst="rect">
            <a:avLst/>
          </a:prstGeom>
        </p:spPr>
      </p:pic>
      <p:pic>
        <p:nvPicPr>
          <p:cNvPr id="7" name="Bildobjekt 6" descr="SS46063.JPG"/>
          <p:cNvPicPr>
            <a:picLocks noChangeAspect="1"/>
          </p:cNvPicPr>
          <p:nvPr/>
        </p:nvPicPr>
        <p:blipFill>
          <a:blip r:embed="rId5"/>
          <a:stretch>
            <a:fillRect/>
          </a:stretch>
        </p:blipFill>
        <p:spPr>
          <a:xfrm>
            <a:off x="4046331" y="4019299"/>
            <a:ext cx="1047740" cy="1335868"/>
          </a:xfrm>
          <a:prstGeom prst="rect">
            <a:avLst/>
          </a:prstGeom>
        </p:spPr>
      </p:pic>
      <p:pic>
        <p:nvPicPr>
          <p:cNvPr id="8" name="Bildobjekt 7" descr="SS46079.JPG"/>
          <p:cNvPicPr>
            <a:picLocks noChangeAspect="1"/>
          </p:cNvPicPr>
          <p:nvPr/>
        </p:nvPicPr>
        <p:blipFill>
          <a:blip r:embed="rId6"/>
          <a:stretch>
            <a:fillRect/>
          </a:stretch>
        </p:blipFill>
        <p:spPr>
          <a:xfrm>
            <a:off x="2998593" y="4019299"/>
            <a:ext cx="1047738" cy="1335866"/>
          </a:xfrm>
          <a:prstGeom prst="rect">
            <a:avLst/>
          </a:prstGeom>
        </p:spPr>
      </p:pic>
      <p:pic>
        <p:nvPicPr>
          <p:cNvPr id="9" name="Bildobjekt 8" descr="SS46091.JPG"/>
          <p:cNvPicPr>
            <a:picLocks noChangeAspect="1"/>
          </p:cNvPicPr>
          <p:nvPr/>
        </p:nvPicPr>
        <p:blipFill>
          <a:blip r:embed="rId7"/>
          <a:stretch>
            <a:fillRect/>
          </a:stretch>
        </p:blipFill>
        <p:spPr>
          <a:xfrm>
            <a:off x="1953474" y="4019284"/>
            <a:ext cx="1047751" cy="1335883"/>
          </a:xfrm>
          <a:prstGeom prst="rect">
            <a:avLst/>
          </a:prstGeom>
        </p:spPr>
      </p:pic>
      <p:sp>
        <p:nvSpPr>
          <p:cNvPr id="11" name="textruta 10"/>
          <p:cNvSpPr txBox="1"/>
          <p:nvPr/>
        </p:nvSpPr>
        <p:spPr>
          <a:xfrm>
            <a:off x="457200" y="2776159"/>
            <a:ext cx="82296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20130619</a:t>
            </a:r>
            <a:endParaRPr lang="sv-SE" sz="1200" dirty="0">
              <a:solidFill>
                <a:schemeClr val="tx1">
                  <a:lumMod val="65000"/>
                  <a:lumOff val="3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 10"/>
          <p:cNvGraphicFramePr>
            <a:graphicFrameLocks noGrp="1"/>
          </p:cNvGraphicFramePr>
          <p:nvPr/>
        </p:nvGraphicFramePr>
        <p:xfrm>
          <a:off x="1902142" y="1692322"/>
          <a:ext cx="5269442" cy="3538219"/>
        </p:xfrm>
        <a:graphic>
          <a:graphicData uri="http://schemas.openxmlformats.org/drawingml/2006/table">
            <a:tbl>
              <a:tblPr firstRow="1" bandRow="1">
                <a:tableStyleId>{5C22544A-7EE6-4342-B048-85BDC9FD1C3A}</a:tableStyleId>
              </a:tblPr>
              <a:tblGrid>
                <a:gridCol w="1545203"/>
                <a:gridCol w="922352"/>
                <a:gridCol w="922351"/>
                <a:gridCol w="1149286"/>
                <a:gridCol w="730250"/>
              </a:tblGrid>
              <a:tr h="370840">
                <a:tc gridSpan="5">
                  <a:txBody>
                    <a:bodyPr/>
                    <a:lstStyle/>
                    <a:p>
                      <a:pPr algn="ctr"/>
                      <a:r>
                        <a:rPr lang="sv-SE" sz="1400" dirty="0" smtClean="0"/>
                        <a:t>Uppdelning</a:t>
                      </a:r>
                      <a:r>
                        <a:rPr lang="sv-SE" sz="1400" baseline="0" dirty="0" smtClean="0"/>
                        <a:t> per politiskt block</a:t>
                      </a:r>
                      <a:endParaRPr lang="sv-S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sv-SE" sz="1400" dirty="0"/>
                    </a:p>
                  </a:txBody>
                  <a:tcPr/>
                </a:tc>
                <a:tc hMerge="1">
                  <a:txBody>
                    <a:bodyPr/>
                    <a:lstStyle/>
                    <a:p>
                      <a:endParaRPr lang="sv-SE" sz="1400"/>
                    </a:p>
                  </a:txBody>
                  <a:tcPr/>
                </a:tc>
                <a:tc hMerge="1">
                  <a:txBody>
                    <a:bodyPr/>
                    <a:lstStyle/>
                    <a:p>
                      <a:endParaRPr lang="sv-SE" sz="1400"/>
                    </a:p>
                  </a:txBody>
                  <a:tcPr/>
                </a:tc>
                <a:tc hMerge="1">
                  <a:txBody>
                    <a:bodyPr/>
                    <a:lstStyle/>
                    <a:p>
                      <a:endParaRPr lang="sv-SE" sz="1400"/>
                    </a:p>
                  </a:txBody>
                  <a:tcPr/>
                </a:tc>
              </a:tr>
              <a:tr h="370840">
                <a:tc>
                  <a:txBody>
                    <a:bodyPr/>
                    <a:lstStyle/>
                    <a:p>
                      <a:pPr algn="l" fontAlgn="t"/>
                      <a:endParaRPr lang="sv-SE" sz="1200" b="0" i="0" u="none" strike="noStrike" dirty="0">
                        <a:latin typeface="Arial"/>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ctr" fontAlgn="b"/>
                      <a:r>
                        <a:rPr lang="sv-SE" sz="1200" b="0" i="0" u="none" strike="noStrike" dirty="0">
                          <a:latin typeface="Arial"/>
                        </a:rPr>
                        <a:t>Alliansen</a:t>
                      </a:r>
                    </a:p>
                  </a:txBody>
                  <a:tcPr marL="9525" marR="9525" marT="9525" marB="0" anchor="b"/>
                </a:tc>
                <a:tc>
                  <a:txBody>
                    <a:bodyPr/>
                    <a:lstStyle/>
                    <a:p>
                      <a:pPr algn="ctr" fontAlgn="b"/>
                      <a:r>
                        <a:rPr lang="sv-SE" sz="1200" b="0" i="0" u="none" strike="noStrike" dirty="0">
                          <a:latin typeface="Arial"/>
                        </a:rPr>
                        <a:t>Rödgröna</a:t>
                      </a:r>
                    </a:p>
                  </a:txBody>
                  <a:tcPr marL="9525" marR="9525" marT="9525" marB="0" anchor="b"/>
                </a:tc>
                <a:tc>
                  <a:txBody>
                    <a:bodyPr/>
                    <a:lstStyle/>
                    <a:p>
                      <a:pPr algn="ctr" fontAlgn="b"/>
                      <a:r>
                        <a:rPr lang="sv-SE" sz="1200" b="0" i="0" u="none" strike="noStrike" dirty="0">
                          <a:latin typeface="Arial"/>
                        </a:rPr>
                        <a:t>Övriga (SD, politiska vildar, lokala)</a:t>
                      </a:r>
                    </a:p>
                  </a:txBody>
                  <a:tcPr marL="9525" marR="9525" marT="9525" marB="0" anchor="b"/>
                </a:tc>
                <a:tc>
                  <a:txBody>
                    <a:bodyPr/>
                    <a:lstStyle/>
                    <a:p>
                      <a:pPr algn="ctr" fontAlgn="b"/>
                      <a:r>
                        <a:rPr lang="sv-SE" sz="1200" b="0" i="0" u="none" strike="noStrike" dirty="0">
                          <a:latin typeface="Arial"/>
                        </a:rPr>
                        <a:t>Total</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Göteborgs kyrkliga stadsmission</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dirty="0">
                          <a:latin typeface="Arial"/>
                        </a:rPr>
                        <a:t>14%</a:t>
                      </a:r>
                    </a:p>
                  </a:txBody>
                  <a:tcPr marL="9525" marR="9525" marT="9525" marB="0" anchor="ctr"/>
                </a:tc>
                <a:tc>
                  <a:txBody>
                    <a:bodyPr/>
                    <a:lstStyle/>
                    <a:p>
                      <a:pPr algn="ctr" fontAlgn="ctr"/>
                      <a:r>
                        <a:rPr lang="sv-SE" sz="1200" b="0" i="0" u="none" strike="noStrike">
                          <a:latin typeface="Arial"/>
                        </a:rPr>
                        <a:t>15%</a:t>
                      </a:r>
                    </a:p>
                  </a:txBody>
                  <a:tcPr marL="9525" marR="9525" marT="9525" marB="0" anchor="ct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a:latin typeface="Arial"/>
                        </a:rPr>
                        <a:t>13%</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Göteborgs Räddningsmission</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dirty="0">
                          <a:latin typeface="Arial"/>
                        </a:rPr>
                        <a:t>4%</a:t>
                      </a:r>
                    </a:p>
                  </a:txBody>
                  <a:tcPr marL="9525" marR="9525" marT="9525" marB="0" anchor="ctr"/>
                </a:tc>
                <a:tc>
                  <a:txBody>
                    <a:bodyPr/>
                    <a:lstStyle/>
                    <a:p>
                      <a:pPr algn="ctr" fontAlgn="ctr"/>
                      <a:r>
                        <a:rPr lang="sv-SE" sz="1200" b="0" i="0" u="none" strike="noStrike">
                          <a:latin typeface="Arial"/>
                        </a:rPr>
                        <a:t>7%</a:t>
                      </a:r>
                    </a:p>
                  </a:txBody>
                  <a:tcPr marL="9525" marR="9525" marT="9525" marB="0" anchor="ct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a:latin typeface="Arial"/>
                        </a:rPr>
                        <a:t>5%</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Bräcke Diakoni</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dirty="0">
                          <a:latin typeface="Arial"/>
                        </a:rPr>
                        <a:t>7%</a:t>
                      </a:r>
                    </a:p>
                  </a:txBody>
                  <a:tcPr marL="9525" marR="9525" marT="9525" marB="0" anchor="ctr"/>
                </a:tc>
                <a:tc>
                  <a:txBody>
                    <a:bodyPr/>
                    <a:lstStyle/>
                    <a:p>
                      <a:pPr algn="ctr" fontAlgn="ctr"/>
                      <a:r>
                        <a:rPr lang="sv-SE" sz="1200" b="0" i="0" u="none" strike="noStrike" dirty="0">
                          <a:latin typeface="Arial"/>
                        </a:rPr>
                        <a:t>13%</a:t>
                      </a:r>
                    </a:p>
                  </a:txBody>
                  <a:tcPr marL="9525" marR="9525" marT="9525" marB="0" anchor="ct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a:latin typeface="Arial"/>
                        </a:rPr>
                        <a:t>8%</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Stiftelsen Gyllenkroken</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dirty="0">
                          <a:latin typeface="Arial"/>
                        </a:rPr>
                        <a:t>0%</a:t>
                      </a:r>
                    </a:p>
                  </a:txBody>
                  <a:tcPr marL="9525" marR="9525" marT="9525" marB="0" anchor="ctr"/>
                </a:tc>
                <a:tc>
                  <a:txBody>
                    <a:bodyPr/>
                    <a:lstStyle/>
                    <a:p>
                      <a:pPr algn="ctr" fontAlgn="ctr"/>
                      <a:r>
                        <a:rPr lang="sv-SE" sz="1200" b="0" i="0" u="none" strike="noStrike" dirty="0">
                          <a:latin typeface="Arial"/>
                        </a:rPr>
                        <a:t>0%</a:t>
                      </a:r>
                    </a:p>
                  </a:txBody>
                  <a:tcPr marL="9525" marR="9525" marT="9525" marB="0" anchor="ctr"/>
                </a:tc>
                <a:tc>
                  <a:txBody>
                    <a:bodyPr/>
                    <a:lstStyle/>
                    <a:p>
                      <a:pPr algn="ctr" fontAlgn="ctr"/>
                      <a:r>
                        <a:rPr lang="sv-SE" sz="1200" b="0" i="0" u="none" strike="noStrike">
                          <a:latin typeface="Arial"/>
                        </a:rPr>
                        <a:t>0%</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Skyddsvärnet</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dirty="0">
                          <a:latin typeface="Arial"/>
                        </a:rPr>
                        <a:t>0%</a:t>
                      </a:r>
                    </a:p>
                  </a:txBody>
                  <a:tcPr marL="9525" marR="9525" marT="9525" marB="0" anchor="ctr"/>
                </a:tc>
                <a:tc>
                  <a:txBody>
                    <a:bodyPr/>
                    <a:lstStyle/>
                    <a:p>
                      <a:pPr algn="ctr" fontAlgn="ctr"/>
                      <a:r>
                        <a:rPr lang="sv-SE" sz="1200" b="0" i="0" u="none" strike="noStrike">
                          <a:latin typeface="Arial"/>
                        </a:rPr>
                        <a:t>0%</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Nej</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61%</a:t>
                      </a:r>
                    </a:p>
                  </a:txBody>
                  <a:tcPr marL="9525" marR="9525" marT="9525" marB="0" anchor="ctr"/>
                </a:tc>
                <a:tc>
                  <a:txBody>
                    <a:bodyPr/>
                    <a:lstStyle/>
                    <a:p>
                      <a:pPr algn="ctr" fontAlgn="ctr"/>
                      <a:r>
                        <a:rPr lang="sv-SE" sz="1200" b="0" i="0" u="none" strike="noStrike">
                          <a:latin typeface="Arial"/>
                        </a:rPr>
                        <a:t>65%</a:t>
                      </a:r>
                    </a:p>
                  </a:txBody>
                  <a:tcPr marL="9525" marR="9525" marT="9525" marB="0" anchor="ctr"/>
                </a:tc>
                <a:tc>
                  <a:txBody>
                    <a:bodyPr/>
                    <a:lstStyle/>
                    <a:p>
                      <a:pPr algn="ctr" fontAlgn="ctr"/>
                      <a:r>
                        <a:rPr lang="sv-SE" sz="1200" b="0" i="0" u="none" strike="noStrike" dirty="0" smtClean="0">
                          <a:latin typeface="Arial"/>
                        </a:rPr>
                        <a:t>91%</a:t>
                      </a:r>
                      <a:endParaRPr lang="sv-SE" sz="1200" b="0" i="0" u="none" strike="noStrike" dirty="0">
                        <a:latin typeface="Arial"/>
                      </a:endParaRPr>
                    </a:p>
                  </a:txBody>
                  <a:tcPr marL="9525" marR="9525" marT="9525" marB="0" anchor="ctr"/>
                </a:tc>
                <a:tc>
                  <a:txBody>
                    <a:bodyPr/>
                    <a:lstStyle/>
                    <a:p>
                      <a:pPr algn="ctr" fontAlgn="ctr"/>
                      <a:r>
                        <a:rPr lang="sv-SE" sz="1200" b="0" i="0" u="none" strike="noStrike" dirty="0">
                          <a:latin typeface="Arial"/>
                        </a:rPr>
                        <a:t>67%</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Övriga</a:t>
                      </a:r>
                    </a:p>
                  </a:txBody>
                  <a:tcPr marL="72000"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a:latin typeface="Arial"/>
                        </a:rPr>
                        <a:t>18%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a:latin typeface="Arial"/>
                        </a:rPr>
                        <a:t>17%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smtClean="0">
                          <a:latin typeface="Arial"/>
                        </a:rPr>
                        <a:t>9%</a:t>
                      </a:r>
                      <a:endParaRPr lang="sv-SE" sz="1200" b="0" i="0" u="none" strike="noStrike" dirty="0">
                        <a:latin typeface="Arial"/>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16%</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Rubrik 2"/>
          <p:cNvSpPr>
            <a:spLocks noGrp="1"/>
          </p:cNvSpPr>
          <p:nvPr>
            <p:ph type="title"/>
          </p:nvPr>
        </p:nvSpPr>
        <p:spPr>
          <a:xfrm>
            <a:off x="0" y="274638"/>
            <a:ext cx="9144000" cy="1143000"/>
          </a:xfrm>
        </p:spPr>
        <p:txBody>
          <a:bodyPr>
            <a:normAutofit/>
          </a:bodyPr>
          <a:lstStyle/>
          <a:p>
            <a:r>
              <a:rPr lang="sv-SE" sz="3600" dirty="0" smtClean="0"/>
              <a:t>Aktörer som namngivits</a:t>
            </a:r>
            <a:r>
              <a:rPr lang="sv-SE" sz="9600" dirty="0" smtClean="0"/>
              <a:t/>
            </a:r>
            <a:br>
              <a:rPr lang="sv-SE" sz="9600" dirty="0" smtClean="0"/>
            </a:br>
            <a:r>
              <a:rPr lang="sv-SE" sz="1400" dirty="0" smtClean="0"/>
              <a:t>Bas: Samtliga</a:t>
            </a:r>
            <a:endParaRPr lang="sv-SE" sz="1400" dirty="0"/>
          </a:p>
        </p:txBody>
      </p:sp>
      <p:sp>
        <p:nvSpPr>
          <p:cNvPr id="7" name="textruta 6"/>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3: Kan du namnge några aktörer, i Göteborgsregionen, inom non profit/idéburen vård och omsorg?</a:t>
            </a:r>
            <a:endParaRPr lang="sv-SE" sz="1200" dirty="0">
              <a:solidFill>
                <a:schemeClr val="tx1">
                  <a:lumMod val="65000"/>
                  <a:lumOff val="3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3"/>
          </p:nvPr>
        </p:nvSpPr>
        <p:spPr>
          <a:xfrm>
            <a:off x="685800" y="1535112"/>
            <a:ext cx="2412242" cy="3105127"/>
          </a:xfrm>
        </p:spPr>
        <p:txBody>
          <a:bodyPr anchor="t">
            <a:normAutofit/>
          </a:bodyPr>
          <a:lstStyle/>
          <a:p>
            <a:pPr>
              <a:lnSpc>
                <a:spcPts val="1000"/>
              </a:lnSpc>
            </a:pPr>
            <a:r>
              <a:rPr lang="sv-SE" sz="1000" dirty="0" smtClean="0"/>
              <a:t>Övriga:</a:t>
            </a:r>
          </a:p>
          <a:p>
            <a:pPr>
              <a:lnSpc>
                <a:spcPts val="1000"/>
              </a:lnSpc>
            </a:pPr>
            <a:r>
              <a:rPr lang="sv-SE" sz="1000" b="0" dirty="0" err="1" smtClean="0"/>
              <a:t>-Vägenutkooperativet</a:t>
            </a:r>
            <a:r>
              <a:rPr lang="sv-SE" sz="1000" b="0" dirty="0" smtClean="0"/>
              <a:t>, </a:t>
            </a:r>
            <a:r>
              <a:rPr lang="sv-SE" sz="1000" dirty="0" smtClean="0"/>
              <a:t>2 </a:t>
            </a:r>
            <a:r>
              <a:rPr lang="sv-SE" sz="1000" dirty="0" err="1" smtClean="0"/>
              <a:t>st</a:t>
            </a:r>
            <a:endParaRPr lang="sv-SE" sz="1000" dirty="0" smtClean="0"/>
          </a:p>
          <a:p>
            <a:pPr>
              <a:lnSpc>
                <a:spcPts val="1000"/>
              </a:lnSpc>
            </a:pPr>
            <a:r>
              <a:rPr lang="sv-SE" sz="1000" b="0" dirty="0" err="1" smtClean="0"/>
              <a:t>-Attention</a:t>
            </a:r>
            <a:r>
              <a:rPr lang="sv-SE" sz="1000" b="0" dirty="0" smtClean="0"/>
              <a:t>, </a:t>
            </a:r>
            <a:r>
              <a:rPr lang="sv-SE" sz="1000" dirty="0" smtClean="0"/>
              <a:t>1 </a:t>
            </a:r>
            <a:r>
              <a:rPr lang="sv-SE" sz="1000" dirty="0" err="1" smtClean="0"/>
              <a:t>st</a:t>
            </a:r>
            <a:endParaRPr lang="sv-SE" sz="1000" dirty="0" smtClean="0"/>
          </a:p>
          <a:p>
            <a:pPr>
              <a:lnSpc>
                <a:spcPts val="1000"/>
              </a:lnSpc>
            </a:pPr>
            <a:r>
              <a:rPr lang="sv-SE" sz="1000" b="0" dirty="0" err="1" smtClean="0"/>
              <a:t>-Casa</a:t>
            </a:r>
            <a:r>
              <a:rPr lang="sv-SE" sz="1000" b="0" dirty="0" smtClean="0"/>
              <a:t> , </a:t>
            </a:r>
            <a:r>
              <a:rPr lang="sv-SE" sz="1000" dirty="0" smtClean="0"/>
              <a:t>1 </a:t>
            </a:r>
            <a:r>
              <a:rPr lang="sv-SE" sz="1000" dirty="0" err="1" smtClean="0"/>
              <a:t>st</a:t>
            </a:r>
            <a:endParaRPr lang="sv-SE" sz="1000" b="0" dirty="0" smtClean="0"/>
          </a:p>
          <a:p>
            <a:pPr>
              <a:lnSpc>
                <a:spcPts val="1000"/>
              </a:lnSpc>
            </a:pPr>
            <a:r>
              <a:rPr lang="sv-SE" sz="1000" b="0" dirty="0" err="1" smtClean="0"/>
              <a:t>-Ebba</a:t>
            </a:r>
            <a:r>
              <a:rPr lang="sv-SE" sz="1000" b="0" dirty="0" smtClean="0"/>
              <a:t> Pettersons privatskola , </a:t>
            </a:r>
            <a:r>
              <a:rPr lang="sv-SE" sz="1000" dirty="0" smtClean="0"/>
              <a:t>1 </a:t>
            </a:r>
            <a:r>
              <a:rPr lang="sv-SE" sz="1000" dirty="0" err="1" smtClean="0"/>
              <a:t>st</a:t>
            </a:r>
            <a:endParaRPr lang="sv-SE" sz="1000" b="0" dirty="0" smtClean="0"/>
          </a:p>
          <a:p>
            <a:pPr>
              <a:lnSpc>
                <a:spcPts val="1000"/>
              </a:lnSpc>
            </a:pPr>
            <a:r>
              <a:rPr lang="sv-SE" sz="1000" b="0" dirty="0" err="1" smtClean="0"/>
              <a:t>-Frälsningsarmén</a:t>
            </a:r>
            <a:r>
              <a:rPr lang="sv-SE" sz="1000" b="0" dirty="0" smtClean="0"/>
              <a:t>, </a:t>
            </a:r>
            <a:r>
              <a:rPr lang="sv-SE" sz="1000" dirty="0" smtClean="0"/>
              <a:t>1 </a:t>
            </a:r>
            <a:r>
              <a:rPr lang="sv-SE" sz="1000" dirty="0" err="1" smtClean="0"/>
              <a:t>st</a:t>
            </a:r>
            <a:endParaRPr lang="sv-SE" sz="1000" b="0" dirty="0" smtClean="0"/>
          </a:p>
          <a:p>
            <a:pPr>
              <a:lnSpc>
                <a:spcPts val="1000"/>
              </a:lnSpc>
            </a:pPr>
            <a:r>
              <a:rPr lang="sv-SE" sz="1000" b="0" dirty="0" err="1" smtClean="0"/>
              <a:t>-Carlanderska</a:t>
            </a:r>
            <a:r>
              <a:rPr lang="sv-SE" sz="1000" b="0" dirty="0" smtClean="0"/>
              <a:t>, </a:t>
            </a:r>
            <a:r>
              <a:rPr lang="sv-SE" sz="1000" dirty="0" smtClean="0"/>
              <a:t>1 </a:t>
            </a:r>
            <a:r>
              <a:rPr lang="sv-SE" sz="1000" dirty="0" err="1" smtClean="0"/>
              <a:t>st</a:t>
            </a:r>
            <a:endParaRPr lang="sv-SE" sz="1000" b="0" dirty="0" smtClean="0"/>
          </a:p>
          <a:p>
            <a:pPr>
              <a:lnSpc>
                <a:spcPts val="1000"/>
              </a:lnSpc>
            </a:pPr>
            <a:r>
              <a:rPr lang="sv-SE" sz="1000" b="0" dirty="0" err="1" smtClean="0"/>
              <a:t>-Kkraft</a:t>
            </a:r>
            <a:r>
              <a:rPr lang="sv-SE" sz="1000" b="0" dirty="0" smtClean="0"/>
              <a:t>, </a:t>
            </a:r>
            <a:r>
              <a:rPr lang="sv-SE" sz="1000" dirty="0" smtClean="0"/>
              <a:t>1 </a:t>
            </a:r>
            <a:r>
              <a:rPr lang="sv-SE" sz="1000" dirty="0" err="1" smtClean="0"/>
              <a:t>st</a:t>
            </a:r>
            <a:endParaRPr lang="sv-SE" sz="1000" b="0" dirty="0" smtClean="0"/>
          </a:p>
          <a:p>
            <a:pPr>
              <a:lnSpc>
                <a:spcPts val="1000"/>
              </a:lnSpc>
            </a:pPr>
            <a:r>
              <a:rPr lang="sv-SE" sz="1000" b="0" dirty="0" err="1" smtClean="0"/>
              <a:t>-Kompanion</a:t>
            </a:r>
            <a:r>
              <a:rPr lang="sv-SE" sz="1000" b="0" dirty="0" smtClean="0"/>
              <a:t>, </a:t>
            </a:r>
            <a:r>
              <a:rPr lang="sv-SE" sz="1000" dirty="0" smtClean="0"/>
              <a:t>1 </a:t>
            </a:r>
            <a:r>
              <a:rPr lang="sv-SE" sz="1000" dirty="0" err="1" smtClean="0"/>
              <a:t>st</a:t>
            </a:r>
            <a:endParaRPr lang="sv-SE" sz="1000" b="0" dirty="0" smtClean="0"/>
          </a:p>
          <a:p>
            <a:pPr>
              <a:lnSpc>
                <a:spcPts val="1000"/>
              </a:lnSpc>
            </a:pPr>
            <a:r>
              <a:rPr lang="sv-SE" sz="1000" b="0" dirty="0" err="1" smtClean="0"/>
              <a:t>-Lunds</a:t>
            </a:r>
            <a:r>
              <a:rPr lang="sv-SE" sz="1000" b="0" dirty="0" smtClean="0"/>
              <a:t> sjukhus, </a:t>
            </a:r>
            <a:r>
              <a:rPr lang="sv-SE" sz="1000" dirty="0" smtClean="0"/>
              <a:t>1 </a:t>
            </a:r>
            <a:r>
              <a:rPr lang="sv-SE" sz="1000" dirty="0" err="1" smtClean="0"/>
              <a:t>st</a:t>
            </a:r>
            <a:r>
              <a:rPr lang="sv-SE" sz="1000" dirty="0" smtClean="0"/>
              <a:t> </a:t>
            </a:r>
          </a:p>
          <a:p>
            <a:pPr>
              <a:lnSpc>
                <a:spcPts val="1000"/>
              </a:lnSpc>
            </a:pPr>
            <a:r>
              <a:rPr lang="sv-SE" sz="1000" b="0" dirty="0" err="1" smtClean="0"/>
              <a:t>-Martinaskolan</a:t>
            </a:r>
            <a:r>
              <a:rPr lang="sv-SE" sz="1000" b="0" dirty="0" smtClean="0"/>
              <a:t>, </a:t>
            </a:r>
            <a:r>
              <a:rPr lang="sv-SE" sz="1000" dirty="0" smtClean="0"/>
              <a:t>1 </a:t>
            </a:r>
            <a:r>
              <a:rPr lang="sv-SE" sz="1000" dirty="0" err="1" smtClean="0"/>
              <a:t>st</a:t>
            </a:r>
            <a:endParaRPr lang="sv-SE" sz="1000" b="0" dirty="0" smtClean="0"/>
          </a:p>
          <a:p>
            <a:pPr>
              <a:lnSpc>
                <a:spcPts val="1000"/>
              </a:lnSpc>
            </a:pPr>
            <a:r>
              <a:rPr lang="sv-SE" sz="1000" b="0" dirty="0" err="1" smtClean="0"/>
              <a:t>-Neubergska</a:t>
            </a:r>
            <a:r>
              <a:rPr lang="sv-SE" sz="1000" b="0" dirty="0" smtClean="0"/>
              <a:t>, </a:t>
            </a:r>
            <a:r>
              <a:rPr lang="sv-SE" sz="1000" dirty="0" smtClean="0"/>
              <a:t>1 </a:t>
            </a:r>
            <a:r>
              <a:rPr lang="sv-SE" sz="1000" dirty="0" err="1" smtClean="0"/>
              <a:t>st</a:t>
            </a:r>
            <a:endParaRPr lang="sv-SE" sz="1000" b="0" dirty="0" smtClean="0"/>
          </a:p>
          <a:p>
            <a:pPr>
              <a:lnSpc>
                <a:spcPts val="1000"/>
              </a:lnSpc>
            </a:pPr>
            <a:r>
              <a:rPr lang="sv-SE" sz="1000" b="0" dirty="0" err="1" smtClean="0"/>
              <a:t>-Röda</a:t>
            </a:r>
            <a:r>
              <a:rPr lang="sv-SE" sz="1000" b="0" dirty="0" smtClean="0"/>
              <a:t> korset, </a:t>
            </a:r>
            <a:r>
              <a:rPr lang="sv-SE" sz="1000" dirty="0" smtClean="0"/>
              <a:t>1 </a:t>
            </a:r>
            <a:r>
              <a:rPr lang="sv-SE" sz="1000" dirty="0" err="1" smtClean="0"/>
              <a:t>st</a:t>
            </a:r>
            <a:endParaRPr lang="sv-SE" sz="1000" b="0" dirty="0" smtClean="0"/>
          </a:p>
          <a:p>
            <a:pPr>
              <a:lnSpc>
                <a:spcPts val="1000"/>
              </a:lnSpc>
            </a:pPr>
            <a:r>
              <a:rPr lang="sv-SE" sz="1000" b="0" dirty="0" smtClean="0"/>
              <a:t>-Svenska kyrkan, </a:t>
            </a:r>
            <a:r>
              <a:rPr lang="sv-SE" sz="1000" dirty="0" smtClean="0"/>
              <a:t>1 </a:t>
            </a:r>
            <a:r>
              <a:rPr lang="sv-SE" sz="1000" dirty="0" err="1" smtClean="0"/>
              <a:t>st</a:t>
            </a:r>
            <a:endParaRPr lang="sv-SE" sz="1000" b="0" dirty="0" smtClean="0"/>
          </a:p>
          <a:p>
            <a:pPr>
              <a:lnSpc>
                <a:spcPts val="1000"/>
              </a:lnSpc>
            </a:pPr>
            <a:r>
              <a:rPr lang="sv-SE" sz="1000" b="0" dirty="0" err="1" smtClean="0"/>
              <a:t>-Tre</a:t>
            </a:r>
            <a:r>
              <a:rPr lang="sv-SE" sz="1000" b="0" dirty="0" smtClean="0"/>
              <a:t> Stiftelse, </a:t>
            </a:r>
            <a:r>
              <a:rPr lang="sv-SE" sz="1000" dirty="0" smtClean="0"/>
              <a:t>1 </a:t>
            </a:r>
            <a:r>
              <a:rPr lang="sv-SE" sz="1000" dirty="0" err="1" smtClean="0"/>
              <a:t>st</a:t>
            </a:r>
            <a:endParaRPr lang="sv-SE" sz="1000" b="0" dirty="0" smtClean="0"/>
          </a:p>
          <a:p>
            <a:pPr>
              <a:lnSpc>
                <a:spcPts val="1000"/>
              </a:lnSpc>
            </a:pPr>
            <a:r>
              <a:rPr lang="sv-SE" sz="1000" b="0" dirty="0" err="1" smtClean="0"/>
              <a:t>-Ved</a:t>
            </a:r>
            <a:r>
              <a:rPr lang="sv-SE" sz="1000" b="0" dirty="0" smtClean="0"/>
              <a:t> å spis, </a:t>
            </a:r>
            <a:r>
              <a:rPr lang="sv-SE" sz="1000" dirty="0" smtClean="0"/>
              <a:t>1 </a:t>
            </a:r>
            <a:r>
              <a:rPr lang="sv-SE" sz="1000" dirty="0" err="1" smtClean="0"/>
              <a:t>st</a:t>
            </a:r>
            <a:endParaRPr lang="sv-SE" sz="1000" b="0" dirty="0" smtClean="0"/>
          </a:p>
          <a:p>
            <a:pPr>
              <a:lnSpc>
                <a:spcPts val="1000"/>
              </a:lnSpc>
            </a:pPr>
            <a:r>
              <a:rPr lang="sv-SE" sz="1000" b="0" dirty="0" err="1" smtClean="0"/>
              <a:t>-Änggårdens</a:t>
            </a:r>
            <a:r>
              <a:rPr lang="sv-SE" sz="1000" b="0" dirty="0" smtClean="0"/>
              <a:t>, </a:t>
            </a:r>
            <a:r>
              <a:rPr lang="sv-SE" sz="1000" dirty="0" smtClean="0"/>
              <a:t>1 </a:t>
            </a:r>
            <a:r>
              <a:rPr lang="sv-SE" sz="1000" dirty="0" err="1" smtClean="0"/>
              <a:t>st</a:t>
            </a:r>
            <a:endParaRPr lang="sv-SE" sz="1000" b="0" dirty="0" smtClean="0"/>
          </a:p>
        </p:txBody>
      </p:sp>
      <p:sp>
        <p:nvSpPr>
          <p:cNvPr id="6" name="Rubrik 2"/>
          <p:cNvSpPr>
            <a:spLocks noGrp="1"/>
          </p:cNvSpPr>
          <p:nvPr>
            <p:ph type="title"/>
          </p:nvPr>
        </p:nvSpPr>
        <p:spPr>
          <a:xfrm>
            <a:off x="0" y="274638"/>
            <a:ext cx="9144000" cy="1143000"/>
          </a:xfrm>
        </p:spPr>
        <p:txBody>
          <a:bodyPr>
            <a:normAutofit/>
          </a:bodyPr>
          <a:lstStyle/>
          <a:p>
            <a:r>
              <a:rPr lang="sv-SE" sz="3600" dirty="0" smtClean="0"/>
              <a:t>Aktörer som namngivits</a:t>
            </a:r>
            <a:r>
              <a:rPr lang="sv-SE" sz="9600" dirty="0" smtClean="0"/>
              <a:t/>
            </a:r>
            <a:br>
              <a:rPr lang="sv-SE" sz="9600" dirty="0" smtClean="0"/>
            </a:br>
            <a:r>
              <a:rPr lang="sv-SE" sz="1400" dirty="0" smtClean="0"/>
              <a:t>Bas: Samtliga</a:t>
            </a:r>
            <a:endParaRPr lang="sv-SE"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59558" y="1689100"/>
          <a:ext cx="7765575"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4: Vet du skillnaden mellan kommersiell privatvård (som exempelvis Capio) och non profit/idéburen vård och omsorg?</a:t>
            </a:r>
            <a:endParaRPr lang="sv-SE" sz="1200" dirty="0">
              <a:solidFill>
                <a:schemeClr val="tx1">
                  <a:lumMod val="65000"/>
                  <a:lumOff val="35000"/>
                </a:schemeClr>
              </a:solidFill>
            </a:endParaRPr>
          </a:p>
        </p:txBody>
      </p:sp>
      <p:sp>
        <p:nvSpPr>
          <p:cNvPr id="7" name="Rubrik 2"/>
          <p:cNvSpPr>
            <a:spLocks noGrp="1"/>
          </p:cNvSpPr>
          <p:nvPr>
            <p:ph type="title"/>
          </p:nvPr>
        </p:nvSpPr>
        <p:spPr>
          <a:xfrm>
            <a:off x="0" y="274638"/>
            <a:ext cx="9144000" cy="1143000"/>
          </a:xfrm>
        </p:spPr>
        <p:txBody>
          <a:bodyPr>
            <a:normAutofit fontScale="90000"/>
          </a:bodyPr>
          <a:lstStyle/>
          <a:p>
            <a:r>
              <a:rPr lang="sv-SE" sz="3600" dirty="0" smtClean="0"/>
              <a:t>Skillnaden mellan privat och non profit/idéburen vård</a:t>
            </a:r>
            <a:r>
              <a:rPr lang="sv-SE" sz="9600" dirty="0" smtClean="0"/>
              <a:t/>
            </a:r>
            <a:br>
              <a:rPr lang="sv-SE" sz="9600" dirty="0" smtClean="0"/>
            </a:br>
            <a:r>
              <a:rPr lang="sv-SE" sz="1400" dirty="0" smtClean="0"/>
              <a:t>Bas: Samtliga</a:t>
            </a:r>
            <a:endParaRPr lang="sv-SE" sz="1400" dirty="0"/>
          </a:p>
        </p:txBody>
      </p:sp>
      <p:sp>
        <p:nvSpPr>
          <p:cNvPr id="5" name="Platshållare för text 3"/>
          <p:cNvSpPr txBox="1">
            <a:spLocks/>
          </p:cNvSpPr>
          <p:nvPr/>
        </p:nvSpPr>
        <p:spPr>
          <a:xfrm>
            <a:off x="6308676" y="2224585"/>
            <a:ext cx="1620674" cy="452104"/>
          </a:xfrm>
          <a:prstGeom prst="rect">
            <a:avLst/>
          </a:prstGeom>
          <a:solidFill>
            <a:schemeClr val="bg1"/>
          </a:solidFill>
          <a:ln w="3175">
            <a:solidFill>
              <a:schemeClr val="tx1"/>
            </a:solidFill>
          </a:ln>
        </p:spPr>
        <p:txBody>
          <a:bodyPr anchor="t">
            <a:normAutofit/>
          </a:bodyPr>
          <a:lstStyle/>
          <a:p>
            <a:pPr marL="342900" lvl="0" indent="-342900">
              <a:lnSpc>
                <a:spcPts val="1000"/>
              </a:lnSpc>
              <a:spcBef>
                <a:spcPct val="20000"/>
              </a:spcBef>
            </a:pPr>
            <a:r>
              <a:rPr lang="sv-SE" sz="1000" b="1" dirty="0" smtClean="0"/>
              <a:t>Övrigt:</a:t>
            </a:r>
          </a:p>
          <a:p>
            <a:pPr marL="342900" lvl="0" indent="-342900">
              <a:lnSpc>
                <a:spcPts val="1000"/>
              </a:lnSpc>
              <a:spcBef>
                <a:spcPct val="20000"/>
              </a:spcBef>
            </a:pPr>
            <a:r>
              <a:rPr lang="sv-SE" sz="1000" dirty="0" err="1" smtClean="0"/>
              <a:t>-Inflytandeaspekt</a:t>
            </a:r>
            <a:r>
              <a:rPr lang="sv-SE" sz="1000" dirty="0" smtClean="0"/>
              <a:t>, </a:t>
            </a:r>
            <a:r>
              <a:rPr lang="sv-SE" sz="1000" b="1" dirty="0" smtClean="0"/>
              <a:t>1 </a:t>
            </a:r>
            <a:r>
              <a:rPr lang="sv-SE" sz="1000" b="1" dirty="0" err="1" smtClean="0"/>
              <a:t>st</a:t>
            </a:r>
            <a:endParaRPr kumimoji="0" lang="sv-SE" sz="10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 10"/>
          <p:cNvGraphicFramePr>
            <a:graphicFrameLocks noGrp="1"/>
          </p:cNvGraphicFramePr>
          <p:nvPr/>
        </p:nvGraphicFramePr>
        <p:xfrm>
          <a:off x="1902142" y="1600097"/>
          <a:ext cx="5269442" cy="3533774"/>
        </p:xfrm>
        <a:graphic>
          <a:graphicData uri="http://schemas.openxmlformats.org/drawingml/2006/table">
            <a:tbl>
              <a:tblPr firstRow="1" bandRow="1">
                <a:tableStyleId>{5C22544A-7EE6-4342-B048-85BDC9FD1C3A}</a:tableStyleId>
              </a:tblPr>
              <a:tblGrid>
                <a:gridCol w="1545203"/>
                <a:gridCol w="922352"/>
                <a:gridCol w="922351"/>
                <a:gridCol w="1149286"/>
                <a:gridCol w="730250"/>
              </a:tblGrid>
              <a:tr h="370840">
                <a:tc gridSpan="5">
                  <a:txBody>
                    <a:bodyPr/>
                    <a:lstStyle/>
                    <a:p>
                      <a:pPr algn="ctr"/>
                      <a:r>
                        <a:rPr lang="sv-SE" sz="1400" dirty="0" smtClean="0"/>
                        <a:t>Uppdelning</a:t>
                      </a:r>
                      <a:r>
                        <a:rPr lang="sv-SE" sz="1400" baseline="0" dirty="0" smtClean="0"/>
                        <a:t> per politiskt block</a:t>
                      </a:r>
                      <a:endParaRPr lang="sv-S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sv-SE" sz="1400" dirty="0"/>
                    </a:p>
                  </a:txBody>
                  <a:tcPr/>
                </a:tc>
                <a:tc hMerge="1">
                  <a:txBody>
                    <a:bodyPr/>
                    <a:lstStyle/>
                    <a:p>
                      <a:endParaRPr lang="sv-SE" sz="1400"/>
                    </a:p>
                  </a:txBody>
                  <a:tcPr/>
                </a:tc>
                <a:tc hMerge="1">
                  <a:txBody>
                    <a:bodyPr/>
                    <a:lstStyle/>
                    <a:p>
                      <a:endParaRPr lang="sv-SE" sz="1400"/>
                    </a:p>
                  </a:txBody>
                  <a:tcPr/>
                </a:tc>
                <a:tc hMerge="1">
                  <a:txBody>
                    <a:bodyPr/>
                    <a:lstStyle/>
                    <a:p>
                      <a:endParaRPr lang="sv-SE" sz="1400"/>
                    </a:p>
                  </a:txBody>
                  <a:tcPr/>
                </a:tc>
              </a:tr>
              <a:tr h="370840">
                <a:tc>
                  <a:txBody>
                    <a:bodyPr/>
                    <a:lstStyle/>
                    <a:p>
                      <a:pPr algn="l" fontAlgn="t"/>
                      <a:endParaRPr lang="sv-SE" sz="1200" b="0" i="0" u="none" strike="noStrike" dirty="0">
                        <a:latin typeface="Arial"/>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ctr" fontAlgn="b"/>
                      <a:r>
                        <a:rPr lang="sv-SE" sz="1200" b="0" i="0" u="none" strike="noStrike" dirty="0">
                          <a:latin typeface="Arial"/>
                        </a:rPr>
                        <a:t>Alliansen</a:t>
                      </a:r>
                    </a:p>
                  </a:txBody>
                  <a:tcPr marL="9525" marR="9525" marT="9525" marB="0" anchor="b"/>
                </a:tc>
                <a:tc>
                  <a:txBody>
                    <a:bodyPr/>
                    <a:lstStyle/>
                    <a:p>
                      <a:pPr algn="ctr" fontAlgn="b"/>
                      <a:r>
                        <a:rPr lang="sv-SE" sz="1200" b="0" i="0" u="none" strike="noStrike" dirty="0">
                          <a:latin typeface="Arial"/>
                        </a:rPr>
                        <a:t>Rödgröna</a:t>
                      </a:r>
                    </a:p>
                  </a:txBody>
                  <a:tcPr marL="9525" marR="9525" marT="9525" marB="0" anchor="b"/>
                </a:tc>
                <a:tc>
                  <a:txBody>
                    <a:bodyPr/>
                    <a:lstStyle/>
                    <a:p>
                      <a:pPr algn="ctr" fontAlgn="b"/>
                      <a:r>
                        <a:rPr lang="sv-SE" sz="1200" b="0" i="0" u="none" strike="noStrike" dirty="0">
                          <a:latin typeface="Arial"/>
                        </a:rPr>
                        <a:t>Övriga (SD, politiska vildar, lokala)</a:t>
                      </a:r>
                    </a:p>
                  </a:txBody>
                  <a:tcPr marL="9525" marR="9525" marT="9525" marB="0" anchor="b"/>
                </a:tc>
                <a:tc>
                  <a:txBody>
                    <a:bodyPr/>
                    <a:lstStyle/>
                    <a:p>
                      <a:pPr algn="ctr" fontAlgn="b"/>
                      <a:r>
                        <a:rPr lang="sv-SE" sz="1200" b="0" i="0" u="none" strike="noStrike" dirty="0">
                          <a:latin typeface="Arial"/>
                        </a:rPr>
                        <a:t>Total</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Ja, ingen skillnad</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a:latin typeface="Arial"/>
                        </a:rPr>
                        <a:t>0%</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Ja, bygger på idé/värdering</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11%</a:t>
                      </a:r>
                    </a:p>
                  </a:txBody>
                  <a:tcPr marL="9525" marR="9525" marT="9525" marB="0" anchor="ctr"/>
                </a:tc>
                <a:tc>
                  <a:txBody>
                    <a:bodyPr/>
                    <a:lstStyle/>
                    <a:p>
                      <a:pPr algn="ctr" fontAlgn="ctr"/>
                      <a:r>
                        <a:rPr lang="sv-SE" sz="1200" b="0" i="0" u="none" strike="noStrike">
                          <a:latin typeface="Arial"/>
                        </a:rPr>
                        <a:t>13%</a:t>
                      </a:r>
                    </a:p>
                  </a:txBody>
                  <a:tcPr marL="9525" marR="9525" marT="9525" marB="0" anchor="ct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a:latin typeface="Arial"/>
                        </a:rPr>
                        <a:t>11%</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Ja, gör ingen vinst</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32%</a:t>
                      </a:r>
                    </a:p>
                  </a:txBody>
                  <a:tcPr marL="9525" marR="9525" marT="9525" marB="0" anchor="ctr"/>
                </a:tc>
                <a:tc>
                  <a:txBody>
                    <a:bodyPr/>
                    <a:lstStyle/>
                    <a:p>
                      <a:pPr algn="ctr" fontAlgn="ctr"/>
                      <a:r>
                        <a:rPr lang="sv-SE" sz="1200" b="0" i="0" u="none" strike="noStrike">
                          <a:latin typeface="Arial"/>
                        </a:rPr>
                        <a:t>70%</a:t>
                      </a:r>
                    </a:p>
                  </a:txBody>
                  <a:tcPr marL="9525" marR="9525" marT="9525" marB="0" anchor="ctr"/>
                </a:tc>
                <a:tc>
                  <a:txBody>
                    <a:bodyPr/>
                    <a:lstStyle/>
                    <a:p>
                      <a:pPr algn="ctr" fontAlgn="ctr"/>
                      <a:r>
                        <a:rPr lang="sv-SE" sz="1200" b="0" i="0" u="none" strike="noStrike">
                          <a:latin typeface="Arial"/>
                        </a:rPr>
                        <a:t>27%</a:t>
                      </a:r>
                    </a:p>
                  </a:txBody>
                  <a:tcPr marL="9525" marR="9525" marT="9525" marB="0" anchor="ctr"/>
                </a:tc>
                <a:tc>
                  <a:txBody>
                    <a:bodyPr/>
                    <a:lstStyle/>
                    <a:p>
                      <a:pPr algn="ctr" fontAlgn="ctr"/>
                      <a:r>
                        <a:rPr lang="sv-SE" sz="1200" b="0" i="0" u="none" strike="noStrike">
                          <a:latin typeface="Arial"/>
                        </a:rPr>
                        <a:t>52%</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Ja, återanvänder vinst i verksamheten</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25%</a:t>
                      </a:r>
                    </a:p>
                  </a:txBody>
                  <a:tcPr marL="9525" marR="9525" marT="9525" marB="0" anchor="ctr"/>
                </a:tc>
                <a:tc>
                  <a:txBody>
                    <a:bodyPr/>
                    <a:lstStyle/>
                    <a:p>
                      <a:pPr algn="ctr" fontAlgn="ctr"/>
                      <a:r>
                        <a:rPr lang="sv-SE" sz="1200" b="0" i="0" u="none" strike="noStrike">
                          <a:latin typeface="Arial"/>
                        </a:rPr>
                        <a:t>41%</a:t>
                      </a:r>
                    </a:p>
                  </a:txBody>
                  <a:tcPr marL="9525" marR="9525" marT="9525" marB="0" anchor="ctr"/>
                </a:tc>
                <a:tc>
                  <a:txBody>
                    <a:bodyPr/>
                    <a:lstStyle/>
                    <a:p>
                      <a:pPr algn="ctr" fontAlgn="ctr"/>
                      <a:r>
                        <a:rPr lang="sv-SE" sz="1200" b="0" i="0" u="none" strike="noStrike">
                          <a:latin typeface="Arial"/>
                        </a:rPr>
                        <a:t>18%</a:t>
                      </a:r>
                    </a:p>
                  </a:txBody>
                  <a:tcPr marL="9525" marR="9525" marT="9525" marB="0" anchor="ctr"/>
                </a:tc>
                <a:tc>
                  <a:txBody>
                    <a:bodyPr/>
                    <a:lstStyle/>
                    <a:p>
                      <a:pPr algn="ctr" fontAlgn="ctr"/>
                      <a:r>
                        <a:rPr lang="sv-SE" sz="1200" b="0" i="0" u="none" strike="noStrike">
                          <a:latin typeface="Arial"/>
                        </a:rPr>
                        <a:t>33%</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Ja, arbetar ideellt</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7%</a:t>
                      </a:r>
                    </a:p>
                  </a:txBody>
                  <a:tcPr marL="9525" marR="9525" marT="9525" marB="0" anchor="ctr"/>
                </a:tc>
                <a:tc>
                  <a:txBody>
                    <a:bodyPr/>
                    <a:lstStyle/>
                    <a:p>
                      <a:pPr algn="ctr" fontAlgn="ctr"/>
                      <a:r>
                        <a:rPr lang="sv-SE" sz="1200" b="0" i="0" u="none" strike="noStrike">
                          <a:latin typeface="Arial"/>
                        </a:rPr>
                        <a:t>7%</a:t>
                      </a:r>
                    </a:p>
                  </a:txBody>
                  <a:tcPr marL="9525" marR="9525" marT="9525" marB="0" anchor="ct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a:latin typeface="Arial"/>
                        </a:rPr>
                        <a:t>6%</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Ja, övrigt</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a:latin typeface="Arial"/>
                        </a:rPr>
                        <a:t>2%</a:t>
                      </a:r>
                    </a:p>
                  </a:txBody>
                  <a:tcPr marL="9525" marR="9525" marT="9525" marB="0" anchor="ct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a:latin typeface="Arial"/>
                        </a:rPr>
                        <a:t>1%</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Nej</a:t>
                      </a:r>
                    </a:p>
                  </a:txBody>
                  <a:tcPr marL="72000"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a:latin typeface="Arial"/>
                        </a:rPr>
                        <a:t>39%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15%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73%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31%</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textruta 4"/>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4: Vet du skillnaden mellan kommersiell privatvård (som exempelvis Capio) och non profit/idéburen vård och omsorg?</a:t>
            </a:r>
            <a:endParaRPr lang="sv-SE" sz="1200" dirty="0">
              <a:solidFill>
                <a:schemeClr val="tx1">
                  <a:lumMod val="65000"/>
                  <a:lumOff val="35000"/>
                </a:schemeClr>
              </a:solidFill>
            </a:endParaRPr>
          </a:p>
        </p:txBody>
      </p:sp>
      <p:sp>
        <p:nvSpPr>
          <p:cNvPr id="10" name="Rubrik 2"/>
          <p:cNvSpPr>
            <a:spLocks noGrp="1"/>
          </p:cNvSpPr>
          <p:nvPr>
            <p:ph type="title"/>
          </p:nvPr>
        </p:nvSpPr>
        <p:spPr>
          <a:xfrm>
            <a:off x="0" y="274638"/>
            <a:ext cx="9144000" cy="1143000"/>
          </a:xfrm>
        </p:spPr>
        <p:txBody>
          <a:bodyPr>
            <a:normAutofit fontScale="90000"/>
          </a:bodyPr>
          <a:lstStyle/>
          <a:p>
            <a:r>
              <a:rPr lang="sv-SE" sz="3600" dirty="0" smtClean="0"/>
              <a:t>Skillnaden mellan privat och non profit/idéburen vård</a:t>
            </a:r>
            <a:r>
              <a:rPr lang="sv-SE" sz="9600" dirty="0" smtClean="0"/>
              <a:t/>
            </a:r>
            <a:br>
              <a:rPr lang="sv-SE" sz="9600" dirty="0" smtClean="0"/>
            </a:br>
            <a:r>
              <a:rPr lang="sv-SE" sz="1400" dirty="0" smtClean="0"/>
              <a:t>Bas: Samtliga</a:t>
            </a:r>
            <a:endParaRPr lang="sv-SE"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0" y="274638"/>
            <a:ext cx="9144000" cy="1143000"/>
          </a:xfrm>
        </p:spPr>
        <p:txBody>
          <a:bodyPr>
            <a:normAutofit fontScale="90000"/>
          </a:bodyPr>
          <a:lstStyle/>
          <a:p>
            <a:r>
              <a:rPr lang="sv-SE" sz="3600" dirty="0" smtClean="0"/>
              <a:t>Synen på non profit/idéburen vård</a:t>
            </a:r>
            <a:br>
              <a:rPr lang="sv-SE" sz="3600" dirty="0" smtClean="0"/>
            </a:br>
            <a:r>
              <a:rPr lang="sv-SE" sz="2000" dirty="0" err="1" smtClean="0"/>
              <a:t>-ett</a:t>
            </a:r>
            <a:r>
              <a:rPr lang="sv-SE" sz="2000" dirty="0" smtClean="0"/>
              <a:t> komplement till offentlig vård och omsorg?</a:t>
            </a:r>
            <a:r>
              <a:rPr lang="sv-SE" sz="3600" dirty="0" smtClean="0"/>
              <a:t/>
            </a:r>
            <a:br>
              <a:rPr lang="sv-SE" sz="3600" dirty="0" smtClean="0"/>
            </a:br>
            <a:r>
              <a:rPr lang="sv-SE" sz="1400" dirty="0" smtClean="0"/>
              <a:t>Bas: Samtliga</a:t>
            </a:r>
            <a:endParaRPr lang="sv-SE" sz="1400" dirty="0"/>
          </a:p>
        </p:txBody>
      </p:sp>
      <p:graphicFrame>
        <p:nvGraphicFramePr>
          <p:cNvPr id="6" name="Diagram 5"/>
          <p:cNvGraphicFramePr/>
          <p:nvPr/>
        </p:nvGraphicFramePr>
        <p:xfrm>
          <a:off x="1397000" y="1689100"/>
          <a:ext cx="6718300"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5.1: Ser du non profit/idéburen vård och omsorg främst som... ett komplement till offentlig vård och omsorg?</a:t>
            </a:r>
            <a:endParaRPr lang="sv-SE" sz="1200" dirty="0">
              <a:solidFill>
                <a:schemeClr val="tx1">
                  <a:lumMod val="65000"/>
                  <a:lumOff val="3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 10"/>
          <p:cNvGraphicFramePr>
            <a:graphicFrameLocks noGrp="1"/>
          </p:cNvGraphicFramePr>
          <p:nvPr/>
        </p:nvGraphicFramePr>
        <p:xfrm>
          <a:off x="1902142" y="2036833"/>
          <a:ext cx="5269442" cy="2412365"/>
        </p:xfrm>
        <a:graphic>
          <a:graphicData uri="http://schemas.openxmlformats.org/drawingml/2006/table">
            <a:tbl>
              <a:tblPr firstRow="1" bandRow="1">
                <a:tableStyleId>{5C22544A-7EE6-4342-B048-85BDC9FD1C3A}</a:tableStyleId>
              </a:tblPr>
              <a:tblGrid>
                <a:gridCol w="1545203"/>
                <a:gridCol w="922352"/>
                <a:gridCol w="922351"/>
                <a:gridCol w="1149286"/>
                <a:gridCol w="730250"/>
              </a:tblGrid>
              <a:tr h="370840">
                <a:tc gridSpan="5">
                  <a:txBody>
                    <a:bodyPr/>
                    <a:lstStyle/>
                    <a:p>
                      <a:pPr algn="ctr"/>
                      <a:r>
                        <a:rPr lang="sv-SE" sz="1400" dirty="0" smtClean="0"/>
                        <a:t>Uppdelning</a:t>
                      </a:r>
                      <a:r>
                        <a:rPr lang="sv-SE" sz="1400" baseline="0" dirty="0" smtClean="0"/>
                        <a:t> per politiskt block</a:t>
                      </a:r>
                      <a:endParaRPr lang="sv-S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sv-SE" sz="1400" dirty="0"/>
                    </a:p>
                  </a:txBody>
                  <a:tcPr/>
                </a:tc>
                <a:tc hMerge="1">
                  <a:txBody>
                    <a:bodyPr/>
                    <a:lstStyle/>
                    <a:p>
                      <a:endParaRPr lang="sv-SE" sz="1400"/>
                    </a:p>
                  </a:txBody>
                  <a:tcPr/>
                </a:tc>
                <a:tc hMerge="1">
                  <a:txBody>
                    <a:bodyPr/>
                    <a:lstStyle/>
                    <a:p>
                      <a:endParaRPr lang="sv-SE" sz="1400"/>
                    </a:p>
                  </a:txBody>
                  <a:tcPr/>
                </a:tc>
                <a:tc hMerge="1">
                  <a:txBody>
                    <a:bodyPr/>
                    <a:lstStyle/>
                    <a:p>
                      <a:endParaRPr lang="sv-SE" sz="1400"/>
                    </a:p>
                  </a:txBody>
                  <a:tcPr/>
                </a:tc>
              </a:tr>
              <a:tr h="370840">
                <a:tc>
                  <a:txBody>
                    <a:bodyPr/>
                    <a:lstStyle/>
                    <a:p>
                      <a:pPr algn="l" fontAlgn="t"/>
                      <a:endParaRPr lang="sv-SE" sz="1200" b="0" i="0" u="none" strike="noStrike" dirty="0">
                        <a:latin typeface="Arial"/>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ctr" fontAlgn="b"/>
                      <a:r>
                        <a:rPr lang="sv-SE" sz="1200" b="0" i="0" u="none" strike="noStrike" dirty="0">
                          <a:latin typeface="Arial"/>
                        </a:rPr>
                        <a:t>Alliansen</a:t>
                      </a:r>
                    </a:p>
                  </a:txBody>
                  <a:tcPr marL="9525" marR="9525" marT="9525" marB="0" anchor="b"/>
                </a:tc>
                <a:tc>
                  <a:txBody>
                    <a:bodyPr/>
                    <a:lstStyle/>
                    <a:p>
                      <a:pPr algn="ctr" fontAlgn="b"/>
                      <a:r>
                        <a:rPr lang="sv-SE" sz="1200" b="0" i="0" u="none" strike="noStrike" dirty="0">
                          <a:latin typeface="Arial"/>
                        </a:rPr>
                        <a:t>Rödgröna</a:t>
                      </a:r>
                    </a:p>
                  </a:txBody>
                  <a:tcPr marL="9525" marR="9525" marT="9525" marB="0" anchor="b"/>
                </a:tc>
                <a:tc>
                  <a:txBody>
                    <a:bodyPr/>
                    <a:lstStyle/>
                    <a:p>
                      <a:pPr algn="ctr" fontAlgn="b"/>
                      <a:r>
                        <a:rPr lang="sv-SE" sz="1200" b="0" i="0" u="none" strike="noStrike" dirty="0">
                          <a:latin typeface="Arial"/>
                        </a:rPr>
                        <a:t>Övriga (SD, politiska vildar, lokala)</a:t>
                      </a:r>
                    </a:p>
                  </a:txBody>
                  <a:tcPr marL="9525" marR="9525" marT="9525" marB="0" anchor="b"/>
                </a:tc>
                <a:tc>
                  <a:txBody>
                    <a:bodyPr/>
                    <a:lstStyle/>
                    <a:p>
                      <a:pPr algn="ctr" fontAlgn="b"/>
                      <a:r>
                        <a:rPr lang="sv-SE" sz="1200" b="0" i="0" u="none" strike="noStrike" dirty="0">
                          <a:latin typeface="Arial"/>
                        </a:rPr>
                        <a:t>Total</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a:latin typeface="Arial"/>
                        </a:rPr>
                        <a:t>Nej, inte alls</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7%</a:t>
                      </a:r>
                    </a:p>
                  </a:txBody>
                  <a:tcPr marL="9525" marR="9525" marT="9525" marB="0" anchor="ctr"/>
                </a:tc>
                <a:tc>
                  <a:txBody>
                    <a:bodyPr/>
                    <a:lstStyle/>
                    <a:p>
                      <a:pPr algn="ctr" fontAlgn="ctr"/>
                      <a:r>
                        <a:rPr lang="sv-SE" sz="1200" b="0" i="0" u="none" strike="noStrike">
                          <a:latin typeface="Arial"/>
                        </a:rPr>
                        <a:t>15%</a:t>
                      </a:r>
                    </a:p>
                  </a:txBody>
                  <a:tcPr marL="9525" marR="9525" marT="9525" marB="0" anchor="ctr"/>
                </a:tc>
                <a:tc>
                  <a:txBody>
                    <a:bodyPr/>
                    <a:lstStyle/>
                    <a:p>
                      <a:pPr algn="ctr" fontAlgn="ctr"/>
                      <a:r>
                        <a:rPr lang="sv-SE" sz="1200" b="0" i="0" u="none" strike="noStrike">
                          <a:latin typeface="Arial"/>
                        </a:rPr>
                        <a:t>18%</a:t>
                      </a:r>
                    </a:p>
                  </a:txBody>
                  <a:tcPr marL="72000" marR="9525" marT="9525" marB="0" anchor="ctr"/>
                </a:tc>
                <a:tc>
                  <a:txBody>
                    <a:bodyPr/>
                    <a:lstStyle/>
                    <a:p>
                      <a:pPr algn="ctr" fontAlgn="ctr"/>
                      <a:r>
                        <a:rPr lang="sv-SE" sz="1200" b="0" i="0" u="none" strike="noStrike">
                          <a:latin typeface="Arial"/>
                        </a:rPr>
                        <a:t>13%</a:t>
                      </a:r>
                    </a:p>
                  </a:txBody>
                  <a:tcPr marL="72000"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a:latin typeface="Arial"/>
                        </a:rPr>
                        <a:t>Ja, i vissa fall</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36%</a:t>
                      </a:r>
                    </a:p>
                  </a:txBody>
                  <a:tcPr marL="9525" marR="9525" marT="9525" marB="0" anchor="ctr"/>
                </a:tc>
                <a:tc>
                  <a:txBody>
                    <a:bodyPr/>
                    <a:lstStyle/>
                    <a:p>
                      <a:pPr algn="ctr" fontAlgn="ctr"/>
                      <a:r>
                        <a:rPr lang="sv-SE" sz="1200" b="0" i="0" u="none" strike="noStrike">
                          <a:latin typeface="Arial"/>
                        </a:rPr>
                        <a:t>41%</a:t>
                      </a:r>
                    </a:p>
                  </a:txBody>
                  <a:tcPr marL="9525" marR="9525" marT="9525" marB="0" anchor="ctr"/>
                </a:tc>
                <a:tc>
                  <a:txBody>
                    <a:bodyPr/>
                    <a:lstStyle/>
                    <a:p>
                      <a:pPr algn="ctr" fontAlgn="ctr"/>
                      <a:r>
                        <a:rPr lang="sv-SE" sz="1200" b="0" i="0" u="none" strike="noStrike">
                          <a:latin typeface="Arial"/>
                        </a:rPr>
                        <a:t>27%</a:t>
                      </a:r>
                    </a:p>
                  </a:txBody>
                  <a:tcPr marL="72000" marR="9525" marT="9525" marB="0" anchor="ctr"/>
                </a:tc>
                <a:tc>
                  <a:txBody>
                    <a:bodyPr/>
                    <a:lstStyle/>
                    <a:p>
                      <a:pPr algn="ctr" fontAlgn="ctr"/>
                      <a:r>
                        <a:rPr lang="sv-SE" sz="1200" b="0" i="0" u="none" strike="noStrike">
                          <a:latin typeface="Arial"/>
                        </a:rPr>
                        <a:t>38%</a:t>
                      </a:r>
                    </a:p>
                  </a:txBody>
                  <a:tcPr marL="72000"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a:latin typeface="Arial"/>
                        </a:rPr>
                        <a:t>Ja, i det flesta fall</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43%</a:t>
                      </a:r>
                    </a:p>
                  </a:txBody>
                  <a:tcPr marL="9525" marR="9525" marT="9525" marB="0" anchor="ctr"/>
                </a:tc>
                <a:tc>
                  <a:txBody>
                    <a:bodyPr/>
                    <a:lstStyle/>
                    <a:p>
                      <a:pPr algn="ctr" fontAlgn="ctr"/>
                      <a:r>
                        <a:rPr lang="sv-SE" sz="1200" b="0" i="0" u="none" strike="noStrike">
                          <a:latin typeface="Arial"/>
                        </a:rPr>
                        <a:t>35%</a:t>
                      </a:r>
                    </a:p>
                  </a:txBody>
                  <a:tcPr marL="9525" marR="9525" marT="9525" marB="0" anchor="ctr"/>
                </a:tc>
                <a:tc>
                  <a:txBody>
                    <a:bodyPr/>
                    <a:lstStyle/>
                    <a:p>
                      <a:pPr algn="ctr" fontAlgn="ctr"/>
                      <a:r>
                        <a:rPr lang="sv-SE" sz="1200" b="0" i="0" u="none" strike="noStrike" dirty="0">
                          <a:latin typeface="Arial"/>
                        </a:rPr>
                        <a:t>18%</a:t>
                      </a:r>
                    </a:p>
                  </a:txBody>
                  <a:tcPr marL="72000" marR="9525" marT="9525" marB="0" anchor="ctr"/>
                </a:tc>
                <a:tc>
                  <a:txBody>
                    <a:bodyPr/>
                    <a:lstStyle/>
                    <a:p>
                      <a:pPr algn="ctr" fontAlgn="ctr"/>
                      <a:r>
                        <a:rPr lang="sv-SE" sz="1200" b="0" i="0" u="none" strike="noStrike">
                          <a:latin typeface="Arial"/>
                        </a:rPr>
                        <a:t>35%</a:t>
                      </a:r>
                    </a:p>
                  </a:txBody>
                  <a:tcPr marL="72000"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a:latin typeface="Arial"/>
                        </a:rPr>
                        <a:t>Ej svar</a:t>
                      </a:r>
                    </a:p>
                  </a:txBody>
                  <a:tcPr marL="72000"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a:latin typeface="Arial"/>
                        </a:rPr>
                        <a:t>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37%</a:t>
                      </a:r>
                    </a:p>
                  </a:txBody>
                  <a:tcPr marL="72000"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14%</a:t>
                      </a:r>
                    </a:p>
                  </a:txBody>
                  <a:tcPr marL="72000"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9" name="textruta 8"/>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5.1: Ser du non profit/idéburen vård och omsorg främst som... ett komplement till offentlig vård och omsorg?</a:t>
            </a:r>
            <a:endParaRPr lang="sv-SE" sz="1200" dirty="0">
              <a:solidFill>
                <a:schemeClr val="tx1">
                  <a:lumMod val="65000"/>
                  <a:lumOff val="35000"/>
                </a:schemeClr>
              </a:solidFill>
            </a:endParaRPr>
          </a:p>
        </p:txBody>
      </p:sp>
      <p:sp>
        <p:nvSpPr>
          <p:cNvPr id="6" name="Rubrik 2"/>
          <p:cNvSpPr>
            <a:spLocks noGrp="1"/>
          </p:cNvSpPr>
          <p:nvPr>
            <p:ph type="title"/>
          </p:nvPr>
        </p:nvSpPr>
        <p:spPr>
          <a:xfrm>
            <a:off x="0" y="274638"/>
            <a:ext cx="9144000" cy="1143000"/>
          </a:xfrm>
        </p:spPr>
        <p:txBody>
          <a:bodyPr>
            <a:normAutofit fontScale="90000"/>
          </a:bodyPr>
          <a:lstStyle/>
          <a:p>
            <a:r>
              <a:rPr lang="sv-SE" sz="3600" dirty="0" smtClean="0"/>
              <a:t>Synen på non profit/idéburen vård</a:t>
            </a:r>
            <a:br>
              <a:rPr lang="sv-SE" sz="3600" dirty="0" smtClean="0"/>
            </a:br>
            <a:r>
              <a:rPr lang="sv-SE" sz="2000" dirty="0" err="1" smtClean="0"/>
              <a:t>-ett</a:t>
            </a:r>
            <a:r>
              <a:rPr lang="sv-SE" sz="2000" dirty="0" smtClean="0"/>
              <a:t> komplement till offentlig vård och omsorg?</a:t>
            </a:r>
            <a:r>
              <a:rPr lang="sv-SE" sz="3600" dirty="0" smtClean="0"/>
              <a:t/>
            </a:r>
            <a:br>
              <a:rPr lang="sv-SE" sz="3600" dirty="0" smtClean="0"/>
            </a:br>
            <a:r>
              <a:rPr lang="sv-SE" sz="1400" dirty="0" smtClean="0"/>
              <a:t>Bas: Samtliga</a:t>
            </a:r>
            <a:endParaRPr lang="sv-SE"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0" y="274638"/>
            <a:ext cx="9144000" cy="1143000"/>
          </a:xfrm>
        </p:spPr>
        <p:txBody>
          <a:bodyPr>
            <a:normAutofit fontScale="90000"/>
          </a:bodyPr>
          <a:lstStyle/>
          <a:p>
            <a:r>
              <a:rPr lang="sv-SE" sz="3600" dirty="0" smtClean="0"/>
              <a:t>Synen på non profit/idéburen vård</a:t>
            </a:r>
            <a:br>
              <a:rPr lang="sv-SE" sz="3600" dirty="0" smtClean="0"/>
            </a:br>
            <a:r>
              <a:rPr lang="sv-SE" sz="2000" dirty="0" err="1" smtClean="0"/>
              <a:t>-ett</a:t>
            </a:r>
            <a:r>
              <a:rPr lang="sv-SE" sz="2000" dirty="0" smtClean="0"/>
              <a:t> alternativ till offentlig vård och omsorg?</a:t>
            </a:r>
            <a:r>
              <a:rPr lang="sv-SE" sz="3600" dirty="0" smtClean="0"/>
              <a:t/>
            </a:r>
            <a:br>
              <a:rPr lang="sv-SE" sz="3600" dirty="0" smtClean="0"/>
            </a:br>
            <a:r>
              <a:rPr lang="sv-SE" sz="1400" dirty="0" smtClean="0"/>
              <a:t>Bas: Samtliga</a:t>
            </a:r>
            <a:endParaRPr lang="sv-SE" sz="1400" dirty="0"/>
          </a:p>
        </p:txBody>
      </p:sp>
      <p:graphicFrame>
        <p:nvGraphicFramePr>
          <p:cNvPr id="6" name="Diagram 5"/>
          <p:cNvGraphicFramePr/>
          <p:nvPr/>
        </p:nvGraphicFramePr>
        <p:xfrm>
          <a:off x="1397000" y="1689100"/>
          <a:ext cx="6718300"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5.2: Ser du non profit/idéburen vård och omsorg främst som... ett alternativ till offentlig vård och omsorg?</a:t>
            </a:r>
            <a:endParaRPr lang="sv-SE" sz="1200" dirty="0">
              <a:solidFill>
                <a:schemeClr val="tx1">
                  <a:lumMod val="65000"/>
                  <a:lumOff val="3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 10"/>
          <p:cNvGraphicFramePr>
            <a:graphicFrameLocks noGrp="1"/>
          </p:cNvGraphicFramePr>
          <p:nvPr/>
        </p:nvGraphicFramePr>
        <p:xfrm>
          <a:off x="1902142" y="2036833"/>
          <a:ext cx="5269442" cy="2412365"/>
        </p:xfrm>
        <a:graphic>
          <a:graphicData uri="http://schemas.openxmlformats.org/drawingml/2006/table">
            <a:tbl>
              <a:tblPr firstRow="1" bandRow="1">
                <a:tableStyleId>{5C22544A-7EE6-4342-B048-85BDC9FD1C3A}</a:tableStyleId>
              </a:tblPr>
              <a:tblGrid>
                <a:gridCol w="1545203"/>
                <a:gridCol w="922352"/>
                <a:gridCol w="922351"/>
                <a:gridCol w="1149286"/>
                <a:gridCol w="730250"/>
              </a:tblGrid>
              <a:tr h="370840">
                <a:tc gridSpan="5">
                  <a:txBody>
                    <a:bodyPr/>
                    <a:lstStyle/>
                    <a:p>
                      <a:pPr algn="ctr"/>
                      <a:r>
                        <a:rPr lang="sv-SE" sz="1400" dirty="0" smtClean="0"/>
                        <a:t>Uppdelning</a:t>
                      </a:r>
                      <a:r>
                        <a:rPr lang="sv-SE" sz="1400" baseline="0" dirty="0" smtClean="0"/>
                        <a:t> per politiskt block</a:t>
                      </a:r>
                      <a:endParaRPr lang="sv-S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sv-SE" sz="1400" dirty="0"/>
                    </a:p>
                  </a:txBody>
                  <a:tcPr/>
                </a:tc>
                <a:tc hMerge="1">
                  <a:txBody>
                    <a:bodyPr/>
                    <a:lstStyle/>
                    <a:p>
                      <a:endParaRPr lang="sv-SE" sz="1400"/>
                    </a:p>
                  </a:txBody>
                  <a:tcPr/>
                </a:tc>
                <a:tc hMerge="1">
                  <a:txBody>
                    <a:bodyPr/>
                    <a:lstStyle/>
                    <a:p>
                      <a:endParaRPr lang="sv-SE" sz="1400"/>
                    </a:p>
                  </a:txBody>
                  <a:tcPr/>
                </a:tc>
                <a:tc hMerge="1">
                  <a:txBody>
                    <a:bodyPr/>
                    <a:lstStyle/>
                    <a:p>
                      <a:endParaRPr lang="sv-SE" sz="1400"/>
                    </a:p>
                  </a:txBody>
                  <a:tcPr/>
                </a:tc>
              </a:tr>
              <a:tr h="370840">
                <a:tc>
                  <a:txBody>
                    <a:bodyPr/>
                    <a:lstStyle/>
                    <a:p>
                      <a:pPr algn="l" fontAlgn="t"/>
                      <a:endParaRPr lang="sv-SE" sz="1200" b="0" i="0" u="none" strike="noStrike" dirty="0">
                        <a:latin typeface="Arial"/>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ctr" fontAlgn="b"/>
                      <a:r>
                        <a:rPr lang="sv-SE" sz="1200" b="0" i="0" u="none" strike="noStrike" dirty="0">
                          <a:latin typeface="Arial"/>
                        </a:rPr>
                        <a:t>Alliansen</a:t>
                      </a:r>
                    </a:p>
                  </a:txBody>
                  <a:tcPr marL="9525" marR="9525" marT="9525" marB="0" anchor="b"/>
                </a:tc>
                <a:tc>
                  <a:txBody>
                    <a:bodyPr/>
                    <a:lstStyle/>
                    <a:p>
                      <a:pPr algn="ctr" fontAlgn="b"/>
                      <a:r>
                        <a:rPr lang="sv-SE" sz="1200" b="0" i="0" u="none" strike="noStrike" dirty="0">
                          <a:latin typeface="Arial"/>
                        </a:rPr>
                        <a:t>Rödgröna</a:t>
                      </a:r>
                    </a:p>
                  </a:txBody>
                  <a:tcPr marL="9525" marR="9525" marT="9525" marB="0" anchor="b"/>
                </a:tc>
                <a:tc>
                  <a:txBody>
                    <a:bodyPr/>
                    <a:lstStyle/>
                    <a:p>
                      <a:pPr algn="ctr" fontAlgn="b"/>
                      <a:r>
                        <a:rPr lang="sv-SE" sz="1200" b="0" i="0" u="none" strike="noStrike" dirty="0">
                          <a:latin typeface="Arial"/>
                        </a:rPr>
                        <a:t>Övriga (SD, politiska vildar, lokala)</a:t>
                      </a:r>
                    </a:p>
                  </a:txBody>
                  <a:tcPr marL="9525" marR="9525" marT="9525" marB="0" anchor="b"/>
                </a:tc>
                <a:tc>
                  <a:txBody>
                    <a:bodyPr/>
                    <a:lstStyle/>
                    <a:p>
                      <a:pPr algn="ctr" fontAlgn="b"/>
                      <a:r>
                        <a:rPr lang="sv-SE" sz="1200" b="0" i="0" u="none" strike="noStrike" dirty="0">
                          <a:latin typeface="Arial"/>
                        </a:rPr>
                        <a:t>Total</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a:latin typeface="Arial"/>
                        </a:rPr>
                        <a:t>Nej, inte alls</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11%</a:t>
                      </a:r>
                    </a:p>
                  </a:txBody>
                  <a:tcPr marL="9525" marR="9525" marT="9525" marB="0" anchor="ctr"/>
                </a:tc>
                <a:tc>
                  <a:txBody>
                    <a:bodyPr/>
                    <a:lstStyle/>
                    <a:p>
                      <a:pPr algn="ctr" fontAlgn="ctr"/>
                      <a:r>
                        <a:rPr lang="sv-SE" sz="1200" b="0" i="0" u="none" strike="noStrike">
                          <a:latin typeface="Arial"/>
                        </a:rPr>
                        <a:t>33%</a:t>
                      </a:r>
                    </a:p>
                  </a:txBody>
                  <a:tcPr marL="9525" marR="9525" marT="9525" marB="0" anchor="ctr"/>
                </a:tc>
                <a:tc>
                  <a:txBody>
                    <a:bodyPr/>
                    <a:lstStyle/>
                    <a:p>
                      <a:pPr algn="ctr" fontAlgn="ctr"/>
                      <a:r>
                        <a:rPr lang="sv-SE" sz="1200" b="0" i="0" u="none" strike="noStrike">
                          <a:latin typeface="Arial"/>
                        </a:rPr>
                        <a:t>45%</a:t>
                      </a:r>
                    </a:p>
                  </a:txBody>
                  <a:tcPr marL="9525" marR="9525" marT="9525" marB="0" anchor="ctr"/>
                </a:tc>
                <a:tc>
                  <a:txBody>
                    <a:bodyPr/>
                    <a:lstStyle/>
                    <a:p>
                      <a:pPr algn="ctr" fontAlgn="ctr"/>
                      <a:r>
                        <a:rPr lang="sv-SE" sz="1200" b="0" i="0" u="none" strike="noStrike">
                          <a:latin typeface="Arial"/>
                        </a:rPr>
                        <a:t>27%</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a:latin typeface="Arial"/>
                        </a:rPr>
                        <a:t>Ja, i vissa fall</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11%</a:t>
                      </a:r>
                    </a:p>
                  </a:txBody>
                  <a:tcPr marL="9525" marR="9525" marT="9525" marB="0" anchor="ctr"/>
                </a:tc>
                <a:tc>
                  <a:txBody>
                    <a:bodyPr/>
                    <a:lstStyle/>
                    <a:p>
                      <a:pPr algn="ctr" fontAlgn="ctr"/>
                      <a:r>
                        <a:rPr lang="sv-SE" sz="1200" b="0" i="0" u="none" strike="noStrike">
                          <a:latin typeface="Arial"/>
                        </a:rPr>
                        <a:t>35%</a:t>
                      </a:r>
                    </a:p>
                  </a:txBody>
                  <a:tcPr marL="9525" marR="9525" marT="9525" marB="0" anchor="ctr"/>
                </a:tc>
                <a:tc>
                  <a:txBody>
                    <a:bodyPr/>
                    <a:lstStyle/>
                    <a:p>
                      <a:pPr algn="ctr" fontAlgn="ctr"/>
                      <a:r>
                        <a:rPr lang="sv-SE" sz="1200" b="0" i="0" u="none" strike="noStrike">
                          <a:latin typeface="Arial"/>
                        </a:rPr>
                        <a:t>9%</a:t>
                      </a:r>
                    </a:p>
                  </a:txBody>
                  <a:tcPr marL="9525" marR="9525" marT="9525" marB="0" anchor="ctr"/>
                </a:tc>
                <a:tc>
                  <a:txBody>
                    <a:bodyPr/>
                    <a:lstStyle/>
                    <a:p>
                      <a:pPr algn="ctr" fontAlgn="ctr"/>
                      <a:r>
                        <a:rPr lang="sv-SE" sz="1200" b="0" i="0" u="none" strike="noStrike">
                          <a:latin typeface="Arial"/>
                        </a:rPr>
                        <a:t>24%</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a:latin typeface="Arial"/>
                        </a:rPr>
                        <a:t>Ja, i det flesta fall</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54%</a:t>
                      </a:r>
                    </a:p>
                  </a:txBody>
                  <a:tcPr marL="9525" marR="9525" marT="9525" marB="0" anchor="ctr"/>
                </a:tc>
                <a:tc>
                  <a:txBody>
                    <a:bodyPr/>
                    <a:lstStyle/>
                    <a:p>
                      <a:pPr algn="ctr" fontAlgn="ctr"/>
                      <a:r>
                        <a:rPr lang="sv-SE" sz="1200" b="0" i="0" u="none" strike="noStrike">
                          <a:latin typeface="Arial"/>
                        </a:rPr>
                        <a:t>22%</a:t>
                      </a:r>
                    </a:p>
                  </a:txBody>
                  <a:tcPr marL="9525" marR="9525" marT="9525" marB="0" anchor="ctr"/>
                </a:tc>
                <a:tc>
                  <a:txBody>
                    <a:bodyPr/>
                    <a:lstStyle/>
                    <a:p>
                      <a:pPr algn="ctr" fontAlgn="ctr"/>
                      <a:r>
                        <a:rPr lang="sv-SE" sz="1200" b="0" i="0" u="none" strike="noStrike">
                          <a:latin typeface="Arial"/>
                        </a:rPr>
                        <a:t>9%</a:t>
                      </a:r>
                    </a:p>
                  </a:txBody>
                  <a:tcPr marL="9525" marR="9525" marT="9525" marB="0" anchor="ctr"/>
                </a:tc>
                <a:tc>
                  <a:txBody>
                    <a:bodyPr/>
                    <a:lstStyle/>
                    <a:p>
                      <a:pPr algn="ctr" fontAlgn="ctr"/>
                      <a:r>
                        <a:rPr lang="sv-SE" sz="1200" b="0" i="0" u="none" strike="noStrike">
                          <a:latin typeface="Arial"/>
                        </a:rPr>
                        <a:t>31%</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a:latin typeface="Arial"/>
                        </a:rPr>
                        <a:t>Ej svar</a:t>
                      </a:r>
                    </a:p>
                  </a:txBody>
                  <a:tcPr marL="72000"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a:latin typeface="Arial"/>
                        </a:rPr>
                        <a:t>24%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10%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a:latin typeface="Arial"/>
                        </a:rPr>
                        <a:t>37%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18%</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textruta 4"/>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5.2: Ser du non profit/idéburen vård och omsorg främst som... ett alternativ till offentlig vård och omsorg?</a:t>
            </a:r>
            <a:endParaRPr lang="sv-SE" sz="1200" dirty="0">
              <a:solidFill>
                <a:schemeClr val="tx1">
                  <a:lumMod val="65000"/>
                  <a:lumOff val="35000"/>
                </a:schemeClr>
              </a:solidFill>
            </a:endParaRPr>
          </a:p>
        </p:txBody>
      </p:sp>
      <p:sp>
        <p:nvSpPr>
          <p:cNvPr id="7" name="Rubrik 2"/>
          <p:cNvSpPr>
            <a:spLocks noGrp="1"/>
          </p:cNvSpPr>
          <p:nvPr>
            <p:ph type="title"/>
          </p:nvPr>
        </p:nvSpPr>
        <p:spPr>
          <a:xfrm>
            <a:off x="0" y="274638"/>
            <a:ext cx="9144000" cy="1143000"/>
          </a:xfrm>
        </p:spPr>
        <p:txBody>
          <a:bodyPr>
            <a:normAutofit fontScale="90000"/>
          </a:bodyPr>
          <a:lstStyle/>
          <a:p>
            <a:r>
              <a:rPr lang="sv-SE" sz="3600" dirty="0" smtClean="0"/>
              <a:t>Synen på non profit/idéburen vård</a:t>
            </a:r>
            <a:br>
              <a:rPr lang="sv-SE" sz="3600" dirty="0" smtClean="0"/>
            </a:br>
            <a:r>
              <a:rPr lang="sv-SE" sz="2000" dirty="0" err="1" smtClean="0"/>
              <a:t>-ett</a:t>
            </a:r>
            <a:r>
              <a:rPr lang="sv-SE" sz="2000" dirty="0" smtClean="0"/>
              <a:t> alternativ till offentlig vård och omsorg?</a:t>
            </a:r>
            <a:r>
              <a:rPr lang="sv-SE" sz="3600" dirty="0" smtClean="0"/>
              <a:t/>
            </a:r>
            <a:br>
              <a:rPr lang="sv-SE" sz="3600" dirty="0" smtClean="0"/>
            </a:br>
            <a:r>
              <a:rPr lang="sv-SE" sz="1400" dirty="0" smtClean="0"/>
              <a:t>Bas: Samtliga</a:t>
            </a:r>
            <a:endParaRPr lang="sv-SE"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0" y="274638"/>
            <a:ext cx="9144000" cy="1143000"/>
          </a:xfrm>
        </p:spPr>
        <p:txBody>
          <a:bodyPr>
            <a:normAutofit fontScale="90000"/>
          </a:bodyPr>
          <a:lstStyle/>
          <a:p>
            <a:r>
              <a:rPr lang="sv-SE" sz="3600" dirty="0" smtClean="0"/>
              <a:t>Synen på non profit/idéburen vård</a:t>
            </a:r>
            <a:br>
              <a:rPr lang="sv-SE" sz="3600" dirty="0" smtClean="0"/>
            </a:br>
            <a:r>
              <a:rPr lang="sv-SE" sz="2000" dirty="0" err="1" smtClean="0"/>
              <a:t>-ett</a:t>
            </a:r>
            <a:r>
              <a:rPr lang="sv-SE" sz="2000" dirty="0" smtClean="0"/>
              <a:t> komplement till kommersiell privat vård och omsorg?</a:t>
            </a:r>
            <a:r>
              <a:rPr lang="sv-SE" sz="3600" dirty="0" smtClean="0"/>
              <a:t/>
            </a:r>
            <a:br>
              <a:rPr lang="sv-SE" sz="3600" dirty="0" smtClean="0"/>
            </a:br>
            <a:r>
              <a:rPr lang="sv-SE" sz="1400" dirty="0" smtClean="0"/>
              <a:t>Bas: Samtliga</a:t>
            </a:r>
            <a:endParaRPr lang="sv-SE" sz="1400" dirty="0"/>
          </a:p>
        </p:txBody>
      </p:sp>
      <p:graphicFrame>
        <p:nvGraphicFramePr>
          <p:cNvPr id="6" name="Diagram 5"/>
          <p:cNvGraphicFramePr/>
          <p:nvPr/>
        </p:nvGraphicFramePr>
        <p:xfrm>
          <a:off x="1397000" y="1689100"/>
          <a:ext cx="6718300"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5.3: Ser du non profit/idéburen vård och omsorg främst som... ett komplement till kommersiell privat vård och omsorg?</a:t>
            </a:r>
            <a:endParaRPr lang="sv-SE" sz="1200" dirty="0">
              <a:solidFill>
                <a:schemeClr val="tx1">
                  <a:lumMod val="65000"/>
                  <a:lumOff val="3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 10"/>
          <p:cNvGraphicFramePr>
            <a:graphicFrameLocks noGrp="1"/>
          </p:cNvGraphicFramePr>
          <p:nvPr/>
        </p:nvGraphicFramePr>
        <p:xfrm>
          <a:off x="1902142" y="2036833"/>
          <a:ext cx="5269442" cy="2412365"/>
        </p:xfrm>
        <a:graphic>
          <a:graphicData uri="http://schemas.openxmlformats.org/drawingml/2006/table">
            <a:tbl>
              <a:tblPr firstRow="1" bandRow="1">
                <a:tableStyleId>{5C22544A-7EE6-4342-B048-85BDC9FD1C3A}</a:tableStyleId>
              </a:tblPr>
              <a:tblGrid>
                <a:gridCol w="1545203"/>
                <a:gridCol w="922352"/>
                <a:gridCol w="922351"/>
                <a:gridCol w="1149286"/>
                <a:gridCol w="730250"/>
              </a:tblGrid>
              <a:tr h="370840">
                <a:tc gridSpan="5">
                  <a:txBody>
                    <a:bodyPr/>
                    <a:lstStyle/>
                    <a:p>
                      <a:pPr algn="ctr"/>
                      <a:r>
                        <a:rPr lang="sv-SE" sz="1400" dirty="0" smtClean="0"/>
                        <a:t>Uppdelning</a:t>
                      </a:r>
                      <a:r>
                        <a:rPr lang="sv-SE" sz="1400" baseline="0" dirty="0" smtClean="0"/>
                        <a:t> per politiskt block</a:t>
                      </a:r>
                      <a:endParaRPr lang="sv-S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sv-SE" sz="1400" dirty="0"/>
                    </a:p>
                  </a:txBody>
                  <a:tcPr/>
                </a:tc>
                <a:tc hMerge="1">
                  <a:txBody>
                    <a:bodyPr/>
                    <a:lstStyle/>
                    <a:p>
                      <a:endParaRPr lang="sv-SE" sz="1400"/>
                    </a:p>
                  </a:txBody>
                  <a:tcPr/>
                </a:tc>
                <a:tc hMerge="1">
                  <a:txBody>
                    <a:bodyPr/>
                    <a:lstStyle/>
                    <a:p>
                      <a:endParaRPr lang="sv-SE" sz="1400"/>
                    </a:p>
                  </a:txBody>
                  <a:tcPr/>
                </a:tc>
                <a:tc hMerge="1">
                  <a:txBody>
                    <a:bodyPr/>
                    <a:lstStyle/>
                    <a:p>
                      <a:endParaRPr lang="sv-SE" sz="1400"/>
                    </a:p>
                  </a:txBody>
                  <a:tcPr/>
                </a:tc>
              </a:tr>
              <a:tr h="370840">
                <a:tc>
                  <a:txBody>
                    <a:bodyPr/>
                    <a:lstStyle/>
                    <a:p>
                      <a:pPr algn="l" fontAlgn="t"/>
                      <a:endParaRPr lang="sv-SE" sz="1200" b="0" i="0" u="none" strike="noStrike" dirty="0">
                        <a:latin typeface="Arial"/>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ctr" fontAlgn="b"/>
                      <a:r>
                        <a:rPr lang="sv-SE" sz="1200" b="0" i="0" u="none" strike="noStrike" dirty="0">
                          <a:latin typeface="Arial"/>
                        </a:rPr>
                        <a:t>Alliansen</a:t>
                      </a:r>
                    </a:p>
                  </a:txBody>
                  <a:tcPr marL="9525" marR="9525" marT="9525" marB="0" anchor="b"/>
                </a:tc>
                <a:tc>
                  <a:txBody>
                    <a:bodyPr/>
                    <a:lstStyle/>
                    <a:p>
                      <a:pPr algn="ctr" fontAlgn="b"/>
                      <a:r>
                        <a:rPr lang="sv-SE" sz="1200" b="0" i="0" u="none" strike="noStrike" dirty="0">
                          <a:latin typeface="Arial"/>
                        </a:rPr>
                        <a:t>Rödgröna</a:t>
                      </a:r>
                    </a:p>
                  </a:txBody>
                  <a:tcPr marL="9525" marR="9525" marT="9525" marB="0" anchor="b"/>
                </a:tc>
                <a:tc>
                  <a:txBody>
                    <a:bodyPr/>
                    <a:lstStyle/>
                    <a:p>
                      <a:pPr algn="ctr" fontAlgn="b"/>
                      <a:r>
                        <a:rPr lang="sv-SE" sz="1200" b="0" i="0" u="none" strike="noStrike" dirty="0">
                          <a:latin typeface="Arial"/>
                        </a:rPr>
                        <a:t>Övriga (SD, politiska vildar, lokala)</a:t>
                      </a:r>
                    </a:p>
                  </a:txBody>
                  <a:tcPr marL="9525" marR="9525" marT="9525" marB="0" anchor="b"/>
                </a:tc>
                <a:tc>
                  <a:txBody>
                    <a:bodyPr/>
                    <a:lstStyle/>
                    <a:p>
                      <a:pPr algn="ctr" fontAlgn="b"/>
                      <a:r>
                        <a:rPr lang="sv-SE" sz="1200" b="0" i="0" u="none" strike="noStrike" dirty="0">
                          <a:latin typeface="Arial"/>
                        </a:rPr>
                        <a:t>Total</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a:latin typeface="Arial"/>
                        </a:rPr>
                        <a:t>Nej, inte alls</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a:latin typeface="Arial"/>
                        </a:rPr>
                        <a:t>39%</a:t>
                      </a:r>
                    </a:p>
                  </a:txBody>
                  <a:tcPr marL="9525" marR="9525" marT="9525" marB="0" anchor="ctr"/>
                </a:tc>
                <a:tc>
                  <a:txBody>
                    <a:bodyPr/>
                    <a:lstStyle/>
                    <a:p>
                      <a:pPr algn="ctr" fontAlgn="ctr"/>
                      <a:r>
                        <a:rPr lang="sv-SE" sz="1200" b="0" i="0" u="none" strike="noStrike">
                          <a:latin typeface="Arial"/>
                        </a:rPr>
                        <a:t>9%</a:t>
                      </a:r>
                    </a:p>
                  </a:txBody>
                  <a:tcPr marL="9525" marR="9525" marT="9525" marB="0" anchor="ctr"/>
                </a:tc>
                <a:tc>
                  <a:txBody>
                    <a:bodyPr/>
                    <a:lstStyle/>
                    <a:p>
                      <a:pPr algn="ctr" fontAlgn="ctr"/>
                      <a:r>
                        <a:rPr lang="sv-SE" sz="1200" b="0" i="0" u="none" strike="noStrike">
                          <a:latin typeface="Arial"/>
                        </a:rPr>
                        <a:t>22%</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a:latin typeface="Arial"/>
                        </a:rPr>
                        <a:t>Ja, i vissa fall</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25%</a:t>
                      </a:r>
                    </a:p>
                  </a:txBody>
                  <a:tcPr marL="9525" marR="9525" marT="9525" marB="0" anchor="ctr"/>
                </a:tc>
                <a:tc>
                  <a:txBody>
                    <a:bodyPr/>
                    <a:lstStyle/>
                    <a:p>
                      <a:pPr algn="ctr" fontAlgn="ctr"/>
                      <a:r>
                        <a:rPr lang="sv-SE" sz="1200" b="0" i="0" u="none" strike="noStrike">
                          <a:latin typeface="Arial"/>
                        </a:rPr>
                        <a:t>15%</a:t>
                      </a:r>
                    </a:p>
                  </a:txBody>
                  <a:tcPr marL="9525" marR="9525" marT="9525" marB="0" anchor="ctr"/>
                </a:tc>
                <a:tc>
                  <a:txBody>
                    <a:bodyPr/>
                    <a:lstStyle/>
                    <a:p>
                      <a:pPr algn="ctr" fontAlgn="ctr"/>
                      <a:r>
                        <a:rPr lang="sv-SE" sz="1200" b="0" i="0" u="none" strike="noStrike">
                          <a:latin typeface="Arial"/>
                        </a:rPr>
                        <a:t>27%</a:t>
                      </a:r>
                    </a:p>
                  </a:txBody>
                  <a:tcPr marL="9525" marR="9525" marT="9525" marB="0" anchor="ctr"/>
                </a:tc>
                <a:tc>
                  <a:txBody>
                    <a:bodyPr/>
                    <a:lstStyle/>
                    <a:p>
                      <a:pPr algn="ctr" fontAlgn="ctr"/>
                      <a:r>
                        <a:rPr lang="sv-SE" sz="1200" b="0" i="0" u="none" strike="noStrike">
                          <a:latin typeface="Arial"/>
                        </a:rPr>
                        <a:t>20%</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a:latin typeface="Arial"/>
                        </a:rPr>
                        <a:t>Ja, i det flesta fall</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50%</a:t>
                      </a:r>
                    </a:p>
                  </a:txBody>
                  <a:tcPr marL="9525" marR="9525" marT="9525" marB="0" anchor="ctr"/>
                </a:tc>
                <a:tc>
                  <a:txBody>
                    <a:bodyPr/>
                    <a:lstStyle/>
                    <a:p>
                      <a:pPr algn="ctr" fontAlgn="ctr"/>
                      <a:r>
                        <a:rPr lang="sv-SE" sz="1200" b="0" i="0" u="none" strike="noStrike">
                          <a:latin typeface="Arial"/>
                        </a:rPr>
                        <a:t>35%</a:t>
                      </a:r>
                    </a:p>
                  </a:txBody>
                  <a:tcPr marL="9525" marR="9525" marT="9525" marB="0" anchor="ctr"/>
                </a:tc>
                <a:tc>
                  <a:txBody>
                    <a:bodyPr/>
                    <a:lstStyle/>
                    <a:p>
                      <a:pPr algn="ctr" fontAlgn="ctr"/>
                      <a:r>
                        <a:rPr lang="sv-SE" sz="1200" b="0" i="0" u="none" strike="noStrike">
                          <a:latin typeface="Arial"/>
                        </a:rPr>
                        <a:t>27%</a:t>
                      </a:r>
                    </a:p>
                  </a:txBody>
                  <a:tcPr marL="9525" marR="9525" marT="9525" marB="0" anchor="ctr"/>
                </a:tc>
                <a:tc>
                  <a:txBody>
                    <a:bodyPr/>
                    <a:lstStyle/>
                    <a:p>
                      <a:pPr algn="ctr" fontAlgn="ctr"/>
                      <a:r>
                        <a:rPr lang="sv-SE" sz="1200" b="0" i="0" u="none" strike="noStrike">
                          <a:latin typeface="Arial"/>
                        </a:rPr>
                        <a:t>39%</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a:latin typeface="Arial"/>
                        </a:rPr>
                        <a:t>Ej svar</a:t>
                      </a:r>
                    </a:p>
                  </a:txBody>
                  <a:tcPr marL="72000"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a:latin typeface="Arial"/>
                        </a:rPr>
                        <a:t>25%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11%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a:latin typeface="Arial"/>
                        </a:rPr>
                        <a:t>37%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19%</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textruta 5"/>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5.3: Ser du non profit/idéburen vård och omsorg främst som... ett komplement till kommersiell privat vård och omsorg?</a:t>
            </a:r>
            <a:endParaRPr lang="sv-SE" sz="1200" dirty="0">
              <a:solidFill>
                <a:schemeClr val="tx1">
                  <a:lumMod val="65000"/>
                  <a:lumOff val="35000"/>
                </a:schemeClr>
              </a:solidFill>
            </a:endParaRPr>
          </a:p>
        </p:txBody>
      </p:sp>
      <p:sp>
        <p:nvSpPr>
          <p:cNvPr id="7" name="Rubrik 2"/>
          <p:cNvSpPr>
            <a:spLocks noGrp="1"/>
          </p:cNvSpPr>
          <p:nvPr>
            <p:ph type="title"/>
          </p:nvPr>
        </p:nvSpPr>
        <p:spPr>
          <a:xfrm>
            <a:off x="0" y="274638"/>
            <a:ext cx="9144000" cy="1143000"/>
          </a:xfrm>
        </p:spPr>
        <p:txBody>
          <a:bodyPr>
            <a:normAutofit fontScale="90000"/>
          </a:bodyPr>
          <a:lstStyle/>
          <a:p>
            <a:r>
              <a:rPr lang="sv-SE" sz="3600" dirty="0" smtClean="0"/>
              <a:t>Synen på non profit/idéburen vård</a:t>
            </a:r>
            <a:br>
              <a:rPr lang="sv-SE" sz="3600" dirty="0" smtClean="0"/>
            </a:br>
            <a:r>
              <a:rPr lang="sv-SE" sz="2000" dirty="0" err="1" smtClean="0"/>
              <a:t>-ett</a:t>
            </a:r>
            <a:r>
              <a:rPr lang="sv-SE" sz="2000" dirty="0" smtClean="0"/>
              <a:t> komplement till kommersiell privat vård och omsorg?</a:t>
            </a:r>
            <a:r>
              <a:rPr lang="sv-SE" sz="3600" dirty="0" smtClean="0"/>
              <a:t/>
            </a:r>
            <a:br>
              <a:rPr lang="sv-SE" sz="3600" dirty="0" smtClean="0"/>
            </a:br>
            <a:r>
              <a:rPr lang="sv-SE" sz="1400" dirty="0" smtClean="0"/>
              <a:t>Bas: Samtliga</a:t>
            </a:r>
            <a:endParaRPr lang="sv-SE"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5583" y="889000"/>
            <a:ext cx="7863418" cy="4222750"/>
          </a:xfrm>
        </p:spPr>
        <p:txBody>
          <a:bodyPr anchor="t">
            <a:normAutofit/>
          </a:bodyPr>
          <a:lstStyle/>
          <a:p>
            <a:pPr algn="l"/>
            <a:r>
              <a:rPr lang="sv-SE" sz="1100" dirty="0" smtClean="0"/>
              <a:t/>
            </a:r>
            <a:br>
              <a:rPr lang="sv-SE" sz="1100" dirty="0" smtClean="0"/>
            </a:br>
            <a:r>
              <a:rPr lang="sv-SE" sz="1100" dirty="0" smtClean="0"/>
              <a:t/>
            </a:r>
            <a:br>
              <a:rPr lang="sv-SE" sz="1100" dirty="0" smtClean="0"/>
            </a:br>
            <a:r>
              <a:rPr lang="sv-SE" sz="2000" dirty="0" smtClean="0"/>
              <a:t>Metod</a:t>
            </a:r>
            <a:r>
              <a:rPr lang="sv-SE" sz="2400" dirty="0" smtClean="0"/>
              <a:t/>
            </a:r>
            <a:br>
              <a:rPr lang="sv-SE" sz="2400" dirty="0" smtClean="0"/>
            </a:br>
            <a:r>
              <a:rPr lang="sv-SE" sz="1100" dirty="0" smtClean="0"/>
              <a:t>143 adresser skickades till Nordiska Undersökningsgruppen och samlades in via </a:t>
            </a:r>
            <a:r>
              <a:rPr lang="sv-SE" sz="1100" dirty="0" smtClean="0"/>
              <a:t>telefonintervjuer vecka </a:t>
            </a:r>
            <a:r>
              <a:rPr lang="sv-SE" sz="1100" dirty="0" smtClean="0"/>
              <a:t>23-25 2013. </a:t>
            </a:r>
            <a:br>
              <a:rPr lang="sv-SE" sz="1100" dirty="0" smtClean="0"/>
            </a:br>
            <a:r>
              <a:rPr lang="sv-SE" sz="1100" dirty="0" smtClean="0"/>
              <a:t/>
            </a:r>
            <a:br>
              <a:rPr lang="sv-SE" sz="1100" dirty="0" smtClean="0"/>
            </a:br>
            <a:r>
              <a:rPr lang="sv-SE" sz="2000" dirty="0" smtClean="0"/>
              <a:t>Svarsfrekvens</a:t>
            </a:r>
            <a:r>
              <a:rPr lang="sv-SE" sz="2400" dirty="0" smtClean="0"/>
              <a:t/>
            </a:r>
            <a:br>
              <a:rPr lang="sv-SE" sz="2400" dirty="0" smtClean="0"/>
            </a:br>
            <a:r>
              <a:rPr lang="sv-SE" sz="1100" dirty="0" smtClean="0"/>
              <a:t>Totalt samlades 85 svar in med fördelningen: Alliansen 28 svar, Rödgröna 46 svar, Övriga (SD, politiska vildar, lokala partier) 11 svar. </a:t>
            </a:r>
            <a:r>
              <a:rPr lang="sv-SE" sz="1100" dirty="0" smtClean="0"/>
              <a:t>Av de 143 adresserna som användes föll tre stycken bort på grund av avhopp och felaktigt telefonnummer. Det ger en svarsfrekvens på 61%.</a:t>
            </a:r>
            <a:r>
              <a:rPr lang="sv-SE" sz="1100" dirty="0" smtClean="0"/>
              <a:t/>
            </a:r>
            <a:br>
              <a:rPr lang="sv-SE" sz="1100" dirty="0" smtClean="0"/>
            </a:br>
            <a:r>
              <a:rPr lang="sv-SE" sz="2000" dirty="0" smtClean="0"/>
              <a:t/>
            </a:r>
            <a:br>
              <a:rPr lang="sv-SE" sz="2000" dirty="0" smtClean="0"/>
            </a:br>
            <a:r>
              <a:rPr lang="sv-SE" sz="2000" dirty="0" smtClean="0"/>
              <a:t/>
            </a:r>
            <a:br>
              <a:rPr lang="sv-SE" sz="2000" dirty="0" smtClean="0"/>
            </a:br>
            <a:endParaRPr lang="sv-SE"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0" y="274638"/>
            <a:ext cx="9144000" cy="1143000"/>
          </a:xfrm>
        </p:spPr>
        <p:txBody>
          <a:bodyPr>
            <a:normAutofit fontScale="90000"/>
          </a:bodyPr>
          <a:lstStyle/>
          <a:p>
            <a:r>
              <a:rPr lang="sv-SE" sz="3600" dirty="0" smtClean="0"/>
              <a:t>Synen på non profit/idéburen vård</a:t>
            </a:r>
            <a:br>
              <a:rPr lang="sv-SE" sz="3600" dirty="0" smtClean="0"/>
            </a:br>
            <a:r>
              <a:rPr lang="sv-SE" sz="2000" dirty="0" err="1" smtClean="0"/>
              <a:t>-ett</a:t>
            </a:r>
            <a:r>
              <a:rPr lang="sv-SE" sz="2000" dirty="0" smtClean="0"/>
              <a:t> alternativ till kommersiell privat vård och omsorg?</a:t>
            </a:r>
            <a:r>
              <a:rPr lang="sv-SE" sz="3600" dirty="0" smtClean="0"/>
              <a:t/>
            </a:r>
            <a:br>
              <a:rPr lang="sv-SE" sz="3600" dirty="0" smtClean="0"/>
            </a:br>
            <a:r>
              <a:rPr lang="sv-SE" sz="1400" dirty="0" smtClean="0"/>
              <a:t>Bas: Samtliga</a:t>
            </a:r>
            <a:endParaRPr lang="sv-SE" sz="1400" dirty="0"/>
          </a:p>
        </p:txBody>
      </p:sp>
      <p:graphicFrame>
        <p:nvGraphicFramePr>
          <p:cNvPr id="6" name="Diagram 5"/>
          <p:cNvGraphicFramePr/>
          <p:nvPr/>
        </p:nvGraphicFramePr>
        <p:xfrm>
          <a:off x="1397000" y="1689100"/>
          <a:ext cx="6718300"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5.4: Ser du non profit/idéburen vård och omsorg främst som... ett alternativ till kommersiell privat vård och omsorg?</a:t>
            </a:r>
            <a:endParaRPr lang="sv-SE" sz="1200" dirty="0">
              <a:solidFill>
                <a:schemeClr val="tx1">
                  <a:lumMod val="65000"/>
                  <a:lumOff val="3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 10"/>
          <p:cNvGraphicFramePr>
            <a:graphicFrameLocks noGrp="1"/>
          </p:cNvGraphicFramePr>
          <p:nvPr/>
        </p:nvGraphicFramePr>
        <p:xfrm>
          <a:off x="1902142" y="2036833"/>
          <a:ext cx="5269442" cy="2412365"/>
        </p:xfrm>
        <a:graphic>
          <a:graphicData uri="http://schemas.openxmlformats.org/drawingml/2006/table">
            <a:tbl>
              <a:tblPr firstRow="1" bandRow="1">
                <a:tableStyleId>{5C22544A-7EE6-4342-B048-85BDC9FD1C3A}</a:tableStyleId>
              </a:tblPr>
              <a:tblGrid>
                <a:gridCol w="1545203"/>
                <a:gridCol w="922352"/>
                <a:gridCol w="922351"/>
                <a:gridCol w="1149286"/>
                <a:gridCol w="730250"/>
              </a:tblGrid>
              <a:tr h="370840">
                <a:tc gridSpan="5">
                  <a:txBody>
                    <a:bodyPr/>
                    <a:lstStyle/>
                    <a:p>
                      <a:pPr algn="ctr"/>
                      <a:r>
                        <a:rPr lang="sv-SE" sz="1400" dirty="0" smtClean="0"/>
                        <a:t>Uppdelning</a:t>
                      </a:r>
                      <a:r>
                        <a:rPr lang="sv-SE" sz="1400" baseline="0" dirty="0" smtClean="0"/>
                        <a:t> per politiskt block</a:t>
                      </a:r>
                      <a:endParaRPr lang="sv-S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sv-SE" sz="1400" dirty="0"/>
                    </a:p>
                  </a:txBody>
                  <a:tcPr/>
                </a:tc>
                <a:tc hMerge="1">
                  <a:txBody>
                    <a:bodyPr/>
                    <a:lstStyle/>
                    <a:p>
                      <a:endParaRPr lang="sv-SE" sz="1400"/>
                    </a:p>
                  </a:txBody>
                  <a:tcPr/>
                </a:tc>
                <a:tc hMerge="1">
                  <a:txBody>
                    <a:bodyPr/>
                    <a:lstStyle/>
                    <a:p>
                      <a:endParaRPr lang="sv-SE" sz="1400"/>
                    </a:p>
                  </a:txBody>
                  <a:tcPr/>
                </a:tc>
                <a:tc hMerge="1">
                  <a:txBody>
                    <a:bodyPr/>
                    <a:lstStyle/>
                    <a:p>
                      <a:endParaRPr lang="sv-SE" sz="1400"/>
                    </a:p>
                  </a:txBody>
                  <a:tcPr/>
                </a:tc>
              </a:tr>
              <a:tr h="370840">
                <a:tc>
                  <a:txBody>
                    <a:bodyPr/>
                    <a:lstStyle/>
                    <a:p>
                      <a:pPr algn="l" fontAlgn="t"/>
                      <a:endParaRPr lang="sv-SE" sz="1200" b="0" i="0" u="none" strike="noStrike" dirty="0">
                        <a:latin typeface="Arial"/>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ctr" fontAlgn="b"/>
                      <a:r>
                        <a:rPr lang="sv-SE" sz="1200" b="0" i="0" u="none" strike="noStrike" dirty="0">
                          <a:latin typeface="Arial"/>
                        </a:rPr>
                        <a:t>Alliansen</a:t>
                      </a:r>
                    </a:p>
                  </a:txBody>
                  <a:tcPr marL="9525" marR="9525" marT="9525" marB="0" anchor="b"/>
                </a:tc>
                <a:tc>
                  <a:txBody>
                    <a:bodyPr/>
                    <a:lstStyle/>
                    <a:p>
                      <a:pPr algn="ctr" fontAlgn="b"/>
                      <a:r>
                        <a:rPr lang="sv-SE" sz="1200" b="0" i="0" u="none" strike="noStrike" dirty="0">
                          <a:latin typeface="Arial"/>
                        </a:rPr>
                        <a:t>Rödgröna</a:t>
                      </a:r>
                    </a:p>
                  </a:txBody>
                  <a:tcPr marL="9525" marR="9525" marT="9525" marB="0" anchor="b"/>
                </a:tc>
                <a:tc>
                  <a:txBody>
                    <a:bodyPr/>
                    <a:lstStyle/>
                    <a:p>
                      <a:pPr algn="ctr" fontAlgn="b"/>
                      <a:r>
                        <a:rPr lang="sv-SE" sz="1200" b="0" i="0" u="none" strike="noStrike" dirty="0">
                          <a:latin typeface="Arial"/>
                        </a:rPr>
                        <a:t>Övriga (SD, politiska vildar, lokala)</a:t>
                      </a:r>
                    </a:p>
                  </a:txBody>
                  <a:tcPr marL="9525" marR="9525" marT="9525" marB="0" anchor="b"/>
                </a:tc>
                <a:tc>
                  <a:txBody>
                    <a:bodyPr/>
                    <a:lstStyle/>
                    <a:p>
                      <a:pPr algn="ctr" fontAlgn="b"/>
                      <a:r>
                        <a:rPr lang="sv-SE" sz="1200" b="0" i="0" u="none" strike="noStrike" dirty="0">
                          <a:latin typeface="Arial"/>
                        </a:rPr>
                        <a:t>Total</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a:latin typeface="Arial"/>
                        </a:rPr>
                        <a:t>Nej, inte alls</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14%</a:t>
                      </a:r>
                    </a:p>
                  </a:txBody>
                  <a:tcPr marL="9525" marR="9525" marT="9525" marB="0" anchor="ctr"/>
                </a:tc>
                <a:tc>
                  <a:txBody>
                    <a:bodyPr/>
                    <a:lstStyle/>
                    <a:p>
                      <a:pPr algn="ctr" fontAlgn="ctr"/>
                      <a:r>
                        <a:rPr lang="sv-SE" sz="1200" b="0" i="0" u="none" strike="noStrike">
                          <a:latin typeface="Arial"/>
                        </a:rPr>
                        <a:t>4%</a:t>
                      </a:r>
                    </a:p>
                  </a:txBody>
                  <a:tcPr marL="9525" marR="9525" marT="9525" marB="0" anchor="ctr"/>
                </a:tc>
                <a:tc>
                  <a:txBody>
                    <a:bodyPr/>
                    <a:lstStyle/>
                    <a:p>
                      <a:pPr algn="ctr" fontAlgn="ctr"/>
                      <a:r>
                        <a:rPr lang="sv-SE" sz="1200" b="0" i="0" u="none" strike="noStrike">
                          <a:latin typeface="Arial"/>
                        </a:rPr>
                        <a:t>9%</a:t>
                      </a:r>
                    </a:p>
                  </a:txBody>
                  <a:tcPr marL="9525" marR="9525" marT="9525" marB="0" anchor="ctr"/>
                </a:tc>
                <a:tc>
                  <a:txBody>
                    <a:bodyPr/>
                    <a:lstStyle/>
                    <a:p>
                      <a:pPr algn="ctr" fontAlgn="ctr"/>
                      <a:r>
                        <a:rPr lang="sv-SE" sz="1200" b="0" i="0" u="none" strike="noStrike">
                          <a:latin typeface="Arial"/>
                        </a:rPr>
                        <a:t>8%</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a:latin typeface="Arial"/>
                        </a:rPr>
                        <a:t>Ja, i vissa fall</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4%</a:t>
                      </a:r>
                    </a:p>
                  </a:txBody>
                  <a:tcPr marL="9525" marR="9525" marT="9525" marB="0" anchor="ctr"/>
                </a:tc>
                <a:tc>
                  <a:txBody>
                    <a:bodyPr/>
                    <a:lstStyle/>
                    <a:p>
                      <a:pPr algn="ctr" fontAlgn="ctr"/>
                      <a:r>
                        <a:rPr lang="sv-SE" sz="1200" b="0" i="0" u="none" strike="noStrike">
                          <a:latin typeface="Arial"/>
                        </a:rPr>
                        <a:t>22%</a:t>
                      </a:r>
                    </a:p>
                  </a:txBody>
                  <a:tcPr marL="9525" marR="9525" marT="9525" marB="0" anchor="ctr"/>
                </a:tc>
                <a:tc>
                  <a:txBody>
                    <a:bodyPr/>
                    <a:lstStyle/>
                    <a:p>
                      <a:pPr algn="ctr" fontAlgn="ctr"/>
                      <a:r>
                        <a:rPr lang="sv-SE" sz="1200" b="0" i="0" u="none" strike="noStrike">
                          <a:latin typeface="Arial"/>
                        </a:rPr>
                        <a:t>36%</a:t>
                      </a:r>
                    </a:p>
                  </a:txBody>
                  <a:tcPr marL="9525" marR="9525" marT="9525" marB="0" anchor="ctr"/>
                </a:tc>
                <a:tc>
                  <a:txBody>
                    <a:bodyPr/>
                    <a:lstStyle/>
                    <a:p>
                      <a:pPr algn="ctr" fontAlgn="ctr"/>
                      <a:r>
                        <a:rPr lang="sv-SE" sz="1200" b="0" i="0" u="none" strike="noStrike">
                          <a:latin typeface="Arial"/>
                        </a:rPr>
                        <a:t>18%</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a:latin typeface="Arial"/>
                        </a:rPr>
                        <a:t>Ja, i det flesta fall</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57%</a:t>
                      </a:r>
                    </a:p>
                  </a:txBody>
                  <a:tcPr marL="9525" marR="9525" marT="9525" marB="0" anchor="ctr"/>
                </a:tc>
                <a:tc>
                  <a:txBody>
                    <a:bodyPr/>
                    <a:lstStyle/>
                    <a:p>
                      <a:pPr algn="ctr" fontAlgn="ctr"/>
                      <a:r>
                        <a:rPr lang="sv-SE" sz="1200" b="0" i="0" u="none" strike="noStrike">
                          <a:latin typeface="Arial"/>
                        </a:rPr>
                        <a:t>59%</a:t>
                      </a:r>
                    </a:p>
                  </a:txBody>
                  <a:tcPr marL="9525" marR="9525" marT="9525" marB="0" anchor="ctr"/>
                </a:tc>
                <a:tc>
                  <a:txBody>
                    <a:bodyPr/>
                    <a:lstStyle/>
                    <a:p>
                      <a:pPr algn="ctr" fontAlgn="ctr"/>
                      <a:r>
                        <a:rPr lang="sv-SE" sz="1200" b="0" i="0" u="none" strike="noStrike">
                          <a:latin typeface="Arial"/>
                        </a:rPr>
                        <a:t>18%</a:t>
                      </a:r>
                    </a:p>
                  </a:txBody>
                  <a:tcPr marL="9525" marR="9525" marT="9525" marB="0" anchor="ctr"/>
                </a:tc>
                <a:tc>
                  <a:txBody>
                    <a:bodyPr/>
                    <a:lstStyle/>
                    <a:p>
                      <a:pPr algn="ctr" fontAlgn="ctr"/>
                      <a:r>
                        <a:rPr lang="sv-SE" sz="1200" b="0" i="0" u="none" strike="noStrike">
                          <a:latin typeface="Arial"/>
                        </a:rPr>
                        <a:t>53%</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a:latin typeface="Arial"/>
                        </a:rPr>
                        <a:t>Ej svar</a:t>
                      </a:r>
                    </a:p>
                  </a:txBody>
                  <a:tcPr marL="72000"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a:latin typeface="Arial"/>
                        </a:rPr>
                        <a:t>25%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15%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a:latin typeface="Arial"/>
                        </a:rPr>
                        <a:t>37%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21%</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textruta 4"/>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5.4: Ser du non profit/idéburen vård och omsorg främst som... ett alternativ till kommersiell privat vård och omsorg?</a:t>
            </a:r>
            <a:endParaRPr lang="sv-SE" sz="1200" dirty="0">
              <a:solidFill>
                <a:schemeClr val="tx1">
                  <a:lumMod val="65000"/>
                  <a:lumOff val="35000"/>
                </a:schemeClr>
              </a:solidFill>
            </a:endParaRPr>
          </a:p>
        </p:txBody>
      </p:sp>
      <p:sp>
        <p:nvSpPr>
          <p:cNvPr id="7" name="Rubrik 2"/>
          <p:cNvSpPr>
            <a:spLocks noGrp="1"/>
          </p:cNvSpPr>
          <p:nvPr>
            <p:ph type="title"/>
          </p:nvPr>
        </p:nvSpPr>
        <p:spPr>
          <a:xfrm>
            <a:off x="0" y="274638"/>
            <a:ext cx="9144000" cy="1143000"/>
          </a:xfrm>
        </p:spPr>
        <p:txBody>
          <a:bodyPr>
            <a:normAutofit fontScale="90000"/>
          </a:bodyPr>
          <a:lstStyle/>
          <a:p>
            <a:r>
              <a:rPr lang="sv-SE" sz="3600" dirty="0" smtClean="0"/>
              <a:t>Synen på non profit/idéburen vård</a:t>
            </a:r>
            <a:br>
              <a:rPr lang="sv-SE" sz="3600" dirty="0" smtClean="0"/>
            </a:br>
            <a:r>
              <a:rPr lang="sv-SE" sz="2000" dirty="0" err="1" smtClean="0"/>
              <a:t>-ett</a:t>
            </a:r>
            <a:r>
              <a:rPr lang="sv-SE" sz="2000" dirty="0" smtClean="0"/>
              <a:t> alternativ till kommersiell privat vård och omsorg?</a:t>
            </a:r>
            <a:r>
              <a:rPr lang="sv-SE" sz="3600" dirty="0" smtClean="0"/>
              <a:t/>
            </a:r>
            <a:br>
              <a:rPr lang="sv-SE" sz="3600" dirty="0" smtClean="0"/>
            </a:br>
            <a:r>
              <a:rPr lang="sv-SE" sz="1400" dirty="0" smtClean="0"/>
              <a:t>Bas: Samtliga</a:t>
            </a:r>
            <a:endParaRPr lang="sv-SE"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0" y="274638"/>
            <a:ext cx="9144000" cy="1143000"/>
          </a:xfrm>
        </p:spPr>
        <p:txBody>
          <a:bodyPr>
            <a:normAutofit/>
          </a:bodyPr>
          <a:lstStyle/>
          <a:p>
            <a:r>
              <a:rPr lang="sv-SE" sz="3600" dirty="0" smtClean="0"/>
              <a:t>Attityden till mer non profit/idéburen vård</a:t>
            </a:r>
            <a:br>
              <a:rPr lang="sv-SE" sz="3600" dirty="0" smtClean="0"/>
            </a:br>
            <a:r>
              <a:rPr lang="sv-SE" sz="1400" dirty="0" smtClean="0"/>
              <a:t>Bas: Samtliga</a:t>
            </a:r>
            <a:endParaRPr lang="sv-SE" sz="1400" dirty="0"/>
          </a:p>
        </p:txBody>
      </p:sp>
      <p:graphicFrame>
        <p:nvGraphicFramePr>
          <p:cNvPr id="6" name="Diagram 5"/>
          <p:cNvGraphicFramePr/>
          <p:nvPr/>
        </p:nvGraphicFramePr>
        <p:xfrm>
          <a:off x="1397000" y="1689100"/>
          <a:ext cx="6718300"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6.1: Är du positiv till mer vård och omsorg från non profit/idéburna aktörer i Göteborgsregionen?</a:t>
            </a:r>
            <a:endParaRPr lang="sv-SE" sz="1200" dirty="0">
              <a:solidFill>
                <a:schemeClr val="tx1">
                  <a:lumMod val="65000"/>
                  <a:lumOff val="3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 10"/>
          <p:cNvGraphicFramePr>
            <a:graphicFrameLocks noGrp="1"/>
          </p:cNvGraphicFramePr>
          <p:nvPr/>
        </p:nvGraphicFramePr>
        <p:xfrm>
          <a:off x="1902142" y="2036833"/>
          <a:ext cx="5269442" cy="2412365"/>
        </p:xfrm>
        <a:graphic>
          <a:graphicData uri="http://schemas.openxmlformats.org/drawingml/2006/table">
            <a:tbl>
              <a:tblPr firstRow="1" bandRow="1">
                <a:tableStyleId>{5C22544A-7EE6-4342-B048-85BDC9FD1C3A}</a:tableStyleId>
              </a:tblPr>
              <a:tblGrid>
                <a:gridCol w="1545203"/>
                <a:gridCol w="922352"/>
                <a:gridCol w="922351"/>
                <a:gridCol w="1149286"/>
                <a:gridCol w="730250"/>
              </a:tblGrid>
              <a:tr h="370840">
                <a:tc gridSpan="5">
                  <a:txBody>
                    <a:bodyPr/>
                    <a:lstStyle/>
                    <a:p>
                      <a:pPr algn="ctr"/>
                      <a:r>
                        <a:rPr lang="sv-SE" sz="1400" dirty="0" smtClean="0"/>
                        <a:t>Uppdelning</a:t>
                      </a:r>
                      <a:r>
                        <a:rPr lang="sv-SE" sz="1400" baseline="0" dirty="0" smtClean="0"/>
                        <a:t> per politiskt block</a:t>
                      </a:r>
                      <a:endParaRPr lang="sv-S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sv-SE" sz="1400" dirty="0"/>
                    </a:p>
                  </a:txBody>
                  <a:tcPr/>
                </a:tc>
                <a:tc hMerge="1">
                  <a:txBody>
                    <a:bodyPr/>
                    <a:lstStyle/>
                    <a:p>
                      <a:endParaRPr lang="sv-SE" sz="1400"/>
                    </a:p>
                  </a:txBody>
                  <a:tcPr/>
                </a:tc>
                <a:tc hMerge="1">
                  <a:txBody>
                    <a:bodyPr/>
                    <a:lstStyle/>
                    <a:p>
                      <a:endParaRPr lang="sv-SE" sz="1400"/>
                    </a:p>
                  </a:txBody>
                  <a:tcPr/>
                </a:tc>
                <a:tc hMerge="1">
                  <a:txBody>
                    <a:bodyPr/>
                    <a:lstStyle/>
                    <a:p>
                      <a:endParaRPr lang="sv-SE" sz="1400"/>
                    </a:p>
                  </a:txBody>
                  <a:tcPr/>
                </a:tc>
              </a:tr>
              <a:tr h="370840">
                <a:tc>
                  <a:txBody>
                    <a:bodyPr/>
                    <a:lstStyle/>
                    <a:p>
                      <a:pPr algn="l" fontAlgn="t"/>
                      <a:endParaRPr lang="sv-SE" sz="1200" b="0" i="0" u="none" strike="noStrike" dirty="0">
                        <a:latin typeface="Arial"/>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ctr" fontAlgn="b"/>
                      <a:r>
                        <a:rPr lang="sv-SE" sz="1200" b="0" i="0" u="none" strike="noStrike" dirty="0">
                          <a:latin typeface="Arial"/>
                        </a:rPr>
                        <a:t>Alliansen</a:t>
                      </a:r>
                    </a:p>
                  </a:txBody>
                  <a:tcPr marL="9525" marR="9525" marT="9525" marB="0" anchor="b"/>
                </a:tc>
                <a:tc>
                  <a:txBody>
                    <a:bodyPr/>
                    <a:lstStyle/>
                    <a:p>
                      <a:pPr algn="ctr" fontAlgn="b"/>
                      <a:r>
                        <a:rPr lang="sv-SE" sz="1200" b="0" i="0" u="none" strike="noStrike" dirty="0">
                          <a:latin typeface="Arial"/>
                        </a:rPr>
                        <a:t>Rödgröna</a:t>
                      </a:r>
                    </a:p>
                  </a:txBody>
                  <a:tcPr marL="9525" marR="9525" marT="9525" marB="0" anchor="b"/>
                </a:tc>
                <a:tc>
                  <a:txBody>
                    <a:bodyPr/>
                    <a:lstStyle/>
                    <a:p>
                      <a:pPr algn="ctr" fontAlgn="b"/>
                      <a:r>
                        <a:rPr lang="sv-SE" sz="1200" b="0" i="0" u="none" strike="noStrike" dirty="0">
                          <a:latin typeface="Arial"/>
                        </a:rPr>
                        <a:t>Övriga (SD, politiska vildar, lokala)</a:t>
                      </a:r>
                    </a:p>
                  </a:txBody>
                  <a:tcPr marL="9525" marR="9525" marT="9525" marB="0" anchor="b"/>
                </a:tc>
                <a:tc>
                  <a:txBody>
                    <a:bodyPr/>
                    <a:lstStyle/>
                    <a:p>
                      <a:pPr algn="ctr" fontAlgn="b"/>
                      <a:r>
                        <a:rPr lang="sv-SE" sz="1200" b="0" i="0" u="none" strike="noStrike" dirty="0">
                          <a:latin typeface="Arial"/>
                        </a:rPr>
                        <a:t>Total</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Nej</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7%</a:t>
                      </a:r>
                    </a:p>
                  </a:txBody>
                  <a:tcPr marL="9525" marR="9525" marT="9525" marB="0" anchor="ctr"/>
                </a:tc>
                <a:tc>
                  <a:txBody>
                    <a:bodyPr/>
                    <a:lstStyle/>
                    <a:p>
                      <a:pPr algn="ctr" fontAlgn="ctr"/>
                      <a:r>
                        <a:rPr lang="sv-SE" sz="1200" b="0" i="0" u="none" strike="noStrike">
                          <a:latin typeface="Arial"/>
                        </a:rPr>
                        <a:t>17%</a:t>
                      </a:r>
                    </a:p>
                  </a:txBody>
                  <a:tcPr marL="9525" marR="9525" marT="9525" marB="0" anchor="ctr"/>
                </a:tc>
                <a:tc>
                  <a:txBody>
                    <a:bodyPr/>
                    <a:lstStyle/>
                    <a:p>
                      <a:pPr algn="ctr" fontAlgn="ctr"/>
                      <a:r>
                        <a:rPr lang="sv-SE" sz="1200" b="0" i="0" u="none" strike="noStrike">
                          <a:latin typeface="Arial"/>
                        </a:rPr>
                        <a:t>18%</a:t>
                      </a:r>
                    </a:p>
                  </a:txBody>
                  <a:tcPr marL="9525" marR="9525" marT="9525" marB="0" anchor="ctr"/>
                </a:tc>
                <a:tc>
                  <a:txBody>
                    <a:bodyPr/>
                    <a:lstStyle/>
                    <a:p>
                      <a:pPr algn="ctr" fontAlgn="ctr"/>
                      <a:r>
                        <a:rPr lang="sv-SE" sz="1200" b="0" i="0" u="none" strike="noStrike">
                          <a:latin typeface="Arial"/>
                        </a:rPr>
                        <a:t>14%</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Ja, kanske</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14%</a:t>
                      </a:r>
                    </a:p>
                  </a:txBody>
                  <a:tcPr marL="9525" marR="9525" marT="9525" marB="0" anchor="ctr"/>
                </a:tc>
                <a:tc>
                  <a:txBody>
                    <a:bodyPr/>
                    <a:lstStyle/>
                    <a:p>
                      <a:pPr algn="ctr" fontAlgn="ctr"/>
                      <a:r>
                        <a:rPr lang="sv-SE" sz="1200" b="0" i="0" u="none" strike="noStrike">
                          <a:latin typeface="Arial"/>
                        </a:rPr>
                        <a:t>30%</a:t>
                      </a:r>
                    </a:p>
                  </a:txBody>
                  <a:tcPr marL="9525" marR="9525" marT="9525" marB="0" anchor="ctr"/>
                </a:tc>
                <a:tc>
                  <a:txBody>
                    <a:bodyPr/>
                    <a:lstStyle/>
                    <a:p>
                      <a:pPr algn="ctr" fontAlgn="ctr"/>
                      <a:r>
                        <a:rPr lang="sv-SE" sz="1200" b="0" i="0" u="none" strike="noStrike">
                          <a:latin typeface="Arial"/>
                        </a:rPr>
                        <a:t>9%</a:t>
                      </a:r>
                    </a:p>
                  </a:txBody>
                  <a:tcPr marL="9525" marR="9525" marT="9525" marB="0" anchor="ctr"/>
                </a:tc>
                <a:tc>
                  <a:txBody>
                    <a:bodyPr/>
                    <a:lstStyle/>
                    <a:p>
                      <a:pPr algn="ctr" fontAlgn="ctr"/>
                      <a:r>
                        <a:rPr lang="sv-SE" sz="1200" b="0" i="0" u="none" strike="noStrike">
                          <a:latin typeface="Arial"/>
                        </a:rPr>
                        <a:t>22%</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Ja</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61%</a:t>
                      </a:r>
                    </a:p>
                  </a:txBody>
                  <a:tcPr marL="9525" marR="9525" marT="9525" marB="0" anchor="ctr"/>
                </a:tc>
                <a:tc>
                  <a:txBody>
                    <a:bodyPr/>
                    <a:lstStyle/>
                    <a:p>
                      <a:pPr algn="ctr" fontAlgn="ctr"/>
                      <a:r>
                        <a:rPr lang="sv-SE" sz="1200" b="0" i="0" u="none" strike="noStrike">
                          <a:latin typeface="Arial"/>
                        </a:rPr>
                        <a:t>39%</a:t>
                      </a:r>
                    </a:p>
                  </a:txBody>
                  <a:tcPr marL="9525" marR="9525" marT="9525" marB="0" anchor="ctr"/>
                </a:tc>
                <a:tc>
                  <a:txBody>
                    <a:bodyPr/>
                    <a:lstStyle/>
                    <a:p>
                      <a:pPr algn="ctr" fontAlgn="ctr"/>
                      <a:r>
                        <a:rPr lang="sv-SE" sz="1200" b="0" i="0" u="none" strike="noStrike" dirty="0">
                          <a:latin typeface="Arial"/>
                        </a:rPr>
                        <a:t>27%</a:t>
                      </a:r>
                    </a:p>
                  </a:txBody>
                  <a:tcPr marL="9525" marR="9525" marT="9525" marB="0" anchor="ctr"/>
                </a:tc>
                <a:tc>
                  <a:txBody>
                    <a:bodyPr/>
                    <a:lstStyle/>
                    <a:p>
                      <a:pPr algn="ctr" fontAlgn="ctr"/>
                      <a:r>
                        <a:rPr lang="sv-SE" sz="1200" b="0" i="0" u="none" strike="noStrike" dirty="0">
                          <a:latin typeface="Arial"/>
                        </a:rPr>
                        <a:t>45%</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Vet ej</a:t>
                      </a:r>
                    </a:p>
                  </a:txBody>
                  <a:tcPr marL="72000"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a:latin typeface="Arial"/>
                        </a:rPr>
                        <a:t>18%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a:latin typeface="Arial"/>
                        </a:rPr>
                        <a:t>46%</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19%</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textruta 5"/>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6.1: Är du positiv till mer vård och omsorg från non profit/idéburna aktörer i Göteborgsregionen?</a:t>
            </a:r>
            <a:endParaRPr lang="sv-SE" sz="1200" dirty="0">
              <a:solidFill>
                <a:schemeClr val="tx1">
                  <a:lumMod val="65000"/>
                  <a:lumOff val="35000"/>
                </a:schemeClr>
              </a:solidFill>
            </a:endParaRPr>
          </a:p>
        </p:txBody>
      </p:sp>
      <p:sp>
        <p:nvSpPr>
          <p:cNvPr id="9" name="Rubrik 2"/>
          <p:cNvSpPr>
            <a:spLocks noGrp="1"/>
          </p:cNvSpPr>
          <p:nvPr>
            <p:ph type="title"/>
          </p:nvPr>
        </p:nvSpPr>
        <p:spPr>
          <a:xfrm>
            <a:off x="0" y="274638"/>
            <a:ext cx="9144000" cy="1143000"/>
          </a:xfrm>
        </p:spPr>
        <p:txBody>
          <a:bodyPr>
            <a:normAutofit/>
          </a:bodyPr>
          <a:lstStyle/>
          <a:p>
            <a:r>
              <a:rPr lang="sv-SE" sz="3600" dirty="0" smtClean="0"/>
              <a:t>Attityden till mer non profit/idéburen vård</a:t>
            </a:r>
            <a:br>
              <a:rPr lang="sv-SE" sz="3600" dirty="0" smtClean="0"/>
            </a:br>
            <a:r>
              <a:rPr lang="sv-SE" sz="1400" dirty="0" smtClean="0"/>
              <a:t>Bas: Samtliga</a:t>
            </a:r>
            <a:endParaRPr lang="sv-SE"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0" y="274638"/>
            <a:ext cx="9144000" cy="1143000"/>
          </a:xfrm>
        </p:spPr>
        <p:txBody>
          <a:bodyPr>
            <a:normAutofit/>
          </a:bodyPr>
          <a:lstStyle/>
          <a:p>
            <a:r>
              <a:rPr lang="sv-SE" sz="3600" dirty="0" smtClean="0"/>
              <a:t>Skulle mer information påverka?</a:t>
            </a:r>
            <a:br>
              <a:rPr lang="sv-SE" sz="3600" dirty="0" smtClean="0"/>
            </a:br>
            <a:r>
              <a:rPr lang="sv-SE" sz="1400" dirty="0" smtClean="0"/>
              <a:t>Bas: De som är negativa till mer non profit/idéburen vård</a:t>
            </a:r>
            <a:endParaRPr lang="sv-SE" sz="1400" dirty="0"/>
          </a:p>
        </p:txBody>
      </p:sp>
      <p:graphicFrame>
        <p:nvGraphicFramePr>
          <p:cNvPr id="6" name="Diagram 5"/>
          <p:cNvGraphicFramePr/>
          <p:nvPr/>
        </p:nvGraphicFramePr>
        <p:xfrm>
          <a:off x="1397000" y="1689100"/>
          <a:ext cx="6718300"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6.2: Skulle mer information eller ny information kunna påverka din inställning till non profit/idéburen vård?</a:t>
            </a:r>
            <a:endParaRPr lang="sv-SE" sz="1200" dirty="0">
              <a:solidFill>
                <a:schemeClr val="tx1">
                  <a:lumMod val="65000"/>
                  <a:lumOff val="3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 10"/>
          <p:cNvGraphicFramePr>
            <a:graphicFrameLocks noGrp="1"/>
          </p:cNvGraphicFramePr>
          <p:nvPr/>
        </p:nvGraphicFramePr>
        <p:xfrm>
          <a:off x="1902142" y="2036833"/>
          <a:ext cx="5269442" cy="2412365"/>
        </p:xfrm>
        <a:graphic>
          <a:graphicData uri="http://schemas.openxmlformats.org/drawingml/2006/table">
            <a:tbl>
              <a:tblPr firstRow="1" bandRow="1">
                <a:tableStyleId>{5C22544A-7EE6-4342-B048-85BDC9FD1C3A}</a:tableStyleId>
              </a:tblPr>
              <a:tblGrid>
                <a:gridCol w="1545203"/>
                <a:gridCol w="922352"/>
                <a:gridCol w="922351"/>
                <a:gridCol w="1149286"/>
                <a:gridCol w="730250"/>
              </a:tblGrid>
              <a:tr h="370840">
                <a:tc gridSpan="5">
                  <a:txBody>
                    <a:bodyPr/>
                    <a:lstStyle/>
                    <a:p>
                      <a:pPr algn="ctr"/>
                      <a:r>
                        <a:rPr lang="sv-SE" sz="1400" dirty="0" smtClean="0"/>
                        <a:t>Uppdelning</a:t>
                      </a:r>
                      <a:r>
                        <a:rPr lang="sv-SE" sz="1400" baseline="0" dirty="0" smtClean="0"/>
                        <a:t> per politiskt block</a:t>
                      </a:r>
                      <a:endParaRPr lang="sv-S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sv-SE" sz="1400" dirty="0"/>
                    </a:p>
                  </a:txBody>
                  <a:tcPr/>
                </a:tc>
                <a:tc hMerge="1">
                  <a:txBody>
                    <a:bodyPr/>
                    <a:lstStyle/>
                    <a:p>
                      <a:endParaRPr lang="sv-SE" sz="1400"/>
                    </a:p>
                  </a:txBody>
                  <a:tcPr/>
                </a:tc>
                <a:tc hMerge="1">
                  <a:txBody>
                    <a:bodyPr/>
                    <a:lstStyle/>
                    <a:p>
                      <a:endParaRPr lang="sv-SE" sz="1400"/>
                    </a:p>
                  </a:txBody>
                  <a:tcPr/>
                </a:tc>
                <a:tc hMerge="1">
                  <a:txBody>
                    <a:bodyPr/>
                    <a:lstStyle/>
                    <a:p>
                      <a:endParaRPr lang="sv-SE" sz="1400"/>
                    </a:p>
                  </a:txBody>
                  <a:tcPr/>
                </a:tc>
              </a:tr>
              <a:tr h="370840">
                <a:tc>
                  <a:txBody>
                    <a:bodyPr/>
                    <a:lstStyle/>
                    <a:p>
                      <a:pPr algn="l" fontAlgn="t"/>
                      <a:endParaRPr lang="sv-SE" sz="1200" b="0" i="0" u="none" strike="noStrike" dirty="0">
                        <a:latin typeface="Arial"/>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ctr" fontAlgn="b"/>
                      <a:r>
                        <a:rPr lang="sv-SE" sz="1200" b="0" i="0" u="none" strike="noStrike" dirty="0">
                          <a:latin typeface="Arial"/>
                        </a:rPr>
                        <a:t>Alliansen</a:t>
                      </a:r>
                    </a:p>
                  </a:txBody>
                  <a:tcPr marL="9525" marR="9525" marT="9525" marB="0" anchor="b"/>
                </a:tc>
                <a:tc>
                  <a:txBody>
                    <a:bodyPr/>
                    <a:lstStyle/>
                    <a:p>
                      <a:pPr algn="ctr" fontAlgn="b"/>
                      <a:r>
                        <a:rPr lang="sv-SE" sz="1200" b="0" i="0" u="none" strike="noStrike" dirty="0">
                          <a:latin typeface="Arial"/>
                        </a:rPr>
                        <a:t>Rödgröna</a:t>
                      </a:r>
                    </a:p>
                  </a:txBody>
                  <a:tcPr marL="9525" marR="9525" marT="9525" marB="0" anchor="b"/>
                </a:tc>
                <a:tc>
                  <a:txBody>
                    <a:bodyPr/>
                    <a:lstStyle/>
                    <a:p>
                      <a:pPr algn="ctr" fontAlgn="b"/>
                      <a:r>
                        <a:rPr lang="sv-SE" sz="1200" b="0" i="0" u="none" strike="noStrike" dirty="0">
                          <a:latin typeface="Arial"/>
                        </a:rPr>
                        <a:t>Övriga (SD, politiska vildar, lokala)</a:t>
                      </a:r>
                    </a:p>
                  </a:txBody>
                  <a:tcPr marL="9525" marR="9525" marT="9525" marB="0" anchor="b"/>
                </a:tc>
                <a:tc>
                  <a:txBody>
                    <a:bodyPr/>
                    <a:lstStyle/>
                    <a:p>
                      <a:pPr algn="ctr" fontAlgn="b"/>
                      <a:r>
                        <a:rPr lang="sv-SE" sz="1200" b="0" i="0" u="none" strike="noStrike" dirty="0">
                          <a:latin typeface="Arial"/>
                        </a:rPr>
                        <a:t>Total</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Nej</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a:latin typeface="Arial"/>
                        </a:rPr>
                        <a:t>75%</a:t>
                      </a:r>
                    </a:p>
                  </a:txBody>
                  <a:tcPr marL="9525" marR="9525" marT="9525" marB="0" anchor="ctr"/>
                </a:tc>
                <a:tc>
                  <a:txBody>
                    <a:bodyPr/>
                    <a:lstStyle/>
                    <a:p>
                      <a:pPr algn="ctr" fontAlgn="ctr"/>
                      <a:r>
                        <a:rPr lang="sv-SE" sz="1200" b="0" i="0" u="none" strike="noStrike">
                          <a:latin typeface="Arial"/>
                        </a:rPr>
                        <a:t>50%</a:t>
                      </a:r>
                    </a:p>
                  </a:txBody>
                  <a:tcPr marL="9525" marR="9525" marT="9525" marB="0" anchor="ctr"/>
                </a:tc>
                <a:tc>
                  <a:txBody>
                    <a:bodyPr/>
                    <a:lstStyle/>
                    <a:p>
                      <a:pPr algn="ctr" fontAlgn="ctr"/>
                      <a:r>
                        <a:rPr lang="sv-SE" sz="1200" b="0" i="0" u="none" strike="noStrike">
                          <a:latin typeface="Arial"/>
                        </a:rPr>
                        <a:t>59%</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Ja, kanske</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50%</a:t>
                      </a:r>
                    </a:p>
                  </a:txBody>
                  <a:tcPr marL="9525" marR="9525" marT="9525" marB="0" anchor="ctr"/>
                </a:tc>
                <a:tc>
                  <a:txBody>
                    <a:bodyPr/>
                    <a:lstStyle/>
                    <a:p>
                      <a:pPr algn="ctr" fontAlgn="ctr"/>
                      <a:r>
                        <a:rPr lang="sv-SE" sz="1200" b="0" i="0" u="none" strike="noStrike">
                          <a:latin typeface="Arial"/>
                        </a:rPr>
                        <a:t>25%</a:t>
                      </a:r>
                    </a:p>
                  </a:txBody>
                  <a:tcPr marL="9525" marR="9525" marT="9525" marB="0" anchor="ctr"/>
                </a:tc>
                <a:tc>
                  <a:txBody>
                    <a:bodyPr/>
                    <a:lstStyle/>
                    <a:p>
                      <a:pPr algn="ctr" fontAlgn="ctr"/>
                      <a:r>
                        <a:rPr lang="sv-SE" sz="1200" b="0" i="0" u="none" strike="noStrike">
                          <a:latin typeface="Arial"/>
                        </a:rPr>
                        <a:t>50%</a:t>
                      </a:r>
                    </a:p>
                  </a:txBody>
                  <a:tcPr marL="9525" marR="9525" marT="9525" marB="0" anchor="ctr"/>
                </a:tc>
                <a:tc>
                  <a:txBody>
                    <a:bodyPr/>
                    <a:lstStyle/>
                    <a:p>
                      <a:pPr algn="ctr" fontAlgn="ctr"/>
                      <a:r>
                        <a:rPr lang="sv-SE" sz="1200" b="0" i="0" u="none" strike="noStrike">
                          <a:latin typeface="Arial"/>
                        </a:rPr>
                        <a:t>33%</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Ja</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50%</a:t>
                      </a:r>
                    </a:p>
                  </a:txBody>
                  <a:tcPr marL="9525" marR="9525" marT="9525" marB="0" anchor="ct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a:latin typeface="Arial"/>
                        </a:rPr>
                        <a:t>8%</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Vet ej</a:t>
                      </a:r>
                    </a:p>
                  </a:txBody>
                  <a:tcPr marL="72000"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a:latin typeface="Arial"/>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a:latin typeface="Arial"/>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0%</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textruta 4"/>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6.2: Skulle mer information eller ny information kunna påverka din inställning till non profit/idéburen vård?</a:t>
            </a:r>
            <a:endParaRPr lang="sv-SE" sz="1200" dirty="0">
              <a:solidFill>
                <a:schemeClr val="tx1">
                  <a:lumMod val="65000"/>
                  <a:lumOff val="35000"/>
                </a:schemeClr>
              </a:solidFill>
            </a:endParaRPr>
          </a:p>
        </p:txBody>
      </p:sp>
      <p:sp>
        <p:nvSpPr>
          <p:cNvPr id="8" name="Rubrik 2"/>
          <p:cNvSpPr>
            <a:spLocks noGrp="1"/>
          </p:cNvSpPr>
          <p:nvPr>
            <p:ph type="title"/>
          </p:nvPr>
        </p:nvSpPr>
        <p:spPr>
          <a:xfrm>
            <a:off x="0" y="274638"/>
            <a:ext cx="9144000" cy="1143000"/>
          </a:xfrm>
        </p:spPr>
        <p:txBody>
          <a:bodyPr>
            <a:normAutofit/>
          </a:bodyPr>
          <a:lstStyle/>
          <a:p>
            <a:r>
              <a:rPr lang="sv-SE" sz="3600" dirty="0" smtClean="0"/>
              <a:t>Skulle mer information påverka?</a:t>
            </a:r>
            <a:br>
              <a:rPr lang="sv-SE" sz="3600" dirty="0" smtClean="0"/>
            </a:br>
            <a:r>
              <a:rPr lang="sv-SE" sz="1400" dirty="0" smtClean="0"/>
              <a:t>Bas: De som är negativa till mer non profit/idéburen vård</a:t>
            </a:r>
            <a:endParaRPr lang="sv-SE"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2"/>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sv-S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Platshållare för text 3"/>
          <p:cNvSpPr>
            <a:spLocks noGrp="1"/>
          </p:cNvSpPr>
          <p:nvPr>
            <p:ph type="body" sz="quarter" idx="3"/>
          </p:nvPr>
        </p:nvSpPr>
        <p:spPr>
          <a:xfrm>
            <a:off x="685799" y="1884351"/>
            <a:ext cx="7770283" cy="1216555"/>
          </a:xfrm>
        </p:spPr>
        <p:txBody>
          <a:bodyPr anchor="t">
            <a:normAutofit/>
          </a:bodyPr>
          <a:lstStyle/>
          <a:p>
            <a:pPr algn="ctr">
              <a:spcAft>
                <a:spcPts val="1200"/>
              </a:spcAft>
            </a:pPr>
            <a:r>
              <a:rPr lang="sv-SE" sz="1200" dirty="0" smtClean="0">
                <a:solidFill>
                  <a:srgbClr val="000000"/>
                </a:solidFill>
              </a:rPr>
              <a:t>Ansvariga för undersökningen är:</a:t>
            </a:r>
          </a:p>
          <a:p>
            <a:pPr algn="ctr">
              <a:spcAft>
                <a:spcPts val="1200"/>
              </a:spcAft>
            </a:pPr>
            <a:r>
              <a:rPr lang="sv-SE" sz="1000" b="0" dirty="0" smtClean="0">
                <a:solidFill>
                  <a:srgbClr val="000000"/>
                </a:solidFill>
              </a:rPr>
              <a:t>Projektledare: Lars Lindqvist</a:t>
            </a:r>
          </a:p>
          <a:p>
            <a:pPr algn="ctr">
              <a:spcAft>
                <a:spcPts val="1200"/>
              </a:spcAft>
            </a:pPr>
            <a:r>
              <a:rPr lang="sv-SE" sz="1000" b="0" dirty="0" smtClean="0">
                <a:solidFill>
                  <a:srgbClr val="000000"/>
                </a:solidFill>
              </a:rPr>
              <a:t>Projektassistent: Marcus Kvist</a:t>
            </a:r>
          </a:p>
          <a:p>
            <a:pPr algn="ctr"/>
            <a:endParaRPr lang="sv-SE" sz="1000" dirty="0"/>
          </a:p>
        </p:txBody>
      </p:sp>
      <p:pic>
        <p:nvPicPr>
          <p:cNvPr id="7" name="Bildobjekt 6" descr="nu300dpi.jpg"/>
          <p:cNvPicPr>
            <a:picLocks noChangeAspect="1"/>
          </p:cNvPicPr>
          <p:nvPr/>
        </p:nvPicPr>
        <p:blipFill>
          <a:blip r:embed="rId3"/>
          <a:stretch>
            <a:fillRect/>
          </a:stretch>
        </p:blipFill>
        <p:spPr>
          <a:xfrm>
            <a:off x="3977142" y="4602065"/>
            <a:ext cx="1303951" cy="1207414"/>
          </a:xfrm>
          <a:prstGeom prst="rect">
            <a:avLst/>
          </a:prstGeom>
        </p:spPr>
      </p:pic>
      <p:sp>
        <p:nvSpPr>
          <p:cNvPr id="8" name="textruta 7"/>
          <p:cNvSpPr txBox="1"/>
          <p:nvPr/>
        </p:nvSpPr>
        <p:spPr>
          <a:xfrm>
            <a:off x="3977142" y="6085416"/>
            <a:ext cx="1176941" cy="772583"/>
          </a:xfrm>
          <a:prstGeom prst="rect">
            <a:avLst/>
          </a:prstGeom>
          <a:solidFill>
            <a:schemeClr val="bg1"/>
          </a:solidFill>
          <a:ln>
            <a:noFill/>
          </a:ln>
        </p:spPr>
        <p:txBody>
          <a:bodyPr wrap="square" rtlCol="0">
            <a:spAutoFit/>
          </a:bodyPr>
          <a:lstStyle/>
          <a:p>
            <a:endParaRPr lang="sv-SE" dirty="0"/>
          </a:p>
        </p:txBody>
      </p:sp>
      <p:sp>
        <p:nvSpPr>
          <p:cNvPr id="5" name="Rectangle 10"/>
          <p:cNvSpPr>
            <a:spLocks noChangeArrowheads="1"/>
          </p:cNvSpPr>
          <p:nvPr/>
        </p:nvSpPr>
        <p:spPr bwMode="auto">
          <a:xfrm>
            <a:off x="2112432" y="5671900"/>
            <a:ext cx="4953000" cy="646331"/>
          </a:xfrm>
          <a:prstGeom prst="rect">
            <a:avLst/>
          </a:prstGeom>
          <a:noFill/>
          <a:ln w="12700">
            <a:noFill/>
            <a:miter lim="800000"/>
            <a:headEnd/>
            <a:tailEnd/>
          </a:ln>
          <a:effectLst/>
        </p:spPr>
        <p:txBody>
          <a:bodyPr>
            <a:prstTxWarp prst="textNoShape">
              <a:avLst/>
            </a:prstTxWarp>
            <a:spAutoFit/>
          </a:bodyPr>
          <a:lstStyle/>
          <a:p>
            <a:pPr algn="ctr"/>
            <a:r>
              <a:rPr lang="sv-SE" sz="1200" b="0" dirty="0" smtClean="0">
                <a:solidFill>
                  <a:schemeClr val="tx2"/>
                </a:solidFill>
                <a:latin typeface="Arial" pitchFamily="30" charset="0"/>
              </a:rPr>
              <a:t/>
            </a:r>
            <a:br>
              <a:rPr lang="sv-SE" sz="1200" b="0" dirty="0" smtClean="0">
                <a:solidFill>
                  <a:schemeClr val="tx2"/>
                </a:solidFill>
                <a:latin typeface="Arial" pitchFamily="30" charset="0"/>
              </a:rPr>
            </a:br>
            <a:r>
              <a:rPr lang="sv-SE" sz="1200" b="0" dirty="0">
                <a:solidFill>
                  <a:schemeClr val="tx2"/>
                </a:solidFill>
                <a:latin typeface="Arial" pitchFamily="30" charset="0"/>
              </a:rPr>
              <a:t>Slottsgatan 14, 553 22 Jönköping</a:t>
            </a:r>
            <a:br>
              <a:rPr lang="sv-SE" sz="1200" b="0" dirty="0">
                <a:solidFill>
                  <a:schemeClr val="tx2"/>
                </a:solidFill>
                <a:latin typeface="Arial" pitchFamily="30" charset="0"/>
              </a:rPr>
            </a:br>
            <a:r>
              <a:rPr lang="sv-SE" sz="1200" b="0" dirty="0" smtClean="0">
                <a:solidFill>
                  <a:schemeClr val="tx2"/>
                </a:solidFill>
                <a:latin typeface="Arial" pitchFamily="30" charset="0"/>
              </a:rPr>
              <a:t>Tel: </a:t>
            </a:r>
            <a:r>
              <a:rPr lang="sv-SE" sz="1200" b="0" dirty="0">
                <a:solidFill>
                  <a:schemeClr val="tx2"/>
                </a:solidFill>
                <a:latin typeface="Arial" pitchFamily="30" charset="0"/>
              </a:rPr>
              <a:t>036-346230  E-post </a:t>
            </a:r>
            <a:r>
              <a:rPr lang="sv-SE" sz="1200" b="0" dirty="0">
                <a:solidFill>
                  <a:srgbClr val="93311D"/>
                </a:solidFill>
                <a:latin typeface="Arial" pitchFamily="30" charset="0"/>
                <a:hlinkClick r:id="rId4"/>
              </a:rPr>
              <a:t>Info@nugruppen.se</a:t>
            </a:r>
            <a:r>
              <a:rPr lang="sv-SE" sz="1200" b="0" dirty="0">
                <a:solidFill>
                  <a:srgbClr val="93311D"/>
                </a:solidFill>
                <a:latin typeface="Arial" pitchFamily="30" charset="0"/>
              </a:rPr>
              <a:t>  </a:t>
            </a:r>
            <a:r>
              <a:rPr lang="sv-SE" sz="1200" b="0" dirty="0">
                <a:solidFill>
                  <a:srgbClr val="93311D"/>
                </a:solidFill>
                <a:latin typeface="Arial" pitchFamily="30" charset="0"/>
                <a:hlinkClick r:id="rId5"/>
              </a:rPr>
              <a:t>www.nugruppen.se</a:t>
            </a:r>
            <a:endParaRPr lang="sv-SE" sz="1200" b="0" dirty="0">
              <a:solidFill>
                <a:srgbClr val="93311D"/>
              </a:solidFill>
              <a:latin typeface="Arial" pitchFamily="3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0" y="274638"/>
            <a:ext cx="9144000" cy="1143000"/>
          </a:xfrm>
        </p:spPr>
        <p:txBody>
          <a:bodyPr>
            <a:normAutofit/>
          </a:bodyPr>
          <a:lstStyle/>
          <a:p>
            <a:r>
              <a:rPr lang="sv-SE" sz="3600" dirty="0" smtClean="0"/>
              <a:t>Kännedom</a:t>
            </a:r>
            <a:br>
              <a:rPr lang="sv-SE" sz="3600" dirty="0" smtClean="0"/>
            </a:br>
            <a:r>
              <a:rPr lang="sv-SE" sz="1400" dirty="0" smtClean="0"/>
              <a:t>Bas: Samtliga</a:t>
            </a:r>
            <a:endParaRPr lang="sv-SE" sz="1400" dirty="0"/>
          </a:p>
        </p:txBody>
      </p:sp>
      <p:graphicFrame>
        <p:nvGraphicFramePr>
          <p:cNvPr id="6" name="Diagram 5"/>
          <p:cNvGraphicFramePr/>
          <p:nvPr/>
        </p:nvGraphicFramePr>
        <p:xfrm>
          <a:off x="1397000" y="1689100"/>
          <a:ext cx="6718300"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1: Hur väl känner du till begreppet non profit/idéburen vård och omsorg?</a:t>
            </a:r>
            <a:endParaRPr lang="sv-SE" sz="1200" dirty="0">
              <a:solidFill>
                <a:schemeClr val="tx1">
                  <a:lumMod val="65000"/>
                  <a:lumOff val="3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 10"/>
          <p:cNvGraphicFramePr>
            <a:graphicFrameLocks noGrp="1"/>
          </p:cNvGraphicFramePr>
          <p:nvPr/>
        </p:nvGraphicFramePr>
        <p:xfrm>
          <a:off x="1902142" y="2036833"/>
          <a:ext cx="5269442" cy="2412365"/>
        </p:xfrm>
        <a:graphic>
          <a:graphicData uri="http://schemas.openxmlformats.org/drawingml/2006/table">
            <a:tbl>
              <a:tblPr firstRow="1" bandRow="1">
                <a:tableStyleId>{5C22544A-7EE6-4342-B048-85BDC9FD1C3A}</a:tableStyleId>
              </a:tblPr>
              <a:tblGrid>
                <a:gridCol w="1545203"/>
                <a:gridCol w="922352"/>
                <a:gridCol w="922351"/>
                <a:gridCol w="1149286"/>
                <a:gridCol w="730250"/>
              </a:tblGrid>
              <a:tr h="370840">
                <a:tc gridSpan="5">
                  <a:txBody>
                    <a:bodyPr/>
                    <a:lstStyle/>
                    <a:p>
                      <a:pPr algn="ctr"/>
                      <a:r>
                        <a:rPr lang="sv-SE" sz="1400" dirty="0" smtClean="0"/>
                        <a:t>Uppdelning</a:t>
                      </a:r>
                      <a:r>
                        <a:rPr lang="sv-SE" sz="1400" baseline="0" dirty="0" smtClean="0"/>
                        <a:t> per politiskt block</a:t>
                      </a:r>
                      <a:endParaRPr lang="sv-S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sv-SE" sz="1400" dirty="0"/>
                    </a:p>
                  </a:txBody>
                  <a:tcPr/>
                </a:tc>
                <a:tc hMerge="1">
                  <a:txBody>
                    <a:bodyPr/>
                    <a:lstStyle/>
                    <a:p>
                      <a:endParaRPr lang="sv-SE" sz="1400"/>
                    </a:p>
                  </a:txBody>
                  <a:tcPr/>
                </a:tc>
                <a:tc hMerge="1">
                  <a:txBody>
                    <a:bodyPr/>
                    <a:lstStyle/>
                    <a:p>
                      <a:endParaRPr lang="sv-SE" sz="1400"/>
                    </a:p>
                  </a:txBody>
                  <a:tcPr/>
                </a:tc>
                <a:tc hMerge="1">
                  <a:txBody>
                    <a:bodyPr/>
                    <a:lstStyle/>
                    <a:p>
                      <a:endParaRPr lang="sv-SE" sz="1400"/>
                    </a:p>
                  </a:txBody>
                  <a:tcPr/>
                </a:tc>
              </a:tr>
              <a:tr h="370840">
                <a:tc>
                  <a:txBody>
                    <a:bodyPr/>
                    <a:lstStyle/>
                    <a:p>
                      <a:pPr algn="l" fontAlgn="t"/>
                      <a:endParaRPr lang="sv-SE" sz="1200" b="0" i="0" u="none" strike="noStrike" dirty="0">
                        <a:latin typeface="Arial"/>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ctr" fontAlgn="b"/>
                      <a:r>
                        <a:rPr lang="sv-SE" sz="1200" b="0" i="0" u="none" strike="noStrike" dirty="0">
                          <a:latin typeface="Arial"/>
                        </a:rPr>
                        <a:t>Alliansen</a:t>
                      </a:r>
                    </a:p>
                  </a:txBody>
                  <a:tcPr marL="9525" marR="9525" marT="9525" marB="0" anchor="b"/>
                </a:tc>
                <a:tc>
                  <a:txBody>
                    <a:bodyPr/>
                    <a:lstStyle/>
                    <a:p>
                      <a:pPr algn="ctr" fontAlgn="b"/>
                      <a:r>
                        <a:rPr lang="sv-SE" sz="1200" b="0" i="0" u="none" strike="noStrike" dirty="0">
                          <a:latin typeface="Arial"/>
                        </a:rPr>
                        <a:t>Rödgröna</a:t>
                      </a:r>
                    </a:p>
                  </a:txBody>
                  <a:tcPr marL="9525" marR="9525" marT="9525" marB="0" anchor="b"/>
                </a:tc>
                <a:tc>
                  <a:txBody>
                    <a:bodyPr/>
                    <a:lstStyle/>
                    <a:p>
                      <a:pPr algn="ctr" fontAlgn="b"/>
                      <a:r>
                        <a:rPr lang="sv-SE" sz="1200" b="0" i="0" u="none" strike="noStrike" dirty="0">
                          <a:latin typeface="Arial"/>
                        </a:rPr>
                        <a:t>Övriga (SD, politiska vildar, lokala)</a:t>
                      </a:r>
                    </a:p>
                  </a:txBody>
                  <a:tcPr marL="9525" marR="9525" marT="9525" marB="0" anchor="b"/>
                </a:tc>
                <a:tc>
                  <a:txBody>
                    <a:bodyPr/>
                    <a:lstStyle/>
                    <a:p>
                      <a:pPr algn="ctr" fontAlgn="b"/>
                      <a:r>
                        <a:rPr lang="sv-SE" sz="1200" b="0" i="0" u="none" strike="noStrike" dirty="0">
                          <a:latin typeface="Arial"/>
                        </a:rPr>
                        <a:t>Total</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Mycket väl</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29%</a:t>
                      </a:r>
                    </a:p>
                  </a:txBody>
                  <a:tcPr marL="9525" marR="9525" marT="9525" marB="0" anchor="ctr"/>
                </a:tc>
                <a:tc>
                  <a:txBody>
                    <a:bodyPr/>
                    <a:lstStyle/>
                    <a:p>
                      <a:pPr algn="ctr" fontAlgn="ctr"/>
                      <a:r>
                        <a:rPr lang="sv-SE" sz="1200" b="0" i="0" u="none" strike="noStrike">
                          <a:latin typeface="Arial"/>
                        </a:rPr>
                        <a:t>35%</a:t>
                      </a:r>
                    </a:p>
                  </a:txBody>
                  <a:tcPr marL="9525" marR="9525" marT="9525" marB="0" anchor="ctr"/>
                </a:tc>
                <a:tc>
                  <a:txBody>
                    <a:bodyPr/>
                    <a:lstStyle/>
                    <a:p>
                      <a:pPr algn="ctr" fontAlgn="ctr"/>
                      <a:r>
                        <a:rPr lang="sv-SE" sz="1200" b="0" i="0" u="none" strike="noStrike" dirty="0">
                          <a:latin typeface="Arial"/>
                        </a:rPr>
                        <a:t>9%</a:t>
                      </a:r>
                    </a:p>
                  </a:txBody>
                  <a:tcPr marL="9525" marR="9525" marT="9525" marB="0" anchor="ctr"/>
                </a:tc>
                <a:tc>
                  <a:txBody>
                    <a:bodyPr/>
                    <a:lstStyle/>
                    <a:p>
                      <a:pPr algn="ctr" fontAlgn="ctr"/>
                      <a:r>
                        <a:rPr lang="sv-SE" sz="1200" b="0" i="0" u="none" strike="noStrike" dirty="0">
                          <a:latin typeface="Arial"/>
                        </a:rPr>
                        <a:t>29%</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Bra</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21%</a:t>
                      </a:r>
                    </a:p>
                  </a:txBody>
                  <a:tcPr marL="9525" marR="9525" marT="9525" marB="0" anchor="ctr"/>
                </a:tc>
                <a:tc>
                  <a:txBody>
                    <a:bodyPr/>
                    <a:lstStyle/>
                    <a:p>
                      <a:pPr algn="ctr" fontAlgn="ctr"/>
                      <a:r>
                        <a:rPr lang="sv-SE" sz="1200" b="0" i="0" u="none" strike="noStrike">
                          <a:latin typeface="Arial"/>
                        </a:rPr>
                        <a:t>33%</a:t>
                      </a:r>
                    </a:p>
                  </a:txBody>
                  <a:tcPr marL="9525" marR="9525" marT="9525" marB="0" anchor="ctr"/>
                </a:tc>
                <a:tc>
                  <a:txBody>
                    <a:bodyPr/>
                    <a:lstStyle/>
                    <a:p>
                      <a:pPr algn="ctr" fontAlgn="ctr"/>
                      <a:r>
                        <a:rPr lang="sv-SE" sz="1200" b="0" i="0" u="none" strike="noStrike" dirty="0">
                          <a:latin typeface="Arial"/>
                        </a:rPr>
                        <a:t>0%</a:t>
                      </a:r>
                    </a:p>
                  </a:txBody>
                  <a:tcPr marL="9525" marR="9525" marT="9525" marB="0" anchor="ctr"/>
                </a:tc>
                <a:tc>
                  <a:txBody>
                    <a:bodyPr/>
                    <a:lstStyle/>
                    <a:p>
                      <a:pPr algn="ctr" fontAlgn="ctr"/>
                      <a:r>
                        <a:rPr lang="sv-SE" sz="1200" b="0" i="0" u="none" strike="noStrike" dirty="0">
                          <a:latin typeface="Arial"/>
                        </a:rPr>
                        <a:t>25%</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Inte så bra</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11%</a:t>
                      </a:r>
                    </a:p>
                  </a:txBody>
                  <a:tcPr marL="9525" marR="9525" marT="9525" marB="0" anchor="ctr"/>
                </a:tc>
                <a:tc>
                  <a:txBody>
                    <a:bodyPr/>
                    <a:lstStyle/>
                    <a:p>
                      <a:pPr algn="ctr" fontAlgn="ctr"/>
                      <a:r>
                        <a:rPr lang="sv-SE" sz="1200" b="0" i="0" u="none" strike="noStrike">
                          <a:latin typeface="Arial"/>
                        </a:rPr>
                        <a:t>20%</a:t>
                      </a:r>
                    </a:p>
                  </a:txBody>
                  <a:tcPr marL="9525" marR="9525" marT="9525" marB="0" anchor="ctr"/>
                </a:tc>
                <a:tc>
                  <a:txBody>
                    <a:bodyPr/>
                    <a:lstStyle/>
                    <a:p>
                      <a:pPr algn="ctr" fontAlgn="ctr"/>
                      <a:r>
                        <a:rPr lang="sv-SE" sz="1200" b="0" i="0" u="none" strike="noStrike" dirty="0">
                          <a:latin typeface="Arial"/>
                        </a:rPr>
                        <a:t>27%</a:t>
                      </a:r>
                    </a:p>
                  </a:txBody>
                  <a:tcPr marL="9525" marR="9525" marT="9525" marB="0" anchor="ctr"/>
                </a:tc>
                <a:tc>
                  <a:txBody>
                    <a:bodyPr/>
                    <a:lstStyle/>
                    <a:p>
                      <a:pPr algn="ctr" fontAlgn="ctr"/>
                      <a:r>
                        <a:rPr lang="sv-SE" sz="1200" b="0" i="0" u="none" strike="noStrike" dirty="0">
                          <a:latin typeface="Arial"/>
                        </a:rPr>
                        <a:t>18%</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Inte alls</a:t>
                      </a:r>
                    </a:p>
                  </a:txBody>
                  <a:tcPr marL="72000"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a:latin typeface="Arial"/>
                        </a:rPr>
                        <a:t>39%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12%</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64%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28%</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textruta 4"/>
          <p:cNvSpPr txBox="1"/>
          <p:nvPr/>
        </p:nvSpPr>
        <p:spPr>
          <a:xfrm>
            <a:off x="0" y="5472211"/>
            <a:ext cx="9143999"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1: Hur väl känner du till begreppet non profit/idéburen vård och omsorg?</a:t>
            </a:r>
            <a:endParaRPr lang="sv-SE" sz="1200" dirty="0">
              <a:solidFill>
                <a:schemeClr val="tx1">
                  <a:lumMod val="65000"/>
                  <a:lumOff val="35000"/>
                </a:schemeClr>
              </a:solidFill>
            </a:endParaRPr>
          </a:p>
        </p:txBody>
      </p:sp>
      <p:sp>
        <p:nvSpPr>
          <p:cNvPr id="7" name="Rubrik 2"/>
          <p:cNvSpPr>
            <a:spLocks noGrp="1"/>
          </p:cNvSpPr>
          <p:nvPr>
            <p:ph type="title"/>
          </p:nvPr>
        </p:nvSpPr>
        <p:spPr>
          <a:xfrm>
            <a:off x="-1" y="274638"/>
            <a:ext cx="9143999" cy="1143000"/>
          </a:xfrm>
        </p:spPr>
        <p:txBody>
          <a:bodyPr>
            <a:normAutofit/>
          </a:bodyPr>
          <a:lstStyle/>
          <a:p>
            <a:r>
              <a:rPr lang="sv-SE" sz="3600" dirty="0" smtClean="0"/>
              <a:t>Kännedom</a:t>
            </a:r>
            <a:r>
              <a:rPr lang="sv-SE" sz="7200" dirty="0" smtClean="0"/>
              <a:t/>
            </a:r>
            <a:br>
              <a:rPr lang="sv-SE" sz="7200" dirty="0" smtClean="0"/>
            </a:br>
            <a:r>
              <a:rPr lang="sv-SE" sz="1600" dirty="0" smtClean="0"/>
              <a:t>Bas: Samtliga</a:t>
            </a:r>
            <a:endParaRPr lang="sv-SE"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0" y="274638"/>
            <a:ext cx="9144000" cy="1143000"/>
          </a:xfrm>
        </p:spPr>
        <p:txBody>
          <a:bodyPr>
            <a:normAutofit/>
          </a:bodyPr>
          <a:lstStyle/>
          <a:p>
            <a:r>
              <a:rPr lang="sv-SE" sz="3600" dirty="0" smtClean="0"/>
              <a:t>Kontakt</a:t>
            </a:r>
            <a:r>
              <a:rPr lang="sv-SE" sz="7200" dirty="0" smtClean="0"/>
              <a:t/>
            </a:r>
            <a:br>
              <a:rPr lang="sv-SE" sz="7200" dirty="0" smtClean="0"/>
            </a:br>
            <a:r>
              <a:rPr lang="sv-SE" sz="1400" dirty="0" smtClean="0"/>
              <a:t>Bas: Samtliga</a:t>
            </a:r>
            <a:endParaRPr lang="sv-SE" sz="1400" dirty="0"/>
          </a:p>
        </p:txBody>
      </p:sp>
      <p:graphicFrame>
        <p:nvGraphicFramePr>
          <p:cNvPr id="6" name="Diagram 5"/>
          <p:cNvGraphicFramePr/>
          <p:nvPr/>
        </p:nvGraphicFramePr>
        <p:xfrm>
          <a:off x="1397000" y="1689100"/>
          <a:ext cx="6718300"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2.1: Har du kommit i kontakt med non profit/idéburen vård och omsorg?</a:t>
            </a:r>
            <a:endParaRPr lang="sv-SE" sz="1200" dirty="0">
              <a:solidFill>
                <a:schemeClr val="tx1">
                  <a:lumMod val="65000"/>
                  <a:lumOff val="3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 10"/>
          <p:cNvGraphicFramePr>
            <a:graphicFrameLocks noGrp="1"/>
          </p:cNvGraphicFramePr>
          <p:nvPr/>
        </p:nvGraphicFramePr>
        <p:xfrm>
          <a:off x="1902142" y="2538484"/>
          <a:ext cx="5269442" cy="1670685"/>
        </p:xfrm>
        <a:graphic>
          <a:graphicData uri="http://schemas.openxmlformats.org/drawingml/2006/table">
            <a:tbl>
              <a:tblPr firstRow="1" bandRow="1">
                <a:tableStyleId>{5C22544A-7EE6-4342-B048-85BDC9FD1C3A}</a:tableStyleId>
              </a:tblPr>
              <a:tblGrid>
                <a:gridCol w="1545203"/>
                <a:gridCol w="922352"/>
                <a:gridCol w="922351"/>
                <a:gridCol w="1149286"/>
                <a:gridCol w="730250"/>
              </a:tblGrid>
              <a:tr h="370840">
                <a:tc gridSpan="5">
                  <a:txBody>
                    <a:bodyPr/>
                    <a:lstStyle/>
                    <a:p>
                      <a:pPr algn="ctr"/>
                      <a:r>
                        <a:rPr lang="sv-SE" sz="1400" dirty="0" smtClean="0"/>
                        <a:t>Uppdelning</a:t>
                      </a:r>
                      <a:r>
                        <a:rPr lang="sv-SE" sz="1400" baseline="0" dirty="0" smtClean="0"/>
                        <a:t> per politiskt block</a:t>
                      </a:r>
                      <a:endParaRPr lang="sv-S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sv-SE" sz="1400" dirty="0"/>
                    </a:p>
                  </a:txBody>
                  <a:tcPr/>
                </a:tc>
                <a:tc hMerge="1">
                  <a:txBody>
                    <a:bodyPr/>
                    <a:lstStyle/>
                    <a:p>
                      <a:endParaRPr lang="sv-SE" sz="1400"/>
                    </a:p>
                  </a:txBody>
                  <a:tcPr/>
                </a:tc>
                <a:tc hMerge="1">
                  <a:txBody>
                    <a:bodyPr/>
                    <a:lstStyle/>
                    <a:p>
                      <a:endParaRPr lang="sv-SE" sz="1400"/>
                    </a:p>
                  </a:txBody>
                  <a:tcPr/>
                </a:tc>
                <a:tc hMerge="1">
                  <a:txBody>
                    <a:bodyPr/>
                    <a:lstStyle/>
                    <a:p>
                      <a:endParaRPr lang="sv-SE" sz="1400"/>
                    </a:p>
                  </a:txBody>
                  <a:tcPr/>
                </a:tc>
              </a:tr>
              <a:tr h="370840">
                <a:tc>
                  <a:txBody>
                    <a:bodyPr/>
                    <a:lstStyle/>
                    <a:p>
                      <a:pPr algn="l" fontAlgn="t"/>
                      <a:endParaRPr lang="sv-SE" sz="1200" b="0" i="0" u="none" strike="noStrike" dirty="0">
                        <a:latin typeface="Arial"/>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ctr" fontAlgn="b"/>
                      <a:r>
                        <a:rPr lang="sv-SE" sz="1200" b="0" i="0" u="none" strike="noStrike" dirty="0">
                          <a:latin typeface="Arial"/>
                        </a:rPr>
                        <a:t>Alliansen</a:t>
                      </a:r>
                    </a:p>
                  </a:txBody>
                  <a:tcPr marL="9525" marR="9525" marT="9525" marB="0" anchor="b"/>
                </a:tc>
                <a:tc>
                  <a:txBody>
                    <a:bodyPr/>
                    <a:lstStyle/>
                    <a:p>
                      <a:pPr algn="ctr" fontAlgn="b"/>
                      <a:r>
                        <a:rPr lang="sv-SE" sz="1200" b="0" i="0" u="none" strike="noStrike" dirty="0">
                          <a:latin typeface="Arial"/>
                        </a:rPr>
                        <a:t>Rödgröna</a:t>
                      </a:r>
                    </a:p>
                  </a:txBody>
                  <a:tcPr marL="9525" marR="9525" marT="9525" marB="0" anchor="b"/>
                </a:tc>
                <a:tc>
                  <a:txBody>
                    <a:bodyPr/>
                    <a:lstStyle/>
                    <a:p>
                      <a:pPr algn="ctr" fontAlgn="b"/>
                      <a:r>
                        <a:rPr lang="sv-SE" sz="1200" b="0" i="0" u="none" strike="noStrike" dirty="0">
                          <a:latin typeface="Arial"/>
                        </a:rPr>
                        <a:t>Övriga (SD, politiska vildar, lokala)</a:t>
                      </a:r>
                    </a:p>
                  </a:txBody>
                  <a:tcPr marL="9525" marR="9525" marT="9525" marB="0" anchor="b"/>
                </a:tc>
                <a:tc>
                  <a:txBody>
                    <a:bodyPr/>
                    <a:lstStyle/>
                    <a:p>
                      <a:pPr algn="ctr" fontAlgn="b"/>
                      <a:r>
                        <a:rPr lang="sv-SE" sz="1200" b="0" i="0" u="none" strike="noStrike" dirty="0">
                          <a:latin typeface="Arial"/>
                        </a:rPr>
                        <a:t>Total</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lvl="0" algn="l" fontAlgn="t"/>
                      <a:r>
                        <a:rPr lang="sv-SE" sz="1200" b="0" i="0" u="none" strike="noStrike" dirty="0">
                          <a:latin typeface="+mj-lt"/>
                        </a:rPr>
                        <a:t>Ja</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50%</a:t>
                      </a:r>
                    </a:p>
                  </a:txBody>
                  <a:tcPr marL="9525" marR="9525" marT="9525" marB="0" anchor="ctr"/>
                </a:tc>
                <a:tc>
                  <a:txBody>
                    <a:bodyPr/>
                    <a:lstStyle/>
                    <a:p>
                      <a:pPr algn="ctr" fontAlgn="ctr"/>
                      <a:r>
                        <a:rPr lang="sv-SE" sz="1200" b="0" i="0" u="none" strike="noStrike">
                          <a:latin typeface="Arial"/>
                        </a:rPr>
                        <a:t>41%</a:t>
                      </a:r>
                    </a:p>
                  </a:txBody>
                  <a:tcPr marL="9525" marR="9525" marT="9525" marB="0" anchor="ctr"/>
                </a:tc>
                <a:tc>
                  <a:txBody>
                    <a:bodyPr/>
                    <a:lstStyle/>
                    <a:p>
                      <a:pPr algn="ctr" fontAlgn="ctr"/>
                      <a:r>
                        <a:rPr lang="sv-SE" sz="1200" b="0" i="0" u="none" strike="noStrike" dirty="0">
                          <a:latin typeface="Arial"/>
                        </a:rPr>
                        <a:t>9%</a:t>
                      </a:r>
                    </a:p>
                  </a:txBody>
                  <a:tcPr marL="9525" marR="9525" marT="9525" marB="0" anchor="ctr"/>
                </a:tc>
                <a:tc>
                  <a:txBody>
                    <a:bodyPr/>
                    <a:lstStyle/>
                    <a:p>
                      <a:pPr algn="ctr" fontAlgn="ctr"/>
                      <a:r>
                        <a:rPr lang="sv-SE" sz="1200" b="0" i="0" u="none" strike="noStrike">
                          <a:latin typeface="Arial"/>
                        </a:rPr>
                        <a:t>40%</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lvl="0" algn="l" fontAlgn="t"/>
                      <a:r>
                        <a:rPr lang="sv-SE" sz="1200" b="0" i="0" u="none" strike="noStrike" dirty="0">
                          <a:latin typeface="Arial"/>
                        </a:rPr>
                        <a:t>Nej</a:t>
                      </a:r>
                    </a:p>
                  </a:txBody>
                  <a:tcPr marL="72000"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a:latin typeface="Arial"/>
                        </a:rPr>
                        <a:t>50%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59%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91%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60%</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Rubrik 2"/>
          <p:cNvSpPr>
            <a:spLocks noGrp="1"/>
          </p:cNvSpPr>
          <p:nvPr>
            <p:ph type="title"/>
          </p:nvPr>
        </p:nvSpPr>
        <p:spPr>
          <a:xfrm>
            <a:off x="0" y="274638"/>
            <a:ext cx="9144000" cy="1143000"/>
          </a:xfrm>
        </p:spPr>
        <p:txBody>
          <a:bodyPr>
            <a:normAutofit/>
          </a:bodyPr>
          <a:lstStyle/>
          <a:p>
            <a:r>
              <a:rPr lang="sv-SE" sz="3600" dirty="0" smtClean="0"/>
              <a:t>Kontakt</a:t>
            </a:r>
            <a:r>
              <a:rPr lang="sv-SE" sz="9600" dirty="0" smtClean="0"/>
              <a:t/>
            </a:r>
            <a:br>
              <a:rPr lang="sv-SE" sz="9600" dirty="0" smtClean="0"/>
            </a:br>
            <a:r>
              <a:rPr lang="sv-SE" sz="1400" dirty="0" smtClean="0"/>
              <a:t>Bas: Samtliga</a:t>
            </a:r>
            <a:endParaRPr lang="sv-SE" sz="1400" dirty="0"/>
          </a:p>
        </p:txBody>
      </p:sp>
      <p:sp>
        <p:nvSpPr>
          <p:cNvPr id="9" name="textruta 8"/>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2.1: Har du kommit i kontakt med non profit/idéburen vård och omsorg?</a:t>
            </a:r>
            <a:endParaRPr lang="sv-SE" sz="1200" dirty="0">
              <a:solidFill>
                <a:schemeClr val="tx1">
                  <a:lumMod val="65000"/>
                  <a:lumOff val="3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0" y="274638"/>
            <a:ext cx="9144000" cy="1143000"/>
          </a:xfrm>
        </p:spPr>
        <p:txBody>
          <a:bodyPr>
            <a:normAutofit/>
          </a:bodyPr>
          <a:lstStyle/>
          <a:p>
            <a:r>
              <a:rPr lang="sv-SE" sz="3600" dirty="0" smtClean="0"/>
              <a:t>I vilken roll har man haft kontakt?</a:t>
            </a:r>
            <a:br>
              <a:rPr lang="sv-SE" sz="3600" dirty="0" smtClean="0"/>
            </a:br>
            <a:r>
              <a:rPr lang="sv-SE" sz="1400" dirty="0" smtClean="0"/>
              <a:t>Bas: De som har haft kontakt</a:t>
            </a:r>
            <a:endParaRPr lang="sv-SE" sz="1400" dirty="0"/>
          </a:p>
        </p:txBody>
      </p:sp>
      <p:graphicFrame>
        <p:nvGraphicFramePr>
          <p:cNvPr id="6" name="Diagram 5"/>
          <p:cNvGraphicFramePr/>
          <p:nvPr/>
        </p:nvGraphicFramePr>
        <p:xfrm>
          <a:off x="1397000" y="1689100"/>
          <a:ext cx="6718300"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2.2: Hur, i vilken roll?</a:t>
            </a:r>
            <a:endParaRPr lang="sv-SE" sz="1200" dirty="0">
              <a:solidFill>
                <a:schemeClr val="tx1">
                  <a:lumMod val="65000"/>
                  <a:lumOff val="3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 10"/>
          <p:cNvGraphicFramePr>
            <a:graphicFrameLocks noGrp="1"/>
          </p:cNvGraphicFramePr>
          <p:nvPr/>
        </p:nvGraphicFramePr>
        <p:xfrm>
          <a:off x="1902142" y="2036833"/>
          <a:ext cx="5269442" cy="2783205"/>
        </p:xfrm>
        <a:graphic>
          <a:graphicData uri="http://schemas.openxmlformats.org/drawingml/2006/table">
            <a:tbl>
              <a:tblPr firstRow="1" bandRow="1">
                <a:tableStyleId>{5C22544A-7EE6-4342-B048-85BDC9FD1C3A}</a:tableStyleId>
              </a:tblPr>
              <a:tblGrid>
                <a:gridCol w="1545203"/>
                <a:gridCol w="922352"/>
                <a:gridCol w="922351"/>
                <a:gridCol w="1149286"/>
                <a:gridCol w="730250"/>
              </a:tblGrid>
              <a:tr h="370840">
                <a:tc gridSpan="5">
                  <a:txBody>
                    <a:bodyPr/>
                    <a:lstStyle/>
                    <a:p>
                      <a:pPr algn="ctr"/>
                      <a:r>
                        <a:rPr lang="sv-SE" sz="1400" dirty="0" smtClean="0"/>
                        <a:t>Uppdelning</a:t>
                      </a:r>
                      <a:r>
                        <a:rPr lang="sv-SE" sz="1400" baseline="0" dirty="0" smtClean="0"/>
                        <a:t> per politiskt block</a:t>
                      </a:r>
                      <a:endParaRPr lang="sv-S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sv-SE" sz="1400" dirty="0"/>
                    </a:p>
                  </a:txBody>
                  <a:tcPr/>
                </a:tc>
                <a:tc hMerge="1">
                  <a:txBody>
                    <a:bodyPr/>
                    <a:lstStyle/>
                    <a:p>
                      <a:endParaRPr lang="sv-SE" sz="1400"/>
                    </a:p>
                  </a:txBody>
                  <a:tcPr/>
                </a:tc>
                <a:tc hMerge="1">
                  <a:txBody>
                    <a:bodyPr/>
                    <a:lstStyle/>
                    <a:p>
                      <a:endParaRPr lang="sv-SE" sz="1400"/>
                    </a:p>
                  </a:txBody>
                  <a:tcPr/>
                </a:tc>
                <a:tc hMerge="1">
                  <a:txBody>
                    <a:bodyPr/>
                    <a:lstStyle/>
                    <a:p>
                      <a:endParaRPr lang="sv-SE" sz="1400"/>
                    </a:p>
                  </a:txBody>
                  <a:tcPr/>
                </a:tc>
              </a:tr>
              <a:tr h="370840">
                <a:tc>
                  <a:txBody>
                    <a:bodyPr/>
                    <a:lstStyle/>
                    <a:p>
                      <a:pPr algn="l" fontAlgn="t"/>
                      <a:endParaRPr lang="sv-SE" sz="1200" b="0" i="0" u="none" strike="noStrike" dirty="0">
                        <a:latin typeface="Arial"/>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ctr" fontAlgn="b"/>
                      <a:r>
                        <a:rPr lang="sv-SE" sz="1200" b="0" i="0" u="none" strike="noStrike" dirty="0">
                          <a:latin typeface="Arial"/>
                        </a:rPr>
                        <a:t>Alliansen</a:t>
                      </a:r>
                    </a:p>
                  </a:txBody>
                  <a:tcPr marL="9525" marR="9525" marT="9525" marB="0" anchor="b"/>
                </a:tc>
                <a:tc>
                  <a:txBody>
                    <a:bodyPr/>
                    <a:lstStyle/>
                    <a:p>
                      <a:pPr algn="ctr" fontAlgn="b"/>
                      <a:r>
                        <a:rPr lang="sv-SE" sz="1200" b="0" i="0" u="none" strike="noStrike" dirty="0">
                          <a:latin typeface="Arial"/>
                        </a:rPr>
                        <a:t>Rödgröna</a:t>
                      </a:r>
                    </a:p>
                  </a:txBody>
                  <a:tcPr marL="9525" marR="9525" marT="9525" marB="0" anchor="b"/>
                </a:tc>
                <a:tc>
                  <a:txBody>
                    <a:bodyPr/>
                    <a:lstStyle/>
                    <a:p>
                      <a:pPr algn="ctr" fontAlgn="b"/>
                      <a:r>
                        <a:rPr lang="sv-SE" sz="1200" b="0" i="0" u="none" strike="noStrike" dirty="0">
                          <a:latin typeface="Arial"/>
                        </a:rPr>
                        <a:t>Övriga (SD, politiska vildar, lokala)</a:t>
                      </a:r>
                    </a:p>
                  </a:txBody>
                  <a:tcPr marL="9525" marR="9525" marT="9525" marB="0" anchor="b"/>
                </a:tc>
                <a:tc>
                  <a:txBody>
                    <a:bodyPr/>
                    <a:lstStyle/>
                    <a:p>
                      <a:pPr algn="ctr" fontAlgn="b"/>
                      <a:r>
                        <a:rPr lang="sv-SE" sz="1200" b="0" i="0" u="none" strike="noStrike" dirty="0">
                          <a:latin typeface="Arial"/>
                        </a:rPr>
                        <a:t>Total</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Som politiker</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71%</a:t>
                      </a:r>
                    </a:p>
                  </a:txBody>
                  <a:tcPr marL="9525" marR="9525" marT="9525" marB="0" anchor="ctr"/>
                </a:tc>
                <a:tc>
                  <a:txBody>
                    <a:bodyPr/>
                    <a:lstStyle/>
                    <a:p>
                      <a:pPr algn="ctr" fontAlgn="ctr"/>
                      <a:r>
                        <a:rPr lang="sv-SE" sz="1200" b="0" i="0" u="none" strike="noStrike">
                          <a:latin typeface="Arial"/>
                        </a:rPr>
                        <a:t>74%</a:t>
                      </a:r>
                    </a:p>
                  </a:txBody>
                  <a:tcPr marL="9525" marR="9525" marT="9525" marB="0" anchor="ct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a:latin typeface="Arial"/>
                        </a:rPr>
                        <a:t>71%</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I mitt yrke</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14%</a:t>
                      </a:r>
                    </a:p>
                  </a:txBody>
                  <a:tcPr marL="9525" marR="9525" marT="9525" marB="0" anchor="ctr"/>
                </a:tc>
                <a:tc>
                  <a:txBody>
                    <a:bodyPr/>
                    <a:lstStyle/>
                    <a:p>
                      <a:pPr algn="ctr" fontAlgn="ctr"/>
                      <a:r>
                        <a:rPr lang="sv-SE" sz="1200" b="0" i="0" u="none" strike="noStrike">
                          <a:latin typeface="Arial"/>
                        </a:rPr>
                        <a:t>21%</a:t>
                      </a:r>
                    </a:p>
                  </a:txBody>
                  <a:tcPr marL="9525" marR="9525" marT="9525" marB="0" anchor="ctr"/>
                </a:tc>
                <a:tc>
                  <a:txBody>
                    <a:bodyPr/>
                    <a:lstStyle/>
                    <a:p>
                      <a:pPr algn="ctr" fontAlgn="ctr"/>
                      <a:r>
                        <a:rPr lang="sv-SE" sz="1200" b="0" i="0" u="none" strike="noStrike" dirty="0">
                          <a:latin typeface="Arial"/>
                        </a:rPr>
                        <a:t>0%</a:t>
                      </a:r>
                    </a:p>
                  </a:txBody>
                  <a:tcPr marL="9525" marR="9525" marT="9525" marB="0" anchor="ctr"/>
                </a:tc>
                <a:tc>
                  <a:txBody>
                    <a:bodyPr/>
                    <a:lstStyle/>
                    <a:p>
                      <a:pPr algn="ctr" fontAlgn="ctr"/>
                      <a:r>
                        <a:rPr lang="sv-SE" sz="1200" b="0" i="0" u="none" strike="noStrike">
                          <a:latin typeface="Arial"/>
                        </a:rPr>
                        <a:t>18%</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Som anhörig</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14%</a:t>
                      </a:r>
                    </a:p>
                  </a:txBody>
                  <a:tcPr marL="9525" marR="9525" marT="9525" marB="0" anchor="ctr"/>
                </a:tc>
                <a:tc>
                  <a:txBody>
                    <a:bodyPr/>
                    <a:lstStyle/>
                    <a:p>
                      <a:pPr algn="ctr" fontAlgn="ctr"/>
                      <a:r>
                        <a:rPr lang="sv-SE" sz="1200" b="0" i="0" u="none" strike="noStrike">
                          <a:latin typeface="Arial"/>
                        </a:rPr>
                        <a:t>11%</a:t>
                      </a:r>
                    </a:p>
                  </a:txBody>
                  <a:tcPr marL="9525" marR="9525" marT="9525" marB="0" anchor="ctr"/>
                </a:tc>
                <a:tc>
                  <a:txBody>
                    <a:bodyPr/>
                    <a:lstStyle/>
                    <a:p>
                      <a:pPr algn="ctr" fontAlgn="ctr"/>
                      <a:r>
                        <a:rPr lang="sv-SE" sz="1200" b="0" i="0" u="none" strike="noStrike" dirty="0">
                          <a:latin typeface="Arial"/>
                        </a:rPr>
                        <a:t>100%</a:t>
                      </a:r>
                    </a:p>
                  </a:txBody>
                  <a:tcPr marL="9525" marR="9525" marT="9525" marB="0" anchor="ctr"/>
                </a:tc>
                <a:tc>
                  <a:txBody>
                    <a:bodyPr/>
                    <a:lstStyle/>
                    <a:p>
                      <a:pPr algn="ctr" fontAlgn="ctr"/>
                      <a:r>
                        <a:rPr lang="sv-SE" sz="1200" b="0" i="0" u="none" strike="noStrike">
                          <a:latin typeface="Arial"/>
                        </a:rPr>
                        <a:t>15%</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Som brukare</a:t>
                      </a:r>
                    </a:p>
                  </a:txBody>
                  <a:tcPr marL="72000"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sv-SE" sz="1200" b="0" i="0" u="none" strike="noStrike">
                          <a:latin typeface="Arial"/>
                        </a:rPr>
                        <a:t>29%</a:t>
                      </a:r>
                    </a:p>
                  </a:txBody>
                  <a:tcPr marL="9525" marR="9525" marT="9525" marB="0" anchor="ctr"/>
                </a:tc>
                <a:tc>
                  <a:txBody>
                    <a:bodyPr/>
                    <a:lstStyle/>
                    <a:p>
                      <a:pPr algn="ctr" fontAlgn="ctr"/>
                      <a:r>
                        <a:rPr lang="sv-SE" sz="1200" b="0" i="0" u="none" strike="noStrike">
                          <a:latin typeface="Arial"/>
                        </a:rPr>
                        <a:t>0%</a:t>
                      </a:r>
                    </a:p>
                  </a:txBody>
                  <a:tcPr marL="9525" marR="9525" marT="9525" marB="0" anchor="ctr"/>
                </a:tc>
                <a:tc>
                  <a:txBody>
                    <a:bodyPr/>
                    <a:lstStyle/>
                    <a:p>
                      <a:pPr algn="ctr" fontAlgn="ctr"/>
                      <a:r>
                        <a:rPr lang="sv-SE" sz="1200" b="0" i="0" u="none" strike="noStrike" dirty="0">
                          <a:latin typeface="Arial"/>
                        </a:rPr>
                        <a:t>0%</a:t>
                      </a:r>
                    </a:p>
                  </a:txBody>
                  <a:tcPr marL="9525" marR="9525" marT="9525" marB="0" anchor="ctr"/>
                </a:tc>
                <a:tc>
                  <a:txBody>
                    <a:bodyPr/>
                    <a:lstStyle/>
                    <a:p>
                      <a:pPr algn="ctr" fontAlgn="ctr"/>
                      <a:r>
                        <a:rPr lang="sv-SE" sz="1200" b="0" i="0" u="none" strike="noStrike">
                          <a:latin typeface="Arial"/>
                        </a:rPr>
                        <a:t>12%</a:t>
                      </a:r>
                    </a:p>
                  </a:txBody>
                  <a:tcPr marL="9525" marR="9525" marT="9525" marB="0" anchor="ctr">
                    <a:lnR w="12700" cap="flat" cmpd="sng" algn="ctr">
                      <a:solidFill>
                        <a:schemeClr val="tx1"/>
                      </a:solidFill>
                      <a:prstDash val="solid"/>
                      <a:round/>
                      <a:headEnd type="none" w="med" len="med"/>
                      <a:tailEnd type="none" w="med" len="med"/>
                    </a:lnR>
                  </a:tcPr>
                </a:tc>
              </a:tr>
              <a:tr h="370840">
                <a:tc>
                  <a:txBody>
                    <a:bodyPr/>
                    <a:lstStyle/>
                    <a:p>
                      <a:pPr algn="l" fontAlgn="t"/>
                      <a:r>
                        <a:rPr lang="sv-SE" sz="1200" b="0" i="0" u="none" strike="noStrike" dirty="0">
                          <a:latin typeface="Arial"/>
                        </a:rPr>
                        <a:t>Annat</a:t>
                      </a:r>
                    </a:p>
                  </a:txBody>
                  <a:tcPr marL="72000"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a:latin typeface="Arial"/>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i="0" u="none" strike="noStrike" dirty="0">
                          <a:latin typeface="Arial"/>
                        </a:rPr>
                        <a:t>0%</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Rubrik 2"/>
          <p:cNvSpPr>
            <a:spLocks noGrp="1"/>
          </p:cNvSpPr>
          <p:nvPr>
            <p:ph type="title"/>
          </p:nvPr>
        </p:nvSpPr>
        <p:spPr>
          <a:xfrm>
            <a:off x="0" y="274638"/>
            <a:ext cx="9144000" cy="1143000"/>
          </a:xfrm>
        </p:spPr>
        <p:txBody>
          <a:bodyPr>
            <a:normAutofit/>
          </a:bodyPr>
          <a:lstStyle/>
          <a:p>
            <a:r>
              <a:rPr lang="sv-SE" sz="3600" dirty="0" smtClean="0"/>
              <a:t>I vilken roll har man haft kontakt?</a:t>
            </a:r>
            <a:br>
              <a:rPr lang="sv-SE" sz="3600" dirty="0" smtClean="0"/>
            </a:br>
            <a:r>
              <a:rPr lang="sv-SE" sz="1400" dirty="0" smtClean="0"/>
              <a:t>Bas: De som har haft kontakt</a:t>
            </a:r>
            <a:endParaRPr lang="sv-SE" sz="1400" dirty="0"/>
          </a:p>
        </p:txBody>
      </p:sp>
      <p:sp>
        <p:nvSpPr>
          <p:cNvPr id="9" name="textruta 8"/>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2.2: Hur, i vilken roll?</a:t>
            </a:r>
            <a:endParaRPr lang="sv-SE" sz="1200" dirty="0">
              <a:solidFill>
                <a:schemeClr val="tx1">
                  <a:lumMod val="65000"/>
                  <a:lumOff val="3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327545" y="1689100"/>
          <a:ext cx="8407022"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p:cNvSpPr txBox="1"/>
          <p:nvPr/>
        </p:nvSpPr>
        <p:spPr>
          <a:xfrm>
            <a:off x="0" y="5472211"/>
            <a:ext cx="9144000" cy="276999"/>
          </a:xfrm>
          <a:prstGeom prst="rect">
            <a:avLst/>
          </a:prstGeom>
          <a:noFill/>
        </p:spPr>
        <p:txBody>
          <a:bodyPr wrap="square" rtlCol="0">
            <a:spAutoFit/>
          </a:bodyPr>
          <a:lstStyle/>
          <a:p>
            <a:pPr algn="ctr"/>
            <a:r>
              <a:rPr lang="sv-SE" sz="1200" dirty="0" smtClean="0">
                <a:solidFill>
                  <a:schemeClr val="tx1">
                    <a:lumMod val="65000"/>
                    <a:lumOff val="35000"/>
                  </a:schemeClr>
                </a:solidFill>
              </a:rPr>
              <a:t>Fråga 3: Kan du namnge några aktörer, i Göteborgsregionen, inom non profit/idéburen vård och omsorg?</a:t>
            </a:r>
            <a:endParaRPr lang="sv-SE" sz="1200" dirty="0">
              <a:solidFill>
                <a:schemeClr val="tx1">
                  <a:lumMod val="65000"/>
                  <a:lumOff val="35000"/>
                </a:schemeClr>
              </a:solidFill>
            </a:endParaRPr>
          </a:p>
        </p:txBody>
      </p:sp>
      <p:sp>
        <p:nvSpPr>
          <p:cNvPr id="7" name="Rubrik 2"/>
          <p:cNvSpPr>
            <a:spLocks noGrp="1"/>
          </p:cNvSpPr>
          <p:nvPr>
            <p:ph type="title"/>
          </p:nvPr>
        </p:nvSpPr>
        <p:spPr>
          <a:xfrm>
            <a:off x="0" y="274638"/>
            <a:ext cx="9144000" cy="1143000"/>
          </a:xfrm>
        </p:spPr>
        <p:txBody>
          <a:bodyPr>
            <a:normAutofit/>
          </a:bodyPr>
          <a:lstStyle/>
          <a:p>
            <a:r>
              <a:rPr lang="sv-SE" sz="3600" dirty="0" smtClean="0"/>
              <a:t>Aktörer som namngivits</a:t>
            </a:r>
            <a:r>
              <a:rPr lang="sv-SE" sz="9600" dirty="0" smtClean="0"/>
              <a:t/>
            </a:r>
            <a:br>
              <a:rPr lang="sv-SE" sz="9600" dirty="0" smtClean="0"/>
            </a:br>
            <a:r>
              <a:rPr lang="sv-SE" sz="1400" dirty="0" smtClean="0"/>
              <a:t>Bas: Samtliga</a:t>
            </a:r>
            <a:endParaRPr lang="sv-SE" sz="1400" dirty="0"/>
          </a:p>
        </p:txBody>
      </p:sp>
    </p:spTree>
  </p:cSld>
  <p:clrMapOvr>
    <a:masterClrMapping/>
  </p:clrMapOvr>
</p:sld>
</file>

<file path=ppt/theme/theme1.xml><?xml version="1.0" encoding="utf-8"?>
<a:theme xmlns:a="http://schemas.openxmlformats.org/drawingml/2006/main" name="NU">
  <a:themeElements>
    <a:clrScheme name="Anpassad 2">
      <a:dk1>
        <a:sysClr val="windowText" lastClr="000000"/>
      </a:dk1>
      <a:lt1>
        <a:sysClr val="window" lastClr="FFFFFF"/>
      </a:lt1>
      <a:dk2>
        <a:srgbClr val="135C55"/>
      </a:dk2>
      <a:lt2>
        <a:srgbClr val="EEECE1"/>
      </a:lt2>
      <a:accent1>
        <a:srgbClr val="135C55"/>
      </a:accent1>
      <a:accent2>
        <a:srgbClr val="BDA05A"/>
      </a:accent2>
      <a:accent3>
        <a:srgbClr val="646464"/>
      </a:accent3>
      <a:accent4>
        <a:srgbClr val="800000"/>
      </a:accent4>
      <a:accent5>
        <a:srgbClr val="5E8D87"/>
      </a:accent5>
      <a:accent6>
        <a:srgbClr val="D87E19"/>
      </a:accent6>
      <a:hlink>
        <a:srgbClr val="25318F"/>
      </a:hlink>
      <a:folHlink>
        <a:srgbClr val="5B0D5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NU.potx</Template>
  <TotalTime>228</TotalTime>
  <Words>1368</Words>
  <Application>Microsoft Office PowerPoint</Application>
  <PresentationFormat>Bildspel på skärmen (4:3)</PresentationFormat>
  <Paragraphs>409</Paragraphs>
  <Slides>26</Slides>
  <Notes>26</Notes>
  <HiddenSlides>0</HiddenSlides>
  <MMClips>0</MMClips>
  <ScaleCrop>false</ScaleCrop>
  <HeadingPairs>
    <vt:vector size="4" baseType="variant">
      <vt:variant>
        <vt:lpstr>Tema</vt:lpstr>
      </vt:variant>
      <vt:variant>
        <vt:i4>1</vt:i4>
      </vt:variant>
      <vt:variant>
        <vt:lpstr>Bildrubriker</vt:lpstr>
      </vt:variant>
      <vt:variant>
        <vt:i4>26</vt:i4>
      </vt:variant>
    </vt:vector>
  </HeadingPairs>
  <TitlesOfParts>
    <vt:vector size="27" baseType="lpstr">
      <vt:lpstr>NU</vt:lpstr>
      <vt:lpstr>Rivista</vt:lpstr>
      <vt:lpstr>  Metod 143 adresser skickades till Nordiska Undersökningsgruppen och samlades in via telefonintervjuer vecka 23-25 2013.   Svarsfrekvens Totalt samlades 85 svar in med fördelningen: Alliansen 28 svar, Rödgröna 46 svar, Övriga (SD, politiska vildar, lokala partier) 11 svar. Av de 143 adresserna som användes föll tre stycken bort på grund av avhopp och felaktigt telefonnummer. Det ger en svarsfrekvens på 61%.   </vt:lpstr>
      <vt:lpstr>Kännedom Bas: Samtliga</vt:lpstr>
      <vt:lpstr>Kännedom Bas: Samtliga</vt:lpstr>
      <vt:lpstr>Kontakt Bas: Samtliga</vt:lpstr>
      <vt:lpstr>Kontakt Bas: Samtliga</vt:lpstr>
      <vt:lpstr>I vilken roll har man haft kontakt? Bas: De som har haft kontakt</vt:lpstr>
      <vt:lpstr>I vilken roll har man haft kontakt? Bas: De som har haft kontakt</vt:lpstr>
      <vt:lpstr>Aktörer som namngivits Bas: Samtliga</vt:lpstr>
      <vt:lpstr>Aktörer som namngivits Bas: Samtliga</vt:lpstr>
      <vt:lpstr>Aktörer som namngivits Bas: Samtliga</vt:lpstr>
      <vt:lpstr>Skillnaden mellan privat och non profit/idéburen vård Bas: Samtliga</vt:lpstr>
      <vt:lpstr>Skillnaden mellan privat och non profit/idéburen vård Bas: Samtliga</vt:lpstr>
      <vt:lpstr>Synen på non profit/idéburen vård -ett komplement till offentlig vård och omsorg? Bas: Samtliga</vt:lpstr>
      <vt:lpstr>Synen på non profit/idéburen vård -ett komplement till offentlig vård och omsorg? Bas: Samtliga</vt:lpstr>
      <vt:lpstr>Synen på non profit/idéburen vård -ett alternativ till offentlig vård och omsorg? Bas: Samtliga</vt:lpstr>
      <vt:lpstr>Synen på non profit/idéburen vård -ett alternativ till offentlig vård och omsorg? Bas: Samtliga</vt:lpstr>
      <vt:lpstr>Synen på non profit/idéburen vård -ett komplement till kommersiell privat vård och omsorg? Bas: Samtliga</vt:lpstr>
      <vt:lpstr>Synen på non profit/idéburen vård -ett komplement till kommersiell privat vård och omsorg? Bas: Samtliga</vt:lpstr>
      <vt:lpstr>Synen på non profit/idéburen vård -ett alternativ till kommersiell privat vård och omsorg? Bas: Samtliga</vt:lpstr>
      <vt:lpstr>Synen på non profit/idéburen vård -ett alternativ till kommersiell privat vård och omsorg? Bas: Samtliga</vt:lpstr>
      <vt:lpstr>Attityden till mer non profit/idéburen vård Bas: Samtliga</vt:lpstr>
      <vt:lpstr>Attityden till mer non profit/idéburen vård Bas: Samtliga</vt:lpstr>
      <vt:lpstr>Skulle mer information påverka? Bas: De som är negativa till mer non profit/idéburen vård</vt:lpstr>
      <vt:lpstr>Skulle mer information påverka? Bas: De som är negativa till mer non profit/idéburen vård</vt:lpstr>
      <vt:lpstr>Bild 26</vt:lpstr>
    </vt:vector>
  </TitlesOfParts>
  <Company>NU</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X</dc:title>
  <dc:creator>Fleur Englert</dc:creator>
  <cp:lastModifiedBy>Lasse</cp:lastModifiedBy>
  <cp:revision>48</cp:revision>
  <cp:lastPrinted>2011-03-10T09:37:07Z</cp:lastPrinted>
  <dcterms:created xsi:type="dcterms:W3CDTF">2013-06-19T13:46:56Z</dcterms:created>
  <dcterms:modified xsi:type="dcterms:W3CDTF">2013-06-19T14:17:04Z</dcterms:modified>
</cp:coreProperties>
</file>