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85" r:id="rId9"/>
    <p:sldId id="286" r:id="rId10"/>
    <p:sldId id="270" r:id="rId11"/>
    <p:sldId id="287" r:id="rId12"/>
    <p:sldId id="264" r:id="rId13"/>
    <p:sldId id="265" r:id="rId14"/>
    <p:sldId id="266" r:id="rId15"/>
    <p:sldId id="267" r:id="rId16"/>
    <p:sldId id="268" r:id="rId17"/>
    <p:sldId id="269" r:id="rId18"/>
    <p:sldId id="275" r:id="rId19"/>
    <p:sldId id="271" r:id="rId20"/>
    <p:sldId id="276" r:id="rId21"/>
    <p:sldId id="274" r:id="rId22"/>
    <p:sldId id="288" r:id="rId23"/>
    <p:sldId id="281" r:id="rId24"/>
    <p:sldId id="279" r:id="rId25"/>
    <p:sldId id="280" r:id="rId26"/>
    <p:sldId id="283" r:id="rId27"/>
    <p:sldId id="284" r:id="rId28"/>
    <p:sldId id="289" r:id="rId29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203"/>
    <a:srgbClr val="FFEFBD"/>
    <a:srgbClr val="EDF6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15CCD3-F864-4C93-8BDA-17C434A2406C}" type="datetimeFigureOut">
              <a:rPr lang="sv-SE"/>
              <a:pPr>
                <a:defRPr/>
              </a:pPr>
              <a:t>2010-06-01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76454D-9935-4A46-B35D-38C03B90D5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Expand</a:t>
            </a:r>
            <a:r>
              <a:rPr lang="sv-SE" dirty="0" smtClean="0"/>
              <a:t> your</a:t>
            </a:r>
            <a:r>
              <a:rPr lang="sv-SE" baseline="0" dirty="0" smtClean="0"/>
              <a:t> Target Publics</a:t>
            </a:r>
          </a:p>
          <a:p>
            <a:r>
              <a:rPr lang="sv-SE" baseline="0" dirty="0" err="1" smtClean="0"/>
              <a:t>Opportunity</a:t>
            </a:r>
            <a:r>
              <a:rPr lang="sv-SE" baseline="0" dirty="0" smtClean="0"/>
              <a:t> is far </a:t>
            </a:r>
            <a:r>
              <a:rPr lang="sv-SE" baseline="0" dirty="0" err="1" smtClean="0"/>
              <a:t>greater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are all in a fight for </a:t>
            </a:r>
            <a:r>
              <a:rPr lang="sv-SE" baseline="0" dirty="0" err="1" smtClean="0"/>
              <a:t>attention</a:t>
            </a:r>
            <a:endParaRPr lang="sv-SE" baseline="0" dirty="0" smtClean="0"/>
          </a:p>
          <a:p>
            <a:r>
              <a:rPr lang="sv-SE" baseline="0" dirty="0" smtClean="0"/>
              <a:t>THINK BEYOND YOUR MEDIA TARGET GROUPS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76454D-9935-4A46-B35D-38C03B90D5E9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In </a:t>
            </a:r>
            <a:r>
              <a:rPr lang="sv-SE" dirty="0" err="1" smtClean="0"/>
              <a:t>regdars</a:t>
            </a:r>
            <a:r>
              <a:rPr lang="sv-SE" dirty="0" smtClean="0"/>
              <a:t> to </a:t>
            </a:r>
            <a:r>
              <a:rPr lang="sv-SE" dirty="0" err="1" smtClean="0"/>
              <a:t>stakeholder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76454D-9935-4A46-B35D-38C03B90D5E9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Alternative bild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76454D-9935-4A46-B35D-38C03B90D5E9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Who is my </a:t>
            </a:r>
            <a:r>
              <a:rPr lang="sv-SE" dirty="0" err="1" smtClean="0"/>
              <a:t>content</a:t>
            </a:r>
            <a:r>
              <a:rPr lang="sv-SE" dirty="0" smtClean="0"/>
              <a:t> </a:t>
            </a:r>
            <a:r>
              <a:rPr lang="sv-SE" dirty="0" err="1" smtClean="0"/>
              <a:t>engaging</a:t>
            </a:r>
            <a:r>
              <a:rPr lang="sv-SE" dirty="0" smtClean="0"/>
              <a:t> with?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76454D-9935-4A46-B35D-38C03B90D5E9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Cowley Estate off Brixton Road. Showing Children being entertained at a storytelling session at the Cowley Estate, off Brixton Road. These sessions were </a:t>
            </a:r>
            <a:r>
              <a:rPr lang="en-US" dirty="0" err="1" smtClean="0"/>
              <a:t>organised</a:t>
            </a:r>
            <a:r>
              <a:rPr lang="en-US" dirty="0" smtClean="0"/>
              <a:t> by </a:t>
            </a:r>
            <a:r>
              <a:rPr lang="en-US" dirty="0" err="1" smtClean="0"/>
              <a:t>Lambeth</a:t>
            </a:r>
            <a:r>
              <a:rPr lang="en-US" dirty="0" smtClean="0"/>
              <a:t> Libraries. </a:t>
            </a:r>
          </a:p>
          <a:p>
            <a:r>
              <a:rPr lang="en-US" dirty="0" smtClean="0"/>
              <a:t>The estate was built by London County Council in the 1930s.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76454D-9935-4A46-B35D-38C03B90D5E9}" type="slidenum">
              <a:rPr lang="sv-SE" smtClean="0"/>
              <a:pPr>
                <a:defRPr/>
              </a:pPr>
              <a:t>25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 descr="ND_000_brevpapper_sid_1.jpg"/>
          <p:cNvPicPr>
            <a:picLocks noChangeAspect="1"/>
          </p:cNvPicPr>
          <p:nvPr/>
        </p:nvPicPr>
        <p:blipFill>
          <a:blip r:embed="rId2" cstate="print"/>
          <a:srcRect l="35129" r="35709" b="66109"/>
          <a:stretch>
            <a:fillRect/>
          </a:stretch>
        </p:blipFill>
        <p:spPr bwMode="auto">
          <a:xfrm>
            <a:off x="2970213" y="857250"/>
            <a:ext cx="31432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14348" y="2828922"/>
            <a:ext cx="7772400" cy="742954"/>
          </a:xfrm>
        </p:spPr>
        <p:txBody>
          <a:bodyPr anchor="t">
            <a:normAutofit/>
          </a:bodyPr>
          <a:lstStyle>
            <a:lvl1pPr>
              <a:defRPr sz="4200" b="1" cap="all" baseline="0">
                <a:latin typeface="Arial" pitchFamily="34" charset="0"/>
                <a:cs typeface="Arial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2571750" y="3563938"/>
            <a:ext cx="40719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sv-SE" dirty="0"/>
          </a:p>
        </p:txBody>
      </p:sp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 descr="ND_000_brevpapper_sid_1.jpg"/>
          <p:cNvPicPr>
            <a:picLocks noChangeAspect="1"/>
          </p:cNvPicPr>
          <p:nvPr/>
        </p:nvPicPr>
        <p:blipFill>
          <a:blip r:embed="rId2" cstate="print"/>
          <a:srcRect l="35129" r="35709" b="66109"/>
          <a:stretch>
            <a:fillRect/>
          </a:stretch>
        </p:blipFill>
        <p:spPr bwMode="auto">
          <a:xfrm>
            <a:off x="3727450" y="390525"/>
            <a:ext cx="1630363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72476" y="1357298"/>
            <a:ext cx="7328614" cy="428620"/>
          </a:xfrm>
        </p:spPr>
        <p:txBody>
          <a:bodyPr anchor="t">
            <a:noAutofit/>
          </a:bodyPr>
          <a:lstStyle>
            <a:lvl1pPr algn="l">
              <a:defRPr sz="2400" b="1"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71580" y="1857364"/>
            <a:ext cx="6829444" cy="3554419"/>
          </a:xfrm>
        </p:spPr>
        <p:txBody>
          <a:bodyPr/>
          <a:lstStyle>
            <a:lvl1pPr marL="0" indent="0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1pPr>
            <a:lvl3pPr>
              <a:lnSpc>
                <a:spcPct val="150000"/>
              </a:lnSpc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stora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 descr="ND_000_brevpapper_sid_1.jpg"/>
          <p:cNvPicPr>
            <a:picLocks noChangeAspect="1"/>
          </p:cNvPicPr>
          <p:nvPr/>
        </p:nvPicPr>
        <p:blipFill>
          <a:blip r:embed="rId2" cstate="print"/>
          <a:srcRect l="35129" r="35709" b="66109"/>
          <a:stretch>
            <a:fillRect/>
          </a:stretch>
        </p:blipFill>
        <p:spPr bwMode="auto">
          <a:xfrm>
            <a:off x="3727450" y="390525"/>
            <a:ext cx="1630363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28860" y="1785934"/>
            <a:ext cx="6072230" cy="428620"/>
          </a:xfrm>
        </p:spPr>
        <p:txBody>
          <a:bodyPr anchor="t">
            <a:normAutofit/>
          </a:bodyPr>
          <a:lstStyle>
            <a:lvl1pPr algn="l">
              <a:defRPr sz="2800" b="1"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428860" y="2374911"/>
            <a:ext cx="5572164" cy="3554419"/>
          </a:xfrm>
        </p:spPr>
        <p:txBody>
          <a:bodyPr/>
          <a:lstStyle>
            <a:lvl1pPr marL="234000" indent="-234000">
              <a:lnSpc>
                <a:spcPts val="4000"/>
              </a:lnSpc>
              <a:buFont typeface="Arial" pitchFamily="34" charset="0"/>
              <a:buChar char="•"/>
              <a:defRPr sz="2800" b="1">
                <a:latin typeface="Arial" pitchFamily="34" charset="0"/>
                <a:cs typeface="Arial" pitchFamily="34" charset="0"/>
              </a:defRPr>
            </a:lvl1pPr>
            <a:lvl3pPr>
              <a:lnSpc>
                <a:spcPct val="150000"/>
              </a:lnSpc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liten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ND_000_brevpapper_sid_1.jpg"/>
          <p:cNvPicPr>
            <a:picLocks noChangeAspect="1"/>
          </p:cNvPicPr>
          <p:nvPr/>
        </p:nvPicPr>
        <p:blipFill>
          <a:blip r:embed="rId2" cstate="print"/>
          <a:srcRect l="35129" r="35709" b="66109"/>
          <a:stretch>
            <a:fillRect/>
          </a:stretch>
        </p:blipFill>
        <p:spPr bwMode="auto">
          <a:xfrm>
            <a:off x="3727450" y="390525"/>
            <a:ext cx="1630363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72476" y="1357298"/>
            <a:ext cx="7328614" cy="428620"/>
          </a:xfrm>
        </p:spPr>
        <p:txBody>
          <a:bodyPr anchor="t">
            <a:noAutofit/>
          </a:bodyPr>
          <a:lstStyle>
            <a:lvl1pPr algn="l">
              <a:defRPr sz="2400" b="1"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71580" y="1857365"/>
            <a:ext cx="6829444" cy="785818"/>
          </a:xfrm>
        </p:spPr>
        <p:txBody>
          <a:bodyPr/>
          <a:lstStyle>
            <a:lvl1pPr marL="0" indent="0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1pPr>
            <a:lvl3pPr>
              <a:lnSpc>
                <a:spcPct val="150000"/>
              </a:lnSpc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1170000" y="2786078"/>
            <a:ext cx="6831024" cy="3286128"/>
          </a:xfrm>
        </p:spPr>
        <p:txBody>
          <a:bodyPr/>
          <a:lstStyle>
            <a:lvl1pPr marL="162000" indent="-162000">
              <a:defRPr sz="1600" baseline="0"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2560E-D1D7-4C12-8D85-66B2D09C835D}" type="datetimeFigureOut">
              <a:rPr lang="sv-SE"/>
              <a:pPr>
                <a:defRPr/>
              </a:pPr>
              <a:t>2010-06-01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3B731-03DC-4237-ACC3-76FE69A4BC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ND_000_brevpapper_sid_1.jpg"/>
          <p:cNvPicPr>
            <a:picLocks noChangeAspect="1"/>
          </p:cNvPicPr>
          <p:nvPr/>
        </p:nvPicPr>
        <p:blipFill>
          <a:blip r:embed="rId2" cstate="print"/>
          <a:srcRect l="35129" r="35709" b="66109"/>
          <a:stretch>
            <a:fillRect/>
          </a:stretch>
        </p:blipFill>
        <p:spPr bwMode="auto">
          <a:xfrm>
            <a:off x="3727450" y="390525"/>
            <a:ext cx="1630363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72476" y="1357298"/>
            <a:ext cx="7328614" cy="428620"/>
          </a:xfrm>
        </p:spPr>
        <p:txBody>
          <a:bodyPr anchor="t">
            <a:noAutofit/>
          </a:bodyPr>
          <a:lstStyle>
            <a:lvl1pPr algn="l">
              <a:defRPr sz="2400" b="1"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71580" y="1857364"/>
            <a:ext cx="6829444" cy="3554419"/>
          </a:xfrm>
        </p:spPr>
        <p:txBody>
          <a:bodyPr/>
          <a:lstStyle>
            <a:lvl1pPr marL="0" indent="0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1pPr>
            <a:lvl3pPr>
              <a:lnSpc>
                <a:spcPct val="150000"/>
              </a:lnSpc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9" name="Platshållare för diagram 8"/>
          <p:cNvSpPr>
            <a:spLocks noGrp="1"/>
          </p:cNvSpPr>
          <p:nvPr>
            <p:ph type="chart" sz="quarter" idx="13"/>
          </p:nvPr>
        </p:nvSpPr>
        <p:spPr>
          <a:xfrm>
            <a:off x="2428875" y="2857496"/>
            <a:ext cx="4357688" cy="28575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sv-SE" noProof="0" smtClean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F649D-22A2-45F1-8F14-A81C386B1276}" type="datetimeFigureOut">
              <a:rPr lang="sv-SE"/>
              <a:pPr>
                <a:defRPr/>
              </a:pPr>
              <a:t>2010-06-01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5346-1DC7-4A53-8630-1867D7D5E2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6" descr="ND_000_brevpapper_sid_1.jpg"/>
          <p:cNvPicPr>
            <a:picLocks noChangeAspect="1"/>
          </p:cNvPicPr>
          <p:nvPr/>
        </p:nvPicPr>
        <p:blipFill>
          <a:blip r:embed="rId2" cstate="print"/>
          <a:srcRect l="35129" r="35709" b="66109"/>
          <a:stretch>
            <a:fillRect/>
          </a:stretch>
        </p:blipFill>
        <p:spPr bwMode="auto">
          <a:xfrm>
            <a:off x="3727450" y="390525"/>
            <a:ext cx="1630363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72476" y="1357298"/>
            <a:ext cx="7328614" cy="428620"/>
          </a:xfrm>
        </p:spPr>
        <p:txBody>
          <a:bodyPr anchor="t">
            <a:normAutofit/>
          </a:bodyPr>
          <a:lstStyle>
            <a:lvl1pPr algn="l">
              <a:defRPr sz="2400" b="1"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71580" y="1857364"/>
            <a:ext cx="6829444" cy="3554419"/>
          </a:xfrm>
        </p:spPr>
        <p:txBody>
          <a:bodyPr/>
          <a:lstStyle>
            <a:lvl1pPr marL="0" indent="0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1pPr>
            <a:lvl3pPr>
              <a:lnSpc>
                <a:spcPct val="150000"/>
              </a:lnSpc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4"/>
          </p:nvPr>
        </p:nvSpPr>
        <p:spPr>
          <a:xfrm>
            <a:off x="1285867" y="2928934"/>
            <a:ext cx="2286001" cy="16430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sv-SE" noProof="0" dirty="0" smtClean="0"/>
          </a:p>
        </p:txBody>
      </p:sp>
      <p:sp>
        <p:nvSpPr>
          <p:cNvPr id="13" name="Platshållare för bild 10"/>
          <p:cNvSpPr>
            <a:spLocks noGrp="1"/>
          </p:cNvSpPr>
          <p:nvPr>
            <p:ph type="pic" sz="quarter" idx="16"/>
          </p:nvPr>
        </p:nvSpPr>
        <p:spPr>
          <a:xfrm>
            <a:off x="1285852" y="4714884"/>
            <a:ext cx="2286016" cy="16430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sv-SE" noProof="0" dirty="0" smtClean="0"/>
          </a:p>
        </p:txBody>
      </p:sp>
      <p:sp>
        <p:nvSpPr>
          <p:cNvPr id="15" name="Platshållare för bild 10"/>
          <p:cNvSpPr>
            <a:spLocks noGrp="1"/>
          </p:cNvSpPr>
          <p:nvPr>
            <p:ph type="pic" sz="quarter" idx="17"/>
          </p:nvPr>
        </p:nvSpPr>
        <p:spPr>
          <a:xfrm>
            <a:off x="3786182" y="2928934"/>
            <a:ext cx="2286001" cy="16430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sv-SE" noProof="0" dirty="0" smtClean="0"/>
          </a:p>
        </p:txBody>
      </p:sp>
      <p:sp>
        <p:nvSpPr>
          <p:cNvPr id="16" name="Platshållare för bild 10"/>
          <p:cNvSpPr>
            <a:spLocks noGrp="1"/>
          </p:cNvSpPr>
          <p:nvPr>
            <p:ph type="pic" sz="quarter" idx="18"/>
          </p:nvPr>
        </p:nvSpPr>
        <p:spPr>
          <a:xfrm>
            <a:off x="3786167" y="4714884"/>
            <a:ext cx="2286016" cy="16430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sv-SE" noProof="0" dirty="0" smtClean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59229-F044-42F2-A765-6C1D0E7DA2E1}" type="datetimeFigureOut">
              <a:rPr lang="sv-SE"/>
              <a:pPr>
                <a:defRPr/>
              </a:pPr>
              <a:t>2010-06-01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1B158-7485-4EEE-BA5F-B4BA5F7777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urklipps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ND_000_brevpapper_sid_1.jpg"/>
          <p:cNvPicPr>
            <a:picLocks noChangeAspect="1"/>
          </p:cNvPicPr>
          <p:nvPr/>
        </p:nvPicPr>
        <p:blipFill>
          <a:blip r:embed="rId2" cstate="print"/>
          <a:srcRect l="35129" r="35709" b="66109"/>
          <a:stretch>
            <a:fillRect/>
          </a:stretch>
        </p:blipFill>
        <p:spPr bwMode="auto">
          <a:xfrm>
            <a:off x="3727450" y="390525"/>
            <a:ext cx="1630363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objekt 7" descr="designelement_rut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550" y="3113088"/>
            <a:ext cx="7561263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72476" y="1357298"/>
            <a:ext cx="7328614" cy="428620"/>
          </a:xfrm>
        </p:spPr>
        <p:txBody>
          <a:bodyPr anchor="t">
            <a:normAutofit/>
          </a:bodyPr>
          <a:lstStyle>
            <a:lvl1pPr algn="l">
              <a:defRPr sz="2400" b="1"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71580" y="1857364"/>
            <a:ext cx="6829444" cy="1054097"/>
          </a:xfrm>
        </p:spPr>
        <p:txBody>
          <a:bodyPr/>
          <a:lstStyle>
            <a:lvl1pPr marL="0" indent="0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1pPr>
            <a:lvl3pPr>
              <a:lnSpc>
                <a:spcPct val="150000"/>
              </a:lnSpc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13"/>
          </p:nvPr>
        </p:nvSpPr>
        <p:spPr>
          <a:xfrm>
            <a:off x="1214438" y="3500438"/>
            <a:ext cx="6786562" cy="2143125"/>
          </a:xfrm>
        </p:spPr>
        <p:txBody>
          <a:bodyPr/>
          <a:lstStyle>
            <a:lvl1pPr marL="198000" indent="-198000">
              <a:defRPr sz="16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7AEFE-CF8B-4C08-BB03-4B8C7C7A123E}" type="datetimeFigureOut">
              <a:rPr lang="sv-SE"/>
              <a:pPr>
                <a:defRPr/>
              </a:pPr>
              <a:t>2010-06-01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0CB22-3742-4DA0-A0A8-353FD61788C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28625" y="6286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ACF1294-B18D-43C0-9446-EE5614FC02B3}" type="datetimeFigureOut">
              <a:rPr lang="sv-SE"/>
              <a:pPr>
                <a:defRPr/>
              </a:pPr>
              <a:t>2010-06-01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2A59BF-1C5D-4498-B236-6697949ADC0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aspfil01-vm.ezxsp.net\MyNewsdesk$\jobea\Any%20Video%20Converter\ASF\The%20Social%20Media%20Guru%20(4)%20(1).as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Jonathan.bean@mynewsdesk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://www.linkedin.com/in/jonathanpbea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aspfil01-vm.ezxsp.net\MyNewsdesk$\jobea\Any%20Video%20Converter\ASF\the%20day%20the%20media%20died%20(2).as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2857496"/>
            <a:ext cx="7772400" cy="2000264"/>
          </a:xfrm>
        </p:spPr>
        <p:txBody>
          <a:bodyPr>
            <a:normAutofit/>
          </a:bodyPr>
          <a:lstStyle/>
          <a:p>
            <a:r>
              <a:rPr lang="sv-SE" sz="3200" dirty="0" smtClean="0"/>
              <a:t>Marketing CONTENT IN TODAY´S COMMUNICATIONS LANDSCAPE</a:t>
            </a:r>
            <a:endParaRPr lang="sv-S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5857884" y="2285992"/>
            <a:ext cx="3000396" cy="4714908"/>
          </a:xfrm>
          <a:prstGeom prst="rect">
            <a:avLst/>
          </a:prstGeom>
          <a:gradFill flip="none" rotWithShape="1">
            <a:gsLst>
              <a:gs pos="0">
                <a:srgbClr val="FD9203">
                  <a:shade val="30000"/>
                  <a:satMod val="115000"/>
                </a:srgbClr>
              </a:gs>
              <a:gs pos="50000">
                <a:srgbClr val="FD9203">
                  <a:shade val="67500"/>
                  <a:satMod val="115000"/>
                </a:srgbClr>
              </a:gs>
              <a:gs pos="100000">
                <a:srgbClr val="FD9203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D9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Why</a:t>
            </a:r>
            <a:r>
              <a:rPr lang="sv-SE" dirty="0" smtClean="0"/>
              <a:t> </a:t>
            </a:r>
            <a:r>
              <a:rPr lang="sv-SE" dirty="0" err="1" smtClean="0"/>
              <a:t>does</a:t>
            </a:r>
            <a:r>
              <a:rPr lang="sv-SE" dirty="0" smtClean="0"/>
              <a:t> </a:t>
            </a:r>
            <a:r>
              <a:rPr lang="sv-SE" dirty="0" err="1" smtClean="0"/>
              <a:t>content</a:t>
            </a:r>
            <a:r>
              <a:rPr lang="sv-SE" dirty="0" smtClean="0"/>
              <a:t> </a:t>
            </a:r>
            <a:r>
              <a:rPr lang="sv-SE" dirty="0" err="1" smtClean="0"/>
              <a:t>matter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2000241"/>
            <a:ext cx="3857652" cy="3071834"/>
          </a:xfrm>
        </p:spPr>
        <p:txBody>
          <a:bodyPr/>
          <a:lstStyle/>
          <a:p>
            <a:endParaRPr lang="sv-SE" sz="2000" i="1" dirty="0" smtClean="0"/>
          </a:p>
          <a:p>
            <a:r>
              <a:rPr lang="sv-SE" sz="2000" i="1" dirty="0" smtClean="0"/>
              <a:t>It </a:t>
            </a:r>
            <a:r>
              <a:rPr lang="sv-SE" sz="2000" i="1" dirty="0" err="1" smtClean="0"/>
              <a:t>tells</a:t>
            </a:r>
            <a:r>
              <a:rPr lang="sv-SE" sz="2000" i="1" dirty="0" smtClean="0"/>
              <a:t> your story</a:t>
            </a:r>
          </a:p>
          <a:p>
            <a:r>
              <a:rPr lang="sv-SE" sz="2000" i="1" dirty="0" smtClean="0"/>
              <a:t>It </a:t>
            </a:r>
            <a:r>
              <a:rPr lang="sv-SE" sz="2000" i="1" dirty="0" err="1" smtClean="0"/>
              <a:t>answers</a:t>
            </a:r>
            <a:r>
              <a:rPr lang="sv-SE" sz="2000" i="1" dirty="0" smtClean="0"/>
              <a:t> </a:t>
            </a:r>
            <a:r>
              <a:rPr lang="sv-SE" sz="2000" i="1" dirty="0" err="1" smtClean="0"/>
              <a:t>peoples</a:t>
            </a:r>
            <a:r>
              <a:rPr lang="sv-SE" sz="2000" i="1" dirty="0" smtClean="0"/>
              <a:t> </a:t>
            </a:r>
            <a:r>
              <a:rPr lang="sv-SE" sz="2000" i="1" dirty="0" err="1" smtClean="0"/>
              <a:t>questions</a:t>
            </a:r>
            <a:endParaRPr lang="sv-SE" sz="2000" i="1" dirty="0" smtClean="0"/>
          </a:p>
          <a:p>
            <a:r>
              <a:rPr lang="sv-SE" sz="2000" i="1" dirty="0" smtClean="0"/>
              <a:t>It </a:t>
            </a:r>
            <a:r>
              <a:rPr lang="sv-SE" sz="2000" i="1" dirty="0" err="1" smtClean="0"/>
              <a:t>inspires</a:t>
            </a:r>
            <a:r>
              <a:rPr lang="sv-SE" sz="2000" i="1" dirty="0" smtClean="0"/>
              <a:t> and </a:t>
            </a:r>
            <a:r>
              <a:rPr lang="sv-SE" sz="2000" i="1" dirty="0" err="1" smtClean="0"/>
              <a:t>entertains</a:t>
            </a:r>
            <a:endParaRPr lang="sv-SE" sz="2000" i="1" dirty="0" smtClean="0"/>
          </a:p>
          <a:p>
            <a:r>
              <a:rPr lang="sv-SE" sz="2000" i="1" dirty="0" smtClean="0"/>
              <a:t>It </a:t>
            </a:r>
            <a:r>
              <a:rPr lang="sv-SE" sz="2000" i="1" dirty="0" err="1" smtClean="0"/>
              <a:t>motivates</a:t>
            </a:r>
            <a:r>
              <a:rPr lang="sv-SE" sz="2000" i="1" dirty="0" smtClean="0"/>
              <a:t> and </a:t>
            </a:r>
            <a:r>
              <a:rPr lang="sv-SE" sz="2000" i="1" dirty="0" err="1" smtClean="0"/>
              <a:t>educates</a:t>
            </a:r>
            <a:endParaRPr lang="sv-SE" sz="2000" i="1" dirty="0" smtClean="0"/>
          </a:p>
          <a:p>
            <a:r>
              <a:rPr lang="sv-SE" sz="2000" i="1" dirty="0" smtClean="0"/>
              <a:t>It </a:t>
            </a:r>
            <a:r>
              <a:rPr lang="sv-SE" sz="2000" i="1" dirty="0" err="1" smtClean="0"/>
              <a:t>manages</a:t>
            </a:r>
            <a:r>
              <a:rPr lang="sv-SE" sz="2000" i="1" dirty="0" smtClean="0"/>
              <a:t> </a:t>
            </a:r>
            <a:r>
              <a:rPr lang="sv-SE" sz="2000" i="1" dirty="0" err="1" smtClean="0"/>
              <a:t>expectations</a:t>
            </a:r>
            <a:endParaRPr lang="sv-SE" sz="2000" i="1" dirty="0" smtClean="0"/>
          </a:p>
          <a:p>
            <a:r>
              <a:rPr lang="sv-SE" sz="2000" i="1" dirty="0" smtClean="0"/>
              <a:t>It </a:t>
            </a:r>
            <a:r>
              <a:rPr lang="sv-SE" sz="2000" i="1" dirty="0" err="1" smtClean="0"/>
              <a:t>brings</a:t>
            </a:r>
            <a:r>
              <a:rPr lang="sv-SE" sz="2000" i="1" dirty="0" smtClean="0"/>
              <a:t> your brand to life</a:t>
            </a:r>
          </a:p>
          <a:p>
            <a:r>
              <a:rPr lang="sv-SE" sz="2000" i="1" dirty="0" smtClean="0"/>
              <a:t>It </a:t>
            </a:r>
            <a:r>
              <a:rPr lang="sv-SE" sz="2000" i="1" dirty="0" err="1" smtClean="0"/>
              <a:t>builds</a:t>
            </a:r>
            <a:r>
              <a:rPr lang="sv-SE" sz="2000" i="1" dirty="0" smtClean="0"/>
              <a:t> OR breaks trust</a:t>
            </a:r>
          </a:p>
          <a:p>
            <a:endParaRPr lang="sv-SE" sz="4400" b="1" dirty="0" smtClean="0">
              <a:solidFill>
                <a:srgbClr val="FF0000"/>
              </a:solidFill>
            </a:endParaRPr>
          </a:p>
        </p:txBody>
      </p:sp>
      <p:pic>
        <p:nvPicPr>
          <p:cNvPr id="20482" name="Picture 2" descr="http://modearkivet.se/wp-content/uploads/2010/04/storytelling-varumarken.jpg"/>
          <p:cNvPicPr>
            <a:picLocks noChangeAspect="1" noChangeArrowheads="1"/>
          </p:cNvPicPr>
          <p:nvPr/>
        </p:nvPicPr>
        <p:blipFill>
          <a:blip r:embed="rId2" cstate="print"/>
          <a:srcRect t="8824"/>
          <a:stretch>
            <a:fillRect/>
          </a:stretch>
        </p:blipFill>
        <p:spPr bwMode="auto">
          <a:xfrm>
            <a:off x="5929322" y="2357430"/>
            <a:ext cx="2857500" cy="2952748"/>
          </a:xfrm>
          <a:prstGeom prst="rect">
            <a:avLst/>
          </a:prstGeom>
          <a:noFill/>
        </p:spPr>
      </p:pic>
      <p:sp>
        <p:nvSpPr>
          <p:cNvPr id="7" name="Rektangel 6"/>
          <p:cNvSpPr/>
          <p:nvPr/>
        </p:nvSpPr>
        <p:spPr>
          <a:xfrm>
            <a:off x="1142976" y="5643578"/>
            <a:ext cx="72763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400" b="1" i="1" dirty="0" smtClean="0">
                <a:solidFill>
                  <a:srgbClr val="FD9203"/>
                </a:solidFill>
              </a:rPr>
              <a:t>It drives </a:t>
            </a:r>
            <a:r>
              <a:rPr lang="sv-SE" sz="4400" b="1" i="1" dirty="0" err="1" smtClean="0">
                <a:solidFill>
                  <a:srgbClr val="FD9203"/>
                </a:solidFill>
              </a:rPr>
              <a:t>decision</a:t>
            </a:r>
            <a:r>
              <a:rPr lang="sv-SE" sz="4400" b="1" i="1" dirty="0" smtClean="0">
                <a:solidFill>
                  <a:srgbClr val="FD9203"/>
                </a:solidFill>
              </a:rPr>
              <a:t> </a:t>
            </a:r>
            <a:r>
              <a:rPr lang="sv-SE" sz="4400" b="1" i="1" dirty="0" err="1" smtClean="0">
                <a:solidFill>
                  <a:schemeClr val="bg1"/>
                </a:solidFill>
              </a:rPr>
              <a:t>making</a:t>
            </a:r>
            <a:r>
              <a:rPr lang="sv-SE" sz="4400" b="1" i="1" dirty="0" smtClean="0">
                <a:solidFill>
                  <a:schemeClr val="bg1"/>
                </a:solidFill>
              </a:rPr>
              <a:t>!</a:t>
            </a:r>
            <a:endParaRPr lang="sv-SE" sz="4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643998" cy="500066"/>
          </a:xfrm>
        </p:spPr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Content</a:t>
            </a:r>
            <a:r>
              <a:rPr lang="sv-SE" dirty="0" smtClean="0"/>
              <a:t> </a:t>
            </a:r>
            <a:r>
              <a:rPr lang="sv-SE" dirty="0" err="1" smtClean="0"/>
              <a:t>products</a:t>
            </a:r>
            <a:r>
              <a:rPr lang="sv-SE" dirty="0" smtClean="0"/>
              <a:t> </a:t>
            </a:r>
            <a:r>
              <a:rPr lang="sv-SE" dirty="0" err="1" smtClean="0"/>
              <a:t>do</a:t>
            </a:r>
            <a:r>
              <a:rPr lang="sv-SE" dirty="0" smtClean="0"/>
              <a:t> you </a:t>
            </a:r>
            <a:r>
              <a:rPr lang="sv-SE" dirty="0" err="1" smtClean="0"/>
              <a:t>currently</a:t>
            </a:r>
            <a:r>
              <a:rPr lang="sv-SE" dirty="0" smtClean="0"/>
              <a:t> </a:t>
            </a:r>
            <a:r>
              <a:rPr lang="sv-SE" dirty="0" err="1" smtClean="0"/>
              <a:t>use</a:t>
            </a:r>
            <a:r>
              <a:rPr lang="sv-SE" dirty="0" smtClean="0"/>
              <a:t>?</a:t>
            </a:r>
            <a:endParaRPr lang="sv-S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635795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6314" y="6215082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 smtClean="0"/>
              <a:t>Source</a:t>
            </a:r>
            <a:r>
              <a:rPr lang="sv-SE" sz="1200" dirty="0" smtClean="0"/>
              <a:t> </a:t>
            </a:r>
            <a:endParaRPr lang="sv-SE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6286520"/>
            <a:ext cx="962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15140" y="2071678"/>
            <a:ext cx="2214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 smtClean="0"/>
              <a:t>How</a:t>
            </a:r>
            <a:r>
              <a:rPr lang="sv-SE" sz="2000" dirty="0" smtClean="0"/>
              <a:t> </a:t>
            </a:r>
            <a:r>
              <a:rPr lang="sv-SE" sz="2000" dirty="0" err="1" smtClean="0"/>
              <a:t>many</a:t>
            </a:r>
            <a:r>
              <a:rPr lang="sv-SE" sz="2000" dirty="0" smtClean="0"/>
              <a:t> of </a:t>
            </a:r>
            <a:r>
              <a:rPr lang="sv-SE" sz="2000" dirty="0" err="1" smtClean="0"/>
              <a:t>these</a:t>
            </a:r>
            <a:r>
              <a:rPr lang="sv-SE" sz="2000" dirty="0" smtClean="0"/>
              <a:t> </a:t>
            </a:r>
            <a:r>
              <a:rPr lang="sv-SE" sz="2000" dirty="0" err="1" smtClean="0"/>
              <a:t>tools</a:t>
            </a:r>
            <a:r>
              <a:rPr lang="sv-SE" sz="2000" dirty="0" smtClean="0"/>
              <a:t> are you </a:t>
            </a:r>
            <a:r>
              <a:rPr lang="sv-SE" sz="2000" dirty="0" err="1" smtClean="0"/>
              <a:t>currently</a:t>
            </a:r>
            <a:r>
              <a:rPr lang="sv-SE" sz="2000" dirty="0" smtClean="0"/>
              <a:t> </a:t>
            </a:r>
            <a:r>
              <a:rPr lang="sv-SE" sz="2000" dirty="0" err="1" smtClean="0"/>
              <a:t>responsible</a:t>
            </a:r>
            <a:r>
              <a:rPr lang="sv-SE" sz="2000" dirty="0" smtClean="0"/>
              <a:t> for?</a:t>
            </a:r>
            <a:endParaRPr lang="sv-S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1643050"/>
            <a:ext cx="9644098" cy="1714512"/>
          </a:xfrm>
          <a:prstGeom prst="rect">
            <a:avLst/>
          </a:prstGeom>
          <a:solidFill>
            <a:srgbClr val="FD9203"/>
          </a:solidFill>
          <a:ln>
            <a:solidFill>
              <a:srgbClr val="FD9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803407"/>
            <a:ext cx="3357586" cy="3554419"/>
          </a:xfrm>
        </p:spPr>
        <p:txBody>
          <a:bodyPr/>
          <a:lstStyle/>
          <a:p>
            <a:r>
              <a:rPr lang="sv-SE" sz="2000" dirty="0" smtClean="0">
                <a:solidFill>
                  <a:schemeClr val="bg1"/>
                </a:solidFill>
              </a:rPr>
              <a:t>To </a:t>
            </a:r>
            <a:r>
              <a:rPr lang="sv-SE" sz="2000" dirty="0" err="1" smtClean="0">
                <a:solidFill>
                  <a:schemeClr val="bg1"/>
                </a:solidFill>
              </a:rPr>
              <a:t>understand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000" dirty="0" err="1" smtClean="0">
                <a:solidFill>
                  <a:schemeClr val="bg1"/>
                </a:solidFill>
              </a:rPr>
              <a:t>content</a:t>
            </a:r>
            <a:r>
              <a:rPr lang="sv-SE" sz="2000" dirty="0" smtClean="0">
                <a:solidFill>
                  <a:schemeClr val="bg1"/>
                </a:solidFill>
              </a:rPr>
              <a:t> marketing </a:t>
            </a:r>
            <a:r>
              <a:rPr lang="sv-SE" sz="2000" dirty="0" err="1" smtClean="0">
                <a:solidFill>
                  <a:schemeClr val="bg1"/>
                </a:solidFill>
              </a:rPr>
              <a:t>we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000" dirty="0" err="1" smtClean="0">
                <a:solidFill>
                  <a:schemeClr val="bg1"/>
                </a:solidFill>
              </a:rPr>
              <a:t>need</a:t>
            </a:r>
            <a:r>
              <a:rPr lang="sv-SE" sz="2000" dirty="0" smtClean="0">
                <a:solidFill>
                  <a:schemeClr val="bg1"/>
                </a:solidFill>
              </a:rPr>
              <a:t> to </a:t>
            </a:r>
            <a:r>
              <a:rPr lang="sv-SE" sz="2000" dirty="0" err="1" smtClean="0">
                <a:solidFill>
                  <a:schemeClr val="bg1"/>
                </a:solidFill>
              </a:rPr>
              <a:t>understand</a:t>
            </a:r>
            <a:r>
              <a:rPr lang="sv-SE" sz="2000" dirty="0" smtClean="0">
                <a:solidFill>
                  <a:schemeClr val="bg1"/>
                </a:solidFill>
              </a:rPr>
              <a:t> the new </a:t>
            </a:r>
            <a:r>
              <a:rPr lang="sv-SE" sz="2000" dirty="0" err="1" smtClean="0">
                <a:solidFill>
                  <a:schemeClr val="bg1"/>
                </a:solidFill>
              </a:rPr>
              <a:t>model</a:t>
            </a:r>
            <a:r>
              <a:rPr lang="sv-SE" sz="2000" dirty="0" smtClean="0">
                <a:solidFill>
                  <a:schemeClr val="bg1"/>
                </a:solidFill>
              </a:rPr>
              <a:t> of </a:t>
            </a:r>
            <a:r>
              <a:rPr lang="sv-SE" sz="2000" dirty="0" err="1" smtClean="0">
                <a:solidFill>
                  <a:schemeClr val="bg1"/>
                </a:solidFill>
              </a:rPr>
              <a:t>consumption</a:t>
            </a:r>
            <a:r>
              <a:rPr lang="sv-SE" sz="2000" dirty="0" smtClean="0">
                <a:solidFill>
                  <a:schemeClr val="bg1"/>
                </a:solidFill>
              </a:rPr>
              <a:t>.</a:t>
            </a:r>
            <a:endParaRPr lang="sv-SE" sz="2000" dirty="0">
              <a:solidFill>
                <a:schemeClr val="bg1"/>
              </a:solidFill>
            </a:endParaRPr>
          </a:p>
        </p:txBody>
      </p:sp>
      <p:pic>
        <p:nvPicPr>
          <p:cNvPr id="19460" name="Picture 4" descr="http://www.jadu.co.uk/blog/blogImages/masssocialme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6673" y="1214422"/>
            <a:ext cx="4984924" cy="5210176"/>
          </a:xfrm>
          <a:prstGeom prst="rect">
            <a:avLst/>
          </a:prstGeom>
          <a:noFill/>
          <a:ln w="28575">
            <a:solidFill>
              <a:srgbClr val="FD9203"/>
            </a:solidFill>
          </a:ln>
        </p:spPr>
      </p:pic>
      <p:pic>
        <p:nvPicPr>
          <p:cNvPr id="6" name="Bildobjekt 5" descr="http://www.opentext.com/2/people-process-conten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52" y="2428868"/>
            <a:ext cx="2571768" cy="2495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Purchasing</a:t>
            </a:r>
            <a:r>
              <a:rPr lang="sv-SE" dirty="0" smtClean="0"/>
              <a:t> has </a:t>
            </a:r>
            <a:r>
              <a:rPr lang="sv-SE" dirty="0" err="1" smtClean="0"/>
              <a:t>changed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2000240"/>
            <a:ext cx="6829444" cy="3554419"/>
          </a:xfrm>
        </p:spPr>
        <p:txBody>
          <a:bodyPr/>
          <a:lstStyle/>
          <a:p>
            <a:r>
              <a:rPr lang="sv-SE" sz="2000" b="1" dirty="0" smtClean="0"/>
              <a:t>The </a:t>
            </a:r>
            <a:r>
              <a:rPr lang="sv-SE" sz="2000" b="1" dirty="0" err="1" smtClean="0"/>
              <a:t>old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model</a:t>
            </a:r>
            <a:r>
              <a:rPr lang="sv-SE" sz="2000" b="1" dirty="0" smtClean="0"/>
              <a:t> of </a:t>
            </a:r>
            <a:r>
              <a:rPr lang="sv-SE" sz="2000" b="1" dirty="0" err="1" smtClean="0"/>
              <a:t>buying</a:t>
            </a:r>
            <a:endParaRPr lang="sv-SE" dirty="0" smtClean="0"/>
          </a:p>
          <a:p>
            <a:pPr lvl="1">
              <a:buFont typeface="Arial" pitchFamily="34" charset="0"/>
              <a:buChar char="•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 Talk to an organisations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sales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representative</a:t>
            </a:r>
          </a:p>
          <a:p>
            <a:pPr lvl="1">
              <a:buFont typeface="Arial" pitchFamily="34" charset="0"/>
              <a:buChar char="•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 Talk to a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distributor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reseller</a:t>
            </a: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 Read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product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literature</a:t>
            </a: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See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act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on an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advert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in relevant media</a:t>
            </a: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http://www.gradjobsuncovered.com/img/gju_employer_registration_enga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000500"/>
            <a:ext cx="3429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5929322" y="2571744"/>
            <a:ext cx="3000396" cy="4714908"/>
          </a:xfrm>
          <a:prstGeom prst="rect">
            <a:avLst/>
          </a:prstGeom>
          <a:solidFill>
            <a:srgbClr val="FD9203"/>
          </a:solidFill>
          <a:ln>
            <a:solidFill>
              <a:srgbClr val="FD9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world of </a:t>
            </a:r>
            <a:r>
              <a:rPr lang="sv-SE" dirty="0" err="1" smtClean="0"/>
              <a:t>Educated</a:t>
            </a:r>
            <a:r>
              <a:rPr lang="sv-SE" dirty="0" smtClean="0"/>
              <a:t> </a:t>
            </a:r>
            <a:r>
              <a:rPr lang="sv-SE" dirty="0" err="1" smtClean="0"/>
              <a:t>buyers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580" y="2071678"/>
            <a:ext cx="7186634" cy="4500594"/>
          </a:xfrm>
        </p:spPr>
        <p:txBody>
          <a:bodyPr/>
          <a:lstStyle/>
          <a:p>
            <a:r>
              <a:rPr lang="sv-SE" sz="2000" b="1" dirty="0" smtClean="0"/>
              <a:t>In </a:t>
            </a:r>
            <a:r>
              <a:rPr lang="sv-SE" sz="2000" b="1" dirty="0" err="1" smtClean="0"/>
              <a:t>today’s</a:t>
            </a:r>
            <a:r>
              <a:rPr lang="sv-SE" sz="2000" b="1" dirty="0" smtClean="0"/>
              <a:t> world </a:t>
            </a:r>
            <a:r>
              <a:rPr lang="sv-SE" sz="2000" b="1" dirty="0" err="1" smtClean="0"/>
              <a:t>we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base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our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purchasing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decisions</a:t>
            </a:r>
            <a:r>
              <a:rPr lang="sv-SE" sz="2000" b="1" dirty="0" smtClean="0"/>
              <a:t> on:</a:t>
            </a:r>
          </a:p>
          <a:p>
            <a:endParaRPr lang="sv-SE" dirty="0" smtClean="0"/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 Google </a:t>
            </a:r>
            <a:r>
              <a:rPr lang="sv-SE" dirty="0" err="1" smtClean="0"/>
              <a:t>searches</a:t>
            </a:r>
            <a:endParaRPr lang="sv-SE" dirty="0" smtClean="0"/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 </a:t>
            </a:r>
            <a:r>
              <a:rPr lang="sv-SE" dirty="0" err="1" smtClean="0"/>
              <a:t>Direct</a:t>
            </a:r>
            <a:r>
              <a:rPr lang="sv-SE" dirty="0" smtClean="0"/>
              <a:t> </a:t>
            </a:r>
            <a:r>
              <a:rPr lang="sv-SE" dirty="0" err="1" smtClean="0"/>
              <a:t>engagement</a:t>
            </a:r>
            <a:r>
              <a:rPr lang="sv-SE" dirty="0" smtClean="0"/>
              <a:t> with </a:t>
            </a:r>
            <a:r>
              <a:rPr lang="sv-SE" dirty="0" err="1" smtClean="0"/>
              <a:t>company</a:t>
            </a:r>
            <a:r>
              <a:rPr lang="sv-SE" dirty="0" smtClean="0"/>
              <a:t> </a:t>
            </a:r>
            <a:r>
              <a:rPr lang="sv-SE" dirty="0" err="1" smtClean="0"/>
              <a:t>websites</a:t>
            </a:r>
            <a:endParaRPr lang="sv-SE" dirty="0" smtClean="0"/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 Online portals and </a:t>
            </a:r>
            <a:r>
              <a:rPr lang="sv-SE" dirty="0" err="1" smtClean="0"/>
              <a:t>websites</a:t>
            </a:r>
            <a:endParaRPr lang="sv-SE" dirty="0" smtClean="0"/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 </a:t>
            </a:r>
            <a:r>
              <a:rPr lang="sv-SE" dirty="0" err="1" smtClean="0"/>
              <a:t>Listening</a:t>
            </a:r>
            <a:r>
              <a:rPr lang="sv-SE" dirty="0" smtClean="0"/>
              <a:t> and </a:t>
            </a:r>
            <a:r>
              <a:rPr lang="sv-SE" dirty="0" err="1" smtClean="0"/>
              <a:t>acting</a:t>
            </a:r>
            <a:r>
              <a:rPr lang="sv-SE" dirty="0" smtClean="0"/>
              <a:t> on the opinions of </a:t>
            </a:r>
            <a:br>
              <a:rPr lang="sv-SE" dirty="0" smtClean="0"/>
            </a:br>
            <a:r>
              <a:rPr lang="sv-SE" dirty="0" smtClean="0"/>
              <a:t>  </a:t>
            </a:r>
            <a:r>
              <a:rPr lang="sv-SE" dirty="0" err="1" smtClean="0"/>
              <a:t>likeminded</a:t>
            </a:r>
            <a:r>
              <a:rPr lang="sv-SE" dirty="0" smtClean="0"/>
              <a:t> </a:t>
            </a:r>
            <a:r>
              <a:rPr lang="sv-SE" dirty="0" err="1" smtClean="0"/>
              <a:t>individuals</a:t>
            </a:r>
            <a:r>
              <a:rPr lang="sv-SE" dirty="0" smtClean="0"/>
              <a:t> online (in </a:t>
            </a:r>
            <a:r>
              <a:rPr lang="sv-SE" dirty="0" err="1" smtClean="0"/>
              <a:t>our</a:t>
            </a:r>
            <a:r>
              <a:rPr lang="sv-SE" dirty="0" smtClean="0"/>
              <a:t> social </a:t>
            </a:r>
            <a:br>
              <a:rPr lang="sv-SE" dirty="0" smtClean="0"/>
            </a:br>
            <a:r>
              <a:rPr lang="sv-SE" dirty="0" smtClean="0"/>
              <a:t>  </a:t>
            </a:r>
            <a:r>
              <a:rPr lang="sv-SE" dirty="0" err="1" smtClean="0"/>
              <a:t>networks</a:t>
            </a:r>
            <a:r>
              <a:rPr lang="sv-SE" dirty="0" smtClean="0"/>
              <a:t>, </a:t>
            </a:r>
            <a:r>
              <a:rPr lang="sv-SE" dirty="0" err="1" smtClean="0"/>
              <a:t>influential</a:t>
            </a:r>
            <a:r>
              <a:rPr lang="sv-SE" dirty="0" smtClean="0"/>
              <a:t> bloggers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follow</a:t>
            </a:r>
            <a:r>
              <a:rPr lang="sv-SE" dirty="0" smtClean="0"/>
              <a:t>)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The </a:t>
            </a:r>
            <a:r>
              <a:rPr lang="sv-SE" dirty="0" err="1" smtClean="0"/>
              <a:t>highly</a:t>
            </a:r>
            <a:r>
              <a:rPr lang="sv-SE" dirty="0" smtClean="0"/>
              <a:t> </a:t>
            </a:r>
            <a:r>
              <a:rPr lang="sv-SE" dirty="0" err="1" smtClean="0"/>
              <a:t>sought</a:t>
            </a:r>
            <a:r>
              <a:rPr lang="sv-SE" dirty="0" smtClean="0"/>
              <a:t> after </a:t>
            </a:r>
            <a:r>
              <a:rPr lang="sv-SE" sz="2000" i="1" dirty="0" smtClean="0"/>
              <a:t>WORD OF MOUTH  </a:t>
            </a:r>
          </a:p>
          <a:p>
            <a:r>
              <a:rPr lang="sv-SE" dirty="0" smtClean="0"/>
              <a:t>has </a:t>
            </a:r>
            <a:r>
              <a:rPr lang="sv-SE" dirty="0" err="1" smtClean="0"/>
              <a:t>become</a:t>
            </a:r>
            <a:r>
              <a:rPr lang="sv-SE" dirty="0" smtClean="0"/>
              <a:t> </a:t>
            </a:r>
            <a:r>
              <a:rPr lang="sv-SE" sz="2000" i="1" dirty="0" smtClean="0"/>
              <a:t>WORD OF MOUSE.</a:t>
            </a:r>
            <a:endParaRPr lang="sv-SE" sz="2000" i="1" dirty="0" smtClean="0">
              <a:solidFill>
                <a:schemeClr val="bg1"/>
              </a:solidFill>
            </a:endParaRP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5" name="Picture 2" descr="http://www.instablogsimages.com/images/2009/02/09/2_djZTp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643182"/>
            <a:ext cx="2837041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1357298"/>
            <a:ext cx="7858180" cy="428620"/>
          </a:xfrm>
        </p:spPr>
        <p:txBody>
          <a:bodyPr/>
          <a:lstStyle/>
          <a:p>
            <a:r>
              <a:rPr lang="sv-SE" dirty="0" smtClean="0"/>
              <a:t>Journalism + Marketing </a:t>
            </a:r>
            <a:br>
              <a:rPr lang="sv-SE" dirty="0" smtClean="0"/>
            </a:br>
            <a:r>
              <a:rPr lang="sv-SE" dirty="0" smtClean="0"/>
              <a:t>= </a:t>
            </a:r>
            <a:r>
              <a:rPr lang="sv-SE" dirty="0" err="1" smtClean="0"/>
              <a:t>Content</a:t>
            </a:r>
            <a:r>
              <a:rPr lang="sv-SE" dirty="0" smtClean="0"/>
              <a:t> marketing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2428868"/>
            <a:ext cx="7429552" cy="2982915"/>
          </a:xfrm>
        </p:spPr>
        <p:txBody>
          <a:bodyPr/>
          <a:lstStyle/>
          <a:p>
            <a:r>
              <a:rPr lang="sv-SE" dirty="0" err="1" smtClean="0"/>
              <a:t>Stakeholder</a:t>
            </a:r>
            <a:r>
              <a:rPr lang="sv-SE" dirty="0" smtClean="0"/>
              <a:t> </a:t>
            </a:r>
            <a:r>
              <a:rPr lang="sv-SE" dirty="0" err="1" smtClean="0"/>
              <a:t>engagement</a:t>
            </a:r>
            <a:r>
              <a:rPr lang="sv-SE" dirty="0" smtClean="0"/>
              <a:t> best </a:t>
            </a:r>
            <a:r>
              <a:rPr lang="sv-SE" dirty="0" err="1" smtClean="0"/>
              <a:t>achieved</a:t>
            </a:r>
            <a:r>
              <a:rPr lang="sv-SE" dirty="0" smtClean="0"/>
              <a:t> by Publishing NOT Marketing - </a:t>
            </a:r>
            <a:r>
              <a:rPr lang="sv-SE" dirty="0" err="1" smtClean="0"/>
              <a:t>successful</a:t>
            </a:r>
            <a:r>
              <a:rPr lang="sv-SE" dirty="0" smtClean="0"/>
              <a:t> organisations that are </a:t>
            </a:r>
            <a:r>
              <a:rPr lang="sv-SE" dirty="0" err="1" smtClean="0"/>
              <a:t>winning</a:t>
            </a:r>
            <a:r>
              <a:rPr lang="sv-SE" dirty="0" smtClean="0"/>
              <a:t> the </a:t>
            </a:r>
            <a:r>
              <a:rPr lang="sv-SE" dirty="0" err="1" smtClean="0"/>
              <a:t>battle</a:t>
            </a:r>
            <a:r>
              <a:rPr lang="sv-SE" dirty="0" smtClean="0"/>
              <a:t> of information </a:t>
            </a:r>
            <a:r>
              <a:rPr lang="sv-SE" dirty="0" err="1" smtClean="0"/>
              <a:t>realise</a:t>
            </a:r>
            <a:r>
              <a:rPr lang="sv-SE" dirty="0" smtClean="0"/>
              <a:t> this… </a:t>
            </a:r>
          </a:p>
          <a:p>
            <a:endParaRPr lang="sv-SE" dirty="0" smtClean="0"/>
          </a:p>
          <a:p>
            <a:r>
              <a:rPr lang="sv-SE" dirty="0" smtClean="0"/>
              <a:t>…</a:t>
            </a:r>
            <a:r>
              <a:rPr lang="sv-SE" dirty="0" err="1" smtClean="0"/>
              <a:t>along</a:t>
            </a:r>
            <a:r>
              <a:rPr lang="sv-SE" dirty="0" smtClean="0"/>
              <a:t> with the </a:t>
            </a:r>
            <a:r>
              <a:rPr lang="sv-SE" dirty="0" err="1" smtClean="0"/>
              <a:t>products</a:t>
            </a:r>
            <a:r>
              <a:rPr lang="sv-SE" dirty="0" smtClean="0"/>
              <a:t> </a:t>
            </a:r>
            <a:r>
              <a:rPr lang="sv-SE" dirty="0" err="1" smtClean="0"/>
              <a:t>they</a:t>
            </a:r>
            <a:r>
              <a:rPr lang="sv-SE" dirty="0" smtClean="0"/>
              <a:t> offer, </a:t>
            </a:r>
            <a:r>
              <a:rPr lang="sv-SE" dirty="0" err="1" smtClean="0"/>
              <a:t>one</a:t>
            </a:r>
            <a:r>
              <a:rPr lang="sv-SE" dirty="0" smtClean="0"/>
              <a:t> of </a:t>
            </a:r>
            <a:r>
              <a:rPr lang="sv-SE" dirty="0" err="1" smtClean="0"/>
              <a:t>their</a:t>
            </a:r>
            <a:r>
              <a:rPr lang="sv-SE" dirty="0" smtClean="0"/>
              <a:t> </a:t>
            </a:r>
            <a:r>
              <a:rPr lang="sv-SE" dirty="0" err="1" smtClean="0"/>
              <a:t>core</a:t>
            </a:r>
            <a:r>
              <a:rPr lang="sv-SE" dirty="0" smtClean="0"/>
              <a:t> </a:t>
            </a:r>
            <a:r>
              <a:rPr lang="sv-SE" dirty="0" err="1" smtClean="0"/>
              <a:t>products</a:t>
            </a:r>
            <a:r>
              <a:rPr lang="sv-SE" dirty="0" smtClean="0"/>
              <a:t> is information.</a:t>
            </a:r>
            <a:endParaRPr lang="sv-SE" dirty="0"/>
          </a:p>
        </p:txBody>
      </p:sp>
      <p:pic>
        <p:nvPicPr>
          <p:cNvPr id="16386" name="Picture 2" descr="http://www.irocviral.com/wp-content/uploads/2009/12/viral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857628"/>
            <a:ext cx="5600700" cy="2724150"/>
          </a:xfrm>
          <a:prstGeom prst="rect">
            <a:avLst/>
          </a:prstGeom>
          <a:noFill/>
        </p:spPr>
      </p:pic>
      <p:pic>
        <p:nvPicPr>
          <p:cNvPr id="6" name="Bildobjekt 5" descr="Content is King by yewwei.tan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00494" y="1214422"/>
            <a:ext cx="321474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is my </a:t>
            </a:r>
            <a:r>
              <a:rPr lang="sv-SE" dirty="0" err="1" smtClean="0"/>
              <a:t>Content</a:t>
            </a:r>
            <a:r>
              <a:rPr lang="sv-SE" dirty="0" smtClean="0"/>
              <a:t> </a:t>
            </a:r>
            <a:r>
              <a:rPr lang="sv-SE" dirty="0" err="1" smtClean="0"/>
              <a:t>strategy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580" y="1857364"/>
            <a:ext cx="5257808" cy="3554419"/>
          </a:xfrm>
        </p:spPr>
        <p:txBody>
          <a:bodyPr/>
          <a:lstStyle/>
          <a:p>
            <a:endParaRPr lang="sv-SE" dirty="0" smtClean="0"/>
          </a:p>
          <a:p>
            <a:endParaRPr lang="sv-SE" sz="2000" b="1" dirty="0" smtClean="0"/>
          </a:p>
          <a:p>
            <a:r>
              <a:rPr lang="sv-SE" sz="2000" b="1" dirty="0" err="1" smtClean="0"/>
              <a:t>Some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useful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questions</a:t>
            </a:r>
            <a:r>
              <a:rPr lang="sv-SE" sz="2000" b="1" dirty="0" smtClean="0"/>
              <a:t> to start with:</a:t>
            </a:r>
          </a:p>
          <a:p>
            <a:endParaRPr lang="sv-SE" sz="900" b="1" dirty="0" smtClean="0"/>
          </a:p>
          <a:p>
            <a:pPr lvl="1">
              <a:buFont typeface="Arial" pitchFamily="34" charset="0"/>
              <a:buChar char="•"/>
            </a:pPr>
            <a:r>
              <a:rPr lang="sv-SE" sz="18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sv-SE" sz="1800" dirty="0" smtClean="0">
                <a:latin typeface="Arial" pitchFamily="34" charset="0"/>
                <a:cs typeface="Arial" pitchFamily="34" charset="0"/>
              </a:rPr>
              <a:t> is my </a:t>
            </a:r>
            <a:r>
              <a:rPr lang="sv-SE" sz="18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sv-S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800" dirty="0" err="1" smtClean="0">
                <a:latin typeface="Arial" pitchFamily="34" charset="0"/>
                <a:cs typeface="Arial" pitchFamily="34" charset="0"/>
              </a:rPr>
              <a:t>being</a:t>
            </a:r>
            <a:r>
              <a:rPr lang="sv-S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800" dirty="0" err="1" smtClean="0">
                <a:latin typeface="Arial" pitchFamily="34" charset="0"/>
                <a:cs typeface="Arial" pitchFamily="34" charset="0"/>
              </a:rPr>
              <a:t>generated</a:t>
            </a:r>
            <a:r>
              <a:rPr lang="sv-SE" sz="1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lvl="1">
              <a:buFont typeface="Arial" pitchFamily="34" charset="0"/>
              <a:buChar char="•"/>
            </a:pPr>
            <a:r>
              <a:rPr lang="sv-SE" sz="1800" dirty="0" smtClean="0">
                <a:latin typeface="Arial" pitchFamily="34" charset="0"/>
                <a:cs typeface="Arial" pitchFamily="34" charset="0"/>
              </a:rPr>
              <a:t>Who is </a:t>
            </a:r>
            <a:r>
              <a:rPr lang="sv-SE" sz="1800" dirty="0" err="1" smtClean="0">
                <a:latin typeface="Arial" pitchFamily="34" charset="0"/>
                <a:cs typeface="Arial" pitchFamily="34" charset="0"/>
              </a:rPr>
              <a:t>generating</a:t>
            </a:r>
            <a:r>
              <a:rPr lang="sv-SE" sz="1800" dirty="0" smtClean="0">
                <a:latin typeface="Arial" pitchFamily="34" charset="0"/>
                <a:cs typeface="Arial" pitchFamily="34" charset="0"/>
              </a:rPr>
              <a:t> my </a:t>
            </a:r>
            <a:r>
              <a:rPr lang="sv-SE" sz="18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sv-SE" sz="1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lvl="1">
              <a:buFont typeface="Arial" pitchFamily="34" charset="0"/>
              <a:buChar char="•"/>
            </a:pPr>
            <a:r>
              <a:rPr lang="sv-SE" sz="1800" dirty="0" smtClean="0">
                <a:latin typeface="Arial" pitchFamily="34" charset="0"/>
                <a:cs typeface="Arial" pitchFamily="34" charset="0"/>
              </a:rPr>
              <a:t>Am I </a:t>
            </a:r>
            <a:r>
              <a:rPr lang="sv-SE" sz="1800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sv-SE" sz="1800" dirty="0" smtClean="0">
                <a:latin typeface="Arial" pitchFamily="34" charset="0"/>
                <a:cs typeface="Arial" pitchFamily="34" charset="0"/>
              </a:rPr>
              <a:t> multiple formats?</a:t>
            </a:r>
          </a:p>
          <a:p>
            <a:pPr lvl="1">
              <a:buFont typeface="Arial" pitchFamily="34" charset="0"/>
              <a:buChar char="•"/>
            </a:pPr>
            <a:r>
              <a:rPr lang="sv-SE" sz="1800" dirty="0" smtClean="0">
                <a:latin typeface="Arial" pitchFamily="34" charset="0"/>
                <a:cs typeface="Arial" pitchFamily="34" charset="0"/>
              </a:rPr>
              <a:t>Am I </a:t>
            </a:r>
            <a:r>
              <a:rPr lang="sv-SE" sz="1800" dirty="0" err="1" smtClean="0">
                <a:latin typeface="Arial" pitchFamily="34" charset="0"/>
                <a:cs typeface="Arial" pitchFamily="34" charset="0"/>
              </a:rPr>
              <a:t>making</a:t>
            </a:r>
            <a:r>
              <a:rPr lang="sv-SE" sz="1800" dirty="0" smtClean="0">
                <a:latin typeface="Arial" pitchFamily="34" charset="0"/>
                <a:cs typeface="Arial" pitchFamily="34" charset="0"/>
              </a:rPr>
              <a:t> my </a:t>
            </a:r>
            <a:r>
              <a:rPr lang="sv-SE" sz="18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sv-S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800" dirty="0" err="1" smtClean="0">
                <a:latin typeface="Arial" pitchFamily="34" charset="0"/>
                <a:cs typeface="Arial" pitchFamily="34" charset="0"/>
              </a:rPr>
              <a:t>accessible</a:t>
            </a:r>
            <a:r>
              <a:rPr lang="sv-SE" sz="1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lvl="1">
              <a:buFont typeface="Arial" pitchFamily="34" charset="0"/>
              <a:buChar char="•"/>
            </a:pPr>
            <a:r>
              <a:rPr lang="sv-SE" sz="1800" dirty="0" smtClean="0">
                <a:latin typeface="Arial" pitchFamily="34" charset="0"/>
                <a:cs typeface="Arial" pitchFamily="34" charset="0"/>
              </a:rPr>
              <a:t>Am I </a:t>
            </a:r>
            <a:r>
              <a:rPr lang="sv-SE" sz="1800" dirty="0" err="1" smtClean="0">
                <a:latin typeface="Arial" pitchFamily="34" charset="0"/>
                <a:cs typeface="Arial" pitchFamily="34" charset="0"/>
              </a:rPr>
              <a:t>making</a:t>
            </a:r>
            <a:r>
              <a:rPr lang="sv-SE" sz="1800" dirty="0" smtClean="0">
                <a:latin typeface="Arial" pitchFamily="34" charset="0"/>
                <a:cs typeface="Arial" pitchFamily="34" charset="0"/>
              </a:rPr>
              <a:t> my </a:t>
            </a:r>
            <a:r>
              <a:rPr lang="sv-SE" sz="18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sv-SE" sz="1800" dirty="0" smtClean="0">
                <a:latin typeface="Arial" pitchFamily="34" charset="0"/>
                <a:cs typeface="Arial" pitchFamily="34" charset="0"/>
              </a:rPr>
              <a:t> easy to </a:t>
            </a:r>
            <a:r>
              <a:rPr lang="sv-SE" sz="1800" dirty="0" err="1" smtClean="0">
                <a:latin typeface="Arial" pitchFamily="34" charset="0"/>
                <a:cs typeface="Arial" pitchFamily="34" charset="0"/>
              </a:rPr>
              <a:t>view</a:t>
            </a:r>
            <a:r>
              <a:rPr lang="sv-SE" sz="1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lvl="1">
              <a:buFont typeface="Arial" pitchFamily="34" charset="0"/>
              <a:buChar char="•"/>
            </a:pPr>
            <a:r>
              <a:rPr lang="sv-SE" sz="1800" dirty="0" smtClean="0">
                <a:latin typeface="Arial" pitchFamily="34" charset="0"/>
                <a:cs typeface="Arial" pitchFamily="34" charset="0"/>
              </a:rPr>
              <a:t>Am I </a:t>
            </a:r>
            <a:r>
              <a:rPr lang="sv-SE" sz="1800" dirty="0" err="1" smtClean="0">
                <a:latin typeface="Arial" pitchFamily="34" charset="0"/>
                <a:cs typeface="Arial" pitchFamily="34" charset="0"/>
              </a:rPr>
              <a:t>making</a:t>
            </a:r>
            <a:r>
              <a:rPr lang="sv-SE" sz="1800" dirty="0" smtClean="0">
                <a:latin typeface="Arial" pitchFamily="34" charset="0"/>
                <a:cs typeface="Arial" pitchFamily="34" charset="0"/>
              </a:rPr>
              <a:t> my </a:t>
            </a:r>
            <a:r>
              <a:rPr lang="sv-SE" sz="18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sv-SE" sz="1800" dirty="0" smtClean="0">
                <a:latin typeface="Arial" pitchFamily="34" charset="0"/>
                <a:cs typeface="Arial" pitchFamily="34" charset="0"/>
              </a:rPr>
              <a:t> easy to </a:t>
            </a:r>
            <a:r>
              <a:rPr lang="sv-SE" sz="1800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sv-SE" sz="1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sv-SE" sz="1800" dirty="0" err="1" smtClean="0">
                <a:latin typeface="Arial" pitchFamily="34" charset="0"/>
                <a:cs typeface="Arial" pitchFamily="34" charset="0"/>
              </a:rPr>
              <a:t>share</a:t>
            </a:r>
            <a:r>
              <a:rPr lang="sv-SE" sz="1800" dirty="0" smtClean="0">
                <a:latin typeface="Arial" pitchFamily="34" charset="0"/>
                <a:cs typeface="Arial" pitchFamily="34" charset="0"/>
              </a:rPr>
              <a:t>?</a:t>
            </a:r>
            <a:endParaRPr lang="sv-S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6215074" y="1989790"/>
            <a:ext cx="1967205" cy="39395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5000" dirty="0" smtClean="0">
                <a:solidFill>
                  <a:srgbClr val="FD9203"/>
                </a:solidFill>
                <a:latin typeface="Snap ITC" pitchFamily="82" charset="0"/>
              </a:rPr>
              <a:t>?</a:t>
            </a:r>
            <a:endParaRPr lang="sv-SE" sz="25000" dirty="0">
              <a:solidFill>
                <a:srgbClr val="FD9203"/>
              </a:solidFill>
              <a:latin typeface="Snap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askmen.com/dating/keywords/engagement_965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214850"/>
            <a:ext cx="3286116" cy="32861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is my </a:t>
            </a:r>
            <a:r>
              <a:rPr lang="sv-SE" dirty="0" err="1" smtClean="0"/>
              <a:t>engagement</a:t>
            </a:r>
            <a:r>
              <a:rPr lang="sv-SE" dirty="0" smtClean="0"/>
              <a:t> </a:t>
            </a:r>
            <a:r>
              <a:rPr lang="sv-SE" dirty="0" err="1" smtClean="0"/>
              <a:t>strategy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546" y="1857364"/>
            <a:ext cx="5929354" cy="3554419"/>
          </a:xfrm>
        </p:spPr>
        <p:txBody>
          <a:bodyPr/>
          <a:lstStyle/>
          <a:p>
            <a:endParaRPr lang="sv-SE" dirty="0" smtClean="0"/>
          </a:p>
          <a:p>
            <a:r>
              <a:rPr lang="sv-SE" sz="2000" b="1" dirty="0" smtClean="0"/>
              <a:t>The 3 </a:t>
            </a:r>
            <a:r>
              <a:rPr lang="sv-SE" sz="2000" b="1" dirty="0" err="1" smtClean="0"/>
              <a:t>I’s</a:t>
            </a:r>
            <a:r>
              <a:rPr lang="sv-SE" sz="2000" b="1" dirty="0" smtClean="0"/>
              <a:t> of </a:t>
            </a:r>
            <a:r>
              <a:rPr lang="sv-SE" sz="2000" b="1" dirty="0" err="1" smtClean="0"/>
              <a:t>engagement</a:t>
            </a:r>
            <a:r>
              <a:rPr lang="sv-SE" sz="2000" b="1" dirty="0" smtClean="0"/>
              <a:t>:</a:t>
            </a:r>
          </a:p>
          <a:p>
            <a:endParaRPr lang="sv-SE" dirty="0" smtClean="0"/>
          </a:p>
          <a:p>
            <a:r>
              <a:rPr lang="sv-SE" b="1" dirty="0" smtClean="0"/>
              <a:t>INTERACTION</a:t>
            </a:r>
          </a:p>
          <a:p>
            <a:r>
              <a:rPr lang="sv-SE" dirty="0" smtClean="0"/>
              <a:t>The action a person </a:t>
            </a:r>
            <a:r>
              <a:rPr lang="sv-SE" dirty="0" err="1" smtClean="0"/>
              <a:t>takes</a:t>
            </a:r>
            <a:r>
              <a:rPr lang="sv-SE" dirty="0" smtClean="0"/>
              <a:t> </a:t>
            </a:r>
            <a:r>
              <a:rPr lang="sv-SE" dirty="0" err="1" smtClean="0"/>
              <a:t>whilst</a:t>
            </a:r>
            <a:r>
              <a:rPr lang="sv-SE" dirty="0" smtClean="0"/>
              <a:t> present at </a:t>
            </a:r>
            <a:r>
              <a:rPr lang="sv-SE" dirty="0" err="1" smtClean="0"/>
              <a:t>those</a:t>
            </a:r>
            <a:r>
              <a:rPr lang="sv-SE" dirty="0" smtClean="0"/>
              <a:t> touch points</a:t>
            </a:r>
          </a:p>
          <a:p>
            <a:endParaRPr lang="sv-SE" dirty="0" smtClean="0"/>
          </a:p>
          <a:p>
            <a:r>
              <a:rPr lang="sv-SE" b="1" dirty="0" smtClean="0"/>
              <a:t>INTIMACY</a:t>
            </a:r>
          </a:p>
          <a:p>
            <a:r>
              <a:rPr lang="sv-SE" dirty="0" smtClean="0"/>
              <a:t>The </a:t>
            </a:r>
            <a:r>
              <a:rPr lang="sv-SE" dirty="0" err="1" smtClean="0"/>
              <a:t>affection</a:t>
            </a:r>
            <a:r>
              <a:rPr lang="sv-SE" dirty="0" smtClean="0"/>
              <a:t> a person </a:t>
            </a:r>
            <a:r>
              <a:rPr lang="sv-SE" dirty="0" err="1" smtClean="0"/>
              <a:t>holds</a:t>
            </a:r>
            <a:r>
              <a:rPr lang="sv-SE" dirty="0" smtClean="0"/>
              <a:t> for a brand</a:t>
            </a:r>
          </a:p>
          <a:p>
            <a:endParaRPr lang="sv-SE" dirty="0" smtClean="0"/>
          </a:p>
          <a:p>
            <a:r>
              <a:rPr lang="sv-SE" b="1" dirty="0" smtClean="0"/>
              <a:t>INFLUENCE</a:t>
            </a:r>
          </a:p>
          <a:p>
            <a:r>
              <a:rPr lang="sv-SE" dirty="0" smtClean="0"/>
              <a:t>The </a:t>
            </a:r>
            <a:r>
              <a:rPr lang="sv-SE" dirty="0" err="1" smtClean="0"/>
              <a:t>likelihood</a:t>
            </a:r>
            <a:r>
              <a:rPr lang="sv-SE" dirty="0" smtClean="0"/>
              <a:t> a person is to </a:t>
            </a:r>
            <a:r>
              <a:rPr lang="sv-SE" dirty="0" err="1" smtClean="0"/>
              <a:t>advocate</a:t>
            </a:r>
            <a:r>
              <a:rPr lang="sv-SE" dirty="0" smtClean="0"/>
              <a:t> on </a:t>
            </a:r>
            <a:r>
              <a:rPr lang="sv-SE" dirty="0" err="1" smtClean="0"/>
              <a:t>behalf</a:t>
            </a:r>
            <a:r>
              <a:rPr lang="sv-SE" dirty="0" smtClean="0"/>
              <a:t> of a brand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285720" y="2143116"/>
            <a:ext cx="1779654" cy="3631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3000" dirty="0" smtClean="0">
                <a:solidFill>
                  <a:srgbClr val="FD9203"/>
                </a:solidFill>
                <a:latin typeface="Snap ITC" pitchFamily="82" charset="0"/>
              </a:rPr>
              <a:t>I</a:t>
            </a:r>
            <a:endParaRPr lang="sv-SE" sz="23000" dirty="0">
              <a:solidFill>
                <a:srgbClr val="FD9203"/>
              </a:solidFill>
              <a:latin typeface="Snap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s5.se/wp-content/uploads/2010/04/contentaw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0200" y="2571744"/>
            <a:ext cx="3833800" cy="32749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key </a:t>
            </a:r>
            <a:r>
              <a:rPr lang="sv-SE" dirty="0" err="1" smtClean="0"/>
              <a:t>question</a:t>
            </a:r>
            <a:r>
              <a:rPr lang="sv-SE" dirty="0" smtClean="0"/>
              <a:t> for </a:t>
            </a:r>
            <a:r>
              <a:rPr lang="sv-SE" dirty="0" err="1" smtClean="0"/>
              <a:t>communicators</a:t>
            </a:r>
            <a:r>
              <a:rPr lang="sv-SE" dirty="0" smtClean="0"/>
              <a:t> over the </a:t>
            </a:r>
            <a:r>
              <a:rPr lang="sv-SE" dirty="0" err="1" smtClean="0"/>
              <a:t>next</a:t>
            </a:r>
            <a:r>
              <a:rPr lang="sv-SE" dirty="0" smtClean="0"/>
              <a:t> </a:t>
            </a:r>
            <a:r>
              <a:rPr lang="sv-SE" dirty="0" err="1" smtClean="0"/>
              <a:t>few</a:t>
            </a:r>
            <a:r>
              <a:rPr lang="sv-SE" dirty="0" smtClean="0"/>
              <a:t> </a:t>
            </a:r>
            <a:r>
              <a:rPr lang="sv-SE" dirty="0" err="1" smtClean="0"/>
              <a:t>years</a:t>
            </a:r>
            <a:r>
              <a:rPr lang="sv-SE" dirty="0" smtClean="0"/>
              <a:t>…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580" y="2714620"/>
            <a:ext cx="6972320" cy="26971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v-SE" sz="2000" dirty="0" smtClean="0"/>
              <a:t> Do </a:t>
            </a:r>
            <a:r>
              <a:rPr lang="sv-SE" sz="2000" dirty="0" err="1" smtClean="0"/>
              <a:t>we</a:t>
            </a:r>
            <a:r>
              <a:rPr lang="sv-SE" sz="2000" dirty="0" smtClean="0"/>
              <a:t> </a:t>
            </a:r>
            <a:r>
              <a:rPr lang="sv-SE" sz="2000" dirty="0" err="1" smtClean="0"/>
              <a:t>want</a:t>
            </a:r>
            <a:r>
              <a:rPr lang="sv-SE" sz="2000" dirty="0" smtClean="0"/>
              <a:t> to stop </a:t>
            </a:r>
            <a:r>
              <a:rPr lang="sv-SE" sz="2000" dirty="0" err="1" smtClean="0"/>
              <a:t>being</a:t>
            </a:r>
            <a:r>
              <a:rPr lang="sv-SE" sz="2000" dirty="0" smtClean="0"/>
              <a:t> </a:t>
            </a:r>
            <a:br>
              <a:rPr lang="sv-SE" sz="2000" dirty="0" smtClean="0"/>
            </a:br>
            <a:r>
              <a:rPr lang="sv-SE" sz="2000" dirty="0" smtClean="0"/>
              <a:t>  Cinderella at the Marketing ball?</a:t>
            </a:r>
          </a:p>
          <a:p>
            <a:pPr>
              <a:buFont typeface="Arial" pitchFamily="34" charset="0"/>
              <a:buChar char="•"/>
            </a:pPr>
            <a:r>
              <a:rPr lang="sv-SE" sz="2000" dirty="0" smtClean="0"/>
              <a:t> As </a:t>
            </a:r>
            <a:r>
              <a:rPr lang="sv-SE" sz="2000" dirty="0" err="1" smtClean="0"/>
              <a:t>content</a:t>
            </a:r>
            <a:r>
              <a:rPr lang="sv-SE" sz="2000" dirty="0" smtClean="0"/>
              <a:t> marketing </a:t>
            </a:r>
            <a:r>
              <a:rPr lang="sv-SE" sz="2000" dirty="0" err="1" smtClean="0"/>
              <a:t>becomes</a:t>
            </a:r>
            <a:r>
              <a:rPr lang="sv-SE" sz="2000" dirty="0" smtClean="0"/>
              <a:t> </a:t>
            </a:r>
            <a:br>
              <a:rPr lang="sv-SE" sz="2000" dirty="0" smtClean="0"/>
            </a:br>
            <a:r>
              <a:rPr lang="sv-SE" sz="2000" dirty="0" smtClean="0"/>
              <a:t>  </a:t>
            </a:r>
            <a:r>
              <a:rPr lang="sv-SE" sz="2000" dirty="0" err="1" smtClean="0"/>
              <a:t>more</a:t>
            </a:r>
            <a:r>
              <a:rPr lang="sv-SE" sz="2000" dirty="0" smtClean="0"/>
              <a:t> </a:t>
            </a:r>
            <a:r>
              <a:rPr lang="sv-SE" sz="2000" dirty="0" err="1" smtClean="0"/>
              <a:t>important</a:t>
            </a:r>
            <a:r>
              <a:rPr lang="sv-SE" sz="2000" dirty="0" smtClean="0"/>
              <a:t> </a:t>
            </a:r>
            <a:r>
              <a:rPr lang="sv-SE" sz="2000" dirty="0" err="1" smtClean="0"/>
              <a:t>do</a:t>
            </a:r>
            <a:r>
              <a:rPr lang="sv-SE" sz="2000" dirty="0" smtClean="0"/>
              <a:t> </a:t>
            </a:r>
            <a:r>
              <a:rPr lang="sv-SE" sz="2000" dirty="0" err="1" smtClean="0"/>
              <a:t>we</a:t>
            </a:r>
            <a:r>
              <a:rPr lang="sv-SE" sz="2000" dirty="0" smtClean="0"/>
              <a:t> </a:t>
            </a:r>
            <a:r>
              <a:rPr lang="sv-SE" sz="2000" dirty="0" err="1" smtClean="0"/>
              <a:t>want</a:t>
            </a:r>
            <a:r>
              <a:rPr lang="sv-SE" sz="2000" dirty="0" smtClean="0"/>
              <a:t> </a:t>
            </a:r>
            <a:br>
              <a:rPr lang="sv-SE" sz="2000" dirty="0" smtClean="0"/>
            </a:br>
            <a:r>
              <a:rPr lang="sv-SE" sz="2000" dirty="0" smtClean="0"/>
              <a:t>  to </a:t>
            </a:r>
            <a:r>
              <a:rPr lang="sv-SE" sz="2000" dirty="0" err="1" smtClean="0"/>
              <a:t>gain</a:t>
            </a:r>
            <a:r>
              <a:rPr lang="sv-SE" sz="2000" dirty="0" smtClean="0"/>
              <a:t> a </a:t>
            </a:r>
            <a:r>
              <a:rPr lang="sv-SE" sz="2000" dirty="0" err="1" smtClean="0"/>
              <a:t>larger</a:t>
            </a:r>
            <a:r>
              <a:rPr lang="sv-SE" sz="2000" dirty="0" smtClean="0"/>
              <a:t> </a:t>
            </a:r>
            <a:r>
              <a:rPr lang="sv-SE" sz="2000" dirty="0" err="1" smtClean="0"/>
              <a:t>share</a:t>
            </a:r>
            <a:r>
              <a:rPr lang="sv-SE" sz="2000" dirty="0" smtClean="0"/>
              <a:t> of </a:t>
            </a:r>
            <a:r>
              <a:rPr lang="sv-SE" sz="2000" dirty="0" err="1" smtClean="0"/>
              <a:t>our</a:t>
            </a:r>
            <a:r>
              <a:rPr lang="sv-SE" sz="2000" dirty="0" smtClean="0"/>
              <a:t> </a:t>
            </a:r>
            <a:br>
              <a:rPr lang="sv-SE" sz="2000" dirty="0" smtClean="0"/>
            </a:br>
            <a:r>
              <a:rPr lang="sv-SE" sz="2000" dirty="0" smtClean="0"/>
              <a:t>  </a:t>
            </a:r>
            <a:r>
              <a:rPr lang="sv-SE" sz="2000" dirty="0" err="1" smtClean="0"/>
              <a:t>companies</a:t>
            </a:r>
            <a:r>
              <a:rPr lang="sv-SE" sz="2000" dirty="0" smtClean="0"/>
              <a:t> or </a:t>
            </a:r>
            <a:r>
              <a:rPr lang="sv-SE" sz="2000" dirty="0" err="1" smtClean="0"/>
              <a:t>clients</a:t>
            </a:r>
            <a:r>
              <a:rPr lang="sv-SE" sz="2000" dirty="0" smtClean="0"/>
              <a:t>’ marketing </a:t>
            </a:r>
            <a:br>
              <a:rPr lang="sv-SE" sz="2000" dirty="0" smtClean="0"/>
            </a:br>
            <a:r>
              <a:rPr lang="sv-SE" sz="2000" dirty="0" smtClean="0"/>
              <a:t>  </a:t>
            </a:r>
            <a:r>
              <a:rPr lang="sv-SE" sz="2000" dirty="0" err="1" smtClean="0"/>
              <a:t>spend</a:t>
            </a:r>
            <a:r>
              <a:rPr lang="sv-SE" sz="2000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sv-SE" sz="2000" dirty="0" smtClean="0"/>
              <a:t> …</a:t>
            </a:r>
            <a:r>
              <a:rPr lang="sv-SE" sz="2000" dirty="0" err="1" smtClean="0"/>
              <a:t>if</a:t>
            </a:r>
            <a:r>
              <a:rPr lang="sv-SE" sz="2000" dirty="0" smtClean="0"/>
              <a:t> so:</a:t>
            </a:r>
          </a:p>
          <a:p>
            <a:r>
              <a:rPr lang="sv-SE" sz="800" dirty="0" smtClean="0"/>
              <a:t/>
            </a:r>
            <a:br>
              <a:rPr lang="sv-SE" sz="800" dirty="0" smtClean="0"/>
            </a:br>
            <a:r>
              <a:rPr lang="sv-SE" sz="2000" b="1" i="1" dirty="0" smtClean="0">
                <a:latin typeface="Arial" pitchFamily="34" charset="0"/>
                <a:cs typeface="Arial" pitchFamily="34" charset="0"/>
              </a:rPr>
              <a:t>Start </a:t>
            </a:r>
            <a:r>
              <a:rPr lang="sv-SE" sz="2000" b="1" i="1" dirty="0" err="1" smtClean="0">
                <a:latin typeface="Arial" pitchFamily="34" charset="0"/>
                <a:cs typeface="Arial" pitchFamily="34" charset="0"/>
              </a:rPr>
              <a:t>shaping</a:t>
            </a:r>
            <a:r>
              <a:rPr lang="sv-SE" sz="2000" b="1" i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sv-SE" sz="2000" b="1" i="1" dirty="0" err="1" smtClean="0">
                <a:latin typeface="Arial" pitchFamily="34" charset="0"/>
                <a:cs typeface="Arial" pitchFamily="34" charset="0"/>
              </a:rPr>
              <a:t>targeting</a:t>
            </a:r>
            <a:r>
              <a:rPr lang="sv-SE" sz="20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v-SE" sz="2000" b="1" i="1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sv-SE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b="1" i="1" dirty="0" err="1" smtClean="0">
                <a:latin typeface="Arial" pitchFamily="34" charset="0"/>
                <a:cs typeface="Arial" pitchFamily="34" charset="0"/>
              </a:rPr>
              <a:t>messaging</a:t>
            </a:r>
            <a:r>
              <a:rPr lang="sv-SE" sz="2000" b="1" i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sv-SE" sz="2000" b="1" i="1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sv-SE" sz="2000" b="1" i="1" dirty="0" smtClean="0">
                <a:latin typeface="Arial" pitchFamily="34" charset="0"/>
                <a:cs typeface="Arial" pitchFamily="34" charset="0"/>
              </a:rPr>
              <a:t> like the marketers!  </a:t>
            </a:r>
            <a:endParaRPr lang="sv-SE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197"/>
          <a:stretch>
            <a:fillRect/>
          </a:stretch>
        </p:blipFill>
        <p:spPr bwMode="auto">
          <a:xfrm>
            <a:off x="1785918" y="785794"/>
            <a:ext cx="586508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socialamediabil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2833" y="2905504"/>
            <a:ext cx="4731167" cy="3952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Agenda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580" y="1857364"/>
            <a:ext cx="7258072" cy="278608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v-SE" sz="2000" dirty="0" smtClean="0"/>
              <a:t>  </a:t>
            </a:r>
            <a:r>
              <a:rPr lang="sv-SE" sz="2000" dirty="0" err="1" smtClean="0"/>
              <a:t>Changing</a:t>
            </a:r>
            <a:r>
              <a:rPr lang="sv-SE" sz="2000" dirty="0" smtClean="0"/>
              <a:t> </a:t>
            </a:r>
            <a:r>
              <a:rPr lang="sv-SE" sz="2000" dirty="0" smtClean="0"/>
              <a:t>T</a:t>
            </a:r>
            <a:r>
              <a:rPr lang="sv-SE" sz="2000" dirty="0" smtClean="0"/>
              <a:t>imes</a:t>
            </a:r>
            <a:endParaRPr lang="sv-SE" sz="2000" dirty="0" smtClean="0"/>
          </a:p>
          <a:p>
            <a:pPr>
              <a:buFont typeface="Arial" pitchFamily="34" charset="0"/>
              <a:buChar char="•"/>
            </a:pPr>
            <a:r>
              <a:rPr lang="sv-SE" sz="2000" dirty="0" smtClean="0"/>
              <a:t>  </a:t>
            </a:r>
            <a:r>
              <a:rPr lang="sv-SE" sz="2000" dirty="0" err="1" smtClean="0"/>
              <a:t>Search</a:t>
            </a:r>
            <a:r>
              <a:rPr lang="sv-SE" sz="2000" dirty="0" smtClean="0"/>
              <a:t> </a:t>
            </a:r>
            <a:r>
              <a:rPr lang="sv-SE" sz="2000" dirty="0" smtClean="0"/>
              <a:t>E</a:t>
            </a:r>
            <a:r>
              <a:rPr lang="sv-SE" sz="2000" dirty="0" smtClean="0"/>
              <a:t>ngine </a:t>
            </a:r>
            <a:r>
              <a:rPr lang="sv-SE" sz="2000" dirty="0" err="1" smtClean="0"/>
              <a:t>O</a:t>
            </a:r>
            <a:r>
              <a:rPr lang="sv-SE" sz="2000" dirty="0" err="1" smtClean="0"/>
              <a:t>ptimisation</a:t>
            </a:r>
            <a:r>
              <a:rPr lang="sv-SE" sz="2000" dirty="0" smtClean="0"/>
              <a:t> </a:t>
            </a:r>
            <a:r>
              <a:rPr lang="sv-SE" sz="2000" dirty="0" err="1" smtClean="0"/>
              <a:t>versus</a:t>
            </a:r>
            <a:r>
              <a:rPr lang="sv-SE" sz="2000" dirty="0" smtClean="0"/>
              <a:t> </a:t>
            </a:r>
            <a:r>
              <a:rPr lang="sv-SE" sz="2000" dirty="0" smtClean="0"/>
              <a:t>Social </a:t>
            </a:r>
            <a:r>
              <a:rPr lang="sv-SE" sz="2000" dirty="0" smtClean="0"/>
              <a:t>M</a:t>
            </a:r>
            <a:r>
              <a:rPr lang="sv-SE" sz="2000" dirty="0" smtClean="0"/>
              <a:t>edia </a:t>
            </a:r>
            <a:r>
              <a:rPr lang="sv-SE" sz="2000" dirty="0" err="1" smtClean="0"/>
              <a:t>O</a:t>
            </a:r>
            <a:r>
              <a:rPr lang="sv-SE" sz="2000" dirty="0" err="1" smtClean="0"/>
              <a:t>ptimisation</a:t>
            </a:r>
            <a:endParaRPr lang="sv-SE" sz="2000" dirty="0" smtClean="0"/>
          </a:p>
          <a:p>
            <a:pPr>
              <a:buFont typeface="Arial" pitchFamily="34" charset="0"/>
              <a:buChar char="•"/>
            </a:pPr>
            <a:r>
              <a:rPr lang="sv-SE" sz="2000" dirty="0" smtClean="0"/>
              <a:t> </a:t>
            </a:r>
            <a:r>
              <a:rPr lang="sv-SE" sz="2000" dirty="0" smtClean="0"/>
              <a:t> Brand PR</a:t>
            </a:r>
            <a:endParaRPr lang="sv-SE" sz="2000" dirty="0" smtClean="0"/>
          </a:p>
          <a:p>
            <a:pPr>
              <a:buFont typeface="Arial" pitchFamily="34" charset="0"/>
              <a:buChar char="•"/>
            </a:pPr>
            <a:r>
              <a:rPr lang="sv-SE" sz="2000" dirty="0" smtClean="0"/>
              <a:t>  </a:t>
            </a:r>
            <a:r>
              <a:rPr lang="sv-SE" sz="2000" dirty="0" err="1" smtClean="0"/>
              <a:t>Content</a:t>
            </a:r>
            <a:r>
              <a:rPr lang="sv-SE" sz="2000" dirty="0" smtClean="0"/>
              <a:t> and </a:t>
            </a:r>
            <a:r>
              <a:rPr lang="sv-SE" sz="2000" dirty="0" err="1" smtClean="0"/>
              <a:t>C</a:t>
            </a:r>
            <a:r>
              <a:rPr lang="sv-SE" sz="2000" dirty="0" err="1" smtClean="0"/>
              <a:t>onsumption</a:t>
            </a:r>
            <a:endParaRPr lang="sv-SE" sz="2000" dirty="0" smtClean="0"/>
          </a:p>
          <a:p>
            <a:pPr>
              <a:buFont typeface="Arial" pitchFamily="34" charset="0"/>
              <a:buChar char="•"/>
            </a:pPr>
            <a:r>
              <a:rPr lang="sv-SE" sz="2000" dirty="0" smtClean="0"/>
              <a:t>  </a:t>
            </a:r>
            <a:r>
              <a:rPr lang="sv-SE" sz="2000" dirty="0" err="1" smtClean="0"/>
              <a:t>Content</a:t>
            </a:r>
            <a:r>
              <a:rPr lang="sv-SE" sz="2000" dirty="0" smtClean="0"/>
              <a:t> </a:t>
            </a:r>
            <a:r>
              <a:rPr lang="sv-SE" sz="2000" dirty="0" err="1" smtClean="0"/>
              <a:t>T</a:t>
            </a:r>
            <a:r>
              <a:rPr lang="sv-SE" sz="2000" dirty="0" err="1" smtClean="0"/>
              <a:t>argeting</a:t>
            </a:r>
            <a:r>
              <a:rPr lang="sv-SE" sz="2000" dirty="0" smtClean="0"/>
              <a:t> </a:t>
            </a:r>
            <a:r>
              <a:rPr lang="sv-SE" sz="2000" dirty="0" smtClean="0"/>
              <a:t>and </a:t>
            </a:r>
            <a:br>
              <a:rPr lang="sv-SE" sz="2000" dirty="0" smtClean="0"/>
            </a:br>
            <a:r>
              <a:rPr lang="sv-SE" sz="2000" dirty="0" smtClean="0"/>
              <a:t>   </a:t>
            </a:r>
            <a:r>
              <a:rPr lang="sv-SE" sz="2000" dirty="0" err="1" smtClean="0"/>
              <a:t>E</a:t>
            </a:r>
            <a:r>
              <a:rPr lang="sv-SE" sz="2000" dirty="0" err="1" smtClean="0"/>
              <a:t>ngagement</a:t>
            </a:r>
            <a:endParaRPr lang="sv-SE" sz="2000" dirty="0" smtClean="0"/>
          </a:p>
          <a:p>
            <a:pPr>
              <a:buFont typeface="Arial" pitchFamily="34" charset="0"/>
              <a:buChar char="•"/>
            </a:pPr>
            <a:r>
              <a:rPr lang="sv-SE" sz="2000" dirty="0" smtClean="0"/>
              <a:t>  </a:t>
            </a:r>
            <a:r>
              <a:rPr lang="sv-SE" sz="2000" dirty="0" err="1" smtClean="0"/>
              <a:t>What</a:t>
            </a:r>
            <a:r>
              <a:rPr lang="sv-SE" sz="2000" dirty="0" smtClean="0"/>
              <a:t> has </a:t>
            </a:r>
            <a:r>
              <a:rPr lang="sv-SE" sz="2000" dirty="0" err="1" smtClean="0"/>
              <a:t>changed</a:t>
            </a:r>
            <a:r>
              <a:rPr lang="sv-SE" sz="2000" dirty="0" smtClean="0"/>
              <a:t> and </a:t>
            </a:r>
            <a:br>
              <a:rPr lang="sv-SE" sz="2000" dirty="0" smtClean="0"/>
            </a:br>
            <a:r>
              <a:rPr lang="sv-SE" sz="2000" dirty="0" smtClean="0"/>
              <a:t>   </a:t>
            </a:r>
            <a:r>
              <a:rPr lang="sv-SE" sz="2000" dirty="0" err="1" smtClean="0"/>
              <a:t>w</a:t>
            </a:r>
            <a:r>
              <a:rPr lang="sv-SE" sz="2000" dirty="0" err="1" smtClean="0"/>
              <a:t>hat</a:t>
            </a:r>
            <a:r>
              <a:rPr lang="sv-SE" sz="2000" dirty="0" smtClean="0"/>
              <a:t> </a:t>
            </a:r>
            <a:r>
              <a:rPr lang="sv-SE" sz="2000" dirty="0" err="1" smtClean="0"/>
              <a:t>do</a:t>
            </a:r>
            <a:r>
              <a:rPr lang="sv-SE" sz="2000" dirty="0" smtClean="0"/>
              <a:t> </a:t>
            </a:r>
            <a:r>
              <a:rPr lang="sv-SE" sz="2000" dirty="0" err="1" smtClean="0"/>
              <a:t>we</a:t>
            </a:r>
            <a:r>
              <a:rPr lang="sv-SE" sz="2000" dirty="0" smtClean="0"/>
              <a:t> </a:t>
            </a:r>
            <a:r>
              <a:rPr lang="sv-SE" sz="2000" dirty="0" err="1" smtClean="0"/>
              <a:t>need</a:t>
            </a:r>
            <a:r>
              <a:rPr lang="sv-SE" sz="2000" dirty="0" smtClean="0"/>
              <a:t> to </a:t>
            </a:r>
            <a:r>
              <a:rPr lang="sv-SE" sz="2000" dirty="0" err="1" smtClean="0"/>
              <a:t>focus</a:t>
            </a:r>
            <a:r>
              <a:rPr lang="sv-SE" sz="2000" dirty="0" smtClean="0"/>
              <a:t> on</a:t>
            </a:r>
            <a:endParaRPr lang="sv-S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476" y="1214430"/>
            <a:ext cx="7328614" cy="1000124"/>
          </a:xfrm>
        </p:spPr>
        <p:txBody>
          <a:bodyPr/>
          <a:lstStyle/>
          <a:p>
            <a:r>
              <a:rPr lang="sv-SE" dirty="0" smtClean="0"/>
              <a:t>Swedish </a:t>
            </a:r>
            <a:r>
              <a:rPr lang="sv-SE" dirty="0" err="1" smtClean="0"/>
              <a:t>Content</a:t>
            </a:r>
            <a:r>
              <a:rPr lang="sv-SE" dirty="0" smtClean="0"/>
              <a:t> </a:t>
            </a:r>
            <a:r>
              <a:rPr lang="sv-SE" dirty="0" err="1" smtClean="0"/>
              <a:t>Consumers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AGED 18 – 24 vs. </a:t>
            </a:r>
            <a:r>
              <a:rPr lang="sv-SE" dirty="0" err="1" smtClean="0"/>
              <a:t>aged</a:t>
            </a:r>
            <a:r>
              <a:rPr lang="sv-SE" dirty="0" smtClean="0"/>
              <a:t> 35 - 44</a:t>
            </a:r>
            <a:endParaRPr lang="sv-S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71744"/>
            <a:ext cx="4572032" cy="32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146" y="2539382"/>
            <a:ext cx="4597854" cy="324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6858016" y="3857628"/>
            <a:ext cx="2071702" cy="3857652"/>
          </a:xfrm>
          <a:prstGeom prst="rect">
            <a:avLst/>
          </a:prstGeom>
          <a:solidFill>
            <a:srgbClr val="FD9203"/>
          </a:solidFill>
          <a:ln>
            <a:solidFill>
              <a:srgbClr val="FD9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3 Key </a:t>
            </a:r>
            <a:r>
              <a:rPr lang="sv-SE" dirty="0" err="1" smtClean="0"/>
              <a:t>content</a:t>
            </a:r>
            <a:r>
              <a:rPr lang="sv-SE" dirty="0" smtClean="0"/>
              <a:t> </a:t>
            </a:r>
            <a:r>
              <a:rPr lang="sv-SE" dirty="0" err="1" smtClean="0"/>
              <a:t>creation</a:t>
            </a:r>
            <a:r>
              <a:rPr lang="sv-SE" dirty="0" smtClean="0"/>
              <a:t> tips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3929066"/>
            <a:ext cx="7186634" cy="326866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v-SE" sz="2000" dirty="0" smtClean="0"/>
              <a:t> Stop </a:t>
            </a:r>
            <a:r>
              <a:rPr lang="sv-SE" sz="2000" dirty="0" err="1" smtClean="0"/>
              <a:t>creating</a:t>
            </a:r>
            <a:r>
              <a:rPr lang="sv-SE" sz="2000" dirty="0" smtClean="0"/>
              <a:t>, </a:t>
            </a:r>
            <a:r>
              <a:rPr lang="sv-SE" sz="2000" dirty="0" err="1" smtClean="0"/>
              <a:t>writing</a:t>
            </a:r>
            <a:r>
              <a:rPr lang="sv-SE" sz="2000" dirty="0" smtClean="0"/>
              <a:t> and publishing </a:t>
            </a:r>
            <a:br>
              <a:rPr lang="sv-SE" sz="2000" dirty="0" smtClean="0"/>
            </a:br>
            <a:r>
              <a:rPr lang="sv-SE" sz="2000" dirty="0" smtClean="0"/>
              <a:t>  </a:t>
            </a:r>
            <a:r>
              <a:rPr lang="sv-SE" sz="2000" dirty="0" err="1" smtClean="0"/>
              <a:t>content</a:t>
            </a:r>
            <a:r>
              <a:rPr lang="sv-SE" sz="2000" dirty="0" smtClean="0"/>
              <a:t> for your CEO</a:t>
            </a:r>
          </a:p>
          <a:p>
            <a:pPr>
              <a:buFont typeface="Arial" pitchFamily="34" charset="0"/>
              <a:buChar char="•"/>
            </a:pPr>
            <a:r>
              <a:rPr lang="sv-SE" sz="2000" dirty="0" smtClean="0"/>
              <a:t> Start </a:t>
            </a:r>
            <a:r>
              <a:rPr lang="sv-SE" sz="2000" dirty="0" err="1" smtClean="0"/>
              <a:t>creating</a:t>
            </a:r>
            <a:r>
              <a:rPr lang="sv-SE" sz="2000" dirty="0" smtClean="0"/>
              <a:t>, </a:t>
            </a:r>
            <a:r>
              <a:rPr lang="sv-SE" sz="2000" dirty="0" err="1" smtClean="0"/>
              <a:t>writing</a:t>
            </a:r>
            <a:r>
              <a:rPr lang="sv-SE" sz="2000" dirty="0" smtClean="0"/>
              <a:t> and publishing </a:t>
            </a:r>
            <a:r>
              <a:rPr lang="sv-SE" sz="2000" dirty="0" err="1" smtClean="0"/>
              <a:t>content</a:t>
            </a:r>
            <a:r>
              <a:rPr lang="sv-SE" sz="2000" dirty="0" smtClean="0"/>
              <a:t> </a:t>
            </a:r>
            <a:br>
              <a:rPr lang="sv-SE" sz="2000" dirty="0" smtClean="0"/>
            </a:br>
            <a:r>
              <a:rPr lang="sv-SE" sz="2000" dirty="0" smtClean="0"/>
              <a:t>  for your </a:t>
            </a:r>
            <a:r>
              <a:rPr lang="sv-SE" sz="2000" dirty="0" err="1" smtClean="0"/>
              <a:t>customer</a:t>
            </a:r>
            <a:r>
              <a:rPr lang="sv-SE" sz="2000" dirty="0" smtClean="0"/>
              <a:t> </a:t>
            </a:r>
            <a:r>
              <a:rPr lang="sv-SE" sz="2000" dirty="0" err="1" smtClean="0"/>
              <a:t>audience</a:t>
            </a:r>
            <a:endParaRPr lang="sv-SE" sz="2000" dirty="0" smtClean="0"/>
          </a:p>
          <a:p>
            <a:pPr>
              <a:buFont typeface="Arial" pitchFamily="34" charset="0"/>
              <a:buChar char="•"/>
            </a:pPr>
            <a:r>
              <a:rPr lang="sv-SE" sz="2000" dirty="0" smtClean="0"/>
              <a:t> </a:t>
            </a:r>
            <a:r>
              <a:rPr lang="sv-SE" sz="2000" dirty="0" err="1" smtClean="0"/>
              <a:t>Remember</a:t>
            </a:r>
            <a:r>
              <a:rPr lang="sv-SE" sz="2000" dirty="0" smtClean="0"/>
              <a:t> - </a:t>
            </a:r>
            <a:r>
              <a:rPr lang="sv-SE" sz="2000" dirty="0" err="1" smtClean="0"/>
              <a:t>content</a:t>
            </a:r>
            <a:r>
              <a:rPr lang="sv-SE" sz="2000" dirty="0" smtClean="0"/>
              <a:t> is personal </a:t>
            </a:r>
            <a:r>
              <a:rPr lang="sv-SE" sz="2000" dirty="0" smtClean="0">
                <a:sym typeface="Wingdings" pitchFamily="2" charset="2"/>
              </a:rPr>
              <a:t></a:t>
            </a:r>
            <a:endParaRPr lang="sv-SE" sz="2000" dirty="0"/>
          </a:p>
        </p:txBody>
      </p:sp>
      <p:sp>
        <p:nvSpPr>
          <p:cNvPr id="5" name="Rektangel 4"/>
          <p:cNvSpPr/>
          <p:nvPr/>
        </p:nvSpPr>
        <p:spPr>
          <a:xfrm>
            <a:off x="1357290" y="2000240"/>
            <a:ext cx="4192110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0" dirty="0" smtClean="0">
                <a:solidFill>
                  <a:srgbClr val="FD9203"/>
                </a:solidFill>
                <a:latin typeface="Snap ITC" pitchFamily="82" charset="0"/>
              </a:rPr>
              <a:t>1,2,3</a:t>
            </a:r>
            <a:endParaRPr lang="sv-SE" sz="11000" dirty="0">
              <a:solidFill>
                <a:srgbClr val="FD9203"/>
              </a:solidFill>
              <a:latin typeface="Snap ITC" pitchFamily="82" charset="0"/>
            </a:endParaRPr>
          </a:p>
        </p:txBody>
      </p:sp>
      <p:pic>
        <p:nvPicPr>
          <p:cNvPr id="6" name="Bildobjekt 5" descr="\\aspfil01-vm.ezxsp.net\MyNewsdesk$\chaul\My Pictures\Microsoft Clip Organizer\creating_a_powrful_resume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233" y="3929066"/>
            <a:ext cx="190404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715304" cy="1000124"/>
          </a:xfrm>
        </p:spPr>
        <p:txBody>
          <a:bodyPr/>
          <a:lstStyle/>
          <a:p>
            <a:r>
              <a:rPr lang="sv-SE" dirty="0" err="1" smtClean="0"/>
              <a:t>Most</a:t>
            </a:r>
            <a:r>
              <a:rPr lang="sv-SE" dirty="0" smtClean="0"/>
              <a:t> </a:t>
            </a:r>
            <a:r>
              <a:rPr lang="sv-SE" dirty="0" err="1" smtClean="0"/>
              <a:t>followed</a:t>
            </a:r>
            <a:r>
              <a:rPr lang="sv-SE" dirty="0" smtClean="0"/>
              <a:t> person on </a:t>
            </a:r>
            <a:r>
              <a:rPr lang="sv-SE" dirty="0" err="1" smtClean="0"/>
              <a:t>twitter</a:t>
            </a:r>
            <a:r>
              <a:rPr lang="sv-SE" dirty="0" smtClean="0"/>
              <a:t> in </a:t>
            </a:r>
            <a:r>
              <a:rPr lang="sv-SE" dirty="0" err="1" smtClean="0"/>
              <a:t>uk</a:t>
            </a:r>
            <a:r>
              <a:rPr lang="sv-SE" dirty="0" smtClean="0"/>
              <a:t> general </a:t>
            </a:r>
            <a:r>
              <a:rPr lang="sv-SE" dirty="0" err="1" smtClean="0"/>
              <a:t>election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67720"/>
            <a:ext cx="7572427" cy="436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071942"/>
            <a:ext cx="5014745" cy="2610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</a:t>
            </a:r>
            <a:r>
              <a:rPr lang="sv-SE" dirty="0" smtClean="0"/>
              <a:t>’s </a:t>
            </a:r>
            <a:r>
              <a:rPr lang="sv-SE" dirty="0" err="1" smtClean="0"/>
              <a:t>job</a:t>
            </a:r>
            <a:r>
              <a:rPr lang="sv-SE" dirty="0" smtClean="0"/>
              <a:t> is it to </a:t>
            </a:r>
            <a:r>
              <a:rPr lang="sv-SE" dirty="0" err="1" smtClean="0"/>
              <a:t>produce</a:t>
            </a:r>
            <a:r>
              <a:rPr lang="sv-SE" dirty="0" smtClean="0"/>
              <a:t> </a:t>
            </a:r>
            <a:r>
              <a:rPr lang="sv-SE" dirty="0" err="1" smtClean="0"/>
              <a:t>content</a:t>
            </a:r>
            <a:r>
              <a:rPr lang="sv-SE" dirty="0" smtClean="0"/>
              <a:t>?</a:t>
            </a:r>
            <a:r>
              <a:rPr lang="en-US" dirty="0" smtClean="0"/>
              <a:t>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580" y="1857364"/>
            <a:ext cx="5114932" cy="4429156"/>
          </a:xfrm>
        </p:spPr>
        <p:txBody>
          <a:bodyPr/>
          <a:lstStyle/>
          <a:p>
            <a:endParaRPr lang="sv-SE" dirty="0" smtClean="0"/>
          </a:p>
          <a:p>
            <a:endParaRPr lang="sv-SE" sz="2000" b="1" dirty="0" smtClean="0"/>
          </a:p>
          <a:p>
            <a:r>
              <a:rPr lang="sv-SE" sz="2000" b="1" dirty="0" smtClean="0"/>
              <a:t>Who is your CEO?</a:t>
            </a:r>
          </a:p>
          <a:p>
            <a:r>
              <a:rPr lang="sv-SE" dirty="0" err="1" smtClean="0"/>
              <a:t>Chief</a:t>
            </a:r>
            <a:r>
              <a:rPr lang="sv-SE" dirty="0" smtClean="0"/>
              <a:t> </a:t>
            </a:r>
            <a:r>
              <a:rPr lang="sv-SE" dirty="0" err="1" smtClean="0"/>
              <a:t>Editorial</a:t>
            </a:r>
            <a:r>
              <a:rPr lang="sv-SE" dirty="0" smtClean="0"/>
              <a:t> Officer</a:t>
            </a:r>
          </a:p>
          <a:p>
            <a:endParaRPr lang="sv-SE" dirty="0" smtClean="0"/>
          </a:p>
          <a:p>
            <a:r>
              <a:rPr lang="sv-SE" sz="2000" b="1" dirty="0" smtClean="0"/>
              <a:t>Who is your </a:t>
            </a:r>
            <a:r>
              <a:rPr lang="sv-SE" sz="2000" b="1" dirty="0" err="1" smtClean="0"/>
              <a:t>Chief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Conversation</a:t>
            </a:r>
            <a:r>
              <a:rPr lang="sv-SE" sz="2000" b="1" dirty="0" smtClean="0"/>
              <a:t> Officer?</a:t>
            </a:r>
          </a:p>
          <a:p>
            <a:r>
              <a:rPr lang="sv-SE" dirty="0" smtClean="0"/>
              <a:t>Do you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 or </a:t>
            </a:r>
            <a:r>
              <a:rPr lang="sv-SE" dirty="0" err="1" smtClean="0"/>
              <a:t>many</a:t>
            </a:r>
            <a:r>
              <a:rPr lang="sv-SE" dirty="0" smtClean="0"/>
              <a:t>?</a:t>
            </a:r>
          </a:p>
          <a:p>
            <a:endParaRPr lang="sv-SE" dirty="0" smtClean="0"/>
          </a:p>
          <a:p>
            <a:r>
              <a:rPr lang="sv-SE" sz="2000" b="1" dirty="0" err="1" smtClean="0"/>
              <a:t>Where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does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content</a:t>
            </a:r>
            <a:r>
              <a:rPr lang="sv-SE" sz="2000" b="1" dirty="0" smtClean="0"/>
              <a:t> come from?</a:t>
            </a:r>
          </a:p>
          <a:p>
            <a:r>
              <a:rPr lang="sv-SE" dirty="0" smtClean="0"/>
              <a:t>Look </a:t>
            </a:r>
            <a:r>
              <a:rPr lang="sv-SE" dirty="0" err="1" smtClean="0"/>
              <a:t>internally</a:t>
            </a:r>
            <a:r>
              <a:rPr lang="sv-SE" dirty="0" smtClean="0"/>
              <a:t> - </a:t>
            </a:r>
            <a:r>
              <a:rPr lang="sv-SE" dirty="0" err="1" smtClean="0"/>
              <a:t>Clients</a:t>
            </a:r>
            <a:r>
              <a:rPr lang="sv-SE" dirty="0" smtClean="0"/>
              <a:t> Services, R&amp;D, </a:t>
            </a:r>
            <a:r>
              <a:rPr lang="sv-SE" dirty="0" err="1" smtClean="0"/>
              <a:t>Engineering</a:t>
            </a:r>
            <a:r>
              <a:rPr lang="sv-SE" dirty="0" smtClean="0"/>
              <a:t>, </a:t>
            </a:r>
            <a:r>
              <a:rPr lang="sv-SE" dirty="0" err="1" smtClean="0"/>
              <a:t>Sales</a:t>
            </a:r>
            <a:r>
              <a:rPr lang="sv-SE" dirty="0" smtClean="0"/>
              <a:t>, </a:t>
            </a:r>
            <a:r>
              <a:rPr lang="sv-SE" dirty="0" err="1" smtClean="0"/>
              <a:t>Production</a:t>
            </a:r>
            <a:r>
              <a:rPr lang="sv-SE" dirty="0" smtClean="0"/>
              <a:t> </a:t>
            </a:r>
            <a:r>
              <a:rPr lang="sv-SE" dirty="0" err="1" smtClean="0"/>
              <a:t>etc</a:t>
            </a:r>
            <a:r>
              <a:rPr lang="sv-SE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Identify and engage with your internal storytellers. They will provide your Social Media </a:t>
            </a:r>
            <a:r>
              <a:rPr lang="en-US" dirty="0" err="1" smtClean="0"/>
              <a:t>Optimisation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6215074" y="1989790"/>
            <a:ext cx="1967205" cy="39395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5000" dirty="0" smtClean="0">
                <a:solidFill>
                  <a:srgbClr val="FD9203"/>
                </a:solidFill>
                <a:latin typeface="Snap ITC" pitchFamily="82" charset="0"/>
              </a:rPr>
              <a:t>?</a:t>
            </a:r>
            <a:endParaRPr lang="sv-SE" sz="25000" dirty="0">
              <a:solidFill>
                <a:srgbClr val="FD9203"/>
              </a:solidFill>
              <a:latin typeface="Snap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476" y="1214422"/>
            <a:ext cx="7328614" cy="428620"/>
          </a:xfrm>
        </p:spPr>
        <p:txBody>
          <a:bodyPr/>
          <a:lstStyle/>
          <a:p>
            <a:r>
              <a:rPr lang="en-US" dirty="0" smtClean="0"/>
              <a:t>COMMUNICATION IS AND always has been a two way process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580" y="2571744"/>
            <a:ext cx="6829444" cy="2482849"/>
          </a:xfrm>
        </p:spPr>
        <p:txBody>
          <a:bodyPr/>
          <a:lstStyle/>
          <a:p>
            <a:r>
              <a:rPr lang="en-US" sz="2000" dirty="0" smtClean="0"/>
              <a:t>Today’s modern communicator needs to let go of news management and control…</a:t>
            </a:r>
          </a:p>
          <a:p>
            <a:endParaRPr lang="en-US" dirty="0" smtClean="0"/>
          </a:p>
          <a:p>
            <a:r>
              <a:rPr lang="en-US" sz="2000" dirty="0" smtClean="0"/>
              <a:t>…and start thinking and engaging in news and reputation conversation</a:t>
            </a:r>
          </a:p>
          <a:p>
            <a:endParaRPr lang="en-US" dirty="0" smtClean="0"/>
          </a:p>
          <a:p>
            <a:endParaRPr lang="sv-SE" dirty="0"/>
          </a:p>
        </p:txBody>
      </p:sp>
      <p:pic>
        <p:nvPicPr>
          <p:cNvPr id="5" name="Bildobjekt 4" descr="\\aspfil01-vm.ezxsp.net\MyNewsdesk$\chaul\My Pictures\Microsoft Clip Organizer\j0078706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500570"/>
            <a:ext cx="4103364" cy="199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objekt 5" descr="\\aspfil01-vm.ezxsp.net\MyNewsdesk$\chaul\My Pictures\Microsoft Clip Organizer\j0389334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500306"/>
            <a:ext cx="114300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ruta 7"/>
          <p:cNvSpPr txBox="1"/>
          <p:nvPr/>
        </p:nvSpPr>
        <p:spPr>
          <a:xfrm>
            <a:off x="7858148" y="2143116"/>
            <a:ext cx="1214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dirty="0" smtClean="0">
                <a:solidFill>
                  <a:srgbClr val="FD9203"/>
                </a:solidFill>
              </a:rPr>
              <a:t>x</a:t>
            </a:r>
            <a:endParaRPr lang="sv-SE" sz="9600" dirty="0">
              <a:solidFill>
                <a:srgbClr val="FD92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6643702" y="3357562"/>
            <a:ext cx="2357454" cy="3643338"/>
          </a:xfrm>
          <a:prstGeom prst="rect">
            <a:avLst/>
          </a:prstGeom>
          <a:solidFill>
            <a:srgbClr val="FD9203"/>
          </a:solidFill>
          <a:ln>
            <a:solidFill>
              <a:srgbClr val="FD9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476" y="1214422"/>
            <a:ext cx="7328614" cy="428620"/>
          </a:xfrm>
        </p:spPr>
        <p:txBody>
          <a:bodyPr/>
          <a:lstStyle/>
          <a:p>
            <a:r>
              <a:rPr lang="en-US" dirty="0" smtClean="0"/>
              <a:t>SO WHAT HAS CHANGED?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580" y="2143116"/>
            <a:ext cx="7115196" cy="3268667"/>
          </a:xfrm>
        </p:spPr>
        <p:txBody>
          <a:bodyPr/>
          <a:lstStyle/>
          <a:p>
            <a:r>
              <a:rPr lang="sv-SE" sz="2000" b="1" dirty="0" err="1" smtClean="0"/>
              <a:t>Opportunity</a:t>
            </a:r>
            <a:r>
              <a:rPr lang="sv-SE" sz="2000" b="1" dirty="0" smtClean="0"/>
              <a:t>… Speed… </a:t>
            </a:r>
            <a:r>
              <a:rPr lang="sv-SE" sz="2000" b="1" dirty="0" err="1" smtClean="0"/>
              <a:t>Reach</a:t>
            </a:r>
            <a:r>
              <a:rPr lang="sv-SE" sz="2000" b="1" dirty="0" smtClean="0"/>
              <a:t>… </a:t>
            </a:r>
            <a:r>
              <a:rPr lang="sv-SE" sz="2000" b="1" dirty="0" err="1" smtClean="0"/>
              <a:t>Content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Platforms</a:t>
            </a:r>
            <a:r>
              <a:rPr lang="sv-SE" sz="2000" b="1" dirty="0" smtClean="0"/>
              <a:t>…</a:t>
            </a:r>
          </a:p>
          <a:p>
            <a:endParaRPr lang="sv-SE" sz="2000" dirty="0" smtClean="0"/>
          </a:p>
          <a:p>
            <a:r>
              <a:rPr lang="sv-SE" sz="2000" b="1" dirty="0" err="1" smtClean="0"/>
              <a:t>What</a:t>
            </a:r>
            <a:r>
              <a:rPr lang="sv-SE" sz="2000" b="1" dirty="0" smtClean="0"/>
              <a:t> has </a:t>
            </a:r>
            <a:r>
              <a:rPr lang="sv-SE" sz="2000" b="1" u="sng" dirty="0" smtClean="0"/>
              <a:t>not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changed</a:t>
            </a:r>
            <a:r>
              <a:rPr lang="sv-SE" sz="2000" b="1" dirty="0" smtClean="0"/>
              <a:t>?</a:t>
            </a:r>
          </a:p>
          <a:p>
            <a:r>
              <a:rPr lang="sv-SE" sz="2000" dirty="0" smtClean="0"/>
              <a:t>The </a:t>
            </a:r>
            <a:r>
              <a:rPr lang="sv-SE" sz="2000" dirty="0" err="1" smtClean="0"/>
              <a:t>fundementals</a:t>
            </a:r>
            <a:r>
              <a:rPr lang="sv-SE" sz="2000" dirty="0" smtClean="0"/>
              <a:t> of </a:t>
            </a:r>
            <a:r>
              <a:rPr lang="sv-SE" sz="2000" dirty="0" err="1" smtClean="0"/>
              <a:t>good</a:t>
            </a:r>
            <a:r>
              <a:rPr lang="sv-SE" sz="2000" dirty="0" smtClean="0"/>
              <a:t> public relations</a:t>
            </a:r>
          </a:p>
          <a:p>
            <a:endParaRPr lang="sv-SE" sz="1100" dirty="0" smtClean="0"/>
          </a:p>
          <a:p>
            <a:r>
              <a:rPr lang="sv-SE" dirty="0" smtClean="0"/>
              <a:t>…A </a:t>
            </a:r>
            <a:r>
              <a:rPr lang="sv-SE" dirty="0" err="1" smtClean="0"/>
              <a:t>good</a:t>
            </a:r>
            <a:r>
              <a:rPr lang="sv-SE" dirty="0" smtClean="0"/>
              <a:t> story is still a </a:t>
            </a:r>
            <a:r>
              <a:rPr lang="sv-SE" dirty="0" err="1" smtClean="0"/>
              <a:t>good</a:t>
            </a:r>
            <a:r>
              <a:rPr lang="sv-SE" dirty="0" smtClean="0"/>
              <a:t> story</a:t>
            </a:r>
          </a:p>
          <a:p>
            <a:r>
              <a:rPr lang="sv-SE" dirty="0" smtClean="0"/>
              <a:t>…Good </a:t>
            </a:r>
            <a:r>
              <a:rPr lang="sv-SE" dirty="0" err="1" smtClean="0"/>
              <a:t>writing</a:t>
            </a:r>
            <a:r>
              <a:rPr lang="sv-SE" dirty="0" smtClean="0"/>
              <a:t> is still </a:t>
            </a:r>
            <a:r>
              <a:rPr lang="sv-SE" dirty="0" err="1" smtClean="0"/>
              <a:t>good</a:t>
            </a:r>
            <a:r>
              <a:rPr lang="sv-SE" dirty="0" smtClean="0"/>
              <a:t> </a:t>
            </a:r>
            <a:r>
              <a:rPr lang="sv-SE" dirty="0" err="1" smtClean="0"/>
              <a:t>writing</a:t>
            </a:r>
            <a:endParaRPr lang="sv-SE" dirty="0" smtClean="0"/>
          </a:p>
          <a:p>
            <a:r>
              <a:rPr lang="sv-SE" dirty="0" smtClean="0"/>
              <a:t>…A </a:t>
            </a:r>
            <a:r>
              <a:rPr lang="sv-SE" dirty="0" err="1" smtClean="0"/>
              <a:t>headline</a:t>
            </a:r>
            <a:r>
              <a:rPr lang="sv-SE" dirty="0" smtClean="0"/>
              <a:t> (or 140 </a:t>
            </a:r>
            <a:r>
              <a:rPr lang="sv-SE" dirty="0" err="1" smtClean="0"/>
              <a:t>character</a:t>
            </a:r>
            <a:r>
              <a:rPr lang="sv-SE" dirty="0" smtClean="0"/>
              <a:t> elevator </a:t>
            </a:r>
            <a:r>
              <a:rPr lang="sv-SE" dirty="0" err="1" smtClean="0"/>
              <a:t>pitch</a:t>
            </a:r>
            <a:r>
              <a:rPr lang="sv-SE" dirty="0" smtClean="0"/>
              <a:t>) is </a:t>
            </a:r>
          </a:p>
          <a:p>
            <a:r>
              <a:rPr lang="sv-SE" dirty="0" smtClean="0"/>
              <a:t>   still </a:t>
            </a:r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catches</a:t>
            </a:r>
            <a:r>
              <a:rPr lang="sv-SE" dirty="0" smtClean="0"/>
              <a:t> </a:t>
            </a:r>
            <a:r>
              <a:rPr lang="sv-SE" dirty="0" err="1" smtClean="0"/>
              <a:t>attention</a:t>
            </a:r>
            <a:endParaRPr lang="sv-SE" dirty="0" smtClean="0"/>
          </a:p>
          <a:p>
            <a:r>
              <a:rPr lang="sv-SE" dirty="0" smtClean="0"/>
              <a:t>…Good </a:t>
            </a:r>
            <a:r>
              <a:rPr lang="sv-SE" dirty="0" err="1" smtClean="0"/>
              <a:t>relationship</a:t>
            </a:r>
            <a:r>
              <a:rPr lang="sv-SE" dirty="0" smtClean="0"/>
              <a:t> </a:t>
            </a:r>
            <a:r>
              <a:rPr lang="sv-SE" dirty="0" err="1" smtClean="0"/>
              <a:t>building</a:t>
            </a:r>
            <a:r>
              <a:rPr lang="sv-SE" dirty="0" smtClean="0"/>
              <a:t> is still </a:t>
            </a:r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secures</a:t>
            </a:r>
            <a:r>
              <a:rPr lang="sv-SE" dirty="0" smtClean="0"/>
              <a:t> </a:t>
            </a:r>
            <a:r>
              <a:rPr lang="sv-SE" dirty="0" err="1" smtClean="0"/>
              <a:t>coverage</a:t>
            </a:r>
            <a:endParaRPr lang="sv-SE" dirty="0" smtClean="0"/>
          </a:p>
          <a:p>
            <a:endParaRPr lang="sv-SE" sz="2000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3074" name="Picture 2" descr="http://www.ideal-homes.org.uk/images/lambeth/brixton/storytelling-00539-640.jpg"/>
          <p:cNvPicPr>
            <a:picLocks noChangeAspect="1" noChangeArrowheads="1"/>
          </p:cNvPicPr>
          <p:nvPr/>
        </p:nvPicPr>
        <p:blipFill>
          <a:blip r:embed="rId3" cstate="print"/>
          <a:srcRect t="10308"/>
          <a:stretch>
            <a:fillRect/>
          </a:stretch>
        </p:blipFill>
        <p:spPr bwMode="auto">
          <a:xfrm>
            <a:off x="6715140" y="3429000"/>
            <a:ext cx="2228835" cy="2571768"/>
          </a:xfrm>
          <a:prstGeom prst="rect">
            <a:avLst/>
          </a:prstGeom>
          <a:noFill/>
          <a:ln w="38100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476" y="1500182"/>
            <a:ext cx="7328614" cy="428620"/>
          </a:xfrm>
        </p:spPr>
        <p:txBody>
          <a:bodyPr/>
          <a:lstStyle/>
          <a:p>
            <a:r>
              <a:rPr lang="sv-SE" dirty="0" smtClean="0"/>
              <a:t>A Final </a:t>
            </a:r>
            <a:r>
              <a:rPr lang="sv-SE" dirty="0" err="1" smtClean="0"/>
              <a:t>Piece</a:t>
            </a:r>
            <a:r>
              <a:rPr lang="sv-SE" dirty="0" smtClean="0"/>
              <a:t> of </a:t>
            </a:r>
            <a:r>
              <a:rPr lang="sv-SE" dirty="0" err="1" smtClean="0"/>
              <a:t>Advice</a:t>
            </a:r>
            <a:r>
              <a:rPr lang="sv-SE" dirty="0" smtClean="0"/>
              <a:t>…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 smtClean="0"/>
          </a:p>
          <a:p>
            <a:endParaRPr lang="sv-SE" sz="2000" dirty="0" smtClean="0"/>
          </a:p>
          <a:p>
            <a:r>
              <a:rPr lang="sv-SE" sz="2000" dirty="0" smtClean="0"/>
              <a:t>Stop </a:t>
            </a:r>
            <a:r>
              <a:rPr lang="sv-SE" sz="2000" dirty="0" err="1" smtClean="0"/>
              <a:t>thinking</a:t>
            </a:r>
            <a:r>
              <a:rPr lang="sv-SE" sz="2000" dirty="0" smtClean="0"/>
              <a:t> </a:t>
            </a:r>
            <a:r>
              <a:rPr lang="sv-SE" sz="2000" dirty="0" err="1" smtClean="0"/>
              <a:t>about</a:t>
            </a:r>
            <a:r>
              <a:rPr lang="sv-SE" sz="2000" dirty="0" smtClean="0"/>
              <a:t> all the new </a:t>
            </a:r>
          </a:p>
          <a:p>
            <a:r>
              <a:rPr lang="sv-SE" sz="2000" dirty="0" err="1" smtClean="0"/>
              <a:t>content</a:t>
            </a:r>
            <a:r>
              <a:rPr lang="sv-SE" sz="2000" dirty="0" smtClean="0"/>
              <a:t> PLATFORMS…</a:t>
            </a:r>
          </a:p>
          <a:p>
            <a:endParaRPr lang="sv-SE" sz="2000" dirty="0" smtClean="0"/>
          </a:p>
          <a:p>
            <a:r>
              <a:rPr lang="sv-SE" sz="2000" dirty="0" smtClean="0"/>
              <a:t>…</a:t>
            </a:r>
            <a:r>
              <a:rPr lang="sv-SE" sz="2000" dirty="0" err="1" smtClean="0"/>
              <a:t>Continue</a:t>
            </a:r>
            <a:r>
              <a:rPr lang="sv-SE" sz="2000" dirty="0" smtClean="0"/>
              <a:t> </a:t>
            </a:r>
            <a:r>
              <a:rPr lang="sv-SE" sz="2000" dirty="0" err="1" smtClean="0"/>
              <a:t>thinking</a:t>
            </a:r>
            <a:r>
              <a:rPr lang="sv-SE" sz="2000" dirty="0" smtClean="0"/>
              <a:t> </a:t>
            </a:r>
            <a:r>
              <a:rPr lang="sv-SE" sz="2000" dirty="0" err="1" smtClean="0"/>
              <a:t>about</a:t>
            </a:r>
            <a:r>
              <a:rPr lang="sv-SE" sz="2000" dirty="0" smtClean="0"/>
              <a:t> </a:t>
            </a:r>
            <a:r>
              <a:rPr lang="sv-SE" sz="2000" dirty="0" err="1" smtClean="0"/>
              <a:t>creating</a:t>
            </a:r>
            <a:r>
              <a:rPr lang="sv-SE" sz="2000" dirty="0" smtClean="0"/>
              <a:t> </a:t>
            </a:r>
          </a:p>
          <a:p>
            <a:r>
              <a:rPr lang="sv-SE" sz="2000" dirty="0" smtClean="0"/>
              <a:t>innovative and </a:t>
            </a:r>
            <a:r>
              <a:rPr lang="sv-SE" sz="2000" dirty="0" err="1" smtClean="0"/>
              <a:t>engaging</a:t>
            </a:r>
            <a:r>
              <a:rPr lang="sv-SE" sz="2000" dirty="0" smtClean="0"/>
              <a:t> CONTENT!</a:t>
            </a:r>
            <a:endParaRPr lang="sv-SE" sz="2000" dirty="0"/>
          </a:p>
        </p:txBody>
      </p:sp>
      <p:pic>
        <p:nvPicPr>
          <p:cNvPr id="2050" name="Picture 2" descr="http://www.cartoonstock.com/newscartoons/cartoonists/mly/lowres/mlyn613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214554"/>
            <a:ext cx="3500430" cy="361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285852" y="2143116"/>
            <a:ext cx="8143932" cy="3500462"/>
          </a:xfrm>
          <a:prstGeom prst="rect">
            <a:avLst/>
          </a:prstGeom>
          <a:solidFill>
            <a:srgbClr val="FD9203"/>
          </a:solidFill>
          <a:ln>
            <a:solidFill>
              <a:srgbClr val="FD9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476" y="1500182"/>
            <a:ext cx="7328614" cy="428620"/>
          </a:xfrm>
        </p:spPr>
        <p:txBody>
          <a:bodyPr/>
          <a:lstStyle/>
          <a:p>
            <a:r>
              <a:rPr lang="sv-SE" dirty="0" err="1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beware</a:t>
            </a:r>
            <a:r>
              <a:rPr lang="sv-SE" dirty="0" smtClean="0"/>
              <a:t> of </a:t>
            </a:r>
            <a:r>
              <a:rPr lang="sv-SE" dirty="0" err="1" smtClean="0"/>
              <a:t>these</a:t>
            </a:r>
            <a:r>
              <a:rPr lang="sv-SE" dirty="0" smtClean="0"/>
              <a:t> </a:t>
            </a:r>
            <a:r>
              <a:rPr lang="sv-SE" dirty="0" err="1" smtClean="0"/>
              <a:t>people</a:t>
            </a:r>
            <a:r>
              <a:rPr lang="sv-SE" dirty="0" smtClean="0"/>
              <a:t>!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2160597"/>
            <a:ext cx="6829444" cy="3554419"/>
          </a:xfrm>
        </p:spPr>
        <p:txBody>
          <a:bodyPr/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i="1" dirty="0" smtClean="0"/>
          </a:p>
          <a:p>
            <a:endParaRPr lang="sv-SE" i="1" dirty="0" smtClean="0"/>
          </a:p>
          <a:p>
            <a:r>
              <a:rPr lang="sv-SE" i="1" dirty="0" smtClean="0"/>
              <a:t>…I </a:t>
            </a:r>
            <a:r>
              <a:rPr lang="sv-SE" i="1" dirty="0" err="1" smtClean="0"/>
              <a:t>see</a:t>
            </a:r>
            <a:r>
              <a:rPr lang="sv-SE" i="1" dirty="0" smtClean="0"/>
              <a:t> and </a:t>
            </a:r>
            <a:r>
              <a:rPr lang="sv-SE" i="1" dirty="0" err="1" smtClean="0"/>
              <a:t>hear</a:t>
            </a:r>
            <a:r>
              <a:rPr lang="sv-SE" i="1" dirty="0" smtClean="0"/>
              <a:t> </a:t>
            </a:r>
            <a:r>
              <a:rPr lang="sv-SE" i="1" dirty="0" err="1" smtClean="0"/>
              <a:t>many</a:t>
            </a:r>
            <a:r>
              <a:rPr lang="sv-SE" i="1" dirty="0" smtClean="0"/>
              <a:t> of </a:t>
            </a:r>
            <a:r>
              <a:rPr lang="sv-SE" i="1" dirty="0" err="1" smtClean="0"/>
              <a:t>these</a:t>
            </a:r>
            <a:r>
              <a:rPr lang="sv-SE" i="1" dirty="0" smtClean="0"/>
              <a:t> </a:t>
            </a:r>
            <a:r>
              <a:rPr lang="sv-SE" i="1" dirty="0" err="1" smtClean="0"/>
              <a:t>people</a:t>
            </a:r>
            <a:r>
              <a:rPr lang="sv-SE" i="1" dirty="0" smtClean="0"/>
              <a:t> </a:t>
            </a:r>
            <a:r>
              <a:rPr lang="sv-SE" i="1" dirty="0" err="1" smtClean="0"/>
              <a:t>walking</a:t>
            </a:r>
            <a:r>
              <a:rPr lang="sv-SE" i="1" dirty="0" smtClean="0"/>
              <a:t> the </a:t>
            </a:r>
            <a:r>
              <a:rPr lang="sv-SE" i="1" dirty="0" err="1" smtClean="0"/>
              <a:t>streets</a:t>
            </a:r>
            <a:r>
              <a:rPr lang="sv-SE" i="1" dirty="0" smtClean="0"/>
              <a:t> of London, New York and Stockholm!</a:t>
            </a:r>
            <a:endParaRPr lang="sv-SE" i="1" dirty="0"/>
          </a:p>
        </p:txBody>
      </p:sp>
      <p:pic>
        <p:nvPicPr>
          <p:cNvPr id="7" name="The Social Media Guru (4) (1).as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2214554"/>
            <a:ext cx="4381520" cy="3286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me!!!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b="1" dirty="0" smtClean="0"/>
          </a:p>
          <a:p>
            <a:r>
              <a:rPr lang="sv-SE" b="1" dirty="0" smtClean="0"/>
              <a:t>Jonathan Bean</a:t>
            </a:r>
          </a:p>
          <a:p>
            <a:r>
              <a:rPr lang="sv-SE" sz="1400" dirty="0" err="1" smtClean="0"/>
              <a:t>Chief</a:t>
            </a:r>
            <a:r>
              <a:rPr lang="sv-SE" sz="1400" dirty="0" smtClean="0"/>
              <a:t> Operating Officer</a:t>
            </a:r>
          </a:p>
          <a:p>
            <a:endParaRPr lang="sv-SE" dirty="0"/>
          </a:p>
        </p:txBody>
      </p:sp>
      <p:pic>
        <p:nvPicPr>
          <p:cNvPr id="4" name="Bildobjekt 6" descr="ND_000_brevpapper_sid_1.jpg"/>
          <p:cNvPicPr>
            <a:picLocks noChangeAspect="1"/>
          </p:cNvPicPr>
          <p:nvPr/>
        </p:nvPicPr>
        <p:blipFill>
          <a:blip r:embed="rId2" cstate="print"/>
          <a:srcRect l="35129" r="35709" b="66109"/>
          <a:stretch>
            <a:fillRect/>
          </a:stretch>
        </p:blipFill>
        <p:spPr bwMode="auto">
          <a:xfrm>
            <a:off x="1214414" y="2786058"/>
            <a:ext cx="1630363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3214686"/>
            <a:ext cx="4429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hlinkClick r:id="rId3"/>
              </a:rPr>
              <a:t>Jonathan.bean</a:t>
            </a:r>
            <a:r>
              <a:rPr lang="en-US" dirty="0" smtClean="0">
                <a:hlinkClick r:id="rId3"/>
              </a:rPr>
              <a:t>@</a:t>
            </a:r>
            <a:r>
              <a:rPr lang="en-US" dirty="0" err="1" smtClean="0">
                <a:hlinkClick r:id="rId3"/>
              </a:rPr>
              <a:t>mynewsdesk.com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jonobean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 www.linkedin.com/in/jonathanpbean</a:t>
            </a:r>
            <a:endParaRPr lang="en-US" dirty="0" smtClean="0"/>
          </a:p>
          <a:p>
            <a:endParaRPr lang="en-US" dirty="0" smtClean="0"/>
          </a:p>
          <a:p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786322"/>
            <a:ext cx="1174861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4000504"/>
            <a:ext cx="1106802" cy="33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Times ARE CHANGING…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285852" y="2071678"/>
            <a:ext cx="8143932" cy="3786214"/>
          </a:xfrm>
          <a:prstGeom prst="rect">
            <a:avLst/>
          </a:prstGeom>
          <a:solidFill>
            <a:srgbClr val="FD9203"/>
          </a:solidFill>
          <a:ln>
            <a:solidFill>
              <a:srgbClr val="FD9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the day the media died (2).as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2143116"/>
            <a:ext cx="4714908" cy="35361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488" y="6143644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400" b="1" dirty="0" smtClean="0"/>
              <a:t>…SO ARE OUR JOBS</a:t>
            </a:r>
            <a:endParaRPr lang="sv-S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1071554"/>
            <a:ext cx="7328614" cy="428620"/>
          </a:xfrm>
        </p:spPr>
        <p:txBody>
          <a:bodyPr/>
          <a:lstStyle/>
          <a:p>
            <a:r>
              <a:rPr lang="sv-SE" dirty="0" smtClean="0"/>
              <a:t>The Brain of a Communicator in 2010</a:t>
            </a:r>
            <a:endParaRPr lang="sv-SE" dirty="0"/>
          </a:p>
        </p:txBody>
      </p:sp>
      <p:pic>
        <p:nvPicPr>
          <p:cNvPr id="4" name="Content Placeholder 3" descr="pr_brain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785926"/>
            <a:ext cx="7443396" cy="4889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mommyagogo.ca/site/mommy_a_gogo/assets/images/giving_back_web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86348" y="1880384"/>
            <a:ext cx="3857652" cy="49776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1071546"/>
            <a:ext cx="7572428" cy="428620"/>
          </a:xfrm>
        </p:spPr>
        <p:txBody>
          <a:bodyPr/>
          <a:lstStyle/>
          <a:p>
            <a:r>
              <a:rPr lang="sv-SE" dirty="0" smtClean="0"/>
              <a:t>Start </a:t>
            </a:r>
            <a:r>
              <a:rPr lang="sv-SE" dirty="0" err="1" smtClean="0"/>
              <a:t>thinking</a:t>
            </a:r>
            <a:r>
              <a:rPr lang="sv-SE" dirty="0" smtClean="0"/>
              <a:t> </a:t>
            </a:r>
            <a:r>
              <a:rPr lang="sv-SE" dirty="0" err="1" smtClean="0"/>
              <a:t>community</a:t>
            </a:r>
            <a:r>
              <a:rPr lang="sv-SE" dirty="0" smtClean="0"/>
              <a:t> </a:t>
            </a:r>
            <a:r>
              <a:rPr lang="sv-SE" dirty="0" err="1" smtClean="0"/>
              <a:t>not</a:t>
            </a:r>
            <a:r>
              <a:rPr lang="sv-SE" dirty="0" err="1" smtClean="0">
                <a:solidFill>
                  <a:schemeClr val="bg1"/>
                </a:solidFill>
              </a:rPr>
              <a:t>i</a:t>
            </a:r>
            <a:r>
              <a:rPr lang="sv-SE" dirty="0" err="1" smtClean="0"/>
              <a:t>geography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2071678"/>
            <a:ext cx="6829444" cy="3340105"/>
          </a:xfrm>
        </p:spPr>
        <p:txBody>
          <a:bodyPr/>
          <a:lstStyle/>
          <a:p>
            <a:endParaRPr lang="sv-SE" dirty="0" smtClean="0"/>
          </a:p>
          <a:p>
            <a:r>
              <a:rPr lang="sv-SE" sz="1800" dirty="0" smtClean="0"/>
              <a:t>As media  and </a:t>
            </a:r>
            <a:r>
              <a:rPr lang="sv-SE" sz="1800" dirty="0" err="1" smtClean="0"/>
              <a:t>content</a:t>
            </a:r>
            <a:r>
              <a:rPr lang="sv-SE" sz="1800" dirty="0" smtClean="0"/>
              <a:t> </a:t>
            </a:r>
            <a:r>
              <a:rPr lang="sv-SE" sz="1800" dirty="0" err="1" smtClean="0"/>
              <a:t>consumption</a:t>
            </a:r>
            <a:r>
              <a:rPr lang="sv-SE" sz="1800" dirty="0" smtClean="0"/>
              <a:t> </a:t>
            </a:r>
            <a:br>
              <a:rPr lang="sv-SE" sz="1800" dirty="0" smtClean="0"/>
            </a:br>
            <a:r>
              <a:rPr lang="sv-SE" sz="1800" dirty="0" smtClean="0"/>
              <a:t>is </a:t>
            </a:r>
            <a:r>
              <a:rPr lang="sv-SE" sz="1800" dirty="0" err="1" smtClean="0"/>
              <a:t>being</a:t>
            </a:r>
            <a:r>
              <a:rPr lang="sv-SE" sz="1800" dirty="0" smtClean="0"/>
              <a:t> </a:t>
            </a:r>
            <a:r>
              <a:rPr lang="sv-SE" sz="1800" dirty="0" err="1" smtClean="0"/>
              <a:t>liberated</a:t>
            </a:r>
            <a:r>
              <a:rPr lang="sv-SE" sz="1800" dirty="0" smtClean="0"/>
              <a:t> from </a:t>
            </a:r>
            <a:r>
              <a:rPr lang="sv-SE" sz="1800" dirty="0" err="1" smtClean="0"/>
              <a:t>geography</a:t>
            </a:r>
            <a:r>
              <a:rPr lang="sv-SE" sz="1800" dirty="0" smtClean="0"/>
              <a:t> – </a:t>
            </a:r>
            <a:br>
              <a:rPr lang="sv-SE" sz="1800" dirty="0" smtClean="0"/>
            </a:br>
            <a:r>
              <a:rPr lang="sv-SE" sz="1800" dirty="0" smtClean="0"/>
              <a:t>so </a:t>
            </a:r>
            <a:r>
              <a:rPr lang="sv-SE" sz="1800" dirty="0" err="1" smtClean="0"/>
              <a:t>should</a:t>
            </a:r>
            <a:r>
              <a:rPr lang="sv-SE" sz="1800" dirty="0" smtClean="0"/>
              <a:t> media and </a:t>
            </a:r>
            <a:r>
              <a:rPr lang="sv-SE" sz="1800" dirty="0" err="1" smtClean="0"/>
              <a:t>content</a:t>
            </a:r>
            <a:r>
              <a:rPr lang="sv-SE" sz="1800" dirty="0" smtClean="0"/>
              <a:t> </a:t>
            </a:r>
            <a:r>
              <a:rPr lang="sv-SE" sz="1800" dirty="0" err="1" smtClean="0"/>
              <a:t>supply</a:t>
            </a:r>
            <a:r>
              <a:rPr lang="sv-SE" sz="1800" dirty="0" smtClean="0"/>
              <a:t>.</a:t>
            </a:r>
          </a:p>
          <a:p>
            <a:endParaRPr lang="sv-SE" sz="1800" dirty="0" smtClean="0"/>
          </a:p>
          <a:p>
            <a:pPr>
              <a:buFont typeface="Arial" pitchFamily="34" charset="0"/>
              <a:buChar char="•"/>
            </a:pPr>
            <a:r>
              <a:rPr lang="sv-SE" sz="1800" dirty="0" smtClean="0"/>
              <a:t> </a:t>
            </a:r>
            <a:r>
              <a:rPr lang="sv-SE" sz="1800" dirty="0" err="1" smtClean="0"/>
              <a:t>Everybody</a:t>
            </a:r>
            <a:r>
              <a:rPr lang="sv-SE" sz="1800" dirty="0" smtClean="0"/>
              <a:t> is </a:t>
            </a:r>
            <a:r>
              <a:rPr lang="sv-SE" sz="1800" dirty="0" err="1" smtClean="0"/>
              <a:t>now</a:t>
            </a:r>
            <a:r>
              <a:rPr lang="sv-SE" sz="1800" dirty="0" smtClean="0"/>
              <a:t> </a:t>
            </a:r>
            <a:r>
              <a:rPr lang="sv-SE" sz="1800" dirty="0" err="1" smtClean="0"/>
              <a:t>local</a:t>
            </a:r>
            <a:endParaRPr lang="sv-SE" sz="1800" dirty="0" smtClean="0"/>
          </a:p>
          <a:p>
            <a:pPr>
              <a:buFont typeface="Arial" pitchFamily="34" charset="0"/>
              <a:buChar char="•"/>
            </a:pPr>
            <a:r>
              <a:rPr lang="sv-SE" sz="1800" dirty="0" smtClean="0"/>
              <a:t> </a:t>
            </a:r>
            <a:r>
              <a:rPr lang="sv-SE" sz="1800" dirty="0" err="1" smtClean="0"/>
              <a:t>Everybody</a:t>
            </a:r>
            <a:r>
              <a:rPr lang="sv-SE" sz="1800" dirty="0" smtClean="0"/>
              <a:t> is </a:t>
            </a:r>
            <a:r>
              <a:rPr lang="sv-SE" sz="1800" dirty="0" err="1" smtClean="0"/>
              <a:t>now</a:t>
            </a:r>
            <a:r>
              <a:rPr lang="sv-SE" sz="1800" dirty="0" smtClean="0"/>
              <a:t> a </a:t>
            </a:r>
            <a:r>
              <a:rPr lang="sv-SE" sz="1800" dirty="0" err="1" smtClean="0"/>
              <a:t>stakeholder</a:t>
            </a:r>
            <a:endParaRPr lang="sv-SE" sz="1800" dirty="0" smtClean="0"/>
          </a:p>
          <a:p>
            <a:pPr>
              <a:buFont typeface="Arial" pitchFamily="34" charset="0"/>
              <a:buChar char="•"/>
            </a:pPr>
            <a:r>
              <a:rPr lang="sv-SE" sz="1800" dirty="0" smtClean="0"/>
              <a:t> New technology, new </a:t>
            </a:r>
            <a:r>
              <a:rPr lang="sv-SE" sz="1800" dirty="0" err="1" smtClean="0"/>
              <a:t>participation</a:t>
            </a:r>
            <a:r>
              <a:rPr lang="sv-SE" sz="1800" dirty="0" smtClean="0"/>
              <a:t>, </a:t>
            </a:r>
            <a:br>
              <a:rPr lang="sv-SE" sz="1800" dirty="0" smtClean="0"/>
            </a:br>
            <a:r>
              <a:rPr lang="sv-SE" sz="1800" dirty="0" smtClean="0"/>
              <a:t>  new </a:t>
            </a:r>
            <a:r>
              <a:rPr lang="sv-SE" sz="1800" dirty="0" err="1" smtClean="0"/>
              <a:t>models</a:t>
            </a:r>
            <a:endParaRPr lang="sv-SE" sz="1800" dirty="0" smtClean="0"/>
          </a:p>
          <a:p>
            <a:pPr>
              <a:buFont typeface="Arial" pitchFamily="34" charset="0"/>
              <a:buChar char="•"/>
            </a:pPr>
            <a:endParaRPr lang="sv-SE" sz="1800" dirty="0" smtClean="0"/>
          </a:p>
          <a:p>
            <a:r>
              <a:rPr lang="sv-SE" sz="1800" i="1" dirty="0" err="1" smtClean="0"/>
              <a:t>Tactics</a:t>
            </a:r>
            <a:r>
              <a:rPr lang="sv-SE" sz="1800" i="1" dirty="0" smtClean="0"/>
              <a:t> are </a:t>
            </a:r>
            <a:r>
              <a:rPr lang="sv-SE" sz="1800" i="1" dirty="0" err="1" smtClean="0"/>
              <a:t>where</a:t>
            </a:r>
            <a:r>
              <a:rPr lang="sv-SE" sz="1800" i="1" dirty="0" smtClean="0"/>
              <a:t> </a:t>
            </a:r>
            <a:r>
              <a:rPr lang="sv-SE" sz="1800" i="1" dirty="0" err="1" smtClean="0"/>
              <a:t>geography</a:t>
            </a:r>
            <a:r>
              <a:rPr lang="sv-SE" sz="1800" i="1" dirty="0" smtClean="0"/>
              <a:t> and</a:t>
            </a:r>
            <a:br>
              <a:rPr lang="sv-SE" sz="1800" i="1" dirty="0" smtClean="0"/>
            </a:br>
            <a:r>
              <a:rPr lang="sv-SE" sz="1800" i="1" dirty="0" err="1" smtClean="0"/>
              <a:t>language</a:t>
            </a:r>
            <a:r>
              <a:rPr lang="sv-SE" sz="1800" i="1" dirty="0" smtClean="0"/>
              <a:t> come </a:t>
            </a:r>
            <a:r>
              <a:rPr lang="sv-SE" sz="1800" i="1" dirty="0" err="1" smtClean="0"/>
              <a:t>into</a:t>
            </a:r>
            <a:r>
              <a:rPr lang="sv-SE" sz="1800" i="1" dirty="0" smtClean="0"/>
              <a:t> play, </a:t>
            </a:r>
            <a:r>
              <a:rPr lang="sv-SE" sz="1800" i="1" dirty="0" err="1" smtClean="0"/>
              <a:t>but</a:t>
            </a:r>
            <a:r>
              <a:rPr lang="sv-SE" sz="1800" i="1" dirty="0" smtClean="0"/>
              <a:t> it </a:t>
            </a:r>
            <a:r>
              <a:rPr lang="sv-SE" sz="1800" i="1" dirty="0" err="1" smtClean="0"/>
              <a:t>should</a:t>
            </a:r>
            <a:r>
              <a:rPr lang="sv-SE" sz="1800" i="1" dirty="0" smtClean="0"/>
              <a:t> </a:t>
            </a:r>
            <a:br>
              <a:rPr lang="sv-SE" sz="1800" i="1" dirty="0" smtClean="0"/>
            </a:br>
            <a:r>
              <a:rPr lang="sv-SE" sz="1800" i="1" dirty="0" smtClean="0"/>
              <a:t>not be a starting </a:t>
            </a:r>
            <a:r>
              <a:rPr lang="sv-SE" sz="1800" i="1" dirty="0" err="1" smtClean="0"/>
              <a:t>point</a:t>
            </a:r>
            <a:r>
              <a:rPr lang="sv-SE" sz="1800" i="1" dirty="0" smtClean="0"/>
              <a:t> for </a:t>
            </a:r>
            <a:r>
              <a:rPr lang="sv-SE" sz="1800" i="1" dirty="0" err="1" smtClean="0"/>
              <a:t>strategy</a:t>
            </a:r>
            <a:r>
              <a:rPr lang="sv-SE" sz="1800" i="1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sv-SE" sz="1800" dirty="0" smtClean="0"/>
          </a:p>
          <a:p>
            <a:endParaRPr lang="sv-S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enferno.files.wordpress.com/2009/02/seo.jpg"/>
          <p:cNvPicPr>
            <a:picLocks noChangeAspect="1" noChangeArrowheads="1"/>
          </p:cNvPicPr>
          <p:nvPr/>
        </p:nvPicPr>
        <p:blipFill>
          <a:blip r:embed="rId2" cstate="print"/>
          <a:srcRect t="25457"/>
          <a:stretch>
            <a:fillRect/>
          </a:stretch>
        </p:blipFill>
        <p:spPr bwMode="auto">
          <a:xfrm>
            <a:off x="5965083" y="71414"/>
            <a:ext cx="3379608" cy="307183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Seo</a:t>
            </a:r>
            <a:r>
              <a:rPr lang="sv-SE" dirty="0" smtClean="0"/>
              <a:t> Vs. SMO – </a:t>
            </a:r>
            <a:br>
              <a:rPr lang="sv-SE" dirty="0" smtClean="0"/>
            </a:br>
            <a:r>
              <a:rPr lang="sv-SE" dirty="0" err="1" smtClean="0"/>
              <a:t>what’s</a:t>
            </a:r>
            <a:r>
              <a:rPr lang="sv-SE" dirty="0" smtClean="0"/>
              <a:t> the </a:t>
            </a:r>
            <a:r>
              <a:rPr lang="sv-SE" dirty="0" err="1" smtClean="0"/>
              <a:t>difference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2589225"/>
            <a:ext cx="7543824" cy="3054353"/>
          </a:xfrm>
        </p:spPr>
        <p:txBody>
          <a:bodyPr/>
          <a:lstStyle/>
          <a:p>
            <a:r>
              <a:rPr lang="sv-SE" i="1" dirty="0" smtClean="0"/>
              <a:t>So </a:t>
            </a:r>
            <a:r>
              <a:rPr lang="sv-SE" i="1" dirty="0" err="1" smtClean="0"/>
              <a:t>we</a:t>
            </a:r>
            <a:r>
              <a:rPr lang="sv-SE" i="1" dirty="0" smtClean="0"/>
              <a:t> are all </a:t>
            </a:r>
            <a:r>
              <a:rPr lang="sv-SE" i="1" dirty="0" err="1" smtClean="0"/>
              <a:t>doing</a:t>
            </a:r>
            <a:r>
              <a:rPr lang="sv-SE" i="1" dirty="0" smtClean="0"/>
              <a:t> </a:t>
            </a:r>
            <a:r>
              <a:rPr lang="sv-SE" i="1" dirty="0" err="1" smtClean="0"/>
              <a:t>Search</a:t>
            </a:r>
            <a:r>
              <a:rPr lang="sv-SE" i="1" dirty="0" smtClean="0"/>
              <a:t> Engine </a:t>
            </a:r>
            <a:r>
              <a:rPr lang="sv-SE" i="1" dirty="0" err="1" smtClean="0"/>
              <a:t>Optimisation</a:t>
            </a:r>
            <a:r>
              <a:rPr lang="sv-SE" i="1" dirty="0" smtClean="0"/>
              <a:t> (SEO)?</a:t>
            </a:r>
          </a:p>
          <a:p>
            <a:endParaRPr lang="sv-SE" i="1" dirty="0" smtClean="0"/>
          </a:p>
          <a:p>
            <a:endParaRPr lang="sv-SE" i="1" dirty="0" smtClean="0"/>
          </a:p>
          <a:p>
            <a:endParaRPr lang="sv-SE" i="1" dirty="0" smtClean="0"/>
          </a:p>
          <a:p>
            <a:endParaRPr lang="sv-SE" i="1" dirty="0" smtClean="0"/>
          </a:p>
          <a:p>
            <a:endParaRPr lang="sv-SE" i="1" dirty="0" smtClean="0"/>
          </a:p>
          <a:p>
            <a:r>
              <a:rPr lang="sv-SE" i="1" dirty="0" err="1" smtClean="0"/>
              <a:t>How</a:t>
            </a:r>
            <a:r>
              <a:rPr lang="sv-SE" i="1" dirty="0" smtClean="0"/>
              <a:t> </a:t>
            </a:r>
            <a:r>
              <a:rPr lang="sv-SE" i="1" dirty="0" err="1" smtClean="0"/>
              <a:t>many</a:t>
            </a:r>
            <a:r>
              <a:rPr lang="sv-SE" i="1" dirty="0" smtClean="0"/>
              <a:t> of </a:t>
            </a:r>
            <a:r>
              <a:rPr lang="sv-SE" i="1" dirty="0" err="1" smtClean="0"/>
              <a:t>us</a:t>
            </a:r>
            <a:r>
              <a:rPr lang="sv-SE" i="1" dirty="0" smtClean="0"/>
              <a:t> are </a:t>
            </a:r>
            <a:r>
              <a:rPr lang="sv-SE" i="1" dirty="0" err="1" smtClean="0"/>
              <a:t>doing</a:t>
            </a:r>
            <a:r>
              <a:rPr lang="sv-SE" i="1" dirty="0" smtClean="0"/>
              <a:t> and </a:t>
            </a:r>
            <a:r>
              <a:rPr lang="sv-SE" i="1" dirty="0" err="1" smtClean="0"/>
              <a:t>synching</a:t>
            </a:r>
            <a:r>
              <a:rPr lang="sv-SE" i="1" dirty="0" smtClean="0"/>
              <a:t> Social Media </a:t>
            </a:r>
            <a:r>
              <a:rPr lang="sv-SE" i="1" dirty="0" err="1" smtClean="0"/>
              <a:t>Optimisation</a:t>
            </a:r>
            <a:r>
              <a:rPr lang="sv-SE" i="1" dirty="0" smtClean="0"/>
              <a:t> (SMO)?</a:t>
            </a:r>
          </a:p>
          <a:p>
            <a:endParaRPr lang="sv-SE" dirty="0" smtClean="0"/>
          </a:p>
          <a:p>
            <a:r>
              <a:rPr lang="sv-SE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sv-SE" dirty="0"/>
          </a:p>
        </p:txBody>
      </p:sp>
      <p:pic>
        <p:nvPicPr>
          <p:cNvPr id="22530" name="Picture 2" descr="http://www.iwebvisions.com/images/se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000372"/>
            <a:ext cx="1658319" cy="1277826"/>
          </a:xfrm>
          <a:prstGeom prst="rect">
            <a:avLst/>
          </a:prstGeom>
          <a:noFill/>
        </p:spPr>
      </p:pic>
      <p:pic>
        <p:nvPicPr>
          <p:cNvPr id="22536" name="Picture 8" descr="http://www.centerpointmedia.com/wp-content/uploads/2009/07/sm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857760"/>
            <a:ext cx="2255066" cy="1678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890283" y="2017463"/>
            <a:ext cx="1967205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sv-SE" sz="16000" dirty="0" smtClean="0">
                <a:solidFill>
                  <a:srgbClr val="FD9203"/>
                </a:solidFill>
                <a:latin typeface="Snap ITC" pitchFamily="82" charset="0"/>
              </a:rPr>
              <a:t>?</a:t>
            </a:r>
            <a:endParaRPr lang="sv-SE" sz="16000" dirty="0">
              <a:solidFill>
                <a:srgbClr val="FD9203"/>
              </a:solidFill>
              <a:latin typeface="Snap ITC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142984"/>
            <a:ext cx="7643866" cy="857248"/>
          </a:xfrm>
        </p:spPr>
        <p:txBody>
          <a:bodyPr/>
          <a:lstStyle/>
          <a:p>
            <a:r>
              <a:rPr lang="sv-SE" dirty="0" smtClean="0"/>
              <a:t>The Who,  </a:t>
            </a:r>
            <a:r>
              <a:rPr lang="sv-SE" dirty="0" err="1" smtClean="0"/>
              <a:t>What</a:t>
            </a:r>
            <a:r>
              <a:rPr lang="sv-SE" dirty="0" smtClean="0"/>
              <a:t> and </a:t>
            </a:r>
            <a:r>
              <a:rPr lang="sv-SE" dirty="0" err="1" smtClean="0"/>
              <a:t>Where</a:t>
            </a:r>
            <a:r>
              <a:rPr lang="sv-SE" dirty="0" smtClean="0"/>
              <a:t> of </a:t>
            </a:r>
            <a:r>
              <a:rPr lang="sv-SE" dirty="0" err="1" smtClean="0"/>
              <a:t>Stakeholder</a:t>
            </a:r>
            <a:r>
              <a:rPr lang="sv-SE" dirty="0" smtClean="0"/>
              <a:t> </a:t>
            </a:r>
            <a:r>
              <a:rPr lang="sv-SE" dirty="0" err="1" smtClean="0"/>
              <a:t>Search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4286256"/>
            <a:ext cx="2643206" cy="1357322"/>
          </a:xfrm>
        </p:spPr>
        <p:txBody>
          <a:bodyPr/>
          <a:lstStyle/>
          <a:p>
            <a:r>
              <a:rPr lang="sv-SE" sz="2000" b="1" dirty="0" smtClean="0"/>
              <a:t>Do  you </a:t>
            </a:r>
            <a:r>
              <a:rPr lang="sv-SE" sz="2000" b="1" dirty="0" err="1" smtClean="0"/>
              <a:t>know</a:t>
            </a:r>
            <a:r>
              <a:rPr lang="sv-SE" sz="2000" b="1" dirty="0" smtClean="0"/>
              <a:t>?</a:t>
            </a:r>
          </a:p>
          <a:p>
            <a:r>
              <a:rPr lang="sv-SE" b="1" dirty="0" smtClean="0"/>
              <a:t>WHO </a:t>
            </a:r>
            <a:r>
              <a:rPr lang="sv-SE" dirty="0" smtClean="0"/>
              <a:t>is </a:t>
            </a:r>
            <a:r>
              <a:rPr lang="sv-SE" dirty="0" err="1" smtClean="0"/>
              <a:t>searching</a:t>
            </a:r>
            <a:r>
              <a:rPr lang="sv-SE" dirty="0" smtClean="0"/>
              <a:t>?  </a:t>
            </a:r>
          </a:p>
          <a:p>
            <a:r>
              <a:rPr lang="sv-SE" b="1" dirty="0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they</a:t>
            </a:r>
            <a:r>
              <a:rPr lang="sv-SE" dirty="0" smtClean="0"/>
              <a:t> </a:t>
            </a:r>
            <a:r>
              <a:rPr lang="sv-SE" dirty="0" err="1" smtClean="0"/>
              <a:t>search</a:t>
            </a:r>
            <a:r>
              <a:rPr lang="sv-SE" dirty="0" smtClean="0"/>
              <a:t> for?  </a:t>
            </a:r>
          </a:p>
          <a:p>
            <a:r>
              <a:rPr lang="sv-SE" b="1" dirty="0" smtClean="0"/>
              <a:t>WHERE </a:t>
            </a:r>
            <a:r>
              <a:rPr lang="sv-SE" dirty="0" err="1" smtClean="0"/>
              <a:t>they</a:t>
            </a:r>
            <a:r>
              <a:rPr lang="sv-SE" dirty="0" smtClean="0"/>
              <a:t> are </a:t>
            </a:r>
            <a:r>
              <a:rPr lang="sv-SE" dirty="0" err="1" smtClean="0"/>
              <a:t>located</a:t>
            </a:r>
            <a:r>
              <a:rPr lang="sv-SE" dirty="0" smtClean="0"/>
              <a:t>?  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500306"/>
            <a:ext cx="4538131" cy="3000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57224" y="6000768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Too</a:t>
            </a:r>
            <a:r>
              <a:rPr lang="sv-SE" dirty="0" smtClean="0"/>
              <a:t> </a:t>
            </a:r>
            <a:r>
              <a:rPr lang="sv-SE" dirty="0" err="1" smtClean="0"/>
              <a:t>often</a:t>
            </a:r>
            <a:r>
              <a:rPr lang="sv-SE" dirty="0" smtClean="0"/>
              <a:t> the </a:t>
            </a:r>
            <a:r>
              <a:rPr lang="sv-SE" dirty="0" err="1" smtClean="0"/>
              <a:t>answer</a:t>
            </a:r>
            <a:r>
              <a:rPr lang="sv-SE" dirty="0" smtClean="0"/>
              <a:t> to all the </a:t>
            </a:r>
            <a:r>
              <a:rPr lang="sv-SE" dirty="0" err="1" smtClean="0"/>
              <a:t>above</a:t>
            </a:r>
            <a:r>
              <a:rPr lang="sv-SE" dirty="0" smtClean="0"/>
              <a:t> </a:t>
            </a:r>
            <a:r>
              <a:rPr lang="sv-SE" dirty="0" err="1" smtClean="0"/>
              <a:t>questions</a:t>
            </a:r>
            <a:r>
              <a:rPr lang="sv-SE" dirty="0" smtClean="0"/>
              <a:t> is no!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1500174"/>
            <a:ext cx="7328614" cy="1285884"/>
          </a:xfrm>
        </p:spPr>
        <p:txBody>
          <a:bodyPr/>
          <a:lstStyle/>
          <a:p>
            <a:r>
              <a:rPr lang="en-US" dirty="0" smtClean="0"/>
              <a:t>BRAND PR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00239"/>
            <a:ext cx="8715404" cy="4857761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classic branding questions for all </a:t>
            </a:r>
            <a:r>
              <a:rPr lang="en-US" sz="2000" dirty="0" err="1" smtClean="0"/>
              <a:t>organisations</a:t>
            </a:r>
            <a:r>
              <a:rPr lang="en-US" sz="2000" dirty="0" smtClean="0"/>
              <a:t> to answer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D9203"/>
                </a:solidFill>
              </a:rPr>
              <a:t> What are we all about </a:t>
            </a:r>
            <a:r>
              <a:rPr lang="sv-SE" sz="2000" dirty="0" smtClean="0">
                <a:solidFill>
                  <a:srgbClr val="FD9203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FD9203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D9203"/>
                </a:solidFill>
              </a:rPr>
              <a:t> What are we best at 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FD9203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D9203"/>
                </a:solidFill>
              </a:rPr>
              <a:t> How do we convert that promise to the consumer?</a:t>
            </a:r>
          </a:p>
          <a:p>
            <a:endParaRPr lang="en-US" sz="2000" dirty="0" smtClean="0"/>
          </a:p>
          <a:p>
            <a:r>
              <a:rPr lang="en-US" sz="2000" i="1" dirty="0" smtClean="0"/>
              <a:t>Unlike traditional branding channels, brand PR is based on content which tells a story</a:t>
            </a:r>
          </a:p>
          <a:p>
            <a:endParaRPr lang="en-US" dirty="0" smtClean="0"/>
          </a:p>
          <a:p>
            <a:endParaRPr lang="sv-S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0"/>
            <a:ext cx="39433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7328614" cy="428620"/>
          </a:xfrm>
        </p:spPr>
        <p:txBody>
          <a:bodyPr/>
          <a:lstStyle/>
          <a:p>
            <a:r>
              <a:rPr lang="sv-SE" dirty="0" smtClean="0"/>
              <a:t>The Brand PR ”Sweet </a:t>
            </a:r>
            <a:r>
              <a:rPr lang="sv-SE" dirty="0" err="1" smtClean="0"/>
              <a:t>Spot</a:t>
            </a:r>
            <a:r>
              <a:rPr lang="sv-SE" dirty="0" smtClean="0"/>
              <a:t>”</a:t>
            </a:r>
            <a:endParaRPr lang="sv-S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14489"/>
            <a:ext cx="5464305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5929330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All Brand PR </a:t>
            </a:r>
            <a:r>
              <a:rPr lang="sv-SE" i="1" dirty="0" err="1" smtClean="0"/>
              <a:t>messaging</a:t>
            </a:r>
            <a:r>
              <a:rPr lang="sv-SE" i="1" dirty="0" smtClean="0"/>
              <a:t> must </a:t>
            </a:r>
            <a:r>
              <a:rPr lang="sv-SE" i="1" dirty="0" err="1" smtClean="0"/>
              <a:t>attempt</a:t>
            </a:r>
            <a:r>
              <a:rPr lang="sv-SE" i="1" dirty="0" smtClean="0"/>
              <a:t> to hit the sweet </a:t>
            </a:r>
            <a:r>
              <a:rPr lang="sv-SE" i="1" dirty="0" err="1" smtClean="0"/>
              <a:t>spot</a:t>
            </a:r>
            <a:r>
              <a:rPr lang="sv-SE" i="1" dirty="0" smtClean="0"/>
              <a:t> with your </a:t>
            </a:r>
            <a:r>
              <a:rPr lang="sv-SE" i="1" dirty="0" err="1" smtClean="0"/>
              <a:t>storytelling</a:t>
            </a:r>
            <a:r>
              <a:rPr lang="sv-SE" i="1" dirty="0" smtClean="0"/>
              <a:t>!!!</a:t>
            </a:r>
            <a:endParaRPr lang="sv-SE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newsdesk_powerpointmall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mynewsdesk_powerpointmall (1)</Template>
  <TotalTime>1129</TotalTime>
  <Words>856</Words>
  <Application>Microsoft Office PowerPoint</Application>
  <PresentationFormat>On-screen Show (4:3)</PresentationFormat>
  <Paragraphs>211</Paragraphs>
  <Slides>28</Slides>
  <Notes>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mynewsdesk_powerpointmall (1)</vt:lpstr>
      <vt:lpstr>Marketing CONTENT IN TODAY´S COMMUNICATIONS LANDSCAPE</vt:lpstr>
      <vt:lpstr>Agenda</vt:lpstr>
      <vt:lpstr>Times ARE CHANGING…</vt:lpstr>
      <vt:lpstr>The Brain of a Communicator in 2010</vt:lpstr>
      <vt:lpstr>Start thinking community notigeography</vt:lpstr>
      <vt:lpstr>Seo Vs. SMO –  what’s the difference?</vt:lpstr>
      <vt:lpstr>The Who,  What and Where of Stakeholder Search</vt:lpstr>
      <vt:lpstr>BRAND PR</vt:lpstr>
      <vt:lpstr>The Brand PR ”Sweet Spot”</vt:lpstr>
      <vt:lpstr>Why does content matter?</vt:lpstr>
      <vt:lpstr>What Content products do you currently use?</vt:lpstr>
      <vt:lpstr>Slide 12</vt:lpstr>
      <vt:lpstr>Purchasing has changed</vt:lpstr>
      <vt:lpstr>The world of Educated buyers</vt:lpstr>
      <vt:lpstr>Journalism + Marketing  = Content marketing</vt:lpstr>
      <vt:lpstr>What is my Content strategy?</vt:lpstr>
      <vt:lpstr>What is my engagement strategy?</vt:lpstr>
      <vt:lpstr>The key question for communicators over the next few years…</vt:lpstr>
      <vt:lpstr>Slide 19</vt:lpstr>
      <vt:lpstr>Swedish Content Consumers  AGED 18 – 24 vs. aged 35 - 44</vt:lpstr>
      <vt:lpstr>3 Key content creation tips </vt:lpstr>
      <vt:lpstr>Most followed person on twitter in uk general election</vt:lpstr>
      <vt:lpstr>Who’s job is it to produce content? </vt:lpstr>
      <vt:lpstr>COMMUNICATION IS AND always has been a two way process</vt:lpstr>
      <vt:lpstr>SO WHAT HAS CHANGED?</vt:lpstr>
      <vt:lpstr>A Final Piece of Advice…</vt:lpstr>
      <vt:lpstr>But beware of these people! </vt:lpstr>
      <vt:lpstr>Where to find me!!!</vt:lpstr>
    </vt:vector>
  </TitlesOfParts>
  <Company>Nord Solutions 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CONTENT IN TODAYS COMMUNICATIONS LANDSCAPE</dc:title>
  <dc:creator>jobea</dc:creator>
  <cp:lastModifiedBy>jobea</cp:lastModifiedBy>
  <cp:revision>122</cp:revision>
  <dcterms:created xsi:type="dcterms:W3CDTF">2010-05-27T09:14:51Z</dcterms:created>
  <dcterms:modified xsi:type="dcterms:W3CDTF">2010-06-01T13:35:01Z</dcterms:modified>
</cp:coreProperties>
</file>