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5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5"/>
  </p:notesMasterIdLst>
  <p:handoutMasterIdLst>
    <p:handoutMasterId r:id="rId66"/>
  </p:handoutMasterIdLst>
  <p:sldIdLst>
    <p:sldId id="1028" r:id="rId2"/>
    <p:sldId id="1030" r:id="rId3"/>
    <p:sldId id="1031" r:id="rId4"/>
    <p:sldId id="1032" r:id="rId5"/>
    <p:sldId id="1033" r:id="rId6"/>
    <p:sldId id="1034" r:id="rId7"/>
    <p:sldId id="1035" r:id="rId8"/>
    <p:sldId id="1036" r:id="rId9"/>
    <p:sldId id="1037" r:id="rId10"/>
    <p:sldId id="1038" r:id="rId11"/>
    <p:sldId id="1040" r:id="rId12"/>
    <p:sldId id="1039" r:id="rId13"/>
    <p:sldId id="1041" r:id="rId14"/>
    <p:sldId id="1042" r:id="rId15"/>
    <p:sldId id="1043" r:id="rId16"/>
    <p:sldId id="1044" r:id="rId17"/>
    <p:sldId id="1045" r:id="rId18"/>
    <p:sldId id="1046" r:id="rId19"/>
    <p:sldId id="1049" r:id="rId20"/>
    <p:sldId id="1050" r:id="rId21"/>
    <p:sldId id="1081" r:id="rId22"/>
    <p:sldId id="1051" r:id="rId23"/>
    <p:sldId id="1052" r:id="rId24"/>
    <p:sldId id="1097" r:id="rId25"/>
    <p:sldId id="1098" r:id="rId26"/>
    <p:sldId id="1057" r:id="rId27"/>
    <p:sldId id="1058" r:id="rId28"/>
    <p:sldId id="1059" r:id="rId29"/>
    <p:sldId id="1047" r:id="rId30"/>
    <p:sldId id="1048" r:id="rId31"/>
    <p:sldId id="1094" r:id="rId32"/>
    <p:sldId id="1091" r:id="rId33"/>
    <p:sldId id="1092" r:id="rId34"/>
    <p:sldId id="1093" r:id="rId35"/>
    <p:sldId id="1060" r:id="rId36"/>
    <p:sldId id="1061" r:id="rId37"/>
    <p:sldId id="1062" r:id="rId38"/>
    <p:sldId id="1083" r:id="rId39"/>
    <p:sldId id="1082" r:id="rId40"/>
    <p:sldId id="1063" r:id="rId41"/>
    <p:sldId id="1099" r:id="rId42"/>
    <p:sldId id="1065" r:id="rId43"/>
    <p:sldId id="1064" r:id="rId44"/>
    <p:sldId id="1084" r:id="rId45"/>
    <p:sldId id="1066" r:id="rId46"/>
    <p:sldId id="1067" r:id="rId47"/>
    <p:sldId id="1100" r:id="rId48"/>
    <p:sldId id="1068" r:id="rId49"/>
    <p:sldId id="1086" r:id="rId50"/>
    <p:sldId id="1101" r:id="rId51"/>
    <p:sldId id="1070" r:id="rId52"/>
    <p:sldId id="1087" r:id="rId53"/>
    <p:sldId id="1026" r:id="rId54"/>
    <p:sldId id="1110" r:id="rId55"/>
    <p:sldId id="1096" r:id="rId56"/>
    <p:sldId id="1102" r:id="rId57"/>
    <p:sldId id="1103" r:id="rId58"/>
    <p:sldId id="1104" r:id="rId59"/>
    <p:sldId id="1105" r:id="rId60"/>
    <p:sldId id="1106" r:id="rId61"/>
    <p:sldId id="1107" r:id="rId62"/>
    <p:sldId id="1108" r:id="rId63"/>
    <p:sldId id="1109" r:id="rId64"/>
  </p:sldIdLst>
  <p:sldSz cx="9144000" cy="6858000" type="screen4x3"/>
  <p:notesSz cx="7099300" cy="10234613"/>
  <p:defaultTextStyle>
    <a:defPPr>
      <a:defRPr lang="fi-FI"/>
    </a:defPPr>
    <a:lvl1pPr algn="ctr" defTabSz="457200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defTabSz="457200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defTabSz="457200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defTabSz="457200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defTabSz="457200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EEFF"/>
    <a:srgbClr val="5B98FF"/>
    <a:srgbClr val="58A8FF"/>
    <a:srgbClr val="6DA2FF"/>
    <a:srgbClr val="44B3CE"/>
    <a:srgbClr val="3FB3FF"/>
    <a:srgbClr val="3BA2FF"/>
    <a:srgbClr val="52A9FF"/>
    <a:srgbClr val="659ADE"/>
    <a:srgbClr val="07F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97" autoAdjust="0"/>
  </p:normalViewPr>
  <p:slideViewPr>
    <p:cSldViewPr snapToObjects="1">
      <p:cViewPr>
        <p:scale>
          <a:sx n="100" d="100"/>
          <a:sy n="100" d="100"/>
        </p:scale>
        <p:origin x="-85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3248" y="-12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7.xlsx"/><Relationship Id="rId2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Taulukko1!$B$1</c:f>
              <c:strCache>
                <c:ptCount val="1"/>
                <c:pt idx="0">
                  <c:v>NAISET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15-24v</c:v>
                </c:pt>
                <c:pt idx="1">
                  <c:v>25-34v</c:v>
                </c:pt>
                <c:pt idx="2">
                  <c:v>36-49</c:v>
                </c:pt>
                <c:pt idx="3">
                  <c:v>50-59</c:v>
                </c:pt>
                <c:pt idx="4">
                  <c:v>YLI 60 V</c:v>
                </c:pt>
              </c:strCache>
            </c:strRef>
          </c:cat>
          <c:val>
            <c:numRef>
              <c:f>Taulukko1!$B$2:$B$6</c:f>
              <c:numCache>
                <c:formatCode>0%</c:formatCode>
                <c:ptCount val="5"/>
                <c:pt idx="0">
                  <c:v>0.44</c:v>
                </c:pt>
                <c:pt idx="1">
                  <c:v>0.27</c:v>
                </c:pt>
                <c:pt idx="2">
                  <c:v>0.2</c:v>
                </c:pt>
                <c:pt idx="3">
                  <c:v>0.13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Taulukko1!$C$1</c:f>
              <c:strCache>
                <c:ptCount val="1"/>
                <c:pt idx="0">
                  <c:v>MIEHET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15-24v</c:v>
                </c:pt>
                <c:pt idx="1">
                  <c:v>25-34v</c:v>
                </c:pt>
                <c:pt idx="2">
                  <c:v>36-49</c:v>
                </c:pt>
                <c:pt idx="3">
                  <c:v>50-59</c:v>
                </c:pt>
                <c:pt idx="4">
                  <c:v>YLI 60 V</c:v>
                </c:pt>
              </c:strCache>
            </c:strRef>
          </c:cat>
          <c:val>
            <c:numRef>
              <c:f>Taulukko1!$C$2:$C$6</c:f>
              <c:numCache>
                <c:formatCode>0%</c:formatCode>
                <c:ptCount val="5"/>
                <c:pt idx="0">
                  <c:v>0.26</c:v>
                </c:pt>
                <c:pt idx="1">
                  <c:v>0.48</c:v>
                </c:pt>
                <c:pt idx="2">
                  <c:v>0.26</c:v>
                </c:pt>
                <c:pt idx="3">
                  <c:v>0.2</c:v>
                </c:pt>
                <c:pt idx="4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Taulukko1!$D$1</c:f>
              <c:strCache>
                <c:ptCount val="1"/>
                <c:pt idx="0">
                  <c:v>Sarake1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15-24v</c:v>
                </c:pt>
                <c:pt idx="1">
                  <c:v>25-34v</c:v>
                </c:pt>
                <c:pt idx="2">
                  <c:v>36-49</c:v>
                </c:pt>
                <c:pt idx="3">
                  <c:v>50-59</c:v>
                </c:pt>
                <c:pt idx="4">
                  <c:v>YLI 60 V</c:v>
                </c:pt>
              </c:strCache>
            </c:strRef>
          </c:cat>
          <c:val>
            <c:numRef>
              <c:f>Taulukko1!$D$2:$D$6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3349720"/>
        <c:axId val="-2123346744"/>
      </c:barChart>
      <c:catAx>
        <c:axId val="-212334972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3346744"/>
        <c:crosses val="autoZero"/>
        <c:auto val="1"/>
        <c:lblAlgn val="ctr"/>
        <c:lblOffset val="100"/>
        <c:noMultiLvlLbl val="0"/>
      </c:catAx>
      <c:valAx>
        <c:axId val="-21233467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23349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Taulukko1!$B$1</c:f>
              <c:strCache>
                <c:ptCount val="1"/>
                <c:pt idx="0">
                  <c:v>NAISET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15-24V</c:v>
                </c:pt>
                <c:pt idx="1">
                  <c:v>25-35V</c:v>
                </c:pt>
                <c:pt idx="2">
                  <c:v>35-49V</c:v>
                </c:pt>
                <c:pt idx="3">
                  <c:v>50-59V</c:v>
                </c:pt>
                <c:pt idx="4">
                  <c:v>YLI 60V</c:v>
                </c:pt>
              </c:strCache>
            </c:strRef>
          </c:cat>
          <c:val>
            <c:numRef>
              <c:f>Taulukko1!$B$2:$B$6</c:f>
              <c:numCache>
                <c:formatCode>0%</c:formatCode>
                <c:ptCount val="5"/>
                <c:pt idx="0">
                  <c:v>0.13</c:v>
                </c:pt>
                <c:pt idx="1">
                  <c:v>0.23</c:v>
                </c:pt>
                <c:pt idx="2">
                  <c:v>0.23</c:v>
                </c:pt>
                <c:pt idx="3">
                  <c:v>0.32</c:v>
                </c:pt>
                <c:pt idx="4">
                  <c:v>0.36</c:v>
                </c:pt>
              </c:numCache>
            </c:numRef>
          </c:val>
        </c:ser>
        <c:ser>
          <c:idx val="1"/>
          <c:order val="1"/>
          <c:tx>
            <c:strRef>
              <c:f>Taulukko1!$C$1</c:f>
              <c:strCache>
                <c:ptCount val="1"/>
                <c:pt idx="0">
                  <c:v>MIEHET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15-24V</c:v>
                </c:pt>
                <c:pt idx="1">
                  <c:v>25-35V</c:v>
                </c:pt>
                <c:pt idx="2">
                  <c:v>35-49V</c:v>
                </c:pt>
                <c:pt idx="3">
                  <c:v>50-59V</c:v>
                </c:pt>
                <c:pt idx="4">
                  <c:v>YLI 60V</c:v>
                </c:pt>
              </c:strCache>
            </c:strRef>
          </c:cat>
          <c:val>
            <c:numRef>
              <c:f>Taulukko1!$C$2:$C$6</c:f>
              <c:numCache>
                <c:formatCode>0%</c:formatCode>
                <c:ptCount val="5"/>
                <c:pt idx="0">
                  <c:v>0.28</c:v>
                </c:pt>
                <c:pt idx="1">
                  <c:v>0.35</c:v>
                </c:pt>
                <c:pt idx="2">
                  <c:v>0.31</c:v>
                </c:pt>
                <c:pt idx="3">
                  <c:v>0.38</c:v>
                </c:pt>
                <c:pt idx="4">
                  <c:v>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6299336"/>
        <c:axId val="-2126296360"/>
      </c:barChart>
      <c:catAx>
        <c:axId val="-212629933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6296360"/>
        <c:crosses val="autoZero"/>
        <c:auto val="1"/>
        <c:lblAlgn val="ctr"/>
        <c:lblOffset val="100"/>
        <c:noMultiLvlLbl val="0"/>
      </c:catAx>
      <c:valAx>
        <c:axId val="-21262963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26299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Taulukko1!$B$1</c:f>
              <c:strCache>
                <c:ptCount val="1"/>
                <c:pt idx="0">
                  <c:v>NAISET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15-24V</c:v>
                </c:pt>
                <c:pt idx="1">
                  <c:v>25-34 V</c:v>
                </c:pt>
                <c:pt idx="2">
                  <c:v>35-50 V</c:v>
                </c:pt>
                <c:pt idx="3">
                  <c:v>50-59 V</c:v>
                </c:pt>
                <c:pt idx="4">
                  <c:v>&gt;60 V</c:v>
                </c:pt>
              </c:strCache>
            </c:strRef>
          </c:cat>
          <c:val>
            <c:numRef>
              <c:f>Taulukko1!$B$2:$B$6</c:f>
              <c:numCache>
                <c:formatCode>0%</c:formatCode>
                <c:ptCount val="5"/>
                <c:pt idx="0">
                  <c:v>0.01</c:v>
                </c:pt>
                <c:pt idx="1">
                  <c:v>0.09</c:v>
                </c:pt>
                <c:pt idx="2">
                  <c:v>0.12</c:v>
                </c:pt>
                <c:pt idx="3">
                  <c:v>0.11</c:v>
                </c:pt>
                <c:pt idx="4">
                  <c:v>0.22</c:v>
                </c:pt>
              </c:numCache>
            </c:numRef>
          </c:val>
        </c:ser>
        <c:ser>
          <c:idx val="1"/>
          <c:order val="1"/>
          <c:tx>
            <c:strRef>
              <c:f>Taulukko1!$C$1</c:f>
              <c:strCache>
                <c:ptCount val="1"/>
                <c:pt idx="0">
                  <c:v>MIEHET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15-24V</c:v>
                </c:pt>
                <c:pt idx="1">
                  <c:v>25-34 V</c:v>
                </c:pt>
                <c:pt idx="2">
                  <c:v>35-50 V</c:v>
                </c:pt>
                <c:pt idx="3">
                  <c:v>50-59 V</c:v>
                </c:pt>
                <c:pt idx="4">
                  <c:v>&gt;60 V</c:v>
                </c:pt>
              </c:strCache>
            </c:strRef>
          </c:cat>
          <c:val>
            <c:numRef>
              <c:f>Taulukko1!$C$2:$C$6</c:f>
              <c:numCache>
                <c:formatCode>0%</c:formatCode>
                <c:ptCount val="5"/>
                <c:pt idx="0">
                  <c:v>0.16</c:v>
                </c:pt>
                <c:pt idx="1">
                  <c:v>0.23</c:v>
                </c:pt>
                <c:pt idx="2">
                  <c:v>0.23</c:v>
                </c:pt>
                <c:pt idx="3">
                  <c:v>0.27</c:v>
                </c:pt>
                <c:pt idx="4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5163064"/>
        <c:axId val="-2125160088"/>
      </c:barChart>
      <c:catAx>
        <c:axId val="-212516306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5160088"/>
        <c:crosses val="autoZero"/>
        <c:auto val="1"/>
        <c:lblAlgn val="ctr"/>
        <c:lblOffset val="100"/>
        <c:noMultiLvlLbl val="0"/>
      </c:catAx>
      <c:valAx>
        <c:axId val="-21251600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25163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Taulukko1!$B$1</c:f>
              <c:strCache>
                <c:ptCount val="1"/>
                <c:pt idx="0">
                  <c:v>NAISET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15-24 V</c:v>
                </c:pt>
                <c:pt idx="1">
                  <c:v>25-34 V</c:v>
                </c:pt>
                <c:pt idx="2">
                  <c:v>35-50 V</c:v>
                </c:pt>
                <c:pt idx="3">
                  <c:v>50-59 V</c:v>
                </c:pt>
                <c:pt idx="4">
                  <c:v>&gt;60 V</c:v>
                </c:pt>
              </c:strCache>
            </c:strRef>
          </c:cat>
          <c:val>
            <c:numRef>
              <c:f>Taulukko1!$B$2:$B$6</c:f>
              <c:numCache>
                <c:formatCode>0%</c:formatCode>
                <c:ptCount val="5"/>
                <c:pt idx="0">
                  <c:v>0.12</c:v>
                </c:pt>
                <c:pt idx="1">
                  <c:v>0.35</c:v>
                </c:pt>
                <c:pt idx="2">
                  <c:v>0.44</c:v>
                </c:pt>
                <c:pt idx="3">
                  <c:v>0.51</c:v>
                </c:pt>
                <c:pt idx="4">
                  <c:v>0.49</c:v>
                </c:pt>
              </c:numCache>
            </c:numRef>
          </c:val>
        </c:ser>
        <c:ser>
          <c:idx val="1"/>
          <c:order val="1"/>
          <c:tx>
            <c:strRef>
              <c:f>Taulukko1!$C$1</c:f>
              <c:strCache>
                <c:ptCount val="1"/>
                <c:pt idx="0">
                  <c:v>MIEHET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15-24 V</c:v>
                </c:pt>
                <c:pt idx="1">
                  <c:v>25-34 V</c:v>
                </c:pt>
                <c:pt idx="2">
                  <c:v>35-50 V</c:v>
                </c:pt>
                <c:pt idx="3">
                  <c:v>50-59 V</c:v>
                </c:pt>
                <c:pt idx="4">
                  <c:v>&gt;60 V</c:v>
                </c:pt>
              </c:strCache>
            </c:strRef>
          </c:cat>
          <c:val>
            <c:numRef>
              <c:f>Taulukko1!$C$2:$C$6</c:f>
              <c:numCache>
                <c:formatCode>0%</c:formatCode>
                <c:ptCount val="5"/>
                <c:pt idx="0">
                  <c:v>0.03</c:v>
                </c:pt>
                <c:pt idx="1">
                  <c:v>0.31</c:v>
                </c:pt>
                <c:pt idx="2">
                  <c:v>0.39</c:v>
                </c:pt>
                <c:pt idx="3">
                  <c:v>0.47</c:v>
                </c:pt>
                <c:pt idx="4">
                  <c:v>0.58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2834360"/>
        <c:axId val="-2127655064"/>
      </c:barChart>
      <c:catAx>
        <c:axId val="-212283436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7655064"/>
        <c:crosses val="autoZero"/>
        <c:auto val="1"/>
        <c:lblAlgn val="ctr"/>
        <c:lblOffset val="100"/>
        <c:noMultiLvlLbl val="0"/>
      </c:catAx>
      <c:valAx>
        <c:axId val="-21276550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22834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Taulukko1!$B$1</c:f>
              <c:strCache>
                <c:ptCount val="1"/>
                <c:pt idx="0">
                  <c:v>NAISET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15-24 V</c:v>
                </c:pt>
                <c:pt idx="1">
                  <c:v>25-35 V</c:v>
                </c:pt>
                <c:pt idx="2">
                  <c:v>36-49 V</c:v>
                </c:pt>
                <c:pt idx="3">
                  <c:v>49-59 V</c:v>
                </c:pt>
                <c:pt idx="4">
                  <c:v>YLI 60 V</c:v>
                </c:pt>
              </c:strCache>
            </c:strRef>
          </c:cat>
          <c:val>
            <c:numRef>
              <c:f>Taulukko1!$B$2:$B$6</c:f>
              <c:numCache>
                <c:formatCode>0%</c:formatCode>
                <c:ptCount val="5"/>
                <c:pt idx="0">
                  <c:v>0.62</c:v>
                </c:pt>
                <c:pt idx="1">
                  <c:v>0.62</c:v>
                </c:pt>
                <c:pt idx="2">
                  <c:v>0.57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</c:ser>
        <c:ser>
          <c:idx val="1"/>
          <c:order val="1"/>
          <c:tx>
            <c:strRef>
              <c:f>Taulukko1!$C$1</c:f>
              <c:strCache>
                <c:ptCount val="1"/>
                <c:pt idx="0">
                  <c:v>MIEHET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15-24 V</c:v>
                </c:pt>
                <c:pt idx="1">
                  <c:v>25-35 V</c:v>
                </c:pt>
                <c:pt idx="2">
                  <c:v>36-49 V</c:v>
                </c:pt>
                <c:pt idx="3">
                  <c:v>49-59 V</c:v>
                </c:pt>
                <c:pt idx="4">
                  <c:v>YLI 60 V</c:v>
                </c:pt>
              </c:strCache>
            </c:strRef>
          </c:cat>
          <c:val>
            <c:numRef>
              <c:f>Taulukko1!$C$2:$C$6</c:f>
              <c:numCache>
                <c:formatCode>0%</c:formatCode>
                <c:ptCount val="5"/>
                <c:pt idx="0">
                  <c:v>0.71</c:v>
                </c:pt>
                <c:pt idx="1">
                  <c:v>0.73</c:v>
                </c:pt>
                <c:pt idx="2">
                  <c:v>0.57</c:v>
                </c:pt>
                <c:pt idx="3">
                  <c:v>0.58</c:v>
                </c:pt>
                <c:pt idx="4">
                  <c:v>0.64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5050168"/>
        <c:axId val="-2123424616"/>
      </c:barChart>
      <c:catAx>
        <c:axId val="211505016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3424616"/>
        <c:crosses val="autoZero"/>
        <c:auto val="1"/>
        <c:lblAlgn val="ctr"/>
        <c:lblOffset val="100"/>
        <c:noMultiLvlLbl val="0"/>
      </c:catAx>
      <c:valAx>
        <c:axId val="-21234246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15050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Taulukko1!$B$1</c:f>
              <c:strCache>
                <c:ptCount val="1"/>
                <c:pt idx="0">
                  <c:v>NAISET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15- 25V</c:v>
                </c:pt>
                <c:pt idx="1">
                  <c:v>25-35 V</c:v>
                </c:pt>
                <c:pt idx="2">
                  <c:v>35-49 V</c:v>
                </c:pt>
                <c:pt idx="3">
                  <c:v>49-59V</c:v>
                </c:pt>
                <c:pt idx="4">
                  <c:v>YLI 60V</c:v>
                </c:pt>
              </c:strCache>
            </c:strRef>
          </c:cat>
          <c:val>
            <c:numRef>
              <c:f>Taulukko1!$B$2:$B$6</c:f>
              <c:numCache>
                <c:formatCode>0%</c:formatCode>
                <c:ptCount val="5"/>
                <c:pt idx="0">
                  <c:v>0.17</c:v>
                </c:pt>
                <c:pt idx="1">
                  <c:v>0.18</c:v>
                </c:pt>
                <c:pt idx="2">
                  <c:v>0.25</c:v>
                </c:pt>
                <c:pt idx="3">
                  <c:v>0.15</c:v>
                </c:pt>
                <c:pt idx="4">
                  <c:v>0.12</c:v>
                </c:pt>
              </c:numCache>
            </c:numRef>
          </c:val>
        </c:ser>
        <c:ser>
          <c:idx val="1"/>
          <c:order val="1"/>
          <c:tx>
            <c:strRef>
              <c:f>Taulukko1!$C$1</c:f>
              <c:strCache>
                <c:ptCount val="1"/>
                <c:pt idx="0">
                  <c:v>MIEHET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15- 25V</c:v>
                </c:pt>
                <c:pt idx="1">
                  <c:v>25-35 V</c:v>
                </c:pt>
                <c:pt idx="2">
                  <c:v>35-49 V</c:v>
                </c:pt>
                <c:pt idx="3">
                  <c:v>49-59V</c:v>
                </c:pt>
                <c:pt idx="4">
                  <c:v>YLI 60V</c:v>
                </c:pt>
              </c:strCache>
            </c:strRef>
          </c:cat>
          <c:val>
            <c:numRef>
              <c:f>Taulukko1!$C$2:$C$6</c:f>
              <c:numCache>
                <c:formatCode>0%</c:formatCode>
                <c:ptCount val="5"/>
                <c:pt idx="0">
                  <c:v>0.08</c:v>
                </c:pt>
                <c:pt idx="1">
                  <c:v>0.09</c:v>
                </c:pt>
                <c:pt idx="2">
                  <c:v>0.18</c:v>
                </c:pt>
                <c:pt idx="3">
                  <c:v>0.19</c:v>
                </c:pt>
                <c:pt idx="4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6237432"/>
        <c:axId val="-2126234456"/>
      </c:barChart>
      <c:catAx>
        <c:axId val="-212623743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6234456"/>
        <c:crosses val="autoZero"/>
        <c:auto val="1"/>
        <c:lblAlgn val="ctr"/>
        <c:lblOffset val="100"/>
        <c:noMultiLvlLbl val="0"/>
      </c:catAx>
      <c:valAx>
        <c:axId val="-21262344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26237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Taulukko1!$B$1</c:f>
              <c:strCache>
                <c:ptCount val="1"/>
                <c:pt idx="0">
                  <c:v>NAISET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15-25 V</c:v>
                </c:pt>
                <c:pt idx="1">
                  <c:v>25-35 V</c:v>
                </c:pt>
                <c:pt idx="2">
                  <c:v>35-49V</c:v>
                </c:pt>
                <c:pt idx="3">
                  <c:v>49-59V</c:v>
                </c:pt>
                <c:pt idx="4">
                  <c:v>YLI 60 V</c:v>
                </c:pt>
              </c:strCache>
            </c:strRef>
          </c:cat>
          <c:val>
            <c:numRef>
              <c:f>Taulukko1!$B$2:$B$6</c:f>
              <c:numCache>
                <c:formatCode>0%</c:formatCode>
                <c:ptCount val="5"/>
                <c:pt idx="0">
                  <c:v>0.01</c:v>
                </c:pt>
                <c:pt idx="1">
                  <c:v>0.03</c:v>
                </c:pt>
                <c:pt idx="2">
                  <c:v>0.01</c:v>
                </c:pt>
                <c:pt idx="3">
                  <c:v>0.03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Taulukko1!$C$1</c:f>
              <c:strCache>
                <c:ptCount val="1"/>
                <c:pt idx="0">
                  <c:v>MIEHET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15-25 V</c:v>
                </c:pt>
                <c:pt idx="1">
                  <c:v>25-35 V</c:v>
                </c:pt>
                <c:pt idx="2">
                  <c:v>35-49V</c:v>
                </c:pt>
                <c:pt idx="3">
                  <c:v>49-59V</c:v>
                </c:pt>
                <c:pt idx="4">
                  <c:v>YLI 60 V</c:v>
                </c:pt>
              </c:strCache>
            </c:strRef>
          </c:cat>
          <c:val>
            <c:numRef>
              <c:f>Taulukko1!$C$2:$C$6</c:f>
              <c:numCache>
                <c:formatCode>0%</c:formatCode>
                <c:ptCount val="5"/>
                <c:pt idx="0">
                  <c:v>0.03</c:v>
                </c:pt>
                <c:pt idx="1">
                  <c:v>0.02</c:v>
                </c:pt>
                <c:pt idx="2">
                  <c:v>0.05</c:v>
                </c:pt>
                <c:pt idx="3">
                  <c:v>0.07</c:v>
                </c:pt>
                <c:pt idx="4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7641992"/>
        <c:axId val="-2127593512"/>
      </c:barChart>
      <c:catAx>
        <c:axId val="-212764199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7593512"/>
        <c:crosses val="autoZero"/>
        <c:auto val="1"/>
        <c:lblAlgn val="ctr"/>
        <c:lblOffset val="100"/>
        <c:noMultiLvlLbl val="0"/>
      </c:catAx>
      <c:valAx>
        <c:axId val="-21275935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27641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076607611549"/>
          <c:y val="0.065"/>
          <c:w val="0.654905675853018"/>
          <c:h val="0.8255521653543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Taulukko1!$B$1</c:f>
              <c:strCache>
                <c:ptCount val="1"/>
                <c:pt idx="0">
                  <c:v>NAISET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15-24V</c:v>
                </c:pt>
                <c:pt idx="1">
                  <c:v>25-35V</c:v>
                </c:pt>
                <c:pt idx="2">
                  <c:v>36-49V</c:v>
                </c:pt>
                <c:pt idx="3">
                  <c:v>50-59 V</c:v>
                </c:pt>
                <c:pt idx="4">
                  <c:v>YLI 60 V</c:v>
                </c:pt>
              </c:strCache>
            </c:strRef>
          </c:cat>
          <c:val>
            <c:numRef>
              <c:f>Taulukko1!$B$2:$B$6</c:f>
              <c:numCache>
                <c:formatCode>0%</c:formatCode>
                <c:ptCount val="5"/>
                <c:pt idx="0">
                  <c:v>0.09</c:v>
                </c:pt>
                <c:pt idx="1">
                  <c:v>0.22</c:v>
                </c:pt>
                <c:pt idx="2">
                  <c:v>0.21</c:v>
                </c:pt>
                <c:pt idx="3">
                  <c:v>0.25</c:v>
                </c:pt>
                <c:pt idx="4">
                  <c:v>0.36</c:v>
                </c:pt>
              </c:numCache>
            </c:numRef>
          </c:val>
        </c:ser>
        <c:ser>
          <c:idx val="1"/>
          <c:order val="1"/>
          <c:tx>
            <c:strRef>
              <c:f>Taulukko1!$C$1</c:f>
              <c:strCache>
                <c:ptCount val="1"/>
                <c:pt idx="0">
                  <c:v>MIEHET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15-24V</c:v>
                </c:pt>
                <c:pt idx="1">
                  <c:v>25-35V</c:v>
                </c:pt>
                <c:pt idx="2">
                  <c:v>36-49V</c:v>
                </c:pt>
                <c:pt idx="3">
                  <c:v>50-59 V</c:v>
                </c:pt>
                <c:pt idx="4">
                  <c:v>YLI 60 V</c:v>
                </c:pt>
              </c:strCache>
            </c:strRef>
          </c:cat>
          <c:val>
            <c:numRef>
              <c:f>Taulukko1!$C$2:$C$6</c:f>
              <c:numCache>
                <c:formatCode>0%</c:formatCode>
                <c:ptCount val="5"/>
                <c:pt idx="0">
                  <c:v>0.26</c:v>
                </c:pt>
                <c:pt idx="1">
                  <c:v>0.25</c:v>
                </c:pt>
                <c:pt idx="2">
                  <c:v>0.31</c:v>
                </c:pt>
                <c:pt idx="3">
                  <c:v>0.35</c:v>
                </c:pt>
                <c:pt idx="4">
                  <c:v>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2814744"/>
        <c:axId val="-2122811768"/>
      </c:barChart>
      <c:catAx>
        <c:axId val="-212281474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2811768"/>
        <c:crosses val="autoZero"/>
        <c:auto val="1"/>
        <c:lblAlgn val="ctr"/>
        <c:lblOffset val="100"/>
        <c:noMultiLvlLbl val="0"/>
      </c:catAx>
      <c:valAx>
        <c:axId val="-21228117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22814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Taulukko1!$B$1</c:f>
              <c:strCache>
                <c:ptCount val="1"/>
                <c:pt idx="0">
                  <c:v>NAISET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15-25 V</c:v>
                </c:pt>
                <c:pt idx="1">
                  <c:v>25-35V</c:v>
                </c:pt>
                <c:pt idx="2">
                  <c:v>36-49V</c:v>
                </c:pt>
                <c:pt idx="3">
                  <c:v>50-59 V</c:v>
                </c:pt>
                <c:pt idx="4">
                  <c:v>YLI 60V</c:v>
                </c:pt>
              </c:strCache>
            </c:strRef>
          </c:cat>
          <c:val>
            <c:numRef>
              <c:f>Taulukko1!$B$2:$B$6</c:f>
              <c:numCache>
                <c:formatCode>0%</c:formatCode>
                <c:ptCount val="5"/>
                <c:pt idx="0">
                  <c:v>0.14</c:v>
                </c:pt>
                <c:pt idx="1">
                  <c:v>0.22</c:v>
                </c:pt>
                <c:pt idx="2">
                  <c:v>0.15</c:v>
                </c:pt>
                <c:pt idx="3">
                  <c:v>0.13</c:v>
                </c:pt>
                <c:pt idx="4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Taulukko1!$C$1</c:f>
              <c:strCache>
                <c:ptCount val="1"/>
                <c:pt idx="0">
                  <c:v>MIEHET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15-25 V</c:v>
                </c:pt>
                <c:pt idx="1">
                  <c:v>25-35V</c:v>
                </c:pt>
                <c:pt idx="2">
                  <c:v>36-49V</c:v>
                </c:pt>
                <c:pt idx="3">
                  <c:v>50-59 V</c:v>
                </c:pt>
                <c:pt idx="4">
                  <c:v>YLI 60V</c:v>
                </c:pt>
              </c:strCache>
            </c:strRef>
          </c:cat>
          <c:val>
            <c:numRef>
              <c:f>Taulukko1!$C$2:$C$6</c:f>
              <c:numCache>
                <c:formatCode>0%</c:formatCode>
                <c:ptCount val="5"/>
                <c:pt idx="0">
                  <c:v>0.09</c:v>
                </c:pt>
                <c:pt idx="1">
                  <c:v>0.07</c:v>
                </c:pt>
                <c:pt idx="2">
                  <c:v>0.14</c:v>
                </c:pt>
                <c:pt idx="3">
                  <c:v>0.18</c:v>
                </c:pt>
                <c:pt idx="4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3210136"/>
        <c:axId val="-2123207160"/>
      </c:barChart>
      <c:catAx>
        <c:axId val="-212321013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3207160"/>
        <c:crosses val="autoZero"/>
        <c:auto val="1"/>
        <c:lblAlgn val="ctr"/>
        <c:lblOffset val="100"/>
        <c:noMultiLvlLbl val="0"/>
      </c:catAx>
      <c:valAx>
        <c:axId val="-21232071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23210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Taulukko1!$B$1</c:f>
              <c:strCache>
                <c:ptCount val="1"/>
                <c:pt idx="0">
                  <c:v>NAISET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15-24 V</c:v>
                </c:pt>
                <c:pt idx="1">
                  <c:v>25-35 V</c:v>
                </c:pt>
                <c:pt idx="2">
                  <c:v>35-49V</c:v>
                </c:pt>
                <c:pt idx="3">
                  <c:v>50-59V</c:v>
                </c:pt>
                <c:pt idx="4">
                  <c:v>YLI 60V</c:v>
                </c:pt>
              </c:strCache>
            </c:strRef>
          </c:cat>
          <c:val>
            <c:numRef>
              <c:f>Taulukko1!$B$2:$B$6</c:f>
              <c:numCache>
                <c:formatCode>0%</c:formatCode>
                <c:ptCount val="5"/>
                <c:pt idx="0">
                  <c:v>0.44</c:v>
                </c:pt>
                <c:pt idx="1">
                  <c:v>0.28</c:v>
                </c:pt>
                <c:pt idx="2">
                  <c:v>0.22</c:v>
                </c:pt>
                <c:pt idx="3">
                  <c:v>0.21</c:v>
                </c:pt>
                <c:pt idx="4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Taulukko1!$C$1</c:f>
              <c:strCache>
                <c:ptCount val="1"/>
                <c:pt idx="0">
                  <c:v>MIEHET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15-24 V</c:v>
                </c:pt>
                <c:pt idx="1">
                  <c:v>25-35 V</c:v>
                </c:pt>
                <c:pt idx="2">
                  <c:v>35-49V</c:v>
                </c:pt>
                <c:pt idx="3">
                  <c:v>50-59V</c:v>
                </c:pt>
                <c:pt idx="4">
                  <c:v>YLI 60V</c:v>
                </c:pt>
              </c:strCache>
            </c:strRef>
          </c:cat>
          <c:val>
            <c:numRef>
              <c:f>Taulukko1!$C$2:$C$6</c:f>
              <c:numCache>
                <c:formatCode>0%</c:formatCode>
                <c:ptCount val="5"/>
                <c:pt idx="0">
                  <c:v>0.27</c:v>
                </c:pt>
                <c:pt idx="1">
                  <c:v>0.41</c:v>
                </c:pt>
                <c:pt idx="2">
                  <c:v>0.2</c:v>
                </c:pt>
                <c:pt idx="3">
                  <c:v>0.18</c:v>
                </c:pt>
                <c:pt idx="4">
                  <c:v>0.22</c:v>
                </c:pt>
              </c:numCache>
            </c:numRef>
          </c:val>
        </c:ser>
        <c:ser>
          <c:idx val="2"/>
          <c:order val="2"/>
          <c:tx>
            <c:strRef>
              <c:f>Taulukko1!$D$1</c:f>
              <c:strCache>
                <c:ptCount val="1"/>
                <c:pt idx="0">
                  <c:v>Sarake1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15-24 V</c:v>
                </c:pt>
                <c:pt idx="1">
                  <c:v>25-35 V</c:v>
                </c:pt>
                <c:pt idx="2">
                  <c:v>35-49V</c:v>
                </c:pt>
                <c:pt idx="3">
                  <c:v>50-59V</c:v>
                </c:pt>
                <c:pt idx="4">
                  <c:v>YLI 60V</c:v>
                </c:pt>
              </c:strCache>
            </c:strRef>
          </c:cat>
          <c:val>
            <c:numRef>
              <c:f>Taulukko1!$D$2:$D$6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3111672"/>
        <c:axId val="-2123108696"/>
      </c:barChart>
      <c:catAx>
        <c:axId val="-212311167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3108696"/>
        <c:crosses val="autoZero"/>
        <c:auto val="1"/>
        <c:lblAlgn val="ctr"/>
        <c:lblOffset val="100"/>
        <c:noMultiLvlLbl val="0"/>
      </c:catAx>
      <c:valAx>
        <c:axId val="-21231086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23111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Taulukko1!$B$1</c:f>
              <c:strCache>
                <c:ptCount val="1"/>
                <c:pt idx="0">
                  <c:v>NAISET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15-24 V</c:v>
                </c:pt>
                <c:pt idx="1">
                  <c:v>25-35 V</c:v>
                </c:pt>
                <c:pt idx="2">
                  <c:v>36-49 V</c:v>
                </c:pt>
                <c:pt idx="3">
                  <c:v>50-59 V</c:v>
                </c:pt>
                <c:pt idx="4">
                  <c:v>YLI 60 V</c:v>
                </c:pt>
              </c:strCache>
            </c:strRef>
          </c:cat>
          <c:val>
            <c:numRef>
              <c:f>Taulukko1!$B$2:$B$6</c:f>
              <c:numCache>
                <c:formatCode>0%</c:formatCode>
                <c:ptCount val="5"/>
                <c:pt idx="0">
                  <c:v>0.57</c:v>
                </c:pt>
                <c:pt idx="1">
                  <c:v>0.51</c:v>
                </c:pt>
                <c:pt idx="2">
                  <c:v>0.48</c:v>
                </c:pt>
                <c:pt idx="3">
                  <c:v>0.52</c:v>
                </c:pt>
                <c:pt idx="4">
                  <c:v>0.67</c:v>
                </c:pt>
              </c:numCache>
            </c:numRef>
          </c:val>
        </c:ser>
        <c:ser>
          <c:idx val="1"/>
          <c:order val="1"/>
          <c:tx>
            <c:strRef>
              <c:f>Taulukko1!$C$1</c:f>
              <c:strCache>
                <c:ptCount val="1"/>
                <c:pt idx="0">
                  <c:v>MIEHET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15-24 V</c:v>
                </c:pt>
                <c:pt idx="1">
                  <c:v>25-35 V</c:v>
                </c:pt>
                <c:pt idx="2">
                  <c:v>36-49 V</c:v>
                </c:pt>
                <c:pt idx="3">
                  <c:v>50-59 V</c:v>
                </c:pt>
                <c:pt idx="4">
                  <c:v>YLI 60 V</c:v>
                </c:pt>
              </c:strCache>
            </c:strRef>
          </c:cat>
          <c:val>
            <c:numRef>
              <c:f>Taulukko1!$C$2:$C$6</c:f>
              <c:numCache>
                <c:formatCode>0%</c:formatCode>
                <c:ptCount val="5"/>
                <c:pt idx="0">
                  <c:v>0.46</c:v>
                </c:pt>
                <c:pt idx="1">
                  <c:v>0.6</c:v>
                </c:pt>
                <c:pt idx="2">
                  <c:v>0.48</c:v>
                </c:pt>
                <c:pt idx="3">
                  <c:v>0.43</c:v>
                </c:pt>
                <c:pt idx="4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3012824"/>
        <c:axId val="-2123009848"/>
      </c:barChart>
      <c:catAx>
        <c:axId val="-212301282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3009848"/>
        <c:crosses val="autoZero"/>
        <c:auto val="1"/>
        <c:lblAlgn val="ctr"/>
        <c:lblOffset val="100"/>
        <c:noMultiLvlLbl val="0"/>
      </c:catAx>
      <c:valAx>
        <c:axId val="-21230098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230128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Taulukko1!$B$1</c:f>
              <c:strCache>
                <c:ptCount val="1"/>
                <c:pt idx="0">
                  <c:v>NAISET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15-24 V</c:v>
                </c:pt>
                <c:pt idx="1">
                  <c:v>25-35 V</c:v>
                </c:pt>
                <c:pt idx="2">
                  <c:v>35-49 V</c:v>
                </c:pt>
                <c:pt idx="3">
                  <c:v>50-59 V</c:v>
                </c:pt>
                <c:pt idx="4">
                  <c:v>YLI 60 V</c:v>
                </c:pt>
              </c:strCache>
            </c:strRef>
          </c:cat>
          <c:val>
            <c:numRef>
              <c:f>Taulukko1!$B$2:$B$6</c:f>
              <c:numCache>
                <c:formatCode>0%</c:formatCode>
                <c:ptCount val="5"/>
                <c:pt idx="0">
                  <c:v>0.45</c:v>
                </c:pt>
                <c:pt idx="1">
                  <c:v>0.53</c:v>
                </c:pt>
                <c:pt idx="2">
                  <c:v>0.47</c:v>
                </c:pt>
                <c:pt idx="3">
                  <c:v>0.4</c:v>
                </c:pt>
                <c:pt idx="4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Taulukko1!$C$1</c:f>
              <c:strCache>
                <c:ptCount val="1"/>
                <c:pt idx="0">
                  <c:v>MIEHET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15-24 V</c:v>
                </c:pt>
                <c:pt idx="1">
                  <c:v>25-35 V</c:v>
                </c:pt>
                <c:pt idx="2">
                  <c:v>35-49 V</c:v>
                </c:pt>
                <c:pt idx="3">
                  <c:v>50-59 V</c:v>
                </c:pt>
                <c:pt idx="4">
                  <c:v>YLI 60 V</c:v>
                </c:pt>
              </c:strCache>
            </c:strRef>
          </c:cat>
          <c:val>
            <c:numRef>
              <c:f>Taulukko1!$C$2:$C$6</c:f>
              <c:numCache>
                <c:formatCode>0%</c:formatCode>
                <c:ptCount val="5"/>
                <c:pt idx="0">
                  <c:v>0.42</c:v>
                </c:pt>
                <c:pt idx="1">
                  <c:v>0.41</c:v>
                </c:pt>
                <c:pt idx="2">
                  <c:v>0.44</c:v>
                </c:pt>
                <c:pt idx="3">
                  <c:v>0.4</c:v>
                </c:pt>
                <c:pt idx="4">
                  <c:v>0.29</c:v>
                </c:pt>
              </c:numCache>
            </c:numRef>
          </c:val>
        </c:ser>
        <c:ser>
          <c:idx val="2"/>
          <c:order val="2"/>
          <c:tx>
            <c:strRef>
              <c:f>Taulukko1!$D$1</c:f>
              <c:strCache>
                <c:ptCount val="1"/>
                <c:pt idx="0">
                  <c:v>Sarake1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15-24 V</c:v>
                </c:pt>
                <c:pt idx="1">
                  <c:v>25-35 V</c:v>
                </c:pt>
                <c:pt idx="2">
                  <c:v>35-49 V</c:v>
                </c:pt>
                <c:pt idx="3">
                  <c:v>50-59 V</c:v>
                </c:pt>
                <c:pt idx="4">
                  <c:v>YLI 60 V</c:v>
                </c:pt>
              </c:strCache>
            </c:strRef>
          </c:cat>
          <c:val>
            <c:numRef>
              <c:f>Taulukko1!$D$2:$D$6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2971576"/>
        <c:axId val="-2122968600"/>
      </c:barChart>
      <c:catAx>
        <c:axId val="-212297157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2968600"/>
        <c:crosses val="autoZero"/>
        <c:auto val="1"/>
        <c:lblAlgn val="ctr"/>
        <c:lblOffset val="100"/>
        <c:noMultiLvlLbl val="0"/>
      </c:catAx>
      <c:valAx>
        <c:axId val="-21229686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22971576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Taulukko1!$B$1</c:f>
              <c:strCache>
                <c:ptCount val="1"/>
                <c:pt idx="0">
                  <c:v>ALLE 50 €</c:v>
                </c:pt>
              </c:strCache>
            </c:strRef>
          </c:tx>
          <c:invertIfNegative val="0"/>
          <c:cat>
            <c:strRef>
              <c:f>Taulukko1!$A$2:$A$5</c:f>
              <c:strCache>
                <c:ptCount val="4"/>
                <c:pt idx="0">
                  <c:v>NAISET</c:v>
                </c:pt>
                <c:pt idx="1">
                  <c:v>MIEHET</c:v>
                </c:pt>
                <c:pt idx="2">
                  <c:v>NAISET 25-35V</c:v>
                </c:pt>
                <c:pt idx="3">
                  <c:v>MIEHET 25-35V</c:v>
                </c:pt>
              </c:strCache>
            </c:strRef>
          </c:cat>
          <c:val>
            <c:numRef>
              <c:f>Taulukko1!$B$2:$B$5</c:f>
              <c:numCache>
                <c:formatCode>0%</c:formatCode>
                <c:ptCount val="4"/>
                <c:pt idx="0">
                  <c:v>0.22</c:v>
                </c:pt>
                <c:pt idx="1">
                  <c:v>0.16</c:v>
                </c:pt>
                <c:pt idx="2">
                  <c:v>0.28</c:v>
                </c:pt>
                <c:pt idx="3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Taulukko1!$C$1</c:f>
              <c:strCache>
                <c:ptCount val="1"/>
                <c:pt idx="0">
                  <c:v>50-100 €</c:v>
                </c:pt>
              </c:strCache>
            </c:strRef>
          </c:tx>
          <c:invertIfNegative val="0"/>
          <c:cat>
            <c:strRef>
              <c:f>Taulukko1!$A$2:$A$5</c:f>
              <c:strCache>
                <c:ptCount val="4"/>
                <c:pt idx="0">
                  <c:v>NAISET</c:v>
                </c:pt>
                <c:pt idx="1">
                  <c:v>MIEHET</c:v>
                </c:pt>
                <c:pt idx="2">
                  <c:v>NAISET 25-35V</c:v>
                </c:pt>
                <c:pt idx="3">
                  <c:v>MIEHET 25-35V</c:v>
                </c:pt>
              </c:strCache>
            </c:strRef>
          </c:cat>
          <c:val>
            <c:numRef>
              <c:f>Taulukko1!$C$2:$C$5</c:f>
              <c:numCache>
                <c:formatCode>0%</c:formatCode>
                <c:ptCount val="4"/>
                <c:pt idx="0">
                  <c:v>0.17</c:v>
                </c:pt>
                <c:pt idx="1">
                  <c:v>0.14</c:v>
                </c:pt>
                <c:pt idx="2">
                  <c:v>0.14</c:v>
                </c:pt>
                <c:pt idx="3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Taulukko1!$D$1</c:f>
              <c:strCache>
                <c:ptCount val="1"/>
                <c:pt idx="0">
                  <c:v>100-200 €</c:v>
                </c:pt>
              </c:strCache>
            </c:strRef>
          </c:tx>
          <c:invertIfNegative val="0"/>
          <c:cat>
            <c:strRef>
              <c:f>Taulukko1!$A$2:$A$5</c:f>
              <c:strCache>
                <c:ptCount val="4"/>
                <c:pt idx="0">
                  <c:v>NAISET</c:v>
                </c:pt>
                <c:pt idx="1">
                  <c:v>MIEHET</c:v>
                </c:pt>
                <c:pt idx="2">
                  <c:v>NAISET 25-35V</c:v>
                </c:pt>
                <c:pt idx="3">
                  <c:v>MIEHET 25-35V</c:v>
                </c:pt>
              </c:strCache>
            </c:strRef>
          </c:cat>
          <c:val>
            <c:numRef>
              <c:f>Taulukko1!$D$2:$D$5</c:f>
              <c:numCache>
                <c:formatCode>0%</c:formatCode>
                <c:ptCount val="4"/>
                <c:pt idx="0">
                  <c:v>0.17</c:v>
                </c:pt>
                <c:pt idx="1">
                  <c:v>0.21</c:v>
                </c:pt>
                <c:pt idx="2">
                  <c:v>0.17</c:v>
                </c:pt>
                <c:pt idx="3">
                  <c:v>0.27</c:v>
                </c:pt>
              </c:numCache>
            </c:numRef>
          </c:val>
        </c:ser>
        <c:ser>
          <c:idx val="3"/>
          <c:order val="3"/>
          <c:tx>
            <c:strRef>
              <c:f>Taulukko1!$E$1</c:f>
              <c:strCache>
                <c:ptCount val="1"/>
                <c:pt idx="0">
                  <c:v>200-400€</c:v>
                </c:pt>
              </c:strCache>
            </c:strRef>
          </c:tx>
          <c:invertIfNegative val="0"/>
          <c:cat>
            <c:strRef>
              <c:f>Taulukko1!$A$2:$A$5</c:f>
              <c:strCache>
                <c:ptCount val="4"/>
                <c:pt idx="0">
                  <c:v>NAISET</c:v>
                </c:pt>
                <c:pt idx="1">
                  <c:v>MIEHET</c:v>
                </c:pt>
                <c:pt idx="2">
                  <c:v>NAISET 25-35V</c:v>
                </c:pt>
                <c:pt idx="3">
                  <c:v>MIEHET 25-35V</c:v>
                </c:pt>
              </c:strCache>
            </c:strRef>
          </c:cat>
          <c:val>
            <c:numRef>
              <c:f>Taulukko1!$E$2:$E$5</c:f>
              <c:numCache>
                <c:formatCode>0%</c:formatCode>
                <c:ptCount val="4"/>
                <c:pt idx="0">
                  <c:v>0.08</c:v>
                </c:pt>
                <c:pt idx="1">
                  <c:v>0.11</c:v>
                </c:pt>
                <c:pt idx="2">
                  <c:v>0.07</c:v>
                </c:pt>
                <c:pt idx="3">
                  <c:v>0.08</c:v>
                </c:pt>
              </c:numCache>
            </c:numRef>
          </c:val>
        </c:ser>
        <c:ser>
          <c:idx val="4"/>
          <c:order val="4"/>
          <c:tx>
            <c:strRef>
              <c:f>Taulukko1!$F$1</c:f>
              <c:strCache>
                <c:ptCount val="1"/>
                <c:pt idx="0">
                  <c:v>YLI 400 €</c:v>
                </c:pt>
              </c:strCache>
            </c:strRef>
          </c:tx>
          <c:invertIfNegative val="0"/>
          <c:cat>
            <c:strRef>
              <c:f>Taulukko1!$A$2:$A$5</c:f>
              <c:strCache>
                <c:ptCount val="4"/>
                <c:pt idx="0">
                  <c:v>NAISET</c:v>
                </c:pt>
                <c:pt idx="1">
                  <c:v>MIEHET</c:v>
                </c:pt>
                <c:pt idx="2">
                  <c:v>NAISET 25-35V</c:v>
                </c:pt>
                <c:pt idx="3">
                  <c:v>MIEHET 25-35V</c:v>
                </c:pt>
              </c:strCache>
            </c:strRef>
          </c:cat>
          <c:val>
            <c:numRef>
              <c:f>Taulukko1!$F$2:$F$5</c:f>
              <c:numCache>
                <c:formatCode>0%</c:formatCode>
                <c:ptCount val="4"/>
                <c:pt idx="0">
                  <c:v>0.06</c:v>
                </c:pt>
                <c:pt idx="1">
                  <c:v>0.1</c:v>
                </c:pt>
                <c:pt idx="2">
                  <c:v>0.05</c:v>
                </c:pt>
                <c:pt idx="3">
                  <c:v>0.12</c:v>
                </c:pt>
              </c:numCache>
            </c:numRef>
          </c:val>
        </c:ser>
        <c:ser>
          <c:idx val="5"/>
          <c:order val="5"/>
          <c:tx>
            <c:strRef>
              <c:f>Taulukko1!$G$1</c:f>
              <c:strCache>
                <c:ptCount val="1"/>
                <c:pt idx="0">
                  <c:v>EN SÄÄSTÄ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Taulukko1!$A$2:$A$5</c:f>
              <c:strCache>
                <c:ptCount val="4"/>
                <c:pt idx="0">
                  <c:v>NAISET</c:v>
                </c:pt>
                <c:pt idx="1">
                  <c:v>MIEHET</c:v>
                </c:pt>
                <c:pt idx="2">
                  <c:v>NAISET 25-35V</c:v>
                </c:pt>
                <c:pt idx="3">
                  <c:v>MIEHET 25-35V</c:v>
                </c:pt>
              </c:strCache>
            </c:strRef>
          </c:cat>
          <c:val>
            <c:numRef>
              <c:f>Taulukko1!$G$2:$G$5</c:f>
              <c:numCache>
                <c:formatCode>0%</c:formatCode>
                <c:ptCount val="4"/>
                <c:pt idx="0">
                  <c:v>0.3</c:v>
                </c:pt>
                <c:pt idx="1">
                  <c:v>0.29</c:v>
                </c:pt>
                <c:pt idx="2">
                  <c:v>0.29</c:v>
                </c:pt>
                <c:pt idx="3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4772296"/>
        <c:axId val="-2122493432"/>
      </c:barChart>
      <c:catAx>
        <c:axId val="2114772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-2122493432"/>
        <c:crosses val="autoZero"/>
        <c:auto val="1"/>
        <c:lblAlgn val="ctr"/>
        <c:lblOffset val="100"/>
        <c:noMultiLvlLbl val="0"/>
      </c:catAx>
      <c:valAx>
        <c:axId val="-21224934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147722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Taulukko1!$B$1</c:f>
              <c:strCache>
                <c:ptCount val="1"/>
                <c:pt idx="0">
                  <c:v>NAISET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15-24 V</c:v>
                </c:pt>
                <c:pt idx="1">
                  <c:v>25-35 V</c:v>
                </c:pt>
                <c:pt idx="2">
                  <c:v>36-49V</c:v>
                </c:pt>
                <c:pt idx="3">
                  <c:v>50-59V</c:v>
                </c:pt>
                <c:pt idx="4">
                  <c:v>YLI 60V</c:v>
                </c:pt>
              </c:strCache>
            </c:strRef>
          </c:cat>
          <c:val>
            <c:numRef>
              <c:f>Taulukko1!$B$2:$B$6</c:f>
              <c:numCache>
                <c:formatCode>0%</c:formatCode>
                <c:ptCount val="5"/>
                <c:pt idx="0">
                  <c:v>0.52</c:v>
                </c:pt>
                <c:pt idx="1">
                  <c:v>0.42</c:v>
                </c:pt>
                <c:pt idx="2">
                  <c:v>0.37</c:v>
                </c:pt>
                <c:pt idx="3">
                  <c:v>0.35</c:v>
                </c:pt>
                <c:pt idx="4">
                  <c:v>0.3</c:v>
                </c:pt>
              </c:numCache>
            </c:numRef>
          </c:val>
        </c:ser>
        <c:ser>
          <c:idx val="1"/>
          <c:order val="1"/>
          <c:tx>
            <c:strRef>
              <c:f>Taulukko1!$C$1</c:f>
              <c:strCache>
                <c:ptCount val="1"/>
                <c:pt idx="0">
                  <c:v>MEHET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15-24 V</c:v>
                </c:pt>
                <c:pt idx="1">
                  <c:v>25-35 V</c:v>
                </c:pt>
                <c:pt idx="2">
                  <c:v>36-49V</c:v>
                </c:pt>
                <c:pt idx="3">
                  <c:v>50-59V</c:v>
                </c:pt>
                <c:pt idx="4">
                  <c:v>YLI 60V</c:v>
                </c:pt>
              </c:strCache>
            </c:strRef>
          </c:cat>
          <c:val>
            <c:numRef>
              <c:f>Taulukko1!$C$2:$C$6</c:f>
              <c:numCache>
                <c:formatCode>0%</c:formatCode>
                <c:ptCount val="5"/>
                <c:pt idx="0">
                  <c:v>0.37</c:v>
                </c:pt>
                <c:pt idx="1">
                  <c:v>0.35</c:v>
                </c:pt>
                <c:pt idx="2">
                  <c:v>0.31</c:v>
                </c:pt>
                <c:pt idx="3">
                  <c:v>0.22</c:v>
                </c:pt>
                <c:pt idx="4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6209816"/>
        <c:axId val="-2133502472"/>
      </c:barChart>
      <c:catAx>
        <c:axId val="-213620981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3502472"/>
        <c:crosses val="autoZero"/>
        <c:auto val="1"/>
        <c:lblAlgn val="ctr"/>
        <c:lblOffset val="100"/>
        <c:noMultiLvlLbl val="0"/>
      </c:catAx>
      <c:valAx>
        <c:axId val="-21335024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36209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Taulukko1!$B$1</c:f>
              <c:strCache>
                <c:ptCount val="1"/>
                <c:pt idx="0">
                  <c:v>NAISET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15-24V</c:v>
                </c:pt>
                <c:pt idx="1">
                  <c:v>25-35V</c:v>
                </c:pt>
                <c:pt idx="2">
                  <c:v>36-49 V</c:v>
                </c:pt>
                <c:pt idx="3">
                  <c:v>50-59 V</c:v>
                </c:pt>
                <c:pt idx="4">
                  <c:v>YLI 60 V</c:v>
                </c:pt>
              </c:strCache>
            </c:strRef>
          </c:cat>
          <c:val>
            <c:numRef>
              <c:f>Taulukko1!$B$2:$B$6</c:f>
              <c:numCache>
                <c:formatCode>0%</c:formatCode>
                <c:ptCount val="5"/>
                <c:pt idx="0">
                  <c:v>0.01</c:v>
                </c:pt>
                <c:pt idx="1">
                  <c:v>0.05</c:v>
                </c:pt>
                <c:pt idx="2">
                  <c:v>0.06</c:v>
                </c:pt>
                <c:pt idx="3">
                  <c:v>0.06</c:v>
                </c:pt>
                <c:pt idx="4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Taulukko1!$C$1</c:f>
              <c:strCache>
                <c:ptCount val="1"/>
                <c:pt idx="0">
                  <c:v>MIEHET</c:v>
                </c:pt>
              </c:strCache>
            </c:strRef>
          </c:tx>
          <c:invertIfNegative val="0"/>
          <c:cat>
            <c:strRef>
              <c:f>Taulukko1!$A$2:$A$6</c:f>
              <c:strCache>
                <c:ptCount val="5"/>
                <c:pt idx="0">
                  <c:v>15-24V</c:v>
                </c:pt>
                <c:pt idx="1">
                  <c:v>25-35V</c:v>
                </c:pt>
                <c:pt idx="2">
                  <c:v>36-49 V</c:v>
                </c:pt>
                <c:pt idx="3">
                  <c:v>50-59 V</c:v>
                </c:pt>
                <c:pt idx="4">
                  <c:v>YLI 60 V</c:v>
                </c:pt>
              </c:strCache>
            </c:strRef>
          </c:cat>
          <c:val>
            <c:numRef>
              <c:f>Taulukko1!$C$2:$C$6</c:f>
              <c:numCache>
                <c:formatCode>0%</c:formatCode>
                <c:ptCount val="5"/>
                <c:pt idx="0">
                  <c:v>0.0</c:v>
                </c:pt>
                <c:pt idx="1">
                  <c:v>0.12</c:v>
                </c:pt>
                <c:pt idx="2">
                  <c:v>0.11</c:v>
                </c:pt>
                <c:pt idx="3">
                  <c:v>0.08</c:v>
                </c:pt>
                <c:pt idx="4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6889176"/>
        <c:axId val="-2136335144"/>
      </c:barChart>
      <c:catAx>
        <c:axId val="211688917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6335144"/>
        <c:crosses val="autoZero"/>
        <c:auto val="1"/>
        <c:lblAlgn val="ctr"/>
        <c:lblOffset val="100"/>
        <c:noMultiLvlLbl val="0"/>
      </c:catAx>
      <c:valAx>
        <c:axId val="-21363351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16889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0.08098</cdr:x>
      <cdr:y>0.1875</cdr:y>
    </cdr:from>
    <cdr:to>
      <cdr:x>0.15385</cdr:x>
      <cdr:y>0.34375</cdr:y>
    </cdr:to>
    <cdr:sp macro="" textlink="">
      <cdr:nvSpPr>
        <cdr:cNvPr id="2" name="Alanuoli 1"/>
        <cdr:cNvSpPr/>
      </cdr:nvSpPr>
      <cdr:spPr bwMode="auto">
        <a:xfrm xmlns:a="http://schemas.openxmlformats.org/drawingml/2006/main">
          <a:off x="720080" y="864096"/>
          <a:ext cx="648072" cy="72008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2CEEFF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0.6721</cdr:x>
      <cdr:y>0.04139</cdr:y>
    </cdr:from>
    <cdr:to>
      <cdr:x>0.74498</cdr:x>
      <cdr:y>0.19764</cdr:y>
    </cdr:to>
    <cdr:sp macro="" textlink="">
      <cdr:nvSpPr>
        <cdr:cNvPr id="3" name="Alanuoli 2"/>
        <cdr:cNvSpPr/>
      </cdr:nvSpPr>
      <cdr:spPr bwMode="auto">
        <a:xfrm xmlns:a="http://schemas.openxmlformats.org/drawingml/2006/main">
          <a:off x="5976664" y="190748"/>
          <a:ext cx="648072" cy="72008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00FF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0.30771</cdr:x>
      <cdr:y>0.15625</cdr:y>
    </cdr:from>
    <cdr:to>
      <cdr:x>0.38059</cdr:x>
      <cdr:y>0.3125</cdr:y>
    </cdr:to>
    <cdr:sp macro="" textlink="">
      <cdr:nvSpPr>
        <cdr:cNvPr id="4" name="Alanuoli 3"/>
        <cdr:cNvSpPr/>
      </cdr:nvSpPr>
      <cdr:spPr bwMode="auto">
        <a:xfrm xmlns:a="http://schemas.openxmlformats.org/drawingml/2006/main">
          <a:off x="2736304" y="720080"/>
          <a:ext cx="648072" cy="72008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00FF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0.44537</cdr:x>
      <cdr:y>0.04056</cdr:y>
    </cdr:from>
    <cdr:to>
      <cdr:x>0.51825</cdr:x>
      <cdr:y>0.19681</cdr:y>
    </cdr:to>
    <cdr:sp macro="" textlink="">
      <cdr:nvSpPr>
        <cdr:cNvPr id="5" name="Alanuoli 4"/>
        <cdr:cNvSpPr/>
      </cdr:nvSpPr>
      <cdr:spPr bwMode="auto">
        <a:xfrm xmlns:a="http://schemas.openxmlformats.org/drawingml/2006/main">
          <a:off x="3960440" y="186928"/>
          <a:ext cx="648072" cy="72008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2CEEFF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i-FI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 defTabSz="473075">
              <a:defRPr sz="1200" b="0">
                <a:latin typeface="Helvetic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473075">
              <a:defRPr sz="1200" b="0">
                <a:latin typeface="Helvetica" charset="0"/>
              </a:defRPr>
            </a:lvl1pPr>
          </a:lstStyle>
          <a:p>
            <a:pPr>
              <a:defRPr/>
            </a:pPr>
            <a:fld id="{AD0DE687-AFCB-0442-9E90-829112146361}" type="datetime1">
              <a:rPr lang="fi-FI"/>
              <a:pPr>
                <a:defRPr/>
              </a:pPr>
              <a:t>30.10.2014</a:t>
            </a:fld>
            <a:endParaRPr lang="fi-FI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 defTabSz="473075">
              <a:defRPr sz="1200" b="0">
                <a:latin typeface="Helvetic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473075">
              <a:defRPr sz="1200" b="0">
                <a:latin typeface="Helvetica" charset="0"/>
              </a:defRPr>
            </a:lvl1pPr>
          </a:lstStyle>
          <a:p>
            <a:pPr>
              <a:defRPr/>
            </a:pPr>
            <a:fld id="{FF720581-BF4C-FD44-A465-D63B204F36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6306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 defTabSz="473075">
              <a:defRPr sz="1200" b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473075">
              <a:defRPr sz="1200" b="0">
                <a:latin typeface="Calibri" charset="0"/>
              </a:defRPr>
            </a:lvl1pPr>
          </a:lstStyle>
          <a:p>
            <a:pPr>
              <a:defRPr/>
            </a:pPr>
            <a:fld id="{667B4BC7-781A-4B47-BC38-BE55972C4B54}" type="datetime1">
              <a:rPr lang="fi-FI"/>
              <a:pPr>
                <a:defRPr/>
              </a:pPr>
              <a:t>30.10.2014</a:t>
            </a:fld>
            <a:endParaRPr lang="fi-FI"/>
          </a:p>
        </p:txBody>
      </p:sp>
      <p:sp>
        <p:nvSpPr>
          <p:cNvPr id="3076" name="Dian kuvan paikkamerkki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Muokkaa tekstin perustyylejä osoittamalla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 defTabSz="473075">
              <a:defRPr sz="1200" b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473075">
              <a:defRPr sz="1200" b="0">
                <a:latin typeface="Calibri" charset="0"/>
              </a:defRPr>
            </a:lvl1pPr>
          </a:lstStyle>
          <a:p>
            <a:pPr>
              <a:defRPr/>
            </a:pPr>
            <a:fld id="{B4E5D09A-6B37-2C49-A4E1-BA639E7AC56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4088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8519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796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Hieman viime vuotta harvempi suomalainen aikoo aloittaa säästämisen/sijoittamisen seuraavan vuoden aikana (2014 26 % vs. 2013 30 %). Toisaalta osuus on pysynyt melkein samana viimeiset viisi vuotta.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Sukupuolella ei yleisellä tasolla ole suurta merkitystä säästämisen tai sijoittamisen aloittamiseen/lisäämiseen.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Vastaajien osuus, jotka ilmoittivat etteivät varmuudella ole aloittamassa säästämistä, on kasvanut 6 % -&gt; 13 % viimeisen viiden vuoden aikana.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Alle 35-vuotiaat miehet ja naiset ovat innokkaimpia säästämisen ja sijoittamisen aloittajia/lisääjiä (35 % aikoo aloittaa/lisätä säästämistä/sijoittamista).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9264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b="0" dirty="0" smtClean="0">
                <a:solidFill>
                  <a:schemeClr val="tx2"/>
                </a:solidFill>
                <a:latin typeface="Helvetica" charset="0"/>
                <a:ea typeface="ＭＳ Ｐゴシック" charset="-128"/>
                <a:cs typeface="ＭＳ Ｐゴシック" charset="-128"/>
              </a:rPr>
              <a:t>Vastaajista 40 % (38 % 2013 / 42 % 2012 / 38 % 2011) ilmoitti kuluttavansa kaiken rahan. Toisaalta 53 % (56 % 2013 / 54 % 2012 / 57 % 2011) ilmoitti rahaa jäävän myös säästöön.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b="0" dirty="0" smtClean="0"/>
              <a:t>Naiset ilmoittivat hieman miehiä useammin kuluttavansa kaiken rahan (42 % </a:t>
            </a:r>
            <a:r>
              <a:rPr lang="fi-FI" b="0" dirty="0" err="1" smtClean="0"/>
              <a:t>vs</a:t>
            </a:r>
            <a:r>
              <a:rPr lang="fi-FI" b="0" dirty="0" smtClean="0"/>
              <a:t> 39 %).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b="0" dirty="0" smtClean="0"/>
              <a:t>Rahaa jää säästöön yli 60-vuotiailla miehillä ja naisilla (62 % vs. 67 %).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b="0" dirty="0" smtClean="0"/>
              <a:t>Melkein puolet alle 35-vuotiaista naisista ilmoitti kuluttavansa kaiken rahan (49 %).</a:t>
            </a:r>
            <a:endParaRPr lang="fi-FI" sz="1500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2579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796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Säästösummat ovat hieman kasvussa vuosiin 2012 ja 2011 verrattuna ja l</a:t>
            </a:r>
            <a:r>
              <a:rPr lang="fi-FI" b="0" dirty="0" smtClean="0"/>
              <a:t>ähes viidesosa vastaajista ilmoittaa säästävänsä yli 200 euroa kuukaudessa (mies 21 % vs. nainen 14 %).</a:t>
            </a:r>
            <a:endParaRPr lang="fi-FI" dirty="0"/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b="0" dirty="0" smtClean="0"/>
              <a:t>Ikä vaikuttaa säästämissummiin, eli nuorten keskuudessa yleisintä on säästää enintään 50/100 euroa kuukaudessa (melkein puolet (47 %) alle 35-vuotiaista naisista), kun yli 60-vuotiaista miehistä kolmannes (33 %) säästää yli 200 euroa kuukaudessa.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b="0" dirty="0" smtClean="0"/>
              <a:t>Sukupuoli ei vaikuta siihen, että ei säästä (mies 29 % vs. nainen 30 % ei säästä).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0800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796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796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Wingdings" panose="05000000000000000000" pitchFamily="2" charset="2"/>
              <a:buChar char="Ø"/>
            </a:pPr>
            <a:endParaRPr lang="fi-FI" dirty="0"/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Kysymys on kysytty vastaajilta, jotka </a:t>
            </a:r>
            <a:r>
              <a:rPr lang="fi-FI" b="0" dirty="0" smtClean="0"/>
              <a:t>eivät </a:t>
            </a:r>
            <a:r>
              <a:rPr lang="fi-FI" dirty="0"/>
              <a:t>tällä hetkellä säästä tai suunnittele aloittavansa/lisäävänsä säästämistä/sijoittamista.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Yleisimmät esteet ovat pienet tulot (72 % alle 35-vuotiaiden keskuudessa) ja se, että kaikki rahat menevät kulutukseen (47 % alle 35-vuotiaiden keskuudessa).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Vain harva mainitsee syyksi sen, ettei säästäminen kiinnosta (yleisemmin mies 12 % kuin nainen 5 %).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070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79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7922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Parhaiten tunnetaan säästötili, omistus-/sijoitusasunto, määräaikaistalletukset sekä rahastosijoitukset.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Harva vastaajista tuntee </a:t>
            </a:r>
            <a:r>
              <a:rPr lang="fi-FI" dirty="0" err="1"/>
              <a:t>PS-tuotteet</a:t>
            </a:r>
            <a:r>
              <a:rPr lang="fi-FI" dirty="0"/>
              <a:t>, joukkolainat, varainhoidon tai säästö- ja sijoitusvakuutukset.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Miehet (etenkin yli 60-vuotiaat) tuntevat, säästötiliä ja omistusasuntoa lukuun ottamatta, eri säästämis- ja sijoitusmuodot </a:t>
            </a:r>
            <a:r>
              <a:rPr lang="fi-FI" b="0" dirty="0" smtClean="0"/>
              <a:t>merkittävästi paremmin.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b="0" dirty="0" smtClean="0"/>
              <a:t>Ikä vaikuttaa selkeästi eri vaihtoehtojen tuntemiseen, eli yli 60-vuotiaat miehet ja naiset tuntevat eri säästämis- ja sijoitusmuodot nuorempia sukupolvia paremmin (esim. määräaikaistalletukset, yli 60-vuotiaat 84 % vs. alle 35-vuotiaat 48 % tuntee hyvin tai jonkin verran).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9690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796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Jopa 27 %:lla ei ole käyttötilin lisäksi muita säästämis- tai sijoitusmuotoja käytössä (27 % 2013 / 28 % 2012).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Yleisimpiä säästämis- tai sijoitusmuotoja ovat säästötili, omistusasunto sekä rahasto- ja osakesijoitukset.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Miehillä on naisiin verrattuna yleisemmin pörssiosakkeita (24 % vs. 11 %) sekä rahastosijoituksia (34 % vs. 25 %). Naisilla toisaalta on yleisemmin säätötili käytössä (59 % vs. 52 %).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Säästämis- ja sijoitusmuodot yleistyvät iän myötä etenkin yli 60-vuotiailla ja 50-59-vuotiaiden ikäryhmissä.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4598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7964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Kysymys kysyttiin kaikilta vastaajilta, jotka ilmoittivat säästävänsä tai aikovansa aloittaa/lisätä säästämistä/sijoittamista.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Eniten valintaperusteista vaikuttavat turvallisuus/riskittömyys ja tuotto, lisäksi sen tulisi olla helppoa ja vaivatonta.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Tuotto on yhtä tärkeää sekä naisille että miehille, mutta </a:t>
            </a:r>
            <a:r>
              <a:rPr lang="fi-FI" b="0" dirty="0" smtClean="0"/>
              <a:t>turvallisuus (88 % vs. 78 %), </a:t>
            </a:r>
            <a:r>
              <a:rPr lang="fi-FI" dirty="0"/>
              <a:t>riskittömyys (81 % vs. 63 %), vaivattomuus (79 % vs. 68 %) vastuullisuus (58 % vs. 35 %) ja ekologisuus (49 % vs. 31 %) ovat merkittävästi tärkeämpiä naisille. Miehille on tärkeämpää varojen hajautus eri kohteisiin (54 % vs. 42 %).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Mitä vanhempi nainen sitä yleisemmin mainitaan mm turvallisuus ja riskittömyys, samoin eettisyys ja ekologisuus.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31122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Kysymys kysyttiin vastaajilta, joilla on rahastoja (osake-, yhdistelmä-, korko-, asuntorahasto </a:t>
            </a:r>
            <a:r>
              <a:rPr lang="fi-FI" dirty="0" err="1"/>
              <a:t>jne</a:t>
            </a:r>
            <a:r>
              <a:rPr lang="fi-FI" dirty="0"/>
              <a:t>).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Rahaston valintaan vaikuttaa </a:t>
            </a:r>
            <a:r>
              <a:rPr lang="fi-FI" b="0" dirty="0" smtClean="0"/>
              <a:t>eniten </a:t>
            </a:r>
            <a:r>
              <a:rPr lang="fi-FI" dirty="0"/>
              <a:t>tuotto, mutta sen halutaan myös olevan turvallinen, vaivaton ja helppo muuttaa rahaksi.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Tuotto on yhtä tärkeää sekä miehille että naisille (88 % vs. 89 %). Naisille keskeistä miehiin verrattuna on</a:t>
            </a:r>
            <a:r>
              <a:rPr lang="fi-FI" b="0" dirty="0" smtClean="0"/>
              <a:t> turvallisuus (90 % vs. 77 %), vaivattomuus (88 % vs. 70 %), riskittömyys (82 % vs. 64 %), sijoitusaika (61 % vs. 45 %), vastuullisuus (55 % vs. 29 %) ja ekologisuus (50 % vs. 27 %). Miehille hieman tärkeämpää on varojen hajautus eri kohteisiin (66% vs. 62%). Rahaksi muuttamisen helppous tärkeää sekä miehille että naisille, hieman tärkeämpää naisille (72 % vs. 78 %).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99566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40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7964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7964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E5D09A-6B37-2C49-A4E1-BA639E7AC560}" type="slidenum">
              <a:rPr lang="fi-FI" smtClean="0"/>
              <a:pPr>
                <a:defRPr/>
              </a:pPr>
              <a:t>45</a:t>
            </a:fld>
            <a:endParaRPr lang="fi-FI"/>
          </a:p>
        </p:txBody>
      </p:sp>
      <p:sp>
        <p:nvSpPr>
          <p:cNvPr id="5" name="TextBox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fi-FI" sz="1100" b="0" dirty="0"/>
              <a:t>Kysymys kysyttiin kaikilta vastaajilta, jotka ilmoittivat säästävänsä tai </a:t>
            </a:r>
            <a:r>
              <a:rPr lang="fi-FI" sz="1100" b="0" dirty="0" smtClean="0"/>
              <a:t>aikovansa </a:t>
            </a:r>
            <a:r>
              <a:rPr lang="fi-FI" sz="1100" b="0" dirty="0"/>
              <a:t>aloittaa/lisätä </a:t>
            </a:r>
            <a:r>
              <a:rPr lang="fi-FI" sz="1100" b="0" dirty="0" smtClean="0"/>
              <a:t>säästämistä/sijoittamista.</a:t>
            </a:r>
            <a:endParaRPr lang="fi-FI" sz="1100" b="0" dirty="0"/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fi-FI" sz="1100" b="0" dirty="0" smtClean="0">
                <a:latin typeface="+mj-lt"/>
              </a:rPr>
              <a:t>Säästämis- ja sijoittamispäätökset tehdään pääosin omasta aloitteesta (70 % aloittanut omasta aloitteesta).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fi-FI" sz="1100" b="0" dirty="0" smtClean="0">
                <a:latin typeface="+mj-lt"/>
              </a:rPr>
              <a:t>Naiset ilmoittivat hieman yleisemmin aloittaneensa säästämisen/sijoittamisen pankin toimihenkilön aloitteesta (12 %).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fi-FI" sz="1100" b="0" dirty="0" smtClean="0">
                <a:latin typeface="+mj-lt"/>
              </a:rPr>
              <a:t>Alle 35-vuotiaiden keskuudessa peräti 24 % ilmoitti aloittaneensa perheenjäsenen tai läheisen ihmisen aloitteesta. </a:t>
            </a:r>
          </a:p>
        </p:txBody>
      </p:sp>
    </p:spTree>
    <p:extLst>
      <p:ext uri="{BB962C8B-B14F-4D97-AF65-F5344CB8AC3E}">
        <p14:creationId xmlns:p14="http://schemas.microsoft.com/office/powerpoint/2010/main" val="23160932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b="0" dirty="0" smtClean="0"/>
              <a:t>Kysymys kysyttiin kaikilta vastaajilta, jotka ilmoittivat säästävänsä tai aikovansa aloittaa/lisätä säästämistä/sijoittamista.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Säästämis- ja sijoittamispäätökset tehdään pääosin itsenäisesti (79 %).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b="0" dirty="0" smtClean="0"/>
              <a:t>Miehet tekevät säästämis-/sijoittamispäätökset naisia itsenäisemmin (82 % vs. 76 %).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Naiset luottavat miehiä yleisemmin pankin apuun säästämis-/sijoittamispäätöksissä (22 % vs. 18 %). Toisaalta myös yli 60-vuotiaat miehet </a:t>
            </a:r>
            <a:r>
              <a:rPr lang="fi-FI" b="0" dirty="0" smtClean="0"/>
              <a:t>ja yli 50-vuotiaat naiset </a:t>
            </a:r>
            <a:r>
              <a:rPr lang="fi-FI" dirty="0"/>
              <a:t>tekevät päätöksiä pankin suositusten mukaan (27 % vs. 26 %).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Alle 35-vuotiaat tekevät yleisemmin päätöksiä perheenjäsenen suositusten mukaisesti (32 %). Toisaalta 87 % heistä ilmoittaa tekevänsä päätökset myös itsenäisesti.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46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5388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0835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Tietoa säästämiseen ja sijoittamiseen haetaan eniten pankin/muun sijoitusyrityksen henkilökunnan kautta (56 % vastaajista) sekä pankkien verkkosivuilta (55 % vastaajista).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Pankin/muun sijoitusyrityksen asiantuntijat ja henkilökunta (62 % vs. 49 %) sekä pankkien verkkosivut tietolähteinä (59 % vs. 48 %) ovat selkeästi tärkeämpiä naisille kuin miehille, miehet taas hakevat naisia enemmän tietoa talous- ja sanomalehdistä (32 % vs. 17 % &amp; 24 % vs. 17 %). Alle 35-vuotiaille keskeistä on mm perheenjäsenet (39 %).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48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90090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i-FI" dirty="0"/>
              <a:t>72 % vastaajista käyttää verkkopankkia viikoittain, lähes kaikki (95 %) kuukausittain tai useammin.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i-FI" dirty="0" err="1"/>
              <a:t>Mobiilipankkia</a:t>
            </a:r>
            <a:r>
              <a:rPr lang="fi-FI" dirty="0"/>
              <a:t> käyttää säännöllisesti noin kolmasosa vastaajista; toisaalta melkein puolet vastaajista ilmoitti ettei koskaan käytä </a:t>
            </a:r>
            <a:r>
              <a:rPr lang="fi-FI" dirty="0" err="1"/>
              <a:t>mobiilipankkia</a:t>
            </a:r>
            <a:r>
              <a:rPr lang="fi-FI" dirty="0"/>
              <a:t>. Miehet käyttävät hieman naisia yleisemmin </a:t>
            </a:r>
            <a:r>
              <a:rPr lang="fi-FI" dirty="0" err="1"/>
              <a:t>mobiilipankkia</a:t>
            </a:r>
            <a:r>
              <a:rPr lang="fi-FI" dirty="0"/>
              <a:t> (35 % vs. 29 %). Toisaalta nuorista naisista (alle 35-vuotiaat) peräti puolet (50 %) käyttää </a:t>
            </a:r>
            <a:r>
              <a:rPr lang="fi-FI" dirty="0" err="1"/>
              <a:t>mobiilipankkia</a:t>
            </a:r>
            <a:r>
              <a:rPr lang="fi-FI" dirty="0"/>
              <a:t> säännöllisesti, eli kuukausittain tai useammin. Osuus on sama alle 35-vuotiaiden miesten keskuudessa.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i-FI" dirty="0"/>
              <a:t>Harva asioi enää konttorissa vierailemalla tai soittamalla. Asiointi konttorissa on yleisintä yli 60-vuotiaiden miesten ja naisten keskuudessa (13 % vs. 10 %).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E5D09A-6B37-2C49-A4E1-BA639E7AC560}" type="slidenum">
              <a:rPr lang="fi-FI" smtClean="0"/>
              <a:pPr>
                <a:defRPr/>
              </a:pPr>
              <a:t>51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57783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Suomalaisten säästösummat ovat kasvaneet jonkin verran viimeisen kahden vuoden aikana.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Kyky säästää on pysynyt melko samalla tasolla/heikentynyt hieman.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/>
              <a:t>Osuus suomalaisista, jotka eivät säästä tällä hetkellä, on pysynyt samalla tasolla viimeiset neljä vuotta.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55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14836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E5D09A-6B37-2C49-A4E1-BA639E7AC560}" type="slidenum">
              <a:rPr lang="fi-FI" smtClean="0"/>
              <a:pPr>
                <a:defRPr/>
              </a:pPr>
              <a:t>57</a:t>
            </a:fld>
            <a:endParaRPr lang="fi-FI"/>
          </a:p>
        </p:txBody>
      </p:sp>
      <p:sp>
        <p:nvSpPr>
          <p:cNvPr id="5" name="TextBox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fi-FI" sz="1100" b="0" dirty="0" smtClean="0">
                <a:latin typeface="+mj-lt"/>
              </a:rPr>
              <a:t>Usko myönteiseen hintakehitykseen on hieman laantunut viime vuodesta, mutta yli puolet suomalaisista uskoo hintojen nousevan joko voimakkaasti tai vähän. Naisilla on hieman optimistisemmat odotukset miehiin verrattuna (55 % vs. 52 %) hintojen nousun suhteen.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fi-FI" sz="1100" b="0" dirty="0" smtClean="0">
                <a:latin typeface="+mj-lt"/>
              </a:rPr>
              <a:t>Vahvin usko myönteiseen hintakehitykseen on alle 35-vuotiailla naisilla ja miehillä (62 % uskoo hintojen nousevan).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endParaRPr lang="fi-FI" sz="1100" b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1723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 smtClean="0"/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b="0" dirty="0" smtClean="0"/>
              <a:t>USKO OMAAN TALOUTEEN EI OLE ROMAHTAMASSA. </a:t>
            </a:r>
          </a:p>
          <a:p>
            <a:r>
              <a:rPr lang="fi-FI" b="0" dirty="0" smtClean="0"/>
              <a:t>VUODESTA 2010 ON KUITENKIN PIENTÄ LASKUA.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831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3849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 smtClean="0"/>
              <a:t>MIEHISTÄ 26 % LUOTTAA TALOUTENSA PARANTUVAN </a:t>
            </a:r>
          </a:p>
          <a:p>
            <a:r>
              <a:rPr lang="fi-FI" dirty="0" smtClean="0"/>
              <a:t>VUODEN SISÄLLÄ.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endParaRPr lang="fi-FI" dirty="0" smtClean="0"/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 smtClean="0"/>
              <a:t>NAISISTA ALLE 35 VUOTIAAT SUHTAUTUVAT VALOISIMMIN: 36 % HEISTÄ USKOO OMAN TALOUDEN PARANTUMISEEN. </a:t>
            </a:r>
          </a:p>
          <a:p>
            <a:endParaRPr lang="fi-FI" dirty="0" smtClean="0"/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 smtClean="0"/>
              <a:t>35 % YLI 60 VUOTIAISTA NAISISTA 35 % USKOO TALOUTENSA HEIKKENEVÄN, MIEHISTÄ 31 %. KAIKKIAAN VAIN 10 % YLI 60 VUOTIAISTA USKOO TALOUDEN PARANEMISEEN.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5400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3161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 smtClean="0"/>
              <a:t>KESKIMÄÄRIN SUOMALAINEN (44%) SUUNNITTELEE TALOUTTAAN VÄHINTÄÄN PUOLEN VUODEN AIKAJÄNTEELLÄ. </a:t>
            </a:r>
            <a:r>
              <a:rPr lang="fi-FI" b="0" dirty="0" smtClean="0"/>
              <a:t>SUUNNITTELUAIKA ON HIEMAN LYHENTYNYT VUODESTA 2010.(53%)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endParaRPr lang="fi-FI" dirty="0" smtClean="0"/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 smtClean="0"/>
              <a:t>MIEHET SUUNNITTELEVAT SELVÄSTI PIDEMMÄLLE KUIN NAISET. (49% VS. 36 %) VANHEMMAT PIDEMMÄLLE KUIN NUOREMMAT.</a:t>
            </a:r>
          </a:p>
          <a:p>
            <a:pPr marL="185715" indent="-185715">
              <a:buFont typeface="Wingdings" panose="05000000000000000000" pitchFamily="2" charset="2"/>
              <a:buChar char="Ø"/>
            </a:pPr>
            <a:endParaRPr lang="fi-FI" dirty="0" smtClean="0"/>
          </a:p>
          <a:p>
            <a:pPr marL="185715" indent="-185715">
              <a:buFont typeface="Wingdings" panose="05000000000000000000" pitchFamily="2" charset="2"/>
              <a:buChar char="Ø"/>
            </a:pPr>
            <a:r>
              <a:rPr lang="fi-FI" dirty="0" smtClean="0"/>
              <a:t>PISIMMÄLLE TALOUTTAAN SUUNNITTELEVAT YLI 60 VUOTIAAT. YLI 60 V. MIEHISTÄ 42 % JA NAISISTA 36 % SUUNNITTELEE TALOUTTAAN VÄHINTÄÄN VUODEN  PÄÄHÄN. 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7263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E5A7-A644-BE41-9617-2466F446138A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1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37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629400" cy="762000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629400" cy="396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1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2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C7C55-1AFD-A64D-BD9A-BB1F046B4F40}" type="datetimeFigureOut">
              <a:rPr lang="fi-FI" smtClean="0"/>
              <a:t>30.10.2014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1A88F1-682C-FE40-B043-768823A48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979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8C7C55-1AFD-A64D-BD9A-BB1F046B4F40}" type="datetimeFigureOut">
              <a:rPr lang="fi-FI" smtClean="0"/>
              <a:t>30.10.2014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1A88F1-682C-FE40-B043-768823A48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66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662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pic>
        <p:nvPicPr>
          <p:cNvPr id="1028" name="Picture 2" descr="SP_ppt-alafooter_nega-logo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Helvetic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Helvetic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Helvetic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Helvetica" charset="0"/>
        </a:defRPr>
      </a:lvl9pPr>
    </p:titleStyle>
    <p:bodyStyle>
      <a:lvl1pPr marL="185738" indent="-185738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Helvetica" charset="0"/>
          <a:ea typeface="ＭＳ Ｐゴシック" charset="-128"/>
          <a:cs typeface="ＭＳ Ｐゴシック" charset="-128"/>
        </a:defRPr>
      </a:lvl1pPr>
      <a:lvl2pPr marL="568325" indent="-187325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Helvetica" charset="0"/>
          <a:ea typeface="ＭＳ Ｐゴシック" charset="-128"/>
        </a:defRPr>
      </a:lvl2pPr>
      <a:lvl3pPr marL="944563" indent="-185738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Helvetica" charset="0"/>
          <a:ea typeface="ＭＳ Ｐゴシック" charset="-128"/>
        </a:defRPr>
      </a:lvl3pPr>
      <a:lvl4pPr marL="1331913" indent="-1968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Helvetica" charset="0"/>
          <a:ea typeface="ＭＳ Ｐゴシック" charset="-128"/>
        </a:defRPr>
      </a:lvl4pPr>
      <a:lvl5pPr marL="1719263" indent="-1968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Helvetica" charset="0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3" descr="SP_ppt-kans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39688"/>
            <a:ext cx="9215438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 txBox="1">
            <a:spLocks noChangeArrowheads="1"/>
          </p:cNvSpPr>
          <p:nvPr/>
        </p:nvSpPr>
        <p:spPr bwMode="auto">
          <a:xfrm>
            <a:off x="703726" y="2924944"/>
            <a:ext cx="7772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i-FI" sz="3600" dirty="0" smtClean="0">
                <a:solidFill>
                  <a:schemeClr val="bg1"/>
                </a:solidFill>
                <a:latin typeface="Helvetica" charset="0"/>
              </a:rPr>
              <a:t>NÄIN SUOMI SÄÄSTÄÄ 2014 </a:t>
            </a:r>
          </a:p>
          <a:p>
            <a:pPr eaLnBrk="1" hangingPunct="1"/>
            <a:r>
              <a:rPr lang="fi-FI" sz="2200" dirty="0" smtClean="0">
                <a:solidFill>
                  <a:schemeClr val="tx2"/>
                </a:solidFill>
                <a:latin typeface="Helvetica" charset="0"/>
              </a:rPr>
              <a:t>Säästämisbarometri 2014</a:t>
            </a:r>
            <a:endParaRPr lang="fi-FI" sz="2200" dirty="0">
              <a:solidFill>
                <a:schemeClr val="tx2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85200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”SUUNNITTELEN TALOUTTANI</a:t>
            </a:r>
            <a:br>
              <a:rPr lang="fi-FI" dirty="0" smtClean="0"/>
            </a:br>
            <a:r>
              <a:rPr lang="fi-FI" dirty="0" smtClean="0"/>
              <a:t>KORKEINTAAN KUUKAUDEKSI ETEENPÄIN”</a:t>
            </a:r>
            <a:endParaRPr lang="fi-FI" dirty="0"/>
          </a:p>
        </p:txBody>
      </p:sp>
      <p:graphicFrame>
        <p:nvGraphicFramePr>
          <p:cNvPr id="3" name="Kaavio 2"/>
          <p:cNvGraphicFramePr/>
          <p:nvPr>
            <p:extLst>
              <p:ext uri="{D42A27DB-BD31-4B8C-83A1-F6EECF244321}">
                <p14:modId xmlns:p14="http://schemas.microsoft.com/office/powerpoint/2010/main" val="1742175920"/>
              </p:ext>
            </p:extLst>
          </p:nvPr>
        </p:nvGraphicFramePr>
        <p:xfrm>
          <a:off x="611560" y="1268760"/>
          <a:ext cx="792088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965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" y="420440"/>
            <a:ext cx="8661400" cy="762000"/>
          </a:xfrm>
        </p:spPr>
        <p:txBody>
          <a:bodyPr>
            <a:noAutofit/>
          </a:bodyPr>
          <a:lstStyle/>
          <a:p>
            <a:r>
              <a:rPr lang="fi-FI" sz="3600" dirty="0" smtClean="0"/>
              <a:t>”</a:t>
            </a:r>
            <a:r>
              <a:rPr lang="fi-FI" dirty="0" smtClean="0"/>
              <a:t>AION LISÄTÄ SÄÄSTÄMISTÄ</a:t>
            </a:r>
            <a:r>
              <a:rPr lang="fi-FI" dirty="0"/>
              <a:t>/</a:t>
            </a:r>
            <a:r>
              <a:rPr lang="fi-FI" dirty="0" smtClean="0"/>
              <a:t> SIJOITTAMISTA  SEURAAVAN 12 KK AIKANA”</a:t>
            </a:r>
            <a:endParaRPr lang="fi-FI" noProof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72" y="1772816"/>
            <a:ext cx="9028771" cy="377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17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3369" y="155679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 smtClean="0"/>
              <a:t>ALLE 35-VUOTIAISTA</a:t>
            </a:r>
            <a:br>
              <a:rPr lang="fi-FI" dirty="0" smtClean="0"/>
            </a:br>
            <a:r>
              <a:rPr lang="fi-FI" sz="6600" dirty="0" smtClean="0"/>
              <a:t> 35 %</a:t>
            </a:r>
            <a:r>
              <a:rPr lang="fi-FI" sz="4800" dirty="0" smtClean="0"/>
              <a:t> </a:t>
            </a:r>
            <a:br>
              <a:rPr lang="fi-FI" sz="4800" dirty="0" smtClean="0"/>
            </a:br>
            <a:r>
              <a:rPr lang="fi-FI" dirty="0" smtClean="0"/>
              <a:t>AIKOO LISÄTÄ</a:t>
            </a:r>
            <a:br>
              <a:rPr lang="fi-FI" dirty="0" smtClean="0"/>
            </a:br>
            <a:r>
              <a:rPr lang="fi-FI" dirty="0" smtClean="0"/>
              <a:t> SÄÄSTÄMISTÄÄN JA </a:t>
            </a:r>
            <a:br>
              <a:rPr lang="fi-FI" dirty="0" smtClean="0"/>
            </a:br>
            <a:r>
              <a:rPr lang="fi-FI" dirty="0" smtClean="0"/>
              <a:t>SIJOITTAMISTAAN.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521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57200" y="163959"/>
            <a:ext cx="8229600" cy="769441"/>
          </a:xfrm>
        </p:spPr>
        <p:txBody>
          <a:bodyPr>
            <a:noAutofit/>
          </a:bodyPr>
          <a:lstStyle/>
          <a:p>
            <a:r>
              <a:rPr lang="fi-FI" dirty="0" smtClean="0"/>
              <a:t>”LISÄÄN</a:t>
            </a:r>
            <a:r>
              <a:rPr lang="fi-FI" dirty="0"/>
              <a:t> SÄÄSTÄMISTÄ/ </a:t>
            </a:r>
            <a:r>
              <a:rPr lang="fi-FI" dirty="0" smtClean="0"/>
              <a:t>SIJOITTAMISTA</a:t>
            </a:r>
            <a:br>
              <a:rPr lang="fi-FI" dirty="0" smtClean="0"/>
            </a:br>
            <a:r>
              <a:rPr lang="fi-FI" dirty="0"/>
              <a:t> VARMASTI TAI </a:t>
            </a:r>
            <a:r>
              <a:rPr lang="fi-FI" dirty="0" smtClean="0"/>
              <a:t>MELKO</a:t>
            </a:r>
            <a:r>
              <a:rPr lang="fi-FI" dirty="0"/>
              <a:t> </a:t>
            </a:r>
            <a:r>
              <a:rPr lang="fi-FI" dirty="0" smtClean="0"/>
              <a:t>VARMASTI.”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5" name="Kaavio 4"/>
          <p:cNvGraphicFramePr/>
          <p:nvPr>
            <p:extLst>
              <p:ext uri="{D42A27DB-BD31-4B8C-83A1-F6EECF244321}">
                <p14:modId xmlns:p14="http://schemas.microsoft.com/office/powerpoint/2010/main" val="1844319604"/>
              </p:ext>
            </p:extLst>
          </p:nvPr>
        </p:nvGraphicFramePr>
        <p:xfrm>
          <a:off x="865312" y="1628800"/>
          <a:ext cx="686442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2968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933056"/>
            <a:ext cx="7772400" cy="1362075"/>
          </a:xfrm>
        </p:spPr>
        <p:txBody>
          <a:bodyPr/>
          <a:lstStyle/>
          <a:p>
            <a:r>
              <a:rPr lang="fi-FI" dirty="0" smtClean="0"/>
              <a:t>OMA RAHANKÄYTTÖ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0701" y="4077072"/>
            <a:ext cx="7772400" cy="1500187"/>
          </a:xfrm>
        </p:spPr>
        <p:txBody>
          <a:bodyPr/>
          <a:lstStyle/>
          <a:p>
            <a:r>
              <a:rPr lang="fi-FI" dirty="0" smtClean="0"/>
              <a:t>”KULUTAN KAIKEN RAHAN MINKÄ SAAN”</a:t>
            </a:r>
          </a:p>
          <a:p>
            <a:r>
              <a:rPr lang="fi-FI" dirty="0" smtClean="0"/>
              <a:t>”RAHAA JÄÄ MYÖS SÄÄSTÖÖN”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9341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46720"/>
            <a:ext cx="8136904" cy="762000"/>
          </a:xfrm>
        </p:spPr>
        <p:txBody>
          <a:bodyPr>
            <a:normAutofit fontScale="90000"/>
          </a:bodyPr>
          <a:lstStyle/>
          <a:p>
            <a:r>
              <a:rPr lang="fi-FI" sz="4000" noProof="0" dirty="0" smtClean="0"/>
              <a:t>	</a:t>
            </a:r>
            <a:r>
              <a:rPr lang="fi-FI" sz="3600" noProof="0" dirty="0" smtClean="0"/>
              <a:t>YLI PUOLELLA JÄÄ RAHAA </a:t>
            </a:r>
            <a:r>
              <a:rPr lang="fi-FI" sz="3600" dirty="0" smtClean="0"/>
              <a:t>SÄÄSTÖÖN</a:t>
            </a:r>
            <a:endParaRPr lang="fi-FI" sz="3600" noProof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701"/>
            <a:ext cx="9143999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02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0120" y="1772816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fi-FI" sz="3200" dirty="0" smtClean="0"/>
              <a:t>sukupuoli ei vaikuta radikaalisti</a:t>
            </a:r>
            <a:br>
              <a:rPr lang="fi-FI" sz="3200" dirty="0" smtClean="0"/>
            </a:br>
            <a:r>
              <a:rPr lang="fi-FI" sz="3200" dirty="0" smtClean="0"/>
              <a:t>siihen,</a:t>
            </a:r>
            <a:br>
              <a:rPr lang="fi-FI" sz="3200" dirty="0" smtClean="0"/>
            </a:br>
            <a:r>
              <a:rPr lang="fi-FI" sz="3200" dirty="0" smtClean="0"/>
              <a:t> </a:t>
            </a:r>
            <a:r>
              <a:rPr lang="fi-FI" dirty="0" smtClean="0"/>
              <a:t>TUHLAAKO KAIKEN </a:t>
            </a:r>
            <a:br>
              <a:rPr lang="fi-FI" dirty="0" smtClean="0"/>
            </a:br>
            <a:r>
              <a:rPr lang="fi-FI" dirty="0" smtClean="0"/>
              <a:t>VAI JÄÄKÖ SÄÄSTÖÖN.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253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7684" y="381000"/>
            <a:ext cx="6629400" cy="762000"/>
          </a:xfrm>
        </p:spPr>
        <p:txBody>
          <a:bodyPr>
            <a:normAutofit/>
          </a:bodyPr>
          <a:lstStyle/>
          <a:p>
            <a:r>
              <a:rPr lang="fi-FI" dirty="0" smtClean="0"/>
              <a:t>”RAHAA JÄÄ MYÖS SÄÄSTÖÖN”</a:t>
            </a:r>
            <a:endParaRPr lang="fi-FI" dirty="0"/>
          </a:p>
        </p:txBody>
      </p:sp>
      <p:graphicFrame>
        <p:nvGraphicFramePr>
          <p:cNvPr id="3" name="Kaavio 2"/>
          <p:cNvGraphicFramePr/>
          <p:nvPr>
            <p:extLst>
              <p:ext uri="{D42A27DB-BD31-4B8C-83A1-F6EECF244321}">
                <p14:modId xmlns:p14="http://schemas.microsoft.com/office/powerpoint/2010/main" val="1478726945"/>
              </p:ext>
            </p:extLst>
          </p:nvPr>
        </p:nvGraphicFramePr>
        <p:xfrm>
          <a:off x="1016000" y="1143000"/>
          <a:ext cx="6781800" cy="486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3481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7400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”KULUTAN KAIKEN RAHAN MITÄ SAAN.”</a:t>
            </a:r>
            <a:endParaRPr lang="fi-FI" dirty="0"/>
          </a:p>
        </p:txBody>
      </p:sp>
      <p:graphicFrame>
        <p:nvGraphicFramePr>
          <p:cNvPr id="3" name="Kaavio 2"/>
          <p:cNvGraphicFramePr/>
          <p:nvPr>
            <p:extLst>
              <p:ext uri="{D42A27DB-BD31-4B8C-83A1-F6EECF244321}">
                <p14:modId xmlns:p14="http://schemas.microsoft.com/office/powerpoint/2010/main" val="405310606"/>
              </p:ext>
            </p:extLst>
          </p:nvPr>
        </p:nvGraphicFramePr>
        <p:xfrm>
          <a:off x="1303536" y="1052736"/>
          <a:ext cx="7012880" cy="491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7088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8875" y="438820"/>
            <a:ext cx="8273195" cy="762000"/>
          </a:xfrm>
        </p:spPr>
        <p:txBody>
          <a:bodyPr>
            <a:normAutofit fontScale="90000"/>
          </a:bodyPr>
          <a:lstStyle/>
          <a:p>
            <a:r>
              <a:rPr lang="fi-FI" sz="3600" dirty="0" smtClean="0"/>
              <a:t>”PALJONKO SAAN SÄÄSTETTYÄ </a:t>
            </a:r>
            <a:br>
              <a:rPr lang="fi-FI" sz="3600" dirty="0" smtClean="0"/>
            </a:br>
            <a:r>
              <a:rPr lang="fi-FI" sz="3600" dirty="0" smtClean="0"/>
              <a:t>KUUKAUDESSA?”</a:t>
            </a:r>
            <a:endParaRPr lang="fi-FI" sz="3600" noProof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028771" cy="377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11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6000" y="473968"/>
            <a:ext cx="7848448" cy="762000"/>
          </a:xfrm>
        </p:spPr>
        <p:txBody>
          <a:bodyPr/>
          <a:lstStyle/>
          <a:p>
            <a:r>
              <a:rPr lang="fi-FI" sz="4000" dirty="0" smtClean="0"/>
              <a:t>SÄÄSTÄMISBAROMETRI 2014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2000" y="1412776"/>
            <a:ext cx="7842448" cy="5958408"/>
          </a:xfrm>
        </p:spPr>
        <p:txBody>
          <a:bodyPr/>
          <a:lstStyle/>
          <a:p>
            <a:pPr marL="0" indent="0" eaLnBrk="1" hangingPunct="1">
              <a:buClr>
                <a:srgbClr val="B0C91D"/>
              </a:buClr>
              <a:buNone/>
            </a:pPr>
            <a:endParaRPr lang="fi-FI" sz="2000" dirty="0">
              <a:latin typeface="+mj-lt"/>
            </a:endParaRPr>
          </a:p>
          <a:p>
            <a:pPr eaLnBrk="1" hangingPunct="1">
              <a:buClr>
                <a:srgbClr val="B0C91D"/>
              </a:buClr>
              <a:buFont typeface="Wingdings" pitchFamily="2" charset="2"/>
              <a:buChar char="§"/>
            </a:pPr>
            <a:r>
              <a:rPr lang="fi-FI" sz="2000" dirty="0" smtClean="0">
                <a:latin typeface="+mj-lt"/>
              </a:rPr>
              <a:t>Vuosittain julkaistava Säästöpankin Säästämisbarometri </a:t>
            </a:r>
            <a:r>
              <a:rPr lang="fi-FI" sz="2000" dirty="0"/>
              <a:t>selvittää suomalaisten suhtautumista säästämiseen, sijoittamiseen ja oman talouden </a:t>
            </a:r>
            <a:r>
              <a:rPr lang="fi-FI" sz="2000" dirty="0" smtClean="0"/>
              <a:t>hallintaan.</a:t>
            </a:r>
          </a:p>
          <a:p>
            <a:pPr eaLnBrk="1" hangingPunct="1">
              <a:buClr>
                <a:srgbClr val="B0C91D"/>
              </a:buClr>
              <a:buFont typeface="Wingdings" pitchFamily="2" charset="2"/>
              <a:buChar char="§"/>
            </a:pPr>
            <a:endParaRPr lang="fi-FI" sz="2000" dirty="0" smtClean="0"/>
          </a:p>
          <a:p>
            <a:pPr eaLnBrk="1" hangingPunct="1">
              <a:buClr>
                <a:srgbClr val="B0C91D"/>
              </a:buClr>
              <a:buFont typeface="Wingdings" pitchFamily="2" charset="2"/>
              <a:buChar char="§"/>
            </a:pPr>
            <a:r>
              <a:rPr lang="fi-FI" sz="2000" dirty="0" smtClean="0"/>
              <a:t> Tutkimus</a:t>
            </a:r>
            <a:r>
              <a:rPr lang="fi-FI" sz="2000" dirty="0" smtClean="0">
                <a:latin typeface="+mj-lt"/>
              </a:rPr>
              <a:t> toteutettiin nyt viidennen kerran ja siinä oli 1475 yli 15-vuotiasta vastaajaa koko Suomen alueelta pois lukien Ahvenanmaa.</a:t>
            </a:r>
          </a:p>
          <a:p>
            <a:pPr eaLnBrk="1" hangingPunct="1">
              <a:buClr>
                <a:srgbClr val="B0C91D"/>
              </a:buClr>
              <a:buFont typeface="Wingdings" pitchFamily="2" charset="2"/>
              <a:buChar char="§"/>
            </a:pPr>
            <a:endParaRPr lang="fi-FI" sz="2000" dirty="0">
              <a:latin typeface="+mj-lt"/>
            </a:endParaRPr>
          </a:p>
          <a:p>
            <a:pPr eaLnBrk="1" hangingPunct="1">
              <a:buClr>
                <a:srgbClr val="B0C91D"/>
              </a:buClr>
              <a:buFont typeface="Wingdings" pitchFamily="2" charset="2"/>
              <a:buChar char="§"/>
            </a:pPr>
            <a:r>
              <a:rPr lang="fi-FI" sz="2000" dirty="0" smtClean="0">
                <a:latin typeface="+mj-lt"/>
              </a:rPr>
              <a:t>Tutkimuksen on toteuttanut tutkimusyritys Value </a:t>
            </a:r>
            <a:r>
              <a:rPr lang="fi-FI" sz="2000" dirty="0" err="1" smtClean="0">
                <a:latin typeface="+mj-lt"/>
              </a:rPr>
              <a:t>Clinic</a:t>
            </a:r>
            <a:r>
              <a:rPr lang="fi-FI" sz="2000" dirty="0" smtClean="0">
                <a:latin typeface="+mj-lt"/>
              </a:rPr>
              <a:t>.</a:t>
            </a:r>
            <a:endParaRPr lang="fi-FI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744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896392"/>
            <a:ext cx="8435279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fi-FI" sz="3600" dirty="0" smtClean="0"/>
              <a:t>NUORET JA NAISET SÄÄSTÄVÄT </a:t>
            </a:r>
            <a:br>
              <a:rPr lang="fi-FI" sz="3600" dirty="0" smtClean="0"/>
            </a:br>
            <a:r>
              <a:rPr lang="fi-FI" sz="3600" dirty="0" smtClean="0"/>
              <a:t>AHKERIMMIN PIENIÄ KUUKAUSISUMMIA, MIEHET JA YLI 60 V. SAAVAT </a:t>
            </a:r>
            <a:br>
              <a:rPr lang="fi-FI" sz="3600" dirty="0" smtClean="0"/>
            </a:br>
            <a:r>
              <a:rPr lang="fi-FI" sz="3600" dirty="0" smtClean="0"/>
              <a:t>SUKANVARTEEN ENITEN.</a:t>
            </a:r>
            <a:br>
              <a:rPr lang="fi-FI" sz="3600" dirty="0" smtClean="0"/>
            </a:br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3600" dirty="0" smtClean="0"/>
              <a:t>TOSIN VAJAA KOLMANNES ON </a:t>
            </a:r>
            <a:br>
              <a:rPr lang="fi-FI" sz="3600" dirty="0" smtClean="0"/>
            </a:br>
            <a:r>
              <a:rPr lang="fi-FI" sz="3600" dirty="0" smtClean="0"/>
              <a:t>SANONUT JO NELJÄN VUODEN AJAN, </a:t>
            </a:r>
            <a:br>
              <a:rPr lang="fi-FI" sz="3600" dirty="0" smtClean="0"/>
            </a:br>
            <a:r>
              <a:rPr lang="fi-FI" sz="3600" dirty="0" smtClean="0"/>
              <a:t>ETTEI SÄÄSTÄ LAINKAAN.</a:t>
            </a:r>
            <a:br>
              <a:rPr lang="fi-FI" sz="3600" dirty="0" smtClean="0"/>
            </a:br>
            <a:r>
              <a:rPr lang="fi-FI" sz="3600" dirty="0" smtClean="0"/>
              <a:t>  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402105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482408" cy="762000"/>
          </a:xfrm>
        </p:spPr>
        <p:txBody>
          <a:bodyPr/>
          <a:lstStyle/>
          <a:p>
            <a:r>
              <a:rPr lang="fi-FI" dirty="0" smtClean="0"/>
              <a:t>KUUKAUSISÄÄSTÖT, MIEHET VS. NAISET</a:t>
            </a:r>
            <a:endParaRPr lang="fi-FI" dirty="0"/>
          </a:p>
        </p:txBody>
      </p:sp>
      <p:graphicFrame>
        <p:nvGraphicFramePr>
          <p:cNvPr id="3" name="Kaavio 2"/>
          <p:cNvGraphicFramePr/>
          <p:nvPr>
            <p:extLst>
              <p:ext uri="{D42A27DB-BD31-4B8C-83A1-F6EECF244321}">
                <p14:modId xmlns:p14="http://schemas.microsoft.com/office/powerpoint/2010/main" val="2874298852"/>
              </p:ext>
            </p:extLst>
          </p:nvPr>
        </p:nvGraphicFramePr>
        <p:xfrm>
          <a:off x="251520" y="980728"/>
          <a:ext cx="889248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8151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2000" y="476672"/>
            <a:ext cx="6629400" cy="762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”SÄÄSTÄN KUUKAUDESSA MAX 100 €”</a:t>
            </a:r>
            <a:endParaRPr lang="fi-FI" dirty="0"/>
          </a:p>
        </p:txBody>
      </p:sp>
      <p:graphicFrame>
        <p:nvGraphicFramePr>
          <p:cNvPr id="3" name="Kaavio 2"/>
          <p:cNvGraphicFramePr/>
          <p:nvPr>
            <p:extLst>
              <p:ext uri="{D42A27DB-BD31-4B8C-83A1-F6EECF244321}">
                <p14:modId xmlns:p14="http://schemas.microsoft.com/office/powerpoint/2010/main" val="2680578871"/>
              </p:ext>
            </p:extLst>
          </p:nvPr>
        </p:nvGraphicFramePr>
        <p:xfrm>
          <a:off x="914400" y="1052736"/>
          <a:ext cx="6897960" cy="4992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4338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338392" cy="762000"/>
          </a:xfrm>
        </p:spPr>
        <p:txBody>
          <a:bodyPr/>
          <a:lstStyle/>
          <a:p>
            <a:r>
              <a:rPr lang="fi-FI" dirty="0" smtClean="0"/>
              <a:t>”SÄÄSTÄN KUUKAUDESSA YLI 400€.” </a:t>
            </a:r>
            <a:endParaRPr lang="fi-FI" dirty="0"/>
          </a:p>
        </p:txBody>
      </p:sp>
      <p:graphicFrame>
        <p:nvGraphicFramePr>
          <p:cNvPr id="3" name="Kaavio 2"/>
          <p:cNvGraphicFramePr/>
          <p:nvPr>
            <p:extLst>
              <p:ext uri="{D42A27DB-BD31-4B8C-83A1-F6EECF244321}">
                <p14:modId xmlns:p14="http://schemas.microsoft.com/office/powerpoint/2010/main" val="1618601555"/>
              </p:ext>
            </p:extLst>
          </p:nvPr>
        </p:nvGraphicFramePr>
        <p:xfrm>
          <a:off x="467544" y="1143000"/>
          <a:ext cx="828092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9853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9068" y="532854"/>
            <a:ext cx="8047731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fi-FI" sz="3600" dirty="0" smtClean="0"/>
              <a:t>MIKSI EN SÄÄSTÄ, KOOTUT SYYT.</a:t>
            </a:r>
            <a:br>
              <a:rPr lang="fi-FI" sz="3600" dirty="0" smtClean="0"/>
            </a:br>
            <a:r>
              <a:rPr lang="fi-FI" sz="3600" dirty="0" smtClean="0"/>
              <a:t> TOP 3:</a:t>
            </a:r>
            <a:br>
              <a:rPr lang="fi-FI" sz="3600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PIENET TULOT (57%)</a:t>
            </a:r>
            <a:br>
              <a:rPr lang="fi-FI" dirty="0" smtClean="0"/>
            </a:br>
            <a:r>
              <a:rPr lang="fi-FI" dirty="0" smtClean="0"/>
              <a:t>TARVITSEN KAIKKI RAHAT </a:t>
            </a:r>
            <a:br>
              <a:rPr lang="fi-FI" dirty="0" smtClean="0"/>
            </a:br>
            <a:r>
              <a:rPr lang="fi-FI" dirty="0" smtClean="0"/>
              <a:t>KÄYTTÖÖN</a:t>
            </a:r>
            <a:r>
              <a:rPr lang="fi-FI" dirty="0"/>
              <a:t> </a:t>
            </a:r>
            <a:r>
              <a:rPr lang="fi-FI" dirty="0" smtClean="0"/>
              <a:t>(42%)</a:t>
            </a:r>
            <a:br>
              <a:rPr lang="fi-FI" dirty="0" smtClean="0"/>
            </a:br>
            <a:r>
              <a:rPr lang="fi-FI" dirty="0" smtClean="0"/>
              <a:t> SUURET KULUT, TYÖTTÖMYYS, </a:t>
            </a:r>
            <a:br>
              <a:rPr lang="fi-FI" dirty="0" smtClean="0"/>
            </a:br>
            <a:r>
              <a:rPr lang="fi-FI" dirty="0" smtClean="0"/>
              <a:t>TAL. EPÄVARMUUS (20-21%)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058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7272" y="527720"/>
            <a:ext cx="8388424" cy="762000"/>
          </a:xfrm>
        </p:spPr>
        <p:txBody>
          <a:bodyPr>
            <a:noAutofit/>
          </a:bodyPr>
          <a:lstStyle/>
          <a:p>
            <a:r>
              <a:rPr lang="fi-FI" sz="3200" dirty="0" smtClean="0"/>
              <a:t>”</a:t>
            </a:r>
            <a:r>
              <a:rPr lang="fi-FI" dirty="0" smtClean="0"/>
              <a:t>MITKÄ OVAT SUURIMMAT ESTEESI SÄÄSTÄMISEN/SIJOITTAMISEN ALOITTAMISELLE/LISÄÄMISELLE?” </a:t>
            </a:r>
            <a:br>
              <a:rPr lang="fi-FI" dirty="0" smtClean="0"/>
            </a:br>
            <a:endParaRPr lang="fi-FI" noProof="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3"/>
            <a:ext cx="8820472" cy="432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10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9068" y="532854"/>
            <a:ext cx="8047731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fi-FI" sz="3600" dirty="0" smtClean="0"/>
              <a:t>TUNNETUIMMAT JA KIINNOSTAVIMMAT</a:t>
            </a:r>
            <a:br>
              <a:rPr lang="fi-FI" sz="3600" dirty="0" smtClean="0"/>
            </a:br>
            <a:r>
              <a:rPr lang="fi-FI" sz="3600" dirty="0" smtClean="0"/>
              <a:t> SÄÄSTÄMISMUODOT.</a:t>
            </a:r>
            <a:br>
              <a:rPr lang="fi-FI" sz="3600" dirty="0" smtClean="0"/>
            </a:br>
            <a:r>
              <a:rPr lang="fi-FI" sz="4400" dirty="0" smtClean="0"/>
              <a:t> TOP 3:</a:t>
            </a:r>
            <a:br>
              <a:rPr lang="fi-FI" sz="4400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SÄÄSTÖTILI (91%)</a:t>
            </a:r>
            <a:br>
              <a:rPr lang="fi-FI" dirty="0" smtClean="0"/>
            </a:br>
            <a:r>
              <a:rPr lang="fi-FI" dirty="0" smtClean="0"/>
              <a:t>OMISTUSASUNTO</a:t>
            </a:r>
            <a:r>
              <a:rPr lang="fi-FI" dirty="0"/>
              <a:t> </a:t>
            </a:r>
            <a:r>
              <a:rPr lang="fi-FI" dirty="0" smtClean="0"/>
              <a:t>(81%)</a:t>
            </a:r>
            <a:br>
              <a:rPr lang="fi-FI" dirty="0" smtClean="0"/>
            </a:br>
            <a:r>
              <a:rPr lang="fi-FI" dirty="0" smtClean="0"/>
              <a:t> </a:t>
            </a:r>
            <a:r>
              <a:rPr lang="fi-FI" dirty="0"/>
              <a:t> </a:t>
            </a:r>
            <a:r>
              <a:rPr lang="fi-FI" dirty="0" smtClean="0"/>
              <a:t>MÄÄRÄAIKAISTALLETUS (79%)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512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611684"/>
            <a:ext cx="8522220" cy="1050032"/>
          </a:xfrm>
        </p:spPr>
        <p:txBody>
          <a:bodyPr>
            <a:normAutofit fontScale="90000"/>
          </a:bodyPr>
          <a:lstStyle/>
          <a:p>
            <a:r>
              <a:rPr lang="fi-FI" sz="3100" dirty="0" smtClean="0"/>
              <a:t>”SÄÄSTÄMIS- JA SIJOITUSMUOTOJEN TUNNETTUUS</a:t>
            </a:r>
            <a:r>
              <a:rPr lang="fi-FI" sz="3600" dirty="0" smtClean="0"/>
              <a:t>”</a:t>
            </a:r>
            <a:r>
              <a:rPr lang="fi-FI" sz="1050" dirty="0" smtClean="0"/>
              <a:t/>
            </a:r>
            <a:br>
              <a:rPr lang="fi-FI" sz="1050" dirty="0" smtClean="0"/>
            </a:br>
            <a:endParaRPr lang="fi-FI" sz="1050" noProof="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67396"/>
            <a:ext cx="8784976" cy="386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42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2200" y="476672"/>
            <a:ext cx="8568952" cy="762000"/>
          </a:xfrm>
        </p:spPr>
        <p:txBody>
          <a:bodyPr>
            <a:noAutofit/>
          </a:bodyPr>
          <a:lstStyle/>
          <a:p>
            <a:r>
              <a:rPr lang="fi-FI" dirty="0" smtClean="0"/>
              <a:t>”SÄÄSTÄMIS- JA SIJOITUSMUOTOJEN KIINNOSTAVUUS”</a:t>
            </a:r>
            <a:br>
              <a:rPr lang="fi-FI" dirty="0" smtClean="0"/>
            </a:br>
            <a:r>
              <a:rPr lang="fi-FI" sz="3600" dirty="0" smtClean="0"/>
              <a:t> </a:t>
            </a:r>
            <a:r>
              <a:rPr lang="fi-FI" sz="3600" dirty="0"/>
              <a:t/>
            </a:r>
            <a:br>
              <a:rPr lang="fi-FI" sz="3600" dirty="0"/>
            </a:br>
            <a:endParaRPr lang="fi-FI" sz="3600" noProof="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36" y="1700808"/>
            <a:ext cx="8784976" cy="386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68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9069" y="158219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 smtClean="0"/>
              <a:t>SÄÄSTÄMISEN TOP 3:</a:t>
            </a:r>
            <a:br>
              <a:rPr lang="fi-FI" dirty="0" smtClean="0"/>
            </a:br>
            <a:r>
              <a:rPr lang="fi-FI" sz="4800" dirty="0" smtClean="0"/>
              <a:t/>
            </a:r>
            <a:br>
              <a:rPr lang="fi-FI" sz="4800" dirty="0" smtClean="0"/>
            </a:br>
            <a:r>
              <a:rPr lang="fi-FI" sz="4800" dirty="0" smtClean="0"/>
              <a:t>SÄÄSTÖTILI</a:t>
            </a:r>
            <a:br>
              <a:rPr lang="fi-FI" sz="4800" dirty="0" smtClean="0"/>
            </a:br>
            <a:r>
              <a:rPr lang="fi-FI" sz="4800" dirty="0" smtClean="0"/>
              <a:t>OMISTUSASUNTO</a:t>
            </a:r>
            <a:br>
              <a:rPr lang="fi-FI" sz="4800" dirty="0" smtClean="0"/>
            </a:br>
            <a:r>
              <a:rPr lang="fi-FI" sz="4800" dirty="0"/>
              <a:t> </a:t>
            </a:r>
            <a:r>
              <a:rPr lang="fi-FI" sz="4800" dirty="0" smtClean="0"/>
              <a:t>    RAHASTOSÄÄSTÄMINEN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335733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784" y="2525861"/>
            <a:ext cx="7772400" cy="1362075"/>
          </a:xfrm>
        </p:spPr>
        <p:txBody>
          <a:bodyPr/>
          <a:lstStyle/>
          <a:p>
            <a:r>
              <a:rPr lang="fi-FI" dirty="0" smtClean="0"/>
              <a:t>Oma talous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0784" y="4077072"/>
            <a:ext cx="8075240" cy="1500187"/>
          </a:xfrm>
        </p:spPr>
        <p:txBody>
          <a:bodyPr/>
          <a:lstStyle/>
          <a:p>
            <a:pPr marL="285750" indent="-285750">
              <a:buFont typeface="Wingdings" charset="2"/>
              <a:buChar char="Ø"/>
            </a:pPr>
            <a:r>
              <a:rPr lang="fi-FI" sz="1800" dirty="0" smtClean="0"/>
              <a:t>MITEN USKOT TALOUTESI KEHITTYVÄN SEURAAVAN 12 KK AIKANA?</a:t>
            </a:r>
          </a:p>
          <a:p>
            <a:pPr marL="285750" indent="-285750">
              <a:buFont typeface="Wingdings" charset="2"/>
              <a:buChar char="Ø"/>
            </a:pPr>
            <a:r>
              <a:rPr lang="fi-FI" sz="1800" dirty="0" smtClean="0"/>
              <a:t>KUINKA PITKÄLLÄ AIKAVÄLILLÄ SUUNNITTELET OMAA TALOUTTASI JA RAHA-ASIOITASI?</a:t>
            </a:r>
          </a:p>
          <a:p>
            <a:pPr marL="285750" indent="-285750">
              <a:buFont typeface="Wingdings" charset="2"/>
              <a:buChar char="Ø"/>
            </a:pPr>
            <a:r>
              <a:rPr lang="fi-FI" sz="1800" dirty="0"/>
              <a:t>AIOTKO LISÄTÄ SÄÄSTÄMISTÄ/SIJOITTAMISTA SEUR. 12 KK </a:t>
            </a:r>
            <a:r>
              <a:rPr lang="fi-FI" sz="1800" dirty="0" smtClean="0"/>
              <a:t>AIKANA?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8981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820472" cy="762000"/>
          </a:xfrm>
        </p:spPr>
        <p:txBody>
          <a:bodyPr>
            <a:noAutofit/>
          </a:bodyPr>
          <a:lstStyle/>
          <a:p>
            <a:r>
              <a:rPr lang="fi-FI" sz="2400" dirty="0" smtClean="0"/>
              <a:t>”MITKÄ SEURAAVISTA SÄÄSTÄMIS- JA SIJOITUSMUODOISTA SINULLA ON KÄYTÖSSÄ TÄLLÄ HETKELLÄ? </a:t>
            </a:r>
            <a:r>
              <a:rPr lang="fi-FI" sz="1800" dirty="0" smtClean="0"/>
              <a:t>VOIT VALITA USEAMMAN VAIHTOEHDON.</a:t>
            </a:r>
            <a:br>
              <a:rPr lang="fi-FI" sz="1800" dirty="0" smtClean="0"/>
            </a:br>
            <a:r>
              <a:rPr lang="fi-FI" sz="1800" dirty="0" smtClean="0"/>
              <a:t>”</a:t>
            </a:r>
            <a:endParaRPr lang="fi-FI" sz="1800" noProof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773"/>
            <a:ext cx="8964488" cy="441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68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2090663"/>
          </a:xfrm>
        </p:spPr>
        <p:txBody>
          <a:bodyPr/>
          <a:lstStyle/>
          <a:p>
            <a:pPr algn="ctr"/>
            <a:r>
              <a:rPr lang="fi-FI" sz="4000" dirty="0" smtClean="0"/>
              <a:t>MIEHET </a:t>
            </a:r>
            <a:br>
              <a:rPr lang="fi-FI" sz="4000" dirty="0" smtClean="0"/>
            </a:br>
            <a:r>
              <a:rPr lang="fi-FI" dirty="0" smtClean="0"/>
              <a:t>OVAT HUOMATTAVASTI </a:t>
            </a:r>
            <a:br>
              <a:rPr lang="fi-FI" dirty="0" smtClean="0"/>
            </a:br>
            <a:r>
              <a:rPr lang="fi-FI" sz="4000" dirty="0" smtClean="0"/>
              <a:t>NAISIA AKTIIVISEMPIA</a:t>
            </a:r>
            <a:r>
              <a:rPr lang="fi-FI" dirty="0"/>
              <a:t> 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RAHASTO- JA OSAKESIJOITTAJIA </a:t>
            </a:r>
            <a:br>
              <a:rPr lang="fi-FI" dirty="0" smtClean="0"/>
            </a:br>
            <a:r>
              <a:rPr lang="fi-FI" dirty="0" smtClean="0"/>
              <a:t>NUORESTA ALKAEN.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362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2000" y="476672"/>
            <a:ext cx="6629400" cy="762000"/>
          </a:xfrm>
        </p:spPr>
        <p:txBody>
          <a:bodyPr/>
          <a:lstStyle/>
          <a:p>
            <a:r>
              <a:rPr lang="fi-FI" dirty="0" smtClean="0"/>
              <a:t>”MINULLA ON RAHASTOJA”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265605"/>
              </p:ext>
            </p:extLst>
          </p:nvPr>
        </p:nvGraphicFramePr>
        <p:xfrm>
          <a:off x="762000" y="1238672"/>
          <a:ext cx="7914456" cy="4476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8681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9592" y="506760"/>
            <a:ext cx="6629400" cy="762000"/>
          </a:xfrm>
        </p:spPr>
        <p:txBody>
          <a:bodyPr/>
          <a:lstStyle/>
          <a:p>
            <a:r>
              <a:rPr lang="fi-FI" dirty="0" smtClean="0"/>
              <a:t>”MINULLA ON OSAKKEITA”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735394"/>
              </p:ext>
            </p:extLst>
          </p:nvPr>
        </p:nvGraphicFramePr>
        <p:xfrm>
          <a:off x="762000" y="1268760"/>
          <a:ext cx="7626424" cy="444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5861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6629400" cy="762000"/>
          </a:xfrm>
        </p:spPr>
        <p:txBody>
          <a:bodyPr/>
          <a:lstStyle/>
          <a:p>
            <a:r>
              <a:rPr lang="fi-FI" dirty="0" smtClean="0"/>
              <a:t>”MINULLA ON OMISTUSASUNTO”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917268"/>
              </p:ext>
            </p:extLst>
          </p:nvPr>
        </p:nvGraphicFramePr>
        <p:xfrm>
          <a:off x="683568" y="1166664"/>
          <a:ext cx="7776864" cy="4494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91955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9068" y="532854"/>
            <a:ext cx="8047731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fi-FI" sz="3100" dirty="0" smtClean="0"/>
              <a:t> SÄÄSTÄMIS/SIJOITUSKOHTEEN </a:t>
            </a:r>
            <a:br>
              <a:rPr lang="fi-FI" sz="3100" dirty="0" smtClean="0"/>
            </a:br>
            <a:r>
              <a:rPr lang="fi-FI" sz="3100" dirty="0" smtClean="0"/>
              <a:t>VALINTAPERUSTEET.</a:t>
            </a:r>
            <a:br>
              <a:rPr lang="fi-FI" sz="3100" dirty="0" smtClean="0"/>
            </a:br>
            <a:r>
              <a:rPr lang="fi-FI" sz="3100" dirty="0" smtClean="0"/>
              <a:t> TOP 5:</a:t>
            </a:r>
            <a:br>
              <a:rPr lang="fi-FI" sz="3100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1.TURVALLISUUS </a:t>
            </a:r>
            <a:br>
              <a:rPr lang="fi-FI" dirty="0" smtClean="0"/>
            </a:br>
            <a:r>
              <a:rPr lang="fi-FI" dirty="0" smtClean="0"/>
              <a:t>2. TUOTTO</a:t>
            </a:r>
            <a:r>
              <a:rPr lang="fi-FI" dirty="0"/>
              <a:t> </a:t>
            </a:r>
            <a:r>
              <a:rPr lang="fi-FI" dirty="0" smtClean="0"/>
              <a:t> </a:t>
            </a:r>
            <a:br>
              <a:rPr lang="fi-FI" dirty="0" smtClean="0"/>
            </a:br>
            <a:r>
              <a:rPr lang="fi-FI" dirty="0" smtClean="0"/>
              <a:t>3.RISKITTÖMYYS </a:t>
            </a:r>
            <a:br>
              <a:rPr lang="fi-FI" dirty="0" smtClean="0"/>
            </a:br>
            <a:r>
              <a:rPr lang="fi-FI" dirty="0" smtClean="0"/>
              <a:t>4. RAHAKSI MUUTTAMISEN</a:t>
            </a:r>
            <a:br>
              <a:rPr lang="fi-FI" dirty="0" smtClean="0"/>
            </a:br>
            <a:r>
              <a:rPr lang="fi-FI" dirty="0" smtClean="0"/>
              <a:t> HELPPOUS</a:t>
            </a:r>
            <a:br>
              <a:rPr lang="fi-FI" dirty="0" smtClean="0"/>
            </a:br>
            <a:r>
              <a:rPr lang="fi-FI" dirty="0" smtClean="0"/>
              <a:t>5. VAIVATTOMUUS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608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8072" y="332904"/>
            <a:ext cx="8388424" cy="1050032"/>
          </a:xfrm>
        </p:spPr>
        <p:txBody>
          <a:bodyPr>
            <a:noAutofit/>
          </a:bodyPr>
          <a:lstStyle/>
          <a:p>
            <a:r>
              <a:rPr lang="fi-FI" sz="3200" dirty="0" smtClean="0"/>
              <a:t>SÄÄSTÄMIS- JA SIJOITUSKOHTEEN VALINTAAN VAIKUTTAVAT TEKIJÄT</a:t>
            </a:r>
            <a:br>
              <a:rPr lang="fi-FI" sz="3200" dirty="0" smtClean="0"/>
            </a:br>
            <a:r>
              <a:rPr lang="fi-FI" sz="3200" dirty="0" smtClean="0"/>
              <a:t/>
            </a:r>
            <a:br>
              <a:rPr lang="fi-FI" sz="3200" dirty="0" smtClean="0"/>
            </a:br>
            <a:endParaRPr lang="fi-FI" sz="3200" noProof="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72" y="1484784"/>
            <a:ext cx="9112668" cy="400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06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527720"/>
            <a:ext cx="7416824" cy="762000"/>
          </a:xfrm>
        </p:spPr>
        <p:txBody>
          <a:bodyPr>
            <a:normAutofit fontScale="90000"/>
          </a:bodyPr>
          <a:lstStyle/>
          <a:p>
            <a:r>
              <a:rPr lang="fi-FI" sz="3100" dirty="0" smtClean="0"/>
              <a:t>RAHASTON VALINTAPERUSTEET</a:t>
            </a:r>
            <a:br>
              <a:rPr lang="fi-FI" sz="3100" dirty="0" smtClean="0"/>
            </a:br>
            <a:endParaRPr lang="fi-FI" sz="3100" noProof="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4244"/>
            <a:ext cx="9036496" cy="397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10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2060847"/>
            <a:ext cx="7772400" cy="1470025"/>
          </a:xfrm>
        </p:spPr>
        <p:txBody>
          <a:bodyPr/>
          <a:lstStyle/>
          <a:p>
            <a:pPr algn="ctr"/>
            <a:r>
              <a:rPr lang="fi-FI" dirty="0" smtClean="0"/>
              <a:t>NAISET OVAT SÄÄSTÖ- TAI SIJOITUSKOHTEEN </a:t>
            </a:r>
            <a:br>
              <a:rPr lang="fi-FI" dirty="0" smtClean="0"/>
            </a:br>
            <a:r>
              <a:rPr lang="fi-FI" dirty="0" smtClean="0"/>
              <a:t>VALITSIJOINA </a:t>
            </a:r>
            <a:br>
              <a:rPr lang="fi-FI" dirty="0" smtClean="0"/>
            </a:br>
            <a:r>
              <a:rPr lang="fi-FI" sz="4000" dirty="0" smtClean="0"/>
              <a:t>VAATIVAMPIA KUIN MIEHET.</a:t>
            </a:r>
            <a:br>
              <a:rPr lang="fi-FI" sz="4000" dirty="0" smtClean="0"/>
            </a:br>
            <a:r>
              <a:rPr lang="fi-FI" sz="3600" dirty="0" smtClean="0"/>
              <a:t> </a:t>
            </a:r>
            <a:br>
              <a:rPr lang="fi-FI" sz="3600" dirty="0" smtClean="0"/>
            </a:br>
            <a:r>
              <a:rPr lang="fi-FI" dirty="0" smtClean="0"/>
              <a:t>HE HALUAVAT HYVÄN TUOTON, 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MUTTA MYÖS PALJON MUUTA.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06180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0" y="1124744"/>
            <a:ext cx="8784976" cy="4248472"/>
          </a:xfrm>
        </p:spPr>
        <p:txBody>
          <a:bodyPr/>
          <a:lstStyle/>
          <a:p>
            <a:pPr marL="185715" indent="-185715" algn="ctr"/>
            <a:r>
              <a:rPr lang="fi-FI" sz="2000" dirty="0" smtClean="0"/>
              <a:t>  </a:t>
            </a:r>
            <a:br>
              <a:rPr lang="fi-FI" sz="2000" dirty="0" smtClean="0"/>
            </a:br>
            <a:r>
              <a:rPr lang="fi-FI" sz="2000" dirty="0" smtClean="0"/>
              <a:t>NAISEN SÄÄSTÖ- JA SIJOITUSKOHTEEN VALINNASSA </a:t>
            </a:r>
            <a:br>
              <a:rPr lang="fi-FI" sz="2000" dirty="0" smtClean="0"/>
            </a:br>
            <a:r>
              <a:rPr lang="fi-FI" sz="2000" dirty="0" smtClean="0"/>
              <a:t>KOROSTUU MIEHIÄ ENEMMÄN </a:t>
            </a:r>
            <a:br>
              <a:rPr lang="fi-FI" sz="2000" dirty="0" smtClean="0"/>
            </a:br>
            <a:r>
              <a:rPr lang="fi-FI" dirty="0" smtClean="0"/>
              <a:t>TURVALLISUUS (88 % VS. 78 %), </a:t>
            </a:r>
            <a:br>
              <a:rPr lang="fi-FI" dirty="0" smtClean="0"/>
            </a:br>
            <a:r>
              <a:rPr lang="fi-FI" dirty="0" smtClean="0"/>
              <a:t>RISKITTÖMYYS (81 % VS. 63 %), VAIVATTOMUUS (79 % VS. 68 %) VASTUULLISUUS (58 % VS. 35 %) EKOLOGISUUS (49 % VS. 31 %). 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sz="1600" dirty="0" smtClean="0"/>
              <a:t>MITÄ VANHEMPI NAINEN, SITÄ TODENNÄKÖISEMMIN HÄN </a:t>
            </a:r>
            <a:br>
              <a:rPr lang="fi-FI" sz="1600" dirty="0" smtClean="0"/>
            </a:br>
            <a:r>
              <a:rPr lang="fi-FI" sz="1600" dirty="0" smtClean="0"/>
              <a:t>HALAJAA SIJOITUSKOHTEELTAAN TURVALLISUUTTA, RISKITTÖMYYTTÄ, EETTISYYTTÄ JA EKOLOGISUUTTA. </a:t>
            </a:r>
            <a:br>
              <a:rPr lang="fi-FI" sz="1600" dirty="0" smtClean="0"/>
            </a:br>
            <a:r>
              <a:rPr lang="fi-FI" sz="1600" dirty="0"/>
              <a:t/>
            </a:r>
            <a:br>
              <a:rPr lang="fi-FI" sz="1600" dirty="0"/>
            </a:b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4165052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5" y="404664"/>
            <a:ext cx="8633235" cy="762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”</a:t>
            </a:r>
            <a:r>
              <a:rPr lang="fi-FI" sz="3200" dirty="0" smtClean="0"/>
              <a:t>MITEN</a:t>
            </a:r>
            <a:r>
              <a:rPr lang="fi-FI" sz="3200" dirty="0"/>
              <a:t> USKOT TALOUTESI KEHITTYVÄN </a:t>
            </a:r>
            <a:br>
              <a:rPr lang="fi-FI" sz="3200" dirty="0"/>
            </a:br>
            <a:r>
              <a:rPr lang="fi-FI" sz="3200" dirty="0"/>
              <a:t>SEURAAVAN 12 KK AIKANA</a:t>
            </a:r>
            <a:r>
              <a:rPr lang="fi-FI" sz="3200" dirty="0" smtClean="0"/>
              <a:t>?”</a:t>
            </a:r>
            <a:endParaRPr lang="fi-FI" sz="3200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567532" y="1166664"/>
            <a:ext cx="8576467" cy="13982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l"/>
            <a:endParaRPr lang="fi-FI" sz="1400" b="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54188"/>
            <a:ext cx="9028771" cy="377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61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00132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fi-FI" sz="3100" dirty="0" smtClean="0"/>
              <a:t>VALTAOSA SUOMALAISTA KOKEE </a:t>
            </a:r>
            <a:br>
              <a:rPr lang="fi-FI" sz="3100" dirty="0" smtClean="0"/>
            </a:br>
            <a:r>
              <a:rPr lang="fi-FI" sz="3100" dirty="0" smtClean="0"/>
              <a:t>TIETÄVÄNSÄ HYVIN </a:t>
            </a:r>
            <a:br>
              <a:rPr lang="fi-FI" sz="3100" dirty="0" smtClean="0"/>
            </a:br>
            <a:r>
              <a:rPr lang="fi-FI" sz="3100" dirty="0" smtClean="0"/>
              <a:t>TALOUDEN PERUSASIAT. </a:t>
            </a:r>
            <a:br>
              <a:rPr lang="fi-FI" sz="3100" dirty="0" smtClean="0"/>
            </a:br>
            <a:r>
              <a:rPr lang="fi-FI" sz="3100" dirty="0"/>
              <a:t/>
            </a:r>
            <a:br>
              <a:rPr lang="fi-FI" sz="3100" dirty="0"/>
            </a:br>
            <a:r>
              <a:rPr lang="fi-FI" dirty="0" smtClean="0"/>
              <a:t>NAISIA </a:t>
            </a:r>
            <a:br>
              <a:rPr lang="fi-FI" dirty="0" smtClean="0"/>
            </a:br>
            <a:r>
              <a:rPr lang="fi-FI" sz="3100" dirty="0" smtClean="0"/>
              <a:t>TALOUSASIAT KIINNOSTAVAT </a:t>
            </a:r>
            <a:br>
              <a:rPr lang="fi-FI" sz="3100" dirty="0" smtClean="0"/>
            </a:br>
            <a:r>
              <a:rPr lang="fi-FI" sz="3100" dirty="0" smtClean="0"/>
              <a:t>VÄHEMMÄN KUIN SAMAN </a:t>
            </a:r>
            <a:br>
              <a:rPr lang="fi-FI" sz="3100" dirty="0" smtClean="0"/>
            </a:br>
            <a:r>
              <a:rPr lang="fi-FI" sz="3100" dirty="0" smtClean="0"/>
              <a:t>IKÄLUOKAN</a:t>
            </a:r>
            <a:r>
              <a:rPr lang="fi-FI" dirty="0" smtClean="0"/>
              <a:t> </a:t>
            </a:r>
            <a:br>
              <a:rPr lang="fi-FI" dirty="0" smtClean="0"/>
            </a:br>
            <a:r>
              <a:rPr lang="fi-FI" dirty="0" smtClean="0"/>
              <a:t>MIEHIÄ</a:t>
            </a:r>
            <a:r>
              <a:rPr lang="fi-FI" sz="3600" dirty="0" smtClean="0"/>
              <a:t>. </a:t>
            </a:r>
            <a:r>
              <a:rPr lang="fi-FI" sz="4400" dirty="0" smtClean="0"/>
              <a:t> </a:t>
            </a:r>
            <a:br>
              <a:rPr lang="fi-FI" sz="4400" dirty="0" smtClean="0"/>
            </a:br>
            <a:r>
              <a:rPr lang="fi-FI" sz="4400" dirty="0"/>
              <a:t/>
            </a:r>
            <a:br>
              <a:rPr lang="fi-FI" sz="4400" dirty="0"/>
            </a:b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366647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6668" y="476672"/>
            <a:ext cx="8200132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fi-FI" sz="3600" dirty="0" smtClean="0"/>
              <a:t> </a:t>
            </a:r>
            <a:r>
              <a:rPr lang="fi-FI" sz="4400" dirty="0" smtClean="0"/>
              <a:t> </a:t>
            </a:r>
            <a:br>
              <a:rPr lang="fi-FI" sz="4400" dirty="0" smtClean="0"/>
            </a:br>
            <a:r>
              <a:rPr lang="fi-FI" sz="4400" dirty="0"/>
              <a:t/>
            </a:r>
            <a:br>
              <a:rPr lang="fi-FI" sz="4400" dirty="0"/>
            </a:br>
            <a:r>
              <a:rPr lang="fi-FI" sz="4400" dirty="0" smtClean="0"/>
              <a:t>POIKKEUS: </a:t>
            </a:r>
            <a:br>
              <a:rPr lang="fi-FI" sz="4400" dirty="0" smtClean="0"/>
            </a:br>
            <a:r>
              <a:rPr lang="fi-FI" sz="4400" dirty="0" smtClean="0"/>
              <a:t>YLI 49</a:t>
            </a:r>
            <a:r>
              <a:rPr lang="fi-FI" sz="4400" dirty="0"/>
              <a:t>-</a:t>
            </a:r>
            <a:r>
              <a:rPr lang="fi-FI" sz="4400" dirty="0" smtClean="0"/>
              <a:t>VUOTIAAT NAISET </a:t>
            </a:r>
            <a:br>
              <a:rPr lang="fi-FI" sz="4400" dirty="0" smtClean="0"/>
            </a:br>
            <a:r>
              <a:rPr lang="fi-FI" sz="3600" dirty="0" smtClean="0"/>
              <a:t>KIILAAVAT KIINNOSTUKSESSA &amp; </a:t>
            </a:r>
            <a:br>
              <a:rPr lang="fi-FI" sz="3600" dirty="0" smtClean="0"/>
            </a:br>
            <a:r>
              <a:rPr lang="fi-FI" sz="3600" dirty="0" smtClean="0"/>
              <a:t>TIEDOSSA MIESTEN OHI</a:t>
            </a:r>
            <a:r>
              <a:rPr lang="fi-FI" sz="4400" dirty="0" smtClean="0"/>
              <a:t>. 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41435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81000"/>
            <a:ext cx="8352928" cy="762000"/>
          </a:xfrm>
        </p:spPr>
        <p:txBody>
          <a:bodyPr/>
          <a:lstStyle/>
          <a:p>
            <a:r>
              <a:rPr lang="fi-FI" dirty="0" smtClean="0"/>
              <a:t>”HALLITSEN HYVIN TALOUDEN PERUSASIAT”</a:t>
            </a:r>
            <a:endParaRPr lang="fi-FI" dirty="0"/>
          </a:p>
        </p:txBody>
      </p:sp>
      <p:graphicFrame>
        <p:nvGraphicFramePr>
          <p:cNvPr id="3" name="Kaavio 2"/>
          <p:cNvGraphicFramePr/>
          <p:nvPr>
            <p:extLst>
              <p:ext uri="{D42A27DB-BD31-4B8C-83A1-F6EECF244321}">
                <p14:modId xmlns:p14="http://schemas.microsoft.com/office/powerpoint/2010/main" val="1823724625"/>
              </p:ext>
            </p:extLst>
          </p:nvPr>
        </p:nvGraphicFramePr>
        <p:xfrm>
          <a:off x="1515616" y="1181100"/>
          <a:ext cx="6807200" cy="486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277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629400" cy="762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”TALOUSASIAT EIVÄT KIINNOSTA ENKÄ </a:t>
            </a:r>
            <a:br>
              <a:rPr lang="fi-FI" dirty="0" smtClean="0"/>
            </a:br>
            <a:r>
              <a:rPr lang="fi-FI" dirty="0" smtClean="0"/>
              <a:t>NIISTÄ PALJOA TIEDÄ.”</a:t>
            </a:r>
            <a:endParaRPr lang="fi-FI" dirty="0"/>
          </a:p>
        </p:txBody>
      </p:sp>
      <p:graphicFrame>
        <p:nvGraphicFramePr>
          <p:cNvPr id="3" name="Kaavio 2"/>
          <p:cNvGraphicFramePr/>
          <p:nvPr>
            <p:extLst>
              <p:ext uri="{D42A27DB-BD31-4B8C-83A1-F6EECF244321}">
                <p14:modId xmlns:p14="http://schemas.microsoft.com/office/powerpoint/2010/main" val="1131032860"/>
              </p:ext>
            </p:extLst>
          </p:nvPr>
        </p:nvGraphicFramePr>
        <p:xfrm>
          <a:off x="539552" y="1484784"/>
          <a:ext cx="8147248" cy="476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41121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ctr"/>
            <a:r>
              <a:rPr lang="fi-FI" sz="2400" dirty="0" smtClean="0"/>
              <a:t>SUOMALAISET KOKEVAT TEKEVÄNSÄ </a:t>
            </a:r>
            <a:br>
              <a:rPr lang="fi-FI" sz="2400" dirty="0" smtClean="0"/>
            </a:br>
            <a:r>
              <a:rPr lang="fi-FI" sz="2400" dirty="0" smtClean="0"/>
              <a:t>SÄÄSTÄMISEEN JA SIJOITTAMISEEN </a:t>
            </a:r>
            <a:br>
              <a:rPr lang="fi-FI" sz="2400" dirty="0" smtClean="0"/>
            </a:br>
            <a:r>
              <a:rPr lang="fi-FI" sz="2400" dirty="0" smtClean="0"/>
              <a:t>LIITTYVÄT PÄÄTÖKSET </a:t>
            </a:r>
            <a:br>
              <a:rPr lang="fi-FI" sz="2400" dirty="0" smtClean="0"/>
            </a:br>
            <a:r>
              <a:rPr lang="fi-FI" sz="3600" dirty="0" smtClean="0"/>
              <a:t>OMASTA ALOITTEESTAAN </a:t>
            </a:r>
            <a:br>
              <a:rPr lang="fi-FI" sz="3600" dirty="0" smtClean="0"/>
            </a:br>
            <a:r>
              <a:rPr lang="fi-FI" sz="3600" dirty="0" smtClean="0"/>
              <a:t>JA ITSENÄISESTI.</a:t>
            </a:r>
            <a:br>
              <a:rPr lang="fi-FI" sz="3600" dirty="0" smtClean="0"/>
            </a:br>
            <a:r>
              <a:rPr lang="fi-FI" sz="3600" dirty="0"/>
              <a:t/>
            </a:r>
            <a:br>
              <a:rPr lang="fi-FI" sz="3600" dirty="0"/>
            </a:br>
            <a:r>
              <a:rPr lang="fi-FI" sz="2400" dirty="0" smtClean="0"/>
              <a:t>YLI 60-VUOTIAAT KUUNTELEVAT </a:t>
            </a:r>
            <a:br>
              <a:rPr lang="fi-FI" sz="2400" dirty="0" smtClean="0"/>
            </a:br>
            <a:r>
              <a:rPr lang="fi-FI" sz="2400" dirty="0" smtClean="0"/>
              <a:t>KUITENKIN MUITA </a:t>
            </a:r>
            <a:br>
              <a:rPr lang="fi-FI" sz="2400" dirty="0" smtClean="0"/>
            </a:br>
            <a:r>
              <a:rPr lang="fi-FI" sz="2400" dirty="0" smtClean="0"/>
              <a:t>ENEMMÄN (27% VS. 20%) PANKIN SUOSITUKSIA. </a:t>
            </a:r>
            <a:br>
              <a:rPr lang="fi-FI" sz="2400" dirty="0" smtClean="0"/>
            </a:br>
            <a:r>
              <a:rPr lang="fi-FI" sz="2400" dirty="0" smtClean="0"/>
              <a:t>ALLE 35-VUOTIAAT (32% VS.24%) PERHEENJÄSENIÄÄN.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2582068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527720"/>
            <a:ext cx="7416824" cy="762000"/>
          </a:xfrm>
        </p:spPr>
        <p:txBody>
          <a:bodyPr>
            <a:noAutofit/>
          </a:bodyPr>
          <a:lstStyle/>
          <a:p>
            <a:r>
              <a:rPr lang="fi-FI" dirty="0" smtClean="0"/>
              <a:t>KENEN ALOITTEESTA ALUN PERIN ALOITIT SÄÄSTÄMISEN/SIJOITTAMISEN? </a:t>
            </a:r>
            <a:endParaRPr lang="fi-FI" noProof="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" y="1988840"/>
            <a:ext cx="9028771" cy="377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60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0"/>
            <a:ext cx="7848872" cy="762000"/>
          </a:xfrm>
        </p:spPr>
        <p:txBody>
          <a:bodyPr>
            <a:noAutofit/>
          </a:bodyPr>
          <a:lstStyle/>
          <a:p>
            <a:r>
              <a:rPr lang="fi-FI" sz="3200" dirty="0" smtClean="0"/>
              <a:t/>
            </a:r>
            <a:br>
              <a:rPr lang="fi-FI" sz="3200" dirty="0" smtClean="0"/>
            </a:br>
            <a:r>
              <a:rPr lang="fi-FI" sz="3200" dirty="0" smtClean="0"/>
              <a:t>”</a:t>
            </a:r>
            <a:r>
              <a:rPr lang="fi-FI" dirty="0" smtClean="0"/>
              <a:t>KENEN SUOSITUSTEN MUKAAN TEET SÄÄSTÄMIS/SIJOITTAMISPÄÄTÖKSESI?” </a:t>
            </a:r>
            <a:endParaRPr lang="fi-FI" noProof="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60" y="1844824"/>
            <a:ext cx="9614445" cy="402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20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sz="4000" dirty="0" smtClean="0"/>
              <a:t>PANKKI </a:t>
            </a:r>
            <a:br>
              <a:rPr lang="fi-FI" sz="4000" dirty="0" smtClean="0"/>
            </a:br>
            <a:r>
              <a:rPr lang="fi-FI" dirty="0" smtClean="0"/>
              <a:t>VERKKOPALVELUINEEN </a:t>
            </a:r>
            <a:br>
              <a:rPr lang="fi-FI" dirty="0" smtClean="0"/>
            </a:br>
            <a:r>
              <a:rPr lang="fi-FI" dirty="0" smtClean="0"/>
              <a:t>ON TÄRKEIN TIETOLÄHDE.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11376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362744"/>
            <a:ext cx="7416824" cy="762000"/>
          </a:xfrm>
        </p:spPr>
        <p:txBody>
          <a:bodyPr>
            <a:normAutofit/>
          </a:bodyPr>
          <a:lstStyle/>
          <a:p>
            <a:r>
              <a:rPr lang="fi-FI" sz="2000" dirty="0" smtClean="0"/>
              <a:t>”1-3 TÄRKEINTÄ TIETOLÄHDETTÄ SÄÄSTÄMISEEN JA SIJOITTAMISEEN LIITTYVÄN TIEDON HANKINNASSA.”</a:t>
            </a:r>
            <a:endParaRPr lang="fi-FI" sz="1000" noProof="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52A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21" y="1475254"/>
            <a:ext cx="7042651" cy="467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37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/>
          <a:lstStyle/>
          <a:p>
            <a:pPr algn="ctr"/>
            <a:r>
              <a:rPr lang="fi-FI" sz="4000" dirty="0" smtClean="0"/>
              <a:t>95 % VASTAAJISTA</a:t>
            </a:r>
            <a:r>
              <a:rPr lang="fi-FI" dirty="0" smtClean="0"/>
              <a:t> </a:t>
            </a:r>
            <a:br>
              <a:rPr lang="fi-FI" dirty="0" smtClean="0"/>
            </a:br>
            <a:r>
              <a:rPr lang="fi-FI" dirty="0" smtClean="0"/>
              <a:t>KÄYTTÄÄ</a:t>
            </a:r>
            <a:br>
              <a:rPr lang="fi-FI" dirty="0" smtClean="0"/>
            </a:br>
            <a:r>
              <a:rPr lang="fi-FI" dirty="0" smtClean="0"/>
              <a:t> VERKKOPANKKIA KUUKAUSITTAIN. </a:t>
            </a:r>
            <a:br>
              <a:rPr lang="fi-FI" dirty="0" smtClean="0"/>
            </a:br>
            <a:r>
              <a:rPr lang="fi-FI" dirty="0" smtClean="0"/>
              <a:t>72 % JOKA VIIKKO.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sz="4000" dirty="0" smtClean="0"/>
              <a:t>KONTTORISSA KÄY 5 %</a:t>
            </a:r>
            <a:r>
              <a:rPr lang="fi-FI" dirty="0" smtClean="0"/>
              <a:t> </a:t>
            </a:r>
            <a:br>
              <a:rPr lang="fi-FI" dirty="0" smtClean="0"/>
            </a:br>
            <a:r>
              <a:rPr lang="fi-FI" dirty="0" smtClean="0"/>
              <a:t>KUUKAUSITTAIN. </a:t>
            </a:r>
            <a:br>
              <a:rPr lang="fi-FI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1732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4081" y="2420888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fi-FI" sz="4800" dirty="0" smtClean="0"/>
              <a:t>Nuoret </a:t>
            </a:r>
            <a:br>
              <a:rPr lang="fi-FI" sz="4800" dirty="0" smtClean="0"/>
            </a:br>
            <a:r>
              <a:rPr lang="fi-FI" sz="3600" dirty="0" smtClean="0"/>
              <a:t>uskovat eniten vaurastumiseensa, </a:t>
            </a:r>
            <a:br>
              <a:rPr lang="fi-FI" sz="3600" dirty="0" smtClean="0"/>
            </a:br>
            <a:r>
              <a:rPr lang="fi-FI" sz="4800" dirty="0" smtClean="0"/>
              <a:t>yli 60 v. </a:t>
            </a:r>
            <a:br>
              <a:rPr lang="fi-FI" sz="4800" dirty="0" smtClean="0"/>
            </a:br>
            <a:r>
              <a:rPr lang="fi-FI" sz="3600" dirty="0" smtClean="0"/>
              <a:t>Köyhtymiseensä.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4565935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smtClean="0"/>
              <a:t>USEIMMITEN KONTTOREISSA</a:t>
            </a:r>
            <a:br>
              <a:rPr lang="fi-FI" dirty="0" smtClean="0"/>
            </a:br>
            <a:r>
              <a:rPr lang="fi-FI" dirty="0" smtClean="0"/>
              <a:t> KÄYVÄT </a:t>
            </a:r>
            <a:br>
              <a:rPr lang="fi-FI" dirty="0" smtClean="0"/>
            </a:br>
            <a:r>
              <a:rPr lang="fi-FI" sz="4000" dirty="0" smtClean="0"/>
              <a:t>YLI 60-VUOTIAAT MIEHET. </a:t>
            </a:r>
            <a:br>
              <a:rPr lang="fi-FI" sz="4000" dirty="0" smtClean="0"/>
            </a:br>
            <a:r>
              <a:rPr lang="fi-FI" sz="4000" dirty="0"/>
              <a:t/>
            </a:r>
            <a:br>
              <a:rPr lang="fi-FI" sz="4000" dirty="0"/>
            </a:br>
            <a:r>
              <a:rPr lang="fi-FI" dirty="0" smtClean="0"/>
              <a:t>TOSIN HEISTÄKIN KONTTOREISSA KÄY </a:t>
            </a:r>
            <a:br>
              <a:rPr lang="fi-FI" dirty="0" smtClean="0"/>
            </a:br>
            <a:r>
              <a:rPr lang="fi-FI" dirty="0" smtClean="0"/>
              <a:t> KUUKAUSITTAIN VAIN 12 %.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83140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8988" y="242020"/>
            <a:ext cx="8359476" cy="762000"/>
          </a:xfrm>
        </p:spPr>
        <p:txBody>
          <a:bodyPr>
            <a:noAutofit/>
          </a:bodyPr>
          <a:lstStyle/>
          <a:p>
            <a:r>
              <a:rPr lang="fi-FI" dirty="0" smtClean="0"/>
              <a:t>”MITEN USEIN HOIDAT HENKILÖKOHTAISIA PANKKIASIOITASI SEURAAVILLA TAVOILLA?”</a:t>
            </a:r>
            <a:endParaRPr lang="fi-FI" noProof="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484784"/>
            <a:ext cx="9284223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12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404664"/>
            <a:ext cx="9036496" cy="762000"/>
          </a:xfrm>
        </p:spPr>
        <p:txBody>
          <a:bodyPr/>
          <a:lstStyle/>
          <a:p>
            <a:r>
              <a:rPr lang="fi-FI" dirty="0" smtClean="0"/>
              <a:t>”ASIOIN KONTTORISSA KERRAN KUUKAUDESSA.”</a:t>
            </a:r>
            <a:endParaRPr lang="fi-FI" dirty="0"/>
          </a:p>
        </p:txBody>
      </p:sp>
      <p:graphicFrame>
        <p:nvGraphicFramePr>
          <p:cNvPr id="3" name="Kaavio 2"/>
          <p:cNvGraphicFramePr/>
          <p:nvPr>
            <p:extLst>
              <p:ext uri="{D42A27DB-BD31-4B8C-83A1-F6EECF244321}">
                <p14:modId xmlns:p14="http://schemas.microsoft.com/office/powerpoint/2010/main" val="3453786159"/>
              </p:ext>
            </p:extLst>
          </p:nvPr>
        </p:nvGraphicFramePr>
        <p:xfrm>
          <a:off x="899592" y="1166664"/>
          <a:ext cx="7776864" cy="478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71059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SP_lopetusslide_nega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20638"/>
            <a:ext cx="9215438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 txBox="1">
            <a:spLocks noChangeArrowheads="1"/>
          </p:cNvSpPr>
          <p:nvPr/>
        </p:nvSpPr>
        <p:spPr bwMode="auto">
          <a:xfrm>
            <a:off x="684213" y="1989138"/>
            <a:ext cx="7772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i-FI" sz="3600" dirty="0" smtClean="0">
                <a:solidFill>
                  <a:schemeClr val="bg1"/>
                </a:solidFill>
                <a:latin typeface="Helvetica" charset="0"/>
              </a:rPr>
              <a:t>KIITOS</a:t>
            </a:r>
            <a:endParaRPr lang="fi-FI" sz="2200" dirty="0">
              <a:solidFill>
                <a:schemeClr val="bg1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3151187"/>
            <a:ext cx="7772400" cy="1470025"/>
          </a:xfrm>
        </p:spPr>
        <p:txBody>
          <a:bodyPr/>
          <a:lstStyle/>
          <a:p>
            <a:r>
              <a:rPr lang="fi-FI" smtClean="0"/>
              <a:t>LISÄMATERIAALIA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03509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286420"/>
            <a:ext cx="8435195" cy="1774428"/>
          </a:xfrm>
        </p:spPr>
        <p:txBody>
          <a:bodyPr>
            <a:normAutofit/>
          </a:bodyPr>
          <a:lstStyle/>
          <a:p>
            <a:r>
              <a:rPr lang="fi-FI" sz="1000" dirty="0" smtClean="0">
                <a:solidFill>
                  <a:srgbClr val="FF0000"/>
                </a:solidFill>
              </a:rPr>
              <a:t/>
            </a:r>
            <a:br>
              <a:rPr lang="fi-FI" sz="1000" dirty="0" smtClean="0">
                <a:solidFill>
                  <a:srgbClr val="FF0000"/>
                </a:solidFill>
              </a:rPr>
            </a:br>
            <a:r>
              <a:rPr lang="fi-FI" sz="3100" dirty="0" smtClean="0">
                <a:solidFill>
                  <a:srgbClr val="000000"/>
                </a:solidFill>
              </a:rPr>
              <a:t>”PALJONKO</a:t>
            </a:r>
            <a:r>
              <a:rPr lang="fi-FI" sz="3100" dirty="0">
                <a:solidFill>
                  <a:srgbClr val="000000"/>
                </a:solidFill>
              </a:rPr>
              <a:t> SÄÄSTÄN VS</a:t>
            </a:r>
            <a:r>
              <a:rPr lang="fi-FI" sz="3100" dirty="0" smtClean="0">
                <a:solidFill>
                  <a:srgbClr val="000000"/>
                </a:solidFill>
              </a:rPr>
              <a:t>.</a:t>
            </a:r>
            <a:r>
              <a:rPr lang="fi-FI" sz="3100" dirty="0">
                <a:solidFill>
                  <a:srgbClr val="000000"/>
                </a:solidFill>
              </a:rPr>
              <a:t> </a:t>
            </a:r>
            <a:r>
              <a:rPr lang="fi-FI" sz="3100" dirty="0" smtClean="0">
                <a:solidFill>
                  <a:srgbClr val="000000"/>
                </a:solidFill>
              </a:rPr>
              <a:t>PYSTYISIN</a:t>
            </a:r>
            <a:r>
              <a:rPr lang="fi-FI" sz="3100" dirty="0">
                <a:solidFill>
                  <a:srgbClr val="000000"/>
                </a:solidFill>
              </a:rPr>
              <a:t> </a:t>
            </a:r>
            <a:r>
              <a:rPr lang="fi-FI" sz="3100" dirty="0" smtClean="0">
                <a:solidFill>
                  <a:srgbClr val="000000"/>
                </a:solidFill>
              </a:rPr>
              <a:t/>
            </a:r>
            <a:br>
              <a:rPr lang="fi-FI" sz="3100" dirty="0" smtClean="0">
                <a:solidFill>
                  <a:srgbClr val="000000"/>
                </a:solidFill>
              </a:rPr>
            </a:br>
            <a:r>
              <a:rPr lang="fi-FI" sz="3100" dirty="0" smtClean="0">
                <a:solidFill>
                  <a:srgbClr val="000000"/>
                </a:solidFill>
              </a:rPr>
              <a:t>SÄÄSTÄMÄÄN,</a:t>
            </a:r>
            <a:r>
              <a:rPr lang="fi-FI" sz="3100" dirty="0">
                <a:solidFill>
                  <a:srgbClr val="000000"/>
                </a:solidFill>
              </a:rPr>
              <a:t> JOS OLISI TARVE</a:t>
            </a:r>
            <a:r>
              <a:rPr lang="fi-FI" sz="3100" dirty="0" smtClean="0">
                <a:solidFill>
                  <a:srgbClr val="000000"/>
                </a:solidFill>
              </a:rPr>
              <a:t>.</a:t>
            </a:r>
            <a:r>
              <a:rPr lang="fi-FI" sz="3600" dirty="0" smtClean="0">
                <a:solidFill>
                  <a:srgbClr val="000000"/>
                </a:solidFill>
              </a:rPr>
              <a:t>”</a:t>
            </a:r>
            <a:endParaRPr lang="fi-FI" sz="3600" noProof="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028771" cy="377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019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92696" y="2996952"/>
            <a:ext cx="7772400" cy="1470025"/>
          </a:xfrm>
        </p:spPr>
        <p:txBody>
          <a:bodyPr/>
          <a:lstStyle/>
          <a:p>
            <a:r>
              <a:rPr lang="fi-FI" dirty="0" smtClean="0"/>
              <a:t>ASUMINEN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/>
          <a:p>
            <a:pPr algn="l"/>
            <a:r>
              <a:rPr lang="fi-FI" dirty="0"/>
              <a:t>MITEN ARVIOISIT ASUNTOJEN HINNAN KEHITTYVÄN OMALLA ALUEELLASI 2-3 VUODEN AIKANA</a:t>
            </a:r>
            <a:r>
              <a:rPr lang="fi-FI" dirty="0" smtClean="0"/>
              <a:t>?</a:t>
            </a:r>
          </a:p>
          <a:p>
            <a:pPr algn="l"/>
            <a:r>
              <a:rPr lang="fi-FI" dirty="0"/>
              <a:t>KUINKA ISON OSAN NETTOTULOISTASI KÄYTÄT ASUMISEEN? </a:t>
            </a:r>
            <a:r>
              <a:rPr lang="fi-FI" sz="1050" dirty="0"/>
              <a:t>(VUOKRA, YHTIÖVASTIKE, LAINANLYHENNYS, YM.</a:t>
            </a:r>
            <a:r>
              <a:rPr lang="fi-FI" sz="1050" dirty="0" smtClean="0"/>
              <a:t>)</a:t>
            </a:r>
            <a:endParaRPr lang="fi-FI" dirty="0" smtClean="0"/>
          </a:p>
          <a:p>
            <a:pPr algn="l"/>
            <a:r>
              <a:rPr lang="fi-FI" dirty="0"/>
              <a:t>”ARVIOI ASUMISMENOJASI VERRATTUNA </a:t>
            </a:r>
            <a:br>
              <a:rPr lang="fi-FI" dirty="0"/>
            </a:br>
            <a:r>
              <a:rPr lang="fi-FI" dirty="0"/>
              <a:t>TULOIHISI”</a:t>
            </a:r>
          </a:p>
        </p:txBody>
      </p:sp>
    </p:spTree>
    <p:extLst>
      <p:ext uri="{BB962C8B-B14F-4D97-AF65-F5344CB8AC3E}">
        <p14:creationId xmlns:p14="http://schemas.microsoft.com/office/powerpoint/2010/main" val="735773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146720"/>
            <a:ext cx="7776864" cy="834008"/>
          </a:xfrm>
        </p:spPr>
        <p:txBody>
          <a:bodyPr>
            <a:normAutofit fontScale="90000"/>
          </a:bodyPr>
          <a:lstStyle/>
          <a:p>
            <a:r>
              <a:rPr lang="fi-FI" sz="1050" dirty="0"/>
              <a:t/>
            </a:r>
            <a:br>
              <a:rPr lang="fi-FI" sz="1050" dirty="0"/>
            </a:br>
            <a:r>
              <a:rPr lang="fi-FI" dirty="0" smtClean="0"/>
              <a:t>”MITEN ARVIOISIT ASUNTOJEN HINNAN KEHITTYVÄN OMALLA ALUEELLASI 2-3 VUODEN AIKANA?”</a:t>
            </a:r>
            <a:endParaRPr lang="fi-FI" noProof="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58A8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92" y="1988840"/>
            <a:ext cx="9028771" cy="377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32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146720"/>
            <a:ext cx="7704856" cy="1914128"/>
          </a:xfrm>
        </p:spPr>
        <p:txBody>
          <a:bodyPr>
            <a:normAutofit fontScale="90000"/>
          </a:bodyPr>
          <a:lstStyle/>
          <a:p>
            <a:r>
              <a:rPr lang="fi-FI" sz="1050" dirty="0" smtClean="0"/>
              <a:t/>
            </a:r>
            <a:br>
              <a:rPr lang="fi-FI" sz="1050" dirty="0" smtClean="0"/>
            </a:br>
            <a:r>
              <a:rPr lang="fi-FI" sz="3100" dirty="0" smtClean="0"/>
              <a:t>KUINKA ISON OSAN NETTOTULOISTASI KÄYTÄT ASUMISEEN? </a:t>
            </a:r>
            <a:r>
              <a:rPr lang="fi-FI" sz="1800" dirty="0" smtClean="0"/>
              <a:t>(VUOKRA, YHTIÖVASTIKE, LAINANLYHENNYS, YM.)</a:t>
            </a:r>
            <a:r>
              <a:rPr lang="fi-FI" sz="3100" dirty="0" smtClean="0"/>
              <a:t/>
            </a:r>
            <a:br>
              <a:rPr lang="fi-FI" sz="3100" dirty="0" smtClean="0"/>
            </a:br>
            <a:endParaRPr lang="fi-FI" sz="3100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5901196" y="3960992"/>
            <a:ext cx="1119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0" dirty="0" smtClean="0">
                <a:latin typeface="+mj-lt"/>
              </a:rPr>
              <a:t>Minulla ei ole asumiskustannuksia</a:t>
            </a:r>
            <a:endParaRPr lang="fi-FI" sz="800" b="0" dirty="0">
              <a:latin typeface="+mj-lt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44B3C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04" y="1840012"/>
            <a:ext cx="9463813" cy="373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86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146720"/>
            <a:ext cx="7848872" cy="834008"/>
          </a:xfrm>
        </p:spPr>
        <p:txBody>
          <a:bodyPr>
            <a:noAutofit/>
          </a:bodyPr>
          <a:lstStyle/>
          <a:p>
            <a:r>
              <a:rPr lang="fi-FI" dirty="0" smtClean="0"/>
              <a:t>”ARVIOI ASUMISMENOJASI VERRATTUNA </a:t>
            </a:r>
            <a:br>
              <a:rPr lang="fi-FI" dirty="0" smtClean="0"/>
            </a:br>
            <a:r>
              <a:rPr lang="fi-FI" dirty="0" smtClean="0"/>
              <a:t>TULOIHISI”</a:t>
            </a:r>
            <a:endParaRPr lang="fi-FI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5901196" y="3960992"/>
            <a:ext cx="1119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0" dirty="0" smtClean="0">
                <a:latin typeface="+mj-lt"/>
              </a:rPr>
              <a:t>Minulla ei ole asumiskustannuksia</a:t>
            </a:r>
            <a:endParaRPr lang="fi-FI" sz="800" b="0" dirty="0">
              <a:latin typeface="+mj-lt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3FB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4" y="1772816"/>
            <a:ext cx="875469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41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899592" y="332656"/>
            <a:ext cx="6629400" cy="762000"/>
          </a:xfrm>
        </p:spPr>
        <p:txBody>
          <a:bodyPr>
            <a:noAutofit/>
          </a:bodyPr>
          <a:lstStyle/>
          <a:p>
            <a:r>
              <a:rPr lang="fi-FI" dirty="0" smtClean="0"/>
              <a:t>”USKON TALOUTENI PARANEVAN </a:t>
            </a:r>
            <a:br>
              <a:rPr lang="fi-FI" dirty="0" smtClean="0"/>
            </a:br>
            <a:r>
              <a:rPr lang="fi-FI" dirty="0" smtClean="0"/>
              <a:t>12 KK SISÄLLÄ”</a:t>
            </a:r>
            <a:endParaRPr lang="fi-FI" dirty="0"/>
          </a:p>
        </p:txBody>
      </p:sp>
      <p:graphicFrame>
        <p:nvGraphicFramePr>
          <p:cNvPr id="5" name="Kaavio 4"/>
          <p:cNvGraphicFramePr/>
          <p:nvPr>
            <p:extLst>
              <p:ext uri="{D42A27DB-BD31-4B8C-83A1-F6EECF244321}">
                <p14:modId xmlns:p14="http://schemas.microsoft.com/office/powerpoint/2010/main" val="3900787519"/>
              </p:ext>
            </p:extLst>
          </p:nvPr>
        </p:nvGraphicFramePr>
        <p:xfrm>
          <a:off x="1054100" y="1397000"/>
          <a:ext cx="7073900" cy="429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42160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17848" y="2708920"/>
            <a:ext cx="7772400" cy="1470025"/>
          </a:xfrm>
        </p:spPr>
        <p:txBody>
          <a:bodyPr/>
          <a:lstStyle/>
          <a:p>
            <a:r>
              <a:rPr lang="fi-FI" dirty="0" smtClean="0"/>
              <a:t>AINEISTON RAKENNE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17848" y="3604394"/>
            <a:ext cx="6400800" cy="1752600"/>
          </a:xfrm>
        </p:spPr>
        <p:txBody>
          <a:bodyPr/>
          <a:lstStyle/>
          <a:p>
            <a:pPr algn="l"/>
            <a:r>
              <a:rPr lang="fi-FI" dirty="0" smtClean="0"/>
              <a:t>IKÄ JA ASUINPAIKKA</a:t>
            </a:r>
          </a:p>
          <a:p>
            <a:pPr algn="l"/>
            <a:r>
              <a:rPr lang="fi-FI" dirty="0" smtClean="0"/>
              <a:t>TULOT JA PERHEKOKO</a:t>
            </a:r>
          </a:p>
          <a:p>
            <a:pPr algn="l"/>
            <a:r>
              <a:rPr lang="fi-FI" dirty="0" smtClean="0"/>
              <a:t>PÄÄASIALLINEN PANKKI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63064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527720"/>
            <a:ext cx="7416824" cy="762000"/>
          </a:xfrm>
        </p:spPr>
        <p:txBody>
          <a:bodyPr>
            <a:normAutofit/>
          </a:bodyPr>
          <a:lstStyle/>
          <a:p>
            <a:r>
              <a:rPr lang="fi-FI" sz="2400" dirty="0" smtClean="0">
                <a:solidFill>
                  <a:srgbClr val="000000"/>
                </a:solidFill>
              </a:rPr>
              <a:t>IKÄ JA ASUINPAIKKA</a:t>
            </a:r>
            <a:endParaRPr lang="fi-FI" sz="2400" noProof="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171399"/>
            <a:ext cx="15841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9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Painotettu vuoden 2010 vastausvaihtoehtojen mukaan</a:t>
            </a:r>
            <a:endParaRPr lang="fi-FI" sz="9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29" y="1700807"/>
            <a:ext cx="9144000" cy="448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75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>
            <a:normAutofit/>
          </a:bodyPr>
          <a:lstStyle/>
          <a:p>
            <a:r>
              <a:rPr lang="fi-FI" sz="3000" dirty="0" smtClean="0"/>
              <a:t>TULOT JA PERHEKOKO</a:t>
            </a:r>
            <a:endParaRPr lang="fi-FI" sz="1000" noProof="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29" y="1700807"/>
            <a:ext cx="9144000" cy="448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2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>
            <a:normAutofit/>
          </a:bodyPr>
          <a:lstStyle/>
          <a:p>
            <a:r>
              <a:rPr lang="fi-FI" sz="3000" noProof="0" dirty="0" smtClean="0"/>
              <a:t>PÄÄASIALLINEN PANKKI</a:t>
            </a:r>
            <a:endParaRPr lang="fi-FI" sz="3100" noProof="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29" y="1700807"/>
            <a:ext cx="9144000" cy="448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449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146720"/>
            <a:ext cx="7416824" cy="762000"/>
          </a:xfrm>
        </p:spPr>
        <p:txBody>
          <a:bodyPr/>
          <a:lstStyle/>
          <a:p>
            <a:r>
              <a:rPr lang="fi-FI" sz="1000" dirty="0" smtClean="0"/>
              <a:t/>
            </a:r>
            <a:br>
              <a:rPr lang="fi-FI" sz="1000" dirty="0" smtClean="0"/>
            </a:br>
            <a:r>
              <a:rPr lang="fi-FI" sz="1000" dirty="0" smtClean="0"/>
              <a:t/>
            </a:r>
            <a:br>
              <a:rPr lang="fi-FI" sz="1000" dirty="0" smtClean="0"/>
            </a:br>
            <a:endParaRPr lang="fi-FI" sz="1000" noProof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028771" cy="377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467544" y="5805264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dirty="0" smtClean="0"/>
              <a:t/>
            </a:r>
            <a:br>
              <a:rPr lang="fi-FI" sz="1800" dirty="0" smtClean="0"/>
            </a:br>
            <a:endParaRPr lang="fi-FI" sz="1800" dirty="0"/>
          </a:p>
        </p:txBody>
      </p:sp>
      <p:sp>
        <p:nvSpPr>
          <p:cNvPr id="7" name="Suorakulmio 6"/>
          <p:cNvSpPr/>
          <p:nvPr/>
        </p:nvSpPr>
        <p:spPr>
          <a:xfrm>
            <a:off x="467544" y="146721"/>
            <a:ext cx="80045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dirty="0" smtClean="0"/>
              <a:t>”</a:t>
            </a:r>
            <a:r>
              <a:rPr lang="fi-FI" sz="2800" dirty="0" smtClean="0"/>
              <a:t>KUINKA PITKÄLLÄ AIKAVÄLILLÄ SUUNNITTELET OMAA TALOUTTASI JA RAHA-ASIOITASI?”</a:t>
            </a:r>
          </a:p>
          <a:p>
            <a:endParaRPr lang="fi-FI" sz="3000" dirty="0"/>
          </a:p>
        </p:txBody>
      </p:sp>
    </p:spTree>
    <p:extLst>
      <p:ext uri="{BB962C8B-B14F-4D97-AF65-F5344CB8AC3E}">
        <p14:creationId xmlns:p14="http://schemas.microsoft.com/office/powerpoint/2010/main" val="287985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3369" y="155679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fi-FI" sz="4400" dirty="0" smtClean="0"/>
              <a:t>MIEHET </a:t>
            </a:r>
            <a:br>
              <a:rPr lang="fi-FI" sz="4400" dirty="0" smtClean="0"/>
            </a:br>
            <a:r>
              <a:rPr lang="fi-FI" dirty="0" smtClean="0"/>
              <a:t>SUUNNITTELEVAT </a:t>
            </a:r>
            <a:br>
              <a:rPr lang="fi-FI" dirty="0" smtClean="0"/>
            </a:br>
            <a:r>
              <a:rPr lang="fi-FI" dirty="0" smtClean="0"/>
              <a:t>TALOUTTAAN SELVÄSTI </a:t>
            </a:r>
            <a:br>
              <a:rPr lang="fi-FI" dirty="0" smtClean="0"/>
            </a:br>
            <a:r>
              <a:rPr lang="fi-FI" dirty="0" smtClean="0"/>
              <a:t>PIDEMMÄLLE KUIN </a:t>
            </a:r>
            <a:br>
              <a:rPr lang="fi-FI" dirty="0" smtClean="0"/>
            </a:br>
            <a:r>
              <a:rPr lang="fi-FI" sz="4800" dirty="0" smtClean="0"/>
              <a:t>NAISET</a:t>
            </a:r>
            <a:r>
              <a:rPr lang="fi-FI" dirty="0" smtClean="0"/>
              <a:t>.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281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/>
          <p:nvPr>
            <p:extLst>
              <p:ext uri="{D42A27DB-BD31-4B8C-83A1-F6EECF244321}">
                <p14:modId xmlns:p14="http://schemas.microsoft.com/office/powerpoint/2010/main" val="4002814738"/>
              </p:ext>
            </p:extLst>
          </p:nvPr>
        </p:nvGraphicFramePr>
        <p:xfrm>
          <a:off x="899592" y="1340768"/>
          <a:ext cx="7344816" cy="4691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774204" y="381000"/>
            <a:ext cx="6629400" cy="762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”SUUNNITTELEN TALOUTTANI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 VÄHINTÄÄN VUODEKSI ETEENPÄIN”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8521869"/>
      </p:ext>
    </p:extLst>
  </p:cSld>
  <p:clrMapOvr>
    <a:masterClrMapping/>
  </p:clrMapOvr>
</p:sld>
</file>

<file path=ppt/theme/theme1.xml><?xml version="1.0" encoding="utf-8"?>
<a:theme xmlns:a="http://schemas.openxmlformats.org/drawingml/2006/main" name="Saastopankki_pohja_10-2014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Saastopankki_pohja_10-2014.pot</Template>
  <TotalTime>12793</TotalTime>
  <Words>1643</Words>
  <Application>Microsoft Macintosh PowerPoint</Application>
  <PresentationFormat>Näytössä katseltava diaesitys (4:3)</PresentationFormat>
  <Paragraphs>181</Paragraphs>
  <Slides>63</Slides>
  <Notes>33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63</vt:i4>
      </vt:variant>
    </vt:vector>
  </HeadingPairs>
  <TitlesOfParts>
    <vt:vector size="64" baseType="lpstr">
      <vt:lpstr>Saastopankki_pohja_10-2014</vt:lpstr>
      <vt:lpstr>PowerPoint-esitys</vt:lpstr>
      <vt:lpstr>SÄÄSTÄMISBAROMETRI 2014</vt:lpstr>
      <vt:lpstr>Oma talous</vt:lpstr>
      <vt:lpstr>”MITEN USKOT TALOUTESI KEHITTYVÄN  SEURAAVAN 12 KK AIKANA?”</vt:lpstr>
      <vt:lpstr>Nuoret  uskovat eniten vaurastumiseensa,  yli 60 v.  Köyhtymiseensä.</vt:lpstr>
      <vt:lpstr>”USKON TALOUTENI PARANEVAN  12 KK SISÄLLÄ”</vt:lpstr>
      <vt:lpstr>  </vt:lpstr>
      <vt:lpstr>MIEHET  SUUNNITTELEVAT  TALOUTTAAN SELVÄSTI  PIDEMMÄLLE KUIN  NAISET. </vt:lpstr>
      <vt:lpstr>”SUUNNITTELEN TALOUTTANI  VÄHINTÄÄN VUODEKSI ETEENPÄIN”</vt:lpstr>
      <vt:lpstr>”SUUNNITTELEN TALOUTTANI KORKEINTAAN KUUKAUDEKSI ETEENPÄIN”</vt:lpstr>
      <vt:lpstr>”AION LISÄTÄ SÄÄSTÄMISTÄ/ SIJOITTAMISTA  SEURAAVAN 12 KK AIKANA”</vt:lpstr>
      <vt:lpstr>ALLE 35-VUOTIAISTA  35 %  AIKOO LISÄTÄ  SÄÄSTÄMISTÄÄN JA  SIJOITTAMISTAAN.</vt:lpstr>
      <vt:lpstr>”LISÄÄN SÄÄSTÄMISTÄ/ SIJOITTAMISTA  VARMASTI TAI MELKO VARMASTI.” </vt:lpstr>
      <vt:lpstr>OMA RAHANKÄYTTÖ</vt:lpstr>
      <vt:lpstr> YLI PUOLELLA JÄÄ RAHAA SÄÄSTÖÖN</vt:lpstr>
      <vt:lpstr>sukupuoli ei vaikuta radikaalisti siihen,  TUHLAAKO KAIKEN  VAI JÄÄKÖ SÄÄSTÖÖN.</vt:lpstr>
      <vt:lpstr>”RAHAA JÄÄ MYÖS SÄÄSTÖÖN”</vt:lpstr>
      <vt:lpstr>”KULUTAN KAIKEN RAHAN MITÄ SAAN.”</vt:lpstr>
      <vt:lpstr>”PALJONKO SAAN SÄÄSTETTYÄ  KUUKAUDESSA?”</vt:lpstr>
      <vt:lpstr>NUORET JA NAISET SÄÄSTÄVÄT  AHKERIMMIN PIENIÄ KUUKAUSISUMMIA, MIEHET JA YLI 60 V. SAAVAT  SUKANVARTEEN ENITEN.  TOSIN VAJAA KOLMANNES ON  SANONUT JO NELJÄN VUODEN AJAN,  ETTEI SÄÄSTÄ LAINKAAN.   </vt:lpstr>
      <vt:lpstr>KUUKAUSISÄÄSTÖT, MIEHET VS. NAISET</vt:lpstr>
      <vt:lpstr>”SÄÄSTÄN KUUKAUDESSA MAX 100 €”</vt:lpstr>
      <vt:lpstr>”SÄÄSTÄN KUUKAUDESSA YLI 400€.” </vt:lpstr>
      <vt:lpstr>MIKSI EN SÄÄSTÄ, KOOTUT SYYT.  TOP 3:  PIENET TULOT (57%) TARVITSEN KAIKKI RAHAT  KÄYTTÖÖN (42%)  SUURET KULUT, TYÖTTÖMYYS,  TAL. EPÄVARMUUS (20-21%) </vt:lpstr>
      <vt:lpstr>”MITKÄ OVAT SUURIMMAT ESTEESI SÄÄSTÄMISEN/SIJOITTAMISEN ALOITTAMISELLE/LISÄÄMISELLE?”  </vt:lpstr>
      <vt:lpstr>TUNNETUIMMAT JA KIINNOSTAVIMMAT  SÄÄSTÄMISMUODOT.  TOP 3:  SÄÄSTÖTILI (91%) OMISTUSASUNTO (81%)   MÄÄRÄAIKAISTALLETUS (79%) </vt:lpstr>
      <vt:lpstr>”SÄÄSTÄMIS- JA SIJOITUSMUOTOJEN TUNNETTUUS” </vt:lpstr>
      <vt:lpstr>”SÄÄSTÄMIS- JA SIJOITUSMUOTOJEN KIINNOSTAVUUS”   </vt:lpstr>
      <vt:lpstr>SÄÄSTÄMISEN TOP 3:  SÄÄSTÖTILI OMISTUSASUNTO      RAHASTOSÄÄSTÄMINEN</vt:lpstr>
      <vt:lpstr>”MITKÄ SEURAAVISTA SÄÄSTÄMIS- JA SIJOITUSMUODOISTA SINULLA ON KÄYTÖSSÄ TÄLLÄ HETKELLÄ? VOIT VALITA USEAMMAN VAIHTOEHDON. ”</vt:lpstr>
      <vt:lpstr>MIEHET  OVAT HUOMATTAVASTI  NAISIA AKTIIVISEMPIA  RAHASTO- JA OSAKESIJOITTAJIA  NUORESTA ALKAEN. </vt:lpstr>
      <vt:lpstr>”MINULLA ON RAHASTOJA”</vt:lpstr>
      <vt:lpstr>”MINULLA ON OSAKKEITA”</vt:lpstr>
      <vt:lpstr>”MINULLA ON OMISTUSASUNTO”</vt:lpstr>
      <vt:lpstr> SÄÄSTÄMIS/SIJOITUSKOHTEEN  VALINTAPERUSTEET.  TOP 5:  1.TURVALLISUUS  2. TUOTTO   3.RISKITTÖMYYS  4. RAHAKSI MUUTTAMISEN  HELPPOUS 5. VAIVATTOMUUS</vt:lpstr>
      <vt:lpstr>SÄÄSTÄMIS- JA SIJOITUSKOHTEEN VALINTAAN VAIKUTTAVAT TEKIJÄT  </vt:lpstr>
      <vt:lpstr>RAHASTON VALINTAPERUSTEET </vt:lpstr>
      <vt:lpstr>NAISET OVAT SÄÄSTÖ- TAI SIJOITUSKOHTEEN  VALITSIJOINA  VAATIVAMPIA KUIN MIEHET.   HE HALUAVAT HYVÄN TUOTON,  MUTTA MYÖS PALJON MUUTA. </vt:lpstr>
      <vt:lpstr>   NAISEN SÄÄSTÖ- JA SIJOITUSKOHTEEN VALINNASSA  KOROSTUU MIEHIÄ ENEMMÄN  TURVALLISUUS (88 % VS. 78 %),  RISKITTÖMYYS (81 % VS. 63 %), VAIVATTOMUUS (79 % VS. 68 %) VASTUULLISUUS (58 % VS. 35 %) EKOLOGISUUS (49 % VS. 31 %).   MITÄ VANHEMPI NAINEN, SITÄ TODENNÄKÖISEMMIN HÄN  HALAJAA SIJOITUSKOHTEELTAAN TURVALLISUUTTA, RISKITTÖMYYTTÄ, EETTISYYTTÄ JA EKOLOGISUUTTA.   </vt:lpstr>
      <vt:lpstr>VALTAOSA SUOMALAISTA KOKEE  TIETÄVÄNSÄ HYVIN  TALOUDEN PERUSASIAT.   NAISIA  TALOUSASIAT KIINNOSTAVAT  VÄHEMMÄN KUIN SAMAN  IKÄLUOKAN  MIEHIÄ.    </vt:lpstr>
      <vt:lpstr>    POIKKEUS:  YLI 49-VUOTIAAT NAISET  KIILAAVAT KIINNOSTUKSESSA &amp;  TIEDOSSA MIESTEN OHI. </vt:lpstr>
      <vt:lpstr>”HALLITSEN HYVIN TALOUDEN PERUSASIAT”</vt:lpstr>
      <vt:lpstr>”TALOUSASIAT EIVÄT KIINNOSTA ENKÄ  NIISTÄ PALJOA TIEDÄ.”</vt:lpstr>
      <vt:lpstr>SUOMALAISET KOKEVAT TEKEVÄNSÄ  SÄÄSTÄMISEEN JA SIJOITTAMISEEN  LIITTYVÄT PÄÄTÖKSET  OMASTA ALOITTEESTAAN  JA ITSENÄISESTI.  YLI 60-VUOTIAAT KUUNTELEVAT  KUITENKIN MUITA  ENEMMÄN (27% VS. 20%) PANKIN SUOSITUKSIA.  ALLE 35-VUOTIAAT (32% VS.24%) PERHEENJÄSENIÄÄN.</vt:lpstr>
      <vt:lpstr>KENEN ALOITTEESTA ALUN PERIN ALOITIT SÄÄSTÄMISEN/SIJOITTAMISEN? </vt:lpstr>
      <vt:lpstr> ”KENEN SUOSITUSTEN MUKAAN TEET SÄÄSTÄMIS/SIJOITTAMISPÄÄTÖKSESI?” </vt:lpstr>
      <vt:lpstr>PANKKI  VERKKOPALVELUINEEN  ON TÄRKEIN TIETOLÄHDE.</vt:lpstr>
      <vt:lpstr>”1-3 TÄRKEINTÄ TIETOLÄHDETTÄ SÄÄSTÄMISEEN JA SIJOITTAMISEEN LIITTYVÄN TIEDON HANKINNASSA.”</vt:lpstr>
      <vt:lpstr>95 % VASTAAJISTA  KÄYTTÄÄ  VERKKOPANKKIA KUUKAUSITTAIN.  72 % JOKA VIIKKO.  KONTTORISSA KÄY 5 %  KUUKAUSITTAIN.  </vt:lpstr>
      <vt:lpstr>USEIMMITEN KONTTOREISSA  KÄYVÄT  YLI 60-VUOTIAAT MIEHET.   TOSIN HEISTÄKIN KONTTOREISSA KÄY   KUUKAUSITTAIN VAIN 12 %. </vt:lpstr>
      <vt:lpstr>”MITEN USEIN HOIDAT HENKILÖKOHTAISIA PANKKIASIOITASI SEURAAVILLA TAVOILLA?”</vt:lpstr>
      <vt:lpstr>”ASIOIN KONTTORISSA KERRAN KUUKAUDESSA.”</vt:lpstr>
      <vt:lpstr>PowerPoint-esitys</vt:lpstr>
      <vt:lpstr>LISÄMATERIAALIA</vt:lpstr>
      <vt:lpstr> ”PALJONKO SÄÄSTÄN VS. PYSTYISIN  SÄÄSTÄMÄÄN, JOS OLISI TARVE.”</vt:lpstr>
      <vt:lpstr>ASUMINEN</vt:lpstr>
      <vt:lpstr> ”MITEN ARVIOISIT ASUNTOJEN HINNAN KEHITTYVÄN OMALLA ALUEELLASI 2-3 VUODEN AIKANA?”</vt:lpstr>
      <vt:lpstr> KUINKA ISON OSAN NETTOTULOISTASI KÄYTÄT ASUMISEEN? (VUOKRA, YHTIÖVASTIKE, LAINANLYHENNYS, YM.) </vt:lpstr>
      <vt:lpstr>”ARVIOI ASUMISMENOJASI VERRATTUNA  TULOIHISI”</vt:lpstr>
      <vt:lpstr>AINEISTON RAKENNE</vt:lpstr>
      <vt:lpstr>IKÄ JA ASUINPAIKKA</vt:lpstr>
      <vt:lpstr>TULOT JA PERHEKOKO</vt:lpstr>
      <vt:lpstr>PÄÄASIALLINEN PANKKI</vt:lpstr>
    </vt:vector>
  </TitlesOfParts>
  <Company>King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Kommunikaation linjaukset</dc:title>
  <dc:creator>Heidi Jungar</dc:creator>
  <cp:lastModifiedBy>Katja Änkilä</cp:lastModifiedBy>
  <cp:revision>172</cp:revision>
  <dcterms:created xsi:type="dcterms:W3CDTF">2010-08-09T13:49:32Z</dcterms:created>
  <dcterms:modified xsi:type="dcterms:W3CDTF">2014-10-30T11:46:24Z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-412780641</vt:i4>
  </property>
  <property fmtid="{D5CDD505-2E9C-101B-9397-08002B2CF9AE}" pid="3" name="_NewReviewCycle">
    <vt:lpwstr/>
  </property>
  <property fmtid="{D5CDD505-2E9C-101B-9397-08002B2CF9AE}" pid="4" name="_EmailSubject">
    <vt:lpwstr>Uusi ppt-pohja.</vt:lpwstr>
  </property>
  <property fmtid="{D5CDD505-2E9C-101B-9397-08002B2CF9AE}" pid="5" name="_AuthorEmailDisplayName">
    <vt:lpwstr>Piipari Outi (Sp-Liitto)</vt:lpwstr>
  </property>
  <property fmtid="{D5CDD505-2E9C-101B-9397-08002B2CF9AE}" pid="6" name="_PreviousAdHocReviewCycleID">
    <vt:i4>1311075241</vt:i4>
  </property>
</Properties>
</file>