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1" r:id="rId2"/>
    <p:sldId id="305" r:id="rId3"/>
    <p:sldId id="300" r:id="rId4"/>
    <p:sldId id="302" r:id="rId5"/>
    <p:sldId id="293" r:id="rId6"/>
    <p:sldId id="301" r:id="rId7"/>
    <p:sldId id="299" r:id="rId8"/>
    <p:sldId id="303" r:id="rId9"/>
    <p:sldId id="304" r:id="rId10"/>
    <p:sldId id="306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F79"/>
    <a:srgbClr val="AB4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40"/>
    <p:restoredTop sz="94667"/>
  </p:normalViewPr>
  <p:slideViewPr>
    <p:cSldViewPr snapToGrid="0" snapToObjects="1">
      <p:cViewPr varScale="1">
        <p:scale>
          <a:sx n="113" d="100"/>
          <a:sy n="113" d="100"/>
        </p:scale>
        <p:origin x="8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7966C-3FCE-8F4E-88D1-3CDF7BF1727F}" type="datetimeFigureOut">
              <a:rPr lang="en-US" smtClean="0"/>
              <a:t>9/20/19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6331B-8B1D-C740-B8AE-DB5511DB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2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673291-6E4E-8E48-8462-C3B9AB4A7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B2BA641-8202-1449-9990-3210D9526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AB52E6B-1770-4F4E-ADD1-4809900A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BBA6330-77D3-EB4C-B6ED-D3C9DB8F3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19844A6-F35F-BA42-98AB-76ACCA75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11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64E258-EFF3-6241-A87C-9D4D8CE02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5D7AE8E-EC60-4543-9083-1ADA64DAC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A918505-7AD8-9641-BD3B-CACE5F48E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5B4CC2A-6D13-4F49-9A53-318E45A3B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87A44A6-B517-F243-BC53-EF851A5E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21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E1FEFB2-E8A2-FF4E-A726-3821EF64B0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AA7F033-BEB7-F84E-94CF-552ED4B9A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52D6ED4-8712-C445-AB87-195E1BF3E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354829-C65B-FA43-9321-53DBF712B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8E7672-45B4-7D48-AD5F-316EFDE67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EEAC22-6B07-0742-922A-EB6C3AC5A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E95B64-CA9E-9D44-9FEA-0D8EF6D95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3AB4120-170B-A54F-B868-E04046E5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5B9737-0281-AE40-9F42-00EAFB5D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0296C88-0DA1-5547-A213-7858F9EF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60BE03-967A-1244-93C5-EA4234CA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CF3DE77-1078-E446-B31B-F496B62A7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AA2D3CA-3C94-2D40-9997-C0B2E119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FDC55E2-459F-A045-A9FC-11F9A38C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E179AAB-C6B8-6844-B723-C6363C03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5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E031CF-B89E-804B-A044-28BE94BA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F895F7-5B30-684E-90A4-373B45A2A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40761DF-D97E-F841-AEA3-A52A95AD7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64F39B8-64EE-6A4E-97C0-B4677E549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D1CA5CB-EE96-FE4B-8F15-BAB8721E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9BDB46F-0F7A-E041-8BAC-BFCD892B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2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BF8DB4-079E-734F-ACF1-142573B1E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B2AD1FE-DC9E-F64F-BC37-8E4290567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66F13D5-B9D5-CE44-9DCE-6356CF693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4F644ED-B09E-4E47-BF79-9F851A139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967081A-559D-B841-B4C7-9F27E3F9F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41054FA-AB44-404A-A5FC-22D4F3AC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97D9345-EDB8-FE4B-9588-1CD3675E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55D36CD-2FB7-DE48-8BC8-7AA560B1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3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A0681E-0DD3-B646-B922-F7A5A71C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E49E669-5E0E-0C42-97A6-0CF42076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502F1B1-3F09-C74D-A01E-50E11D69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502684-A3BF-414C-8A5F-05E93114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6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60BE3CE-E99D-0D43-A603-0EEFD1BC0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EB608A2-33C8-6D44-9923-DF50283A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BCFDCD7-7A5F-734A-9A61-CA68581C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3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3B034-4887-0547-9B02-ED86EEA0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7D0ABE-2963-0044-97D6-2728423A4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F92C83F-43AF-A841-9352-E493B9768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4D1A237-5E91-D44F-AE88-6B899657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A75F84-EEED-F64B-A902-7FBD1C27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AC8BB64-82F3-574E-B391-CB02C633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F36E81-66C6-FC41-BC95-53F52677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0D90ED8B-2668-ED4B-8550-5CF349B8E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D5C399B-24D9-FC44-85D0-05B0EC2ED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E75D9D6-A2DB-6442-AD80-2F9FD37D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F059887-FEFE-1746-A7CD-B839D98E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0C83FC7-43A3-B047-A4A3-A5E0EE7A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1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7F8A5F1-1C1B-5D4E-A1FA-5414B38C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CEF0888-6DE1-AC43-AD58-71ED8D343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D9E5B11-7E77-3C4B-B1C9-0A859395A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0A982-2F61-534A-9526-986D0E972541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6045E39-1326-A04A-8BE2-0FA1AD14B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E6A926-B4AC-6645-8CE3-2F5DC7A4A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8BB7F-AD46-3A4E-86F9-4AF42BB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5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11.tiff"/><Relationship Id="rId7" Type="http://schemas.openxmlformats.org/officeDocument/2006/relationships/image" Target="../media/image13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8.tiff"/><Relationship Id="rId10" Type="http://schemas.openxmlformats.org/officeDocument/2006/relationships/image" Target="../media/image5.png"/><Relationship Id="rId4" Type="http://schemas.openxmlformats.org/officeDocument/2006/relationships/image" Target="../media/image3.tiff"/><Relationship Id="rId9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1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6D048AF-B0D8-CA47-AFBF-B44D13EF4C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314" y="2668370"/>
            <a:ext cx="3425371" cy="152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0B99A7F-6649-DA40-8200-A75DA670AA24}"/>
              </a:ext>
            </a:extLst>
          </p:cNvPr>
          <p:cNvSpPr/>
          <p:nvPr/>
        </p:nvSpPr>
        <p:spPr>
          <a:xfrm>
            <a:off x="711200" y="1070187"/>
            <a:ext cx="3871686" cy="620486"/>
          </a:xfrm>
          <a:prstGeom prst="rect">
            <a:avLst/>
          </a:prstGeom>
          <a:solidFill>
            <a:srgbClr val="AC1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dirty="0"/>
              <a:t>ACADEMIC CEREMONY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9C03DD-31BF-4842-B1DD-485792443E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29" y="452585"/>
            <a:ext cx="2757714" cy="310928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E21BED79-ADFF-C743-BAED-751554A17503}"/>
              </a:ext>
            </a:extLst>
          </p:cNvPr>
          <p:cNvSpPr/>
          <p:nvPr/>
        </p:nvSpPr>
        <p:spPr>
          <a:xfrm>
            <a:off x="4582885" y="1070187"/>
            <a:ext cx="7246249" cy="6204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>
                <a:solidFill>
                  <a:schemeClr val="tx1"/>
                </a:solidFill>
              </a:rPr>
              <a:t>SPIRA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Saturday, October 12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  16.00 – 18.00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AA3AC847-94CF-0A40-A664-32E7136B970A}"/>
              </a:ext>
            </a:extLst>
          </p:cNvPr>
          <p:cNvCxnSpPr>
            <a:cxnSpLocks/>
          </p:cNvCxnSpPr>
          <p:nvPr/>
        </p:nvCxnSpPr>
        <p:spPr>
          <a:xfrm>
            <a:off x="1828800" y="6096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9">
            <a:extLst>
              <a:ext uri="{FF2B5EF4-FFF2-40B4-BE49-F238E27FC236}">
                <a16:creationId xmlns:a16="http://schemas.microsoft.com/office/drawing/2014/main" id="{655B1BB7-FBB7-9C40-94C7-8C4907C06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0" y="102985"/>
            <a:ext cx="1031834" cy="101012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6B33D3D-638D-EE47-A6AB-1583467D5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47" y="1844488"/>
            <a:ext cx="11125200" cy="27813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B3A6412-6CC2-9F4E-8359-22DFE0FFE1AE}"/>
              </a:ext>
            </a:extLst>
          </p:cNvPr>
          <p:cNvSpPr txBox="1"/>
          <p:nvPr/>
        </p:nvSpPr>
        <p:spPr>
          <a:xfrm>
            <a:off x="1828800" y="4948518"/>
            <a:ext cx="847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Kontaktperson</a:t>
            </a:r>
            <a:r>
              <a:rPr lang="en-US" dirty="0"/>
              <a:t>: </a:t>
            </a:r>
            <a:r>
              <a:rPr lang="en-US" dirty="0" err="1"/>
              <a:t>Ingegerd</a:t>
            </a:r>
            <a:r>
              <a:rPr lang="en-US" dirty="0"/>
              <a:t> </a:t>
            </a:r>
            <a:r>
              <a:rPr lang="en-US" dirty="0" err="1"/>
              <a:t>Skrealid</a:t>
            </a:r>
            <a:r>
              <a:rPr lang="en-US" dirty="0"/>
              <a:t>, </a:t>
            </a:r>
            <a:r>
              <a:rPr lang="sv-SE" dirty="0"/>
              <a:t>+46 (0)36 10 18 30, </a:t>
            </a:r>
            <a:r>
              <a:rPr lang="sv-SE" dirty="0" err="1"/>
              <a:t>ingegerd.skrealid@ju.se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6D048AF-B0D8-CA47-AFBF-B44D13EF4C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314" y="2668370"/>
            <a:ext cx="3425371" cy="1521260"/>
          </a:xfrm>
          <a:prstGeom prst="rect">
            <a:avLst/>
          </a:prstGeom>
        </p:spPr>
      </p:pic>
      <p:pic>
        <p:nvPicPr>
          <p:cNvPr id="3" name="Onlinemedia 2" descr="JU 25 animated logo colour.mp4">
            <a:hlinkClick r:id="" action="ppaction://media"/>
            <a:extLst>
              <a:ext uri="{FF2B5EF4-FFF2-40B4-BE49-F238E27FC236}">
                <a16:creationId xmlns:a16="http://schemas.microsoft.com/office/drawing/2014/main" id="{BAB8C6AC-6373-6D44-A78F-384AE062F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08A903F-7AD7-1643-AB6A-738F3FE68E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29" y="452585"/>
            <a:ext cx="2757714" cy="310928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8D73A31B-7D97-F742-8FE3-926370DA53BB}"/>
              </a:ext>
            </a:extLst>
          </p:cNvPr>
          <p:cNvCxnSpPr>
            <a:cxnSpLocks/>
          </p:cNvCxnSpPr>
          <p:nvPr/>
        </p:nvCxnSpPr>
        <p:spPr>
          <a:xfrm>
            <a:off x="1828800" y="6096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3">
            <a:extLst>
              <a:ext uri="{FF2B5EF4-FFF2-40B4-BE49-F238E27FC236}">
                <a16:creationId xmlns:a16="http://schemas.microsoft.com/office/drawing/2014/main" id="{902E1902-43B8-C24E-B22C-C312377B97E1}"/>
              </a:ext>
            </a:extLst>
          </p:cNvPr>
          <p:cNvSpPr txBox="1"/>
          <p:nvPr/>
        </p:nvSpPr>
        <p:spPr>
          <a:xfrm>
            <a:off x="1628777" y="1237444"/>
            <a:ext cx="19030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1994</a:t>
            </a:r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5CBAD900-B9E4-FD48-8D97-D4C00166CBBA}"/>
              </a:ext>
            </a:extLst>
          </p:cNvPr>
          <p:cNvCxnSpPr>
            <a:cxnSpLocks/>
          </p:cNvCxnSpPr>
          <p:nvPr/>
        </p:nvCxnSpPr>
        <p:spPr>
          <a:xfrm>
            <a:off x="4186239" y="1485899"/>
            <a:ext cx="0" cy="4262428"/>
          </a:xfrm>
          <a:prstGeom prst="line">
            <a:avLst/>
          </a:prstGeom>
          <a:ln>
            <a:solidFill>
              <a:srgbClr val="AC1F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8">
            <a:extLst>
              <a:ext uri="{FF2B5EF4-FFF2-40B4-BE49-F238E27FC236}">
                <a16:creationId xmlns:a16="http://schemas.microsoft.com/office/drawing/2014/main" id="{2EE2ECE4-B4D3-7849-98F9-373BA1675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229" y="1485899"/>
            <a:ext cx="6482974" cy="4262428"/>
          </a:xfrm>
          <a:prstGeom prst="rect">
            <a:avLst/>
          </a:prstGeom>
        </p:spPr>
      </p:pic>
      <p:sp>
        <p:nvSpPr>
          <p:cNvPr id="27" name="Rektangel 26">
            <a:extLst>
              <a:ext uri="{FF2B5EF4-FFF2-40B4-BE49-F238E27FC236}">
                <a16:creationId xmlns:a16="http://schemas.microsoft.com/office/drawing/2014/main" id="{BEC49DCA-2391-CB44-9D19-930AC197D512}"/>
              </a:ext>
            </a:extLst>
          </p:cNvPr>
          <p:cNvSpPr/>
          <p:nvPr/>
        </p:nvSpPr>
        <p:spPr>
          <a:xfrm>
            <a:off x="645788" y="2345440"/>
            <a:ext cx="27749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dirty="0">
                <a:solidFill>
                  <a:srgbClr val="686867"/>
                </a:solidFill>
                <a:latin typeface="Open Sans"/>
              </a:rPr>
              <a:t>Jönköping University Foundation (JU) </a:t>
            </a:r>
            <a:r>
              <a:rPr lang="sv-SE" dirty="0" err="1">
                <a:solidFill>
                  <a:srgbClr val="686867"/>
                </a:solidFill>
                <a:latin typeface="Open Sans"/>
              </a:rPr>
              <a:t>was</a:t>
            </a:r>
            <a:r>
              <a:rPr lang="sv-SE" dirty="0">
                <a:solidFill>
                  <a:srgbClr val="686867"/>
                </a:solidFill>
                <a:latin typeface="Open Sans"/>
              </a:rPr>
              <a:t> </a:t>
            </a:r>
            <a:r>
              <a:rPr lang="sv-SE" dirty="0" err="1">
                <a:solidFill>
                  <a:srgbClr val="686867"/>
                </a:solidFill>
                <a:latin typeface="Open Sans"/>
              </a:rPr>
              <a:t>founded</a:t>
            </a:r>
            <a:r>
              <a:rPr lang="sv-SE" dirty="0">
                <a:solidFill>
                  <a:srgbClr val="686867"/>
                </a:solidFill>
                <a:latin typeface="Open Sans"/>
              </a:rPr>
              <a:t> on 1 </a:t>
            </a:r>
            <a:r>
              <a:rPr lang="sv-SE" dirty="0" err="1">
                <a:solidFill>
                  <a:srgbClr val="686867"/>
                </a:solidFill>
                <a:latin typeface="Open Sans"/>
              </a:rPr>
              <a:t>July</a:t>
            </a:r>
            <a:r>
              <a:rPr lang="sv-SE" dirty="0">
                <a:solidFill>
                  <a:srgbClr val="686867"/>
                </a:solidFill>
                <a:latin typeface="Open Sans"/>
              </a:rPr>
              <a:t> 1994.</a:t>
            </a:r>
            <a:endParaRPr lang="en-US" dirty="0"/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002926A3-7B31-AD4D-9216-ACBDFB000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0" y="102985"/>
            <a:ext cx="1031834" cy="10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7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08A903F-7AD7-1643-AB6A-738F3FE68E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29" y="452585"/>
            <a:ext cx="2757714" cy="31092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02E1902-43B8-C24E-B22C-C312377B97E1}"/>
              </a:ext>
            </a:extLst>
          </p:cNvPr>
          <p:cNvSpPr txBox="1"/>
          <p:nvPr/>
        </p:nvSpPr>
        <p:spPr>
          <a:xfrm>
            <a:off x="1628777" y="1237444"/>
            <a:ext cx="19030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1994</a:t>
            </a:r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5CBAD900-B9E4-FD48-8D97-D4C00166CBBA}"/>
              </a:ext>
            </a:extLst>
          </p:cNvPr>
          <p:cNvCxnSpPr>
            <a:cxnSpLocks/>
          </p:cNvCxnSpPr>
          <p:nvPr/>
        </p:nvCxnSpPr>
        <p:spPr>
          <a:xfrm>
            <a:off x="4263513" y="1485899"/>
            <a:ext cx="0" cy="4601729"/>
          </a:xfrm>
          <a:prstGeom prst="line">
            <a:avLst/>
          </a:prstGeom>
          <a:ln>
            <a:solidFill>
              <a:srgbClr val="AC1F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BEC49DCA-2391-CB44-9D19-930AC197D512}"/>
              </a:ext>
            </a:extLst>
          </p:cNvPr>
          <p:cNvSpPr/>
          <p:nvPr/>
        </p:nvSpPr>
        <p:spPr>
          <a:xfrm>
            <a:off x="645788" y="2345440"/>
            <a:ext cx="27749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dirty="0">
                <a:solidFill>
                  <a:srgbClr val="686867"/>
                </a:solidFill>
                <a:latin typeface="Open Sans"/>
              </a:rPr>
              <a:t>Jönköping University Foundation (JU) </a:t>
            </a:r>
            <a:r>
              <a:rPr lang="sv-SE" dirty="0" err="1">
                <a:solidFill>
                  <a:srgbClr val="686867"/>
                </a:solidFill>
                <a:latin typeface="Open Sans"/>
              </a:rPr>
              <a:t>was</a:t>
            </a:r>
            <a:r>
              <a:rPr lang="sv-SE" dirty="0">
                <a:solidFill>
                  <a:srgbClr val="686867"/>
                </a:solidFill>
                <a:latin typeface="Open Sans"/>
              </a:rPr>
              <a:t> </a:t>
            </a:r>
            <a:r>
              <a:rPr lang="sv-SE" dirty="0" err="1">
                <a:solidFill>
                  <a:srgbClr val="686867"/>
                </a:solidFill>
                <a:latin typeface="Open Sans"/>
              </a:rPr>
              <a:t>founded</a:t>
            </a:r>
            <a:r>
              <a:rPr lang="sv-SE" dirty="0">
                <a:solidFill>
                  <a:srgbClr val="686867"/>
                </a:solidFill>
                <a:latin typeface="Open Sans"/>
              </a:rPr>
              <a:t> on 1 </a:t>
            </a:r>
            <a:r>
              <a:rPr lang="sv-SE" dirty="0" err="1">
                <a:solidFill>
                  <a:srgbClr val="686867"/>
                </a:solidFill>
                <a:latin typeface="Open Sans"/>
              </a:rPr>
              <a:t>July</a:t>
            </a:r>
            <a:r>
              <a:rPr lang="sv-SE" dirty="0">
                <a:solidFill>
                  <a:srgbClr val="686867"/>
                </a:solidFill>
                <a:latin typeface="Open Sans"/>
              </a:rPr>
              <a:t> 1994.</a:t>
            </a:r>
            <a:endParaRPr lang="en-US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F10601F-BC15-2744-9EDF-388AFA9407EF}"/>
              </a:ext>
            </a:extLst>
          </p:cNvPr>
          <p:cNvSpPr txBox="1"/>
          <p:nvPr/>
        </p:nvSpPr>
        <p:spPr>
          <a:xfrm>
            <a:off x="1517604" y="5103859"/>
            <a:ext cx="19030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2019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DCF9846-5FA4-BA45-8AFE-F26C3B20E952}"/>
              </a:ext>
            </a:extLst>
          </p:cNvPr>
          <p:cNvSpPr/>
          <p:nvPr/>
        </p:nvSpPr>
        <p:spPr>
          <a:xfrm>
            <a:off x="5158795" y="1485899"/>
            <a:ext cx="2359379" cy="8595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b="1" dirty="0">
                <a:solidFill>
                  <a:srgbClr val="000000"/>
                </a:solidFill>
              </a:rPr>
              <a:t>Antal registrerade studenter</a:t>
            </a:r>
          </a:p>
          <a:p>
            <a:r>
              <a:rPr lang="sv-SE" sz="1400" dirty="0">
                <a:solidFill>
                  <a:srgbClr val="000000"/>
                </a:solidFill>
              </a:rPr>
              <a:t>1994: 	4447</a:t>
            </a:r>
          </a:p>
          <a:p>
            <a:r>
              <a:rPr lang="sv-SE" sz="1400" dirty="0">
                <a:solidFill>
                  <a:srgbClr val="000000"/>
                </a:solidFill>
              </a:rPr>
              <a:t>2019: 	12598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1222121-E2CD-2841-A0C0-E568558D143E}"/>
              </a:ext>
            </a:extLst>
          </p:cNvPr>
          <p:cNvSpPr/>
          <p:nvPr/>
        </p:nvSpPr>
        <p:spPr>
          <a:xfrm>
            <a:off x="5158794" y="2420729"/>
            <a:ext cx="2359379" cy="8595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b="1" dirty="0">
                <a:solidFill>
                  <a:srgbClr val="000000"/>
                </a:solidFill>
              </a:rPr>
              <a:t>Personal (årsarbeten)</a:t>
            </a:r>
          </a:p>
          <a:p>
            <a:r>
              <a:rPr lang="sv-SE" sz="1400" dirty="0">
                <a:solidFill>
                  <a:srgbClr val="000000"/>
                </a:solidFill>
              </a:rPr>
              <a:t>1994: 	234</a:t>
            </a:r>
          </a:p>
          <a:p>
            <a:r>
              <a:rPr lang="sv-SE" sz="1400" dirty="0">
                <a:solidFill>
                  <a:srgbClr val="000000"/>
                </a:solidFill>
              </a:rPr>
              <a:t>2019: 	742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7F42B56-8843-3140-8AB4-B8A5728E1279}"/>
              </a:ext>
            </a:extLst>
          </p:cNvPr>
          <p:cNvSpPr/>
          <p:nvPr/>
        </p:nvSpPr>
        <p:spPr>
          <a:xfrm>
            <a:off x="5158794" y="3354578"/>
            <a:ext cx="2359379" cy="8595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b="1" dirty="0">
                <a:solidFill>
                  <a:srgbClr val="000000"/>
                </a:solidFill>
              </a:rPr>
              <a:t>Internationella studenter</a:t>
            </a:r>
          </a:p>
          <a:p>
            <a:r>
              <a:rPr lang="sv-SE" sz="1400" dirty="0">
                <a:solidFill>
                  <a:srgbClr val="000000"/>
                </a:solidFill>
              </a:rPr>
              <a:t>1994: 	70</a:t>
            </a:r>
          </a:p>
          <a:p>
            <a:r>
              <a:rPr lang="sv-SE" sz="1400" dirty="0">
                <a:solidFill>
                  <a:srgbClr val="000000"/>
                </a:solidFill>
              </a:rPr>
              <a:t>2019: 	2134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1741140-2DC0-DC40-943A-518AFACB299F}"/>
              </a:ext>
            </a:extLst>
          </p:cNvPr>
          <p:cNvSpPr/>
          <p:nvPr/>
        </p:nvSpPr>
        <p:spPr>
          <a:xfrm>
            <a:off x="5158794" y="4288427"/>
            <a:ext cx="2359379" cy="8595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b="1" dirty="0">
                <a:solidFill>
                  <a:srgbClr val="000000"/>
                </a:solidFill>
              </a:rPr>
              <a:t>Partneruniversitet</a:t>
            </a:r>
          </a:p>
          <a:p>
            <a:r>
              <a:rPr lang="sv-SE" sz="1400" dirty="0">
                <a:solidFill>
                  <a:srgbClr val="000000"/>
                </a:solidFill>
              </a:rPr>
              <a:t>1994: 	3</a:t>
            </a:r>
          </a:p>
          <a:p>
            <a:r>
              <a:rPr lang="sv-SE" sz="1400" dirty="0">
                <a:solidFill>
                  <a:srgbClr val="000000"/>
                </a:solidFill>
              </a:rPr>
              <a:t>2019: 	ca 350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0413830-D90F-6D42-8FBF-E6A0FBA00775}"/>
              </a:ext>
            </a:extLst>
          </p:cNvPr>
          <p:cNvSpPr/>
          <p:nvPr/>
        </p:nvSpPr>
        <p:spPr>
          <a:xfrm>
            <a:off x="5158793" y="5223258"/>
            <a:ext cx="2359379" cy="8595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b="1" dirty="0">
                <a:solidFill>
                  <a:srgbClr val="000000"/>
                </a:solidFill>
              </a:rPr>
              <a:t>Invånarantal i kommunen</a:t>
            </a:r>
          </a:p>
          <a:p>
            <a:r>
              <a:rPr lang="sv-SE" sz="1400" dirty="0">
                <a:solidFill>
                  <a:srgbClr val="000000"/>
                </a:solidFill>
              </a:rPr>
              <a:t>1994: 	113 557</a:t>
            </a:r>
          </a:p>
          <a:p>
            <a:r>
              <a:rPr lang="sv-SE" sz="1400" dirty="0">
                <a:solidFill>
                  <a:srgbClr val="000000"/>
                </a:solidFill>
              </a:rPr>
              <a:t>2019: 	139 735</a:t>
            </a:r>
          </a:p>
        </p:txBody>
      </p:sp>
      <p:cxnSp>
        <p:nvCxnSpPr>
          <p:cNvPr id="21" name="Rak 20">
            <a:extLst>
              <a:ext uri="{FF2B5EF4-FFF2-40B4-BE49-F238E27FC236}">
                <a16:creationId xmlns:a16="http://schemas.microsoft.com/office/drawing/2014/main" id="{E3B0C3C1-98BC-4145-9499-62E986BDF2F3}"/>
              </a:ext>
            </a:extLst>
          </p:cNvPr>
          <p:cNvCxnSpPr>
            <a:cxnSpLocks/>
          </p:cNvCxnSpPr>
          <p:nvPr/>
        </p:nvCxnSpPr>
        <p:spPr>
          <a:xfrm>
            <a:off x="1828800" y="6096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9">
            <a:extLst>
              <a:ext uri="{FF2B5EF4-FFF2-40B4-BE49-F238E27FC236}">
                <a16:creationId xmlns:a16="http://schemas.microsoft.com/office/drawing/2014/main" id="{09DE3857-468B-0142-905E-864B553F8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0" y="102985"/>
            <a:ext cx="1031834" cy="10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77C3812-C8CA-6249-A3F7-4B64E60A2309}"/>
              </a:ext>
            </a:extLst>
          </p:cNvPr>
          <p:cNvSpPr/>
          <p:nvPr/>
        </p:nvSpPr>
        <p:spPr>
          <a:xfrm>
            <a:off x="711197" y="3919776"/>
            <a:ext cx="3871686" cy="620486"/>
          </a:xfrm>
          <a:prstGeom prst="rect">
            <a:avLst/>
          </a:prstGeom>
          <a:solidFill>
            <a:srgbClr val="AC1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sv-SE" dirty="0"/>
              <a:t>INAUGURAL LECTURES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08A903F-7AD7-1643-AB6A-738F3FE68E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29" y="452585"/>
            <a:ext cx="2757714" cy="31092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F0184E0-6DE2-7844-8400-7AA4985AB637}"/>
              </a:ext>
            </a:extLst>
          </p:cNvPr>
          <p:cNvSpPr/>
          <p:nvPr/>
        </p:nvSpPr>
        <p:spPr>
          <a:xfrm>
            <a:off x="4582882" y="3919776"/>
            <a:ext cx="7246249" cy="6204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>
                <a:solidFill>
                  <a:schemeClr val="tx1"/>
                </a:solidFill>
              </a:rPr>
              <a:t>JU AULAN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Friday, October 11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08.00 – 13.00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7C54482-0282-5C43-9C60-0DF2EF7DE081}"/>
              </a:ext>
            </a:extLst>
          </p:cNvPr>
          <p:cNvSpPr/>
          <p:nvPr/>
        </p:nvSpPr>
        <p:spPr>
          <a:xfrm>
            <a:off x="711197" y="4720248"/>
            <a:ext cx="3871686" cy="620486"/>
          </a:xfrm>
          <a:prstGeom prst="rect">
            <a:avLst/>
          </a:prstGeom>
          <a:solidFill>
            <a:srgbClr val="AC1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dirty="0"/>
              <a:t>ACADEMIC CEREMONY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A5E15B1-DFF8-B74A-B17B-ED2CDCB0E1C8}"/>
              </a:ext>
            </a:extLst>
          </p:cNvPr>
          <p:cNvSpPr/>
          <p:nvPr/>
        </p:nvSpPr>
        <p:spPr>
          <a:xfrm>
            <a:off x="4582882" y="4720248"/>
            <a:ext cx="7246249" cy="6204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>
                <a:solidFill>
                  <a:schemeClr val="tx1"/>
                </a:solidFill>
              </a:rPr>
              <a:t>SPIRA AND CAMPUS ARENA: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Saturday, October  12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16:00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C047874-1712-EA4C-AABF-AF57DAFED37F}"/>
              </a:ext>
            </a:extLst>
          </p:cNvPr>
          <p:cNvSpPr/>
          <p:nvPr/>
        </p:nvSpPr>
        <p:spPr>
          <a:xfrm>
            <a:off x="711197" y="1518360"/>
            <a:ext cx="3871686" cy="620486"/>
          </a:xfrm>
          <a:prstGeom prst="rect">
            <a:avLst/>
          </a:prstGeom>
          <a:solidFill>
            <a:srgbClr val="AC1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dirty="0"/>
              <a:t>ANNIVERSARY EXHEBITION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6AAA86F6-9F54-AE41-8E84-612E9FC687A2}"/>
              </a:ext>
            </a:extLst>
          </p:cNvPr>
          <p:cNvSpPr/>
          <p:nvPr/>
        </p:nvSpPr>
        <p:spPr>
          <a:xfrm>
            <a:off x="4582882" y="1518360"/>
            <a:ext cx="7246249" cy="6204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>
                <a:solidFill>
                  <a:schemeClr val="tx1"/>
                </a:solidFill>
              </a:rPr>
              <a:t>UNIVERSITY LIBRARY</a:t>
            </a:r>
            <a:r>
              <a:rPr lang="en-US" dirty="0">
                <a:solidFill>
                  <a:schemeClr val="tx1"/>
                </a:solidFill>
              </a:rPr>
              <a:t> | Starts Monday, October 7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3B0B8C1-695A-7747-A129-66EA35EE5C7F}"/>
              </a:ext>
            </a:extLst>
          </p:cNvPr>
          <p:cNvSpPr/>
          <p:nvPr/>
        </p:nvSpPr>
        <p:spPr>
          <a:xfrm>
            <a:off x="711201" y="2318832"/>
            <a:ext cx="3871686" cy="620486"/>
          </a:xfrm>
          <a:prstGeom prst="rect">
            <a:avLst/>
          </a:prstGeom>
          <a:solidFill>
            <a:srgbClr val="AC1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dirty="0"/>
              <a:t>HISTORY LECTURES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71569066-FFF0-A040-BCB5-45B3851857A1}"/>
              </a:ext>
            </a:extLst>
          </p:cNvPr>
          <p:cNvSpPr/>
          <p:nvPr/>
        </p:nvSpPr>
        <p:spPr>
          <a:xfrm>
            <a:off x="4582887" y="2318832"/>
            <a:ext cx="7246256" cy="6204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>
                <a:solidFill>
                  <a:schemeClr val="tx1"/>
                </a:solidFill>
              </a:rPr>
              <a:t>UNIVERSITY LIBRARY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Thursday, October 10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 10.30 – 12.00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9B0B7E62-BD3E-2547-B72B-4EB7735E5DBD}"/>
              </a:ext>
            </a:extLst>
          </p:cNvPr>
          <p:cNvSpPr/>
          <p:nvPr/>
        </p:nvSpPr>
        <p:spPr>
          <a:xfrm>
            <a:off x="711197" y="3119304"/>
            <a:ext cx="3871686" cy="620486"/>
          </a:xfrm>
          <a:prstGeom prst="rect">
            <a:avLst/>
          </a:prstGeom>
          <a:solidFill>
            <a:srgbClr val="AC1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dirty="0"/>
              <a:t>JU LIVE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29F34C17-F2B0-BF41-A9D1-298376C27B9B}"/>
              </a:ext>
            </a:extLst>
          </p:cNvPr>
          <p:cNvSpPr/>
          <p:nvPr/>
        </p:nvSpPr>
        <p:spPr>
          <a:xfrm>
            <a:off x="4582882" y="3119304"/>
            <a:ext cx="7246249" cy="6204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>
                <a:solidFill>
                  <a:schemeClr val="tx1"/>
                </a:solidFill>
              </a:rPr>
              <a:t>JU AULAN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Thursday, October 10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 14.00 – 17.00</a:t>
            </a:r>
          </a:p>
        </p:txBody>
      </p:sp>
      <p:cxnSp>
        <p:nvCxnSpPr>
          <p:cNvPr id="26" name="Rak 25">
            <a:extLst>
              <a:ext uri="{FF2B5EF4-FFF2-40B4-BE49-F238E27FC236}">
                <a16:creationId xmlns:a16="http://schemas.microsoft.com/office/drawing/2014/main" id="{ABF0E61E-9578-5444-965F-21A8826D4124}"/>
              </a:ext>
            </a:extLst>
          </p:cNvPr>
          <p:cNvCxnSpPr>
            <a:cxnSpLocks/>
          </p:cNvCxnSpPr>
          <p:nvPr/>
        </p:nvCxnSpPr>
        <p:spPr>
          <a:xfrm>
            <a:off x="1828800" y="6096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9">
            <a:extLst>
              <a:ext uri="{FF2B5EF4-FFF2-40B4-BE49-F238E27FC236}">
                <a16:creationId xmlns:a16="http://schemas.microsoft.com/office/drawing/2014/main" id="{A11AFD13-FD0D-BD4B-B717-FADEEA044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0" y="102985"/>
            <a:ext cx="1031834" cy="10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5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0B99A7F-6649-DA40-8200-A75DA670AA24}"/>
              </a:ext>
            </a:extLst>
          </p:cNvPr>
          <p:cNvSpPr/>
          <p:nvPr/>
        </p:nvSpPr>
        <p:spPr>
          <a:xfrm>
            <a:off x="711200" y="1070187"/>
            <a:ext cx="3871686" cy="620486"/>
          </a:xfrm>
          <a:prstGeom prst="rect">
            <a:avLst/>
          </a:prstGeom>
          <a:solidFill>
            <a:srgbClr val="AC1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dirty="0"/>
              <a:t>HISTORY LECTURES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9C03DD-31BF-4842-B1DD-485792443E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29" y="452585"/>
            <a:ext cx="2757714" cy="31092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9F1DB71-8EBB-9145-91AC-22F1B2A75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41"/>
          <a:stretch/>
        </p:blipFill>
        <p:spPr>
          <a:xfrm>
            <a:off x="6426462" y="2129671"/>
            <a:ext cx="1815234" cy="19304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2111147-D32C-3445-B4CB-E2566A475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72" b="23332"/>
          <a:stretch/>
        </p:blipFill>
        <p:spPr>
          <a:xfrm>
            <a:off x="624118" y="4398937"/>
            <a:ext cx="1815234" cy="19304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8FF4167-A07D-EB47-A1AD-4D788A103A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42" t="6061" b="4697"/>
          <a:stretch/>
        </p:blipFill>
        <p:spPr>
          <a:xfrm>
            <a:off x="711199" y="1984377"/>
            <a:ext cx="1693333" cy="207569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56C1B52-07A1-BC48-8C19-0BD1A13A30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73" t="3979" r="8748" b="26985"/>
          <a:stretch/>
        </p:blipFill>
        <p:spPr>
          <a:xfrm>
            <a:off x="6426462" y="4392231"/>
            <a:ext cx="1815234" cy="2102899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96C0BDC6-1644-BC44-A697-3D456AE23307}"/>
              </a:ext>
            </a:extLst>
          </p:cNvPr>
          <p:cNvSpPr/>
          <p:nvPr/>
        </p:nvSpPr>
        <p:spPr>
          <a:xfrm>
            <a:off x="8328777" y="4250531"/>
            <a:ext cx="3725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Stefan Engberg</a:t>
            </a:r>
          </a:p>
          <a:p>
            <a:r>
              <a:rPr lang="en-GB" dirty="0"/>
              <a:t>School of Education and Communication.</a:t>
            </a:r>
            <a:endParaRPr lang="sv-SE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CACA5F3-312F-0142-B012-A438B42F3DD5}"/>
              </a:ext>
            </a:extLst>
          </p:cNvPr>
          <p:cNvSpPr/>
          <p:nvPr/>
        </p:nvSpPr>
        <p:spPr>
          <a:xfrm>
            <a:off x="2559961" y="4156314"/>
            <a:ext cx="3448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Leif </a:t>
            </a:r>
            <a:r>
              <a:rPr lang="en-GB" b="1" dirty="0" err="1"/>
              <a:t>Melin</a:t>
            </a:r>
            <a:r>
              <a:rPr lang="en-GB" dirty="0"/>
              <a:t> </a:t>
            </a:r>
          </a:p>
          <a:p>
            <a:r>
              <a:rPr lang="en-GB" dirty="0"/>
              <a:t>Jönköping International Business School.</a:t>
            </a:r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DF0DCA2-3D4E-2544-90FE-87C6FEA3FB9D}"/>
              </a:ext>
            </a:extLst>
          </p:cNvPr>
          <p:cNvSpPr/>
          <p:nvPr/>
        </p:nvSpPr>
        <p:spPr>
          <a:xfrm>
            <a:off x="8328777" y="1984376"/>
            <a:ext cx="3500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Jörgen</a:t>
            </a:r>
            <a:r>
              <a:rPr lang="en-GB" b="1" dirty="0"/>
              <a:t> </a:t>
            </a:r>
            <a:r>
              <a:rPr lang="en-GB" b="1" dirty="0" err="1"/>
              <a:t>Birgersson</a:t>
            </a:r>
            <a:endParaRPr lang="en-GB" b="1" dirty="0"/>
          </a:p>
          <a:p>
            <a:r>
              <a:rPr lang="en-GB" dirty="0"/>
              <a:t>School of Engineering. </a:t>
            </a:r>
            <a:endParaRPr lang="sv-SE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A8E39A5E-1A9E-6E47-A714-F95FBA27FF22}"/>
              </a:ext>
            </a:extLst>
          </p:cNvPr>
          <p:cNvSpPr/>
          <p:nvPr/>
        </p:nvSpPr>
        <p:spPr>
          <a:xfrm>
            <a:off x="2647043" y="1950542"/>
            <a:ext cx="3692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Nerrolyn</a:t>
            </a:r>
            <a:r>
              <a:rPr lang="en-GB" b="1" dirty="0"/>
              <a:t> </a:t>
            </a:r>
            <a:r>
              <a:rPr lang="en-GB" b="1" dirty="0" err="1"/>
              <a:t>Ramstrand</a:t>
            </a:r>
            <a:endParaRPr lang="en-GB" b="1" dirty="0"/>
          </a:p>
          <a:p>
            <a:r>
              <a:rPr lang="en-GB" dirty="0"/>
              <a:t>School of Health and Welfare.</a:t>
            </a:r>
            <a:endParaRPr lang="sv-SE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21BED79-ADFF-C743-BAED-751554A17503}"/>
              </a:ext>
            </a:extLst>
          </p:cNvPr>
          <p:cNvSpPr/>
          <p:nvPr/>
        </p:nvSpPr>
        <p:spPr>
          <a:xfrm>
            <a:off x="4582886" y="1070187"/>
            <a:ext cx="7246256" cy="6204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>
                <a:solidFill>
                  <a:schemeClr val="tx1"/>
                </a:solidFill>
              </a:rPr>
              <a:t>UNIVERSITY LIBRARY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Thursday, October 10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 10.30 – 12.00</a:t>
            </a:r>
          </a:p>
        </p:txBody>
      </p:sp>
      <p:cxnSp>
        <p:nvCxnSpPr>
          <p:cNvPr id="19" name="Rak 18">
            <a:extLst>
              <a:ext uri="{FF2B5EF4-FFF2-40B4-BE49-F238E27FC236}">
                <a16:creationId xmlns:a16="http://schemas.microsoft.com/office/drawing/2014/main" id="{72458D13-133C-424E-B57C-F3C683195AA5}"/>
              </a:ext>
            </a:extLst>
          </p:cNvPr>
          <p:cNvCxnSpPr>
            <a:cxnSpLocks/>
          </p:cNvCxnSpPr>
          <p:nvPr/>
        </p:nvCxnSpPr>
        <p:spPr>
          <a:xfrm>
            <a:off x="1828800" y="6096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9">
            <a:extLst>
              <a:ext uri="{FF2B5EF4-FFF2-40B4-BE49-F238E27FC236}">
                <a16:creationId xmlns:a16="http://schemas.microsoft.com/office/drawing/2014/main" id="{67D5DD32-BC94-3044-AD95-57F49DEE8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0" y="102985"/>
            <a:ext cx="1031834" cy="10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 2">
            <a:extLst>
              <a:ext uri="{FF2B5EF4-FFF2-40B4-BE49-F238E27FC236}">
                <a16:creationId xmlns:a16="http://schemas.microsoft.com/office/drawing/2014/main" id="{09522C8C-81A4-C941-B180-EE19D52C2D8F}"/>
              </a:ext>
            </a:extLst>
          </p:cNvPr>
          <p:cNvGrpSpPr/>
          <p:nvPr/>
        </p:nvGrpSpPr>
        <p:grpSpPr>
          <a:xfrm>
            <a:off x="603851" y="4133145"/>
            <a:ext cx="1405058" cy="1159558"/>
            <a:chOff x="971418" y="4275665"/>
            <a:chExt cx="2073697" cy="1711367"/>
          </a:xfrm>
        </p:grpSpPr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4EFD5F27-8DF6-FB4A-91D5-4F102E83F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418" y="4392958"/>
              <a:ext cx="1082396" cy="1594074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CB8F8BF7-943B-9E47-9E67-4F0F3F298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193" t="-1" r="16451" b="46348"/>
            <a:stretch/>
          </p:blipFill>
          <p:spPr>
            <a:xfrm>
              <a:off x="1758182" y="4275665"/>
              <a:ext cx="1286933" cy="1711366"/>
            </a:xfrm>
            <a:prstGeom prst="rect">
              <a:avLst/>
            </a:prstGeom>
          </p:spPr>
        </p:pic>
      </p:grpSp>
      <p:sp>
        <p:nvSpPr>
          <p:cNvPr id="5" name="Rektangel 4">
            <a:extLst>
              <a:ext uri="{FF2B5EF4-FFF2-40B4-BE49-F238E27FC236}">
                <a16:creationId xmlns:a16="http://schemas.microsoft.com/office/drawing/2014/main" id="{50B99A7F-6649-DA40-8200-A75DA670AA24}"/>
              </a:ext>
            </a:extLst>
          </p:cNvPr>
          <p:cNvSpPr/>
          <p:nvPr/>
        </p:nvSpPr>
        <p:spPr>
          <a:xfrm>
            <a:off x="711200" y="1070187"/>
            <a:ext cx="3871686" cy="620486"/>
          </a:xfrm>
          <a:prstGeom prst="rect">
            <a:avLst/>
          </a:prstGeom>
          <a:solidFill>
            <a:srgbClr val="AC1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dirty="0"/>
              <a:t>JU LIVE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9C03DD-31BF-4842-B1DD-485792443E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29" y="452585"/>
            <a:ext cx="2757714" cy="31092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8FF4167-A07D-EB47-A1AD-4D788A103A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42" t="6061" b="4697"/>
          <a:stretch/>
        </p:blipFill>
        <p:spPr>
          <a:xfrm>
            <a:off x="655602" y="2050321"/>
            <a:ext cx="716346" cy="878099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A8E39A5E-1A9E-6E47-A714-F95FBA27FF22}"/>
              </a:ext>
            </a:extLst>
          </p:cNvPr>
          <p:cNvSpPr/>
          <p:nvPr/>
        </p:nvSpPr>
        <p:spPr>
          <a:xfrm>
            <a:off x="2152834" y="2050320"/>
            <a:ext cx="387168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b="1" dirty="0" err="1"/>
              <a:t>Taking</a:t>
            </a:r>
            <a:r>
              <a:rPr lang="sv-SE" sz="1100" b="1" dirty="0"/>
              <a:t> the </a:t>
            </a:r>
            <a:r>
              <a:rPr lang="sv-SE" sz="1100" b="1" dirty="0" err="1"/>
              <a:t>brain</a:t>
            </a:r>
            <a:r>
              <a:rPr lang="sv-SE" sz="1100" b="1" dirty="0"/>
              <a:t> for a walk – </a:t>
            </a:r>
            <a:r>
              <a:rPr lang="sv-SE" sz="1100" b="1" dirty="0" err="1"/>
              <a:t>how</a:t>
            </a:r>
            <a:r>
              <a:rPr lang="sv-SE" sz="1100" b="1" dirty="0"/>
              <a:t> science is </a:t>
            </a:r>
            <a:r>
              <a:rPr lang="sv-SE" sz="1100" b="1" dirty="0" err="1"/>
              <a:t>helping</a:t>
            </a:r>
            <a:r>
              <a:rPr lang="sv-SE" sz="1100" b="1" dirty="0"/>
              <a:t> </a:t>
            </a:r>
            <a:r>
              <a:rPr lang="sv-SE" sz="1100" b="1" dirty="0" err="1"/>
              <a:t>amputees</a:t>
            </a:r>
            <a:r>
              <a:rPr lang="sv-SE" sz="1100" b="1" dirty="0"/>
              <a:t> </a:t>
            </a:r>
            <a:r>
              <a:rPr lang="sv-SE" sz="1100" b="1" dirty="0" err="1"/>
              <a:t>think</a:t>
            </a:r>
            <a:r>
              <a:rPr lang="sv-SE" sz="1100" b="1" dirty="0"/>
              <a:t> less and </a:t>
            </a:r>
            <a:r>
              <a:rPr lang="sv-SE" sz="1100" b="1" dirty="0" err="1"/>
              <a:t>move</a:t>
            </a:r>
            <a:r>
              <a:rPr lang="sv-SE" sz="1100" b="1" dirty="0"/>
              <a:t> </a:t>
            </a:r>
            <a:r>
              <a:rPr lang="sv-SE" sz="1100" b="1" dirty="0" err="1"/>
              <a:t>more</a:t>
            </a:r>
            <a:endParaRPr lang="sv-SE" sz="1100" b="1" dirty="0"/>
          </a:p>
          <a:p>
            <a:r>
              <a:rPr lang="sv-SE" sz="1100" dirty="0" err="1"/>
              <a:t>Narrolyn</a:t>
            </a:r>
            <a:r>
              <a:rPr lang="sv-SE" sz="1100" dirty="0"/>
              <a:t> Ramstrand, </a:t>
            </a:r>
            <a:r>
              <a:rPr lang="sv-SE" sz="1100" dirty="0" err="1"/>
              <a:t>Associate</a:t>
            </a:r>
            <a:r>
              <a:rPr lang="sv-SE" sz="1100" dirty="0"/>
              <a:t> Professor </a:t>
            </a:r>
            <a:r>
              <a:rPr lang="sv-SE" sz="1100" dirty="0" err="1"/>
              <a:t>of</a:t>
            </a:r>
            <a:r>
              <a:rPr lang="sv-SE" sz="1100" dirty="0"/>
              <a:t> </a:t>
            </a:r>
            <a:r>
              <a:rPr lang="sv-SE" sz="1100" dirty="0" err="1"/>
              <a:t>Prosthetics</a:t>
            </a:r>
            <a:r>
              <a:rPr lang="sv-SE" sz="1100" dirty="0"/>
              <a:t> and </a:t>
            </a:r>
            <a:r>
              <a:rPr lang="sv-SE" sz="1100" dirty="0" err="1"/>
              <a:t>Orthotics</a:t>
            </a:r>
            <a:r>
              <a:rPr lang="sv-SE" sz="1100" dirty="0"/>
              <a:t> and Saffran Möller, PhD, from the </a:t>
            </a:r>
            <a:r>
              <a:rPr lang="sv-SE" sz="1100" dirty="0" err="1"/>
              <a:t>School</a:t>
            </a:r>
            <a:r>
              <a:rPr lang="sv-SE" sz="1100" dirty="0"/>
              <a:t> </a:t>
            </a:r>
            <a:r>
              <a:rPr lang="sv-SE" sz="1100" dirty="0" err="1"/>
              <a:t>of</a:t>
            </a:r>
            <a:r>
              <a:rPr lang="sv-SE" sz="1100" dirty="0"/>
              <a:t> Health and Welfare </a:t>
            </a:r>
            <a:endParaRPr lang="sv-SE" sz="11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21BED79-ADFF-C743-BAED-751554A17503}"/>
              </a:ext>
            </a:extLst>
          </p:cNvPr>
          <p:cNvSpPr/>
          <p:nvPr/>
        </p:nvSpPr>
        <p:spPr>
          <a:xfrm>
            <a:off x="4582885" y="1070187"/>
            <a:ext cx="7246249" cy="6204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>
                <a:solidFill>
                  <a:schemeClr val="tx1"/>
                </a:solidFill>
              </a:rPr>
              <a:t>JU AULAN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Thursday, October 10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 14.00 – 17.00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31B2658-082A-AA4F-BAD4-1DEE3FA7B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901" y="2050321"/>
            <a:ext cx="671574" cy="87304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9404535-2D79-E040-91B2-E4B99FD8A4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1879"/>
          <a:stretch/>
        </p:blipFill>
        <p:spPr>
          <a:xfrm>
            <a:off x="655602" y="2963240"/>
            <a:ext cx="918680" cy="938719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EBEECD24-45F8-E144-A185-7AA597BA7405}"/>
              </a:ext>
            </a:extLst>
          </p:cNvPr>
          <p:cNvSpPr/>
          <p:nvPr/>
        </p:nvSpPr>
        <p:spPr>
          <a:xfrm>
            <a:off x="2152834" y="3183787"/>
            <a:ext cx="3672227" cy="781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sv-SE" sz="11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You’re</a:t>
            </a:r>
            <a:r>
              <a:rPr lang="sv-SE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v-SE" sz="11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living</a:t>
            </a:r>
            <a:r>
              <a:rPr lang="sv-SE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v-SE" sz="11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your</a:t>
            </a:r>
            <a:r>
              <a:rPr lang="sv-SE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 best </a:t>
            </a:r>
            <a:r>
              <a:rPr lang="sv-SE" sz="11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life</a:t>
            </a:r>
            <a:r>
              <a:rPr lang="sv-SE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v-SE" sz="11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thanks</a:t>
            </a:r>
            <a:r>
              <a:rPr lang="sv-SE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sv-SE" sz="11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metal</a:t>
            </a:r>
            <a:r>
              <a:rPr lang="sv-SE" sz="1100" b="1" dirty="0">
                <a:ea typeface="Times New Roman" panose="02020603050405020304" pitchFamily="18" charset="0"/>
                <a:cs typeface="Arial" panose="020B0604020202020204" pitchFamily="34" charset="0"/>
              </a:rPr>
              <a:t> castings...</a:t>
            </a:r>
          </a:p>
          <a:p>
            <a:endParaRPr lang="sv-SE" sz="1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v-SE" sz="1100" dirty="0">
                <a:ea typeface="Times New Roman" panose="02020603050405020304" pitchFamily="18" charset="0"/>
                <a:cs typeface="Arial" panose="020B0604020202020204" pitchFamily="34" charset="0"/>
              </a:rPr>
              <a:t>Salem </a:t>
            </a:r>
            <a:r>
              <a:rPr lang="sv-SE" sz="1100" dirty="0" err="1">
                <a:ea typeface="Times New Roman" panose="02020603050405020304" pitchFamily="18" charset="0"/>
                <a:cs typeface="Arial" panose="020B0604020202020204" pitchFamily="34" charset="0"/>
              </a:rPr>
              <a:t>Seifeddine</a:t>
            </a:r>
            <a:r>
              <a:rPr lang="sv-SE" sz="1100" dirty="0">
                <a:ea typeface="Times New Roman" panose="02020603050405020304" pitchFamily="18" charset="0"/>
                <a:cs typeface="Arial" panose="020B0604020202020204" pitchFamily="34" charset="0"/>
              </a:rPr>
              <a:t>, Professor </a:t>
            </a:r>
            <a:r>
              <a:rPr lang="sv-SE" sz="1100" dirty="0" err="1"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sv-SE" sz="1100" dirty="0">
                <a:ea typeface="Times New Roman" panose="02020603050405020304" pitchFamily="18" charset="0"/>
                <a:cs typeface="Arial" panose="020B0604020202020204" pitchFamily="34" charset="0"/>
              </a:rPr>
              <a:t> Materials and </a:t>
            </a:r>
            <a:r>
              <a:rPr lang="sv-SE" sz="1100" dirty="0" err="1">
                <a:ea typeface="Times New Roman" panose="02020603050405020304" pitchFamily="18" charset="0"/>
                <a:cs typeface="Arial" panose="020B0604020202020204" pitchFamily="34" charset="0"/>
              </a:rPr>
              <a:t>Manufacturing</a:t>
            </a:r>
            <a:r>
              <a:rPr lang="sv-SE" sz="1100" dirty="0">
                <a:ea typeface="Times New Roman" panose="02020603050405020304" pitchFamily="18" charset="0"/>
                <a:cs typeface="Arial" panose="020B0604020202020204" pitchFamily="34" charset="0"/>
              </a:rPr>
              <a:t> from the </a:t>
            </a:r>
            <a:r>
              <a:rPr lang="sv-SE" sz="1100" dirty="0" err="1">
                <a:ea typeface="Times New Roman" panose="02020603050405020304" pitchFamily="18" charset="0"/>
                <a:cs typeface="Arial" panose="020B0604020202020204" pitchFamily="34" charset="0"/>
              </a:rPr>
              <a:t>School</a:t>
            </a:r>
            <a:r>
              <a:rPr lang="sv-SE" sz="11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v-SE" sz="1100" dirty="0" err="1"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sv-SE" sz="11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v-SE" sz="1100" dirty="0" err="1">
                <a:ea typeface="Times New Roman" panose="02020603050405020304" pitchFamily="18" charset="0"/>
                <a:cs typeface="Arial" panose="020B0604020202020204" pitchFamily="34" charset="0"/>
              </a:rPr>
              <a:t>Engineering</a:t>
            </a:r>
            <a:r>
              <a:rPr lang="sv-SE" sz="11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5E2CDB2C-EAE6-8D48-9857-04871E657DD4}"/>
              </a:ext>
            </a:extLst>
          </p:cNvPr>
          <p:cNvSpPr/>
          <p:nvPr/>
        </p:nvSpPr>
        <p:spPr>
          <a:xfrm>
            <a:off x="2152834" y="4212618"/>
            <a:ext cx="415078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b="1" dirty="0">
                <a:cs typeface="Arial" panose="020B0604020202020204" pitchFamily="34" charset="0"/>
              </a:rPr>
              <a:t>From </a:t>
            </a:r>
            <a:r>
              <a:rPr lang="sv-SE" sz="1100" b="1" dirty="0" err="1">
                <a:cs typeface="Arial" panose="020B0604020202020204" pitchFamily="34" charset="0"/>
              </a:rPr>
              <a:t>babies</a:t>
            </a:r>
            <a:r>
              <a:rPr lang="sv-SE" sz="1100" b="1" dirty="0">
                <a:cs typeface="Arial" panose="020B0604020202020204" pitchFamily="34" charset="0"/>
              </a:rPr>
              <a:t> to business start-</a:t>
            </a:r>
            <a:r>
              <a:rPr lang="sv-SE" sz="1100" b="1" dirty="0" err="1">
                <a:cs typeface="Arial" panose="020B0604020202020204" pitchFamily="34" charset="0"/>
              </a:rPr>
              <a:t>ups</a:t>
            </a:r>
            <a:r>
              <a:rPr lang="sv-SE" sz="1100" b="1" dirty="0">
                <a:cs typeface="Arial" panose="020B0604020202020204" pitchFamily="34" charset="0"/>
              </a:rPr>
              <a:t> – the </a:t>
            </a:r>
            <a:r>
              <a:rPr lang="sv-SE" sz="1100" b="1" dirty="0" err="1">
                <a:cs typeface="Arial" panose="020B0604020202020204" pitchFamily="34" charset="0"/>
              </a:rPr>
              <a:t>rise</a:t>
            </a:r>
            <a:r>
              <a:rPr lang="sv-SE" sz="1100" b="1" dirty="0">
                <a:cs typeface="Arial" panose="020B0604020202020204" pitchFamily="34" charset="0"/>
              </a:rPr>
              <a:t> </a:t>
            </a:r>
            <a:r>
              <a:rPr lang="sv-SE" sz="1100" b="1" dirty="0" err="1">
                <a:cs typeface="Arial" panose="020B0604020202020204" pitchFamily="34" charset="0"/>
              </a:rPr>
              <a:t>of</a:t>
            </a:r>
            <a:r>
              <a:rPr lang="sv-SE" sz="1100" b="1" dirty="0">
                <a:cs typeface="Arial" panose="020B0604020202020204" pitchFamily="34" charset="0"/>
              </a:rPr>
              <a:t> </a:t>
            </a:r>
            <a:r>
              <a:rPr lang="sv-SE" sz="1100" b="1" dirty="0" err="1">
                <a:cs typeface="Arial" panose="020B0604020202020204" pitchFamily="34" charset="0"/>
              </a:rPr>
              <a:t>entrepreneurship</a:t>
            </a:r>
            <a:r>
              <a:rPr lang="sv-SE" sz="1100" b="1" dirty="0">
                <a:cs typeface="Arial" panose="020B0604020202020204" pitchFamily="34" charset="0"/>
              </a:rPr>
              <a:t> </a:t>
            </a:r>
            <a:r>
              <a:rPr lang="sv-SE" sz="1100" b="1" dirty="0" err="1">
                <a:cs typeface="Arial" panose="020B0604020202020204" pitchFamily="34" charset="0"/>
              </a:rPr>
              <a:t>among</a:t>
            </a:r>
            <a:r>
              <a:rPr lang="sv-SE" sz="1100" b="1" dirty="0">
                <a:cs typeface="Arial" panose="020B0604020202020204" pitchFamily="34" charset="0"/>
              </a:rPr>
              <a:t> Swedish </a:t>
            </a:r>
            <a:r>
              <a:rPr lang="sv-SE" sz="1100" b="1" dirty="0" err="1">
                <a:cs typeface="Arial" panose="020B0604020202020204" pitchFamily="34" charset="0"/>
              </a:rPr>
              <a:t>mothers</a:t>
            </a:r>
            <a:endParaRPr lang="sv-SE" sz="1100" b="1" dirty="0">
              <a:cs typeface="Arial" panose="020B0604020202020204" pitchFamily="34" charset="0"/>
            </a:endParaRPr>
          </a:p>
          <a:p>
            <a:r>
              <a:rPr lang="sv-SE" sz="1100" dirty="0">
                <a:cs typeface="Arial" panose="020B0604020202020204" pitchFamily="34" charset="0"/>
              </a:rPr>
              <a:t>Lucia </a:t>
            </a:r>
            <a:r>
              <a:rPr lang="sv-SE" sz="1100" dirty="0" err="1">
                <a:cs typeface="Arial" panose="020B0604020202020204" pitchFamily="34" charset="0"/>
              </a:rPr>
              <a:t>Naldi</a:t>
            </a:r>
            <a:r>
              <a:rPr lang="sv-SE" sz="1100" dirty="0">
                <a:cs typeface="Arial" panose="020B0604020202020204" pitchFamily="34" charset="0"/>
              </a:rPr>
              <a:t>, professor </a:t>
            </a:r>
            <a:r>
              <a:rPr lang="sv-SE" sz="1100" dirty="0" err="1">
                <a:cs typeface="Arial" panose="020B0604020202020204" pitchFamily="34" charset="0"/>
              </a:rPr>
              <a:t>of</a:t>
            </a:r>
            <a:r>
              <a:rPr lang="sv-SE" sz="1100" dirty="0">
                <a:cs typeface="Arial" panose="020B0604020202020204" pitchFamily="34" charset="0"/>
              </a:rPr>
              <a:t> Business Administration, and Magdalena </a:t>
            </a:r>
            <a:r>
              <a:rPr lang="sv-SE" sz="1100" dirty="0" err="1">
                <a:cs typeface="Arial" panose="020B0604020202020204" pitchFamily="34" charset="0"/>
              </a:rPr>
              <a:t>Markowska</a:t>
            </a:r>
            <a:r>
              <a:rPr lang="sv-SE" sz="1100" dirty="0">
                <a:cs typeface="Arial" panose="020B0604020202020204" pitchFamily="34" charset="0"/>
              </a:rPr>
              <a:t>, Assistant Professor in Business Administration, from Jönköping International Business </a:t>
            </a:r>
            <a:r>
              <a:rPr lang="sv-SE" sz="1100" dirty="0" err="1">
                <a:cs typeface="Arial" panose="020B0604020202020204" pitchFamily="34" charset="0"/>
              </a:rPr>
              <a:t>School</a:t>
            </a:r>
            <a:endParaRPr lang="sv-SE" sz="1100" dirty="0">
              <a:cs typeface="Arial" panose="020B0604020202020204" pitchFamily="34" charset="0"/>
            </a:endParaRP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228925CB-DA7A-6E44-A8B5-BCE5D9E413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693" r="17316" b="24835"/>
          <a:stretch/>
        </p:blipFill>
        <p:spPr>
          <a:xfrm>
            <a:off x="603852" y="5495460"/>
            <a:ext cx="768096" cy="965529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187592F8-F35D-BA47-BAE0-41609D82A3F5}"/>
              </a:ext>
            </a:extLst>
          </p:cNvPr>
          <p:cNvSpPr/>
          <p:nvPr/>
        </p:nvSpPr>
        <p:spPr>
          <a:xfrm>
            <a:off x="2152834" y="5477701"/>
            <a:ext cx="3871685" cy="612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sv-SE" sz="11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Entertainment as </a:t>
            </a:r>
            <a:r>
              <a:rPr lang="sv-SE" sz="11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endParaRPr lang="sv-SE" sz="11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100" dirty="0">
                <a:ea typeface="Times New Roman" panose="02020603050405020304" pitchFamily="18" charset="0"/>
              </a:rPr>
              <a:t>Tobias Samuelsson, Professor </a:t>
            </a:r>
            <a:r>
              <a:rPr lang="sv-SE" sz="1100" dirty="0" err="1">
                <a:ea typeface="Times New Roman" panose="02020603050405020304" pitchFamily="18" charset="0"/>
              </a:rPr>
              <a:t>of</a:t>
            </a:r>
            <a:r>
              <a:rPr lang="sv-SE" sz="1100" dirty="0">
                <a:ea typeface="Times New Roman" panose="02020603050405020304" pitchFamily="18" charset="0"/>
              </a:rPr>
              <a:t> Social Sciences from the </a:t>
            </a:r>
            <a:r>
              <a:rPr lang="sv-SE" sz="1100" dirty="0" err="1">
                <a:ea typeface="Times New Roman" panose="02020603050405020304" pitchFamily="18" charset="0"/>
              </a:rPr>
              <a:t>School</a:t>
            </a:r>
            <a:r>
              <a:rPr lang="sv-SE" sz="1100" dirty="0">
                <a:ea typeface="Times New Roman" panose="02020603050405020304" pitchFamily="18" charset="0"/>
              </a:rPr>
              <a:t> </a:t>
            </a:r>
            <a:r>
              <a:rPr lang="sv-SE" sz="1100" dirty="0" err="1">
                <a:ea typeface="Times New Roman" panose="02020603050405020304" pitchFamily="18" charset="0"/>
              </a:rPr>
              <a:t>of</a:t>
            </a:r>
            <a:r>
              <a:rPr lang="sv-SE" sz="1100" dirty="0">
                <a:ea typeface="Times New Roman" panose="02020603050405020304" pitchFamily="18" charset="0"/>
              </a:rPr>
              <a:t> </a:t>
            </a:r>
            <a:r>
              <a:rPr lang="sv-SE" sz="1100" dirty="0" err="1">
                <a:ea typeface="Times New Roman" panose="02020603050405020304" pitchFamily="18" charset="0"/>
              </a:rPr>
              <a:t>Education</a:t>
            </a:r>
            <a:r>
              <a:rPr lang="sv-SE" sz="1100" dirty="0">
                <a:ea typeface="Times New Roman" panose="02020603050405020304" pitchFamily="18" charset="0"/>
              </a:rPr>
              <a:t> and Communication</a:t>
            </a:r>
            <a:r>
              <a:rPr lang="sv-SE" sz="1100" dirty="0"/>
              <a:t> </a:t>
            </a:r>
            <a:endParaRPr lang="sv-SE" sz="1100" dirty="0">
              <a:cs typeface="Arial" panose="020B0604020202020204" pitchFamily="34" charset="0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733EA659-41D1-EA43-A285-4F2094DDA768}"/>
              </a:ext>
            </a:extLst>
          </p:cNvPr>
          <p:cNvSpPr/>
          <p:nvPr/>
        </p:nvSpPr>
        <p:spPr>
          <a:xfrm>
            <a:off x="7974693" y="3092026"/>
            <a:ext cx="3871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b="1" dirty="0"/>
              <a:t>PANEL DISCUSSION</a:t>
            </a:r>
          </a:p>
        </p:txBody>
      </p:sp>
      <p:cxnSp>
        <p:nvCxnSpPr>
          <p:cNvPr id="32" name="Rak 31">
            <a:extLst>
              <a:ext uri="{FF2B5EF4-FFF2-40B4-BE49-F238E27FC236}">
                <a16:creationId xmlns:a16="http://schemas.microsoft.com/office/drawing/2014/main" id="{E7AB091C-7726-474A-A1BE-6CED85F72B3D}"/>
              </a:ext>
            </a:extLst>
          </p:cNvPr>
          <p:cNvCxnSpPr/>
          <p:nvPr/>
        </p:nvCxnSpPr>
        <p:spPr>
          <a:xfrm>
            <a:off x="655602" y="2989039"/>
            <a:ext cx="111537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32">
            <a:extLst>
              <a:ext uri="{FF2B5EF4-FFF2-40B4-BE49-F238E27FC236}">
                <a16:creationId xmlns:a16="http://schemas.microsoft.com/office/drawing/2014/main" id="{09A744BF-E5AD-1F46-AA54-8B917700BEC3}"/>
              </a:ext>
            </a:extLst>
          </p:cNvPr>
          <p:cNvCxnSpPr/>
          <p:nvPr/>
        </p:nvCxnSpPr>
        <p:spPr>
          <a:xfrm>
            <a:off x="603851" y="4133145"/>
            <a:ext cx="111537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33">
            <a:extLst>
              <a:ext uri="{FF2B5EF4-FFF2-40B4-BE49-F238E27FC236}">
                <a16:creationId xmlns:a16="http://schemas.microsoft.com/office/drawing/2014/main" id="{A0A7E0E5-B419-7E43-AD6C-F3C7E150A014}"/>
              </a:ext>
            </a:extLst>
          </p:cNvPr>
          <p:cNvCxnSpPr>
            <a:cxnSpLocks/>
          </p:cNvCxnSpPr>
          <p:nvPr/>
        </p:nvCxnSpPr>
        <p:spPr>
          <a:xfrm>
            <a:off x="603850" y="5382855"/>
            <a:ext cx="111537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Bildobjekt 35">
            <a:extLst>
              <a:ext uri="{FF2B5EF4-FFF2-40B4-BE49-F238E27FC236}">
                <a16:creationId xmlns:a16="http://schemas.microsoft.com/office/drawing/2014/main" id="{87BD968D-3B57-C446-BC15-B41827FDEB4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66" t="-468" r="6145" b="468"/>
          <a:stretch/>
        </p:blipFill>
        <p:spPr>
          <a:xfrm>
            <a:off x="6782169" y="4241936"/>
            <a:ext cx="1005079" cy="1082246"/>
          </a:xfrm>
          <a:prstGeom prst="rect">
            <a:avLst/>
          </a:prstGeom>
        </p:spPr>
      </p:pic>
      <p:cxnSp>
        <p:nvCxnSpPr>
          <p:cNvPr id="39" name="Rak 38">
            <a:extLst>
              <a:ext uri="{FF2B5EF4-FFF2-40B4-BE49-F238E27FC236}">
                <a16:creationId xmlns:a16="http://schemas.microsoft.com/office/drawing/2014/main" id="{C322D47B-0EFE-7D4A-A614-F5C7F0EEF406}"/>
              </a:ext>
            </a:extLst>
          </p:cNvPr>
          <p:cNvCxnSpPr>
            <a:cxnSpLocks/>
          </p:cNvCxnSpPr>
          <p:nvPr/>
        </p:nvCxnSpPr>
        <p:spPr>
          <a:xfrm>
            <a:off x="6303615" y="2065593"/>
            <a:ext cx="0" cy="4494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>
            <a:extLst>
              <a:ext uri="{FF2B5EF4-FFF2-40B4-BE49-F238E27FC236}">
                <a16:creationId xmlns:a16="http://schemas.microsoft.com/office/drawing/2014/main" id="{94A0DB79-B1D6-E946-8151-9934AAD653A3}"/>
              </a:ext>
            </a:extLst>
          </p:cNvPr>
          <p:cNvSpPr/>
          <p:nvPr/>
        </p:nvSpPr>
        <p:spPr>
          <a:xfrm>
            <a:off x="7937678" y="4283940"/>
            <a:ext cx="3871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b="1" dirty="0"/>
              <a:t>Johan Wester, moderator</a:t>
            </a:r>
          </a:p>
        </p:txBody>
      </p:sp>
      <p:cxnSp>
        <p:nvCxnSpPr>
          <p:cNvPr id="28" name="Rak 27">
            <a:extLst>
              <a:ext uri="{FF2B5EF4-FFF2-40B4-BE49-F238E27FC236}">
                <a16:creationId xmlns:a16="http://schemas.microsoft.com/office/drawing/2014/main" id="{709EFB17-491C-C04B-B786-B4DD3E4E9696}"/>
              </a:ext>
            </a:extLst>
          </p:cNvPr>
          <p:cNvCxnSpPr>
            <a:cxnSpLocks/>
          </p:cNvCxnSpPr>
          <p:nvPr/>
        </p:nvCxnSpPr>
        <p:spPr>
          <a:xfrm>
            <a:off x="1828800" y="6096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9">
            <a:extLst>
              <a:ext uri="{FF2B5EF4-FFF2-40B4-BE49-F238E27FC236}">
                <a16:creationId xmlns:a16="http://schemas.microsoft.com/office/drawing/2014/main" id="{0E61BC2D-7D27-C44B-BED1-509F666A6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770" y="102985"/>
            <a:ext cx="1031834" cy="1010128"/>
          </a:xfrm>
          <a:prstGeom prst="rect">
            <a:avLst/>
          </a:prstGeom>
        </p:spPr>
      </p:pic>
      <p:sp>
        <p:nvSpPr>
          <p:cNvPr id="30" name="Rektangel 29">
            <a:extLst>
              <a:ext uri="{FF2B5EF4-FFF2-40B4-BE49-F238E27FC236}">
                <a16:creationId xmlns:a16="http://schemas.microsoft.com/office/drawing/2014/main" id="{37A57579-242B-C346-81ED-6B45422ED374}"/>
              </a:ext>
            </a:extLst>
          </p:cNvPr>
          <p:cNvSpPr/>
          <p:nvPr/>
        </p:nvSpPr>
        <p:spPr>
          <a:xfrm>
            <a:off x="7974693" y="2016774"/>
            <a:ext cx="3871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b="1" dirty="0"/>
              <a:t>TO BE ANNOUNCED</a:t>
            </a:r>
          </a:p>
        </p:txBody>
      </p:sp>
    </p:spTree>
    <p:extLst>
      <p:ext uri="{BB962C8B-B14F-4D97-AF65-F5344CB8AC3E}">
        <p14:creationId xmlns:p14="http://schemas.microsoft.com/office/powerpoint/2010/main" val="17090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0B99A7F-6649-DA40-8200-A75DA670AA24}"/>
              </a:ext>
            </a:extLst>
          </p:cNvPr>
          <p:cNvSpPr/>
          <p:nvPr/>
        </p:nvSpPr>
        <p:spPr>
          <a:xfrm>
            <a:off x="711200" y="1070187"/>
            <a:ext cx="3871686" cy="620486"/>
          </a:xfrm>
          <a:prstGeom prst="rect">
            <a:avLst/>
          </a:prstGeom>
          <a:solidFill>
            <a:srgbClr val="AC1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dirty="0"/>
              <a:t>INAGURAL LECTURES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9C03DD-31BF-4842-B1DD-485792443E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29" y="452585"/>
            <a:ext cx="2757714" cy="310928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E21BED79-ADFF-C743-BAED-751554A17503}"/>
              </a:ext>
            </a:extLst>
          </p:cNvPr>
          <p:cNvSpPr/>
          <p:nvPr/>
        </p:nvSpPr>
        <p:spPr>
          <a:xfrm>
            <a:off x="4582885" y="1070187"/>
            <a:ext cx="7246249" cy="6204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>
                <a:solidFill>
                  <a:schemeClr val="tx1"/>
                </a:solidFill>
              </a:rPr>
              <a:t>JU AULAN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Friday, October 11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  08.00 – 13.00</a:t>
            </a:r>
          </a:p>
        </p:txBody>
      </p:sp>
      <p:pic>
        <p:nvPicPr>
          <p:cNvPr id="13" name="Bildobjekt 12" descr="En bild som visar skärmbild&#10;&#10;Automatiskt genererad beskrivning">
            <a:extLst>
              <a:ext uri="{FF2B5EF4-FFF2-40B4-BE49-F238E27FC236}">
                <a16:creationId xmlns:a16="http://schemas.microsoft.com/office/drawing/2014/main" id="{0B13ED4E-4B61-6843-8950-DF33D9870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2"/>
          <a:stretch/>
        </p:blipFill>
        <p:spPr>
          <a:xfrm>
            <a:off x="8430508" y="1804163"/>
            <a:ext cx="3361151" cy="3695116"/>
          </a:xfrm>
          <a:prstGeom prst="rect">
            <a:avLst/>
          </a:prstGeom>
        </p:spPr>
      </p:pic>
      <p:pic>
        <p:nvPicPr>
          <p:cNvPr id="15" name="Bildobjekt 14" descr="En bild som visar skärmbild&#10;&#10;Automatiskt genererad beskrivning">
            <a:extLst>
              <a:ext uri="{FF2B5EF4-FFF2-40B4-BE49-F238E27FC236}">
                <a16:creationId xmlns:a16="http://schemas.microsoft.com/office/drawing/2014/main" id="{B801C00E-9702-7141-B7DF-B281D8507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771" y="1804164"/>
            <a:ext cx="3525449" cy="4612242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D6E359D2-D917-8943-AE76-7248C3F03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33" t="18359" r="21764" b="45013"/>
          <a:stretch/>
        </p:blipFill>
        <p:spPr>
          <a:xfrm>
            <a:off x="3247241" y="1842665"/>
            <a:ext cx="1190620" cy="1258014"/>
          </a:xfrm>
          <a:prstGeom prst="rect">
            <a:avLst/>
          </a:prstGeom>
        </p:spPr>
      </p:pic>
      <p:sp>
        <p:nvSpPr>
          <p:cNvPr id="25" name="textruta 24">
            <a:extLst>
              <a:ext uri="{FF2B5EF4-FFF2-40B4-BE49-F238E27FC236}">
                <a16:creationId xmlns:a16="http://schemas.microsoft.com/office/drawing/2014/main" id="{13F77201-F180-E44A-B5A0-1F9CF46C5B2F}"/>
              </a:ext>
            </a:extLst>
          </p:cNvPr>
          <p:cNvSpPr txBox="1"/>
          <p:nvPr/>
        </p:nvSpPr>
        <p:spPr>
          <a:xfrm>
            <a:off x="2880195" y="3140612"/>
            <a:ext cx="16374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Charlotta</a:t>
            </a:r>
            <a:r>
              <a:rPr lang="en-US" sz="1100" dirty="0"/>
              <a:t> </a:t>
            </a:r>
            <a:r>
              <a:rPr lang="en-US" sz="1100" dirty="0" err="1"/>
              <a:t>Mellander</a:t>
            </a:r>
            <a:r>
              <a:rPr lang="en-US" sz="1100" dirty="0"/>
              <a:t>, moderator</a:t>
            </a:r>
          </a:p>
        </p:txBody>
      </p:sp>
      <p:pic>
        <p:nvPicPr>
          <p:cNvPr id="35" name="Picture 9">
            <a:extLst>
              <a:ext uri="{FF2B5EF4-FFF2-40B4-BE49-F238E27FC236}">
                <a16:creationId xmlns:a16="http://schemas.microsoft.com/office/drawing/2014/main" id="{6328CD86-E954-8440-8249-D48B9051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032" y="3667889"/>
            <a:ext cx="1897757" cy="1857836"/>
          </a:xfrm>
          <a:prstGeom prst="rect">
            <a:avLst/>
          </a:prstGeom>
        </p:spPr>
      </p:pic>
      <p:cxnSp>
        <p:nvCxnSpPr>
          <p:cNvPr id="37" name="Rak 36">
            <a:extLst>
              <a:ext uri="{FF2B5EF4-FFF2-40B4-BE49-F238E27FC236}">
                <a16:creationId xmlns:a16="http://schemas.microsoft.com/office/drawing/2014/main" id="{15FF8E8B-E639-0A47-82B1-94B2170221F6}"/>
              </a:ext>
            </a:extLst>
          </p:cNvPr>
          <p:cNvCxnSpPr>
            <a:cxnSpLocks/>
          </p:cNvCxnSpPr>
          <p:nvPr/>
        </p:nvCxnSpPr>
        <p:spPr>
          <a:xfrm>
            <a:off x="1828800" y="6096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9">
            <a:extLst>
              <a:ext uri="{FF2B5EF4-FFF2-40B4-BE49-F238E27FC236}">
                <a16:creationId xmlns:a16="http://schemas.microsoft.com/office/drawing/2014/main" id="{0F4B87AF-6000-504F-AA56-0153BF696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70" y="102985"/>
            <a:ext cx="1031834" cy="10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0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0B99A7F-6649-DA40-8200-A75DA670AA24}"/>
              </a:ext>
            </a:extLst>
          </p:cNvPr>
          <p:cNvSpPr/>
          <p:nvPr/>
        </p:nvSpPr>
        <p:spPr>
          <a:xfrm>
            <a:off x="711200" y="1070187"/>
            <a:ext cx="3871686" cy="620486"/>
          </a:xfrm>
          <a:prstGeom prst="rect">
            <a:avLst/>
          </a:prstGeom>
          <a:solidFill>
            <a:srgbClr val="AC1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dirty="0"/>
              <a:t>ACADEMIC CEREMONY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9C03DD-31BF-4842-B1DD-485792443E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29" y="452585"/>
            <a:ext cx="2757714" cy="310928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E21BED79-ADFF-C743-BAED-751554A17503}"/>
              </a:ext>
            </a:extLst>
          </p:cNvPr>
          <p:cNvSpPr/>
          <p:nvPr/>
        </p:nvSpPr>
        <p:spPr>
          <a:xfrm>
            <a:off x="4582885" y="1070187"/>
            <a:ext cx="7246249" cy="6204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>
                <a:solidFill>
                  <a:schemeClr val="tx1"/>
                </a:solidFill>
              </a:rPr>
              <a:t>SPIRA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Saturday, October 12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  16.00 – 18.00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1455948-767D-0143-A285-DD97EC277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884" y="1690672"/>
            <a:ext cx="7746768" cy="5174841"/>
          </a:xfrm>
          <a:prstGeom prst="rect">
            <a:avLst/>
          </a:prstGeom>
        </p:spPr>
      </p:pic>
      <p:cxnSp>
        <p:nvCxnSpPr>
          <p:cNvPr id="12" name="Rak 11">
            <a:extLst>
              <a:ext uri="{FF2B5EF4-FFF2-40B4-BE49-F238E27FC236}">
                <a16:creationId xmlns:a16="http://schemas.microsoft.com/office/drawing/2014/main" id="{AA3AC847-94CF-0A40-A664-32E7136B970A}"/>
              </a:ext>
            </a:extLst>
          </p:cNvPr>
          <p:cNvCxnSpPr>
            <a:cxnSpLocks/>
          </p:cNvCxnSpPr>
          <p:nvPr/>
        </p:nvCxnSpPr>
        <p:spPr>
          <a:xfrm>
            <a:off x="1828800" y="6096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9">
            <a:extLst>
              <a:ext uri="{FF2B5EF4-FFF2-40B4-BE49-F238E27FC236}">
                <a16:creationId xmlns:a16="http://schemas.microsoft.com/office/drawing/2014/main" id="{655B1BB7-FBB7-9C40-94C7-8C4907C06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0" y="102985"/>
            <a:ext cx="1031834" cy="10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18778</TotalTime>
  <Words>337</Words>
  <Application>Microsoft Macintosh PowerPoint</Application>
  <PresentationFormat>Bredbild</PresentationFormat>
  <Paragraphs>62</Paragraphs>
  <Slides>10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Emil Danielsson</dc:creator>
  <cp:lastModifiedBy>Emil Danielsson</cp:lastModifiedBy>
  <cp:revision>110</cp:revision>
  <cp:lastPrinted>2019-09-20T11:32:43Z</cp:lastPrinted>
  <dcterms:created xsi:type="dcterms:W3CDTF">2019-04-29T02:57:13Z</dcterms:created>
  <dcterms:modified xsi:type="dcterms:W3CDTF">2019-09-20T11:35:07Z</dcterms:modified>
</cp:coreProperties>
</file>