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5" r:id="rId3"/>
    <p:sldId id="266" r:id="rId4"/>
    <p:sldId id="267" r:id="rId5"/>
    <p:sldId id="268" r:id="rId6"/>
    <p:sldId id="269" r:id="rId7"/>
    <p:sldId id="270" r:id="rId8"/>
    <p:sldId id="272" r:id="rId9"/>
    <p:sldId id="286" r:id="rId10"/>
    <p:sldId id="273" r:id="rId11"/>
    <p:sldId id="287" r:id="rId12"/>
    <p:sldId id="274" r:id="rId13"/>
    <p:sldId id="288" r:id="rId14"/>
    <p:sldId id="271" r:id="rId15"/>
    <p:sldId id="289" r:id="rId16"/>
    <p:sldId id="275" r:id="rId17"/>
    <p:sldId id="291" r:id="rId18"/>
    <p:sldId id="276" r:id="rId19"/>
    <p:sldId id="290" r:id="rId20"/>
    <p:sldId id="281" r:id="rId21"/>
    <p:sldId id="277" r:id="rId22"/>
    <p:sldId id="278" r:id="rId23"/>
    <p:sldId id="279" r:id="rId24"/>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81" d="100"/>
          <a:sy n="81" d="100"/>
        </p:scale>
        <p:origin x="-216"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5970F782-0ABA-6A46-81CF-62E1077239B9}" type="datetimeFigureOut">
              <a:rPr lang="sv-SE" smtClean="0"/>
              <a:t>2015-05-13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A6D7A14-782A-3342-9D4B-13228D098CB4}" type="slidenum">
              <a:rPr lang="sv-SE" smtClean="0"/>
              <a:t>‹#›</a:t>
            </a:fld>
            <a:endParaRPr lang="sv-SE"/>
          </a:p>
        </p:txBody>
      </p:sp>
    </p:spTree>
    <p:extLst>
      <p:ext uri="{BB962C8B-B14F-4D97-AF65-F5344CB8AC3E}">
        <p14:creationId xmlns:p14="http://schemas.microsoft.com/office/powerpoint/2010/main" val="1295613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970F782-0ABA-6A46-81CF-62E1077239B9}" type="datetimeFigureOut">
              <a:rPr lang="sv-SE" smtClean="0"/>
              <a:t>2015-05-13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A6D7A14-782A-3342-9D4B-13228D098CB4}" type="slidenum">
              <a:rPr lang="sv-SE" smtClean="0"/>
              <a:t>‹#›</a:t>
            </a:fld>
            <a:endParaRPr lang="sv-SE"/>
          </a:p>
        </p:txBody>
      </p:sp>
    </p:spTree>
    <p:extLst>
      <p:ext uri="{BB962C8B-B14F-4D97-AF65-F5344CB8AC3E}">
        <p14:creationId xmlns:p14="http://schemas.microsoft.com/office/powerpoint/2010/main" val="3064161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970F782-0ABA-6A46-81CF-62E1077239B9}" type="datetimeFigureOut">
              <a:rPr lang="sv-SE" smtClean="0"/>
              <a:t>2015-05-13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A6D7A14-782A-3342-9D4B-13228D098CB4}" type="slidenum">
              <a:rPr lang="sv-SE" smtClean="0"/>
              <a:t>‹#›</a:t>
            </a:fld>
            <a:endParaRPr lang="sv-SE"/>
          </a:p>
        </p:txBody>
      </p:sp>
    </p:spTree>
    <p:extLst>
      <p:ext uri="{BB962C8B-B14F-4D97-AF65-F5344CB8AC3E}">
        <p14:creationId xmlns:p14="http://schemas.microsoft.com/office/powerpoint/2010/main" val="287039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5970F782-0ABA-6A46-81CF-62E1077239B9}" type="datetimeFigureOut">
              <a:rPr lang="sv-SE" smtClean="0"/>
              <a:t>2015-05-13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A6D7A14-782A-3342-9D4B-13228D098CB4}" type="slidenum">
              <a:rPr lang="sv-SE" smtClean="0"/>
              <a:t>‹#›</a:t>
            </a:fld>
            <a:endParaRPr lang="sv-SE"/>
          </a:p>
        </p:txBody>
      </p:sp>
    </p:spTree>
    <p:extLst>
      <p:ext uri="{BB962C8B-B14F-4D97-AF65-F5344CB8AC3E}">
        <p14:creationId xmlns:p14="http://schemas.microsoft.com/office/powerpoint/2010/main" val="335777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5970F782-0ABA-6A46-81CF-62E1077239B9}" type="datetimeFigureOut">
              <a:rPr lang="sv-SE" smtClean="0"/>
              <a:t>2015-05-13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A6D7A14-782A-3342-9D4B-13228D098CB4}" type="slidenum">
              <a:rPr lang="sv-SE" smtClean="0"/>
              <a:t>‹#›</a:t>
            </a:fld>
            <a:endParaRPr lang="sv-SE"/>
          </a:p>
        </p:txBody>
      </p:sp>
    </p:spTree>
    <p:extLst>
      <p:ext uri="{BB962C8B-B14F-4D97-AF65-F5344CB8AC3E}">
        <p14:creationId xmlns:p14="http://schemas.microsoft.com/office/powerpoint/2010/main" val="589727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5970F782-0ABA-6A46-81CF-62E1077239B9}" type="datetimeFigureOut">
              <a:rPr lang="sv-SE" smtClean="0"/>
              <a:t>2015-05-13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A6D7A14-782A-3342-9D4B-13228D098CB4}" type="slidenum">
              <a:rPr lang="sv-SE" smtClean="0"/>
              <a:t>‹#›</a:t>
            </a:fld>
            <a:endParaRPr lang="sv-SE"/>
          </a:p>
        </p:txBody>
      </p:sp>
    </p:spTree>
    <p:extLst>
      <p:ext uri="{BB962C8B-B14F-4D97-AF65-F5344CB8AC3E}">
        <p14:creationId xmlns:p14="http://schemas.microsoft.com/office/powerpoint/2010/main" val="647214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5970F782-0ABA-6A46-81CF-62E1077239B9}" type="datetimeFigureOut">
              <a:rPr lang="sv-SE" smtClean="0"/>
              <a:t>2015-05-13</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BA6D7A14-782A-3342-9D4B-13228D098CB4}" type="slidenum">
              <a:rPr lang="sv-SE" smtClean="0"/>
              <a:t>‹#›</a:t>
            </a:fld>
            <a:endParaRPr lang="sv-SE"/>
          </a:p>
        </p:txBody>
      </p:sp>
    </p:spTree>
    <p:extLst>
      <p:ext uri="{BB962C8B-B14F-4D97-AF65-F5344CB8AC3E}">
        <p14:creationId xmlns:p14="http://schemas.microsoft.com/office/powerpoint/2010/main" val="28919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5970F782-0ABA-6A46-81CF-62E1077239B9}" type="datetimeFigureOut">
              <a:rPr lang="sv-SE" smtClean="0"/>
              <a:t>2015-05-13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BA6D7A14-782A-3342-9D4B-13228D098CB4}" type="slidenum">
              <a:rPr lang="sv-SE" smtClean="0"/>
              <a:t>‹#›</a:t>
            </a:fld>
            <a:endParaRPr lang="sv-SE"/>
          </a:p>
        </p:txBody>
      </p:sp>
    </p:spTree>
    <p:extLst>
      <p:ext uri="{BB962C8B-B14F-4D97-AF65-F5344CB8AC3E}">
        <p14:creationId xmlns:p14="http://schemas.microsoft.com/office/powerpoint/2010/main" val="1780589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970F782-0ABA-6A46-81CF-62E1077239B9}" type="datetimeFigureOut">
              <a:rPr lang="sv-SE" smtClean="0"/>
              <a:t>2015-05-13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BA6D7A14-782A-3342-9D4B-13228D098CB4}" type="slidenum">
              <a:rPr lang="sv-SE" smtClean="0"/>
              <a:t>‹#›</a:t>
            </a:fld>
            <a:endParaRPr lang="sv-SE"/>
          </a:p>
        </p:txBody>
      </p:sp>
    </p:spTree>
    <p:extLst>
      <p:ext uri="{BB962C8B-B14F-4D97-AF65-F5344CB8AC3E}">
        <p14:creationId xmlns:p14="http://schemas.microsoft.com/office/powerpoint/2010/main" val="1411570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970F782-0ABA-6A46-81CF-62E1077239B9}" type="datetimeFigureOut">
              <a:rPr lang="sv-SE" smtClean="0"/>
              <a:t>2015-05-13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A6D7A14-782A-3342-9D4B-13228D098CB4}" type="slidenum">
              <a:rPr lang="sv-SE" smtClean="0"/>
              <a:t>‹#›</a:t>
            </a:fld>
            <a:endParaRPr lang="sv-SE"/>
          </a:p>
        </p:txBody>
      </p:sp>
    </p:spTree>
    <p:extLst>
      <p:ext uri="{BB962C8B-B14F-4D97-AF65-F5344CB8AC3E}">
        <p14:creationId xmlns:p14="http://schemas.microsoft.com/office/powerpoint/2010/main" val="3373516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Dra bilden till platshållaren eller klicka på ikonen för att lägga till den</a:t>
            </a:r>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970F782-0ABA-6A46-81CF-62E1077239B9}" type="datetimeFigureOut">
              <a:rPr lang="sv-SE" smtClean="0"/>
              <a:t>2015-05-13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A6D7A14-782A-3342-9D4B-13228D098CB4}" type="slidenum">
              <a:rPr lang="sv-SE" smtClean="0"/>
              <a:t>‹#›</a:t>
            </a:fld>
            <a:endParaRPr lang="sv-SE"/>
          </a:p>
        </p:txBody>
      </p:sp>
    </p:spTree>
    <p:extLst>
      <p:ext uri="{BB962C8B-B14F-4D97-AF65-F5344CB8AC3E}">
        <p14:creationId xmlns:p14="http://schemas.microsoft.com/office/powerpoint/2010/main" val="1383685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70F782-0ABA-6A46-81CF-62E1077239B9}" type="datetimeFigureOut">
              <a:rPr lang="sv-SE" smtClean="0"/>
              <a:t>2015-05-13</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D7A14-782A-3342-9D4B-13228D098CB4}" type="slidenum">
              <a:rPr lang="sv-SE" smtClean="0"/>
              <a:t>‹#›</a:t>
            </a:fld>
            <a:endParaRPr lang="sv-SE"/>
          </a:p>
        </p:txBody>
      </p:sp>
    </p:spTree>
    <p:extLst>
      <p:ext uri="{BB962C8B-B14F-4D97-AF65-F5344CB8AC3E}">
        <p14:creationId xmlns:p14="http://schemas.microsoft.com/office/powerpoint/2010/main" val="3226365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317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5309419" y="2212261"/>
            <a:ext cx="2859546" cy="1569660"/>
          </a:xfrm>
          <a:prstGeom prst="rect">
            <a:avLst/>
          </a:prstGeom>
          <a:noFill/>
        </p:spPr>
        <p:txBody>
          <a:bodyPr wrap="square" rtlCol="0">
            <a:spAutoFit/>
          </a:bodyPr>
          <a:lstStyle/>
          <a:p>
            <a:r>
              <a:rPr lang="sv-SE" sz="1200" dirty="0">
                <a:solidFill>
                  <a:schemeClr val="bg1"/>
                </a:solidFill>
              </a:rPr>
              <a:t>Hästnäringen öppnar dörren till arbetsmarknaden genom att erbjuda jobb till unga och andra som finns utanför arbetsmarknaden. Vi skapar många många jobbtillfällen på landsbygden. Ett hästjobb medför ansvarstagande och ger erfarenhet att hantera levande varelser.</a:t>
            </a:r>
          </a:p>
        </p:txBody>
      </p:sp>
    </p:spTree>
    <p:extLst>
      <p:ext uri="{BB962C8B-B14F-4D97-AF65-F5344CB8AC3E}">
        <p14:creationId xmlns:p14="http://schemas.microsoft.com/office/powerpoint/2010/main" val="289405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2056582" y="1499418"/>
            <a:ext cx="6964516" cy="2677656"/>
          </a:xfrm>
          <a:prstGeom prst="rect">
            <a:avLst/>
          </a:prstGeom>
          <a:noFill/>
        </p:spPr>
        <p:txBody>
          <a:bodyPr wrap="square" rtlCol="0">
            <a:spAutoFit/>
          </a:bodyPr>
          <a:lstStyle/>
          <a:p>
            <a:r>
              <a:rPr lang="sv-SE" sz="1200" b="1" dirty="0"/>
              <a:t>Utmaningar</a:t>
            </a:r>
            <a:r>
              <a:rPr lang="sv-SE" sz="1200" b="1" dirty="0" smtClean="0"/>
              <a:t>:</a:t>
            </a:r>
          </a:p>
          <a:p>
            <a:endParaRPr lang="sv-SE" sz="1200" b="1" dirty="0"/>
          </a:p>
          <a:p>
            <a:r>
              <a:rPr lang="sv-SE" sz="1200" dirty="0"/>
              <a:t>•       Hög arbetslöshet</a:t>
            </a:r>
          </a:p>
          <a:p>
            <a:r>
              <a:rPr lang="sv-SE" sz="1200" dirty="0"/>
              <a:t>•       Praktiska jobb är en bristvara</a:t>
            </a:r>
          </a:p>
          <a:p>
            <a:r>
              <a:rPr lang="sv-SE" sz="1200" dirty="0"/>
              <a:t>•       Jobben finns i </a:t>
            </a:r>
            <a:r>
              <a:rPr lang="sv-SE" sz="1200" dirty="0" smtClean="0"/>
              <a:t>städerna</a:t>
            </a:r>
          </a:p>
          <a:p>
            <a:endParaRPr lang="sv-SE" sz="1200" b="1" dirty="0"/>
          </a:p>
          <a:p>
            <a:r>
              <a:rPr lang="sv-SE" sz="1200" b="1" dirty="0"/>
              <a:t>Hur kan hästnäringen bidra</a:t>
            </a:r>
            <a:r>
              <a:rPr lang="sv-SE" sz="1200" b="1" dirty="0" smtClean="0"/>
              <a:t>?</a:t>
            </a:r>
          </a:p>
          <a:p>
            <a:endParaRPr lang="sv-SE" sz="1200" b="1" dirty="0"/>
          </a:p>
          <a:p>
            <a:r>
              <a:rPr lang="sv-SE" sz="1200" dirty="0"/>
              <a:t>•       Hästjobb medför ansvarstagande och ger erfarenhet</a:t>
            </a:r>
          </a:p>
          <a:p>
            <a:r>
              <a:rPr lang="sv-SE" sz="1200" dirty="0"/>
              <a:t>•       Hästnäringen öppnar dörren till arbetsmarknaden</a:t>
            </a:r>
          </a:p>
          <a:p>
            <a:r>
              <a:rPr lang="sv-SE" sz="1200" dirty="0"/>
              <a:t>•       Hästnäringen bidrar till landsbygdens attraktivitet</a:t>
            </a:r>
          </a:p>
          <a:p>
            <a:endParaRPr lang="sv-SE" sz="1200" b="1" dirty="0" smtClean="0"/>
          </a:p>
          <a:p>
            <a:r>
              <a:rPr lang="sv-SE" sz="1200" b="1" dirty="0" smtClean="0"/>
              <a:t>Hästnäringen </a:t>
            </a:r>
            <a:r>
              <a:rPr lang="sv-SE" sz="1200" b="1" dirty="0"/>
              <a:t>erbjuder jobb till unga och andra som finns </a:t>
            </a:r>
            <a:r>
              <a:rPr lang="sv-SE" sz="1200" b="1" dirty="0" smtClean="0"/>
              <a:t>utanför </a:t>
            </a:r>
            <a:br>
              <a:rPr lang="sv-SE" sz="1200" b="1" dirty="0" smtClean="0"/>
            </a:br>
            <a:r>
              <a:rPr lang="sv-SE" sz="1200" b="1" dirty="0" smtClean="0"/>
              <a:t>arbetsmarknaden </a:t>
            </a:r>
            <a:r>
              <a:rPr lang="sv-SE" sz="1200" b="1" dirty="0"/>
              <a:t>samt skapar jobbtillfällen på </a:t>
            </a:r>
            <a:r>
              <a:rPr lang="sv-SE" sz="1200" b="1" dirty="0" smtClean="0"/>
              <a:t>landsbygden.</a:t>
            </a:r>
            <a:endParaRPr lang="sv-SE" sz="1200" b="1" dirty="0"/>
          </a:p>
        </p:txBody>
      </p:sp>
    </p:spTree>
    <p:extLst>
      <p:ext uri="{BB962C8B-B14F-4D97-AF65-F5344CB8AC3E}">
        <p14:creationId xmlns:p14="http://schemas.microsoft.com/office/powerpoint/2010/main" val="4005003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5350389" y="1909096"/>
            <a:ext cx="2859546" cy="1754327"/>
          </a:xfrm>
          <a:prstGeom prst="rect">
            <a:avLst/>
          </a:prstGeom>
          <a:noFill/>
        </p:spPr>
        <p:txBody>
          <a:bodyPr wrap="square" rtlCol="0">
            <a:spAutoFit/>
          </a:bodyPr>
          <a:lstStyle/>
          <a:p>
            <a:r>
              <a:rPr lang="sv-SE" sz="1200" dirty="0">
                <a:solidFill>
                  <a:schemeClr val="bg1"/>
                </a:solidFill>
              </a:rPr>
              <a:t>Hästnäringens organisationer har en lång tradition av ungdomsarbete och är duktiga på att tillvarata ungdomars kapacitet samt utveckla framtidens ledare. Hästen ger ofta möjlighet till ett första jobb, personlig utveckling och karriär. En gemensam målsättning är att öka ungdomsinflytandet inom våra organisationer.</a:t>
            </a:r>
          </a:p>
        </p:txBody>
      </p:sp>
    </p:spTree>
    <p:extLst>
      <p:ext uri="{BB962C8B-B14F-4D97-AF65-F5344CB8AC3E}">
        <p14:creationId xmlns:p14="http://schemas.microsoft.com/office/powerpoint/2010/main" val="2541827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1728840" y="1499418"/>
            <a:ext cx="6964516" cy="2677656"/>
          </a:xfrm>
          <a:prstGeom prst="rect">
            <a:avLst/>
          </a:prstGeom>
          <a:noFill/>
        </p:spPr>
        <p:txBody>
          <a:bodyPr wrap="square" rtlCol="0">
            <a:spAutoFit/>
          </a:bodyPr>
          <a:lstStyle/>
          <a:p>
            <a:r>
              <a:rPr lang="sv-SE" sz="1200" b="1" dirty="0"/>
              <a:t>Utmaningar</a:t>
            </a:r>
            <a:r>
              <a:rPr lang="sv-SE" sz="1200" b="1" dirty="0" smtClean="0"/>
              <a:t>:</a:t>
            </a:r>
          </a:p>
          <a:p>
            <a:endParaRPr lang="sv-SE" sz="1200" b="1" dirty="0"/>
          </a:p>
          <a:p>
            <a:r>
              <a:rPr lang="sv-SE" sz="1200" dirty="0"/>
              <a:t>•       Ökade krav på kompetens och kapacitet i arbetslivet</a:t>
            </a:r>
          </a:p>
          <a:p>
            <a:r>
              <a:rPr lang="sv-SE" sz="1200" dirty="0"/>
              <a:t>•       Glapp mellan arbetsmarknadens efterfrågan och nuvarande </a:t>
            </a:r>
            <a:r>
              <a:rPr lang="sv-SE" sz="1200" dirty="0" smtClean="0"/>
              <a:t/>
            </a:r>
            <a:br>
              <a:rPr lang="sv-SE" sz="1200" dirty="0" smtClean="0"/>
            </a:br>
            <a:r>
              <a:rPr lang="sv-SE" sz="1200" dirty="0" smtClean="0"/>
              <a:t>        egenskaper </a:t>
            </a:r>
            <a:r>
              <a:rPr lang="sv-SE" sz="1200" dirty="0"/>
              <a:t>hos dagens och morgondagens arbetskraft</a:t>
            </a:r>
          </a:p>
          <a:p>
            <a:r>
              <a:rPr lang="sv-SE" sz="1200" dirty="0"/>
              <a:t>•       Allt färre unga har kontakt med </a:t>
            </a:r>
            <a:r>
              <a:rPr lang="sv-SE" sz="1200" dirty="0" smtClean="0"/>
              <a:t>djur</a:t>
            </a:r>
          </a:p>
          <a:p>
            <a:endParaRPr lang="sv-SE" sz="1200" b="1" dirty="0"/>
          </a:p>
          <a:p>
            <a:r>
              <a:rPr lang="sv-SE" sz="1200" b="1" dirty="0"/>
              <a:t>Hur kan hästen bidra</a:t>
            </a:r>
            <a:r>
              <a:rPr lang="sv-SE" sz="1200" b="1" dirty="0" smtClean="0"/>
              <a:t>?</a:t>
            </a:r>
          </a:p>
          <a:p>
            <a:endParaRPr lang="sv-SE" sz="1200" b="1" dirty="0"/>
          </a:p>
          <a:p>
            <a:r>
              <a:rPr lang="sv-SE" sz="1200" b="1" dirty="0"/>
              <a:t>•       </a:t>
            </a:r>
            <a:r>
              <a:rPr lang="sv-SE" sz="1200" dirty="0"/>
              <a:t>Hästen utvecklar kapacitet, kompetens och ledarskap</a:t>
            </a:r>
          </a:p>
          <a:p>
            <a:r>
              <a:rPr lang="sv-SE" sz="1200" dirty="0"/>
              <a:t>•       Hästen ger möjlighet till ett första jobb, personlig utveckling och karriär.</a:t>
            </a:r>
          </a:p>
          <a:p>
            <a:r>
              <a:rPr lang="sv-SE" sz="1200" dirty="0"/>
              <a:t>•       Hästen skapar öppna fysiska mötesplatser</a:t>
            </a:r>
            <a:r>
              <a:rPr lang="sv-SE" sz="1200" dirty="0" smtClean="0"/>
              <a:t>.</a:t>
            </a:r>
          </a:p>
          <a:p>
            <a:endParaRPr lang="sv-SE" sz="1200" b="1" dirty="0"/>
          </a:p>
          <a:p>
            <a:r>
              <a:rPr lang="sv-SE" sz="1200" b="1" dirty="0"/>
              <a:t>Hästnäringen tillvaratar ungdomars kapacitet och utvecklar framtidens ledare.</a:t>
            </a:r>
          </a:p>
        </p:txBody>
      </p:sp>
    </p:spTree>
    <p:extLst>
      <p:ext uri="{BB962C8B-B14F-4D97-AF65-F5344CB8AC3E}">
        <p14:creationId xmlns:p14="http://schemas.microsoft.com/office/powerpoint/2010/main" val="2332457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5350389" y="1909096"/>
            <a:ext cx="2859546" cy="1938992"/>
          </a:xfrm>
          <a:prstGeom prst="rect">
            <a:avLst/>
          </a:prstGeom>
          <a:noFill/>
        </p:spPr>
        <p:txBody>
          <a:bodyPr wrap="square" rtlCol="0">
            <a:spAutoFit/>
          </a:bodyPr>
          <a:lstStyle/>
          <a:p>
            <a:r>
              <a:rPr lang="sv-SE" sz="1200" dirty="0">
                <a:solidFill>
                  <a:schemeClr val="bg1"/>
                </a:solidFill>
              </a:rPr>
              <a:t>Hästen bidrar till att överbrygga olikheter – inför hästen är vi alla lika. Kring hästen finns arenor där människor möts på lika villkor och förenar människor i ett intresse som ger mening och gemenskap. Hästnäringen är ett utmärkt verktyg för att skapa gemenskap och sammanhållning mellan olika grupper i samhället.</a:t>
            </a:r>
          </a:p>
        </p:txBody>
      </p:sp>
    </p:spTree>
    <p:extLst>
      <p:ext uri="{BB962C8B-B14F-4D97-AF65-F5344CB8AC3E}">
        <p14:creationId xmlns:p14="http://schemas.microsoft.com/office/powerpoint/2010/main" val="3224999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1786195" y="1499418"/>
            <a:ext cx="5801031" cy="2677656"/>
          </a:xfrm>
          <a:prstGeom prst="rect">
            <a:avLst/>
          </a:prstGeom>
          <a:noFill/>
        </p:spPr>
        <p:txBody>
          <a:bodyPr wrap="square" rtlCol="0">
            <a:spAutoFit/>
          </a:bodyPr>
          <a:lstStyle/>
          <a:p>
            <a:r>
              <a:rPr lang="sv-SE" sz="1200" b="1" dirty="0"/>
              <a:t>Utmaningar</a:t>
            </a:r>
            <a:r>
              <a:rPr lang="sv-SE" sz="1200" b="1" dirty="0" smtClean="0"/>
              <a:t>:</a:t>
            </a:r>
          </a:p>
          <a:p>
            <a:endParaRPr lang="sv-SE" sz="1200" b="1" dirty="0"/>
          </a:p>
          <a:p>
            <a:r>
              <a:rPr lang="sv-SE" sz="1200" b="1" dirty="0"/>
              <a:t>•       </a:t>
            </a:r>
            <a:r>
              <a:rPr lang="sv-SE" sz="1200" dirty="0"/>
              <a:t>Ökad spänning mellan grupper i samhället</a:t>
            </a:r>
          </a:p>
          <a:p>
            <a:r>
              <a:rPr lang="sv-SE" sz="1200" dirty="0"/>
              <a:t>•       Främlingsfientliga rörelser växer sig starka</a:t>
            </a:r>
          </a:p>
          <a:p>
            <a:r>
              <a:rPr lang="sv-SE" sz="1200" dirty="0"/>
              <a:t>•       Färre gemensamma mötesplatser mellan människor från olika bakgrund</a:t>
            </a:r>
          </a:p>
          <a:p>
            <a:endParaRPr lang="sv-SE" sz="1200" dirty="0" smtClean="0"/>
          </a:p>
          <a:p>
            <a:r>
              <a:rPr lang="sv-SE" sz="1200" b="1" dirty="0" smtClean="0"/>
              <a:t>Hur </a:t>
            </a:r>
            <a:r>
              <a:rPr lang="sv-SE" sz="1200" b="1" dirty="0"/>
              <a:t>kan hästnäringen bidra</a:t>
            </a:r>
            <a:r>
              <a:rPr lang="sv-SE" sz="1200" b="1" dirty="0" smtClean="0"/>
              <a:t>?</a:t>
            </a:r>
          </a:p>
          <a:p>
            <a:endParaRPr lang="sv-SE" sz="1200" b="1" dirty="0"/>
          </a:p>
          <a:p>
            <a:r>
              <a:rPr lang="sv-SE" sz="1200" dirty="0"/>
              <a:t>•       Hästen bidrar till att överbrygga olikheter – för hästen är vi alla lika</a:t>
            </a:r>
          </a:p>
          <a:p>
            <a:r>
              <a:rPr lang="sv-SE" sz="1200" dirty="0"/>
              <a:t>•       Hästen skapar arenor där människor möts på lika villkor</a:t>
            </a:r>
          </a:p>
          <a:p>
            <a:r>
              <a:rPr lang="sv-SE" sz="1200" dirty="0"/>
              <a:t>•       Hästen förenar människor i ett intresse som ger mening och gemenskap</a:t>
            </a:r>
          </a:p>
          <a:p>
            <a:endParaRPr lang="sv-SE" sz="1200" b="1" dirty="0" smtClean="0"/>
          </a:p>
          <a:p>
            <a:r>
              <a:rPr lang="sv-SE" sz="1200" b="1" dirty="0" smtClean="0"/>
              <a:t>Hästnäringen </a:t>
            </a:r>
            <a:r>
              <a:rPr lang="sv-SE" sz="1200" b="1" dirty="0"/>
              <a:t>är ett verktyg för att skapa gemenskap och sammanhållning mellan olika grupper i samhället.</a:t>
            </a:r>
          </a:p>
        </p:txBody>
      </p:sp>
    </p:spTree>
    <p:extLst>
      <p:ext uri="{BB962C8B-B14F-4D97-AF65-F5344CB8AC3E}">
        <p14:creationId xmlns:p14="http://schemas.microsoft.com/office/powerpoint/2010/main" val="315988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5317613" y="1679672"/>
            <a:ext cx="2859546" cy="1569660"/>
          </a:xfrm>
          <a:prstGeom prst="rect">
            <a:avLst/>
          </a:prstGeom>
          <a:noFill/>
        </p:spPr>
        <p:txBody>
          <a:bodyPr wrap="square" rtlCol="0">
            <a:spAutoFit/>
          </a:bodyPr>
          <a:lstStyle/>
          <a:p>
            <a:r>
              <a:rPr lang="sv-SE" sz="1200" dirty="0">
                <a:solidFill>
                  <a:schemeClr val="bg1"/>
                </a:solidFill>
              </a:rPr>
              <a:t>Hästen är en symbol för vårt öppna landskap och är ett mycket användbart betesdjur. Tack vare svensk hästuppfödning hålls vårt landskap öppet. Hästen lockar många att flytta ut på landet för att utöva sitt intresse och bidrar på så sätt till en levande landsbygd.</a:t>
            </a:r>
          </a:p>
        </p:txBody>
      </p:sp>
    </p:spTree>
    <p:extLst>
      <p:ext uri="{BB962C8B-B14F-4D97-AF65-F5344CB8AC3E}">
        <p14:creationId xmlns:p14="http://schemas.microsoft.com/office/powerpoint/2010/main" val="1411132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2056582" y="1499418"/>
            <a:ext cx="4817805" cy="3416319"/>
          </a:xfrm>
          <a:prstGeom prst="rect">
            <a:avLst/>
          </a:prstGeom>
          <a:noFill/>
        </p:spPr>
        <p:txBody>
          <a:bodyPr wrap="square" rtlCol="0">
            <a:spAutoFit/>
          </a:bodyPr>
          <a:lstStyle/>
          <a:p>
            <a:r>
              <a:rPr lang="sv-SE" sz="1200" b="1" dirty="0"/>
              <a:t>Utmaningar</a:t>
            </a:r>
            <a:r>
              <a:rPr lang="sv-SE" sz="1200" b="1" dirty="0" smtClean="0"/>
              <a:t>:</a:t>
            </a:r>
          </a:p>
          <a:p>
            <a:endParaRPr lang="sv-SE" sz="1200" dirty="0"/>
          </a:p>
          <a:p>
            <a:r>
              <a:rPr lang="sv-SE" sz="1200" dirty="0"/>
              <a:t>•       Minskat jordbruk utmanar biologisk mångfald</a:t>
            </a:r>
          </a:p>
          <a:p>
            <a:r>
              <a:rPr lang="sv-SE" sz="1200" dirty="0"/>
              <a:t>•       Landskap riskerar att växa igen och hotar svenska natur- </a:t>
            </a:r>
            <a:r>
              <a:rPr lang="sv-SE" sz="1200" dirty="0" smtClean="0"/>
              <a:t/>
            </a:r>
            <a:br>
              <a:rPr lang="sv-SE" sz="1200" dirty="0" smtClean="0"/>
            </a:br>
            <a:r>
              <a:rPr lang="sv-SE" sz="1200" dirty="0" smtClean="0"/>
              <a:t>        och </a:t>
            </a:r>
            <a:r>
              <a:rPr lang="sv-SE" sz="1200" dirty="0"/>
              <a:t>kulturvärden</a:t>
            </a:r>
          </a:p>
          <a:p>
            <a:r>
              <a:rPr lang="sv-SE" sz="1200" dirty="0"/>
              <a:t>•       Ökat intresse för natur och upplevelser</a:t>
            </a:r>
          </a:p>
          <a:p>
            <a:endParaRPr lang="sv-SE" sz="1200" b="1" dirty="0" smtClean="0"/>
          </a:p>
          <a:p>
            <a:r>
              <a:rPr lang="sv-SE" sz="1200" b="1" dirty="0" smtClean="0"/>
              <a:t>Hur </a:t>
            </a:r>
            <a:r>
              <a:rPr lang="sv-SE" sz="1200" b="1" dirty="0"/>
              <a:t>kan hästnäringen bidra</a:t>
            </a:r>
            <a:r>
              <a:rPr lang="sv-SE" sz="1200" b="1" dirty="0" smtClean="0"/>
              <a:t>?</a:t>
            </a:r>
          </a:p>
          <a:p>
            <a:endParaRPr lang="sv-SE" sz="1200" b="1" dirty="0"/>
          </a:p>
          <a:p>
            <a:r>
              <a:rPr lang="sv-SE" sz="1200" dirty="0"/>
              <a:t>•       Hästen är ett användbart betesdjur och tack vare svensk </a:t>
            </a:r>
            <a:r>
              <a:rPr lang="sv-SE" sz="1200" dirty="0" smtClean="0"/>
              <a:t> </a:t>
            </a:r>
            <a:br>
              <a:rPr lang="sv-SE" sz="1200" dirty="0" smtClean="0"/>
            </a:br>
            <a:r>
              <a:rPr lang="sv-SE" sz="1200" dirty="0" smtClean="0"/>
              <a:t>        hästuppfödning </a:t>
            </a:r>
            <a:r>
              <a:rPr lang="sv-SE" sz="1200" dirty="0"/>
              <a:t>hålls landskapen öppna</a:t>
            </a:r>
          </a:p>
          <a:p>
            <a:r>
              <a:rPr lang="sv-SE" sz="1200" dirty="0"/>
              <a:t>•       Hästen är en symbol för öppna landskap             </a:t>
            </a:r>
            <a:r>
              <a:rPr lang="sv-SE" sz="1200" dirty="0" smtClean="0"/>
              <a:t/>
            </a:r>
            <a:br>
              <a:rPr lang="sv-SE" sz="1200" dirty="0" smtClean="0"/>
            </a:br>
            <a:r>
              <a:rPr lang="sv-SE" sz="1200" dirty="0" smtClean="0"/>
              <a:t>        – </a:t>
            </a:r>
            <a:r>
              <a:rPr lang="sv-SE" sz="1200" dirty="0"/>
              <a:t>det finns fler hästar än mjölkkor i Sverige</a:t>
            </a:r>
          </a:p>
          <a:p>
            <a:r>
              <a:rPr lang="sv-SE" sz="1200" dirty="0"/>
              <a:t>•       Hästen för människan närmare naturen och kan bidra till att </a:t>
            </a:r>
            <a:r>
              <a:rPr lang="sv-SE" sz="1200" dirty="0" smtClean="0"/>
              <a:t/>
            </a:r>
            <a:br>
              <a:rPr lang="sv-SE" sz="1200" dirty="0" smtClean="0"/>
            </a:br>
            <a:r>
              <a:rPr lang="sv-SE" sz="1200" dirty="0" smtClean="0"/>
              <a:t>        fler </a:t>
            </a:r>
            <a:r>
              <a:rPr lang="sv-SE" sz="1200" dirty="0"/>
              <a:t>får uppleva svensk landsbygd</a:t>
            </a:r>
          </a:p>
          <a:p>
            <a:endParaRPr lang="sv-SE" sz="1200" b="1" dirty="0" smtClean="0"/>
          </a:p>
          <a:p>
            <a:r>
              <a:rPr lang="sv-SE" sz="1200" b="1" dirty="0" smtClean="0"/>
              <a:t>Hästnäringen </a:t>
            </a:r>
            <a:r>
              <a:rPr lang="sv-SE" sz="1200" b="1" dirty="0"/>
              <a:t>är en symbol för öppna landskap och ge liv till natur och mark i Sverige.</a:t>
            </a:r>
          </a:p>
        </p:txBody>
      </p:sp>
    </p:spTree>
    <p:extLst>
      <p:ext uri="{BB962C8B-B14F-4D97-AF65-F5344CB8AC3E}">
        <p14:creationId xmlns:p14="http://schemas.microsoft.com/office/powerpoint/2010/main" val="2397145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5317618" y="1638704"/>
            <a:ext cx="2859546" cy="1569660"/>
          </a:xfrm>
          <a:prstGeom prst="rect">
            <a:avLst/>
          </a:prstGeom>
          <a:noFill/>
        </p:spPr>
        <p:txBody>
          <a:bodyPr wrap="square" rtlCol="0">
            <a:spAutoFit/>
          </a:bodyPr>
          <a:lstStyle/>
          <a:p>
            <a:r>
              <a:rPr lang="sv-SE" sz="1200" dirty="0">
                <a:solidFill>
                  <a:schemeClr val="bg1"/>
                </a:solidFill>
              </a:rPr>
              <a:t>Hästnäringen ger människor en förbättrad hälsa, livskvalitet, psykiskt och fysiskt välbefinnande och är ett viktigt verktyg för en bättre folkhälsa i Sverige. Hästen stärker både kropp och själ. Det är vetenskapligt bevisat att den har läkande effekter vid både habilitering och rehabilitering.</a:t>
            </a:r>
          </a:p>
        </p:txBody>
      </p:sp>
    </p:spTree>
    <p:extLst>
      <p:ext uri="{BB962C8B-B14F-4D97-AF65-F5344CB8AC3E}">
        <p14:creationId xmlns:p14="http://schemas.microsoft.com/office/powerpoint/2010/main" val="37889016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2056582" y="1499418"/>
            <a:ext cx="5129160" cy="2677656"/>
          </a:xfrm>
          <a:prstGeom prst="rect">
            <a:avLst/>
          </a:prstGeom>
          <a:noFill/>
        </p:spPr>
        <p:txBody>
          <a:bodyPr wrap="square" rtlCol="0">
            <a:spAutoFit/>
          </a:bodyPr>
          <a:lstStyle/>
          <a:p>
            <a:r>
              <a:rPr lang="sv-SE" sz="1200" b="1" dirty="0"/>
              <a:t>Utmaningar</a:t>
            </a:r>
            <a:r>
              <a:rPr lang="sv-SE" sz="1200" b="1" dirty="0" smtClean="0"/>
              <a:t>:</a:t>
            </a:r>
          </a:p>
          <a:p>
            <a:endParaRPr lang="sv-SE" sz="1200" b="1" dirty="0"/>
          </a:p>
          <a:p>
            <a:r>
              <a:rPr lang="sv-SE" sz="1200" dirty="0"/>
              <a:t>•       Negativa tendenser för folkhälsan</a:t>
            </a:r>
          </a:p>
          <a:p>
            <a:r>
              <a:rPr lang="sv-SE" sz="1200" dirty="0"/>
              <a:t>•       Allt fler har en stillasittande livsstil</a:t>
            </a:r>
          </a:p>
          <a:p>
            <a:r>
              <a:rPr lang="sv-SE" sz="1200" dirty="0"/>
              <a:t>•       Stress och psykisk ohälsa </a:t>
            </a:r>
            <a:r>
              <a:rPr lang="sv-SE" sz="1200" dirty="0" smtClean="0"/>
              <a:t>ökar</a:t>
            </a:r>
          </a:p>
          <a:p>
            <a:endParaRPr lang="sv-SE" sz="1200" b="1" dirty="0"/>
          </a:p>
          <a:p>
            <a:r>
              <a:rPr lang="sv-SE" sz="1200" b="1" dirty="0"/>
              <a:t>Hur kan hästnäringen bidra</a:t>
            </a:r>
            <a:r>
              <a:rPr lang="sv-SE" sz="1200" b="1" dirty="0" smtClean="0"/>
              <a:t>?</a:t>
            </a:r>
          </a:p>
          <a:p>
            <a:endParaRPr lang="sv-SE" sz="1200" b="1" dirty="0"/>
          </a:p>
          <a:p>
            <a:r>
              <a:rPr lang="sv-SE" sz="1200" dirty="0"/>
              <a:t>•       Hästen bidrar positivt till folkhälsan, </a:t>
            </a:r>
            <a:r>
              <a:rPr lang="sv-SE" sz="1200" dirty="0" err="1"/>
              <a:t>livkvalitén</a:t>
            </a:r>
            <a:r>
              <a:rPr lang="sv-SE" sz="1200" dirty="0"/>
              <a:t> och välbefinnandet</a:t>
            </a:r>
          </a:p>
          <a:p>
            <a:r>
              <a:rPr lang="sv-SE" sz="1200" dirty="0"/>
              <a:t>•       Hästen samlar nära en miljon människor för en aktiv livsstil i stallet</a:t>
            </a:r>
          </a:p>
          <a:p>
            <a:r>
              <a:rPr lang="sv-SE" sz="1200" dirty="0"/>
              <a:t>•       Hästen stärker både kropp och </a:t>
            </a:r>
            <a:r>
              <a:rPr lang="sv-SE" sz="1200" dirty="0" smtClean="0"/>
              <a:t>själ</a:t>
            </a:r>
          </a:p>
          <a:p>
            <a:endParaRPr lang="sv-SE" sz="1200" b="1" dirty="0"/>
          </a:p>
          <a:p>
            <a:r>
              <a:rPr lang="sv-SE" sz="1200" b="1" dirty="0"/>
              <a:t>Hästnäringen ger människor en förbättrad hälsa och livskvalitet och är ett viktigt verktyg för en bättre folkhälsa i Sverige.</a:t>
            </a:r>
          </a:p>
        </p:txBody>
      </p:sp>
    </p:spTree>
    <p:extLst>
      <p:ext uri="{BB962C8B-B14F-4D97-AF65-F5344CB8AC3E}">
        <p14:creationId xmlns:p14="http://schemas.microsoft.com/office/powerpoint/2010/main" val="4001216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Tree>
    <p:extLst>
      <p:ext uri="{BB962C8B-B14F-4D97-AF65-F5344CB8AC3E}">
        <p14:creationId xmlns:p14="http://schemas.microsoft.com/office/powerpoint/2010/main" val="3652698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1130711" y="1646903"/>
            <a:ext cx="6964516" cy="3600985"/>
          </a:xfrm>
          <a:prstGeom prst="rect">
            <a:avLst/>
          </a:prstGeom>
          <a:noFill/>
        </p:spPr>
        <p:txBody>
          <a:bodyPr wrap="square" rtlCol="0">
            <a:spAutoFit/>
          </a:bodyPr>
          <a:lstStyle/>
          <a:p>
            <a:r>
              <a:rPr lang="sv-SE" sz="1200" dirty="0"/>
              <a:t>Hästen är en stark och pålitlig rid- och körhäst, en samarbetsvillig och modig tävlingshäst, en vacker och välbalanserad avelshäst, en ädel och pigg travhäst, en kärleksfull och trygg kamrat. Oavsett hur relationen till hästen ser ut delas intresset och passionen med hundratusentals andra. Kring hästen kan vi samlas och bara vara, oavsett vem man är eller var man kommer ifrån. I relationen till hästen blir vi lugna och lyhörda, men samtidigt starka och modiga. Det är helt enkelt någonting med hästen som lockar fram det bästa hos en människa. Något som bär en näst intill magisk kraft och mening för alla som upplevt hästar – oavsett hur upplevelsen såg ut.</a:t>
            </a:r>
          </a:p>
          <a:p>
            <a:r>
              <a:rPr lang="sv-SE" sz="1200" dirty="0"/>
              <a:t>Vi lever i en tid där många faktorer riskerar att påverka oss negativt. Gemensamt står vi inför en rad samhällsutmaningar. Vi lever i en tid av ökad stress. Allt fler saknar tid men också naturen i sina liv. Vi vet att klyftorna ökar, mellan människor men också mellan stad och land. Vi lever i en tid av högre barriärer, där inträdeskraven för möjligheten att skapa sin egen lycka tycks bli allt hårdare. Men vi vet att hästen kan ge oss möjligheter vi inte trodde fanns. Så även om vi står inför svåra utmaningar idag är vi trygga i att hästar kan vara en del av lösningen för framtiden.</a:t>
            </a:r>
          </a:p>
          <a:p>
            <a:r>
              <a:rPr lang="sv-SE" sz="1200" dirty="0"/>
              <a:t>Hästar gör ett landskap vackert. Hästar är länken mellan stad och land. Hästar ger unga drömmar om framtiden. Hästar förvandlar ”jag önskar” till ”jag kan”. Hästar får människan att glömma det som oroar. Hästar överbryggar också rädslor, för det främmande och det okända.</a:t>
            </a:r>
          </a:p>
          <a:p>
            <a:r>
              <a:rPr lang="sv-SE" sz="1200" b="1" dirty="0"/>
              <a:t>Hästar stärker människan där hon är svag, inte bara för den enskilda utan också för samhället i stort. Vi vet att hästen stärker det bästa i ett samhälle. Därför arbetar vi för att fler människor ska få uppleva hästar.</a:t>
            </a:r>
          </a:p>
        </p:txBody>
      </p:sp>
    </p:spTree>
    <p:extLst>
      <p:ext uri="{BB962C8B-B14F-4D97-AF65-F5344CB8AC3E}">
        <p14:creationId xmlns:p14="http://schemas.microsoft.com/office/powerpoint/2010/main" val="21802801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Tree>
    <p:extLst>
      <p:ext uri="{BB962C8B-B14F-4D97-AF65-F5344CB8AC3E}">
        <p14:creationId xmlns:p14="http://schemas.microsoft.com/office/powerpoint/2010/main" val="12013296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Tree>
    <p:extLst>
      <p:ext uri="{BB962C8B-B14F-4D97-AF65-F5344CB8AC3E}">
        <p14:creationId xmlns:p14="http://schemas.microsoft.com/office/powerpoint/2010/main" val="4316682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Tree>
    <p:extLst>
      <p:ext uri="{BB962C8B-B14F-4D97-AF65-F5344CB8AC3E}">
        <p14:creationId xmlns:p14="http://schemas.microsoft.com/office/powerpoint/2010/main" val="3952560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Tree>
    <p:extLst>
      <p:ext uri="{BB962C8B-B14F-4D97-AF65-F5344CB8AC3E}">
        <p14:creationId xmlns:p14="http://schemas.microsoft.com/office/powerpoint/2010/main" val="1154842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1130711" y="1646903"/>
            <a:ext cx="5989482" cy="1384995"/>
          </a:xfrm>
          <a:prstGeom prst="rect">
            <a:avLst/>
          </a:prstGeom>
          <a:noFill/>
        </p:spPr>
        <p:txBody>
          <a:bodyPr wrap="square" rtlCol="0">
            <a:spAutoFit/>
          </a:bodyPr>
          <a:lstStyle/>
          <a:p>
            <a:r>
              <a:rPr lang="sv-SE" sz="1200" dirty="0">
                <a:solidFill>
                  <a:schemeClr val="bg1"/>
                </a:solidFill>
              </a:rPr>
              <a:t>Inom hästnäringens organisationer har vi gemensamt beslutat att sträva efter tillväxt. Vi ser att det finns potential för vår sektor att växa och att det gynnar inte bara hästnäringen utan även enskilda individer och samhället i stort. </a:t>
            </a:r>
          </a:p>
          <a:p>
            <a:endParaRPr lang="sv-SE" sz="1200" dirty="0" smtClean="0">
              <a:solidFill>
                <a:schemeClr val="bg1"/>
              </a:solidFill>
            </a:endParaRPr>
          </a:p>
          <a:p>
            <a:r>
              <a:rPr lang="sv-SE" sz="1200" dirty="0" smtClean="0">
                <a:solidFill>
                  <a:schemeClr val="bg1"/>
                </a:solidFill>
              </a:rPr>
              <a:t>Vi </a:t>
            </a:r>
            <a:r>
              <a:rPr lang="sv-SE" sz="1200" dirty="0">
                <a:solidFill>
                  <a:schemeClr val="bg1"/>
                </a:solidFill>
              </a:rPr>
              <a:t>vill skapa förutsättningar för en livskraftig hästnäring även i framtiden och har enats om tre övergripande och generella målsättningar. Hästnäringens organisationer kommer att sträva efter att uppfylla dessa mål till 2020.</a:t>
            </a:r>
          </a:p>
        </p:txBody>
      </p:sp>
    </p:spTree>
    <p:extLst>
      <p:ext uri="{BB962C8B-B14F-4D97-AF65-F5344CB8AC3E}">
        <p14:creationId xmlns:p14="http://schemas.microsoft.com/office/powerpoint/2010/main" val="26215514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Tree>
    <p:extLst>
      <p:ext uri="{BB962C8B-B14F-4D97-AF65-F5344CB8AC3E}">
        <p14:creationId xmlns:p14="http://schemas.microsoft.com/office/powerpoint/2010/main" val="2469680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Tree>
    <p:extLst>
      <p:ext uri="{BB962C8B-B14F-4D97-AF65-F5344CB8AC3E}">
        <p14:creationId xmlns:p14="http://schemas.microsoft.com/office/powerpoint/2010/main" val="4097105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1130711" y="1646903"/>
            <a:ext cx="5989482" cy="1015663"/>
          </a:xfrm>
          <a:prstGeom prst="rect">
            <a:avLst/>
          </a:prstGeom>
          <a:noFill/>
        </p:spPr>
        <p:txBody>
          <a:bodyPr wrap="square" rtlCol="0">
            <a:spAutoFit/>
          </a:bodyPr>
          <a:lstStyle/>
          <a:p>
            <a:r>
              <a:rPr lang="sv-SE" sz="1200" dirty="0"/>
              <a:t>För att skapa tillväxt inom hästnäringen har vi tagit fram en gemensam utvecklingsplan och en berättelse som kan delas av alla som enas kring hästen. I hästnäringens utvecklingsplan fokuserar vi på det som förenar alla inom hästsektorn och i planen beskriver hur vi kan bidra till att bygga ett bättre samhälle. Vi är övertygade att både människan och samhället blir lite bättre med häst. </a:t>
            </a:r>
          </a:p>
        </p:txBody>
      </p:sp>
    </p:spTree>
    <p:extLst>
      <p:ext uri="{BB962C8B-B14F-4D97-AF65-F5344CB8AC3E}">
        <p14:creationId xmlns:p14="http://schemas.microsoft.com/office/powerpoint/2010/main" val="151609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2" name="textruta 1"/>
          <p:cNvSpPr txBox="1"/>
          <p:nvPr/>
        </p:nvSpPr>
        <p:spPr>
          <a:xfrm>
            <a:off x="5350389" y="1909096"/>
            <a:ext cx="2859546" cy="1754327"/>
          </a:xfrm>
          <a:prstGeom prst="rect">
            <a:avLst/>
          </a:prstGeom>
          <a:noFill/>
        </p:spPr>
        <p:txBody>
          <a:bodyPr wrap="square" rtlCol="0">
            <a:spAutoFit/>
          </a:bodyPr>
          <a:lstStyle/>
          <a:p>
            <a:r>
              <a:rPr lang="sv-SE" sz="1200" dirty="0">
                <a:solidFill>
                  <a:schemeClr val="bg1"/>
                </a:solidFill>
              </a:rPr>
              <a:t>I spåren av den allt snabbare urbaniseringen blir blir behovet att komma ut på landsbygden större. Här erbjuder hästnäringen en rad aktiviteter för att möta denna efterfrågan både i staden och på landet. Samtidigt som landsbygden avfolkas skapar hästen jobb, inkomster och ökar landsbygdens attraktionskraft. </a:t>
            </a:r>
          </a:p>
        </p:txBody>
      </p:sp>
    </p:spTree>
    <p:extLst>
      <p:ext uri="{BB962C8B-B14F-4D97-AF65-F5344CB8AC3E}">
        <p14:creationId xmlns:p14="http://schemas.microsoft.com/office/powerpoint/2010/main" val="3989205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ktangel 3"/>
          <p:cNvSpPr/>
          <p:nvPr/>
        </p:nvSpPr>
        <p:spPr>
          <a:xfrm>
            <a:off x="1302774" y="1374793"/>
            <a:ext cx="5489677" cy="1015663"/>
          </a:xfrm>
          <a:prstGeom prst="rect">
            <a:avLst/>
          </a:prstGeom>
        </p:spPr>
        <p:txBody>
          <a:bodyPr wrap="square">
            <a:spAutoFit/>
          </a:bodyPr>
          <a:lstStyle/>
          <a:p>
            <a:endParaRPr lang="sv-SE" sz="6000" dirty="0">
              <a:solidFill>
                <a:srgbClr val="000000"/>
              </a:solidFill>
            </a:endParaRPr>
          </a:p>
        </p:txBody>
      </p:sp>
      <p:sp>
        <p:nvSpPr>
          <p:cNvPr id="3" name="textruta 2"/>
          <p:cNvSpPr txBox="1"/>
          <p:nvPr/>
        </p:nvSpPr>
        <p:spPr>
          <a:xfrm>
            <a:off x="2056582" y="1499418"/>
            <a:ext cx="6964516" cy="2677656"/>
          </a:xfrm>
          <a:prstGeom prst="rect">
            <a:avLst/>
          </a:prstGeom>
          <a:noFill/>
        </p:spPr>
        <p:txBody>
          <a:bodyPr wrap="square" rtlCol="0">
            <a:spAutoFit/>
          </a:bodyPr>
          <a:lstStyle/>
          <a:p>
            <a:r>
              <a:rPr lang="sv-SE" sz="1200" b="1" dirty="0"/>
              <a:t>Utmaningar</a:t>
            </a:r>
            <a:r>
              <a:rPr lang="sv-SE" sz="1200" b="1" dirty="0" smtClean="0"/>
              <a:t>:</a:t>
            </a:r>
          </a:p>
          <a:p>
            <a:endParaRPr lang="sv-SE" sz="1200" dirty="0"/>
          </a:p>
          <a:p>
            <a:r>
              <a:rPr lang="sv-SE" sz="1200" dirty="0"/>
              <a:t>•       Urbanisering och omflyttning</a:t>
            </a:r>
          </a:p>
          <a:p>
            <a:r>
              <a:rPr lang="sv-SE" sz="1200" dirty="0"/>
              <a:t>•       Längtan till det lantliga</a:t>
            </a:r>
          </a:p>
          <a:p>
            <a:r>
              <a:rPr lang="sv-SE" sz="1200" dirty="0"/>
              <a:t>•       Beroende mellan stad och </a:t>
            </a:r>
            <a:r>
              <a:rPr lang="sv-SE" sz="1200" dirty="0" smtClean="0"/>
              <a:t>land</a:t>
            </a:r>
          </a:p>
          <a:p>
            <a:endParaRPr lang="sv-SE" sz="1200" dirty="0"/>
          </a:p>
          <a:p>
            <a:r>
              <a:rPr lang="sv-SE" sz="1200" b="1" dirty="0"/>
              <a:t>Hur kan hästnäringen bidra</a:t>
            </a:r>
            <a:r>
              <a:rPr lang="sv-SE" sz="1200" b="1" dirty="0" smtClean="0"/>
              <a:t>?</a:t>
            </a:r>
          </a:p>
          <a:p>
            <a:endParaRPr lang="sv-SE" sz="1200" dirty="0"/>
          </a:p>
          <a:p>
            <a:r>
              <a:rPr lang="sv-SE" sz="1200" dirty="0"/>
              <a:t>•       Hästen är en brygga mellan städerna och landsbygden</a:t>
            </a:r>
          </a:p>
          <a:p>
            <a:r>
              <a:rPr lang="sv-SE" sz="1200" dirty="0"/>
              <a:t>•       Hästen ger människor livskvalitet</a:t>
            </a:r>
          </a:p>
          <a:p>
            <a:r>
              <a:rPr lang="sv-SE" sz="1200" dirty="0"/>
              <a:t>•       Hästen möjliggör ekonomisk </a:t>
            </a:r>
            <a:r>
              <a:rPr lang="sv-SE" sz="1200" dirty="0" smtClean="0"/>
              <a:t>tillväxt</a:t>
            </a:r>
          </a:p>
          <a:p>
            <a:endParaRPr lang="sv-SE" sz="1200" dirty="0"/>
          </a:p>
          <a:p>
            <a:r>
              <a:rPr lang="sv-SE" sz="1200" b="1" dirty="0"/>
              <a:t>Hästnäringen är en viktig del för hela landets tillväxt och </a:t>
            </a:r>
            <a:r>
              <a:rPr lang="sv-SE" sz="1200" b="1" dirty="0" smtClean="0"/>
              <a:t/>
            </a:r>
            <a:br>
              <a:rPr lang="sv-SE" sz="1200" b="1" dirty="0" smtClean="0"/>
            </a:br>
            <a:r>
              <a:rPr lang="sv-SE" sz="1200" b="1" dirty="0" smtClean="0"/>
              <a:t>för </a:t>
            </a:r>
            <a:r>
              <a:rPr lang="sv-SE" sz="1200" b="1" dirty="0"/>
              <a:t>allas möjlighet till ökad livskvalitet.</a:t>
            </a:r>
          </a:p>
        </p:txBody>
      </p:sp>
    </p:spTree>
    <p:extLst>
      <p:ext uri="{BB962C8B-B14F-4D97-AF65-F5344CB8AC3E}">
        <p14:creationId xmlns:p14="http://schemas.microsoft.com/office/powerpoint/2010/main" val="3701892729"/>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Standardtema.thmx</Template>
  <TotalTime>182</TotalTime>
  <Words>1049</Words>
  <Application>Microsoft Office PowerPoint</Application>
  <PresentationFormat>Bildspel på skärmen (4:3)</PresentationFormat>
  <Paragraphs>92</Paragraphs>
  <Slides>23</Slides>
  <Notes>0</Notes>
  <HiddenSlides>0</HiddenSlides>
  <MMClips>0</MMClips>
  <ScaleCrop>false</ScaleCrop>
  <HeadingPairs>
    <vt:vector size="4" baseType="variant">
      <vt:variant>
        <vt:lpstr>Tema</vt:lpstr>
      </vt:variant>
      <vt:variant>
        <vt:i4>1</vt:i4>
      </vt:variant>
      <vt:variant>
        <vt:lpstr>Bildrubriker</vt:lpstr>
      </vt:variant>
      <vt:variant>
        <vt:i4>23</vt:i4>
      </vt:variant>
    </vt:vector>
  </HeadingPairs>
  <TitlesOfParts>
    <vt:vector size="24" baseType="lpstr">
      <vt:lpstr>Standardtema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Dizain Reklamproduktion i Sthlm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MORGONDAGENS HÄSTJOBB</dc:title>
  <dc:creator>Linda Eriksson</dc:creator>
  <cp:lastModifiedBy>Anahita Arai</cp:lastModifiedBy>
  <cp:revision>29</cp:revision>
  <dcterms:created xsi:type="dcterms:W3CDTF">2015-02-10T08:27:24Z</dcterms:created>
  <dcterms:modified xsi:type="dcterms:W3CDTF">2015-05-12T22:57:17Z</dcterms:modified>
</cp:coreProperties>
</file>