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charts/chart25.xml" ContentType="application/vnd.openxmlformats-officedocument.drawingml.chart+xml"/>
  <Override PartName="/ppt/theme/themeOverride20.xml" ContentType="application/vnd.openxmlformats-officedocument.themeOverride+xml"/>
  <Override PartName="/ppt/charts/chart26.xml" ContentType="application/vnd.openxmlformats-officedocument.drawingml.chart+xml"/>
  <Override PartName="/ppt/theme/themeOverride21.xml" ContentType="application/vnd.openxmlformats-officedocument.themeOverr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charts/chart29.xml" ContentType="application/vnd.openxmlformats-officedocument.drawingml.chart+xml"/>
  <Override PartName="/ppt/theme/themeOverride24.xml" ContentType="application/vnd.openxmlformats-officedocument.themeOverride+xml"/>
  <Override PartName="/ppt/charts/chart30.xml" ContentType="application/vnd.openxmlformats-officedocument.drawingml.chart+xml"/>
  <Override PartName="/ppt/theme/themeOverride25.xml" ContentType="application/vnd.openxmlformats-officedocument.themeOverride+xml"/>
  <Override PartName="/ppt/charts/chart31.xml" ContentType="application/vnd.openxmlformats-officedocument.drawingml.chart+xml"/>
  <Override PartName="/ppt/theme/themeOverride26.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theme/themeOverride27.xml" ContentType="application/vnd.openxmlformats-officedocument.themeOverride+xml"/>
  <Override PartName="/ppt/charts/chart34.xml" ContentType="application/vnd.openxmlformats-officedocument.drawingml.chart+xml"/>
  <Override PartName="/ppt/theme/themeOverride28.xml" ContentType="application/vnd.openxmlformats-officedocument.themeOverride+xml"/>
  <Override PartName="/ppt/charts/chart35.xml" ContentType="application/vnd.openxmlformats-officedocument.drawingml.chart+xml"/>
  <Override PartName="/ppt/theme/themeOverride29.xml" ContentType="application/vnd.openxmlformats-officedocument.themeOverride+xml"/>
  <Override PartName="/ppt/charts/chart36.xml" ContentType="application/vnd.openxmlformats-officedocument.drawingml.chart+xml"/>
  <Override PartName="/ppt/theme/themeOverride30.xml" ContentType="application/vnd.openxmlformats-officedocument.themeOverride+xml"/>
  <Override PartName="/ppt/charts/chart37.xml" ContentType="application/vnd.openxmlformats-officedocument.drawingml.chart+xml"/>
  <Override PartName="/ppt/theme/themeOverride31.xml" ContentType="application/vnd.openxmlformats-officedocument.themeOverride+xml"/>
  <Override PartName="/ppt/charts/chart38.xml" ContentType="application/vnd.openxmlformats-officedocument.drawingml.chart+xml"/>
  <Override PartName="/ppt/theme/themeOverride32.xml" ContentType="application/vnd.openxmlformats-officedocument.themeOverride+xml"/>
  <Override PartName="/ppt/tags/tag2.xml" ContentType="application/vnd.openxmlformats-officedocument.presentationml.tags+xml"/>
  <Override PartName="/ppt/notesSlides/notesSlide12.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theme/themeOverride33.xml" ContentType="application/vnd.openxmlformats-officedocument.themeOverride+xml"/>
  <Override PartName="/ppt/tags/tag4.xml" ContentType="application/vnd.openxmlformats-officedocument.presentationml.tags+xml"/>
  <Override PartName="/ppt/notesSlides/notesSlide15.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theme/themeOverride3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5.xml" ContentType="application/vnd.openxmlformats-officedocument.drawingml.chart+xml"/>
  <Override PartName="/ppt/theme/themeOverride35.xml" ContentType="application/vnd.openxmlformats-officedocument.themeOverride+xml"/>
  <Override PartName="/ppt/charts/chart46.xml" ContentType="application/vnd.openxmlformats-officedocument.drawingml.chart+xml"/>
  <Override PartName="/ppt/theme/themeOverride36.xml" ContentType="application/vnd.openxmlformats-officedocument.themeOverride+xml"/>
  <Override PartName="/ppt/charts/chart47.xml" ContentType="application/vnd.openxmlformats-officedocument.drawingml.chart+xml"/>
  <Override PartName="/ppt/theme/themeOverride37.xml" ContentType="application/vnd.openxmlformats-officedocument.themeOverride+xml"/>
  <Override PartName="/ppt/charts/chart48.xml" ContentType="application/vnd.openxmlformats-officedocument.drawingml.chart+xml"/>
  <Override PartName="/ppt/theme/themeOverride38.xml" ContentType="application/vnd.openxmlformats-officedocument.themeOverride+xml"/>
  <Override PartName="/ppt/charts/chart49.xml" ContentType="application/vnd.openxmlformats-officedocument.drawingml.chart+xml"/>
  <Override PartName="/ppt/theme/themeOverride39.xml" ContentType="application/vnd.openxmlformats-officedocument.themeOverride+xml"/>
  <Override PartName="/ppt/notesSlides/notesSlide18.xml" ContentType="application/vnd.openxmlformats-officedocument.presentationml.notesSlide+xml"/>
  <Override PartName="/ppt/charts/chart50.xml" ContentType="application/vnd.openxmlformats-officedocument.drawingml.chart+xml"/>
  <Override PartName="/ppt/theme/themeOverride40.xml" ContentType="application/vnd.openxmlformats-officedocument.themeOverride+xml"/>
  <Override PartName="/ppt/charts/chart51.xml" ContentType="application/vnd.openxmlformats-officedocument.drawingml.chart+xml"/>
  <Override PartName="/ppt/theme/themeOverride41.xml" ContentType="application/vnd.openxmlformats-officedocument.themeOverride+xml"/>
  <Override PartName="/ppt/charts/chart52.xml" ContentType="application/vnd.openxmlformats-officedocument.drawingml.chart+xml"/>
  <Override PartName="/ppt/theme/themeOverride42.xml" ContentType="application/vnd.openxmlformats-officedocument.themeOverride+xml"/>
  <Override PartName="/ppt/charts/chart53.xml" ContentType="application/vnd.openxmlformats-officedocument.drawingml.chart+xml"/>
  <Override PartName="/ppt/theme/themeOverride43.xml" ContentType="application/vnd.openxmlformats-officedocument.themeOverride+xml"/>
  <Override PartName="/ppt/charts/chart54.xml" ContentType="application/vnd.openxmlformats-officedocument.drawingml.chart+xml"/>
  <Override PartName="/ppt/theme/themeOverride44.xml" ContentType="application/vnd.openxmlformats-officedocument.themeOverride+xml"/>
  <Override PartName="/ppt/charts/chart55.xml" ContentType="application/vnd.openxmlformats-officedocument.drawingml.chart+xml"/>
  <Override PartName="/ppt/theme/themeOverride45.xml" ContentType="application/vnd.openxmlformats-officedocument.themeOverride+xml"/>
  <Override PartName="/ppt/charts/chart56.xml" ContentType="application/vnd.openxmlformats-officedocument.drawingml.chart+xml"/>
  <Override PartName="/ppt/theme/themeOverride46.xml" ContentType="application/vnd.openxmlformats-officedocument.themeOverride+xml"/>
  <Override PartName="/ppt/charts/chart57.xml" ContentType="application/vnd.openxmlformats-officedocument.drawingml.chart+xml"/>
  <Override PartName="/ppt/theme/themeOverride4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31" r:id="rId2"/>
    <p:sldId id="259" r:id="rId3"/>
    <p:sldId id="311" r:id="rId4"/>
    <p:sldId id="337" r:id="rId5"/>
    <p:sldId id="330" r:id="rId6"/>
    <p:sldId id="332" r:id="rId7"/>
    <p:sldId id="333" r:id="rId8"/>
    <p:sldId id="334" r:id="rId9"/>
    <p:sldId id="335" r:id="rId10"/>
    <p:sldId id="336" r:id="rId11"/>
    <p:sldId id="338" r:id="rId12"/>
    <p:sldId id="308" r:id="rId13"/>
    <p:sldId id="339" r:id="rId14"/>
    <p:sldId id="340" r:id="rId15"/>
    <p:sldId id="343" r:id="rId16"/>
    <p:sldId id="348" r:id="rId17"/>
    <p:sldId id="345" r:id="rId18"/>
    <p:sldId id="346" r:id="rId19"/>
    <p:sldId id="347" r:id="rId20"/>
    <p:sldId id="344" r:id="rId21"/>
  </p:sldIdLst>
  <p:sldSz cx="9144000" cy="5143500" type="screen16x9"/>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
          <p15:clr>
            <a:srgbClr val="A4A3A4"/>
          </p15:clr>
        </p15:guide>
        <p15:guide id="2" orient="horz" pos="150">
          <p15:clr>
            <a:srgbClr val="A4A3A4"/>
          </p15:clr>
        </p15:guide>
        <p15:guide id="3" orient="horz" pos="1278">
          <p15:clr>
            <a:srgbClr val="A4A3A4"/>
          </p15:clr>
        </p15:guide>
        <p15:guide id="4" orient="horz" pos="2844">
          <p15:clr>
            <a:srgbClr val="A4A3A4"/>
          </p15:clr>
        </p15:guide>
        <p15:guide id="5" orient="horz" pos="696">
          <p15:clr>
            <a:srgbClr val="A4A3A4"/>
          </p15:clr>
        </p15:guide>
        <p15:guide id="6" orient="horz" pos="2423">
          <p15:clr>
            <a:srgbClr val="A4A3A4"/>
          </p15:clr>
        </p15:guide>
        <p15:guide id="7" orient="horz" pos="2960">
          <p15:clr>
            <a:srgbClr val="A4A3A4"/>
          </p15:clr>
        </p15:guide>
        <p15:guide id="8" pos="2932">
          <p15:clr>
            <a:srgbClr val="A4A3A4"/>
          </p15:clr>
        </p15:guide>
        <p15:guide id="9" pos="372">
          <p15:clr>
            <a:srgbClr val="A4A3A4"/>
          </p15:clr>
        </p15:guide>
        <p15:guide id="10" pos="4638">
          <p15:clr>
            <a:srgbClr val="A4A3A4"/>
          </p15:clr>
        </p15:guide>
        <p15:guide id="11" pos="56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pos="173">
          <p15:clr>
            <a:srgbClr val="A4A3A4"/>
          </p15:clr>
        </p15:guide>
        <p15:guide id="4" pos="4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E4E"/>
    <a:srgbClr val="414141"/>
    <a:srgbClr val="DB2E16"/>
    <a:srgbClr val="F9E547"/>
    <a:srgbClr val="00C8DC"/>
    <a:srgbClr val="000000"/>
    <a:srgbClr val="731A7F"/>
    <a:srgbClr val="8F1A95"/>
    <a:srgbClr val="737373"/>
    <a:srgbClr val="4C4C4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7" autoAdjust="0"/>
    <p:restoredTop sz="94660"/>
  </p:normalViewPr>
  <p:slideViewPr>
    <p:cSldViewPr snapToGrid="0" snapToObjects="1" showGuides="1">
      <p:cViewPr varScale="1">
        <p:scale>
          <a:sx n="113" d="100"/>
          <a:sy n="113" d="100"/>
        </p:scale>
        <p:origin x="1517" y="91"/>
      </p:cViewPr>
      <p:guideLst>
        <p:guide orient="horz" pos="226"/>
        <p:guide orient="horz" pos="150"/>
        <p:guide orient="horz" pos="1278"/>
        <p:guide orient="horz" pos="2844"/>
        <p:guide orient="horz" pos="696"/>
        <p:guide orient="horz" pos="2423"/>
        <p:guide orient="horz" pos="2960"/>
        <p:guide pos="2932"/>
        <p:guide pos="372"/>
        <p:guide pos="4638"/>
        <p:guide pos="5617"/>
      </p:guideLst>
    </p:cSldViewPr>
  </p:slideViewPr>
  <p:notesTextViewPr>
    <p:cViewPr>
      <p:scale>
        <a:sx n="1" d="1"/>
        <a:sy n="1" d="1"/>
      </p:scale>
      <p:origin x="0" y="0"/>
    </p:cViewPr>
  </p:notesTextViewPr>
  <p:sorterViewPr>
    <p:cViewPr>
      <p:scale>
        <a:sx n="125" d="100"/>
        <a:sy n="125" d="100"/>
      </p:scale>
      <p:origin x="0" y="0"/>
    </p:cViewPr>
  </p:sorterViewPr>
  <p:notesViewPr>
    <p:cSldViewPr snapToGrid="0" snapToObjects="1">
      <p:cViewPr varScale="1">
        <p:scale>
          <a:sx n="99" d="100"/>
          <a:sy n="99" d="100"/>
        </p:scale>
        <p:origin x="-3540" y="-96"/>
      </p:cViewPr>
      <p:guideLst>
        <p:guide orient="horz" pos="2880"/>
        <p:guide pos="2160"/>
        <p:guide pos="173"/>
        <p:guide pos="4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xml"/><Relationship Id="rId1" Type="http://schemas.microsoft.com/office/2011/relationships/chartStyle" Target="style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7.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8.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9.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2.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3.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4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94</c:v>
                </c:pt>
                <c:pt idx="1">
                  <c:v>6</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89</c:v>
                </c:pt>
                <c:pt idx="1">
                  <c:v>11</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89</c:v>
                </c:pt>
                <c:pt idx="1">
                  <c:v>11</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46</c:v>
                </c:pt>
                <c:pt idx="1">
                  <c:v>54</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52</c:v>
                </c:pt>
                <c:pt idx="1">
                  <c:v>48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86</c:v>
                </c:pt>
                <c:pt idx="1">
                  <c:v>14</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81</c:v>
                </c:pt>
                <c:pt idx="1">
                  <c:v>19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92</c:v>
                </c:pt>
                <c:pt idx="1">
                  <c:v>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ysClr val="windowText" lastClr="00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10</c:v>
                </c:pt>
                <c:pt idx="1">
                  <c:v>11</c:v>
                </c:pt>
                <c:pt idx="2">
                  <c:v>9</c:v>
                </c:pt>
                <c:pt idx="3">
                  <c:v>12</c:v>
                </c:pt>
                <c:pt idx="4">
                  <c:v>0</c:v>
                </c:pt>
                <c:pt idx="5">
                  <c:v>4</c:v>
                </c:pt>
                <c:pt idx="6">
                  <c:v>6</c:v>
                </c:pt>
                <c:pt idx="7">
                  <c:v>10</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32</c:v>
                </c:pt>
                <c:pt idx="1">
                  <c:v>17</c:v>
                </c:pt>
                <c:pt idx="2">
                  <c:v>21</c:v>
                </c:pt>
                <c:pt idx="3">
                  <c:v>20</c:v>
                </c:pt>
                <c:pt idx="4">
                  <c:v>20</c:v>
                </c:pt>
                <c:pt idx="5">
                  <c:v>14</c:v>
                </c:pt>
                <c:pt idx="6">
                  <c:v>20</c:v>
                </c:pt>
                <c:pt idx="7">
                  <c:v>28</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31</c:v>
                </c:pt>
                <c:pt idx="1">
                  <c:v>31</c:v>
                </c:pt>
                <c:pt idx="2">
                  <c:v>25</c:v>
                </c:pt>
                <c:pt idx="3">
                  <c:v>27</c:v>
                </c:pt>
                <c:pt idx="4">
                  <c:v>36</c:v>
                </c:pt>
                <c:pt idx="5">
                  <c:v>34</c:v>
                </c:pt>
                <c:pt idx="6">
                  <c:v>28</c:v>
                </c:pt>
                <c:pt idx="7">
                  <c:v>24</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21</c:v>
                </c:pt>
                <c:pt idx="1">
                  <c:v>27</c:v>
                </c:pt>
                <c:pt idx="2">
                  <c:v>26</c:v>
                </c:pt>
                <c:pt idx="3">
                  <c:v>28</c:v>
                </c:pt>
                <c:pt idx="4">
                  <c:v>36</c:v>
                </c:pt>
                <c:pt idx="5">
                  <c:v>34</c:v>
                </c:pt>
                <c:pt idx="6">
                  <c:v>22</c:v>
                </c:pt>
                <c:pt idx="7">
                  <c:v>32</c:v>
                </c:pt>
              </c:numCache>
            </c:numRef>
          </c:val>
        </c:ser>
        <c:ser>
          <c:idx val="4"/>
          <c:order val="4"/>
          <c:tx>
            <c:strRef>
              <c:f>Sheet1!$F$1</c:f>
              <c:strCache>
                <c:ptCount val="1"/>
                <c:pt idx="0">
                  <c:v>5 - strongly agree</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6</c:v>
                </c:pt>
                <c:pt idx="1">
                  <c:v>14</c:v>
                </c:pt>
                <c:pt idx="2">
                  <c:v>19</c:v>
                </c:pt>
                <c:pt idx="3">
                  <c:v>13</c:v>
                </c:pt>
                <c:pt idx="4">
                  <c:v>8</c:v>
                </c:pt>
                <c:pt idx="5">
                  <c:v>14</c:v>
                </c:pt>
                <c:pt idx="6">
                  <c:v>24</c:v>
                </c:pt>
                <c:pt idx="7">
                  <c:v>6</c:v>
                </c:pt>
              </c:numCache>
            </c:numRef>
          </c:val>
        </c:ser>
        <c:dLbls>
          <c:showLegendKey val="0"/>
          <c:showVal val="0"/>
          <c:showCatName val="0"/>
          <c:showSerName val="0"/>
          <c:showPercent val="0"/>
          <c:showBubbleSize val="0"/>
        </c:dLbls>
        <c:gapWidth val="150"/>
        <c:axId val="183149128"/>
        <c:axId val="183149520"/>
      </c:barChart>
      <c:catAx>
        <c:axId val="183149128"/>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3149520"/>
        <c:crosses val="autoZero"/>
        <c:auto val="1"/>
        <c:lblAlgn val="ctr"/>
        <c:lblOffset val="100"/>
        <c:noMultiLvlLbl val="0"/>
      </c:catAx>
      <c:valAx>
        <c:axId val="18314952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3149128"/>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chemeClr val="tx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8</c:v>
                </c:pt>
                <c:pt idx="1">
                  <c:v>6</c:v>
                </c:pt>
                <c:pt idx="2">
                  <c:v>9</c:v>
                </c:pt>
                <c:pt idx="3">
                  <c:v>14</c:v>
                </c:pt>
                <c:pt idx="4">
                  <c:v>6</c:v>
                </c:pt>
                <c:pt idx="5">
                  <c:v>4</c:v>
                </c:pt>
                <c:pt idx="6">
                  <c:v>6</c:v>
                </c:pt>
                <c:pt idx="7">
                  <c:v>12</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23</c:v>
                </c:pt>
                <c:pt idx="1">
                  <c:v>13</c:v>
                </c:pt>
                <c:pt idx="2">
                  <c:v>14</c:v>
                </c:pt>
                <c:pt idx="3">
                  <c:v>24</c:v>
                </c:pt>
                <c:pt idx="4">
                  <c:v>30</c:v>
                </c:pt>
                <c:pt idx="5">
                  <c:v>24</c:v>
                </c:pt>
                <c:pt idx="6">
                  <c:v>28</c:v>
                </c:pt>
                <c:pt idx="7">
                  <c:v>32</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38</c:v>
                </c:pt>
                <c:pt idx="1">
                  <c:v>26</c:v>
                </c:pt>
                <c:pt idx="2">
                  <c:v>32</c:v>
                </c:pt>
                <c:pt idx="3">
                  <c:v>29</c:v>
                </c:pt>
                <c:pt idx="4">
                  <c:v>36</c:v>
                </c:pt>
                <c:pt idx="5">
                  <c:v>38</c:v>
                </c:pt>
                <c:pt idx="6">
                  <c:v>22</c:v>
                </c:pt>
                <c:pt idx="7">
                  <c:v>28</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23</c:v>
                </c:pt>
                <c:pt idx="1">
                  <c:v>34</c:v>
                </c:pt>
                <c:pt idx="2">
                  <c:v>29</c:v>
                </c:pt>
                <c:pt idx="3">
                  <c:v>19</c:v>
                </c:pt>
                <c:pt idx="4">
                  <c:v>22</c:v>
                </c:pt>
                <c:pt idx="5">
                  <c:v>28</c:v>
                </c:pt>
                <c:pt idx="6">
                  <c:v>20</c:v>
                </c:pt>
                <c:pt idx="7">
                  <c:v>16</c:v>
                </c:pt>
              </c:numCache>
            </c:numRef>
          </c:val>
        </c:ser>
        <c:ser>
          <c:idx val="4"/>
          <c:order val="4"/>
          <c:tx>
            <c:strRef>
              <c:f>Sheet1!$F$1</c:f>
              <c:strCache>
                <c:ptCount val="1"/>
                <c:pt idx="0">
                  <c:v>5 - strongly agree</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8</c:v>
                </c:pt>
                <c:pt idx="1">
                  <c:v>21</c:v>
                </c:pt>
                <c:pt idx="2">
                  <c:v>16</c:v>
                </c:pt>
                <c:pt idx="3">
                  <c:v>14</c:v>
                </c:pt>
                <c:pt idx="4">
                  <c:v>6</c:v>
                </c:pt>
                <c:pt idx="5">
                  <c:v>6</c:v>
                </c:pt>
                <c:pt idx="6">
                  <c:v>24</c:v>
                </c:pt>
                <c:pt idx="7">
                  <c:v>12</c:v>
                </c:pt>
              </c:numCache>
            </c:numRef>
          </c:val>
        </c:ser>
        <c:dLbls>
          <c:showLegendKey val="0"/>
          <c:showVal val="0"/>
          <c:showCatName val="0"/>
          <c:showSerName val="0"/>
          <c:showPercent val="0"/>
          <c:showBubbleSize val="0"/>
        </c:dLbls>
        <c:gapWidth val="150"/>
        <c:axId val="183150304"/>
        <c:axId val="184257400"/>
      </c:barChart>
      <c:catAx>
        <c:axId val="183150304"/>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4257400"/>
        <c:crosses val="autoZero"/>
        <c:auto val="1"/>
        <c:lblAlgn val="ctr"/>
        <c:lblOffset val="100"/>
        <c:noMultiLvlLbl val="0"/>
      </c:catAx>
      <c:valAx>
        <c:axId val="18425740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3150304"/>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chemeClr val="tx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4</c:v>
                </c:pt>
                <c:pt idx="1">
                  <c:v>3</c:v>
                </c:pt>
                <c:pt idx="2">
                  <c:v>3</c:v>
                </c:pt>
                <c:pt idx="3">
                  <c:v>1</c:v>
                </c:pt>
                <c:pt idx="4">
                  <c:v>20</c:v>
                </c:pt>
                <c:pt idx="5">
                  <c:v>6</c:v>
                </c:pt>
                <c:pt idx="6">
                  <c:v>6</c:v>
                </c:pt>
                <c:pt idx="7">
                  <c:v>2</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11</c:v>
                </c:pt>
                <c:pt idx="1">
                  <c:v>10</c:v>
                </c:pt>
                <c:pt idx="2">
                  <c:v>5</c:v>
                </c:pt>
                <c:pt idx="3">
                  <c:v>0</c:v>
                </c:pt>
                <c:pt idx="4">
                  <c:v>26</c:v>
                </c:pt>
                <c:pt idx="5">
                  <c:v>34</c:v>
                </c:pt>
                <c:pt idx="6">
                  <c:v>4</c:v>
                </c:pt>
                <c:pt idx="7">
                  <c:v>14</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25</c:v>
                </c:pt>
                <c:pt idx="1">
                  <c:v>25</c:v>
                </c:pt>
                <c:pt idx="2">
                  <c:v>20</c:v>
                </c:pt>
                <c:pt idx="3">
                  <c:v>19</c:v>
                </c:pt>
                <c:pt idx="4">
                  <c:v>38</c:v>
                </c:pt>
                <c:pt idx="5">
                  <c:v>42</c:v>
                </c:pt>
                <c:pt idx="6">
                  <c:v>30</c:v>
                </c:pt>
                <c:pt idx="7">
                  <c:v>10</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45</c:v>
                </c:pt>
                <c:pt idx="1">
                  <c:v>36</c:v>
                </c:pt>
                <c:pt idx="2">
                  <c:v>42</c:v>
                </c:pt>
                <c:pt idx="3">
                  <c:v>37</c:v>
                </c:pt>
                <c:pt idx="4">
                  <c:v>12</c:v>
                </c:pt>
                <c:pt idx="5">
                  <c:v>12</c:v>
                </c:pt>
                <c:pt idx="6">
                  <c:v>38</c:v>
                </c:pt>
                <c:pt idx="7">
                  <c:v>50</c:v>
                </c:pt>
              </c:numCache>
            </c:numRef>
          </c:val>
        </c:ser>
        <c:ser>
          <c:idx val="4"/>
          <c:order val="4"/>
          <c:tx>
            <c:strRef>
              <c:f>Sheet1!$F$1</c:f>
              <c:strCache>
                <c:ptCount val="1"/>
                <c:pt idx="0">
                  <c:v>5 - strongly agree</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15</c:v>
                </c:pt>
                <c:pt idx="1">
                  <c:v>26</c:v>
                </c:pt>
                <c:pt idx="2">
                  <c:v>30</c:v>
                </c:pt>
                <c:pt idx="3">
                  <c:v>43</c:v>
                </c:pt>
                <c:pt idx="4">
                  <c:v>4</c:v>
                </c:pt>
                <c:pt idx="5">
                  <c:v>6</c:v>
                </c:pt>
                <c:pt idx="6">
                  <c:v>22</c:v>
                </c:pt>
                <c:pt idx="7">
                  <c:v>24</c:v>
                </c:pt>
              </c:numCache>
            </c:numRef>
          </c:val>
        </c:ser>
        <c:dLbls>
          <c:showLegendKey val="0"/>
          <c:showVal val="0"/>
          <c:showCatName val="0"/>
          <c:showSerName val="0"/>
          <c:showPercent val="0"/>
          <c:showBubbleSize val="0"/>
        </c:dLbls>
        <c:gapWidth val="150"/>
        <c:axId val="183669912"/>
        <c:axId val="183669520"/>
      </c:barChart>
      <c:catAx>
        <c:axId val="18366991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3669520"/>
        <c:crosses val="autoZero"/>
        <c:auto val="1"/>
        <c:lblAlgn val="ctr"/>
        <c:lblOffset val="100"/>
        <c:noMultiLvlLbl val="0"/>
      </c:catAx>
      <c:valAx>
        <c:axId val="18366952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3669912"/>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94</c:v>
                </c:pt>
                <c:pt idx="1">
                  <c:v>6</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Do not agree to some extent2</c:v>
                </c:pt>
              </c:strCache>
            </c:strRef>
          </c:tx>
          <c:spPr>
            <a:solidFill>
              <a:schemeClr val="tx1">
                <a:lumMod val="75000"/>
                <a:lumOff val="25000"/>
              </a:schemeClr>
            </a:solidFill>
            <a:ln>
              <a:noFill/>
            </a:ln>
            <a:effectLst/>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89</c:v>
                </c:pt>
                <c:pt idx="1">
                  <c:v>72</c:v>
                </c:pt>
                <c:pt idx="2">
                  <c:v>73</c:v>
                </c:pt>
                <c:pt idx="3">
                  <c:v>83</c:v>
                </c:pt>
                <c:pt idx="4">
                  <c:v>92</c:v>
                </c:pt>
                <c:pt idx="5">
                  <c:v>92</c:v>
                </c:pt>
                <c:pt idx="6">
                  <c:v>20</c:v>
                </c:pt>
                <c:pt idx="7">
                  <c:v>80</c:v>
                </c:pt>
              </c:numCache>
            </c:numRef>
          </c:val>
        </c:ser>
        <c:ser>
          <c:idx val="1"/>
          <c:order val="1"/>
          <c:tx>
            <c:strRef>
              <c:f>Sheet1!$C$1</c:f>
              <c:strCache>
                <c:ptCount val="1"/>
                <c:pt idx="0">
                  <c:v>Strongly agree</c:v>
                </c:pt>
              </c:strCache>
            </c:strRef>
          </c:tx>
          <c:spPr>
            <a:solidFill>
              <a:srgbClr val="CC0000"/>
            </a:solidFill>
            <a:ln>
              <a:noFill/>
            </a:ln>
            <a:effectLst/>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11</c:v>
                </c:pt>
                <c:pt idx="1">
                  <c:v>28</c:v>
                </c:pt>
                <c:pt idx="2">
                  <c:v>27</c:v>
                </c:pt>
                <c:pt idx="3">
                  <c:v>17</c:v>
                </c:pt>
                <c:pt idx="4">
                  <c:v>8</c:v>
                </c:pt>
                <c:pt idx="5">
                  <c:v>8</c:v>
                </c:pt>
                <c:pt idx="6">
                  <c:v>24</c:v>
                </c:pt>
                <c:pt idx="7">
                  <c:v>20</c:v>
                </c:pt>
              </c:numCache>
            </c:numRef>
          </c:val>
        </c:ser>
        <c:dLbls>
          <c:showLegendKey val="0"/>
          <c:showVal val="0"/>
          <c:showCatName val="0"/>
          <c:showSerName val="0"/>
          <c:showPercent val="0"/>
          <c:showBubbleSize val="0"/>
        </c:dLbls>
        <c:gapWidth val="150"/>
        <c:axId val="183147952"/>
        <c:axId val="183148344"/>
      </c:barChart>
      <c:catAx>
        <c:axId val="183147952"/>
        <c:scaling>
          <c:orientation val="minMax"/>
        </c:scaling>
        <c:delete val="0"/>
        <c:axPos val="b"/>
        <c:numFmt formatCode="General" sourceLinked="0"/>
        <c:majorTickMark val="out"/>
        <c:minorTickMark val="none"/>
        <c:tickLblPos val="nextTo"/>
        <c:spPr>
          <a:noFill/>
          <a:ln w="6350" cap="flat" cmpd="sng" algn="ctr">
            <a:solidFill>
              <a:schemeClr val="bg1">
                <a:lumMod val="65000"/>
              </a:schemeClr>
            </a:solidFill>
            <a:prstDash val="solid"/>
            <a:round/>
          </a:ln>
          <a:effectLst/>
        </c:spPr>
        <c:txPr>
          <a:bodyPr rot="-60000000" spcFirstLastPara="1" vertOverflow="ellipsis" vert="horz" wrap="square" anchor="ctr" anchorCtr="1"/>
          <a:lstStyle/>
          <a:p>
            <a:pPr>
              <a:defRPr sz="900" b="0" i="0" u="none" strike="noStrike" kern="1200" baseline="0">
                <a:solidFill>
                  <a:srgbClr val="414141"/>
                </a:solidFill>
                <a:latin typeface="Helvetica"/>
                <a:ea typeface="+mn-ea"/>
                <a:cs typeface="+mn-cs"/>
              </a:defRPr>
            </a:pPr>
            <a:endParaRPr lang="en-US"/>
          </a:p>
        </c:txPr>
        <c:crossAx val="183148344"/>
        <c:crosses val="autoZero"/>
        <c:auto val="1"/>
        <c:lblAlgn val="ctr"/>
        <c:lblOffset val="100"/>
        <c:noMultiLvlLbl val="0"/>
      </c:catAx>
      <c:valAx>
        <c:axId val="183148344"/>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6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Helvetica"/>
                <a:ea typeface="+mn-ea"/>
                <a:cs typeface="+mn-cs"/>
              </a:defRPr>
            </a:pPr>
            <a:endParaRPr lang="en-US"/>
          </a:p>
        </c:txPr>
        <c:crossAx val="183147952"/>
        <c:crosses val="autoZero"/>
        <c:crossBetween val="between"/>
      </c:valAx>
      <c:spPr>
        <a:solidFill>
          <a:schemeClr val="bg1"/>
        </a:solid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9176217673921598E-2"/>
          <c:y val="5.3635377844196801E-2"/>
          <c:w val="0.94305318458779097"/>
          <c:h val="0.70640942695143005"/>
        </c:manualLayout>
      </c:layout>
      <c:barChart>
        <c:barDir val="col"/>
        <c:grouping val="clustered"/>
        <c:varyColors val="0"/>
        <c:ser>
          <c:idx val="0"/>
          <c:order val="0"/>
          <c:tx>
            <c:strRef>
              <c:f>Sheet1!$B$1</c:f>
              <c:strCache>
                <c:ptCount val="1"/>
                <c:pt idx="0">
                  <c:v>1 - do not agree at all_x000d__x000d_</c:v>
                </c:pt>
              </c:strCache>
            </c:strRef>
          </c:tx>
          <c:spPr>
            <a:solidFill>
              <a:schemeClr val="tx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1</c:v>
                </c:pt>
                <c:pt idx="1">
                  <c:v>2</c:v>
                </c:pt>
                <c:pt idx="2">
                  <c:v>5</c:v>
                </c:pt>
                <c:pt idx="3">
                  <c:v>0</c:v>
                </c:pt>
                <c:pt idx="4">
                  <c:v>0</c:v>
                </c:pt>
                <c:pt idx="5">
                  <c:v>0</c:v>
                </c:pt>
                <c:pt idx="6">
                  <c:v>2</c:v>
                </c:pt>
                <c:pt idx="7">
                  <c:v>0</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7</c:v>
                </c:pt>
                <c:pt idx="1">
                  <c:v>5</c:v>
                </c:pt>
                <c:pt idx="2">
                  <c:v>8</c:v>
                </c:pt>
                <c:pt idx="3">
                  <c:v>1</c:v>
                </c:pt>
                <c:pt idx="4">
                  <c:v>6</c:v>
                </c:pt>
                <c:pt idx="5">
                  <c:v>6</c:v>
                </c:pt>
                <c:pt idx="6">
                  <c:v>2</c:v>
                </c:pt>
                <c:pt idx="7">
                  <c:v>0</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19</c:v>
                </c:pt>
                <c:pt idx="1">
                  <c:v>24</c:v>
                </c:pt>
                <c:pt idx="2">
                  <c:v>19</c:v>
                </c:pt>
                <c:pt idx="3">
                  <c:v>14</c:v>
                </c:pt>
                <c:pt idx="4">
                  <c:v>32</c:v>
                </c:pt>
                <c:pt idx="5">
                  <c:v>34</c:v>
                </c:pt>
                <c:pt idx="6">
                  <c:v>20</c:v>
                </c:pt>
                <c:pt idx="7">
                  <c:v>18</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41</c:v>
                </c:pt>
                <c:pt idx="1">
                  <c:v>35</c:v>
                </c:pt>
                <c:pt idx="2">
                  <c:v>33</c:v>
                </c:pt>
                <c:pt idx="3">
                  <c:v>41</c:v>
                </c:pt>
                <c:pt idx="4">
                  <c:v>42</c:v>
                </c:pt>
                <c:pt idx="5">
                  <c:v>44</c:v>
                </c:pt>
                <c:pt idx="6">
                  <c:v>44</c:v>
                </c:pt>
                <c:pt idx="7">
                  <c:v>42</c:v>
                </c:pt>
              </c:numCache>
            </c:numRef>
          </c:val>
        </c:ser>
        <c:ser>
          <c:idx val="4"/>
          <c:order val="4"/>
          <c:tx>
            <c:strRef>
              <c:f>Sheet1!$F$1</c:f>
              <c:strCache>
                <c:ptCount val="1"/>
                <c:pt idx="0">
                  <c:v>5</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24</c:v>
                </c:pt>
                <c:pt idx="1">
                  <c:v>30</c:v>
                </c:pt>
                <c:pt idx="2">
                  <c:v>29</c:v>
                </c:pt>
                <c:pt idx="3">
                  <c:v>41</c:v>
                </c:pt>
                <c:pt idx="4">
                  <c:v>12</c:v>
                </c:pt>
                <c:pt idx="5">
                  <c:v>14</c:v>
                </c:pt>
                <c:pt idx="6">
                  <c:v>30</c:v>
                </c:pt>
                <c:pt idx="7">
                  <c:v>38</c:v>
                </c:pt>
              </c:numCache>
            </c:numRef>
          </c:val>
        </c:ser>
        <c:ser>
          <c:idx val="5"/>
          <c:order val="5"/>
          <c:tx>
            <c:strRef>
              <c:f>Sheet1!$G$1</c:f>
              <c:strCache>
                <c:ptCount val="1"/>
                <c:pt idx="0">
                  <c:v>This is not a goal of our business_x000d_</c:v>
                </c:pt>
              </c:strCache>
            </c:strRef>
          </c:tx>
          <c:spPr>
            <a:solidFill>
              <a:srgbClr val="FF3E47"/>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Sheet1!$G$2:$G$9</c:f>
              <c:numCache>
                <c:formatCode>General</c:formatCode>
                <c:ptCount val="8"/>
                <c:pt idx="0">
                  <c:v>8</c:v>
                </c:pt>
                <c:pt idx="1">
                  <c:v>4</c:v>
                </c:pt>
                <c:pt idx="2">
                  <c:v>6</c:v>
                </c:pt>
                <c:pt idx="3">
                  <c:v>3</c:v>
                </c:pt>
                <c:pt idx="4">
                  <c:v>8</c:v>
                </c:pt>
                <c:pt idx="5">
                  <c:v>2</c:v>
                </c:pt>
                <c:pt idx="6">
                  <c:v>2</c:v>
                </c:pt>
                <c:pt idx="7">
                  <c:v>2</c:v>
                </c:pt>
              </c:numCache>
            </c:numRef>
          </c:val>
        </c:ser>
        <c:dLbls>
          <c:showLegendKey val="0"/>
          <c:showVal val="0"/>
          <c:showCatName val="0"/>
          <c:showSerName val="0"/>
          <c:showPercent val="0"/>
          <c:showBubbleSize val="0"/>
        </c:dLbls>
        <c:gapWidth val="150"/>
        <c:axId val="184258184"/>
        <c:axId val="182446384"/>
      </c:barChart>
      <c:catAx>
        <c:axId val="184258184"/>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2446384"/>
        <c:crosses val="autoZero"/>
        <c:auto val="1"/>
        <c:lblAlgn val="ctr"/>
        <c:lblOffset val="100"/>
        <c:noMultiLvlLbl val="0"/>
      </c:catAx>
      <c:valAx>
        <c:axId val="18244638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4258184"/>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chemeClr val="tx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5</c:v>
                </c:pt>
                <c:pt idx="1">
                  <c:v>2</c:v>
                </c:pt>
                <c:pt idx="2">
                  <c:v>2</c:v>
                </c:pt>
                <c:pt idx="3">
                  <c:v>3</c:v>
                </c:pt>
                <c:pt idx="4">
                  <c:v>12</c:v>
                </c:pt>
                <c:pt idx="5">
                  <c:v>10</c:v>
                </c:pt>
                <c:pt idx="6">
                  <c:v>2</c:v>
                </c:pt>
                <c:pt idx="7">
                  <c:v>6</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29</c:v>
                </c:pt>
                <c:pt idx="1">
                  <c:v>13</c:v>
                </c:pt>
                <c:pt idx="2">
                  <c:v>11</c:v>
                </c:pt>
                <c:pt idx="3">
                  <c:v>18</c:v>
                </c:pt>
                <c:pt idx="4">
                  <c:v>34</c:v>
                </c:pt>
                <c:pt idx="5">
                  <c:v>36</c:v>
                </c:pt>
                <c:pt idx="6">
                  <c:v>18</c:v>
                </c:pt>
                <c:pt idx="7">
                  <c:v>18</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39</c:v>
                </c:pt>
                <c:pt idx="1">
                  <c:v>29</c:v>
                </c:pt>
                <c:pt idx="2">
                  <c:v>28</c:v>
                </c:pt>
                <c:pt idx="3">
                  <c:v>28</c:v>
                </c:pt>
                <c:pt idx="4">
                  <c:v>30</c:v>
                </c:pt>
                <c:pt idx="5">
                  <c:v>28</c:v>
                </c:pt>
                <c:pt idx="6">
                  <c:v>26</c:v>
                </c:pt>
                <c:pt idx="7">
                  <c:v>36</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20</c:v>
                </c:pt>
                <c:pt idx="1">
                  <c:v>39</c:v>
                </c:pt>
                <c:pt idx="2">
                  <c:v>41</c:v>
                </c:pt>
                <c:pt idx="3">
                  <c:v>41</c:v>
                </c:pt>
                <c:pt idx="4">
                  <c:v>20</c:v>
                </c:pt>
                <c:pt idx="5">
                  <c:v>16</c:v>
                </c:pt>
                <c:pt idx="6">
                  <c:v>34</c:v>
                </c:pt>
                <c:pt idx="7">
                  <c:v>26</c:v>
                </c:pt>
              </c:numCache>
            </c:numRef>
          </c:val>
        </c:ser>
        <c:ser>
          <c:idx val="4"/>
          <c:order val="4"/>
          <c:tx>
            <c:strRef>
              <c:f>Sheet1!$F$1</c:f>
              <c:strCache>
                <c:ptCount val="1"/>
                <c:pt idx="0">
                  <c:v>5</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7</c:v>
                </c:pt>
                <c:pt idx="1">
                  <c:v>17</c:v>
                </c:pt>
                <c:pt idx="2">
                  <c:v>18</c:v>
                </c:pt>
                <c:pt idx="3">
                  <c:v>10</c:v>
                </c:pt>
                <c:pt idx="4">
                  <c:v>4</c:v>
                </c:pt>
                <c:pt idx="5">
                  <c:v>10</c:v>
                </c:pt>
                <c:pt idx="6">
                  <c:v>20</c:v>
                </c:pt>
                <c:pt idx="7">
                  <c:v>14</c:v>
                </c:pt>
              </c:numCache>
            </c:numRef>
          </c:val>
        </c:ser>
        <c:dLbls>
          <c:showLegendKey val="0"/>
          <c:showVal val="0"/>
          <c:showCatName val="0"/>
          <c:showSerName val="0"/>
          <c:showPercent val="0"/>
          <c:showBubbleSize val="0"/>
        </c:dLbls>
        <c:gapWidth val="150"/>
        <c:axId val="183147560"/>
        <c:axId val="170651360"/>
      </c:barChart>
      <c:catAx>
        <c:axId val="183147560"/>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70651360"/>
        <c:crosses val="autoZero"/>
        <c:auto val="1"/>
        <c:lblAlgn val="ctr"/>
        <c:lblOffset val="100"/>
        <c:noMultiLvlLbl val="0"/>
      </c:catAx>
      <c:valAx>
        <c:axId val="17065136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3147560"/>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27</c:v>
                </c:pt>
                <c:pt idx="1">
                  <c:v>73</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66</c:v>
                </c:pt>
                <c:pt idx="1">
                  <c:v>34</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57</c:v>
                </c:pt>
                <c:pt idx="1">
                  <c:v>43</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42</c:v>
                </c:pt>
                <c:pt idx="1">
                  <c:v>58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52</c:v>
                </c:pt>
                <c:pt idx="1">
                  <c:v>48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60</c:v>
                </c:pt>
                <c:pt idx="1">
                  <c:v>40</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46</c:v>
                </c:pt>
                <c:pt idx="1">
                  <c:v>54</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93</c:v>
                </c:pt>
                <c:pt idx="1">
                  <c:v>7</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53</c:v>
                </c:pt>
                <c:pt idx="1">
                  <c:v>47</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55</c:v>
                </c:pt>
                <c:pt idx="1">
                  <c:v>45</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40</c:v>
                </c:pt>
                <c:pt idx="1">
                  <c:v>60</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58</c:v>
                </c:pt>
                <c:pt idx="1">
                  <c:v>42</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58</c:v>
                </c:pt>
                <c:pt idx="1">
                  <c:v>42</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72</c:v>
                </c:pt>
                <c:pt idx="1">
                  <c:v>28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67</c:v>
                </c:pt>
                <c:pt idx="1">
                  <c:v>33</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56</c:v>
                </c:pt>
                <c:pt idx="1">
                  <c:v>44</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54</c:v>
                </c:pt>
                <c:pt idx="1">
                  <c:v>46</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chemeClr val="tx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4</c:v>
                </c:pt>
                <c:pt idx="1">
                  <c:v>4</c:v>
                </c:pt>
                <c:pt idx="2">
                  <c:v>4</c:v>
                </c:pt>
                <c:pt idx="3">
                  <c:v>2</c:v>
                </c:pt>
                <c:pt idx="4">
                  <c:v>16</c:v>
                </c:pt>
                <c:pt idx="5">
                  <c:v>14</c:v>
                </c:pt>
                <c:pt idx="6">
                  <c:v>2</c:v>
                </c:pt>
                <c:pt idx="7">
                  <c:v>4</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33</c:v>
                </c:pt>
                <c:pt idx="1">
                  <c:v>16</c:v>
                </c:pt>
                <c:pt idx="2">
                  <c:v>10</c:v>
                </c:pt>
                <c:pt idx="3">
                  <c:v>21</c:v>
                </c:pt>
                <c:pt idx="4">
                  <c:v>30</c:v>
                </c:pt>
                <c:pt idx="5">
                  <c:v>26</c:v>
                </c:pt>
                <c:pt idx="6">
                  <c:v>16</c:v>
                </c:pt>
                <c:pt idx="7">
                  <c:v>12</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30</c:v>
                </c:pt>
                <c:pt idx="1">
                  <c:v>24</c:v>
                </c:pt>
                <c:pt idx="2">
                  <c:v>20</c:v>
                </c:pt>
                <c:pt idx="3">
                  <c:v>24</c:v>
                </c:pt>
                <c:pt idx="4">
                  <c:v>30</c:v>
                </c:pt>
                <c:pt idx="5">
                  <c:v>30</c:v>
                </c:pt>
                <c:pt idx="6">
                  <c:v>26</c:v>
                </c:pt>
                <c:pt idx="7">
                  <c:v>20</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22</c:v>
                </c:pt>
                <c:pt idx="1">
                  <c:v>31</c:v>
                </c:pt>
                <c:pt idx="2">
                  <c:v>41</c:v>
                </c:pt>
                <c:pt idx="3">
                  <c:v>33</c:v>
                </c:pt>
                <c:pt idx="4">
                  <c:v>16</c:v>
                </c:pt>
                <c:pt idx="5">
                  <c:v>12</c:v>
                </c:pt>
                <c:pt idx="6">
                  <c:v>34</c:v>
                </c:pt>
                <c:pt idx="7">
                  <c:v>40</c:v>
                </c:pt>
              </c:numCache>
            </c:numRef>
          </c:val>
        </c:ser>
        <c:ser>
          <c:idx val="4"/>
          <c:order val="4"/>
          <c:tx>
            <c:strRef>
              <c:f>Sheet1!$F$1</c:f>
              <c:strCache>
                <c:ptCount val="1"/>
                <c:pt idx="0">
                  <c:v>42</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7</c:v>
                </c:pt>
                <c:pt idx="1">
                  <c:v>20</c:v>
                </c:pt>
                <c:pt idx="2">
                  <c:v>23</c:v>
                </c:pt>
                <c:pt idx="3">
                  <c:v>18</c:v>
                </c:pt>
                <c:pt idx="4">
                  <c:v>8</c:v>
                </c:pt>
                <c:pt idx="5">
                  <c:v>14</c:v>
                </c:pt>
                <c:pt idx="6">
                  <c:v>20</c:v>
                </c:pt>
                <c:pt idx="7">
                  <c:v>20</c:v>
                </c:pt>
              </c:numCache>
            </c:numRef>
          </c:val>
        </c:ser>
        <c:ser>
          <c:idx val="5"/>
          <c:order val="5"/>
          <c:tx>
            <c:strRef>
              <c:f>Sheet1!$G$1</c:f>
              <c:strCache>
                <c:ptCount val="1"/>
                <c:pt idx="0">
                  <c:v>5</c:v>
                </c:pt>
              </c:strCache>
            </c:strRef>
          </c:tx>
          <c:spPr>
            <a:solidFill>
              <a:srgbClr val="FF3E47"/>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Sheet1!$G$2:$G$9</c:f>
              <c:numCache>
                <c:formatCode>General</c:formatCode>
                <c:ptCount val="8"/>
                <c:pt idx="0">
                  <c:v>4</c:v>
                </c:pt>
                <c:pt idx="1">
                  <c:v>5</c:v>
                </c:pt>
                <c:pt idx="2">
                  <c:v>2</c:v>
                </c:pt>
                <c:pt idx="3">
                  <c:v>2</c:v>
                </c:pt>
                <c:pt idx="4">
                  <c:v>0</c:v>
                </c:pt>
                <c:pt idx="5">
                  <c:v>4</c:v>
                </c:pt>
                <c:pt idx="6">
                  <c:v>2</c:v>
                </c:pt>
                <c:pt idx="7">
                  <c:v>4</c:v>
                </c:pt>
              </c:numCache>
            </c:numRef>
          </c:val>
        </c:ser>
        <c:dLbls>
          <c:showLegendKey val="0"/>
          <c:showVal val="0"/>
          <c:showCatName val="0"/>
          <c:showSerName val="0"/>
          <c:showPercent val="0"/>
          <c:showBubbleSize val="0"/>
        </c:dLbls>
        <c:gapWidth val="150"/>
        <c:axId val="185404264"/>
        <c:axId val="185405048"/>
      </c:barChart>
      <c:catAx>
        <c:axId val="185404264"/>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5405048"/>
        <c:crosses val="autoZero"/>
        <c:auto val="1"/>
        <c:lblAlgn val="ctr"/>
        <c:lblOffset val="100"/>
        <c:noMultiLvlLbl val="0"/>
      </c:catAx>
      <c:valAx>
        <c:axId val="18540504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5404264"/>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94</c:v>
                </c:pt>
                <c:pt idx="1">
                  <c:v>6</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chemeClr val="tx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5</c:v>
                </c:pt>
                <c:pt idx="1">
                  <c:v>2</c:v>
                </c:pt>
                <c:pt idx="2">
                  <c:v>5</c:v>
                </c:pt>
                <c:pt idx="3">
                  <c:v>3</c:v>
                </c:pt>
                <c:pt idx="4">
                  <c:v>4</c:v>
                </c:pt>
                <c:pt idx="5">
                  <c:v>8</c:v>
                </c:pt>
                <c:pt idx="6">
                  <c:v>2</c:v>
                </c:pt>
                <c:pt idx="7">
                  <c:v>6</c:v>
                </c:pt>
              </c:numCache>
            </c:numRef>
          </c:val>
        </c:ser>
        <c:ser>
          <c:idx val="1"/>
          <c:order val="1"/>
          <c:tx>
            <c:strRef>
              <c:f>Sheet1!$C$1</c:f>
              <c:strCache>
                <c:ptCount val="1"/>
                <c:pt idx="0">
                  <c:v>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16</c:v>
                </c:pt>
                <c:pt idx="1">
                  <c:v>6</c:v>
                </c:pt>
                <c:pt idx="2">
                  <c:v>9</c:v>
                </c:pt>
                <c:pt idx="3">
                  <c:v>3</c:v>
                </c:pt>
                <c:pt idx="4">
                  <c:v>22</c:v>
                </c:pt>
                <c:pt idx="5">
                  <c:v>32</c:v>
                </c:pt>
                <c:pt idx="6">
                  <c:v>18</c:v>
                </c:pt>
                <c:pt idx="7">
                  <c:v>16</c:v>
                </c:pt>
              </c:numCache>
            </c:numRef>
          </c:val>
        </c:ser>
        <c:ser>
          <c:idx val="2"/>
          <c:order val="2"/>
          <c:tx>
            <c:strRef>
              <c:f>Sheet1!$D$1</c:f>
              <c:strCache>
                <c:ptCount val="1"/>
                <c:pt idx="0">
                  <c:v>3</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28</c:v>
                </c:pt>
                <c:pt idx="1">
                  <c:v>35</c:v>
                </c:pt>
                <c:pt idx="2">
                  <c:v>23</c:v>
                </c:pt>
                <c:pt idx="3">
                  <c:v>30</c:v>
                </c:pt>
                <c:pt idx="4">
                  <c:v>44</c:v>
                </c:pt>
                <c:pt idx="5">
                  <c:v>38</c:v>
                </c:pt>
                <c:pt idx="6">
                  <c:v>30</c:v>
                </c:pt>
                <c:pt idx="7">
                  <c:v>22</c:v>
                </c:pt>
              </c:numCache>
            </c:numRef>
          </c:val>
        </c:ser>
        <c:ser>
          <c:idx val="3"/>
          <c:order val="3"/>
          <c:tx>
            <c:strRef>
              <c:f>Sheet1!$E$1</c:f>
              <c:strCache>
                <c:ptCount val="1"/>
                <c:pt idx="0">
                  <c:v>4</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38</c:v>
                </c:pt>
                <c:pt idx="1">
                  <c:v>41</c:v>
                </c:pt>
                <c:pt idx="2">
                  <c:v>38</c:v>
                </c:pt>
                <c:pt idx="3">
                  <c:v>43</c:v>
                </c:pt>
                <c:pt idx="4">
                  <c:v>22</c:v>
                </c:pt>
                <c:pt idx="5">
                  <c:v>12</c:v>
                </c:pt>
                <c:pt idx="6">
                  <c:v>28</c:v>
                </c:pt>
                <c:pt idx="7">
                  <c:v>30</c:v>
                </c:pt>
              </c:numCache>
            </c:numRef>
          </c:val>
        </c:ser>
        <c:ser>
          <c:idx val="4"/>
          <c:order val="4"/>
          <c:tx>
            <c:strRef>
              <c:f>Sheet1!$F$1</c:f>
              <c:strCache>
                <c:ptCount val="1"/>
                <c:pt idx="0">
                  <c:v>5</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13</c:v>
                </c:pt>
                <c:pt idx="1">
                  <c:v>16</c:v>
                </c:pt>
                <c:pt idx="2">
                  <c:v>25</c:v>
                </c:pt>
                <c:pt idx="3">
                  <c:v>21</c:v>
                </c:pt>
                <c:pt idx="4">
                  <c:v>8</c:v>
                </c:pt>
                <c:pt idx="5">
                  <c:v>10</c:v>
                </c:pt>
                <c:pt idx="6">
                  <c:v>22</c:v>
                </c:pt>
                <c:pt idx="7">
                  <c:v>26</c:v>
                </c:pt>
              </c:numCache>
            </c:numRef>
          </c:val>
        </c:ser>
        <c:dLbls>
          <c:showLegendKey val="0"/>
          <c:showVal val="0"/>
          <c:showCatName val="0"/>
          <c:showSerName val="0"/>
          <c:showPercent val="0"/>
          <c:showBubbleSize val="0"/>
        </c:dLbls>
        <c:gapWidth val="150"/>
        <c:axId val="185405832"/>
        <c:axId val="230037368"/>
      </c:barChart>
      <c:catAx>
        <c:axId val="1854058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230037368"/>
        <c:crosses val="autoZero"/>
        <c:auto val="1"/>
        <c:lblAlgn val="ctr"/>
        <c:lblOffset val="100"/>
        <c:noMultiLvlLbl val="0"/>
      </c:catAx>
      <c:valAx>
        <c:axId val="23003736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5405832"/>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1 - do not agree at all_x000d__x000d_</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96</c:v>
                </c:pt>
                <c:pt idx="1">
                  <c:v>95</c:v>
                </c:pt>
                <c:pt idx="2">
                  <c:v>91</c:v>
                </c:pt>
                <c:pt idx="3">
                  <c:v>97</c:v>
                </c:pt>
                <c:pt idx="4">
                  <c:v>98</c:v>
                </c:pt>
                <c:pt idx="5">
                  <c:v>100</c:v>
                </c:pt>
                <c:pt idx="6">
                  <c:v>94</c:v>
                </c:pt>
                <c:pt idx="7">
                  <c:v>88</c:v>
                </c:pt>
              </c:numCache>
            </c:numRef>
          </c:val>
        </c:ser>
        <c:ser>
          <c:idx val="1"/>
          <c:order val="1"/>
          <c:tx>
            <c:strRef>
              <c:f>Sheet1!$C$1</c:f>
              <c:strCache>
                <c:ptCount val="1"/>
                <c:pt idx="0">
                  <c:v>2</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4</c:v>
                </c:pt>
                <c:pt idx="1">
                  <c:v>5</c:v>
                </c:pt>
                <c:pt idx="2">
                  <c:v>9</c:v>
                </c:pt>
                <c:pt idx="3">
                  <c:v>3</c:v>
                </c:pt>
                <c:pt idx="4">
                  <c:v>2</c:v>
                </c:pt>
                <c:pt idx="5">
                  <c:v>0</c:v>
                </c:pt>
                <c:pt idx="6">
                  <c:v>6</c:v>
                </c:pt>
                <c:pt idx="7">
                  <c:v>12</c:v>
                </c:pt>
              </c:numCache>
            </c:numRef>
          </c:val>
        </c:ser>
        <c:dLbls>
          <c:showLegendKey val="0"/>
          <c:showVal val="0"/>
          <c:showCatName val="0"/>
          <c:showSerName val="0"/>
          <c:showPercent val="0"/>
          <c:showBubbleSize val="0"/>
        </c:dLbls>
        <c:gapWidth val="150"/>
        <c:axId val="184698232"/>
        <c:axId val="184696664"/>
      </c:barChart>
      <c:catAx>
        <c:axId val="1846982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4696664"/>
        <c:crosses val="autoZero"/>
        <c:auto val="1"/>
        <c:lblAlgn val="ctr"/>
        <c:lblOffset val="100"/>
        <c:noMultiLvlLbl val="0"/>
      </c:catAx>
      <c:valAx>
        <c:axId val="18469666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4698232"/>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Strongly agree_x000d__x000d_</c:v>
                </c:pt>
              </c:strCache>
            </c:strRef>
          </c:tx>
          <c:spPr>
            <a:solidFill>
              <a:sysClr val="windowText" lastClr="00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6</c:v>
                </c:pt>
                <c:pt idx="1">
                  <c:v>4</c:v>
                </c:pt>
                <c:pt idx="2">
                  <c:v>14</c:v>
                </c:pt>
                <c:pt idx="3">
                  <c:v>5</c:v>
                </c:pt>
                <c:pt idx="4">
                  <c:v>2</c:v>
                </c:pt>
                <c:pt idx="5">
                  <c:v>2</c:v>
                </c:pt>
                <c:pt idx="6">
                  <c:v>8</c:v>
                </c:pt>
                <c:pt idx="7">
                  <c:v>6</c:v>
                </c:pt>
              </c:numCache>
            </c:numRef>
          </c:val>
        </c:ser>
        <c:ser>
          <c:idx val="1"/>
          <c:order val="1"/>
          <c:tx>
            <c:strRef>
              <c:f>Sheet1!$C$1</c:f>
              <c:strCache>
                <c:ptCount val="1"/>
                <c:pt idx="0">
                  <c:v>Column2</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21</c:v>
                </c:pt>
                <c:pt idx="1">
                  <c:v>17</c:v>
                </c:pt>
                <c:pt idx="2">
                  <c:v>18</c:v>
                </c:pt>
                <c:pt idx="3">
                  <c:v>16</c:v>
                </c:pt>
                <c:pt idx="4">
                  <c:v>12</c:v>
                </c:pt>
                <c:pt idx="5">
                  <c:v>12</c:v>
                </c:pt>
                <c:pt idx="6">
                  <c:v>18</c:v>
                </c:pt>
                <c:pt idx="7">
                  <c:v>26</c:v>
                </c:pt>
              </c:numCache>
            </c:numRef>
          </c:val>
        </c:ser>
        <c:ser>
          <c:idx val="2"/>
          <c:order val="2"/>
          <c:tx>
            <c:strRef>
              <c:f>Sheet1!$D$1</c:f>
              <c:strCache>
                <c:ptCount val="1"/>
                <c:pt idx="0">
                  <c:v>Column1</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26</c:v>
                </c:pt>
                <c:pt idx="1">
                  <c:v>31</c:v>
                </c:pt>
                <c:pt idx="2">
                  <c:v>26</c:v>
                </c:pt>
                <c:pt idx="3">
                  <c:v>33</c:v>
                </c:pt>
                <c:pt idx="4">
                  <c:v>30</c:v>
                </c:pt>
                <c:pt idx="5">
                  <c:v>30</c:v>
                </c:pt>
                <c:pt idx="6">
                  <c:v>34</c:v>
                </c:pt>
                <c:pt idx="7">
                  <c:v>38</c:v>
                </c:pt>
              </c:numCache>
            </c:numRef>
          </c:val>
        </c:ser>
        <c:ser>
          <c:idx val="3"/>
          <c:order val="3"/>
          <c:tx>
            <c:strRef>
              <c:f>Sheet1!$E$1</c:f>
              <c:strCache>
                <c:ptCount val="1"/>
                <c:pt idx="0">
                  <c:v>Column12</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32</c:v>
                </c:pt>
                <c:pt idx="1">
                  <c:v>31</c:v>
                </c:pt>
                <c:pt idx="2">
                  <c:v>24</c:v>
                </c:pt>
                <c:pt idx="3">
                  <c:v>34</c:v>
                </c:pt>
                <c:pt idx="4">
                  <c:v>32</c:v>
                </c:pt>
                <c:pt idx="5">
                  <c:v>26</c:v>
                </c:pt>
                <c:pt idx="6">
                  <c:v>26</c:v>
                </c:pt>
                <c:pt idx="7">
                  <c:v>26</c:v>
                </c:pt>
              </c:numCache>
            </c:numRef>
          </c:val>
        </c:ser>
        <c:ser>
          <c:idx val="4"/>
          <c:order val="4"/>
          <c:tx>
            <c:strRef>
              <c:f>Sheet1!$F$1</c:f>
              <c:strCache>
                <c:ptCount val="1"/>
                <c:pt idx="0">
                  <c:v>Do not agree to some extent</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Sheet1!$F$2:$F$9</c:f>
              <c:numCache>
                <c:formatCode>General</c:formatCode>
                <c:ptCount val="8"/>
                <c:pt idx="0">
                  <c:v>15</c:v>
                </c:pt>
                <c:pt idx="1">
                  <c:v>17</c:v>
                </c:pt>
                <c:pt idx="2">
                  <c:v>18</c:v>
                </c:pt>
                <c:pt idx="3">
                  <c:v>12</c:v>
                </c:pt>
                <c:pt idx="4">
                  <c:v>24</c:v>
                </c:pt>
                <c:pt idx="5">
                  <c:v>30</c:v>
                </c:pt>
                <c:pt idx="6">
                  <c:v>14</c:v>
                </c:pt>
                <c:pt idx="7">
                  <c:v>4</c:v>
                </c:pt>
              </c:numCache>
            </c:numRef>
          </c:val>
        </c:ser>
        <c:dLbls>
          <c:showLegendKey val="0"/>
          <c:showVal val="0"/>
          <c:showCatName val="0"/>
          <c:showSerName val="0"/>
          <c:showPercent val="0"/>
          <c:showBubbleSize val="0"/>
        </c:dLbls>
        <c:gapWidth val="150"/>
        <c:axId val="229747952"/>
        <c:axId val="229746384"/>
      </c:barChart>
      <c:catAx>
        <c:axId val="22974795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229746384"/>
        <c:crosses val="autoZero"/>
        <c:auto val="1"/>
        <c:lblAlgn val="ctr"/>
        <c:lblOffset val="100"/>
        <c:noMultiLvlLbl val="0"/>
      </c:catAx>
      <c:valAx>
        <c:axId val="22974638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229747952"/>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_x000d__x000d_</c:v>
                </c:pt>
              </c:strCache>
            </c:strRef>
          </c:tx>
          <c:spPr>
            <a:solidFill>
              <a:srgbClr val="414141"/>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88</c:v>
                </c:pt>
                <c:pt idx="1">
                  <c:v>89</c:v>
                </c:pt>
                <c:pt idx="2">
                  <c:v>82</c:v>
                </c:pt>
                <c:pt idx="3">
                  <c:v>93</c:v>
                </c:pt>
                <c:pt idx="4">
                  <c:v>96</c:v>
                </c:pt>
                <c:pt idx="5">
                  <c:v>98</c:v>
                </c:pt>
                <c:pt idx="6">
                  <c:v>92</c:v>
                </c:pt>
                <c:pt idx="7">
                  <c:v>86</c:v>
                </c:pt>
              </c:numCache>
            </c:numRef>
          </c:val>
        </c:ser>
        <c:ser>
          <c:idx val="1"/>
          <c:order val="1"/>
          <c:tx>
            <c:strRef>
              <c:f>Sheet1!$C$1</c:f>
              <c:strCache>
                <c:ptCount val="1"/>
                <c:pt idx="0">
                  <c:v>Column1</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12</c:v>
                </c:pt>
                <c:pt idx="1">
                  <c:v>11</c:v>
                </c:pt>
                <c:pt idx="2">
                  <c:v>18</c:v>
                </c:pt>
                <c:pt idx="3">
                  <c:v>7</c:v>
                </c:pt>
                <c:pt idx="4">
                  <c:v>4</c:v>
                </c:pt>
                <c:pt idx="5">
                  <c:v>2</c:v>
                </c:pt>
                <c:pt idx="6">
                  <c:v>8</c:v>
                </c:pt>
                <c:pt idx="7">
                  <c:v>14</c:v>
                </c:pt>
              </c:numCache>
            </c:numRef>
          </c:val>
        </c:ser>
        <c:dLbls>
          <c:showLegendKey val="0"/>
          <c:showVal val="0"/>
          <c:showCatName val="0"/>
          <c:showSerName val="0"/>
          <c:showPercent val="0"/>
          <c:showBubbleSize val="0"/>
        </c:dLbls>
        <c:gapWidth val="150"/>
        <c:axId val="184697056"/>
        <c:axId val="184699408"/>
      </c:barChart>
      <c:catAx>
        <c:axId val="184697056"/>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184699408"/>
        <c:crosses val="autoZero"/>
        <c:auto val="1"/>
        <c:lblAlgn val="ctr"/>
        <c:lblOffset val="100"/>
        <c:noMultiLvlLbl val="0"/>
      </c:catAx>
      <c:valAx>
        <c:axId val="18469940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184697056"/>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Strongly agree_x000d__x000d_</c:v>
                </c:pt>
              </c:strCache>
            </c:strRef>
          </c:tx>
          <c:spPr>
            <a:solidFill>
              <a:sysClr val="windowText" lastClr="00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Sheet1!$B$2:$B$9</c:f>
              <c:numCache>
                <c:formatCode>General</c:formatCode>
                <c:ptCount val="8"/>
                <c:pt idx="0">
                  <c:v>17</c:v>
                </c:pt>
                <c:pt idx="1">
                  <c:v>11</c:v>
                </c:pt>
                <c:pt idx="2">
                  <c:v>20</c:v>
                </c:pt>
                <c:pt idx="3">
                  <c:v>18</c:v>
                </c:pt>
                <c:pt idx="4">
                  <c:v>40</c:v>
                </c:pt>
                <c:pt idx="5">
                  <c:v>54</c:v>
                </c:pt>
                <c:pt idx="6">
                  <c:v>24</c:v>
                </c:pt>
                <c:pt idx="7">
                  <c:v>26</c:v>
                </c:pt>
              </c:numCache>
            </c:numRef>
          </c:val>
        </c:ser>
        <c:ser>
          <c:idx val="1"/>
          <c:order val="1"/>
          <c:tx>
            <c:strRef>
              <c:f>Sheet1!$C$1</c:f>
              <c:strCache>
                <c:ptCount val="1"/>
                <c:pt idx="0">
                  <c:v>Column2</c:v>
                </c:pt>
              </c:strCache>
            </c:strRef>
          </c:tx>
          <c:spPr>
            <a:solidFill>
              <a:srgbClr val="CC0000"/>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Sheet1!$C$2:$C$9</c:f>
              <c:numCache>
                <c:formatCode>General</c:formatCode>
                <c:ptCount val="8"/>
                <c:pt idx="0">
                  <c:v>42</c:v>
                </c:pt>
                <c:pt idx="1">
                  <c:v>42</c:v>
                </c:pt>
                <c:pt idx="2">
                  <c:v>45</c:v>
                </c:pt>
                <c:pt idx="3">
                  <c:v>46</c:v>
                </c:pt>
                <c:pt idx="4">
                  <c:v>26</c:v>
                </c:pt>
                <c:pt idx="5">
                  <c:v>18</c:v>
                </c:pt>
                <c:pt idx="6">
                  <c:v>42</c:v>
                </c:pt>
                <c:pt idx="7">
                  <c:v>28</c:v>
                </c:pt>
              </c:numCache>
            </c:numRef>
          </c:val>
        </c:ser>
        <c:ser>
          <c:idx val="2"/>
          <c:order val="2"/>
          <c:tx>
            <c:strRef>
              <c:f>Sheet1!$D$1</c:f>
              <c:strCache>
                <c:ptCount val="1"/>
                <c:pt idx="0">
                  <c:v>Column1</c:v>
                </c:pt>
              </c:strCache>
            </c:strRef>
          </c:tx>
          <c:spPr>
            <a:solidFill>
              <a:srgbClr val="BEBEBE"/>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Sheet1!$D$2:$D$9</c:f>
              <c:numCache>
                <c:formatCode>General</c:formatCode>
                <c:ptCount val="8"/>
                <c:pt idx="0">
                  <c:v>16</c:v>
                </c:pt>
                <c:pt idx="1">
                  <c:v>29</c:v>
                </c:pt>
                <c:pt idx="2">
                  <c:v>16</c:v>
                </c:pt>
                <c:pt idx="3">
                  <c:v>24</c:v>
                </c:pt>
                <c:pt idx="4">
                  <c:v>28</c:v>
                </c:pt>
                <c:pt idx="5">
                  <c:v>14</c:v>
                </c:pt>
                <c:pt idx="6">
                  <c:v>18</c:v>
                </c:pt>
                <c:pt idx="7">
                  <c:v>28</c:v>
                </c:pt>
              </c:numCache>
            </c:numRef>
          </c:val>
        </c:ser>
        <c:ser>
          <c:idx val="3"/>
          <c:order val="3"/>
          <c:tx>
            <c:strRef>
              <c:f>Sheet1!$E$1</c:f>
              <c:strCache>
                <c:ptCount val="1"/>
                <c:pt idx="0">
                  <c:v>Column12</c:v>
                </c:pt>
              </c:strCache>
            </c:strRef>
          </c:tx>
          <c:spPr>
            <a:solidFill>
              <a:srgbClr val="8B1725"/>
            </a:solidFill>
          </c:spPr>
          <c:invertIfNegative val="0"/>
          <c:cat>
            <c:strRef>
              <c:f>Sheet1!$A$2:$A$9</c:f>
              <c:strCache>
                <c:ptCount val="8"/>
                <c:pt idx="0">
                  <c:v>UK</c:v>
                </c:pt>
                <c:pt idx="1">
                  <c:v>France</c:v>
                </c:pt>
                <c:pt idx="2">
                  <c:v>Germany</c:v>
                </c:pt>
                <c:pt idx="3">
                  <c:v>Russia</c:v>
                </c:pt>
                <c:pt idx="4">
                  <c:v>Austria</c:v>
                </c:pt>
                <c:pt idx="5">
                  <c:v>Netherlands</c:v>
                </c:pt>
                <c:pt idx="6">
                  <c:v>Switzerland</c:v>
                </c:pt>
                <c:pt idx="7">
                  <c:v>South Africa</c:v>
                </c:pt>
              </c:strCache>
            </c:strRef>
          </c:cat>
          <c:val>
            <c:numRef>
              <c:f>Sheet1!$E$2:$E$9</c:f>
              <c:numCache>
                <c:formatCode>General</c:formatCode>
                <c:ptCount val="8"/>
                <c:pt idx="0">
                  <c:v>26</c:v>
                </c:pt>
                <c:pt idx="1">
                  <c:v>19</c:v>
                </c:pt>
                <c:pt idx="2">
                  <c:v>20</c:v>
                </c:pt>
                <c:pt idx="3">
                  <c:v>12</c:v>
                </c:pt>
                <c:pt idx="4">
                  <c:v>6</c:v>
                </c:pt>
                <c:pt idx="5">
                  <c:v>14</c:v>
                </c:pt>
                <c:pt idx="6">
                  <c:v>16</c:v>
                </c:pt>
                <c:pt idx="7">
                  <c:v>18</c:v>
                </c:pt>
              </c:numCache>
            </c:numRef>
          </c:val>
        </c:ser>
        <c:dLbls>
          <c:showLegendKey val="0"/>
          <c:showVal val="0"/>
          <c:showCatName val="0"/>
          <c:showSerName val="0"/>
          <c:showPercent val="0"/>
          <c:showBubbleSize val="0"/>
        </c:dLbls>
        <c:gapWidth val="150"/>
        <c:axId val="229747560"/>
        <c:axId val="229748736"/>
      </c:barChart>
      <c:catAx>
        <c:axId val="229747560"/>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b="0" i="0">
                <a:solidFill>
                  <a:srgbClr val="414141"/>
                </a:solidFill>
                <a:latin typeface="Helvetica"/>
              </a:defRPr>
            </a:pPr>
            <a:endParaRPr lang="en-US"/>
          </a:p>
        </c:txPr>
        <c:crossAx val="229748736"/>
        <c:crosses val="autoZero"/>
        <c:auto val="1"/>
        <c:lblAlgn val="ctr"/>
        <c:lblOffset val="100"/>
        <c:noMultiLvlLbl val="0"/>
      </c:catAx>
      <c:valAx>
        <c:axId val="22974873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65000"/>
              </a:schemeClr>
            </a:solidFill>
          </a:ln>
        </c:spPr>
        <c:txPr>
          <a:bodyPr/>
          <a:lstStyle/>
          <a:p>
            <a:pPr>
              <a:defRPr sz="900">
                <a:solidFill>
                  <a:schemeClr val="tx1">
                    <a:lumMod val="50000"/>
                    <a:lumOff val="50000"/>
                  </a:schemeClr>
                </a:solidFill>
                <a:latin typeface="Helvetica"/>
              </a:defRPr>
            </a:pPr>
            <a:endParaRPr lang="en-US"/>
          </a:p>
        </c:txPr>
        <c:crossAx val="229747560"/>
        <c:crosses val="autoZero"/>
        <c:crossBetween val="between"/>
      </c:valAx>
      <c:spPr>
        <a:solidFill>
          <a:schemeClr val="bg1"/>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numRef>
              <c:f>Sheet1!$A$2:$A$8</c:f>
              <c:numCache>
                <c:formatCode>General</c:formatCode>
                <c:ptCount val="7"/>
              </c:numCache>
            </c:numRef>
          </c:cat>
          <c:val>
            <c:numRef>
              <c:f>Sheet1!$B$2:$B$8</c:f>
              <c:numCache>
                <c:formatCode>General</c:formatCode>
                <c:ptCount val="7"/>
                <c:pt idx="0">
                  <c:v>47</c:v>
                </c:pt>
                <c:pt idx="1">
                  <c:v>56</c:v>
                </c:pt>
                <c:pt idx="2">
                  <c:v>54</c:v>
                </c:pt>
                <c:pt idx="3">
                  <c:v>45</c:v>
                </c:pt>
                <c:pt idx="4">
                  <c:v>53</c:v>
                </c:pt>
                <c:pt idx="5">
                  <c:v>49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53</c:v>
                </c:pt>
                <c:pt idx="1">
                  <c:v>44</c:v>
                </c:pt>
                <c:pt idx="2">
                  <c:v>46</c:v>
                </c:pt>
                <c:pt idx="3">
                  <c:v>55</c:v>
                </c:pt>
                <c:pt idx="4">
                  <c:v>47</c:v>
                </c:pt>
                <c:pt idx="5">
                  <c:v>51</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numRef>
              <c:f>Sheet1!$A$2:$A$7</c:f>
              <c:numCache>
                <c:formatCode>General</c:formatCode>
                <c:ptCount val="6"/>
              </c:numCache>
            </c:numRef>
          </c:cat>
          <c:val>
            <c:numRef>
              <c:f>Sheet1!$B$2:$B$7</c:f>
              <c:numCache>
                <c:formatCode>General</c:formatCode>
                <c:ptCount val="6"/>
                <c:pt idx="0">
                  <c:v>51</c:v>
                </c:pt>
                <c:pt idx="1">
                  <c:v>49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18</c:v>
                </c:pt>
                <c:pt idx="1">
                  <c:v>20</c:v>
                </c:pt>
                <c:pt idx="2">
                  <c:v>17</c:v>
                </c:pt>
                <c:pt idx="3">
                  <c:v>19</c:v>
                </c:pt>
                <c:pt idx="4">
                  <c:v>20</c:v>
                </c:pt>
                <c:pt idx="5">
                  <c:v>6</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1"/>
                <c:pt idx="0">
                  <c:v>Yes</c:v>
                </c:pt>
              </c:strCache>
            </c:strRef>
          </c:cat>
          <c:val>
            <c:numRef>
              <c:f>Sheet1!$B$2:$B$7</c:f>
              <c:numCache>
                <c:formatCode>General</c:formatCode>
                <c:ptCount val="6"/>
                <c:pt idx="0">
                  <c:v>89</c:v>
                </c:pt>
                <c:pt idx="1">
                  <c:v>19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92</c:v>
                </c:pt>
                <c:pt idx="1">
                  <c:v>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28</c:v>
                </c:pt>
                <c:pt idx="1">
                  <c:v>18</c:v>
                </c:pt>
                <c:pt idx="2">
                  <c:v>19</c:v>
                </c:pt>
                <c:pt idx="3">
                  <c:v>29</c:v>
                </c:pt>
                <c:pt idx="4">
                  <c:v>17</c:v>
                </c:pt>
                <c:pt idx="5">
                  <c:v>28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19</c:v>
                </c:pt>
                <c:pt idx="1">
                  <c:v>24</c:v>
                </c:pt>
                <c:pt idx="2">
                  <c:v>21</c:v>
                </c:pt>
                <c:pt idx="3">
                  <c:v>25</c:v>
                </c:pt>
                <c:pt idx="4">
                  <c:v>25</c:v>
                </c:pt>
                <c:pt idx="5">
                  <c:v>13</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25</c:v>
                </c:pt>
                <c:pt idx="1">
                  <c:v>23</c:v>
                </c:pt>
                <c:pt idx="2">
                  <c:v>21</c:v>
                </c:pt>
                <c:pt idx="3">
                  <c:v>19</c:v>
                </c:pt>
                <c:pt idx="4">
                  <c:v>25</c:v>
                </c:pt>
                <c:pt idx="5">
                  <c:v>17</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5</c:v>
                </c:pt>
                <c:pt idx="1">
                  <c:v>15</c:v>
                </c:pt>
                <c:pt idx="2">
                  <c:v>10</c:v>
                </c:pt>
                <c:pt idx="3">
                  <c:v>7</c:v>
                </c:pt>
                <c:pt idx="4">
                  <c:v>15</c:v>
                </c:pt>
                <c:pt idx="5">
                  <c:v>19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5</c:v>
                </c:pt>
                <c:pt idx="1">
                  <c:v>5</c:v>
                </c:pt>
                <c:pt idx="2">
                  <c:v>11</c:v>
                </c:pt>
                <c:pt idx="3">
                  <c:v>8</c:v>
                </c:pt>
                <c:pt idx="4">
                  <c:v>1</c:v>
                </c:pt>
                <c:pt idx="5">
                  <c:v>2</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6</c:v>
                </c:pt>
                <c:pt idx="1">
                  <c:v>7</c:v>
                </c:pt>
                <c:pt idx="2">
                  <c:v>8</c:v>
                </c:pt>
                <c:pt idx="3">
                  <c:v>5</c:v>
                </c:pt>
                <c:pt idx="4">
                  <c:v>2</c:v>
                </c:pt>
                <c:pt idx="5">
                  <c:v>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spPr>
              <a:solidFill>
                <a:srgbClr val="414141"/>
              </a:solidFill>
              <a:ln w="12700">
                <a:solidFill>
                  <a:sysClr val="window" lastClr="FFFFFF"/>
                </a:solidFill>
              </a:ln>
            </c:spPr>
          </c:dPt>
          <c:dPt>
            <c:idx val="1"/>
            <c:bubble3D val="0"/>
          </c:dPt>
          <c:dPt>
            <c:idx val="2"/>
            <c:bubble3D val="0"/>
            <c:spPr>
              <a:solidFill>
                <a:srgbClr val="55951B"/>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4</c:v>
                </c:pt>
                <c:pt idx="1">
                  <c:v>6</c:v>
                </c:pt>
                <c:pt idx="2">
                  <c:v>6</c:v>
                </c:pt>
                <c:pt idx="3">
                  <c:v>3</c:v>
                </c:pt>
                <c:pt idx="4">
                  <c:v>8</c:v>
                </c:pt>
                <c:pt idx="5">
                  <c:v>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11222072851"/>
          <c:y val="0.228733250584569"/>
          <c:w val="0.66361820626080303"/>
          <c:h val="0.63603939790150299"/>
        </c:manualLayout>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0"/>
            <c:bubble3D val="0"/>
          </c:dPt>
          <c:dPt>
            <c:idx val="1"/>
            <c:bubble3D val="0"/>
            <c:spPr>
              <a:solidFill>
                <a:srgbClr val="414141"/>
              </a:solidFill>
              <a:ln w="12700">
                <a:solidFill>
                  <a:sysClr val="window" lastClr="FFFFFF"/>
                </a:solidFill>
              </a:ln>
            </c:spPr>
          </c:dPt>
          <c:dPt>
            <c:idx val="2"/>
            <c:bubble3D val="0"/>
            <c:spPr>
              <a:solidFill>
                <a:srgbClr val="55951B"/>
              </a:solidFill>
              <a:ln w="12700">
                <a:solidFill>
                  <a:sysClr val="window" lastClr="FFFFFF"/>
                </a:solidFill>
              </a:ln>
            </c:spPr>
          </c:dPt>
          <c:dPt>
            <c:idx val="3"/>
            <c:bubble3D val="0"/>
            <c:spPr>
              <a:solidFill>
                <a:sysClr val="window" lastClr="FFFFFF">
                  <a:lumMod val="65000"/>
                </a:sysClr>
              </a:solidFill>
              <a:ln w="12700">
                <a:solidFill>
                  <a:sysClr val="window" lastClr="FFFFFF"/>
                </a:solidFill>
              </a:ln>
            </c:spPr>
          </c:dPt>
          <c:dPt>
            <c:idx val="4"/>
            <c:bubble3D val="0"/>
            <c:spPr>
              <a:solidFill>
                <a:srgbClr val="008EAA"/>
              </a:solidFill>
              <a:ln w="12700">
                <a:solidFill>
                  <a:sysClr val="window" lastClr="FFFFFF"/>
                </a:solidFill>
              </a:ln>
            </c:spPr>
          </c:dPt>
          <c:dPt>
            <c:idx val="5"/>
            <c:bubble3D val="0"/>
            <c:spPr>
              <a:solidFill>
                <a:srgbClr val="FF3E47"/>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2"/>
                <c:pt idx="0">
                  <c:v>Yes</c:v>
                </c:pt>
                <c:pt idx="1">
                  <c:v>No</c:v>
                </c:pt>
              </c:strCache>
            </c:strRef>
          </c:cat>
          <c:val>
            <c:numRef>
              <c:f>Sheet1!$B$2:$B$7</c:f>
              <c:numCache>
                <c:formatCode>General</c:formatCode>
                <c:ptCount val="6"/>
                <c:pt idx="0">
                  <c:v>8</c:v>
                </c:pt>
                <c:pt idx="1">
                  <c:v>3</c:v>
                </c:pt>
                <c:pt idx="2">
                  <c:v>5</c:v>
                </c:pt>
                <c:pt idx="3">
                  <c:v>5</c:v>
                </c:pt>
                <c:pt idx="4">
                  <c:v>7</c:v>
                </c:pt>
                <c:pt idx="5">
                  <c:v>4</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98</c:v>
                </c:pt>
                <c:pt idx="1">
                  <c:v>2</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92</c:v>
                </c:pt>
                <c:pt idx="1">
                  <c:v>8</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CC0000"/>
              </a:solidFill>
              <a:ln w="9525">
                <a:solidFill>
                  <a:sysClr val="window" lastClr="FFFFFF"/>
                </a:solidFill>
              </a:ln>
            </c:spPr>
          </c:dPt>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91</c:v>
                </c:pt>
                <c:pt idx="1">
                  <c:v>9</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CC0000"/>
            </a:solidFill>
            <a:ln w="12700">
              <a:solidFill>
                <a:sysClr val="window" lastClr="FFFFFF"/>
              </a:solidFill>
            </a:ln>
          </c:spPr>
          <c:dPt>
            <c:idx val="1"/>
            <c:bubble3D val="0"/>
            <c:spPr>
              <a:solidFill>
                <a:srgbClr val="414141"/>
              </a:solidFill>
              <a:ln w="12700">
                <a:solidFill>
                  <a:sysClr val="window" lastClr="FFFFFF"/>
                </a:solidFill>
              </a:ln>
            </c:spPr>
          </c:dPt>
          <c:dLbls>
            <c:spPr>
              <a:noFill/>
              <a:ln>
                <a:noFill/>
              </a:ln>
              <a:effectLst/>
            </c:spPr>
            <c:txPr>
              <a:bodyPr/>
              <a:lstStyle/>
              <a:p>
                <a:pPr>
                  <a:defRPr sz="1000" b="1" i="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4"/>
                <c:pt idx="0">
                  <c:v>70</c:v>
                </c:pt>
                <c:pt idx="1">
                  <c:v>30</c:v>
                </c:pt>
              </c:numCache>
            </c:numRef>
          </c:val>
        </c:ser>
        <c:dLbls>
          <c:showLegendKey val="0"/>
          <c:showVal val="0"/>
          <c:showCatName val="0"/>
          <c:showSerName val="0"/>
          <c:showPercent val="1"/>
          <c:showBubbleSize val="0"/>
          <c:showLeaderLines val="1"/>
        </c:dLbls>
        <c:firstSliceAng val="0"/>
        <c:holeSize val="35"/>
      </c:doughnutChart>
    </c:plotArea>
    <c:plotVisOnly val="1"/>
    <c:dispBlanksAs val="gap"/>
    <c:showDLblsOverMax val="0"/>
  </c:chart>
  <c:txPr>
    <a:bodyPr/>
    <a:lstStyle/>
    <a:p>
      <a:pPr>
        <a:defRPr sz="1800">
          <a:latin typeface="Helvetica"/>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B3F974-BB90-4059-9901-8147A3A63439}" type="datetimeFigureOut">
              <a:rPr lang="en-US" smtClean="0"/>
              <a:pPr/>
              <a:t>11/14/2014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55FBB6-509D-433A-BC0A-FC2E7C728BAD}" type="slidenum">
              <a:rPr lang="en-US" smtClean="0"/>
              <a:pPr/>
              <a:t>‹#›</a:t>
            </a:fld>
            <a:endParaRPr lang="en-US" dirty="0"/>
          </a:p>
        </p:txBody>
      </p:sp>
    </p:spTree>
    <p:extLst>
      <p:ext uri="{BB962C8B-B14F-4D97-AF65-F5344CB8AC3E}">
        <p14:creationId xmlns:p14="http://schemas.microsoft.com/office/powerpoint/2010/main" val="3973380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84200" y="849313"/>
            <a:ext cx="5689600" cy="3200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55010" y="4236396"/>
            <a:ext cx="6414557"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43"/>
          <p:cNvSpPr>
            <a:spLocks noChangeArrowheads="1"/>
          </p:cNvSpPr>
          <p:nvPr/>
        </p:nvSpPr>
        <p:spPr bwMode="auto">
          <a:xfrm>
            <a:off x="5748942" y="566532"/>
            <a:ext cx="1109058" cy="116427"/>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 name="Rectangle 41"/>
          <p:cNvSpPr>
            <a:spLocks noChangeArrowheads="1"/>
          </p:cNvSpPr>
          <p:nvPr/>
        </p:nvSpPr>
        <p:spPr bwMode="auto">
          <a:xfrm>
            <a:off x="3201" y="566532"/>
            <a:ext cx="5745740" cy="11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14" name="Group 13"/>
          <p:cNvGrpSpPr/>
          <p:nvPr/>
        </p:nvGrpSpPr>
        <p:grpSpPr>
          <a:xfrm>
            <a:off x="5867808" y="232999"/>
            <a:ext cx="873369" cy="251284"/>
            <a:chOff x="7823590" y="310702"/>
            <a:chExt cx="1164628" cy="335085"/>
          </a:xfrm>
        </p:grpSpPr>
        <p:grpSp>
          <p:nvGrpSpPr>
            <p:cNvPr id="15" name="Group 5"/>
            <p:cNvGrpSpPr>
              <a:grpSpLocks noChangeAspect="1"/>
            </p:cNvGrpSpPr>
            <p:nvPr userDrawn="1"/>
          </p:nvGrpSpPr>
          <p:grpSpPr bwMode="auto">
            <a:xfrm>
              <a:off x="7823590" y="310702"/>
              <a:ext cx="1164628" cy="335085"/>
              <a:chOff x="3182" y="1394"/>
              <a:chExt cx="855" cy="246"/>
            </a:xfrm>
          </p:grpSpPr>
          <p:sp>
            <p:nvSpPr>
              <p:cNvPr id="17" name="Freeform 16"/>
              <p:cNvSpPr>
                <a:spLocks/>
              </p:cNvSpPr>
              <p:nvPr/>
            </p:nvSpPr>
            <p:spPr bwMode="auto">
              <a:xfrm>
                <a:off x="3810" y="1397"/>
                <a:ext cx="123" cy="115"/>
              </a:xfrm>
              <a:custGeom>
                <a:avLst/>
                <a:gdLst>
                  <a:gd name="T0" fmla="*/ 31 w 123"/>
                  <a:gd name="T1" fmla="*/ 0 h 115"/>
                  <a:gd name="T2" fmla="*/ 31 w 123"/>
                  <a:gd name="T3" fmla="*/ 47 h 115"/>
                  <a:gd name="T4" fmla="*/ 92 w 123"/>
                  <a:gd name="T5" fmla="*/ 47 h 115"/>
                  <a:gd name="T6" fmla="*/ 92 w 123"/>
                  <a:gd name="T7" fmla="*/ 0 h 115"/>
                  <a:gd name="T8" fmla="*/ 123 w 123"/>
                  <a:gd name="T9" fmla="*/ 0 h 115"/>
                  <a:gd name="T10" fmla="*/ 123 w 123"/>
                  <a:gd name="T11" fmla="*/ 115 h 115"/>
                  <a:gd name="T12" fmla="*/ 92 w 123"/>
                  <a:gd name="T13" fmla="*/ 115 h 115"/>
                  <a:gd name="T14" fmla="*/ 92 w 123"/>
                  <a:gd name="T15" fmla="*/ 64 h 115"/>
                  <a:gd name="T16" fmla="*/ 31 w 123"/>
                  <a:gd name="T17" fmla="*/ 64 h 115"/>
                  <a:gd name="T18" fmla="*/ 31 w 123"/>
                  <a:gd name="T19" fmla="*/ 115 h 115"/>
                  <a:gd name="T20" fmla="*/ 0 w 123"/>
                  <a:gd name="T21" fmla="*/ 115 h 115"/>
                  <a:gd name="T22" fmla="*/ 0 w 123"/>
                  <a:gd name="T23" fmla="*/ 0 h 115"/>
                  <a:gd name="T24" fmla="*/ 31 w 123"/>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15">
                    <a:moveTo>
                      <a:pt x="31" y="0"/>
                    </a:moveTo>
                    <a:lnTo>
                      <a:pt x="31" y="47"/>
                    </a:lnTo>
                    <a:lnTo>
                      <a:pt x="92" y="47"/>
                    </a:lnTo>
                    <a:lnTo>
                      <a:pt x="92" y="0"/>
                    </a:lnTo>
                    <a:lnTo>
                      <a:pt x="123" y="0"/>
                    </a:lnTo>
                    <a:lnTo>
                      <a:pt x="123" y="115"/>
                    </a:lnTo>
                    <a:lnTo>
                      <a:pt x="92" y="115"/>
                    </a:lnTo>
                    <a:lnTo>
                      <a:pt x="92" y="64"/>
                    </a:lnTo>
                    <a:lnTo>
                      <a:pt x="31" y="64"/>
                    </a:lnTo>
                    <a:lnTo>
                      <a:pt x="31" y="115"/>
                    </a:lnTo>
                    <a:lnTo>
                      <a:pt x="0" y="115"/>
                    </a:lnTo>
                    <a:lnTo>
                      <a:pt x="0" y="0"/>
                    </a:lnTo>
                    <a:lnTo>
                      <a:pt x="3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8" name="Freeform 17"/>
              <p:cNvSpPr>
                <a:spLocks/>
              </p:cNvSpPr>
              <p:nvPr/>
            </p:nvSpPr>
            <p:spPr bwMode="auto">
              <a:xfrm>
                <a:off x="3810" y="1397"/>
                <a:ext cx="123" cy="115"/>
              </a:xfrm>
              <a:custGeom>
                <a:avLst/>
                <a:gdLst>
                  <a:gd name="T0" fmla="*/ 31 w 123"/>
                  <a:gd name="T1" fmla="*/ 0 h 115"/>
                  <a:gd name="T2" fmla="*/ 31 w 123"/>
                  <a:gd name="T3" fmla="*/ 47 h 115"/>
                  <a:gd name="T4" fmla="*/ 92 w 123"/>
                  <a:gd name="T5" fmla="*/ 47 h 115"/>
                  <a:gd name="T6" fmla="*/ 92 w 123"/>
                  <a:gd name="T7" fmla="*/ 0 h 115"/>
                  <a:gd name="T8" fmla="*/ 123 w 123"/>
                  <a:gd name="T9" fmla="*/ 0 h 115"/>
                  <a:gd name="T10" fmla="*/ 123 w 123"/>
                  <a:gd name="T11" fmla="*/ 115 h 115"/>
                  <a:gd name="T12" fmla="*/ 92 w 123"/>
                  <a:gd name="T13" fmla="*/ 115 h 115"/>
                  <a:gd name="T14" fmla="*/ 92 w 123"/>
                  <a:gd name="T15" fmla="*/ 64 h 115"/>
                  <a:gd name="T16" fmla="*/ 31 w 123"/>
                  <a:gd name="T17" fmla="*/ 64 h 115"/>
                  <a:gd name="T18" fmla="*/ 31 w 123"/>
                  <a:gd name="T19" fmla="*/ 115 h 115"/>
                  <a:gd name="T20" fmla="*/ 0 w 123"/>
                  <a:gd name="T21" fmla="*/ 115 h 115"/>
                  <a:gd name="T22" fmla="*/ 0 w 123"/>
                  <a:gd name="T23" fmla="*/ 0 h 115"/>
                  <a:gd name="T24" fmla="*/ 31 w 123"/>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15">
                    <a:moveTo>
                      <a:pt x="31" y="0"/>
                    </a:moveTo>
                    <a:lnTo>
                      <a:pt x="31" y="47"/>
                    </a:lnTo>
                    <a:lnTo>
                      <a:pt x="92" y="47"/>
                    </a:lnTo>
                    <a:lnTo>
                      <a:pt x="92" y="0"/>
                    </a:lnTo>
                    <a:lnTo>
                      <a:pt x="123" y="0"/>
                    </a:lnTo>
                    <a:lnTo>
                      <a:pt x="123" y="115"/>
                    </a:lnTo>
                    <a:lnTo>
                      <a:pt x="92" y="115"/>
                    </a:lnTo>
                    <a:lnTo>
                      <a:pt x="92" y="64"/>
                    </a:lnTo>
                    <a:lnTo>
                      <a:pt x="31" y="64"/>
                    </a:lnTo>
                    <a:lnTo>
                      <a:pt x="31" y="115"/>
                    </a:lnTo>
                    <a:lnTo>
                      <a:pt x="0" y="115"/>
                    </a:lnTo>
                    <a:lnTo>
                      <a:pt x="0" y="0"/>
                    </a:lnTo>
                    <a:lnTo>
                      <a:pt x="31" y="0"/>
                    </a:ln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9" name="Freeform 18"/>
              <p:cNvSpPr>
                <a:spLocks/>
              </p:cNvSpPr>
              <p:nvPr/>
            </p:nvSpPr>
            <p:spPr bwMode="auto">
              <a:xfrm>
                <a:off x="3428" y="1397"/>
                <a:ext cx="123" cy="115"/>
              </a:xfrm>
              <a:custGeom>
                <a:avLst/>
                <a:gdLst>
                  <a:gd name="T0" fmla="*/ 123 w 123"/>
                  <a:gd name="T1" fmla="*/ 0 h 115"/>
                  <a:gd name="T2" fmla="*/ 123 w 123"/>
                  <a:gd name="T3" fmla="*/ 19 h 115"/>
                  <a:gd name="T4" fmla="*/ 75 w 123"/>
                  <a:gd name="T5" fmla="*/ 19 h 115"/>
                  <a:gd name="T6" fmla="*/ 75 w 123"/>
                  <a:gd name="T7" fmla="*/ 115 h 115"/>
                  <a:gd name="T8" fmla="*/ 45 w 123"/>
                  <a:gd name="T9" fmla="*/ 115 h 115"/>
                  <a:gd name="T10" fmla="*/ 45 w 123"/>
                  <a:gd name="T11" fmla="*/ 19 h 115"/>
                  <a:gd name="T12" fmla="*/ 0 w 123"/>
                  <a:gd name="T13" fmla="*/ 19 h 115"/>
                  <a:gd name="T14" fmla="*/ 0 w 123"/>
                  <a:gd name="T15" fmla="*/ 0 h 115"/>
                  <a:gd name="T16" fmla="*/ 123 w 123"/>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15">
                    <a:moveTo>
                      <a:pt x="123" y="0"/>
                    </a:moveTo>
                    <a:lnTo>
                      <a:pt x="123" y="19"/>
                    </a:lnTo>
                    <a:lnTo>
                      <a:pt x="75" y="19"/>
                    </a:lnTo>
                    <a:lnTo>
                      <a:pt x="75" y="115"/>
                    </a:lnTo>
                    <a:lnTo>
                      <a:pt x="45" y="115"/>
                    </a:lnTo>
                    <a:lnTo>
                      <a:pt x="45" y="19"/>
                    </a:lnTo>
                    <a:lnTo>
                      <a:pt x="0" y="19"/>
                    </a:lnTo>
                    <a:lnTo>
                      <a:pt x="0" y="0"/>
                    </a:lnTo>
                    <a:lnTo>
                      <a:pt x="123"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0" name="Freeform 19"/>
              <p:cNvSpPr>
                <a:spLocks/>
              </p:cNvSpPr>
              <p:nvPr/>
            </p:nvSpPr>
            <p:spPr bwMode="auto">
              <a:xfrm>
                <a:off x="3428" y="1397"/>
                <a:ext cx="123" cy="115"/>
              </a:xfrm>
              <a:custGeom>
                <a:avLst/>
                <a:gdLst>
                  <a:gd name="T0" fmla="*/ 123 w 123"/>
                  <a:gd name="T1" fmla="*/ 0 h 115"/>
                  <a:gd name="T2" fmla="*/ 123 w 123"/>
                  <a:gd name="T3" fmla="*/ 19 h 115"/>
                  <a:gd name="T4" fmla="*/ 75 w 123"/>
                  <a:gd name="T5" fmla="*/ 19 h 115"/>
                  <a:gd name="T6" fmla="*/ 75 w 123"/>
                  <a:gd name="T7" fmla="*/ 115 h 115"/>
                  <a:gd name="T8" fmla="*/ 45 w 123"/>
                  <a:gd name="T9" fmla="*/ 115 h 115"/>
                  <a:gd name="T10" fmla="*/ 45 w 123"/>
                  <a:gd name="T11" fmla="*/ 19 h 115"/>
                  <a:gd name="T12" fmla="*/ 0 w 123"/>
                  <a:gd name="T13" fmla="*/ 19 h 115"/>
                  <a:gd name="T14" fmla="*/ 0 w 123"/>
                  <a:gd name="T15" fmla="*/ 0 h 115"/>
                  <a:gd name="T16" fmla="*/ 123 w 123"/>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15">
                    <a:moveTo>
                      <a:pt x="123" y="0"/>
                    </a:moveTo>
                    <a:lnTo>
                      <a:pt x="123" y="19"/>
                    </a:lnTo>
                    <a:lnTo>
                      <a:pt x="75" y="19"/>
                    </a:lnTo>
                    <a:lnTo>
                      <a:pt x="75" y="115"/>
                    </a:lnTo>
                    <a:lnTo>
                      <a:pt x="45" y="115"/>
                    </a:lnTo>
                    <a:lnTo>
                      <a:pt x="45" y="19"/>
                    </a:lnTo>
                    <a:lnTo>
                      <a:pt x="0" y="19"/>
                    </a:lnTo>
                    <a:lnTo>
                      <a:pt x="0" y="0"/>
                    </a:lnTo>
                    <a:lnTo>
                      <a:pt x="123" y="0"/>
                    </a:ln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1" name="Freeform 20"/>
              <p:cNvSpPr>
                <a:spLocks noEditPoints="1"/>
              </p:cNvSpPr>
              <p:nvPr/>
            </p:nvSpPr>
            <p:spPr bwMode="auto">
              <a:xfrm>
                <a:off x="3525" y="1397"/>
                <a:ext cx="144" cy="115"/>
              </a:xfrm>
              <a:custGeom>
                <a:avLst/>
                <a:gdLst>
                  <a:gd name="T0" fmla="*/ 144 w 144"/>
                  <a:gd name="T1" fmla="*/ 115 h 115"/>
                  <a:gd name="T2" fmla="*/ 111 w 144"/>
                  <a:gd name="T3" fmla="*/ 115 h 115"/>
                  <a:gd name="T4" fmla="*/ 101 w 144"/>
                  <a:gd name="T5" fmla="*/ 90 h 115"/>
                  <a:gd name="T6" fmla="*/ 42 w 144"/>
                  <a:gd name="T7" fmla="*/ 90 h 115"/>
                  <a:gd name="T8" fmla="*/ 33 w 144"/>
                  <a:gd name="T9" fmla="*/ 115 h 115"/>
                  <a:gd name="T10" fmla="*/ 0 w 144"/>
                  <a:gd name="T11" fmla="*/ 115 h 115"/>
                  <a:gd name="T12" fmla="*/ 54 w 144"/>
                  <a:gd name="T13" fmla="*/ 0 h 115"/>
                  <a:gd name="T14" fmla="*/ 92 w 144"/>
                  <a:gd name="T15" fmla="*/ 0 h 115"/>
                  <a:gd name="T16" fmla="*/ 144 w 144"/>
                  <a:gd name="T17" fmla="*/ 115 h 115"/>
                  <a:gd name="T18" fmla="*/ 73 w 144"/>
                  <a:gd name="T19" fmla="*/ 19 h 115"/>
                  <a:gd name="T20" fmla="*/ 52 w 144"/>
                  <a:gd name="T21" fmla="*/ 73 h 115"/>
                  <a:gd name="T22" fmla="*/ 94 w 144"/>
                  <a:gd name="T23" fmla="*/ 73 h 115"/>
                  <a:gd name="T24" fmla="*/ 73 w 144"/>
                  <a:gd name="T25"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15">
                    <a:moveTo>
                      <a:pt x="144" y="115"/>
                    </a:moveTo>
                    <a:lnTo>
                      <a:pt x="111" y="115"/>
                    </a:lnTo>
                    <a:lnTo>
                      <a:pt x="101" y="90"/>
                    </a:lnTo>
                    <a:lnTo>
                      <a:pt x="42" y="90"/>
                    </a:lnTo>
                    <a:lnTo>
                      <a:pt x="33" y="115"/>
                    </a:lnTo>
                    <a:lnTo>
                      <a:pt x="0" y="115"/>
                    </a:lnTo>
                    <a:lnTo>
                      <a:pt x="54" y="0"/>
                    </a:lnTo>
                    <a:lnTo>
                      <a:pt x="92" y="0"/>
                    </a:lnTo>
                    <a:lnTo>
                      <a:pt x="144" y="115"/>
                    </a:lnTo>
                    <a:close/>
                    <a:moveTo>
                      <a:pt x="73" y="19"/>
                    </a:moveTo>
                    <a:lnTo>
                      <a:pt x="52" y="73"/>
                    </a:lnTo>
                    <a:lnTo>
                      <a:pt x="94" y="73"/>
                    </a:lnTo>
                    <a:lnTo>
                      <a:pt x="73" y="19"/>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2" name="Freeform 21"/>
              <p:cNvSpPr>
                <a:spLocks noEditPoints="1"/>
              </p:cNvSpPr>
              <p:nvPr/>
            </p:nvSpPr>
            <p:spPr bwMode="auto">
              <a:xfrm>
                <a:off x="3525" y="1397"/>
                <a:ext cx="144" cy="115"/>
              </a:xfrm>
              <a:custGeom>
                <a:avLst/>
                <a:gdLst>
                  <a:gd name="T0" fmla="*/ 144 w 144"/>
                  <a:gd name="T1" fmla="*/ 115 h 115"/>
                  <a:gd name="T2" fmla="*/ 111 w 144"/>
                  <a:gd name="T3" fmla="*/ 115 h 115"/>
                  <a:gd name="T4" fmla="*/ 101 w 144"/>
                  <a:gd name="T5" fmla="*/ 90 h 115"/>
                  <a:gd name="T6" fmla="*/ 42 w 144"/>
                  <a:gd name="T7" fmla="*/ 90 h 115"/>
                  <a:gd name="T8" fmla="*/ 33 w 144"/>
                  <a:gd name="T9" fmla="*/ 115 h 115"/>
                  <a:gd name="T10" fmla="*/ 0 w 144"/>
                  <a:gd name="T11" fmla="*/ 115 h 115"/>
                  <a:gd name="T12" fmla="*/ 54 w 144"/>
                  <a:gd name="T13" fmla="*/ 0 h 115"/>
                  <a:gd name="T14" fmla="*/ 92 w 144"/>
                  <a:gd name="T15" fmla="*/ 0 h 115"/>
                  <a:gd name="T16" fmla="*/ 144 w 144"/>
                  <a:gd name="T17" fmla="*/ 115 h 115"/>
                  <a:gd name="T18" fmla="*/ 73 w 144"/>
                  <a:gd name="T19" fmla="*/ 19 h 115"/>
                  <a:gd name="T20" fmla="*/ 52 w 144"/>
                  <a:gd name="T21" fmla="*/ 73 h 115"/>
                  <a:gd name="T22" fmla="*/ 94 w 144"/>
                  <a:gd name="T23" fmla="*/ 73 h 115"/>
                  <a:gd name="T24" fmla="*/ 73 w 144"/>
                  <a:gd name="T25"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15">
                    <a:moveTo>
                      <a:pt x="144" y="115"/>
                    </a:moveTo>
                    <a:lnTo>
                      <a:pt x="111" y="115"/>
                    </a:lnTo>
                    <a:lnTo>
                      <a:pt x="101" y="90"/>
                    </a:lnTo>
                    <a:lnTo>
                      <a:pt x="42" y="90"/>
                    </a:lnTo>
                    <a:lnTo>
                      <a:pt x="33" y="115"/>
                    </a:lnTo>
                    <a:lnTo>
                      <a:pt x="0" y="115"/>
                    </a:lnTo>
                    <a:lnTo>
                      <a:pt x="54" y="0"/>
                    </a:lnTo>
                    <a:lnTo>
                      <a:pt x="92" y="0"/>
                    </a:lnTo>
                    <a:lnTo>
                      <a:pt x="144" y="115"/>
                    </a:lnTo>
                    <a:moveTo>
                      <a:pt x="73" y="19"/>
                    </a:moveTo>
                    <a:lnTo>
                      <a:pt x="52" y="73"/>
                    </a:lnTo>
                    <a:lnTo>
                      <a:pt x="94" y="73"/>
                    </a:lnTo>
                    <a:lnTo>
                      <a:pt x="73" y="19"/>
                    </a:ln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3" name="Rectangle 22"/>
              <p:cNvSpPr>
                <a:spLocks noChangeArrowheads="1"/>
              </p:cNvSpPr>
              <p:nvPr/>
            </p:nvSpPr>
            <p:spPr bwMode="auto">
              <a:xfrm>
                <a:off x="3957" y="1397"/>
                <a:ext cx="30" cy="115"/>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4" name="Freeform 23"/>
              <p:cNvSpPr>
                <a:spLocks/>
              </p:cNvSpPr>
              <p:nvPr/>
            </p:nvSpPr>
            <p:spPr bwMode="auto">
              <a:xfrm>
                <a:off x="3239" y="1397"/>
                <a:ext cx="123" cy="115"/>
              </a:xfrm>
              <a:custGeom>
                <a:avLst/>
                <a:gdLst>
                  <a:gd name="T0" fmla="*/ 31 w 123"/>
                  <a:gd name="T1" fmla="*/ 0 h 115"/>
                  <a:gd name="T2" fmla="*/ 31 w 123"/>
                  <a:gd name="T3" fmla="*/ 47 h 115"/>
                  <a:gd name="T4" fmla="*/ 92 w 123"/>
                  <a:gd name="T5" fmla="*/ 47 h 115"/>
                  <a:gd name="T6" fmla="*/ 92 w 123"/>
                  <a:gd name="T7" fmla="*/ 0 h 115"/>
                  <a:gd name="T8" fmla="*/ 123 w 123"/>
                  <a:gd name="T9" fmla="*/ 0 h 115"/>
                  <a:gd name="T10" fmla="*/ 123 w 123"/>
                  <a:gd name="T11" fmla="*/ 115 h 115"/>
                  <a:gd name="T12" fmla="*/ 92 w 123"/>
                  <a:gd name="T13" fmla="*/ 115 h 115"/>
                  <a:gd name="T14" fmla="*/ 92 w 123"/>
                  <a:gd name="T15" fmla="*/ 64 h 115"/>
                  <a:gd name="T16" fmla="*/ 31 w 123"/>
                  <a:gd name="T17" fmla="*/ 64 h 115"/>
                  <a:gd name="T18" fmla="*/ 31 w 123"/>
                  <a:gd name="T19" fmla="*/ 115 h 115"/>
                  <a:gd name="T20" fmla="*/ 0 w 123"/>
                  <a:gd name="T21" fmla="*/ 115 h 115"/>
                  <a:gd name="T22" fmla="*/ 0 w 123"/>
                  <a:gd name="T23" fmla="*/ 0 h 115"/>
                  <a:gd name="T24" fmla="*/ 31 w 123"/>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15">
                    <a:moveTo>
                      <a:pt x="31" y="0"/>
                    </a:moveTo>
                    <a:lnTo>
                      <a:pt x="31" y="47"/>
                    </a:lnTo>
                    <a:lnTo>
                      <a:pt x="92" y="47"/>
                    </a:lnTo>
                    <a:lnTo>
                      <a:pt x="92" y="0"/>
                    </a:lnTo>
                    <a:lnTo>
                      <a:pt x="123" y="0"/>
                    </a:lnTo>
                    <a:lnTo>
                      <a:pt x="123" y="115"/>
                    </a:lnTo>
                    <a:lnTo>
                      <a:pt x="92" y="115"/>
                    </a:lnTo>
                    <a:lnTo>
                      <a:pt x="92" y="64"/>
                    </a:lnTo>
                    <a:lnTo>
                      <a:pt x="31" y="64"/>
                    </a:lnTo>
                    <a:lnTo>
                      <a:pt x="31" y="115"/>
                    </a:lnTo>
                    <a:lnTo>
                      <a:pt x="0" y="115"/>
                    </a:lnTo>
                    <a:lnTo>
                      <a:pt x="0" y="0"/>
                    </a:lnTo>
                    <a:lnTo>
                      <a:pt x="3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5" name="Freeform 24"/>
              <p:cNvSpPr>
                <a:spLocks/>
              </p:cNvSpPr>
              <p:nvPr/>
            </p:nvSpPr>
            <p:spPr bwMode="auto">
              <a:xfrm>
                <a:off x="3239" y="1397"/>
                <a:ext cx="123" cy="115"/>
              </a:xfrm>
              <a:custGeom>
                <a:avLst/>
                <a:gdLst>
                  <a:gd name="T0" fmla="*/ 31 w 123"/>
                  <a:gd name="T1" fmla="*/ 0 h 115"/>
                  <a:gd name="T2" fmla="*/ 31 w 123"/>
                  <a:gd name="T3" fmla="*/ 47 h 115"/>
                  <a:gd name="T4" fmla="*/ 92 w 123"/>
                  <a:gd name="T5" fmla="*/ 47 h 115"/>
                  <a:gd name="T6" fmla="*/ 92 w 123"/>
                  <a:gd name="T7" fmla="*/ 0 h 115"/>
                  <a:gd name="T8" fmla="*/ 123 w 123"/>
                  <a:gd name="T9" fmla="*/ 0 h 115"/>
                  <a:gd name="T10" fmla="*/ 123 w 123"/>
                  <a:gd name="T11" fmla="*/ 115 h 115"/>
                  <a:gd name="T12" fmla="*/ 92 w 123"/>
                  <a:gd name="T13" fmla="*/ 115 h 115"/>
                  <a:gd name="T14" fmla="*/ 92 w 123"/>
                  <a:gd name="T15" fmla="*/ 64 h 115"/>
                  <a:gd name="T16" fmla="*/ 31 w 123"/>
                  <a:gd name="T17" fmla="*/ 64 h 115"/>
                  <a:gd name="T18" fmla="*/ 31 w 123"/>
                  <a:gd name="T19" fmla="*/ 115 h 115"/>
                  <a:gd name="T20" fmla="*/ 0 w 123"/>
                  <a:gd name="T21" fmla="*/ 115 h 115"/>
                  <a:gd name="T22" fmla="*/ 0 w 123"/>
                  <a:gd name="T23" fmla="*/ 0 h 115"/>
                  <a:gd name="T24" fmla="*/ 31 w 123"/>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15">
                    <a:moveTo>
                      <a:pt x="31" y="0"/>
                    </a:moveTo>
                    <a:lnTo>
                      <a:pt x="31" y="47"/>
                    </a:lnTo>
                    <a:lnTo>
                      <a:pt x="92" y="47"/>
                    </a:lnTo>
                    <a:lnTo>
                      <a:pt x="92" y="0"/>
                    </a:lnTo>
                    <a:lnTo>
                      <a:pt x="123" y="0"/>
                    </a:lnTo>
                    <a:lnTo>
                      <a:pt x="123" y="115"/>
                    </a:lnTo>
                    <a:lnTo>
                      <a:pt x="92" y="115"/>
                    </a:lnTo>
                    <a:lnTo>
                      <a:pt x="92" y="64"/>
                    </a:lnTo>
                    <a:lnTo>
                      <a:pt x="31" y="64"/>
                    </a:lnTo>
                    <a:lnTo>
                      <a:pt x="31" y="115"/>
                    </a:lnTo>
                    <a:lnTo>
                      <a:pt x="0" y="115"/>
                    </a:lnTo>
                    <a:lnTo>
                      <a:pt x="0" y="0"/>
                    </a:lnTo>
                    <a:lnTo>
                      <a:pt x="31" y="0"/>
                    </a:ln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6" name="Rectangle 25"/>
              <p:cNvSpPr>
                <a:spLocks noChangeArrowheads="1"/>
              </p:cNvSpPr>
              <p:nvPr/>
            </p:nvSpPr>
            <p:spPr bwMode="auto">
              <a:xfrm>
                <a:off x="3385" y="1397"/>
                <a:ext cx="31" cy="115"/>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7" name="Freeform 26"/>
              <p:cNvSpPr>
                <a:spLocks/>
              </p:cNvSpPr>
              <p:nvPr/>
            </p:nvSpPr>
            <p:spPr bwMode="auto">
              <a:xfrm>
                <a:off x="3664" y="1394"/>
                <a:ext cx="130" cy="121"/>
              </a:xfrm>
              <a:custGeom>
                <a:avLst/>
                <a:gdLst>
                  <a:gd name="T0" fmla="*/ 2 w 55"/>
                  <a:gd name="T1" fmla="*/ 36 h 51"/>
                  <a:gd name="T2" fmla="*/ 0 w 55"/>
                  <a:gd name="T3" fmla="*/ 26 h 51"/>
                  <a:gd name="T4" fmla="*/ 4 w 55"/>
                  <a:gd name="T5" fmla="*/ 12 h 51"/>
                  <a:gd name="T6" fmla="*/ 15 w 55"/>
                  <a:gd name="T7" fmla="*/ 2 h 51"/>
                  <a:gd name="T8" fmla="*/ 29 w 55"/>
                  <a:gd name="T9" fmla="*/ 0 h 51"/>
                  <a:gd name="T10" fmla="*/ 45 w 55"/>
                  <a:gd name="T11" fmla="*/ 3 h 51"/>
                  <a:gd name="T12" fmla="*/ 55 w 55"/>
                  <a:gd name="T13" fmla="*/ 15 h 51"/>
                  <a:gd name="T14" fmla="*/ 55 w 55"/>
                  <a:gd name="T15" fmla="*/ 18 h 51"/>
                  <a:gd name="T16" fmla="*/ 41 w 55"/>
                  <a:gd name="T17" fmla="*/ 18 h 51"/>
                  <a:gd name="T18" fmla="*/ 41 w 55"/>
                  <a:gd name="T19" fmla="*/ 14 h 51"/>
                  <a:gd name="T20" fmla="*/ 35 w 55"/>
                  <a:gd name="T21" fmla="*/ 8 h 51"/>
                  <a:gd name="T22" fmla="*/ 29 w 55"/>
                  <a:gd name="T23" fmla="*/ 7 h 51"/>
                  <a:gd name="T24" fmla="*/ 23 w 55"/>
                  <a:gd name="T25" fmla="*/ 9 h 51"/>
                  <a:gd name="T26" fmla="*/ 16 w 55"/>
                  <a:gd name="T27" fmla="*/ 16 h 51"/>
                  <a:gd name="T28" fmla="*/ 14 w 55"/>
                  <a:gd name="T29" fmla="*/ 26 h 51"/>
                  <a:gd name="T30" fmla="*/ 15 w 55"/>
                  <a:gd name="T31" fmla="*/ 35 h 51"/>
                  <a:gd name="T32" fmla="*/ 22 w 55"/>
                  <a:gd name="T33" fmla="*/ 42 h 51"/>
                  <a:gd name="T34" fmla="*/ 29 w 55"/>
                  <a:gd name="T35" fmla="*/ 44 h 51"/>
                  <a:gd name="T36" fmla="*/ 35 w 55"/>
                  <a:gd name="T37" fmla="*/ 43 h 51"/>
                  <a:gd name="T38" fmla="*/ 41 w 55"/>
                  <a:gd name="T39" fmla="*/ 38 h 51"/>
                  <a:gd name="T40" fmla="*/ 42 w 55"/>
                  <a:gd name="T41" fmla="*/ 32 h 51"/>
                  <a:gd name="T42" fmla="*/ 55 w 55"/>
                  <a:gd name="T43" fmla="*/ 32 h 51"/>
                  <a:gd name="T44" fmla="*/ 55 w 55"/>
                  <a:gd name="T45" fmla="*/ 37 h 51"/>
                  <a:gd name="T46" fmla="*/ 46 w 55"/>
                  <a:gd name="T47" fmla="*/ 48 h 51"/>
                  <a:gd name="T48" fmla="*/ 29 w 55"/>
                  <a:gd name="T49" fmla="*/ 51 h 51"/>
                  <a:gd name="T50" fmla="*/ 16 w 55"/>
                  <a:gd name="T51" fmla="*/ 49 h 51"/>
                  <a:gd name="T52" fmla="*/ 2 w 55"/>
                  <a:gd name="T5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1">
                    <a:moveTo>
                      <a:pt x="2" y="36"/>
                    </a:moveTo>
                    <a:cubicBezTo>
                      <a:pt x="1" y="33"/>
                      <a:pt x="0" y="30"/>
                      <a:pt x="0" y="26"/>
                    </a:cubicBezTo>
                    <a:cubicBezTo>
                      <a:pt x="0" y="21"/>
                      <a:pt x="1" y="16"/>
                      <a:pt x="4" y="12"/>
                    </a:cubicBezTo>
                    <a:cubicBezTo>
                      <a:pt x="6" y="8"/>
                      <a:pt x="10" y="4"/>
                      <a:pt x="15" y="2"/>
                    </a:cubicBezTo>
                    <a:cubicBezTo>
                      <a:pt x="19" y="1"/>
                      <a:pt x="24" y="0"/>
                      <a:pt x="29" y="0"/>
                    </a:cubicBezTo>
                    <a:cubicBezTo>
                      <a:pt x="35" y="0"/>
                      <a:pt x="40" y="1"/>
                      <a:pt x="45" y="3"/>
                    </a:cubicBezTo>
                    <a:cubicBezTo>
                      <a:pt x="50" y="5"/>
                      <a:pt x="54" y="10"/>
                      <a:pt x="55" y="15"/>
                    </a:cubicBezTo>
                    <a:cubicBezTo>
                      <a:pt x="55" y="16"/>
                      <a:pt x="55" y="17"/>
                      <a:pt x="55" y="18"/>
                    </a:cubicBezTo>
                    <a:cubicBezTo>
                      <a:pt x="41" y="18"/>
                      <a:pt x="41" y="18"/>
                      <a:pt x="41" y="18"/>
                    </a:cubicBezTo>
                    <a:cubicBezTo>
                      <a:pt x="41" y="16"/>
                      <a:pt x="41" y="15"/>
                      <a:pt x="41" y="14"/>
                    </a:cubicBezTo>
                    <a:cubicBezTo>
                      <a:pt x="40" y="11"/>
                      <a:pt x="38" y="9"/>
                      <a:pt x="35" y="8"/>
                    </a:cubicBezTo>
                    <a:cubicBezTo>
                      <a:pt x="33" y="8"/>
                      <a:pt x="31" y="7"/>
                      <a:pt x="29" y="7"/>
                    </a:cubicBezTo>
                    <a:cubicBezTo>
                      <a:pt x="27" y="7"/>
                      <a:pt x="25" y="8"/>
                      <a:pt x="23" y="9"/>
                    </a:cubicBezTo>
                    <a:cubicBezTo>
                      <a:pt x="19" y="10"/>
                      <a:pt x="17" y="12"/>
                      <a:pt x="16" y="16"/>
                    </a:cubicBezTo>
                    <a:cubicBezTo>
                      <a:pt x="14" y="19"/>
                      <a:pt x="14" y="22"/>
                      <a:pt x="14" y="26"/>
                    </a:cubicBezTo>
                    <a:cubicBezTo>
                      <a:pt x="14" y="29"/>
                      <a:pt x="14" y="32"/>
                      <a:pt x="15" y="35"/>
                    </a:cubicBezTo>
                    <a:cubicBezTo>
                      <a:pt x="16" y="38"/>
                      <a:pt x="19" y="41"/>
                      <a:pt x="22" y="42"/>
                    </a:cubicBezTo>
                    <a:cubicBezTo>
                      <a:pt x="24" y="43"/>
                      <a:pt x="27" y="44"/>
                      <a:pt x="29" y="44"/>
                    </a:cubicBezTo>
                    <a:cubicBezTo>
                      <a:pt x="31" y="44"/>
                      <a:pt x="33" y="43"/>
                      <a:pt x="35" y="43"/>
                    </a:cubicBezTo>
                    <a:cubicBezTo>
                      <a:pt x="38" y="42"/>
                      <a:pt x="40" y="40"/>
                      <a:pt x="41" y="38"/>
                    </a:cubicBezTo>
                    <a:cubicBezTo>
                      <a:pt x="41" y="36"/>
                      <a:pt x="42" y="34"/>
                      <a:pt x="42" y="32"/>
                    </a:cubicBezTo>
                    <a:cubicBezTo>
                      <a:pt x="55" y="32"/>
                      <a:pt x="55" y="32"/>
                      <a:pt x="55" y="32"/>
                    </a:cubicBezTo>
                    <a:cubicBezTo>
                      <a:pt x="55" y="34"/>
                      <a:pt x="55" y="36"/>
                      <a:pt x="55" y="37"/>
                    </a:cubicBezTo>
                    <a:cubicBezTo>
                      <a:pt x="54" y="42"/>
                      <a:pt x="50" y="46"/>
                      <a:pt x="46" y="48"/>
                    </a:cubicBezTo>
                    <a:cubicBezTo>
                      <a:pt x="41" y="50"/>
                      <a:pt x="35" y="51"/>
                      <a:pt x="29" y="51"/>
                    </a:cubicBezTo>
                    <a:cubicBezTo>
                      <a:pt x="24" y="51"/>
                      <a:pt x="20" y="50"/>
                      <a:pt x="16" y="49"/>
                    </a:cubicBezTo>
                    <a:cubicBezTo>
                      <a:pt x="10" y="47"/>
                      <a:pt x="4" y="43"/>
                      <a:pt x="2" y="36"/>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8" name="Freeform 27"/>
              <p:cNvSpPr>
                <a:spLocks/>
              </p:cNvSpPr>
              <p:nvPr/>
            </p:nvSpPr>
            <p:spPr bwMode="auto">
              <a:xfrm>
                <a:off x="3182" y="1546"/>
                <a:ext cx="29" cy="73"/>
              </a:xfrm>
              <a:custGeom>
                <a:avLst/>
                <a:gdLst>
                  <a:gd name="T0" fmla="*/ 12 w 12"/>
                  <a:gd name="T1" fmla="*/ 0 h 31"/>
                  <a:gd name="T2" fmla="*/ 0 w 12"/>
                  <a:gd name="T3" fmla="*/ 1 h 31"/>
                  <a:gd name="T4" fmla="*/ 0 w 12"/>
                  <a:gd name="T5" fmla="*/ 2 h 31"/>
                  <a:gd name="T6" fmla="*/ 1 w 12"/>
                  <a:gd name="T7" fmla="*/ 2 h 31"/>
                  <a:gd name="T8" fmla="*/ 5 w 12"/>
                  <a:gd name="T9" fmla="*/ 6 h 31"/>
                  <a:gd name="T10" fmla="*/ 5 w 12"/>
                  <a:gd name="T11" fmla="*/ 31 h 31"/>
                  <a:gd name="T12" fmla="*/ 12 w 12"/>
                  <a:gd name="T13" fmla="*/ 31 h 31"/>
                  <a:gd name="T14" fmla="*/ 12 w 12"/>
                  <a:gd name="T15" fmla="*/ 0 h 31"/>
                  <a:gd name="T16" fmla="*/ 12 w 1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1">
                    <a:moveTo>
                      <a:pt x="12" y="0"/>
                    </a:moveTo>
                    <a:cubicBezTo>
                      <a:pt x="0" y="1"/>
                      <a:pt x="0" y="1"/>
                      <a:pt x="0" y="1"/>
                    </a:cubicBezTo>
                    <a:cubicBezTo>
                      <a:pt x="0" y="2"/>
                      <a:pt x="0" y="2"/>
                      <a:pt x="0" y="2"/>
                    </a:cubicBezTo>
                    <a:cubicBezTo>
                      <a:pt x="1" y="2"/>
                      <a:pt x="1" y="2"/>
                      <a:pt x="1" y="2"/>
                    </a:cubicBezTo>
                    <a:cubicBezTo>
                      <a:pt x="5" y="3"/>
                      <a:pt x="5" y="3"/>
                      <a:pt x="5" y="6"/>
                    </a:cubicBezTo>
                    <a:cubicBezTo>
                      <a:pt x="5" y="31"/>
                      <a:pt x="5" y="31"/>
                      <a:pt x="5" y="31"/>
                    </a:cubicBezTo>
                    <a:cubicBezTo>
                      <a:pt x="12" y="31"/>
                      <a:pt x="12" y="31"/>
                      <a:pt x="12" y="31"/>
                    </a:cubicBezTo>
                    <a:cubicBezTo>
                      <a:pt x="12" y="0"/>
                      <a:pt x="12" y="0"/>
                      <a:pt x="12" y="0"/>
                    </a:cubicBezTo>
                    <a:cubicBezTo>
                      <a:pt x="12" y="0"/>
                      <a:pt x="12" y="0"/>
                      <a:pt x="12"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29" name="Freeform 28"/>
              <p:cNvSpPr>
                <a:spLocks/>
              </p:cNvSpPr>
              <p:nvPr/>
            </p:nvSpPr>
            <p:spPr bwMode="auto">
              <a:xfrm>
                <a:off x="3227" y="1567"/>
                <a:ext cx="57" cy="52"/>
              </a:xfrm>
              <a:custGeom>
                <a:avLst/>
                <a:gdLst>
                  <a:gd name="T0" fmla="*/ 17 w 24"/>
                  <a:gd name="T1" fmla="*/ 0 h 22"/>
                  <a:gd name="T2" fmla="*/ 9 w 24"/>
                  <a:gd name="T3" fmla="*/ 4 h 22"/>
                  <a:gd name="T4" fmla="*/ 9 w 24"/>
                  <a:gd name="T5" fmla="*/ 0 h 22"/>
                  <a:gd name="T6" fmla="*/ 9 w 24"/>
                  <a:gd name="T7" fmla="*/ 0 h 22"/>
                  <a:gd name="T8" fmla="*/ 0 w 24"/>
                  <a:gd name="T9" fmla="*/ 1 h 22"/>
                  <a:gd name="T10" fmla="*/ 0 w 24"/>
                  <a:gd name="T11" fmla="*/ 3 h 22"/>
                  <a:gd name="T12" fmla="*/ 0 w 24"/>
                  <a:gd name="T13" fmla="*/ 3 h 22"/>
                  <a:gd name="T14" fmla="*/ 4 w 24"/>
                  <a:gd name="T15" fmla="*/ 6 h 22"/>
                  <a:gd name="T16" fmla="*/ 4 w 24"/>
                  <a:gd name="T17" fmla="*/ 22 h 22"/>
                  <a:gd name="T18" fmla="*/ 9 w 24"/>
                  <a:gd name="T19" fmla="*/ 22 h 22"/>
                  <a:gd name="T20" fmla="*/ 9 w 24"/>
                  <a:gd name="T21" fmla="*/ 10 h 22"/>
                  <a:gd name="T22" fmla="*/ 15 w 24"/>
                  <a:gd name="T23" fmla="*/ 4 h 22"/>
                  <a:gd name="T24" fmla="*/ 18 w 24"/>
                  <a:gd name="T25" fmla="*/ 10 h 22"/>
                  <a:gd name="T26" fmla="*/ 18 w 24"/>
                  <a:gd name="T27" fmla="*/ 22 h 22"/>
                  <a:gd name="T28" fmla="*/ 24 w 24"/>
                  <a:gd name="T29" fmla="*/ 22 h 22"/>
                  <a:gd name="T30" fmla="*/ 24 w 24"/>
                  <a:gd name="T31" fmla="*/ 6 h 22"/>
                  <a:gd name="T32" fmla="*/ 17 w 24"/>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2">
                    <a:moveTo>
                      <a:pt x="17" y="0"/>
                    </a:moveTo>
                    <a:cubicBezTo>
                      <a:pt x="13" y="0"/>
                      <a:pt x="11" y="3"/>
                      <a:pt x="9" y="4"/>
                    </a:cubicBezTo>
                    <a:cubicBezTo>
                      <a:pt x="9" y="3"/>
                      <a:pt x="9" y="0"/>
                      <a:pt x="9" y="0"/>
                    </a:cubicBezTo>
                    <a:cubicBezTo>
                      <a:pt x="9" y="0"/>
                      <a:pt x="9" y="0"/>
                      <a:pt x="9" y="0"/>
                    </a:cubicBezTo>
                    <a:cubicBezTo>
                      <a:pt x="0" y="1"/>
                      <a:pt x="0" y="1"/>
                      <a:pt x="0" y="1"/>
                    </a:cubicBezTo>
                    <a:cubicBezTo>
                      <a:pt x="0" y="3"/>
                      <a:pt x="0" y="3"/>
                      <a:pt x="0" y="3"/>
                    </a:cubicBezTo>
                    <a:cubicBezTo>
                      <a:pt x="0" y="3"/>
                      <a:pt x="0" y="3"/>
                      <a:pt x="0" y="3"/>
                    </a:cubicBezTo>
                    <a:cubicBezTo>
                      <a:pt x="3" y="3"/>
                      <a:pt x="4" y="4"/>
                      <a:pt x="4" y="6"/>
                    </a:cubicBezTo>
                    <a:cubicBezTo>
                      <a:pt x="4" y="22"/>
                      <a:pt x="4" y="22"/>
                      <a:pt x="4" y="22"/>
                    </a:cubicBezTo>
                    <a:cubicBezTo>
                      <a:pt x="9" y="22"/>
                      <a:pt x="9" y="22"/>
                      <a:pt x="9" y="22"/>
                    </a:cubicBezTo>
                    <a:cubicBezTo>
                      <a:pt x="9" y="10"/>
                      <a:pt x="9" y="10"/>
                      <a:pt x="9" y="10"/>
                    </a:cubicBezTo>
                    <a:cubicBezTo>
                      <a:pt x="9" y="7"/>
                      <a:pt x="12" y="4"/>
                      <a:pt x="15" y="4"/>
                    </a:cubicBezTo>
                    <a:cubicBezTo>
                      <a:pt x="18" y="4"/>
                      <a:pt x="18" y="6"/>
                      <a:pt x="18" y="10"/>
                    </a:cubicBezTo>
                    <a:cubicBezTo>
                      <a:pt x="18" y="22"/>
                      <a:pt x="18" y="22"/>
                      <a:pt x="18" y="22"/>
                    </a:cubicBezTo>
                    <a:cubicBezTo>
                      <a:pt x="24" y="22"/>
                      <a:pt x="24" y="22"/>
                      <a:pt x="24" y="22"/>
                    </a:cubicBezTo>
                    <a:cubicBezTo>
                      <a:pt x="24" y="6"/>
                      <a:pt x="24" y="6"/>
                      <a:pt x="24" y="6"/>
                    </a:cubicBezTo>
                    <a:cubicBezTo>
                      <a:pt x="24" y="2"/>
                      <a:pt x="22" y="0"/>
                      <a:pt x="1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0" name="Freeform 29"/>
              <p:cNvSpPr>
                <a:spLocks/>
              </p:cNvSpPr>
              <p:nvPr/>
            </p:nvSpPr>
            <p:spPr bwMode="auto">
              <a:xfrm>
                <a:off x="3300" y="1567"/>
                <a:ext cx="38" cy="52"/>
              </a:xfrm>
              <a:custGeom>
                <a:avLst/>
                <a:gdLst>
                  <a:gd name="T0" fmla="*/ 9 w 16"/>
                  <a:gd name="T1" fmla="*/ 8 h 22"/>
                  <a:gd name="T2" fmla="*/ 5 w 16"/>
                  <a:gd name="T3" fmla="*/ 5 h 22"/>
                  <a:gd name="T4" fmla="*/ 8 w 16"/>
                  <a:gd name="T5" fmla="*/ 3 h 22"/>
                  <a:gd name="T6" fmla="*/ 14 w 16"/>
                  <a:gd name="T7" fmla="*/ 4 h 22"/>
                  <a:gd name="T8" fmla="*/ 14 w 16"/>
                  <a:gd name="T9" fmla="*/ 5 h 22"/>
                  <a:gd name="T10" fmla="*/ 14 w 16"/>
                  <a:gd name="T11" fmla="*/ 1 h 22"/>
                  <a:gd name="T12" fmla="*/ 14 w 16"/>
                  <a:gd name="T13" fmla="*/ 0 h 22"/>
                  <a:gd name="T14" fmla="*/ 8 w 16"/>
                  <a:gd name="T15" fmla="*/ 0 h 22"/>
                  <a:gd name="T16" fmla="*/ 0 w 16"/>
                  <a:gd name="T17" fmla="*/ 6 h 22"/>
                  <a:gd name="T18" fmla="*/ 6 w 16"/>
                  <a:gd name="T19" fmla="*/ 13 h 22"/>
                  <a:gd name="T20" fmla="*/ 11 w 16"/>
                  <a:gd name="T21" fmla="*/ 17 h 22"/>
                  <a:gd name="T22" fmla="*/ 7 w 16"/>
                  <a:gd name="T23" fmla="*/ 19 h 22"/>
                  <a:gd name="T24" fmla="*/ 0 w 16"/>
                  <a:gd name="T25" fmla="*/ 17 h 22"/>
                  <a:gd name="T26" fmla="*/ 0 w 16"/>
                  <a:gd name="T27" fmla="*/ 17 h 22"/>
                  <a:gd name="T28" fmla="*/ 0 w 16"/>
                  <a:gd name="T29" fmla="*/ 21 h 22"/>
                  <a:gd name="T30" fmla="*/ 0 w 16"/>
                  <a:gd name="T31" fmla="*/ 21 h 22"/>
                  <a:gd name="T32" fmla="*/ 7 w 16"/>
                  <a:gd name="T33" fmla="*/ 22 h 22"/>
                  <a:gd name="T34" fmla="*/ 16 w 16"/>
                  <a:gd name="T35" fmla="*/ 16 h 22"/>
                  <a:gd name="T36" fmla="*/ 9 w 16"/>
                  <a:gd name="T3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2">
                    <a:moveTo>
                      <a:pt x="9" y="8"/>
                    </a:moveTo>
                    <a:cubicBezTo>
                      <a:pt x="7" y="7"/>
                      <a:pt x="5" y="6"/>
                      <a:pt x="5" y="5"/>
                    </a:cubicBezTo>
                    <a:cubicBezTo>
                      <a:pt x="5" y="3"/>
                      <a:pt x="7" y="3"/>
                      <a:pt x="8" y="3"/>
                    </a:cubicBezTo>
                    <a:cubicBezTo>
                      <a:pt x="11" y="3"/>
                      <a:pt x="13" y="4"/>
                      <a:pt x="14" y="4"/>
                    </a:cubicBezTo>
                    <a:cubicBezTo>
                      <a:pt x="14" y="5"/>
                      <a:pt x="14" y="5"/>
                      <a:pt x="14" y="5"/>
                    </a:cubicBezTo>
                    <a:cubicBezTo>
                      <a:pt x="14" y="1"/>
                      <a:pt x="14" y="1"/>
                      <a:pt x="14" y="1"/>
                    </a:cubicBezTo>
                    <a:cubicBezTo>
                      <a:pt x="14" y="0"/>
                      <a:pt x="14" y="0"/>
                      <a:pt x="14" y="0"/>
                    </a:cubicBezTo>
                    <a:cubicBezTo>
                      <a:pt x="13" y="0"/>
                      <a:pt x="11" y="0"/>
                      <a:pt x="8" y="0"/>
                    </a:cubicBezTo>
                    <a:cubicBezTo>
                      <a:pt x="3" y="0"/>
                      <a:pt x="0" y="2"/>
                      <a:pt x="0" y="6"/>
                    </a:cubicBezTo>
                    <a:cubicBezTo>
                      <a:pt x="0" y="10"/>
                      <a:pt x="3" y="11"/>
                      <a:pt x="6" y="13"/>
                    </a:cubicBezTo>
                    <a:cubicBezTo>
                      <a:pt x="8" y="14"/>
                      <a:pt x="11" y="15"/>
                      <a:pt x="11" y="17"/>
                    </a:cubicBezTo>
                    <a:cubicBezTo>
                      <a:pt x="11" y="18"/>
                      <a:pt x="9" y="19"/>
                      <a:pt x="7" y="19"/>
                    </a:cubicBezTo>
                    <a:cubicBezTo>
                      <a:pt x="4" y="19"/>
                      <a:pt x="2" y="18"/>
                      <a:pt x="0" y="17"/>
                    </a:cubicBezTo>
                    <a:cubicBezTo>
                      <a:pt x="0" y="17"/>
                      <a:pt x="0" y="17"/>
                      <a:pt x="0" y="17"/>
                    </a:cubicBezTo>
                    <a:cubicBezTo>
                      <a:pt x="0" y="21"/>
                      <a:pt x="0" y="21"/>
                      <a:pt x="0" y="21"/>
                    </a:cubicBezTo>
                    <a:cubicBezTo>
                      <a:pt x="0" y="21"/>
                      <a:pt x="0" y="21"/>
                      <a:pt x="0" y="21"/>
                    </a:cubicBezTo>
                    <a:cubicBezTo>
                      <a:pt x="1" y="22"/>
                      <a:pt x="4" y="22"/>
                      <a:pt x="7" y="22"/>
                    </a:cubicBezTo>
                    <a:cubicBezTo>
                      <a:pt x="12" y="22"/>
                      <a:pt x="16" y="20"/>
                      <a:pt x="16" y="16"/>
                    </a:cubicBezTo>
                    <a:cubicBezTo>
                      <a:pt x="16" y="12"/>
                      <a:pt x="12" y="10"/>
                      <a:pt x="9" y="8"/>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1" name="Freeform 30"/>
              <p:cNvSpPr>
                <a:spLocks noEditPoints="1"/>
              </p:cNvSpPr>
              <p:nvPr/>
            </p:nvSpPr>
            <p:spPr bwMode="auto">
              <a:xfrm>
                <a:off x="3345" y="1567"/>
                <a:ext cx="59" cy="73"/>
              </a:xfrm>
              <a:custGeom>
                <a:avLst/>
                <a:gdLst>
                  <a:gd name="T0" fmla="*/ 16 w 25"/>
                  <a:gd name="T1" fmla="*/ 0 h 31"/>
                  <a:gd name="T2" fmla="*/ 10 w 25"/>
                  <a:gd name="T3" fmla="*/ 3 h 31"/>
                  <a:gd name="T4" fmla="*/ 10 w 25"/>
                  <a:gd name="T5" fmla="*/ 0 h 31"/>
                  <a:gd name="T6" fmla="*/ 9 w 25"/>
                  <a:gd name="T7" fmla="*/ 0 h 31"/>
                  <a:gd name="T8" fmla="*/ 0 w 25"/>
                  <a:gd name="T9" fmla="*/ 1 h 31"/>
                  <a:gd name="T10" fmla="*/ 0 w 25"/>
                  <a:gd name="T11" fmla="*/ 3 h 31"/>
                  <a:gd name="T12" fmla="*/ 0 w 25"/>
                  <a:gd name="T13" fmla="*/ 3 h 31"/>
                  <a:gd name="T14" fmla="*/ 4 w 25"/>
                  <a:gd name="T15" fmla="*/ 6 h 31"/>
                  <a:gd name="T16" fmla="*/ 4 w 25"/>
                  <a:gd name="T17" fmla="*/ 31 h 31"/>
                  <a:gd name="T18" fmla="*/ 10 w 25"/>
                  <a:gd name="T19" fmla="*/ 31 h 31"/>
                  <a:gd name="T20" fmla="*/ 10 w 25"/>
                  <a:gd name="T21" fmla="*/ 20 h 31"/>
                  <a:gd name="T22" fmla="*/ 16 w 25"/>
                  <a:gd name="T23" fmla="*/ 22 h 31"/>
                  <a:gd name="T24" fmla="*/ 25 w 25"/>
                  <a:gd name="T25" fmla="*/ 11 h 31"/>
                  <a:gd name="T26" fmla="*/ 16 w 25"/>
                  <a:gd name="T27" fmla="*/ 0 h 31"/>
                  <a:gd name="T28" fmla="*/ 14 w 25"/>
                  <a:gd name="T29" fmla="*/ 3 h 31"/>
                  <a:gd name="T30" fmla="*/ 19 w 25"/>
                  <a:gd name="T31" fmla="*/ 11 h 31"/>
                  <a:gd name="T32" fmla="*/ 14 w 25"/>
                  <a:gd name="T33" fmla="*/ 19 h 31"/>
                  <a:gd name="T34" fmla="*/ 10 w 25"/>
                  <a:gd name="T35" fmla="*/ 12 h 31"/>
                  <a:gd name="T36" fmla="*/ 10 w 25"/>
                  <a:gd name="T37" fmla="*/ 10 h 31"/>
                  <a:gd name="T38" fmla="*/ 14 w 25"/>
                  <a:gd name="T3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16" y="0"/>
                    </a:moveTo>
                    <a:cubicBezTo>
                      <a:pt x="14" y="0"/>
                      <a:pt x="12" y="1"/>
                      <a:pt x="10" y="3"/>
                    </a:cubicBezTo>
                    <a:cubicBezTo>
                      <a:pt x="10" y="2"/>
                      <a:pt x="10" y="0"/>
                      <a:pt x="10" y="0"/>
                    </a:cubicBezTo>
                    <a:cubicBezTo>
                      <a:pt x="9" y="0"/>
                      <a:pt x="9" y="0"/>
                      <a:pt x="9" y="0"/>
                    </a:cubicBezTo>
                    <a:cubicBezTo>
                      <a:pt x="0" y="1"/>
                      <a:pt x="0" y="1"/>
                      <a:pt x="0" y="1"/>
                    </a:cubicBezTo>
                    <a:cubicBezTo>
                      <a:pt x="0" y="3"/>
                      <a:pt x="0" y="3"/>
                      <a:pt x="0" y="3"/>
                    </a:cubicBezTo>
                    <a:cubicBezTo>
                      <a:pt x="0" y="3"/>
                      <a:pt x="0" y="3"/>
                      <a:pt x="0" y="3"/>
                    </a:cubicBezTo>
                    <a:cubicBezTo>
                      <a:pt x="3" y="3"/>
                      <a:pt x="4" y="4"/>
                      <a:pt x="4" y="6"/>
                    </a:cubicBezTo>
                    <a:cubicBezTo>
                      <a:pt x="4" y="31"/>
                      <a:pt x="4" y="31"/>
                      <a:pt x="4" y="31"/>
                    </a:cubicBezTo>
                    <a:cubicBezTo>
                      <a:pt x="10" y="31"/>
                      <a:pt x="10" y="31"/>
                      <a:pt x="10" y="31"/>
                    </a:cubicBezTo>
                    <a:cubicBezTo>
                      <a:pt x="10" y="31"/>
                      <a:pt x="10" y="21"/>
                      <a:pt x="10" y="20"/>
                    </a:cubicBezTo>
                    <a:cubicBezTo>
                      <a:pt x="11" y="21"/>
                      <a:pt x="13" y="22"/>
                      <a:pt x="16" y="22"/>
                    </a:cubicBezTo>
                    <a:cubicBezTo>
                      <a:pt x="22" y="22"/>
                      <a:pt x="25" y="18"/>
                      <a:pt x="25" y="11"/>
                    </a:cubicBezTo>
                    <a:cubicBezTo>
                      <a:pt x="25" y="4"/>
                      <a:pt x="22" y="0"/>
                      <a:pt x="16" y="0"/>
                    </a:cubicBezTo>
                    <a:moveTo>
                      <a:pt x="14" y="3"/>
                    </a:moveTo>
                    <a:cubicBezTo>
                      <a:pt x="18" y="3"/>
                      <a:pt x="19" y="7"/>
                      <a:pt x="19" y="11"/>
                    </a:cubicBezTo>
                    <a:cubicBezTo>
                      <a:pt x="19" y="16"/>
                      <a:pt x="17" y="19"/>
                      <a:pt x="14" y="19"/>
                    </a:cubicBezTo>
                    <a:cubicBezTo>
                      <a:pt x="11" y="19"/>
                      <a:pt x="10" y="15"/>
                      <a:pt x="10" y="12"/>
                    </a:cubicBezTo>
                    <a:cubicBezTo>
                      <a:pt x="10" y="10"/>
                      <a:pt x="10" y="10"/>
                      <a:pt x="10" y="10"/>
                    </a:cubicBezTo>
                    <a:cubicBezTo>
                      <a:pt x="10" y="8"/>
                      <a:pt x="10" y="3"/>
                      <a:pt x="14" y="3"/>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2" name="Freeform 31"/>
              <p:cNvSpPr>
                <a:spLocks/>
              </p:cNvSpPr>
              <p:nvPr/>
            </p:nvSpPr>
            <p:spPr bwMode="auto">
              <a:xfrm>
                <a:off x="3414" y="1567"/>
                <a:ext cx="23" cy="52"/>
              </a:xfrm>
              <a:custGeom>
                <a:avLst/>
                <a:gdLst>
                  <a:gd name="T0" fmla="*/ 0 w 10"/>
                  <a:gd name="T1" fmla="*/ 1 h 22"/>
                  <a:gd name="T2" fmla="*/ 0 w 10"/>
                  <a:gd name="T3" fmla="*/ 3 h 22"/>
                  <a:gd name="T4" fmla="*/ 1 w 10"/>
                  <a:gd name="T5" fmla="*/ 3 h 22"/>
                  <a:gd name="T6" fmla="*/ 4 w 10"/>
                  <a:gd name="T7" fmla="*/ 6 h 22"/>
                  <a:gd name="T8" fmla="*/ 4 w 10"/>
                  <a:gd name="T9" fmla="*/ 22 h 22"/>
                  <a:gd name="T10" fmla="*/ 10 w 10"/>
                  <a:gd name="T11" fmla="*/ 22 h 22"/>
                  <a:gd name="T12" fmla="*/ 10 w 10"/>
                  <a:gd name="T13" fmla="*/ 0 h 22"/>
                  <a:gd name="T14" fmla="*/ 9 w 10"/>
                  <a:gd name="T15" fmla="*/ 0 h 22"/>
                  <a:gd name="T16" fmla="*/ 0 w 1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0" y="1"/>
                    </a:moveTo>
                    <a:cubicBezTo>
                      <a:pt x="0" y="3"/>
                      <a:pt x="0" y="3"/>
                      <a:pt x="0" y="3"/>
                    </a:cubicBezTo>
                    <a:cubicBezTo>
                      <a:pt x="1" y="3"/>
                      <a:pt x="1" y="3"/>
                      <a:pt x="1" y="3"/>
                    </a:cubicBezTo>
                    <a:cubicBezTo>
                      <a:pt x="3" y="3"/>
                      <a:pt x="4" y="4"/>
                      <a:pt x="4" y="6"/>
                    </a:cubicBezTo>
                    <a:cubicBezTo>
                      <a:pt x="4" y="22"/>
                      <a:pt x="4" y="22"/>
                      <a:pt x="4" y="22"/>
                    </a:cubicBezTo>
                    <a:cubicBezTo>
                      <a:pt x="10" y="22"/>
                      <a:pt x="10" y="22"/>
                      <a:pt x="10" y="22"/>
                    </a:cubicBezTo>
                    <a:cubicBezTo>
                      <a:pt x="10" y="0"/>
                      <a:pt x="10" y="0"/>
                      <a:pt x="10" y="0"/>
                    </a:cubicBezTo>
                    <a:cubicBezTo>
                      <a:pt x="9" y="0"/>
                      <a:pt x="9" y="0"/>
                      <a:pt x="9" y="0"/>
                    </a:cubicBezTo>
                    <a:cubicBezTo>
                      <a:pt x="0" y="1"/>
                      <a:pt x="0" y="1"/>
                      <a:pt x="0" y="1"/>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3" name="Oval 32"/>
              <p:cNvSpPr>
                <a:spLocks noChangeArrowheads="1"/>
              </p:cNvSpPr>
              <p:nvPr/>
            </p:nvSpPr>
            <p:spPr bwMode="auto">
              <a:xfrm>
                <a:off x="3421" y="1546"/>
                <a:ext cx="19" cy="14"/>
              </a:xfrm>
              <a:prstGeom prst="ellipse">
                <a:avLst/>
              </a:pr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4" name="Freeform 33"/>
              <p:cNvSpPr>
                <a:spLocks/>
              </p:cNvSpPr>
              <p:nvPr/>
            </p:nvSpPr>
            <p:spPr bwMode="auto">
              <a:xfrm>
                <a:off x="3449" y="1567"/>
                <a:ext cx="45" cy="52"/>
              </a:xfrm>
              <a:custGeom>
                <a:avLst/>
                <a:gdLst>
                  <a:gd name="T0" fmla="*/ 19 w 19"/>
                  <a:gd name="T1" fmla="*/ 5 h 22"/>
                  <a:gd name="T2" fmla="*/ 19 w 19"/>
                  <a:gd name="T3" fmla="*/ 0 h 22"/>
                  <a:gd name="T4" fmla="*/ 19 w 19"/>
                  <a:gd name="T5" fmla="*/ 0 h 22"/>
                  <a:gd name="T6" fmla="*/ 16 w 19"/>
                  <a:gd name="T7" fmla="*/ 0 h 22"/>
                  <a:gd name="T8" fmla="*/ 10 w 19"/>
                  <a:gd name="T9" fmla="*/ 4 h 22"/>
                  <a:gd name="T10" fmla="*/ 10 w 19"/>
                  <a:gd name="T11" fmla="*/ 0 h 22"/>
                  <a:gd name="T12" fmla="*/ 10 w 19"/>
                  <a:gd name="T13" fmla="*/ 0 h 22"/>
                  <a:gd name="T14" fmla="*/ 0 w 19"/>
                  <a:gd name="T15" fmla="*/ 1 h 22"/>
                  <a:gd name="T16" fmla="*/ 0 w 19"/>
                  <a:gd name="T17" fmla="*/ 3 h 22"/>
                  <a:gd name="T18" fmla="*/ 1 w 19"/>
                  <a:gd name="T19" fmla="*/ 3 h 22"/>
                  <a:gd name="T20" fmla="*/ 4 w 19"/>
                  <a:gd name="T21" fmla="*/ 6 h 22"/>
                  <a:gd name="T22" fmla="*/ 4 w 19"/>
                  <a:gd name="T23" fmla="*/ 22 h 22"/>
                  <a:gd name="T24" fmla="*/ 10 w 19"/>
                  <a:gd name="T25" fmla="*/ 22 h 22"/>
                  <a:gd name="T26" fmla="*/ 10 w 19"/>
                  <a:gd name="T27" fmla="*/ 11 h 22"/>
                  <a:gd name="T28" fmla="*/ 16 w 19"/>
                  <a:gd name="T29" fmla="*/ 4 h 22"/>
                  <a:gd name="T30" fmla="*/ 18 w 19"/>
                  <a:gd name="T31" fmla="*/ 5 h 22"/>
                  <a:gd name="T32" fmla="*/ 19 w 19"/>
                  <a:gd name="T33" fmla="*/ 5 h 22"/>
                  <a:gd name="T34" fmla="*/ 19 w 19"/>
                  <a:gd name="T3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2">
                    <a:moveTo>
                      <a:pt x="19" y="5"/>
                    </a:moveTo>
                    <a:cubicBezTo>
                      <a:pt x="19" y="0"/>
                      <a:pt x="19" y="0"/>
                      <a:pt x="19" y="0"/>
                    </a:cubicBezTo>
                    <a:cubicBezTo>
                      <a:pt x="19" y="0"/>
                      <a:pt x="19" y="0"/>
                      <a:pt x="19" y="0"/>
                    </a:cubicBezTo>
                    <a:cubicBezTo>
                      <a:pt x="18" y="0"/>
                      <a:pt x="17" y="0"/>
                      <a:pt x="16" y="0"/>
                    </a:cubicBezTo>
                    <a:cubicBezTo>
                      <a:pt x="13" y="0"/>
                      <a:pt x="11" y="2"/>
                      <a:pt x="10" y="4"/>
                    </a:cubicBezTo>
                    <a:cubicBezTo>
                      <a:pt x="10" y="2"/>
                      <a:pt x="10" y="0"/>
                      <a:pt x="10" y="0"/>
                    </a:cubicBezTo>
                    <a:cubicBezTo>
                      <a:pt x="10" y="0"/>
                      <a:pt x="10" y="0"/>
                      <a:pt x="10" y="0"/>
                    </a:cubicBezTo>
                    <a:cubicBezTo>
                      <a:pt x="0" y="1"/>
                      <a:pt x="0" y="1"/>
                      <a:pt x="0" y="1"/>
                    </a:cubicBezTo>
                    <a:cubicBezTo>
                      <a:pt x="0" y="3"/>
                      <a:pt x="0" y="3"/>
                      <a:pt x="0" y="3"/>
                    </a:cubicBezTo>
                    <a:cubicBezTo>
                      <a:pt x="1" y="3"/>
                      <a:pt x="1" y="3"/>
                      <a:pt x="1" y="3"/>
                    </a:cubicBezTo>
                    <a:cubicBezTo>
                      <a:pt x="4" y="3"/>
                      <a:pt x="4" y="4"/>
                      <a:pt x="4" y="6"/>
                    </a:cubicBezTo>
                    <a:cubicBezTo>
                      <a:pt x="4" y="22"/>
                      <a:pt x="4" y="22"/>
                      <a:pt x="4" y="22"/>
                    </a:cubicBezTo>
                    <a:cubicBezTo>
                      <a:pt x="10" y="22"/>
                      <a:pt x="10" y="22"/>
                      <a:pt x="10" y="22"/>
                    </a:cubicBezTo>
                    <a:cubicBezTo>
                      <a:pt x="10" y="11"/>
                      <a:pt x="10" y="11"/>
                      <a:pt x="10" y="11"/>
                    </a:cubicBezTo>
                    <a:cubicBezTo>
                      <a:pt x="10" y="9"/>
                      <a:pt x="11" y="4"/>
                      <a:pt x="16" y="4"/>
                    </a:cubicBezTo>
                    <a:cubicBezTo>
                      <a:pt x="17" y="4"/>
                      <a:pt x="18" y="5"/>
                      <a:pt x="18" y="5"/>
                    </a:cubicBezTo>
                    <a:cubicBezTo>
                      <a:pt x="19" y="5"/>
                      <a:pt x="19" y="5"/>
                      <a:pt x="19" y="5"/>
                    </a:cubicBezTo>
                    <a:cubicBezTo>
                      <a:pt x="19" y="5"/>
                      <a:pt x="19" y="5"/>
                      <a:pt x="19" y="5"/>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5" name="Freeform 34"/>
              <p:cNvSpPr>
                <a:spLocks noEditPoints="1"/>
              </p:cNvSpPr>
              <p:nvPr/>
            </p:nvSpPr>
            <p:spPr bwMode="auto">
              <a:xfrm>
                <a:off x="3501" y="1567"/>
                <a:ext cx="47" cy="52"/>
              </a:xfrm>
              <a:custGeom>
                <a:avLst/>
                <a:gdLst>
                  <a:gd name="T0" fmla="*/ 20 w 20"/>
                  <a:gd name="T1" fmla="*/ 9 h 22"/>
                  <a:gd name="T2" fmla="*/ 11 w 20"/>
                  <a:gd name="T3" fmla="*/ 0 h 22"/>
                  <a:gd name="T4" fmla="*/ 0 w 20"/>
                  <a:gd name="T5" fmla="*/ 10 h 22"/>
                  <a:gd name="T6" fmla="*/ 12 w 20"/>
                  <a:gd name="T7" fmla="*/ 22 h 22"/>
                  <a:gd name="T8" fmla="*/ 20 w 20"/>
                  <a:gd name="T9" fmla="*/ 21 h 22"/>
                  <a:gd name="T10" fmla="*/ 20 w 20"/>
                  <a:gd name="T11" fmla="*/ 21 h 22"/>
                  <a:gd name="T12" fmla="*/ 20 w 20"/>
                  <a:gd name="T13" fmla="*/ 18 h 22"/>
                  <a:gd name="T14" fmla="*/ 19 w 20"/>
                  <a:gd name="T15" fmla="*/ 18 h 22"/>
                  <a:gd name="T16" fmla="*/ 15 w 20"/>
                  <a:gd name="T17" fmla="*/ 19 h 22"/>
                  <a:gd name="T18" fmla="*/ 6 w 20"/>
                  <a:gd name="T19" fmla="*/ 9 h 22"/>
                  <a:gd name="T20" fmla="*/ 20 w 20"/>
                  <a:gd name="T21" fmla="*/ 9 h 22"/>
                  <a:gd name="T22" fmla="*/ 20 w 20"/>
                  <a:gd name="T23" fmla="*/ 9 h 22"/>
                  <a:gd name="T24" fmla="*/ 10 w 20"/>
                  <a:gd name="T25" fmla="*/ 2 h 22"/>
                  <a:gd name="T26" fmla="*/ 14 w 20"/>
                  <a:gd name="T27" fmla="*/ 6 h 22"/>
                  <a:gd name="T28" fmla="*/ 6 w 20"/>
                  <a:gd name="T29" fmla="*/ 6 h 22"/>
                  <a:gd name="T30" fmla="*/ 10 w 20"/>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2">
                    <a:moveTo>
                      <a:pt x="20" y="9"/>
                    </a:moveTo>
                    <a:cubicBezTo>
                      <a:pt x="20" y="3"/>
                      <a:pt x="17" y="0"/>
                      <a:pt x="11" y="0"/>
                    </a:cubicBezTo>
                    <a:cubicBezTo>
                      <a:pt x="3" y="0"/>
                      <a:pt x="0" y="3"/>
                      <a:pt x="0" y="10"/>
                    </a:cubicBezTo>
                    <a:cubicBezTo>
                      <a:pt x="0" y="18"/>
                      <a:pt x="4" y="22"/>
                      <a:pt x="12" y="22"/>
                    </a:cubicBezTo>
                    <a:cubicBezTo>
                      <a:pt x="16" y="22"/>
                      <a:pt x="19" y="21"/>
                      <a:pt x="20" y="21"/>
                    </a:cubicBezTo>
                    <a:cubicBezTo>
                      <a:pt x="20" y="21"/>
                      <a:pt x="20" y="21"/>
                      <a:pt x="20" y="21"/>
                    </a:cubicBezTo>
                    <a:cubicBezTo>
                      <a:pt x="20" y="18"/>
                      <a:pt x="20" y="18"/>
                      <a:pt x="20" y="18"/>
                    </a:cubicBezTo>
                    <a:cubicBezTo>
                      <a:pt x="19" y="18"/>
                      <a:pt x="19" y="18"/>
                      <a:pt x="19" y="18"/>
                    </a:cubicBezTo>
                    <a:cubicBezTo>
                      <a:pt x="18" y="18"/>
                      <a:pt x="17" y="19"/>
                      <a:pt x="15" y="19"/>
                    </a:cubicBezTo>
                    <a:cubicBezTo>
                      <a:pt x="9" y="19"/>
                      <a:pt x="6" y="14"/>
                      <a:pt x="6" y="9"/>
                    </a:cubicBezTo>
                    <a:cubicBezTo>
                      <a:pt x="7" y="9"/>
                      <a:pt x="20" y="9"/>
                      <a:pt x="20" y="9"/>
                    </a:cubicBezTo>
                    <a:cubicBezTo>
                      <a:pt x="20" y="9"/>
                      <a:pt x="20" y="9"/>
                      <a:pt x="20" y="9"/>
                    </a:cubicBezTo>
                    <a:moveTo>
                      <a:pt x="10" y="2"/>
                    </a:moveTo>
                    <a:cubicBezTo>
                      <a:pt x="14" y="2"/>
                      <a:pt x="14" y="4"/>
                      <a:pt x="14" y="6"/>
                    </a:cubicBezTo>
                    <a:cubicBezTo>
                      <a:pt x="14" y="6"/>
                      <a:pt x="7" y="6"/>
                      <a:pt x="6" y="6"/>
                    </a:cubicBezTo>
                    <a:cubicBezTo>
                      <a:pt x="6" y="5"/>
                      <a:pt x="7" y="2"/>
                      <a:pt x="10" y="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6" name="Freeform 35"/>
              <p:cNvSpPr>
                <a:spLocks/>
              </p:cNvSpPr>
              <p:nvPr/>
            </p:nvSpPr>
            <p:spPr bwMode="auto">
              <a:xfrm>
                <a:off x="3633" y="1543"/>
                <a:ext cx="57" cy="76"/>
              </a:xfrm>
              <a:custGeom>
                <a:avLst/>
                <a:gdLst>
                  <a:gd name="T0" fmla="*/ 18 w 24"/>
                  <a:gd name="T1" fmla="*/ 10 h 32"/>
                  <a:gd name="T2" fmla="*/ 10 w 24"/>
                  <a:gd name="T3" fmla="*/ 14 h 32"/>
                  <a:gd name="T4" fmla="*/ 10 w 24"/>
                  <a:gd name="T5" fmla="*/ 0 h 32"/>
                  <a:gd name="T6" fmla="*/ 9 w 24"/>
                  <a:gd name="T7" fmla="*/ 0 h 32"/>
                  <a:gd name="T8" fmla="*/ 0 w 24"/>
                  <a:gd name="T9" fmla="*/ 1 h 32"/>
                  <a:gd name="T10" fmla="*/ 0 w 24"/>
                  <a:gd name="T11" fmla="*/ 3 h 32"/>
                  <a:gd name="T12" fmla="*/ 0 w 24"/>
                  <a:gd name="T13" fmla="*/ 3 h 32"/>
                  <a:gd name="T14" fmla="*/ 4 w 24"/>
                  <a:gd name="T15" fmla="*/ 6 h 32"/>
                  <a:gd name="T16" fmla="*/ 4 w 24"/>
                  <a:gd name="T17" fmla="*/ 32 h 32"/>
                  <a:gd name="T18" fmla="*/ 10 w 24"/>
                  <a:gd name="T19" fmla="*/ 32 h 32"/>
                  <a:gd name="T20" fmla="*/ 10 w 24"/>
                  <a:gd name="T21" fmla="*/ 21 h 32"/>
                  <a:gd name="T22" fmla="*/ 15 w 24"/>
                  <a:gd name="T23" fmla="*/ 14 h 32"/>
                  <a:gd name="T24" fmla="*/ 18 w 24"/>
                  <a:gd name="T25" fmla="*/ 18 h 32"/>
                  <a:gd name="T26" fmla="*/ 18 w 24"/>
                  <a:gd name="T27" fmla="*/ 32 h 32"/>
                  <a:gd name="T28" fmla="*/ 24 w 24"/>
                  <a:gd name="T29" fmla="*/ 32 h 32"/>
                  <a:gd name="T30" fmla="*/ 24 w 24"/>
                  <a:gd name="T31" fmla="*/ 18 h 32"/>
                  <a:gd name="T32" fmla="*/ 18 w 24"/>
                  <a:gd name="T3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8" y="10"/>
                    </a:moveTo>
                    <a:cubicBezTo>
                      <a:pt x="13" y="10"/>
                      <a:pt x="11" y="12"/>
                      <a:pt x="10" y="14"/>
                    </a:cubicBezTo>
                    <a:cubicBezTo>
                      <a:pt x="10" y="12"/>
                      <a:pt x="10" y="0"/>
                      <a:pt x="10" y="0"/>
                    </a:cubicBezTo>
                    <a:cubicBezTo>
                      <a:pt x="9" y="0"/>
                      <a:pt x="9" y="0"/>
                      <a:pt x="9" y="0"/>
                    </a:cubicBezTo>
                    <a:cubicBezTo>
                      <a:pt x="0" y="1"/>
                      <a:pt x="0" y="1"/>
                      <a:pt x="0" y="1"/>
                    </a:cubicBezTo>
                    <a:cubicBezTo>
                      <a:pt x="0" y="3"/>
                      <a:pt x="0" y="3"/>
                      <a:pt x="0" y="3"/>
                    </a:cubicBezTo>
                    <a:cubicBezTo>
                      <a:pt x="0" y="3"/>
                      <a:pt x="0" y="3"/>
                      <a:pt x="0" y="3"/>
                    </a:cubicBezTo>
                    <a:cubicBezTo>
                      <a:pt x="3" y="3"/>
                      <a:pt x="4" y="4"/>
                      <a:pt x="4" y="6"/>
                    </a:cubicBezTo>
                    <a:cubicBezTo>
                      <a:pt x="4" y="32"/>
                      <a:pt x="4" y="32"/>
                      <a:pt x="4" y="32"/>
                    </a:cubicBezTo>
                    <a:cubicBezTo>
                      <a:pt x="10" y="32"/>
                      <a:pt x="10" y="32"/>
                      <a:pt x="10" y="32"/>
                    </a:cubicBezTo>
                    <a:cubicBezTo>
                      <a:pt x="10" y="21"/>
                      <a:pt x="10" y="21"/>
                      <a:pt x="10" y="21"/>
                    </a:cubicBezTo>
                    <a:cubicBezTo>
                      <a:pt x="10" y="17"/>
                      <a:pt x="13" y="14"/>
                      <a:pt x="15" y="14"/>
                    </a:cubicBezTo>
                    <a:cubicBezTo>
                      <a:pt x="18" y="14"/>
                      <a:pt x="18" y="16"/>
                      <a:pt x="18" y="18"/>
                    </a:cubicBezTo>
                    <a:cubicBezTo>
                      <a:pt x="18" y="32"/>
                      <a:pt x="18" y="32"/>
                      <a:pt x="18" y="32"/>
                    </a:cubicBezTo>
                    <a:cubicBezTo>
                      <a:pt x="24" y="32"/>
                      <a:pt x="24" y="32"/>
                      <a:pt x="24" y="32"/>
                    </a:cubicBezTo>
                    <a:cubicBezTo>
                      <a:pt x="24" y="18"/>
                      <a:pt x="24" y="18"/>
                      <a:pt x="24" y="18"/>
                    </a:cubicBezTo>
                    <a:cubicBezTo>
                      <a:pt x="24" y="15"/>
                      <a:pt x="24" y="10"/>
                      <a:pt x="18" y="1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7" name="Freeform 36"/>
              <p:cNvSpPr>
                <a:spLocks noEditPoints="1"/>
              </p:cNvSpPr>
              <p:nvPr/>
            </p:nvSpPr>
            <p:spPr bwMode="auto">
              <a:xfrm>
                <a:off x="3704" y="1567"/>
                <a:ext cx="47" cy="52"/>
              </a:xfrm>
              <a:custGeom>
                <a:avLst/>
                <a:gdLst>
                  <a:gd name="T0" fmla="*/ 20 w 20"/>
                  <a:gd name="T1" fmla="*/ 9 h 22"/>
                  <a:gd name="T2" fmla="*/ 11 w 20"/>
                  <a:gd name="T3" fmla="*/ 0 h 22"/>
                  <a:gd name="T4" fmla="*/ 0 w 20"/>
                  <a:gd name="T5" fmla="*/ 10 h 22"/>
                  <a:gd name="T6" fmla="*/ 12 w 20"/>
                  <a:gd name="T7" fmla="*/ 22 h 22"/>
                  <a:gd name="T8" fmla="*/ 20 w 20"/>
                  <a:gd name="T9" fmla="*/ 21 h 22"/>
                  <a:gd name="T10" fmla="*/ 20 w 20"/>
                  <a:gd name="T11" fmla="*/ 21 h 22"/>
                  <a:gd name="T12" fmla="*/ 20 w 20"/>
                  <a:gd name="T13" fmla="*/ 18 h 22"/>
                  <a:gd name="T14" fmla="*/ 19 w 20"/>
                  <a:gd name="T15" fmla="*/ 18 h 22"/>
                  <a:gd name="T16" fmla="*/ 15 w 20"/>
                  <a:gd name="T17" fmla="*/ 19 h 22"/>
                  <a:gd name="T18" fmla="*/ 6 w 20"/>
                  <a:gd name="T19" fmla="*/ 9 h 22"/>
                  <a:gd name="T20" fmla="*/ 20 w 20"/>
                  <a:gd name="T21" fmla="*/ 9 h 22"/>
                  <a:gd name="T22" fmla="*/ 20 w 20"/>
                  <a:gd name="T23" fmla="*/ 9 h 22"/>
                  <a:gd name="T24" fmla="*/ 10 w 20"/>
                  <a:gd name="T25" fmla="*/ 2 h 22"/>
                  <a:gd name="T26" fmla="*/ 14 w 20"/>
                  <a:gd name="T27" fmla="*/ 6 h 22"/>
                  <a:gd name="T28" fmla="*/ 6 w 20"/>
                  <a:gd name="T29" fmla="*/ 6 h 22"/>
                  <a:gd name="T30" fmla="*/ 10 w 20"/>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2">
                    <a:moveTo>
                      <a:pt x="20" y="9"/>
                    </a:moveTo>
                    <a:cubicBezTo>
                      <a:pt x="20" y="3"/>
                      <a:pt x="17" y="0"/>
                      <a:pt x="11" y="0"/>
                    </a:cubicBezTo>
                    <a:cubicBezTo>
                      <a:pt x="3" y="0"/>
                      <a:pt x="0" y="3"/>
                      <a:pt x="0" y="10"/>
                    </a:cubicBezTo>
                    <a:cubicBezTo>
                      <a:pt x="0" y="18"/>
                      <a:pt x="4" y="22"/>
                      <a:pt x="12" y="22"/>
                    </a:cubicBezTo>
                    <a:cubicBezTo>
                      <a:pt x="16" y="22"/>
                      <a:pt x="19" y="21"/>
                      <a:pt x="20" y="21"/>
                    </a:cubicBezTo>
                    <a:cubicBezTo>
                      <a:pt x="20" y="21"/>
                      <a:pt x="20" y="21"/>
                      <a:pt x="20" y="21"/>
                    </a:cubicBezTo>
                    <a:cubicBezTo>
                      <a:pt x="20" y="18"/>
                      <a:pt x="20" y="18"/>
                      <a:pt x="20" y="18"/>
                    </a:cubicBezTo>
                    <a:cubicBezTo>
                      <a:pt x="19" y="18"/>
                      <a:pt x="19" y="18"/>
                      <a:pt x="19" y="18"/>
                    </a:cubicBezTo>
                    <a:cubicBezTo>
                      <a:pt x="18" y="18"/>
                      <a:pt x="17" y="19"/>
                      <a:pt x="15" y="19"/>
                    </a:cubicBezTo>
                    <a:cubicBezTo>
                      <a:pt x="9" y="19"/>
                      <a:pt x="6" y="14"/>
                      <a:pt x="6" y="9"/>
                    </a:cubicBezTo>
                    <a:cubicBezTo>
                      <a:pt x="7" y="9"/>
                      <a:pt x="20" y="9"/>
                      <a:pt x="20" y="9"/>
                    </a:cubicBezTo>
                    <a:cubicBezTo>
                      <a:pt x="20" y="9"/>
                      <a:pt x="20" y="9"/>
                      <a:pt x="20" y="9"/>
                    </a:cubicBezTo>
                    <a:moveTo>
                      <a:pt x="10" y="2"/>
                    </a:moveTo>
                    <a:cubicBezTo>
                      <a:pt x="14" y="2"/>
                      <a:pt x="14" y="4"/>
                      <a:pt x="14" y="6"/>
                    </a:cubicBezTo>
                    <a:cubicBezTo>
                      <a:pt x="14" y="6"/>
                      <a:pt x="7" y="6"/>
                      <a:pt x="6" y="6"/>
                    </a:cubicBezTo>
                    <a:cubicBezTo>
                      <a:pt x="6" y="5"/>
                      <a:pt x="7" y="2"/>
                      <a:pt x="10" y="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8" name="Freeform 37"/>
              <p:cNvSpPr>
                <a:spLocks/>
              </p:cNvSpPr>
              <p:nvPr/>
            </p:nvSpPr>
            <p:spPr bwMode="auto">
              <a:xfrm>
                <a:off x="3588" y="1553"/>
                <a:ext cx="38" cy="66"/>
              </a:xfrm>
              <a:custGeom>
                <a:avLst/>
                <a:gdLst>
                  <a:gd name="T0" fmla="*/ 4 w 16"/>
                  <a:gd name="T1" fmla="*/ 0 h 28"/>
                  <a:gd name="T2" fmla="*/ 4 w 16"/>
                  <a:gd name="T3" fmla="*/ 6 h 28"/>
                  <a:gd name="T4" fmla="*/ 0 w 16"/>
                  <a:gd name="T5" fmla="*/ 6 h 28"/>
                  <a:gd name="T6" fmla="*/ 0 w 16"/>
                  <a:gd name="T7" fmla="*/ 9 h 28"/>
                  <a:gd name="T8" fmla="*/ 4 w 16"/>
                  <a:gd name="T9" fmla="*/ 9 h 28"/>
                  <a:gd name="T10" fmla="*/ 4 w 16"/>
                  <a:gd name="T11" fmla="*/ 22 h 28"/>
                  <a:gd name="T12" fmla="*/ 12 w 16"/>
                  <a:gd name="T13" fmla="*/ 28 h 28"/>
                  <a:gd name="T14" fmla="*/ 15 w 16"/>
                  <a:gd name="T15" fmla="*/ 28 h 28"/>
                  <a:gd name="T16" fmla="*/ 16 w 16"/>
                  <a:gd name="T17" fmla="*/ 28 h 28"/>
                  <a:gd name="T18" fmla="*/ 16 w 16"/>
                  <a:gd name="T19" fmla="*/ 25 h 28"/>
                  <a:gd name="T20" fmla="*/ 15 w 16"/>
                  <a:gd name="T21" fmla="*/ 25 h 28"/>
                  <a:gd name="T22" fmla="*/ 13 w 16"/>
                  <a:gd name="T23" fmla="*/ 25 h 28"/>
                  <a:gd name="T24" fmla="*/ 10 w 16"/>
                  <a:gd name="T25" fmla="*/ 21 h 28"/>
                  <a:gd name="T26" fmla="*/ 10 w 16"/>
                  <a:gd name="T27" fmla="*/ 9 h 28"/>
                  <a:gd name="T28" fmla="*/ 16 w 16"/>
                  <a:gd name="T29" fmla="*/ 9 h 28"/>
                  <a:gd name="T30" fmla="*/ 16 w 16"/>
                  <a:gd name="T31" fmla="*/ 6 h 28"/>
                  <a:gd name="T32" fmla="*/ 10 w 16"/>
                  <a:gd name="T33" fmla="*/ 6 h 28"/>
                  <a:gd name="T34" fmla="*/ 10 w 16"/>
                  <a:gd name="T35" fmla="*/ 0 h 28"/>
                  <a:gd name="T36" fmla="*/ 4 w 16"/>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8">
                    <a:moveTo>
                      <a:pt x="4" y="0"/>
                    </a:moveTo>
                    <a:cubicBezTo>
                      <a:pt x="4" y="0"/>
                      <a:pt x="4" y="6"/>
                      <a:pt x="4" y="6"/>
                    </a:cubicBezTo>
                    <a:cubicBezTo>
                      <a:pt x="3" y="6"/>
                      <a:pt x="0" y="6"/>
                      <a:pt x="0" y="6"/>
                    </a:cubicBezTo>
                    <a:cubicBezTo>
                      <a:pt x="0" y="9"/>
                      <a:pt x="0" y="9"/>
                      <a:pt x="0" y="9"/>
                    </a:cubicBezTo>
                    <a:cubicBezTo>
                      <a:pt x="0" y="9"/>
                      <a:pt x="3" y="9"/>
                      <a:pt x="4" y="9"/>
                    </a:cubicBezTo>
                    <a:cubicBezTo>
                      <a:pt x="4" y="10"/>
                      <a:pt x="4" y="22"/>
                      <a:pt x="4" y="22"/>
                    </a:cubicBezTo>
                    <a:cubicBezTo>
                      <a:pt x="4" y="28"/>
                      <a:pt x="7" y="28"/>
                      <a:pt x="12" y="28"/>
                    </a:cubicBezTo>
                    <a:cubicBezTo>
                      <a:pt x="13" y="28"/>
                      <a:pt x="14" y="28"/>
                      <a:pt x="15" y="28"/>
                    </a:cubicBezTo>
                    <a:cubicBezTo>
                      <a:pt x="16" y="28"/>
                      <a:pt x="16" y="28"/>
                      <a:pt x="16" y="28"/>
                    </a:cubicBezTo>
                    <a:cubicBezTo>
                      <a:pt x="16" y="25"/>
                      <a:pt x="16" y="25"/>
                      <a:pt x="16" y="25"/>
                    </a:cubicBezTo>
                    <a:cubicBezTo>
                      <a:pt x="15" y="25"/>
                      <a:pt x="15" y="25"/>
                      <a:pt x="15" y="25"/>
                    </a:cubicBezTo>
                    <a:cubicBezTo>
                      <a:pt x="15" y="25"/>
                      <a:pt x="14" y="25"/>
                      <a:pt x="13" y="25"/>
                    </a:cubicBezTo>
                    <a:cubicBezTo>
                      <a:pt x="10" y="25"/>
                      <a:pt x="10" y="24"/>
                      <a:pt x="10" y="21"/>
                    </a:cubicBezTo>
                    <a:cubicBezTo>
                      <a:pt x="10" y="21"/>
                      <a:pt x="10" y="10"/>
                      <a:pt x="10" y="9"/>
                    </a:cubicBezTo>
                    <a:cubicBezTo>
                      <a:pt x="10" y="9"/>
                      <a:pt x="16" y="9"/>
                      <a:pt x="16" y="9"/>
                    </a:cubicBezTo>
                    <a:cubicBezTo>
                      <a:pt x="16" y="6"/>
                      <a:pt x="16" y="6"/>
                      <a:pt x="16" y="6"/>
                    </a:cubicBezTo>
                    <a:cubicBezTo>
                      <a:pt x="16" y="6"/>
                      <a:pt x="10" y="6"/>
                      <a:pt x="10" y="6"/>
                    </a:cubicBezTo>
                    <a:cubicBezTo>
                      <a:pt x="10" y="6"/>
                      <a:pt x="10" y="0"/>
                      <a:pt x="10" y="0"/>
                    </a:cubicBezTo>
                    <a:cubicBezTo>
                      <a:pt x="4" y="0"/>
                      <a:pt x="4" y="0"/>
                      <a:pt x="4"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39" name="Freeform 38"/>
              <p:cNvSpPr>
                <a:spLocks/>
              </p:cNvSpPr>
              <p:nvPr/>
            </p:nvSpPr>
            <p:spPr bwMode="auto">
              <a:xfrm>
                <a:off x="3787" y="1546"/>
                <a:ext cx="82" cy="73"/>
              </a:xfrm>
              <a:custGeom>
                <a:avLst/>
                <a:gdLst>
                  <a:gd name="T0" fmla="*/ 35 w 35"/>
                  <a:gd name="T1" fmla="*/ 0 h 31"/>
                  <a:gd name="T2" fmla="*/ 29 w 35"/>
                  <a:gd name="T3" fmla="*/ 0 h 31"/>
                  <a:gd name="T4" fmla="*/ 29 w 35"/>
                  <a:gd name="T5" fmla="*/ 23 h 31"/>
                  <a:gd name="T6" fmla="*/ 14 w 35"/>
                  <a:gd name="T7" fmla="*/ 0 h 31"/>
                  <a:gd name="T8" fmla="*/ 0 w 35"/>
                  <a:gd name="T9" fmla="*/ 0 h 31"/>
                  <a:gd name="T10" fmla="*/ 0 w 35"/>
                  <a:gd name="T11" fmla="*/ 2 h 31"/>
                  <a:gd name="T12" fmla="*/ 1 w 35"/>
                  <a:gd name="T13" fmla="*/ 2 h 31"/>
                  <a:gd name="T14" fmla="*/ 5 w 35"/>
                  <a:gd name="T15" fmla="*/ 6 h 31"/>
                  <a:gd name="T16" fmla="*/ 5 w 35"/>
                  <a:gd name="T17" fmla="*/ 31 h 31"/>
                  <a:gd name="T18" fmla="*/ 11 w 35"/>
                  <a:gd name="T19" fmla="*/ 31 h 31"/>
                  <a:gd name="T20" fmla="*/ 11 w 35"/>
                  <a:gd name="T21" fmla="*/ 6 h 31"/>
                  <a:gd name="T22" fmla="*/ 27 w 35"/>
                  <a:gd name="T23" fmla="*/ 31 h 31"/>
                  <a:gd name="T24" fmla="*/ 35 w 35"/>
                  <a:gd name="T25" fmla="*/ 31 h 31"/>
                  <a:gd name="T26" fmla="*/ 35 w 35"/>
                  <a:gd name="T27" fmla="*/ 0 h 31"/>
                  <a:gd name="T28" fmla="*/ 35 w 35"/>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1">
                    <a:moveTo>
                      <a:pt x="35" y="0"/>
                    </a:moveTo>
                    <a:cubicBezTo>
                      <a:pt x="29" y="0"/>
                      <a:pt x="29" y="0"/>
                      <a:pt x="29" y="0"/>
                    </a:cubicBezTo>
                    <a:cubicBezTo>
                      <a:pt x="29" y="0"/>
                      <a:pt x="29" y="21"/>
                      <a:pt x="29" y="23"/>
                    </a:cubicBezTo>
                    <a:cubicBezTo>
                      <a:pt x="28" y="21"/>
                      <a:pt x="14" y="0"/>
                      <a:pt x="14" y="0"/>
                    </a:cubicBezTo>
                    <a:cubicBezTo>
                      <a:pt x="0" y="0"/>
                      <a:pt x="0" y="0"/>
                      <a:pt x="0" y="0"/>
                    </a:cubicBezTo>
                    <a:cubicBezTo>
                      <a:pt x="0" y="2"/>
                      <a:pt x="0" y="2"/>
                      <a:pt x="0" y="2"/>
                    </a:cubicBezTo>
                    <a:cubicBezTo>
                      <a:pt x="1" y="2"/>
                      <a:pt x="1" y="2"/>
                      <a:pt x="1" y="2"/>
                    </a:cubicBezTo>
                    <a:cubicBezTo>
                      <a:pt x="5" y="3"/>
                      <a:pt x="5" y="3"/>
                      <a:pt x="5" y="6"/>
                    </a:cubicBezTo>
                    <a:cubicBezTo>
                      <a:pt x="5" y="31"/>
                      <a:pt x="5" y="31"/>
                      <a:pt x="5" y="31"/>
                    </a:cubicBezTo>
                    <a:cubicBezTo>
                      <a:pt x="11" y="31"/>
                      <a:pt x="11" y="31"/>
                      <a:pt x="11" y="31"/>
                    </a:cubicBezTo>
                    <a:cubicBezTo>
                      <a:pt x="11" y="31"/>
                      <a:pt x="11" y="9"/>
                      <a:pt x="11" y="6"/>
                    </a:cubicBezTo>
                    <a:cubicBezTo>
                      <a:pt x="13" y="8"/>
                      <a:pt x="27" y="31"/>
                      <a:pt x="27" y="31"/>
                    </a:cubicBezTo>
                    <a:cubicBezTo>
                      <a:pt x="35" y="31"/>
                      <a:pt x="35" y="31"/>
                      <a:pt x="35" y="31"/>
                    </a:cubicBezTo>
                    <a:cubicBezTo>
                      <a:pt x="35" y="0"/>
                      <a:pt x="35" y="0"/>
                      <a:pt x="35" y="0"/>
                    </a:cubicBezTo>
                    <a:cubicBezTo>
                      <a:pt x="35" y="0"/>
                      <a:pt x="35" y="0"/>
                      <a:pt x="35"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0" name="Freeform 39"/>
              <p:cNvSpPr>
                <a:spLocks noEditPoints="1"/>
              </p:cNvSpPr>
              <p:nvPr/>
            </p:nvSpPr>
            <p:spPr bwMode="auto">
              <a:xfrm>
                <a:off x="3883" y="1567"/>
                <a:ext cx="48" cy="52"/>
              </a:xfrm>
              <a:custGeom>
                <a:avLst/>
                <a:gdLst>
                  <a:gd name="T0" fmla="*/ 20 w 20"/>
                  <a:gd name="T1" fmla="*/ 9 h 22"/>
                  <a:gd name="T2" fmla="*/ 11 w 20"/>
                  <a:gd name="T3" fmla="*/ 0 h 22"/>
                  <a:gd name="T4" fmla="*/ 0 w 20"/>
                  <a:gd name="T5" fmla="*/ 10 h 22"/>
                  <a:gd name="T6" fmla="*/ 12 w 20"/>
                  <a:gd name="T7" fmla="*/ 22 h 22"/>
                  <a:gd name="T8" fmla="*/ 19 w 20"/>
                  <a:gd name="T9" fmla="*/ 21 h 22"/>
                  <a:gd name="T10" fmla="*/ 20 w 20"/>
                  <a:gd name="T11" fmla="*/ 21 h 22"/>
                  <a:gd name="T12" fmla="*/ 20 w 20"/>
                  <a:gd name="T13" fmla="*/ 18 h 22"/>
                  <a:gd name="T14" fmla="*/ 19 w 20"/>
                  <a:gd name="T15" fmla="*/ 18 h 22"/>
                  <a:gd name="T16" fmla="*/ 15 w 20"/>
                  <a:gd name="T17" fmla="*/ 19 h 22"/>
                  <a:gd name="T18" fmla="*/ 6 w 20"/>
                  <a:gd name="T19" fmla="*/ 9 h 22"/>
                  <a:gd name="T20" fmla="*/ 20 w 20"/>
                  <a:gd name="T21" fmla="*/ 9 h 22"/>
                  <a:gd name="T22" fmla="*/ 20 w 20"/>
                  <a:gd name="T23" fmla="*/ 9 h 22"/>
                  <a:gd name="T24" fmla="*/ 10 w 20"/>
                  <a:gd name="T25" fmla="*/ 2 h 22"/>
                  <a:gd name="T26" fmla="*/ 14 w 20"/>
                  <a:gd name="T27" fmla="*/ 6 h 22"/>
                  <a:gd name="T28" fmla="*/ 6 w 20"/>
                  <a:gd name="T29" fmla="*/ 6 h 22"/>
                  <a:gd name="T30" fmla="*/ 10 w 20"/>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2">
                    <a:moveTo>
                      <a:pt x="20" y="9"/>
                    </a:moveTo>
                    <a:cubicBezTo>
                      <a:pt x="20" y="3"/>
                      <a:pt x="17" y="0"/>
                      <a:pt x="11" y="0"/>
                    </a:cubicBezTo>
                    <a:cubicBezTo>
                      <a:pt x="3" y="0"/>
                      <a:pt x="0" y="3"/>
                      <a:pt x="0" y="10"/>
                    </a:cubicBezTo>
                    <a:cubicBezTo>
                      <a:pt x="0" y="18"/>
                      <a:pt x="4" y="22"/>
                      <a:pt x="12" y="22"/>
                    </a:cubicBezTo>
                    <a:cubicBezTo>
                      <a:pt x="16" y="22"/>
                      <a:pt x="18" y="21"/>
                      <a:pt x="19" y="21"/>
                    </a:cubicBezTo>
                    <a:cubicBezTo>
                      <a:pt x="20" y="21"/>
                      <a:pt x="20" y="21"/>
                      <a:pt x="20" y="21"/>
                    </a:cubicBezTo>
                    <a:cubicBezTo>
                      <a:pt x="20" y="18"/>
                      <a:pt x="20" y="18"/>
                      <a:pt x="20" y="18"/>
                    </a:cubicBezTo>
                    <a:cubicBezTo>
                      <a:pt x="19" y="18"/>
                      <a:pt x="19" y="18"/>
                      <a:pt x="19" y="18"/>
                    </a:cubicBezTo>
                    <a:cubicBezTo>
                      <a:pt x="18" y="18"/>
                      <a:pt x="17" y="19"/>
                      <a:pt x="15" y="19"/>
                    </a:cubicBezTo>
                    <a:cubicBezTo>
                      <a:pt x="8" y="19"/>
                      <a:pt x="6" y="14"/>
                      <a:pt x="6" y="9"/>
                    </a:cubicBezTo>
                    <a:cubicBezTo>
                      <a:pt x="7" y="9"/>
                      <a:pt x="20" y="9"/>
                      <a:pt x="20" y="9"/>
                    </a:cubicBezTo>
                    <a:cubicBezTo>
                      <a:pt x="20" y="9"/>
                      <a:pt x="20" y="9"/>
                      <a:pt x="20" y="9"/>
                    </a:cubicBezTo>
                    <a:moveTo>
                      <a:pt x="10" y="2"/>
                    </a:moveTo>
                    <a:cubicBezTo>
                      <a:pt x="13" y="2"/>
                      <a:pt x="14" y="4"/>
                      <a:pt x="14" y="6"/>
                    </a:cubicBezTo>
                    <a:cubicBezTo>
                      <a:pt x="14" y="6"/>
                      <a:pt x="7" y="6"/>
                      <a:pt x="6" y="6"/>
                    </a:cubicBezTo>
                    <a:cubicBezTo>
                      <a:pt x="6" y="5"/>
                      <a:pt x="7" y="2"/>
                      <a:pt x="10" y="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1" name="Freeform 40"/>
              <p:cNvSpPr>
                <a:spLocks/>
              </p:cNvSpPr>
              <p:nvPr/>
            </p:nvSpPr>
            <p:spPr bwMode="auto">
              <a:xfrm>
                <a:off x="3997" y="1553"/>
                <a:ext cx="40" cy="66"/>
              </a:xfrm>
              <a:custGeom>
                <a:avLst/>
                <a:gdLst>
                  <a:gd name="T0" fmla="*/ 4 w 17"/>
                  <a:gd name="T1" fmla="*/ 0 h 28"/>
                  <a:gd name="T2" fmla="*/ 4 w 17"/>
                  <a:gd name="T3" fmla="*/ 6 h 28"/>
                  <a:gd name="T4" fmla="*/ 0 w 17"/>
                  <a:gd name="T5" fmla="*/ 6 h 28"/>
                  <a:gd name="T6" fmla="*/ 0 w 17"/>
                  <a:gd name="T7" fmla="*/ 9 h 28"/>
                  <a:gd name="T8" fmla="*/ 4 w 17"/>
                  <a:gd name="T9" fmla="*/ 9 h 28"/>
                  <a:gd name="T10" fmla="*/ 4 w 17"/>
                  <a:gd name="T11" fmla="*/ 22 h 28"/>
                  <a:gd name="T12" fmla="*/ 12 w 17"/>
                  <a:gd name="T13" fmla="*/ 28 h 28"/>
                  <a:gd name="T14" fmla="*/ 16 w 17"/>
                  <a:gd name="T15" fmla="*/ 28 h 28"/>
                  <a:gd name="T16" fmla="*/ 16 w 17"/>
                  <a:gd name="T17" fmla="*/ 28 h 28"/>
                  <a:gd name="T18" fmla="*/ 16 w 17"/>
                  <a:gd name="T19" fmla="*/ 25 h 28"/>
                  <a:gd name="T20" fmla="*/ 16 w 17"/>
                  <a:gd name="T21" fmla="*/ 25 h 28"/>
                  <a:gd name="T22" fmla="*/ 14 w 17"/>
                  <a:gd name="T23" fmla="*/ 25 h 28"/>
                  <a:gd name="T24" fmla="*/ 10 w 17"/>
                  <a:gd name="T25" fmla="*/ 21 h 28"/>
                  <a:gd name="T26" fmla="*/ 10 w 17"/>
                  <a:gd name="T27" fmla="*/ 9 h 28"/>
                  <a:gd name="T28" fmla="*/ 17 w 17"/>
                  <a:gd name="T29" fmla="*/ 9 h 28"/>
                  <a:gd name="T30" fmla="*/ 17 w 17"/>
                  <a:gd name="T31" fmla="*/ 6 h 28"/>
                  <a:gd name="T32" fmla="*/ 10 w 17"/>
                  <a:gd name="T33" fmla="*/ 6 h 28"/>
                  <a:gd name="T34" fmla="*/ 10 w 17"/>
                  <a:gd name="T35" fmla="*/ 0 h 28"/>
                  <a:gd name="T36" fmla="*/ 4 w 17"/>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8">
                    <a:moveTo>
                      <a:pt x="4" y="0"/>
                    </a:moveTo>
                    <a:cubicBezTo>
                      <a:pt x="4" y="0"/>
                      <a:pt x="4" y="6"/>
                      <a:pt x="4" y="6"/>
                    </a:cubicBezTo>
                    <a:cubicBezTo>
                      <a:pt x="4" y="6"/>
                      <a:pt x="0" y="6"/>
                      <a:pt x="0" y="6"/>
                    </a:cubicBezTo>
                    <a:cubicBezTo>
                      <a:pt x="0" y="9"/>
                      <a:pt x="0" y="9"/>
                      <a:pt x="0" y="9"/>
                    </a:cubicBezTo>
                    <a:cubicBezTo>
                      <a:pt x="0" y="9"/>
                      <a:pt x="4" y="9"/>
                      <a:pt x="4" y="9"/>
                    </a:cubicBezTo>
                    <a:cubicBezTo>
                      <a:pt x="4" y="10"/>
                      <a:pt x="4" y="22"/>
                      <a:pt x="4" y="22"/>
                    </a:cubicBezTo>
                    <a:cubicBezTo>
                      <a:pt x="4" y="28"/>
                      <a:pt x="8" y="28"/>
                      <a:pt x="12" y="28"/>
                    </a:cubicBezTo>
                    <a:cubicBezTo>
                      <a:pt x="14" y="28"/>
                      <a:pt x="15" y="28"/>
                      <a:pt x="16" y="28"/>
                    </a:cubicBezTo>
                    <a:cubicBezTo>
                      <a:pt x="16" y="28"/>
                      <a:pt x="16" y="28"/>
                      <a:pt x="16" y="28"/>
                    </a:cubicBezTo>
                    <a:cubicBezTo>
                      <a:pt x="16" y="25"/>
                      <a:pt x="16" y="25"/>
                      <a:pt x="16" y="25"/>
                    </a:cubicBezTo>
                    <a:cubicBezTo>
                      <a:pt x="16" y="25"/>
                      <a:pt x="16" y="25"/>
                      <a:pt x="16" y="25"/>
                    </a:cubicBezTo>
                    <a:cubicBezTo>
                      <a:pt x="15" y="25"/>
                      <a:pt x="15" y="25"/>
                      <a:pt x="14" y="25"/>
                    </a:cubicBezTo>
                    <a:cubicBezTo>
                      <a:pt x="10" y="25"/>
                      <a:pt x="10" y="24"/>
                      <a:pt x="10" y="21"/>
                    </a:cubicBezTo>
                    <a:cubicBezTo>
                      <a:pt x="10" y="21"/>
                      <a:pt x="10" y="10"/>
                      <a:pt x="10" y="9"/>
                    </a:cubicBezTo>
                    <a:cubicBezTo>
                      <a:pt x="11" y="9"/>
                      <a:pt x="17" y="9"/>
                      <a:pt x="17" y="9"/>
                    </a:cubicBezTo>
                    <a:cubicBezTo>
                      <a:pt x="17" y="6"/>
                      <a:pt x="17" y="6"/>
                      <a:pt x="17" y="6"/>
                    </a:cubicBezTo>
                    <a:cubicBezTo>
                      <a:pt x="17" y="6"/>
                      <a:pt x="11" y="6"/>
                      <a:pt x="10" y="6"/>
                    </a:cubicBezTo>
                    <a:cubicBezTo>
                      <a:pt x="10" y="6"/>
                      <a:pt x="10" y="0"/>
                      <a:pt x="10" y="0"/>
                    </a:cubicBezTo>
                    <a:cubicBezTo>
                      <a:pt x="4" y="0"/>
                      <a:pt x="4" y="0"/>
                      <a:pt x="4"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2" name="Freeform 41"/>
              <p:cNvSpPr>
                <a:spLocks/>
              </p:cNvSpPr>
              <p:nvPr/>
            </p:nvSpPr>
            <p:spPr bwMode="auto">
              <a:xfrm>
                <a:off x="3933" y="1567"/>
                <a:ext cx="61" cy="52"/>
              </a:xfrm>
              <a:custGeom>
                <a:avLst/>
                <a:gdLst>
                  <a:gd name="T0" fmla="*/ 20 w 26"/>
                  <a:gd name="T1" fmla="*/ 7 h 22"/>
                  <a:gd name="T2" fmla="*/ 26 w 26"/>
                  <a:gd name="T3" fmla="*/ 0 h 22"/>
                  <a:gd name="T4" fmla="*/ 19 w 26"/>
                  <a:gd name="T5" fmla="*/ 0 h 22"/>
                  <a:gd name="T6" fmla="*/ 14 w 26"/>
                  <a:gd name="T7" fmla="*/ 7 h 22"/>
                  <a:gd name="T8" fmla="*/ 9 w 26"/>
                  <a:gd name="T9" fmla="*/ 0 h 22"/>
                  <a:gd name="T10" fmla="*/ 0 w 26"/>
                  <a:gd name="T11" fmla="*/ 0 h 22"/>
                  <a:gd name="T12" fmla="*/ 0 w 26"/>
                  <a:gd name="T13" fmla="*/ 2 h 22"/>
                  <a:gd name="T14" fmla="*/ 0 w 26"/>
                  <a:gd name="T15" fmla="*/ 2 h 22"/>
                  <a:gd name="T16" fmla="*/ 6 w 26"/>
                  <a:gd name="T17" fmla="*/ 5 h 22"/>
                  <a:gd name="T18" fmla="*/ 9 w 26"/>
                  <a:gd name="T19" fmla="*/ 10 h 22"/>
                  <a:gd name="T20" fmla="*/ 3 w 26"/>
                  <a:gd name="T21" fmla="*/ 17 h 22"/>
                  <a:gd name="T22" fmla="*/ 10 w 26"/>
                  <a:gd name="T23" fmla="*/ 17 h 22"/>
                  <a:gd name="T24" fmla="*/ 12 w 26"/>
                  <a:gd name="T25" fmla="*/ 14 h 22"/>
                  <a:gd name="T26" fmla="*/ 18 w 26"/>
                  <a:gd name="T27" fmla="*/ 22 h 22"/>
                  <a:gd name="T28" fmla="*/ 25 w 26"/>
                  <a:gd name="T29" fmla="*/ 22 h 22"/>
                  <a:gd name="T30" fmla="*/ 14 w 26"/>
                  <a:gd name="T31" fmla="*/ 7 h 22"/>
                  <a:gd name="T32" fmla="*/ 20 w 26"/>
                  <a:gd name="T3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2">
                    <a:moveTo>
                      <a:pt x="20" y="7"/>
                    </a:moveTo>
                    <a:cubicBezTo>
                      <a:pt x="26" y="0"/>
                      <a:pt x="26" y="0"/>
                      <a:pt x="26" y="0"/>
                    </a:cubicBezTo>
                    <a:cubicBezTo>
                      <a:pt x="19" y="0"/>
                      <a:pt x="19" y="0"/>
                      <a:pt x="19" y="0"/>
                    </a:cubicBezTo>
                    <a:cubicBezTo>
                      <a:pt x="14" y="7"/>
                      <a:pt x="14" y="7"/>
                      <a:pt x="14" y="7"/>
                    </a:cubicBezTo>
                    <a:cubicBezTo>
                      <a:pt x="9" y="0"/>
                      <a:pt x="9" y="0"/>
                      <a:pt x="9" y="0"/>
                    </a:cubicBezTo>
                    <a:cubicBezTo>
                      <a:pt x="0" y="0"/>
                      <a:pt x="0" y="0"/>
                      <a:pt x="0" y="0"/>
                    </a:cubicBezTo>
                    <a:cubicBezTo>
                      <a:pt x="0" y="2"/>
                      <a:pt x="0" y="2"/>
                      <a:pt x="0" y="2"/>
                    </a:cubicBezTo>
                    <a:cubicBezTo>
                      <a:pt x="0" y="2"/>
                      <a:pt x="0" y="2"/>
                      <a:pt x="0" y="2"/>
                    </a:cubicBezTo>
                    <a:cubicBezTo>
                      <a:pt x="3" y="2"/>
                      <a:pt x="4" y="3"/>
                      <a:pt x="6" y="5"/>
                    </a:cubicBezTo>
                    <a:cubicBezTo>
                      <a:pt x="9" y="10"/>
                      <a:pt x="9" y="10"/>
                      <a:pt x="9" y="10"/>
                    </a:cubicBezTo>
                    <a:cubicBezTo>
                      <a:pt x="3" y="17"/>
                      <a:pt x="3" y="17"/>
                      <a:pt x="3" y="17"/>
                    </a:cubicBezTo>
                    <a:cubicBezTo>
                      <a:pt x="10" y="17"/>
                      <a:pt x="10" y="17"/>
                      <a:pt x="10" y="17"/>
                    </a:cubicBezTo>
                    <a:cubicBezTo>
                      <a:pt x="12" y="14"/>
                      <a:pt x="12" y="14"/>
                      <a:pt x="12" y="14"/>
                    </a:cubicBezTo>
                    <a:cubicBezTo>
                      <a:pt x="18" y="22"/>
                      <a:pt x="18" y="22"/>
                      <a:pt x="18" y="22"/>
                    </a:cubicBezTo>
                    <a:cubicBezTo>
                      <a:pt x="25" y="22"/>
                      <a:pt x="25" y="22"/>
                      <a:pt x="25" y="22"/>
                    </a:cubicBezTo>
                    <a:cubicBezTo>
                      <a:pt x="14" y="7"/>
                      <a:pt x="14" y="7"/>
                      <a:pt x="14" y="7"/>
                    </a:cubicBezTo>
                    <a:cubicBezTo>
                      <a:pt x="20" y="7"/>
                      <a:pt x="20" y="7"/>
                      <a:pt x="20" y="7"/>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sp>
          <p:nvSpPr>
            <p:cNvPr id="16" name="Freeform 15"/>
            <p:cNvSpPr>
              <a:spLocks/>
            </p:cNvSpPr>
            <p:nvPr userDrawn="1"/>
          </p:nvSpPr>
          <p:spPr bwMode="auto">
            <a:xfrm>
              <a:off x="8926922" y="497314"/>
              <a:ext cx="44951" cy="29967"/>
            </a:xfrm>
            <a:custGeom>
              <a:avLst/>
              <a:gdLst>
                <a:gd name="T0" fmla="*/ 14 w 33"/>
                <a:gd name="T1" fmla="*/ 22 h 22"/>
                <a:gd name="T2" fmla="*/ 0 w 33"/>
                <a:gd name="T3" fmla="*/ 22 h 22"/>
                <a:gd name="T4" fmla="*/ 19 w 33"/>
                <a:gd name="T5" fmla="*/ 0 h 22"/>
                <a:gd name="T6" fmla="*/ 33 w 33"/>
                <a:gd name="T7" fmla="*/ 0 h 22"/>
                <a:gd name="T8" fmla="*/ 14 w 33"/>
                <a:gd name="T9" fmla="*/ 22 h 22"/>
              </a:gdLst>
              <a:ahLst/>
              <a:cxnLst>
                <a:cxn ang="0">
                  <a:pos x="T0" y="T1"/>
                </a:cxn>
                <a:cxn ang="0">
                  <a:pos x="T2" y="T3"/>
                </a:cxn>
                <a:cxn ang="0">
                  <a:pos x="T4" y="T5"/>
                </a:cxn>
                <a:cxn ang="0">
                  <a:pos x="T6" y="T7"/>
                </a:cxn>
                <a:cxn ang="0">
                  <a:pos x="T8" y="T9"/>
                </a:cxn>
              </a:cxnLst>
              <a:rect l="0" t="0" r="r" b="b"/>
              <a:pathLst>
                <a:path w="33" h="22">
                  <a:moveTo>
                    <a:pt x="14" y="22"/>
                  </a:moveTo>
                  <a:lnTo>
                    <a:pt x="0" y="22"/>
                  </a:lnTo>
                  <a:lnTo>
                    <a:pt x="19" y="0"/>
                  </a:lnTo>
                  <a:lnTo>
                    <a:pt x="33" y="0"/>
                  </a:lnTo>
                  <a:lnTo>
                    <a:pt x="14" y="22"/>
                  </a:lnTo>
                </a:path>
              </a:pathLst>
            </a:custGeom>
            <a:solidFill>
              <a:schemeClr val="accent2"/>
            </a:solidFill>
            <a:ln w="9525">
              <a:noFill/>
              <a:round/>
              <a:headEnd/>
              <a:tailEnd/>
            </a:ln>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02" y="210790"/>
            <a:ext cx="1745946" cy="17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62549"/>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5000"/>
      </a:lnSpc>
      <a:spcBef>
        <a:spcPts val="800"/>
      </a:spcBef>
      <a:spcAft>
        <a:spcPts val="600"/>
      </a:spcAft>
      <a:buClr>
        <a:schemeClr val="accent2"/>
      </a:buClr>
      <a:buFont typeface="Wingdings" pitchFamily="2" charset="2"/>
      <a:buChar char="§"/>
      <a:defRPr sz="1400" kern="1200">
        <a:solidFill>
          <a:schemeClr val="tx1"/>
        </a:solidFill>
        <a:latin typeface="+mn-lt"/>
        <a:ea typeface="+mn-ea"/>
        <a:cs typeface="+mn-cs"/>
      </a:defRPr>
    </a:lvl1pPr>
    <a:lvl2pPr marL="339725" indent="-165100" algn="l" defTabSz="914400" rtl="0" eaLnBrk="1" latinLnBrk="0" hangingPunct="1">
      <a:lnSpc>
        <a:spcPct val="85000"/>
      </a:lnSpc>
      <a:spcBef>
        <a:spcPts val="0"/>
      </a:spcBef>
      <a:spcAft>
        <a:spcPts val="400"/>
      </a:spcAft>
      <a:buClr>
        <a:schemeClr val="tx1">
          <a:lumMod val="85000"/>
          <a:lumOff val="15000"/>
        </a:schemeClr>
      </a:buClr>
      <a:buFont typeface="HelveticaNeueLT Std" pitchFamily="34" charset="0"/>
      <a:buChar char="‐"/>
      <a:defRPr sz="1200" kern="1200">
        <a:solidFill>
          <a:schemeClr val="tx1"/>
        </a:solidFill>
        <a:latin typeface="+mn-lt"/>
        <a:ea typeface="+mn-ea"/>
        <a:cs typeface="+mn-cs"/>
      </a:defRPr>
    </a:lvl2pPr>
    <a:lvl3pPr marL="457200" indent="-117475" algn="l" defTabSz="914400" rtl="0" eaLnBrk="1" latinLnBrk="0" hangingPunct="1">
      <a:lnSpc>
        <a:spcPct val="85000"/>
      </a:lnSpc>
      <a:spcBef>
        <a:spcPts val="0"/>
      </a:spcBef>
      <a:spcAft>
        <a:spcPts val="400"/>
      </a:spcAft>
      <a:buClr>
        <a:schemeClr val="tx1">
          <a:lumMod val="85000"/>
          <a:lumOff val="15000"/>
        </a:schemeClr>
      </a:buClr>
      <a:buFont typeface="HelveticaNeueLT Std" pitchFamily="34" charset="0"/>
      <a:buChar char="‐"/>
      <a:defRPr sz="1200" kern="1200">
        <a:solidFill>
          <a:schemeClr val="tx1"/>
        </a:solidFill>
        <a:latin typeface="+mn-lt"/>
        <a:ea typeface="+mn-ea"/>
        <a:cs typeface="+mn-cs"/>
      </a:defRPr>
    </a:lvl3pPr>
    <a:lvl4pPr marL="574675" indent="-117475" algn="l" defTabSz="914400" rtl="0" eaLnBrk="1" latinLnBrk="0" hangingPunct="1">
      <a:lnSpc>
        <a:spcPct val="85000"/>
      </a:lnSpc>
      <a:spcBef>
        <a:spcPts val="0"/>
      </a:spcBef>
      <a:spcAft>
        <a:spcPts val="400"/>
      </a:spcAft>
      <a:buClr>
        <a:schemeClr val="tx1">
          <a:lumMod val="85000"/>
          <a:lumOff val="15000"/>
        </a:schemeClr>
      </a:buClr>
      <a:buFont typeface="HelveticaNeueLT Std" pitchFamily="34" charset="0"/>
      <a:buChar char="‐"/>
      <a:defRPr sz="1200" kern="1200">
        <a:solidFill>
          <a:schemeClr val="tx1"/>
        </a:solidFill>
        <a:latin typeface="+mn-lt"/>
        <a:ea typeface="+mn-ea"/>
        <a:cs typeface="+mn-cs"/>
      </a:defRPr>
    </a:lvl4pPr>
    <a:lvl5pPr marL="739775" indent="-165100" algn="l" defTabSz="914400" rtl="0" eaLnBrk="1" latinLnBrk="0" hangingPunct="1">
      <a:lnSpc>
        <a:spcPct val="85000"/>
      </a:lnSpc>
      <a:spcBef>
        <a:spcPts val="0"/>
      </a:spcBef>
      <a:spcAft>
        <a:spcPts val="400"/>
      </a:spcAft>
      <a:buClr>
        <a:schemeClr val="tx1">
          <a:lumMod val="85000"/>
          <a:lumOff val="15000"/>
        </a:schemeClr>
      </a:buClr>
      <a:buFont typeface="HelveticaNeueLT Std"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0928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615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11</a:t>
            </a:fld>
            <a:endParaRPr lang="en-GB" dirty="0"/>
          </a:p>
        </p:txBody>
      </p:sp>
    </p:spTree>
    <p:extLst>
      <p:ext uri="{BB962C8B-B14F-4D97-AF65-F5344CB8AC3E}">
        <p14:creationId xmlns:p14="http://schemas.microsoft.com/office/powerpoint/2010/main" val="197003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1462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331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62456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081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023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17</a:t>
            </a:fld>
            <a:endParaRPr lang="en-GB" dirty="0"/>
          </a:p>
        </p:txBody>
      </p:sp>
    </p:spTree>
    <p:extLst>
      <p:ext uri="{BB962C8B-B14F-4D97-AF65-F5344CB8AC3E}">
        <p14:creationId xmlns:p14="http://schemas.microsoft.com/office/powerpoint/2010/main" val="415422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18</a:t>
            </a:fld>
            <a:endParaRPr lang="en-GB" dirty="0"/>
          </a:p>
        </p:txBody>
      </p:sp>
    </p:spTree>
    <p:extLst>
      <p:ext uri="{BB962C8B-B14F-4D97-AF65-F5344CB8AC3E}">
        <p14:creationId xmlns:p14="http://schemas.microsoft.com/office/powerpoint/2010/main" val="84373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19</a:t>
            </a:fld>
            <a:endParaRPr lang="en-GB" dirty="0"/>
          </a:p>
        </p:txBody>
      </p:sp>
    </p:spTree>
    <p:extLst>
      <p:ext uri="{BB962C8B-B14F-4D97-AF65-F5344CB8AC3E}">
        <p14:creationId xmlns:p14="http://schemas.microsoft.com/office/powerpoint/2010/main" val="301446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2046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3681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3</a:t>
            </a:fld>
            <a:endParaRPr lang="en-GB" dirty="0"/>
          </a:p>
        </p:txBody>
      </p:sp>
    </p:spTree>
    <p:extLst>
      <p:ext uri="{BB962C8B-B14F-4D97-AF65-F5344CB8AC3E}">
        <p14:creationId xmlns:p14="http://schemas.microsoft.com/office/powerpoint/2010/main" val="98571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5106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5</a:t>
            </a:fld>
            <a:endParaRPr lang="en-GB" dirty="0"/>
          </a:p>
        </p:txBody>
      </p:sp>
    </p:spTree>
    <p:extLst>
      <p:ext uri="{BB962C8B-B14F-4D97-AF65-F5344CB8AC3E}">
        <p14:creationId xmlns:p14="http://schemas.microsoft.com/office/powerpoint/2010/main" val="374154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6</a:t>
            </a:fld>
            <a:endParaRPr lang="en-GB" dirty="0"/>
          </a:p>
        </p:txBody>
      </p:sp>
    </p:spTree>
    <p:extLst>
      <p:ext uri="{BB962C8B-B14F-4D97-AF65-F5344CB8AC3E}">
        <p14:creationId xmlns:p14="http://schemas.microsoft.com/office/powerpoint/2010/main" val="179433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9313"/>
            <a:ext cx="5689600" cy="32004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9979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8</a:t>
            </a:fld>
            <a:endParaRPr lang="en-GB" dirty="0"/>
          </a:p>
        </p:txBody>
      </p:sp>
    </p:spTree>
    <p:extLst>
      <p:ext uri="{BB962C8B-B14F-4D97-AF65-F5344CB8AC3E}">
        <p14:creationId xmlns:p14="http://schemas.microsoft.com/office/powerpoint/2010/main" val="20297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DE452BB-EBCA-4802-A59B-71F3D1987D0C}" type="slidenum">
              <a:rPr lang="en-GB" smtClean="0"/>
              <a:t>9</a:t>
            </a:fld>
            <a:endParaRPr lang="en-GB" dirty="0"/>
          </a:p>
        </p:txBody>
      </p:sp>
    </p:spTree>
    <p:extLst>
      <p:ext uri="{BB962C8B-B14F-4D97-AF65-F5344CB8AC3E}">
        <p14:creationId xmlns:p14="http://schemas.microsoft.com/office/powerpoint/2010/main" val="2148996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 name="Picture 102" descr="city.png"/>
          <p:cNvPicPr>
            <a:picLocks/>
          </p:cNvPicPr>
          <p:nvPr userDrawn="1"/>
        </p:nvPicPr>
        <p:blipFill rotWithShape="1">
          <a:blip r:embed="rId2" cstate="screen">
            <a:extLst>
              <a:ext uri="{28A0092B-C50C-407E-A947-70E740481C1C}">
                <a14:useLocalDpi xmlns:a14="http://schemas.microsoft.com/office/drawing/2010/main"/>
              </a:ext>
            </a:extLst>
          </a:blip>
          <a:srcRect t="-849"/>
          <a:stretch/>
        </p:blipFill>
        <p:spPr>
          <a:xfrm>
            <a:off x="-1141" y="-55310"/>
            <a:ext cx="9182571" cy="5253150"/>
          </a:xfrm>
          <a:prstGeom prst="rect">
            <a:avLst/>
          </a:prstGeom>
        </p:spPr>
      </p:pic>
      <p:sp>
        <p:nvSpPr>
          <p:cNvPr id="42" name="Rectangle 41"/>
          <p:cNvSpPr/>
          <p:nvPr userDrawn="1"/>
        </p:nvSpPr>
        <p:spPr>
          <a:xfrm rot="10800000">
            <a:off x="-12947" y="-11686"/>
            <a:ext cx="9194377" cy="2116667"/>
          </a:xfrm>
          <a:prstGeom prst="rect">
            <a:avLst/>
          </a:prstGeom>
          <a:gradFill flip="none" rotWithShape="1">
            <a:gsLst>
              <a:gs pos="0">
                <a:srgbClr val="000000">
                  <a:alpha val="41000"/>
                </a:srgbClr>
              </a:gs>
              <a:gs pos="100000">
                <a:srgbClr val="FFFFFF">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47" name="Group 46"/>
          <p:cNvGrpSpPr/>
          <p:nvPr userDrawn="1"/>
        </p:nvGrpSpPr>
        <p:grpSpPr>
          <a:xfrm>
            <a:off x="-537419" y="-1223434"/>
            <a:ext cx="9681419" cy="969823"/>
            <a:chOff x="0" y="0"/>
            <a:chExt cx="9144000" cy="915988"/>
          </a:xfrm>
          <a:effectLst/>
        </p:grpSpPr>
        <p:sp>
          <p:nvSpPr>
            <p:cNvPr id="49" name="AutoShape 42"/>
            <p:cNvSpPr>
              <a:spLocks noChangeAspect="1" noChangeArrowheads="1" noTextEdit="1"/>
            </p:cNvSpPr>
            <p:nvPr userDrawn="1"/>
          </p:nvSpPr>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0" name="Rectangle 46"/>
            <p:cNvSpPr>
              <a:spLocks noChangeArrowheads="1"/>
            </p:cNvSpPr>
            <p:nvPr userDrawn="1"/>
          </p:nvSpPr>
          <p:spPr bwMode="auto">
            <a:xfrm>
              <a:off x="0" y="760413"/>
              <a:ext cx="76628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 name="Rectangle 1"/>
          <p:cNvSpPr/>
          <p:nvPr userDrawn="1"/>
        </p:nvSpPr>
        <p:spPr>
          <a:xfrm>
            <a:off x="-3865" y="3081173"/>
            <a:ext cx="9185296" cy="2116667"/>
          </a:xfrm>
          <a:prstGeom prst="rect">
            <a:avLst/>
          </a:prstGeom>
          <a:gradFill flip="none" rotWithShape="1">
            <a:gsLst>
              <a:gs pos="0">
                <a:srgbClr val="000000">
                  <a:alpha val="38000"/>
                </a:srgbClr>
              </a:gs>
              <a:gs pos="100000">
                <a:srgbClr val="FFFFFF">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 name="Picture 3" descr="PPT-WORD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67" y="3977419"/>
            <a:ext cx="9185297" cy="823220"/>
          </a:xfrm>
          <a:prstGeom prst="rect">
            <a:avLst/>
          </a:prstGeom>
        </p:spPr>
      </p:pic>
      <p:grpSp>
        <p:nvGrpSpPr>
          <p:cNvPr id="105" name="Group 104"/>
          <p:cNvGrpSpPr/>
          <p:nvPr userDrawn="1"/>
        </p:nvGrpSpPr>
        <p:grpSpPr>
          <a:xfrm>
            <a:off x="7394877" y="280579"/>
            <a:ext cx="1465784" cy="419664"/>
            <a:chOff x="7743893" y="-1004361"/>
            <a:chExt cx="1215220" cy="347926"/>
          </a:xfrm>
          <a:solidFill>
            <a:srgbClr val="FFFFFF"/>
          </a:solidFill>
        </p:grpSpPr>
        <p:sp>
          <p:nvSpPr>
            <p:cNvPr id="106"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7"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8"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9" name="Freeform 10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0" name="Rectangle 10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1"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2"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3"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4"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5"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6"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7"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8"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9"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0"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1"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2"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3"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4"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5"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6"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7"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8"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129" name="Picture 128" descr="hds-w.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TextBox 40"/>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33568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extBox 6"/>
          <p:cNvSpPr txBox="1"/>
          <p:nvPr userDrawn="1"/>
        </p:nvSpPr>
        <p:spPr>
          <a:xfrm>
            <a:off x="152400" y="4772025"/>
            <a:ext cx="514350" cy="253916"/>
          </a:xfrm>
          <a:prstGeom prst="rect">
            <a:avLst/>
          </a:prstGeom>
          <a:noFill/>
        </p:spPr>
        <p:txBody>
          <a:bodyPr wrap="square" rtlCol="0">
            <a:spAutoFit/>
          </a:bodyPr>
          <a:lstStyle/>
          <a:p>
            <a:pPr algn="l"/>
            <a:r>
              <a:rPr lang="en-US" sz="1050" b="1" i="0" dirty="0" smtClean="0">
                <a:solidFill>
                  <a:srgbClr val="CC0000"/>
                </a:solidFill>
                <a:latin typeface="Helvetica"/>
                <a:cs typeface="Helvetica"/>
              </a:rPr>
              <a:t>&gt;</a:t>
            </a:r>
            <a:r>
              <a:rPr lang="en-US" sz="1050" b="1" i="0" dirty="0" smtClean="0">
                <a:latin typeface="Helvetica"/>
                <a:cs typeface="Helvetica"/>
              </a:rPr>
              <a:t> </a:t>
            </a:r>
            <a:fld id="{D365184C-A1D5-074A-82D5-B0B6BFCCF99F}" type="slidenum">
              <a:rPr lang="en-US" sz="1050" b="1" i="0" smtClean="0">
                <a:latin typeface="Helvetica"/>
                <a:cs typeface="Helvetica"/>
              </a:rPr>
              <a:pPr algn="l"/>
              <a:t>‹#›</a:t>
            </a:fld>
            <a:endParaRPr lang="en-US" sz="1050" b="1" i="0" dirty="0">
              <a:latin typeface="Helvetica"/>
              <a:cs typeface="Helvetica"/>
            </a:endParaRPr>
          </a:p>
        </p:txBody>
      </p:sp>
    </p:spTree>
    <p:extLst>
      <p:ext uri="{BB962C8B-B14F-4D97-AF65-F5344CB8AC3E}">
        <p14:creationId xmlns:p14="http://schemas.microsoft.com/office/powerpoint/2010/main" val="388651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extBox 6"/>
          <p:cNvSpPr txBox="1"/>
          <p:nvPr userDrawn="1"/>
        </p:nvSpPr>
        <p:spPr>
          <a:xfrm>
            <a:off x="152400" y="4772025"/>
            <a:ext cx="514350" cy="253916"/>
          </a:xfrm>
          <a:prstGeom prst="rect">
            <a:avLst/>
          </a:prstGeom>
          <a:noFill/>
        </p:spPr>
        <p:txBody>
          <a:bodyPr wrap="square" rtlCol="0">
            <a:spAutoFit/>
          </a:bodyPr>
          <a:lstStyle/>
          <a:p>
            <a:pPr algn="l"/>
            <a:r>
              <a:rPr lang="en-US" sz="1050" b="1" i="0" dirty="0" smtClean="0">
                <a:solidFill>
                  <a:srgbClr val="CC0000"/>
                </a:solidFill>
                <a:latin typeface="Helvetica"/>
                <a:cs typeface="Helvetica"/>
              </a:rPr>
              <a:t>&gt;</a:t>
            </a:r>
            <a:r>
              <a:rPr lang="en-US" sz="1050" b="1" i="0" dirty="0" smtClean="0">
                <a:latin typeface="Helvetica"/>
                <a:cs typeface="Helvetica"/>
              </a:rPr>
              <a:t> </a:t>
            </a:r>
            <a:fld id="{D365184C-A1D5-074A-82D5-B0B6BFCCF99F}" type="slidenum">
              <a:rPr lang="en-US" sz="1050" b="1" i="0" smtClean="0">
                <a:latin typeface="Helvetica"/>
                <a:cs typeface="Helvetica"/>
              </a:rPr>
              <a:pPr algn="l"/>
              <a:t>‹#›</a:t>
            </a:fld>
            <a:endParaRPr lang="en-US" sz="1050" b="1" i="0" dirty="0">
              <a:latin typeface="Helvetica"/>
              <a:cs typeface="Helvetica"/>
            </a:endParaRPr>
          </a:p>
        </p:txBody>
      </p:sp>
    </p:spTree>
    <p:extLst>
      <p:ext uri="{BB962C8B-B14F-4D97-AF65-F5344CB8AC3E}">
        <p14:creationId xmlns:p14="http://schemas.microsoft.com/office/powerpoint/2010/main" val="2515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extBox 6"/>
          <p:cNvSpPr txBox="1"/>
          <p:nvPr userDrawn="1"/>
        </p:nvSpPr>
        <p:spPr>
          <a:xfrm>
            <a:off x="152400" y="4772025"/>
            <a:ext cx="514350" cy="253916"/>
          </a:xfrm>
          <a:prstGeom prst="rect">
            <a:avLst/>
          </a:prstGeom>
          <a:noFill/>
        </p:spPr>
        <p:txBody>
          <a:bodyPr wrap="square" rtlCol="0">
            <a:spAutoFit/>
          </a:bodyPr>
          <a:lstStyle/>
          <a:p>
            <a:pPr algn="l"/>
            <a:r>
              <a:rPr lang="en-US" sz="1050" b="1" i="0" dirty="0" smtClean="0">
                <a:solidFill>
                  <a:srgbClr val="CC0000"/>
                </a:solidFill>
                <a:latin typeface="Helvetica"/>
                <a:cs typeface="Helvetica"/>
              </a:rPr>
              <a:t>&gt;</a:t>
            </a:r>
            <a:r>
              <a:rPr lang="en-US" sz="1050" b="1" i="0" dirty="0" smtClean="0">
                <a:latin typeface="Helvetica"/>
                <a:cs typeface="Helvetica"/>
              </a:rPr>
              <a:t> </a:t>
            </a:r>
            <a:fld id="{D365184C-A1D5-074A-82D5-B0B6BFCCF99F}" type="slidenum">
              <a:rPr lang="en-US" sz="1050" b="1" i="0" smtClean="0">
                <a:latin typeface="Helvetica"/>
                <a:cs typeface="Helvetica"/>
              </a:rPr>
              <a:pPr algn="l"/>
              <a:t>‹#›</a:t>
            </a:fld>
            <a:endParaRPr lang="en-US" sz="1050" b="1" i="0" dirty="0">
              <a:latin typeface="Helvetica"/>
              <a:cs typeface="Helvetica"/>
            </a:endParaRPr>
          </a:p>
        </p:txBody>
      </p:sp>
    </p:spTree>
    <p:extLst>
      <p:ext uri="{BB962C8B-B14F-4D97-AF65-F5344CB8AC3E}">
        <p14:creationId xmlns:p14="http://schemas.microsoft.com/office/powerpoint/2010/main" val="25697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9">
    <p:spTree>
      <p:nvGrpSpPr>
        <p:cNvPr id="1" name=""/>
        <p:cNvGrpSpPr/>
        <p:nvPr/>
      </p:nvGrpSpPr>
      <p:grpSpPr>
        <a:xfrm>
          <a:off x="0" y="0"/>
          <a:ext cx="0" cy="0"/>
          <a:chOff x="0" y="0"/>
          <a:chExt cx="0" cy="0"/>
        </a:xfrm>
      </p:grpSpPr>
      <p:pic>
        <p:nvPicPr>
          <p:cNvPr id="36" name="Picture 35" descr="104501057.jpg"/>
          <p:cNvPicPr>
            <a:picLocks/>
          </p:cNvPicPr>
          <p:nvPr userDrawn="1"/>
        </p:nvPicPr>
        <p:blipFill rotWithShape="1">
          <a:blip r:embed="rId2" cstate="screen">
            <a:extLst>
              <a:ext uri="{28A0092B-C50C-407E-A947-70E740481C1C}">
                <a14:useLocalDpi xmlns:a14="http://schemas.microsoft.com/office/drawing/2010/main"/>
              </a:ext>
            </a:extLst>
          </a:blip>
          <a:srcRect t="22225" b="3007"/>
          <a:stretch/>
        </p:blipFill>
        <p:spPr>
          <a:xfrm>
            <a:off x="-1" y="-3442"/>
            <a:ext cx="9169402" cy="5165231"/>
          </a:xfrm>
          <a:prstGeom prst="rect">
            <a:avLst/>
          </a:prstGeom>
        </p:spPr>
      </p:pic>
      <p:sp>
        <p:nvSpPr>
          <p:cNvPr id="37" name="Rectangle 36"/>
          <p:cNvSpPr/>
          <p:nvPr userDrawn="1"/>
        </p:nvSpPr>
        <p:spPr>
          <a:xfrm>
            <a:off x="-1" y="-1403"/>
            <a:ext cx="9169400" cy="2312803"/>
          </a:xfrm>
          <a:prstGeom prst="rect">
            <a:avLst/>
          </a:prstGeom>
          <a:gradFill>
            <a:gsLst>
              <a:gs pos="0">
                <a:srgbClr val="000000">
                  <a:alpha val="30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0" name="Rectangle 39"/>
          <p:cNvSpPr/>
          <p:nvPr userDrawn="1"/>
        </p:nvSpPr>
        <p:spPr>
          <a:xfrm rot="10800000">
            <a:off x="-1" y="2848986"/>
            <a:ext cx="9169400" cy="2312803"/>
          </a:xfrm>
          <a:prstGeom prst="rect">
            <a:avLst/>
          </a:prstGeom>
          <a:gradFill>
            <a:gsLst>
              <a:gs pos="0">
                <a:srgbClr val="000000">
                  <a:alpha val="30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grpSp>
        <p:nvGrpSpPr>
          <p:cNvPr id="105" name="Group 104"/>
          <p:cNvGrpSpPr/>
          <p:nvPr userDrawn="1"/>
        </p:nvGrpSpPr>
        <p:grpSpPr>
          <a:xfrm>
            <a:off x="7394877" y="280579"/>
            <a:ext cx="1465784" cy="419664"/>
            <a:chOff x="7743893" y="-1004361"/>
            <a:chExt cx="1215220" cy="347926"/>
          </a:xfrm>
          <a:solidFill>
            <a:srgbClr val="FFFFFF"/>
          </a:solidFill>
        </p:grpSpPr>
        <p:sp>
          <p:nvSpPr>
            <p:cNvPr id="106"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7"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8"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9" name="Freeform 10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0" name="Rectangle 10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1"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2"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3"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4"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5"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6"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7"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8"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9"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0"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1"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2"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3"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4"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5"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6"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7"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8"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129" name="Picture 128" descr="hds-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TextBox 40"/>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pic>
        <p:nvPicPr>
          <p:cNvPr id="44" name="Picture 43" descr="PPT-WORDS-FINAL.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3810000"/>
            <a:ext cx="9190512" cy="1101222"/>
          </a:xfrm>
          <a:prstGeom prst="rect">
            <a:avLst/>
          </a:prstGeom>
        </p:spPr>
      </p:pic>
    </p:spTree>
    <p:extLst>
      <p:ext uri="{BB962C8B-B14F-4D97-AF65-F5344CB8AC3E}">
        <p14:creationId xmlns:p14="http://schemas.microsoft.com/office/powerpoint/2010/main" val="319283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36" name="Picture 35"/>
          <p:cNvPicPr>
            <a:picLocks/>
          </p:cNvPicPr>
          <p:nvPr userDrawn="1"/>
        </p:nvPicPr>
        <p:blipFill rotWithShape="1">
          <a:blip r:embed="rId2" cstate="print"/>
          <a:srcRect t="1757" b="14109"/>
          <a:stretch/>
        </p:blipFill>
        <p:spPr>
          <a:xfrm>
            <a:off x="0" y="-6263"/>
            <a:ext cx="9181430" cy="5168051"/>
          </a:xfrm>
          <a:prstGeom prst="rect">
            <a:avLst/>
          </a:prstGeom>
        </p:spPr>
      </p:pic>
      <p:sp>
        <p:nvSpPr>
          <p:cNvPr id="37" name="Rectangle 36"/>
          <p:cNvSpPr/>
          <p:nvPr userDrawn="1"/>
        </p:nvSpPr>
        <p:spPr>
          <a:xfrm>
            <a:off x="-3868" y="-6263"/>
            <a:ext cx="9194379" cy="2312803"/>
          </a:xfrm>
          <a:prstGeom prst="rect">
            <a:avLst/>
          </a:prstGeom>
          <a:gradFill>
            <a:gsLst>
              <a:gs pos="0">
                <a:schemeClr val="bg1"/>
              </a:gs>
              <a:gs pos="60000">
                <a:schemeClr val="bg1">
                  <a:alpha val="2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0" name="Group 39"/>
          <p:cNvGrpSpPr/>
          <p:nvPr userDrawn="1"/>
        </p:nvGrpSpPr>
        <p:grpSpPr>
          <a:xfrm>
            <a:off x="7394877" y="280579"/>
            <a:ext cx="1465784" cy="419664"/>
            <a:chOff x="7743893" y="-1004361"/>
            <a:chExt cx="1215220" cy="347926"/>
          </a:xfrm>
          <a:solidFill>
            <a:schemeClr val="tx1"/>
          </a:solidFill>
        </p:grpSpPr>
        <p:sp>
          <p:nvSpPr>
            <p:cNvPr id="44"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6"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7"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9" name="Freeform 4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0" name="Rectangle 4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3"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4"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5"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6"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7"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8"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9"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0"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1"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2"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3"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4"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5"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6"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7"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8"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9"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0"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71" name="Picture 3"/>
          <p:cNvPicPr>
            <a:picLocks noChangeAspect="1" noChangeArrowheads="1"/>
          </p:cNvPicPr>
          <p:nvPr userDrawn="1"/>
        </p:nvPicPr>
        <p:blipFill>
          <a:blip r:embed="rId3" cstate="email">
            <a:duotone>
              <a:prstClr val="black"/>
              <a:srgbClr val="414141">
                <a:tint val="45000"/>
                <a:satMod val="400000"/>
              </a:srgbClr>
            </a:duotone>
            <a:extLst>
              <a:ext uri="{28A0092B-C50C-407E-A947-70E740481C1C}">
                <a14:useLocalDpi xmlns:a14="http://schemas.microsoft.com/office/drawing/2010/main"/>
              </a:ext>
            </a:extLst>
          </a:blip>
          <a:srcRect/>
          <a:stretch>
            <a:fillRect/>
          </a:stretch>
        </p:blipFill>
        <p:spPr bwMode="auto">
          <a:xfrm>
            <a:off x="282261" y="274473"/>
            <a:ext cx="2084450" cy="20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1" descr="PPT-WORDS-FINA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3810000"/>
            <a:ext cx="9190512" cy="1101222"/>
          </a:xfrm>
          <a:prstGeom prst="rect">
            <a:avLst/>
          </a:prstGeom>
        </p:spPr>
      </p:pic>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TextBox 40"/>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124015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4">
    <p:spTree>
      <p:nvGrpSpPr>
        <p:cNvPr id="1" name=""/>
        <p:cNvGrpSpPr/>
        <p:nvPr/>
      </p:nvGrpSpPr>
      <p:grpSpPr>
        <a:xfrm>
          <a:off x="0" y="0"/>
          <a:ext cx="0" cy="0"/>
          <a:chOff x="0" y="0"/>
          <a:chExt cx="0" cy="0"/>
        </a:xfrm>
      </p:grpSpPr>
      <p:pic>
        <p:nvPicPr>
          <p:cNvPr id="42" name="Picture Placeholder 34" descr="iStock_000007198789Large.png"/>
          <p:cNvPicPr>
            <a:picLocks noChangeAspect="1"/>
          </p:cNvPicPr>
          <p:nvPr userDrawn="1"/>
        </p:nvPicPr>
        <p:blipFill rotWithShape="1">
          <a:blip r:embed="rId2" cstate="email"/>
          <a:srcRect t="6286" b="18717"/>
          <a:stretch/>
        </p:blipFill>
        <p:spPr>
          <a:xfrm>
            <a:off x="1058" y="1"/>
            <a:ext cx="9189454" cy="5160534"/>
          </a:xfrm>
          <a:prstGeom prst="rect">
            <a:avLst/>
          </a:prstGeom>
        </p:spPr>
      </p:pic>
      <p:pic>
        <p:nvPicPr>
          <p:cNvPr id="51" name="Picture 50" descr="PPT-WORDS.pn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867" y="3977419"/>
            <a:ext cx="9185297" cy="823220"/>
          </a:xfrm>
          <a:prstGeom prst="rect">
            <a:avLst/>
          </a:prstGeom>
        </p:spPr>
      </p:pic>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grpSp>
        <p:nvGrpSpPr>
          <p:cNvPr id="105" name="Group 104"/>
          <p:cNvGrpSpPr/>
          <p:nvPr userDrawn="1"/>
        </p:nvGrpSpPr>
        <p:grpSpPr>
          <a:xfrm>
            <a:off x="7394877" y="280579"/>
            <a:ext cx="1465784" cy="419664"/>
            <a:chOff x="7743893" y="-1004361"/>
            <a:chExt cx="1215220" cy="347926"/>
          </a:xfrm>
          <a:solidFill>
            <a:srgbClr val="FFFFFF"/>
          </a:solidFill>
        </p:grpSpPr>
        <p:sp>
          <p:nvSpPr>
            <p:cNvPr id="106"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7"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8"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9" name="Freeform 10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0" name="Rectangle 10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1"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2"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3"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4"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5"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6"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7"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8"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9"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0"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1"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2"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3"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4"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5"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6"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7"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8"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129" name="Picture 128" descr="hds-w.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TextBox 40"/>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14586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4" name="Picture 43" descr="tokyo.png"/>
          <p:cNvPicPr>
            <a:picLocks noChangeAspect="1"/>
          </p:cNvPicPr>
          <p:nvPr userDrawn="1"/>
        </p:nvPicPr>
        <p:blipFill rotWithShape="1">
          <a:blip r:embed="rId2" cstate="screen">
            <a:extLst>
              <a:ext uri="{28A0092B-C50C-407E-A947-70E740481C1C}">
                <a14:useLocalDpi xmlns:a14="http://schemas.microsoft.com/office/drawing/2010/main"/>
              </a:ext>
            </a:extLst>
          </a:blip>
          <a:srcRect t="6518" b="18508"/>
          <a:stretch/>
        </p:blipFill>
        <p:spPr>
          <a:xfrm>
            <a:off x="-1" y="-1403"/>
            <a:ext cx="9190513" cy="5161837"/>
          </a:xfrm>
          <a:prstGeom prst="rect">
            <a:avLst/>
          </a:prstGeom>
        </p:spPr>
      </p:pic>
      <p:grpSp>
        <p:nvGrpSpPr>
          <p:cNvPr id="47" name="Group 46"/>
          <p:cNvGrpSpPr/>
          <p:nvPr userDrawn="1"/>
        </p:nvGrpSpPr>
        <p:grpSpPr>
          <a:xfrm>
            <a:off x="-537419" y="-1223434"/>
            <a:ext cx="9681419" cy="969823"/>
            <a:chOff x="0" y="0"/>
            <a:chExt cx="9144000" cy="915988"/>
          </a:xfrm>
          <a:effectLst/>
        </p:grpSpPr>
        <p:sp>
          <p:nvSpPr>
            <p:cNvPr id="49" name="AutoShape 42"/>
            <p:cNvSpPr>
              <a:spLocks noChangeAspect="1" noChangeArrowheads="1" noTextEdit="1"/>
            </p:cNvSpPr>
            <p:nvPr userDrawn="1"/>
          </p:nvSpPr>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0" name="Rectangle 46"/>
            <p:cNvSpPr>
              <a:spLocks noChangeArrowheads="1"/>
            </p:cNvSpPr>
            <p:nvPr userDrawn="1"/>
          </p:nvSpPr>
          <p:spPr bwMode="auto">
            <a:xfrm>
              <a:off x="0" y="760413"/>
              <a:ext cx="76628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grpSp>
        <p:nvGrpSpPr>
          <p:cNvPr id="105" name="Group 104"/>
          <p:cNvGrpSpPr/>
          <p:nvPr userDrawn="1"/>
        </p:nvGrpSpPr>
        <p:grpSpPr>
          <a:xfrm>
            <a:off x="7394877" y="280579"/>
            <a:ext cx="1465784" cy="419664"/>
            <a:chOff x="7743893" y="-1004361"/>
            <a:chExt cx="1215220" cy="347926"/>
          </a:xfrm>
          <a:solidFill>
            <a:srgbClr val="FFFFFF"/>
          </a:solidFill>
        </p:grpSpPr>
        <p:sp>
          <p:nvSpPr>
            <p:cNvPr id="106"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7"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8"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9" name="Freeform 10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0" name="Rectangle 10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1"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2"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3"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4"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5"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6"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7"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8"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9"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0"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1"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2"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3"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4"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5"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6"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7"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8"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129" name="Picture 128" descr="hds-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TextBox 40"/>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pic>
        <p:nvPicPr>
          <p:cNvPr id="51" name="Picture 50" descr="PPT-WORDS-FINAL.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3810000"/>
            <a:ext cx="9190512" cy="1101222"/>
          </a:xfrm>
          <a:prstGeom prst="rect">
            <a:avLst/>
          </a:prstGeom>
        </p:spPr>
      </p:pic>
    </p:spTree>
    <p:extLst>
      <p:ext uri="{BB962C8B-B14F-4D97-AF65-F5344CB8AC3E}">
        <p14:creationId xmlns:p14="http://schemas.microsoft.com/office/powerpoint/2010/main" val="10762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7">
    <p:spTree>
      <p:nvGrpSpPr>
        <p:cNvPr id="1" name=""/>
        <p:cNvGrpSpPr/>
        <p:nvPr/>
      </p:nvGrpSpPr>
      <p:grpSpPr>
        <a:xfrm>
          <a:off x="0" y="0"/>
          <a:ext cx="0" cy="0"/>
          <a:chOff x="0" y="0"/>
          <a:chExt cx="0" cy="0"/>
        </a:xfrm>
      </p:grpSpPr>
      <p:pic>
        <p:nvPicPr>
          <p:cNvPr id="72" name="Picture 71"/>
          <p:cNvPicPr>
            <a:picLocks noChangeAspect="1"/>
          </p:cNvPicPr>
          <p:nvPr userDrawn="1"/>
        </p:nvPicPr>
        <p:blipFill rotWithShape="1">
          <a:blip r:embed="rId2" cstate="print"/>
          <a:srcRect l="1128" t="-18" r="3642" b="8267"/>
          <a:stretch/>
        </p:blipFill>
        <p:spPr>
          <a:xfrm>
            <a:off x="0" y="-6263"/>
            <a:ext cx="9190511" cy="5175165"/>
          </a:xfrm>
          <a:prstGeom prst="rect">
            <a:avLst/>
          </a:prstGeom>
        </p:spPr>
      </p:pic>
      <p:sp>
        <p:nvSpPr>
          <p:cNvPr id="75" name="Rectangle 74"/>
          <p:cNvSpPr/>
          <p:nvPr userDrawn="1"/>
        </p:nvSpPr>
        <p:spPr>
          <a:xfrm rot="10800000">
            <a:off x="4178" y="2847730"/>
            <a:ext cx="9169400" cy="2312803"/>
          </a:xfrm>
          <a:prstGeom prst="rect">
            <a:avLst/>
          </a:prstGeom>
          <a:gradFill>
            <a:gsLst>
              <a:gs pos="0">
                <a:srgbClr val="000000">
                  <a:alpha val="30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6" name="Rectangle 75"/>
          <p:cNvSpPr/>
          <p:nvPr userDrawn="1"/>
        </p:nvSpPr>
        <p:spPr>
          <a:xfrm>
            <a:off x="-4290" y="-6263"/>
            <a:ext cx="9194379" cy="2312803"/>
          </a:xfrm>
          <a:prstGeom prst="rect">
            <a:avLst/>
          </a:prstGeom>
          <a:gradFill>
            <a:gsLst>
              <a:gs pos="7000">
                <a:schemeClr val="bg1"/>
              </a:gs>
              <a:gs pos="73000">
                <a:schemeClr val="bg1">
                  <a:alpha val="4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77" name="Picture 76" descr="PPT-WORDS-FINAL.pn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22" y="3936999"/>
            <a:ext cx="9190512" cy="952501"/>
          </a:xfrm>
          <a:prstGeom prst="rect">
            <a:avLst/>
          </a:prstGeom>
        </p:spPr>
      </p:pic>
      <p:grpSp>
        <p:nvGrpSpPr>
          <p:cNvPr id="40" name="Group 39"/>
          <p:cNvGrpSpPr/>
          <p:nvPr userDrawn="1"/>
        </p:nvGrpSpPr>
        <p:grpSpPr>
          <a:xfrm>
            <a:off x="7394877" y="280579"/>
            <a:ext cx="1465784" cy="419664"/>
            <a:chOff x="7743893" y="-1004361"/>
            <a:chExt cx="1215220" cy="347926"/>
          </a:xfrm>
          <a:solidFill>
            <a:schemeClr val="tx1"/>
          </a:solidFill>
        </p:grpSpPr>
        <p:sp>
          <p:nvSpPr>
            <p:cNvPr id="44"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6"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7"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9" name="Freeform 4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0" name="Rectangle 4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3"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4"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5"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6"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7"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8"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9"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0"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1"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2"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3"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4"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5"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6"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7"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8"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9"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0"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71" name="Picture 3"/>
          <p:cNvPicPr>
            <a:picLocks noChangeAspect="1" noChangeArrowheads="1"/>
          </p:cNvPicPr>
          <p:nvPr userDrawn="1"/>
        </p:nvPicPr>
        <p:blipFill>
          <a:blip r:embed="rId4" cstate="email">
            <a:duotone>
              <a:prstClr val="black"/>
              <a:srgbClr val="414141">
                <a:tint val="45000"/>
                <a:satMod val="400000"/>
              </a:srgbClr>
            </a:duotone>
            <a:extLst>
              <a:ext uri="{28A0092B-C50C-407E-A947-70E740481C1C}">
                <a14:useLocalDpi xmlns:a14="http://schemas.microsoft.com/office/drawing/2010/main"/>
              </a:ext>
            </a:extLst>
          </a:blip>
          <a:srcRect/>
          <a:stretch>
            <a:fillRect/>
          </a:stretch>
        </p:blipFill>
        <p:spPr bwMode="auto">
          <a:xfrm>
            <a:off x="282261" y="274473"/>
            <a:ext cx="2084450" cy="20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TextBox 40"/>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277985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Slide 5">
    <p:spTree>
      <p:nvGrpSpPr>
        <p:cNvPr id="1" name=""/>
        <p:cNvGrpSpPr/>
        <p:nvPr/>
      </p:nvGrpSpPr>
      <p:grpSpPr>
        <a:xfrm>
          <a:off x="0" y="0"/>
          <a:ext cx="0" cy="0"/>
          <a:chOff x="0" y="0"/>
          <a:chExt cx="0" cy="0"/>
        </a:xfrm>
      </p:grpSpPr>
      <p:sp>
        <p:nvSpPr>
          <p:cNvPr id="38" name="Rectangle 37"/>
          <p:cNvSpPr/>
          <p:nvPr userDrawn="1"/>
        </p:nvSpPr>
        <p:spPr>
          <a:xfrm>
            <a:off x="-8467" y="-7718"/>
            <a:ext cx="9198979" cy="5166512"/>
          </a:xfrm>
          <a:prstGeom prst="rect">
            <a:avLst/>
          </a:prstGeom>
          <a:gradFill>
            <a:gsLst>
              <a:gs pos="0">
                <a:schemeClr val="accent2">
                  <a:lumMod val="50000"/>
                </a:schemeClr>
              </a:gs>
              <a:gs pos="32000">
                <a:schemeClr val="accent2"/>
              </a:gs>
              <a:gs pos="57000">
                <a:schemeClr val="accent2"/>
              </a:gs>
              <a:gs pos="100000">
                <a:schemeClr val="accent2">
                  <a:lumMod val="50000"/>
                </a:schemeClr>
              </a:gs>
            </a:gsLst>
          </a:gradFill>
          <a:ln>
            <a:solidFill>
              <a:schemeClr val="accent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latin typeface="+mj-lt"/>
            </a:endParaRPr>
          </a:p>
        </p:txBody>
      </p:sp>
      <p:sp>
        <p:nvSpPr>
          <p:cNvPr id="37" name="Rectangle 36"/>
          <p:cNvSpPr/>
          <p:nvPr userDrawn="1"/>
        </p:nvSpPr>
        <p:spPr>
          <a:xfrm>
            <a:off x="-16936" y="1019128"/>
            <a:ext cx="9207448"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grpSp>
        <p:nvGrpSpPr>
          <p:cNvPr id="40" name="Group 39"/>
          <p:cNvGrpSpPr/>
          <p:nvPr userDrawn="1"/>
        </p:nvGrpSpPr>
        <p:grpSpPr>
          <a:xfrm>
            <a:off x="7394877" y="280579"/>
            <a:ext cx="1465784" cy="419664"/>
            <a:chOff x="7743893" y="-1004361"/>
            <a:chExt cx="1215220" cy="347926"/>
          </a:xfrm>
          <a:solidFill>
            <a:srgbClr val="FFFFFF"/>
          </a:solidFill>
        </p:grpSpPr>
        <p:sp>
          <p:nvSpPr>
            <p:cNvPr id="43"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4"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9"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0" name="Freeform 69"/>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2" name="Rectangle 71"/>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3"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4"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5"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6"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7"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8"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9"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0"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1"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2"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3"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4"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5"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6"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7"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8"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9"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0"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91" name="Picture 90" descr="hds-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42" name="TextBox 41"/>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7" name="Title 1"/>
          <p:cNvSpPr>
            <a:spLocks noGrp="1"/>
          </p:cNvSpPr>
          <p:nvPr>
            <p:ph type="ctrTitle" hasCustomPrompt="1"/>
          </p:nvPr>
        </p:nvSpPr>
        <p:spPr>
          <a:xfrm>
            <a:off x="2548467" y="1019128"/>
            <a:ext cx="6131767" cy="2230662"/>
          </a:xfrm>
          <a:prstGeom prst="rect">
            <a:avLst/>
          </a:prstGeom>
          <a:effectLst/>
        </p:spPr>
        <p:txBody>
          <a:bodyPr anchor="ctr" anchorCtr="0">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8" name="Rectangle 47"/>
          <p:cNvSpPr/>
          <p:nvPr userDrawn="1"/>
        </p:nvSpPr>
        <p:spPr>
          <a:xfrm rot="10800000">
            <a:off x="-16936" y="3249790"/>
            <a:ext cx="9207447" cy="48013"/>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39" name="Picture 38" descr="IWI-RGB-150.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35" name="TextBox 34"/>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pic>
        <p:nvPicPr>
          <p:cNvPr id="45" name="Picture 44" descr="PPT-WORDS-FINA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3936999"/>
            <a:ext cx="9190512" cy="952501"/>
          </a:xfrm>
          <a:prstGeom prst="rect">
            <a:avLst/>
          </a:prstGeom>
        </p:spPr>
      </p:pic>
    </p:spTree>
    <p:extLst>
      <p:ext uri="{BB962C8B-B14F-4D97-AF65-F5344CB8AC3E}">
        <p14:creationId xmlns:p14="http://schemas.microsoft.com/office/powerpoint/2010/main" val="10341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Title Slide">
    <p:spTree>
      <p:nvGrpSpPr>
        <p:cNvPr id="1" name=""/>
        <p:cNvGrpSpPr/>
        <p:nvPr/>
      </p:nvGrpSpPr>
      <p:grpSpPr>
        <a:xfrm>
          <a:off x="0" y="0"/>
          <a:ext cx="0" cy="0"/>
          <a:chOff x="0" y="0"/>
          <a:chExt cx="0" cy="0"/>
        </a:xfrm>
      </p:grpSpPr>
      <p:pic>
        <p:nvPicPr>
          <p:cNvPr id="103" name="Picture 102" descr="city.png"/>
          <p:cNvPicPr>
            <a:picLocks/>
          </p:cNvPicPr>
          <p:nvPr userDrawn="1"/>
        </p:nvPicPr>
        <p:blipFill rotWithShape="1">
          <a:blip r:embed="rId2" cstate="screen">
            <a:extLst>
              <a:ext uri="{28A0092B-C50C-407E-A947-70E740481C1C}">
                <a14:useLocalDpi xmlns:a14="http://schemas.microsoft.com/office/drawing/2010/main"/>
              </a:ext>
            </a:extLst>
          </a:blip>
          <a:srcRect t="-849"/>
          <a:stretch/>
        </p:blipFill>
        <p:spPr>
          <a:xfrm>
            <a:off x="-1141" y="-55310"/>
            <a:ext cx="9182571" cy="5253150"/>
          </a:xfrm>
          <a:prstGeom prst="rect">
            <a:avLst/>
          </a:prstGeom>
        </p:spPr>
      </p:pic>
      <p:sp>
        <p:nvSpPr>
          <p:cNvPr id="42" name="Rectangle 41"/>
          <p:cNvSpPr/>
          <p:nvPr userDrawn="1"/>
        </p:nvSpPr>
        <p:spPr>
          <a:xfrm rot="10800000">
            <a:off x="-12947" y="-11686"/>
            <a:ext cx="9194377" cy="2116667"/>
          </a:xfrm>
          <a:prstGeom prst="rect">
            <a:avLst/>
          </a:prstGeom>
          <a:gradFill flip="none" rotWithShape="1">
            <a:gsLst>
              <a:gs pos="0">
                <a:srgbClr val="000000">
                  <a:alpha val="41000"/>
                </a:srgbClr>
              </a:gs>
              <a:gs pos="100000">
                <a:srgbClr val="FFFFFF">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47" name="Group 46"/>
          <p:cNvGrpSpPr/>
          <p:nvPr userDrawn="1"/>
        </p:nvGrpSpPr>
        <p:grpSpPr>
          <a:xfrm>
            <a:off x="-537419" y="-1223434"/>
            <a:ext cx="9681419" cy="969823"/>
            <a:chOff x="0" y="0"/>
            <a:chExt cx="9144000" cy="915988"/>
          </a:xfrm>
          <a:effectLst/>
        </p:grpSpPr>
        <p:sp>
          <p:nvSpPr>
            <p:cNvPr id="49" name="AutoShape 42"/>
            <p:cNvSpPr>
              <a:spLocks noChangeAspect="1" noChangeArrowheads="1" noTextEdit="1"/>
            </p:cNvSpPr>
            <p:nvPr userDrawn="1"/>
          </p:nvSpPr>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0" name="Rectangle 46"/>
            <p:cNvSpPr>
              <a:spLocks noChangeArrowheads="1"/>
            </p:cNvSpPr>
            <p:nvPr userDrawn="1"/>
          </p:nvSpPr>
          <p:spPr bwMode="auto">
            <a:xfrm>
              <a:off x="0" y="760413"/>
              <a:ext cx="76628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 name="Rectangle 1"/>
          <p:cNvSpPr/>
          <p:nvPr userDrawn="1"/>
        </p:nvSpPr>
        <p:spPr>
          <a:xfrm>
            <a:off x="-3865" y="3081173"/>
            <a:ext cx="9185296" cy="2116667"/>
          </a:xfrm>
          <a:prstGeom prst="rect">
            <a:avLst/>
          </a:prstGeom>
          <a:gradFill flip="none" rotWithShape="1">
            <a:gsLst>
              <a:gs pos="0">
                <a:srgbClr val="000000">
                  <a:alpha val="38000"/>
                </a:srgbClr>
              </a:gs>
              <a:gs pos="100000">
                <a:srgbClr val="FFFFFF">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2" name="Rectangle 51"/>
          <p:cNvSpPr/>
          <p:nvPr userDrawn="1"/>
        </p:nvSpPr>
        <p:spPr>
          <a:xfrm>
            <a:off x="0" y="1019128"/>
            <a:ext cx="9190512"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 name="Picture 3" descr="PPT-WORD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67" y="3977419"/>
            <a:ext cx="9185297" cy="823220"/>
          </a:xfrm>
          <a:prstGeom prst="rect">
            <a:avLst/>
          </a:prstGeom>
        </p:spPr>
      </p:pic>
      <p:grpSp>
        <p:nvGrpSpPr>
          <p:cNvPr id="105" name="Group 104"/>
          <p:cNvGrpSpPr/>
          <p:nvPr userDrawn="1"/>
        </p:nvGrpSpPr>
        <p:grpSpPr>
          <a:xfrm>
            <a:off x="7394877" y="280579"/>
            <a:ext cx="1465784" cy="419664"/>
            <a:chOff x="7743893" y="-1004361"/>
            <a:chExt cx="1215220" cy="347926"/>
          </a:xfrm>
          <a:solidFill>
            <a:srgbClr val="FFFFFF"/>
          </a:solidFill>
        </p:grpSpPr>
        <p:sp>
          <p:nvSpPr>
            <p:cNvPr id="106"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7"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8"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09" name="Freeform 10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0" name="Rectangle 10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1"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2"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3"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4"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5"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6"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7"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8"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19"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0"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1"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2"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3"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4"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5"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6"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7"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128"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129" name="Picture 128" descr="hds-w.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38" name="Subtitle 2"/>
          <p:cNvSpPr>
            <a:spLocks noGrp="1"/>
          </p:cNvSpPr>
          <p:nvPr>
            <p:ph type="subTitle" idx="1" hasCustomPrompt="1"/>
          </p:nvPr>
        </p:nvSpPr>
        <p:spPr>
          <a:xfrm>
            <a:off x="2548467" y="2520899"/>
            <a:ext cx="6131767" cy="646331"/>
          </a:xfrm>
          <a:prstGeom prst="rect">
            <a:avLst/>
          </a:prstGeom>
          <a:effectLst/>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Wingdings" charset="2"/>
              <a:buNone/>
              <a:tabLst/>
              <a:defRPr sz="1800" cap="none"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a:t>
            </a:r>
          </a:p>
          <a:p>
            <a:r>
              <a:rPr lang="en-US" dirty="0" smtClean="0"/>
              <a:t>Subtitle placeholder</a:t>
            </a:r>
          </a:p>
        </p:txBody>
      </p:sp>
      <p:sp>
        <p:nvSpPr>
          <p:cNvPr id="39" name="Title 1"/>
          <p:cNvSpPr>
            <a:spLocks noGrp="1"/>
          </p:cNvSpPr>
          <p:nvPr>
            <p:ph type="ctrTitle" hasCustomPrompt="1"/>
          </p:nvPr>
        </p:nvSpPr>
        <p:spPr>
          <a:xfrm>
            <a:off x="2548458" y="1052996"/>
            <a:ext cx="6131767" cy="1453141"/>
          </a:xfrm>
          <a:prstGeom prst="rect">
            <a:avLst/>
          </a:prstGeom>
          <a:effectLst/>
        </p:spPr>
        <p:txBody>
          <a:bodyPr anchor="b">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5" name="TextBox 4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8" name="Rectangle 47"/>
          <p:cNvSpPr/>
          <p:nvPr userDrawn="1"/>
        </p:nvSpPr>
        <p:spPr>
          <a:xfrm rot="10800000">
            <a:off x="-1" y="3249791"/>
            <a:ext cx="9190510" cy="48012"/>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43" name="Picture 42" descr="IWI-RGB-15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41" name="Rectangle 40"/>
          <p:cNvSpPr/>
          <p:nvPr userDrawn="1"/>
        </p:nvSpPr>
        <p:spPr>
          <a:xfrm>
            <a:off x="282261" y="2779838"/>
            <a:ext cx="2077976" cy="461665"/>
          </a:xfrm>
          <a:prstGeom prst="rect">
            <a:avLst/>
          </a:prstGeom>
        </p:spPr>
        <p:txBody>
          <a:bodyPr wrap="square">
            <a:spAutoFit/>
          </a:bodyPr>
          <a:lstStyle/>
          <a:p>
            <a:pPr algn="r">
              <a:lnSpc>
                <a:spcPct val="100000"/>
              </a:lnSpc>
            </a:pPr>
            <a:r>
              <a:rPr lang="en-US" sz="800" b="1" kern="1200" dirty="0" smtClean="0">
                <a:solidFill>
                  <a:schemeClr val="accent2"/>
                </a:solidFill>
                <a:latin typeface="+mn-lt"/>
                <a:ea typeface="+mn-ea"/>
                <a:cs typeface="+mn-cs"/>
              </a:rPr>
              <a:t>CONFIDENTIAL – For use by </a:t>
            </a:r>
            <a:br>
              <a:rPr lang="en-US" sz="800" b="1" kern="1200" dirty="0" smtClean="0">
                <a:solidFill>
                  <a:schemeClr val="accent2"/>
                </a:solidFill>
                <a:latin typeface="+mn-lt"/>
                <a:ea typeface="+mn-ea"/>
                <a:cs typeface="+mn-cs"/>
              </a:rPr>
            </a:br>
            <a:r>
              <a:rPr lang="en-US" sz="800" b="1" kern="1200" dirty="0" smtClean="0">
                <a:solidFill>
                  <a:schemeClr val="accent2"/>
                </a:solidFill>
                <a:latin typeface="+mn-lt"/>
                <a:ea typeface="+mn-ea"/>
                <a:cs typeface="+mn-cs"/>
              </a:rPr>
              <a:t>Hitachi Data Systems employees and </a:t>
            </a:r>
            <a:br>
              <a:rPr lang="en-US" sz="800" b="1" kern="1200" dirty="0" smtClean="0">
                <a:solidFill>
                  <a:schemeClr val="accent2"/>
                </a:solidFill>
                <a:latin typeface="+mn-lt"/>
                <a:ea typeface="+mn-ea"/>
                <a:cs typeface="+mn-cs"/>
              </a:rPr>
            </a:br>
            <a:r>
              <a:rPr lang="en-US" sz="800" b="1" kern="1200" dirty="0" smtClean="0">
                <a:solidFill>
                  <a:schemeClr val="accent2"/>
                </a:solidFill>
                <a:latin typeface="+mn-lt"/>
                <a:ea typeface="+mn-ea"/>
                <a:cs typeface="+mn-cs"/>
              </a:rPr>
              <a:t>other audiences under NDA only.</a:t>
            </a:r>
            <a:endParaRPr lang="en-US" sz="800" b="1" dirty="0">
              <a:solidFill>
                <a:schemeClr val="accent2"/>
              </a:solidFill>
            </a:endParaRPr>
          </a:p>
        </p:txBody>
      </p:sp>
      <p:sp>
        <p:nvSpPr>
          <p:cNvPr id="44" name="TextBox 43"/>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395811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38" name="Rectangle 37"/>
          <p:cNvSpPr/>
          <p:nvPr userDrawn="1"/>
        </p:nvSpPr>
        <p:spPr>
          <a:xfrm>
            <a:off x="-8467" y="-7718"/>
            <a:ext cx="9198979" cy="5166512"/>
          </a:xfrm>
          <a:prstGeom prst="rect">
            <a:avLst/>
          </a:prstGeom>
          <a:gradFill>
            <a:gsLst>
              <a:gs pos="0">
                <a:schemeClr val="tx2">
                  <a:lumMod val="75000"/>
                </a:schemeClr>
              </a:gs>
              <a:gs pos="80000">
                <a:schemeClr val="tx2"/>
              </a:gs>
              <a:gs pos="100000">
                <a:schemeClr val="tx2"/>
              </a:gs>
            </a:gsLst>
          </a:gradFill>
          <a:ln>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latin typeface="+mj-lt"/>
            </a:endParaRPr>
          </a:p>
        </p:txBody>
      </p:sp>
      <p:sp>
        <p:nvSpPr>
          <p:cNvPr id="41" name="Rectangle 40"/>
          <p:cNvSpPr/>
          <p:nvPr userDrawn="1"/>
        </p:nvSpPr>
        <p:spPr>
          <a:xfrm>
            <a:off x="-16936" y="1019128"/>
            <a:ext cx="9207448"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grpSp>
        <p:nvGrpSpPr>
          <p:cNvPr id="40" name="Group 39"/>
          <p:cNvGrpSpPr/>
          <p:nvPr userDrawn="1"/>
        </p:nvGrpSpPr>
        <p:grpSpPr>
          <a:xfrm>
            <a:off x="7394877" y="280579"/>
            <a:ext cx="1465784" cy="419664"/>
            <a:chOff x="7743893" y="-1004361"/>
            <a:chExt cx="1215220" cy="347926"/>
          </a:xfrm>
          <a:solidFill>
            <a:srgbClr val="FFFFFF"/>
          </a:solidFill>
        </p:grpSpPr>
        <p:sp>
          <p:nvSpPr>
            <p:cNvPr id="43"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4"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9"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0" name="Freeform 69"/>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2" name="Rectangle 71"/>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3"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4"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5"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6"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7"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8"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9"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0"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1"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2"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3"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4"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5"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6"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7"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8"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9"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0"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91" name="Picture 90" descr="hds-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42" name="TextBox 41"/>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58" name="Title 1"/>
          <p:cNvSpPr>
            <a:spLocks noGrp="1"/>
          </p:cNvSpPr>
          <p:nvPr>
            <p:ph type="ctrTitle" hasCustomPrompt="1"/>
          </p:nvPr>
        </p:nvSpPr>
        <p:spPr>
          <a:xfrm>
            <a:off x="2548467" y="1019128"/>
            <a:ext cx="6131767" cy="2230662"/>
          </a:xfrm>
          <a:prstGeom prst="rect">
            <a:avLst/>
          </a:prstGeom>
          <a:effectLst/>
        </p:spPr>
        <p:txBody>
          <a:bodyPr anchor="ctr" anchorCtr="0">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pic>
        <p:nvPicPr>
          <p:cNvPr id="37" name="Picture 36" descr="PPT-WORD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67" y="3977419"/>
            <a:ext cx="9185297" cy="823220"/>
          </a:xfrm>
          <a:prstGeom prst="rect">
            <a:avLst/>
          </a:prstGeom>
        </p:spPr>
      </p:pic>
      <p:sp>
        <p:nvSpPr>
          <p:cNvPr id="39" name="Rectangle 38"/>
          <p:cNvSpPr/>
          <p:nvPr userDrawn="1"/>
        </p:nvSpPr>
        <p:spPr>
          <a:xfrm rot="10800000">
            <a:off x="-16936" y="3249790"/>
            <a:ext cx="9207447" cy="48013"/>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35" name="Picture 34" descr="IWI-RGB-15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36" name="TextBox 35"/>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419213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8" name="Rectangle 37"/>
          <p:cNvSpPr/>
          <p:nvPr userDrawn="1"/>
        </p:nvSpPr>
        <p:spPr>
          <a:xfrm>
            <a:off x="-8467" y="-7718"/>
            <a:ext cx="9170755" cy="516651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smtClean="0">
              <a:latin typeface="+mj-lt"/>
            </a:endParaRPr>
          </a:p>
        </p:txBody>
      </p:sp>
      <p:sp>
        <p:nvSpPr>
          <p:cNvPr id="37" name="Rectangle 36"/>
          <p:cNvSpPr/>
          <p:nvPr userDrawn="1"/>
        </p:nvSpPr>
        <p:spPr>
          <a:xfrm>
            <a:off x="-16936" y="1019128"/>
            <a:ext cx="9207448" cy="2278675"/>
          </a:xfrm>
          <a:prstGeom prst="rect">
            <a:avLst/>
          </a:prstGeom>
          <a:gradFill flip="none" rotWithShape="1">
            <a:gsLst>
              <a:gs pos="0">
                <a:schemeClr val="bg1">
                  <a:alpha val="95000"/>
                </a:schemeClr>
              </a:gs>
              <a:gs pos="57000">
                <a:schemeClr val="bg1">
                  <a:alpha val="90000"/>
                </a:schemeClr>
              </a:gs>
              <a:gs pos="100000">
                <a:schemeClr val="bg1">
                  <a:alpha val="45000"/>
                </a:schemeClr>
              </a:gs>
            </a:gsLst>
            <a:lin ang="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grpSp>
        <p:nvGrpSpPr>
          <p:cNvPr id="40" name="Group 39"/>
          <p:cNvGrpSpPr/>
          <p:nvPr userDrawn="1"/>
        </p:nvGrpSpPr>
        <p:grpSpPr>
          <a:xfrm>
            <a:off x="7394877" y="280579"/>
            <a:ext cx="1465784" cy="419664"/>
            <a:chOff x="7743893" y="-1004361"/>
            <a:chExt cx="1215220" cy="347926"/>
          </a:xfrm>
          <a:solidFill>
            <a:srgbClr val="FFFFFF"/>
          </a:solidFill>
        </p:grpSpPr>
        <p:sp>
          <p:nvSpPr>
            <p:cNvPr id="43"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4"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69"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0" name="Freeform 69"/>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2" name="Rectangle 71"/>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3"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4"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5"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6"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7"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8"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79"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0"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1"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2"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3"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4"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5"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6"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7"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8"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9"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0"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pic>
        <p:nvPicPr>
          <p:cNvPr id="91" name="Picture 90" descr="hds-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61" y="274473"/>
            <a:ext cx="2077976" cy="208842"/>
          </a:xfrm>
          <a:prstGeom prst="rect">
            <a:avLst/>
          </a:prstGeom>
          <a:effectLst/>
        </p:spPr>
      </p:pic>
      <p:sp>
        <p:nvSpPr>
          <p:cNvPr id="42" name="TextBox 41"/>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rgbClr val="FFFFFF">
                    <a:alpha val="50000"/>
                  </a:srgbClr>
                </a:solidFill>
                <a:latin typeface="+mn-lt"/>
                <a:ea typeface="+mn-ea"/>
                <a:cs typeface="+mn-cs"/>
              </a:rPr>
              <a:t>© Hitachi Data Systems Corporation 2014. All rights reserved.</a:t>
            </a:r>
          </a:p>
        </p:txBody>
      </p:sp>
      <p:sp>
        <p:nvSpPr>
          <p:cNvPr id="47" name="Title 1"/>
          <p:cNvSpPr>
            <a:spLocks noGrp="1"/>
          </p:cNvSpPr>
          <p:nvPr>
            <p:ph type="ctrTitle" hasCustomPrompt="1"/>
          </p:nvPr>
        </p:nvSpPr>
        <p:spPr>
          <a:xfrm>
            <a:off x="2548467" y="1019128"/>
            <a:ext cx="6131767" cy="2230662"/>
          </a:xfrm>
          <a:prstGeom prst="rect">
            <a:avLst/>
          </a:prstGeom>
          <a:effectLst/>
        </p:spPr>
        <p:txBody>
          <a:bodyPr anchor="ctr" anchorCtr="0">
            <a:noAutofit/>
          </a:bodyPr>
          <a:lstStyle>
            <a:lvl1pPr>
              <a:lnSpc>
                <a:spcPct val="100000"/>
              </a:lnSpc>
              <a:defRPr sz="4800" b="1" cap="none" baseline="0">
                <a:solidFill>
                  <a:schemeClr val="tx1"/>
                </a:solidFill>
                <a:latin typeface="+mn-lt"/>
              </a:defRPr>
            </a:lvl1pPr>
          </a:lstStyle>
          <a:p>
            <a:r>
              <a:rPr lang="en-US" dirty="0" smtClean="0"/>
              <a:t>Title placeholder</a:t>
            </a:r>
            <a:endParaRPr lang="en-US" dirty="0"/>
          </a:p>
        </p:txBody>
      </p:sp>
      <p:sp>
        <p:nvSpPr>
          <p:cNvPr id="48" name="Rectangle 47"/>
          <p:cNvSpPr/>
          <p:nvPr userDrawn="1"/>
        </p:nvSpPr>
        <p:spPr>
          <a:xfrm rot="10800000">
            <a:off x="-16936" y="3249790"/>
            <a:ext cx="9207447" cy="48013"/>
          </a:xfrm>
          <a:prstGeom prst="rect">
            <a:avLst/>
          </a:prstGeom>
          <a:gradFill>
            <a:gsLst>
              <a:gs pos="100000">
                <a:schemeClr val="accent2"/>
              </a:gs>
              <a:gs pos="0">
                <a:schemeClr val="accent2">
                  <a:shade val="94000"/>
                  <a:satMod val="135000"/>
                  <a:alpha val="0"/>
                </a:schemeClr>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pic>
        <p:nvPicPr>
          <p:cNvPr id="50" name="Picture 49" descr="PPT-WORD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67" y="3977419"/>
            <a:ext cx="9185297" cy="823220"/>
          </a:xfrm>
          <a:prstGeom prst="rect">
            <a:avLst/>
          </a:prstGeom>
        </p:spPr>
      </p:pic>
      <p:pic>
        <p:nvPicPr>
          <p:cNvPr id="39" name="Picture 38" descr="IWI-RGB-15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2261" y="1989705"/>
            <a:ext cx="2077976" cy="391547"/>
          </a:xfrm>
          <a:prstGeom prst="rect">
            <a:avLst/>
          </a:prstGeom>
        </p:spPr>
      </p:pic>
      <p:sp>
        <p:nvSpPr>
          <p:cNvPr id="35" name="TextBox 34"/>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bg1">
                    <a:alpha val="50000"/>
                  </a:schemeClr>
                </a:solidFill>
                <a:latin typeface="+mj-lt"/>
              </a:rPr>
              <a:pPr algn="l"/>
              <a:t>‹#›</a:t>
            </a:fld>
            <a:endParaRPr lang="en-US" sz="800" dirty="0">
              <a:solidFill>
                <a:schemeClr val="bg1">
                  <a:alpha val="50000"/>
                </a:schemeClr>
              </a:solidFill>
              <a:latin typeface="+mj-lt"/>
            </a:endParaRPr>
          </a:p>
        </p:txBody>
      </p:sp>
    </p:spTree>
    <p:extLst>
      <p:ext uri="{BB962C8B-B14F-4D97-AF65-F5344CB8AC3E}">
        <p14:creationId xmlns:p14="http://schemas.microsoft.com/office/powerpoint/2010/main" val="11847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53"/>
          <p:cNvSpPr>
            <a:spLocks noGrp="1"/>
          </p:cNvSpPr>
          <p:nvPr>
            <p:ph idx="1" hasCustomPrompt="1"/>
          </p:nvPr>
        </p:nvSpPr>
        <p:spPr>
          <a:xfrm>
            <a:off x="264160" y="967575"/>
            <a:ext cx="8584006" cy="1961306"/>
          </a:xfrm>
          <a:prstGeom prst="rect">
            <a:avLst/>
          </a:prstGeom>
        </p:spPr>
        <p:txBody>
          <a:bodyPr vert="horz" wrap="square" lIns="91440" tIns="45720" rIns="91440" bIns="45720" rtlCol="0">
            <a:sp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hasCustomPrompt="1"/>
          </p:nvPr>
        </p:nvSpPr>
        <p:spPr>
          <a:xfrm>
            <a:off x="264160" y="53113"/>
            <a:ext cx="7051040" cy="732441"/>
          </a:xfrm>
          <a:prstGeom prst="rect">
            <a:avLst/>
          </a:prstGeom>
        </p:spPr>
        <p:txBody>
          <a:bodyPr vert="horz" lIns="91440" tIns="0" rIns="91440" bIns="0" rtlCol="0" anchor="ctr">
            <a:normAutofit/>
          </a:bodyPr>
          <a:lstStyle/>
          <a:p>
            <a:pPr lvl="0"/>
            <a:r>
              <a:rPr lang="en-US" dirty="0" smtClean="0"/>
              <a:t>Click to add title</a:t>
            </a:r>
            <a:endParaRPr lang="en-US" dirty="0"/>
          </a:p>
        </p:txBody>
      </p:sp>
    </p:spTree>
    <p:extLst>
      <p:ext uri="{BB962C8B-B14F-4D97-AF65-F5344CB8AC3E}">
        <p14:creationId xmlns:p14="http://schemas.microsoft.com/office/powerpoint/2010/main" val="25267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 Title and Content">
    <p:spTree>
      <p:nvGrpSpPr>
        <p:cNvPr id="1" name=""/>
        <p:cNvGrpSpPr/>
        <p:nvPr/>
      </p:nvGrpSpPr>
      <p:grpSpPr>
        <a:xfrm>
          <a:off x="0" y="0"/>
          <a:ext cx="0" cy="0"/>
          <a:chOff x="0" y="0"/>
          <a:chExt cx="0" cy="0"/>
        </a:xfrm>
      </p:grpSpPr>
      <p:sp>
        <p:nvSpPr>
          <p:cNvPr id="5" name="Rectangle 4"/>
          <p:cNvSpPr/>
          <p:nvPr userDrawn="1"/>
        </p:nvSpPr>
        <p:spPr>
          <a:xfrm>
            <a:off x="264160" y="4912273"/>
            <a:ext cx="6500708" cy="215444"/>
          </a:xfrm>
          <a:prstGeom prst="rect">
            <a:avLst/>
          </a:prstGeom>
        </p:spPr>
        <p:txBody>
          <a:bodyPr wrap="square">
            <a:spAutoFit/>
          </a:bodyPr>
          <a:lstStyle/>
          <a:p>
            <a:pPr algn="l"/>
            <a:r>
              <a:rPr lang="en-US" sz="800" b="1" kern="1200" dirty="0" smtClean="0">
                <a:solidFill>
                  <a:schemeClr val="accent2"/>
                </a:solidFill>
                <a:latin typeface="+mn-lt"/>
                <a:ea typeface="+mn-ea"/>
                <a:cs typeface="+mn-cs"/>
              </a:rPr>
              <a:t>CONFIDENTIAL – For use by Hitachi Data Systems employees and other audiences under NDA only.</a:t>
            </a:r>
            <a:endParaRPr lang="en-US" sz="800" b="1" dirty="0">
              <a:solidFill>
                <a:schemeClr val="accent2"/>
              </a:solidFill>
            </a:endParaRPr>
          </a:p>
        </p:txBody>
      </p:sp>
      <p:sp>
        <p:nvSpPr>
          <p:cNvPr id="6" name="Text Placeholder 53"/>
          <p:cNvSpPr>
            <a:spLocks noGrp="1"/>
          </p:cNvSpPr>
          <p:nvPr>
            <p:ph idx="1" hasCustomPrompt="1"/>
          </p:nvPr>
        </p:nvSpPr>
        <p:spPr>
          <a:xfrm>
            <a:off x="264160" y="967575"/>
            <a:ext cx="8584006" cy="1961306"/>
          </a:xfrm>
          <a:prstGeom prst="rect">
            <a:avLst/>
          </a:prstGeom>
        </p:spPr>
        <p:txBody>
          <a:bodyPr vert="horz" wrap="square" lIns="91440" tIns="45720" rIns="91440" bIns="45720" rtlCol="0">
            <a:sp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hasCustomPrompt="1"/>
          </p:nvPr>
        </p:nvSpPr>
        <p:spPr>
          <a:xfrm>
            <a:off x="264160" y="53113"/>
            <a:ext cx="7051040" cy="732441"/>
          </a:xfrm>
          <a:prstGeom prst="rect">
            <a:avLst/>
          </a:prstGeom>
        </p:spPr>
        <p:txBody>
          <a:bodyPr vert="horz" lIns="91440" tIns="0" rIns="91440" bIns="0" rtlCol="0" anchor="ctr">
            <a:normAutofit/>
          </a:bodyPr>
          <a:lstStyle/>
          <a:p>
            <a:pPr lvl="0"/>
            <a:r>
              <a:rPr lang="en-US" dirty="0" smtClean="0"/>
              <a:t>Click to add title</a:t>
            </a:r>
            <a:endParaRPr lang="en-US" dirty="0"/>
          </a:p>
        </p:txBody>
      </p:sp>
    </p:spTree>
    <p:extLst>
      <p:ext uri="{BB962C8B-B14F-4D97-AF65-F5344CB8AC3E}">
        <p14:creationId xmlns:p14="http://schemas.microsoft.com/office/powerpoint/2010/main" val="8436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264160" y="53113"/>
            <a:ext cx="7051040" cy="732441"/>
          </a:xfrm>
          <a:prstGeom prst="rect">
            <a:avLst/>
          </a:prstGeom>
        </p:spPr>
        <p:txBody>
          <a:bodyPr vert="horz" lIns="91440" tIns="0" rIns="91440" bIns="0" rtlCol="0" anchor="ctr">
            <a:normAutofit/>
          </a:bodyPr>
          <a:lstStyle/>
          <a:p>
            <a:pPr lvl="0"/>
            <a:r>
              <a:rPr lang="en-US" dirty="0" smtClean="0"/>
              <a:t>Click to add title</a:t>
            </a:r>
            <a:endParaRPr lang="en-US" dirty="0"/>
          </a:p>
        </p:txBody>
      </p:sp>
    </p:spTree>
    <p:extLst>
      <p:ext uri="{BB962C8B-B14F-4D97-AF65-F5344CB8AC3E}">
        <p14:creationId xmlns:p14="http://schemas.microsoft.com/office/powerpoint/2010/main" val="5148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648200" y="967579"/>
            <a:ext cx="3898900" cy="430887"/>
          </a:xfrm>
          <a:prstGeom prst="rect">
            <a:avLst/>
          </a:prstGeom>
          <a:noFill/>
          <a:effectLst>
            <a:outerShdw blurRad="50800" dist="38100" dir="5400000" algn="t" rotWithShape="0">
              <a:prstClr val="black">
                <a:alpha val="40000"/>
              </a:prstClr>
            </a:outerShdw>
          </a:effectLst>
        </p:spPr>
        <p:txBody>
          <a:bodyPr/>
          <a:lstStyle/>
          <a:p>
            <a:endParaRPr lang="en-US" dirty="0"/>
          </a:p>
        </p:txBody>
      </p:sp>
      <p:sp>
        <p:nvSpPr>
          <p:cNvPr id="10" name="Text Placeholder 53"/>
          <p:cNvSpPr>
            <a:spLocks noGrp="1"/>
          </p:cNvSpPr>
          <p:nvPr>
            <p:ph idx="1" hasCustomPrompt="1"/>
          </p:nvPr>
        </p:nvSpPr>
        <p:spPr>
          <a:xfrm>
            <a:off x="264160" y="967575"/>
            <a:ext cx="4130040" cy="1961306"/>
          </a:xfrm>
          <a:prstGeom prst="rect">
            <a:avLst/>
          </a:prstGeom>
        </p:spPr>
        <p:txBody>
          <a:bodyPr vert="horz" wrap="square" lIns="91440" tIns="45720" rIns="91440" bIns="45720" rtlCol="0">
            <a:sp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hasCustomPrompt="1"/>
          </p:nvPr>
        </p:nvSpPr>
        <p:spPr>
          <a:xfrm>
            <a:off x="264160" y="53113"/>
            <a:ext cx="7051040" cy="732441"/>
          </a:xfrm>
          <a:prstGeom prst="rect">
            <a:avLst/>
          </a:prstGeom>
        </p:spPr>
        <p:txBody>
          <a:bodyPr vert="horz" lIns="91440" tIns="0" rIns="91440" bIns="0" rtlCol="0" anchor="ctr">
            <a:normAutofit/>
          </a:bodyPr>
          <a:lstStyle/>
          <a:p>
            <a:pPr lvl="0"/>
            <a:r>
              <a:rPr lang="en-US" dirty="0" smtClean="0"/>
              <a:t>Click to add title</a:t>
            </a:r>
            <a:endParaRPr lang="en-US" dirty="0"/>
          </a:p>
        </p:txBody>
      </p:sp>
    </p:spTree>
    <p:extLst>
      <p:ext uri="{BB962C8B-B14F-4D97-AF65-F5344CB8AC3E}">
        <p14:creationId xmlns:p14="http://schemas.microsoft.com/office/powerpoint/2010/main" val="138149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extBox 6"/>
          <p:cNvSpPr txBox="1"/>
          <p:nvPr userDrawn="1"/>
        </p:nvSpPr>
        <p:spPr>
          <a:xfrm>
            <a:off x="152400" y="4772025"/>
            <a:ext cx="514350" cy="253916"/>
          </a:xfrm>
          <a:prstGeom prst="rect">
            <a:avLst/>
          </a:prstGeom>
          <a:noFill/>
        </p:spPr>
        <p:txBody>
          <a:bodyPr wrap="square" rtlCol="0">
            <a:spAutoFit/>
          </a:bodyPr>
          <a:lstStyle/>
          <a:p>
            <a:pPr algn="l"/>
            <a:r>
              <a:rPr lang="en-US" sz="1050" b="1" i="0" dirty="0" smtClean="0">
                <a:solidFill>
                  <a:srgbClr val="CC0000"/>
                </a:solidFill>
                <a:latin typeface="Helvetica"/>
                <a:cs typeface="Helvetica"/>
              </a:rPr>
              <a:t>&gt;</a:t>
            </a:r>
            <a:r>
              <a:rPr lang="en-US" sz="1050" b="1" i="0" dirty="0" smtClean="0">
                <a:latin typeface="Helvetica"/>
                <a:cs typeface="Helvetica"/>
              </a:rPr>
              <a:t> </a:t>
            </a:r>
            <a:fld id="{D365184C-A1D5-074A-82D5-B0B6BFCCF99F}" type="slidenum">
              <a:rPr lang="en-US" sz="1050" b="1" i="0" smtClean="0">
                <a:latin typeface="Helvetica"/>
                <a:cs typeface="Helvetica"/>
              </a:rPr>
              <a:pPr algn="l"/>
              <a:t>‹#›</a:t>
            </a:fld>
            <a:endParaRPr lang="en-US" sz="1050" b="1" i="0" dirty="0">
              <a:latin typeface="Helvetica"/>
              <a:cs typeface="Helvetica"/>
            </a:endParaRPr>
          </a:p>
        </p:txBody>
      </p:sp>
    </p:spTree>
    <p:extLst>
      <p:ext uri="{BB962C8B-B14F-4D97-AF65-F5344CB8AC3E}">
        <p14:creationId xmlns:p14="http://schemas.microsoft.com/office/powerpoint/2010/main" val="131726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9145613" cy="515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 name="Rectangle 4"/>
          <p:cNvSpPr/>
          <p:nvPr userDrawn="1"/>
        </p:nvSpPr>
        <p:spPr>
          <a:xfrm>
            <a:off x="-1" y="4"/>
            <a:ext cx="9160095" cy="848792"/>
          </a:xfrm>
          <a:prstGeom prst="rect">
            <a:avLst/>
          </a:prstGeom>
          <a:gradFill flip="none" rotWithShape="1">
            <a:gsLst>
              <a:gs pos="73000">
                <a:schemeClr val="bg1">
                  <a:alpha val="12000"/>
                </a:schemeClr>
              </a:gs>
              <a:gs pos="0">
                <a:schemeClr val="bg2">
                  <a:lumMod val="20000"/>
                  <a:lumOff val="80000"/>
                </a:schemeClr>
              </a:gs>
            </a:gsLst>
            <a:lin ang="0" scaled="0"/>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80" name="AutoShape 42"/>
          <p:cNvSpPr>
            <a:spLocks noChangeAspect="1" noChangeArrowheads="1" noTextEdit="1"/>
          </p:cNvSpPr>
          <p:nvPr userDrawn="1"/>
        </p:nvSpPr>
        <p:spPr bwMode="auto">
          <a:xfrm>
            <a:off x="-2081054" y="-12701"/>
            <a:ext cx="1124114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 name="Text Placeholder 53"/>
          <p:cNvSpPr>
            <a:spLocks noGrp="1"/>
          </p:cNvSpPr>
          <p:nvPr userDrawn="1">
            <p:ph type="body" idx="1"/>
          </p:nvPr>
        </p:nvSpPr>
        <p:spPr>
          <a:xfrm>
            <a:off x="264160" y="967575"/>
            <a:ext cx="8584006" cy="1961306"/>
          </a:xfrm>
          <a:prstGeom prst="rect">
            <a:avLst/>
          </a:prstGeom>
        </p:spPr>
        <p:txBody>
          <a:bodyPr vert="horz" wrap="square"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Rectangle 32"/>
          <p:cNvSpPr/>
          <p:nvPr userDrawn="1"/>
        </p:nvSpPr>
        <p:spPr>
          <a:xfrm rot="10800000">
            <a:off x="-8468" y="821940"/>
            <a:ext cx="9144000" cy="48010"/>
          </a:xfrm>
          <a:prstGeom prst="rect">
            <a:avLst/>
          </a:prstGeom>
          <a:gradFill>
            <a:gsLst>
              <a:gs pos="100000">
                <a:schemeClr val="accent2"/>
              </a:gs>
              <a:gs pos="15000">
                <a:schemeClr val="accent2">
                  <a:alpha val="0"/>
                </a:schemeClr>
              </a:gs>
              <a:gs pos="66000">
                <a:schemeClr val="accent2"/>
              </a:gs>
            </a:gsLst>
            <a:lin ang="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latin typeface="+mj-lt"/>
            </a:endParaRPr>
          </a:p>
        </p:txBody>
      </p:sp>
      <p:sp>
        <p:nvSpPr>
          <p:cNvPr id="35" name="TextBox 34"/>
          <p:cNvSpPr txBox="1"/>
          <p:nvPr userDrawn="1"/>
        </p:nvSpPr>
        <p:spPr>
          <a:xfrm>
            <a:off x="6111200" y="4911221"/>
            <a:ext cx="2993127" cy="215444"/>
          </a:xfrm>
          <a:prstGeom prst="rect">
            <a:avLst/>
          </a:prstGeom>
          <a:noFill/>
        </p:spPr>
        <p:txBody>
          <a:bodyPr wrap="none" rtlCol="0">
            <a:spAutoFit/>
          </a:bodyPr>
          <a:lstStyle/>
          <a:p>
            <a:pPr algn="r"/>
            <a:r>
              <a:rPr lang="en-US" sz="800" kern="1200" dirty="0" smtClean="0">
                <a:solidFill>
                  <a:schemeClr val="bg2">
                    <a:lumMod val="75000"/>
                    <a:alpha val="50000"/>
                  </a:schemeClr>
                </a:solidFill>
                <a:latin typeface="+mn-lt"/>
                <a:ea typeface="+mn-ea"/>
                <a:cs typeface="+mn-cs"/>
              </a:rPr>
              <a:t>© Hitachi Data Systems Corporation 2014. All rights reserved.</a:t>
            </a:r>
          </a:p>
        </p:txBody>
      </p:sp>
      <p:sp>
        <p:nvSpPr>
          <p:cNvPr id="36" name="Rectangle 4"/>
          <p:cNvSpPr/>
          <p:nvPr userDrawn="1"/>
        </p:nvSpPr>
        <p:spPr>
          <a:xfrm>
            <a:off x="1611" y="4"/>
            <a:ext cx="9144001" cy="817701"/>
          </a:xfrm>
          <a:prstGeom prst="rect">
            <a:avLst/>
          </a:prstGeom>
          <a:blipFill dpi="0" rotWithShape="1">
            <a:blip r:embed="rId20" cstate="email">
              <a:alphaModFix amt="40000"/>
            </a:blip>
            <a:srcRect/>
            <a:tile tx="0" ty="0" sx="20000" sy="2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6" name="Title Placeholder 1"/>
          <p:cNvSpPr>
            <a:spLocks noGrp="1"/>
          </p:cNvSpPr>
          <p:nvPr>
            <p:ph type="title"/>
          </p:nvPr>
        </p:nvSpPr>
        <p:spPr>
          <a:xfrm>
            <a:off x="264160" y="53113"/>
            <a:ext cx="7051040" cy="732441"/>
          </a:xfrm>
          <a:prstGeom prst="rect">
            <a:avLst/>
          </a:prstGeom>
        </p:spPr>
        <p:txBody>
          <a:bodyPr vert="horz" lIns="91440" tIns="0" rIns="91440" bIns="0" rtlCol="0" anchor="ctr">
            <a:normAutofit/>
          </a:bodyPr>
          <a:lstStyle/>
          <a:p>
            <a:pPr lvl="0"/>
            <a:r>
              <a:rPr lang="en-US" dirty="0" smtClean="0"/>
              <a:t>Click to edit master title style</a:t>
            </a:r>
            <a:endParaRPr lang="en-US" dirty="0"/>
          </a:p>
        </p:txBody>
      </p:sp>
      <p:grpSp>
        <p:nvGrpSpPr>
          <p:cNvPr id="45" name="Group 44"/>
          <p:cNvGrpSpPr/>
          <p:nvPr userDrawn="1"/>
        </p:nvGrpSpPr>
        <p:grpSpPr>
          <a:xfrm>
            <a:off x="7687887" y="230319"/>
            <a:ext cx="1230037" cy="352168"/>
            <a:chOff x="7743893" y="-1004361"/>
            <a:chExt cx="1215220" cy="347926"/>
          </a:xfrm>
          <a:solidFill>
            <a:schemeClr val="tx1"/>
          </a:solidFill>
        </p:grpSpPr>
        <p:sp>
          <p:nvSpPr>
            <p:cNvPr id="46" name="Freeform 75"/>
            <p:cNvSpPr>
              <a:spLocks/>
            </p:cNvSpPr>
            <p:nvPr userDrawn="1"/>
          </p:nvSpPr>
          <p:spPr bwMode="auto">
            <a:xfrm>
              <a:off x="8895241" y="-809388"/>
              <a:ext cx="47062" cy="28574"/>
            </a:xfrm>
            <a:custGeom>
              <a:avLst/>
              <a:gdLst>
                <a:gd name="T0" fmla="*/ 13 w 28"/>
                <a:gd name="T1" fmla="*/ 17 h 17"/>
                <a:gd name="T2" fmla="*/ 0 w 28"/>
                <a:gd name="T3" fmla="*/ 17 h 17"/>
                <a:gd name="T4" fmla="*/ 15 w 28"/>
                <a:gd name="T5" fmla="*/ 0 h 17"/>
                <a:gd name="T6" fmla="*/ 28 w 28"/>
                <a:gd name="T7" fmla="*/ 0 h 17"/>
                <a:gd name="T8" fmla="*/ 13 w 28"/>
                <a:gd name="T9" fmla="*/ 17 h 17"/>
              </a:gdLst>
              <a:ahLst/>
              <a:cxnLst>
                <a:cxn ang="0">
                  <a:pos x="T0" y="T1"/>
                </a:cxn>
                <a:cxn ang="0">
                  <a:pos x="T2" y="T3"/>
                </a:cxn>
                <a:cxn ang="0">
                  <a:pos x="T4" y="T5"/>
                </a:cxn>
                <a:cxn ang="0">
                  <a:pos x="T6" y="T7"/>
                </a:cxn>
                <a:cxn ang="0">
                  <a:pos x="T8" y="T9"/>
                </a:cxn>
              </a:cxnLst>
              <a:rect l="0" t="0" r="r" b="b"/>
              <a:pathLst>
                <a:path w="28" h="17">
                  <a:moveTo>
                    <a:pt x="13" y="17"/>
                  </a:moveTo>
                  <a:lnTo>
                    <a:pt x="0" y="17"/>
                  </a:lnTo>
                  <a:lnTo>
                    <a:pt x="15" y="0"/>
                  </a:lnTo>
                  <a:lnTo>
                    <a:pt x="28" y="0"/>
                  </a:lnTo>
                  <a:lnTo>
                    <a:pt x="13" y="1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7" name="Freeform 50"/>
            <p:cNvSpPr>
              <a:spLocks/>
            </p:cNvSpPr>
            <p:nvPr userDrawn="1"/>
          </p:nvSpPr>
          <p:spPr bwMode="auto">
            <a:xfrm>
              <a:off x="8636398"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8" name="Freeform 52"/>
            <p:cNvSpPr>
              <a:spLocks/>
            </p:cNvSpPr>
            <p:nvPr userDrawn="1"/>
          </p:nvSpPr>
          <p:spPr bwMode="auto">
            <a:xfrm>
              <a:off x="8090138" y="-1001000"/>
              <a:ext cx="176485" cy="164719"/>
            </a:xfrm>
            <a:custGeom>
              <a:avLst/>
              <a:gdLst>
                <a:gd name="T0" fmla="*/ 105 w 105"/>
                <a:gd name="T1" fmla="*/ 0 h 98"/>
                <a:gd name="T2" fmla="*/ 105 w 105"/>
                <a:gd name="T3" fmla="*/ 17 h 98"/>
                <a:gd name="T4" fmla="*/ 66 w 105"/>
                <a:gd name="T5" fmla="*/ 17 h 98"/>
                <a:gd name="T6" fmla="*/ 66 w 105"/>
                <a:gd name="T7" fmla="*/ 98 h 98"/>
                <a:gd name="T8" fmla="*/ 40 w 105"/>
                <a:gd name="T9" fmla="*/ 98 h 98"/>
                <a:gd name="T10" fmla="*/ 40 w 105"/>
                <a:gd name="T11" fmla="*/ 17 h 98"/>
                <a:gd name="T12" fmla="*/ 0 w 105"/>
                <a:gd name="T13" fmla="*/ 17 h 98"/>
                <a:gd name="T14" fmla="*/ 0 w 105"/>
                <a:gd name="T15" fmla="*/ 0 h 98"/>
                <a:gd name="T16" fmla="*/ 105 w 10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8">
                  <a:moveTo>
                    <a:pt x="105" y="0"/>
                  </a:moveTo>
                  <a:lnTo>
                    <a:pt x="105" y="17"/>
                  </a:lnTo>
                  <a:lnTo>
                    <a:pt x="66" y="17"/>
                  </a:lnTo>
                  <a:lnTo>
                    <a:pt x="66" y="98"/>
                  </a:lnTo>
                  <a:lnTo>
                    <a:pt x="40" y="98"/>
                  </a:lnTo>
                  <a:lnTo>
                    <a:pt x="40" y="17"/>
                  </a:lnTo>
                  <a:lnTo>
                    <a:pt x="0" y="17"/>
                  </a:lnTo>
                  <a:lnTo>
                    <a:pt x="0" y="0"/>
                  </a:lnTo>
                  <a:lnTo>
                    <a:pt x="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49" name="Freeform 48"/>
            <p:cNvSpPr>
              <a:spLocks noEditPoints="1"/>
            </p:cNvSpPr>
            <p:nvPr userDrawn="1"/>
          </p:nvSpPr>
          <p:spPr bwMode="auto">
            <a:xfrm>
              <a:off x="8229644" y="-1001000"/>
              <a:ext cx="206739" cy="164719"/>
            </a:xfrm>
            <a:custGeom>
              <a:avLst/>
              <a:gdLst>
                <a:gd name="T0" fmla="*/ 123 w 123"/>
                <a:gd name="T1" fmla="*/ 98 h 98"/>
                <a:gd name="T2" fmla="*/ 94 w 123"/>
                <a:gd name="T3" fmla="*/ 98 h 98"/>
                <a:gd name="T4" fmla="*/ 86 w 123"/>
                <a:gd name="T5" fmla="*/ 77 h 98"/>
                <a:gd name="T6" fmla="*/ 37 w 123"/>
                <a:gd name="T7" fmla="*/ 77 h 98"/>
                <a:gd name="T8" fmla="*/ 29 w 123"/>
                <a:gd name="T9" fmla="*/ 98 h 98"/>
                <a:gd name="T10" fmla="*/ 0 w 123"/>
                <a:gd name="T11" fmla="*/ 98 h 98"/>
                <a:gd name="T12" fmla="*/ 46 w 123"/>
                <a:gd name="T13" fmla="*/ 0 h 98"/>
                <a:gd name="T14" fmla="*/ 77 w 123"/>
                <a:gd name="T15" fmla="*/ 0 h 98"/>
                <a:gd name="T16" fmla="*/ 123 w 123"/>
                <a:gd name="T17" fmla="*/ 98 h 98"/>
                <a:gd name="T18" fmla="*/ 61 w 123"/>
                <a:gd name="T19" fmla="*/ 17 h 98"/>
                <a:gd name="T20" fmla="*/ 43 w 123"/>
                <a:gd name="T21" fmla="*/ 61 h 98"/>
                <a:gd name="T22" fmla="*/ 79 w 123"/>
                <a:gd name="T23" fmla="*/ 61 h 98"/>
                <a:gd name="T24" fmla="*/ 61 w 123"/>
                <a:gd name="T25"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98">
                  <a:moveTo>
                    <a:pt x="123" y="98"/>
                  </a:moveTo>
                  <a:lnTo>
                    <a:pt x="94" y="98"/>
                  </a:lnTo>
                  <a:lnTo>
                    <a:pt x="86" y="77"/>
                  </a:lnTo>
                  <a:lnTo>
                    <a:pt x="37" y="77"/>
                  </a:lnTo>
                  <a:lnTo>
                    <a:pt x="29" y="98"/>
                  </a:lnTo>
                  <a:lnTo>
                    <a:pt x="0" y="98"/>
                  </a:lnTo>
                  <a:lnTo>
                    <a:pt x="46" y="0"/>
                  </a:lnTo>
                  <a:lnTo>
                    <a:pt x="77" y="0"/>
                  </a:lnTo>
                  <a:lnTo>
                    <a:pt x="123" y="98"/>
                  </a:lnTo>
                  <a:moveTo>
                    <a:pt x="61" y="17"/>
                  </a:moveTo>
                  <a:lnTo>
                    <a:pt x="43" y="61"/>
                  </a:lnTo>
                  <a:lnTo>
                    <a:pt x="79" y="61"/>
                  </a:lnTo>
                  <a:lnTo>
                    <a:pt x="61"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0" name="Rectangle 49"/>
            <p:cNvSpPr>
              <a:spLocks noChangeArrowheads="1"/>
            </p:cNvSpPr>
            <p:nvPr userDrawn="1"/>
          </p:nvSpPr>
          <p:spPr bwMode="auto">
            <a:xfrm>
              <a:off x="884649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1" name="Freeform 57"/>
            <p:cNvSpPr>
              <a:spLocks/>
            </p:cNvSpPr>
            <p:nvPr userDrawn="1"/>
          </p:nvSpPr>
          <p:spPr bwMode="auto">
            <a:xfrm>
              <a:off x="7821209" y="-1001000"/>
              <a:ext cx="174803" cy="164719"/>
            </a:xfrm>
            <a:custGeom>
              <a:avLst/>
              <a:gdLst>
                <a:gd name="T0" fmla="*/ 26 w 104"/>
                <a:gd name="T1" fmla="*/ 0 h 98"/>
                <a:gd name="T2" fmla="*/ 26 w 104"/>
                <a:gd name="T3" fmla="*/ 39 h 98"/>
                <a:gd name="T4" fmla="*/ 79 w 104"/>
                <a:gd name="T5" fmla="*/ 39 h 98"/>
                <a:gd name="T6" fmla="*/ 79 w 104"/>
                <a:gd name="T7" fmla="*/ 0 h 98"/>
                <a:gd name="T8" fmla="*/ 104 w 104"/>
                <a:gd name="T9" fmla="*/ 0 h 98"/>
                <a:gd name="T10" fmla="*/ 104 w 104"/>
                <a:gd name="T11" fmla="*/ 98 h 98"/>
                <a:gd name="T12" fmla="*/ 79 w 104"/>
                <a:gd name="T13" fmla="*/ 98 h 98"/>
                <a:gd name="T14" fmla="*/ 79 w 104"/>
                <a:gd name="T15" fmla="*/ 55 h 98"/>
                <a:gd name="T16" fmla="*/ 26 w 104"/>
                <a:gd name="T17" fmla="*/ 55 h 98"/>
                <a:gd name="T18" fmla="*/ 26 w 104"/>
                <a:gd name="T19" fmla="*/ 98 h 98"/>
                <a:gd name="T20" fmla="*/ 0 w 104"/>
                <a:gd name="T21" fmla="*/ 98 h 98"/>
                <a:gd name="T22" fmla="*/ 0 w 104"/>
                <a:gd name="T23" fmla="*/ 0 h 98"/>
                <a:gd name="T24" fmla="*/ 26 w 10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8">
                  <a:moveTo>
                    <a:pt x="26" y="0"/>
                  </a:moveTo>
                  <a:lnTo>
                    <a:pt x="26" y="39"/>
                  </a:lnTo>
                  <a:lnTo>
                    <a:pt x="79" y="39"/>
                  </a:lnTo>
                  <a:lnTo>
                    <a:pt x="79" y="0"/>
                  </a:lnTo>
                  <a:lnTo>
                    <a:pt x="104" y="0"/>
                  </a:lnTo>
                  <a:lnTo>
                    <a:pt x="104" y="98"/>
                  </a:lnTo>
                  <a:lnTo>
                    <a:pt x="79" y="98"/>
                  </a:lnTo>
                  <a:lnTo>
                    <a:pt x="79" y="55"/>
                  </a:lnTo>
                  <a:lnTo>
                    <a:pt x="26" y="55"/>
                  </a:lnTo>
                  <a:lnTo>
                    <a:pt x="26" y="98"/>
                  </a:lnTo>
                  <a:lnTo>
                    <a:pt x="0" y="98"/>
                  </a:lnTo>
                  <a:lnTo>
                    <a:pt x="0"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2" name="Rectangle 58"/>
            <p:cNvSpPr>
              <a:spLocks noChangeArrowheads="1"/>
            </p:cNvSpPr>
            <p:nvPr userDrawn="1"/>
          </p:nvSpPr>
          <p:spPr bwMode="auto">
            <a:xfrm>
              <a:off x="8031309" y="-1001000"/>
              <a:ext cx="43701" cy="164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3" name="Freeform 59"/>
            <p:cNvSpPr>
              <a:spLocks/>
            </p:cNvSpPr>
            <p:nvPr userDrawn="1"/>
          </p:nvSpPr>
          <p:spPr bwMode="auto">
            <a:xfrm>
              <a:off x="8429660" y="-1004361"/>
              <a:ext cx="184888" cy="171442"/>
            </a:xfrm>
            <a:custGeom>
              <a:avLst/>
              <a:gdLst>
                <a:gd name="T0" fmla="*/ 31 w 1010"/>
                <a:gd name="T1" fmla="*/ 670 h 939"/>
                <a:gd name="T2" fmla="*/ 0 w 1010"/>
                <a:gd name="T3" fmla="*/ 479 h 939"/>
                <a:gd name="T4" fmla="*/ 61 w 1010"/>
                <a:gd name="T5" fmla="*/ 218 h 939"/>
                <a:gd name="T6" fmla="*/ 265 w 1010"/>
                <a:gd name="T7" fmla="*/ 48 h 939"/>
                <a:gd name="T8" fmla="*/ 527 w 1010"/>
                <a:gd name="T9" fmla="*/ 0 h 939"/>
                <a:gd name="T10" fmla="*/ 826 w 1010"/>
                <a:gd name="T11" fmla="*/ 63 h 939"/>
                <a:gd name="T12" fmla="*/ 995 w 1010"/>
                <a:gd name="T13" fmla="*/ 270 h 939"/>
                <a:gd name="T14" fmla="*/ 1004 w 1010"/>
                <a:gd name="T15" fmla="*/ 327 h 939"/>
                <a:gd name="T16" fmla="*/ 755 w 1010"/>
                <a:gd name="T17" fmla="*/ 327 h 939"/>
                <a:gd name="T18" fmla="*/ 742 w 1010"/>
                <a:gd name="T19" fmla="*/ 258 h 939"/>
                <a:gd name="T20" fmla="*/ 631 w 1010"/>
                <a:gd name="T21" fmla="*/ 155 h 939"/>
                <a:gd name="T22" fmla="*/ 527 w 1010"/>
                <a:gd name="T23" fmla="*/ 139 h 939"/>
                <a:gd name="T24" fmla="*/ 410 w 1010"/>
                <a:gd name="T25" fmla="*/ 159 h 939"/>
                <a:gd name="T26" fmla="*/ 280 w 1010"/>
                <a:gd name="T27" fmla="*/ 291 h 939"/>
                <a:gd name="T28" fmla="*/ 248 w 1010"/>
                <a:gd name="T29" fmla="*/ 479 h 939"/>
                <a:gd name="T30" fmla="*/ 270 w 1010"/>
                <a:gd name="T31" fmla="*/ 636 h 939"/>
                <a:gd name="T32" fmla="*/ 400 w 1010"/>
                <a:gd name="T33" fmla="*/ 777 h 939"/>
                <a:gd name="T34" fmla="*/ 527 w 1010"/>
                <a:gd name="T35" fmla="*/ 801 h 939"/>
                <a:gd name="T36" fmla="*/ 637 w 1010"/>
                <a:gd name="T37" fmla="*/ 784 h 939"/>
                <a:gd name="T38" fmla="*/ 741 w 1010"/>
                <a:gd name="T39" fmla="*/ 691 h 939"/>
                <a:gd name="T40" fmla="*/ 760 w 1010"/>
                <a:gd name="T41" fmla="*/ 595 h 939"/>
                <a:gd name="T42" fmla="*/ 1010 w 1010"/>
                <a:gd name="T43" fmla="*/ 595 h 939"/>
                <a:gd name="T44" fmla="*/ 998 w 1010"/>
                <a:gd name="T45" fmla="*/ 680 h 939"/>
                <a:gd name="T46" fmla="*/ 832 w 1010"/>
                <a:gd name="T47" fmla="*/ 877 h 939"/>
                <a:gd name="T48" fmla="*/ 527 w 1010"/>
                <a:gd name="T49" fmla="*/ 939 h 939"/>
                <a:gd name="T50" fmla="*/ 287 w 1010"/>
                <a:gd name="T51" fmla="*/ 902 h 939"/>
                <a:gd name="T52" fmla="*/ 31 w 1010"/>
                <a:gd name="T53" fmla="*/ 67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0" h="939">
                  <a:moveTo>
                    <a:pt x="31" y="670"/>
                  </a:moveTo>
                  <a:cubicBezTo>
                    <a:pt x="11" y="609"/>
                    <a:pt x="0" y="546"/>
                    <a:pt x="0" y="479"/>
                  </a:cubicBezTo>
                  <a:cubicBezTo>
                    <a:pt x="0" y="385"/>
                    <a:pt x="16" y="294"/>
                    <a:pt x="61" y="218"/>
                  </a:cubicBezTo>
                  <a:cubicBezTo>
                    <a:pt x="107" y="140"/>
                    <a:pt x="179" y="80"/>
                    <a:pt x="265" y="48"/>
                  </a:cubicBezTo>
                  <a:cubicBezTo>
                    <a:pt x="347" y="17"/>
                    <a:pt x="435" y="0"/>
                    <a:pt x="527" y="0"/>
                  </a:cubicBezTo>
                  <a:cubicBezTo>
                    <a:pt x="634" y="0"/>
                    <a:pt x="734" y="24"/>
                    <a:pt x="826" y="63"/>
                  </a:cubicBezTo>
                  <a:cubicBezTo>
                    <a:pt x="912" y="100"/>
                    <a:pt x="976" y="177"/>
                    <a:pt x="995" y="270"/>
                  </a:cubicBezTo>
                  <a:cubicBezTo>
                    <a:pt x="999" y="288"/>
                    <a:pt x="1002" y="308"/>
                    <a:pt x="1004" y="327"/>
                  </a:cubicBezTo>
                  <a:cubicBezTo>
                    <a:pt x="755" y="327"/>
                    <a:pt x="755" y="327"/>
                    <a:pt x="755" y="327"/>
                  </a:cubicBezTo>
                  <a:cubicBezTo>
                    <a:pt x="754" y="303"/>
                    <a:pt x="750" y="279"/>
                    <a:pt x="742" y="258"/>
                  </a:cubicBezTo>
                  <a:cubicBezTo>
                    <a:pt x="723" y="209"/>
                    <a:pt x="682" y="170"/>
                    <a:pt x="631" y="155"/>
                  </a:cubicBezTo>
                  <a:cubicBezTo>
                    <a:pt x="598" y="144"/>
                    <a:pt x="563" y="139"/>
                    <a:pt x="527" y="139"/>
                  </a:cubicBezTo>
                  <a:cubicBezTo>
                    <a:pt x="486" y="139"/>
                    <a:pt x="447" y="146"/>
                    <a:pt x="410" y="159"/>
                  </a:cubicBezTo>
                  <a:cubicBezTo>
                    <a:pt x="349" y="181"/>
                    <a:pt x="302" y="230"/>
                    <a:pt x="280" y="291"/>
                  </a:cubicBezTo>
                  <a:cubicBezTo>
                    <a:pt x="260" y="349"/>
                    <a:pt x="248" y="413"/>
                    <a:pt x="248" y="479"/>
                  </a:cubicBezTo>
                  <a:cubicBezTo>
                    <a:pt x="248" y="534"/>
                    <a:pt x="257" y="586"/>
                    <a:pt x="270" y="636"/>
                  </a:cubicBezTo>
                  <a:cubicBezTo>
                    <a:pt x="289" y="701"/>
                    <a:pt x="337" y="753"/>
                    <a:pt x="400" y="777"/>
                  </a:cubicBezTo>
                  <a:cubicBezTo>
                    <a:pt x="440" y="792"/>
                    <a:pt x="482" y="801"/>
                    <a:pt x="527" y="801"/>
                  </a:cubicBezTo>
                  <a:cubicBezTo>
                    <a:pt x="566" y="801"/>
                    <a:pt x="602" y="795"/>
                    <a:pt x="637" y="784"/>
                  </a:cubicBezTo>
                  <a:cubicBezTo>
                    <a:pt x="683" y="769"/>
                    <a:pt x="721" y="735"/>
                    <a:pt x="741" y="691"/>
                  </a:cubicBezTo>
                  <a:cubicBezTo>
                    <a:pt x="754" y="662"/>
                    <a:pt x="760" y="629"/>
                    <a:pt x="760" y="595"/>
                  </a:cubicBezTo>
                  <a:cubicBezTo>
                    <a:pt x="1010" y="595"/>
                    <a:pt x="1010" y="595"/>
                    <a:pt x="1010" y="595"/>
                  </a:cubicBezTo>
                  <a:cubicBezTo>
                    <a:pt x="1008" y="624"/>
                    <a:pt x="1004" y="653"/>
                    <a:pt x="998" y="680"/>
                  </a:cubicBezTo>
                  <a:cubicBezTo>
                    <a:pt x="976" y="768"/>
                    <a:pt x="914" y="843"/>
                    <a:pt x="832" y="877"/>
                  </a:cubicBezTo>
                  <a:cubicBezTo>
                    <a:pt x="738" y="917"/>
                    <a:pt x="635" y="939"/>
                    <a:pt x="527" y="939"/>
                  </a:cubicBezTo>
                  <a:cubicBezTo>
                    <a:pt x="444" y="939"/>
                    <a:pt x="362" y="926"/>
                    <a:pt x="287" y="902"/>
                  </a:cubicBezTo>
                  <a:cubicBezTo>
                    <a:pt x="171" y="866"/>
                    <a:pt x="71" y="783"/>
                    <a:pt x="31" y="6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4" name="Freeform 60"/>
            <p:cNvSpPr>
              <a:spLocks/>
            </p:cNvSpPr>
            <p:nvPr userDrawn="1"/>
          </p:nvSpPr>
          <p:spPr bwMode="auto">
            <a:xfrm>
              <a:off x="7743893" y="-790900"/>
              <a:ext cx="40339" cy="104210"/>
            </a:xfrm>
            <a:custGeom>
              <a:avLst/>
              <a:gdLst>
                <a:gd name="T0" fmla="*/ 211 w 219"/>
                <a:gd name="T1" fmla="*/ 1 h 565"/>
                <a:gd name="T2" fmla="*/ 0 w 219"/>
                <a:gd name="T3" fmla="*/ 20 h 565"/>
                <a:gd name="T4" fmla="*/ 0 w 219"/>
                <a:gd name="T5" fmla="*/ 51 h 565"/>
                <a:gd name="T6" fmla="*/ 6 w 219"/>
                <a:gd name="T7" fmla="*/ 52 h 565"/>
                <a:gd name="T8" fmla="*/ 92 w 219"/>
                <a:gd name="T9" fmla="*/ 123 h 565"/>
                <a:gd name="T10" fmla="*/ 92 w 219"/>
                <a:gd name="T11" fmla="*/ 565 h 565"/>
                <a:gd name="T12" fmla="*/ 219 w 219"/>
                <a:gd name="T13" fmla="*/ 565 h 565"/>
                <a:gd name="T14" fmla="*/ 219 w 219"/>
                <a:gd name="T15" fmla="*/ 0 h 565"/>
                <a:gd name="T16" fmla="*/ 211 w 219"/>
                <a:gd name="T17" fmla="*/ 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65">
                  <a:moveTo>
                    <a:pt x="211" y="1"/>
                  </a:moveTo>
                  <a:cubicBezTo>
                    <a:pt x="0" y="20"/>
                    <a:pt x="0" y="20"/>
                    <a:pt x="0" y="20"/>
                  </a:cubicBezTo>
                  <a:cubicBezTo>
                    <a:pt x="0" y="51"/>
                    <a:pt x="0" y="51"/>
                    <a:pt x="0" y="51"/>
                  </a:cubicBezTo>
                  <a:cubicBezTo>
                    <a:pt x="6" y="52"/>
                    <a:pt x="6" y="52"/>
                    <a:pt x="6" y="52"/>
                  </a:cubicBezTo>
                  <a:cubicBezTo>
                    <a:pt x="92" y="62"/>
                    <a:pt x="92" y="62"/>
                    <a:pt x="92" y="123"/>
                  </a:cubicBezTo>
                  <a:cubicBezTo>
                    <a:pt x="92" y="565"/>
                    <a:pt x="92" y="565"/>
                    <a:pt x="92" y="565"/>
                  </a:cubicBezTo>
                  <a:cubicBezTo>
                    <a:pt x="219" y="565"/>
                    <a:pt x="219" y="565"/>
                    <a:pt x="219" y="565"/>
                  </a:cubicBezTo>
                  <a:cubicBezTo>
                    <a:pt x="219" y="0"/>
                    <a:pt x="219" y="0"/>
                    <a:pt x="219" y="0"/>
                  </a:cubicBezTo>
                  <a:cubicBezTo>
                    <a:pt x="211" y="1"/>
                    <a:pt x="211" y="1"/>
                    <a:pt x="21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5" name="Freeform 61"/>
            <p:cNvSpPr>
              <a:spLocks/>
            </p:cNvSpPr>
            <p:nvPr userDrawn="1"/>
          </p:nvSpPr>
          <p:spPr bwMode="auto">
            <a:xfrm>
              <a:off x="7804401" y="-758964"/>
              <a:ext cx="82360" cy="72275"/>
            </a:xfrm>
            <a:custGeom>
              <a:avLst/>
              <a:gdLst>
                <a:gd name="T0" fmla="*/ 328 w 446"/>
                <a:gd name="T1" fmla="*/ 1 h 398"/>
                <a:gd name="T2" fmla="*/ 180 w 446"/>
                <a:gd name="T3" fmla="*/ 87 h 398"/>
                <a:gd name="T4" fmla="*/ 180 w 446"/>
                <a:gd name="T5" fmla="*/ 0 h 398"/>
                <a:gd name="T6" fmla="*/ 172 w 446"/>
                <a:gd name="T7" fmla="*/ 1 h 398"/>
                <a:gd name="T8" fmla="*/ 0 w 446"/>
                <a:gd name="T9" fmla="*/ 28 h 398"/>
                <a:gd name="T10" fmla="*/ 0 w 446"/>
                <a:gd name="T11" fmla="*/ 58 h 398"/>
                <a:gd name="T12" fmla="*/ 8 w 446"/>
                <a:gd name="T13" fmla="*/ 58 h 398"/>
                <a:gd name="T14" fmla="*/ 74 w 446"/>
                <a:gd name="T15" fmla="*/ 122 h 398"/>
                <a:gd name="T16" fmla="*/ 74 w 446"/>
                <a:gd name="T17" fmla="*/ 398 h 398"/>
                <a:gd name="T18" fmla="*/ 180 w 446"/>
                <a:gd name="T19" fmla="*/ 398 h 398"/>
                <a:gd name="T20" fmla="*/ 180 w 446"/>
                <a:gd name="T21" fmla="*/ 195 h 398"/>
                <a:gd name="T22" fmla="*/ 285 w 446"/>
                <a:gd name="T23" fmla="*/ 71 h 398"/>
                <a:gd name="T24" fmla="*/ 339 w 446"/>
                <a:gd name="T25" fmla="*/ 183 h 398"/>
                <a:gd name="T26" fmla="*/ 339 w 446"/>
                <a:gd name="T27" fmla="*/ 398 h 398"/>
                <a:gd name="T28" fmla="*/ 446 w 446"/>
                <a:gd name="T29" fmla="*/ 398 h 398"/>
                <a:gd name="T30" fmla="*/ 446 w 446"/>
                <a:gd name="T31" fmla="*/ 122 h 398"/>
                <a:gd name="T32" fmla="*/ 328 w 446"/>
                <a:gd name="T33"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 h="398">
                  <a:moveTo>
                    <a:pt x="328" y="1"/>
                  </a:moveTo>
                  <a:cubicBezTo>
                    <a:pt x="249" y="1"/>
                    <a:pt x="202" y="54"/>
                    <a:pt x="180" y="87"/>
                  </a:cubicBezTo>
                  <a:cubicBezTo>
                    <a:pt x="180" y="58"/>
                    <a:pt x="180" y="0"/>
                    <a:pt x="180" y="0"/>
                  </a:cubicBezTo>
                  <a:cubicBezTo>
                    <a:pt x="172" y="1"/>
                    <a:pt x="172" y="1"/>
                    <a:pt x="172" y="1"/>
                  </a:cubicBezTo>
                  <a:cubicBezTo>
                    <a:pt x="0" y="28"/>
                    <a:pt x="0" y="28"/>
                    <a:pt x="0" y="28"/>
                  </a:cubicBezTo>
                  <a:cubicBezTo>
                    <a:pt x="0" y="58"/>
                    <a:pt x="0" y="58"/>
                    <a:pt x="0" y="58"/>
                  </a:cubicBezTo>
                  <a:cubicBezTo>
                    <a:pt x="8" y="58"/>
                    <a:pt x="8" y="58"/>
                    <a:pt x="8" y="58"/>
                  </a:cubicBezTo>
                  <a:cubicBezTo>
                    <a:pt x="62" y="60"/>
                    <a:pt x="74" y="71"/>
                    <a:pt x="74" y="122"/>
                  </a:cubicBezTo>
                  <a:cubicBezTo>
                    <a:pt x="74" y="398"/>
                    <a:pt x="74" y="398"/>
                    <a:pt x="74" y="398"/>
                  </a:cubicBezTo>
                  <a:cubicBezTo>
                    <a:pt x="180" y="398"/>
                    <a:pt x="180" y="398"/>
                    <a:pt x="180" y="398"/>
                  </a:cubicBezTo>
                  <a:cubicBezTo>
                    <a:pt x="180" y="195"/>
                    <a:pt x="180" y="195"/>
                    <a:pt x="180" y="195"/>
                  </a:cubicBezTo>
                  <a:cubicBezTo>
                    <a:pt x="180" y="141"/>
                    <a:pt x="232" y="71"/>
                    <a:pt x="285" y="71"/>
                  </a:cubicBezTo>
                  <a:cubicBezTo>
                    <a:pt x="337" y="71"/>
                    <a:pt x="339" y="113"/>
                    <a:pt x="339" y="183"/>
                  </a:cubicBezTo>
                  <a:cubicBezTo>
                    <a:pt x="339" y="398"/>
                    <a:pt x="339" y="398"/>
                    <a:pt x="339" y="398"/>
                  </a:cubicBezTo>
                  <a:cubicBezTo>
                    <a:pt x="446" y="398"/>
                    <a:pt x="446" y="398"/>
                    <a:pt x="446" y="398"/>
                  </a:cubicBezTo>
                  <a:cubicBezTo>
                    <a:pt x="446" y="122"/>
                    <a:pt x="446" y="122"/>
                    <a:pt x="446" y="122"/>
                  </a:cubicBezTo>
                  <a:cubicBezTo>
                    <a:pt x="446" y="44"/>
                    <a:pt x="404" y="1"/>
                    <a:pt x="32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6" name="Freeform 62"/>
            <p:cNvSpPr>
              <a:spLocks/>
            </p:cNvSpPr>
            <p:nvPr userDrawn="1"/>
          </p:nvSpPr>
          <p:spPr bwMode="auto">
            <a:xfrm>
              <a:off x="7910291" y="-758964"/>
              <a:ext cx="53786" cy="73955"/>
            </a:xfrm>
            <a:custGeom>
              <a:avLst/>
              <a:gdLst>
                <a:gd name="T0" fmla="*/ 175 w 298"/>
                <a:gd name="T1" fmla="*/ 155 h 407"/>
                <a:gd name="T2" fmla="*/ 97 w 298"/>
                <a:gd name="T3" fmla="*/ 87 h 407"/>
                <a:gd name="T4" fmla="*/ 154 w 298"/>
                <a:gd name="T5" fmla="*/ 50 h 407"/>
                <a:gd name="T6" fmla="*/ 254 w 298"/>
                <a:gd name="T7" fmla="*/ 85 h 407"/>
                <a:gd name="T8" fmla="*/ 270 w 298"/>
                <a:gd name="T9" fmla="*/ 95 h 407"/>
                <a:gd name="T10" fmla="*/ 270 w 298"/>
                <a:gd name="T11" fmla="*/ 15 h 407"/>
                <a:gd name="T12" fmla="*/ 257 w 298"/>
                <a:gd name="T13" fmla="*/ 12 h 407"/>
                <a:gd name="T14" fmla="*/ 160 w 298"/>
                <a:gd name="T15" fmla="*/ 0 h 407"/>
                <a:gd name="T16" fmla="*/ 0 w 298"/>
                <a:gd name="T17" fmla="*/ 115 h 407"/>
                <a:gd name="T18" fmla="*/ 117 w 298"/>
                <a:gd name="T19" fmla="*/ 238 h 407"/>
                <a:gd name="T20" fmla="*/ 200 w 298"/>
                <a:gd name="T21" fmla="*/ 310 h 407"/>
                <a:gd name="T22" fmla="*/ 129 w 298"/>
                <a:gd name="T23" fmla="*/ 356 h 407"/>
                <a:gd name="T24" fmla="*/ 12 w 298"/>
                <a:gd name="T25" fmla="*/ 315 h 407"/>
                <a:gd name="T26" fmla="*/ 0 w 298"/>
                <a:gd name="T27" fmla="*/ 308 h 407"/>
                <a:gd name="T28" fmla="*/ 0 w 298"/>
                <a:gd name="T29" fmla="*/ 391 h 407"/>
                <a:gd name="T30" fmla="*/ 8 w 298"/>
                <a:gd name="T31" fmla="*/ 392 h 407"/>
                <a:gd name="T32" fmla="*/ 125 w 298"/>
                <a:gd name="T33" fmla="*/ 407 h 407"/>
                <a:gd name="T34" fmla="*/ 298 w 298"/>
                <a:gd name="T35" fmla="*/ 288 h 407"/>
                <a:gd name="T36" fmla="*/ 175 w 298"/>
                <a:gd name="T37" fmla="*/ 15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407">
                  <a:moveTo>
                    <a:pt x="175" y="155"/>
                  </a:moveTo>
                  <a:cubicBezTo>
                    <a:pt x="133" y="134"/>
                    <a:pt x="97" y="116"/>
                    <a:pt x="97" y="87"/>
                  </a:cubicBezTo>
                  <a:cubicBezTo>
                    <a:pt x="97" y="54"/>
                    <a:pt x="137" y="50"/>
                    <a:pt x="154" y="50"/>
                  </a:cubicBezTo>
                  <a:cubicBezTo>
                    <a:pt x="198" y="50"/>
                    <a:pt x="237" y="74"/>
                    <a:pt x="254" y="85"/>
                  </a:cubicBezTo>
                  <a:cubicBezTo>
                    <a:pt x="270" y="95"/>
                    <a:pt x="270" y="95"/>
                    <a:pt x="270" y="95"/>
                  </a:cubicBezTo>
                  <a:cubicBezTo>
                    <a:pt x="270" y="15"/>
                    <a:pt x="270" y="15"/>
                    <a:pt x="270" y="15"/>
                  </a:cubicBezTo>
                  <a:cubicBezTo>
                    <a:pt x="257" y="12"/>
                    <a:pt x="257" y="12"/>
                    <a:pt x="257" y="12"/>
                  </a:cubicBezTo>
                  <a:cubicBezTo>
                    <a:pt x="238" y="8"/>
                    <a:pt x="201" y="0"/>
                    <a:pt x="160" y="0"/>
                  </a:cubicBezTo>
                  <a:cubicBezTo>
                    <a:pt x="60" y="0"/>
                    <a:pt x="0" y="43"/>
                    <a:pt x="0" y="115"/>
                  </a:cubicBezTo>
                  <a:cubicBezTo>
                    <a:pt x="0" y="180"/>
                    <a:pt x="62" y="211"/>
                    <a:pt x="117" y="238"/>
                  </a:cubicBezTo>
                  <a:cubicBezTo>
                    <a:pt x="160" y="259"/>
                    <a:pt x="200" y="278"/>
                    <a:pt x="200" y="310"/>
                  </a:cubicBezTo>
                  <a:cubicBezTo>
                    <a:pt x="200" y="339"/>
                    <a:pt x="174" y="356"/>
                    <a:pt x="129" y="356"/>
                  </a:cubicBezTo>
                  <a:cubicBezTo>
                    <a:pt x="79" y="356"/>
                    <a:pt x="37" y="330"/>
                    <a:pt x="12" y="315"/>
                  </a:cubicBezTo>
                  <a:cubicBezTo>
                    <a:pt x="0" y="308"/>
                    <a:pt x="0" y="308"/>
                    <a:pt x="0" y="308"/>
                  </a:cubicBezTo>
                  <a:cubicBezTo>
                    <a:pt x="0" y="391"/>
                    <a:pt x="0" y="391"/>
                    <a:pt x="0" y="391"/>
                  </a:cubicBezTo>
                  <a:cubicBezTo>
                    <a:pt x="8" y="392"/>
                    <a:pt x="8" y="392"/>
                    <a:pt x="8" y="392"/>
                  </a:cubicBezTo>
                  <a:cubicBezTo>
                    <a:pt x="30" y="397"/>
                    <a:pt x="70" y="407"/>
                    <a:pt x="125" y="407"/>
                  </a:cubicBezTo>
                  <a:cubicBezTo>
                    <a:pt x="233" y="407"/>
                    <a:pt x="298" y="362"/>
                    <a:pt x="298" y="288"/>
                  </a:cubicBezTo>
                  <a:cubicBezTo>
                    <a:pt x="298" y="215"/>
                    <a:pt x="233" y="183"/>
                    <a:pt x="175"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7" name="Freeform 63"/>
            <p:cNvSpPr>
              <a:spLocks noEditPoints="1"/>
            </p:cNvSpPr>
            <p:nvPr userDrawn="1"/>
          </p:nvSpPr>
          <p:spPr bwMode="auto">
            <a:xfrm>
              <a:off x="7974162" y="-758964"/>
              <a:ext cx="84040" cy="102529"/>
            </a:xfrm>
            <a:custGeom>
              <a:avLst/>
              <a:gdLst>
                <a:gd name="T0" fmla="*/ 292 w 459"/>
                <a:gd name="T1" fmla="*/ 1 h 563"/>
                <a:gd name="T2" fmla="*/ 179 w 459"/>
                <a:gd name="T3" fmla="*/ 56 h 563"/>
                <a:gd name="T4" fmla="*/ 179 w 459"/>
                <a:gd name="T5" fmla="*/ 0 h 563"/>
                <a:gd name="T6" fmla="*/ 170 w 459"/>
                <a:gd name="T7" fmla="*/ 1 h 563"/>
                <a:gd name="T8" fmla="*/ 0 w 459"/>
                <a:gd name="T9" fmla="*/ 28 h 563"/>
                <a:gd name="T10" fmla="*/ 0 w 459"/>
                <a:gd name="T11" fmla="*/ 58 h 563"/>
                <a:gd name="T12" fmla="*/ 8 w 459"/>
                <a:gd name="T13" fmla="*/ 58 h 563"/>
                <a:gd name="T14" fmla="*/ 71 w 459"/>
                <a:gd name="T15" fmla="*/ 122 h 563"/>
                <a:gd name="T16" fmla="*/ 71 w 459"/>
                <a:gd name="T17" fmla="*/ 563 h 563"/>
                <a:gd name="T18" fmla="*/ 178 w 459"/>
                <a:gd name="T19" fmla="*/ 563 h 563"/>
                <a:gd name="T20" fmla="*/ 178 w 459"/>
                <a:gd name="T21" fmla="*/ 362 h 563"/>
                <a:gd name="T22" fmla="*/ 288 w 459"/>
                <a:gd name="T23" fmla="*/ 408 h 563"/>
                <a:gd name="T24" fmla="*/ 459 w 459"/>
                <a:gd name="T25" fmla="*/ 198 h 563"/>
                <a:gd name="T26" fmla="*/ 292 w 459"/>
                <a:gd name="T27" fmla="*/ 1 h 563"/>
                <a:gd name="T28" fmla="*/ 261 w 459"/>
                <a:gd name="T29" fmla="*/ 60 h 563"/>
                <a:gd name="T30" fmla="*/ 343 w 459"/>
                <a:gd name="T31" fmla="*/ 198 h 563"/>
                <a:gd name="T32" fmla="*/ 262 w 459"/>
                <a:gd name="T33" fmla="*/ 349 h 563"/>
                <a:gd name="T34" fmla="*/ 178 w 459"/>
                <a:gd name="T35" fmla="*/ 230 h 563"/>
                <a:gd name="T36" fmla="*/ 178 w 459"/>
                <a:gd name="T37" fmla="*/ 196 h 563"/>
                <a:gd name="T38" fmla="*/ 261 w 459"/>
                <a:gd name="T39" fmla="*/ 6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9" h="563">
                  <a:moveTo>
                    <a:pt x="292" y="1"/>
                  </a:moveTo>
                  <a:cubicBezTo>
                    <a:pt x="252" y="1"/>
                    <a:pt x="214" y="20"/>
                    <a:pt x="179" y="56"/>
                  </a:cubicBezTo>
                  <a:cubicBezTo>
                    <a:pt x="179" y="37"/>
                    <a:pt x="179" y="0"/>
                    <a:pt x="179" y="0"/>
                  </a:cubicBezTo>
                  <a:cubicBezTo>
                    <a:pt x="170" y="1"/>
                    <a:pt x="170" y="1"/>
                    <a:pt x="170" y="1"/>
                  </a:cubicBezTo>
                  <a:cubicBezTo>
                    <a:pt x="0" y="28"/>
                    <a:pt x="0" y="28"/>
                    <a:pt x="0" y="28"/>
                  </a:cubicBezTo>
                  <a:cubicBezTo>
                    <a:pt x="0" y="58"/>
                    <a:pt x="0" y="58"/>
                    <a:pt x="0" y="58"/>
                  </a:cubicBezTo>
                  <a:cubicBezTo>
                    <a:pt x="8" y="58"/>
                    <a:pt x="8" y="58"/>
                    <a:pt x="8" y="58"/>
                  </a:cubicBezTo>
                  <a:cubicBezTo>
                    <a:pt x="61" y="60"/>
                    <a:pt x="71" y="70"/>
                    <a:pt x="71" y="122"/>
                  </a:cubicBezTo>
                  <a:cubicBezTo>
                    <a:pt x="71" y="563"/>
                    <a:pt x="71" y="563"/>
                    <a:pt x="71" y="563"/>
                  </a:cubicBezTo>
                  <a:cubicBezTo>
                    <a:pt x="178" y="563"/>
                    <a:pt x="178" y="563"/>
                    <a:pt x="178" y="563"/>
                  </a:cubicBezTo>
                  <a:cubicBezTo>
                    <a:pt x="178" y="563"/>
                    <a:pt x="178" y="395"/>
                    <a:pt x="178" y="362"/>
                  </a:cubicBezTo>
                  <a:cubicBezTo>
                    <a:pt x="198" y="386"/>
                    <a:pt x="229" y="408"/>
                    <a:pt x="288" y="408"/>
                  </a:cubicBezTo>
                  <a:cubicBezTo>
                    <a:pt x="400" y="408"/>
                    <a:pt x="459" y="335"/>
                    <a:pt x="459" y="198"/>
                  </a:cubicBezTo>
                  <a:cubicBezTo>
                    <a:pt x="459" y="73"/>
                    <a:pt x="398" y="1"/>
                    <a:pt x="292" y="1"/>
                  </a:cubicBezTo>
                  <a:moveTo>
                    <a:pt x="261" y="60"/>
                  </a:moveTo>
                  <a:cubicBezTo>
                    <a:pt x="334" y="60"/>
                    <a:pt x="343" y="139"/>
                    <a:pt x="343" y="198"/>
                  </a:cubicBezTo>
                  <a:cubicBezTo>
                    <a:pt x="343" y="300"/>
                    <a:pt x="317" y="349"/>
                    <a:pt x="262" y="349"/>
                  </a:cubicBezTo>
                  <a:cubicBezTo>
                    <a:pt x="193" y="349"/>
                    <a:pt x="178" y="284"/>
                    <a:pt x="178" y="230"/>
                  </a:cubicBezTo>
                  <a:cubicBezTo>
                    <a:pt x="178" y="196"/>
                    <a:pt x="178" y="196"/>
                    <a:pt x="178" y="196"/>
                  </a:cubicBezTo>
                  <a:cubicBezTo>
                    <a:pt x="178" y="155"/>
                    <a:pt x="186" y="60"/>
                    <a:pt x="2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8" name="Freeform 64"/>
            <p:cNvSpPr>
              <a:spLocks/>
            </p:cNvSpPr>
            <p:nvPr userDrawn="1"/>
          </p:nvSpPr>
          <p:spPr bwMode="auto">
            <a:xfrm>
              <a:off x="8071648" y="-758964"/>
              <a:ext cx="33616" cy="72275"/>
            </a:xfrm>
            <a:custGeom>
              <a:avLst/>
              <a:gdLst>
                <a:gd name="T0" fmla="*/ 0 w 178"/>
                <a:gd name="T1" fmla="*/ 28 h 398"/>
                <a:gd name="T2" fmla="*/ 0 w 178"/>
                <a:gd name="T3" fmla="*/ 58 h 398"/>
                <a:gd name="T4" fmla="*/ 8 w 178"/>
                <a:gd name="T5" fmla="*/ 58 h 398"/>
                <a:gd name="T6" fmla="*/ 71 w 178"/>
                <a:gd name="T7" fmla="*/ 122 h 398"/>
                <a:gd name="T8" fmla="*/ 71 w 178"/>
                <a:gd name="T9" fmla="*/ 398 h 398"/>
                <a:gd name="T10" fmla="*/ 178 w 178"/>
                <a:gd name="T11" fmla="*/ 398 h 398"/>
                <a:gd name="T12" fmla="*/ 178 w 178"/>
                <a:gd name="T13" fmla="*/ 0 h 398"/>
                <a:gd name="T14" fmla="*/ 169 w 178"/>
                <a:gd name="T15" fmla="*/ 1 h 398"/>
                <a:gd name="T16" fmla="*/ 0 w 178"/>
                <a:gd name="T17" fmla="*/ 2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98">
                  <a:moveTo>
                    <a:pt x="0" y="28"/>
                  </a:moveTo>
                  <a:cubicBezTo>
                    <a:pt x="0" y="58"/>
                    <a:pt x="0" y="58"/>
                    <a:pt x="0" y="58"/>
                  </a:cubicBezTo>
                  <a:cubicBezTo>
                    <a:pt x="8" y="58"/>
                    <a:pt x="8" y="58"/>
                    <a:pt x="8" y="58"/>
                  </a:cubicBezTo>
                  <a:cubicBezTo>
                    <a:pt x="60" y="60"/>
                    <a:pt x="71" y="70"/>
                    <a:pt x="71" y="122"/>
                  </a:cubicBezTo>
                  <a:cubicBezTo>
                    <a:pt x="71" y="398"/>
                    <a:pt x="71" y="398"/>
                    <a:pt x="71" y="398"/>
                  </a:cubicBezTo>
                  <a:cubicBezTo>
                    <a:pt x="178" y="398"/>
                    <a:pt x="178" y="398"/>
                    <a:pt x="178" y="398"/>
                  </a:cubicBezTo>
                  <a:cubicBezTo>
                    <a:pt x="178" y="0"/>
                    <a:pt x="178" y="0"/>
                    <a:pt x="178" y="0"/>
                  </a:cubicBezTo>
                  <a:cubicBezTo>
                    <a:pt x="169" y="1"/>
                    <a:pt x="169" y="1"/>
                    <a:pt x="169" y="1"/>
                  </a:cubicBezTo>
                  <a:cubicBezTo>
                    <a:pt x="0" y="28"/>
                    <a:pt x="0" y="28"/>
                    <a:pt x="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59" name="Freeform 65"/>
            <p:cNvSpPr>
              <a:spLocks/>
            </p:cNvSpPr>
            <p:nvPr userDrawn="1"/>
          </p:nvSpPr>
          <p:spPr bwMode="auto">
            <a:xfrm>
              <a:off x="8083415" y="-789219"/>
              <a:ext cx="23531" cy="20170"/>
            </a:xfrm>
            <a:custGeom>
              <a:avLst/>
              <a:gdLst>
                <a:gd name="T0" fmla="*/ 64 w 132"/>
                <a:gd name="T1" fmla="*/ 116 h 116"/>
                <a:gd name="T2" fmla="*/ 132 w 132"/>
                <a:gd name="T3" fmla="*/ 57 h 116"/>
                <a:gd name="T4" fmla="*/ 65 w 132"/>
                <a:gd name="T5" fmla="*/ 0 h 116"/>
                <a:gd name="T6" fmla="*/ 0 w 132"/>
                <a:gd name="T7" fmla="*/ 57 h 116"/>
                <a:gd name="T8" fmla="*/ 64 w 132"/>
                <a:gd name="T9" fmla="*/ 116 h 116"/>
              </a:gdLst>
              <a:ahLst/>
              <a:cxnLst>
                <a:cxn ang="0">
                  <a:pos x="T0" y="T1"/>
                </a:cxn>
                <a:cxn ang="0">
                  <a:pos x="T2" y="T3"/>
                </a:cxn>
                <a:cxn ang="0">
                  <a:pos x="T4" y="T5"/>
                </a:cxn>
                <a:cxn ang="0">
                  <a:pos x="T6" y="T7"/>
                </a:cxn>
                <a:cxn ang="0">
                  <a:pos x="T8" y="T9"/>
                </a:cxn>
              </a:cxnLst>
              <a:rect l="0" t="0" r="r" b="b"/>
              <a:pathLst>
                <a:path w="132" h="116">
                  <a:moveTo>
                    <a:pt x="64" y="116"/>
                  </a:moveTo>
                  <a:cubicBezTo>
                    <a:pt x="102" y="116"/>
                    <a:pt x="132" y="89"/>
                    <a:pt x="132" y="57"/>
                  </a:cubicBezTo>
                  <a:cubicBezTo>
                    <a:pt x="132" y="26"/>
                    <a:pt x="102" y="0"/>
                    <a:pt x="65" y="0"/>
                  </a:cubicBezTo>
                  <a:cubicBezTo>
                    <a:pt x="29" y="0"/>
                    <a:pt x="0" y="26"/>
                    <a:pt x="0" y="57"/>
                  </a:cubicBezTo>
                  <a:cubicBezTo>
                    <a:pt x="0" y="89"/>
                    <a:pt x="29" y="116"/>
                    <a:pt x="64"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5" name="Freeform 66"/>
            <p:cNvSpPr>
              <a:spLocks/>
            </p:cNvSpPr>
            <p:nvPr userDrawn="1"/>
          </p:nvSpPr>
          <p:spPr bwMode="auto">
            <a:xfrm>
              <a:off x="8123754" y="-758964"/>
              <a:ext cx="63870" cy="72275"/>
            </a:xfrm>
            <a:custGeom>
              <a:avLst/>
              <a:gdLst>
                <a:gd name="T0" fmla="*/ 345 w 345"/>
                <a:gd name="T1" fmla="*/ 89 h 398"/>
                <a:gd name="T2" fmla="*/ 345 w 345"/>
                <a:gd name="T3" fmla="*/ 6 h 398"/>
                <a:gd name="T4" fmla="*/ 339 w 345"/>
                <a:gd name="T5" fmla="*/ 5 h 398"/>
                <a:gd name="T6" fmla="*/ 288 w 345"/>
                <a:gd name="T7" fmla="*/ 1 h 398"/>
                <a:gd name="T8" fmla="*/ 179 w 345"/>
                <a:gd name="T9" fmla="*/ 80 h 398"/>
                <a:gd name="T10" fmla="*/ 179 w 345"/>
                <a:gd name="T11" fmla="*/ 0 h 398"/>
                <a:gd name="T12" fmla="*/ 170 w 345"/>
                <a:gd name="T13" fmla="*/ 1 h 398"/>
                <a:gd name="T14" fmla="*/ 0 w 345"/>
                <a:gd name="T15" fmla="*/ 28 h 398"/>
                <a:gd name="T16" fmla="*/ 0 w 345"/>
                <a:gd name="T17" fmla="*/ 58 h 398"/>
                <a:gd name="T18" fmla="*/ 7 w 345"/>
                <a:gd name="T19" fmla="*/ 58 h 398"/>
                <a:gd name="T20" fmla="*/ 72 w 345"/>
                <a:gd name="T21" fmla="*/ 122 h 398"/>
                <a:gd name="T22" fmla="*/ 72 w 345"/>
                <a:gd name="T23" fmla="*/ 398 h 398"/>
                <a:gd name="T24" fmla="*/ 179 w 345"/>
                <a:gd name="T25" fmla="*/ 398 h 398"/>
                <a:gd name="T26" fmla="*/ 179 w 345"/>
                <a:gd name="T27" fmla="*/ 199 h 398"/>
                <a:gd name="T28" fmla="*/ 291 w 345"/>
                <a:gd name="T29" fmla="*/ 87 h 398"/>
                <a:gd name="T30" fmla="*/ 328 w 345"/>
                <a:gd name="T31" fmla="*/ 94 h 398"/>
                <a:gd name="T32" fmla="*/ 345 w 345"/>
                <a:gd name="T33" fmla="*/ 99 h 398"/>
                <a:gd name="T34" fmla="*/ 345 w 345"/>
                <a:gd name="T35" fmla="*/ 8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345" y="89"/>
                  </a:moveTo>
                  <a:cubicBezTo>
                    <a:pt x="345" y="6"/>
                    <a:pt x="345" y="6"/>
                    <a:pt x="345" y="6"/>
                  </a:cubicBezTo>
                  <a:cubicBezTo>
                    <a:pt x="339" y="5"/>
                    <a:pt x="339" y="5"/>
                    <a:pt x="339" y="5"/>
                  </a:cubicBezTo>
                  <a:cubicBezTo>
                    <a:pt x="321" y="2"/>
                    <a:pt x="304" y="1"/>
                    <a:pt x="288" y="1"/>
                  </a:cubicBezTo>
                  <a:cubicBezTo>
                    <a:pt x="228" y="1"/>
                    <a:pt x="196" y="45"/>
                    <a:pt x="179" y="80"/>
                  </a:cubicBezTo>
                  <a:cubicBezTo>
                    <a:pt x="179" y="48"/>
                    <a:pt x="179" y="0"/>
                    <a:pt x="179" y="0"/>
                  </a:cubicBezTo>
                  <a:cubicBezTo>
                    <a:pt x="170" y="1"/>
                    <a:pt x="170" y="1"/>
                    <a:pt x="170" y="1"/>
                  </a:cubicBezTo>
                  <a:cubicBezTo>
                    <a:pt x="0" y="28"/>
                    <a:pt x="0" y="28"/>
                    <a:pt x="0" y="28"/>
                  </a:cubicBezTo>
                  <a:cubicBezTo>
                    <a:pt x="0" y="58"/>
                    <a:pt x="0" y="58"/>
                    <a:pt x="0" y="58"/>
                  </a:cubicBezTo>
                  <a:cubicBezTo>
                    <a:pt x="7" y="58"/>
                    <a:pt x="7" y="58"/>
                    <a:pt x="7" y="58"/>
                  </a:cubicBezTo>
                  <a:cubicBezTo>
                    <a:pt x="61" y="60"/>
                    <a:pt x="72" y="70"/>
                    <a:pt x="72" y="122"/>
                  </a:cubicBezTo>
                  <a:cubicBezTo>
                    <a:pt x="72" y="398"/>
                    <a:pt x="72" y="398"/>
                    <a:pt x="72" y="398"/>
                  </a:cubicBezTo>
                  <a:cubicBezTo>
                    <a:pt x="179" y="398"/>
                    <a:pt x="179" y="398"/>
                    <a:pt x="179" y="398"/>
                  </a:cubicBezTo>
                  <a:cubicBezTo>
                    <a:pt x="179" y="199"/>
                    <a:pt x="179" y="199"/>
                    <a:pt x="179" y="199"/>
                  </a:cubicBezTo>
                  <a:cubicBezTo>
                    <a:pt x="179" y="165"/>
                    <a:pt x="190" y="87"/>
                    <a:pt x="291" y="87"/>
                  </a:cubicBezTo>
                  <a:cubicBezTo>
                    <a:pt x="302" y="87"/>
                    <a:pt x="315" y="91"/>
                    <a:pt x="328" y="94"/>
                  </a:cubicBezTo>
                  <a:cubicBezTo>
                    <a:pt x="345" y="99"/>
                    <a:pt x="345" y="99"/>
                    <a:pt x="345" y="99"/>
                  </a:cubicBezTo>
                  <a:cubicBezTo>
                    <a:pt x="345" y="89"/>
                    <a:pt x="345" y="89"/>
                    <a:pt x="34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6" name="Freeform 67"/>
            <p:cNvSpPr>
              <a:spLocks noEditPoints="1"/>
            </p:cNvSpPr>
            <p:nvPr userDrawn="1"/>
          </p:nvSpPr>
          <p:spPr bwMode="auto">
            <a:xfrm>
              <a:off x="8196028" y="-758964"/>
              <a:ext cx="68913" cy="73955"/>
            </a:xfrm>
            <a:custGeom>
              <a:avLst/>
              <a:gdLst>
                <a:gd name="T0" fmla="*/ 377 w 377"/>
                <a:gd name="T1" fmla="*/ 161 h 407"/>
                <a:gd name="T2" fmla="*/ 200 w 377"/>
                <a:gd name="T3" fmla="*/ 0 h 407"/>
                <a:gd name="T4" fmla="*/ 0 w 377"/>
                <a:gd name="T5" fmla="*/ 190 h 407"/>
                <a:gd name="T6" fmla="*/ 232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6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7"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2" y="348"/>
                    <a:pt x="119" y="253"/>
                    <a:pt x="116" y="169"/>
                  </a:cubicBezTo>
                  <a:cubicBezTo>
                    <a:pt x="131" y="169"/>
                    <a:pt x="377" y="169"/>
                    <a:pt x="377" y="169"/>
                  </a:cubicBezTo>
                  <a:cubicBezTo>
                    <a:pt x="377" y="161"/>
                    <a:pt x="377" y="161"/>
                    <a:pt x="377" y="161"/>
                  </a:cubicBezTo>
                  <a:moveTo>
                    <a:pt x="197" y="42"/>
                  </a:moveTo>
                  <a:cubicBezTo>
                    <a:pt x="254" y="42"/>
                    <a:pt x="269" y="84"/>
                    <a:pt x="270" y="122"/>
                  </a:cubicBezTo>
                  <a:cubicBezTo>
                    <a:pt x="257" y="122"/>
                    <a:pt x="131" y="122"/>
                    <a:pt x="117" y="122"/>
                  </a:cubicBezTo>
                  <a:cubicBezTo>
                    <a:pt x="120"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7" name="Freeform 68"/>
            <p:cNvSpPr>
              <a:spLocks/>
            </p:cNvSpPr>
            <p:nvPr userDrawn="1"/>
          </p:nvSpPr>
          <p:spPr bwMode="auto">
            <a:xfrm>
              <a:off x="8384278" y="-792580"/>
              <a:ext cx="80678" cy="105891"/>
            </a:xfrm>
            <a:custGeom>
              <a:avLst/>
              <a:gdLst>
                <a:gd name="T0" fmla="*/ 325 w 445"/>
                <a:gd name="T1" fmla="*/ 181 h 578"/>
                <a:gd name="T2" fmla="*/ 178 w 445"/>
                <a:gd name="T3" fmla="*/ 266 h 578"/>
                <a:gd name="T4" fmla="*/ 178 w 445"/>
                <a:gd name="T5" fmla="*/ 0 h 578"/>
                <a:gd name="T6" fmla="*/ 170 w 445"/>
                <a:gd name="T7" fmla="*/ 1 h 578"/>
                <a:gd name="T8" fmla="*/ 0 w 445"/>
                <a:gd name="T9" fmla="*/ 22 h 578"/>
                <a:gd name="T10" fmla="*/ 0 w 445"/>
                <a:gd name="T11" fmla="*/ 52 h 578"/>
                <a:gd name="T12" fmla="*/ 8 w 445"/>
                <a:gd name="T13" fmla="*/ 52 h 578"/>
                <a:gd name="T14" fmla="*/ 72 w 445"/>
                <a:gd name="T15" fmla="*/ 118 h 578"/>
                <a:gd name="T16" fmla="*/ 72 w 445"/>
                <a:gd name="T17" fmla="*/ 578 h 578"/>
                <a:gd name="T18" fmla="*/ 178 w 445"/>
                <a:gd name="T19" fmla="*/ 578 h 578"/>
                <a:gd name="T20" fmla="*/ 178 w 445"/>
                <a:gd name="T21" fmla="*/ 380 h 578"/>
                <a:gd name="T22" fmla="*/ 279 w 445"/>
                <a:gd name="T23" fmla="*/ 251 h 578"/>
                <a:gd name="T24" fmla="*/ 339 w 445"/>
                <a:gd name="T25" fmla="*/ 335 h 578"/>
                <a:gd name="T26" fmla="*/ 339 w 445"/>
                <a:gd name="T27" fmla="*/ 578 h 578"/>
                <a:gd name="T28" fmla="*/ 445 w 445"/>
                <a:gd name="T29" fmla="*/ 578 h 578"/>
                <a:gd name="T30" fmla="*/ 445 w 445"/>
                <a:gd name="T31" fmla="*/ 323 h 578"/>
                <a:gd name="T32" fmla="*/ 325 w 445"/>
                <a:gd name="T33"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578">
                  <a:moveTo>
                    <a:pt x="325" y="181"/>
                  </a:moveTo>
                  <a:cubicBezTo>
                    <a:pt x="246" y="181"/>
                    <a:pt x="201" y="230"/>
                    <a:pt x="178" y="266"/>
                  </a:cubicBezTo>
                  <a:cubicBezTo>
                    <a:pt x="178" y="223"/>
                    <a:pt x="178" y="0"/>
                    <a:pt x="178" y="0"/>
                  </a:cubicBezTo>
                  <a:cubicBezTo>
                    <a:pt x="170" y="1"/>
                    <a:pt x="170" y="1"/>
                    <a:pt x="170" y="1"/>
                  </a:cubicBezTo>
                  <a:cubicBezTo>
                    <a:pt x="0" y="22"/>
                    <a:pt x="0" y="22"/>
                    <a:pt x="0" y="22"/>
                  </a:cubicBezTo>
                  <a:cubicBezTo>
                    <a:pt x="0" y="52"/>
                    <a:pt x="0" y="52"/>
                    <a:pt x="0" y="52"/>
                  </a:cubicBezTo>
                  <a:cubicBezTo>
                    <a:pt x="8" y="52"/>
                    <a:pt x="8" y="52"/>
                    <a:pt x="8" y="52"/>
                  </a:cubicBezTo>
                  <a:cubicBezTo>
                    <a:pt x="60" y="54"/>
                    <a:pt x="72" y="66"/>
                    <a:pt x="72" y="118"/>
                  </a:cubicBezTo>
                  <a:cubicBezTo>
                    <a:pt x="72" y="578"/>
                    <a:pt x="72" y="578"/>
                    <a:pt x="72" y="578"/>
                  </a:cubicBezTo>
                  <a:cubicBezTo>
                    <a:pt x="178" y="578"/>
                    <a:pt x="178" y="578"/>
                    <a:pt x="178" y="578"/>
                  </a:cubicBezTo>
                  <a:cubicBezTo>
                    <a:pt x="178" y="380"/>
                    <a:pt x="178" y="380"/>
                    <a:pt x="178" y="380"/>
                  </a:cubicBezTo>
                  <a:cubicBezTo>
                    <a:pt x="178" y="307"/>
                    <a:pt x="233" y="251"/>
                    <a:pt x="279" y="251"/>
                  </a:cubicBezTo>
                  <a:cubicBezTo>
                    <a:pt x="339" y="251"/>
                    <a:pt x="339" y="296"/>
                    <a:pt x="339" y="335"/>
                  </a:cubicBezTo>
                  <a:cubicBezTo>
                    <a:pt x="339" y="578"/>
                    <a:pt x="339" y="578"/>
                    <a:pt x="339" y="578"/>
                  </a:cubicBezTo>
                  <a:cubicBezTo>
                    <a:pt x="445" y="578"/>
                    <a:pt x="445" y="578"/>
                    <a:pt x="445" y="578"/>
                  </a:cubicBezTo>
                  <a:cubicBezTo>
                    <a:pt x="445" y="323"/>
                    <a:pt x="445" y="323"/>
                    <a:pt x="445" y="323"/>
                  </a:cubicBezTo>
                  <a:cubicBezTo>
                    <a:pt x="445" y="280"/>
                    <a:pt x="445" y="181"/>
                    <a:pt x="325"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8" name="Freeform 69"/>
            <p:cNvSpPr>
              <a:spLocks noEditPoints="1"/>
            </p:cNvSpPr>
            <p:nvPr userDrawn="1"/>
          </p:nvSpPr>
          <p:spPr bwMode="auto">
            <a:xfrm>
              <a:off x="8485126" y="-758964"/>
              <a:ext cx="68913" cy="73955"/>
            </a:xfrm>
            <a:custGeom>
              <a:avLst/>
              <a:gdLst>
                <a:gd name="T0" fmla="*/ 377 w 377"/>
                <a:gd name="T1" fmla="*/ 161 h 407"/>
                <a:gd name="T2" fmla="*/ 200 w 377"/>
                <a:gd name="T3" fmla="*/ 0 h 407"/>
                <a:gd name="T4" fmla="*/ 0 w 377"/>
                <a:gd name="T5" fmla="*/ 190 h 407"/>
                <a:gd name="T6" fmla="*/ 233 w 377"/>
                <a:gd name="T7" fmla="*/ 407 h 407"/>
                <a:gd name="T8" fmla="*/ 363 w 377"/>
                <a:gd name="T9" fmla="*/ 385 h 407"/>
                <a:gd name="T10" fmla="*/ 369 w 377"/>
                <a:gd name="T11" fmla="*/ 383 h 407"/>
                <a:gd name="T12" fmla="*/ 369 w 377"/>
                <a:gd name="T13" fmla="*/ 331 h 407"/>
                <a:gd name="T14" fmla="*/ 359 w 377"/>
                <a:gd name="T15" fmla="*/ 335 h 407"/>
                <a:gd name="T16" fmla="*/ 275 w 377"/>
                <a:gd name="T17" fmla="*/ 348 h 407"/>
                <a:gd name="T18" fmla="*/ 117 w 377"/>
                <a:gd name="T19" fmla="*/ 169 h 407"/>
                <a:gd name="T20" fmla="*/ 377 w 377"/>
                <a:gd name="T21" fmla="*/ 169 h 407"/>
                <a:gd name="T22" fmla="*/ 377 w 377"/>
                <a:gd name="T23" fmla="*/ 161 h 407"/>
                <a:gd name="T24" fmla="*/ 197 w 377"/>
                <a:gd name="T25" fmla="*/ 42 h 407"/>
                <a:gd name="T26" fmla="*/ 270 w 377"/>
                <a:gd name="T27" fmla="*/ 122 h 407"/>
                <a:gd name="T28" fmla="*/ 117 w 377"/>
                <a:gd name="T29" fmla="*/ 122 h 407"/>
                <a:gd name="T30" fmla="*/ 197 w 377"/>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07">
                  <a:moveTo>
                    <a:pt x="377" y="161"/>
                  </a:moveTo>
                  <a:cubicBezTo>
                    <a:pt x="377" y="54"/>
                    <a:pt x="318" y="0"/>
                    <a:pt x="200" y="0"/>
                  </a:cubicBezTo>
                  <a:cubicBezTo>
                    <a:pt x="68" y="0"/>
                    <a:pt x="0" y="64"/>
                    <a:pt x="0" y="190"/>
                  </a:cubicBezTo>
                  <a:cubicBezTo>
                    <a:pt x="0" y="326"/>
                    <a:pt x="87" y="407"/>
                    <a:pt x="233"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5" y="348"/>
                  </a:cubicBezTo>
                  <a:cubicBezTo>
                    <a:pt x="161" y="348"/>
                    <a:pt x="119" y="253"/>
                    <a:pt x="117" y="169"/>
                  </a:cubicBezTo>
                  <a:cubicBezTo>
                    <a:pt x="131" y="169"/>
                    <a:pt x="377" y="169"/>
                    <a:pt x="377" y="169"/>
                  </a:cubicBezTo>
                  <a:cubicBezTo>
                    <a:pt x="377" y="161"/>
                    <a:pt x="377" y="161"/>
                    <a:pt x="377" y="161"/>
                  </a:cubicBezTo>
                  <a:moveTo>
                    <a:pt x="197" y="42"/>
                  </a:moveTo>
                  <a:cubicBezTo>
                    <a:pt x="254" y="42"/>
                    <a:pt x="268" y="84"/>
                    <a:pt x="270" y="122"/>
                  </a:cubicBezTo>
                  <a:cubicBezTo>
                    <a:pt x="256" y="122"/>
                    <a:pt x="130" y="122"/>
                    <a:pt x="117" y="122"/>
                  </a:cubicBezTo>
                  <a:cubicBezTo>
                    <a:pt x="119" y="94"/>
                    <a:pt x="137" y="42"/>
                    <a:pt x="19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89" name="Freeform 70"/>
            <p:cNvSpPr>
              <a:spLocks/>
            </p:cNvSpPr>
            <p:nvPr userDrawn="1"/>
          </p:nvSpPr>
          <p:spPr bwMode="auto">
            <a:xfrm>
              <a:off x="8320407"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9"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2" y="468"/>
                    <a:pt x="178" y="449"/>
                    <a:pt x="178" y="394"/>
                  </a:cubicBezTo>
                  <a:cubicBezTo>
                    <a:pt x="178" y="394"/>
                    <a:pt x="178" y="182"/>
                    <a:pt x="178" y="168"/>
                  </a:cubicBezTo>
                  <a:cubicBezTo>
                    <a:pt x="192" y="168"/>
                    <a:pt x="298" y="168"/>
                    <a:pt x="298" y="168"/>
                  </a:cubicBezTo>
                  <a:cubicBezTo>
                    <a:pt x="298" y="121"/>
                    <a:pt x="298" y="121"/>
                    <a:pt x="298" y="121"/>
                  </a:cubicBezTo>
                  <a:cubicBezTo>
                    <a:pt x="298" y="121"/>
                    <a:pt x="192"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0" name="Freeform 71"/>
            <p:cNvSpPr>
              <a:spLocks/>
            </p:cNvSpPr>
            <p:nvPr userDrawn="1"/>
          </p:nvSpPr>
          <p:spPr bwMode="auto">
            <a:xfrm>
              <a:off x="8602782" y="-789219"/>
              <a:ext cx="117656" cy="102529"/>
            </a:xfrm>
            <a:custGeom>
              <a:avLst/>
              <a:gdLst>
                <a:gd name="T0" fmla="*/ 632 w 640"/>
                <a:gd name="T1" fmla="*/ 0 h 556"/>
                <a:gd name="T2" fmla="*/ 525 w 640"/>
                <a:gd name="T3" fmla="*/ 0 h 556"/>
                <a:gd name="T4" fmla="*/ 525 w 640"/>
                <a:gd name="T5" fmla="*/ 423 h 556"/>
                <a:gd name="T6" fmla="*/ 246 w 640"/>
                <a:gd name="T7" fmla="*/ 0 h 556"/>
                <a:gd name="T8" fmla="*/ 0 w 640"/>
                <a:gd name="T9" fmla="*/ 0 h 556"/>
                <a:gd name="T10" fmla="*/ 0 w 640"/>
                <a:gd name="T11" fmla="*/ 32 h 556"/>
                <a:gd name="T12" fmla="*/ 21 w 640"/>
                <a:gd name="T13" fmla="*/ 36 h 556"/>
                <a:gd name="T14" fmla="*/ 91 w 640"/>
                <a:gd name="T15" fmla="*/ 111 h 556"/>
                <a:gd name="T16" fmla="*/ 91 w 640"/>
                <a:gd name="T17" fmla="*/ 556 h 556"/>
                <a:gd name="T18" fmla="*/ 206 w 640"/>
                <a:gd name="T19" fmla="*/ 556 h 556"/>
                <a:gd name="T20" fmla="*/ 206 w 640"/>
                <a:gd name="T21" fmla="*/ 114 h 556"/>
                <a:gd name="T22" fmla="*/ 498 w 640"/>
                <a:gd name="T23" fmla="*/ 556 h 556"/>
                <a:gd name="T24" fmla="*/ 640 w 640"/>
                <a:gd name="T25" fmla="*/ 556 h 556"/>
                <a:gd name="T26" fmla="*/ 640 w 640"/>
                <a:gd name="T27" fmla="*/ 0 h 556"/>
                <a:gd name="T28" fmla="*/ 632 w 640"/>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556">
                  <a:moveTo>
                    <a:pt x="632" y="0"/>
                  </a:moveTo>
                  <a:cubicBezTo>
                    <a:pt x="525" y="0"/>
                    <a:pt x="525" y="0"/>
                    <a:pt x="525" y="0"/>
                  </a:cubicBezTo>
                  <a:cubicBezTo>
                    <a:pt x="525" y="0"/>
                    <a:pt x="525" y="382"/>
                    <a:pt x="525" y="423"/>
                  </a:cubicBezTo>
                  <a:cubicBezTo>
                    <a:pt x="503" y="389"/>
                    <a:pt x="246" y="0"/>
                    <a:pt x="246" y="0"/>
                  </a:cubicBezTo>
                  <a:cubicBezTo>
                    <a:pt x="0" y="0"/>
                    <a:pt x="0" y="0"/>
                    <a:pt x="0" y="0"/>
                  </a:cubicBezTo>
                  <a:cubicBezTo>
                    <a:pt x="0" y="32"/>
                    <a:pt x="0" y="32"/>
                    <a:pt x="0" y="32"/>
                  </a:cubicBezTo>
                  <a:cubicBezTo>
                    <a:pt x="21" y="36"/>
                    <a:pt x="21" y="36"/>
                    <a:pt x="21" y="36"/>
                  </a:cubicBezTo>
                  <a:cubicBezTo>
                    <a:pt x="86" y="47"/>
                    <a:pt x="91" y="47"/>
                    <a:pt x="91" y="111"/>
                  </a:cubicBezTo>
                  <a:cubicBezTo>
                    <a:pt x="91" y="556"/>
                    <a:pt x="91" y="556"/>
                    <a:pt x="91" y="556"/>
                  </a:cubicBezTo>
                  <a:cubicBezTo>
                    <a:pt x="206" y="556"/>
                    <a:pt x="206" y="556"/>
                    <a:pt x="206" y="556"/>
                  </a:cubicBezTo>
                  <a:cubicBezTo>
                    <a:pt x="206" y="556"/>
                    <a:pt x="206" y="155"/>
                    <a:pt x="206" y="114"/>
                  </a:cubicBezTo>
                  <a:cubicBezTo>
                    <a:pt x="228" y="148"/>
                    <a:pt x="498" y="556"/>
                    <a:pt x="498" y="556"/>
                  </a:cubicBezTo>
                  <a:cubicBezTo>
                    <a:pt x="640" y="556"/>
                    <a:pt x="640" y="556"/>
                    <a:pt x="640" y="556"/>
                  </a:cubicBezTo>
                  <a:cubicBezTo>
                    <a:pt x="640" y="0"/>
                    <a:pt x="640" y="0"/>
                    <a:pt x="640" y="0"/>
                  </a:cubicBezTo>
                  <a:cubicBezTo>
                    <a:pt x="632" y="0"/>
                    <a:pt x="632" y="0"/>
                    <a:pt x="6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1" name="Freeform 72"/>
            <p:cNvSpPr>
              <a:spLocks noEditPoints="1"/>
            </p:cNvSpPr>
            <p:nvPr userDrawn="1"/>
          </p:nvSpPr>
          <p:spPr bwMode="auto">
            <a:xfrm>
              <a:off x="8738927" y="-758964"/>
              <a:ext cx="70594" cy="73955"/>
            </a:xfrm>
            <a:custGeom>
              <a:avLst/>
              <a:gdLst>
                <a:gd name="T0" fmla="*/ 378 w 378"/>
                <a:gd name="T1" fmla="*/ 161 h 407"/>
                <a:gd name="T2" fmla="*/ 200 w 378"/>
                <a:gd name="T3" fmla="*/ 0 h 407"/>
                <a:gd name="T4" fmla="*/ 0 w 378"/>
                <a:gd name="T5" fmla="*/ 190 h 407"/>
                <a:gd name="T6" fmla="*/ 232 w 378"/>
                <a:gd name="T7" fmla="*/ 407 h 407"/>
                <a:gd name="T8" fmla="*/ 363 w 378"/>
                <a:gd name="T9" fmla="*/ 385 h 407"/>
                <a:gd name="T10" fmla="*/ 369 w 378"/>
                <a:gd name="T11" fmla="*/ 383 h 407"/>
                <a:gd name="T12" fmla="*/ 369 w 378"/>
                <a:gd name="T13" fmla="*/ 331 h 407"/>
                <a:gd name="T14" fmla="*/ 359 w 378"/>
                <a:gd name="T15" fmla="*/ 335 h 407"/>
                <a:gd name="T16" fmla="*/ 276 w 378"/>
                <a:gd name="T17" fmla="*/ 348 h 407"/>
                <a:gd name="T18" fmla="*/ 117 w 378"/>
                <a:gd name="T19" fmla="*/ 169 h 407"/>
                <a:gd name="T20" fmla="*/ 378 w 378"/>
                <a:gd name="T21" fmla="*/ 169 h 407"/>
                <a:gd name="T22" fmla="*/ 378 w 378"/>
                <a:gd name="T23" fmla="*/ 161 h 407"/>
                <a:gd name="T24" fmla="*/ 196 w 378"/>
                <a:gd name="T25" fmla="*/ 42 h 407"/>
                <a:gd name="T26" fmla="*/ 270 w 378"/>
                <a:gd name="T27" fmla="*/ 122 h 407"/>
                <a:gd name="T28" fmla="*/ 117 w 378"/>
                <a:gd name="T29" fmla="*/ 122 h 407"/>
                <a:gd name="T30" fmla="*/ 196 w 378"/>
                <a:gd name="T31" fmla="*/ 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07">
                  <a:moveTo>
                    <a:pt x="378" y="161"/>
                  </a:moveTo>
                  <a:cubicBezTo>
                    <a:pt x="378" y="54"/>
                    <a:pt x="318" y="0"/>
                    <a:pt x="200" y="0"/>
                  </a:cubicBezTo>
                  <a:cubicBezTo>
                    <a:pt x="68" y="0"/>
                    <a:pt x="0" y="64"/>
                    <a:pt x="0" y="190"/>
                  </a:cubicBezTo>
                  <a:cubicBezTo>
                    <a:pt x="0" y="326"/>
                    <a:pt x="87" y="407"/>
                    <a:pt x="232" y="407"/>
                  </a:cubicBezTo>
                  <a:cubicBezTo>
                    <a:pt x="296" y="407"/>
                    <a:pt x="344" y="391"/>
                    <a:pt x="363" y="385"/>
                  </a:cubicBezTo>
                  <a:cubicBezTo>
                    <a:pt x="369" y="383"/>
                    <a:pt x="369" y="383"/>
                    <a:pt x="369" y="383"/>
                  </a:cubicBezTo>
                  <a:cubicBezTo>
                    <a:pt x="369" y="331"/>
                    <a:pt x="369" y="331"/>
                    <a:pt x="369" y="331"/>
                  </a:cubicBezTo>
                  <a:cubicBezTo>
                    <a:pt x="359" y="335"/>
                    <a:pt x="359" y="335"/>
                    <a:pt x="359" y="335"/>
                  </a:cubicBezTo>
                  <a:cubicBezTo>
                    <a:pt x="341" y="341"/>
                    <a:pt x="310" y="348"/>
                    <a:pt x="276" y="348"/>
                  </a:cubicBezTo>
                  <a:cubicBezTo>
                    <a:pt x="161" y="348"/>
                    <a:pt x="119" y="253"/>
                    <a:pt x="117" y="169"/>
                  </a:cubicBezTo>
                  <a:cubicBezTo>
                    <a:pt x="131" y="169"/>
                    <a:pt x="378" y="169"/>
                    <a:pt x="378" y="169"/>
                  </a:cubicBezTo>
                  <a:cubicBezTo>
                    <a:pt x="378" y="161"/>
                    <a:pt x="378" y="161"/>
                    <a:pt x="378" y="161"/>
                  </a:cubicBezTo>
                  <a:moveTo>
                    <a:pt x="196" y="42"/>
                  </a:moveTo>
                  <a:cubicBezTo>
                    <a:pt x="254" y="42"/>
                    <a:pt x="269" y="84"/>
                    <a:pt x="270" y="122"/>
                  </a:cubicBezTo>
                  <a:cubicBezTo>
                    <a:pt x="257" y="122"/>
                    <a:pt x="131" y="122"/>
                    <a:pt x="117" y="122"/>
                  </a:cubicBezTo>
                  <a:cubicBezTo>
                    <a:pt x="120" y="94"/>
                    <a:pt x="137" y="42"/>
                    <a:pt x="1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2" name="Freeform 73"/>
            <p:cNvSpPr>
              <a:spLocks/>
            </p:cNvSpPr>
            <p:nvPr userDrawn="1"/>
          </p:nvSpPr>
          <p:spPr bwMode="auto">
            <a:xfrm>
              <a:off x="8903646" y="-780815"/>
              <a:ext cx="55467" cy="95806"/>
            </a:xfrm>
            <a:custGeom>
              <a:avLst/>
              <a:gdLst>
                <a:gd name="T0" fmla="*/ 71 w 298"/>
                <a:gd name="T1" fmla="*/ 0 h 519"/>
                <a:gd name="T2" fmla="*/ 71 w 298"/>
                <a:gd name="T3" fmla="*/ 121 h 519"/>
                <a:gd name="T4" fmla="*/ 0 w 298"/>
                <a:gd name="T5" fmla="*/ 121 h 519"/>
                <a:gd name="T6" fmla="*/ 0 w 298"/>
                <a:gd name="T7" fmla="*/ 168 h 519"/>
                <a:gd name="T8" fmla="*/ 71 w 298"/>
                <a:gd name="T9" fmla="*/ 168 h 519"/>
                <a:gd name="T10" fmla="*/ 71 w 298"/>
                <a:gd name="T11" fmla="*/ 407 h 519"/>
                <a:gd name="T12" fmla="*/ 218 w 298"/>
                <a:gd name="T13" fmla="*/ 519 h 519"/>
                <a:gd name="T14" fmla="*/ 281 w 298"/>
                <a:gd name="T15" fmla="*/ 512 h 519"/>
                <a:gd name="T16" fmla="*/ 287 w 298"/>
                <a:gd name="T17" fmla="*/ 511 h 519"/>
                <a:gd name="T18" fmla="*/ 287 w 298"/>
                <a:gd name="T19" fmla="*/ 463 h 519"/>
                <a:gd name="T20" fmla="*/ 278 w 298"/>
                <a:gd name="T21" fmla="*/ 465 h 519"/>
                <a:gd name="T22" fmla="*/ 246 w 298"/>
                <a:gd name="T23" fmla="*/ 468 h 519"/>
                <a:gd name="T24" fmla="*/ 178 w 298"/>
                <a:gd name="T25" fmla="*/ 394 h 519"/>
                <a:gd name="T26" fmla="*/ 178 w 298"/>
                <a:gd name="T27" fmla="*/ 168 h 519"/>
                <a:gd name="T28" fmla="*/ 298 w 298"/>
                <a:gd name="T29" fmla="*/ 168 h 519"/>
                <a:gd name="T30" fmla="*/ 298 w 298"/>
                <a:gd name="T31" fmla="*/ 121 h 519"/>
                <a:gd name="T32" fmla="*/ 178 w 298"/>
                <a:gd name="T33" fmla="*/ 121 h 519"/>
                <a:gd name="T34" fmla="*/ 178 w 298"/>
                <a:gd name="T35" fmla="*/ 0 h 519"/>
                <a:gd name="T36" fmla="*/ 71 w 298"/>
                <a:gd name="T37"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519">
                  <a:moveTo>
                    <a:pt x="71" y="0"/>
                  </a:moveTo>
                  <a:cubicBezTo>
                    <a:pt x="71" y="0"/>
                    <a:pt x="71" y="109"/>
                    <a:pt x="71" y="121"/>
                  </a:cubicBezTo>
                  <a:cubicBezTo>
                    <a:pt x="59" y="121"/>
                    <a:pt x="0" y="121"/>
                    <a:pt x="0" y="121"/>
                  </a:cubicBezTo>
                  <a:cubicBezTo>
                    <a:pt x="0" y="168"/>
                    <a:pt x="0" y="168"/>
                    <a:pt x="0" y="168"/>
                  </a:cubicBezTo>
                  <a:cubicBezTo>
                    <a:pt x="0" y="168"/>
                    <a:pt x="59" y="168"/>
                    <a:pt x="71" y="168"/>
                  </a:cubicBezTo>
                  <a:cubicBezTo>
                    <a:pt x="71" y="183"/>
                    <a:pt x="71" y="407"/>
                    <a:pt x="71" y="407"/>
                  </a:cubicBezTo>
                  <a:cubicBezTo>
                    <a:pt x="71" y="510"/>
                    <a:pt x="138" y="519"/>
                    <a:pt x="218" y="519"/>
                  </a:cubicBezTo>
                  <a:cubicBezTo>
                    <a:pt x="238" y="519"/>
                    <a:pt x="258" y="516"/>
                    <a:pt x="281" y="512"/>
                  </a:cubicBezTo>
                  <a:cubicBezTo>
                    <a:pt x="287" y="511"/>
                    <a:pt x="287" y="511"/>
                    <a:pt x="287" y="511"/>
                  </a:cubicBezTo>
                  <a:cubicBezTo>
                    <a:pt x="287" y="463"/>
                    <a:pt x="287" y="463"/>
                    <a:pt x="287" y="463"/>
                  </a:cubicBezTo>
                  <a:cubicBezTo>
                    <a:pt x="278" y="465"/>
                    <a:pt x="278" y="465"/>
                    <a:pt x="278" y="465"/>
                  </a:cubicBezTo>
                  <a:cubicBezTo>
                    <a:pt x="269" y="467"/>
                    <a:pt x="258" y="468"/>
                    <a:pt x="246" y="468"/>
                  </a:cubicBezTo>
                  <a:cubicBezTo>
                    <a:pt x="181" y="468"/>
                    <a:pt x="178" y="449"/>
                    <a:pt x="178" y="394"/>
                  </a:cubicBezTo>
                  <a:cubicBezTo>
                    <a:pt x="178" y="394"/>
                    <a:pt x="178" y="182"/>
                    <a:pt x="178" y="168"/>
                  </a:cubicBezTo>
                  <a:cubicBezTo>
                    <a:pt x="191" y="168"/>
                    <a:pt x="298" y="168"/>
                    <a:pt x="298" y="168"/>
                  </a:cubicBezTo>
                  <a:cubicBezTo>
                    <a:pt x="298" y="121"/>
                    <a:pt x="298" y="121"/>
                    <a:pt x="298" y="121"/>
                  </a:cubicBezTo>
                  <a:cubicBezTo>
                    <a:pt x="298" y="121"/>
                    <a:pt x="191" y="121"/>
                    <a:pt x="178" y="121"/>
                  </a:cubicBezTo>
                  <a:cubicBezTo>
                    <a:pt x="178" y="107"/>
                    <a:pt x="178" y="0"/>
                    <a:pt x="178" y="0"/>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sp>
          <p:nvSpPr>
            <p:cNvPr id="93" name="Freeform 74"/>
            <p:cNvSpPr>
              <a:spLocks/>
            </p:cNvSpPr>
            <p:nvPr userDrawn="1"/>
          </p:nvSpPr>
          <p:spPr bwMode="auto">
            <a:xfrm>
              <a:off x="8811201" y="-757284"/>
              <a:ext cx="85721" cy="70594"/>
            </a:xfrm>
            <a:custGeom>
              <a:avLst/>
              <a:gdLst>
                <a:gd name="T0" fmla="*/ 363 w 473"/>
                <a:gd name="T1" fmla="*/ 127 h 389"/>
                <a:gd name="T2" fmla="*/ 473 w 473"/>
                <a:gd name="T3" fmla="*/ 0 h 389"/>
                <a:gd name="T4" fmla="*/ 360 w 473"/>
                <a:gd name="T5" fmla="*/ 0 h 389"/>
                <a:gd name="T6" fmla="*/ 256 w 473"/>
                <a:gd name="T7" fmla="*/ 120 h 389"/>
                <a:gd name="T8" fmla="*/ 164 w 473"/>
                <a:gd name="T9" fmla="*/ 0 h 389"/>
                <a:gd name="T10" fmla="*/ 0 w 473"/>
                <a:gd name="T11" fmla="*/ 0 h 389"/>
                <a:gd name="T12" fmla="*/ 0 w 473"/>
                <a:gd name="T13" fmla="*/ 31 h 389"/>
                <a:gd name="T14" fmla="*/ 7 w 473"/>
                <a:gd name="T15" fmla="*/ 31 h 389"/>
                <a:gd name="T16" fmla="*/ 110 w 473"/>
                <a:gd name="T17" fmla="*/ 90 h 389"/>
                <a:gd name="T18" fmla="*/ 177 w 473"/>
                <a:gd name="T19" fmla="*/ 179 h 389"/>
                <a:gd name="T20" fmla="*/ 68 w 473"/>
                <a:gd name="T21" fmla="*/ 306 h 389"/>
                <a:gd name="T22" fmla="*/ 181 w 473"/>
                <a:gd name="T23" fmla="*/ 306 h 389"/>
                <a:gd name="T24" fmla="*/ 230 w 473"/>
                <a:gd name="T25" fmla="*/ 249 h 389"/>
                <a:gd name="T26" fmla="*/ 335 w 473"/>
                <a:gd name="T27" fmla="*/ 389 h 389"/>
                <a:gd name="T28" fmla="*/ 462 w 473"/>
                <a:gd name="T29" fmla="*/ 389 h 389"/>
                <a:gd name="T30" fmla="*/ 261 w 473"/>
                <a:gd name="T31" fmla="*/ 127 h 389"/>
                <a:gd name="T32" fmla="*/ 363 w 473"/>
                <a:gd name="T33" fmla="*/ 12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389">
                  <a:moveTo>
                    <a:pt x="363" y="127"/>
                  </a:moveTo>
                  <a:cubicBezTo>
                    <a:pt x="473" y="0"/>
                    <a:pt x="473" y="0"/>
                    <a:pt x="473" y="0"/>
                  </a:cubicBezTo>
                  <a:cubicBezTo>
                    <a:pt x="360" y="0"/>
                    <a:pt x="360" y="0"/>
                    <a:pt x="360" y="0"/>
                  </a:cubicBezTo>
                  <a:cubicBezTo>
                    <a:pt x="256" y="120"/>
                    <a:pt x="256" y="120"/>
                    <a:pt x="256" y="120"/>
                  </a:cubicBezTo>
                  <a:cubicBezTo>
                    <a:pt x="164" y="0"/>
                    <a:pt x="164" y="0"/>
                    <a:pt x="164" y="0"/>
                  </a:cubicBezTo>
                  <a:cubicBezTo>
                    <a:pt x="0" y="0"/>
                    <a:pt x="0" y="0"/>
                    <a:pt x="0" y="0"/>
                  </a:cubicBezTo>
                  <a:cubicBezTo>
                    <a:pt x="0" y="31"/>
                    <a:pt x="0" y="31"/>
                    <a:pt x="0" y="31"/>
                  </a:cubicBezTo>
                  <a:cubicBezTo>
                    <a:pt x="7" y="31"/>
                    <a:pt x="7" y="31"/>
                    <a:pt x="7" y="31"/>
                  </a:cubicBezTo>
                  <a:cubicBezTo>
                    <a:pt x="63" y="35"/>
                    <a:pt x="76" y="45"/>
                    <a:pt x="110" y="90"/>
                  </a:cubicBezTo>
                  <a:cubicBezTo>
                    <a:pt x="177" y="179"/>
                    <a:pt x="177" y="179"/>
                    <a:pt x="177" y="179"/>
                  </a:cubicBezTo>
                  <a:cubicBezTo>
                    <a:pt x="68" y="306"/>
                    <a:pt x="68" y="306"/>
                    <a:pt x="68" y="306"/>
                  </a:cubicBezTo>
                  <a:cubicBezTo>
                    <a:pt x="181" y="306"/>
                    <a:pt x="181" y="306"/>
                    <a:pt x="181" y="306"/>
                  </a:cubicBezTo>
                  <a:cubicBezTo>
                    <a:pt x="230" y="249"/>
                    <a:pt x="230" y="249"/>
                    <a:pt x="230" y="249"/>
                  </a:cubicBezTo>
                  <a:cubicBezTo>
                    <a:pt x="335" y="389"/>
                    <a:pt x="335" y="389"/>
                    <a:pt x="335" y="389"/>
                  </a:cubicBezTo>
                  <a:cubicBezTo>
                    <a:pt x="462" y="389"/>
                    <a:pt x="462" y="389"/>
                    <a:pt x="462" y="389"/>
                  </a:cubicBezTo>
                  <a:cubicBezTo>
                    <a:pt x="261" y="127"/>
                    <a:pt x="261" y="127"/>
                    <a:pt x="261" y="127"/>
                  </a:cubicBezTo>
                  <a:cubicBezTo>
                    <a:pt x="363" y="127"/>
                    <a:pt x="363" y="127"/>
                    <a:pt x="363"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a:endParaRPr lang="en-US" sz="1000" b="1" dirty="0">
                <a:solidFill>
                  <a:schemeClr val="bg1"/>
                </a:solidFill>
                <a:latin typeface="+mj-lt"/>
              </a:endParaRPr>
            </a:p>
          </p:txBody>
        </p:sp>
      </p:grpSp>
      <p:sp>
        <p:nvSpPr>
          <p:cNvPr id="37" name="TextBox 36"/>
          <p:cNvSpPr txBox="1"/>
          <p:nvPr userDrawn="1"/>
        </p:nvSpPr>
        <p:spPr>
          <a:xfrm>
            <a:off x="1611" y="4915450"/>
            <a:ext cx="312906" cy="215444"/>
          </a:xfrm>
          <a:prstGeom prst="rect">
            <a:avLst/>
          </a:prstGeom>
          <a:noFill/>
        </p:spPr>
        <p:txBody>
          <a:bodyPr wrap="none" rtlCol="0">
            <a:spAutoFit/>
          </a:bodyPr>
          <a:lstStyle/>
          <a:p>
            <a:pPr algn="l"/>
            <a:fld id="{111F478C-84AE-4601-9BE4-60468A3A6C06}" type="slidenum">
              <a:rPr lang="en-US" sz="800" smtClean="0">
                <a:solidFill>
                  <a:schemeClr val="tx1">
                    <a:alpha val="50000"/>
                  </a:schemeClr>
                </a:solidFill>
                <a:latin typeface="+mj-lt"/>
              </a:rPr>
              <a:pPr algn="l"/>
              <a:t>‹#›</a:t>
            </a:fld>
            <a:endParaRPr lang="en-US" sz="800" dirty="0">
              <a:solidFill>
                <a:schemeClr val="tx1">
                  <a:alpha val="50000"/>
                </a:schemeClr>
              </a:solidFill>
              <a:latin typeface="+mj-lt"/>
            </a:endParaRPr>
          </a:p>
        </p:txBody>
      </p:sp>
    </p:spTree>
    <p:extLst>
      <p:ext uri="{BB962C8B-B14F-4D97-AF65-F5344CB8AC3E}">
        <p14:creationId xmlns:p14="http://schemas.microsoft.com/office/powerpoint/2010/main" val="3141426116"/>
      </p:ext>
    </p:extLst>
  </p:cSld>
  <p:clrMap bg1="lt1" tx1="dk1" bg2="lt2" tx2="dk2" accent1="accent1" accent2="accent2" accent3="accent3" accent4="accent4" accent5="accent5" accent6="accent6" hlink="hlink" folHlink="folHlink"/>
  <p:sldLayoutIdLst>
    <p:sldLayoutId id="2147483682" r:id="rId1"/>
    <p:sldLayoutId id="2147483688" r:id="rId2"/>
    <p:sldLayoutId id="2147483686" r:id="rId3"/>
    <p:sldLayoutId id="2147483687" r:id="rId4"/>
    <p:sldLayoutId id="2147483650" r:id="rId5"/>
    <p:sldLayoutId id="2147483684" r:id="rId6"/>
    <p:sldLayoutId id="2147483654" r:id="rId7"/>
    <p:sldLayoutId id="2147483669" r:id="rId8"/>
    <p:sldLayoutId id="2147483691" r:id="rId9"/>
    <p:sldLayoutId id="2147483692" r:id="rId10"/>
    <p:sldLayoutId id="2147483694" r:id="rId11"/>
    <p:sldLayoutId id="2147483696" r:id="rId12"/>
    <p:sldLayoutId id="2147483698" r:id="rId13"/>
    <p:sldLayoutId id="2147483699" r:id="rId14"/>
    <p:sldLayoutId id="2147483700" r:id="rId15"/>
    <p:sldLayoutId id="2147483701" r:id="rId16"/>
    <p:sldLayoutId id="2147483702" r:id="rId17"/>
    <p:sldLayoutId id="214748370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p:titleStyle>
    <p:bodyStyle>
      <a:lvl1pPr marL="280988" indent="-280988" algn="l" defTabSz="914400" rtl="0" eaLnBrk="1" latinLnBrk="0" hangingPunct="1">
        <a:lnSpc>
          <a:spcPct val="100000"/>
        </a:lnSpc>
        <a:spcBef>
          <a:spcPts val="1200"/>
        </a:spcBef>
        <a:spcAft>
          <a:spcPts val="600"/>
        </a:spcAft>
        <a:buClr>
          <a:schemeClr val="accent2"/>
        </a:buClr>
        <a:buFont typeface="Wingdings" charset="2"/>
        <a:buChar char="§"/>
        <a:defRPr lang="en-US" sz="2200" kern="1200" dirty="0" smtClean="0">
          <a:solidFill>
            <a:schemeClr val="tx1"/>
          </a:solidFill>
          <a:latin typeface="+mn-lt"/>
          <a:ea typeface="+mn-ea"/>
          <a:cs typeface="+mn-cs"/>
        </a:defRPr>
      </a:lvl1pPr>
      <a:lvl2pPr marL="574675" indent="-293688" algn="l" defTabSz="914400" rtl="0" eaLnBrk="1" latinLnBrk="0" hangingPunct="1">
        <a:lnSpc>
          <a:spcPct val="95000"/>
        </a:lnSpc>
        <a:spcBef>
          <a:spcPct val="20000"/>
        </a:spcBef>
        <a:spcAft>
          <a:spcPts val="800"/>
        </a:spcAft>
        <a:buFontTx/>
        <a:buChar char="‒"/>
        <a:defRPr lang="en-US" sz="2000" kern="1200" dirty="0" smtClean="0">
          <a:solidFill>
            <a:schemeClr val="tx1"/>
          </a:solidFill>
          <a:latin typeface="+mn-lt"/>
          <a:ea typeface="+mn-ea"/>
          <a:cs typeface="+mn-cs"/>
        </a:defRPr>
      </a:lvl2pPr>
      <a:lvl3pPr marL="855663" indent="-280988" algn="l" defTabSz="914400" rtl="0" eaLnBrk="1" latinLnBrk="0" hangingPunct="1">
        <a:lnSpc>
          <a:spcPct val="95000"/>
        </a:lnSpc>
        <a:spcBef>
          <a:spcPts val="0"/>
        </a:spcBef>
        <a:spcAft>
          <a:spcPts val="800"/>
        </a:spcAft>
        <a:buFontTx/>
        <a:buChar char="‒"/>
        <a:defRPr lang="en-US" sz="1800" kern="1200" dirty="0" smtClean="0">
          <a:solidFill>
            <a:schemeClr val="tx1"/>
          </a:solidFill>
          <a:latin typeface="+mn-lt"/>
          <a:ea typeface="+mn-ea"/>
          <a:cs typeface="+mn-cs"/>
        </a:defRPr>
      </a:lvl3pPr>
      <a:lvl4pPr marL="1090613" indent="-234950" algn="l" defTabSz="914400" rtl="0" eaLnBrk="1" latinLnBrk="0" hangingPunct="1">
        <a:lnSpc>
          <a:spcPct val="95000"/>
        </a:lnSpc>
        <a:spcBef>
          <a:spcPts val="0"/>
        </a:spcBef>
        <a:spcAft>
          <a:spcPts val="800"/>
        </a:spcAft>
        <a:buFontTx/>
        <a:buChar char="‒"/>
        <a:defRPr lang="en-US" sz="1800" kern="1200" dirty="0" smtClean="0">
          <a:solidFill>
            <a:schemeClr val="tx1"/>
          </a:solidFill>
          <a:latin typeface="+mn-lt"/>
          <a:ea typeface="+mn-ea"/>
          <a:cs typeface="+mn-cs"/>
        </a:defRPr>
      </a:lvl4pPr>
      <a:lvl5pPr marL="1312863" indent="-222250" algn="l" defTabSz="914400" rtl="0" eaLnBrk="1" latinLnBrk="0" hangingPunct="1">
        <a:lnSpc>
          <a:spcPct val="95000"/>
        </a:lnSpc>
        <a:spcBef>
          <a:spcPts val="0"/>
        </a:spcBef>
        <a:spcAft>
          <a:spcPts val="800"/>
        </a:spcAft>
        <a:buFontTx/>
        <a:buChar char="‒"/>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chart" Target="../charts/chart28.xml"/><Relationship Id="rId13" Type="http://schemas.openxmlformats.org/officeDocument/2006/relationships/chart" Target="../charts/chart33.xml"/><Relationship Id="rId18" Type="http://schemas.openxmlformats.org/officeDocument/2006/relationships/chart" Target="../charts/chart38.xml"/><Relationship Id="rId3" Type="http://schemas.openxmlformats.org/officeDocument/2006/relationships/chart" Target="../charts/chart23.xml"/><Relationship Id="rId7" Type="http://schemas.openxmlformats.org/officeDocument/2006/relationships/chart" Target="../charts/chart27.xml"/><Relationship Id="rId12" Type="http://schemas.openxmlformats.org/officeDocument/2006/relationships/chart" Target="../charts/chart32.xml"/><Relationship Id="rId17" Type="http://schemas.openxmlformats.org/officeDocument/2006/relationships/chart" Target="../charts/chart37.xml"/><Relationship Id="rId2" Type="http://schemas.openxmlformats.org/officeDocument/2006/relationships/notesSlide" Target="../notesSlides/notesSlide11.xml"/><Relationship Id="rId16" Type="http://schemas.openxmlformats.org/officeDocument/2006/relationships/chart" Target="../charts/chart36.xml"/><Relationship Id="rId1" Type="http://schemas.openxmlformats.org/officeDocument/2006/relationships/slideLayout" Target="../slideLayouts/slideLayout12.xml"/><Relationship Id="rId6" Type="http://schemas.openxmlformats.org/officeDocument/2006/relationships/chart" Target="../charts/chart26.xml"/><Relationship Id="rId11" Type="http://schemas.openxmlformats.org/officeDocument/2006/relationships/chart" Target="../charts/chart31.xml"/><Relationship Id="rId5" Type="http://schemas.openxmlformats.org/officeDocument/2006/relationships/chart" Target="../charts/chart25.xml"/><Relationship Id="rId15" Type="http://schemas.openxmlformats.org/officeDocument/2006/relationships/chart" Target="../charts/chart35.xml"/><Relationship Id="rId10" Type="http://schemas.openxmlformats.org/officeDocument/2006/relationships/chart" Target="../charts/chart30.xml"/><Relationship Id="rId4" Type="http://schemas.openxmlformats.org/officeDocument/2006/relationships/chart" Target="../charts/chart24.xml"/><Relationship Id="rId9" Type="http://schemas.openxmlformats.org/officeDocument/2006/relationships/chart" Target="../charts/chart29.xml"/><Relationship Id="rId14" Type="http://schemas.openxmlformats.org/officeDocument/2006/relationships/chart" Target="../charts/chart34.xml"/></Relationships>
</file>

<file path=ppt/slides/_rels/slide12.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slideLayout" Target="../slideLayouts/slideLayout7.xml"/><Relationship Id="rId7" Type="http://schemas.openxmlformats.org/officeDocument/2006/relationships/chart" Target="../charts/chart39.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slideLayout" Target="../slideLayouts/slideLayout7.xml"/><Relationship Id="rId7" Type="http://schemas.openxmlformats.org/officeDocument/2006/relationships/chart" Target="../charts/chart4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slideLayout" Target="../slideLayouts/slideLayout7.xml"/><Relationship Id="rId7" Type="http://schemas.openxmlformats.org/officeDocument/2006/relationships/chart" Target="../charts/chart4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52.xml"/><Relationship Id="rId18" Type="http://schemas.openxmlformats.org/officeDocument/2006/relationships/chart" Target="../charts/chart57.xml"/><Relationship Id="rId3" Type="http://schemas.openxmlformats.org/officeDocument/2006/relationships/chart" Target="../charts/chart50.xml"/><Relationship Id="rId7" Type="http://schemas.openxmlformats.org/officeDocument/2006/relationships/image" Target="../media/image18.png"/><Relationship Id="rId12" Type="http://schemas.openxmlformats.org/officeDocument/2006/relationships/chart" Target="../charts/chart51.xml"/><Relationship Id="rId17" Type="http://schemas.openxmlformats.org/officeDocument/2006/relationships/chart" Target="../charts/chart56.xml"/><Relationship Id="rId2" Type="http://schemas.openxmlformats.org/officeDocument/2006/relationships/notesSlide" Target="../notesSlides/notesSlide18.xml"/><Relationship Id="rId16" Type="http://schemas.openxmlformats.org/officeDocument/2006/relationships/chart" Target="../charts/chart5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chart" Target="../charts/chart54.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18" Type="http://schemas.openxmlformats.org/officeDocument/2006/relationships/chart" Target="../charts/chart1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17" Type="http://schemas.openxmlformats.org/officeDocument/2006/relationships/chart" Target="../charts/chart15.xml"/><Relationship Id="rId2" Type="http://schemas.openxmlformats.org/officeDocument/2006/relationships/notesSlide" Target="../notesSlides/notesSlide5.xml"/><Relationship Id="rId16" Type="http://schemas.openxmlformats.org/officeDocument/2006/relationships/chart" Target="../charts/chart14.xml"/><Relationship Id="rId1" Type="http://schemas.openxmlformats.org/officeDocument/2006/relationships/slideLayout" Target="../slideLayouts/slideLayout9.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chart" Target="../charts/chart1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2548458" y="1019128"/>
            <a:ext cx="6131767" cy="1495432"/>
          </a:xfrm>
          <a:prstGeom prst="rect">
            <a:avLst/>
          </a:prstGeom>
        </p:spPr>
        <p:txBody>
          <a:bodyPr vert="horz" lIns="91440" tIns="0" rIns="91440" bIns="0" rtlCol="0" anchor="b" anchorCtr="0">
            <a:normAutofit/>
          </a:bodyP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US" sz="4800" dirty="0" smtClean="0"/>
              <a:t>Information Innovation Index</a:t>
            </a:r>
            <a:endParaRPr lang="en-US" sz="4800" dirty="0"/>
          </a:p>
        </p:txBody>
      </p:sp>
      <p:sp>
        <p:nvSpPr>
          <p:cNvPr id="72" name="Subtitle 2"/>
          <p:cNvSpPr txBox="1">
            <a:spLocks/>
          </p:cNvSpPr>
          <p:nvPr/>
        </p:nvSpPr>
        <p:spPr>
          <a:xfrm>
            <a:off x="2548467" y="2539960"/>
            <a:ext cx="6131767" cy="646331"/>
          </a:xfrm>
          <a:prstGeom prst="rect">
            <a:avLst/>
          </a:prstGeom>
        </p:spPr>
        <p:txBody>
          <a:bodyPr/>
          <a:lstStyle>
            <a:lvl1pPr marL="280988" indent="-280988" algn="l" defTabSz="914400" rtl="0" eaLnBrk="1" latinLnBrk="0" hangingPunct="1">
              <a:lnSpc>
                <a:spcPct val="100000"/>
              </a:lnSpc>
              <a:spcBef>
                <a:spcPts val="1200"/>
              </a:spcBef>
              <a:spcAft>
                <a:spcPts val="600"/>
              </a:spcAft>
              <a:buClr>
                <a:schemeClr val="accent2"/>
              </a:buClr>
              <a:buFont typeface="Wingdings" charset="2"/>
              <a:buChar char="§"/>
              <a:defRPr lang="en-US" sz="2200" kern="1200" dirty="0" smtClean="0">
                <a:solidFill>
                  <a:schemeClr val="tx1"/>
                </a:solidFill>
                <a:latin typeface="+mn-lt"/>
                <a:ea typeface="+mn-ea"/>
                <a:cs typeface="+mn-cs"/>
              </a:defRPr>
            </a:lvl1pPr>
            <a:lvl2pPr marL="574675" indent="-293688" algn="l" defTabSz="914400" rtl="0" eaLnBrk="1" latinLnBrk="0" hangingPunct="1">
              <a:lnSpc>
                <a:spcPct val="95000"/>
              </a:lnSpc>
              <a:spcBef>
                <a:spcPct val="20000"/>
              </a:spcBef>
              <a:spcAft>
                <a:spcPts val="800"/>
              </a:spcAft>
              <a:buFontTx/>
              <a:buChar char="‒"/>
              <a:defRPr lang="en-US" sz="2000" kern="1200" dirty="0" smtClean="0">
                <a:solidFill>
                  <a:schemeClr val="tx1"/>
                </a:solidFill>
                <a:latin typeface="+mn-lt"/>
                <a:ea typeface="+mn-ea"/>
                <a:cs typeface="+mn-cs"/>
              </a:defRPr>
            </a:lvl2pPr>
            <a:lvl3pPr marL="855663" indent="-280988" algn="l" defTabSz="914400" rtl="0" eaLnBrk="1" latinLnBrk="0" hangingPunct="1">
              <a:lnSpc>
                <a:spcPct val="95000"/>
              </a:lnSpc>
              <a:spcBef>
                <a:spcPts val="0"/>
              </a:spcBef>
              <a:spcAft>
                <a:spcPts val="800"/>
              </a:spcAft>
              <a:buFontTx/>
              <a:buChar char="‒"/>
              <a:defRPr lang="en-US" sz="1800" kern="1200" dirty="0" smtClean="0">
                <a:solidFill>
                  <a:schemeClr val="tx1"/>
                </a:solidFill>
                <a:latin typeface="+mn-lt"/>
                <a:ea typeface="+mn-ea"/>
                <a:cs typeface="+mn-cs"/>
              </a:defRPr>
            </a:lvl3pPr>
            <a:lvl4pPr marL="1090613" indent="-234950" algn="l" defTabSz="914400" rtl="0" eaLnBrk="1" latinLnBrk="0" hangingPunct="1">
              <a:lnSpc>
                <a:spcPct val="95000"/>
              </a:lnSpc>
              <a:spcBef>
                <a:spcPts val="0"/>
              </a:spcBef>
              <a:spcAft>
                <a:spcPts val="800"/>
              </a:spcAft>
              <a:buFontTx/>
              <a:buChar char="‒"/>
              <a:defRPr lang="en-US" sz="1800" kern="1200" dirty="0" smtClean="0">
                <a:solidFill>
                  <a:schemeClr val="tx1"/>
                </a:solidFill>
                <a:latin typeface="+mn-lt"/>
                <a:ea typeface="+mn-ea"/>
                <a:cs typeface="+mn-cs"/>
              </a:defRPr>
            </a:lvl4pPr>
            <a:lvl5pPr marL="1312863" indent="-222250" algn="l" defTabSz="914400" rtl="0" eaLnBrk="1" latinLnBrk="0" hangingPunct="1">
              <a:lnSpc>
                <a:spcPct val="95000"/>
              </a:lnSpc>
              <a:spcBef>
                <a:spcPts val="0"/>
              </a:spcBef>
              <a:spcAft>
                <a:spcPts val="800"/>
              </a:spcAft>
              <a:buFontTx/>
              <a:buChar char="‒"/>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1800" dirty="0" smtClean="0"/>
              <a:t>November 2014</a:t>
            </a:r>
            <a:endParaRPr lang="en-US" sz="1800" dirty="0"/>
          </a:p>
        </p:txBody>
      </p:sp>
    </p:spTree>
    <p:extLst>
      <p:ext uri="{BB962C8B-B14F-4D97-AF65-F5344CB8AC3E}">
        <p14:creationId xmlns:p14="http://schemas.microsoft.com/office/powerpoint/2010/main" val="15103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txBox="1">
            <a:spLocks/>
          </p:cNvSpPr>
          <p:nvPr/>
        </p:nvSpPr>
        <p:spPr>
          <a:xfrm>
            <a:off x="2548458" y="1270588"/>
            <a:ext cx="6131767" cy="1495432"/>
          </a:xfrm>
          <a:prstGeom prst="rect">
            <a:avLst/>
          </a:prstGeom>
        </p:spPr>
        <p:txBody>
          <a:bodyPr vert="horz" lIns="91440" tIns="0" rIns="91440" bIns="0" rtlCol="0" anchor="b" anchorCtr="0">
            <a:normAutofit/>
          </a:bodyP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US" sz="4800" dirty="0" smtClean="0"/>
              <a:t>Information Innovation </a:t>
            </a:r>
            <a:endParaRPr lang="en-US" sz="4800" dirty="0"/>
          </a:p>
        </p:txBody>
      </p:sp>
    </p:spTree>
    <p:extLst>
      <p:ext uri="{BB962C8B-B14F-4D97-AF65-F5344CB8AC3E}">
        <p14:creationId xmlns:p14="http://schemas.microsoft.com/office/powerpoint/2010/main" val="50791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p:nvPr>
            <p:extLst>
              <p:ext uri="{D42A27DB-BD31-4B8C-83A1-F6EECF244321}">
                <p14:modId xmlns:p14="http://schemas.microsoft.com/office/powerpoint/2010/main" val="425204431"/>
              </p:ext>
            </p:extLst>
          </p:nvPr>
        </p:nvGraphicFramePr>
        <p:xfrm>
          <a:off x="556260" y="1554994"/>
          <a:ext cx="1230630" cy="1281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p:nvPr>
            <p:extLst>
              <p:ext uri="{D42A27DB-BD31-4B8C-83A1-F6EECF244321}">
                <p14:modId xmlns:p14="http://schemas.microsoft.com/office/powerpoint/2010/main" val="3030863827"/>
              </p:ext>
            </p:extLst>
          </p:nvPr>
        </p:nvGraphicFramePr>
        <p:xfrm>
          <a:off x="1552575" y="1637545"/>
          <a:ext cx="1171575" cy="1222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p:cNvGraphicFramePr/>
          <p:nvPr>
            <p:extLst>
              <p:ext uri="{D42A27DB-BD31-4B8C-83A1-F6EECF244321}">
                <p14:modId xmlns:p14="http://schemas.microsoft.com/office/powerpoint/2010/main" val="3955012210"/>
              </p:ext>
            </p:extLst>
          </p:nvPr>
        </p:nvGraphicFramePr>
        <p:xfrm>
          <a:off x="3400425" y="1637545"/>
          <a:ext cx="1171575" cy="1222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p:cNvGraphicFramePr/>
          <p:nvPr>
            <p:extLst>
              <p:ext uri="{D42A27DB-BD31-4B8C-83A1-F6EECF244321}">
                <p14:modId xmlns:p14="http://schemas.microsoft.com/office/powerpoint/2010/main" val="3494383912"/>
              </p:ext>
            </p:extLst>
          </p:nvPr>
        </p:nvGraphicFramePr>
        <p:xfrm>
          <a:off x="628650" y="2647195"/>
          <a:ext cx="1171575" cy="12223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Chart 37"/>
          <p:cNvGraphicFramePr/>
          <p:nvPr>
            <p:extLst>
              <p:ext uri="{D42A27DB-BD31-4B8C-83A1-F6EECF244321}">
                <p14:modId xmlns:p14="http://schemas.microsoft.com/office/powerpoint/2010/main" val="253123512"/>
              </p:ext>
            </p:extLst>
          </p:nvPr>
        </p:nvGraphicFramePr>
        <p:xfrm>
          <a:off x="1552575" y="2647195"/>
          <a:ext cx="1171575" cy="12223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Chart 38"/>
          <p:cNvGraphicFramePr/>
          <p:nvPr>
            <p:extLst>
              <p:ext uri="{D42A27DB-BD31-4B8C-83A1-F6EECF244321}">
                <p14:modId xmlns:p14="http://schemas.microsoft.com/office/powerpoint/2010/main" val="1317768893"/>
              </p:ext>
            </p:extLst>
          </p:nvPr>
        </p:nvGraphicFramePr>
        <p:xfrm>
          <a:off x="2476500" y="2647195"/>
          <a:ext cx="1171575" cy="12223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Chart 39"/>
          <p:cNvGraphicFramePr/>
          <p:nvPr>
            <p:extLst>
              <p:ext uri="{D42A27DB-BD31-4B8C-83A1-F6EECF244321}">
                <p14:modId xmlns:p14="http://schemas.microsoft.com/office/powerpoint/2010/main" val="3468555078"/>
              </p:ext>
            </p:extLst>
          </p:nvPr>
        </p:nvGraphicFramePr>
        <p:xfrm>
          <a:off x="3400425" y="2647195"/>
          <a:ext cx="1171575" cy="1222375"/>
        </p:xfrm>
        <a:graphic>
          <a:graphicData uri="http://schemas.openxmlformats.org/drawingml/2006/chart">
            <c:chart xmlns:c="http://schemas.openxmlformats.org/drawingml/2006/chart" xmlns:r="http://schemas.openxmlformats.org/officeDocument/2006/relationships" r:id="rId9"/>
          </a:graphicData>
        </a:graphic>
      </p:graphicFrame>
      <p:sp>
        <p:nvSpPr>
          <p:cNvPr id="45" name="Rounded Rectangle 44"/>
          <p:cNvSpPr/>
          <p:nvPr/>
        </p:nvSpPr>
        <p:spPr>
          <a:xfrm>
            <a:off x="800100" y="4002919"/>
            <a:ext cx="3648075" cy="769499"/>
          </a:xfrm>
          <a:prstGeom prst="roundRect">
            <a:avLst>
              <a:gd name="adj" fmla="val 4932"/>
            </a:avLst>
          </a:prstGeom>
          <a:gradFill flip="none" rotWithShape="1">
            <a:gsLst>
              <a:gs pos="100000">
                <a:srgbClr val="757575"/>
              </a:gs>
              <a:gs pos="0">
                <a:srgbClr val="282828"/>
              </a:gs>
              <a:gs pos="50000">
                <a:srgbClr val="414141"/>
              </a:gs>
            </a:gsLst>
            <a:lin ang="540000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France and Switzerland are leading the way for markets that are currently mining untapped business intelligence. The UK is the most behind with nearly </a:t>
            </a:r>
            <a:r>
              <a:rPr lang="en-GB" sz="900" dirty="0" smtClean="0">
                <a:solidFill>
                  <a:schemeClr val="bg1"/>
                </a:solidFill>
                <a:latin typeface="Helvetica"/>
                <a:cs typeface="Helvetica"/>
              </a:rPr>
              <a:t>3/4 </a:t>
            </a:r>
            <a:r>
              <a:rPr lang="en-GB" sz="900" dirty="0">
                <a:solidFill>
                  <a:schemeClr val="bg1"/>
                </a:solidFill>
                <a:latin typeface="Helvetica"/>
                <a:cs typeface="Helvetica"/>
              </a:rPr>
              <a:t>not currently mining untapped </a:t>
            </a:r>
            <a:r>
              <a:rPr lang="en-GB" sz="900" dirty="0" smtClean="0">
                <a:solidFill>
                  <a:schemeClr val="bg1"/>
                </a:solidFill>
                <a:latin typeface="Helvetica"/>
                <a:cs typeface="Helvetica"/>
              </a:rPr>
              <a:t>data </a:t>
            </a:r>
            <a:endParaRPr lang="en-GB" sz="900" dirty="0">
              <a:solidFill>
                <a:schemeClr val="bg1"/>
              </a:solidFill>
              <a:latin typeface="Helvetica"/>
              <a:cs typeface="Helvetica"/>
            </a:endParaRPr>
          </a:p>
        </p:txBody>
      </p:sp>
      <p:sp>
        <p:nvSpPr>
          <p:cNvPr id="46" name="Rounded Rectangle 45"/>
          <p:cNvSpPr/>
          <p:nvPr/>
        </p:nvSpPr>
        <p:spPr>
          <a:xfrm>
            <a:off x="4876800" y="4002919"/>
            <a:ext cx="3648075" cy="769499"/>
          </a:xfrm>
          <a:prstGeom prst="roundRect">
            <a:avLst>
              <a:gd name="adj" fmla="val 4932"/>
            </a:avLst>
          </a:prstGeom>
          <a:gradFill flip="none" rotWithShape="1">
            <a:gsLst>
              <a:gs pos="100000">
                <a:srgbClr val="757575"/>
              </a:gs>
              <a:gs pos="0">
                <a:srgbClr val="282828"/>
              </a:gs>
              <a:gs pos="50000">
                <a:srgbClr val="414141"/>
              </a:gs>
            </a:gsLst>
            <a:lin ang="540000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The UK, followed by Germany, </a:t>
            </a:r>
            <a:r>
              <a:rPr lang="en-GB" sz="900" dirty="0" smtClean="0">
                <a:solidFill>
                  <a:schemeClr val="bg1"/>
                </a:solidFill>
                <a:latin typeface="Helvetica"/>
                <a:cs typeface="Helvetica"/>
              </a:rPr>
              <a:t>Switzerland, </a:t>
            </a:r>
            <a:r>
              <a:rPr lang="en-GB" sz="900" dirty="0">
                <a:solidFill>
                  <a:schemeClr val="bg1"/>
                </a:solidFill>
                <a:latin typeface="Helvetica"/>
                <a:cs typeface="Helvetica"/>
              </a:rPr>
              <a:t>and South </a:t>
            </a:r>
            <a:r>
              <a:rPr lang="en-GB" sz="900" dirty="0" smtClean="0">
                <a:solidFill>
                  <a:schemeClr val="bg1"/>
                </a:solidFill>
                <a:latin typeface="Helvetica"/>
                <a:cs typeface="Helvetica"/>
              </a:rPr>
              <a:t>Africa, </a:t>
            </a:r>
            <a:r>
              <a:rPr lang="en-GB" sz="900" dirty="0">
                <a:solidFill>
                  <a:schemeClr val="bg1"/>
                </a:solidFill>
                <a:latin typeface="Helvetica"/>
                <a:cs typeface="Helvetica"/>
              </a:rPr>
              <a:t>have no intention to start mining untapped intelligence. </a:t>
            </a:r>
          </a:p>
        </p:txBody>
      </p:sp>
      <p:sp>
        <p:nvSpPr>
          <p:cNvPr id="48" name="TextBox 47"/>
          <p:cNvSpPr txBox="1"/>
          <p:nvPr/>
        </p:nvSpPr>
        <p:spPr>
          <a:xfrm>
            <a:off x="741589" y="1083257"/>
            <a:ext cx="3697061" cy="601447"/>
          </a:xfrm>
          <a:prstGeom prst="rect">
            <a:avLst/>
          </a:prstGeom>
          <a:noFill/>
        </p:spPr>
        <p:txBody>
          <a:bodyPr wrap="square" rtlCol="0">
            <a:spAutoFit/>
          </a:bodyPr>
          <a:lstStyle/>
          <a:p>
            <a:pPr>
              <a:lnSpc>
                <a:spcPct val="110000"/>
              </a:lnSpc>
              <a:spcAft>
                <a:spcPts val="450"/>
              </a:spcAft>
            </a:pPr>
            <a:r>
              <a:rPr lang="en-GB" sz="900" b="1" dirty="0">
                <a:solidFill>
                  <a:srgbClr val="414141"/>
                </a:solidFill>
                <a:latin typeface="Helvetica"/>
                <a:cs typeface="Helvetica"/>
              </a:rPr>
              <a:t>Is your </a:t>
            </a:r>
            <a:r>
              <a:rPr lang="en-GB" sz="900" b="1" dirty="0" smtClean="0">
                <a:solidFill>
                  <a:srgbClr val="414141"/>
                </a:solidFill>
                <a:latin typeface="Helvetica"/>
                <a:cs typeface="Helvetica"/>
              </a:rPr>
              <a:t>organization </a:t>
            </a:r>
            <a:r>
              <a:rPr lang="en-GB" sz="900" b="1" dirty="0">
                <a:solidFill>
                  <a:srgbClr val="414141"/>
                </a:solidFill>
                <a:latin typeface="Helvetica"/>
                <a:cs typeface="Helvetica"/>
              </a:rPr>
              <a:t>currently mining untapped intelligence?</a:t>
            </a:r>
          </a:p>
          <a:p>
            <a:pPr>
              <a:lnSpc>
                <a:spcPct val="110000"/>
              </a:lnSpc>
              <a:spcAft>
                <a:spcPts val="450"/>
              </a:spcAft>
            </a:pPr>
            <a:r>
              <a:rPr lang="en-GB" sz="675" b="1" dirty="0">
                <a:solidFill>
                  <a:srgbClr val="BEBEBE"/>
                </a:solidFill>
                <a:latin typeface="Helvetica"/>
                <a:cs typeface="Helvetica"/>
              </a:rPr>
              <a:t>(Q12) 900 respondents</a:t>
            </a:r>
          </a:p>
          <a:p>
            <a:pPr>
              <a:lnSpc>
                <a:spcPct val="110000"/>
              </a:lnSpc>
              <a:spcAft>
                <a:spcPts val="450"/>
              </a:spcAft>
            </a:pPr>
            <a:r>
              <a:rPr lang="en-GB" sz="675" b="1" dirty="0" smtClean="0">
                <a:solidFill>
                  <a:srgbClr val="414042"/>
                </a:solidFill>
                <a:latin typeface="Helvetica"/>
                <a:cs typeface="Helvetica"/>
              </a:rPr>
              <a:t>%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Yes </a:t>
            </a:r>
            <a:r>
              <a:rPr lang="en-GB" sz="675" b="1" dirty="0" smtClean="0">
                <a:solidFill>
                  <a:srgbClr val="414042"/>
                </a:solidFill>
                <a:latin typeface="Zapf Dingbats" charset="2"/>
                <a:cs typeface="Zapf Dingbats" charset="2"/>
              </a:rPr>
              <a:t>n </a:t>
            </a:r>
            <a:r>
              <a:rPr lang="en-GB" sz="675" b="1" dirty="0">
                <a:solidFill>
                  <a:srgbClr val="414042"/>
                </a:solidFill>
                <a:latin typeface="Helvetica"/>
                <a:cs typeface="Helvetica"/>
              </a:rPr>
              <a:t>No</a:t>
            </a:r>
          </a:p>
        </p:txBody>
      </p:sp>
      <p:graphicFrame>
        <p:nvGraphicFramePr>
          <p:cNvPr id="49" name="Chart 48"/>
          <p:cNvGraphicFramePr/>
          <p:nvPr>
            <p:extLst>
              <p:ext uri="{D42A27DB-BD31-4B8C-83A1-F6EECF244321}">
                <p14:modId xmlns:p14="http://schemas.microsoft.com/office/powerpoint/2010/main" val="1341141176"/>
              </p:ext>
            </p:extLst>
          </p:nvPr>
        </p:nvGraphicFramePr>
        <p:xfrm>
          <a:off x="2457450" y="1637545"/>
          <a:ext cx="1171575" cy="1222375"/>
        </p:xfrm>
        <a:graphic>
          <a:graphicData uri="http://schemas.openxmlformats.org/drawingml/2006/chart">
            <c:chart xmlns:c="http://schemas.openxmlformats.org/drawingml/2006/chart" xmlns:r="http://schemas.openxmlformats.org/officeDocument/2006/relationships" r:id="rId10"/>
          </a:graphicData>
        </a:graphic>
      </p:graphicFrame>
      <p:sp>
        <p:nvSpPr>
          <p:cNvPr id="66" name="TextBox 65"/>
          <p:cNvSpPr txBox="1"/>
          <p:nvPr/>
        </p:nvSpPr>
        <p:spPr>
          <a:xfrm>
            <a:off x="4856389" y="1083256"/>
            <a:ext cx="3697061" cy="727763"/>
          </a:xfrm>
          <a:prstGeom prst="rect">
            <a:avLst/>
          </a:prstGeom>
          <a:noFill/>
        </p:spPr>
        <p:txBody>
          <a:bodyPr wrap="square" rtlCol="0">
            <a:spAutoFit/>
          </a:bodyPr>
          <a:lstStyle/>
          <a:p>
            <a:pPr>
              <a:lnSpc>
                <a:spcPct val="110000"/>
              </a:lnSpc>
              <a:spcAft>
                <a:spcPts val="450"/>
              </a:spcAft>
            </a:pPr>
            <a:r>
              <a:rPr lang="en-GB" sz="900" b="1" dirty="0">
                <a:solidFill>
                  <a:srgbClr val="414141"/>
                </a:solidFill>
                <a:latin typeface="Helvetica"/>
                <a:cs typeface="Helvetica"/>
              </a:rPr>
              <a:t>Of those that are not mining untapped intelligence, does your </a:t>
            </a:r>
            <a:r>
              <a:rPr lang="en-GB" sz="900" b="1" dirty="0" smtClean="0">
                <a:solidFill>
                  <a:srgbClr val="414141"/>
                </a:solidFill>
                <a:latin typeface="Helvetica"/>
                <a:cs typeface="Helvetica"/>
              </a:rPr>
              <a:t>organization </a:t>
            </a:r>
            <a:r>
              <a:rPr lang="en-GB" sz="900" b="1" dirty="0">
                <a:solidFill>
                  <a:srgbClr val="414141"/>
                </a:solidFill>
                <a:latin typeface="Helvetica"/>
                <a:cs typeface="Helvetica"/>
              </a:rPr>
              <a:t>have any intention to start mining it within the next 18 months? </a:t>
            </a:r>
            <a:r>
              <a:rPr lang="en-GB" sz="675" b="1" dirty="0">
                <a:solidFill>
                  <a:srgbClr val="BEBEBE"/>
                </a:solidFill>
                <a:latin typeface="Helvetica"/>
                <a:cs typeface="Helvetica"/>
              </a:rPr>
              <a:t>(Q14) 450 respondents</a:t>
            </a:r>
          </a:p>
          <a:p>
            <a:pPr>
              <a:lnSpc>
                <a:spcPct val="110000"/>
              </a:lnSpc>
              <a:spcAft>
                <a:spcPts val="450"/>
              </a:spcAft>
            </a:pPr>
            <a:r>
              <a:rPr lang="en-GB" sz="675" b="1" dirty="0" smtClean="0">
                <a:solidFill>
                  <a:srgbClr val="414042"/>
                </a:solidFill>
                <a:latin typeface="Helvetica"/>
                <a:cs typeface="Helvetica"/>
              </a:rPr>
              <a:t>%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Yes </a:t>
            </a:r>
            <a:r>
              <a:rPr lang="en-GB" sz="675" b="1" dirty="0" smtClean="0">
                <a:solidFill>
                  <a:srgbClr val="414042"/>
                </a:solidFill>
                <a:latin typeface="Zapf Dingbats" charset="2"/>
                <a:cs typeface="Zapf Dingbats" charset="2"/>
              </a:rPr>
              <a:t>n </a:t>
            </a:r>
            <a:r>
              <a:rPr lang="en-GB" sz="675" b="1" dirty="0">
                <a:solidFill>
                  <a:srgbClr val="414042"/>
                </a:solidFill>
                <a:latin typeface="Helvetica"/>
                <a:cs typeface="Helvetica"/>
              </a:rPr>
              <a:t>No</a:t>
            </a:r>
          </a:p>
        </p:txBody>
      </p:sp>
      <p:graphicFrame>
        <p:nvGraphicFramePr>
          <p:cNvPr id="68" name="Chart 67"/>
          <p:cNvGraphicFramePr/>
          <p:nvPr>
            <p:extLst>
              <p:ext uri="{D42A27DB-BD31-4B8C-83A1-F6EECF244321}">
                <p14:modId xmlns:p14="http://schemas.microsoft.com/office/powerpoint/2010/main" val="3935653167"/>
              </p:ext>
            </p:extLst>
          </p:nvPr>
        </p:nvGraphicFramePr>
        <p:xfrm>
          <a:off x="6562725" y="2637670"/>
          <a:ext cx="1171575" cy="12223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9" name="Chart 68"/>
          <p:cNvGraphicFramePr/>
          <p:nvPr>
            <p:extLst>
              <p:ext uri="{D42A27DB-BD31-4B8C-83A1-F6EECF244321}">
                <p14:modId xmlns:p14="http://schemas.microsoft.com/office/powerpoint/2010/main" val="773479875"/>
              </p:ext>
            </p:extLst>
          </p:nvPr>
        </p:nvGraphicFramePr>
        <p:xfrm>
          <a:off x="4622673" y="1551185"/>
          <a:ext cx="1266825" cy="1288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0" name="Chart 69"/>
          <p:cNvGraphicFramePr/>
          <p:nvPr>
            <p:extLst>
              <p:ext uri="{D42A27DB-BD31-4B8C-83A1-F6EECF244321}">
                <p14:modId xmlns:p14="http://schemas.microsoft.com/office/powerpoint/2010/main" val="3215533077"/>
              </p:ext>
            </p:extLst>
          </p:nvPr>
        </p:nvGraphicFramePr>
        <p:xfrm>
          <a:off x="5633085" y="1623574"/>
          <a:ext cx="1171575" cy="126015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1" name="Chart 70"/>
          <p:cNvGraphicFramePr/>
          <p:nvPr>
            <p:extLst>
              <p:ext uri="{D42A27DB-BD31-4B8C-83A1-F6EECF244321}">
                <p14:modId xmlns:p14="http://schemas.microsoft.com/office/powerpoint/2010/main" val="1168264244"/>
              </p:ext>
            </p:extLst>
          </p:nvPr>
        </p:nvGraphicFramePr>
        <p:xfrm>
          <a:off x="7485698" y="1625162"/>
          <a:ext cx="1171575" cy="1264285"/>
        </p:xfrm>
        <a:graphic>
          <a:graphicData uri="http://schemas.openxmlformats.org/drawingml/2006/chart">
            <c:chart xmlns:c="http://schemas.openxmlformats.org/drawingml/2006/chart" xmlns:r="http://schemas.openxmlformats.org/officeDocument/2006/relationships" r:id="rId14"/>
          </a:graphicData>
        </a:graphic>
      </p:graphicFrame>
      <p:sp>
        <p:nvSpPr>
          <p:cNvPr id="72" name="TextBox 71"/>
          <p:cNvSpPr txBox="1"/>
          <p:nvPr/>
        </p:nvSpPr>
        <p:spPr>
          <a:xfrm>
            <a:off x="7619320"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Russia</a:t>
            </a:r>
          </a:p>
        </p:txBody>
      </p:sp>
      <p:sp>
        <p:nvSpPr>
          <p:cNvPr id="73" name="TextBox 72"/>
          <p:cNvSpPr txBox="1"/>
          <p:nvPr/>
        </p:nvSpPr>
        <p:spPr>
          <a:xfrm>
            <a:off x="4847545"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UK</a:t>
            </a:r>
          </a:p>
        </p:txBody>
      </p:sp>
      <p:sp>
        <p:nvSpPr>
          <p:cNvPr id="74" name="TextBox 73"/>
          <p:cNvSpPr txBox="1"/>
          <p:nvPr/>
        </p:nvSpPr>
        <p:spPr>
          <a:xfrm>
            <a:off x="5771470"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France</a:t>
            </a:r>
          </a:p>
        </p:txBody>
      </p:sp>
      <p:sp>
        <p:nvSpPr>
          <p:cNvPr id="75" name="TextBox 74"/>
          <p:cNvSpPr txBox="1"/>
          <p:nvPr/>
        </p:nvSpPr>
        <p:spPr>
          <a:xfrm>
            <a:off x="6695395"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Germany</a:t>
            </a:r>
          </a:p>
        </p:txBody>
      </p:sp>
      <p:graphicFrame>
        <p:nvGraphicFramePr>
          <p:cNvPr id="76" name="Chart 75"/>
          <p:cNvGraphicFramePr/>
          <p:nvPr>
            <p:extLst>
              <p:ext uri="{D42A27DB-BD31-4B8C-83A1-F6EECF244321}">
                <p14:modId xmlns:p14="http://schemas.microsoft.com/office/powerpoint/2010/main" val="1520622265"/>
              </p:ext>
            </p:extLst>
          </p:nvPr>
        </p:nvGraphicFramePr>
        <p:xfrm>
          <a:off x="4705350" y="2637670"/>
          <a:ext cx="1171575" cy="122237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7" name="Chart 76"/>
          <p:cNvGraphicFramePr/>
          <p:nvPr>
            <p:extLst>
              <p:ext uri="{D42A27DB-BD31-4B8C-83A1-F6EECF244321}">
                <p14:modId xmlns:p14="http://schemas.microsoft.com/office/powerpoint/2010/main" val="1408418790"/>
              </p:ext>
            </p:extLst>
          </p:nvPr>
        </p:nvGraphicFramePr>
        <p:xfrm>
          <a:off x="5629275" y="2637670"/>
          <a:ext cx="1171575" cy="122237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8" name="Chart 77"/>
          <p:cNvGraphicFramePr/>
          <p:nvPr>
            <p:extLst>
              <p:ext uri="{D42A27DB-BD31-4B8C-83A1-F6EECF244321}">
                <p14:modId xmlns:p14="http://schemas.microsoft.com/office/powerpoint/2010/main" val="1833973489"/>
              </p:ext>
            </p:extLst>
          </p:nvPr>
        </p:nvGraphicFramePr>
        <p:xfrm>
          <a:off x="7477125" y="2637670"/>
          <a:ext cx="1171575" cy="1222375"/>
        </p:xfrm>
        <a:graphic>
          <a:graphicData uri="http://schemas.openxmlformats.org/drawingml/2006/chart">
            <c:chart xmlns:c="http://schemas.openxmlformats.org/drawingml/2006/chart" xmlns:r="http://schemas.openxmlformats.org/officeDocument/2006/relationships" r:id="rId17"/>
          </a:graphicData>
        </a:graphic>
      </p:graphicFrame>
      <p:sp>
        <p:nvSpPr>
          <p:cNvPr id="79" name="TextBox 78"/>
          <p:cNvSpPr txBox="1"/>
          <p:nvPr/>
        </p:nvSpPr>
        <p:spPr>
          <a:xfrm>
            <a:off x="7619320"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South Africa</a:t>
            </a:r>
          </a:p>
        </p:txBody>
      </p:sp>
      <p:sp>
        <p:nvSpPr>
          <p:cNvPr id="80" name="TextBox 79"/>
          <p:cNvSpPr txBox="1"/>
          <p:nvPr/>
        </p:nvSpPr>
        <p:spPr>
          <a:xfrm>
            <a:off x="4847545"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Austria</a:t>
            </a:r>
          </a:p>
        </p:txBody>
      </p:sp>
      <p:sp>
        <p:nvSpPr>
          <p:cNvPr id="81" name="TextBox 80"/>
          <p:cNvSpPr txBox="1"/>
          <p:nvPr/>
        </p:nvSpPr>
        <p:spPr>
          <a:xfrm>
            <a:off x="5771470"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Netherlands</a:t>
            </a:r>
          </a:p>
        </p:txBody>
      </p:sp>
      <p:sp>
        <p:nvSpPr>
          <p:cNvPr id="82" name="TextBox 81"/>
          <p:cNvSpPr txBox="1"/>
          <p:nvPr/>
        </p:nvSpPr>
        <p:spPr>
          <a:xfrm>
            <a:off x="6695395"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Switzerland</a:t>
            </a:r>
          </a:p>
        </p:txBody>
      </p:sp>
      <p:graphicFrame>
        <p:nvGraphicFramePr>
          <p:cNvPr id="83" name="Chart 82"/>
          <p:cNvGraphicFramePr/>
          <p:nvPr>
            <p:extLst>
              <p:ext uri="{D42A27DB-BD31-4B8C-83A1-F6EECF244321}">
                <p14:modId xmlns:p14="http://schemas.microsoft.com/office/powerpoint/2010/main" val="1911138023"/>
              </p:ext>
            </p:extLst>
          </p:nvPr>
        </p:nvGraphicFramePr>
        <p:xfrm>
          <a:off x="6519101" y="1625162"/>
          <a:ext cx="1171575" cy="1267142"/>
        </p:xfrm>
        <a:graphic>
          <a:graphicData uri="http://schemas.openxmlformats.org/drawingml/2006/chart">
            <c:chart xmlns:c="http://schemas.openxmlformats.org/drawingml/2006/chart" xmlns:r="http://schemas.openxmlformats.org/officeDocument/2006/relationships" r:id="rId18"/>
          </a:graphicData>
        </a:graphic>
      </p:graphicFrame>
      <p:sp>
        <p:nvSpPr>
          <p:cNvPr id="33" name="TextBox 32"/>
          <p:cNvSpPr txBox="1"/>
          <p:nvPr/>
        </p:nvSpPr>
        <p:spPr>
          <a:xfrm>
            <a:off x="3542620"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Russia</a:t>
            </a:r>
          </a:p>
        </p:txBody>
      </p:sp>
      <p:sp>
        <p:nvSpPr>
          <p:cNvPr id="34" name="TextBox 33"/>
          <p:cNvSpPr txBox="1"/>
          <p:nvPr/>
        </p:nvSpPr>
        <p:spPr>
          <a:xfrm>
            <a:off x="770845"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UK</a:t>
            </a:r>
          </a:p>
        </p:txBody>
      </p:sp>
      <p:sp>
        <p:nvSpPr>
          <p:cNvPr id="35" name="TextBox 34"/>
          <p:cNvSpPr txBox="1"/>
          <p:nvPr/>
        </p:nvSpPr>
        <p:spPr>
          <a:xfrm>
            <a:off x="1694770"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France</a:t>
            </a:r>
          </a:p>
        </p:txBody>
      </p:sp>
      <p:sp>
        <p:nvSpPr>
          <p:cNvPr id="36" name="TextBox 35"/>
          <p:cNvSpPr txBox="1"/>
          <p:nvPr/>
        </p:nvSpPr>
        <p:spPr>
          <a:xfrm>
            <a:off x="2618695" y="261678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Germany</a:t>
            </a:r>
          </a:p>
        </p:txBody>
      </p:sp>
      <p:sp>
        <p:nvSpPr>
          <p:cNvPr id="41" name="TextBox 40"/>
          <p:cNvSpPr txBox="1"/>
          <p:nvPr/>
        </p:nvSpPr>
        <p:spPr>
          <a:xfrm>
            <a:off x="3542620"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South Africa</a:t>
            </a:r>
          </a:p>
        </p:txBody>
      </p:sp>
      <p:sp>
        <p:nvSpPr>
          <p:cNvPr id="42" name="TextBox 41"/>
          <p:cNvSpPr txBox="1"/>
          <p:nvPr/>
        </p:nvSpPr>
        <p:spPr>
          <a:xfrm>
            <a:off x="770845"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Austria</a:t>
            </a:r>
          </a:p>
        </p:txBody>
      </p:sp>
      <p:sp>
        <p:nvSpPr>
          <p:cNvPr id="43" name="TextBox 42"/>
          <p:cNvSpPr txBox="1"/>
          <p:nvPr/>
        </p:nvSpPr>
        <p:spPr>
          <a:xfrm>
            <a:off x="1694770"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Netherlands</a:t>
            </a:r>
          </a:p>
        </p:txBody>
      </p:sp>
      <p:sp>
        <p:nvSpPr>
          <p:cNvPr id="44" name="TextBox 43"/>
          <p:cNvSpPr txBox="1"/>
          <p:nvPr/>
        </p:nvSpPr>
        <p:spPr>
          <a:xfrm>
            <a:off x="2618695" y="3626431"/>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Switzerland</a:t>
            </a:r>
          </a:p>
        </p:txBody>
      </p:sp>
      <p:sp>
        <p:nvSpPr>
          <p:cNvPr id="47" name="Title 7"/>
          <p:cNvSpPr txBox="1">
            <a:spLocks/>
          </p:cNvSpPr>
          <p:nvPr/>
        </p:nvSpPr>
        <p:spPr>
          <a:xfrm>
            <a:off x="264160" y="53113"/>
            <a:ext cx="7051040" cy="732441"/>
          </a:xfrm>
          <a:prstGeom prst="rect">
            <a:avLst/>
          </a:prstGeom>
        </p:spPr>
        <p:txBody>
          <a:bodyPr anchor="ct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GB" dirty="0" smtClean="0"/>
              <a:t>Are EMEA organizations Leveraging Data?</a:t>
            </a:r>
            <a:endParaRPr lang="en-GB" dirty="0"/>
          </a:p>
        </p:txBody>
      </p:sp>
      <p:sp>
        <p:nvSpPr>
          <p:cNvPr id="50" name="Rectangle 49"/>
          <p:cNvSpPr/>
          <p:nvPr/>
        </p:nvSpPr>
        <p:spPr>
          <a:xfrm>
            <a:off x="182880" y="4687147"/>
            <a:ext cx="338667"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Tree>
    <p:extLst>
      <p:ext uri="{BB962C8B-B14F-4D97-AF65-F5344CB8AC3E}">
        <p14:creationId xmlns:p14="http://schemas.microsoft.com/office/powerpoint/2010/main" val="89623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4"/>
          <a:ext cx="158750" cy="119063"/>
        </p:xfrm>
        <a:graphic>
          <a:graphicData uri="http://schemas.openxmlformats.org/presentationml/2006/ole">
            <mc:AlternateContent xmlns:mc="http://schemas.openxmlformats.org/markup-compatibility/2006">
              <mc:Choice xmlns:v="urn:schemas-microsoft-com:vml" Requires="v">
                <p:oleObj spid="_x0000_s2150" name="think-cell Slide" r:id="rId5" imgW="381" imgH="381" progId="">
                  <p:embed/>
                </p:oleObj>
              </mc:Choice>
              <mc:Fallback>
                <p:oleObj name="think-cell Slide" r:id="rId5" imgW="381" imgH="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GB" dirty="0" smtClean="0"/>
              <a:t>Do organizations Have the Right Skills To Extract Data Insights?</a:t>
            </a:r>
            <a:endParaRPr lang="en-GB" dirty="0"/>
          </a:p>
        </p:txBody>
      </p:sp>
      <p:sp>
        <p:nvSpPr>
          <p:cNvPr id="8" name="Rounded Rectangle 7"/>
          <p:cNvSpPr/>
          <p:nvPr/>
        </p:nvSpPr>
        <p:spPr>
          <a:xfrm>
            <a:off x="6368540" y="1611108"/>
            <a:ext cx="2609205" cy="974224"/>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German, South African, French, </a:t>
            </a:r>
            <a:r>
              <a:rPr lang="en-GB" sz="900" dirty="0" smtClean="0">
                <a:solidFill>
                  <a:schemeClr val="bg1"/>
                </a:solidFill>
                <a:latin typeface="Helvetica"/>
                <a:cs typeface="Helvetica"/>
              </a:rPr>
              <a:t>Swiss, </a:t>
            </a:r>
            <a:r>
              <a:rPr lang="en-GB" sz="900" dirty="0">
                <a:solidFill>
                  <a:schemeClr val="bg1"/>
                </a:solidFill>
                <a:latin typeface="Helvetica"/>
                <a:cs typeface="Helvetica"/>
              </a:rPr>
              <a:t/>
            </a:r>
            <a:br>
              <a:rPr lang="en-GB" sz="900" dirty="0">
                <a:solidFill>
                  <a:schemeClr val="bg1"/>
                </a:solidFill>
                <a:latin typeface="Helvetica"/>
                <a:cs typeface="Helvetica"/>
              </a:rPr>
            </a:br>
            <a:r>
              <a:rPr lang="en-GB" sz="900" dirty="0">
                <a:solidFill>
                  <a:schemeClr val="bg1"/>
                </a:solidFill>
                <a:latin typeface="Helvetica"/>
                <a:cs typeface="Helvetica"/>
              </a:rPr>
              <a:t>and Russian IT decision-makers are more </a:t>
            </a:r>
            <a:br>
              <a:rPr lang="en-GB" sz="900" dirty="0">
                <a:solidFill>
                  <a:schemeClr val="bg1"/>
                </a:solidFill>
                <a:latin typeface="Helvetica"/>
                <a:cs typeface="Helvetica"/>
              </a:rPr>
            </a:br>
            <a:r>
              <a:rPr lang="en-GB" sz="900" dirty="0">
                <a:solidFill>
                  <a:schemeClr val="bg1"/>
                </a:solidFill>
                <a:latin typeface="Helvetica"/>
                <a:cs typeface="Helvetica"/>
              </a:rPr>
              <a:t>sceptical about whether people in their </a:t>
            </a:r>
            <a:br>
              <a:rPr lang="en-GB" sz="900" dirty="0">
                <a:solidFill>
                  <a:schemeClr val="bg1"/>
                </a:solidFill>
                <a:latin typeface="Helvetica"/>
                <a:cs typeface="Helvetica"/>
              </a:rPr>
            </a:br>
            <a:r>
              <a:rPr lang="en-GB" sz="900" dirty="0" smtClean="0">
                <a:solidFill>
                  <a:schemeClr val="bg1"/>
                </a:solidFill>
                <a:latin typeface="Helvetica"/>
                <a:cs typeface="Helvetica"/>
              </a:rPr>
              <a:t>organizations </a:t>
            </a:r>
            <a:r>
              <a:rPr lang="en-GB" sz="900" dirty="0">
                <a:solidFill>
                  <a:schemeClr val="bg1"/>
                </a:solidFill>
                <a:latin typeface="Helvetica"/>
                <a:cs typeface="Helvetica"/>
              </a:rPr>
              <a:t>have the right skills and training </a:t>
            </a:r>
            <a:br>
              <a:rPr lang="en-GB" sz="900" dirty="0">
                <a:solidFill>
                  <a:schemeClr val="bg1"/>
                </a:solidFill>
                <a:latin typeface="Helvetica"/>
                <a:cs typeface="Helvetica"/>
              </a:rPr>
            </a:br>
            <a:r>
              <a:rPr lang="en-GB" sz="900" dirty="0">
                <a:solidFill>
                  <a:schemeClr val="bg1"/>
                </a:solidFill>
                <a:latin typeface="Helvetica"/>
                <a:cs typeface="Helvetica"/>
              </a:rPr>
              <a:t>to leverage data </a:t>
            </a:r>
            <a:r>
              <a:rPr lang="en-GB" sz="900" dirty="0" smtClean="0">
                <a:solidFill>
                  <a:schemeClr val="bg1"/>
                </a:solidFill>
                <a:latin typeface="Helvetica"/>
                <a:cs typeface="Helvetica"/>
              </a:rPr>
              <a:t>insights</a:t>
            </a:r>
            <a:endParaRPr lang="en-GB" sz="900" dirty="0">
              <a:solidFill>
                <a:schemeClr val="bg1"/>
              </a:solidFill>
              <a:latin typeface="Helvetica"/>
              <a:cs typeface="Helvetica"/>
            </a:endParaRPr>
          </a:p>
        </p:txBody>
      </p:sp>
      <p:sp>
        <p:nvSpPr>
          <p:cNvPr id="9" name="TextBox 8"/>
          <p:cNvSpPr txBox="1"/>
          <p:nvPr/>
        </p:nvSpPr>
        <p:spPr>
          <a:xfrm>
            <a:off x="318804" y="1312834"/>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believe that people in your </a:t>
            </a:r>
            <a:r>
              <a:rPr lang="en-GB" sz="900" b="1" dirty="0" smtClean="0">
                <a:solidFill>
                  <a:srgbClr val="414141"/>
                </a:solidFill>
                <a:latin typeface="Helvetica"/>
                <a:cs typeface="Helvetica"/>
              </a:rPr>
              <a:t>organization </a:t>
            </a:r>
            <a:r>
              <a:rPr lang="en-GB" sz="900" b="1" dirty="0">
                <a:solidFill>
                  <a:srgbClr val="414141"/>
                </a:solidFill>
                <a:latin typeface="Helvetica"/>
                <a:cs typeface="Helvetica"/>
              </a:rPr>
              <a:t>have the necessary skills and training to act on </a:t>
            </a:r>
            <a:br>
              <a:rPr lang="en-GB" sz="900" b="1" dirty="0">
                <a:solidFill>
                  <a:srgbClr val="414141"/>
                </a:solidFill>
                <a:latin typeface="Helvetica"/>
                <a:cs typeface="Helvetica"/>
              </a:rPr>
            </a:br>
            <a:r>
              <a:rPr lang="en-GB" sz="900" b="1" dirty="0">
                <a:solidFill>
                  <a:srgbClr val="414141"/>
                </a:solidFill>
                <a:latin typeface="Helvetica"/>
                <a:cs typeface="Helvetica"/>
              </a:rPr>
              <a:t>insights garnered from untapped? </a:t>
            </a:r>
            <a:r>
              <a:rPr lang="en-GB" sz="675" b="1" dirty="0">
                <a:solidFill>
                  <a:schemeClr val="bg1">
                    <a:lumMod val="50000"/>
                  </a:schemeClr>
                </a:solidFill>
                <a:latin typeface="Helvetica"/>
                <a:cs typeface="Helvetica"/>
              </a:rPr>
              <a:t>(Q25)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t>
            </a:r>
            <a:r>
              <a:rPr lang="en-GB" sz="675" b="1" dirty="0" smtClean="0">
                <a:solidFill>
                  <a:srgbClr val="8B1725"/>
                </a:solidFill>
                <a:latin typeface="Helvetica"/>
                <a:cs typeface="Helvetica"/>
              </a:rPr>
              <a:t>agree </a:t>
            </a:r>
            <a:r>
              <a:rPr lang="en-GB" sz="675" b="1" dirty="0" smtClean="0">
                <a:solidFill>
                  <a:srgbClr val="FF3E47"/>
                </a:solidFill>
                <a:latin typeface="Zapf Dingbats" charset="2"/>
                <a:cs typeface="Zapf Dingbats" charset="2"/>
              </a:rPr>
              <a:t>n </a:t>
            </a:r>
            <a:r>
              <a:rPr lang="en-GB" sz="675" b="1" dirty="0">
                <a:solidFill>
                  <a:srgbClr val="FF3E47"/>
                </a:solidFill>
                <a:latin typeface="Helvetica"/>
                <a:cs typeface="Helvetica"/>
              </a:rPr>
              <a:t>Don’t know</a:t>
            </a:r>
          </a:p>
        </p:txBody>
      </p:sp>
      <p:graphicFrame>
        <p:nvGraphicFramePr>
          <p:cNvPr id="10" name="Chart 9"/>
          <p:cNvGraphicFramePr/>
          <p:nvPr>
            <p:extLst/>
          </p:nvPr>
        </p:nvGraphicFramePr>
        <p:xfrm>
          <a:off x="291590" y="1799844"/>
          <a:ext cx="5895975" cy="1069975"/>
        </p:xfrm>
        <a:graphic>
          <a:graphicData uri="http://schemas.openxmlformats.org/drawingml/2006/chart">
            <c:chart xmlns:c="http://schemas.openxmlformats.org/drawingml/2006/chart" xmlns:r="http://schemas.openxmlformats.org/officeDocument/2006/relationships" r:id="rId7"/>
          </a:graphicData>
        </a:graphic>
      </p:graphicFrame>
      <p:sp>
        <p:nvSpPr>
          <p:cNvPr id="12" name="Rounded Rectangle 11"/>
          <p:cNvSpPr/>
          <p:nvPr/>
        </p:nvSpPr>
        <p:spPr>
          <a:xfrm>
            <a:off x="6368539" y="3458811"/>
            <a:ext cx="2609205" cy="824504"/>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On average, more than </a:t>
            </a:r>
            <a:r>
              <a:rPr lang="en-GB" sz="900" dirty="0" smtClean="0">
                <a:solidFill>
                  <a:schemeClr val="bg1"/>
                </a:solidFill>
                <a:latin typeface="Helvetica"/>
                <a:cs typeface="Helvetica"/>
              </a:rPr>
              <a:t>9 in 10 (</a:t>
            </a:r>
            <a:r>
              <a:rPr lang="en-GB" sz="900" dirty="0">
                <a:solidFill>
                  <a:schemeClr val="bg1"/>
                </a:solidFill>
                <a:latin typeface="Helvetica"/>
                <a:cs typeface="Helvetica"/>
              </a:rPr>
              <a:t>96%) </a:t>
            </a:r>
            <a:br>
              <a:rPr lang="en-GB" sz="900" dirty="0">
                <a:solidFill>
                  <a:schemeClr val="bg1"/>
                </a:solidFill>
                <a:latin typeface="Helvetica"/>
                <a:cs typeface="Helvetica"/>
              </a:rPr>
            </a:br>
            <a:r>
              <a:rPr lang="en-GB" sz="900" dirty="0">
                <a:solidFill>
                  <a:schemeClr val="bg1"/>
                </a:solidFill>
                <a:latin typeface="Helvetica"/>
                <a:cs typeface="Helvetica"/>
              </a:rPr>
              <a:t>IT decision-makers agree to some extent </a:t>
            </a:r>
            <a:br>
              <a:rPr lang="en-GB" sz="900" dirty="0">
                <a:solidFill>
                  <a:schemeClr val="bg1"/>
                </a:solidFill>
                <a:latin typeface="Helvetica"/>
                <a:cs typeface="Helvetica"/>
              </a:rPr>
            </a:br>
            <a:r>
              <a:rPr lang="en-GB" sz="900" dirty="0">
                <a:solidFill>
                  <a:schemeClr val="bg1"/>
                </a:solidFill>
                <a:latin typeface="Helvetica"/>
                <a:cs typeface="Helvetica"/>
              </a:rPr>
              <a:t>that business leaders should have a greater </a:t>
            </a:r>
            <a:br>
              <a:rPr lang="en-GB" sz="900" dirty="0">
                <a:solidFill>
                  <a:schemeClr val="bg1"/>
                </a:solidFill>
                <a:latin typeface="Helvetica"/>
                <a:cs typeface="Helvetica"/>
              </a:rPr>
            </a:br>
            <a:r>
              <a:rPr lang="en-GB" sz="900" dirty="0">
                <a:solidFill>
                  <a:schemeClr val="bg1"/>
                </a:solidFill>
                <a:latin typeface="Helvetica"/>
                <a:cs typeface="Helvetica"/>
              </a:rPr>
              <a:t>say in the direction of IT </a:t>
            </a:r>
            <a:r>
              <a:rPr lang="en-GB" sz="900" dirty="0" smtClean="0">
                <a:solidFill>
                  <a:schemeClr val="bg1"/>
                </a:solidFill>
                <a:latin typeface="Helvetica"/>
                <a:cs typeface="Helvetica"/>
              </a:rPr>
              <a:t>strategy</a:t>
            </a:r>
            <a:endParaRPr lang="en-GB" sz="900" dirty="0">
              <a:solidFill>
                <a:schemeClr val="bg1"/>
              </a:solidFill>
              <a:latin typeface="Helvetica"/>
              <a:cs typeface="Helvetica"/>
            </a:endParaRPr>
          </a:p>
        </p:txBody>
      </p:sp>
      <p:sp>
        <p:nvSpPr>
          <p:cNvPr id="13" name="TextBox 12"/>
          <p:cNvSpPr txBox="1"/>
          <p:nvPr/>
        </p:nvSpPr>
        <p:spPr>
          <a:xfrm>
            <a:off x="318802" y="3068640"/>
            <a:ext cx="5868761" cy="601447"/>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believe business leaders should have a greater say in the direction of IT strategy?</a:t>
            </a:r>
          </a:p>
          <a:p>
            <a:pPr>
              <a:lnSpc>
                <a:spcPct val="110000"/>
              </a:lnSpc>
              <a:spcAft>
                <a:spcPts val="450"/>
              </a:spcAft>
              <a:tabLst>
                <a:tab pos="2219325" algn="l"/>
              </a:tabLst>
            </a:pPr>
            <a:r>
              <a:rPr lang="en-GB" sz="675" b="1" dirty="0">
                <a:solidFill>
                  <a:schemeClr val="bg1">
                    <a:lumMod val="50000"/>
                  </a:schemeClr>
                </a:solidFill>
                <a:latin typeface="Helvetica"/>
                <a:cs typeface="Helvetica"/>
              </a:rPr>
              <a:t>(Q11)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agree</a:t>
            </a:r>
            <a:endParaRPr lang="en-GB" sz="675" b="1" dirty="0">
              <a:solidFill>
                <a:srgbClr val="FF3E47"/>
              </a:solidFill>
              <a:latin typeface="Helvetica"/>
              <a:cs typeface="Helvetica"/>
            </a:endParaRPr>
          </a:p>
        </p:txBody>
      </p:sp>
      <p:graphicFrame>
        <p:nvGraphicFramePr>
          <p:cNvPr id="14" name="Chart 13"/>
          <p:cNvGraphicFramePr/>
          <p:nvPr>
            <p:extLst/>
          </p:nvPr>
        </p:nvGraphicFramePr>
        <p:xfrm>
          <a:off x="291589" y="3589287"/>
          <a:ext cx="5895975" cy="10699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1646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8458" y="1563355"/>
            <a:ext cx="6131767" cy="1453141"/>
          </a:xfrm>
        </p:spPr>
        <p:txBody>
          <a:bodyPr/>
          <a:lstStyle/>
          <a:p>
            <a:r>
              <a:rPr lang="en-US" sz="4000" dirty="0"/>
              <a:t>Challenges and Risks Around Untapped Business Intelligence</a:t>
            </a:r>
          </a:p>
        </p:txBody>
      </p:sp>
    </p:spTree>
    <p:extLst>
      <p:ext uri="{BB962C8B-B14F-4D97-AF65-F5344CB8AC3E}">
        <p14:creationId xmlns:p14="http://schemas.microsoft.com/office/powerpoint/2010/main" val="295111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4"/>
          <a:ext cx="158750" cy="119063"/>
        </p:xfrm>
        <a:graphic>
          <a:graphicData uri="http://schemas.openxmlformats.org/presentationml/2006/ole">
            <mc:AlternateContent xmlns:mc="http://schemas.openxmlformats.org/markup-compatibility/2006">
              <mc:Choice xmlns:v="urn:schemas-microsoft-com:vml" Requires="v">
                <p:oleObj spid="_x0000_s3134" name="think-cell Slide" r:id="rId5" imgW="381" imgH="381" progId="">
                  <p:embed/>
                </p:oleObj>
              </mc:Choice>
              <mc:Fallback>
                <p:oleObj name="think-cell Slide" r:id="rId5" imgW="381" imgH="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GB" dirty="0" smtClean="0"/>
              <a:t>Information Overload</a:t>
            </a:r>
            <a:endParaRPr lang="en-GB" dirty="0"/>
          </a:p>
        </p:txBody>
      </p:sp>
      <p:sp>
        <p:nvSpPr>
          <p:cNvPr id="15" name="Rounded Rectangle 14"/>
          <p:cNvSpPr/>
          <p:nvPr/>
        </p:nvSpPr>
        <p:spPr>
          <a:xfrm>
            <a:off x="6353175" y="1627386"/>
            <a:ext cx="2638425" cy="678653"/>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The majority of IT decision-makers believe </a:t>
            </a:r>
            <a:br>
              <a:rPr lang="en-GB" sz="900" dirty="0">
                <a:solidFill>
                  <a:schemeClr val="bg1"/>
                </a:solidFill>
                <a:latin typeface="Helvetica"/>
                <a:cs typeface="Helvetica"/>
              </a:rPr>
            </a:br>
            <a:r>
              <a:rPr lang="en-GB" sz="900" dirty="0">
                <a:solidFill>
                  <a:schemeClr val="bg1"/>
                </a:solidFill>
                <a:latin typeface="Helvetica"/>
                <a:cs typeface="Helvetica"/>
              </a:rPr>
              <a:t>their </a:t>
            </a:r>
            <a:r>
              <a:rPr lang="en-GB" sz="900" dirty="0" smtClean="0">
                <a:solidFill>
                  <a:schemeClr val="bg1"/>
                </a:solidFill>
                <a:latin typeface="Helvetica"/>
                <a:cs typeface="Helvetica"/>
              </a:rPr>
              <a:t>organization </a:t>
            </a:r>
            <a:r>
              <a:rPr lang="en-GB" sz="900" dirty="0">
                <a:solidFill>
                  <a:schemeClr val="bg1"/>
                </a:solidFill>
                <a:latin typeface="Helvetica"/>
                <a:cs typeface="Helvetica"/>
              </a:rPr>
              <a:t>is currently drowning in data, </a:t>
            </a:r>
            <a:br>
              <a:rPr lang="en-GB" sz="900" dirty="0">
                <a:solidFill>
                  <a:schemeClr val="bg1"/>
                </a:solidFill>
                <a:latin typeface="Helvetica"/>
                <a:cs typeface="Helvetica"/>
              </a:rPr>
            </a:br>
            <a:r>
              <a:rPr lang="en-GB" sz="900" dirty="0">
                <a:solidFill>
                  <a:schemeClr val="bg1"/>
                </a:solidFill>
                <a:latin typeface="Helvetica"/>
                <a:cs typeface="Helvetica"/>
              </a:rPr>
              <a:t>particularly Dutch, </a:t>
            </a:r>
            <a:r>
              <a:rPr lang="en-GB" sz="900" dirty="0" smtClean="0">
                <a:solidFill>
                  <a:schemeClr val="bg1"/>
                </a:solidFill>
                <a:latin typeface="Helvetica"/>
                <a:cs typeface="Helvetica"/>
              </a:rPr>
              <a:t>Austrian, </a:t>
            </a:r>
            <a:r>
              <a:rPr lang="en-GB" sz="900" dirty="0">
                <a:solidFill>
                  <a:schemeClr val="bg1"/>
                </a:solidFill>
                <a:latin typeface="Helvetica"/>
                <a:cs typeface="Helvetica"/>
              </a:rPr>
              <a:t>and Russian CIOs. </a:t>
            </a:r>
          </a:p>
        </p:txBody>
      </p:sp>
      <p:sp>
        <p:nvSpPr>
          <p:cNvPr id="16" name="TextBox 15"/>
          <p:cNvSpPr txBox="1"/>
          <p:nvPr/>
        </p:nvSpPr>
        <p:spPr>
          <a:xfrm>
            <a:off x="303439" y="1180648"/>
            <a:ext cx="5868761" cy="601447"/>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think that your </a:t>
            </a:r>
            <a:r>
              <a:rPr lang="en-GB" sz="900" b="1" dirty="0" smtClean="0">
                <a:solidFill>
                  <a:srgbClr val="414141"/>
                </a:solidFill>
                <a:latin typeface="Helvetica"/>
                <a:cs typeface="Helvetica"/>
              </a:rPr>
              <a:t>organization </a:t>
            </a:r>
            <a:r>
              <a:rPr lang="en-GB" sz="900" b="1" dirty="0">
                <a:solidFill>
                  <a:srgbClr val="414141"/>
                </a:solidFill>
                <a:latin typeface="Helvetica"/>
                <a:cs typeface="Helvetica"/>
              </a:rPr>
              <a:t>is currently drowning in data?</a:t>
            </a:r>
          </a:p>
          <a:p>
            <a:pPr>
              <a:lnSpc>
                <a:spcPct val="110000"/>
              </a:lnSpc>
              <a:spcAft>
                <a:spcPts val="450"/>
              </a:spcAft>
              <a:tabLst>
                <a:tab pos="2219325" algn="l"/>
              </a:tabLst>
            </a:pPr>
            <a:r>
              <a:rPr lang="en-GB" sz="675" b="1" dirty="0">
                <a:solidFill>
                  <a:schemeClr val="bg1">
                    <a:lumMod val="50000"/>
                  </a:schemeClr>
                </a:solidFill>
                <a:latin typeface="Helvetica"/>
                <a:cs typeface="Helvetica"/>
              </a:rPr>
              <a:t>(Q23) 900 respondents</a:t>
            </a:r>
          </a:p>
          <a:p>
            <a:pPr marL="200025" indent="-200025">
              <a:lnSpc>
                <a:spcPct val="110000"/>
              </a:lnSpc>
              <a:spcAft>
                <a:spcPts val="450"/>
              </a:spcAft>
            </a:pPr>
            <a:r>
              <a:rPr lang="en-GB" sz="675" b="1" dirty="0" smtClean="0">
                <a:solidFill>
                  <a:srgbClr val="414141"/>
                </a:solidFill>
                <a:latin typeface="Helvetica"/>
                <a:cs typeface="Helvetica"/>
              </a:rPr>
              <a:t>% </a:t>
            </a:r>
            <a:r>
              <a:rPr lang="en-GB" sz="675" b="1" dirty="0" smtClean="0">
                <a:solidFill>
                  <a:srgbClr val="414141"/>
                </a:solidFill>
                <a:latin typeface="Zapf Dingbats" charset="2"/>
                <a:cs typeface="Zapf Dingbats" charset="2"/>
              </a:rPr>
              <a:t>n </a:t>
            </a:r>
            <a:r>
              <a:rPr lang="en-GB" sz="675" b="1" dirty="0">
                <a:solidFill>
                  <a:srgbClr val="414141"/>
                </a:solidFill>
                <a:latin typeface="Helvetica"/>
                <a:cs typeface="Helvetica"/>
              </a:rPr>
              <a:t>Agree to some </a:t>
            </a:r>
            <a:r>
              <a:rPr lang="en-GB" sz="675" b="1" dirty="0" smtClean="0">
                <a:solidFill>
                  <a:srgbClr val="414141"/>
                </a:solidFill>
                <a:latin typeface="Helvetica"/>
                <a:cs typeface="Helvetica"/>
              </a:rPr>
              <a:t>extent </a:t>
            </a:r>
            <a:r>
              <a:rPr lang="en-GB" sz="675" b="1" dirty="0" smtClean="0">
                <a:solidFill>
                  <a:srgbClr val="CC0000"/>
                </a:solidFill>
                <a:latin typeface="Zapf Dingbats" charset="2"/>
                <a:cs typeface="Zapf Dingbats" charset="2"/>
              </a:rPr>
              <a:t>n </a:t>
            </a:r>
            <a:r>
              <a:rPr lang="en-GB" sz="675" b="1" dirty="0">
                <a:solidFill>
                  <a:srgbClr val="CC0000"/>
                </a:solidFill>
                <a:latin typeface="Helvetica"/>
                <a:cs typeface="Helvetica"/>
              </a:rPr>
              <a:t>Do not agree at all</a:t>
            </a:r>
            <a:endParaRPr lang="en-GB" sz="675" b="1" dirty="0">
              <a:solidFill>
                <a:srgbClr val="8B1725"/>
              </a:solidFill>
              <a:latin typeface="Helvetica"/>
              <a:cs typeface="Helvetica"/>
            </a:endParaRPr>
          </a:p>
        </p:txBody>
      </p:sp>
      <p:graphicFrame>
        <p:nvGraphicFramePr>
          <p:cNvPr id="17" name="Chart 16"/>
          <p:cNvGraphicFramePr/>
          <p:nvPr>
            <p:extLst>
              <p:ext uri="{D42A27DB-BD31-4B8C-83A1-F6EECF244321}">
                <p14:modId xmlns:p14="http://schemas.microsoft.com/office/powerpoint/2010/main" val="2300430349"/>
              </p:ext>
            </p:extLst>
          </p:nvPr>
        </p:nvGraphicFramePr>
        <p:xfrm>
          <a:off x="276225" y="1706361"/>
          <a:ext cx="5895975" cy="10699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p:nvPr>
            <p:extLst>
              <p:ext uri="{D42A27DB-BD31-4B8C-83A1-F6EECF244321}">
                <p14:modId xmlns:p14="http://schemas.microsoft.com/office/powerpoint/2010/main" val="1740345"/>
              </p:ext>
            </p:extLst>
          </p:nvPr>
        </p:nvGraphicFramePr>
        <p:xfrm>
          <a:off x="276225" y="3516111"/>
          <a:ext cx="5895975" cy="1069975"/>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p:cNvSpPr txBox="1"/>
          <p:nvPr/>
        </p:nvSpPr>
        <p:spPr>
          <a:xfrm>
            <a:off x="303439" y="2980873"/>
            <a:ext cx="5868761" cy="601447"/>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Does your </a:t>
            </a:r>
            <a:r>
              <a:rPr lang="en-GB" sz="900" b="1" dirty="0" smtClean="0">
                <a:solidFill>
                  <a:srgbClr val="414141"/>
                </a:solidFill>
                <a:latin typeface="Helvetica"/>
                <a:cs typeface="Helvetica"/>
              </a:rPr>
              <a:t>organization “hoard” </a:t>
            </a:r>
            <a:r>
              <a:rPr lang="en-GB" sz="900" b="1" dirty="0">
                <a:solidFill>
                  <a:srgbClr val="414141"/>
                </a:solidFill>
                <a:latin typeface="Helvetica"/>
                <a:cs typeface="Helvetica"/>
              </a:rPr>
              <a:t>data?</a:t>
            </a:r>
          </a:p>
          <a:p>
            <a:pPr>
              <a:lnSpc>
                <a:spcPct val="110000"/>
              </a:lnSpc>
              <a:spcAft>
                <a:spcPts val="450"/>
              </a:spcAft>
              <a:tabLst>
                <a:tab pos="2219325" algn="l"/>
              </a:tabLst>
            </a:pPr>
            <a:r>
              <a:rPr lang="en-GB" sz="675" b="1" dirty="0">
                <a:solidFill>
                  <a:schemeClr val="bg1">
                    <a:lumMod val="50000"/>
                  </a:schemeClr>
                </a:solidFill>
                <a:latin typeface="Helvetica"/>
                <a:cs typeface="Helvetica"/>
              </a:rPr>
              <a:t>(Q24)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agree</a:t>
            </a:r>
            <a:endParaRPr lang="en-GB" sz="675" b="1" dirty="0">
              <a:solidFill>
                <a:srgbClr val="FF3E47"/>
              </a:solidFill>
              <a:latin typeface="Helvetica"/>
              <a:cs typeface="Helvetica"/>
            </a:endParaRPr>
          </a:p>
        </p:txBody>
      </p:sp>
      <p:sp>
        <p:nvSpPr>
          <p:cNvPr id="22" name="Rounded Rectangle 21"/>
          <p:cNvSpPr/>
          <p:nvPr/>
        </p:nvSpPr>
        <p:spPr>
          <a:xfrm>
            <a:off x="6353175" y="3502025"/>
            <a:ext cx="2638425" cy="529824"/>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On average, 93% of respondents agreed </a:t>
            </a:r>
            <a:br>
              <a:rPr lang="en-GB" sz="900" dirty="0">
                <a:solidFill>
                  <a:schemeClr val="bg1"/>
                </a:solidFill>
                <a:latin typeface="Helvetica"/>
                <a:cs typeface="Helvetica"/>
              </a:rPr>
            </a:br>
            <a:r>
              <a:rPr lang="en-GB" sz="900" dirty="0">
                <a:solidFill>
                  <a:schemeClr val="bg1"/>
                </a:solidFill>
                <a:latin typeface="Helvetica"/>
                <a:cs typeface="Helvetica"/>
              </a:rPr>
              <a:t>their </a:t>
            </a:r>
            <a:r>
              <a:rPr lang="en-GB" sz="900" dirty="0" smtClean="0">
                <a:solidFill>
                  <a:schemeClr val="bg1"/>
                </a:solidFill>
                <a:latin typeface="Helvetica"/>
                <a:cs typeface="Helvetica"/>
              </a:rPr>
              <a:t>organizations </a:t>
            </a:r>
            <a:r>
              <a:rPr lang="en-GB" sz="900" dirty="0">
                <a:solidFill>
                  <a:schemeClr val="bg1"/>
                </a:solidFill>
                <a:latin typeface="Helvetica"/>
                <a:cs typeface="Helvetica"/>
              </a:rPr>
              <a:t>are </a:t>
            </a:r>
            <a:r>
              <a:rPr lang="en-GB" sz="900" dirty="0" smtClean="0">
                <a:solidFill>
                  <a:schemeClr val="bg1"/>
                </a:solidFill>
                <a:latin typeface="Helvetica"/>
                <a:cs typeface="Helvetica"/>
              </a:rPr>
              <a:t>“data hoarders”</a:t>
            </a:r>
            <a:endParaRPr lang="en-GB" sz="900" dirty="0">
              <a:solidFill>
                <a:schemeClr val="bg1"/>
              </a:solidFill>
              <a:latin typeface="Helvetica"/>
              <a:cs typeface="Helvetica"/>
            </a:endParaRPr>
          </a:p>
        </p:txBody>
      </p:sp>
    </p:spTree>
    <p:extLst>
      <p:ext uri="{BB962C8B-B14F-4D97-AF65-F5344CB8AC3E}">
        <p14:creationId xmlns:p14="http://schemas.microsoft.com/office/powerpoint/2010/main" val="348700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4"/>
          <a:ext cx="158750" cy="119063"/>
        </p:xfrm>
        <a:graphic>
          <a:graphicData uri="http://schemas.openxmlformats.org/presentationml/2006/ole">
            <mc:AlternateContent xmlns:mc="http://schemas.openxmlformats.org/markup-compatibility/2006">
              <mc:Choice xmlns:v="urn:schemas-microsoft-com:vml" Requires="v">
                <p:oleObj spid="_x0000_s4154" name="think-cell Slide" r:id="rId5" imgW="381" imgH="381" progId="">
                  <p:embed/>
                </p:oleObj>
              </mc:Choice>
              <mc:Fallback>
                <p:oleObj name="think-cell Slide" r:id="rId5" imgW="381" imgH="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GB" dirty="0" smtClean="0"/>
              <a:t>Fears Over Compliance </a:t>
            </a:r>
            <a:r>
              <a:rPr lang="en-GB" smtClean="0"/>
              <a:t>and Regulations</a:t>
            </a:r>
            <a:endParaRPr lang="en-GB" dirty="0"/>
          </a:p>
        </p:txBody>
      </p:sp>
      <p:sp>
        <p:nvSpPr>
          <p:cNvPr id="11" name="Rounded Rectangle 10"/>
          <p:cNvSpPr/>
          <p:nvPr/>
        </p:nvSpPr>
        <p:spPr>
          <a:xfrm>
            <a:off x="6353176" y="1655034"/>
            <a:ext cx="2686916" cy="674485"/>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The majority do believe that ignoring </a:t>
            </a:r>
            <a:br>
              <a:rPr lang="en-GB" sz="900" dirty="0">
                <a:solidFill>
                  <a:schemeClr val="bg1"/>
                </a:solidFill>
                <a:latin typeface="Helvetica"/>
                <a:cs typeface="Helvetica"/>
              </a:rPr>
            </a:br>
            <a:r>
              <a:rPr lang="en-GB" sz="900" dirty="0">
                <a:solidFill>
                  <a:schemeClr val="bg1"/>
                </a:solidFill>
                <a:latin typeface="Helvetica"/>
                <a:cs typeface="Helvetica"/>
              </a:rPr>
              <a:t>currently untapped business intelligence </a:t>
            </a:r>
            <a:br>
              <a:rPr lang="en-GB" sz="900" dirty="0">
                <a:solidFill>
                  <a:schemeClr val="bg1"/>
                </a:solidFill>
                <a:latin typeface="Helvetica"/>
                <a:cs typeface="Helvetica"/>
              </a:rPr>
            </a:br>
            <a:r>
              <a:rPr lang="en-GB" sz="900" dirty="0">
                <a:solidFill>
                  <a:schemeClr val="bg1"/>
                </a:solidFill>
                <a:latin typeface="Helvetica"/>
                <a:cs typeface="Helvetica"/>
              </a:rPr>
              <a:t>can lead to compliance </a:t>
            </a:r>
            <a:r>
              <a:rPr lang="en-GB" sz="900" dirty="0" smtClean="0">
                <a:solidFill>
                  <a:schemeClr val="bg1"/>
                </a:solidFill>
                <a:latin typeface="Helvetica"/>
                <a:cs typeface="Helvetica"/>
              </a:rPr>
              <a:t>issues </a:t>
            </a:r>
            <a:endParaRPr lang="en-GB" sz="900" dirty="0">
              <a:solidFill>
                <a:schemeClr val="bg1"/>
              </a:solidFill>
              <a:latin typeface="Helvetica"/>
              <a:cs typeface="Helvetica"/>
            </a:endParaRPr>
          </a:p>
        </p:txBody>
      </p:sp>
      <p:sp>
        <p:nvSpPr>
          <p:cNvPr id="12" name="TextBox 11"/>
          <p:cNvSpPr txBox="1"/>
          <p:nvPr/>
        </p:nvSpPr>
        <p:spPr>
          <a:xfrm>
            <a:off x="303439" y="1206211"/>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Are you worried that ignoring untapped intelligence will lead to your </a:t>
            </a:r>
            <a:r>
              <a:rPr lang="en-GB" sz="900" b="1" dirty="0" smtClean="0">
                <a:solidFill>
                  <a:srgbClr val="414141"/>
                </a:solidFill>
                <a:latin typeface="Helvetica"/>
                <a:cs typeface="Helvetica"/>
              </a:rPr>
              <a:t>organization </a:t>
            </a:r>
            <a:r>
              <a:rPr lang="en-GB" sz="900" b="1" dirty="0">
                <a:solidFill>
                  <a:srgbClr val="414141"/>
                </a:solidFill>
                <a:latin typeface="Helvetica"/>
                <a:cs typeface="Helvetica"/>
              </a:rPr>
              <a:t>failing to adhere </a:t>
            </a:r>
            <a:br>
              <a:rPr lang="en-GB" sz="900" b="1" dirty="0">
                <a:solidFill>
                  <a:srgbClr val="414141"/>
                </a:solidFill>
                <a:latin typeface="Helvetica"/>
                <a:cs typeface="Helvetica"/>
              </a:rPr>
            </a:br>
            <a:r>
              <a:rPr lang="en-GB" sz="900" b="1" dirty="0">
                <a:solidFill>
                  <a:srgbClr val="414141"/>
                </a:solidFill>
                <a:latin typeface="Helvetica"/>
                <a:cs typeface="Helvetica"/>
              </a:rPr>
              <a:t>to compliance regulations? </a:t>
            </a:r>
            <a:r>
              <a:rPr lang="en-GB" sz="675" b="1" dirty="0">
                <a:solidFill>
                  <a:schemeClr val="bg1">
                    <a:lumMod val="50000"/>
                  </a:schemeClr>
                </a:solidFill>
                <a:latin typeface="Helvetica"/>
                <a:cs typeface="Helvetica"/>
              </a:rPr>
              <a:t>(Q21) 900 respondents</a:t>
            </a:r>
          </a:p>
          <a:p>
            <a:pPr marL="200025" indent="-200025">
              <a:lnSpc>
                <a:spcPct val="110000"/>
              </a:lnSpc>
              <a:spcAft>
                <a:spcPts val="450"/>
              </a:spcAft>
            </a:pPr>
            <a:r>
              <a:rPr lang="en-GB" sz="675" b="1" dirty="0" smtClean="0">
                <a:solidFill>
                  <a:srgbClr val="414141"/>
                </a:solidFill>
                <a:latin typeface="Helvetica"/>
                <a:cs typeface="Helvetica"/>
              </a:rPr>
              <a:t>% </a:t>
            </a:r>
            <a:r>
              <a:rPr lang="en-GB" sz="675" b="1" dirty="0" smtClean="0">
                <a:solidFill>
                  <a:srgbClr val="414141"/>
                </a:solidFill>
                <a:latin typeface="Zapf Dingbats" charset="2"/>
                <a:cs typeface="Zapf Dingbats" charset="2"/>
              </a:rPr>
              <a:t>n </a:t>
            </a:r>
            <a:r>
              <a:rPr lang="en-GB" sz="675" b="1" dirty="0">
                <a:solidFill>
                  <a:srgbClr val="414141"/>
                </a:solidFill>
                <a:latin typeface="Helvetica"/>
                <a:cs typeface="Helvetica"/>
              </a:rPr>
              <a:t>Agree to some </a:t>
            </a:r>
            <a:r>
              <a:rPr lang="en-GB" sz="675" b="1" dirty="0" smtClean="0">
                <a:solidFill>
                  <a:srgbClr val="414141"/>
                </a:solidFill>
                <a:latin typeface="Helvetica"/>
                <a:cs typeface="Helvetica"/>
              </a:rPr>
              <a:t>extent </a:t>
            </a:r>
            <a:r>
              <a:rPr lang="en-GB" sz="675" b="1" dirty="0" smtClean="0">
                <a:solidFill>
                  <a:srgbClr val="CC0000"/>
                </a:solidFill>
                <a:latin typeface="Zapf Dingbats" charset="2"/>
                <a:cs typeface="Zapf Dingbats" charset="2"/>
              </a:rPr>
              <a:t>n </a:t>
            </a:r>
            <a:r>
              <a:rPr lang="en-GB" sz="675" b="1" dirty="0">
                <a:solidFill>
                  <a:srgbClr val="CC0000"/>
                </a:solidFill>
                <a:latin typeface="Helvetica"/>
                <a:cs typeface="Helvetica"/>
              </a:rPr>
              <a:t>Do not agree at all</a:t>
            </a:r>
            <a:endParaRPr lang="en-GB" sz="675" b="1" dirty="0">
              <a:solidFill>
                <a:srgbClr val="FF3E47"/>
              </a:solidFill>
              <a:latin typeface="Helvetica"/>
              <a:cs typeface="Helvetica"/>
            </a:endParaRPr>
          </a:p>
        </p:txBody>
      </p:sp>
      <p:graphicFrame>
        <p:nvGraphicFramePr>
          <p:cNvPr id="13" name="Chart 12"/>
          <p:cNvGraphicFramePr/>
          <p:nvPr>
            <p:extLst>
              <p:ext uri="{D42A27DB-BD31-4B8C-83A1-F6EECF244321}">
                <p14:modId xmlns:p14="http://schemas.microsoft.com/office/powerpoint/2010/main" val="267908969"/>
              </p:ext>
            </p:extLst>
          </p:nvPr>
        </p:nvGraphicFramePr>
        <p:xfrm>
          <a:off x="276225" y="1731925"/>
          <a:ext cx="5895975" cy="10699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extLst>
              <p:ext uri="{D42A27DB-BD31-4B8C-83A1-F6EECF244321}">
                <p14:modId xmlns:p14="http://schemas.microsoft.com/office/powerpoint/2010/main" val="41559827"/>
              </p:ext>
            </p:extLst>
          </p:nvPr>
        </p:nvGraphicFramePr>
        <p:xfrm>
          <a:off x="276225" y="3541675"/>
          <a:ext cx="5895975" cy="1069975"/>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303439" y="2939761"/>
            <a:ext cx="5868761" cy="689676"/>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Are you concerned about whether your existing data protection/data privacy strategies are capable </a:t>
            </a:r>
            <a:br>
              <a:rPr lang="en-GB" sz="900" b="1" dirty="0">
                <a:solidFill>
                  <a:srgbClr val="414141"/>
                </a:solidFill>
                <a:latin typeface="Helvetica"/>
                <a:cs typeface="Helvetica"/>
              </a:rPr>
            </a:br>
            <a:r>
              <a:rPr lang="en-GB" sz="900" b="1" dirty="0">
                <a:solidFill>
                  <a:srgbClr val="414141"/>
                </a:solidFill>
                <a:latin typeface="Helvetica"/>
                <a:cs typeface="Helvetica"/>
              </a:rPr>
              <a:t>of handling </a:t>
            </a:r>
            <a:r>
              <a:rPr lang="en-GB" sz="900" b="1" dirty="0" smtClean="0">
                <a:solidFill>
                  <a:srgbClr val="414141"/>
                </a:solidFill>
                <a:latin typeface="Helvetica"/>
                <a:cs typeface="Helvetica"/>
              </a:rPr>
              <a:t>big data </a:t>
            </a:r>
            <a:r>
              <a:rPr lang="en-GB" sz="900" b="1" dirty="0">
                <a:solidFill>
                  <a:srgbClr val="414141"/>
                </a:solidFill>
                <a:latin typeface="Helvetica"/>
                <a:cs typeface="Helvetica"/>
              </a:rPr>
              <a:t>analytics? </a:t>
            </a:r>
            <a:r>
              <a:rPr lang="en-GB" sz="675" b="1" dirty="0">
                <a:solidFill>
                  <a:schemeClr val="bg1">
                    <a:lumMod val="50000"/>
                  </a:schemeClr>
                </a:solidFill>
                <a:latin typeface="Helvetica"/>
                <a:cs typeface="Helvetica"/>
              </a:rPr>
              <a:t>(Q26) 900 respondents</a:t>
            </a:r>
          </a:p>
          <a:p>
            <a:pPr marL="152400" indent="-152400">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Yes, more concerned than 12 months </a:t>
            </a:r>
            <a:r>
              <a:rPr lang="en-GB" sz="675" b="1" dirty="0" smtClean="0">
                <a:latin typeface="Helvetica"/>
                <a:cs typeface="Helvetica"/>
              </a:rPr>
              <a:t>ago </a:t>
            </a:r>
            <a:r>
              <a:rPr lang="en-GB" sz="675" b="1" dirty="0" smtClean="0">
                <a:solidFill>
                  <a:srgbClr val="CC0000"/>
                </a:solidFill>
                <a:latin typeface="Zapf Dingbats" charset="2"/>
                <a:cs typeface="Zapf Dingbats" charset="2"/>
              </a:rPr>
              <a:t>n </a:t>
            </a:r>
            <a:r>
              <a:rPr lang="en-GB" sz="675" b="1" dirty="0">
                <a:solidFill>
                  <a:srgbClr val="CC0000"/>
                </a:solidFill>
                <a:latin typeface="Helvetica"/>
                <a:cs typeface="Helvetica"/>
              </a:rPr>
              <a:t>Yes, the same level of concern as 12 months </a:t>
            </a:r>
            <a:r>
              <a:rPr lang="en-GB" sz="675" b="1" dirty="0" smtClean="0">
                <a:solidFill>
                  <a:srgbClr val="CC0000"/>
                </a:solidFill>
                <a:latin typeface="Helvetica"/>
                <a:cs typeface="Helvetica"/>
              </a:rPr>
              <a:t>ago </a:t>
            </a:r>
            <a:r>
              <a:rPr lang="en-GB" sz="675" b="1" dirty="0">
                <a:solidFill>
                  <a:srgbClr val="414141"/>
                </a:solidFill>
                <a:latin typeface="Helvetica"/>
                <a:cs typeface="Helvetica"/>
              </a:rPr>
              <a:t/>
            </a:r>
            <a:br>
              <a:rPr lang="en-GB" sz="675" b="1" dirty="0">
                <a:solidFill>
                  <a:srgbClr val="414141"/>
                </a:solidFill>
                <a:latin typeface="Helvetica"/>
                <a:cs typeface="Helvetica"/>
              </a:rPr>
            </a:br>
            <a:r>
              <a:rPr lang="en-GB" sz="675" b="1" dirty="0">
                <a:solidFill>
                  <a:srgbClr val="BEBEBE"/>
                </a:solidFill>
                <a:latin typeface="Zapf Dingbats" charset="2"/>
                <a:cs typeface="Zapf Dingbats" charset="2"/>
              </a:rPr>
              <a:t>n </a:t>
            </a:r>
            <a:r>
              <a:rPr lang="en-GB" sz="675" b="1" dirty="0">
                <a:solidFill>
                  <a:srgbClr val="BEBEBE"/>
                </a:solidFill>
                <a:latin typeface="Helvetica"/>
                <a:cs typeface="Helvetica"/>
              </a:rPr>
              <a:t>Yes, although less concerned than 12 months </a:t>
            </a:r>
            <a:r>
              <a:rPr lang="en-GB" sz="675" b="1" dirty="0" smtClean="0">
                <a:solidFill>
                  <a:srgbClr val="BEBEBE"/>
                </a:solidFill>
                <a:latin typeface="Helvetica"/>
                <a:cs typeface="Helvetica"/>
              </a:rPr>
              <a:t>ago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No</a:t>
            </a:r>
          </a:p>
        </p:txBody>
      </p:sp>
      <p:sp>
        <p:nvSpPr>
          <p:cNvPr id="24" name="Rounded Rectangle 23"/>
          <p:cNvSpPr/>
          <p:nvPr/>
        </p:nvSpPr>
        <p:spPr>
          <a:xfrm>
            <a:off x="6353176" y="3379952"/>
            <a:ext cx="2686916" cy="825099"/>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On average, </a:t>
            </a:r>
            <a:r>
              <a:rPr lang="en-GB" sz="900" dirty="0" smtClean="0">
                <a:solidFill>
                  <a:schemeClr val="bg1"/>
                </a:solidFill>
                <a:latin typeface="Helvetica"/>
                <a:cs typeface="Helvetica"/>
              </a:rPr>
              <a:t>8 in 10 (</a:t>
            </a:r>
            <a:r>
              <a:rPr lang="en-GB" sz="900" dirty="0">
                <a:solidFill>
                  <a:schemeClr val="bg1"/>
                </a:solidFill>
                <a:latin typeface="Helvetica"/>
                <a:cs typeface="Helvetica"/>
              </a:rPr>
              <a:t>81%) are concerned </a:t>
            </a:r>
            <a:br>
              <a:rPr lang="en-GB" sz="900" dirty="0">
                <a:solidFill>
                  <a:schemeClr val="bg1"/>
                </a:solidFill>
                <a:latin typeface="Helvetica"/>
                <a:cs typeface="Helvetica"/>
              </a:rPr>
            </a:br>
            <a:r>
              <a:rPr lang="en-GB" sz="900" dirty="0">
                <a:solidFill>
                  <a:schemeClr val="bg1"/>
                </a:solidFill>
                <a:latin typeface="Helvetica"/>
                <a:cs typeface="Helvetica"/>
              </a:rPr>
              <a:t>about whether existing data protection/privacy </a:t>
            </a:r>
            <a:br>
              <a:rPr lang="en-GB" sz="900" dirty="0">
                <a:solidFill>
                  <a:schemeClr val="bg1"/>
                </a:solidFill>
                <a:latin typeface="Helvetica"/>
                <a:cs typeface="Helvetica"/>
              </a:rPr>
            </a:br>
            <a:r>
              <a:rPr lang="en-GB" sz="900" dirty="0">
                <a:solidFill>
                  <a:schemeClr val="bg1"/>
                </a:solidFill>
                <a:latin typeface="Helvetica"/>
                <a:cs typeface="Helvetica"/>
              </a:rPr>
              <a:t>strategies are capable of handling big </a:t>
            </a:r>
            <a:br>
              <a:rPr lang="en-GB" sz="900" dirty="0">
                <a:solidFill>
                  <a:schemeClr val="bg1"/>
                </a:solidFill>
                <a:latin typeface="Helvetica"/>
                <a:cs typeface="Helvetica"/>
              </a:rPr>
            </a:br>
            <a:r>
              <a:rPr lang="en-GB" sz="900" dirty="0">
                <a:solidFill>
                  <a:schemeClr val="bg1"/>
                </a:solidFill>
                <a:latin typeface="Helvetica"/>
                <a:cs typeface="Helvetica"/>
              </a:rPr>
              <a:t>data </a:t>
            </a:r>
            <a:r>
              <a:rPr lang="en-GB" sz="900" dirty="0" smtClean="0">
                <a:solidFill>
                  <a:schemeClr val="bg1"/>
                </a:solidFill>
                <a:latin typeface="Helvetica"/>
                <a:cs typeface="Helvetica"/>
              </a:rPr>
              <a:t>analytics </a:t>
            </a:r>
            <a:endParaRPr lang="en-GB" sz="900" dirty="0">
              <a:solidFill>
                <a:schemeClr val="bg1"/>
              </a:solidFill>
              <a:latin typeface="Helvetica"/>
              <a:cs typeface="Helvetica"/>
            </a:endParaRPr>
          </a:p>
        </p:txBody>
      </p:sp>
    </p:spTree>
    <p:extLst>
      <p:ext uri="{BB962C8B-B14F-4D97-AF65-F5344CB8AC3E}">
        <p14:creationId xmlns:p14="http://schemas.microsoft.com/office/powerpoint/2010/main" val="23840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548467" y="1019128"/>
            <a:ext cx="6131767" cy="2230662"/>
          </a:xfrm>
        </p:spPr>
        <p:txBody>
          <a:bodyPr/>
          <a:lstStyle/>
          <a:p>
            <a:r>
              <a:rPr lang="en-US" dirty="0" smtClean="0"/>
              <a:t>Appendix</a:t>
            </a:r>
            <a:endParaRPr lang="en-US" dirty="0"/>
          </a:p>
        </p:txBody>
      </p:sp>
    </p:spTree>
    <p:extLst>
      <p:ext uri="{BB962C8B-B14F-4D97-AF65-F5344CB8AC3E}">
        <p14:creationId xmlns:p14="http://schemas.microsoft.com/office/powerpoint/2010/main" val="381109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52450" y="2788179"/>
            <a:ext cx="2543175" cy="10001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Sector breakdown </a:t>
            </a:r>
            <a:br>
              <a:rPr lang="en-GB" sz="1200" b="1" dirty="0">
                <a:solidFill>
                  <a:srgbClr val="CC0000"/>
                </a:solidFill>
                <a:latin typeface="Helvetica"/>
                <a:cs typeface="Helvetica"/>
              </a:rPr>
            </a:br>
            <a:r>
              <a:rPr lang="en-GB" sz="1200" b="1" dirty="0">
                <a:solidFill>
                  <a:srgbClr val="CC0000"/>
                </a:solidFill>
                <a:latin typeface="Helvetica"/>
                <a:cs typeface="Helvetica"/>
              </a:rPr>
              <a:t>by company size</a:t>
            </a:r>
          </a:p>
          <a:p>
            <a:pPr>
              <a:spcAft>
                <a:spcPts val="300"/>
              </a:spcAft>
            </a:pPr>
            <a:r>
              <a:rPr lang="en-GB" sz="1125" b="1" dirty="0">
                <a:solidFill>
                  <a:srgbClr val="414141"/>
                </a:solidFill>
                <a:latin typeface="Helvetica"/>
                <a:cs typeface="Helvetica"/>
              </a:rPr>
              <a:t>1,001–3,000 </a:t>
            </a:r>
            <a:br>
              <a:rPr lang="en-GB" sz="1125" b="1" dirty="0">
                <a:solidFill>
                  <a:srgbClr val="414141"/>
                </a:solidFill>
                <a:latin typeface="Helvetica"/>
                <a:cs typeface="Helvetica"/>
              </a:rPr>
            </a:br>
            <a:r>
              <a:rPr lang="en-GB" sz="1125" b="1" dirty="0">
                <a:solidFill>
                  <a:srgbClr val="414141"/>
                </a:solidFill>
                <a:latin typeface="Helvetica"/>
                <a:cs typeface="Helvetica"/>
              </a:rPr>
              <a:t>employees:</a:t>
            </a:r>
          </a:p>
        </p:txBody>
      </p:sp>
      <p:graphicFrame>
        <p:nvGraphicFramePr>
          <p:cNvPr id="27" name="Chart 26"/>
          <p:cNvGraphicFramePr/>
          <p:nvPr>
            <p:extLst>
              <p:ext uri="{D42A27DB-BD31-4B8C-83A1-F6EECF244321}">
                <p14:modId xmlns:p14="http://schemas.microsoft.com/office/powerpoint/2010/main" val="428599429"/>
              </p:ext>
            </p:extLst>
          </p:nvPr>
        </p:nvGraphicFramePr>
        <p:xfrm>
          <a:off x="1750758" y="2682876"/>
          <a:ext cx="1403859" cy="1464732"/>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p:cNvGrpSpPr/>
          <p:nvPr/>
        </p:nvGrpSpPr>
        <p:grpSpPr>
          <a:xfrm>
            <a:off x="3305175" y="2682876"/>
            <a:ext cx="2602167" cy="1464732"/>
            <a:chOff x="4483100" y="3733096"/>
            <a:chExt cx="3469556" cy="1952976"/>
          </a:xfrm>
        </p:grpSpPr>
        <p:sp>
          <p:nvSpPr>
            <p:cNvPr id="29" name="Rounded Rectangle 28"/>
            <p:cNvSpPr/>
            <p:nvPr/>
          </p:nvSpPr>
          <p:spPr>
            <a:xfrm>
              <a:off x="4483100" y="3873500"/>
              <a:ext cx="3390900" cy="133350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Sector breakdown </a:t>
              </a:r>
              <a:br>
                <a:rPr lang="en-GB" sz="1200" b="1" dirty="0">
                  <a:solidFill>
                    <a:srgbClr val="CC0000"/>
                  </a:solidFill>
                  <a:latin typeface="Helvetica"/>
                  <a:cs typeface="Helvetica"/>
                </a:rPr>
              </a:br>
              <a:r>
                <a:rPr lang="en-GB" sz="1200" b="1" dirty="0">
                  <a:solidFill>
                    <a:srgbClr val="CC0000"/>
                  </a:solidFill>
                  <a:latin typeface="Helvetica"/>
                  <a:cs typeface="Helvetica"/>
                </a:rPr>
                <a:t>by company size</a:t>
              </a:r>
            </a:p>
            <a:p>
              <a:pPr>
                <a:spcAft>
                  <a:spcPts val="300"/>
                </a:spcAft>
              </a:pPr>
              <a:r>
                <a:rPr lang="en-GB" sz="1125" b="1" dirty="0">
                  <a:solidFill>
                    <a:srgbClr val="414141"/>
                  </a:solidFill>
                  <a:latin typeface="Helvetica"/>
                  <a:cs typeface="Helvetica"/>
                </a:rPr>
                <a:t>3,000+ </a:t>
              </a:r>
              <a:br>
                <a:rPr lang="en-GB" sz="1125" b="1" dirty="0">
                  <a:solidFill>
                    <a:srgbClr val="414141"/>
                  </a:solidFill>
                  <a:latin typeface="Helvetica"/>
                  <a:cs typeface="Helvetica"/>
                </a:rPr>
              </a:br>
              <a:r>
                <a:rPr lang="en-GB" sz="1125" b="1" dirty="0">
                  <a:solidFill>
                    <a:srgbClr val="414141"/>
                  </a:solidFill>
                  <a:latin typeface="Helvetica"/>
                  <a:cs typeface="Helvetica"/>
                </a:rPr>
                <a:t>employees:</a:t>
              </a:r>
            </a:p>
          </p:txBody>
        </p:sp>
        <p:graphicFrame>
          <p:nvGraphicFramePr>
            <p:cNvPr id="30" name="Chart 29"/>
            <p:cNvGraphicFramePr/>
            <p:nvPr>
              <p:extLst/>
            </p:nvPr>
          </p:nvGraphicFramePr>
          <p:xfrm>
            <a:off x="6080844" y="3733096"/>
            <a:ext cx="1871812" cy="1952976"/>
          </p:xfrm>
          <a:graphic>
            <a:graphicData uri="http://schemas.openxmlformats.org/drawingml/2006/chart">
              <c:chart xmlns:c="http://schemas.openxmlformats.org/drawingml/2006/chart" xmlns:r="http://schemas.openxmlformats.org/officeDocument/2006/relationships" r:id="rId4"/>
            </a:graphicData>
          </a:graphic>
        </p:graphicFrame>
      </p:grpSp>
      <p:sp>
        <p:nvSpPr>
          <p:cNvPr id="31" name="Rounded Rectangle 30"/>
          <p:cNvSpPr/>
          <p:nvPr/>
        </p:nvSpPr>
        <p:spPr>
          <a:xfrm>
            <a:off x="2124075" y="1283229"/>
            <a:ext cx="1590675" cy="942975"/>
          </a:xfrm>
          <a:prstGeom prst="roundRect">
            <a:avLst>
              <a:gd name="adj" fmla="val 5167"/>
            </a:avLst>
          </a:prstGeom>
          <a:no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smtClean="0">
                <a:solidFill>
                  <a:srgbClr val="CC0000"/>
                </a:solidFill>
                <a:latin typeface="Helvetica"/>
                <a:cs typeface="Helvetica"/>
              </a:rPr>
              <a:t>Organization </a:t>
            </a:r>
            <a:r>
              <a:rPr lang="en-GB" sz="1200" b="1" dirty="0">
                <a:solidFill>
                  <a:srgbClr val="CC0000"/>
                </a:solidFill>
                <a:latin typeface="Helvetica"/>
                <a:cs typeface="Helvetica"/>
              </a:rPr>
              <a:t>size</a:t>
            </a:r>
          </a:p>
          <a:p>
            <a:pPr marL="128588" indent="-128588">
              <a:lnSpc>
                <a:spcPct val="110000"/>
              </a:lnSpc>
              <a:spcAft>
                <a:spcPts val="300"/>
              </a:spcAft>
              <a:buFont typeface="Arial"/>
              <a:buChar char="•"/>
            </a:pPr>
            <a:r>
              <a:rPr lang="en-GB" sz="900" b="1" dirty="0">
                <a:solidFill>
                  <a:srgbClr val="414141"/>
                </a:solidFill>
                <a:latin typeface="Helvetica"/>
                <a:cs typeface="Helvetica"/>
              </a:rPr>
              <a:t>1,001–3,000 </a:t>
            </a:r>
            <a:br>
              <a:rPr lang="en-GB" sz="900" b="1" dirty="0">
                <a:solidFill>
                  <a:srgbClr val="414141"/>
                </a:solidFill>
                <a:latin typeface="Helvetica"/>
                <a:cs typeface="Helvetica"/>
              </a:rPr>
            </a:br>
            <a:r>
              <a:rPr lang="en-GB" sz="900" b="1" dirty="0">
                <a:solidFill>
                  <a:srgbClr val="414141"/>
                </a:solidFill>
                <a:latin typeface="Helvetica"/>
                <a:cs typeface="Helvetica"/>
              </a:rPr>
              <a:t>employees</a:t>
            </a:r>
          </a:p>
          <a:p>
            <a:pPr marL="128588" indent="-128588">
              <a:lnSpc>
                <a:spcPct val="110000"/>
              </a:lnSpc>
              <a:spcAft>
                <a:spcPts val="300"/>
              </a:spcAft>
              <a:buFont typeface="Arial"/>
              <a:buChar char="•"/>
            </a:pPr>
            <a:r>
              <a:rPr lang="en-GB" sz="900" b="1" dirty="0">
                <a:solidFill>
                  <a:srgbClr val="CC0000"/>
                </a:solidFill>
                <a:latin typeface="Helvetica"/>
                <a:cs typeface="Helvetica"/>
              </a:rPr>
              <a:t>3,000+ employees</a:t>
            </a:r>
            <a:endParaRPr lang="en-GB" sz="1200" b="1" dirty="0">
              <a:solidFill>
                <a:srgbClr val="CC0000"/>
              </a:solidFill>
              <a:latin typeface="Helvetica"/>
              <a:cs typeface="Helvetica"/>
            </a:endParaRPr>
          </a:p>
        </p:txBody>
      </p:sp>
      <p:graphicFrame>
        <p:nvGraphicFramePr>
          <p:cNvPr id="32" name="Chart 31"/>
          <p:cNvGraphicFramePr/>
          <p:nvPr>
            <p:extLst>
              <p:ext uri="{D42A27DB-BD31-4B8C-83A1-F6EECF244321}">
                <p14:modId xmlns:p14="http://schemas.microsoft.com/office/powerpoint/2010/main" val="2758228825"/>
              </p:ext>
            </p:extLst>
          </p:nvPr>
        </p:nvGraphicFramePr>
        <p:xfrm>
          <a:off x="3322383" y="1177926"/>
          <a:ext cx="1403859" cy="1464732"/>
        </p:xfrm>
        <a:graphic>
          <a:graphicData uri="http://schemas.openxmlformats.org/drawingml/2006/chart">
            <c:chart xmlns:c="http://schemas.openxmlformats.org/drawingml/2006/chart" xmlns:r="http://schemas.openxmlformats.org/officeDocument/2006/relationships" r:id="rId5"/>
          </a:graphicData>
        </a:graphic>
      </p:graphicFrame>
      <p:grpSp>
        <p:nvGrpSpPr>
          <p:cNvPr id="33" name="Group 32"/>
          <p:cNvGrpSpPr/>
          <p:nvPr/>
        </p:nvGrpSpPr>
        <p:grpSpPr>
          <a:xfrm>
            <a:off x="5991225" y="2682876"/>
            <a:ext cx="2602167" cy="1464732"/>
            <a:chOff x="8064500" y="3860096"/>
            <a:chExt cx="3469556" cy="1952976"/>
          </a:xfrm>
        </p:grpSpPr>
        <p:sp>
          <p:nvSpPr>
            <p:cNvPr id="34" name="Rounded Rectangle 33"/>
            <p:cNvSpPr/>
            <p:nvPr/>
          </p:nvSpPr>
          <p:spPr>
            <a:xfrm>
              <a:off x="8064500" y="4000500"/>
              <a:ext cx="3390900" cy="133350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Sectors </a:t>
              </a:r>
              <a:br>
                <a:rPr lang="en-GB" sz="1200" b="1" dirty="0">
                  <a:solidFill>
                    <a:srgbClr val="CC0000"/>
                  </a:solidFill>
                  <a:latin typeface="Helvetica"/>
                  <a:cs typeface="Helvetica"/>
                </a:rPr>
              </a:br>
              <a:r>
                <a:rPr lang="en-GB" sz="1200" b="1" dirty="0">
                  <a:solidFill>
                    <a:srgbClr val="CC0000"/>
                  </a:solidFill>
                  <a:latin typeface="Helvetica"/>
                  <a:cs typeface="Helvetica"/>
                </a:rPr>
                <a:t>combined</a:t>
              </a:r>
            </a:p>
          </p:txBody>
        </p:sp>
        <p:graphicFrame>
          <p:nvGraphicFramePr>
            <p:cNvPr id="35" name="Chart 34"/>
            <p:cNvGraphicFramePr/>
            <p:nvPr>
              <p:extLst/>
            </p:nvPr>
          </p:nvGraphicFramePr>
          <p:xfrm>
            <a:off x="9662244" y="3860096"/>
            <a:ext cx="1871812" cy="1952976"/>
          </p:xfrm>
          <a:graphic>
            <a:graphicData uri="http://schemas.openxmlformats.org/drawingml/2006/chart">
              <c:chart xmlns:c="http://schemas.openxmlformats.org/drawingml/2006/chart" xmlns:r="http://schemas.openxmlformats.org/officeDocument/2006/relationships" r:id="rId6"/>
            </a:graphicData>
          </a:graphic>
        </p:graphicFrame>
      </p:grpSp>
      <p:sp>
        <p:nvSpPr>
          <p:cNvPr id="36" name="Rounded Rectangle 35"/>
          <p:cNvSpPr/>
          <p:nvPr/>
        </p:nvSpPr>
        <p:spPr>
          <a:xfrm>
            <a:off x="4772025" y="1283229"/>
            <a:ext cx="876300" cy="857250"/>
          </a:xfrm>
          <a:prstGeom prst="roundRect">
            <a:avLst>
              <a:gd name="adj" fmla="val 5167"/>
            </a:avLst>
          </a:prstGeom>
          <a:no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Sectors</a:t>
            </a:r>
          </a:p>
          <a:p>
            <a:pPr marL="128588" indent="-128588">
              <a:lnSpc>
                <a:spcPct val="110000"/>
              </a:lnSpc>
              <a:spcAft>
                <a:spcPts val="300"/>
              </a:spcAft>
              <a:buFont typeface="Arial"/>
              <a:buChar char="•"/>
            </a:pPr>
            <a:r>
              <a:rPr lang="en-GB" sz="900" b="1" dirty="0">
                <a:solidFill>
                  <a:srgbClr val="414141"/>
                </a:solidFill>
                <a:latin typeface="Helvetica"/>
                <a:cs typeface="Helvetica"/>
              </a:rPr>
              <a:t>Private</a:t>
            </a:r>
          </a:p>
          <a:p>
            <a:pPr marL="128588" indent="-128588">
              <a:lnSpc>
                <a:spcPct val="110000"/>
              </a:lnSpc>
              <a:spcAft>
                <a:spcPts val="300"/>
              </a:spcAft>
              <a:buFont typeface="Arial"/>
              <a:buChar char="•"/>
            </a:pPr>
            <a:r>
              <a:rPr lang="en-GB" sz="900" b="1" dirty="0">
                <a:solidFill>
                  <a:srgbClr val="CC0000"/>
                </a:solidFill>
                <a:latin typeface="Helvetica"/>
                <a:cs typeface="Helvetica"/>
              </a:rPr>
              <a:t>Public</a:t>
            </a:r>
          </a:p>
          <a:p>
            <a:pPr>
              <a:spcAft>
                <a:spcPts val="300"/>
              </a:spcAft>
            </a:pPr>
            <a:endParaRPr lang="en-GB" sz="900" b="1" dirty="0">
              <a:solidFill>
                <a:srgbClr val="CC0000"/>
              </a:solidFill>
              <a:latin typeface="Helvetica"/>
              <a:cs typeface="Helvetica"/>
            </a:endParaRPr>
          </a:p>
        </p:txBody>
      </p:sp>
      <p:graphicFrame>
        <p:nvGraphicFramePr>
          <p:cNvPr id="37" name="Chart 36"/>
          <p:cNvGraphicFramePr/>
          <p:nvPr>
            <p:extLst>
              <p:ext uri="{D42A27DB-BD31-4B8C-83A1-F6EECF244321}">
                <p14:modId xmlns:p14="http://schemas.microsoft.com/office/powerpoint/2010/main" val="3521431359"/>
              </p:ext>
            </p:extLst>
          </p:nvPr>
        </p:nvGraphicFramePr>
        <p:xfrm>
          <a:off x="5332158" y="1177926"/>
          <a:ext cx="1403859" cy="146473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p:cNvSpPr txBox="1"/>
          <p:nvPr/>
        </p:nvSpPr>
        <p:spPr>
          <a:xfrm>
            <a:off x="487395" y="4269066"/>
            <a:ext cx="8486371" cy="244682"/>
          </a:xfrm>
          <a:prstGeom prst="rect">
            <a:avLst/>
          </a:prstGeom>
          <a:noFill/>
        </p:spPr>
        <p:txBody>
          <a:bodyPr wrap="square" rtlCol="0">
            <a:spAutoFit/>
          </a:bodyPr>
          <a:lstStyle/>
          <a:p>
            <a:pPr marL="200025" indent="-200025">
              <a:lnSpc>
                <a:spcPct val="110000"/>
              </a:lnSpc>
              <a:spcAft>
                <a:spcPts val="450"/>
              </a:spcAft>
            </a:pPr>
            <a:r>
              <a:rPr lang="en-GB" sz="900" b="1" dirty="0" smtClean="0">
                <a:solidFill>
                  <a:srgbClr val="414042"/>
                </a:solidFill>
                <a:latin typeface="Helvetica"/>
                <a:cs typeface="Helvetica"/>
              </a:rPr>
              <a:t>% </a:t>
            </a:r>
            <a:r>
              <a:rPr lang="en-GB" sz="900" b="1" dirty="0" smtClean="0">
                <a:solidFill>
                  <a:srgbClr val="414141"/>
                </a:solidFill>
                <a:latin typeface="Zapf Dingbats" charset="2"/>
                <a:cs typeface="Zapf Dingbats" charset="2"/>
              </a:rPr>
              <a:t>n </a:t>
            </a:r>
            <a:r>
              <a:rPr lang="en-GB" sz="900" b="1" dirty="0">
                <a:solidFill>
                  <a:srgbClr val="414141"/>
                </a:solidFill>
                <a:latin typeface="Helvetica"/>
                <a:cs typeface="Helvetica"/>
              </a:rPr>
              <a:t>Financial </a:t>
            </a:r>
            <a:r>
              <a:rPr lang="en-GB" sz="900" b="1" dirty="0" smtClean="0">
                <a:solidFill>
                  <a:srgbClr val="414141"/>
                </a:solidFill>
                <a:latin typeface="Helvetica"/>
                <a:cs typeface="Helvetica"/>
              </a:rPr>
              <a:t>services </a:t>
            </a:r>
            <a:r>
              <a:rPr lang="en-GB" sz="900" b="1" dirty="0" smtClean="0">
                <a:solidFill>
                  <a:srgbClr val="CC0000"/>
                </a:solidFill>
                <a:latin typeface="Zapf Dingbats" charset="2"/>
                <a:cs typeface="Zapf Dingbats" charset="2"/>
              </a:rPr>
              <a:t>n </a:t>
            </a:r>
            <a:r>
              <a:rPr lang="en-GB" sz="900" b="1" dirty="0" smtClean="0">
                <a:solidFill>
                  <a:srgbClr val="CC0000"/>
                </a:solidFill>
                <a:latin typeface="Helvetica"/>
                <a:cs typeface="Helvetica"/>
              </a:rPr>
              <a:t>Manufacturing </a:t>
            </a:r>
            <a:r>
              <a:rPr lang="en-GB" sz="900" b="1" dirty="0" smtClean="0">
                <a:solidFill>
                  <a:srgbClr val="55951B"/>
                </a:solidFill>
                <a:latin typeface="Zapf Dingbats" charset="2"/>
                <a:cs typeface="Zapf Dingbats" charset="2"/>
              </a:rPr>
              <a:t>n </a:t>
            </a:r>
            <a:r>
              <a:rPr lang="en-GB" sz="900" b="1" dirty="0">
                <a:solidFill>
                  <a:srgbClr val="55951B"/>
                </a:solidFill>
                <a:latin typeface="Helvetica"/>
                <a:cs typeface="Helvetica"/>
              </a:rPr>
              <a:t>Retail, </a:t>
            </a:r>
            <a:r>
              <a:rPr lang="en-GB" sz="900" b="1" dirty="0" smtClean="0">
                <a:solidFill>
                  <a:srgbClr val="55951B"/>
                </a:solidFill>
                <a:latin typeface="Helvetica"/>
                <a:cs typeface="Helvetica"/>
              </a:rPr>
              <a:t>distribution, and transport </a:t>
            </a:r>
            <a:r>
              <a:rPr lang="en-GB" sz="900" b="1" dirty="0" smtClean="0">
                <a:solidFill>
                  <a:schemeClr val="bg1">
                    <a:lumMod val="65000"/>
                  </a:schemeClr>
                </a:solidFill>
                <a:latin typeface="Zapf Dingbats" charset="2"/>
                <a:cs typeface="Zapf Dingbats" charset="2"/>
              </a:rPr>
              <a:t>n </a:t>
            </a:r>
            <a:r>
              <a:rPr lang="en-GB" sz="900" b="1" dirty="0">
                <a:solidFill>
                  <a:schemeClr val="bg1">
                    <a:lumMod val="65000"/>
                  </a:schemeClr>
                </a:solidFill>
                <a:latin typeface="Helvetica"/>
                <a:cs typeface="Helvetica"/>
              </a:rPr>
              <a:t>Public </a:t>
            </a:r>
            <a:r>
              <a:rPr lang="en-GB" sz="900" b="1" dirty="0" smtClean="0">
                <a:solidFill>
                  <a:schemeClr val="bg1">
                    <a:lumMod val="65000"/>
                  </a:schemeClr>
                </a:solidFill>
                <a:latin typeface="Helvetica"/>
                <a:cs typeface="Helvetica"/>
              </a:rPr>
              <a:t>sector </a:t>
            </a:r>
            <a:r>
              <a:rPr lang="en-GB" sz="900" b="1" dirty="0" smtClean="0">
                <a:solidFill>
                  <a:srgbClr val="008EAA"/>
                </a:solidFill>
                <a:latin typeface="Zapf Dingbats" charset="2"/>
                <a:cs typeface="Zapf Dingbats" charset="2"/>
              </a:rPr>
              <a:t>n </a:t>
            </a:r>
            <a:r>
              <a:rPr lang="en-GB" sz="900" b="1" dirty="0">
                <a:solidFill>
                  <a:srgbClr val="008EAA"/>
                </a:solidFill>
                <a:latin typeface="Helvetica"/>
                <a:cs typeface="Helvetica"/>
              </a:rPr>
              <a:t>IT </a:t>
            </a:r>
            <a:r>
              <a:rPr lang="en-GB" sz="900" b="1" dirty="0" smtClean="0">
                <a:solidFill>
                  <a:srgbClr val="008EAA"/>
                </a:solidFill>
                <a:latin typeface="Helvetica"/>
                <a:cs typeface="Helvetica"/>
              </a:rPr>
              <a:t>and telecoms </a:t>
            </a:r>
            <a:r>
              <a:rPr lang="en-GB" sz="900" b="1" dirty="0" smtClean="0">
                <a:solidFill>
                  <a:srgbClr val="FF3E47"/>
                </a:solidFill>
                <a:latin typeface="Zapf Dingbats" charset="2"/>
                <a:cs typeface="Zapf Dingbats" charset="2"/>
              </a:rPr>
              <a:t>n </a:t>
            </a:r>
            <a:r>
              <a:rPr lang="en-GB" sz="900" b="1" dirty="0">
                <a:solidFill>
                  <a:srgbClr val="FF3E47"/>
                </a:solidFill>
                <a:latin typeface="Helvetica"/>
                <a:cs typeface="Helvetica"/>
              </a:rPr>
              <a:t>Other commercial sector</a:t>
            </a:r>
          </a:p>
        </p:txBody>
      </p:sp>
      <p:sp>
        <p:nvSpPr>
          <p:cNvPr id="19" name="Title 2"/>
          <p:cNvSpPr>
            <a:spLocks noGrp="1"/>
          </p:cNvSpPr>
          <p:nvPr>
            <p:ph type="title"/>
          </p:nvPr>
        </p:nvSpPr>
        <p:spPr>
          <a:xfrm>
            <a:off x="264160" y="53113"/>
            <a:ext cx="7051040" cy="732441"/>
          </a:xfrm>
        </p:spPr>
        <p:txBody>
          <a:bodyPr/>
          <a:lstStyle/>
          <a:p>
            <a:r>
              <a:rPr lang="en-GB" dirty="0" smtClean="0"/>
              <a:t>EMEA Combined Demographics</a:t>
            </a:r>
            <a:endParaRPr lang="en-GB" dirty="0"/>
          </a:p>
        </p:txBody>
      </p:sp>
    </p:spTree>
    <p:extLst>
      <p:ext uri="{BB962C8B-B14F-4D97-AF65-F5344CB8AC3E}">
        <p14:creationId xmlns:p14="http://schemas.microsoft.com/office/powerpoint/2010/main" val="93246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71500" y="1462616"/>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UK</a:t>
            </a:r>
          </a:p>
        </p:txBody>
      </p:sp>
      <p:graphicFrame>
        <p:nvGraphicFramePr>
          <p:cNvPr id="41" name="Chart 40"/>
          <p:cNvGraphicFramePr/>
          <p:nvPr>
            <p:extLst>
              <p:ext uri="{D42A27DB-BD31-4B8C-83A1-F6EECF244321}">
                <p14:modId xmlns:p14="http://schemas.microsoft.com/office/powerpoint/2010/main" val="3300050899"/>
              </p:ext>
            </p:extLst>
          </p:nvPr>
        </p:nvGraphicFramePr>
        <p:xfrm>
          <a:off x="798258" y="1414463"/>
          <a:ext cx="1403859" cy="1464732"/>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descr="United-Kingdo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50" y="1334029"/>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ounded Rectangle 17"/>
          <p:cNvSpPr/>
          <p:nvPr/>
        </p:nvSpPr>
        <p:spPr>
          <a:xfrm>
            <a:off x="2619375" y="1462616"/>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France</a:t>
            </a:r>
          </a:p>
        </p:txBody>
      </p:sp>
      <p:sp>
        <p:nvSpPr>
          <p:cNvPr id="19" name="Rounded Rectangle 18"/>
          <p:cNvSpPr/>
          <p:nvPr/>
        </p:nvSpPr>
        <p:spPr>
          <a:xfrm>
            <a:off x="4610100" y="1462616"/>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Germany</a:t>
            </a:r>
          </a:p>
        </p:txBody>
      </p:sp>
      <p:pic>
        <p:nvPicPr>
          <p:cNvPr id="20" name="Picture 19" descr="Fra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150" y="1334029"/>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descr="Germa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7875" y="1343554"/>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ounded Rectangle 21"/>
          <p:cNvSpPr/>
          <p:nvPr/>
        </p:nvSpPr>
        <p:spPr>
          <a:xfrm>
            <a:off x="6686550" y="1462616"/>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Russia</a:t>
            </a:r>
          </a:p>
        </p:txBody>
      </p:sp>
      <p:pic>
        <p:nvPicPr>
          <p:cNvPr id="23" name="Picture 22" descr="Russi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4800" y="1343554"/>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571500" y="2900891"/>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Austria</a:t>
            </a:r>
          </a:p>
        </p:txBody>
      </p:sp>
      <p:sp>
        <p:nvSpPr>
          <p:cNvPr id="25" name="Rounded Rectangle 24"/>
          <p:cNvSpPr/>
          <p:nvPr/>
        </p:nvSpPr>
        <p:spPr>
          <a:xfrm>
            <a:off x="2619375" y="2900891"/>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Netherlands</a:t>
            </a:r>
          </a:p>
        </p:txBody>
      </p:sp>
      <p:sp>
        <p:nvSpPr>
          <p:cNvPr id="26" name="Rounded Rectangle 25"/>
          <p:cNvSpPr/>
          <p:nvPr/>
        </p:nvSpPr>
        <p:spPr>
          <a:xfrm>
            <a:off x="4610100" y="2900891"/>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Switzerland</a:t>
            </a:r>
          </a:p>
        </p:txBody>
      </p:sp>
      <p:sp>
        <p:nvSpPr>
          <p:cNvPr id="27" name="Rounded Rectangle 26"/>
          <p:cNvSpPr/>
          <p:nvPr/>
        </p:nvSpPr>
        <p:spPr>
          <a:xfrm>
            <a:off x="6686550" y="2900891"/>
            <a:ext cx="1647825" cy="971550"/>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t" anchorCtr="0"/>
          <a:lstStyle/>
          <a:p>
            <a:pPr>
              <a:spcAft>
                <a:spcPts val="300"/>
              </a:spcAft>
            </a:pPr>
            <a:r>
              <a:rPr lang="en-GB" sz="1200" b="1" dirty="0">
                <a:solidFill>
                  <a:srgbClr val="CC0000"/>
                </a:solidFill>
                <a:latin typeface="Helvetica"/>
                <a:cs typeface="Helvetica"/>
              </a:rPr>
              <a:t>South Africa</a:t>
            </a:r>
          </a:p>
        </p:txBody>
      </p:sp>
      <p:pic>
        <p:nvPicPr>
          <p:cNvPr id="28" name="Picture 27" descr="Austri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7150" y="2772304"/>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descr="Netherland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9750" y="2772304"/>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descr="Switzerlan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8825" y="2772304"/>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descr="South-Africa.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4800" y="2772304"/>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TextBox 31"/>
          <p:cNvSpPr txBox="1"/>
          <p:nvPr/>
        </p:nvSpPr>
        <p:spPr>
          <a:xfrm>
            <a:off x="458211" y="4343678"/>
            <a:ext cx="8369638" cy="244682"/>
          </a:xfrm>
          <a:prstGeom prst="rect">
            <a:avLst/>
          </a:prstGeom>
          <a:noFill/>
        </p:spPr>
        <p:txBody>
          <a:bodyPr wrap="square" rtlCol="0">
            <a:spAutoFit/>
          </a:bodyPr>
          <a:lstStyle/>
          <a:p>
            <a:pPr marL="200025" indent="-200025">
              <a:lnSpc>
                <a:spcPct val="110000"/>
              </a:lnSpc>
              <a:spcAft>
                <a:spcPts val="450"/>
              </a:spcAft>
            </a:pPr>
            <a:r>
              <a:rPr lang="en-GB" sz="900" b="1" dirty="0" smtClean="0">
                <a:solidFill>
                  <a:srgbClr val="414042"/>
                </a:solidFill>
                <a:latin typeface="Helvetica"/>
                <a:cs typeface="Helvetica"/>
              </a:rPr>
              <a:t>% </a:t>
            </a:r>
            <a:r>
              <a:rPr lang="en-GB" sz="900" b="1" dirty="0" smtClean="0">
                <a:solidFill>
                  <a:srgbClr val="414141"/>
                </a:solidFill>
                <a:latin typeface="Zapf Dingbats" charset="2"/>
                <a:cs typeface="Zapf Dingbats" charset="2"/>
              </a:rPr>
              <a:t>n </a:t>
            </a:r>
            <a:r>
              <a:rPr lang="en-GB" sz="900" b="1" dirty="0">
                <a:solidFill>
                  <a:srgbClr val="414141"/>
                </a:solidFill>
                <a:latin typeface="Helvetica"/>
                <a:cs typeface="Helvetica"/>
              </a:rPr>
              <a:t>Financial </a:t>
            </a:r>
            <a:r>
              <a:rPr lang="en-GB" sz="900" b="1" dirty="0" smtClean="0">
                <a:solidFill>
                  <a:srgbClr val="414141"/>
                </a:solidFill>
                <a:latin typeface="Helvetica"/>
                <a:cs typeface="Helvetica"/>
              </a:rPr>
              <a:t>services </a:t>
            </a:r>
            <a:r>
              <a:rPr lang="en-GB" sz="900" b="1" dirty="0" smtClean="0">
                <a:solidFill>
                  <a:srgbClr val="CC0000"/>
                </a:solidFill>
                <a:latin typeface="Zapf Dingbats" charset="2"/>
                <a:cs typeface="Zapf Dingbats" charset="2"/>
              </a:rPr>
              <a:t>n </a:t>
            </a:r>
            <a:r>
              <a:rPr lang="en-GB" sz="900" b="1" dirty="0" smtClean="0">
                <a:solidFill>
                  <a:srgbClr val="CC0000"/>
                </a:solidFill>
                <a:latin typeface="Helvetica"/>
                <a:cs typeface="Helvetica"/>
              </a:rPr>
              <a:t>Manufacturing </a:t>
            </a:r>
            <a:r>
              <a:rPr lang="en-GB" sz="900" b="1" dirty="0" smtClean="0">
                <a:solidFill>
                  <a:srgbClr val="55951B"/>
                </a:solidFill>
                <a:latin typeface="Zapf Dingbats" charset="2"/>
                <a:cs typeface="Zapf Dingbats" charset="2"/>
              </a:rPr>
              <a:t>n </a:t>
            </a:r>
            <a:r>
              <a:rPr lang="en-GB" sz="900" b="1" dirty="0">
                <a:solidFill>
                  <a:srgbClr val="55951B"/>
                </a:solidFill>
                <a:latin typeface="Helvetica"/>
                <a:cs typeface="Helvetica"/>
              </a:rPr>
              <a:t>Retail, </a:t>
            </a:r>
            <a:r>
              <a:rPr lang="en-GB" sz="900" b="1" dirty="0" smtClean="0">
                <a:solidFill>
                  <a:srgbClr val="55951B"/>
                </a:solidFill>
                <a:latin typeface="Helvetica"/>
                <a:cs typeface="Helvetica"/>
              </a:rPr>
              <a:t>distribution, and transport </a:t>
            </a:r>
            <a:r>
              <a:rPr lang="en-GB" sz="900" b="1" dirty="0" smtClean="0">
                <a:solidFill>
                  <a:schemeClr val="bg1">
                    <a:lumMod val="65000"/>
                  </a:schemeClr>
                </a:solidFill>
                <a:latin typeface="Zapf Dingbats" charset="2"/>
                <a:cs typeface="Zapf Dingbats" charset="2"/>
              </a:rPr>
              <a:t>n </a:t>
            </a:r>
            <a:r>
              <a:rPr lang="en-GB" sz="900" b="1" dirty="0">
                <a:solidFill>
                  <a:schemeClr val="bg1">
                    <a:lumMod val="65000"/>
                  </a:schemeClr>
                </a:solidFill>
                <a:latin typeface="Helvetica"/>
                <a:cs typeface="Helvetica"/>
              </a:rPr>
              <a:t>Public </a:t>
            </a:r>
            <a:r>
              <a:rPr lang="en-GB" sz="900" b="1" dirty="0" smtClean="0">
                <a:solidFill>
                  <a:schemeClr val="bg1">
                    <a:lumMod val="65000"/>
                  </a:schemeClr>
                </a:solidFill>
                <a:latin typeface="Helvetica"/>
                <a:cs typeface="Helvetica"/>
              </a:rPr>
              <a:t>sector </a:t>
            </a:r>
            <a:r>
              <a:rPr lang="en-GB" sz="900" b="1" dirty="0" smtClean="0">
                <a:solidFill>
                  <a:srgbClr val="008EAA"/>
                </a:solidFill>
                <a:latin typeface="Zapf Dingbats" charset="2"/>
                <a:cs typeface="Zapf Dingbats" charset="2"/>
              </a:rPr>
              <a:t>n </a:t>
            </a:r>
            <a:r>
              <a:rPr lang="en-GB" sz="900" b="1" dirty="0">
                <a:solidFill>
                  <a:srgbClr val="008EAA"/>
                </a:solidFill>
                <a:latin typeface="Helvetica"/>
                <a:cs typeface="Helvetica"/>
              </a:rPr>
              <a:t>IT </a:t>
            </a:r>
            <a:r>
              <a:rPr lang="en-GB" sz="900" b="1" dirty="0" smtClean="0">
                <a:solidFill>
                  <a:srgbClr val="008EAA"/>
                </a:solidFill>
                <a:latin typeface="Helvetica"/>
                <a:cs typeface="Helvetica"/>
              </a:rPr>
              <a:t>and telecoms </a:t>
            </a:r>
            <a:r>
              <a:rPr lang="en-GB" sz="900" b="1" dirty="0" smtClean="0">
                <a:solidFill>
                  <a:srgbClr val="FF3E47"/>
                </a:solidFill>
                <a:latin typeface="Zapf Dingbats" charset="2"/>
                <a:cs typeface="Zapf Dingbats" charset="2"/>
              </a:rPr>
              <a:t>n </a:t>
            </a:r>
            <a:r>
              <a:rPr lang="en-GB" sz="900" b="1" dirty="0">
                <a:solidFill>
                  <a:srgbClr val="FF3E47"/>
                </a:solidFill>
                <a:latin typeface="Helvetica"/>
                <a:cs typeface="Helvetica"/>
              </a:rPr>
              <a:t>Other commercial sector</a:t>
            </a:r>
          </a:p>
        </p:txBody>
      </p:sp>
      <p:graphicFrame>
        <p:nvGraphicFramePr>
          <p:cNvPr id="33" name="Chart 32"/>
          <p:cNvGraphicFramePr/>
          <p:nvPr>
            <p:extLst>
              <p:ext uri="{D42A27DB-BD31-4B8C-83A1-F6EECF244321}">
                <p14:modId xmlns:p14="http://schemas.microsoft.com/office/powerpoint/2010/main" val="1300301372"/>
              </p:ext>
            </p:extLst>
          </p:nvPr>
        </p:nvGraphicFramePr>
        <p:xfrm>
          <a:off x="2865183" y="1414463"/>
          <a:ext cx="1403859" cy="146473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4" name="Chart 33"/>
          <p:cNvGraphicFramePr/>
          <p:nvPr>
            <p:extLst>
              <p:ext uri="{D42A27DB-BD31-4B8C-83A1-F6EECF244321}">
                <p14:modId xmlns:p14="http://schemas.microsoft.com/office/powerpoint/2010/main" val="1082456450"/>
              </p:ext>
            </p:extLst>
          </p:nvPr>
        </p:nvGraphicFramePr>
        <p:xfrm>
          <a:off x="4855908" y="1414463"/>
          <a:ext cx="1403859" cy="146473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5" name="Chart 34"/>
          <p:cNvGraphicFramePr/>
          <p:nvPr>
            <p:extLst>
              <p:ext uri="{D42A27DB-BD31-4B8C-83A1-F6EECF244321}">
                <p14:modId xmlns:p14="http://schemas.microsoft.com/office/powerpoint/2010/main" val="2082592669"/>
              </p:ext>
            </p:extLst>
          </p:nvPr>
        </p:nvGraphicFramePr>
        <p:xfrm>
          <a:off x="6941883" y="1414463"/>
          <a:ext cx="1403859" cy="146473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6" name="Chart 35"/>
          <p:cNvGraphicFramePr/>
          <p:nvPr>
            <p:extLst>
              <p:ext uri="{D42A27DB-BD31-4B8C-83A1-F6EECF244321}">
                <p14:modId xmlns:p14="http://schemas.microsoft.com/office/powerpoint/2010/main" val="2401871522"/>
              </p:ext>
            </p:extLst>
          </p:nvPr>
        </p:nvGraphicFramePr>
        <p:xfrm>
          <a:off x="807783" y="2900363"/>
          <a:ext cx="1403859" cy="146473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7" name="Chart 36"/>
          <p:cNvGraphicFramePr/>
          <p:nvPr>
            <p:extLst>
              <p:ext uri="{D42A27DB-BD31-4B8C-83A1-F6EECF244321}">
                <p14:modId xmlns:p14="http://schemas.microsoft.com/office/powerpoint/2010/main" val="1321456003"/>
              </p:ext>
            </p:extLst>
          </p:nvPr>
        </p:nvGraphicFramePr>
        <p:xfrm>
          <a:off x="2865183" y="2900363"/>
          <a:ext cx="1403859" cy="146473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8" name="Chart 37"/>
          <p:cNvGraphicFramePr/>
          <p:nvPr>
            <p:extLst>
              <p:ext uri="{D42A27DB-BD31-4B8C-83A1-F6EECF244321}">
                <p14:modId xmlns:p14="http://schemas.microsoft.com/office/powerpoint/2010/main" val="700999325"/>
              </p:ext>
            </p:extLst>
          </p:nvPr>
        </p:nvGraphicFramePr>
        <p:xfrm>
          <a:off x="4855908" y="2900363"/>
          <a:ext cx="1403859" cy="146473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9" name="Chart 38"/>
          <p:cNvGraphicFramePr/>
          <p:nvPr>
            <p:extLst>
              <p:ext uri="{D42A27DB-BD31-4B8C-83A1-F6EECF244321}">
                <p14:modId xmlns:p14="http://schemas.microsoft.com/office/powerpoint/2010/main" val="4147413827"/>
              </p:ext>
            </p:extLst>
          </p:nvPr>
        </p:nvGraphicFramePr>
        <p:xfrm>
          <a:off x="6941883" y="2900363"/>
          <a:ext cx="1403859" cy="1464732"/>
        </p:xfrm>
        <a:graphic>
          <a:graphicData uri="http://schemas.openxmlformats.org/drawingml/2006/chart">
            <c:chart xmlns:c="http://schemas.openxmlformats.org/drawingml/2006/chart" xmlns:r="http://schemas.openxmlformats.org/officeDocument/2006/relationships" r:id="rId18"/>
          </a:graphicData>
        </a:graphic>
      </p:graphicFrame>
      <p:sp>
        <p:nvSpPr>
          <p:cNvPr id="2" name="Title 1"/>
          <p:cNvSpPr>
            <a:spLocks noGrp="1"/>
          </p:cNvSpPr>
          <p:nvPr>
            <p:ph type="title"/>
          </p:nvPr>
        </p:nvSpPr>
        <p:spPr/>
        <p:txBody>
          <a:bodyPr/>
          <a:lstStyle/>
          <a:p>
            <a:r>
              <a:rPr lang="en-GB" dirty="0" smtClean="0"/>
              <a:t>Demographics per Market</a:t>
            </a:r>
            <a:endParaRPr lang="en-GB" dirty="0"/>
          </a:p>
        </p:txBody>
      </p:sp>
    </p:spTree>
    <p:extLst>
      <p:ext uri="{BB962C8B-B14F-4D97-AF65-F5344CB8AC3E}">
        <p14:creationId xmlns:p14="http://schemas.microsoft.com/office/powerpoint/2010/main" val="21934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17978" y="1383446"/>
            <a:ext cx="4322116" cy="3395267"/>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spcAft>
                <a:spcPts val="750"/>
              </a:spcAft>
            </a:pPr>
            <a:r>
              <a:rPr lang="en-GB" sz="900" b="1" dirty="0">
                <a:solidFill>
                  <a:srgbClr val="CC0000"/>
                </a:solidFill>
                <a:latin typeface="Arial" panose="020B0604020202020204" pitchFamily="34" charset="0"/>
                <a:cs typeface="Arial" panose="020B0604020202020204" pitchFamily="34" charset="0"/>
              </a:rPr>
              <a:t>IT-accelerated </a:t>
            </a:r>
            <a:r>
              <a:rPr lang="en-GB" sz="900" b="1" dirty="0" smtClean="0">
                <a:solidFill>
                  <a:srgbClr val="CC0000"/>
                </a:solidFill>
                <a:latin typeface="Arial" panose="020B0604020202020204" pitchFamily="34" charset="0"/>
                <a:cs typeface="Arial" panose="020B0604020202020204" pitchFamily="34" charset="0"/>
              </a:rPr>
              <a:t>organizations </a:t>
            </a:r>
            <a:r>
              <a:rPr lang="en-GB" sz="900" b="1" dirty="0">
                <a:solidFill>
                  <a:srgbClr val="CC0000"/>
                </a:solidFill>
                <a:latin typeface="Arial" panose="020B0604020202020204" pitchFamily="34" charset="0"/>
                <a:cs typeface="Arial" panose="020B0604020202020204" pitchFamily="34" charset="0"/>
              </a:rPr>
              <a:t>use technology as a strategic asset, helping them </a:t>
            </a:r>
            <a:r>
              <a:rPr lang="en-GB" sz="900" b="1" dirty="0" smtClean="0">
                <a:solidFill>
                  <a:srgbClr val="CC0000"/>
                </a:solidFill>
                <a:latin typeface="Arial" panose="020B0604020202020204" pitchFamily="34" charset="0"/>
                <a:cs typeface="Arial" panose="020B0604020202020204" pitchFamily="34" charset="0"/>
              </a:rPr>
              <a:t>derive </a:t>
            </a:r>
            <a:r>
              <a:rPr lang="en-GB" sz="900" b="1" dirty="0">
                <a:solidFill>
                  <a:srgbClr val="CC0000"/>
                </a:solidFill>
                <a:latin typeface="Arial" panose="020B0604020202020204" pitchFamily="34" charset="0"/>
                <a:cs typeface="Arial" panose="020B0604020202020204" pitchFamily="34" charset="0"/>
              </a:rPr>
              <a:t>intelligence and </a:t>
            </a:r>
            <a:r>
              <a:rPr lang="en-GB" sz="900" b="1" dirty="0" smtClean="0">
                <a:solidFill>
                  <a:srgbClr val="CC0000"/>
                </a:solidFill>
                <a:latin typeface="Arial" panose="020B0604020202020204" pitchFamily="34" charset="0"/>
                <a:cs typeface="Arial" panose="020B0604020202020204" pitchFamily="34" charset="0"/>
              </a:rPr>
              <a:t>mobilize </a:t>
            </a:r>
            <a:r>
              <a:rPr lang="en-GB" sz="900" b="1" dirty="0">
                <a:solidFill>
                  <a:srgbClr val="CC0000"/>
                </a:solidFill>
                <a:latin typeface="Arial" panose="020B0604020202020204" pitchFamily="34" charset="0"/>
                <a:cs typeface="Arial" panose="020B0604020202020204" pitchFamily="34" charset="0"/>
              </a:rPr>
              <a:t>information, enabling them to be more </a:t>
            </a:r>
            <a:r>
              <a:rPr lang="en-GB" sz="900" b="1" dirty="0" smtClean="0">
                <a:solidFill>
                  <a:srgbClr val="CC0000"/>
                </a:solidFill>
                <a:latin typeface="Arial" panose="020B0604020202020204" pitchFamily="34" charset="0"/>
                <a:cs typeface="Arial" panose="020B0604020202020204" pitchFamily="34" charset="0"/>
              </a:rPr>
              <a:t>competitive </a:t>
            </a:r>
            <a:endParaRPr lang="en-GB" sz="900" b="1" dirty="0">
              <a:solidFill>
                <a:srgbClr val="CC0000"/>
              </a:solidFill>
              <a:latin typeface="Arial" panose="020B0604020202020204" pitchFamily="34" charset="0"/>
              <a:cs typeface="Arial" panose="020B0604020202020204" pitchFamily="34" charset="0"/>
            </a:endParaRPr>
          </a:p>
          <a:p>
            <a:pPr algn="l">
              <a:lnSpc>
                <a:spcPct val="110000"/>
              </a:lnSpc>
              <a:spcAft>
                <a:spcPts val="750"/>
              </a:spcAft>
            </a:pPr>
            <a:r>
              <a:rPr lang="en-GB" sz="900" dirty="0" smtClean="0">
                <a:solidFill>
                  <a:srgbClr val="414042"/>
                </a:solidFill>
                <a:latin typeface="Arial" panose="020B0604020202020204" pitchFamily="34" charset="0"/>
                <a:cs typeface="Arial" panose="020B0604020202020204" pitchFamily="34" charset="0"/>
              </a:rPr>
              <a:t>Organizations </a:t>
            </a:r>
            <a:r>
              <a:rPr lang="en-GB" sz="900" dirty="0">
                <a:solidFill>
                  <a:srgbClr val="414042"/>
                </a:solidFill>
                <a:latin typeface="Arial" panose="020B0604020202020204" pitchFamily="34" charset="0"/>
                <a:cs typeface="Arial" panose="020B0604020202020204" pitchFamily="34" charset="0"/>
              </a:rPr>
              <a:t>that take a </a:t>
            </a:r>
            <a:r>
              <a:rPr lang="en-GB" sz="900" dirty="0" smtClean="0">
                <a:solidFill>
                  <a:srgbClr val="414042"/>
                </a:solidFill>
                <a:latin typeface="Arial" panose="020B0604020202020204" pitchFamily="34" charset="0"/>
                <a:cs typeface="Arial" panose="020B0604020202020204" pitchFamily="34" charset="0"/>
              </a:rPr>
              <a:t>“Business</a:t>
            </a:r>
            <a:r>
              <a:rPr lang="en-GB" sz="900" dirty="0">
                <a:solidFill>
                  <a:srgbClr val="414042"/>
                </a:solidFill>
                <a:latin typeface="Arial" panose="020B0604020202020204" pitchFamily="34" charset="0"/>
                <a:cs typeface="Arial" panose="020B0604020202020204" pitchFamily="34" charset="0"/>
              </a:rPr>
              <a:t>-Defined </a:t>
            </a:r>
            <a:r>
              <a:rPr lang="en-GB" sz="900" dirty="0" smtClean="0">
                <a:solidFill>
                  <a:srgbClr val="414042"/>
                </a:solidFill>
                <a:latin typeface="Arial" panose="020B0604020202020204" pitchFamily="34" charset="0"/>
                <a:cs typeface="Arial" panose="020B0604020202020204" pitchFamily="34" charset="0"/>
              </a:rPr>
              <a:t>IT” </a:t>
            </a:r>
            <a:r>
              <a:rPr lang="en-GB" sz="900" dirty="0">
                <a:solidFill>
                  <a:srgbClr val="414042"/>
                </a:solidFill>
                <a:latin typeface="Arial" panose="020B0604020202020204" pitchFamily="34" charset="0"/>
                <a:cs typeface="Arial" panose="020B0604020202020204" pitchFamily="34" charset="0"/>
              </a:rPr>
              <a:t>approach to information, leveraging it beyond its primary and intended use, and connecting it with other datasets, will lead the way with innovation, and benefit from the creation of new revenue streams. </a:t>
            </a:r>
            <a:endParaRPr lang="en-GB" sz="900" dirty="0" smtClean="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r>
              <a:rPr lang="en-GB" sz="900" dirty="0" smtClean="0">
                <a:solidFill>
                  <a:srgbClr val="414042"/>
                </a:solidFill>
                <a:latin typeface="Arial" panose="020B0604020202020204" pitchFamily="34" charset="0"/>
                <a:cs typeface="Arial" panose="020B0604020202020204" pitchFamily="34" charset="0"/>
              </a:rPr>
              <a:t>Through </a:t>
            </a:r>
            <a:r>
              <a:rPr lang="en-GB" sz="900" dirty="0">
                <a:solidFill>
                  <a:srgbClr val="414042"/>
                </a:solidFill>
                <a:latin typeface="Arial" panose="020B0604020202020204" pitchFamily="34" charset="0"/>
                <a:cs typeface="Arial" panose="020B0604020202020204" pitchFamily="34" charset="0"/>
              </a:rPr>
              <a:t>its solutions portfolio, Hitachi Data Systems is enabling IT departments to implement infrastructure </a:t>
            </a:r>
            <a:r>
              <a:rPr lang="en-GB" sz="900" dirty="0" smtClean="0">
                <a:solidFill>
                  <a:srgbClr val="414042"/>
                </a:solidFill>
                <a:latin typeface="Arial" panose="020B0604020202020204" pitchFamily="34" charset="0"/>
                <a:cs typeface="Arial" panose="020B0604020202020204" pitchFamily="34" charset="0"/>
              </a:rPr>
              <a:t>that </a:t>
            </a:r>
            <a:r>
              <a:rPr lang="en-GB" sz="900" dirty="0">
                <a:solidFill>
                  <a:srgbClr val="414042"/>
                </a:solidFill>
                <a:latin typeface="Arial" panose="020B0604020202020204" pitchFamily="34" charset="0"/>
                <a:cs typeface="Arial" panose="020B0604020202020204" pitchFamily="34" charset="0"/>
              </a:rPr>
              <a:t>is always available, </a:t>
            </a:r>
            <a:r>
              <a:rPr lang="en-GB" sz="900" dirty="0" smtClean="0">
                <a:solidFill>
                  <a:srgbClr val="414042"/>
                </a:solidFill>
                <a:latin typeface="Arial" panose="020B0604020202020204" pitchFamily="34" charset="0"/>
                <a:cs typeface="Arial" panose="020B0604020202020204" pitchFamily="34" charset="0"/>
              </a:rPr>
              <a:t>automated, </a:t>
            </a:r>
            <a:r>
              <a:rPr lang="en-GB" sz="900" dirty="0">
                <a:solidFill>
                  <a:srgbClr val="414042"/>
                </a:solidFill>
                <a:latin typeface="Arial" panose="020B0604020202020204" pitchFamily="34" charset="0"/>
                <a:cs typeface="Arial" panose="020B0604020202020204" pitchFamily="34" charset="0"/>
              </a:rPr>
              <a:t>and </a:t>
            </a:r>
            <a:r>
              <a:rPr lang="en-GB" sz="900" dirty="0" smtClean="0">
                <a:solidFill>
                  <a:srgbClr val="414042"/>
                </a:solidFill>
                <a:latin typeface="Arial" panose="020B0604020202020204" pitchFamily="34" charset="0"/>
                <a:cs typeface="Arial" panose="020B0604020202020204" pitchFamily="34" charset="0"/>
              </a:rPr>
              <a:t>agile </a:t>
            </a: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r>
              <a:rPr lang="en-GB" sz="900" b="1" dirty="0">
                <a:solidFill>
                  <a:srgbClr val="CC0000"/>
                </a:solidFill>
                <a:latin typeface="Arial" panose="020B0604020202020204" pitchFamily="34" charset="0"/>
                <a:cs typeface="Arial" panose="020B0604020202020204" pitchFamily="34" charset="0"/>
              </a:rPr>
              <a:t>Hitachi Data </a:t>
            </a:r>
            <a:r>
              <a:rPr lang="en-GB" sz="900" b="1" dirty="0" smtClean="0">
                <a:solidFill>
                  <a:srgbClr val="CC0000"/>
                </a:solidFill>
                <a:latin typeface="Arial" panose="020B0604020202020204" pitchFamily="34" charset="0"/>
                <a:cs typeface="Arial" panose="020B0604020202020204" pitchFamily="34" charset="0"/>
              </a:rPr>
              <a:t>Systems </a:t>
            </a:r>
            <a:r>
              <a:rPr lang="en-GB" sz="900" b="1" dirty="0">
                <a:solidFill>
                  <a:srgbClr val="CC0000"/>
                </a:solidFill>
                <a:latin typeface="Arial" panose="020B0604020202020204" pitchFamily="34" charset="0"/>
                <a:cs typeface="Arial" panose="020B0604020202020204" pitchFamily="34" charset="0"/>
              </a:rPr>
              <a:t>Continuous Cloud Infrastructure solutions can drive IT efficiency through a responsive, software-rich architecture that can quickly react to changing needs without continual redesign and </a:t>
            </a:r>
            <a:r>
              <a:rPr lang="en-GB" sz="900" b="1" dirty="0" smtClean="0">
                <a:solidFill>
                  <a:srgbClr val="CC0000"/>
                </a:solidFill>
                <a:latin typeface="Arial" panose="020B0604020202020204" pitchFamily="34" charset="0"/>
                <a:cs typeface="Arial" panose="020B0604020202020204" pitchFamily="34" charset="0"/>
              </a:rPr>
              <a:t>disruption </a:t>
            </a:r>
            <a:endParaRPr lang="en-GB" sz="900" b="1" dirty="0">
              <a:solidFill>
                <a:srgbClr val="CC0000"/>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p:txBody>
      </p:sp>
      <p:sp>
        <p:nvSpPr>
          <p:cNvPr id="46" name="Title 1"/>
          <p:cNvSpPr txBox="1">
            <a:spLocks/>
          </p:cNvSpPr>
          <p:nvPr/>
        </p:nvSpPr>
        <p:spPr>
          <a:xfrm>
            <a:off x="4765950" y="1383446"/>
            <a:ext cx="4251591" cy="3395267"/>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spcAft>
                <a:spcPts val="750"/>
              </a:spcAft>
            </a:pPr>
            <a:r>
              <a:rPr lang="en-GB" sz="900" dirty="0">
                <a:solidFill>
                  <a:srgbClr val="414042"/>
                </a:solidFill>
                <a:latin typeface="Arial" panose="020B0604020202020204" pitchFamily="34" charset="0"/>
                <a:cs typeface="Arial" panose="020B0604020202020204" pitchFamily="34" charset="0"/>
              </a:rPr>
              <a:t>Hitachi Data Systems uses the following approaches to help </a:t>
            </a:r>
            <a:r>
              <a:rPr lang="en-GB" sz="900" dirty="0" smtClean="0">
                <a:solidFill>
                  <a:srgbClr val="414042"/>
                </a:solidFill>
                <a:latin typeface="Arial" panose="020B0604020202020204" pitchFamily="34" charset="0"/>
                <a:cs typeface="Arial" panose="020B0604020202020204" pitchFamily="34" charset="0"/>
              </a:rPr>
              <a:t>organizations </a:t>
            </a:r>
            <a:r>
              <a:rPr lang="en-GB" sz="900" dirty="0">
                <a:solidFill>
                  <a:srgbClr val="414042"/>
                </a:solidFill>
                <a:latin typeface="Arial" panose="020B0604020202020204" pitchFamily="34" charset="0"/>
                <a:cs typeface="Arial" panose="020B0604020202020204" pitchFamily="34" charset="0"/>
              </a:rPr>
              <a:t>transform their </a:t>
            </a:r>
            <a:r>
              <a:rPr lang="en-GB" sz="900" dirty="0" smtClean="0">
                <a:solidFill>
                  <a:srgbClr val="414042"/>
                </a:solidFill>
                <a:latin typeface="Arial" panose="020B0604020202020204" pitchFamily="34" charset="0"/>
                <a:cs typeface="Arial" panose="020B0604020202020204" pitchFamily="34" charset="0"/>
              </a:rPr>
              <a:t>business </a:t>
            </a:r>
            <a:endParaRPr lang="en-GB" sz="900" dirty="0">
              <a:solidFill>
                <a:srgbClr val="414042"/>
              </a:solidFill>
              <a:latin typeface="Arial" panose="020B0604020202020204" pitchFamily="34" charset="0"/>
              <a:cs typeface="Arial" panose="020B0604020202020204" pitchFamily="34" charset="0"/>
            </a:endParaRPr>
          </a:p>
          <a:p>
            <a:pPr marL="128588" indent="-128588" algn="l">
              <a:lnSpc>
                <a:spcPct val="110000"/>
              </a:lnSpc>
              <a:spcAft>
                <a:spcPts val="750"/>
              </a:spcAft>
              <a:buFont typeface="Arial" panose="020B0604020202020204" pitchFamily="34" charset="0"/>
              <a:buChar char="•"/>
            </a:pPr>
            <a:r>
              <a:rPr lang="en-GB" sz="900" b="1" dirty="0">
                <a:solidFill>
                  <a:srgbClr val="414042"/>
                </a:solidFill>
                <a:latin typeface="Arial" panose="020B0604020202020204" pitchFamily="34" charset="0"/>
                <a:cs typeface="Arial" panose="020B0604020202020204" pitchFamily="34" charset="0"/>
              </a:rPr>
              <a:t>Service driven-approach</a:t>
            </a:r>
            <a:r>
              <a:rPr lang="en-GB" sz="900" dirty="0">
                <a:solidFill>
                  <a:srgbClr val="414042"/>
                </a:solidFill>
                <a:latin typeface="Arial" panose="020B0604020202020204" pitchFamily="34" charset="0"/>
                <a:cs typeface="Arial" panose="020B0604020202020204" pitchFamily="34" charset="0"/>
              </a:rPr>
              <a:t> through service catalogs where application owners </a:t>
            </a:r>
            <a:r>
              <a:rPr lang="en-GB" sz="900" dirty="0" smtClean="0">
                <a:solidFill>
                  <a:srgbClr val="414042"/>
                </a:solidFill>
                <a:latin typeface="Arial" panose="020B0604020202020204" pitchFamily="34" charset="0"/>
                <a:cs typeface="Arial" panose="020B0604020202020204" pitchFamily="34" charset="0"/>
              </a:rPr>
              <a:t>can shop </a:t>
            </a:r>
            <a:r>
              <a:rPr lang="en-GB" sz="900" dirty="0">
                <a:solidFill>
                  <a:srgbClr val="414042"/>
                </a:solidFill>
                <a:latin typeface="Arial" panose="020B0604020202020204" pitchFamily="34" charset="0"/>
                <a:cs typeface="Arial" panose="020B0604020202020204" pitchFamily="34" charset="0"/>
              </a:rPr>
              <a:t>for the right IT service level according to application requirements, desired business </a:t>
            </a:r>
            <a:r>
              <a:rPr lang="en-GB" sz="900" dirty="0" smtClean="0">
                <a:solidFill>
                  <a:srgbClr val="414042"/>
                </a:solidFill>
                <a:latin typeface="Arial" panose="020B0604020202020204" pitchFamily="34" charset="0"/>
                <a:cs typeface="Arial" panose="020B0604020202020204" pitchFamily="34" charset="0"/>
              </a:rPr>
              <a:t>outcomes, </a:t>
            </a:r>
            <a:r>
              <a:rPr lang="en-GB" sz="900" dirty="0">
                <a:solidFill>
                  <a:srgbClr val="414042"/>
                </a:solidFill>
                <a:latin typeface="Arial" panose="020B0604020202020204" pitchFamily="34" charset="0"/>
                <a:cs typeface="Arial" panose="020B0604020202020204" pitchFamily="34" charset="0"/>
              </a:rPr>
              <a:t>and budget </a:t>
            </a:r>
            <a:r>
              <a:rPr lang="en-GB" sz="900" dirty="0" smtClean="0">
                <a:solidFill>
                  <a:srgbClr val="414042"/>
                </a:solidFill>
                <a:latin typeface="Arial" panose="020B0604020202020204" pitchFamily="34" charset="0"/>
                <a:cs typeface="Arial" panose="020B0604020202020204" pitchFamily="34" charset="0"/>
              </a:rPr>
              <a:t>considerations</a:t>
            </a:r>
            <a:endParaRPr lang="en-GB" sz="900" b="1" dirty="0">
              <a:solidFill>
                <a:srgbClr val="414042"/>
              </a:solidFill>
              <a:latin typeface="Arial" panose="020B0604020202020204" pitchFamily="34" charset="0"/>
              <a:cs typeface="Arial" panose="020B0604020202020204" pitchFamily="34" charset="0"/>
            </a:endParaRPr>
          </a:p>
          <a:p>
            <a:pPr marL="128588" indent="-128588" algn="l">
              <a:lnSpc>
                <a:spcPct val="110000"/>
              </a:lnSpc>
              <a:spcAft>
                <a:spcPts val="750"/>
              </a:spcAft>
              <a:buFont typeface="Arial" panose="020B0604020202020204" pitchFamily="34" charset="0"/>
              <a:buChar char="•"/>
            </a:pPr>
            <a:r>
              <a:rPr lang="en-GB" sz="900" b="1" dirty="0">
                <a:solidFill>
                  <a:srgbClr val="414042"/>
                </a:solidFill>
                <a:latin typeface="Arial" panose="020B0604020202020204" pitchFamily="34" charset="0"/>
                <a:cs typeface="Arial" panose="020B0604020202020204" pitchFamily="34" charset="0"/>
              </a:rPr>
              <a:t>Software-defined methods </a:t>
            </a:r>
            <a:r>
              <a:rPr lang="en-GB" sz="900" dirty="0">
                <a:solidFill>
                  <a:srgbClr val="414042"/>
                </a:solidFill>
                <a:latin typeface="Arial" panose="020B0604020202020204" pitchFamily="34" charset="0"/>
                <a:cs typeface="Arial" panose="020B0604020202020204" pitchFamily="34" charset="0"/>
              </a:rPr>
              <a:t>to abstract the complexity of IT and automate its deployment according to application and business </a:t>
            </a:r>
            <a:r>
              <a:rPr lang="en-GB" sz="900" dirty="0" smtClean="0">
                <a:solidFill>
                  <a:srgbClr val="414042"/>
                </a:solidFill>
                <a:latin typeface="Arial" panose="020B0604020202020204" pitchFamily="34" charset="0"/>
                <a:cs typeface="Arial" panose="020B0604020202020204" pitchFamily="34" charset="0"/>
              </a:rPr>
              <a:t>needs</a:t>
            </a:r>
            <a:endParaRPr lang="en-GB" sz="900" dirty="0">
              <a:solidFill>
                <a:srgbClr val="414042"/>
              </a:solidFill>
              <a:latin typeface="Arial" panose="020B0604020202020204" pitchFamily="34" charset="0"/>
              <a:cs typeface="Arial" panose="020B0604020202020204" pitchFamily="34" charset="0"/>
            </a:endParaRPr>
          </a:p>
          <a:p>
            <a:pPr marL="128588" indent="-128588" algn="l">
              <a:lnSpc>
                <a:spcPct val="110000"/>
              </a:lnSpc>
              <a:spcAft>
                <a:spcPts val="750"/>
              </a:spcAft>
              <a:buFont typeface="Arial" panose="020B0604020202020204" pitchFamily="34" charset="0"/>
              <a:buChar char="•"/>
            </a:pPr>
            <a:r>
              <a:rPr lang="en-GB" sz="900" b="1" dirty="0">
                <a:solidFill>
                  <a:srgbClr val="414042"/>
                </a:solidFill>
                <a:latin typeface="Arial" panose="020B0604020202020204" pitchFamily="34" charset="0"/>
                <a:cs typeface="Arial" panose="020B0604020202020204" pitchFamily="34" charset="0"/>
              </a:rPr>
              <a:t>Big Data </a:t>
            </a:r>
            <a:r>
              <a:rPr lang="en-GB" sz="900" b="1" dirty="0" smtClean="0">
                <a:solidFill>
                  <a:srgbClr val="414042"/>
                </a:solidFill>
                <a:latin typeface="Arial" panose="020B0604020202020204" pitchFamily="34" charset="0"/>
                <a:cs typeface="Arial" panose="020B0604020202020204" pitchFamily="34" charset="0"/>
              </a:rPr>
              <a:t>optimization, </a:t>
            </a:r>
            <a:r>
              <a:rPr lang="en-GB" sz="900" dirty="0">
                <a:solidFill>
                  <a:srgbClr val="414042"/>
                </a:solidFill>
                <a:latin typeface="Arial" panose="020B0604020202020204" pitchFamily="34" charset="0"/>
                <a:cs typeface="Arial" panose="020B0604020202020204" pitchFamily="34" charset="0"/>
              </a:rPr>
              <a:t>which gets an </a:t>
            </a:r>
            <a:r>
              <a:rPr lang="en-GB" sz="900" dirty="0" smtClean="0">
                <a:solidFill>
                  <a:srgbClr val="414042"/>
                </a:solidFill>
                <a:latin typeface="Arial" panose="020B0604020202020204" pitchFamily="34" charset="0"/>
                <a:cs typeface="Arial" panose="020B0604020202020204" pitchFamily="34" charset="0"/>
              </a:rPr>
              <a:t>organization's </a:t>
            </a:r>
            <a:r>
              <a:rPr lang="en-GB" sz="900" dirty="0">
                <a:solidFill>
                  <a:srgbClr val="414042"/>
                </a:solidFill>
                <a:latin typeface="Arial" panose="020B0604020202020204" pitchFamily="34" charset="0"/>
                <a:cs typeface="Arial" panose="020B0604020202020204" pitchFamily="34" charset="0"/>
              </a:rPr>
              <a:t>infrastructure and data ready to </a:t>
            </a:r>
            <a:r>
              <a:rPr lang="en-GB" sz="900" dirty="0" err="1" smtClean="0">
                <a:solidFill>
                  <a:srgbClr val="414042"/>
                </a:solidFill>
                <a:latin typeface="Arial" panose="020B0604020202020204" pitchFamily="34" charset="0"/>
                <a:cs typeface="Arial" panose="020B0604020202020204" pitchFamily="34" charset="0"/>
              </a:rPr>
              <a:t>analyze</a:t>
            </a:r>
            <a:r>
              <a:rPr lang="en-GB" sz="900" dirty="0" smtClean="0">
                <a:solidFill>
                  <a:srgbClr val="414042"/>
                </a:solidFill>
                <a:latin typeface="Arial" panose="020B0604020202020204" pitchFamily="34" charset="0"/>
                <a:cs typeface="Arial" panose="020B0604020202020204" pitchFamily="34" charset="0"/>
              </a:rPr>
              <a:t> </a:t>
            </a:r>
            <a:r>
              <a:rPr lang="en-GB" sz="900" dirty="0">
                <a:solidFill>
                  <a:srgbClr val="414042"/>
                </a:solidFill>
                <a:latin typeface="Arial" panose="020B0604020202020204" pitchFamily="34" charset="0"/>
                <a:cs typeface="Arial" panose="020B0604020202020204" pitchFamily="34" charset="0"/>
              </a:rPr>
              <a:t>information through intelligent content from dynamic interconnections between machines and people, using modern analytics </a:t>
            </a:r>
            <a:r>
              <a:rPr lang="en-GB" sz="900" dirty="0" smtClean="0">
                <a:solidFill>
                  <a:srgbClr val="414042"/>
                </a:solidFill>
                <a:latin typeface="Arial" panose="020B0604020202020204" pitchFamily="34" charset="0"/>
                <a:cs typeface="Arial" panose="020B0604020202020204" pitchFamily="34" charset="0"/>
              </a:rPr>
              <a:t>techniques </a:t>
            </a:r>
            <a:endParaRPr lang="en-GB" sz="900" dirty="0">
              <a:solidFill>
                <a:srgbClr val="414042"/>
              </a:solidFill>
              <a:latin typeface="Arial" panose="020B0604020202020204" pitchFamily="34" charset="0"/>
              <a:cs typeface="Arial" panose="020B0604020202020204" pitchFamily="34" charset="0"/>
            </a:endParaRPr>
          </a:p>
          <a:p>
            <a:pPr marL="128588" indent="-128588" algn="l">
              <a:lnSpc>
                <a:spcPct val="110000"/>
              </a:lnSpc>
              <a:spcAft>
                <a:spcPts val="750"/>
              </a:spcAft>
              <a:buFont typeface="Arial" panose="020B0604020202020204" pitchFamily="34" charset="0"/>
              <a:buChar char="•"/>
            </a:pPr>
            <a:r>
              <a:rPr lang="en-GB" sz="900" b="1" dirty="0">
                <a:solidFill>
                  <a:srgbClr val="414042"/>
                </a:solidFill>
                <a:latin typeface="Arial" panose="020B0604020202020204" pitchFamily="34" charset="0"/>
                <a:cs typeface="Arial" panose="020B0604020202020204" pitchFamily="34" charset="0"/>
              </a:rPr>
              <a:t>Cloud delivery for flexible consumption and deployment </a:t>
            </a:r>
            <a:r>
              <a:rPr lang="en-GB" sz="900" dirty="0">
                <a:solidFill>
                  <a:srgbClr val="414042"/>
                </a:solidFill>
                <a:latin typeface="Arial" panose="020B0604020202020204" pitchFamily="34" charset="0"/>
                <a:cs typeface="Arial" panose="020B0604020202020204" pitchFamily="34" charset="0"/>
              </a:rPr>
              <a:t>based on Continuous Cloud Infrastructure for continuous services, automated policy-driven service </a:t>
            </a:r>
            <a:r>
              <a:rPr lang="en-GB" sz="900" dirty="0" smtClean="0">
                <a:solidFill>
                  <a:srgbClr val="414042"/>
                </a:solidFill>
                <a:latin typeface="Arial" panose="020B0604020202020204" pitchFamily="34" charset="0"/>
                <a:cs typeface="Arial" panose="020B0604020202020204" pitchFamily="34" charset="0"/>
              </a:rPr>
              <a:t>levels, </a:t>
            </a:r>
            <a:r>
              <a:rPr lang="en-GB" sz="900" dirty="0">
                <a:solidFill>
                  <a:srgbClr val="414042"/>
                </a:solidFill>
                <a:latin typeface="Arial" panose="020B0604020202020204" pitchFamily="34" charset="0"/>
                <a:cs typeface="Arial" panose="020B0604020202020204" pitchFamily="34" charset="0"/>
              </a:rPr>
              <a:t>and unprecedented flexibility and access. Together, these capabilities give IT the agility necessary to meet defined business goals and that lead to guaranteed business </a:t>
            </a:r>
            <a:r>
              <a:rPr lang="en-GB" sz="900" dirty="0" smtClean="0">
                <a:solidFill>
                  <a:srgbClr val="414042"/>
                </a:solidFill>
                <a:latin typeface="Arial" panose="020B0604020202020204" pitchFamily="34" charset="0"/>
                <a:cs typeface="Arial" panose="020B0604020202020204" pitchFamily="34" charset="0"/>
              </a:rPr>
              <a:t>outcomes </a:t>
            </a:r>
            <a:endParaRPr lang="en-GB" sz="900" b="1"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b="1"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a:p>
            <a:pPr algn="l">
              <a:lnSpc>
                <a:spcPct val="110000"/>
              </a:lnSpc>
              <a:spcAft>
                <a:spcPts val="750"/>
              </a:spcAft>
            </a:pPr>
            <a:endParaRPr lang="en-GB" sz="900" dirty="0">
              <a:solidFill>
                <a:srgbClr val="414042"/>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264160" y="53113"/>
            <a:ext cx="7051040" cy="732441"/>
          </a:xfrm>
        </p:spPr>
        <p:txBody>
          <a:bodyPr/>
          <a:lstStyle/>
          <a:p>
            <a:r>
              <a:rPr lang="en-GB" dirty="0" smtClean="0"/>
              <a:t>How Hitachi Data Systems Helps Customers Transform Their Business</a:t>
            </a:r>
            <a:endParaRPr lang="en-GB" dirty="0"/>
          </a:p>
        </p:txBody>
      </p:sp>
      <p:sp>
        <p:nvSpPr>
          <p:cNvPr id="2" name="Snip Single Corner Rectangle 1"/>
          <p:cNvSpPr/>
          <p:nvPr/>
        </p:nvSpPr>
        <p:spPr>
          <a:xfrm rot="21244278">
            <a:off x="5940707" y="4053083"/>
            <a:ext cx="2955516" cy="89013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latin typeface="+mj-lt"/>
              </a:rPr>
              <a:t>Is there really such a thing as a “guaranteed” business outcome? Suggest a different adjective, such as “successful”.</a:t>
            </a:r>
          </a:p>
        </p:txBody>
      </p:sp>
    </p:spTree>
    <p:extLst>
      <p:ext uri="{BB962C8B-B14F-4D97-AF65-F5344CB8AC3E}">
        <p14:creationId xmlns:p14="http://schemas.microsoft.com/office/powerpoint/2010/main" val="79929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160" y="53113"/>
            <a:ext cx="7284870" cy="732441"/>
          </a:xfrm>
        </p:spPr>
        <p:txBody>
          <a:bodyPr>
            <a:noAutofit/>
          </a:bodyPr>
          <a:lstStyle/>
          <a:p>
            <a:r>
              <a:rPr lang="en-US" dirty="0">
                <a:solidFill>
                  <a:srgbClr val="414141"/>
                </a:solidFill>
                <a:latin typeface="Arial" panose="020B0604020202020204" pitchFamily="34" charset="0"/>
                <a:ea typeface="+mn-ea"/>
                <a:cs typeface="Arial" panose="020B0604020202020204" pitchFamily="34" charset="0"/>
              </a:rPr>
              <a:t>Executive Summary: </a:t>
            </a:r>
            <a:r>
              <a:rPr lang="en-US" dirty="0" smtClean="0">
                <a:solidFill>
                  <a:srgbClr val="414141"/>
                </a:solidFill>
              </a:rPr>
              <a:t>Information Innovation Index and the Journey to Business-IT Alignment</a:t>
            </a:r>
            <a:endParaRPr lang="en-US" dirty="0">
              <a:solidFill>
                <a:srgbClr val="414141"/>
              </a:solidFill>
            </a:endParaRPr>
          </a:p>
        </p:txBody>
      </p:sp>
      <p:sp>
        <p:nvSpPr>
          <p:cNvPr id="2" name="Content Placeholder 1"/>
          <p:cNvSpPr>
            <a:spLocks noGrp="1"/>
          </p:cNvSpPr>
          <p:nvPr>
            <p:ph idx="1"/>
          </p:nvPr>
        </p:nvSpPr>
        <p:spPr>
          <a:xfrm>
            <a:off x="180340" y="1218188"/>
            <a:ext cx="4284980" cy="3329117"/>
          </a:xfrm>
        </p:spPr>
        <p:txBody>
          <a:bodyPr/>
          <a:lstStyle/>
          <a:p>
            <a:pPr marL="0" indent="0">
              <a:lnSpc>
                <a:spcPct val="110000"/>
              </a:lnSpc>
              <a:spcBef>
                <a:spcPts val="600"/>
              </a:spcBef>
              <a:spcAft>
                <a:spcPts val="1000"/>
              </a:spcAft>
              <a:buNone/>
            </a:pPr>
            <a:r>
              <a:rPr lang="en-GB" sz="1000" b="1" dirty="0">
                <a:solidFill>
                  <a:srgbClr val="CC0000"/>
                </a:solidFill>
                <a:latin typeface="Arial" panose="020B0604020202020204" pitchFamily="34" charset="0"/>
                <a:cs typeface="Arial" panose="020B0604020202020204" pitchFamily="34" charset="0"/>
              </a:rPr>
              <a:t>Over the past few years, </a:t>
            </a:r>
            <a:r>
              <a:rPr lang="en-GB" sz="1000" b="1" dirty="0" smtClean="0">
                <a:solidFill>
                  <a:srgbClr val="CC0000"/>
                </a:solidFill>
                <a:latin typeface="Arial" panose="020B0604020202020204" pitchFamily="34" charset="0"/>
                <a:cs typeface="Arial" panose="020B0604020202020204" pitchFamily="34" charset="0"/>
              </a:rPr>
              <a:t>organizations </a:t>
            </a:r>
            <a:r>
              <a:rPr lang="en-GB" sz="1000" b="1" dirty="0">
                <a:solidFill>
                  <a:srgbClr val="CC0000"/>
                </a:solidFill>
                <a:latin typeface="Arial" panose="020B0604020202020204" pitchFamily="34" charset="0"/>
                <a:cs typeface="Arial" panose="020B0604020202020204" pitchFamily="34" charset="0"/>
              </a:rPr>
              <a:t>have become savvier about the value of corporate data and the opportunity </a:t>
            </a:r>
            <a:r>
              <a:rPr lang="en-GB" sz="1000" b="1" dirty="0" smtClean="0">
                <a:solidFill>
                  <a:srgbClr val="CC0000"/>
                </a:solidFill>
                <a:latin typeface="Arial" panose="020B0604020202020204" pitchFamily="34" charset="0"/>
                <a:cs typeface="Arial" panose="020B0604020202020204" pitchFamily="34" charset="0"/>
              </a:rPr>
              <a:t>to </a:t>
            </a:r>
            <a:r>
              <a:rPr lang="en-GB" sz="1000" b="1" dirty="0">
                <a:solidFill>
                  <a:srgbClr val="CC0000"/>
                </a:solidFill>
                <a:latin typeface="Arial" panose="020B0604020202020204" pitchFamily="34" charset="0"/>
                <a:cs typeface="Arial" panose="020B0604020202020204" pitchFamily="34" charset="0"/>
              </a:rPr>
              <a:t>turn information into </a:t>
            </a:r>
            <a:r>
              <a:rPr lang="en-GB" sz="1000" b="1" dirty="0" smtClean="0">
                <a:solidFill>
                  <a:srgbClr val="CC0000"/>
                </a:solidFill>
                <a:latin typeface="Arial" panose="020B0604020202020204" pitchFamily="34" charset="0"/>
                <a:cs typeface="Arial" panose="020B0604020202020204" pitchFamily="34" charset="0"/>
              </a:rPr>
              <a:t>insight</a:t>
            </a:r>
            <a:endParaRPr lang="en-GB" sz="1000" b="1" dirty="0">
              <a:solidFill>
                <a:srgbClr val="CC0000"/>
              </a:solidFill>
              <a:latin typeface="Arial" panose="020B0604020202020204" pitchFamily="34" charset="0"/>
              <a:cs typeface="Arial" panose="020B0604020202020204" pitchFamily="34" charset="0"/>
            </a:endParaRPr>
          </a:p>
          <a:p>
            <a:pPr marL="0" indent="0">
              <a:lnSpc>
                <a:spcPct val="120000"/>
              </a:lnSpc>
              <a:spcBef>
                <a:spcPts val="600"/>
              </a:spcBef>
              <a:spcAft>
                <a:spcPts val="1000"/>
              </a:spcAft>
              <a:buNone/>
            </a:pPr>
            <a:r>
              <a:rPr lang="en-GB" sz="900" dirty="0">
                <a:solidFill>
                  <a:srgbClr val="414042"/>
                </a:solidFill>
                <a:latin typeface="Arial" panose="020B0604020202020204" pitchFamily="34" charset="0"/>
                <a:cs typeface="Arial" panose="020B0604020202020204" pitchFamily="34" charset="0"/>
              </a:rPr>
              <a:t>As a </a:t>
            </a:r>
            <a:r>
              <a:rPr lang="en-GB" sz="900" dirty="0" smtClean="0">
                <a:solidFill>
                  <a:srgbClr val="414042"/>
                </a:solidFill>
                <a:latin typeface="Arial" panose="020B0604020202020204" pitchFamily="34" charset="0"/>
                <a:cs typeface="Arial" panose="020B0604020202020204" pitchFamily="34" charset="0"/>
              </a:rPr>
              <a:t>result, </a:t>
            </a:r>
            <a:r>
              <a:rPr lang="en-GB" sz="900" dirty="0">
                <a:solidFill>
                  <a:srgbClr val="414042"/>
                </a:solidFill>
                <a:latin typeface="Arial" panose="020B0604020202020204" pitchFamily="34" charset="0"/>
                <a:cs typeface="Arial" panose="020B0604020202020204" pitchFamily="34" charset="0"/>
              </a:rPr>
              <a:t>business </a:t>
            </a:r>
            <a:r>
              <a:rPr lang="en-GB" sz="900" dirty="0" smtClean="0">
                <a:solidFill>
                  <a:srgbClr val="414042"/>
                </a:solidFill>
                <a:latin typeface="Arial" panose="020B0604020202020204" pitchFamily="34" charset="0"/>
                <a:cs typeface="Arial" panose="020B0604020202020204" pitchFamily="34" charset="0"/>
              </a:rPr>
              <a:t>leaders </a:t>
            </a:r>
            <a:r>
              <a:rPr lang="en-GB" sz="900" dirty="0">
                <a:solidFill>
                  <a:srgbClr val="414042"/>
                </a:solidFill>
                <a:latin typeface="Arial" panose="020B0604020202020204" pitchFamily="34" charset="0"/>
                <a:cs typeface="Arial" panose="020B0604020202020204" pitchFamily="34" charset="0"/>
              </a:rPr>
              <a:t>are increasingly having more say in IT purchasing decisions. With expectations running high on what IT can deliver, frustrations can quickly surface between business leaders and IT, as more often </a:t>
            </a:r>
            <a:r>
              <a:rPr lang="en-GB" sz="900" dirty="0" smtClean="0">
                <a:solidFill>
                  <a:srgbClr val="414042"/>
                </a:solidFill>
                <a:latin typeface="Arial" panose="020B0604020202020204" pitchFamily="34" charset="0"/>
                <a:cs typeface="Arial" panose="020B0604020202020204" pitchFamily="34" charset="0"/>
              </a:rPr>
              <a:t>than not the functions work independently and in silos, which can lead to misalignment</a:t>
            </a:r>
          </a:p>
          <a:p>
            <a:pPr marL="0" indent="0">
              <a:lnSpc>
                <a:spcPct val="120000"/>
              </a:lnSpc>
              <a:spcBef>
                <a:spcPts val="600"/>
              </a:spcBef>
              <a:spcAft>
                <a:spcPts val="1000"/>
              </a:spcAft>
              <a:buNone/>
            </a:pPr>
            <a:r>
              <a:rPr lang="en-GB" sz="900" dirty="0" smtClean="0">
                <a:solidFill>
                  <a:srgbClr val="414042"/>
                </a:solidFill>
                <a:latin typeface="Arial" panose="020B0604020202020204" pitchFamily="34" charset="0"/>
                <a:cs typeface="Arial" panose="020B0604020202020204" pitchFamily="34" charset="0"/>
              </a:rPr>
              <a:t>IT has always been the guardian of information, but its role is changing. Not only is IT being tasked with storing data securely and cost effectively, but </a:t>
            </a:r>
            <a:r>
              <a:rPr lang="en-GB" sz="900" b="1" dirty="0" smtClean="0">
                <a:solidFill>
                  <a:srgbClr val="CC0000"/>
                </a:solidFill>
                <a:latin typeface="Arial" panose="020B0604020202020204" pitchFamily="34" charset="0"/>
                <a:cs typeface="Arial" panose="020B0604020202020204" pitchFamily="34" charset="0"/>
              </a:rPr>
              <a:t>it is also being asked to make sense of the data</a:t>
            </a:r>
            <a:r>
              <a:rPr lang="en-GB" sz="900" dirty="0" smtClean="0">
                <a:solidFill>
                  <a:srgbClr val="414042"/>
                </a:solidFill>
                <a:latin typeface="Arial" panose="020B0604020202020204" pitchFamily="34" charset="0"/>
                <a:cs typeface="Arial" panose="020B0604020202020204" pitchFamily="34" charset="0"/>
              </a:rPr>
              <a:t>, converting it into value that the business can use</a:t>
            </a:r>
          </a:p>
          <a:p>
            <a:pPr marL="0" indent="0">
              <a:lnSpc>
                <a:spcPct val="120000"/>
              </a:lnSpc>
              <a:spcBef>
                <a:spcPts val="600"/>
              </a:spcBef>
              <a:spcAft>
                <a:spcPts val="1000"/>
              </a:spcAft>
              <a:buNone/>
            </a:pPr>
            <a:r>
              <a:rPr lang="en-GB" sz="900" b="1" dirty="0" smtClean="0">
                <a:solidFill>
                  <a:srgbClr val="CC0000"/>
                </a:solidFill>
                <a:latin typeface="Arial" panose="020B0604020202020204" pitchFamily="34" charset="0"/>
                <a:cs typeface="Arial" panose="020B0604020202020204" pitchFamily="34" charset="0"/>
              </a:rPr>
              <a:t>When </a:t>
            </a:r>
            <a:r>
              <a:rPr lang="en-GB" sz="900" b="1" dirty="0">
                <a:solidFill>
                  <a:srgbClr val="CC0000"/>
                </a:solidFill>
                <a:latin typeface="Arial" panose="020B0604020202020204" pitchFamily="34" charset="0"/>
                <a:cs typeface="Arial" panose="020B0604020202020204" pitchFamily="34" charset="0"/>
              </a:rPr>
              <a:t>business leaders and IT are not aligned on the answers they want to understand from their corporate </a:t>
            </a:r>
            <a:r>
              <a:rPr lang="en-GB" sz="900" b="1" dirty="0" smtClean="0">
                <a:solidFill>
                  <a:srgbClr val="CC0000"/>
                </a:solidFill>
                <a:latin typeface="Arial" panose="020B0604020202020204" pitchFamily="34" charset="0"/>
                <a:cs typeface="Arial" panose="020B0604020202020204" pitchFamily="34" charset="0"/>
              </a:rPr>
              <a:t>data, it adds </a:t>
            </a:r>
            <a:r>
              <a:rPr lang="en-GB" sz="900" b="1" dirty="0">
                <a:solidFill>
                  <a:srgbClr val="CC0000"/>
                </a:solidFill>
                <a:latin typeface="Arial" panose="020B0604020202020204" pitchFamily="34" charset="0"/>
                <a:cs typeface="Arial" panose="020B0604020202020204" pitchFamily="34" charset="0"/>
              </a:rPr>
              <a:t>to the c</a:t>
            </a:r>
            <a:r>
              <a:rPr lang="en-GB" sz="900" b="1" dirty="0" smtClean="0">
                <a:solidFill>
                  <a:srgbClr val="CC0000"/>
                </a:solidFill>
                <a:latin typeface="Arial" panose="020B0604020202020204" pitchFamily="34" charset="0"/>
                <a:cs typeface="Arial" panose="020B0604020202020204" pitchFamily="34" charset="0"/>
              </a:rPr>
              <a:t>hallenge</a:t>
            </a:r>
            <a:endParaRPr lang="en-GB" sz="900" dirty="0">
              <a:solidFill>
                <a:srgbClr val="414042"/>
              </a:solidFill>
              <a:latin typeface="Arial" panose="020B0604020202020204" pitchFamily="34" charset="0"/>
              <a:cs typeface="Arial" panose="020B0604020202020204" pitchFamily="34" charset="0"/>
            </a:endParaRPr>
          </a:p>
          <a:p>
            <a:pPr marL="0" indent="0">
              <a:buNone/>
            </a:pPr>
            <a:endParaRPr lang="en-GB" sz="1100" dirty="0"/>
          </a:p>
        </p:txBody>
      </p:sp>
      <p:sp>
        <p:nvSpPr>
          <p:cNvPr id="8" name="Title 1"/>
          <p:cNvSpPr txBox="1">
            <a:spLocks/>
          </p:cNvSpPr>
          <p:nvPr/>
        </p:nvSpPr>
        <p:spPr>
          <a:xfrm>
            <a:off x="4549140" y="1218188"/>
            <a:ext cx="4305300" cy="40174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spcBef>
                <a:spcPts val="600"/>
              </a:spcBef>
              <a:spcAft>
                <a:spcPts val="1200"/>
              </a:spcAft>
            </a:pPr>
            <a:r>
              <a:rPr lang="en-GB" sz="900" dirty="0" smtClean="0">
                <a:solidFill>
                  <a:srgbClr val="414141"/>
                </a:solidFill>
                <a:latin typeface="Arial" panose="020B0604020202020204" pitchFamily="34" charset="0"/>
                <a:cs typeface="Arial" panose="020B0604020202020204" pitchFamily="34" charset="0"/>
              </a:rPr>
              <a:t>Recent </a:t>
            </a:r>
            <a:r>
              <a:rPr lang="en-GB" sz="900" dirty="0">
                <a:solidFill>
                  <a:srgbClr val="414141"/>
                </a:solidFill>
                <a:latin typeface="Arial" panose="020B0604020202020204" pitchFamily="34" charset="0"/>
                <a:cs typeface="Arial" panose="020B0604020202020204" pitchFamily="34" charset="0"/>
              </a:rPr>
              <a:t>research commissioned by Hitachi Data Systems </a:t>
            </a:r>
            <a:r>
              <a:rPr lang="en-GB" sz="900" dirty="0" smtClean="0">
                <a:solidFill>
                  <a:srgbClr val="414141"/>
                </a:solidFill>
                <a:latin typeface="Arial" panose="020B0604020202020204" pitchFamily="34" charset="0"/>
                <a:cs typeface="Arial" panose="020B0604020202020204" pitchFamily="34" charset="0"/>
              </a:rPr>
              <a:t>and undertaken by Vanson Bourne – </a:t>
            </a:r>
            <a:r>
              <a:rPr lang="en-GB" sz="900" dirty="0">
                <a:solidFill>
                  <a:srgbClr val="414141"/>
                </a:solidFill>
                <a:latin typeface="Arial" panose="020B0604020202020204" pitchFamily="34" charset="0"/>
                <a:cs typeface="Arial" panose="020B0604020202020204" pitchFamily="34" charset="0"/>
              </a:rPr>
              <a:t>the </a:t>
            </a:r>
            <a:r>
              <a:rPr lang="en-GB" sz="900" b="1" dirty="0">
                <a:solidFill>
                  <a:srgbClr val="CC0000"/>
                </a:solidFill>
                <a:latin typeface="Arial" panose="020B0604020202020204" pitchFamily="34" charset="0"/>
                <a:cs typeface="Arial" panose="020B0604020202020204" pitchFamily="34" charset="0"/>
              </a:rPr>
              <a:t>Information Innovation Index </a:t>
            </a:r>
            <a:r>
              <a:rPr lang="en-GB" sz="900" dirty="0">
                <a:solidFill>
                  <a:srgbClr val="414042"/>
                </a:solidFill>
                <a:latin typeface="Arial" panose="020B0604020202020204" pitchFamily="34" charset="0"/>
                <a:cs typeface="Arial" panose="020B0604020202020204" pitchFamily="34" charset="0"/>
              </a:rPr>
              <a:t>– which surveyed 900 CIOs and IT decisions makers across the UK, France, Germany, Russia, South Africa, Austria, </a:t>
            </a:r>
            <a:r>
              <a:rPr lang="en-GB" sz="900" dirty="0" smtClean="0">
                <a:solidFill>
                  <a:srgbClr val="414042"/>
                </a:solidFill>
                <a:latin typeface="Arial" panose="020B0604020202020204" pitchFamily="34" charset="0"/>
                <a:cs typeface="Arial" panose="020B0604020202020204" pitchFamily="34" charset="0"/>
              </a:rPr>
              <a:t>Switzerland, </a:t>
            </a:r>
            <a:r>
              <a:rPr lang="en-GB" sz="900" dirty="0">
                <a:solidFill>
                  <a:srgbClr val="414042"/>
                </a:solidFill>
                <a:latin typeface="Arial" panose="020B0604020202020204" pitchFamily="34" charset="0"/>
                <a:cs typeface="Arial" panose="020B0604020202020204" pitchFamily="34" charset="0"/>
              </a:rPr>
              <a:t>and the </a:t>
            </a:r>
            <a:r>
              <a:rPr lang="en-GB" sz="900" dirty="0" smtClean="0">
                <a:solidFill>
                  <a:srgbClr val="414042"/>
                </a:solidFill>
                <a:latin typeface="Arial" panose="020B0604020202020204" pitchFamily="34" charset="0"/>
                <a:cs typeface="Arial" panose="020B0604020202020204" pitchFamily="34" charset="0"/>
              </a:rPr>
              <a:t>Netherlands, found</a:t>
            </a:r>
          </a:p>
          <a:p>
            <a:pPr marL="171450" indent="-171450" algn="l">
              <a:lnSpc>
                <a:spcPct val="120000"/>
              </a:lnSpc>
              <a:spcBef>
                <a:spcPts val="600"/>
              </a:spcBef>
              <a:spcAft>
                <a:spcPts val="1200"/>
              </a:spcAft>
              <a:buClr>
                <a:srgbClr val="CC0000"/>
              </a:buClr>
              <a:buFont typeface="Arial"/>
              <a:buChar char="•"/>
            </a:pPr>
            <a:r>
              <a:rPr lang="en-GB" sz="900" b="1" dirty="0" smtClean="0">
                <a:latin typeface="Arial" panose="020B0604020202020204" pitchFamily="34" charset="0"/>
                <a:cs typeface="Arial" panose="020B0604020202020204" pitchFamily="34" charset="0"/>
              </a:rPr>
              <a:t>Over </a:t>
            </a:r>
            <a:r>
              <a:rPr lang="en-GB" sz="900" b="1" dirty="0">
                <a:latin typeface="Arial" panose="020B0604020202020204" pitchFamily="34" charset="0"/>
                <a:cs typeface="Arial" panose="020B0604020202020204" pitchFamily="34" charset="0"/>
              </a:rPr>
              <a:t>half of EMEA CIOs (55%)</a:t>
            </a:r>
            <a:r>
              <a:rPr lang="en-GB" sz="900" dirty="0">
                <a:solidFill>
                  <a:srgbClr val="414042"/>
                </a:solidFill>
                <a:latin typeface="Arial" panose="020B0604020202020204" pitchFamily="34" charset="0"/>
                <a:cs typeface="Arial" panose="020B0604020202020204" pitchFamily="34" charset="0"/>
              </a:rPr>
              <a:t> believe they </a:t>
            </a:r>
            <a:r>
              <a:rPr lang="en-GB" sz="900" b="1" dirty="0">
                <a:solidFill>
                  <a:srgbClr val="CC0000"/>
                </a:solidFill>
                <a:latin typeface="Arial" panose="020B0604020202020204" pitchFamily="34" charset="0"/>
                <a:cs typeface="Arial" panose="020B0604020202020204" pitchFamily="34" charset="0"/>
              </a:rPr>
              <a:t>cannot extract value from their data due to current IT infrastructure</a:t>
            </a:r>
          </a:p>
          <a:p>
            <a:pPr marL="171450" indent="-171450" algn="l">
              <a:lnSpc>
                <a:spcPct val="120000"/>
              </a:lnSpc>
              <a:spcAft>
                <a:spcPts val="600"/>
              </a:spcAft>
              <a:buClr>
                <a:srgbClr val="CC0000"/>
              </a:buClr>
              <a:buFont typeface="Arial"/>
              <a:buChar char="•"/>
            </a:pPr>
            <a:r>
              <a:rPr lang="en-GB" sz="900" b="1" dirty="0" smtClean="0">
                <a:solidFill>
                  <a:srgbClr val="000000"/>
                </a:solidFill>
                <a:latin typeface="Arial" panose="020B0604020202020204" pitchFamily="34" charset="0"/>
                <a:cs typeface="Arial" panose="020B0604020202020204" pitchFamily="34" charset="0"/>
              </a:rPr>
              <a:t>Only </a:t>
            </a:r>
            <a:r>
              <a:rPr lang="en-GB" sz="900" b="1" dirty="0">
                <a:solidFill>
                  <a:srgbClr val="000000"/>
                </a:solidFill>
                <a:latin typeface="Arial" panose="020B0604020202020204" pitchFamily="34" charset="0"/>
                <a:cs typeface="Arial" panose="020B0604020202020204" pitchFamily="34" charset="0"/>
              </a:rPr>
              <a:t>20% strongly agree </a:t>
            </a:r>
            <a:r>
              <a:rPr lang="en-GB" sz="900" dirty="0">
                <a:solidFill>
                  <a:srgbClr val="414042"/>
                </a:solidFill>
                <a:latin typeface="Arial" panose="020B0604020202020204" pitchFamily="34" charset="0"/>
                <a:cs typeface="Arial" panose="020B0604020202020204" pitchFamily="34" charset="0"/>
              </a:rPr>
              <a:t>that they have </a:t>
            </a:r>
            <a:r>
              <a:rPr lang="en-GB" sz="900" b="1" dirty="0">
                <a:solidFill>
                  <a:srgbClr val="CC0000"/>
                </a:solidFill>
                <a:latin typeface="Arial" panose="020B0604020202020204" pitchFamily="34" charset="0"/>
                <a:cs typeface="Arial" panose="020B0604020202020204" pitchFamily="34" charset="0"/>
              </a:rPr>
              <a:t>access to business leaders to develop and execute IT strategy</a:t>
            </a:r>
          </a:p>
          <a:p>
            <a:pPr marL="171450" indent="-171450" algn="l">
              <a:lnSpc>
                <a:spcPct val="120000"/>
              </a:lnSpc>
              <a:spcBef>
                <a:spcPts val="600"/>
              </a:spcBef>
              <a:spcAft>
                <a:spcPts val="2000"/>
              </a:spcAft>
              <a:buClr>
                <a:srgbClr val="CC0000"/>
              </a:buClr>
              <a:buFont typeface="Arial"/>
              <a:buChar char="•"/>
            </a:pPr>
            <a:r>
              <a:rPr lang="en-GB" sz="900" dirty="0" smtClean="0">
                <a:solidFill>
                  <a:srgbClr val="414042"/>
                </a:solidFill>
                <a:latin typeface="Arial" panose="020B0604020202020204" pitchFamily="34" charset="0"/>
                <a:cs typeface="Arial" panose="020B0604020202020204" pitchFamily="34" charset="0"/>
              </a:rPr>
              <a:t>Consequently</a:t>
            </a:r>
            <a:r>
              <a:rPr lang="en-GB" sz="900" dirty="0">
                <a:solidFill>
                  <a:srgbClr val="414042"/>
                </a:solidFill>
                <a:latin typeface="Arial" panose="020B0604020202020204" pitchFamily="34" charset="0"/>
                <a:cs typeface="Arial" panose="020B0604020202020204" pitchFamily="34" charset="0"/>
              </a:rPr>
              <a:t>, </a:t>
            </a:r>
            <a:r>
              <a:rPr lang="en-GB" sz="900" b="1" dirty="0">
                <a:solidFill>
                  <a:srgbClr val="000000"/>
                </a:solidFill>
                <a:latin typeface="Arial" panose="020B0604020202020204" pitchFamily="34" charset="0"/>
                <a:cs typeface="Arial" panose="020B0604020202020204" pitchFamily="34" charset="0"/>
              </a:rPr>
              <a:t>50% of </a:t>
            </a:r>
            <a:r>
              <a:rPr lang="en-GB" sz="900" b="1" dirty="0" smtClean="0">
                <a:solidFill>
                  <a:srgbClr val="000000"/>
                </a:solidFill>
                <a:latin typeface="Arial" panose="020B0604020202020204" pitchFamily="34" charset="0"/>
                <a:cs typeface="Arial" panose="020B0604020202020204" pitchFamily="34" charset="0"/>
              </a:rPr>
              <a:t>organizations </a:t>
            </a:r>
            <a:r>
              <a:rPr lang="en-GB" sz="900" dirty="0">
                <a:solidFill>
                  <a:srgbClr val="414042"/>
                </a:solidFill>
                <a:latin typeface="Arial" panose="020B0604020202020204" pitchFamily="34" charset="0"/>
                <a:cs typeface="Arial" panose="020B0604020202020204" pitchFamily="34" charset="0"/>
              </a:rPr>
              <a:t>are </a:t>
            </a:r>
            <a:r>
              <a:rPr lang="en-GB" sz="900" b="1" dirty="0">
                <a:solidFill>
                  <a:srgbClr val="CC0000"/>
                </a:solidFill>
                <a:latin typeface="Arial" panose="020B0604020202020204" pitchFamily="34" charset="0"/>
                <a:cs typeface="Arial" panose="020B0604020202020204" pitchFamily="34" charset="0"/>
              </a:rPr>
              <a:t>not mining untapped business </a:t>
            </a:r>
            <a:r>
              <a:rPr lang="en-GB" sz="900" b="1" dirty="0" smtClean="0">
                <a:solidFill>
                  <a:srgbClr val="CC0000"/>
                </a:solidFill>
                <a:latin typeface="Arial" panose="020B0604020202020204" pitchFamily="34" charset="0"/>
                <a:cs typeface="Arial" panose="020B0604020202020204" pitchFamily="34" charset="0"/>
              </a:rPr>
              <a:t>intelligence</a:t>
            </a:r>
            <a:endParaRPr lang="en-GB" sz="900" dirty="0" smtClean="0">
              <a:solidFill>
                <a:srgbClr val="414042"/>
              </a:solidFill>
              <a:latin typeface="Arial" panose="020B0604020202020204" pitchFamily="34" charset="0"/>
              <a:cs typeface="Arial" panose="020B0604020202020204" pitchFamily="34" charset="0"/>
            </a:endParaRPr>
          </a:p>
          <a:p>
            <a:pPr algn="l">
              <a:lnSpc>
                <a:spcPct val="120000"/>
              </a:lnSpc>
              <a:spcBef>
                <a:spcPts val="600"/>
              </a:spcBef>
              <a:spcAft>
                <a:spcPts val="1000"/>
              </a:spcAft>
            </a:pPr>
            <a:r>
              <a:rPr lang="en-GB" sz="1000" b="1" dirty="0" smtClean="0">
                <a:latin typeface="Arial" panose="020B0604020202020204" pitchFamily="34" charset="0"/>
                <a:cs typeface="Arial" panose="020B0604020202020204" pitchFamily="34" charset="0"/>
              </a:rPr>
              <a:t>Hitachi Data Systems says information can be a transformative force in business and calls for organizations to align business objectives with technology capabilities, and leverage information to drive business growth</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3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2548458" y="1019128"/>
            <a:ext cx="6131767" cy="1495432"/>
          </a:xfrm>
          <a:prstGeom prst="rect">
            <a:avLst/>
          </a:prstGeom>
        </p:spPr>
        <p:txBody>
          <a:bodyPr vert="horz" lIns="91440" tIns="0" rIns="91440" bIns="0" rtlCol="0" anchor="b" anchorCtr="0">
            <a:normAutofit/>
          </a:bodyP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US" sz="4800" dirty="0" smtClean="0"/>
              <a:t>Thank You</a:t>
            </a:r>
            <a:endParaRPr lang="en-US" sz="4800" dirty="0"/>
          </a:p>
        </p:txBody>
      </p:sp>
    </p:spTree>
    <p:extLst>
      <p:ext uri="{BB962C8B-B14F-4D97-AF65-F5344CB8AC3E}">
        <p14:creationId xmlns:p14="http://schemas.microsoft.com/office/powerpoint/2010/main" val="20431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62000" y="1332820"/>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United Kingdom (UK)</a:t>
            </a:r>
          </a:p>
          <a:p>
            <a:pPr>
              <a:spcAft>
                <a:spcPts val="75"/>
              </a:spcAft>
            </a:pPr>
            <a:r>
              <a:rPr lang="en-GB" sz="1125" b="1" dirty="0">
                <a:solidFill>
                  <a:srgbClr val="414141"/>
                </a:solidFill>
                <a:latin typeface="Helvetica"/>
                <a:cs typeface="Helvetica"/>
              </a:rPr>
              <a:t>200</a:t>
            </a:r>
            <a:r>
              <a:rPr lang="en-GB" sz="1125" dirty="0">
                <a:solidFill>
                  <a:srgbClr val="414141"/>
                </a:solidFill>
                <a:latin typeface="Helvetica"/>
                <a:cs typeface="Helvetica"/>
              </a:rPr>
              <a:t> CIOs/IT </a:t>
            </a:r>
            <a:r>
              <a:rPr lang="en-GB" sz="1125" dirty="0" smtClean="0">
                <a:solidFill>
                  <a:srgbClr val="414141"/>
                </a:solidFill>
                <a:latin typeface="Helvetica"/>
                <a:cs typeface="Helvetica"/>
              </a:rPr>
              <a:t>decision makers</a:t>
            </a:r>
            <a:endParaRPr lang="en-GB" sz="1125" dirty="0">
              <a:solidFill>
                <a:srgbClr val="414141"/>
              </a:solidFill>
              <a:latin typeface="Helvetica"/>
              <a:cs typeface="Helvetica"/>
            </a:endParaRPr>
          </a:p>
          <a:p>
            <a:pPr>
              <a:spcAft>
                <a:spcPts val="75"/>
              </a:spcAft>
            </a:pPr>
            <a:r>
              <a:rPr lang="en-GB" sz="975" b="1" dirty="0">
                <a:solidFill>
                  <a:srgbClr val="414141"/>
                </a:solidFill>
                <a:latin typeface="Helvetica"/>
                <a:cs typeface="Helvetica"/>
              </a:rPr>
              <a:t>• 75% </a:t>
            </a:r>
            <a:r>
              <a:rPr lang="en-GB" sz="975" dirty="0">
                <a:solidFill>
                  <a:srgbClr val="414141"/>
                </a:solidFill>
                <a:latin typeface="Helvetica"/>
                <a:cs typeface="Helvetica"/>
              </a:rPr>
              <a:t>private sector</a:t>
            </a:r>
          </a:p>
          <a:p>
            <a:pPr lvl="0"/>
            <a:r>
              <a:rPr lang="en-GB" sz="975" b="1" dirty="0">
                <a:solidFill>
                  <a:srgbClr val="414141"/>
                </a:solidFill>
                <a:latin typeface="Helvetica"/>
                <a:cs typeface="Helvetica"/>
              </a:rPr>
              <a:t>• 25% </a:t>
            </a:r>
            <a:r>
              <a:rPr lang="en-GB" sz="975" dirty="0">
                <a:solidFill>
                  <a:srgbClr val="414141"/>
                </a:solidFill>
                <a:latin typeface="Helvetica"/>
                <a:cs typeface="Helvetica"/>
              </a:rPr>
              <a:t>public sector</a:t>
            </a:r>
          </a:p>
        </p:txBody>
      </p:sp>
      <p:pic>
        <p:nvPicPr>
          <p:cNvPr id="15" name="Picture 14" descr="United-Kingd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0" y="1204233"/>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ounded Rectangle 15"/>
          <p:cNvSpPr/>
          <p:nvPr/>
        </p:nvSpPr>
        <p:spPr>
          <a:xfrm>
            <a:off x="3400425" y="1332820"/>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France (FR)</a:t>
            </a:r>
          </a:p>
          <a:p>
            <a:pPr>
              <a:spcAft>
                <a:spcPts val="75"/>
              </a:spcAft>
            </a:pPr>
            <a:r>
              <a:rPr lang="en-GB" sz="1125" b="1" dirty="0">
                <a:solidFill>
                  <a:srgbClr val="414141"/>
                </a:solidFill>
                <a:latin typeface="Helvetica"/>
                <a:cs typeface="Helvetica"/>
              </a:rPr>
              <a:t>200</a:t>
            </a:r>
            <a:r>
              <a:rPr lang="en-GB" sz="1125" dirty="0">
                <a:solidFill>
                  <a:srgbClr val="414141"/>
                </a:solidFill>
                <a:latin typeface="Helvetica"/>
                <a:cs typeface="Helvetica"/>
              </a:rPr>
              <a:t> CIOs/IT </a:t>
            </a:r>
            <a:r>
              <a:rPr lang="en-GB" sz="1125" dirty="0" smtClean="0">
                <a:solidFill>
                  <a:srgbClr val="414141"/>
                </a:solidFill>
                <a:latin typeface="Helvetica"/>
                <a:cs typeface="Helvetica"/>
              </a:rPr>
              <a:t>decision makers</a:t>
            </a:r>
            <a:endParaRPr lang="en-GB" sz="1125" dirty="0">
              <a:solidFill>
                <a:srgbClr val="414141"/>
              </a:solidFill>
              <a:latin typeface="Helvetica"/>
              <a:cs typeface="Helvetica"/>
            </a:endParaRPr>
          </a:p>
          <a:p>
            <a:pPr>
              <a:spcAft>
                <a:spcPts val="75"/>
              </a:spcAft>
            </a:pPr>
            <a:r>
              <a:rPr lang="en-GB" sz="975" b="1" dirty="0">
                <a:solidFill>
                  <a:srgbClr val="414141"/>
                </a:solidFill>
                <a:latin typeface="Helvetica"/>
                <a:cs typeface="Helvetica"/>
              </a:rPr>
              <a:t>• 78%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22% </a:t>
            </a:r>
            <a:r>
              <a:rPr lang="en-GB" sz="975" dirty="0">
                <a:solidFill>
                  <a:srgbClr val="414141"/>
                </a:solidFill>
                <a:latin typeface="Helvetica"/>
                <a:cs typeface="Helvetica"/>
              </a:rPr>
              <a:t>public sector</a:t>
            </a:r>
          </a:p>
        </p:txBody>
      </p:sp>
      <p:pic>
        <p:nvPicPr>
          <p:cNvPr id="17" name="Picture 16" descr="Fr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75" y="1204233"/>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ounded Rectangle 17"/>
          <p:cNvSpPr/>
          <p:nvPr/>
        </p:nvSpPr>
        <p:spPr>
          <a:xfrm>
            <a:off x="6029325" y="1342345"/>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Germany (DE)</a:t>
            </a:r>
          </a:p>
          <a:p>
            <a:pPr>
              <a:spcAft>
                <a:spcPts val="75"/>
              </a:spcAft>
            </a:pPr>
            <a:r>
              <a:rPr lang="en-GB" sz="1125" b="1" dirty="0">
                <a:solidFill>
                  <a:srgbClr val="414141"/>
                </a:solidFill>
                <a:latin typeface="Helvetica"/>
                <a:cs typeface="Helvetica"/>
              </a:rPr>
              <a:t>200</a:t>
            </a:r>
            <a:r>
              <a:rPr lang="en-GB" sz="1125" dirty="0">
                <a:solidFill>
                  <a:srgbClr val="414141"/>
                </a:solidFill>
                <a:latin typeface="Helvetica"/>
                <a:cs typeface="Helvetica"/>
              </a:rPr>
              <a:t> CIOs/IT </a:t>
            </a:r>
            <a:r>
              <a:rPr lang="en-GB" sz="1125" dirty="0" smtClean="0">
                <a:solidFill>
                  <a:srgbClr val="414141"/>
                </a:solidFill>
                <a:latin typeface="Helvetica"/>
                <a:cs typeface="Helvetica"/>
              </a:rPr>
              <a:t>decision makers</a:t>
            </a:r>
            <a:endParaRPr lang="en-GB" sz="1125" dirty="0">
              <a:solidFill>
                <a:srgbClr val="414141"/>
              </a:solidFill>
              <a:latin typeface="Helvetica"/>
              <a:cs typeface="Helvetica"/>
            </a:endParaRPr>
          </a:p>
          <a:p>
            <a:pPr>
              <a:spcAft>
                <a:spcPts val="75"/>
              </a:spcAft>
            </a:pPr>
            <a:r>
              <a:rPr lang="en-GB" sz="975" b="1" dirty="0">
                <a:solidFill>
                  <a:srgbClr val="414141"/>
                </a:solidFill>
                <a:latin typeface="Helvetica"/>
                <a:cs typeface="Helvetica"/>
              </a:rPr>
              <a:t>• 84%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16% </a:t>
            </a:r>
            <a:r>
              <a:rPr lang="en-GB" sz="975" dirty="0">
                <a:solidFill>
                  <a:srgbClr val="414141"/>
                </a:solidFill>
                <a:latin typeface="Helvetica"/>
                <a:cs typeface="Helvetica"/>
              </a:rPr>
              <a:t>public sector</a:t>
            </a:r>
          </a:p>
        </p:txBody>
      </p:sp>
      <p:sp>
        <p:nvSpPr>
          <p:cNvPr id="19" name="Rounded Rectangle 18"/>
          <p:cNvSpPr/>
          <p:nvPr/>
        </p:nvSpPr>
        <p:spPr>
          <a:xfrm>
            <a:off x="762000" y="2485345"/>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Russia (RU)</a:t>
            </a:r>
          </a:p>
          <a:p>
            <a:pPr>
              <a:spcAft>
                <a:spcPts val="75"/>
              </a:spcAft>
            </a:pPr>
            <a:r>
              <a:rPr lang="en-GB" sz="1125" b="1" dirty="0">
                <a:solidFill>
                  <a:srgbClr val="414141"/>
                </a:solidFill>
                <a:latin typeface="Helvetica"/>
                <a:cs typeface="Helvetica"/>
              </a:rPr>
              <a:t>100</a:t>
            </a:r>
            <a:r>
              <a:rPr lang="en-GB" sz="1125" dirty="0">
                <a:solidFill>
                  <a:srgbClr val="414141"/>
                </a:solidFill>
                <a:latin typeface="Helvetica"/>
                <a:cs typeface="Helvetica"/>
              </a:rPr>
              <a:t> CIOs/IT decision-makers</a:t>
            </a:r>
          </a:p>
          <a:p>
            <a:pPr>
              <a:spcAft>
                <a:spcPts val="75"/>
              </a:spcAft>
            </a:pPr>
            <a:r>
              <a:rPr lang="en-GB" sz="975" b="1" dirty="0">
                <a:solidFill>
                  <a:srgbClr val="414141"/>
                </a:solidFill>
                <a:latin typeface="Helvetica"/>
                <a:cs typeface="Helvetica"/>
              </a:rPr>
              <a:t>• 88%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12% </a:t>
            </a:r>
            <a:r>
              <a:rPr lang="en-GB" sz="975" dirty="0">
                <a:solidFill>
                  <a:srgbClr val="414141"/>
                </a:solidFill>
                <a:latin typeface="Helvetica"/>
                <a:cs typeface="Helvetica"/>
              </a:rPr>
              <a:t>public sector</a:t>
            </a:r>
          </a:p>
        </p:txBody>
      </p:sp>
      <p:pic>
        <p:nvPicPr>
          <p:cNvPr id="20" name="Picture 19" descr="German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275" y="1213758"/>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descr="Russi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7950" y="2356758"/>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ounded Rectangle 21"/>
          <p:cNvSpPr/>
          <p:nvPr/>
        </p:nvSpPr>
        <p:spPr>
          <a:xfrm>
            <a:off x="3400425" y="2485345"/>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Austria (AT)</a:t>
            </a:r>
          </a:p>
          <a:p>
            <a:pPr>
              <a:spcAft>
                <a:spcPts val="75"/>
              </a:spcAft>
            </a:pPr>
            <a:r>
              <a:rPr lang="en-GB" sz="1125" b="1" dirty="0">
                <a:solidFill>
                  <a:srgbClr val="414141"/>
                </a:solidFill>
                <a:latin typeface="Helvetica"/>
                <a:cs typeface="Helvetica"/>
              </a:rPr>
              <a:t>50</a:t>
            </a:r>
            <a:r>
              <a:rPr lang="en-GB" sz="1125" dirty="0">
                <a:solidFill>
                  <a:srgbClr val="414141"/>
                </a:solidFill>
                <a:latin typeface="Helvetica"/>
                <a:cs typeface="Helvetica"/>
              </a:rPr>
              <a:t> CIOs/IT decision-makers</a:t>
            </a:r>
          </a:p>
          <a:p>
            <a:pPr>
              <a:spcAft>
                <a:spcPts val="75"/>
              </a:spcAft>
            </a:pPr>
            <a:r>
              <a:rPr lang="en-GB" sz="975" b="1" dirty="0">
                <a:solidFill>
                  <a:srgbClr val="414141"/>
                </a:solidFill>
                <a:latin typeface="Helvetica"/>
                <a:cs typeface="Helvetica"/>
              </a:rPr>
              <a:t>• 72%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28% </a:t>
            </a:r>
            <a:r>
              <a:rPr lang="en-GB" sz="975" dirty="0">
                <a:solidFill>
                  <a:srgbClr val="414141"/>
                </a:solidFill>
                <a:latin typeface="Helvetica"/>
                <a:cs typeface="Helvetica"/>
              </a:rPr>
              <a:t>public sector</a:t>
            </a:r>
          </a:p>
        </p:txBody>
      </p:sp>
      <p:sp>
        <p:nvSpPr>
          <p:cNvPr id="23" name="Rounded Rectangle 22"/>
          <p:cNvSpPr/>
          <p:nvPr/>
        </p:nvSpPr>
        <p:spPr>
          <a:xfrm>
            <a:off x="6029325" y="2485345"/>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Netherlands (NL)</a:t>
            </a:r>
          </a:p>
          <a:p>
            <a:pPr>
              <a:spcAft>
                <a:spcPts val="75"/>
              </a:spcAft>
            </a:pPr>
            <a:r>
              <a:rPr lang="en-GB" sz="1125" b="1" dirty="0">
                <a:solidFill>
                  <a:srgbClr val="414141"/>
                </a:solidFill>
                <a:latin typeface="Helvetica"/>
                <a:cs typeface="Helvetica"/>
              </a:rPr>
              <a:t>50</a:t>
            </a:r>
            <a:r>
              <a:rPr lang="en-GB" sz="1125" dirty="0">
                <a:solidFill>
                  <a:srgbClr val="414141"/>
                </a:solidFill>
                <a:latin typeface="Helvetica"/>
                <a:cs typeface="Helvetica"/>
              </a:rPr>
              <a:t> CIOs/IT decision-makers</a:t>
            </a:r>
          </a:p>
          <a:p>
            <a:pPr>
              <a:spcAft>
                <a:spcPts val="75"/>
              </a:spcAft>
            </a:pPr>
            <a:r>
              <a:rPr lang="en-GB" sz="975" b="1" dirty="0">
                <a:solidFill>
                  <a:srgbClr val="414141"/>
                </a:solidFill>
                <a:latin typeface="Helvetica"/>
                <a:cs typeface="Helvetica"/>
              </a:rPr>
              <a:t>• 82%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18% </a:t>
            </a:r>
            <a:r>
              <a:rPr lang="en-GB" sz="975" dirty="0">
                <a:solidFill>
                  <a:srgbClr val="414141"/>
                </a:solidFill>
                <a:latin typeface="Helvetica"/>
                <a:cs typeface="Helvetica"/>
              </a:rPr>
              <a:t>public sector</a:t>
            </a:r>
          </a:p>
        </p:txBody>
      </p:sp>
      <p:sp>
        <p:nvSpPr>
          <p:cNvPr id="24" name="Rounded Rectangle 23"/>
          <p:cNvSpPr/>
          <p:nvPr/>
        </p:nvSpPr>
        <p:spPr>
          <a:xfrm>
            <a:off x="1981200" y="3685495"/>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Switzerland (CH)</a:t>
            </a:r>
          </a:p>
          <a:p>
            <a:pPr>
              <a:spcAft>
                <a:spcPts val="75"/>
              </a:spcAft>
            </a:pPr>
            <a:r>
              <a:rPr lang="en-GB" sz="1125" b="1" dirty="0">
                <a:solidFill>
                  <a:srgbClr val="414141"/>
                </a:solidFill>
                <a:latin typeface="Helvetica"/>
                <a:cs typeface="Helvetica"/>
              </a:rPr>
              <a:t>50</a:t>
            </a:r>
            <a:r>
              <a:rPr lang="en-GB" sz="1125" dirty="0">
                <a:solidFill>
                  <a:srgbClr val="414141"/>
                </a:solidFill>
                <a:latin typeface="Helvetica"/>
                <a:cs typeface="Helvetica"/>
              </a:rPr>
              <a:t> CIOs/IT </a:t>
            </a:r>
            <a:r>
              <a:rPr lang="en-GB" sz="1125" dirty="0" smtClean="0">
                <a:solidFill>
                  <a:srgbClr val="414141"/>
                </a:solidFill>
                <a:latin typeface="Helvetica"/>
                <a:cs typeface="Helvetica"/>
              </a:rPr>
              <a:t>decision makers</a:t>
            </a:r>
            <a:endParaRPr lang="en-GB" sz="1125" dirty="0">
              <a:solidFill>
                <a:srgbClr val="414141"/>
              </a:solidFill>
              <a:latin typeface="Helvetica"/>
              <a:cs typeface="Helvetica"/>
            </a:endParaRPr>
          </a:p>
          <a:p>
            <a:pPr>
              <a:spcAft>
                <a:spcPts val="75"/>
              </a:spcAft>
            </a:pPr>
            <a:r>
              <a:rPr lang="en-GB" sz="975" b="1" dirty="0">
                <a:solidFill>
                  <a:srgbClr val="414141"/>
                </a:solidFill>
                <a:latin typeface="Helvetica"/>
                <a:cs typeface="Helvetica"/>
              </a:rPr>
              <a:t>• 90%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10% </a:t>
            </a:r>
            <a:r>
              <a:rPr lang="en-GB" sz="975" dirty="0">
                <a:solidFill>
                  <a:srgbClr val="414141"/>
                </a:solidFill>
                <a:latin typeface="Helvetica"/>
                <a:cs typeface="Helvetica"/>
              </a:rPr>
              <a:t>public sector</a:t>
            </a:r>
          </a:p>
        </p:txBody>
      </p:sp>
      <p:sp>
        <p:nvSpPr>
          <p:cNvPr id="25" name="Rounded Rectangle 24"/>
          <p:cNvSpPr/>
          <p:nvPr/>
        </p:nvSpPr>
        <p:spPr>
          <a:xfrm>
            <a:off x="4619625" y="3685495"/>
            <a:ext cx="2352675" cy="885825"/>
          </a:xfrm>
          <a:prstGeom prst="roundRect">
            <a:avLst>
              <a:gd name="adj" fmla="val 5167"/>
            </a:avLst>
          </a:prstGeom>
          <a:gradFill flip="none" rotWithShape="1">
            <a:gsLst>
              <a:gs pos="0">
                <a:srgbClr val="EBEBEB"/>
              </a:gs>
              <a:gs pos="100000">
                <a:srgbClr val="C8C8C8"/>
              </a:gs>
              <a:gs pos="50000">
                <a:srgbClr val="DDDDDD"/>
              </a:gs>
            </a:gsLst>
            <a:lin ang="0" scaled="1"/>
            <a:tileRect/>
          </a:gradFill>
          <a:ln w="28575" cmpd="sng">
            <a:noFill/>
          </a:ln>
        </p:spPr>
        <p:style>
          <a:lnRef idx="1">
            <a:schemeClr val="accent1"/>
          </a:lnRef>
          <a:fillRef idx="3">
            <a:schemeClr val="accent1"/>
          </a:fillRef>
          <a:effectRef idx="2">
            <a:schemeClr val="accent1"/>
          </a:effectRef>
          <a:fontRef idx="minor">
            <a:schemeClr val="lt1"/>
          </a:fontRef>
        </p:style>
        <p:txBody>
          <a:bodyPr wrap="square" lIns="135000" tIns="81000" rIns="81000" bIns="81000" rtlCol="0" anchor="ctr"/>
          <a:lstStyle/>
          <a:p>
            <a:pPr>
              <a:spcAft>
                <a:spcPts val="300"/>
              </a:spcAft>
            </a:pPr>
            <a:r>
              <a:rPr lang="en-GB" sz="1200" b="1" dirty="0">
                <a:solidFill>
                  <a:srgbClr val="CC0000"/>
                </a:solidFill>
                <a:latin typeface="Helvetica"/>
                <a:cs typeface="Helvetica"/>
              </a:rPr>
              <a:t>South Africa (ZA)</a:t>
            </a:r>
          </a:p>
          <a:p>
            <a:pPr>
              <a:spcAft>
                <a:spcPts val="75"/>
              </a:spcAft>
            </a:pPr>
            <a:r>
              <a:rPr lang="en-GB" sz="1125" b="1" dirty="0">
                <a:solidFill>
                  <a:srgbClr val="414141"/>
                </a:solidFill>
                <a:latin typeface="Helvetica"/>
                <a:cs typeface="Helvetica"/>
              </a:rPr>
              <a:t>50</a:t>
            </a:r>
            <a:r>
              <a:rPr lang="en-GB" sz="1125" dirty="0">
                <a:solidFill>
                  <a:srgbClr val="414141"/>
                </a:solidFill>
                <a:latin typeface="Helvetica"/>
                <a:cs typeface="Helvetica"/>
              </a:rPr>
              <a:t> CIOs/IT </a:t>
            </a:r>
            <a:r>
              <a:rPr lang="en-GB" sz="1125" dirty="0" smtClean="0">
                <a:solidFill>
                  <a:srgbClr val="414141"/>
                </a:solidFill>
                <a:latin typeface="Helvetica"/>
                <a:cs typeface="Helvetica"/>
              </a:rPr>
              <a:t>decision makers</a:t>
            </a:r>
            <a:endParaRPr lang="en-GB" sz="1125" dirty="0">
              <a:solidFill>
                <a:srgbClr val="414141"/>
              </a:solidFill>
              <a:latin typeface="Helvetica"/>
              <a:cs typeface="Helvetica"/>
            </a:endParaRPr>
          </a:p>
          <a:p>
            <a:pPr>
              <a:spcAft>
                <a:spcPts val="75"/>
              </a:spcAft>
            </a:pPr>
            <a:r>
              <a:rPr lang="en-GB" sz="975" b="1" dirty="0">
                <a:solidFill>
                  <a:srgbClr val="414141"/>
                </a:solidFill>
                <a:latin typeface="Helvetica"/>
                <a:cs typeface="Helvetica"/>
              </a:rPr>
              <a:t>• 84% </a:t>
            </a:r>
            <a:r>
              <a:rPr lang="en-GB" sz="975" dirty="0">
                <a:solidFill>
                  <a:srgbClr val="414141"/>
                </a:solidFill>
                <a:latin typeface="Helvetica"/>
                <a:cs typeface="Helvetica"/>
              </a:rPr>
              <a:t>private sector</a:t>
            </a:r>
          </a:p>
          <a:p>
            <a:pPr>
              <a:spcAft>
                <a:spcPts val="75"/>
              </a:spcAft>
            </a:pPr>
            <a:r>
              <a:rPr lang="en-GB" sz="975" b="1" dirty="0">
                <a:solidFill>
                  <a:srgbClr val="414141"/>
                </a:solidFill>
                <a:latin typeface="Helvetica"/>
                <a:cs typeface="Helvetica"/>
              </a:rPr>
              <a:t>• 16% </a:t>
            </a:r>
            <a:r>
              <a:rPr lang="en-GB" sz="975" dirty="0">
                <a:solidFill>
                  <a:srgbClr val="414141"/>
                </a:solidFill>
                <a:latin typeface="Helvetica"/>
                <a:cs typeface="Helvetica"/>
              </a:rPr>
              <a:t>public sector</a:t>
            </a:r>
          </a:p>
        </p:txBody>
      </p:sp>
      <p:pic>
        <p:nvPicPr>
          <p:cNvPr id="26" name="Picture 25" descr="Austri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6375" y="2356758"/>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descr="Netherland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5275" y="2356758"/>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descr="Switzerlan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7150" y="3556908"/>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descr="South-Africa.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5575" y="3556908"/>
            <a:ext cx="523875" cy="35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GB" dirty="0" smtClean="0"/>
              <a:t>Research Demographic</a:t>
            </a:r>
            <a:endParaRPr lang="en-GB" dirty="0"/>
          </a:p>
        </p:txBody>
      </p:sp>
    </p:spTree>
    <p:extLst>
      <p:ext uri="{BB962C8B-B14F-4D97-AF65-F5344CB8AC3E}">
        <p14:creationId xmlns:p14="http://schemas.microsoft.com/office/powerpoint/2010/main" val="96057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48458" y="1052996"/>
            <a:ext cx="6131767" cy="1641148"/>
          </a:xfrm>
        </p:spPr>
        <p:txBody>
          <a:bodyPr/>
          <a:lstStyle/>
          <a:p>
            <a:r>
              <a:rPr lang="en-US" sz="3600" dirty="0"/>
              <a:t>How Well Is IT Supporting organizations in EMEA</a:t>
            </a:r>
            <a:r>
              <a:rPr lang="en-US" sz="3600" dirty="0" smtClean="0"/>
              <a:t>?</a:t>
            </a:r>
            <a:endParaRPr lang="en-US" sz="3600" dirty="0"/>
          </a:p>
        </p:txBody>
      </p:sp>
    </p:spTree>
    <p:extLst>
      <p:ext uri="{BB962C8B-B14F-4D97-AF65-F5344CB8AC3E}">
        <p14:creationId xmlns:p14="http://schemas.microsoft.com/office/powerpoint/2010/main" val="325901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Chart 104"/>
          <p:cNvGraphicFramePr/>
          <p:nvPr>
            <p:extLst>
              <p:ext uri="{D42A27DB-BD31-4B8C-83A1-F6EECF244321}">
                <p14:modId xmlns:p14="http://schemas.microsoft.com/office/powerpoint/2010/main" val="2195029264"/>
              </p:ext>
            </p:extLst>
          </p:nvPr>
        </p:nvGraphicFramePr>
        <p:xfrm>
          <a:off x="4570724" y="1508304"/>
          <a:ext cx="1259966" cy="128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Chart 105"/>
          <p:cNvGraphicFramePr/>
          <p:nvPr>
            <p:extLst>
              <p:ext uri="{D42A27DB-BD31-4B8C-83A1-F6EECF244321}">
                <p14:modId xmlns:p14="http://schemas.microsoft.com/office/powerpoint/2010/main" val="4269323775"/>
              </p:ext>
            </p:extLst>
          </p:nvPr>
        </p:nvGraphicFramePr>
        <p:xfrm>
          <a:off x="5583040" y="1595427"/>
          <a:ext cx="1171575" cy="1222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7" name="Chart 106"/>
          <p:cNvGraphicFramePr/>
          <p:nvPr>
            <p:extLst>
              <p:ext uri="{D42A27DB-BD31-4B8C-83A1-F6EECF244321}">
                <p14:modId xmlns:p14="http://schemas.microsoft.com/office/powerpoint/2010/main" val="3101874934"/>
              </p:ext>
            </p:extLst>
          </p:nvPr>
        </p:nvGraphicFramePr>
        <p:xfrm>
          <a:off x="7430890" y="1595427"/>
          <a:ext cx="1171575" cy="1222375"/>
        </p:xfrm>
        <a:graphic>
          <a:graphicData uri="http://schemas.openxmlformats.org/drawingml/2006/chart">
            <c:chart xmlns:c="http://schemas.openxmlformats.org/drawingml/2006/chart" xmlns:r="http://schemas.openxmlformats.org/officeDocument/2006/relationships" r:id="rId5"/>
          </a:graphicData>
        </a:graphic>
      </p:graphicFrame>
      <p:sp>
        <p:nvSpPr>
          <p:cNvPr id="108" name="TextBox 107"/>
          <p:cNvSpPr txBox="1"/>
          <p:nvPr/>
        </p:nvSpPr>
        <p:spPr>
          <a:xfrm>
            <a:off x="7573085"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Russia</a:t>
            </a:r>
          </a:p>
        </p:txBody>
      </p:sp>
      <p:sp>
        <p:nvSpPr>
          <p:cNvPr id="109" name="TextBox 108"/>
          <p:cNvSpPr txBox="1"/>
          <p:nvPr/>
        </p:nvSpPr>
        <p:spPr>
          <a:xfrm>
            <a:off x="4801310"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UK</a:t>
            </a:r>
          </a:p>
        </p:txBody>
      </p:sp>
      <p:sp>
        <p:nvSpPr>
          <p:cNvPr id="110" name="TextBox 109"/>
          <p:cNvSpPr txBox="1"/>
          <p:nvPr/>
        </p:nvSpPr>
        <p:spPr>
          <a:xfrm>
            <a:off x="5725235"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France</a:t>
            </a:r>
          </a:p>
        </p:txBody>
      </p:sp>
      <p:sp>
        <p:nvSpPr>
          <p:cNvPr id="111" name="TextBox 110"/>
          <p:cNvSpPr txBox="1"/>
          <p:nvPr/>
        </p:nvSpPr>
        <p:spPr>
          <a:xfrm>
            <a:off x="6649160"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Germany</a:t>
            </a:r>
          </a:p>
        </p:txBody>
      </p:sp>
      <p:graphicFrame>
        <p:nvGraphicFramePr>
          <p:cNvPr id="112" name="Chart 111"/>
          <p:cNvGraphicFramePr/>
          <p:nvPr>
            <p:extLst>
              <p:ext uri="{D42A27DB-BD31-4B8C-83A1-F6EECF244321}">
                <p14:modId xmlns:p14="http://schemas.microsoft.com/office/powerpoint/2010/main" val="4078234074"/>
              </p:ext>
            </p:extLst>
          </p:nvPr>
        </p:nvGraphicFramePr>
        <p:xfrm>
          <a:off x="4659115" y="2605077"/>
          <a:ext cx="1171575" cy="12223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3" name="Chart 112"/>
          <p:cNvGraphicFramePr/>
          <p:nvPr>
            <p:extLst>
              <p:ext uri="{D42A27DB-BD31-4B8C-83A1-F6EECF244321}">
                <p14:modId xmlns:p14="http://schemas.microsoft.com/office/powerpoint/2010/main" val="487686645"/>
              </p:ext>
            </p:extLst>
          </p:nvPr>
        </p:nvGraphicFramePr>
        <p:xfrm>
          <a:off x="5583040" y="2605077"/>
          <a:ext cx="1171575" cy="12223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4" name="Chart 113"/>
          <p:cNvGraphicFramePr/>
          <p:nvPr>
            <p:extLst>
              <p:ext uri="{D42A27DB-BD31-4B8C-83A1-F6EECF244321}">
                <p14:modId xmlns:p14="http://schemas.microsoft.com/office/powerpoint/2010/main" val="2398108316"/>
              </p:ext>
            </p:extLst>
          </p:nvPr>
        </p:nvGraphicFramePr>
        <p:xfrm>
          <a:off x="6506965" y="2605077"/>
          <a:ext cx="1171575" cy="12223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5" name="Chart 114"/>
          <p:cNvGraphicFramePr/>
          <p:nvPr>
            <p:extLst>
              <p:ext uri="{D42A27DB-BD31-4B8C-83A1-F6EECF244321}">
                <p14:modId xmlns:p14="http://schemas.microsoft.com/office/powerpoint/2010/main" val="3755572037"/>
              </p:ext>
            </p:extLst>
          </p:nvPr>
        </p:nvGraphicFramePr>
        <p:xfrm>
          <a:off x="7430890" y="2605077"/>
          <a:ext cx="1171575" cy="1222375"/>
        </p:xfrm>
        <a:graphic>
          <a:graphicData uri="http://schemas.openxmlformats.org/drawingml/2006/chart">
            <c:chart xmlns:c="http://schemas.openxmlformats.org/drawingml/2006/chart" xmlns:r="http://schemas.openxmlformats.org/officeDocument/2006/relationships" r:id="rId9"/>
          </a:graphicData>
        </a:graphic>
      </p:graphicFrame>
      <p:sp>
        <p:nvSpPr>
          <p:cNvPr id="116" name="TextBox 115"/>
          <p:cNvSpPr txBox="1"/>
          <p:nvPr/>
        </p:nvSpPr>
        <p:spPr>
          <a:xfrm>
            <a:off x="7573085"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South Africa</a:t>
            </a:r>
          </a:p>
        </p:txBody>
      </p:sp>
      <p:sp>
        <p:nvSpPr>
          <p:cNvPr id="117" name="TextBox 116"/>
          <p:cNvSpPr txBox="1"/>
          <p:nvPr/>
        </p:nvSpPr>
        <p:spPr>
          <a:xfrm>
            <a:off x="4801310"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Austria</a:t>
            </a:r>
          </a:p>
        </p:txBody>
      </p:sp>
      <p:sp>
        <p:nvSpPr>
          <p:cNvPr id="118" name="TextBox 117"/>
          <p:cNvSpPr txBox="1"/>
          <p:nvPr/>
        </p:nvSpPr>
        <p:spPr>
          <a:xfrm>
            <a:off x="5725235"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Netherlands</a:t>
            </a:r>
          </a:p>
        </p:txBody>
      </p:sp>
      <p:sp>
        <p:nvSpPr>
          <p:cNvPr id="119" name="TextBox 118"/>
          <p:cNvSpPr txBox="1"/>
          <p:nvPr/>
        </p:nvSpPr>
        <p:spPr>
          <a:xfrm>
            <a:off x="6649160"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Switzerland</a:t>
            </a:r>
          </a:p>
        </p:txBody>
      </p:sp>
      <p:sp>
        <p:nvSpPr>
          <p:cNvPr id="120" name="Rounded Rectangle 119"/>
          <p:cNvSpPr/>
          <p:nvPr/>
        </p:nvSpPr>
        <p:spPr>
          <a:xfrm>
            <a:off x="4830565" y="3960802"/>
            <a:ext cx="3648075" cy="820568"/>
          </a:xfrm>
          <a:prstGeom prst="roundRect">
            <a:avLst>
              <a:gd name="adj" fmla="val 4932"/>
            </a:avLst>
          </a:prstGeom>
          <a:gradFill flip="none" rotWithShape="1">
            <a:gsLst>
              <a:gs pos="100000">
                <a:srgbClr val="757575"/>
              </a:gs>
              <a:gs pos="0">
                <a:srgbClr val="282828"/>
              </a:gs>
              <a:gs pos="50000">
                <a:srgbClr val="414141"/>
              </a:gs>
            </a:gsLst>
            <a:lin ang="540000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The vast majority agree to some extent that outdated </a:t>
            </a:r>
            <a:br>
              <a:rPr lang="en-GB" sz="900" dirty="0">
                <a:solidFill>
                  <a:schemeClr val="bg1"/>
                </a:solidFill>
                <a:latin typeface="Helvetica"/>
                <a:cs typeface="Helvetica"/>
              </a:rPr>
            </a:br>
            <a:r>
              <a:rPr lang="en-GB" sz="900" dirty="0">
                <a:solidFill>
                  <a:schemeClr val="bg1"/>
                </a:solidFill>
                <a:latin typeface="Helvetica"/>
                <a:cs typeface="Helvetica"/>
              </a:rPr>
              <a:t>IT processes are holding </a:t>
            </a:r>
            <a:r>
              <a:rPr lang="en-GB" sz="900" dirty="0" smtClean="0">
                <a:solidFill>
                  <a:schemeClr val="bg1"/>
                </a:solidFill>
                <a:latin typeface="Helvetica"/>
                <a:cs typeface="Helvetica"/>
              </a:rPr>
              <a:t>organizations </a:t>
            </a:r>
            <a:r>
              <a:rPr lang="en-GB" sz="900" dirty="0">
                <a:solidFill>
                  <a:schemeClr val="bg1"/>
                </a:solidFill>
                <a:latin typeface="Helvetica"/>
                <a:cs typeface="Helvetica"/>
              </a:rPr>
              <a:t>back from reaching </a:t>
            </a:r>
            <a:br>
              <a:rPr lang="en-GB" sz="900" dirty="0">
                <a:solidFill>
                  <a:schemeClr val="bg1"/>
                </a:solidFill>
                <a:latin typeface="Helvetica"/>
                <a:cs typeface="Helvetica"/>
              </a:rPr>
            </a:br>
            <a:r>
              <a:rPr lang="en-GB" sz="900" dirty="0">
                <a:solidFill>
                  <a:schemeClr val="bg1"/>
                </a:solidFill>
                <a:latin typeface="Helvetica"/>
                <a:cs typeface="Helvetica"/>
              </a:rPr>
              <a:t>their growth </a:t>
            </a:r>
            <a:r>
              <a:rPr lang="en-GB" sz="900" dirty="0" smtClean="0">
                <a:solidFill>
                  <a:schemeClr val="bg1"/>
                </a:solidFill>
                <a:latin typeface="Helvetica"/>
                <a:cs typeface="Helvetica"/>
              </a:rPr>
              <a:t>potential </a:t>
            </a:r>
            <a:endParaRPr lang="en-GB" sz="900" dirty="0">
              <a:solidFill>
                <a:schemeClr val="bg1"/>
              </a:solidFill>
              <a:latin typeface="Helvetica"/>
              <a:cs typeface="Helvetica"/>
            </a:endParaRPr>
          </a:p>
        </p:txBody>
      </p:sp>
      <p:sp>
        <p:nvSpPr>
          <p:cNvPr id="121" name="TextBox 120"/>
          <p:cNvSpPr txBox="1"/>
          <p:nvPr/>
        </p:nvSpPr>
        <p:spPr>
          <a:xfrm>
            <a:off x="4772054" y="1041138"/>
            <a:ext cx="3982811" cy="753796"/>
          </a:xfrm>
          <a:prstGeom prst="rect">
            <a:avLst/>
          </a:prstGeom>
          <a:noFill/>
        </p:spPr>
        <p:txBody>
          <a:bodyPr wrap="square" rtlCol="0">
            <a:spAutoFit/>
          </a:bodyPr>
          <a:lstStyle/>
          <a:p>
            <a:pPr>
              <a:lnSpc>
                <a:spcPct val="110000"/>
              </a:lnSpc>
              <a:spcAft>
                <a:spcPts val="450"/>
              </a:spcAft>
            </a:pPr>
            <a:r>
              <a:rPr lang="en-GB" sz="900" b="1" dirty="0">
                <a:solidFill>
                  <a:srgbClr val="414141"/>
                </a:solidFill>
                <a:latin typeface="Helvetica"/>
                <a:cs typeface="Helvetica"/>
              </a:rPr>
              <a:t>Do you believe that outdated IT practices/processes are restricting the </a:t>
            </a:r>
            <a:r>
              <a:rPr lang="en-GB" sz="900" b="1" dirty="0" smtClean="0">
                <a:solidFill>
                  <a:srgbClr val="414141"/>
                </a:solidFill>
                <a:latin typeface="Helvetica"/>
                <a:cs typeface="Helvetica"/>
              </a:rPr>
              <a:t>organization's </a:t>
            </a:r>
            <a:r>
              <a:rPr lang="en-GB" sz="900" b="1" dirty="0">
                <a:solidFill>
                  <a:srgbClr val="414141"/>
                </a:solidFill>
                <a:latin typeface="Helvetica"/>
                <a:cs typeface="Helvetica"/>
              </a:rPr>
              <a:t>ability to leverage data to drive business growth? </a:t>
            </a:r>
          </a:p>
          <a:p>
            <a:pPr>
              <a:lnSpc>
                <a:spcPct val="110000"/>
              </a:lnSpc>
              <a:spcAft>
                <a:spcPts val="450"/>
              </a:spcAft>
            </a:pPr>
            <a:r>
              <a:rPr lang="en-GB" sz="675" b="1" dirty="0">
                <a:solidFill>
                  <a:srgbClr val="BEBEBE"/>
                </a:solidFill>
                <a:latin typeface="Helvetica"/>
                <a:cs typeface="Helvetica"/>
              </a:rPr>
              <a:t>(Q6) 900 respondents</a:t>
            </a:r>
          </a:p>
          <a:p>
            <a:pPr>
              <a:lnSpc>
                <a:spcPct val="110000"/>
              </a:lnSpc>
              <a:spcAft>
                <a:spcPts val="450"/>
              </a:spcAft>
            </a:pPr>
            <a:r>
              <a:rPr lang="en-GB" sz="675" b="1" dirty="0" smtClean="0">
                <a:solidFill>
                  <a:srgbClr val="414042"/>
                </a:solidFill>
                <a:latin typeface="Helvetica"/>
                <a:cs typeface="Helvetica"/>
              </a:rPr>
              <a:t>% </a:t>
            </a:r>
            <a:r>
              <a:rPr lang="en-GB" sz="675" b="1" dirty="0" smtClean="0">
                <a:solidFill>
                  <a:srgbClr val="CC0000"/>
                </a:solidFill>
                <a:latin typeface="Zapf Dingbats" charset="2"/>
                <a:cs typeface="Zapf Dingbats" charset="2"/>
              </a:rPr>
              <a:t>n </a:t>
            </a:r>
            <a:r>
              <a:rPr lang="en-GB" sz="675" b="1" dirty="0">
                <a:solidFill>
                  <a:srgbClr val="CC0000"/>
                </a:solidFill>
                <a:latin typeface="Helvetica"/>
                <a:cs typeface="Helvetica"/>
              </a:rPr>
              <a:t>Agree to some </a:t>
            </a:r>
            <a:r>
              <a:rPr lang="en-GB" sz="675" b="1" dirty="0" smtClean="0">
                <a:solidFill>
                  <a:srgbClr val="CC0000"/>
                </a:solidFill>
                <a:latin typeface="Helvetica"/>
                <a:cs typeface="Helvetica"/>
              </a:rPr>
              <a:t>extent </a:t>
            </a:r>
            <a:r>
              <a:rPr lang="en-GB" sz="675" b="1" dirty="0" smtClean="0">
                <a:solidFill>
                  <a:srgbClr val="414042"/>
                </a:solidFill>
                <a:latin typeface="Zapf Dingbats" charset="2"/>
                <a:cs typeface="Zapf Dingbats" charset="2"/>
              </a:rPr>
              <a:t>n </a:t>
            </a:r>
            <a:r>
              <a:rPr lang="en-GB" sz="675" b="1" dirty="0">
                <a:solidFill>
                  <a:srgbClr val="414042"/>
                </a:solidFill>
                <a:latin typeface="Helvetica"/>
                <a:cs typeface="Helvetica"/>
              </a:rPr>
              <a:t>Do not agree at all</a:t>
            </a:r>
          </a:p>
        </p:txBody>
      </p:sp>
      <p:graphicFrame>
        <p:nvGraphicFramePr>
          <p:cNvPr id="122" name="Chart 121"/>
          <p:cNvGraphicFramePr/>
          <p:nvPr>
            <p:extLst>
              <p:ext uri="{D42A27DB-BD31-4B8C-83A1-F6EECF244321}">
                <p14:modId xmlns:p14="http://schemas.microsoft.com/office/powerpoint/2010/main" val="2379507510"/>
              </p:ext>
            </p:extLst>
          </p:nvPr>
        </p:nvGraphicFramePr>
        <p:xfrm>
          <a:off x="6487915" y="1595427"/>
          <a:ext cx="1171575" cy="12223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8" name="Chart 47"/>
          <p:cNvGraphicFramePr/>
          <p:nvPr>
            <p:extLst>
              <p:ext uri="{D42A27DB-BD31-4B8C-83A1-F6EECF244321}">
                <p14:modId xmlns:p14="http://schemas.microsoft.com/office/powerpoint/2010/main" val="902993552"/>
              </p:ext>
            </p:extLst>
          </p:nvPr>
        </p:nvGraphicFramePr>
        <p:xfrm>
          <a:off x="572890" y="1595427"/>
          <a:ext cx="1171575" cy="12223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9" name="Chart 48"/>
          <p:cNvGraphicFramePr/>
          <p:nvPr>
            <p:extLst>
              <p:ext uri="{D42A27DB-BD31-4B8C-83A1-F6EECF244321}">
                <p14:modId xmlns:p14="http://schemas.microsoft.com/office/powerpoint/2010/main" val="2522395838"/>
              </p:ext>
            </p:extLst>
          </p:nvPr>
        </p:nvGraphicFramePr>
        <p:xfrm>
          <a:off x="1496815" y="1595427"/>
          <a:ext cx="1171575" cy="12223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7" name="Chart 66"/>
          <p:cNvGraphicFramePr/>
          <p:nvPr>
            <p:extLst>
              <p:ext uri="{D42A27DB-BD31-4B8C-83A1-F6EECF244321}">
                <p14:modId xmlns:p14="http://schemas.microsoft.com/office/powerpoint/2010/main" val="652989497"/>
              </p:ext>
            </p:extLst>
          </p:nvPr>
        </p:nvGraphicFramePr>
        <p:xfrm>
          <a:off x="2420740" y="1595427"/>
          <a:ext cx="1171575" cy="1222375"/>
        </p:xfrm>
        <a:graphic>
          <a:graphicData uri="http://schemas.openxmlformats.org/drawingml/2006/chart">
            <c:chart xmlns:c="http://schemas.openxmlformats.org/drawingml/2006/chart" xmlns:r="http://schemas.openxmlformats.org/officeDocument/2006/relationships" r:id="rId13"/>
          </a:graphicData>
        </a:graphic>
      </p:graphicFrame>
      <p:sp>
        <p:nvSpPr>
          <p:cNvPr id="68" name="TextBox 67"/>
          <p:cNvSpPr txBox="1"/>
          <p:nvPr/>
        </p:nvSpPr>
        <p:spPr>
          <a:xfrm>
            <a:off x="3486860"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Russia</a:t>
            </a:r>
          </a:p>
        </p:txBody>
      </p:sp>
      <p:sp>
        <p:nvSpPr>
          <p:cNvPr id="69" name="TextBox 68"/>
          <p:cNvSpPr txBox="1"/>
          <p:nvPr/>
        </p:nvSpPr>
        <p:spPr>
          <a:xfrm>
            <a:off x="715085"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UK</a:t>
            </a:r>
          </a:p>
        </p:txBody>
      </p:sp>
      <p:sp>
        <p:nvSpPr>
          <p:cNvPr id="70" name="TextBox 69"/>
          <p:cNvSpPr txBox="1"/>
          <p:nvPr/>
        </p:nvSpPr>
        <p:spPr>
          <a:xfrm>
            <a:off x="1639010"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France</a:t>
            </a:r>
          </a:p>
        </p:txBody>
      </p:sp>
      <p:sp>
        <p:nvSpPr>
          <p:cNvPr id="71" name="TextBox 70"/>
          <p:cNvSpPr txBox="1"/>
          <p:nvPr/>
        </p:nvSpPr>
        <p:spPr>
          <a:xfrm>
            <a:off x="2562935" y="257466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Germany</a:t>
            </a:r>
          </a:p>
        </p:txBody>
      </p:sp>
      <p:graphicFrame>
        <p:nvGraphicFramePr>
          <p:cNvPr id="72" name="Chart 71"/>
          <p:cNvGraphicFramePr/>
          <p:nvPr>
            <p:extLst>
              <p:ext uri="{D42A27DB-BD31-4B8C-83A1-F6EECF244321}">
                <p14:modId xmlns:p14="http://schemas.microsoft.com/office/powerpoint/2010/main" val="112175778"/>
              </p:ext>
            </p:extLst>
          </p:nvPr>
        </p:nvGraphicFramePr>
        <p:xfrm>
          <a:off x="572890" y="2605077"/>
          <a:ext cx="1171575" cy="122237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3" name="Chart 72"/>
          <p:cNvGraphicFramePr/>
          <p:nvPr>
            <p:extLst>
              <p:ext uri="{D42A27DB-BD31-4B8C-83A1-F6EECF244321}">
                <p14:modId xmlns:p14="http://schemas.microsoft.com/office/powerpoint/2010/main" val="1882052905"/>
              </p:ext>
            </p:extLst>
          </p:nvPr>
        </p:nvGraphicFramePr>
        <p:xfrm>
          <a:off x="1496815" y="2605077"/>
          <a:ext cx="1171575" cy="122237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4" name="Chart 73"/>
          <p:cNvGraphicFramePr/>
          <p:nvPr>
            <p:extLst>
              <p:ext uri="{D42A27DB-BD31-4B8C-83A1-F6EECF244321}">
                <p14:modId xmlns:p14="http://schemas.microsoft.com/office/powerpoint/2010/main" val="3056952189"/>
              </p:ext>
            </p:extLst>
          </p:nvPr>
        </p:nvGraphicFramePr>
        <p:xfrm>
          <a:off x="2420740" y="2605077"/>
          <a:ext cx="1171575" cy="1222375"/>
        </p:xfrm>
        <a:graphic>
          <a:graphicData uri="http://schemas.openxmlformats.org/drawingml/2006/chart">
            <c:chart xmlns:c="http://schemas.openxmlformats.org/drawingml/2006/chart" xmlns:r="http://schemas.openxmlformats.org/officeDocument/2006/relationships" r:id="rId16"/>
          </a:graphicData>
        </a:graphic>
      </p:graphicFrame>
      <p:sp>
        <p:nvSpPr>
          <p:cNvPr id="75" name="TextBox 74"/>
          <p:cNvSpPr txBox="1"/>
          <p:nvPr/>
        </p:nvSpPr>
        <p:spPr>
          <a:xfrm>
            <a:off x="3486860"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South Africa</a:t>
            </a:r>
          </a:p>
        </p:txBody>
      </p:sp>
      <p:sp>
        <p:nvSpPr>
          <p:cNvPr id="76" name="TextBox 75"/>
          <p:cNvSpPr txBox="1"/>
          <p:nvPr/>
        </p:nvSpPr>
        <p:spPr>
          <a:xfrm>
            <a:off x="715085"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Austria</a:t>
            </a:r>
          </a:p>
        </p:txBody>
      </p:sp>
      <p:sp>
        <p:nvSpPr>
          <p:cNvPr id="77" name="TextBox 76"/>
          <p:cNvSpPr txBox="1"/>
          <p:nvPr/>
        </p:nvSpPr>
        <p:spPr>
          <a:xfrm>
            <a:off x="1639010"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Netherlands</a:t>
            </a:r>
          </a:p>
        </p:txBody>
      </p:sp>
      <p:sp>
        <p:nvSpPr>
          <p:cNvPr id="78" name="TextBox 77"/>
          <p:cNvSpPr txBox="1"/>
          <p:nvPr/>
        </p:nvSpPr>
        <p:spPr>
          <a:xfrm>
            <a:off x="2562935" y="3584313"/>
            <a:ext cx="887186" cy="216982"/>
          </a:xfrm>
          <a:prstGeom prst="rect">
            <a:avLst/>
          </a:prstGeom>
          <a:noFill/>
        </p:spPr>
        <p:txBody>
          <a:bodyPr wrap="square" rtlCol="0">
            <a:spAutoFit/>
          </a:bodyPr>
          <a:lstStyle/>
          <a:p>
            <a:pPr algn="ctr">
              <a:lnSpc>
                <a:spcPct val="120000"/>
              </a:lnSpc>
              <a:spcAft>
                <a:spcPts val="450"/>
              </a:spcAft>
            </a:pPr>
            <a:r>
              <a:rPr lang="en-GB" sz="675" dirty="0">
                <a:solidFill>
                  <a:srgbClr val="414141"/>
                </a:solidFill>
                <a:latin typeface="Helvetica"/>
                <a:cs typeface="Helvetica"/>
              </a:rPr>
              <a:t>Switzerland</a:t>
            </a:r>
          </a:p>
        </p:txBody>
      </p:sp>
      <p:sp>
        <p:nvSpPr>
          <p:cNvPr id="79" name="Rounded Rectangle 78"/>
          <p:cNvSpPr/>
          <p:nvPr/>
        </p:nvSpPr>
        <p:spPr>
          <a:xfrm>
            <a:off x="725290" y="3960802"/>
            <a:ext cx="3648075" cy="820568"/>
          </a:xfrm>
          <a:prstGeom prst="roundRect">
            <a:avLst>
              <a:gd name="adj" fmla="val 4932"/>
            </a:avLst>
          </a:prstGeom>
          <a:gradFill flip="none" rotWithShape="1">
            <a:gsLst>
              <a:gs pos="100000">
                <a:srgbClr val="757575"/>
              </a:gs>
              <a:gs pos="0">
                <a:srgbClr val="282828"/>
              </a:gs>
              <a:gs pos="50000">
                <a:srgbClr val="414141"/>
              </a:gs>
            </a:gsLst>
            <a:lin ang="540000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On average, most EMEA IT decision-makers believe that IT is a strategic asset to their </a:t>
            </a:r>
            <a:r>
              <a:rPr lang="en-GB" sz="900" dirty="0" smtClean="0">
                <a:solidFill>
                  <a:schemeClr val="bg1"/>
                </a:solidFill>
                <a:latin typeface="Helvetica"/>
                <a:cs typeface="Helvetica"/>
              </a:rPr>
              <a:t>organization</a:t>
            </a:r>
            <a:r>
              <a:rPr lang="en-GB" sz="900" dirty="0">
                <a:solidFill>
                  <a:schemeClr val="bg1"/>
                </a:solidFill>
                <a:latin typeface="Helvetica"/>
                <a:cs typeface="Helvetica"/>
              </a:rPr>
              <a:t>, particularly in South Africa, France, Germany and Switzerland. Austrian and Dutch respondents had a more modest view on how IT is </a:t>
            </a:r>
            <a:r>
              <a:rPr lang="en-GB" sz="900" dirty="0" smtClean="0">
                <a:solidFill>
                  <a:schemeClr val="bg1"/>
                </a:solidFill>
                <a:latin typeface="Helvetica"/>
                <a:cs typeface="Helvetica"/>
              </a:rPr>
              <a:t>regarded</a:t>
            </a:r>
            <a:endParaRPr lang="en-GB" sz="900" dirty="0">
              <a:solidFill>
                <a:schemeClr val="bg1"/>
              </a:solidFill>
              <a:latin typeface="Helvetica"/>
              <a:cs typeface="Helvetica"/>
            </a:endParaRPr>
          </a:p>
        </p:txBody>
      </p:sp>
      <p:sp>
        <p:nvSpPr>
          <p:cNvPr id="80" name="TextBox 79"/>
          <p:cNvSpPr txBox="1"/>
          <p:nvPr/>
        </p:nvSpPr>
        <p:spPr>
          <a:xfrm>
            <a:off x="685829" y="1041139"/>
            <a:ext cx="3687536" cy="601447"/>
          </a:xfrm>
          <a:prstGeom prst="rect">
            <a:avLst/>
          </a:prstGeom>
          <a:noFill/>
        </p:spPr>
        <p:txBody>
          <a:bodyPr wrap="square" rtlCol="0">
            <a:spAutoFit/>
          </a:bodyPr>
          <a:lstStyle/>
          <a:p>
            <a:pPr>
              <a:lnSpc>
                <a:spcPct val="110000"/>
              </a:lnSpc>
              <a:spcAft>
                <a:spcPts val="450"/>
              </a:spcAft>
            </a:pPr>
            <a:r>
              <a:rPr lang="en-GB" sz="900" b="1" dirty="0">
                <a:solidFill>
                  <a:srgbClr val="414141"/>
                </a:solidFill>
                <a:latin typeface="Helvetica"/>
                <a:cs typeface="Helvetica"/>
              </a:rPr>
              <a:t>Is IT perceived to be a strategic asset to your company?</a:t>
            </a:r>
          </a:p>
          <a:p>
            <a:pPr>
              <a:lnSpc>
                <a:spcPct val="110000"/>
              </a:lnSpc>
              <a:spcAft>
                <a:spcPts val="450"/>
              </a:spcAft>
            </a:pPr>
            <a:r>
              <a:rPr lang="en-GB" sz="675" b="1" dirty="0">
                <a:solidFill>
                  <a:srgbClr val="BEBEBE"/>
                </a:solidFill>
                <a:latin typeface="Helvetica"/>
                <a:cs typeface="Helvetica"/>
              </a:rPr>
              <a:t>(Q9) 900 respondents</a:t>
            </a:r>
          </a:p>
          <a:p>
            <a:pPr>
              <a:lnSpc>
                <a:spcPct val="110000"/>
              </a:lnSpc>
              <a:spcAft>
                <a:spcPts val="450"/>
              </a:spcAft>
            </a:pPr>
            <a:r>
              <a:rPr lang="en-GB" sz="675" b="1" dirty="0" smtClean="0">
                <a:solidFill>
                  <a:srgbClr val="414042"/>
                </a:solidFill>
                <a:latin typeface="Helvetica"/>
                <a:cs typeface="Helvetica"/>
              </a:rPr>
              <a:t>%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Yes </a:t>
            </a:r>
            <a:r>
              <a:rPr lang="en-GB" sz="675" b="1" dirty="0" smtClean="0">
                <a:solidFill>
                  <a:srgbClr val="414042"/>
                </a:solidFill>
                <a:latin typeface="Zapf Dingbats" charset="2"/>
                <a:cs typeface="Zapf Dingbats" charset="2"/>
              </a:rPr>
              <a:t>n </a:t>
            </a:r>
            <a:r>
              <a:rPr lang="en-GB" sz="675" b="1" dirty="0">
                <a:solidFill>
                  <a:srgbClr val="414042"/>
                </a:solidFill>
                <a:latin typeface="Helvetica"/>
                <a:cs typeface="Helvetica"/>
              </a:rPr>
              <a:t>No</a:t>
            </a:r>
          </a:p>
        </p:txBody>
      </p:sp>
      <p:graphicFrame>
        <p:nvGraphicFramePr>
          <p:cNvPr id="41" name="Chart 40"/>
          <p:cNvGraphicFramePr/>
          <p:nvPr>
            <p:extLst>
              <p:ext uri="{D42A27DB-BD31-4B8C-83A1-F6EECF244321}">
                <p14:modId xmlns:p14="http://schemas.microsoft.com/office/powerpoint/2010/main" val="311883927"/>
              </p:ext>
            </p:extLst>
          </p:nvPr>
        </p:nvGraphicFramePr>
        <p:xfrm>
          <a:off x="3344665" y="1595427"/>
          <a:ext cx="1171575" cy="122237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2" name="Chart 41"/>
          <p:cNvGraphicFramePr/>
          <p:nvPr>
            <p:extLst>
              <p:ext uri="{D42A27DB-BD31-4B8C-83A1-F6EECF244321}">
                <p14:modId xmlns:p14="http://schemas.microsoft.com/office/powerpoint/2010/main" val="348156770"/>
              </p:ext>
            </p:extLst>
          </p:nvPr>
        </p:nvGraphicFramePr>
        <p:xfrm>
          <a:off x="3344665" y="2605077"/>
          <a:ext cx="1171575" cy="1222375"/>
        </p:xfrm>
        <a:graphic>
          <a:graphicData uri="http://schemas.openxmlformats.org/drawingml/2006/chart">
            <c:chart xmlns:c="http://schemas.openxmlformats.org/drawingml/2006/chart" xmlns:r="http://schemas.openxmlformats.org/officeDocument/2006/relationships" r:id="rId18"/>
          </a:graphicData>
        </a:graphic>
      </p:graphicFrame>
      <p:sp>
        <p:nvSpPr>
          <p:cNvPr id="45" name="Title 7"/>
          <p:cNvSpPr txBox="1">
            <a:spLocks/>
          </p:cNvSpPr>
          <p:nvPr/>
        </p:nvSpPr>
        <p:spPr>
          <a:xfrm>
            <a:off x="264160" y="53113"/>
            <a:ext cx="7051040" cy="732441"/>
          </a:xfrm>
          <a:prstGeom prst="rect">
            <a:avLst/>
          </a:prstGeom>
        </p:spPr>
        <p:txBody>
          <a:bodyPr anchor="ct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r>
              <a:rPr lang="en-GB" dirty="0" smtClean="0"/>
              <a:t>Is IT Supporting the Drive For EMEA </a:t>
            </a:r>
            <a:br>
              <a:rPr lang="en-GB" dirty="0" smtClean="0"/>
            </a:br>
            <a:r>
              <a:rPr lang="en-GB" dirty="0" smtClean="0"/>
              <a:t>Business Growth?</a:t>
            </a:r>
            <a:endParaRPr lang="en-GB" dirty="0"/>
          </a:p>
        </p:txBody>
      </p:sp>
      <p:sp>
        <p:nvSpPr>
          <p:cNvPr id="2" name="Rectangle 1"/>
          <p:cNvSpPr/>
          <p:nvPr/>
        </p:nvSpPr>
        <p:spPr>
          <a:xfrm>
            <a:off x="182880" y="4687147"/>
            <a:ext cx="338667"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Tree>
    <p:extLst>
      <p:ext uri="{BB962C8B-B14F-4D97-AF65-F5344CB8AC3E}">
        <p14:creationId xmlns:p14="http://schemas.microsoft.com/office/powerpoint/2010/main" val="243585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909072795"/>
              </p:ext>
            </p:extLst>
          </p:nvPr>
        </p:nvGraphicFramePr>
        <p:xfrm>
          <a:off x="222810" y="3589152"/>
          <a:ext cx="5895975" cy="1069975"/>
        </p:xfrm>
        <a:graphic>
          <a:graphicData uri="http://schemas.openxmlformats.org/drawingml/2006/chart">
            <c:chart xmlns:c="http://schemas.openxmlformats.org/drawingml/2006/chart" xmlns:r="http://schemas.openxmlformats.org/officeDocument/2006/relationships" r:id="rId3"/>
          </a:graphicData>
        </a:graphic>
      </p:graphicFrame>
      <p:sp>
        <p:nvSpPr>
          <p:cNvPr id="22" name="Rounded Rectangle 21"/>
          <p:cNvSpPr/>
          <p:nvPr/>
        </p:nvSpPr>
        <p:spPr>
          <a:xfrm>
            <a:off x="6299760" y="1539690"/>
            <a:ext cx="2722732" cy="795336"/>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The majority (92%) of IT decision-makers agree to some extent their </a:t>
            </a:r>
            <a:r>
              <a:rPr lang="en-GB" sz="900" dirty="0" smtClean="0">
                <a:solidFill>
                  <a:schemeClr val="bg1"/>
                </a:solidFill>
                <a:latin typeface="Helvetica"/>
                <a:cs typeface="Helvetica"/>
              </a:rPr>
              <a:t>organization’s </a:t>
            </a:r>
            <a:r>
              <a:rPr lang="en-GB" sz="900" dirty="0">
                <a:solidFill>
                  <a:schemeClr val="bg1"/>
                </a:solidFill>
                <a:latin typeface="Helvetica"/>
                <a:cs typeface="Helvetica"/>
              </a:rPr>
              <a:t>ambition to accelerate business growth by leveraging data is being held back by the limitations of </a:t>
            </a:r>
            <a:r>
              <a:rPr lang="en-GB" sz="900" dirty="0" smtClean="0">
                <a:solidFill>
                  <a:schemeClr val="bg1"/>
                </a:solidFill>
                <a:latin typeface="Helvetica"/>
                <a:cs typeface="Helvetica"/>
              </a:rPr>
              <a:t>IT</a:t>
            </a:r>
            <a:endParaRPr lang="en-GB" sz="900" dirty="0">
              <a:solidFill>
                <a:schemeClr val="bg1"/>
              </a:solidFill>
              <a:latin typeface="Helvetica"/>
              <a:cs typeface="Helvetica"/>
            </a:endParaRPr>
          </a:p>
        </p:txBody>
      </p:sp>
      <p:sp>
        <p:nvSpPr>
          <p:cNvPr id="10" name="TextBox 9"/>
          <p:cNvSpPr txBox="1"/>
          <p:nvPr/>
        </p:nvSpPr>
        <p:spPr>
          <a:xfrm>
            <a:off x="250024" y="1253689"/>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think your </a:t>
            </a:r>
            <a:r>
              <a:rPr lang="en-GB" sz="900" b="1" dirty="0" smtClean="0">
                <a:solidFill>
                  <a:srgbClr val="414141"/>
                </a:solidFill>
                <a:latin typeface="Helvetica"/>
                <a:cs typeface="Helvetica"/>
              </a:rPr>
              <a:t>organization's </a:t>
            </a:r>
            <a:r>
              <a:rPr lang="en-GB" sz="900" b="1" dirty="0">
                <a:solidFill>
                  <a:srgbClr val="414141"/>
                </a:solidFill>
                <a:latin typeface="Helvetica"/>
                <a:cs typeface="Helvetica"/>
              </a:rPr>
              <a:t>ambition to accelerate growth by leveraging information is being held back by the limitations of IT? </a:t>
            </a:r>
            <a:r>
              <a:rPr lang="en-GB" sz="675" b="1" dirty="0">
                <a:solidFill>
                  <a:schemeClr val="bg1">
                    <a:lumMod val="50000"/>
                  </a:schemeClr>
                </a:solidFill>
                <a:latin typeface="Helvetica"/>
                <a:cs typeface="Helvetica"/>
              </a:rPr>
              <a:t>(Q4)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agree</a:t>
            </a:r>
          </a:p>
        </p:txBody>
      </p:sp>
      <p:graphicFrame>
        <p:nvGraphicFramePr>
          <p:cNvPr id="12" name="Chart 11"/>
          <p:cNvGraphicFramePr/>
          <p:nvPr>
            <p:extLst>
              <p:ext uri="{D42A27DB-BD31-4B8C-83A1-F6EECF244321}">
                <p14:modId xmlns:p14="http://schemas.microsoft.com/office/powerpoint/2010/main" val="1478408543"/>
              </p:ext>
            </p:extLst>
          </p:nvPr>
        </p:nvGraphicFramePr>
        <p:xfrm>
          <a:off x="222810" y="1779402"/>
          <a:ext cx="5895975" cy="106997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250024" y="3053913"/>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To what extent do you think that IT's approach to storing and managing information is stifling the </a:t>
            </a:r>
            <a:r>
              <a:rPr lang="en-GB" sz="900" b="1" dirty="0" smtClean="0">
                <a:solidFill>
                  <a:srgbClr val="414141"/>
                </a:solidFill>
                <a:latin typeface="Helvetica"/>
                <a:cs typeface="Helvetica"/>
              </a:rPr>
              <a:t>organization's </a:t>
            </a:r>
            <a:r>
              <a:rPr lang="en-GB" sz="900" b="1" dirty="0">
                <a:solidFill>
                  <a:srgbClr val="414141"/>
                </a:solidFill>
                <a:latin typeface="Helvetica"/>
                <a:cs typeface="Helvetica"/>
              </a:rPr>
              <a:t>ability to leverage data to drive business growth? </a:t>
            </a:r>
            <a:r>
              <a:rPr lang="en-GB" sz="675" b="1" dirty="0">
                <a:solidFill>
                  <a:schemeClr val="bg1">
                    <a:lumMod val="50000"/>
                  </a:schemeClr>
                </a:solidFill>
                <a:latin typeface="Helvetica"/>
                <a:cs typeface="Helvetica"/>
              </a:rPr>
              <a:t>(Q5)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agree</a:t>
            </a:r>
          </a:p>
        </p:txBody>
      </p:sp>
      <p:sp>
        <p:nvSpPr>
          <p:cNvPr id="24" name="Rounded Rectangle 23"/>
          <p:cNvSpPr/>
          <p:nvPr/>
        </p:nvSpPr>
        <p:spPr>
          <a:xfrm>
            <a:off x="6299760" y="3339916"/>
            <a:ext cx="2722732" cy="950370"/>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Similarly, all markets show a clear </a:t>
            </a:r>
            <a:br>
              <a:rPr lang="en-GB" sz="900" dirty="0">
                <a:solidFill>
                  <a:schemeClr val="bg1"/>
                </a:solidFill>
                <a:latin typeface="Helvetica"/>
                <a:cs typeface="Helvetica"/>
              </a:rPr>
            </a:br>
            <a:r>
              <a:rPr lang="en-GB" sz="900" dirty="0">
                <a:solidFill>
                  <a:schemeClr val="bg1"/>
                </a:solidFill>
                <a:latin typeface="Helvetica"/>
                <a:cs typeface="Helvetica"/>
              </a:rPr>
              <a:t>majority </a:t>
            </a:r>
            <a:r>
              <a:rPr lang="en-GB" sz="900" dirty="0" smtClean="0">
                <a:solidFill>
                  <a:schemeClr val="bg1"/>
                </a:solidFill>
                <a:latin typeface="Helvetica"/>
                <a:cs typeface="Helvetica"/>
              </a:rPr>
              <a:t>of respondents who</a:t>
            </a:r>
            <a:r>
              <a:rPr lang="en-GB" sz="900" dirty="0">
                <a:solidFill>
                  <a:schemeClr val="bg1"/>
                </a:solidFill>
                <a:latin typeface="Helvetica"/>
                <a:cs typeface="Helvetica"/>
              </a:rPr>
              <a:t>, to some extent, agree that </a:t>
            </a:r>
            <a:r>
              <a:rPr lang="en-GB" sz="900" dirty="0" smtClean="0">
                <a:solidFill>
                  <a:schemeClr val="bg1"/>
                </a:solidFill>
                <a:latin typeface="Helvetica"/>
                <a:cs typeface="Helvetica"/>
              </a:rPr>
              <a:t>IT’s </a:t>
            </a:r>
            <a:r>
              <a:rPr lang="en-GB" sz="900" dirty="0">
                <a:solidFill>
                  <a:schemeClr val="bg1"/>
                </a:solidFill>
                <a:latin typeface="Helvetica"/>
                <a:cs typeface="Helvetica"/>
              </a:rPr>
              <a:t>approach to storing and managing </a:t>
            </a:r>
            <a:r>
              <a:rPr lang="en-GB" sz="900" dirty="0" smtClean="0">
                <a:solidFill>
                  <a:schemeClr val="bg1"/>
                </a:solidFill>
                <a:latin typeface="Helvetica"/>
                <a:cs typeface="Helvetica"/>
              </a:rPr>
              <a:t>information </a:t>
            </a:r>
            <a:r>
              <a:rPr lang="en-GB" sz="900" dirty="0">
                <a:solidFill>
                  <a:schemeClr val="bg1"/>
                </a:solidFill>
                <a:latin typeface="Helvetica"/>
                <a:cs typeface="Helvetica"/>
              </a:rPr>
              <a:t>is stifling their </a:t>
            </a:r>
            <a:r>
              <a:rPr lang="en-GB" sz="900" dirty="0" smtClean="0">
                <a:solidFill>
                  <a:schemeClr val="bg1"/>
                </a:solidFill>
                <a:latin typeface="Helvetica"/>
                <a:cs typeface="Helvetica"/>
              </a:rPr>
              <a:t>organization’s ability </a:t>
            </a:r>
            <a:r>
              <a:rPr lang="en-GB" sz="900" dirty="0">
                <a:solidFill>
                  <a:schemeClr val="bg1"/>
                </a:solidFill>
                <a:latin typeface="Helvetica"/>
                <a:cs typeface="Helvetica"/>
              </a:rPr>
              <a:t>to </a:t>
            </a:r>
            <a:r>
              <a:rPr lang="en-GB" sz="900" dirty="0" smtClean="0">
                <a:solidFill>
                  <a:schemeClr val="bg1"/>
                </a:solidFill>
                <a:latin typeface="Helvetica"/>
                <a:cs typeface="Helvetica"/>
              </a:rPr>
              <a:t>grow </a:t>
            </a:r>
            <a:endParaRPr lang="en-GB" sz="900" dirty="0">
              <a:solidFill>
                <a:schemeClr val="bg1"/>
              </a:solidFill>
              <a:latin typeface="Helvetica"/>
              <a:cs typeface="Helvetica"/>
            </a:endParaRPr>
          </a:p>
        </p:txBody>
      </p:sp>
      <p:sp>
        <p:nvSpPr>
          <p:cNvPr id="13" name="Title 7"/>
          <p:cNvSpPr txBox="1">
            <a:spLocks/>
          </p:cNvSpPr>
          <p:nvPr/>
        </p:nvSpPr>
        <p:spPr>
          <a:xfrm>
            <a:off x="264160" y="53113"/>
            <a:ext cx="7051040" cy="732441"/>
          </a:xfrm>
          <a:prstGeom prst="rect">
            <a:avLst/>
          </a:prstGeom>
        </p:spPr>
        <p:txBody>
          <a:bodyPr anchor="ct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GB" dirty="0" smtClean="0"/>
              <a:t>Are IT Limitations Holding organizations Back?</a:t>
            </a:r>
            <a:endParaRPr lang="en-GB" dirty="0"/>
          </a:p>
        </p:txBody>
      </p:sp>
      <p:sp>
        <p:nvSpPr>
          <p:cNvPr id="9" name="Rectangle 8"/>
          <p:cNvSpPr/>
          <p:nvPr/>
        </p:nvSpPr>
        <p:spPr>
          <a:xfrm>
            <a:off x="182880" y="4687147"/>
            <a:ext cx="338667"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Tree>
    <p:extLst>
      <p:ext uri="{BB962C8B-B14F-4D97-AF65-F5344CB8AC3E}">
        <p14:creationId xmlns:p14="http://schemas.microsoft.com/office/powerpoint/2010/main" val="18533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548458" y="1224868"/>
            <a:ext cx="6131767" cy="1495432"/>
          </a:xfrm>
          <a:prstGeom prst="rect">
            <a:avLst/>
          </a:prstGeom>
        </p:spPr>
        <p:txBody>
          <a:bodyPr vert="horz" lIns="91440" tIns="0" rIns="91440" bIns="0" rtlCol="0" anchor="b" anchorCtr="0">
            <a:normAutofit fontScale="77500" lnSpcReduction="20000"/>
          </a:bodyP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US" sz="4800" dirty="0" smtClean="0"/>
              <a:t>How Well Do Business and IT Leaders Collaborate in EMEA?</a:t>
            </a:r>
            <a:endParaRPr lang="en-US" sz="4800" dirty="0"/>
          </a:p>
        </p:txBody>
      </p:sp>
    </p:spTree>
    <p:extLst>
      <p:ext uri="{BB962C8B-B14F-4D97-AF65-F5344CB8AC3E}">
        <p14:creationId xmlns:p14="http://schemas.microsoft.com/office/powerpoint/2010/main" val="80090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353175" y="1550196"/>
            <a:ext cx="2730027" cy="1163821"/>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On average, only 24% strongly agree that IT is working closely enough </a:t>
            </a:r>
            <a:r>
              <a:rPr lang="en-GB" sz="900" dirty="0" smtClean="0">
                <a:solidFill>
                  <a:schemeClr val="bg1"/>
                </a:solidFill>
                <a:latin typeface="Helvetica"/>
                <a:cs typeface="Helvetica"/>
              </a:rPr>
              <a:t>with business </a:t>
            </a:r>
            <a:r>
              <a:rPr lang="en-GB" sz="900" dirty="0">
                <a:solidFill>
                  <a:schemeClr val="bg1"/>
                </a:solidFill>
                <a:latin typeface="Helvetica"/>
                <a:cs typeface="Helvetica"/>
              </a:rPr>
              <a:t>leaders to define IT strategy. Russia is the most confident market, with nearly half (43%) </a:t>
            </a:r>
            <a:br>
              <a:rPr lang="en-GB" sz="900" dirty="0">
                <a:solidFill>
                  <a:schemeClr val="bg1"/>
                </a:solidFill>
                <a:latin typeface="Helvetica"/>
                <a:cs typeface="Helvetica"/>
              </a:rPr>
            </a:br>
            <a:r>
              <a:rPr lang="en-GB" sz="900" dirty="0">
                <a:solidFill>
                  <a:schemeClr val="bg1"/>
                </a:solidFill>
                <a:latin typeface="Helvetica"/>
                <a:cs typeface="Helvetica"/>
              </a:rPr>
              <a:t>agreeing this is the case. Austria and the Netherlands are the least </a:t>
            </a:r>
            <a:r>
              <a:rPr lang="en-GB" sz="900" dirty="0" smtClean="0">
                <a:solidFill>
                  <a:schemeClr val="bg1"/>
                </a:solidFill>
                <a:latin typeface="Helvetica"/>
                <a:cs typeface="Helvetica"/>
              </a:rPr>
              <a:t>confident</a:t>
            </a:r>
            <a:endParaRPr lang="en-GB" sz="900" dirty="0">
              <a:solidFill>
                <a:schemeClr val="bg1"/>
              </a:solidFill>
              <a:latin typeface="Helvetica"/>
              <a:cs typeface="Helvetica"/>
            </a:endParaRPr>
          </a:p>
        </p:txBody>
      </p:sp>
      <p:sp>
        <p:nvSpPr>
          <p:cNvPr id="21" name="TextBox 20"/>
          <p:cNvSpPr txBox="1"/>
          <p:nvPr/>
        </p:nvSpPr>
        <p:spPr>
          <a:xfrm>
            <a:off x="303439" y="1318962"/>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Does your IT function work with line of business leaders to define IT strategy by aligning business objectives with today's technology capabilities? </a:t>
            </a:r>
            <a:r>
              <a:rPr lang="en-GB" sz="675" b="1" dirty="0">
                <a:solidFill>
                  <a:schemeClr val="bg1">
                    <a:lumMod val="50000"/>
                  </a:schemeClr>
                </a:solidFill>
                <a:latin typeface="Helvetica"/>
                <a:cs typeface="Helvetica"/>
              </a:rPr>
              <a:t>(Q7)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agree</a:t>
            </a:r>
          </a:p>
        </p:txBody>
      </p:sp>
      <p:graphicFrame>
        <p:nvGraphicFramePr>
          <p:cNvPr id="22" name="Chart 21"/>
          <p:cNvGraphicFramePr/>
          <p:nvPr>
            <p:extLst/>
          </p:nvPr>
        </p:nvGraphicFramePr>
        <p:xfrm>
          <a:off x="276225" y="1844676"/>
          <a:ext cx="5895975" cy="1069975"/>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p:cNvSpPr txBox="1"/>
          <p:nvPr/>
        </p:nvSpPr>
        <p:spPr>
          <a:xfrm>
            <a:off x="303439" y="3119187"/>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feel that you have adequate access to line of business leaders to develop and execute an effective IT strategy that drives business growth? </a:t>
            </a:r>
            <a:r>
              <a:rPr lang="en-GB" sz="675" b="1" dirty="0">
                <a:solidFill>
                  <a:schemeClr val="bg1">
                    <a:lumMod val="50000"/>
                  </a:schemeClr>
                </a:solidFill>
                <a:latin typeface="Helvetica"/>
                <a:cs typeface="Helvetica"/>
              </a:rPr>
              <a:t>(Q8)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solidFill>
                  <a:srgbClr val="414141"/>
                </a:solidFill>
                <a:latin typeface="Helvetica"/>
                <a:cs typeface="Helvetica"/>
              </a:rPr>
              <a:t>n </a:t>
            </a:r>
            <a:r>
              <a:rPr lang="en-GB" sz="675" b="1" dirty="0">
                <a:solidFill>
                  <a:srgbClr val="414141"/>
                </a:solidFill>
                <a:latin typeface="Helvetica"/>
                <a:cs typeface="Helvetica"/>
              </a:rPr>
              <a:t>Do not agree to some </a:t>
            </a:r>
            <a:r>
              <a:rPr lang="en-GB" sz="675" b="1" dirty="0" smtClean="0">
                <a:solidFill>
                  <a:srgbClr val="414141"/>
                </a:solidFill>
                <a:latin typeface="Helvetica"/>
                <a:cs typeface="Helvetica"/>
              </a:rPr>
              <a:t>extent </a:t>
            </a:r>
            <a:r>
              <a:rPr lang="en-GB" sz="675" b="1" dirty="0" smtClean="0">
                <a:solidFill>
                  <a:srgbClr val="8B1725"/>
                </a:solidFill>
                <a:latin typeface="Helvetica"/>
                <a:cs typeface="Helvetica"/>
              </a:rPr>
              <a:t>n </a:t>
            </a:r>
            <a:r>
              <a:rPr lang="en-GB" sz="675" b="1" dirty="0">
                <a:solidFill>
                  <a:srgbClr val="8B1725"/>
                </a:solidFill>
                <a:latin typeface="Helvetica"/>
                <a:cs typeface="Helvetica"/>
              </a:rPr>
              <a:t>Strongly agree</a:t>
            </a:r>
          </a:p>
        </p:txBody>
      </p:sp>
      <p:sp>
        <p:nvSpPr>
          <p:cNvPr id="60" name="Rounded Rectangle 59"/>
          <p:cNvSpPr/>
          <p:nvPr/>
        </p:nvSpPr>
        <p:spPr>
          <a:xfrm>
            <a:off x="6353175" y="3350422"/>
            <a:ext cx="2730027" cy="1289672"/>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On average, only </a:t>
            </a:r>
            <a:r>
              <a:rPr lang="en-GB" sz="900" dirty="0" smtClean="0">
                <a:solidFill>
                  <a:schemeClr val="bg1"/>
                </a:solidFill>
                <a:latin typeface="Helvetica"/>
                <a:cs typeface="Helvetica"/>
              </a:rPr>
              <a:t>2 in 10 (</a:t>
            </a:r>
            <a:r>
              <a:rPr lang="en-GB" sz="900" dirty="0">
                <a:solidFill>
                  <a:schemeClr val="bg1"/>
                </a:solidFill>
                <a:latin typeface="Helvetica"/>
                <a:cs typeface="Helvetica"/>
              </a:rPr>
              <a:t>20%) strongly feel they have enough access to business leaders to develop an effective IT strategy. France, Germany, </a:t>
            </a:r>
            <a:r>
              <a:rPr lang="en-GB" sz="900" dirty="0" smtClean="0">
                <a:solidFill>
                  <a:schemeClr val="bg1"/>
                </a:solidFill>
                <a:latin typeface="Helvetica"/>
                <a:cs typeface="Helvetica"/>
              </a:rPr>
              <a:t>Switzerland, </a:t>
            </a:r>
            <a:r>
              <a:rPr lang="en-GB" sz="900" dirty="0">
                <a:solidFill>
                  <a:schemeClr val="bg1"/>
                </a:solidFill>
                <a:latin typeface="Helvetica"/>
                <a:cs typeface="Helvetica"/>
              </a:rPr>
              <a:t>and South </a:t>
            </a:r>
            <a:r>
              <a:rPr lang="en-GB" sz="900" dirty="0" smtClean="0">
                <a:solidFill>
                  <a:schemeClr val="bg1"/>
                </a:solidFill>
                <a:latin typeface="Helvetica"/>
                <a:cs typeface="Helvetica"/>
              </a:rPr>
              <a:t>Africa have </a:t>
            </a:r>
            <a:r>
              <a:rPr lang="en-GB" sz="900" dirty="0">
                <a:solidFill>
                  <a:schemeClr val="bg1"/>
                </a:solidFill>
                <a:latin typeface="Helvetica"/>
                <a:cs typeface="Helvetica"/>
              </a:rPr>
              <a:t>the most access to business leaders, whereas the Netherlands, </a:t>
            </a:r>
            <a:r>
              <a:rPr lang="en-GB" sz="900" dirty="0" smtClean="0">
                <a:solidFill>
                  <a:schemeClr val="bg1"/>
                </a:solidFill>
                <a:latin typeface="Helvetica"/>
                <a:cs typeface="Helvetica"/>
              </a:rPr>
              <a:t>Austria, </a:t>
            </a:r>
            <a:r>
              <a:rPr lang="en-GB" sz="900" dirty="0">
                <a:solidFill>
                  <a:schemeClr val="bg1"/>
                </a:solidFill>
                <a:latin typeface="Helvetica"/>
                <a:cs typeface="Helvetica"/>
              </a:rPr>
              <a:t>and the UK have the </a:t>
            </a:r>
            <a:r>
              <a:rPr lang="en-GB" sz="900" dirty="0" smtClean="0">
                <a:solidFill>
                  <a:schemeClr val="bg1"/>
                </a:solidFill>
                <a:latin typeface="Helvetica"/>
                <a:cs typeface="Helvetica"/>
              </a:rPr>
              <a:t>least</a:t>
            </a:r>
            <a:endParaRPr lang="en-GB" sz="900" dirty="0">
              <a:solidFill>
                <a:schemeClr val="bg1"/>
              </a:solidFill>
              <a:latin typeface="Helvetica"/>
              <a:cs typeface="Helvetica"/>
            </a:endParaRPr>
          </a:p>
        </p:txBody>
      </p:sp>
      <p:graphicFrame>
        <p:nvGraphicFramePr>
          <p:cNvPr id="14" name="Chart 13"/>
          <p:cNvGraphicFramePr/>
          <p:nvPr>
            <p:extLst/>
          </p:nvPr>
        </p:nvGraphicFramePr>
        <p:xfrm>
          <a:off x="276225" y="3654426"/>
          <a:ext cx="5895975" cy="10699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7"/>
          <p:cNvSpPr txBox="1">
            <a:spLocks/>
          </p:cNvSpPr>
          <p:nvPr/>
        </p:nvSpPr>
        <p:spPr>
          <a:xfrm>
            <a:off x="264160" y="53113"/>
            <a:ext cx="7051040" cy="732441"/>
          </a:xfrm>
          <a:prstGeom prst="rect">
            <a:avLst/>
          </a:prstGeom>
        </p:spPr>
        <p:txBody>
          <a:bodyPr anchor="ct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GB" dirty="0" smtClean="0"/>
              <a:t>Does IT Work With Line of Business Leaders?</a:t>
            </a:r>
            <a:endParaRPr lang="en-GB" dirty="0"/>
          </a:p>
        </p:txBody>
      </p:sp>
      <p:sp>
        <p:nvSpPr>
          <p:cNvPr id="9" name="Rectangle 8"/>
          <p:cNvSpPr/>
          <p:nvPr/>
        </p:nvSpPr>
        <p:spPr>
          <a:xfrm>
            <a:off x="182880" y="4687147"/>
            <a:ext cx="338667"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Tree>
    <p:extLst>
      <p:ext uri="{BB962C8B-B14F-4D97-AF65-F5344CB8AC3E}">
        <p14:creationId xmlns:p14="http://schemas.microsoft.com/office/powerpoint/2010/main" val="1029452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353174" y="2012650"/>
            <a:ext cx="2686917" cy="525062"/>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A strong majority </a:t>
            </a:r>
            <a:r>
              <a:rPr lang="en-GB" sz="900" dirty="0" smtClean="0">
                <a:solidFill>
                  <a:schemeClr val="bg1"/>
                </a:solidFill>
                <a:latin typeface="Helvetica"/>
                <a:cs typeface="Helvetica"/>
              </a:rPr>
              <a:t>does </a:t>
            </a:r>
            <a:r>
              <a:rPr lang="en-GB" sz="900" dirty="0">
                <a:solidFill>
                  <a:schemeClr val="bg1"/>
                </a:solidFill>
                <a:latin typeface="Helvetica"/>
                <a:cs typeface="Helvetica"/>
              </a:rPr>
              <a:t>believe that IT could </a:t>
            </a:r>
            <a:br>
              <a:rPr lang="en-GB" sz="900" dirty="0">
                <a:solidFill>
                  <a:schemeClr val="bg1"/>
                </a:solidFill>
                <a:latin typeface="Helvetica"/>
                <a:cs typeface="Helvetica"/>
              </a:rPr>
            </a:br>
            <a:r>
              <a:rPr lang="en-GB" sz="900" dirty="0">
                <a:solidFill>
                  <a:schemeClr val="bg1"/>
                </a:solidFill>
                <a:latin typeface="Helvetica"/>
                <a:cs typeface="Helvetica"/>
              </a:rPr>
              <a:t>be doing more to support business </a:t>
            </a:r>
            <a:r>
              <a:rPr lang="en-GB" sz="900" dirty="0" smtClean="0">
                <a:solidFill>
                  <a:schemeClr val="bg1"/>
                </a:solidFill>
                <a:latin typeface="Helvetica"/>
                <a:cs typeface="Helvetica"/>
              </a:rPr>
              <a:t>leaders </a:t>
            </a:r>
            <a:endParaRPr lang="en-GB" sz="900" dirty="0">
              <a:solidFill>
                <a:schemeClr val="bg1"/>
              </a:solidFill>
              <a:latin typeface="Helvetica"/>
              <a:cs typeface="Helvetica"/>
            </a:endParaRPr>
          </a:p>
        </p:txBody>
      </p:sp>
      <p:sp>
        <p:nvSpPr>
          <p:cNvPr id="12" name="TextBox 11"/>
          <p:cNvSpPr txBox="1"/>
          <p:nvPr/>
        </p:nvSpPr>
        <p:spPr>
          <a:xfrm>
            <a:off x="303438" y="1280091"/>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agree that IT could be doing more to support business leaders in their goal of leveraging </a:t>
            </a:r>
            <a:br>
              <a:rPr lang="en-GB" sz="900" b="1" dirty="0">
                <a:solidFill>
                  <a:srgbClr val="414141"/>
                </a:solidFill>
                <a:latin typeface="Helvetica"/>
                <a:cs typeface="Helvetica"/>
              </a:rPr>
            </a:br>
            <a:r>
              <a:rPr lang="en-GB" sz="900" b="1" dirty="0">
                <a:solidFill>
                  <a:srgbClr val="414141"/>
                </a:solidFill>
                <a:latin typeface="Helvetica"/>
                <a:cs typeface="Helvetica"/>
              </a:rPr>
              <a:t>data to drive business growth? </a:t>
            </a:r>
            <a:r>
              <a:rPr lang="en-GB" sz="675" b="1" dirty="0">
                <a:solidFill>
                  <a:schemeClr val="bg1">
                    <a:lumMod val="50000"/>
                  </a:schemeClr>
                </a:solidFill>
                <a:latin typeface="Helvetica"/>
                <a:cs typeface="Helvetica"/>
              </a:rPr>
              <a:t>(Q10)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t>
            </a:r>
            <a:r>
              <a:rPr lang="en-GB" sz="675" b="1" dirty="0" smtClean="0">
                <a:solidFill>
                  <a:srgbClr val="8B1725"/>
                </a:solidFill>
                <a:latin typeface="Helvetica"/>
                <a:cs typeface="Helvetica"/>
              </a:rPr>
              <a:t>agree </a:t>
            </a:r>
            <a:r>
              <a:rPr lang="en-GB" sz="675" b="1" dirty="0" smtClean="0">
                <a:solidFill>
                  <a:srgbClr val="FF3E47"/>
                </a:solidFill>
                <a:latin typeface="Zapf Dingbats" charset="2"/>
                <a:cs typeface="Zapf Dingbats" charset="2"/>
              </a:rPr>
              <a:t>n </a:t>
            </a:r>
            <a:r>
              <a:rPr lang="en-GB" sz="675" b="1" dirty="0">
                <a:solidFill>
                  <a:srgbClr val="FF3E47"/>
                </a:solidFill>
                <a:latin typeface="Helvetica"/>
                <a:cs typeface="Helvetica"/>
              </a:rPr>
              <a:t>This is not a goal of our business</a:t>
            </a:r>
          </a:p>
        </p:txBody>
      </p:sp>
      <p:graphicFrame>
        <p:nvGraphicFramePr>
          <p:cNvPr id="13" name="Chart 12"/>
          <p:cNvGraphicFramePr/>
          <p:nvPr>
            <p:extLst/>
          </p:nvPr>
        </p:nvGraphicFramePr>
        <p:xfrm>
          <a:off x="276223" y="1826010"/>
          <a:ext cx="5895975" cy="10699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6353174" y="3943115"/>
            <a:ext cx="2686917" cy="672103"/>
          </a:xfrm>
          <a:prstGeom prst="roundRect">
            <a:avLst>
              <a:gd name="adj" fmla="val 4932"/>
            </a:avLst>
          </a:prstGeom>
          <a:gradFill flip="none" rotWithShape="1">
            <a:gsLst>
              <a:gs pos="100000">
                <a:srgbClr val="757575"/>
              </a:gs>
              <a:gs pos="0">
                <a:srgbClr val="282828"/>
              </a:gs>
              <a:gs pos="50000">
                <a:srgbClr val="414141"/>
              </a:gs>
            </a:gsLst>
            <a:lin ang="0" scaled="0"/>
            <a:tileRect/>
          </a:gradFill>
          <a:ln w="28575" cmpd="sng">
            <a:noFill/>
          </a:ln>
        </p:spPr>
        <p:style>
          <a:lnRef idx="1">
            <a:schemeClr val="accent1"/>
          </a:lnRef>
          <a:fillRef idx="3">
            <a:schemeClr val="accent1"/>
          </a:fillRef>
          <a:effectRef idx="2">
            <a:schemeClr val="accent1"/>
          </a:effectRef>
          <a:fontRef idx="minor">
            <a:schemeClr val="lt1"/>
          </a:fontRef>
        </p:style>
        <p:txBody>
          <a:bodyPr lIns="108000" tIns="81000" rIns="108000" bIns="81000" rtlCol="0" anchor="t" anchorCtr="0"/>
          <a:lstStyle/>
          <a:p>
            <a:pPr lvl="0">
              <a:lnSpc>
                <a:spcPct val="110000"/>
              </a:lnSpc>
            </a:pPr>
            <a:r>
              <a:rPr lang="en-GB" sz="900" dirty="0">
                <a:solidFill>
                  <a:schemeClr val="bg1"/>
                </a:solidFill>
                <a:latin typeface="Helvetica"/>
                <a:cs typeface="Helvetica"/>
              </a:rPr>
              <a:t>The majority </a:t>
            </a:r>
            <a:r>
              <a:rPr lang="en-GB" sz="900" dirty="0" smtClean="0">
                <a:solidFill>
                  <a:schemeClr val="bg1"/>
                </a:solidFill>
                <a:latin typeface="Helvetica"/>
                <a:cs typeface="Helvetica"/>
              </a:rPr>
              <a:t>does </a:t>
            </a:r>
            <a:r>
              <a:rPr lang="en-GB" sz="900" dirty="0">
                <a:solidFill>
                  <a:schemeClr val="bg1"/>
                </a:solidFill>
                <a:latin typeface="Helvetica"/>
                <a:cs typeface="Helvetica"/>
              </a:rPr>
              <a:t>not agree their </a:t>
            </a:r>
            <a:r>
              <a:rPr lang="en-GB" sz="900" dirty="0" smtClean="0">
                <a:solidFill>
                  <a:schemeClr val="bg1"/>
                </a:solidFill>
                <a:latin typeface="Helvetica"/>
                <a:cs typeface="Helvetica"/>
              </a:rPr>
              <a:t>organization </a:t>
            </a:r>
            <a:r>
              <a:rPr lang="en-GB" sz="900" dirty="0">
                <a:solidFill>
                  <a:schemeClr val="bg1"/>
                </a:solidFill>
                <a:latin typeface="Helvetica"/>
                <a:cs typeface="Helvetica"/>
              </a:rPr>
              <a:t/>
            </a:r>
            <a:br>
              <a:rPr lang="en-GB" sz="900" dirty="0">
                <a:solidFill>
                  <a:schemeClr val="bg1"/>
                </a:solidFill>
                <a:latin typeface="Helvetica"/>
                <a:cs typeface="Helvetica"/>
              </a:rPr>
            </a:br>
            <a:r>
              <a:rPr lang="en-GB" sz="900" dirty="0">
                <a:solidFill>
                  <a:schemeClr val="bg1"/>
                </a:solidFill>
                <a:latin typeface="Helvetica"/>
                <a:cs typeface="Helvetica"/>
              </a:rPr>
              <a:t>is doing enough to leverage data insights to </a:t>
            </a:r>
            <a:br>
              <a:rPr lang="en-GB" sz="900" dirty="0">
                <a:solidFill>
                  <a:schemeClr val="bg1"/>
                </a:solidFill>
                <a:latin typeface="Helvetica"/>
                <a:cs typeface="Helvetica"/>
              </a:rPr>
            </a:br>
            <a:r>
              <a:rPr lang="en-GB" sz="900" dirty="0">
                <a:solidFill>
                  <a:schemeClr val="bg1"/>
                </a:solidFill>
                <a:latin typeface="Helvetica"/>
                <a:cs typeface="Helvetica"/>
              </a:rPr>
              <a:t>drive business </a:t>
            </a:r>
            <a:r>
              <a:rPr lang="en-GB" sz="900" dirty="0" smtClean="0">
                <a:solidFill>
                  <a:schemeClr val="bg1"/>
                </a:solidFill>
                <a:latin typeface="Helvetica"/>
                <a:cs typeface="Helvetica"/>
              </a:rPr>
              <a:t>growth </a:t>
            </a:r>
            <a:endParaRPr lang="en-GB" sz="900" dirty="0">
              <a:solidFill>
                <a:schemeClr val="bg1"/>
              </a:solidFill>
              <a:latin typeface="Helvetica"/>
              <a:cs typeface="Helvetica"/>
            </a:endParaRPr>
          </a:p>
        </p:txBody>
      </p:sp>
      <p:sp>
        <p:nvSpPr>
          <p:cNvPr id="14" name="TextBox 13"/>
          <p:cNvSpPr txBox="1"/>
          <p:nvPr/>
        </p:nvSpPr>
        <p:spPr>
          <a:xfrm>
            <a:off x="303437" y="3172030"/>
            <a:ext cx="5868761" cy="575414"/>
          </a:xfrm>
          <a:prstGeom prst="rect">
            <a:avLst/>
          </a:prstGeom>
          <a:noFill/>
        </p:spPr>
        <p:txBody>
          <a:bodyPr wrap="square" rtlCol="0">
            <a:spAutoFit/>
          </a:bodyPr>
          <a:lstStyle/>
          <a:p>
            <a:pPr>
              <a:lnSpc>
                <a:spcPct val="110000"/>
              </a:lnSpc>
              <a:spcAft>
                <a:spcPts val="450"/>
              </a:spcAft>
              <a:tabLst>
                <a:tab pos="2219325" algn="l"/>
              </a:tabLst>
            </a:pPr>
            <a:r>
              <a:rPr lang="en-GB" sz="900" b="1" dirty="0">
                <a:solidFill>
                  <a:srgbClr val="414141"/>
                </a:solidFill>
                <a:latin typeface="Helvetica"/>
                <a:cs typeface="Helvetica"/>
              </a:rPr>
              <a:t>Do you think your </a:t>
            </a:r>
            <a:r>
              <a:rPr lang="en-GB" sz="900" b="1" dirty="0" smtClean="0">
                <a:solidFill>
                  <a:srgbClr val="414141"/>
                </a:solidFill>
                <a:latin typeface="Helvetica"/>
                <a:cs typeface="Helvetica"/>
              </a:rPr>
              <a:t>organization </a:t>
            </a:r>
            <a:r>
              <a:rPr lang="en-GB" sz="900" b="1" dirty="0">
                <a:solidFill>
                  <a:srgbClr val="414141"/>
                </a:solidFill>
                <a:latin typeface="Helvetica"/>
                <a:cs typeface="Helvetica"/>
              </a:rPr>
              <a:t>is doing enough to drive business growth through innovation thanks </a:t>
            </a:r>
            <a:br>
              <a:rPr lang="en-GB" sz="900" b="1" dirty="0">
                <a:solidFill>
                  <a:srgbClr val="414141"/>
                </a:solidFill>
                <a:latin typeface="Helvetica"/>
                <a:cs typeface="Helvetica"/>
              </a:rPr>
            </a:br>
            <a:r>
              <a:rPr lang="en-GB" sz="900" b="1" dirty="0">
                <a:solidFill>
                  <a:srgbClr val="414141"/>
                </a:solidFill>
                <a:latin typeface="Helvetica"/>
                <a:cs typeface="Helvetica"/>
              </a:rPr>
              <a:t>to insights gained from information? </a:t>
            </a:r>
            <a:r>
              <a:rPr lang="en-GB" sz="675" b="1" dirty="0">
                <a:solidFill>
                  <a:schemeClr val="bg1">
                    <a:lumMod val="50000"/>
                  </a:schemeClr>
                </a:solidFill>
                <a:latin typeface="Helvetica"/>
                <a:cs typeface="Helvetica"/>
              </a:rPr>
              <a:t>(Q19) 900 respondents</a:t>
            </a:r>
          </a:p>
          <a:p>
            <a:pPr marL="200025" indent="-200025">
              <a:lnSpc>
                <a:spcPct val="110000"/>
              </a:lnSpc>
              <a:spcAft>
                <a:spcPts val="450"/>
              </a:spcAft>
            </a:pPr>
            <a:r>
              <a:rPr lang="en-GB" sz="675" b="1" dirty="0" smtClean="0">
                <a:solidFill>
                  <a:srgbClr val="414042"/>
                </a:solidFill>
                <a:latin typeface="Helvetica"/>
                <a:cs typeface="Helvetica"/>
              </a:rPr>
              <a:t>% </a:t>
            </a:r>
            <a:r>
              <a:rPr lang="en-GB" sz="675" b="1" dirty="0" smtClean="0">
                <a:latin typeface="Zapf Dingbats" charset="2"/>
                <a:cs typeface="Zapf Dingbats" charset="2"/>
              </a:rPr>
              <a:t>n </a:t>
            </a:r>
            <a:r>
              <a:rPr lang="en-GB" sz="675" b="1" dirty="0">
                <a:latin typeface="Helvetica"/>
                <a:cs typeface="Helvetica"/>
              </a:rPr>
              <a:t>1 – do not agree at </a:t>
            </a:r>
            <a:r>
              <a:rPr lang="en-GB" sz="675" b="1" dirty="0" smtClean="0">
                <a:latin typeface="Helvetica"/>
                <a:cs typeface="Helvetica"/>
              </a:rPr>
              <a:t>all </a:t>
            </a:r>
            <a:r>
              <a:rPr lang="en-GB" sz="675" b="1" dirty="0" smtClean="0">
                <a:solidFill>
                  <a:srgbClr val="414141"/>
                </a:solidFill>
                <a:latin typeface="Zapf Dingbats" charset="2"/>
                <a:cs typeface="Zapf Dingbats" charset="2"/>
              </a:rPr>
              <a:t>n </a:t>
            </a:r>
            <a:r>
              <a:rPr lang="en-GB" sz="675" b="1" dirty="0" smtClean="0">
                <a:solidFill>
                  <a:srgbClr val="414141"/>
                </a:solidFill>
                <a:latin typeface="Helvetica"/>
                <a:cs typeface="Helvetica"/>
              </a:rPr>
              <a:t>2 </a:t>
            </a:r>
            <a:r>
              <a:rPr lang="en-GB" sz="675" b="1" dirty="0" smtClean="0">
                <a:solidFill>
                  <a:srgbClr val="BEBEBE"/>
                </a:solidFill>
                <a:latin typeface="Zapf Dingbats" charset="2"/>
                <a:cs typeface="Zapf Dingbats" charset="2"/>
              </a:rPr>
              <a:t>n </a:t>
            </a:r>
            <a:r>
              <a:rPr lang="en-GB" sz="675" b="1" dirty="0" smtClean="0">
                <a:solidFill>
                  <a:srgbClr val="BEBEBE"/>
                </a:solidFill>
                <a:latin typeface="Helvetica"/>
                <a:cs typeface="Helvetica"/>
              </a:rPr>
              <a:t>3 </a:t>
            </a:r>
            <a:r>
              <a:rPr lang="en-GB" sz="675" b="1" dirty="0" smtClean="0">
                <a:solidFill>
                  <a:srgbClr val="CC0000"/>
                </a:solidFill>
                <a:latin typeface="Zapf Dingbats" charset="2"/>
                <a:cs typeface="Zapf Dingbats" charset="2"/>
              </a:rPr>
              <a:t>n </a:t>
            </a:r>
            <a:r>
              <a:rPr lang="en-GB" sz="675" b="1" dirty="0" smtClean="0">
                <a:solidFill>
                  <a:srgbClr val="CC0000"/>
                </a:solidFill>
                <a:latin typeface="Helvetica"/>
                <a:cs typeface="Helvetica"/>
              </a:rPr>
              <a:t>4 </a:t>
            </a:r>
            <a:r>
              <a:rPr lang="en-GB" sz="675" b="1" dirty="0" smtClean="0">
                <a:solidFill>
                  <a:srgbClr val="8B1725"/>
                </a:solidFill>
                <a:latin typeface="Zapf Dingbats" charset="2"/>
                <a:cs typeface="Zapf Dingbats" charset="2"/>
              </a:rPr>
              <a:t>n </a:t>
            </a:r>
            <a:r>
              <a:rPr lang="en-GB" sz="675" b="1" dirty="0">
                <a:solidFill>
                  <a:srgbClr val="8B1725"/>
                </a:solidFill>
                <a:latin typeface="Helvetica"/>
                <a:cs typeface="Helvetica"/>
              </a:rPr>
              <a:t>5 – strongly agree</a:t>
            </a:r>
            <a:endParaRPr lang="en-GB" sz="675" b="1" dirty="0">
              <a:solidFill>
                <a:srgbClr val="FF3E47"/>
              </a:solidFill>
              <a:latin typeface="Helvetica"/>
              <a:cs typeface="Helvetica"/>
            </a:endParaRPr>
          </a:p>
        </p:txBody>
      </p:sp>
      <p:graphicFrame>
        <p:nvGraphicFramePr>
          <p:cNvPr id="15" name="Chart 14"/>
          <p:cNvGraphicFramePr/>
          <p:nvPr>
            <p:extLst/>
          </p:nvPr>
        </p:nvGraphicFramePr>
        <p:xfrm>
          <a:off x="276223" y="3715079"/>
          <a:ext cx="5895975" cy="1069975"/>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7"/>
          <p:cNvSpPr txBox="1">
            <a:spLocks/>
          </p:cNvSpPr>
          <p:nvPr/>
        </p:nvSpPr>
        <p:spPr>
          <a:xfrm>
            <a:off x="264160" y="53113"/>
            <a:ext cx="7051040" cy="732441"/>
          </a:xfrm>
          <a:prstGeom prst="rect">
            <a:avLst/>
          </a:prstGeom>
        </p:spPr>
        <p:txBody>
          <a:bodyPr anchor="ctr"/>
          <a:lstStyle>
            <a:lvl1pPr algn="l" defTabSz="914400" rtl="0" eaLnBrk="1" latinLnBrk="0" hangingPunct="1">
              <a:lnSpc>
                <a:spcPct val="85000"/>
              </a:lnSpc>
              <a:spcBef>
                <a:spcPct val="0"/>
              </a:spcBef>
              <a:buNone/>
              <a:defRPr lang="en-US" sz="2400" b="1" kern="1200" cap="none" dirty="0" smtClean="0">
                <a:solidFill>
                  <a:schemeClr val="tx1"/>
                </a:solidFill>
                <a:latin typeface="+mj-lt"/>
                <a:ea typeface="+mj-ea"/>
                <a:cs typeface="+mj-cs"/>
              </a:defRPr>
            </a:lvl1pPr>
          </a:lstStyle>
          <a:p>
            <a:pPr>
              <a:lnSpc>
                <a:spcPct val="100000"/>
              </a:lnSpc>
            </a:pPr>
            <a:r>
              <a:rPr lang="en-GB" dirty="0" smtClean="0"/>
              <a:t>Could IT Be Doing More To Support </a:t>
            </a:r>
            <a:br>
              <a:rPr lang="en-GB" dirty="0" smtClean="0"/>
            </a:br>
            <a:r>
              <a:rPr lang="en-GB" dirty="0" smtClean="0"/>
              <a:t>Business Leaders?</a:t>
            </a:r>
            <a:endParaRPr lang="en-GB" dirty="0"/>
          </a:p>
        </p:txBody>
      </p:sp>
    </p:spTree>
    <p:extLst>
      <p:ext uri="{BB962C8B-B14F-4D97-AF65-F5344CB8AC3E}">
        <p14:creationId xmlns:p14="http://schemas.microsoft.com/office/powerpoint/2010/main" val="6696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DS Corporate 2014">
  <a:themeElements>
    <a:clrScheme name="HDS Final">
      <a:dk1>
        <a:srgbClr val="414141"/>
      </a:dk1>
      <a:lt1>
        <a:sysClr val="window" lastClr="FFFFFF"/>
      </a:lt1>
      <a:dk2>
        <a:srgbClr val="00A499"/>
      </a:dk2>
      <a:lt2>
        <a:srgbClr val="999999"/>
      </a:lt2>
      <a:accent1>
        <a:srgbClr val="CC0000"/>
      </a:accent1>
      <a:accent2>
        <a:srgbClr val="CC0000"/>
      </a:accent2>
      <a:accent3>
        <a:srgbClr val="55951B"/>
      </a:accent3>
      <a:accent4>
        <a:srgbClr val="008EAA"/>
      </a:accent4>
      <a:accent5>
        <a:srgbClr val="FFC600"/>
      </a:accent5>
      <a:accent6>
        <a:srgbClr val="F78E1E"/>
      </a:accent6>
      <a:hlink>
        <a:srgbClr val="00C8DC"/>
      </a:hlink>
      <a:folHlink>
        <a:srgbClr val="008EAA"/>
      </a:folHlink>
    </a:clrScheme>
    <a:fontScheme name="HDS 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DS 2011">
      <a:dk1>
        <a:sysClr val="windowText" lastClr="000000"/>
      </a:dk1>
      <a:lt1>
        <a:sysClr val="window" lastClr="FFFFFF"/>
      </a:lt1>
      <a:dk2>
        <a:srgbClr val="14AF9F"/>
      </a:dk2>
      <a:lt2>
        <a:srgbClr val="6D6E71"/>
      </a:lt2>
      <a:accent1>
        <a:srgbClr val="FD0014"/>
      </a:accent1>
      <a:accent2>
        <a:srgbClr val="C20014"/>
      </a:accent2>
      <a:accent3>
        <a:srgbClr val="009933"/>
      </a:accent3>
      <a:accent4>
        <a:srgbClr val="0073B2"/>
      </a:accent4>
      <a:accent5>
        <a:srgbClr val="DEB408"/>
      </a:accent5>
      <a:accent6>
        <a:srgbClr val="DC7400"/>
      </a:accent6>
      <a:hlink>
        <a:srgbClr val="FD0014"/>
      </a:hlink>
      <a:folHlink>
        <a:srgbClr val="C20014"/>
      </a:folHlink>
    </a:clrScheme>
    <a:fontScheme name="HDS 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DS 2011">
      <a:dk1>
        <a:sysClr val="windowText" lastClr="000000"/>
      </a:dk1>
      <a:lt1>
        <a:sysClr val="window" lastClr="FFFFFF"/>
      </a:lt1>
      <a:dk2>
        <a:srgbClr val="14AF9F"/>
      </a:dk2>
      <a:lt2>
        <a:srgbClr val="6D6E71"/>
      </a:lt2>
      <a:accent1>
        <a:srgbClr val="FD0014"/>
      </a:accent1>
      <a:accent2>
        <a:srgbClr val="C20014"/>
      </a:accent2>
      <a:accent3>
        <a:srgbClr val="009933"/>
      </a:accent3>
      <a:accent4>
        <a:srgbClr val="0073B2"/>
      </a:accent4>
      <a:accent5>
        <a:srgbClr val="DEB408"/>
      </a:accent5>
      <a:accent6>
        <a:srgbClr val="DC7400"/>
      </a:accent6>
      <a:hlink>
        <a:srgbClr val="FD0014"/>
      </a:hlink>
      <a:folHlink>
        <a:srgbClr val="C20014"/>
      </a:folHlink>
    </a:clrScheme>
    <a:fontScheme name="HDS 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TotalTime>
  <Words>1724</Words>
  <Application>Microsoft Office PowerPoint</Application>
  <PresentationFormat>On-screen Show (16:9)</PresentationFormat>
  <Paragraphs>193</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Helvetica</vt:lpstr>
      <vt:lpstr>HelveticaNeueLT Std</vt:lpstr>
      <vt:lpstr>Wingdings</vt:lpstr>
      <vt:lpstr>Zapf Dingbats</vt:lpstr>
      <vt:lpstr>HDS Corporate 2014</vt:lpstr>
      <vt:lpstr>think-cell Slide</vt:lpstr>
      <vt:lpstr>PowerPoint Presentation</vt:lpstr>
      <vt:lpstr>Executive Summary: Information Innovation Index and the Journey to Business-IT Alignment</vt:lpstr>
      <vt:lpstr>Research Demographic</vt:lpstr>
      <vt:lpstr>How Well Is IT Supporting organizations in EMEA?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organizations Have the Right Skills To Extract Data Insights?</vt:lpstr>
      <vt:lpstr>Challenges and Risks Around Untapped Business Intelligence</vt:lpstr>
      <vt:lpstr>Information Overload</vt:lpstr>
      <vt:lpstr>Fears Over Compliance and Regulations</vt:lpstr>
      <vt:lpstr>Appendix</vt:lpstr>
      <vt:lpstr>EMEA Combined Demographics</vt:lpstr>
      <vt:lpstr>Demographics per Market</vt:lpstr>
      <vt:lpstr>How Hitachi Data Systems Helps Customers Transform Their Business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Hitachi Data Systems PowerPoint (PPT) Template</dc:title>
  <dc:subject>PPT template describes the text, graphics to be used for creating presentations. Follow the guidelines for using callouts, font color and size</dc:subject>
  <dc:creator>Hitachi Data Systems</dc:creator>
  <cp:keywords>powerpoint template, hds powerpoint template, internal template, hitachi data systems brand, hds brand, hds, hitachi data systems</cp:keywords>
  <cp:lastModifiedBy>Davies, Lucy</cp:lastModifiedBy>
  <cp:revision>439</cp:revision>
  <dcterms:created xsi:type="dcterms:W3CDTF">2011-02-10T00:52:49Z</dcterms:created>
  <dcterms:modified xsi:type="dcterms:W3CDTF">2014-11-14T07:58:00Z</dcterms:modified>
</cp:coreProperties>
</file>