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0" r:id="rId2"/>
    <p:sldId id="258" r:id="rId3"/>
    <p:sldId id="259" r:id="rId4"/>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12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3093A5-B8A6-48DF-87B0-C4C3961F2B30}" type="datetimeFigureOut">
              <a:rPr lang="nb-NO" smtClean="0"/>
              <a:t>30.05.2016</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5EC4C7-422F-4206-9AC0-B0DF69D50C4A}" type="slidenum">
              <a:rPr lang="nb-NO" smtClean="0"/>
              <a:t>‹#›</a:t>
            </a:fld>
            <a:endParaRPr lang="nb-NO"/>
          </a:p>
        </p:txBody>
      </p:sp>
    </p:spTree>
    <p:extLst>
      <p:ext uri="{BB962C8B-B14F-4D97-AF65-F5344CB8AC3E}">
        <p14:creationId xmlns:p14="http://schemas.microsoft.com/office/powerpoint/2010/main" val="629425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smtClean="0"/>
          </a:p>
        </p:txBody>
      </p:sp>
      <p:sp>
        <p:nvSpPr>
          <p:cNvPr id="4" name="Slide Number Placeholder 3"/>
          <p:cNvSpPr>
            <a:spLocks noGrp="1"/>
          </p:cNvSpPr>
          <p:nvPr>
            <p:ph type="sldNum" sz="quarter" idx="10"/>
          </p:nvPr>
        </p:nvSpPr>
        <p:spPr/>
        <p:txBody>
          <a:bodyPr/>
          <a:lstStyle/>
          <a:p>
            <a:fld id="{9BF16301-6010-403E-B4B4-890C27F375E7}" type="slidenum">
              <a:rPr lang="nb-NO" smtClean="0">
                <a:solidFill>
                  <a:prstClr val="black"/>
                </a:solidFill>
              </a:rPr>
              <a:pPr/>
              <a:t>1</a:t>
            </a:fld>
            <a:endParaRPr lang="nb-NO">
              <a:solidFill>
                <a:prstClr val="black"/>
              </a:solidFill>
            </a:endParaRPr>
          </a:p>
        </p:txBody>
      </p:sp>
    </p:spTree>
    <p:extLst>
      <p:ext uri="{BB962C8B-B14F-4D97-AF65-F5344CB8AC3E}">
        <p14:creationId xmlns:p14="http://schemas.microsoft.com/office/powerpoint/2010/main" val="2287575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265" indent="-158265">
              <a:buFont typeface="Arial" panose="020B0604020202020204" pitchFamily="34" charset="0"/>
              <a:buChar char="•"/>
            </a:pPr>
            <a:endParaRPr lang="nb-NO" dirty="0" smtClean="0"/>
          </a:p>
          <a:p>
            <a:pPr marL="158265" indent="-158265">
              <a:buFont typeface="Arial" panose="020B0604020202020204" pitchFamily="34" charset="0"/>
              <a:buChar char="•"/>
            </a:pPr>
            <a:r>
              <a:rPr lang="nb-NO" dirty="0" smtClean="0"/>
              <a:t>Vi</a:t>
            </a:r>
            <a:r>
              <a:rPr lang="nb-NO" baseline="0" dirty="0" smtClean="0"/>
              <a:t> har valgt å nærme oss problemstillingen ved påstanden: «Grønne Bygg gir øket verdi for eier og bruker»</a:t>
            </a:r>
          </a:p>
          <a:p>
            <a:pPr marL="158265" indent="-158265">
              <a:buFont typeface="Arial" panose="020B0604020202020204" pitchFamily="34" charset="0"/>
              <a:buChar char="•"/>
            </a:pPr>
            <a:r>
              <a:rPr lang="nb-NO" baseline="0" dirty="0" smtClean="0"/>
              <a:t>Den faglige forankringen vil være FNs 3 pilarer for «</a:t>
            </a:r>
            <a:r>
              <a:rPr lang="nb-NO" baseline="0" dirty="0" err="1" smtClean="0"/>
              <a:t>sustainability</a:t>
            </a:r>
            <a:r>
              <a:rPr lang="nb-NO" baseline="0" dirty="0" smtClean="0"/>
              <a:t>». Vår definisjon av «Sosial» vil samsvare med BREEAM: Hovedsakelig brukeren – å sørge for at byggene er attraktive å være i.</a:t>
            </a:r>
          </a:p>
          <a:p>
            <a:pPr marL="158265" indent="-158265">
              <a:buFont typeface="Arial" panose="020B0604020202020204" pitchFamily="34" charset="0"/>
              <a:buChar char="•"/>
            </a:pPr>
            <a:r>
              <a:rPr lang="nb-NO" baseline="0" dirty="0" smtClean="0"/>
              <a:t>Vi erkjenner at motivet til ulike aktører i næringen vil ha ulikt tyngdepunkt innenfor disse 3 </a:t>
            </a:r>
            <a:r>
              <a:rPr lang="nb-NO" baseline="0" dirty="0" err="1" smtClean="0"/>
              <a:t>grunnstenene</a:t>
            </a:r>
            <a:r>
              <a:rPr lang="nb-NO" baseline="0" dirty="0" smtClean="0"/>
              <a:t>. Det er ikke så avgjørende. Koblingene mellom de 3 pilarene er så mange, og så sterke, at resultatet  av et bredt grønt fokus uansett vil sikre at «verdi for eier og bruker» vil svare opp alle de 3 pilarene.</a:t>
            </a:r>
          </a:p>
          <a:p>
            <a:pPr marL="158265" indent="-158265">
              <a:buFont typeface="Arial" panose="020B0604020202020204" pitchFamily="34" charset="0"/>
              <a:buChar char="•"/>
            </a:pPr>
            <a:r>
              <a:rPr lang="nb-NO" baseline="0" dirty="0" smtClean="0"/>
              <a:t>Det er viktig for Grønn Byggallianse å poengtere at blant våre medlemmer er det mange som klarer å ha disse 3 tankene i hodet samtidig.</a:t>
            </a:r>
          </a:p>
          <a:p>
            <a:pPr marL="158265" indent="-158265">
              <a:buFont typeface="Arial" panose="020B0604020202020204" pitchFamily="34" charset="0"/>
              <a:buChar char="•"/>
            </a:pPr>
            <a:r>
              <a:rPr lang="nb-NO" baseline="0" dirty="0" smtClean="0"/>
              <a:t>Prosjektets vil søke å identifisere indikatorer som kan definere den grønne merverdien. Det vil innebære at vi må identifisere «grønne» og «blå» indikatorer, og vi må finne koblingene mellom dem.</a:t>
            </a:r>
          </a:p>
          <a:p>
            <a:pPr marL="158265" indent="-158265">
              <a:buFont typeface="Arial" panose="020B0604020202020204" pitchFamily="34" charset="0"/>
              <a:buChar char="•"/>
            </a:pPr>
            <a:r>
              <a:rPr lang="nb-NO" baseline="0" dirty="0" smtClean="0"/>
              <a:t>Ulike «indikatorer» vil ha ulik karakter: </a:t>
            </a:r>
          </a:p>
          <a:p>
            <a:pPr marL="580307" lvl="1" indent="-158265">
              <a:buFont typeface="Arial" panose="020B0604020202020204" pitchFamily="34" charset="0"/>
              <a:buChar char="•"/>
            </a:pPr>
            <a:r>
              <a:rPr lang="nb-NO" baseline="0" dirty="0" smtClean="0"/>
              <a:t>Det er for eksempel enkelt å sammenligne utleiepriser for ulike bygg.</a:t>
            </a:r>
          </a:p>
          <a:p>
            <a:pPr marL="580307" lvl="1" indent="-158265">
              <a:buFont typeface="Arial" panose="020B0604020202020204" pitchFamily="34" charset="0"/>
              <a:buChar char="•"/>
            </a:pPr>
            <a:r>
              <a:rPr lang="nb-NO" baseline="0" dirty="0" smtClean="0"/>
              <a:t>Det er derimot komplekst å avklare hvorvidt forskjellen har en «Grønn årsak». Prosjektet må derfor adressere dette.</a:t>
            </a:r>
          </a:p>
          <a:p>
            <a:pPr marL="580307" lvl="1" indent="-158265">
              <a:buFont typeface="Arial" panose="020B0604020202020204" pitchFamily="34" charset="0"/>
              <a:buChar char="•"/>
            </a:pPr>
            <a:endParaRPr lang="nb-NO" baseline="0" dirty="0" smtClean="0"/>
          </a:p>
          <a:p>
            <a:pPr marL="580307" lvl="1" indent="-158265">
              <a:buFont typeface="Arial" panose="020B0604020202020204" pitchFamily="34" charset="0"/>
              <a:buChar char="•"/>
            </a:pPr>
            <a:r>
              <a:rPr lang="nb-NO" baseline="0" dirty="0" smtClean="0"/>
              <a:t>Det er enkelt å dokumentere miljøgevinst av enkelt-tiltak – for eksempel innspart energi.</a:t>
            </a:r>
          </a:p>
          <a:p>
            <a:pPr marL="580307" lvl="1" indent="-158265">
              <a:buFont typeface="Arial" panose="020B0604020202020204" pitchFamily="34" charset="0"/>
              <a:buChar char="•"/>
            </a:pPr>
            <a:r>
              <a:rPr lang="nb-NO" baseline="0" dirty="0" smtClean="0"/>
              <a:t>Det er derimot vanskelig å identifisere en samlet grønn identitet for et bygg. Prosjektet må derfor også adressere dette.</a:t>
            </a:r>
          </a:p>
          <a:p>
            <a:pPr marL="580307" lvl="1" indent="-158265">
              <a:buFont typeface="Arial" panose="020B0604020202020204" pitchFamily="34" charset="0"/>
              <a:buChar char="•"/>
            </a:pPr>
            <a:endParaRPr lang="nb-NO" baseline="0" dirty="0" smtClean="0"/>
          </a:p>
          <a:p>
            <a:pPr marL="158265" indent="-158265">
              <a:buFont typeface="Arial" panose="020B0604020202020204" pitchFamily="34" charset="0"/>
              <a:buChar char="•"/>
            </a:pPr>
            <a:r>
              <a:rPr lang="nb-NO" baseline="0" dirty="0" smtClean="0"/>
              <a:t>Øket verdi for eier vil ofte være basert på et «Mikroøkonomisk perspektiv». Det er imidlertid viktig å påpeke at også det «Makroøkonomiske perspektivet» er interessant for våre medlemmer. Samfunnsansvar er et satsningsområde for store norske byggeiere, og har en egenverdi som merkevarebygging. Dette var ikke minst tydelig på årets Zero-konferanse.</a:t>
            </a:r>
          </a:p>
        </p:txBody>
      </p:sp>
      <p:sp>
        <p:nvSpPr>
          <p:cNvPr id="4" name="Slide Number Placeholder 3"/>
          <p:cNvSpPr>
            <a:spLocks noGrp="1"/>
          </p:cNvSpPr>
          <p:nvPr>
            <p:ph type="sldNum" sz="quarter" idx="10"/>
          </p:nvPr>
        </p:nvSpPr>
        <p:spPr/>
        <p:txBody>
          <a:bodyPr/>
          <a:lstStyle/>
          <a:p>
            <a:fld id="{9BF16301-6010-403E-B4B4-890C27F375E7}" type="slidenum">
              <a:rPr lang="nb-NO" smtClean="0">
                <a:solidFill>
                  <a:prstClr val="black"/>
                </a:solidFill>
              </a:rPr>
              <a:pPr/>
              <a:t>2</a:t>
            </a:fld>
            <a:endParaRPr lang="nb-NO">
              <a:solidFill>
                <a:prstClr val="black"/>
              </a:solidFill>
            </a:endParaRPr>
          </a:p>
        </p:txBody>
      </p:sp>
    </p:spTree>
    <p:extLst>
      <p:ext uri="{BB962C8B-B14F-4D97-AF65-F5344CB8AC3E}">
        <p14:creationId xmlns:p14="http://schemas.microsoft.com/office/powerpoint/2010/main" val="2287575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nb-NO" dirty="0" smtClean="0"/>
              <a:t>Det er IKK</a:t>
            </a:r>
            <a:r>
              <a:rPr lang="nb-NO" baseline="0" dirty="0" smtClean="0"/>
              <a:t>E slik at aktører eier hver sin! (Samfunn, Eier, Bruker). Alle er opptatt av alle</a:t>
            </a:r>
          </a:p>
          <a:p>
            <a:pPr marL="171450" indent="-171450">
              <a:buFont typeface="Arial" panose="020B0604020202020204" pitchFamily="34" charset="0"/>
              <a:buChar char="•"/>
            </a:pPr>
            <a:r>
              <a:rPr lang="nb-NO" baseline="0" dirty="0" smtClean="0"/>
              <a:t>Merverdi må adressere alle – hvis ikke er det langsiktig mulig å opprettholde</a:t>
            </a:r>
          </a:p>
          <a:p>
            <a:pPr marL="171450" indent="-171450">
              <a:buFont typeface="Arial" panose="020B0604020202020204" pitchFamily="34" charset="0"/>
              <a:buChar char="•"/>
            </a:pPr>
            <a:r>
              <a:rPr lang="nb-NO" baseline="0" dirty="0" smtClean="0"/>
              <a:t>Det vil trolig være langsiktig smart å være opptatt av rekkefølgen Samfunn, Bruker, Eier – Sarpsborg 08.</a:t>
            </a:r>
            <a:endParaRPr lang="nb-NO" dirty="0"/>
          </a:p>
        </p:txBody>
      </p:sp>
      <p:sp>
        <p:nvSpPr>
          <p:cNvPr id="4" name="Slide Number Placeholder 3"/>
          <p:cNvSpPr>
            <a:spLocks noGrp="1"/>
          </p:cNvSpPr>
          <p:nvPr>
            <p:ph type="sldNum" sz="quarter" idx="10"/>
          </p:nvPr>
        </p:nvSpPr>
        <p:spPr/>
        <p:txBody>
          <a:bodyPr/>
          <a:lstStyle/>
          <a:p>
            <a:fld id="{BA4CF18E-0672-47E0-816D-0D01E9BC5AA7}" type="slidenum">
              <a:rPr lang="nb-NO" smtClean="0">
                <a:solidFill>
                  <a:prstClr val="black"/>
                </a:solidFill>
              </a:rPr>
              <a:pPr/>
              <a:t>3</a:t>
            </a:fld>
            <a:endParaRPr lang="nb-NO">
              <a:solidFill>
                <a:prstClr val="black"/>
              </a:solidFill>
            </a:endParaRPr>
          </a:p>
        </p:txBody>
      </p:sp>
    </p:spTree>
    <p:extLst>
      <p:ext uri="{BB962C8B-B14F-4D97-AF65-F5344CB8AC3E}">
        <p14:creationId xmlns:p14="http://schemas.microsoft.com/office/powerpoint/2010/main" val="1273983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D086E6F3-096F-4BB9-B75F-B01B7161EA9A}" type="slidenum">
              <a:rPr lang="en-US"/>
              <a:pPr/>
              <a:t>‹#›</a:t>
            </a:fld>
            <a:endParaRPr lang="en-US"/>
          </a:p>
        </p:txBody>
      </p:sp>
    </p:spTree>
    <p:extLst>
      <p:ext uri="{BB962C8B-B14F-4D97-AF65-F5344CB8AC3E}">
        <p14:creationId xmlns:p14="http://schemas.microsoft.com/office/powerpoint/2010/main" val="392528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AFAACFAC-EC83-486B-B4D4-189EB8F9D731}" type="slidenum">
              <a:rPr lang="en-US"/>
              <a:pPr/>
              <a:t>‹#›</a:t>
            </a:fld>
            <a:endParaRPr lang="en-US"/>
          </a:p>
        </p:txBody>
      </p:sp>
    </p:spTree>
    <p:extLst>
      <p:ext uri="{BB962C8B-B14F-4D97-AF65-F5344CB8AC3E}">
        <p14:creationId xmlns:p14="http://schemas.microsoft.com/office/powerpoint/2010/main" val="2174230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914400"/>
            <a:ext cx="1943100" cy="51816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85800" y="914400"/>
            <a:ext cx="5676900" cy="51816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7D15A5F7-1719-4250-9FC8-6B457008894D}" type="slidenum">
              <a:rPr lang="en-US"/>
              <a:pPr/>
              <a:t>‹#›</a:t>
            </a:fld>
            <a:endParaRPr lang="en-US"/>
          </a:p>
        </p:txBody>
      </p:sp>
    </p:spTree>
    <p:extLst>
      <p:ext uri="{BB962C8B-B14F-4D97-AF65-F5344CB8AC3E}">
        <p14:creationId xmlns:p14="http://schemas.microsoft.com/office/powerpoint/2010/main" val="265061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22F26C1A-01EB-4074-9BBF-B75600706E6D}" type="slidenum">
              <a:rPr lang="en-US"/>
              <a:pPr/>
              <a:t>‹#›</a:t>
            </a:fld>
            <a:endParaRPr lang="en-US"/>
          </a:p>
        </p:txBody>
      </p:sp>
    </p:spTree>
    <p:extLst>
      <p:ext uri="{BB962C8B-B14F-4D97-AF65-F5344CB8AC3E}">
        <p14:creationId xmlns:p14="http://schemas.microsoft.com/office/powerpoint/2010/main" val="320403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82068616-0A0B-423B-A0C4-8F8139B6DE2E}" type="slidenum">
              <a:rPr lang="en-US"/>
              <a:pPr/>
              <a:t>‹#›</a:t>
            </a:fld>
            <a:endParaRPr lang="en-US"/>
          </a:p>
        </p:txBody>
      </p:sp>
    </p:spTree>
    <p:extLst>
      <p:ext uri="{BB962C8B-B14F-4D97-AF65-F5344CB8AC3E}">
        <p14:creationId xmlns:p14="http://schemas.microsoft.com/office/powerpoint/2010/main" val="370027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858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5BAB2FB2-1693-4837-8950-3C09D80DCF13}" type="slidenum">
              <a:rPr lang="en-US"/>
              <a:pPr/>
              <a:t>‹#›</a:t>
            </a:fld>
            <a:endParaRPr lang="en-US"/>
          </a:p>
        </p:txBody>
      </p:sp>
    </p:spTree>
    <p:extLst>
      <p:ext uri="{BB962C8B-B14F-4D97-AF65-F5344CB8AC3E}">
        <p14:creationId xmlns:p14="http://schemas.microsoft.com/office/powerpoint/2010/main" val="88179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9771829E-C560-4D7C-995B-3E4864E7DADA}" type="slidenum">
              <a:rPr lang="en-US"/>
              <a:pPr/>
              <a:t>‹#›</a:t>
            </a:fld>
            <a:endParaRPr lang="en-US"/>
          </a:p>
        </p:txBody>
      </p:sp>
    </p:spTree>
    <p:extLst>
      <p:ext uri="{BB962C8B-B14F-4D97-AF65-F5344CB8AC3E}">
        <p14:creationId xmlns:p14="http://schemas.microsoft.com/office/powerpoint/2010/main" val="279448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7FB9E6DA-0523-4CD8-B867-75927896670F}" type="slidenum">
              <a:rPr lang="en-US"/>
              <a:pPr/>
              <a:t>‹#›</a:t>
            </a:fld>
            <a:endParaRPr lang="en-US"/>
          </a:p>
        </p:txBody>
      </p:sp>
    </p:spTree>
    <p:extLst>
      <p:ext uri="{BB962C8B-B14F-4D97-AF65-F5344CB8AC3E}">
        <p14:creationId xmlns:p14="http://schemas.microsoft.com/office/powerpoint/2010/main" val="3179913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2F85C278-02A5-40B8-AA5C-714F6BE3877E}" type="slidenum">
              <a:rPr lang="en-US"/>
              <a:pPr/>
              <a:t>‹#›</a:t>
            </a:fld>
            <a:endParaRPr lang="en-US"/>
          </a:p>
        </p:txBody>
      </p:sp>
    </p:spTree>
    <p:extLst>
      <p:ext uri="{BB962C8B-B14F-4D97-AF65-F5344CB8AC3E}">
        <p14:creationId xmlns:p14="http://schemas.microsoft.com/office/powerpoint/2010/main" val="2247376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D89274B3-352F-4C8B-A7E3-4811349E64A0}" type="slidenum">
              <a:rPr lang="en-US"/>
              <a:pPr/>
              <a:t>‹#›</a:t>
            </a:fld>
            <a:endParaRPr lang="en-US"/>
          </a:p>
        </p:txBody>
      </p:sp>
    </p:spTree>
    <p:extLst>
      <p:ext uri="{BB962C8B-B14F-4D97-AF65-F5344CB8AC3E}">
        <p14:creationId xmlns:p14="http://schemas.microsoft.com/office/powerpoint/2010/main" val="364628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5"/>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DED2E341-BA67-484D-8D23-5768320D6202}" type="slidenum">
              <a:rPr lang="en-US"/>
              <a:pPr/>
              <a:t>‹#›</a:t>
            </a:fld>
            <a:endParaRPr lang="en-US"/>
          </a:p>
        </p:txBody>
      </p:sp>
    </p:spTree>
    <p:extLst>
      <p:ext uri="{BB962C8B-B14F-4D97-AF65-F5344CB8AC3E}">
        <p14:creationId xmlns:p14="http://schemas.microsoft.com/office/powerpoint/2010/main" val="1556837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pt2_undersideB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685800" y="914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2286000"/>
            <a:ext cx="7772400"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5" name="Rectangle 5"/>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ＭＳ Ｐゴシック" charset="0"/>
                <a:cs typeface="ＭＳ Ｐゴシック" charset="0"/>
              </a:defRPr>
            </a:lvl1pPr>
          </a:lstStyle>
          <a:p>
            <a:pPr fontAlgn="base">
              <a:spcBef>
                <a:spcPct val="0"/>
              </a:spcBef>
              <a:spcAft>
                <a:spcPct val="0"/>
              </a:spcAft>
              <a:defRPr/>
            </a:pPr>
            <a:endParaRPr lang="en-US">
              <a:solidFill>
                <a:srgbClr val="000000"/>
              </a:solidFill>
            </a:endParaRPr>
          </a:p>
        </p:txBody>
      </p:sp>
      <p:sp>
        <p:nvSpPr>
          <p:cNvPr id="5126" name="Rectangle 6"/>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ＭＳ Ｐゴシック" charset="0"/>
                <a:cs typeface="ＭＳ Ｐゴシック" charset="0"/>
              </a:defRPr>
            </a:lvl1pPr>
          </a:lstStyle>
          <a:p>
            <a:pPr fontAlgn="base">
              <a:spcBef>
                <a:spcPct val="0"/>
              </a:spcBef>
              <a:spcAft>
                <a:spcPct val="0"/>
              </a:spcAft>
              <a:defRPr/>
            </a:pPr>
            <a:endParaRPr lang="en-US">
              <a:solidFill>
                <a:srgbClr val="000000"/>
              </a:solidFill>
            </a:endParaRPr>
          </a:p>
        </p:txBody>
      </p:sp>
      <p:sp>
        <p:nvSpPr>
          <p:cNvPr id="5127" name="Rectangle 7"/>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eaLnBrk="0" hangingPunct="0">
              <a:defRPr sz="1400">
                <a:solidFill>
                  <a:srgbClr val="324602"/>
                </a:solidFill>
              </a:defRPr>
            </a:lvl1pPr>
          </a:lstStyle>
          <a:p>
            <a:pPr fontAlgn="base">
              <a:spcBef>
                <a:spcPct val="0"/>
              </a:spcBef>
              <a:spcAft>
                <a:spcPct val="0"/>
              </a:spcAft>
            </a:pPr>
            <a:fld id="{5DCB1991-EB93-4A01-B045-5E76C96671B4}" type="slidenum">
              <a:rPr lang="en-US"/>
              <a:pPr fontAlgn="base">
                <a:spcBef>
                  <a:spcPct val="0"/>
                </a:spcBef>
                <a:spcAft>
                  <a:spcPct val="0"/>
                </a:spcAft>
              </a:pPr>
              <a:t>‹#›</a:t>
            </a:fld>
            <a:endParaRPr lang="en-US"/>
          </a:p>
        </p:txBody>
      </p:sp>
    </p:spTree>
    <p:extLst>
      <p:ext uri="{BB962C8B-B14F-4D97-AF65-F5344CB8AC3E}">
        <p14:creationId xmlns:p14="http://schemas.microsoft.com/office/powerpoint/2010/main" val="2829357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rgbClr val="324602"/>
          </a:solidFill>
          <a:latin typeface="+mj-lt"/>
          <a:ea typeface="+mj-ea"/>
          <a:cs typeface="+mj-cs"/>
        </a:defRPr>
      </a:lvl1pPr>
      <a:lvl2pPr algn="ctr" rtl="0" eaLnBrk="0" fontAlgn="base" hangingPunct="0">
        <a:spcBef>
          <a:spcPct val="0"/>
        </a:spcBef>
        <a:spcAft>
          <a:spcPct val="0"/>
        </a:spcAft>
        <a:defRPr sz="4400">
          <a:solidFill>
            <a:srgbClr val="324602"/>
          </a:solidFill>
          <a:latin typeface="Arial" charset="0"/>
          <a:ea typeface="ＭＳ Ｐゴシック" charset="0"/>
          <a:cs typeface="Arial" charset="0"/>
        </a:defRPr>
      </a:lvl2pPr>
      <a:lvl3pPr algn="ctr" rtl="0" eaLnBrk="0" fontAlgn="base" hangingPunct="0">
        <a:spcBef>
          <a:spcPct val="0"/>
        </a:spcBef>
        <a:spcAft>
          <a:spcPct val="0"/>
        </a:spcAft>
        <a:defRPr sz="4400">
          <a:solidFill>
            <a:srgbClr val="324602"/>
          </a:solidFill>
          <a:latin typeface="Arial" charset="0"/>
          <a:ea typeface="ＭＳ Ｐゴシック" charset="0"/>
          <a:cs typeface="Arial" charset="0"/>
        </a:defRPr>
      </a:lvl3pPr>
      <a:lvl4pPr algn="ctr" rtl="0" eaLnBrk="0" fontAlgn="base" hangingPunct="0">
        <a:spcBef>
          <a:spcPct val="0"/>
        </a:spcBef>
        <a:spcAft>
          <a:spcPct val="0"/>
        </a:spcAft>
        <a:defRPr sz="4400">
          <a:solidFill>
            <a:srgbClr val="324602"/>
          </a:solidFill>
          <a:latin typeface="Arial" charset="0"/>
          <a:ea typeface="ＭＳ Ｐゴシック" charset="0"/>
          <a:cs typeface="Arial" charset="0"/>
        </a:defRPr>
      </a:lvl4pPr>
      <a:lvl5pPr algn="ctr" rtl="0" eaLnBrk="0" fontAlgn="base" hangingPunct="0">
        <a:spcBef>
          <a:spcPct val="0"/>
        </a:spcBef>
        <a:spcAft>
          <a:spcPct val="0"/>
        </a:spcAft>
        <a:defRPr sz="4400">
          <a:solidFill>
            <a:srgbClr val="324602"/>
          </a:solidFill>
          <a:latin typeface="Arial" charset="0"/>
          <a:ea typeface="ＭＳ Ｐゴシック" charset="0"/>
          <a:cs typeface="Arial" charset="0"/>
        </a:defRPr>
      </a:lvl5pPr>
      <a:lvl6pPr marL="457200" algn="ctr" rtl="0" fontAlgn="base">
        <a:spcBef>
          <a:spcPct val="0"/>
        </a:spcBef>
        <a:spcAft>
          <a:spcPct val="0"/>
        </a:spcAft>
        <a:defRPr sz="4400">
          <a:solidFill>
            <a:srgbClr val="324602"/>
          </a:solidFill>
          <a:latin typeface="Arial" charset="0"/>
          <a:ea typeface="ＭＳ Ｐゴシック" charset="0"/>
          <a:cs typeface="Arial" charset="0"/>
        </a:defRPr>
      </a:lvl6pPr>
      <a:lvl7pPr marL="914400" algn="ctr" rtl="0" fontAlgn="base">
        <a:spcBef>
          <a:spcPct val="0"/>
        </a:spcBef>
        <a:spcAft>
          <a:spcPct val="0"/>
        </a:spcAft>
        <a:defRPr sz="4400">
          <a:solidFill>
            <a:srgbClr val="324602"/>
          </a:solidFill>
          <a:latin typeface="Arial" charset="0"/>
          <a:ea typeface="ＭＳ Ｐゴシック" charset="0"/>
          <a:cs typeface="Arial" charset="0"/>
        </a:defRPr>
      </a:lvl7pPr>
      <a:lvl8pPr marL="1371600" algn="ctr" rtl="0" fontAlgn="base">
        <a:spcBef>
          <a:spcPct val="0"/>
        </a:spcBef>
        <a:spcAft>
          <a:spcPct val="0"/>
        </a:spcAft>
        <a:defRPr sz="4400">
          <a:solidFill>
            <a:srgbClr val="324602"/>
          </a:solidFill>
          <a:latin typeface="Arial" charset="0"/>
          <a:ea typeface="ＭＳ Ｐゴシック" charset="0"/>
          <a:cs typeface="Arial" charset="0"/>
        </a:defRPr>
      </a:lvl8pPr>
      <a:lvl9pPr marL="1828800" algn="ctr" rtl="0" fontAlgn="base">
        <a:spcBef>
          <a:spcPct val="0"/>
        </a:spcBef>
        <a:spcAft>
          <a:spcPct val="0"/>
        </a:spcAft>
        <a:defRPr sz="4400">
          <a:solidFill>
            <a:srgbClr val="32460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rgbClr val="324602"/>
          </a:solidFill>
          <a:latin typeface="+mn-lt"/>
          <a:ea typeface="+mn-ea"/>
          <a:cs typeface="+mn-cs"/>
        </a:defRPr>
      </a:lvl1pPr>
      <a:lvl2pPr marL="742950" indent="-285750" algn="l" rtl="0" eaLnBrk="0" fontAlgn="base" hangingPunct="0">
        <a:spcBef>
          <a:spcPct val="20000"/>
        </a:spcBef>
        <a:spcAft>
          <a:spcPct val="0"/>
        </a:spcAft>
        <a:buChar char="–"/>
        <a:defRPr sz="2800">
          <a:solidFill>
            <a:srgbClr val="324602"/>
          </a:solidFill>
          <a:latin typeface="+mn-lt"/>
          <a:ea typeface="+mn-ea"/>
          <a:cs typeface="+mn-cs"/>
        </a:defRPr>
      </a:lvl2pPr>
      <a:lvl3pPr marL="1143000" indent="-228600" algn="l" rtl="0" eaLnBrk="0" fontAlgn="base" hangingPunct="0">
        <a:spcBef>
          <a:spcPct val="20000"/>
        </a:spcBef>
        <a:spcAft>
          <a:spcPct val="0"/>
        </a:spcAft>
        <a:buChar char="•"/>
        <a:defRPr sz="2400">
          <a:solidFill>
            <a:srgbClr val="324602"/>
          </a:solidFill>
          <a:latin typeface="+mn-lt"/>
          <a:ea typeface="+mn-ea"/>
          <a:cs typeface="+mn-cs"/>
        </a:defRPr>
      </a:lvl3pPr>
      <a:lvl4pPr marL="1600200" indent="-228600" algn="l" rtl="0" eaLnBrk="0" fontAlgn="base" hangingPunct="0">
        <a:spcBef>
          <a:spcPct val="20000"/>
        </a:spcBef>
        <a:spcAft>
          <a:spcPct val="0"/>
        </a:spcAft>
        <a:buChar char="–"/>
        <a:defRPr sz="2000">
          <a:solidFill>
            <a:srgbClr val="324602"/>
          </a:solidFill>
          <a:latin typeface="+mn-lt"/>
          <a:ea typeface="+mn-ea"/>
          <a:cs typeface="+mn-cs"/>
        </a:defRPr>
      </a:lvl4pPr>
      <a:lvl5pPr marL="2057400" indent="-228600" algn="l" rtl="0" eaLnBrk="0" fontAlgn="base" hangingPunct="0">
        <a:spcBef>
          <a:spcPct val="20000"/>
        </a:spcBef>
        <a:spcAft>
          <a:spcPct val="0"/>
        </a:spcAft>
        <a:buChar char="»"/>
        <a:defRPr sz="2000">
          <a:solidFill>
            <a:srgbClr val="324602"/>
          </a:solidFill>
          <a:latin typeface="+mn-lt"/>
          <a:ea typeface="+mn-ea"/>
          <a:cs typeface="+mn-cs"/>
        </a:defRPr>
      </a:lvl5pPr>
      <a:lvl6pPr marL="2514600" indent="-228600" algn="l" rtl="0" fontAlgn="base">
        <a:spcBef>
          <a:spcPct val="20000"/>
        </a:spcBef>
        <a:spcAft>
          <a:spcPct val="0"/>
        </a:spcAft>
        <a:buChar char="»"/>
        <a:defRPr sz="2000">
          <a:solidFill>
            <a:srgbClr val="324602"/>
          </a:solidFill>
          <a:latin typeface="+mn-lt"/>
          <a:ea typeface="+mn-ea"/>
          <a:cs typeface="+mn-cs"/>
        </a:defRPr>
      </a:lvl6pPr>
      <a:lvl7pPr marL="2971800" indent="-228600" algn="l" rtl="0" fontAlgn="base">
        <a:spcBef>
          <a:spcPct val="20000"/>
        </a:spcBef>
        <a:spcAft>
          <a:spcPct val="0"/>
        </a:spcAft>
        <a:buChar char="»"/>
        <a:defRPr sz="2000">
          <a:solidFill>
            <a:srgbClr val="324602"/>
          </a:solidFill>
          <a:latin typeface="+mn-lt"/>
          <a:ea typeface="+mn-ea"/>
          <a:cs typeface="+mn-cs"/>
        </a:defRPr>
      </a:lvl7pPr>
      <a:lvl8pPr marL="3429000" indent="-228600" algn="l" rtl="0" fontAlgn="base">
        <a:spcBef>
          <a:spcPct val="20000"/>
        </a:spcBef>
        <a:spcAft>
          <a:spcPct val="0"/>
        </a:spcAft>
        <a:buChar char="»"/>
        <a:defRPr sz="2000">
          <a:solidFill>
            <a:srgbClr val="324602"/>
          </a:solidFill>
          <a:latin typeface="+mn-lt"/>
          <a:ea typeface="+mn-ea"/>
          <a:cs typeface="+mn-cs"/>
        </a:defRPr>
      </a:lvl8pPr>
      <a:lvl9pPr marL="3886200" indent="-228600" algn="l" rtl="0" fontAlgn="base">
        <a:spcBef>
          <a:spcPct val="20000"/>
        </a:spcBef>
        <a:spcAft>
          <a:spcPct val="0"/>
        </a:spcAft>
        <a:buChar char="»"/>
        <a:defRPr sz="2000">
          <a:solidFill>
            <a:srgbClr val="324602"/>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p:cNvCxnSpPr/>
          <p:nvPr/>
        </p:nvCxnSpPr>
        <p:spPr>
          <a:xfrm>
            <a:off x="377534" y="3284984"/>
            <a:ext cx="8388932" cy="0"/>
          </a:xfrm>
          <a:prstGeom prst="straightConnector1">
            <a:avLst/>
          </a:prstGeom>
          <a:ln w="31750">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0" name="Rounded Rectangular Callout 9"/>
          <p:cNvSpPr/>
          <p:nvPr/>
        </p:nvSpPr>
        <p:spPr>
          <a:xfrm>
            <a:off x="124791" y="1124744"/>
            <a:ext cx="1638897" cy="936104"/>
          </a:xfrm>
          <a:prstGeom prst="wedgeRoundRectCallout">
            <a:avLst/>
          </a:prstGeom>
          <a:solidFill>
            <a:srgbClr val="BFF6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b="1" dirty="0">
                <a:solidFill>
                  <a:srgbClr val="000000"/>
                </a:solidFill>
              </a:rPr>
              <a:t>Vedtak om høy miljøambisjon</a:t>
            </a:r>
          </a:p>
          <a:p>
            <a:pPr algn="ctr"/>
            <a:endParaRPr lang="nb-NO" sz="1400" b="1" dirty="0">
              <a:solidFill>
                <a:srgbClr val="000000"/>
              </a:solidFill>
            </a:endParaRPr>
          </a:p>
        </p:txBody>
      </p:sp>
      <p:cxnSp>
        <p:nvCxnSpPr>
          <p:cNvPr id="13" name="Straight Arrow Connector 12"/>
          <p:cNvCxnSpPr>
            <a:stCxn id="10" idx="4"/>
          </p:cNvCxnSpPr>
          <p:nvPr/>
        </p:nvCxnSpPr>
        <p:spPr>
          <a:xfrm>
            <a:off x="602808" y="2177861"/>
            <a:ext cx="8752" cy="1107123"/>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596835" y="3031219"/>
            <a:ext cx="1062832" cy="216024"/>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dirty="0">
                <a:solidFill>
                  <a:srgbClr val="000000"/>
                </a:solidFill>
              </a:rPr>
              <a:t>Planlegging</a:t>
            </a:r>
          </a:p>
        </p:txBody>
      </p:sp>
      <p:sp>
        <p:nvSpPr>
          <p:cNvPr id="16" name="Rectangle 15"/>
          <p:cNvSpPr/>
          <p:nvPr/>
        </p:nvSpPr>
        <p:spPr>
          <a:xfrm>
            <a:off x="1674392" y="3356992"/>
            <a:ext cx="1062832" cy="216024"/>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dirty="0">
                <a:solidFill>
                  <a:srgbClr val="000000"/>
                </a:solidFill>
              </a:rPr>
              <a:t>Bygging</a:t>
            </a:r>
          </a:p>
        </p:txBody>
      </p:sp>
      <p:sp>
        <p:nvSpPr>
          <p:cNvPr id="17" name="Rectangle 16"/>
          <p:cNvSpPr/>
          <p:nvPr/>
        </p:nvSpPr>
        <p:spPr>
          <a:xfrm>
            <a:off x="2737224" y="3026944"/>
            <a:ext cx="5939232" cy="216024"/>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dirty="0">
                <a:solidFill>
                  <a:srgbClr val="000000"/>
                </a:solidFill>
              </a:rPr>
              <a:t>Drift</a:t>
            </a:r>
          </a:p>
        </p:txBody>
      </p:sp>
      <p:cxnSp>
        <p:nvCxnSpPr>
          <p:cNvPr id="18" name="Straight Connector 17"/>
          <p:cNvCxnSpPr/>
          <p:nvPr/>
        </p:nvCxnSpPr>
        <p:spPr>
          <a:xfrm>
            <a:off x="1674392" y="2922145"/>
            <a:ext cx="0" cy="722879"/>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737224" y="2922145"/>
            <a:ext cx="0" cy="722879"/>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2737224" y="1052736"/>
            <a:ext cx="5975236" cy="1008112"/>
          </a:xfrm>
          <a:prstGeom prst="rect">
            <a:avLst/>
          </a:prstGeom>
          <a:gradFill>
            <a:gsLst>
              <a:gs pos="17000">
                <a:srgbClr val="B3F775">
                  <a:lumMod val="78000"/>
                </a:srgbClr>
              </a:gs>
              <a:gs pos="81000">
                <a:schemeClr val="accent1">
                  <a:tint val="50000"/>
                  <a:shade val="100000"/>
                  <a:satMod val="350000"/>
                </a:schemeClr>
              </a:gs>
            </a:gsLst>
            <a:lin ang="5400000" scaled="0"/>
          </a:gradFill>
        </p:spPr>
        <p:style>
          <a:lnRef idx="1">
            <a:schemeClr val="accent1"/>
          </a:lnRef>
          <a:fillRef idx="3">
            <a:schemeClr val="accent1"/>
          </a:fillRef>
          <a:effectRef idx="2">
            <a:schemeClr val="accent1"/>
          </a:effectRef>
          <a:fontRef idx="minor">
            <a:schemeClr val="lt1"/>
          </a:fontRef>
        </p:style>
        <p:txBody>
          <a:bodyPr rtlCol="0" anchor="ctr"/>
          <a:lstStyle/>
          <a:p>
            <a:r>
              <a:rPr lang="nb-NO" sz="1600" b="1" dirty="0">
                <a:solidFill>
                  <a:srgbClr val="000000"/>
                </a:solidFill>
              </a:rPr>
              <a:t>Bevis = </a:t>
            </a:r>
            <a:r>
              <a:rPr lang="nb-NO" sz="1600" b="1" dirty="0" smtClean="0">
                <a:solidFill>
                  <a:srgbClr val="000000"/>
                </a:solidFill>
              </a:rPr>
              <a:t>Målte nøkkelverdier i drift (KPI):</a:t>
            </a:r>
            <a:endParaRPr lang="nb-NO" sz="1600" b="1" dirty="0">
              <a:solidFill>
                <a:srgbClr val="000000"/>
              </a:solidFill>
            </a:endParaRPr>
          </a:p>
          <a:p>
            <a:pPr marL="285750" indent="-285750">
              <a:buFont typeface="Arial" panose="020B0604020202020204" pitchFamily="34" charset="0"/>
              <a:buChar char="•"/>
            </a:pPr>
            <a:r>
              <a:rPr lang="nb-NO" sz="1400" i="1" dirty="0">
                <a:solidFill>
                  <a:srgbClr val="000000"/>
                </a:solidFill>
              </a:rPr>
              <a:t>Miljøbelastning</a:t>
            </a:r>
            <a:r>
              <a:rPr lang="nb-NO" sz="1400" dirty="0">
                <a:solidFill>
                  <a:srgbClr val="000000"/>
                </a:solidFill>
              </a:rPr>
              <a:t>: Energi, skader, utslipp</a:t>
            </a:r>
          </a:p>
          <a:p>
            <a:pPr marL="285750" indent="-285750">
              <a:buFont typeface="Arial" panose="020B0604020202020204" pitchFamily="34" charset="0"/>
              <a:buChar char="•"/>
            </a:pPr>
            <a:r>
              <a:rPr lang="nb-NO" sz="1400" i="1" dirty="0">
                <a:solidFill>
                  <a:srgbClr val="000000"/>
                </a:solidFill>
              </a:rPr>
              <a:t>Brukertilfredshet</a:t>
            </a:r>
            <a:r>
              <a:rPr lang="nb-NO" sz="1400" dirty="0">
                <a:solidFill>
                  <a:srgbClr val="000000"/>
                </a:solidFill>
              </a:rPr>
              <a:t>: </a:t>
            </a:r>
            <a:r>
              <a:rPr lang="nb-NO" sz="1400" dirty="0" err="1">
                <a:solidFill>
                  <a:srgbClr val="000000"/>
                </a:solidFill>
              </a:rPr>
              <a:t>ppd</a:t>
            </a:r>
            <a:r>
              <a:rPr lang="nb-NO" sz="1400" dirty="0">
                <a:solidFill>
                  <a:srgbClr val="000000"/>
                </a:solidFill>
              </a:rPr>
              <a:t>, sykefravær, effektivitet</a:t>
            </a:r>
          </a:p>
          <a:p>
            <a:pPr marL="285750" indent="-285750">
              <a:buFont typeface="Arial" panose="020B0604020202020204" pitchFamily="34" charset="0"/>
              <a:buChar char="•"/>
            </a:pPr>
            <a:r>
              <a:rPr lang="nb-NO" sz="1400" i="1" dirty="0">
                <a:solidFill>
                  <a:srgbClr val="000000"/>
                </a:solidFill>
              </a:rPr>
              <a:t>Økonomi</a:t>
            </a:r>
            <a:r>
              <a:rPr lang="nb-NO" sz="1400" dirty="0">
                <a:solidFill>
                  <a:srgbClr val="000000"/>
                </a:solidFill>
              </a:rPr>
              <a:t>: Transaksjonspris/ Leiepris/ Driftskostnader</a:t>
            </a:r>
          </a:p>
        </p:txBody>
      </p:sp>
      <p:cxnSp>
        <p:nvCxnSpPr>
          <p:cNvPr id="24" name="Straight Arrow Connector 23"/>
          <p:cNvCxnSpPr/>
          <p:nvPr/>
        </p:nvCxnSpPr>
        <p:spPr>
          <a:xfrm>
            <a:off x="4932040" y="2060848"/>
            <a:ext cx="0" cy="1224136"/>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3894932" y="2060848"/>
            <a:ext cx="0" cy="1224136"/>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3546376" y="2060848"/>
            <a:ext cx="0" cy="1224136"/>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3203848" y="2060848"/>
            <a:ext cx="0" cy="1224136"/>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2915816" y="2060848"/>
            <a:ext cx="0" cy="1224136"/>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2771800" y="2060848"/>
            <a:ext cx="0" cy="1224136"/>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5940152" y="2060848"/>
            <a:ext cx="0" cy="1224136"/>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7020272" y="2060848"/>
            <a:ext cx="0" cy="1224136"/>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8100392" y="2060848"/>
            <a:ext cx="0" cy="1224136"/>
          </a:xfrm>
          <a:prstGeom prst="straightConnector1">
            <a:avLst/>
          </a:prstGeom>
          <a:ln>
            <a:solidFill>
              <a:srgbClr val="B3F775"/>
            </a:solidFill>
            <a:tailEnd type="arrow"/>
          </a:ln>
        </p:spPr>
        <p:style>
          <a:lnRef idx="2">
            <a:schemeClr val="accent1"/>
          </a:lnRef>
          <a:fillRef idx="0">
            <a:schemeClr val="accent1"/>
          </a:fillRef>
          <a:effectRef idx="1">
            <a:schemeClr val="accent1"/>
          </a:effectRef>
          <a:fontRef idx="minor">
            <a:schemeClr val="tx1"/>
          </a:fontRef>
        </p:style>
      </p:cxn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725144"/>
            <a:ext cx="1598829" cy="1368152"/>
          </a:xfrm>
          <a:prstGeom prst="rect">
            <a:avLst/>
          </a:prstGeom>
          <a:noFill/>
          <a:ln w="19050">
            <a:solidFill>
              <a:srgbClr val="25B80C"/>
            </a:solidFill>
            <a:miter lim="800000"/>
            <a:headEnd/>
            <a:tailEnd/>
          </a:ln>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989" y="3933056"/>
            <a:ext cx="1514680" cy="1296144"/>
          </a:xfrm>
          <a:prstGeom prst="rect">
            <a:avLst/>
          </a:prstGeom>
          <a:noFill/>
          <a:ln w="19050">
            <a:solidFill>
              <a:srgbClr val="25B80C"/>
            </a:solidFill>
            <a:miter lim="800000"/>
            <a:headEnd/>
            <a:tailEnd/>
          </a:ln>
          <a:extLst>
            <a:ext uri="{909E8E84-426E-40DD-AFC4-6F175D3DCCD1}">
              <a14:hiddenFill xmlns:a14="http://schemas.microsoft.com/office/drawing/2010/main">
                <a:solidFill>
                  <a:schemeClr val="accent1"/>
                </a:solidFill>
              </a14:hiddenFill>
            </a:ext>
          </a:extLst>
        </p:spPr>
      </p:pic>
      <p:cxnSp>
        <p:nvCxnSpPr>
          <p:cNvPr id="33" name="Straight Arrow Connector 32"/>
          <p:cNvCxnSpPr>
            <a:stCxn id="3075" idx="0"/>
          </p:cNvCxnSpPr>
          <p:nvPr/>
        </p:nvCxnSpPr>
        <p:spPr>
          <a:xfrm flipV="1">
            <a:off x="928329" y="3247243"/>
            <a:ext cx="0" cy="685813"/>
          </a:xfrm>
          <a:prstGeom prst="straightConnector1">
            <a:avLst/>
          </a:prstGeom>
          <a:ln>
            <a:solidFill>
              <a:schemeClr val="tx1">
                <a:lumMod val="50000"/>
                <a:lumOff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V="1">
            <a:off x="2194337" y="3573017"/>
            <a:ext cx="0" cy="1152127"/>
          </a:xfrm>
          <a:prstGeom prst="straightConnector1">
            <a:avLst/>
          </a:prstGeom>
          <a:ln>
            <a:solidFill>
              <a:schemeClr val="tx1">
                <a:lumMod val="50000"/>
                <a:lumOff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34" name="Tittel 1"/>
          <p:cNvSpPr>
            <a:spLocks noGrp="1"/>
          </p:cNvSpPr>
          <p:nvPr>
            <p:ph type="title"/>
          </p:nvPr>
        </p:nvSpPr>
        <p:spPr>
          <a:xfrm>
            <a:off x="685800" y="260648"/>
            <a:ext cx="7772400" cy="792088"/>
          </a:xfrm>
        </p:spPr>
        <p:txBody>
          <a:bodyPr/>
          <a:lstStyle/>
          <a:p>
            <a:pPr algn="r"/>
            <a:r>
              <a:rPr lang="nb-NO" sz="2800" dirty="0" smtClean="0"/>
              <a:t>Prosjektbeskrivelse og Prosjektvisjon</a:t>
            </a:r>
            <a:endParaRPr lang="nb-NO" sz="2800" dirty="0"/>
          </a:p>
        </p:txBody>
      </p:sp>
      <p:sp>
        <p:nvSpPr>
          <p:cNvPr id="3" name="Circular Arrow 2"/>
          <p:cNvSpPr/>
          <p:nvPr/>
        </p:nvSpPr>
        <p:spPr>
          <a:xfrm flipH="1">
            <a:off x="1547664" y="635540"/>
            <a:ext cx="1224135" cy="978408"/>
          </a:xfrm>
          <a:prstGeom prst="circular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rgbClr val="000000"/>
              </a:solidFill>
            </a:endParaRPr>
          </a:p>
        </p:txBody>
      </p:sp>
    </p:spTree>
    <p:extLst>
      <p:ext uri="{BB962C8B-B14F-4D97-AF65-F5344CB8AC3E}">
        <p14:creationId xmlns:p14="http://schemas.microsoft.com/office/powerpoint/2010/main" val="154604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052736"/>
            <a:ext cx="7776864" cy="1474118"/>
          </a:xfrm>
          <a:prstGeom prst="rect">
            <a:avLst/>
          </a:prstGeom>
          <a:solidFill>
            <a:srgbClr val="E3FCC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2400" b="1" dirty="0">
                <a:solidFill>
                  <a:srgbClr val="000000"/>
                </a:solidFill>
              </a:rPr>
              <a:t>«Grønne Bygg gir øket verdi for eier og bruker»</a:t>
            </a:r>
          </a:p>
        </p:txBody>
      </p:sp>
      <p:sp>
        <p:nvSpPr>
          <p:cNvPr id="6" name="Rectangle 5"/>
          <p:cNvSpPr/>
          <p:nvPr/>
        </p:nvSpPr>
        <p:spPr>
          <a:xfrm rot="16200000">
            <a:off x="257647" y="3168799"/>
            <a:ext cx="2198290" cy="914400"/>
          </a:xfrm>
          <a:prstGeom prst="rect">
            <a:avLst/>
          </a:prstGeom>
          <a:solidFill>
            <a:srgbClr val="B3F77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b="1" dirty="0">
                <a:solidFill>
                  <a:srgbClr val="000000"/>
                </a:solidFill>
              </a:rPr>
              <a:t>«</a:t>
            </a:r>
            <a:r>
              <a:rPr lang="nb-NO" b="1" dirty="0" err="1">
                <a:solidFill>
                  <a:srgbClr val="000000"/>
                </a:solidFill>
              </a:rPr>
              <a:t>Environmental</a:t>
            </a:r>
            <a:r>
              <a:rPr lang="nb-NO" b="1" dirty="0">
                <a:solidFill>
                  <a:srgbClr val="000000"/>
                </a:solidFill>
              </a:rPr>
              <a: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2544" y="5517232"/>
            <a:ext cx="3501181" cy="1043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rot="16200000">
            <a:off x="3355014" y="3169822"/>
            <a:ext cx="2196243" cy="914400"/>
          </a:xfrm>
          <a:prstGeom prst="rect">
            <a:avLst/>
          </a:prstGeom>
          <a:solidFill>
            <a:srgbClr val="71DA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b="1" dirty="0">
                <a:solidFill>
                  <a:srgbClr val="000000"/>
                </a:solidFill>
              </a:rPr>
              <a:t>«</a:t>
            </a:r>
            <a:r>
              <a:rPr lang="nb-NO" b="1" dirty="0" err="1">
                <a:solidFill>
                  <a:srgbClr val="000000"/>
                </a:solidFill>
              </a:rPr>
              <a:t>Economical</a:t>
            </a:r>
            <a:r>
              <a:rPr lang="nb-NO" b="1" dirty="0">
                <a:solidFill>
                  <a:srgbClr val="000000"/>
                </a:solidFill>
              </a:rPr>
              <a:t>»</a:t>
            </a:r>
          </a:p>
        </p:txBody>
      </p:sp>
      <p:sp>
        <p:nvSpPr>
          <p:cNvPr id="9" name="Rectangle 8"/>
          <p:cNvSpPr/>
          <p:nvPr/>
        </p:nvSpPr>
        <p:spPr>
          <a:xfrm rot="16200000">
            <a:off x="6666359" y="3168799"/>
            <a:ext cx="2198290" cy="914400"/>
          </a:xfrm>
          <a:prstGeom prst="rect">
            <a:avLst/>
          </a:prstGeom>
          <a:solidFill>
            <a:srgbClr val="FA666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b="1" dirty="0">
                <a:solidFill>
                  <a:srgbClr val="000000"/>
                </a:solidFill>
              </a:rPr>
              <a:t>«</a:t>
            </a:r>
            <a:r>
              <a:rPr lang="nb-NO" b="1" dirty="0" err="1">
                <a:solidFill>
                  <a:srgbClr val="000000"/>
                </a:solidFill>
              </a:rPr>
              <a:t>Social</a:t>
            </a:r>
            <a:r>
              <a:rPr lang="nb-NO" b="1" dirty="0">
                <a:solidFill>
                  <a:srgbClr val="000000"/>
                </a:solidFill>
              </a:rPr>
              <a:t>»</a:t>
            </a:r>
          </a:p>
        </p:txBody>
      </p:sp>
      <p:cxnSp>
        <p:nvCxnSpPr>
          <p:cNvPr id="4" name="Straight Connector 3"/>
          <p:cNvCxnSpPr/>
          <p:nvPr/>
        </p:nvCxnSpPr>
        <p:spPr>
          <a:xfrm>
            <a:off x="431540" y="4725888"/>
            <a:ext cx="8280920" cy="0"/>
          </a:xfrm>
          <a:prstGeom prst="line">
            <a:avLst/>
          </a:prstGeom>
        </p:spPr>
        <p:style>
          <a:lnRef idx="2">
            <a:schemeClr val="accent1"/>
          </a:lnRef>
          <a:fillRef idx="0">
            <a:schemeClr val="accent1"/>
          </a:fillRef>
          <a:effectRef idx="1">
            <a:schemeClr val="accent1"/>
          </a:effectRef>
          <a:fontRef idx="minor">
            <a:schemeClr val="tx1"/>
          </a:fontRef>
        </p:style>
      </p:cxnSp>
      <p:sp>
        <p:nvSpPr>
          <p:cNvPr id="10" name="Rectangular Callout 9"/>
          <p:cNvSpPr/>
          <p:nvPr/>
        </p:nvSpPr>
        <p:spPr>
          <a:xfrm>
            <a:off x="6372200" y="116632"/>
            <a:ext cx="1584176" cy="612648"/>
          </a:xfrm>
          <a:prstGeom prst="wedgeRectCallout">
            <a:avLst>
              <a:gd name="adj1" fmla="val -90114"/>
              <a:gd name="adj2" fmla="val 214671"/>
            </a:avLst>
          </a:prstGeom>
          <a:solidFill>
            <a:srgbClr val="BFF666"/>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dirty="0">
                <a:solidFill>
                  <a:srgbClr val="000000"/>
                </a:solidFill>
              </a:rPr>
              <a:t>Samfunn</a:t>
            </a:r>
          </a:p>
        </p:txBody>
      </p:sp>
    </p:spTree>
    <p:extLst>
      <p:ext uri="{BB962C8B-B14F-4D97-AF65-F5344CB8AC3E}">
        <p14:creationId xmlns:p14="http://schemas.microsoft.com/office/powerpoint/2010/main" val="254357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3568" y="332656"/>
            <a:ext cx="7772400" cy="792088"/>
          </a:xfrm>
        </p:spPr>
        <p:txBody>
          <a:bodyPr/>
          <a:lstStyle/>
          <a:p>
            <a:pPr algn="r"/>
            <a:r>
              <a:rPr lang="nb-NO" sz="2800" dirty="0" smtClean="0"/>
              <a:t>Grunnlag for studie – Definere «Verdi»</a:t>
            </a:r>
            <a:endParaRPr lang="nb-NO" sz="28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296" y="1052736"/>
            <a:ext cx="5785617" cy="2736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5"/>
          <p:cNvPicPr>
            <a:picLocks noChangeAspect="1" noChangeArrowheads="1"/>
          </p:cNvPicPr>
          <p:nvPr/>
        </p:nvPicPr>
        <p:blipFill>
          <a:blip r:embed="rId4" cstate="print"/>
          <a:srcRect/>
          <a:stretch>
            <a:fillRect/>
          </a:stretch>
        </p:blipFill>
        <p:spPr bwMode="auto">
          <a:xfrm>
            <a:off x="6876256" y="6113600"/>
            <a:ext cx="2075309" cy="596763"/>
          </a:xfrm>
          <a:prstGeom prst="rect">
            <a:avLst/>
          </a:prstGeom>
          <a:noFill/>
          <a:ln w="9525">
            <a:noFill/>
            <a:miter lim="800000"/>
            <a:headEnd/>
            <a:tailEnd/>
          </a:ln>
        </p:spPr>
      </p:pic>
      <p:sp>
        <p:nvSpPr>
          <p:cNvPr id="3" name="Plassholder for innhold 2"/>
          <p:cNvSpPr>
            <a:spLocks noGrp="1"/>
          </p:cNvSpPr>
          <p:nvPr>
            <p:ph idx="1"/>
          </p:nvPr>
        </p:nvSpPr>
        <p:spPr>
          <a:xfrm>
            <a:off x="323528" y="1124744"/>
            <a:ext cx="7846640" cy="1656184"/>
          </a:xfrm>
        </p:spPr>
        <p:txBody>
          <a:bodyPr/>
          <a:lstStyle/>
          <a:p>
            <a:r>
              <a:rPr lang="nb-NO" sz="2400" dirty="0"/>
              <a:t>Verdi for hvem?</a:t>
            </a:r>
          </a:p>
          <a:p>
            <a:pPr lvl="1"/>
            <a:r>
              <a:rPr lang="nb-NO" sz="2000" dirty="0"/>
              <a:t>Eier</a:t>
            </a:r>
          </a:p>
          <a:p>
            <a:pPr lvl="1"/>
            <a:r>
              <a:rPr lang="nb-NO" sz="2000" dirty="0"/>
              <a:t>Bruker</a:t>
            </a:r>
          </a:p>
          <a:p>
            <a:pPr lvl="1"/>
            <a:r>
              <a:rPr lang="nb-NO" sz="2000" dirty="0" smtClean="0"/>
              <a:t>Samfunn</a:t>
            </a:r>
            <a:endParaRPr lang="nb-NO" sz="2000" dirty="0"/>
          </a:p>
        </p:txBody>
      </p:sp>
      <p:sp>
        <p:nvSpPr>
          <p:cNvPr id="5" name="Rectangle 4"/>
          <p:cNvSpPr/>
          <p:nvPr/>
        </p:nvSpPr>
        <p:spPr>
          <a:xfrm>
            <a:off x="755576" y="2324150"/>
            <a:ext cx="360040" cy="360040"/>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nb-NO" dirty="0">
                <a:solidFill>
                  <a:srgbClr val="000000"/>
                </a:solidFill>
              </a:rPr>
              <a:t>1</a:t>
            </a:r>
          </a:p>
        </p:txBody>
      </p:sp>
      <p:sp>
        <p:nvSpPr>
          <p:cNvPr id="9" name="Rectangle 8"/>
          <p:cNvSpPr/>
          <p:nvPr/>
        </p:nvSpPr>
        <p:spPr>
          <a:xfrm>
            <a:off x="755576" y="1916832"/>
            <a:ext cx="360040" cy="360040"/>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nb-NO" dirty="0">
                <a:solidFill>
                  <a:srgbClr val="000000"/>
                </a:solidFill>
              </a:rPr>
              <a:t>2</a:t>
            </a:r>
          </a:p>
        </p:txBody>
      </p:sp>
      <p:sp>
        <p:nvSpPr>
          <p:cNvPr id="10" name="Rectangle 9"/>
          <p:cNvSpPr/>
          <p:nvPr/>
        </p:nvSpPr>
        <p:spPr>
          <a:xfrm>
            <a:off x="755576" y="1556792"/>
            <a:ext cx="360040" cy="360040"/>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nb-NO" dirty="0">
                <a:solidFill>
                  <a:srgbClr val="000000"/>
                </a:solidFill>
              </a:rPr>
              <a:t>3</a:t>
            </a:r>
          </a:p>
        </p:txBody>
      </p:sp>
    </p:spTree>
    <p:extLst>
      <p:ext uri="{BB962C8B-B14F-4D97-AF65-F5344CB8AC3E}">
        <p14:creationId xmlns:p14="http://schemas.microsoft.com/office/powerpoint/2010/main" val="410019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theme/theme1.xml><?xml version="1.0" encoding="utf-8"?>
<a:theme xmlns:a="http://schemas.openxmlformats.org/drawingml/2006/main" name="1_Standard utforming">
  <a:themeElements>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 utforming">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 utformi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455</Words>
  <Application>Microsoft Office PowerPoint</Application>
  <PresentationFormat>Skjermfremvisning (4:3)</PresentationFormat>
  <Paragraphs>42</Paragraphs>
  <Slides>3</Slides>
  <Notes>3</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vt:i4>
      </vt:variant>
    </vt:vector>
  </HeadingPairs>
  <TitlesOfParts>
    <vt:vector size="7" baseType="lpstr">
      <vt:lpstr>ＭＳ Ｐゴシック</vt:lpstr>
      <vt:lpstr>Arial</vt:lpstr>
      <vt:lpstr>Calibri</vt:lpstr>
      <vt:lpstr>1_Standard utforming</vt:lpstr>
      <vt:lpstr>Prosjektbeskrivelse og Prosjektvisjon</vt:lpstr>
      <vt:lpstr>PowerPoint-presentasjon</vt:lpstr>
      <vt:lpstr>Grunnlag for studie – Definere «Verdi»</vt:lpstr>
    </vt:vector>
  </TitlesOfParts>
  <Company>Multiconsult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Prosjektbeskrivelse og Prosjektvisjon</dc:title>
  <dc:creator>Kjetil Gulbrandsen</dc:creator>
  <cp:lastModifiedBy>Kerstin Allemyr</cp:lastModifiedBy>
  <cp:revision>3</cp:revision>
  <dcterms:created xsi:type="dcterms:W3CDTF">2016-05-27T13:26:48Z</dcterms:created>
  <dcterms:modified xsi:type="dcterms:W3CDTF">2016-05-30T17:04:27Z</dcterms:modified>
</cp:coreProperties>
</file>