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-kalkylblad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dirty="0" smtClean="0"/>
              <a:t>Fördelning (%)</a:t>
            </a:r>
            <a:endParaRPr lang="sv-SE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Blad1!$C$63</c:f>
              <c:strCache>
                <c:ptCount val="1"/>
                <c:pt idx="0">
                  <c:v>Stämmer helt och hållet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Blad1!$A$64:$B$79</c:f>
              <c:multiLvlStrCache>
                <c:ptCount val="16"/>
                <c:lvl>
                  <c:pt idx="0">
                    <c:v>Jag upplever att mitt barns tankar och intressen tas tillvara i förskolan.</c:v>
                  </c:pt>
                  <c:pt idx="1">
                    <c:v>Jag upplever att mitt barn uppmuntras att ta ansvar i förskolan.</c:v>
                  </c:pt>
                  <c:pt idx="2">
                    <c:v>Jag vet vem jag ska vända mig till i olika frågor på mitt barns förskola.</c:v>
                  </c:pt>
                  <c:pt idx="3">
                    <c:v>Jag upplever att förskolan har ett förtroendefullt samarbete med mig.</c:v>
                  </c:pt>
                  <c:pt idx="4">
                    <c:v>Jag upplever att mitt barns förskola arbetar för en hållbar framtid.</c:v>
                  </c:pt>
                  <c:pt idx="6">
                    <c:v>Jag upplever att mitt barn känner sig tryggt och trivs i förskolan.</c:v>
                  </c:pt>
                  <c:pt idx="7">
                    <c:v>Jag upplever att alla barn ges samma förutsättningar på mitt barns förskola.</c:v>
                  </c:pt>
                  <c:pt idx="8">
                    <c:v>Jag upplever att förskolan bemöter mitt barn på ett respektfullt sätt.</c:v>
                  </c:pt>
                  <c:pt idx="9">
                    <c:v>Jag upplever att mitt barns förskola är tydlig med att kränkningar inte accepteras.</c:v>
                  </c:pt>
                  <c:pt idx="11">
                    <c:v>Jag upplever att förskolan väcker mitt barns lust att lära.</c:v>
                  </c:pt>
                  <c:pt idx="12">
                    <c:v>Jag upplever att mitt barn får det stöd och den hjälp som behövs.</c:v>
                  </c:pt>
                  <c:pt idx="13">
                    <c:v>Jag upplever att förskolan erbjuder mitt barn en stimulerande miljö.</c:v>
                  </c:pt>
                  <c:pt idx="14">
                    <c:v>Jag upplever att mitt barns förskola arbetar med olika teman och projekt.</c:v>
                  </c:pt>
                  <c:pt idx="15">
                    <c:v>Jag upplever att jag får tydlig information om mitt barns utveckling och lärande på utvecklingssamtalet.</c:v>
                  </c:pt>
                </c:lvl>
                <c:lvl>
                  <c:pt idx="0">
                    <c:v>Ledarskap</c:v>
                  </c:pt>
                  <c:pt idx="6">
                    <c:v>Trygghet</c:v>
                  </c:pt>
                  <c:pt idx="11">
                    <c:v>Kunskap</c:v>
                  </c:pt>
                </c:lvl>
              </c:multiLvlStrCache>
            </c:multiLvlStrRef>
          </c:cat>
          <c:val>
            <c:numRef>
              <c:f>Blad1!$C$64:$C$79</c:f>
              <c:numCache>
                <c:formatCode>0%</c:formatCode>
                <c:ptCount val="16"/>
                <c:pt idx="0">
                  <c:v>0.65319148936170213</c:v>
                </c:pt>
                <c:pt idx="1">
                  <c:v>0.70139697322467986</c:v>
                </c:pt>
                <c:pt idx="2">
                  <c:v>0.70380434782608692</c:v>
                </c:pt>
                <c:pt idx="3">
                  <c:v>0.70981739287651424</c:v>
                </c:pt>
                <c:pt idx="4">
                  <c:v>0.71042701092353522</c:v>
                </c:pt>
                <c:pt idx="6">
                  <c:v>0.76337375178316691</c:v>
                </c:pt>
                <c:pt idx="7">
                  <c:v>0.75206922498118889</c:v>
                </c:pt>
                <c:pt idx="8">
                  <c:v>0.81954350927246788</c:v>
                </c:pt>
                <c:pt idx="9">
                  <c:v>0.75492424242424239</c:v>
                </c:pt>
                <c:pt idx="11">
                  <c:v>0.71376745873390168</c:v>
                </c:pt>
                <c:pt idx="12">
                  <c:v>0.70205791294846109</c:v>
                </c:pt>
                <c:pt idx="13">
                  <c:v>0.65444743935309968</c:v>
                </c:pt>
                <c:pt idx="14">
                  <c:v>0.74731280743304795</c:v>
                </c:pt>
                <c:pt idx="15">
                  <c:v>0.65454545454545454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D1-49A2-AE9D-E2D057BD980D}"/>
            </c:ext>
          </c:extLst>
        </c:ser>
        <c:ser>
          <c:idx val="1"/>
          <c:order val="1"/>
          <c:tx>
            <c:strRef>
              <c:f>Blad1!$D$63</c:f>
              <c:strCache>
                <c:ptCount val="1"/>
                <c:pt idx="0">
                  <c:v>Stämmer ganska bra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Blad1!$A$64:$B$79</c:f>
              <c:multiLvlStrCache>
                <c:ptCount val="16"/>
                <c:lvl>
                  <c:pt idx="0">
                    <c:v>Jag upplever att mitt barns tankar och intressen tas tillvara i förskolan.</c:v>
                  </c:pt>
                  <c:pt idx="1">
                    <c:v>Jag upplever att mitt barn uppmuntras att ta ansvar i förskolan.</c:v>
                  </c:pt>
                  <c:pt idx="2">
                    <c:v>Jag vet vem jag ska vända mig till i olika frågor på mitt barns förskola.</c:v>
                  </c:pt>
                  <c:pt idx="3">
                    <c:v>Jag upplever att förskolan har ett förtroendefullt samarbete med mig.</c:v>
                  </c:pt>
                  <c:pt idx="4">
                    <c:v>Jag upplever att mitt barns förskola arbetar för en hållbar framtid.</c:v>
                  </c:pt>
                  <c:pt idx="6">
                    <c:v>Jag upplever att mitt barn känner sig tryggt och trivs i förskolan.</c:v>
                  </c:pt>
                  <c:pt idx="7">
                    <c:v>Jag upplever att alla barn ges samma förutsättningar på mitt barns förskola.</c:v>
                  </c:pt>
                  <c:pt idx="8">
                    <c:v>Jag upplever att förskolan bemöter mitt barn på ett respektfullt sätt.</c:v>
                  </c:pt>
                  <c:pt idx="9">
                    <c:v>Jag upplever att mitt barns förskola är tydlig med att kränkningar inte accepteras.</c:v>
                  </c:pt>
                  <c:pt idx="11">
                    <c:v>Jag upplever att förskolan väcker mitt barns lust att lära.</c:v>
                  </c:pt>
                  <c:pt idx="12">
                    <c:v>Jag upplever att mitt barn får det stöd och den hjälp som behövs.</c:v>
                  </c:pt>
                  <c:pt idx="13">
                    <c:v>Jag upplever att förskolan erbjuder mitt barn en stimulerande miljö.</c:v>
                  </c:pt>
                  <c:pt idx="14">
                    <c:v>Jag upplever att mitt barns förskola arbetar med olika teman och projekt.</c:v>
                  </c:pt>
                  <c:pt idx="15">
                    <c:v>Jag upplever att jag får tydlig information om mitt barns utveckling och lärande på utvecklingssamtalet.</c:v>
                  </c:pt>
                </c:lvl>
                <c:lvl>
                  <c:pt idx="0">
                    <c:v>Ledarskap</c:v>
                  </c:pt>
                  <c:pt idx="6">
                    <c:v>Trygghet</c:v>
                  </c:pt>
                  <c:pt idx="11">
                    <c:v>Kunskap</c:v>
                  </c:pt>
                </c:lvl>
              </c:multiLvlStrCache>
            </c:multiLvlStrRef>
          </c:cat>
          <c:val>
            <c:numRef>
              <c:f>Blad1!$D$64:$D$79</c:f>
              <c:numCache>
                <c:formatCode>0%</c:formatCode>
                <c:ptCount val="16"/>
                <c:pt idx="0">
                  <c:v>0.31624758220502902</c:v>
                </c:pt>
                <c:pt idx="1">
                  <c:v>0.27629025999223905</c:v>
                </c:pt>
                <c:pt idx="2">
                  <c:v>0.23804347826086958</c:v>
                </c:pt>
                <c:pt idx="3">
                  <c:v>0.25022599891520519</c:v>
                </c:pt>
                <c:pt idx="4">
                  <c:v>0.25998013902681233</c:v>
                </c:pt>
                <c:pt idx="6">
                  <c:v>0.22039942938659057</c:v>
                </c:pt>
                <c:pt idx="7">
                  <c:v>0.22253574115876598</c:v>
                </c:pt>
                <c:pt idx="8">
                  <c:v>0.16547788873038516</c:v>
                </c:pt>
                <c:pt idx="9">
                  <c:v>0.21401515151515152</c:v>
                </c:pt>
                <c:pt idx="11">
                  <c:v>0.25557772537638307</c:v>
                </c:pt>
                <c:pt idx="12">
                  <c:v>0.26479694044800584</c:v>
                </c:pt>
                <c:pt idx="13">
                  <c:v>0.28679245283018867</c:v>
                </c:pt>
                <c:pt idx="14">
                  <c:v>0.21442885771543085</c:v>
                </c:pt>
                <c:pt idx="15">
                  <c:v>0.27878787878787881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D1-49A2-AE9D-E2D057BD980D}"/>
            </c:ext>
          </c:extLst>
        </c:ser>
        <c:ser>
          <c:idx val="2"/>
          <c:order val="2"/>
          <c:tx>
            <c:strRef>
              <c:f>Blad1!$E$63</c:f>
              <c:strCache>
                <c:ptCount val="1"/>
                <c:pt idx="0">
                  <c:v>Stämmer ganska dåligt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Blad1!$A$64:$B$79</c:f>
              <c:multiLvlStrCache>
                <c:ptCount val="16"/>
                <c:lvl>
                  <c:pt idx="0">
                    <c:v>Jag upplever att mitt barns tankar och intressen tas tillvara i förskolan.</c:v>
                  </c:pt>
                  <c:pt idx="1">
                    <c:v>Jag upplever att mitt barn uppmuntras att ta ansvar i förskolan.</c:v>
                  </c:pt>
                  <c:pt idx="2">
                    <c:v>Jag vet vem jag ska vända mig till i olika frågor på mitt barns förskola.</c:v>
                  </c:pt>
                  <c:pt idx="3">
                    <c:v>Jag upplever att förskolan har ett förtroendefullt samarbete med mig.</c:v>
                  </c:pt>
                  <c:pt idx="4">
                    <c:v>Jag upplever att mitt barns förskola arbetar för en hållbar framtid.</c:v>
                  </c:pt>
                  <c:pt idx="6">
                    <c:v>Jag upplever att mitt barn känner sig tryggt och trivs i förskolan.</c:v>
                  </c:pt>
                  <c:pt idx="7">
                    <c:v>Jag upplever att alla barn ges samma förutsättningar på mitt barns förskola.</c:v>
                  </c:pt>
                  <c:pt idx="8">
                    <c:v>Jag upplever att förskolan bemöter mitt barn på ett respektfullt sätt.</c:v>
                  </c:pt>
                  <c:pt idx="9">
                    <c:v>Jag upplever att mitt barns förskola är tydlig med att kränkningar inte accepteras.</c:v>
                  </c:pt>
                  <c:pt idx="11">
                    <c:v>Jag upplever att förskolan väcker mitt barns lust att lära.</c:v>
                  </c:pt>
                  <c:pt idx="12">
                    <c:v>Jag upplever att mitt barn får det stöd och den hjälp som behövs.</c:v>
                  </c:pt>
                  <c:pt idx="13">
                    <c:v>Jag upplever att förskolan erbjuder mitt barn en stimulerande miljö.</c:v>
                  </c:pt>
                  <c:pt idx="14">
                    <c:v>Jag upplever att mitt barns förskola arbetar med olika teman och projekt.</c:v>
                  </c:pt>
                  <c:pt idx="15">
                    <c:v>Jag upplever att jag får tydlig information om mitt barns utveckling och lärande på utvecklingssamtalet.</c:v>
                  </c:pt>
                </c:lvl>
                <c:lvl>
                  <c:pt idx="0">
                    <c:v>Ledarskap</c:v>
                  </c:pt>
                  <c:pt idx="6">
                    <c:v>Trygghet</c:v>
                  </c:pt>
                  <c:pt idx="11">
                    <c:v>Kunskap</c:v>
                  </c:pt>
                </c:lvl>
              </c:multiLvlStrCache>
            </c:multiLvlStrRef>
          </c:cat>
          <c:val>
            <c:numRef>
              <c:f>Blad1!$E$64:$E$79</c:f>
              <c:numCache>
                <c:formatCode>0%</c:formatCode>
                <c:ptCount val="16"/>
                <c:pt idx="0">
                  <c:v>2.6885880077369438E-2</c:v>
                </c:pt>
                <c:pt idx="1">
                  <c:v>1.8238261544431509E-2</c:v>
                </c:pt>
                <c:pt idx="2">
                  <c:v>4.7826086956521741E-2</c:v>
                </c:pt>
                <c:pt idx="3">
                  <c:v>3.2182245525221476E-2</c:v>
                </c:pt>
                <c:pt idx="4">
                  <c:v>2.2442899702085402E-2</c:v>
                </c:pt>
                <c:pt idx="6">
                  <c:v>1.4265335235378032E-2</c:v>
                </c:pt>
                <c:pt idx="7">
                  <c:v>2.144469525959368E-2</c:v>
                </c:pt>
                <c:pt idx="8">
                  <c:v>1.2660485021398002E-2</c:v>
                </c:pt>
                <c:pt idx="9">
                  <c:v>2.4431818181818183E-2</c:v>
                </c:pt>
                <c:pt idx="11">
                  <c:v>2.6664248140758205E-2</c:v>
                </c:pt>
                <c:pt idx="12">
                  <c:v>2.8592241850300494E-2</c:v>
                </c:pt>
                <c:pt idx="13">
                  <c:v>5.0673854447439354E-2</c:v>
                </c:pt>
                <c:pt idx="14">
                  <c:v>3.0606667881216978E-2</c:v>
                </c:pt>
                <c:pt idx="15">
                  <c:v>5.1893939393939395E-2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D1-49A2-AE9D-E2D057BD980D}"/>
            </c:ext>
          </c:extLst>
        </c:ser>
        <c:ser>
          <c:idx val="3"/>
          <c:order val="3"/>
          <c:tx>
            <c:strRef>
              <c:f>Blad1!$F$63</c:f>
              <c:strCache>
                <c:ptCount val="1"/>
                <c:pt idx="0">
                  <c:v>Stämmer inte alls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multiLvlStrRef>
              <c:f>Blad1!$A$64:$B$79</c:f>
              <c:multiLvlStrCache>
                <c:ptCount val="16"/>
                <c:lvl>
                  <c:pt idx="0">
                    <c:v>Jag upplever att mitt barns tankar och intressen tas tillvara i förskolan.</c:v>
                  </c:pt>
                  <c:pt idx="1">
                    <c:v>Jag upplever att mitt barn uppmuntras att ta ansvar i förskolan.</c:v>
                  </c:pt>
                  <c:pt idx="2">
                    <c:v>Jag vet vem jag ska vända mig till i olika frågor på mitt barns förskola.</c:v>
                  </c:pt>
                  <c:pt idx="3">
                    <c:v>Jag upplever att förskolan har ett förtroendefullt samarbete med mig.</c:v>
                  </c:pt>
                  <c:pt idx="4">
                    <c:v>Jag upplever att mitt barns förskola arbetar för en hållbar framtid.</c:v>
                  </c:pt>
                  <c:pt idx="6">
                    <c:v>Jag upplever att mitt barn känner sig tryggt och trivs i förskolan.</c:v>
                  </c:pt>
                  <c:pt idx="7">
                    <c:v>Jag upplever att alla barn ges samma förutsättningar på mitt barns förskola.</c:v>
                  </c:pt>
                  <c:pt idx="8">
                    <c:v>Jag upplever att förskolan bemöter mitt barn på ett respektfullt sätt.</c:v>
                  </c:pt>
                  <c:pt idx="9">
                    <c:v>Jag upplever att mitt barns förskola är tydlig med att kränkningar inte accepteras.</c:v>
                  </c:pt>
                  <c:pt idx="11">
                    <c:v>Jag upplever att förskolan väcker mitt barns lust att lära.</c:v>
                  </c:pt>
                  <c:pt idx="12">
                    <c:v>Jag upplever att mitt barn får det stöd och den hjälp som behövs.</c:v>
                  </c:pt>
                  <c:pt idx="13">
                    <c:v>Jag upplever att förskolan erbjuder mitt barn en stimulerande miljö.</c:v>
                  </c:pt>
                  <c:pt idx="14">
                    <c:v>Jag upplever att mitt barns förskola arbetar med olika teman och projekt.</c:v>
                  </c:pt>
                  <c:pt idx="15">
                    <c:v>Jag upplever att jag får tydlig information om mitt barns utveckling och lärande på utvecklingssamtalet.</c:v>
                  </c:pt>
                </c:lvl>
                <c:lvl>
                  <c:pt idx="0">
                    <c:v>Ledarskap</c:v>
                  </c:pt>
                  <c:pt idx="6">
                    <c:v>Trygghet</c:v>
                  </c:pt>
                  <c:pt idx="11">
                    <c:v>Kunskap</c:v>
                  </c:pt>
                </c:lvl>
              </c:multiLvlStrCache>
            </c:multiLvlStrRef>
          </c:cat>
          <c:val>
            <c:numRef>
              <c:f>Blad1!$F$64:$F$79</c:f>
              <c:numCache>
                <c:formatCode>0%</c:formatCode>
                <c:ptCount val="16"/>
                <c:pt idx="0">
                  <c:v>3.6750483558994195E-3</c:v>
                </c:pt>
                <c:pt idx="1">
                  <c:v>4.0745052386495922E-3</c:v>
                </c:pt>
                <c:pt idx="2">
                  <c:v>1.0326086956521738E-2</c:v>
                </c:pt>
                <c:pt idx="3">
                  <c:v>7.7743626830591214E-3</c:v>
                </c:pt>
                <c:pt idx="4">
                  <c:v>7.1499503475670311E-3</c:v>
                </c:pt>
                <c:pt idx="6">
                  <c:v>1.9614835948644793E-3</c:v>
                </c:pt>
                <c:pt idx="7">
                  <c:v>3.9503386004514675E-3</c:v>
                </c:pt>
                <c:pt idx="8">
                  <c:v>2.3181169757489303E-3</c:v>
                </c:pt>
                <c:pt idx="9">
                  <c:v>6.6287878787878781E-3</c:v>
                </c:pt>
                <c:pt idx="11">
                  <c:v>3.9905677489570105E-3</c:v>
                </c:pt>
                <c:pt idx="12">
                  <c:v>4.5529047532325622E-3</c:v>
                </c:pt>
                <c:pt idx="13">
                  <c:v>8.0862533692722376E-3</c:v>
                </c:pt>
                <c:pt idx="14">
                  <c:v>7.6516669703042446E-3</c:v>
                </c:pt>
                <c:pt idx="15">
                  <c:v>1.4772727272727272E-2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ED1-49A2-AE9D-E2D057BD98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38983832"/>
        <c:axId val="538983176"/>
      </c:barChart>
      <c:catAx>
        <c:axId val="5389838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38983176"/>
        <c:crosses val="autoZero"/>
        <c:auto val="1"/>
        <c:lblAlgn val="ctr"/>
        <c:lblOffset val="100"/>
        <c:noMultiLvlLbl val="0"/>
      </c:catAx>
      <c:valAx>
        <c:axId val="53898317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389838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5834440709465946"/>
          <c:y val="0.94925098588965917"/>
          <c:w val="0.50582508361877976"/>
          <c:h val="3.74378660238185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B99C-BC8E-4FFD-A4A4-1B6FC00C49D6}" type="datetimeFigureOut">
              <a:rPr lang="sv-SE" smtClean="0"/>
              <a:t>2018-04-19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733C-026F-47A9-A95A-E7F39F8D62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8022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B99C-BC8E-4FFD-A4A4-1B6FC00C49D6}" type="datetimeFigureOut">
              <a:rPr lang="sv-SE" smtClean="0"/>
              <a:t>2018-04-19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733C-026F-47A9-A95A-E7F39F8D62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8570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B99C-BC8E-4FFD-A4A4-1B6FC00C49D6}" type="datetimeFigureOut">
              <a:rPr lang="sv-SE" smtClean="0"/>
              <a:t>2018-04-19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733C-026F-47A9-A95A-E7F39F8D62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320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B99C-BC8E-4FFD-A4A4-1B6FC00C49D6}" type="datetimeFigureOut">
              <a:rPr lang="sv-SE" smtClean="0"/>
              <a:t>2018-04-19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733C-026F-47A9-A95A-E7F39F8D62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9619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B99C-BC8E-4FFD-A4A4-1B6FC00C49D6}" type="datetimeFigureOut">
              <a:rPr lang="sv-SE" smtClean="0"/>
              <a:t>2018-04-19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733C-026F-47A9-A95A-E7F39F8D62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4469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B99C-BC8E-4FFD-A4A4-1B6FC00C49D6}" type="datetimeFigureOut">
              <a:rPr lang="sv-SE" smtClean="0"/>
              <a:t>2018-04-19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733C-026F-47A9-A95A-E7F39F8D62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569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B99C-BC8E-4FFD-A4A4-1B6FC00C49D6}" type="datetimeFigureOut">
              <a:rPr lang="sv-SE" smtClean="0"/>
              <a:t>2018-04-19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733C-026F-47A9-A95A-E7F39F8D62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7619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B99C-BC8E-4FFD-A4A4-1B6FC00C49D6}" type="datetimeFigureOut">
              <a:rPr lang="sv-SE" smtClean="0"/>
              <a:t>2018-04-19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733C-026F-47A9-A95A-E7F39F8D62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7263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B99C-BC8E-4FFD-A4A4-1B6FC00C49D6}" type="datetimeFigureOut">
              <a:rPr lang="sv-SE" smtClean="0"/>
              <a:t>2018-04-19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733C-026F-47A9-A95A-E7F39F8D62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1554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B99C-BC8E-4FFD-A4A4-1B6FC00C49D6}" type="datetimeFigureOut">
              <a:rPr lang="sv-SE" smtClean="0"/>
              <a:t>2018-04-19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733C-026F-47A9-A95A-E7F39F8D62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3648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B99C-BC8E-4FFD-A4A4-1B6FC00C49D6}" type="datetimeFigureOut">
              <a:rPr lang="sv-SE" smtClean="0"/>
              <a:t>2018-04-19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733C-026F-47A9-A95A-E7F39F8D62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3199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8B99C-BC8E-4FFD-A4A4-1B6FC00C49D6}" type="datetimeFigureOut">
              <a:rPr lang="sv-SE" smtClean="0"/>
              <a:t>2018-04-19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2733C-026F-47A9-A95A-E7F39F8D62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6002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4844655"/>
              </p:ext>
            </p:extLst>
          </p:nvPr>
        </p:nvGraphicFramePr>
        <p:xfrm>
          <a:off x="762666" y="740473"/>
          <a:ext cx="10520364" cy="5724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3909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Bredbild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>Norrköpings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Patrik Östensson</dc:creator>
  <cp:lastModifiedBy>Patrik Östensson</cp:lastModifiedBy>
  <cp:revision>2</cp:revision>
  <dcterms:created xsi:type="dcterms:W3CDTF">2018-04-19T13:54:32Z</dcterms:created>
  <dcterms:modified xsi:type="dcterms:W3CDTF">2018-04-19T13:55:54Z</dcterms:modified>
</cp:coreProperties>
</file>