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338" r:id="rId2"/>
    <p:sldId id="316" r:id="rId3"/>
    <p:sldId id="317" r:id="rId4"/>
    <p:sldId id="319" r:id="rId5"/>
    <p:sldId id="320" r:id="rId6"/>
    <p:sldId id="321" r:id="rId7"/>
    <p:sldId id="322" r:id="rId8"/>
    <p:sldId id="324" r:id="rId9"/>
    <p:sldId id="325" r:id="rId10"/>
    <p:sldId id="326" r:id="rId11"/>
    <p:sldId id="327" r:id="rId12"/>
    <p:sldId id="328" r:id="rId13"/>
    <p:sldId id="329" r:id="rId14"/>
    <p:sldId id="330" r:id="rId15"/>
    <p:sldId id="337" r:id="rId16"/>
  </p:sldIdLst>
  <p:sldSz cx="9144000" cy="5143500" type="screen16x9"/>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08157" algn="l" rtl="0" fontAlgn="base">
      <a:spcBef>
        <a:spcPct val="0"/>
      </a:spcBef>
      <a:spcAft>
        <a:spcPct val="0"/>
      </a:spcAft>
      <a:defRPr kern="1200">
        <a:solidFill>
          <a:schemeClr val="tx1"/>
        </a:solidFill>
        <a:latin typeface="Arial" charset="0"/>
        <a:ea typeface="+mn-ea"/>
        <a:cs typeface="Arial" charset="0"/>
      </a:defRPr>
    </a:lvl2pPr>
    <a:lvl3pPr marL="816314" algn="l" rtl="0" fontAlgn="base">
      <a:spcBef>
        <a:spcPct val="0"/>
      </a:spcBef>
      <a:spcAft>
        <a:spcPct val="0"/>
      </a:spcAft>
      <a:defRPr kern="1200">
        <a:solidFill>
          <a:schemeClr val="tx1"/>
        </a:solidFill>
        <a:latin typeface="Arial" charset="0"/>
        <a:ea typeface="+mn-ea"/>
        <a:cs typeface="Arial" charset="0"/>
      </a:defRPr>
    </a:lvl3pPr>
    <a:lvl4pPr marL="1224472" algn="l" rtl="0" fontAlgn="base">
      <a:spcBef>
        <a:spcPct val="0"/>
      </a:spcBef>
      <a:spcAft>
        <a:spcPct val="0"/>
      </a:spcAft>
      <a:defRPr kern="1200">
        <a:solidFill>
          <a:schemeClr val="tx1"/>
        </a:solidFill>
        <a:latin typeface="Arial" charset="0"/>
        <a:ea typeface="+mn-ea"/>
        <a:cs typeface="Arial" charset="0"/>
      </a:defRPr>
    </a:lvl4pPr>
    <a:lvl5pPr marL="1632629" algn="l" rtl="0" fontAlgn="base">
      <a:spcBef>
        <a:spcPct val="0"/>
      </a:spcBef>
      <a:spcAft>
        <a:spcPct val="0"/>
      </a:spcAft>
      <a:defRPr kern="1200">
        <a:solidFill>
          <a:schemeClr val="tx1"/>
        </a:solidFill>
        <a:latin typeface="Arial" charset="0"/>
        <a:ea typeface="+mn-ea"/>
        <a:cs typeface="Arial" charset="0"/>
      </a:defRPr>
    </a:lvl5pPr>
    <a:lvl6pPr marL="2040786" algn="l" defTabSz="816314" rtl="0" eaLnBrk="1" latinLnBrk="0" hangingPunct="1">
      <a:defRPr kern="1200">
        <a:solidFill>
          <a:schemeClr val="tx1"/>
        </a:solidFill>
        <a:latin typeface="Arial" charset="0"/>
        <a:ea typeface="+mn-ea"/>
        <a:cs typeface="Arial" charset="0"/>
      </a:defRPr>
    </a:lvl6pPr>
    <a:lvl7pPr marL="2448943" algn="l" defTabSz="816314" rtl="0" eaLnBrk="1" latinLnBrk="0" hangingPunct="1">
      <a:defRPr kern="1200">
        <a:solidFill>
          <a:schemeClr val="tx1"/>
        </a:solidFill>
        <a:latin typeface="Arial" charset="0"/>
        <a:ea typeface="+mn-ea"/>
        <a:cs typeface="Arial" charset="0"/>
      </a:defRPr>
    </a:lvl7pPr>
    <a:lvl8pPr marL="2857100" algn="l" defTabSz="816314" rtl="0" eaLnBrk="1" latinLnBrk="0" hangingPunct="1">
      <a:defRPr kern="1200">
        <a:solidFill>
          <a:schemeClr val="tx1"/>
        </a:solidFill>
        <a:latin typeface="Arial" charset="0"/>
        <a:ea typeface="+mn-ea"/>
        <a:cs typeface="Arial" charset="0"/>
      </a:defRPr>
    </a:lvl8pPr>
    <a:lvl9pPr marL="3265257" algn="l" defTabSz="816314"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381">
          <p15:clr>
            <a:srgbClr val="A4A3A4"/>
          </p15:clr>
        </p15:guide>
        <p15:guide id="2" orient="horz" pos="682">
          <p15:clr>
            <a:srgbClr val="A4A3A4"/>
          </p15:clr>
        </p15:guide>
        <p15:guide id="3" orient="horz" pos="2566">
          <p15:clr>
            <a:srgbClr val="A4A3A4"/>
          </p15:clr>
        </p15:guide>
        <p15:guide id="4" orient="horz" pos="917">
          <p15:clr>
            <a:srgbClr val="A4A3A4"/>
          </p15:clr>
        </p15:guide>
        <p15:guide id="5" orient="horz" pos="2981">
          <p15:clr>
            <a:srgbClr val="A4A3A4"/>
          </p15:clr>
        </p15:guide>
        <p15:guide id="6" pos="5493">
          <p15:clr>
            <a:srgbClr val="A4A3A4"/>
          </p15:clr>
        </p15:guide>
        <p15:guide id="7" pos="246">
          <p15:clr>
            <a:srgbClr val="A4A3A4"/>
          </p15:clr>
        </p15:guide>
        <p15:guide id="8" pos="3750">
          <p15:clr>
            <a:srgbClr val="A4A3A4"/>
          </p15:clr>
        </p15:guide>
        <p15:guide id="9" pos="2881">
          <p15:clr>
            <a:srgbClr val="A4A3A4"/>
          </p15:clr>
        </p15:guide>
        <p15:guide id="10" pos="241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523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just format 1 - Dekorfär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just forma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just format 1 - Dekorfärg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139" autoAdjust="0"/>
    <p:restoredTop sz="94704" autoAdjust="0"/>
  </p:normalViewPr>
  <p:slideViewPr>
    <p:cSldViewPr snapToGrid="0" showGuides="1">
      <p:cViewPr varScale="1">
        <p:scale>
          <a:sx n="158" d="100"/>
          <a:sy n="158" d="100"/>
        </p:scale>
        <p:origin x="636" y="132"/>
      </p:cViewPr>
      <p:guideLst>
        <p:guide orient="horz" pos="1381"/>
        <p:guide orient="horz" pos="682"/>
        <p:guide orient="horz" pos="2566"/>
        <p:guide orient="horz" pos="917"/>
        <p:guide orient="horz" pos="2981"/>
        <p:guide pos="5493"/>
        <p:guide pos="246"/>
        <p:guide pos="3750"/>
        <p:guide pos="2881"/>
        <p:guide pos="2415"/>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9E34C1F8-0D69-664F-A929-998F54F0F36B}" type="datetimeFigureOut">
              <a:rPr lang="en-US" smtClean="0"/>
              <a:t>9/8/2017</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3182F3F1-7161-E24B-8D50-3BE79D18339B}" type="slidenum">
              <a:rPr lang="en-US" smtClean="0"/>
              <a:t>‹#›</a:t>
            </a:fld>
            <a:endParaRPr lang="en-US"/>
          </a:p>
        </p:txBody>
      </p:sp>
    </p:spTree>
    <p:extLst>
      <p:ext uri="{BB962C8B-B14F-4D97-AF65-F5344CB8AC3E}">
        <p14:creationId xmlns:p14="http://schemas.microsoft.com/office/powerpoint/2010/main" val="40924931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Platshållare fö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DF74C8E-EFBB-48C2-8AAE-FED9B0987BF8}" type="datetimeFigureOut">
              <a:rPr lang="en-GB" smtClean="0"/>
              <a:t>08/09/2017</a:t>
            </a:fld>
            <a:endParaRPr lang="en-GB"/>
          </a:p>
        </p:txBody>
      </p:sp>
      <p:sp>
        <p:nvSpPr>
          <p:cNvPr id="4" name="Platshållare för bildobjekt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391A796-0BD8-4130-A596-6328C1F31ED5}" type="slidenum">
              <a:rPr lang="en-GB" smtClean="0"/>
              <a:t>‹#›</a:t>
            </a:fld>
            <a:endParaRPr lang="en-GB"/>
          </a:p>
        </p:txBody>
      </p:sp>
    </p:spTree>
    <p:extLst>
      <p:ext uri="{BB962C8B-B14F-4D97-AF65-F5344CB8AC3E}">
        <p14:creationId xmlns:p14="http://schemas.microsoft.com/office/powerpoint/2010/main" val="3192462226"/>
      </p:ext>
    </p:extLst>
  </p:cSld>
  <p:clrMap bg1="lt1" tx1="dk1" bg2="lt2" tx2="dk2" accent1="accent1" accent2="accent2" accent3="accent3" accent4="accent4" accent5="accent5" accent6="accent6" hlink="hlink" folHlink="folHlink"/>
  <p:notesStyle>
    <a:lvl1pPr marL="0" algn="l" defTabSz="816314" rtl="0" eaLnBrk="1" latinLnBrk="0" hangingPunct="1">
      <a:defRPr sz="1100" kern="1200">
        <a:solidFill>
          <a:schemeClr val="tx1"/>
        </a:solidFill>
        <a:latin typeface="+mn-lt"/>
        <a:ea typeface="+mn-ea"/>
        <a:cs typeface="+mn-cs"/>
      </a:defRPr>
    </a:lvl1pPr>
    <a:lvl2pPr marL="408157" algn="l" defTabSz="816314" rtl="0" eaLnBrk="1" latinLnBrk="0" hangingPunct="1">
      <a:defRPr sz="1100" kern="1200">
        <a:solidFill>
          <a:schemeClr val="tx1"/>
        </a:solidFill>
        <a:latin typeface="+mn-lt"/>
        <a:ea typeface="+mn-ea"/>
        <a:cs typeface="+mn-cs"/>
      </a:defRPr>
    </a:lvl2pPr>
    <a:lvl3pPr marL="816314" algn="l" defTabSz="816314" rtl="0" eaLnBrk="1" latinLnBrk="0" hangingPunct="1">
      <a:defRPr sz="1100" kern="1200">
        <a:solidFill>
          <a:schemeClr val="tx1"/>
        </a:solidFill>
        <a:latin typeface="+mn-lt"/>
        <a:ea typeface="+mn-ea"/>
        <a:cs typeface="+mn-cs"/>
      </a:defRPr>
    </a:lvl3pPr>
    <a:lvl4pPr marL="1224472" algn="l" defTabSz="816314" rtl="0" eaLnBrk="1" latinLnBrk="0" hangingPunct="1">
      <a:defRPr sz="1100" kern="1200">
        <a:solidFill>
          <a:schemeClr val="tx1"/>
        </a:solidFill>
        <a:latin typeface="+mn-lt"/>
        <a:ea typeface="+mn-ea"/>
        <a:cs typeface="+mn-cs"/>
      </a:defRPr>
    </a:lvl4pPr>
    <a:lvl5pPr marL="1632629" algn="l" defTabSz="816314" rtl="0" eaLnBrk="1" latinLnBrk="0" hangingPunct="1">
      <a:defRPr sz="1100" kern="1200">
        <a:solidFill>
          <a:schemeClr val="tx1"/>
        </a:solidFill>
        <a:latin typeface="+mn-lt"/>
        <a:ea typeface="+mn-ea"/>
        <a:cs typeface="+mn-cs"/>
      </a:defRPr>
    </a:lvl5pPr>
    <a:lvl6pPr marL="2040786" algn="l" defTabSz="816314" rtl="0" eaLnBrk="1" latinLnBrk="0" hangingPunct="1">
      <a:defRPr sz="1100" kern="1200">
        <a:solidFill>
          <a:schemeClr val="tx1"/>
        </a:solidFill>
        <a:latin typeface="+mn-lt"/>
        <a:ea typeface="+mn-ea"/>
        <a:cs typeface="+mn-cs"/>
      </a:defRPr>
    </a:lvl6pPr>
    <a:lvl7pPr marL="2448943" algn="l" defTabSz="816314" rtl="0" eaLnBrk="1" latinLnBrk="0" hangingPunct="1">
      <a:defRPr sz="1100" kern="1200">
        <a:solidFill>
          <a:schemeClr val="tx1"/>
        </a:solidFill>
        <a:latin typeface="+mn-lt"/>
        <a:ea typeface="+mn-ea"/>
        <a:cs typeface="+mn-cs"/>
      </a:defRPr>
    </a:lvl7pPr>
    <a:lvl8pPr marL="2857100" algn="l" defTabSz="816314" rtl="0" eaLnBrk="1" latinLnBrk="0" hangingPunct="1">
      <a:defRPr sz="1100" kern="1200">
        <a:solidFill>
          <a:schemeClr val="tx1"/>
        </a:solidFill>
        <a:latin typeface="+mn-lt"/>
        <a:ea typeface="+mn-ea"/>
        <a:cs typeface="+mn-cs"/>
      </a:defRPr>
    </a:lvl8pPr>
    <a:lvl9pPr marL="3265257" algn="l" defTabSz="816314"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391A796-0BD8-4130-A596-6328C1F31ED5}" type="slidenum">
              <a:rPr lang="en-GB" smtClean="0"/>
              <a:t>7</a:t>
            </a:fld>
            <a:endParaRPr lang="en-GB"/>
          </a:p>
        </p:txBody>
      </p:sp>
    </p:spTree>
    <p:extLst>
      <p:ext uri="{BB962C8B-B14F-4D97-AF65-F5344CB8AC3E}">
        <p14:creationId xmlns:p14="http://schemas.microsoft.com/office/powerpoint/2010/main" val="2272852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391A796-0BD8-4130-A596-6328C1F31ED5}" type="slidenum">
              <a:rPr lang="en-GB" smtClean="0"/>
              <a:t>10</a:t>
            </a:fld>
            <a:endParaRPr lang="en-GB"/>
          </a:p>
        </p:txBody>
      </p:sp>
    </p:spTree>
    <p:extLst>
      <p:ext uri="{BB962C8B-B14F-4D97-AF65-F5344CB8AC3E}">
        <p14:creationId xmlns:p14="http://schemas.microsoft.com/office/powerpoint/2010/main" val="10829815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bg>
      <p:bgPr>
        <a:solidFill>
          <a:schemeClr val="tx1"/>
        </a:solidFill>
        <a:effectLst/>
      </p:bgPr>
    </p:bg>
    <p:spTree>
      <p:nvGrpSpPr>
        <p:cNvPr id="1" name=""/>
        <p:cNvGrpSpPr/>
        <p:nvPr/>
      </p:nvGrpSpPr>
      <p:grpSpPr>
        <a:xfrm>
          <a:off x="0" y="0"/>
          <a:ext cx="0" cy="0"/>
          <a:chOff x="0" y="0"/>
          <a:chExt cx="0" cy="0"/>
        </a:xfrm>
      </p:grpSpPr>
      <p:pic>
        <p:nvPicPr>
          <p:cNvPr id="11" name="Picture 10" descr="ppt_16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5" name="Rubrik 1"/>
          <p:cNvSpPr>
            <a:spLocks noGrp="1"/>
          </p:cNvSpPr>
          <p:nvPr>
            <p:ph type="title"/>
          </p:nvPr>
        </p:nvSpPr>
        <p:spPr>
          <a:xfrm>
            <a:off x="414749" y="332101"/>
            <a:ext cx="5514775" cy="1123637"/>
          </a:xfrm>
        </p:spPr>
        <p:txBody>
          <a:bodyPr/>
          <a:lstStyle>
            <a:lvl1pPr>
              <a:lnSpc>
                <a:spcPts val="2600"/>
              </a:lnSpc>
              <a:defRPr spc="-50">
                <a:solidFill>
                  <a:schemeClr val="bg1"/>
                </a:solidFill>
              </a:defRPr>
            </a:lvl1pPr>
          </a:lstStyle>
          <a:p>
            <a:r>
              <a:rPr lang="sv-SE" noProof="0"/>
              <a:t>Klicka här för att ändra format</a:t>
            </a:r>
            <a:endParaRPr lang="en-GB" noProof="0" dirty="0"/>
          </a:p>
        </p:txBody>
      </p:sp>
      <p:pic>
        <p:nvPicPr>
          <p:cNvPr id="7"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2147357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10">
    <p:bg>
      <p:bgPr>
        <a:solidFill>
          <a:schemeClr val="tx1"/>
        </a:solidFill>
        <a:effectLst/>
      </p:bgPr>
    </p:bg>
    <p:spTree>
      <p:nvGrpSpPr>
        <p:cNvPr id="1" name=""/>
        <p:cNvGrpSpPr/>
        <p:nvPr/>
      </p:nvGrpSpPr>
      <p:grpSpPr>
        <a:xfrm>
          <a:off x="0" y="0"/>
          <a:ext cx="0" cy="0"/>
          <a:chOff x="0" y="0"/>
          <a:chExt cx="0" cy="0"/>
        </a:xfrm>
      </p:grpSpPr>
      <p:pic>
        <p:nvPicPr>
          <p:cNvPr id="2" name="Picture 1" descr="ppt_16910.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a:t>Klicka</a:t>
            </a:r>
            <a:r>
              <a:rPr lang="en-GB" noProof="0" dirty="0"/>
              <a:t> </a:t>
            </a:r>
            <a:r>
              <a:rPr lang="en-GB" noProof="0" dirty="0" err="1"/>
              <a:t>här</a:t>
            </a:r>
            <a:r>
              <a:rPr lang="en-GB" noProof="0" dirty="0"/>
              <a:t> </a:t>
            </a:r>
            <a:r>
              <a:rPr lang="en-GB" noProof="0" dirty="0" err="1"/>
              <a:t>för</a:t>
            </a:r>
            <a:r>
              <a:rPr lang="en-GB" noProof="0" dirty="0"/>
              <a:t> </a:t>
            </a:r>
            <a:r>
              <a:rPr lang="en-GB" noProof="0" dirty="0" err="1"/>
              <a:t>att</a:t>
            </a:r>
            <a:r>
              <a:rPr lang="en-GB" noProof="0" dirty="0"/>
              <a:t> </a:t>
            </a:r>
            <a:r>
              <a:rPr lang="en-GB" noProof="0" dirty="0" err="1"/>
              <a:t>ändra</a:t>
            </a:r>
            <a:r>
              <a:rPr lang="en-GB" noProof="0" dirty="0"/>
              <a:t> format</a:t>
            </a:r>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3768268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11">
    <p:bg>
      <p:bgPr>
        <a:solidFill>
          <a:schemeClr val="tx1"/>
        </a:solidFill>
        <a:effectLst/>
      </p:bgPr>
    </p:bg>
    <p:spTree>
      <p:nvGrpSpPr>
        <p:cNvPr id="1" name=""/>
        <p:cNvGrpSpPr/>
        <p:nvPr/>
      </p:nvGrpSpPr>
      <p:grpSpPr>
        <a:xfrm>
          <a:off x="0" y="0"/>
          <a:ext cx="0" cy="0"/>
          <a:chOff x="0" y="0"/>
          <a:chExt cx="0" cy="0"/>
        </a:xfrm>
      </p:grpSpPr>
      <p:pic>
        <p:nvPicPr>
          <p:cNvPr id="2" name="Picture 1" descr="ppt_1691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a:t>Klicka</a:t>
            </a:r>
            <a:r>
              <a:rPr lang="en-GB" noProof="0" dirty="0"/>
              <a:t> </a:t>
            </a:r>
            <a:r>
              <a:rPr lang="en-GB" noProof="0" dirty="0" err="1"/>
              <a:t>här</a:t>
            </a:r>
            <a:r>
              <a:rPr lang="en-GB" noProof="0" dirty="0"/>
              <a:t> </a:t>
            </a:r>
            <a:r>
              <a:rPr lang="en-GB" noProof="0" dirty="0" err="1"/>
              <a:t>för</a:t>
            </a:r>
            <a:r>
              <a:rPr lang="en-GB" noProof="0" dirty="0"/>
              <a:t> </a:t>
            </a:r>
            <a:r>
              <a:rPr lang="en-GB" noProof="0" dirty="0" err="1"/>
              <a:t>att</a:t>
            </a:r>
            <a:r>
              <a:rPr lang="en-GB" noProof="0" dirty="0"/>
              <a:t> </a:t>
            </a:r>
            <a:r>
              <a:rPr lang="en-GB" noProof="0" dirty="0" err="1"/>
              <a:t>ändra</a:t>
            </a:r>
            <a:r>
              <a:rPr lang="en-GB" noProof="0" dirty="0"/>
              <a:t> format</a:t>
            </a:r>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2133859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12">
    <p:bg>
      <p:bgPr>
        <a:solidFill>
          <a:schemeClr val="tx1"/>
        </a:solidFill>
        <a:effectLst/>
      </p:bgPr>
    </p:bg>
    <p:spTree>
      <p:nvGrpSpPr>
        <p:cNvPr id="1" name=""/>
        <p:cNvGrpSpPr/>
        <p:nvPr/>
      </p:nvGrpSpPr>
      <p:grpSpPr>
        <a:xfrm>
          <a:off x="0" y="0"/>
          <a:ext cx="0" cy="0"/>
          <a:chOff x="0" y="0"/>
          <a:chExt cx="0" cy="0"/>
        </a:xfrm>
      </p:grpSpPr>
      <p:pic>
        <p:nvPicPr>
          <p:cNvPr id="2" name="Picture 1" descr="ppt_1691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a:t>Klicka</a:t>
            </a:r>
            <a:r>
              <a:rPr lang="en-GB" noProof="0" dirty="0"/>
              <a:t> </a:t>
            </a:r>
            <a:r>
              <a:rPr lang="en-GB" noProof="0" dirty="0" err="1"/>
              <a:t>här</a:t>
            </a:r>
            <a:r>
              <a:rPr lang="en-GB" noProof="0" dirty="0"/>
              <a:t> </a:t>
            </a:r>
            <a:r>
              <a:rPr lang="en-GB" noProof="0" dirty="0" err="1"/>
              <a:t>för</a:t>
            </a:r>
            <a:r>
              <a:rPr lang="en-GB" noProof="0" dirty="0"/>
              <a:t> </a:t>
            </a:r>
            <a:r>
              <a:rPr lang="en-GB" noProof="0" dirty="0" err="1"/>
              <a:t>att</a:t>
            </a:r>
            <a:r>
              <a:rPr lang="en-GB" noProof="0" dirty="0"/>
              <a:t> </a:t>
            </a:r>
            <a:r>
              <a:rPr lang="en-GB" noProof="0" dirty="0" err="1"/>
              <a:t>ändra</a:t>
            </a:r>
            <a:r>
              <a:rPr lang="en-GB" noProof="0" dirty="0"/>
              <a:t> format</a:t>
            </a:r>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1091593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13">
    <p:spTree>
      <p:nvGrpSpPr>
        <p:cNvPr id="1" name=""/>
        <p:cNvGrpSpPr/>
        <p:nvPr/>
      </p:nvGrpSpPr>
      <p:grpSpPr>
        <a:xfrm>
          <a:off x="0" y="0"/>
          <a:ext cx="0" cy="0"/>
          <a:chOff x="0" y="0"/>
          <a:chExt cx="0" cy="0"/>
        </a:xfrm>
      </p:grpSpPr>
      <p:pic>
        <p:nvPicPr>
          <p:cNvPr id="7" name="Bildobjekt 6"/>
          <p:cNvPicPr>
            <a:picLocks noChangeAspect="1"/>
          </p:cNvPicPr>
          <p:nvPr userDrawn="1"/>
        </p:nvPicPr>
        <p:blipFill rotWithShape="1">
          <a:blip r:embed="rId2">
            <a:extLst>
              <a:ext uri="{28A0092B-C50C-407E-A947-70E740481C1C}">
                <a14:useLocalDpi xmlns:a14="http://schemas.microsoft.com/office/drawing/2010/main" val="0"/>
              </a:ext>
            </a:extLst>
          </a:blip>
          <a:srcRect l="451" t="162" r="899" b="1217"/>
          <a:stretch/>
        </p:blipFill>
        <p:spPr>
          <a:xfrm>
            <a:off x="0" y="0"/>
            <a:ext cx="9144000" cy="5143500"/>
          </a:xfrm>
          <a:prstGeom prst="rect">
            <a:avLst/>
          </a:prstGeom>
        </p:spPr>
      </p:pic>
      <p:sp>
        <p:nvSpPr>
          <p:cNvPr id="6" name="Rubrik 1"/>
          <p:cNvSpPr>
            <a:spLocks noGrp="1"/>
          </p:cNvSpPr>
          <p:nvPr>
            <p:ph type="title" hasCustomPrompt="1"/>
          </p:nvPr>
        </p:nvSpPr>
        <p:spPr>
          <a:xfrm>
            <a:off x="414749" y="332101"/>
            <a:ext cx="5514775" cy="1123637"/>
          </a:xfrm>
        </p:spPr>
        <p:txBody>
          <a:bodyPr/>
          <a:lstStyle>
            <a:lvl1pPr>
              <a:lnSpc>
                <a:spcPts val="2600"/>
              </a:lnSpc>
              <a:defRPr spc="-50">
                <a:solidFill>
                  <a:schemeClr val="tx1"/>
                </a:solidFill>
              </a:defRPr>
            </a:lvl1pPr>
          </a:lstStyle>
          <a:p>
            <a:r>
              <a:rPr lang="en-GB" noProof="0" dirty="0" err="1"/>
              <a:t>Klicka</a:t>
            </a:r>
            <a:r>
              <a:rPr lang="en-GB" noProof="0" dirty="0"/>
              <a:t> </a:t>
            </a:r>
            <a:r>
              <a:rPr lang="en-GB" noProof="0" dirty="0" err="1"/>
              <a:t>här</a:t>
            </a:r>
            <a:r>
              <a:rPr lang="en-GB" noProof="0" dirty="0"/>
              <a:t> </a:t>
            </a:r>
            <a:r>
              <a:rPr lang="en-GB" noProof="0" dirty="0" err="1"/>
              <a:t>för</a:t>
            </a:r>
            <a:r>
              <a:rPr lang="en-GB" noProof="0" dirty="0"/>
              <a:t> </a:t>
            </a:r>
            <a:r>
              <a:rPr lang="en-GB" noProof="0" dirty="0" err="1"/>
              <a:t>att</a:t>
            </a:r>
            <a:r>
              <a:rPr lang="en-GB" noProof="0" dirty="0"/>
              <a:t> </a:t>
            </a:r>
            <a:r>
              <a:rPr lang="en-GB" noProof="0" dirty="0" err="1"/>
              <a:t>ändra</a:t>
            </a:r>
            <a:r>
              <a:rPr lang="en-GB" noProof="0" dirty="0"/>
              <a:t> format</a:t>
            </a:r>
          </a:p>
        </p:txBody>
      </p:sp>
      <p:pic>
        <p:nvPicPr>
          <p:cNvPr id="5"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spTree>
    <p:extLst>
      <p:ext uri="{BB962C8B-B14F-4D97-AF65-F5344CB8AC3E}">
        <p14:creationId xmlns:p14="http://schemas.microsoft.com/office/powerpoint/2010/main" val="14147422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14">
    <p:spTree>
      <p:nvGrpSpPr>
        <p:cNvPr id="1" name=""/>
        <p:cNvGrpSpPr/>
        <p:nvPr/>
      </p:nvGrpSpPr>
      <p:grpSpPr>
        <a:xfrm>
          <a:off x="0" y="0"/>
          <a:ext cx="0" cy="0"/>
          <a:chOff x="0" y="0"/>
          <a:chExt cx="0" cy="0"/>
        </a:xfrm>
      </p:grpSpPr>
      <p:pic>
        <p:nvPicPr>
          <p:cNvPr id="3" name="Bildobjekt 2"/>
          <p:cNvPicPr>
            <a:picLocks noChangeAspect="1"/>
          </p:cNvPicPr>
          <p:nvPr userDrawn="1"/>
        </p:nvPicPr>
        <p:blipFill rotWithShape="1">
          <a:blip r:embed="rId2">
            <a:extLst>
              <a:ext uri="{28A0092B-C50C-407E-A947-70E740481C1C}">
                <a14:useLocalDpi xmlns:a14="http://schemas.microsoft.com/office/drawing/2010/main" val="0"/>
              </a:ext>
            </a:extLst>
          </a:blip>
          <a:srcRect l="77" r="1434" b="1540"/>
          <a:stretch/>
        </p:blipFill>
        <p:spPr>
          <a:xfrm>
            <a:off x="0" y="-1"/>
            <a:ext cx="9144000" cy="5143501"/>
          </a:xfrm>
          <a:prstGeom prst="rect">
            <a:avLst/>
          </a:prstGeom>
        </p:spPr>
      </p:pic>
      <p:sp>
        <p:nvSpPr>
          <p:cNvPr id="6"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a:t>Klicka</a:t>
            </a:r>
            <a:r>
              <a:rPr lang="en-GB" noProof="0" dirty="0"/>
              <a:t> </a:t>
            </a:r>
            <a:r>
              <a:rPr lang="en-GB" noProof="0" dirty="0" err="1"/>
              <a:t>här</a:t>
            </a:r>
            <a:r>
              <a:rPr lang="en-GB" noProof="0" dirty="0"/>
              <a:t> </a:t>
            </a:r>
            <a:r>
              <a:rPr lang="en-GB" noProof="0" dirty="0" err="1"/>
              <a:t>för</a:t>
            </a:r>
            <a:r>
              <a:rPr lang="en-GB" noProof="0" dirty="0"/>
              <a:t> </a:t>
            </a:r>
            <a:r>
              <a:rPr lang="en-GB" noProof="0" dirty="0" err="1"/>
              <a:t>att</a:t>
            </a:r>
            <a:r>
              <a:rPr lang="en-GB" noProof="0" dirty="0"/>
              <a:t> </a:t>
            </a:r>
            <a:r>
              <a:rPr lang="en-GB" noProof="0" dirty="0" err="1"/>
              <a:t>ändra</a:t>
            </a:r>
            <a:r>
              <a:rPr lang="en-GB" noProof="0" dirty="0"/>
              <a:t> format</a:t>
            </a:r>
          </a:p>
        </p:txBody>
      </p:sp>
      <p:pic>
        <p:nvPicPr>
          <p:cNvPr id="5"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spTree>
    <p:extLst>
      <p:ext uri="{BB962C8B-B14F-4D97-AF65-F5344CB8AC3E}">
        <p14:creationId xmlns:p14="http://schemas.microsoft.com/office/powerpoint/2010/main" val="2399813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15">
    <p:spTree>
      <p:nvGrpSpPr>
        <p:cNvPr id="1" name=""/>
        <p:cNvGrpSpPr/>
        <p:nvPr/>
      </p:nvGrpSpPr>
      <p:grpSpPr>
        <a:xfrm>
          <a:off x="0" y="0"/>
          <a:ext cx="0" cy="0"/>
          <a:chOff x="0" y="0"/>
          <a:chExt cx="0" cy="0"/>
        </a:xfrm>
      </p:grpSpPr>
      <p:pic>
        <p:nvPicPr>
          <p:cNvPr id="7" name="Bildobjekt 6"/>
          <p:cNvPicPr>
            <a:picLocks noChangeAspect="1"/>
          </p:cNvPicPr>
          <p:nvPr userDrawn="1"/>
        </p:nvPicPr>
        <p:blipFill rotWithShape="1">
          <a:blip r:embed="rId2">
            <a:extLst>
              <a:ext uri="{28A0092B-C50C-407E-A947-70E740481C1C}">
                <a14:useLocalDpi xmlns:a14="http://schemas.microsoft.com/office/drawing/2010/main" val="0"/>
              </a:ext>
            </a:extLst>
          </a:blip>
          <a:srcRect l="353" t="1" r="551" b="932"/>
          <a:stretch/>
        </p:blipFill>
        <p:spPr>
          <a:xfrm>
            <a:off x="1" y="1"/>
            <a:ext cx="9144000" cy="5143500"/>
          </a:xfrm>
          <a:prstGeom prst="rect">
            <a:avLst/>
          </a:prstGeom>
        </p:spPr>
      </p:pic>
      <p:sp>
        <p:nvSpPr>
          <p:cNvPr id="6"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a:t>Klicka</a:t>
            </a:r>
            <a:r>
              <a:rPr lang="en-GB" noProof="0" dirty="0"/>
              <a:t> </a:t>
            </a:r>
            <a:r>
              <a:rPr lang="en-GB" noProof="0" dirty="0" err="1"/>
              <a:t>här</a:t>
            </a:r>
            <a:r>
              <a:rPr lang="en-GB" noProof="0" dirty="0"/>
              <a:t> </a:t>
            </a:r>
            <a:r>
              <a:rPr lang="en-GB" noProof="0" dirty="0" err="1"/>
              <a:t>för</a:t>
            </a:r>
            <a:r>
              <a:rPr lang="en-GB" noProof="0" dirty="0"/>
              <a:t> </a:t>
            </a:r>
            <a:r>
              <a:rPr lang="en-GB" noProof="0" dirty="0" err="1"/>
              <a:t>att</a:t>
            </a:r>
            <a:r>
              <a:rPr lang="en-GB" noProof="0" dirty="0"/>
              <a:t> </a:t>
            </a:r>
            <a:r>
              <a:rPr lang="en-GB" noProof="0" dirty="0" err="1"/>
              <a:t>ändra</a:t>
            </a:r>
            <a:r>
              <a:rPr lang="en-GB" noProof="0" dirty="0"/>
              <a:t> format</a:t>
            </a:r>
          </a:p>
        </p:txBody>
      </p:sp>
      <p:pic>
        <p:nvPicPr>
          <p:cNvPr id="5"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spTree>
    <p:extLst>
      <p:ext uri="{BB962C8B-B14F-4D97-AF65-F5344CB8AC3E}">
        <p14:creationId xmlns:p14="http://schemas.microsoft.com/office/powerpoint/2010/main" val="4051991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hapter slide Purple">
    <p:bg>
      <p:bgPr>
        <a:solidFill>
          <a:schemeClr val="accent5"/>
        </a:solidFill>
        <a:effectLst/>
      </p:bgPr>
    </p:bg>
    <p:spTree>
      <p:nvGrpSpPr>
        <p:cNvPr id="1" name=""/>
        <p:cNvGrpSpPr/>
        <p:nvPr/>
      </p:nvGrpSpPr>
      <p:grpSpPr>
        <a:xfrm>
          <a:off x="0" y="0"/>
          <a:ext cx="0" cy="0"/>
          <a:chOff x="0" y="0"/>
          <a:chExt cx="0" cy="0"/>
        </a:xfrm>
      </p:grpSpPr>
      <p:sp>
        <p:nvSpPr>
          <p:cNvPr id="5"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a:t>Klicka här för att ändra format</a:t>
            </a:r>
            <a:endParaRPr lang="en-GB" noProof="0" dirty="0"/>
          </a:p>
        </p:txBody>
      </p:sp>
      <p:pic>
        <p:nvPicPr>
          <p:cNvPr id="6"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13057001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hapter slide Black">
    <p:bg>
      <p:bgPr>
        <a:solidFill>
          <a:schemeClr val="tx2"/>
        </a:solidFill>
        <a:effectLst/>
      </p:bgPr>
    </p:bg>
    <p:spTree>
      <p:nvGrpSpPr>
        <p:cNvPr id="1" name=""/>
        <p:cNvGrpSpPr/>
        <p:nvPr/>
      </p:nvGrpSpPr>
      <p:grpSpPr>
        <a:xfrm>
          <a:off x="0" y="0"/>
          <a:ext cx="0" cy="0"/>
          <a:chOff x="0" y="0"/>
          <a:chExt cx="0" cy="0"/>
        </a:xfrm>
      </p:grpSpPr>
      <p:sp>
        <p:nvSpPr>
          <p:cNvPr id="6"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a:t>Klicka här för att ändra format</a:t>
            </a:r>
            <a:endParaRPr lang="en-GB" noProof="0" dirty="0"/>
          </a:p>
        </p:txBody>
      </p:sp>
      <p:pic>
        <p:nvPicPr>
          <p:cNvPr id="4"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11542900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hapter slide Pink">
    <p:bg>
      <p:bgPr>
        <a:solidFill>
          <a:schemeClr val="accent1"/>
        </a:solidFill>
        <a:effectLst/>
      </p:bgPr>
    </p:bg>
    <p:spTree>
      <p:nvGrpSpPr>
        <p:cNvPr id="1" name=""/>
        <p:cNvGrpSpPr/>
        <p:nvPr/>
      </p:nvGrpSpPr>
      <p:grpSpPr>
        <a:xfrm>
          <a:off x="0" y="0"/>
          <a:ext cx="0" cy="0"/>
          <a:chOff x="0" y="0"/>
          <a:chExt cx="0" cy="0"/>
        </a:xfrm>
      </p:grpSpPr>
      <p:sp>
        <p:nvSpPr>
          <p:cNvPr id="6"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a:t>Klicka här för att ändra format</a:t>
            </a:r>
            <a:endParaRPr lang="en-GB" noProof="0" dirty="0"/>
          </a:p>
        </p:txBody>
      </p:sp>
      <p:pic>
        <p:nvPicPr>
          <p:cNvPr id="4"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22465642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hapter slide Green">
    <p:bg>
      <p:bgPr>
        <a:solidFill>
          <a:schemeClr val="accent3"/>
        </a:solidFill>
        <a:effectLst/>
      </p:bgPr>
    </p:bg>
    <p:spTree>
      <p:nvGrpSpPr>
        <p:cNvPr id="1" name=""/>
        <p:cNvGrpSpPr/>
        <p:nvPr/>
      </p:nvGrpSpPr>
      <p:grpSpPr>
        <a:xfrm>
          <a:off x="0" y="0"/>
          <a:ext cx="0" cy="0"/>
          <a:chOff x="0" y="0"/>
          <a:chExt cx="0" cy="0"/>
        </a:xfrm>
      </p:grpSpPr>
      <p:sp>
        <p:nvSpPr>
          <p:cNvPr id="7"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a:t>Klicka här för att ändra format</a:t>
            </a:r>
            <a:endParaRPr lang="en-GB" noProof="0" dirty="0"/>
          </a:p>
        </p:txBody>
      </p:sp>
      <p:pic>
        <p:nvPicPr>
          <p:cNvPr id="4"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3290702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tx1"/>
        </a:solidFill>
        <a:effectLst/>
      </p:bgPr>
    </p:bg>
    <p:spTree>
      <p:nvGrpSpPr>
        <p:cNvPr id="1" name=""/>
        <p:cNvGrpSpPr/>
        <p:nvPr/>
      </p:nvGrpSpPr>
      <p:grpSpPr>
        <a:xfrm>
          <a:off x="0" y="0"/>
          <a:ext cx="0" cy="0"/>
          <a:chOff x="0" y="0"/>
          <a:chExt cx="0" cy="0"/>
        </a:xfrm>
      </p:grpSpPr>
      <p:pic>
        <p:nvPicPr>
          <p:cNvPr id="2" name="Picture 1" descr="ppt_169_new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9" y="0"/>
            <a:ext cx="9141291" cy="5143500"/>
          </a:xfrm>
          <a:prstGeom prst="rect">
            <a:avLst/>
          </a:prstGeom>
        </p:spPr>
      </p:pic>
      <p:sp>
        <p:nvSpPr>
          <p:cNvPr id="5" name="Rubrik 1"/>
          <p:cNvSpPr>
            <a:spLocks noGrp="1"/>
          </p:cNvSpPr>
          <p:nvPr>
            <p:ph type="title"/>
          </p:nvPr>
        </p:nvSpPr>
        <p:spPr>
          <a:xfrm>
            <a:off x="414749" y="332101"/>
            <a:ext cx="5514775" cy="1123637"/>
          </a:xfrm>
        </p:spPr>
        <p:txBody>
          <a:bodyPr/>
          <a:lstStyle>
            <a:lvl1pPr>
              <a:lnSpc>
                <a:spcPts val="2600"/>
              </a:lnSpc>
              <a:defRPr spc="-50">
                <a:solidFill>
                  <a:schemeClr val="bg1"/>
                </a:solidFill>
              </a:defRPr>
            </a:lvl1pPr>
          </a:lstStyle>
          <a:p>
            <a:r>
              <a:rPr lang="sv-SE" noProof="0"/>
              <a:t>Klicka här för att ändra format</a:t>
            </a:r>
            <a:endParaRPr lang="en-GB" noProof="0" dirty="0"/>
          </a:p>
        </p:txBody>
      </p:sp>
      <p:pic>
        <p:nvPicPr>
          <p:cNvPr id="7"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8" name="Picture 7"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38906063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hapter slide Blue">
    <p:bg>
      <p:bgPr>
        <a:solidFill>
          <a:schemeClr val="accent2"/>
        </a:solidFill>
        <a:effectLst/>
      </p:bgPr>
    </p:bg>
    <p:spTree>
      <p:nvGrpSpPr>
        <p:cNvPr id="1" name=""/>
        <p:cNvGrpSpPr/>
        <p:nvPr/>
      </p:nvGrpSpPr>
      <p:grpSpPr>
        <a:xfrm>
          <a:off x="0" y="0"/>
          <a:ext cx="0" cy="0"/>
          <a:chOff x="0" y="0"/>
          <a:chExt cx="0" cy="0"/>
        </a:xfrm>
      </p:grpSpPr>
      <p:sp>
        <p:nvSpPr>
          <p:cNvPr id="5"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a:t>Klicka här för att ändra format</a:t>
            </a:r>
            <a:endParaRPr lang="en-GB" noProof="0" dirty="0"/>
          </a:p>
        </p:txBody>
      </p:sp>
      <p:pic>
        <p:nvPicPr>
          <p:cNvPr id="4"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36482719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Bullets, One Column">
    <p:spTree>
      <p:nvGrpSpPr>
        <p:cNvPr id="1" name=""/>
        <p:cNvGrpSpPr/>
        <p:nvPr/>
      </p:nvGrpSpPr>
      <p:grpSpPr>
        <a:xfrm>
          <a:off x="0" y="0"/>
          <a:ext cx="0" cy="0"/>
          <a:chOff x="0" y="0"/>
          <a:chExt cx="0" cy="0"/>
        </a:xfrm>
      </p:grpSpPr>
      <p:sp>
        <p:nvSpPr>
          <p:cNvPr id="5" name="Platshållare för text 2"/>
          <p:cNvSpPr>
            <a:spLocks noGrp="1"/>
          </p:cNvSpPr>
          <p:nvPr>
            <p:ph idx="1"/>
          </p:nvPr>
        </p:nvSpPr>
        <p:spPr bwMode="auto">
          <a:xfrm>
            <a:off x="397760" y="2191102"/>
            <a:ext cx="3420000" cy="254123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p:txBody>
      </p:sp>
      <p:sp>
        <p:nvSpPr>
          <p:cNvPr id="6" name="Rubrik 1"/>
          <p:cNvSpPr>
            <a:spLocks noGrp="1"/>
          </p:cNvSpPr>
          <p:nvPr>
            <p:ph type="title"/>
          </p:nvPr>
        </p:nvSpPr>
        <p:spPr>
          <a:xfrm>
            <a:off x="397496" y="1454655"/>
            <a:ext cx="5675413" cy="727828"/>
          </a:xfrm>
        </p:spPr>
        <p:txBody>
          <a:bodyPr/>
          <a:lstStyle/>
          <a:p>
            <a:r>
              <a:rPr lang="sv-SE" noProof="0"/>
              <a:t>Klicka här för att ändra format</a:t>
            </a:r>
            <a:endParaRPr lang="en-GB" noProof="0" dirty="0"/>
          </a:p>
        </p:txBody>
      </p:sp>
      <p:sp>
        <p:nvSpPr>
          <p:cNvPr id="9" name="Platshållare för text 6"/>
          <p:cNvSpPr>
            <a:spLocks noGrp="1"/>
          </p:cNvSpPr>
          <p:nvPr>
            <p:ph type="body" sz="quarter" idx="13"/>
          </p:nvPr>
        </p:nvSpPr>
        <p:spPr>
          <a:xfrm>
            <a:off x="399599" y="2192400"/>
            <a:ext cx="3420000" cy="2539938"/>
          </a:xfrm>
        </p:spPr>
        <p:txBody>
          <a:bodyPr/>
          <a:lstStyle>
            <a:lvl5pPr marL="803560" indent="-157311">
              <a:lnSpc>
                <a:spcPts val="1696"/>
              </a:lnSpc>
              <a:spcBef>
                <a:spcPts val="0"/>
              </a:spcBef>
              <a:buClr>
                <a:schemeClr val="tx1"/>
              </a:buClr>
              <a:buFont typeface="Futura Std Book" pitchFamily="34" charset="0"/>
              <a:buChar char="•"/>
              <a:defRPr sz="1400">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dirty="0"/>
          </a:p>
        </p:txBody>
      </p:sp>
    </p:spTree>
    <p:extLst>
      <p:ext uri="{BB962C8B-B14F-4D97-AF65-F5344CB8AC3E}">
        <p14:creationId xmlns:p14="http://schemas.microsoft.com/office/powerpoint/2010/main" val="1943964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ullets, Two Columns">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noProof="0"/>
              <a:t>Klicka här för att ändra format</a:t>
            </a:r>
            <a:endParaRPr lang="en-GB" noProof="0" dirty="0"/>
          </a:p>
        </p:txBody>
      </p:sp>
      <p:sp>
        <p:nvSpPr>
          <p:cNvPr id="7" name="Platshållare för text 6"/>
          <p:cNvSpPr>
            <a:spLocks noGrp="1"/>
          </p:cNvSpPr>
          <p:nvPr>
            <p:ph type="body" sz="quarter" idx="13"/>
          </p:nvPr>
        </p:nvSpPr>
        <p:spPr>
          <a:xfrm>
            <a:off x="399599" y="2192400"/>
            <a:ext cx="3420000" cy="2539938"/>
          </a:xfrm>
        </p:spPr>
        <p:txBody>
          <a:bodyPr/>
          <a:lstStyle>
            <a:lvl5pPr marL="803560" indent="-157311">
              <a:lnSpc>
                <a:spcPts val="1696"/>
              </a:lnSpc>
              <a:spcBef>
                <a:spcPts val="0"/>
              </a:spcBef>
              <a:buClr>
                <a:schemeClr val="tx1"/>
              </a:buClr>
              <a:buFont typeface="Futura Std Book" pitchFamily="34" charset="0"/>
              <a:buChar char="•"/>
              <a:defRPr sz="1400">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dirty="0"/>
          </a:p>
        </p:txBody>
      </p:sp>
      <p:sp>
        <p:nvSpPr>
          <p:cNvPr id="6" name="Platshållare för text 6"/>
          <p:cNvSpPr>
            <a:spLocks noGrp="1"/>
          </p:cNvSpPr>
          <p:nvPr>
            <p:ph type="body" sz="quarter" idx="14"/>
          </p:nvPr>
        </p:nvSpPr>
        <p:spPr>
          <a:xfrm>
            <a:off x="4571999" y="2192400"/>
            <a:ext cx="3420000" cy="2539938"/>
          </a:xfrm>
        </p:spPr>
        <p:txBody>
          <a:bodyPr/>
          <a:lstStyle>
            <a:lvl5pPr marL="803560" indent="-157311">
              <a:lnSpc>
                <a:spcPts val="1696"/>
              </a:lnSpc>
              <a:spcBef>
                <a:spcPts val="0"/>
              </a:spcBef>
              <a:buClr>
                <a:schemeClr val="tx1"/>
              </a:buClr>
              <a:buFont typeface="Futura Std Book" pitchFamily="34" charset="0"/>
              <a:buChar char="•"/>
              <a:defRPr sz="1400">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dirty="0"/>
          </a:p>
        </p:txBody>
      </p:sp>
    </p:spTree>
    <p:extLst>
      <p:ext uri="{BB962C8B-B14F-4D97-AF65-F5344CB8AC3E}">
        <p14:creationId xmlns:p14="http://schemas.microsoft.com/office/powerpoint/2010/main" val="15680207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10" name="Platshållare för bild 9"/>
          <p:cNvSpPr>
            <a:spLocks noGrp="1"/>
          </p:cNvSpPr>
          <p:nvPr>
            <p:ph type="pic" sz="quarter" idx="14"/>
          </p:nvPr>
        </p:nvSpPr>
        <p:spPr>
          <a:xfrm>
            <a:off x="4572000" y="0"/>
            <a:ext cx="4572000" cy="5143500"/>
          </a:xfrm>
        </p:spPr>
        <p:txBody>
          <a:bodyPr anchor="ctr" anchorCtr="1"/>
          <a:lstStyle>
            <a:lvl1pPr marL="0" indent="0">
              <a:buNone/>
              <a:defRPr/>
            </a:lvl1pPr>
          </a:lstStyle>
          <a:p>
            <a:r>
              <a:rPr lang="sv-SE"/>
              <a:t>Klicka på ikonen för att lägga till en bild</a:t>
            </a:r>
            <a:endParaRPr lang="en-GB"/>
          </a:p>
        </p:txBody>
      </p:sp>
      <p:sp>
        <p:nvSpPr>
          <p:cNvPr id="5" name="Rubrik 1"/>
          <p:cNvSpPr>
            <a:spLocks noGrp="1"/>
          </p:cNvSpPr>
          <p:nvPr>
            <p:ph type="title"/>
          </p:nvPr>
        </p:nvSpPr>
        <p:spPr>
          <a:xfrm>
            <a:off x="397496" y="1454655"/>
            <a:ext cx="3720479" cy="727828"/>
          </a:xfrm>
        </p:spPr>
        <p:txBody>
          <a:bodyPr/>
          <a:lstStyle/>
          <a:p>
            <a:r>
              <a:rPr lang="sv-SE" noProof="0"/>
              <a:t>Klicka här för att ändra format</a:t>
            </a:r>
            <a:endParaRPr lang="en-GB" noProof="0" dirty="0"/>
          </a:p>
        </p:txBody>
      </p:sp>
      <p:sp>
        <p:nvSpPr>
          <p:cNvPr id="6" name="Platshållare för text 6"/>
          <p:cNvSpPr>
            <a:spLocks noGrp="1"/>
          </p:cNvSpPr>
          <p:nvPr>
            <p:ph type="body" sz="quarter" idx="13"/>
          </p:nvPr>
        </p:nvSpPr>
        <p:spPr>
          <a:xfrm>
            <a:off x="399599" y="2192400"/>
            <a:ext cx="3420000" cy="2539938"/>
          </a:xfrm>
        </p:spPr>
        <p:txBody>
          <a:bodyPr/>
          <a:lstStyle>
            <a:lvl5pPr marL="803560" indent="-157311">
              <a:lnSpc>
                <a:spcPts val="1696"/>
              </a:lnSpc>
              <a:spcBef>
                <a:spcPts val="0"/>
              </a:spcBef>
              <a:buClr>
                <a:schemeClr val="tx1"/>
              </a:buClr>
              <a:buFont typeface="Futura Std Book" pitchFamily="34" charset="0"/>
              <a:buChar char="•"/>
              <a:defRPr sz="1400">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dirty="0"/>
          </a:p>
        </p:txBody>
      </p:sp>
    </p:spTree>
    <p:extLst>
      <p:ext uri="{BB962C8B-B14F-4D97-AF65-F5344CB8AC3E}">
        <p14:creationId xmlns:p14="http://schemas.microsoft.com/office/powerpoint/2010/main" val="10867699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397497" y="323473"/>
            <a:ext cx="5514775" cy="604612"/>
          </a:xfrm>
        </p:spPr>
        <p:txBody>
          <a:bodyPr/>
          <a:lstStyle>
            <a:lvl1pPr>
              <a:defRPr>
                <a:solidFill>
                  <a:schemeClr val="bg1"/>
                </a:solidFill>
              </a:defRPr>
            </a:lvl1pPr>
          </a:lstStyle>
          <a:p>
            <a:r>
              <a:rPr lang="sv-SE" noProof="0"/>
              <a:t>Klicka här för att ändra format</a:t>
            </a:r>
            <a:endParaRPr lang="en-GB" noProof="0" dirty="0"/>
          </a:p>
        </p:txBody>
      </p:sp>
      <p:pic>
        <p:nvPicPr>
          <p:cNvPr id="4"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6" name="Picture 5" descr="Stockholms stad_logotyp_vit_CMYK.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36745785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Title/Chapter slide 1">
    <p:bg>
      <p:bgPr>
        <a:solidFill>
          <a:schemeClr val="tx1"/>
        </a:solidFill>
        <a:effectLst/>
      </p:bgPr>
    </p:bg>
    <p:spTree>
      <p:nvGrpSpPr>
        <p:cNvPr id="1" name=""/>
        <p:cNvGrpSpPr/>
        <p:nvPr/>
      </p:nvGrpSpPr>
      <p:grpSpPr>
        <a:xfrm>
          <a:off x="0" y="0"/>
          <a:ext cx="0" cy="0"/>
          <a:chOff x="0" y="0"/>
          <a:chExt cx="0" cy="0"/>
        </a:xfrm>
      </p:grpSpPr>
      <p:pic>
        <p:nvPicPr>
          <p:cNvPr id="5" name="Picture 4" descr="Page16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Rubrik 1"/>
          <p:cNvSpPr>
            <a:spLocks noGrp="1"/>
          </p:cNvSpPr>
          <p:nvPr>
            <p:ph type="title"/>
          </p:nvPr>
        </p:nvSpPr>
        <p:spPr>
          <a:xfrm>
            <a:off x="397497" y="323473"/>
            <a:ext cx="5514775" cy="604612"/>
          </a:xfrm>
        </p:spPr>
        <p:txBody>
          <a:bodyPr/>
          <a:lstStyle>
            <a:lvl1pPr>
              <a:defRPr>
                <a:solidFill>
                  <a:schemeClr val="bg1"/>
                </a:solidFill>
              </a:defRPr>
            </a:lvl1pPr>
          </a:lstStyle>
          <a:p>
            <a:r>
              <a:rPr lang="sv-SE" noProof="0"/>
              <a:t>Klicka här för att ändra format</a:t>
            </a:r>
            <a:endParaRPr lang="en-GB" noProof="0" dirty="0"/>
          </a:p>
        </p:txBody>
      </p:sp>
      <p:pic>
        <p:nvPicPr>
          <p:cNvPr id="4"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spTree>
    <p:extLst>
      <p:ext uri="{BB962C8B-B14F-4D97-AF65-F5344CB8AC3E}">
        <p14:creationId xmlns:p14="http://schemas.microsoft.com/office/powerpoint/2010/main" val="1194925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tx1"/>
        </a:solidFill>
        <a:effectLst/>
      </p:bgPr>
    </p:bg>
    <p:spTree>
      <p:nvGrpSpPr>
        <p:cNvPr id="1" name=""/>
        <p:cNvGrpSpPr/>
        <p:nvPr/>
      </p:nvGrpSpPr>
      <p:grpSpPr>
        <a:xfrm>
          <a:off x="0" y="0"/>
          <a:ext cx="0" cy="0"/>
          <a:chOff x="0" y="0"/>
          <a:chExt cx="0" cy="0"/>
        </a:xfrm>
      </p:grpSpPr>
      <p:pic>
        <p:nvPicPr>
          <p:cNvPr id="2" name="Picture 1" descr="ppt_169_new.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5" name="Rubrik 1"/>
          <p:cNvSpPr>
            <a:spLocks noGrp="1"/>
          </p:cNvSpPr>
          <p:nvPr>
            <p:ph type="title"/>
          </p:nvPr>
        </p:nvSpPr>
        <p:spPr>
          <a:xfrm>
            <a:off x="414749" y="332101"/>
            <a:ext cx="5514775" cy="1123637"/>
          </a:xfrm>
        </p:spPr>
        <p:txBody>
          <a:bodyPr/>
          <a:lstStyle>
            <a:lvl1pPr>
              <a:lnSpc>
                <a:spcPts val="2600"/>
              </a:lnSpc>
              <a:defRPr spc="-50">
                <a:solidFill>
                  <a:schemeClr val="bg1"/>
                </a:solidFill>
              </a:defRPr>
            </a:lvl1pPr>
          </a:lstStyle>
          <a:p>
            <a:r>
              <a:rPr lang="sv-SE" noProof="0"/>
              <a:t>Klicka här för att ändra format</a:t>
            </a:r>
            <a:endParaRPr lang="en-GB" noProof="0" dirty="0"/>
          </a:p>
        </p:txBody>
      </p:sp>
      <p:pic>
        <p:nvPicPr>
          <p:cNvPr id="7"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8" name="Picture 7"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2506941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6">
    <p:bg>
      <p:bgPr>
        <a:solidFill>
          <a:schemeClr val="tx1"/>
        </a:solidFill>
        <a:effectLst/>
      </p:bgPr>
    </p:bg>
    <p:spTree>
      <p:nvGrpSpPr>
        <p:cNvPr id="1" name=""/>
        <p:cNvGrpSpPr/>
        <p:nvPr/>
      </p:nvGrpSpPr>
      <p:grpSpPr>
        <a:xfrm>
          <a:off x="0" y="0"/>
          <a:ext cx="0" cy="0"/>
          <a:chOff x="0" y="0"/>
          <a:chExt cx="0" cy="0"/>
        </a:xfrm>
      </p:grpSpPr>
      <p:pic>
        <p:nvPicPr>
          <p:cNvPr id="2" name="Picture 1" descr="ppt_1696.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tx1"/>
                </a:solidFill>
              </a:defRPr>
            </a:lvl1pPr>
          </a:lstStyle>
          <a:p>
            <a:r>
              <a:rPr lang="en-GB" noProof="0" dirty="0" err="1"/>
              <a:t>Klicka</a:t>
            </a:r>
            <a:r>
              <a:rPr lang="en-GB" noProof="0" dirty="0"/>
              <a:t> </a:t>
            </a:r>
            <a:r>
              <a:rPr lang="en-GB" noProof="0" dirty="0" err="1"/>
              <a:t>här</a:t>
            </a:r>
            <a:r>
              <a:rPr lang="en-GB" noProof="0" dirty="0"/>
              <a:t> </a:t>
            </a:r>
            <a:r>
              <a:rPr lang="en-GB" noProof="0" dirty="0" err="1"/>
              <a:t>för</a:t>
            </a:r>
            <a:r>
              <a:rPr lang="en-GB" noProof="0" dirty="0"/>
              <a:t> </a:t>
            </a:r>
            <a:r>
              <a:rPr lang="en-GB" noProof="0" dirty="0" err="1"/>
              <a:t>att</a:t>
            </a:r>
            <a:r>
              <a:rPr lang="en-GB" noProof="0" dirty="0"/>
              <a:t> </a:t>
            </a:r>
            <a:r>
              <a:rPr lang="en-GB" noProof="0" dirty="0" err="1"/>
              <a:t>ändra</a:t>
            </a:r>
            <a:r>
              <a:rPr lang="en-GB" noProof="0" dirty="0"/>
              <a:t> format</a:t>
            </a:r>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4813" y="4212742"/>
            <a:ext cx="2280993" cy="558695"/>
          </a:xfrm>
          <a:prstGeom prst="rect">
            <a:avLst/>
          </a:prstGeom>
        </p:spPr>
      </p:pic>
      <p:pic>
        <p:nvPicPr>
          <p:cNvPr id="9" name="Picture 8" descr="Stockholms stad_logotyp_svar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2178" y="4197350"/>
            <a:ext cx="447960" cy="534988"/>
          </a:xfrm>
          <a:prstGeom prst="rect">
            <a:avLst/>
          </a:prstGeom>
        </p:spPr>
      </p:pic>
    </p:spTree>
    <p:extLst>
      <p:ext uri="{BB962C8B-B14F-4D97-AF65-F5344CB8AC3E}">
        <p14:creationId xmlns:p14="http://schemas.microsoft.com/office/powerpoint/2010/main" val="1546896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5">
    <p:bg>
      <p:bgPr>
        <a:solidFill>
          <a:schemeClr val="tx1"/>
        </a:solidFill>
        <a:effectLst/>
      </p:bgPr>
    </p:bg>
    <p:spTree>
      <p:nvGrpSpPr>
        <p:cNvPr id="1" name=""/>
        <p:cNvGrpSpPr/>
        <p:nvPr/>
      </p:nvGrpSpPr>
      <p:grpSpPr>
        <a:xfrm>
          <a:off x="0" y="0"/>
          <a:ext cx="0" cy="0"/>
          <a:chOff x="0" y="0"/>
          <a:chExt cx="0" cy="0"/>
        </a:xfrm>
      </p:grpSpPr>
      <p:pic>
        <p:nvPicPr>
          <p:cNvPr id="2" name="Picture 1" descr="ppt_169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tx1"/>
                </a:solidFill>
              </a:defRPr>
            </a:lvl1pPr>
          </a:lstStyle>
          <a:p>
            <a:r>
              <a:rPr lang="en-GB" noProof="0" dirty="0" err="1"/>
              <a:t>Klicka</a:t>
            </a:r>
            <a:r>
              <a:rPr lang="en-GB" noProof="0" dirty="0"/>
              <a:t> </a:t>
            </a:r>
            <a:r>
              <a:rPr lang="en-GB" noProof="0" dirty="0" err="1"/>
              <a:t>här</a:t>
            </a:r>
            <a:r>
              <a:rPr lang="en-GB" noProof="0" dirty="0"/>
              <a:t> </a:t>
            </a:r>
            <a:r>
              <a:rPr lang="en-GB" noProof="0" dirty="0" err="1"/>
              <a:t>för</a:t>
            </a:r>
            <a:r>
              <a:rPr lang="en-GB" noProof="0" dirty="0"/>
              <a:t> </a:t>
            </a:r>
            <a:r>
              <a:rPr lang="en-GB" noProof="0" dirty="0" err="1"/>
              <a:t>att</a:t>
            </a:r>
            <a:r>
              <a:rPr lang="en-GB" noProof="0" dirty="0"/>
              <a:t> </a:t>
            </a:r>
            <a:r>
              <a:rPr lang="en-GB" noProof="0" dirty="0" err="1"/>
              <a:t>ändra</a:t>
            </a:r>
            <a:r>
              <a:rPr lang="en-GB" noProof="0" dirty="0"/>
              <a:t> format</a:t>
            </a:r>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4813" y="4212742"/>
            <a:ext cx="2280993" cy="558695"/>
          </a:xfrm>
          <a:prstGeom prst="rect">
            <a:avLst/>
          </a:prstGeom>
        </p:spPr>
      </p:pic>
      <p:pic>
        <p:nvPicPr>
          <p:cNvPr id="9" name="Picture 8" descr="Stockholms stad_logotyp_svar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2178" y="4197350"/>
            <a:ext cx="447960" cy="534988"/>
          </a:xfrm>
          <a:prstGeom prst="rect">
            <a:avLst/>
          </a:prstGeom>
        </p:spPr>
      </p:pic>
    </p:spTree>
    <p:extLst>
      <p:ext uri="{BB962C8B-B14F-4D97-AF65-F5344CB8AC3E}">
        <p14:creationId xmlns:p14="http://schemas.microsoft.com/office/powerpoint/2010/main" val="1593068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4">
    <p:bg>
      <p:bgPr>
        <a:solidFill>
          <a:schemeClr val="tx1"/>
        </a:solidFill>
        <a:effectLst/>
      </p:bgPr>
    </p:bg>
    <p:spTree>
      <p:nvGrpSpPr>
        <p:cNvPr id="1" name=""/>
        <p:cNvGrpSpPr/>
        <p:nvPr/>
      </p:nvGrpSpPr>
      <p:grpSpPr>
        <a:xfrm>
          <a:off x="0" y="0"/>
          <a:ext cx="0" cy="0"/>
          <a:chOff x="0" y="0"/>
          <a:chExt cx="0" cy="0"/>
        </a:xfrm>
      </p:grpSpPr>
      <p:pic>
        <p:nvPicPr>
          <p:cNvPr id="2" name="Picture 1" descr="ppt_169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8" name="Rubrik 1"/>
          <p:cNvSpPr>
            <a:spLocks noGrp="1"/>
          </p:cNvSpPr>
          <p:nvPr>
            <p:ph type="title" hasCustomPrompt="1"/>
          </p:nvPr>
        </p:nvSpPr>
        <p:spPr>
          <a:xfrm>
            <a:off x="414749" y="332101"/>
            <a:ext cx="5514775" cy="1123637"/>
          </a:xfrm>
        </p:spPr>
        <p:txBody>
          <a:bodyPr/>
          <a:lstStyle>
            <a:lvl1pPr>
              <a:lnSpc>
                <a:spcPts val="2600"/>
              </a:lnSpc>
              <a:defRPr spc="-50">
                <a:solidFill>
                  <a:schemeClr val="tx1"/>
                </a:solidFill>
              </a:defRPr>
            </a:lvl1pPr>
          </a:lstStyle>
          <a:p>
            <a:r>
              <a:rPr lang="en-GB" noProof="0" dirty="0" err="1"/>
              <a:t>Klicka</a:t>
            </a:r>
            <a:r>
              <a:rPr lang="en-GB" noProof="0" dirty="0"/>
              <a:t> </a:t>
            </a:r>
            <a:r>
              <a:rPr lang="en-GB" noProof="0" dirty="0" err="1"/>
              <a:t>här</a:t>
            </a:r>
            <a:r>
              <a:rPr lang="en-GB" noProof="0" dirty="0"/>
              <a:t> </a:t>
            </a:r>
            <a:r>
              <a:rPr lang="en-GB" noProof="0" dirty="0" err="1"/>
              <a:t>för</a:t>
            </a:r>
            <a:r>
              <a:rPr lang="en-GB" noProof="0" dirty="0"/>
              <a:t> </a:t>
            </a:r>
            <a:r>
              <a:rPr lang="en-GB" noProof="0" dirty="0" err="1"/>
              <a:t>att</a:t>
            </a:r>
            <a:r>
              <a:rPr lang="en-GB" noProof="0" dirty="0"/>
              <a:t> </a:t>
            </a:r>
            <a:r>
              <a:rPr lang="en-GB" noProof="0" dirty="0" err="1"/>
              <a:t>ändra</a:t>
            </a:r>
            <a:r>
              <a:rPr lang="en-GB" noProof="0" dirty="0"/>
              <a:t> format</a:t>
            </a:r>
          </a:p>
        </p:txBody>
      </p:sp>
      <p:pic>
        <p:nvPicPr>
          <p:cNvPr id="9"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4813" y="4212742"/>
            <a:ext cx="2280993" cy="558695"/>
          </a:xfrm>
          <a:prstGeom prst="rect">
            <a:avLst/>
          </a:prstGeom>
        </p:spPr>
      </p:pic>
      <p:pic>
        <p:nvPicPr>
          <p:cNvPr id="10" name="Picture 9" descr="Stockholms stad_logotyp_svar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2178" y="4197350"/>
            <a:ext cx="447960" cy="534988"/>
          </a:xfrm>
          <a:prstGeom prst="rect">
            <a:avLst/>
          </a:prstGeom>
        </p:spPr>
      </p:pic>
    </p:spTree>
    <p:extLst>
      <p:ext uri="{BB962C8B-B14F-4D97-AF65-F5344CB8AC3E}">
        <p14:creationId xmlns:p14="http://schemas.microsoft.com/office/powerpoint/2010/main" val="4116563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7">
    <p:bg>
      <p:bgPr>
        <a:solidFill>
          <a:schemeClr val="tx1"/>
        </a:solidFill>
        <a:effectLst/>
      </p:bgPr>
    </p:bg>
    <p:spTree>
      <p:nvGrpSpPr>
        <p:cNvPr id="1" name=""/>
        <p:cNvGrpSpPr/>
        <p:nvPr/>
      </p:nvGrpSpPr>
      <p:grpSpPr>
        <a:xfrm>
          <a:off x="0" y="0"/>
          <a:ext cx="0" cy="0"/>
          <a:chOff x="0" y="0"/>
          <a:chExt cx="0" cy="0"/>
        </a:xfrm>
      </p:grpSpPr>
      <p:pic>
        <p:nvPicPr>
          <p:cNvPr id="3" name="Picture 2" descr="ppt_1697.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a:t>Klicka</a:t>
            </a:r>
            <a:r>
              <a:rPr lang="en-GB" noProof="0" dirty="0"/>
              <a:t> </a:t>
            </a:r>
            <a:r>
              <a:rPr lang="en-GB" noProof="0" dirty="0" err="1"/>
              <a:t>här</a:t>
            </a:r>
            <a:r>
              <a:rPr lang="en-GB" noProof="0" dirty="0"/>
              <a:t> </a:t>
            </a:r>
            <a:r>
              <a:rPr lang="en-GB" noProof="0" dirty="0" err="1"/>
              <a:t>för</a:t>
            </a:r>
            <a:r>
              <a:rPr lang="en-GB" noProof="0" dirty="0"/>
              <a:t> </a:t>
            </a:r>
            <a:r>
              <a:rPr lang="en-GB" noProof="0" dirty="0" err="1"/>
              <a:t>att</a:t>
            </a:r>
            <a:r>
              <a:rPr lang="en-GB" noProof="0" dirty="0"/>
              <a:t> </a:t>
            </a:r>
            <a:r>
              <a:rPr lang="en-GB" noProof="0" dirty="0" err="1"/>
              <a:t>ändra</a:t>
            </a:r>
            <a:r>
              <a:rPr lang="en-GB" noProof="0" dirty="0"/>
              <a:t> format</a:t>
            </a:r>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87218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8">
    <p:bg>
      <p:bgPr>
        <a:solidFill>
          <a:schemeClr val="tx1"/>
        </a:solidFill>
        <a:effectLst/>
      </p:bgPr>
    </p:bg>
    <p:spTree>
      <p:nvGrpSpPr>
        <p:cNvPr id="1" name=""/>
        <p:cNvGrpSpPr/>
        <p:nvPr/>
      </p:nvGrpSpPr>
      <p:grpSpPr>
        <a:xfrm>
          <a:off x="0" y="0"/>
          <a:ext cx="0" cy="0"/>
          <a:chOff x="0" y="0"/>
          <a:chExt cx="0" cy="0"/>
        </a:xfrm>
      </p:grpSpPr>
      <p:pic>
        <p:nvPicPr>
          <p:cNvPr id="3" name="Picture 2" descr="ppt_1698.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a:t>Klicka</a:t>
            </a:r>
            <a:r>
              <a:rPr lang="en-GB" noProof="0" dirty="0"/>
              <a:t> </a:t>
            </a:r>
            <a:r>
              <a:rPr lang="en-GB" noProof="0" dirty="0" err="1"/>
              <a:t>här</a:t>
            </a:r>
            <a:r>
              <a:rPr lang="en-GB" noProof="0" dirty="0"/>
              <a:t> </a:t>
            </a:r>
            <a:r>
              <a:rPr lang="en-GB" noProof="0" dirty="0" err="1"/>
              <a:t>för</a:t>
            </a:r>
            <a:r>
              <a:rPr lang="en-GB" noProof="0" dirty="0"/>
              <a:t> </a:t>
            </a:r>
            <a:r>
              <a:rPr lang="en-GB" noProof="0" dirty="0" err="1"/>
              <a:t>att</a:t>
            </a:r>
            <a:r>
              <a:rPr lang="en-GB" noProof="0" dirty="0"/>
              <a:t> </a:t>
            </a:r>
            <a:r>
              <a:rPr lang="en-GB" noProof="0" dirty="0" err="1"/>
              <a:t>ändra</a:t>
            </a:r>
            <a:r>
              <a:rPr lang="en-GB" noProof="0" dirty="0"/>
              <a:t> format</a:t>
            </a:r>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1368597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9">
    <p:bg>
      <p:bgPr>
        <a:solidFill>
          <a:schemeClr val="tx1"/>
        </a:solidFill>
        <a:effectLst/>
      </p:bgPr>
    </p:bg>
    <p:spTree>
      <p:nvGrpSpPr>
        <p:cNvPr id="1" name=""/>
        <p:cNvGrpSpPr/>
        <p:nvPr/>
      </p:nvGrpSpPr>
      <p:grpSpPr>
        <a:xfrm>
          <a:off x="0" y="0"/>
          <a:ext cx="0" cy="0"/>
          <a:chOff x="0" y="0"/>
          <a:chExt cx="0" cy="0"/>
        </a:xfrm>
      </p:grpSpPr>
      <p:pic>
        <p:nvPicPr>
          <p:cNvPr id="3" name="Picture 2" descr="ppt_169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a:t>Klicka</a:t>
            </a:r>
            <a:r>
              <a:rPr lang="en-GB" noProof="0" dirty="0"/>
              <a:t> </a:t>
            </a:r>
            <a:r>
              <a:rPr lang="en-GB" noProof="0" dirty="0" err="1"/>
              <a:t>här</a:t>
            </a:r>
            <a:r>
              <a:rPr lang="en-GB" noProof="0" dirty="0"/>
              <a:t> </a:t>
            </a:r>
            <a:r>
              <a:rPr lang="en-GB" noProof="0" dirty="0" err="1"/>
              <a:t>för</a:t>
            </a:r>
            <a:r>
              <a:rPr lang="en-GB" noProof="0" dirty="0"/>
              <a:t> </a:t>
            </a:r>
            <a:r>
              <a:rPr lang="en-GB" noProof="0" dirty="0" err="1"/>
              <a:t>att</a:t>
            </a:r>
            <a:r>
              <a:rPr lang="en-GB" noProof="0" dirty="0"/>
              <a:t> </a:t>
            </a:r>
            <a:r>
              <a:rPr lang="en-GB" noProof="0" dirty="0" err="1"/>
              <a:t>ändra</a:t>
            </a:r>
            <a:r>
              <a:rPr lang="en-GB" noProof="0" dirty="0"/>
              <a:t> format</a:t>
            </a:r>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3154919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Platshållare för rubrik 1"/>
          <p:cNvSpPr>
            <a:spLocks noGrp="1"/>
          </p:cNvSpPr>
          <p:nvPr>
            <p:ph type="title"/>
          </p:nvPr>
        </p:nvSpPr>
        <p:spPr bwMode="auto">
          <a:xfrm>
            <a:off x="397496" y="1454655"/>
            <a:ext cx="8322642" cy="72782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noProof="0" dirty="0"/>
              <a:t>KLICKA HÄR FÖR ATT ÄNDRA FORMAT</a:t>
            </a:r>
          </a:p>
        </p:txBody>
      </p:sp>
      <p:sp>
        <p:nvSpPr>
          <p:cNvPr id="1027" name="Platshållare för text 2"/>
          <p:cNvSpPr>
            <a:spLocks noGrp="1"/>
          </p:cNvSpPr>
          <p:nvPr>
            <p:ph type="body" idx="1"/>
          </p:nvPr>
        </p:nvSpPr>
        <p:spPr bwMode="auto">
          <a:xfrm>
            <a:off x="397759" y="2191102"/>
            <a:ext cx="8322379" cy="254123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noProof="0" dirty="0" err="1"/>
              <a:t>Klicka</a:t>
            </a:r>
            <a:r>
              <a:rPr lang="en-GB" noProof="0" dirty="0"/>
              <a:t> </a:t>
            </a:r>
            <a:r>
              <a:rPr lang="en-GB" noProof="0" dirty="0" err="1"/>
              <a:t>här</a:t>
            </a:r>
            <a:r>
              <a:rPr lang="en-GB" noProof="0" dirty="0"/>
              <a:t> </a:t>
            </a:r>
            <a:r>
              <a:rPr lang="en-GB" noProof="0" dirty="0" err="1"/>
              <a:t>för</a:t>
            </a:r>
            <a:r>
              <a:rPr lang="en-GB" noProof="0" dirty="0"/>
              <a:t>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p:txBody>
      </p:sp>
      <p:pic>
        <p:nvPicPr>
          <p:cNvPr id="5" name="Bildobjekt 6"/>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441576" y="324680"/>
            <a:ext cx="1819024" cy="445542"/>
          </a:xfrm>
          <a:prstGeom prst="rect">
            <a:avLst/>
          </a:prstGeom>
        </p:spPr>
      </p:pic>
    </p:spTree>
  </p:cSld>
  <p:clrMap bg1="lt1" tx1="dk1" bg2="lt2" tx2="dk2" accent1="accent1" accent2="accent2" accent3="accent3" accent4="accent4" accent5="accent5" accent6="accent6" hlink="hlink" folHlink="folHlink"/>
  <p:sldLayoutIdLst>
    <p:sldLayoutId id="2147483665" r:id="rId1"/>
    <p:sldLayoutId id="2147483678" r:id="rId2"/>
    <p:sldLayoutId id="2147483677" r:id="rId3"/>
    <p:sldLayoutId id="2147483667" r:id="rId4"/>
    <p:sldLayoutId id="2147483666" r:id="rId5"/>
    <p:sldLayoutId id="2147483676" r:id="rId6"/>
    <p:sldLayoutId id="2147483668" r:id="rId7"/>
    <p:sldLayoutId id="2147483669" r:id="rId8"/>
    <p:sldLayoutId id="2147483670" r:id="rId9"/>
    <p:sldLayoutId id="2147483661" r:id="rId10"/>
    <p:sldLayoutId id="2147483672" r:id="rId11"/>
    <p:sldLayoutId id="2147483671" r:id="rId12"/>
    <p:sldLayoutId id="2147483673" r:id="rId13"/>
    <p:sldLayoutId id="2147483674" r:id="rId14"/>
    <p:sldLayoutId id="2147483675" r:id="rId15"/>
    <p:sldLayoutId id="2147483658" r:id="rId16"/>
    <p:sldLayoutId id="2147483659" r:id="rId17"/>
    <p:sldLayoutId id="2147483660" r:id="rId18"/>
    <p:sldLayoutId id="2147483657" r:id="rId19"/>
    <p:sldLayoutId id="2147483656" r:id="rId20"/>
    <p:sldLayoutId id="2147483653" r:id="rId21"/>
    <p:sldLayoutId id="2147483650" r:id="rId22"/>
    <p:sldLayoutId id="2147483651" r:id="rId23"/>
    <p:sldLayoutId id="2147483652" r:id="rId24"/>
    <p:sldLayoutId id="2147483681" r:id="rId25"/>
  </p:sldLayoutIdLst>
  <p:hf sldNum="0" hdr="0" ftr="0" dt="0"/>
  <p:txStyles>
    <p:titleStyle>
      <a:lvl1pPr algn="l" rtl="0" eaLnBrk="1" fontAlgn="base" hangingPunct="1">
        <a:lnSpc>
          <a:spcPts val="3213"/>
        </a:lnSpc>
        <a:spcBef>
          <a:spcPct val="0"/>
        </a:spcBef>
        <a:spcAft>
          <a:spcPct val="0"/>
        </a:spcAft>
        <a:defRPr sz="2200" b="1" kern="1200" cap="none" spc="-89" baseline="0">
          <a:solidFill>
            <a:schemeClr val="tx1"/>
          </a:solidFill>
          <a:latin typeface="+mj-lt"/>
          <a:ea typeface="+mj-ea"/>
          <a:cs typeface="+mj-cs"/>
        </a:defRPr>
      </a:lvl1pPr>
      <a:lvl2pPr algn="ctr" rtl="0" eaLnBrk="1" fontAlgn="base" hangingPunct="1">
        <a:spcBef>
          <a:spcPct val="0"/>
        </a:spcBef>
        <a:spcAft>
          <a:spcPct val="0"/>
        </a:spcAft>
        <a:defRPr sz="3900">
          <a:solidFill>
            <a:schemeClr val="tx1"/>
          </a:solidFill>
          <a:latin typeface="Calibri" pitchFamily="34" charset="0"/>
        </a:defRPr>
      </a:lvl2pPr>
      <a:lvl3pPr algn="ctr" rtl="0" eaLnBrk="1" fontAlgn="base" hangingPunct="1">
        <a:spcBef>
          <a:spcPct val="0"/>
        </a:spcBef>
        <a:spcAft>
          <a:spcPct val="0"/>
        </a:spcAft>
        <a:defRPr sz="3900">
          <a:solidFill>
            <a:schemeClr val="tx1"/>
          </a:solidFill>
          <a:latin typeface="Calibri" pitchFamily="34" charset="0"/>
        </a:defRPr>
      </a:lvl3pPr>
      <a:lvl4pPr algn="ctr" rtl="0" eaLnBrk="1" fontAlgn="base" hangingPunct="1">
        <a:spcBef>
          <a:spcPct val="0"/>
        </a:spcBef>
        <a:spcAft>
          <a:spcPct val="0"/>
        </a:spcAft>
        <a:defRPr sz="3900">
          <a:solidFill>
            <a:schemeClr val="tx1"/>
          </a:solidFill>
          <a:latin typeface="Calibri" pitchFamily="34" charset="0"/>
        </a:defRPr>
      </a:lvl4pPr>
      <a:lvl5pPr algn="ctr" rtl="0" eaLnBrk="1" fontAlgn="base" hangingPunct="1">
        <a:spcBef>
          <a:spcPct val="0"/>
        </a:spcBef>
        <a:spcAft>
          <a:spcPct val="0"/>
        </a:spcAft>
        <a:defRPr sz="3900">
          <a:solidFill>
            <a:schemeClr val="tx1"/>
          </a:solidFill>
          <a:latin typeface="Calibri" pitchFamily="34" charset="0"/>
        </a:defRPr>
      </a:lvl5pPr>
      <a:lvl6pPr marL="408157" algn="ctr" rtl="0" eaLnBrk="1" fontAlgn="base" hangingPunct="1">
        <a:spcBef>
          <a:spcPct val="0"/>
        </a:spcBef>
        <a:spcAft>
          <a:spcPct val="0"/>
        </a:spcAft>
        <a:defRPr sz="3900">
          <a:solidFill>
            <a:schemeClr val="tx1"/>
          </a:solidFill>
          <a:latin typeface="Calibri" pitchFamily="34" charset="0"/>
        </a:defRPr>
      </a:lvl6pPr>
      <a:lvl7pPr marL="816314" algn="ctr" rtl="0" eaLnBrk="1" fontAlgn="base" hangingPunct="1">
        <a:spcBef>
          <a:spcPct val="0"/>
        </a:spcBef>
        <a:spcAft>
          <a:spcPct val="0"/>
        </a:spcAft>
        <a:defRPr sz="3900">
          <a:solidFill>
            <a:schemeClr val="tx1"/>
          </a:solidFill>
          <a:latin typeface="Calibri" pitchFamily="34" charset="0"/>
        </a:defRPr>
      </a:lvl7pPr>
      <a:lvl8pPr marL="1224472" algn="ctr" rtl="0" eaLnBrk="1" fontAlgn="base" hangingPunct="1">
        <a:spcBef>
          <a:spcPct val="0"/>
        </a:spcBef>
        <a:spcAft>
          <a:spcPct val="0"/>
        </a:spcAft>
        <a:defRPr sz="3900">
          <a:solidFill>
            <a:schemeClr val="tx1"/>
          </a:solidFill>
          <a:latin typeface="Calibri" pitchFamily="34" charset="0"/>
        </a:defRPr>
      </a:lvl8pPr>
      <a:lvl9pPr marL="1632629" algn="ctr" rtl="0" eaLnBrk="1" fontAlgn="base" hangingPunct="1">
        <a:spcBef>
          <a:spcPct val="0"/>
        </a:spcBef>
        <a:spcAft>
          <a:spcPct val="0"/>
        </a:spcAft>
        <a:defRPr sz="3900">
          <a:solidFill>
            <a:schemeClr val="tx1"/>
          </a:solidFill>
          <a:latin typeface="Calibri" pitchFamily="34" charset="0"/>
        </a:defRPr>
      </a:lvl9pPr>
    </p:titleStyle>
    <p:bodyStyle>
      <a:lvl1pPr marL="162980" indent="-162980" algn="l" rtl="0" eaLnBrk="1" fontAlgn="base" hangingPunct="1">
        <a:lnSpc>
          <a:spcPts val="1696"/>
        </a:lnSpc>
        <a:spcBef>
          <a:spcPts val="0"/>
        </a:spcBef>
        <a:spcAft>
          <a:spcPts val="1696"/>
        </a:spcAft>
        <a:buClr>
          <a:schemeClr val="tx1"/>
        </a:buClr>
        <a:buSzPct val="100000"/>
        <a:buFont typeface="Futura Std Book" pitchFamily="34" charset="0"/>
        <a:buChar char="•"/>
        <a:defRPr sz="1400" b="0" kern="1200">
          <a:solidFill>
            <a:schemeClr val="tx1"/>
          </a:solidFill>
          <a:latin typeface="+mn-lt"/>
          <a:ea typeface="+mn-ea"/>
          <a:cs typeface="+mn-cs"/>
        </a:defRPr>
      </a:lvl1pPr>
      <a:lvl2pPr marL="318873" indent="-155894" algn="l" rtl="0" eaLnBrk="1" fontAlgn="base" hangingPunct="1">
        <a:lnSpc>
          <a:spcPts val="1696"/>
        </a:lnSpc>
        <a:spcBef>
          <a:spcPts val="0"/>
        </a:spcBef>
        <a:spcAft>
          <a:spcPts val="1696"/>
        </a:spcAft>
        <a:buClr>
          <a:schemeClr val="tx1"/>
        </a:buClr>
        <a:buSzPct val="100000"/>
        <a:buFont typeface="Futura Std Book" pitchFamily="34" charset="0"/>
        <a:buChar char="•"/>
        <a:defRPr sz="1400" kern="1200">
          <a:solidFill>
            <a:schemeClr val="tx1"/>
          </a:solidFill>
          <a:latin typeface="+mn-lt"/>
          <a:ea typeface="+mn-ea"/>
          <a:cs typeface="+mn-cs"/>
        </a:defRPr>
      </a:lvl2pPr>
      <a:lvl3pPr marL="481852" indent="-155894" algn="l" rtl="0" eaLnBrk="1" fontAlgn="base" hangingPunct="1">
        <a:lnSpc>
          <a:spcPts val="1696"/>
        </a:lnSpc>
        <a:spcBef>
          <a:spcPts val="0"/>
        </a:spcBef>
        <a:spcAft>
          <a:spcPts val="1696"/>
        </a:spcAft>
        <a:buClr>
          <a:schemeClr val="tx1"/>
        </a:buClr>
        <a:buSzPct val="100000"/>
        <a:buFont typeface="Futura Std Book" pitchFamily="34" charset="0"/>
        <a:buChar char="•"/>
        <a:defRPr sz="1400" kern="1200">
          <a:solidFill>
            <a:schemeClr val="tx1"/>
          </a:solidFill>
          <a:latin typeface="+mn-lt"/>
          <a:ea typeface="+mn-ea"/>
          <a:cs typeface="+mn-cs"/>
        </a:defRPr>
      </a:lvl3pPr>
      <a:lvl4pPr marL="637745" indent="-147390" algn="l" rtl="0" eaLnBrk="1" fontAlgn="base" hangingPunct="1">
        <a:lnSpc>
          <a:spcPts val="1696"/>
        </a:lnSpc>
        <a:spcBef>
          <a:spcPts val="0"/>
        </a:spcBef>
        <a:spcAft>
          <a:spcPts val="1696"/>
        </a:spcAft>
        <a:buClr>
          <a:schemeClr val="tx1"/>
        </a:buClr>
        <a:buSzPct val="100000"/>
        <a:buFont typeface="Futura Std Book" pitchFamily="34" charset="0"/>
        <a:buChar char="•"/>
        <a:defRPr sz="1400" kern="1200">
          <a:solidFill>
            <a:schemeClr val="tx1"/>
          </a:solidFill>
          <a:latin typeface="+mn-lt"/>
          <a:ea typeface="+mn-ea"/>
          <a:cs typeface="+mn-cs"/>
        </a:defRPr>
      </a:lvl4pPr>
      <a:lvl5pPr marL="1836707" indent="-204079" algn="l" rtl="0" eaLnBrk="1" fontAlgn="base" hangingPunct="1">
        <a:spcBef>
          <a:spcPct val="20000"/>
        </a:spcBef>
        <a:spcAft>
          <a:spcPct val="0"/>
        </a:spcAft>
        <a:buClr>
          <a:schemeClr val="accent2"/>
        </a:buClr>
        <a:buFont typeface="Arial" charset="0"/>
        <a:buChar char="»"/>
        <a:defRPr sz="1600" kern="1200">
          <a:solidFill>
            <a:schemeClr val="tx2"/>
          </a:solidFill>
          <a:latin typeface="+mn-lt"/>
          <a:ea typeface="+mn-ea"/>
          <a:cs typeface="+mn-cs"/>
        </a:defRPr>
      </a:lvl5pPr>
      <a:lvl6pPr marL="2244865" indent="-204079" algn="l" defTabSz="816314"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653022" indent="-204079" algn="l" defTabSz="816314"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3061179" indent="-204079" algn="l" defTabSz="816314"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469336" indent="-204079" algn="l" defTabSz="816314"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816314" rtl="0" eaLnBrk="1" latinLnBrk="0" hangingPunct="1">
        <a:defRPr sz="1600" kern="1200">
          <a:solidFill>
            <a:schemeClr val="tx1"/>
          </a:solidFill>
          <a:latin typeface="+mn-lt"/>
          <a:ea typeface="+mn-ea"/>
          <a:cs typeface="+mn-cs"/>
        </a:defRPr>
      </a:lvl1pPr>
      <a:lvl2pPr marL="408157" algn="l" defTabSz="816314" rtl="0" eaLnBrk="1" latinLnBrk="0" hangingPunct="1">
        <a:defRPr sz="1600" kern="1200">
          <a:solidFill>
            <a:schemeClr val="tx1"/>
          </a:solidFill>
          <a:latin typeface="+mn-lt"/>
          <a:ea typeface="+mn-ea"/>
          <a:cs typeface="+mn-cs"/>
        </a:defRPr>
      </a:lvl2pPr>
      <a:lvl3pPr marL="816314" algn="l" defTabSz="816314" rtl="0" eaLnBrk="1" latinLnBrk="0" hangingPunct="1">
        <a:defRPr sz="1600" kern="1200">
          <a:solidFill>
            <a:schemeClr val="tx1"/>
          </a:solidFill>
          <a:latin typeface="+mn-lt"/>
          <a:ea typeface="+mn-ea"/>
          <a:cs typeface="+mn-cs"/>
        </a:defRPr>
      </a:lvl3pPr>
      <a:lvl4pPr marL="1224472" algn="l" defTabSz="816314" rtl="0" eaLnBrk="1" latinLnBrk="0" hangingPunct="1">
        <a:defRPr sz="1600" kern="1200">
          <a:solidFill>
            <a:schemeClr val="tx1"/>
          </a:solidFill>
          <a:latin typeface="+mn-lt"/>
          <a:ea typeface="+mn-ea"/>
          <a:cs typeface="+mn-cs"/>
        </a:defRPr>
      </a:lvl4pPr>
      <a:lvl5pPr marL="1632629" algn="l" defTabSz="816314" rtl="0" eaLnBrk="1" latinLnBrk="0" hangingPunct="1">
        <a:defRPr sz="1600" kern="1200">
          <a:solidFill>
            <a:schemeClr val="tx1"/>
          </a:solidFill>
          <a:latin typeface="+mn-lt"/>
          <a:ea typeface="+mn-ea"/>
          <a:cs typeface="+mn-cs"/>
        </a:defRPr>
      </a:lvl5pPr>
      <a:lvl6pPr marL="2040786" algn="l" defTabSz="816314" rtl="0" eaLnBrk="1" latinLnBrk="0" hangingPunct="1">
        <a:defRPr sz="1600" kern="1200">
          <a:solidFill>
            <a:schemeClr val="tx1"/>
          </a:solidFill>
          <a:latin typeface="+mn-lt"/>
          <a:ea typeface="+mn-ea"/>
          <a:cs typeface="+mn-cs"/>
        </a:defRPr>
      </a:lvl6pPr>
      <a:lvl7pPr marL="2448943" algn="l" defTabSz="816314" rtl="0" eaLnBrk="1" latinLnBrk="0" hangingPunct="1">
        <a:defRPr sz="1600" kern="1200">
          <a:solidFill>
            <a:schemeClr val="tx1"/>
          </a:solidFill>
          <a:latin typeface="+mn-lt"/>
          <a:ea typeface="+mn-ea"/>
          <a:cs typeface="+mn-cs"/>
        </a:defRPr>
      </a:lvl7pPr>
      <a:lvl8pPr marL="2857100" algn="l" defTabSz="816314" rtl="0" eaLnBrk="1" latinLnBrk="0" hangingPunct="1">
        <a:defRPr sz="1600" kern="1200">
          <a:solidFill>
            <a:schemeClr val="tx1"/>
          </a:solidFill>
          <a:latin typeface="+mn-lt"/>
          <a:ea typeface="+mn-ea"/>
          <a:cs typeface="+mn-cs"/>
        </a:defRPr>
      </a:lvl8pPr>
      <a:lvl9pPr marL="3265257" algn="l" defTabSz="816314"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hyperlink" Target="http://www.stockholmbusinessalliance.se/konjunkturrapporter/" TargetMode="External"/><Relationship Id="rId2" Type="http://schemas.openxmlformats.org/officeDocument/2006/relationships/hyperlink" Target="http://www.stockholmbusinessregion.se/en/facts--figures/#facts-about-business" TargetMode="Externa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bild 4" descr="2_sverige_lansgranser__stockholm.jpg"/>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320" r="320"/>
          <a:stretch>
            <a:fillRect/>
          </a:stretch>
        </p:blipFill>
        <p:spPr/>
      </p:pic>
      <p:sp>
        <p:nvSpPr>
          <p:cNvPr id="6" name="Title 2"/>
          <p:cNvSpPr>
            <a:spLocks noGrp="1"/>
          </p:cNvSpPr>
          <p:nvPr>
            <p:ph type="title"/>
          </p:nvPr>
        </p:nvSpPr>
        <p:spPr>
          <a:xfrm>
            <a:off x="397496" y="1454655"/>
            <a:ext cx="3720479" cy="727828"/>
          </a:xfrm>
        </p:spPr>
        <p:txBody>
          <a:bodyPr/>
          <a:lstStyle/>
          <a:p>
            <a:r>
              <a:rPr lang="en-GB" sz="2800" dirty="0"/>
              <a:t>Stockholm Economy</a:t>
            </a:r>
            <a:br>
              <a:rPr lang="en-GB" sz="2000" dirty="0"/>
            </a:br>
            <a:br>
              <a:rPr lang="en-GB" sz="2000" dirty="0"/>
            </a:br>
            <a:r>
              <a:rPr lang="en-GB" sz="2000" dirty="0"/>
              <a:t>Q2 2017</a:t>
            </a:r>
            <a:br>
              <a:rPr lang="en-GB" sz="2000" dirty="0"/>
            </a:br>
            <a:r>
              <a:rPr lang="en-GB" sz="2000" dirty="0"/>
              <a:t>September 2017</a:t>
            </a:r>
            <a:endParaRPr lang="sv-SE" sz="2000" dirty="0"/>
          </a:p>
        </p:txBody>
      </p:sp>
    </p:spTree>
    <p:extLst>
      <p:ext uri="{BB962C8B-B14F-4D97-AF65-F5344CB8AC3E}">
        <p14:creationId xmlns:p14="http://schemas.microsoft.com/office/powerpoint/2010/main" val="1088734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stretch>
            <a:fillRect/>
          </a:stretch>
        </p:blipFill>
        <p:spPr>
          <a:xfrm>
            <a:off x="0" y="2335416"/>
            <a:ext cx="5968501" cy="2548349"/>
          </a:xfrm>
          <a:prstGeom prst="rect">
            <a:avLst/>
          </a:prstGeom>
        </p:spPr>
      </p:pic>
      <p:sp>
        <p:nvSpPr>
          <p:cNvPr id="3" name="Rubrik 2"/>
          <p:cNvSpPr>
            <a:spLocks noGrp="1"/>
          </p:cNvSpPr>
          <p:nvPr>
            <p:ph type="title"/>
          </p:nvPr>
        </p:nvSpPr>
        <p:spPr/>
        <p:txBody>
          <a:bodyPr/>
          <a:lstStyle/>
          <a:p>
            <a:pPr>
              <a:lnSpc>
                <a:spcPct val="100000"/>
              </a:lnSpc>
            </a:pPr>
            <a:r>
              <a:rPr lang="en-US" sz="2800" dirty="0"/>
              <a:t>The number of people given notice</a:t>
            </a:r>
            <a:br>
              <a:rPr lang="sv-SE" sz="2800" dirty="0"/>
            </a:br>
            <a:r>
              <a:rPr lang="sv-SE" sz="2000" b="0" dirty="0"/>
              <a:t>Index 100 = 2006 Q1</a:t>
            </a:r>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a:t>Source: The Labor Exchange</a:t>
            </a:r>
          </a:p>
        </p:txBody>
      </p:sp>
      <p:sp>
        <p:nvSpPr>
          <p:cNvPr id="6" name="textruta 5"/>
          <p:cNvSpPr txBox="1"/>
          <p:nvPr/>
        </p:nvSpPr>
        <p:spPr>
          <a:xfrm>
            <a:off x="7474169" y="3774903"/>
            <a:ext cx="914400" cy="914400"/>
          </a:xfrm>
          <a:prstGeom prst="rect">
            <a:avLst/>
          </a:prstGeom>
          <a:noFill/>
        </p:spPr>
        <p:txBody>
          <a:bodyPr wrap="none" lIns="0" tIns="0" rIns="0" bIns="0" rtlCol="0">
            <a:noAutofit/>
          </a:bodyPr>
          <a:lstStyle/>
          <a:p>
            <a:pPr>
              <a:lnSpc>
                <a:spcPts val="2400"/>
              </a:lnSpc>
            </a:pPr>
            <a:r>
              <a:rPr lang="sv-SE" sz="800" dirty="0"/>
              <a:t>*Last </a:t>
            </a:r>
            <a:r>
              <a:rPr lang="sv-SE" sz="800" dirty="0" err="1"/>
              <a:t>four</a:t>
            </a:r>
            <a:r>
              <a:rPr lang="sv-SE" sz="800" dirty="0"/>
              <a:t> </a:t>
            </a:r>
            <a:r>
              <a:rPr lang="sv-SE" sz="800" dirty="0" err="1"/>
              <a:t>quarters</a:t>
            </a:r>
            <a:endParaRPr lang="sv-SE" sz="800" dirty="0"/>
          </a:p>
        </p:txBody>
      </p:sp>
      <p:graphicFrame>
        <p:nvGraphicFramePr>
          <p:cNvPr id="10" name="Tabell 9"/>
          <p:cNvGraphicFramePr>
            <a:graphicFrameLocks noGrp="1"/>
          </p:cNvGraphicFramePr>
          <p:nvPr>
            <p:extLst>
              <p:ext uri="{D42A27DB-BD31-4B8C-83A1-F6EECF244321}">
                <p14:modId xmlns:p14="http://schemas.microsoft.com/office/powerpoint/2010/main" val="910842501"/>
              </p:ext>
            </p:extLst>
          </p:nvPr>
        </p:nvGraphicFramePr>
        <p:xfrm>
          <a:off x="3962400" y="2318932"/>
          <a:ext cx="4871086" cy="1487805"/>
        </p:xfrm>
        <a:graphic>
          <a:graphicData uri="http://schemas.openxmlformats.org/drawingml/2006/table">
            <a:tbl>
              <a:tblPr>
                <a:tableStyleId>{68D230F3-CF80-4859-8CE7-A43EE81993B5}</a:tableStyleId>
              </a:tblPr>
              <a:tblGrid>
                <a:gridCol w="1542183">
                  <a:extLst>
                    <a:ext uri="{9D8B030D-6E8A-4147-A177-3AD203B41FA5}">
                      <a16:colId xmlns:a16="http://schemas.microsoft.com/office/drawing/2014/main" val="20000"/>
                    </a:ext>
                  </a:extLst>
                </a:gridCol>
                <a:gridCol w="1017976">
                  <a:extLst>
                    <a:ext uri="{9D8B030D-6E8A-4147-A177-3AD203B41FA5}">
                      <a16:colId xmlns:a16="http://schemas.microsoft.com/office/drawing/2014/main" val="20001"/>
                    </a:ext>
                  </a:extLst>
                </a:gridCol>
                <a:gridCol w="770309">
                  <a:extLst>
                    <a:ext uri="{9D8B030D-6E8A-4147-A177-3AD203B41FA5}">
                      <a16:colId xmlns:a16="http://schemas.microsoft.com/office/drawing/2014/main" val="20002"/>
                    </a:ext>
                  </a:extLst>
                </a:gridCol>
                <a:gridCol w="770309">
                  <a:extLst>
                    <a:ext uri="{9D8B030D-6E8A-4147-A177-3AD203B41FA5}">
                      <a16:colId xmlns:a16="http://schemas.microsoft.com/office/drawing/2014/main" val="20003"/>
                    </a:ext>
                  </a:extLst>
                </a:gridCol>
                <a:gridCol w="770309">
                  <a:extLst>
                    <a:ext uri="{9D8B030D-6E8A-4147-A177-3AD203B41FA5}">
                      <a16:colId xmlns:a16="http://schemas.microsoft.com/office/drawing/2014/main" val="20004"/>
                    </a:ext>
                  </a:extLst>
                </a:gridCol>
              </a:tblGrid>
              <a:tr h="190500">
                <a:tc>
                  <a:txBody>
                    <a:bodyPr/>
                    <a:lstStyle/>
                    <a:p>
                      <a:pPr algn="l" fontAlgn="b"/>
                      <a:endParaRPr lang="sv-SE" sz="1100" b="0" i="0" u="none" strike="noStrike">
                        <a:solidFill>
                          <a:srgbClr val="000000"/>
                        </a:solidFill>
                        <a:effectLst/>
                        <a:latin typeface="Futura Std Book" panose="020B0502020204020303" pitchFamily="34" charset="0"/>
                      </a:endParaRPr>
                    </a:p>
                  </a:txBody>
                  <a:tcPr marL="9525" marR="9525" marT="9525" marB="0" anchor="b"/>
                </a:tc>
                <a:tc gridSpan="2">
                  <a:txBody>
                    <a:bodyPr/>
                    <a:lstStyle/>
                    <a:p>
                      <a:pPr algn="ctr" rtl="0" fontAlgn="b"/>
                      <a:r>
                        <a:rPr lang="sv-SE" sz="1100" b="0" i="1" u="none" strike="noStrike">
                          <a:solidFill>
                            <a:srgbClr val="000000"/>
                          </a:solidFill>
                          <a:effectLst/>
                          <a:latin typeface="Futura Std Book" panose="020B0502020204020303" pitchFamily="34" charset="0"/>
                        </a:rPr>
                        <a:t>2017 Q2</a:t>
                      </a:r>
                    </a:p>
                  </a:txBody>
                  <a:tcPr marL="9525" marR="9525" marT="9525" marB="0" anchor="b"/>
                </a:tc>
                <a:tc hMerge="1">
                  <a:txBody>
                    <a:bodyPr/>
                    <a:lstStyle/>
                    <a:p>
                      <a:endParaRPr lang="sv-SE"/>
                    </a:p>
                  </a:txBody>
                  <a:tcPr/>
                </a:tc>
                <a:tc gridSpan="2">
                  <a:txBody>
                    <a:bodyPr/>
                    <a:lstStyle/>
                    <a:p>
                      <a:pPr algn="ctr" rtl="0" fontAlgn="b"/>
                      <a:r>
                        <a:rPr lang="sv-SE" sz="1100" b="0" i="1" u="none" strike="noStrike">
                          <a:solidFill>
                            <a:srgbClr val="000000"/>
                          </a:solidFill>
                          <a:effectLst/>
                          <a:latin typeface="Futura Std Book" panose="020B0502020204020303" pitchFamily="34" charset="0"/>
                        </a:rPr>
                        <a:t>Yearly change*</a:t>
                      </a:r>
                    </a:p>
                  </a:txBody>
                  <a:tcPr marL="9525" marR="9525" marT="9525" marB="0" anchor="b"/>
                </a:tc>
                <a:tc hMerge="1">
                  <a:txBody>
                    <a:bodyPr/>
                    <a:lstStyle/>
                    <a:p>
                      <a:endParaRPr lang="sv-SE"/>
                    </a:p>
                  </a:txBody>
                  <a:tcPr/>
                </a:tc>
                <a:extLst>
                  <a:ext uri="{0D108BD9-81ED-4DB2-BD59-A6C34878D82A}">
                    <a16:rowId xmlns:a16="http://schemas.microsoft.com/office/drawing/2014/main" val="10000"/>
                  </a:ext>
                </a:extLst>
              </a:tr>
              <a:tr h="190500">
                <a:tc>
                  <a:txBody>
                    <a:bodyPr/>
                    <a:lstStyle/>
                    <a:p>
                      <a:pPr algn="l" fontAlgn="b"/>
                      <a:endParaRPr lang="sv-SE" sz="11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Number</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Ch., %</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Number</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Ch., %</a:t>
                      </a:r>
                    </a:p>
                  </a:txBody>
                  <a:tcPr marL="9525" marR="9525" marT="9525" marB="0" anchor="b"/>
                </a:tc>
                <a:extLst>
                  <a:ext uri="{0D108BD9-81ED-4DB2-BD59-A6C34878D82A}">
                    <a16:rowId xmlns:a16="http://schemas.microsoft.com/office/drawing/2014/main" val="10001"/>
                  </a:ext>
                </a:extLst>
              </a:tr>
              <a:tr h="190500">
                <a:tc>
                  <a:txBody>
                    <a:bodyPr/>
                    <a:lstStyle/>
                    <a:p>
                      <a:pPr algn="l" fontAlgn="b"/>
                      <a:r>
                        <a:rPr lang="sv-SE" sz="1100" b="0" i="0" u="none" strike="noStrike">
                          <a:solidFill>
                            <a:srgbClr val="000000"/>
                          </a:solidFill>
                          <a:effectLst/>
                          <a:latin typeface="Futura std book" panose="020B0502020204020303" pitchFamily="34" charset="0"/>
                        </a:rPr>
                        <a:t>Sweden</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7 701</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-14,2</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36 127</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-2,1</a:t>
                      </a:r>
                    </a:p>
                  </a:txBody>
                  <a:tcPr marL="9525" marR="9525" marT="9525" marB="0" anchor="b"/>
                </a:tc>
                <a:extLst>
                  <a:ext uri="{0D108BD9-81ED-4DB2-BD59-A6C34878D82A}">
                    <a16:rowId xmlns:a16="http://schemas.microsoft.com/office/drawing/2014/main" val="10002"/>
                  </a:ext>
                </a:extLst>
              </a:tr>
              <a:tr h="190500">
                <a:tc>
                  <a:txBody>
                    <a:bodyPr/>
                    <a:lstStyle/>
                    <a:p>
                      <a:pPr algn="l" fontAlgn="b"/>
                      <a:r>
                        <a:rPr lang="sv-SE" sz="1100" b="0" i="0" u="none" strike="noStrike">
                          <a:solidFill>
                            <a:srgbClr val="000000"/>
                          </a:solidFill>
                          <a:effectLst/>
                          <a:latin typeface="Futura std book" panose="020B0502020204020303" pitchFamily="34" charset="0"/>
                        </a:rPr>
                        <a:t>The Stockholm Region</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3 170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-15,6</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17 390</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-1,8</a:t>
                      </a:r>
                    </a:p>
                  </a:txBody>
                  <a:tcPr marL="9525" marR="9525" marT="9525" marB="0" anchor="b"/>
                </a:tc>
                <a:extLst>
                  <a:ext uri="{0D108BD9-81ED-4DB2-BD59-A6C34878D82A}">
                    <a16:rowId xmlns:a16="http://schemas.microsoft.com/office/drawing/2014/main" val="10003"/>
                  </a:ext>
                </a:extLst>
              </a:tr>
              <a:tr h="190500">
                <a:tc>
                  <a:txBody>
                    <a:bodyPr/>
                    <a:lstStyle/>
                    <a:p>
                      <a:pPr algn="l" fontAlgn="b"/>
                      <a:r>
                        <a:rPr lang="sv-SE" sz="1100" b="1" i="0" u="none" strike="noStrike">
                          <a:solidFill>
                            <a:srgbClr val="000000"/>
                          </a:solidFill>
                          <a:effectLst/>
                          <a:latin typeface="Futura std book" panose="020B0502020204020303" pitchFamily="34" charset="0"/>
                        </a:rPr>
                        <a:t>Stockholm county</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1 781</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-8,7</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10 613</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6,4</a:t>
                      </a:r>
                    </a:p>
                  </a:txBody>
                  <a:tcPr marL="9525" marR="9525" marT="9525" marB="0" anchor="b"/>
                </a:tc>
                <a:extLst>
                  <a:ext uri="{0D108BD9-81ED-4DB2-BD59-A6C34878D82A}">
                    <a16:rowId xmlns:a16="http://schemas.microsoft.com/office/drawing/2014/main" val="10004"/>
                  </a:ext>
                </a:extLst>
              </a:tr>
              <a:tr h="190500">
                <a:tc>
                  <a:txBody>
                    <a:bodyPr/>
                    <a:lstStyle/>
                    <a:p>
                      <a:pPr algn="l" fontAlgn="b"/>
                      <a:r>
                        <a:rPr lang="sv-SE" sz="1100" b="1" i="0" u="none" strike="noStrike">
                          <a:solidFill>
                            <a:srgbClr val="000000"/>
                          </a:solidFill>
                          <a:effectLst/>
                          <a:latin typeface="Futura std book" panose="020B0502020204020303" pitchFamily="34" charset="0"/>
                        </a:rPr>
                        <a:t>City of Stockholm</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897</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-25,1</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5 797</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17,6</a:t>
                      </a:r>
                    </a:p>
                  </a:txBody>
                  <a:tcPr marL="9525" marR="9525" marT="9525" marB="0" anchor="b"/>
                </a:tc>
                <a:extLst>
                  <a:ext uri="{0D108BD9-81ED-4DB2-BD59-A6C34878D82A}">
                    <a16:rowId xmlns:a16="http://schemas.microsoft.com/office/drawing/2014/main" val="10005"/>
                  </a:ext>
                </a:extLst>
              </a:tr>
              <a:tr h="190500">
                <a:tc>
                  <a:txBody>
                    <a:bodyPr/>
                    <a:lstStyle/>
                    <a:p>
                      <a:pPr algn="l" fontAlgn="b"/>
                      <a:r>
                        <a:rPr lang="sv-SE" sz="1100" b="0" i="0" u="none" strike="noStrike">
                          <a:solidFill>
                            <a:srgbClr val="000000"/>
                          </a:solidFill>
                          <a:effectLst/>
                          <a:latin typeface="Futura std book" panose="020B0502020204020303" pitchFamily="34" charset="0"/>
                        </a:rPr>
                        <a:t>Sweden, excl. Stockholm county</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5 920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-15,7</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25 514</a:t>
                      </a:r>
                    </a:p>
                  </a:txBody>
                  <a:tcPr marL="9525" marR="9525" marT="9525" marB="0" anchor="b"/>
                </a:tc>
                <a:tc>
                  <a:txBody>
                    <a:bodyPr/>
                    <a:lstStyle/>
                    <a:p>
                      <a:pPr algn="ctr" fontAlgn="b"/>
                      <a:r>
                        <a:rPr lang="sv-SE" sz="1100" b="0" i="0" u="none" strike="noStrike" dirty="0">
                          <a:solidFill>
                            <a:srgbClr val="000000"/>
                          </a:solidFill>
                          <a:effectLst/>
                          <a:latin typeface="Futura Std Book" panose="020B0502020204020303" pitchFamily="34" charset="0"/>
                        </a:rPr>
                        <a:t>-5,3</a:t>
                      </a:r>
                    </a:p>
                  </a:txBody>
                  <a:tcPr marL="9525" marR="9525" marT="9525" marB="0" anchor="b"/>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234473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a:stretch>
            <a:fillRect/>
          </a:stretch>
        </p:blipFill>
        <p:spPr>
          <a:xfrm>
            <a:off x="0" y="2446471"/>
            <a:ext cx="5870957" cy="2517866"/>
          </a:xfrm>
          <a:prstGeom prst="rect">
            <a:avLst/>
          </a:prstGeom>
        </p:spPr>
      </p:pic>
      <p:sp>
        <p:nvSpPr>
          <p:cNvPr id="3" name="Rubrik 2"/>
          <p:cNvSpPr>
            <a:spLocks noGrp="1"/>
          </p:cNvSpPr>
          <p:nvPr>
            <p:ph type="title"/>
          </p:nvPr>
        </p:nvSpPr>
        <p:spPr>
          <a:xfrm>
            <a:off x="344156" y="1263765"/>
            <a:ext cx="8531819" cy="727828"/>
          </a:xfrm>
        </p:spPr>
        <p:txBody>
          <a:bodyPr/>
          <a:lstStyle/>
          <a:p>
            <a:pPr>
              <a:lnSpc>
                <a:spcPct val="100000"/>
              </a:lnSpc>
            </a:pPr>
            <a:r>
              <a:rPr lang="sv-SE" sz="2800" dirty="0" err="1"/>
              <a:t>Unemployment</a:t>
            </a:r>
            <a:r>
              <a:rPr lang="sv-SE" sz="2800" dirty="0"/>
              <a:t> in relation to the </a:t>
            </a:r>
            <a:br>
              <a:rPr lang="sv-SE" sz="2800" dirty="0"/>
            </a:br>
            <a:r>
              <a:rPr lang="sv-SE" sz="2800" dirty="0"/>
              <a:t>population (%), 15-74 </a:t>
            </a:r>
            <a:r>
              <a:rPr lang="sv-SE" sz="2800" dirty="0" err="1"/>
              <a:t>years</a:t>
            </a:r>
            <a:br>
              <a:rPr lang="sv-SE" sz="2800" dirty="0"/>
            </a:br>
            <a:br>
              <a:rPr lang="sv-SE" sz="2800" dirty="0"/>
            </a:br>
            <a:br>
              <a:rPr lang="sv-SE" sz="2800" dirty="0"/>
            </a:br>
            <a:endParaRPr lang="sv-SE" sz="20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a:t>Source: The Labor Exchange and </a:t>
            </a:r>
            <a:r>
              <a:rPr lang="sv-SE" sz="1000" dirty="0" err="1"/>
              <a:t>Statistics</a:t>
            </a:r>
            <a:r>
              <a:rPr lang="sv-SE" sz="1000" dirty="0"/>
              <a:t> Sweden</a:t>
            </a:r>
          </a:p>
        </p:txBody>
      </p:sp>
      <p:sp>
        <p:nvSpPr>
          <p:cNvPr id="6" name="textruta 5"/>
          <p:cNvSpPr txBox="1"/>
          <p:nvPr/>
        </p:nvSpPr>
        <p:spPr>
          <a:xfrm>
            <a:off x="6575533" y="3888045"/>
            <a:ext cx="914400" cy="914400"/>
          </a:xfrm>
          <a:prstGeom prst="rect">
            <a:avLst/>
          </a:prstGeom>
          <a:noFill/>
        </p:spPr>
        <p:txBody>
          <a:bodyPr wrap="none" lIns="0" tIns="0" rIns="0" bIns="0" rtlCol="0">
            <a:noAutofit/>
          </a:bodyPr>
          <a:lstStyle/>
          <a:p>
            <a:pPr>
              <a:lnSpc>
                <a:spcPts val="2400"/>
              </a:lnSpc>
            </a:pPr>
            <a:r>
              <a:rPr lang="sv-SE" sz="800" dirty="0"/>
              <a:t>*Last </a:t>
            </a:r>
            <a:r>
              <a:rPr lang="sv-SE" sz="800" dirty="0" err="1"/>
              <a:t>four</a:t>
            </a:r>
            <a:r>
              <a:rPr lang="sv-SE" sz="800" dirty="0"/>
              <a:t> </a:t>
            </a:r>
            <a:r>
              <a:rPr lang="sv-SE" sz="800" dirty="0" err="1"/>
              <a:t>quarters</a:t>
            </a:r>
            <a:endParaRPr lang="sv-SE" sz="800" dirty="0"/>
          </a:p>
        </p:txBody>
      </p:sp>
      <p:graphicFrame>
        <p:nvGraphicFramePr>
          <p:cNvPr id="8" name="Tabell 7"/>
          <p:cNvGraphicFramePr>
            <a:graphicFrameLocks noGrp="1"/>
          </p:cNvGraphicFramePr>
          <p:nvPr>
            <p:extLst>
              <p:ext uri="{D42A27DB-BD31-4B8C-83A1-F6EECF244321}">
                <p14:modId xmlns:p14="http://schemas.microsoft.com/office/powerpoint/2010/main" val="1297883257"/>
              </p:ext>
            </p:extLst>
          </p:nvPr>
        </p:nvGraphicFramePr>
        <p:xfrm>
          <a:off x="3836896" y="2309311"/>
          <a:ext cx="5238982" cy="1642110"/>
        </p:xfrm>
        <a:graphic>
          <a:graphicData uri="http://schemas.openxmlformats.org/drawingml/2006/table">
            <a:tbl>
              <a:tblPr>
                <a:tableStyleId>{68D230F3-CF80-4859-8CE7-A43EE81993B5}</a:tableStyleId>
              </a:tblPr>
              <a:tblGrid>
                <a:gridCol w="1856631">
                  <a:extLst>
                    <a:ext uri="{9D8B030D-6E8A-4147-A177-3AD203B41FA5}">
                      <a16:colId xmlns:a16="http://schemas.microsoft.com/office/drawing/2014/main" val="20000"/>
                    </a:ext>
                  </a:extLst>
                </a:gridCol>
                <a:gridCol w="683042">
                  <a:extLst>
                    <a:ext uri="{9D8B030D-6E8A-4147-A177-3AD203B41FA5}">
                      <a16:colId xmlns:a16="http://schemas.microsoft.com/office/drawing/2014/main" val="20001"/>
                    </a:ext>
                  </a:extLst>
                </a:gridCol>
                <a:gridCol w="906583">
                  <a:extLst>
                    <a:ext uri="{9D8B030D-6E8A-4147-A177-3AD203B41FA5}">
                      <a16:colId xmlns:a16="http://schemas.microsoft.com/office/drawing/2014/main" val="20002"/>
                    </a:ext>
                  </a:extLst>
                </a:gridCol>
                <a:gridCol w="600582">
                  <a:extLst>
                    <a:ext uri="{9D8B030D-6E8A-4147-A177-3AD203B41FA5}">
                      <a16:colId xmlns:a16="http://schemas.microsoft.com/office/drawing/2014/main" val="20003"/>
                    </a:ext>
                  </a:extLst>
                </a:gridCol>
                <a:gridCol w="597241">
                  <a:extLst>
                    <a:ext uri="{9D8B030D-6E8A-4147-A177-3AD203B41FA5}">
                      <a16:colId xmlns:a16="http://schemas.microsoft.com/office/drawing/2014/main" val="20004"/>
                    </a:ext>
                  </a:extLst>
                </a:gridCol>
                <a:gridCol w="594903">
                  <a:extLst>
                    <a:ext uri="{9D8B030D-6E8A-4147-A177-3AD203B41FA5}">
                      <a16:colId xmlns:a16="http://schemas.microsoft.com/office/drawing/2014/main" val="20005"/>
                    </a:ext>
                  </a:extLst>
                </a:gridCol>
              </a:tblGrid>
              <a:tr h="202603">
                <a:tc>
                  <a:txBody>
                    <a:bodyPr/>
                    <a:lstStyle/>
                    <a:p>
                      <a:pPr algn="l" fontAlgn="b"/>
                      <a:endParaRPr lang="sv-SE" sz="11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rtl="0" fontAlgn="b"/>
                      <a:r>
                        <a:rPr lang="sv-SE" sz="1100" b="0" i="0" u="none" strike="noStrike">
                          <a:solidFill>
                            <a:srgbClr val="000000"/>
                          </a:solidFill>
                          <a:effectLst/>
                          <a:latin typeface="Futura Std Book" panose="020B0502020204020303" pitchFamily="34" charset="0"/>
                        </a:rPr>
                        <a:t>Number</a:t>
                      </a:r>
                    </a:p>
                  </a:txBody>
                  <a:tcPr marL="9525" marR="9525" marT="9525" marB="0" anchor="b"/>
                </a:tc>
                <a:tc>
                  <a:txBody>
                    <a:bodyPr/>
                    <a:lstStyle/>
                    <a:p>
                      <a:pPr algn="ctr" rtl="0" fontAlgn="b"/>
                      <a:r>
                        <a:rPr lang="sv-SE" sz="1100" b="0" i="0" u="none" strike="noStrike">
                          <a:solidFill>
                            <a:srgbClr val="000000"/>
                          </a:solidFill>
                          <a:effectLst/>
                          <a:latin typeface="Futura Std Book" panose="020B0502020204020303" pitchFamily="34" charset="0"/>
                        </a:rPr>
                        <a:t>Yearly</a:t>
                      </a:r>
                    </a:p>
                  </a:txBody>
                  <a:tcPr marL="9525" marR="9525" marT="9525" marB="0" anchor="b"/>
                </a:tc>
                <a:tc gridSpan="3">
                  <a:txBody>
                    <a:bodyPr/>
                    <a:lstStyle/>
                    <a:p>
                      <a:pPr algn="ctr" rtl="0" fontAlgn="b"/>
                      <a:r>
                        <a:rPr lang="en-US" sz="1100" b="0" i="0" u="none" strike="noStrike">
                          <a:solidFill>
                            <a:srgbClr val="000000"/>
                          </a:solidFill>
                          <a:effectLst/>
                          <a:latin typeface="Futura Std Book" panose="020B0502020204020303" pitchFamily="34" charset="0"/>
                        </a:rPr>
                        <a:t>Unemployed out of population, 15-74 years</a:t>
                      </a:r>
                    </a:p>
                  </a:txBody>
                  <a:tcPr marL="9525" marR="9525" marT="9525" marB="0" anchor="b"/>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10000"/>
                  </a:ext>
                </a:extLst>
              </a:tr>
              <a:tr h="190500">
                <a:tc>
                  <a:txBody>
                    <a:bodyPr/>
                    <a:lstStyle/>
                    <a:p>
                      <a:pPr algn="l" fontAlgn="b"/>
                      <a:endParaRPr lang="sv-SE" sz="11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2017 Q2</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change*</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2010 Q1</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2016 Q2</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2017 Q2</a:t>
                      </a:r>
                    </a:p>
                  </a:txBody>
                  <a:tcPr marL="9525" marR="9525" marT="9525" marB="0" anchor="b"/>
                </a:tc>
                <a:extLst>
                  <a:ext uri="{0D108BD9-81ED-4DB2-BD59-A6C34878D82A}">
                    <a16:rowId xmlns:a16="http://schemas.microsoft.com/office/drawing/2014/main" val="10001"/>
                  </a:ext>
                </a:extLst>
              </a:tr>
              <a:tr h="190500">
                <a:tc>
                  <a:txBody>
                    <a:bodyPr/>
                    <a:lstStyle/>
                    <a:p>
                      <a:pPr algn="l" fontAlgn="b"/>
                      <a:r>
                        <a:rPr lang="sv-SE" sz="1100" b="0" i="0" u="none" strike="noStrike" dirty="0">
                          <a:solidFill>
                            <a:srgbClr val="000000"/>
                          </a:solidFill>
                          <a:effectLst/>
                          <a:latin typeface="Futura std book" panose="020B0502020204020303" pitchFamily="34" charset="0"/>
                        </a:rPr>
                        <a:t>Sweden</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356 444</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4 698</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6,2</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4,8</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4,8</a:t>
                      </a:r>
                    </a:p>
                  </a:txBody>
                  <a:tcPr marL="9525" marR="9525" marT="9525" marB="0" anchor="b"/>
                </a:tc>
                <a:extLst>
                  <a:ext uri="{0D108BD9-81ED-4DB2-BD59-A6C34878D82A}">
                    <a16:rowId xmlns:a16="http://schemas.microsoft.com/office/drawing/2014/main" val="10002"/>
                  </a:ext>
                </a:extLst>
              </a:tr>
              <a:tr h="190500">
                <a:tc>
                  <a:txBody>
                    <a:bodyPr/>
                    <a:lstStyle/>
                    <a:p>
                      <a:pPr algn="l" fontAlgn="b"/>
                      <a:r>
                        <a:rPr lang="sv-SE" sz="1100" b="0" i="0" u="none" strike="noStrike">
                          <a:solidFill>
                            <a:srgbClr val="000000"/>
                          </a:solidFill>
                          <a:effectLst/>
                          <a:latin typeface="Futura std book" panose="020B0502020204020303" pitchFamily="34" charset="0"/>
                        </a:rPr>
                        <a:t>The Stockholm Region</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157 579</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2 516</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5,7</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4,7</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4,7</a:t>
                      </a:r>
                    </a:p>
                  </a:txBody>
                  <a:tcPr marL="9525" marR="9525" marT="9525" marB="0" anchor="b"/>
                </a:tc>
                <a:extLst>
                  <a:ext uri="{0D108BD9-81ED-4DB2-BD59-A6C34878D82A}">
                    <a16:rowId xmlns:a16="http://schemas.microsoft.com/office/drawing/2014/main" val="10003"/>
                  </a:ext>
                </a:extLst>
              </a:tr>
              <a:tr h="190500">
                <a:tc>
                  <a:txBody>
                    <a:bodyPr/>
                    <a:lstStyle/>
                    <a:p>
                      <a:pPr algn="l" fontAlgn="b"/>
                      <a:r>
                        <a:rPr lang="sv-SE" sz="1100" b="1" i="0" u="none" strike="noStrike" dirty="0">
                          <a:solidFill>
                            <a:srgbClr val="000000"/>
                          </a:solidFill>
                          <a:effectLst/>
                          <a:latin typeface="Futura std book" panose="020B0502020204020303" pitchFamily="34" charset="0"/>
                        </a:rPr>
                        <a:t>Stockholm </a:t>
                      </a:r>
                      <a:r>
                        <a:rPr lang="sv-SE" sz="1100" b="1" i="0" u="none" strike="noStrike" dirty="0" err="1">
                          <a:solidFill>
                            <a:srgbClr val="000000"/>
                          </a:solidFill>
                          <a:effectLst/>
                          <a:latin typeface="Futura std book" panose="020B0502020204020303" pitchFamily="34" charset="0"/>
                        </a:rPr>
                        <a:t>county</a:t>
                      </a:r>
                      <a:endParaRPr lang="sv-SE" sz="1100" b="1"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69 407</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1 326</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4,4</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4,0</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4,1</a:t>
                      </a:r>
                    </a:p>
                  </a:txBody>
                  <a:tcPr marL="9525" marR="9525" marT="9525" marB="0" anchor="b"/>
                </a:tc>
                <a:extLst>
                  <a:ext uri="{0D108BD9-81ED-4DB2-BD59-A6C34878D82A}">
                    <a16:rowId xmlns:a16="http://schemas.microsoft.com/office/drawing/2014/main" val="10004"/>
                  </a:ext>
                </a:extLst>
              </a:tr>
              <a:tr h="190500">
                <a:tc>
                  <a:txBody>
                    <a:bodyPr/>
                    <a:lstStyle/>
                    <a:p>
                      <a:pPr algn="l" fontAlgn="b"/>
                      <a:r>
                        <a:rPr lang="sv-SE" sz="1100" b="1" i="0" u="none" strike="noStrike">
                          <a:solidFill>
                            <a:srgbClr val="000000"/>
                          </a:solidFill>
                          <a:effectLst/>
                          <a:latin typeface="Futura std book" panose="020B0502020204020303" pitchFamily="34" charset="0"/>
                        </a:rPr>
                        <a:t>City of Stockholm</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29 874</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380</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4,7</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4,1</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4,1</a:t>
                      </a:r>
                    </a:p>
                  </a:txBody>
                  <a:tcPr marL="9525" marR="9525" marT="9525" marB="0" anchor="b"/>
                </a:tc>
                <a:extLst>
                  <a:ext uri="{0D108BD9-81ED-4DB2-BD59-A6C34878D82A}">
                    <a16:rowId xmlns:a16="http://schemas.microsoft.com/office/drawing/2014/main" val="10005"/>
                  </a:ext>
                </a:extLst>
              </a:tr>
              <a:tr h="190500">
                <a:tc>
                  <a:txBody>
                    <a:bodyPr/>
                    <a:lstStyle/>
                    <a:p>
                      <a:pPr algn="l" fontAlgn="b"/>
                      <a:r>
                        <a:rPr lang="sv-SE" sz="1100" b="0" i="0" u="none" strike="noStrike">
                          <a:solidFill>
                            <a:srgbClr val="000000"/>
                          </a:solidFill>
                          <a:effectLst/>
                          <a:latin typeface="Futura std book" panose="020B0502020204020303" pitchFamily="34" charset="0"/>
                        </a:rPr>
                        <a:t>Sweden, excl. Stockholm county</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287 037</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3 373</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6,7</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5,0</a:t>
                      </a:r>
                    </a:p>
                  </a:txBody>
                  <a:tcPr marL="9525" marR="9525" marT="9525" marB="0" anchor="b"/>
                </a:tc>
                <a:tc>
                  <a:txBody>
                    <a:bodyPr/>
                    <a:lstStyle/>
                    <a:p>
                      <a:pPr algn="ctr" fontAlgn="b"/>
                      <a:r>
                        <a:rPr lang="sv-SE" sz="1100" b="0" i="0" u="none" strike="noStrike" dirty="0">
                          <a:solidFill>
                            <a:srgbClr val="000000"/>
                          </a:solidFill>
                          <a:effectLst/>
                          <a:latin typeface="Futura Std Book" panose="020B0502020204020303" pitchFamily="34" charset="0"/>
                        </a:rPr>
                        <a:t>5,0</a:t>
                      </a:r>
                    </a:p>
                  </a:txBody>
                  <a:tcPr marL="9525" marR="9525" marT="9525" marB="0" anchor="b"/>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021770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stretch>
            <a:fillRect/>
          </a:stretch>
        </p:blipFill>
        <p:spPr>
          <a:xfrm>
            <a:off x="0" y="2272547"/>
            <a:ext cx="5852667" cy="2548349"/>
          </a:xfrm>
          <a:prstGeom prst="rect">
            <a:avLst/>
          </a:prstGeom>
        </p:spPr>
      </p:pic>
      <p:sp>
        <p:nvSpPr>
          <p:cNvPr id="3" name="Rubrik 2"/>
          <p:cNvSpPr>
            <a:spLocks noGrp="1"/>
          </p:cNvSpPr>
          <p:nvPr>
            <p:ph type="title"/>
          </p:nvPr>
        </p:nvSpPr>
        <p:spPr/>
        <p:txBody>
          <a:bodyPr/>
          <a:lstStyle/>
          <a:p>
            <a:pPr>
              <a:lnSpc>
                <a:spcPct val="100000"/>
              </a:lnSpc>
            </a:pPr>
            <a:r>
              <a:rPr lang="sv-SE" sz="2800" dirty="0"/>
              <a:t>Population</a:t>
            </a:r>
            <a:br>
              <a:rPr lang="sv-SE" sz="2800" dirty="0"/>
            </a:br>
            <a:r>
              <a:rPr lang="sv-SE" sz="2000" b="0" dirty="0"/>
              <a:t>Index 100 = 2005 Q1</a:t>
            </a:r>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a:t>Source: </a:t>
            </a:r>
            <a:r>
              <a:rPr lang="sv-SE" sz="1000" dirty="0" err="1"/>
              <a:t>Statistics</a:t>
            </a:r>
            <a:r>
              <a:rPr lang="sv-SE" sz="1000" dirty="0"/>
              <a:t> Sweden</a:t>
            </a:r>
          </a:p>
        </p:txBody>
      </p:sp>
      <p:sp>
        <p:nvSpPr>
          <p:cNvPr id="7" name="textruta 6"/>
          <p:cNvSpPr txBox="1"/>
          <p:nvPr/>
        </p:nvSpPr>
        <p:spPr>
          <a:xfrm>
            <a:off x="6707899" y="3893770"/>
            <a:ext cx="914400" cy="755272"/>
          </a:xfrm>
          <a:prstGeom prst="rect">
            <a:avLst/>
          </a:prstGeom>
          <a:noFill/>
        </p:spPr>
        <p:txBody>
          <a:bodyPr wrap="none" lIns="0" tIns="0" rIns="0" bIns="0" rtlCol="0">
            <a:noAutofit/>
          </a:bodyPr>
          <a:lstStyle/>
          <a:p>
            <a:pPr>
              <a:lnSpc>
                <a:spcPts val="2400"/>
              </a:lnSpc>
            </a:pPr>
            <a:r>
              <a:rPr lang="sv-SE" sz="800" dirty="0"/>
              <a:t>*Last </a:t>
            </a:r>
            <a:r>
              <a:rPr lang="sv-SE" sz="800" dirty="0" err="1"/>
              <a:t>four</a:t>
            </a:r>
            <a:r>
              <a:rPr lang="sv-SE" sz="800" dirty="0"/>
              <a:t> </a:t>
            </a:r>
            <a:r>
              <a:rPr lang="sv-SE" sz="800" dirty="0" err="1"/>
              <a:t>quarters</a:t>
            </a:r>
            <a:endParaRPr lang="sv-SE" sz="800" dirty="0"/>
          </a:p>
        </p:txBody>
      </p:sp>
      <p:graphicFrame>
        <p:nvGraphicFramePr>
          <p:cNvPr id="6" name="Tabell 5"/>
          <p:cNvGraphicFramePr>
            <a:graphicFrameLocks noGrp="1"/>
          </p:cNvGraphicFramePr>
          <p:nvPr>
            <p:extLst>
              <p:ext uri="{D42A27DB-BD31-4B8C-83A1-F6EECF244321}">
                <p14:modId xmlns:p14="http://schemas.microsoft.com/office/powerpoint/2010/main" val="4255042574"/>
              </p:ext>
            </p:extLst>
          </p:nvPr>
        </p:nvGraphicFramePr>
        <p:xfrm>
          <a:off x="3820406" y="2318088"/>
          <a:ext cx="5221811" cy="1642110"/>
        </p:xfrm>
        <a:graphic>
          <a:graphicData uri="http://schemas.openxmlformats.org/drawingml/2006/table">
            <a:tbl>
              <a:tblPr>
                <a:tableStyleId>{68D230F3-CF80-4859-8CE7-A43EE81993B5}</a:tableStyleId>
              </a:tblPr>
              <a:tblGrid>
                <a:gridCol w="1843088">
                  <a:extLst>
                    <a:ext uri="{9D8B030D-6E8A-4147-A177-3AD203B41FA5}">
                      <a16:colId xmlns:a16="http://schemas.microsoft.com/office/drawing/2014/main" val="20000"/>
                    </a:ext>
                  </a:extLst>
                </a:gridCol>
                <a:gridCol w="811826">
                  <a:extLst>
                    <a:ext uri="{9D8B030D-6E8A-4147-A177-3AD203B41FA5}">
                      <a16:colId xmlns:a16="http://schemas.microsoft.com/office/drawing/2014/main" val="20001"/>
                    </a:ext>
                  </a:extLst>
                </a:gridCol>
                <a:gridCol w="733425">
                  <a:extLst>
                    <a:ext uri="{9D8B030D-6E8A-4147-A177-3AD203B41FA5}">
                      <a16:colId xmlns:a16="http://schemas.microsoft.com/office/drawing/2014/main" val="20002"/>
                    </a:ext>
                  </a:extLst>
                </a:gridCol>
                <a:gridCol w="565150">
                  <a:extLst>
                    <a:ext uri="{9D8B030D-6E8A-4147-A177-3AD203B41FA5}">
                      <a16:colId xmlns:a16="http://schemas.microsoft.com/office/drawing/2014/main" val="20003"/>
                    </a:ext>
                  </a:extLst>
                </a:gridCol>
                <a:gridCol w="634161">
                  <a:extLst>
                    <a:ext uri="{9D8B030D-6E8A-4147-A177-3AD203B41FA5}">
                      <a16:colId xmlns:a16="http://schemas.microsoft.com/office/drawing/2014/main" val="20004"/>
                    </a:ext>
                  </a:extLst>
                </a:gridCol>
                <a:gridCol w="634161">
                  <a:extLst>
                    <a:ext uri="{9D8B030D-6E8A-4147-A177-3AD203B41FA5}">
                      <a16:colId xmlns:a16="http://schemas.microsoft.com/office/drawing/2014/main" val="20005"/>
                    </a:ext>
                  </a:extLst>
                </a:gridCol>
              </a:tblGrid>
              <a:tr h="190500">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sv-SE" sz="1100" b="0" i="1" u="none" strike="noStrike">
                          <a:solidFill>
                            <a:srgbClr val="000000"/>
                          </a:solidFill>
                          <a:effectLst/>
                          <a:latin typeface="Futura Std Book" panose="020B0502020204020303" pitchFamily="34" charset="0"/>
                        </a:rPr>
                        <a:t>2017 Q2</a:t>
                      </a:r>
                    </a:p>
                  </a:txBody>
                  <a:tcPr marL="9525" marR="9525" marT="9525" marB="0" anchor="b"/>
                </a:tc>
                <a:tc>
                  <a:txBody>
                    <a:bodyPr/>
                    <a:lstStyle/>
                    <a:p>
                      <a:pPr algn="ctr" rtl="0" fontAlgn="b"/>
                      <a:r>
                        <a:rPr lang="sv-SE" sz="1100" b="0" i="1" u="none" strike="noStrike">
                          <a:solidFill>
                            <a:srgbClr val="000000"/>
                          </a:solidFill>
                          <a:effectLst/>
                          <a:latin typeface="Futura Std Book" panose="020B0502020204020303" pitchFamily="34" charset="0"/>
                        </a:rPr>
                        <a:t>Yearly ch.*</a:t>
                      </a:r>
                    </a:p>
                  </a:txBody>
                  <a:tcPr marL="9525" marR="9525" marT="9525" marB="0" anchor="b"/>
                </a:tc>
                <a:tc gridSpan="3">
                  <a:txBody>
                    <a:bodyPr/>
                    <a:lstStyle/>
                    <a:p>
                      <a:pPr algn="ctr" rtl="0" fontAlgn="b"/>
                      <a:r>
                        <a:rPr lang="sv-SE" sz="1100" b="0" i="1" u="none" strike="noStrike">
                          <a:solidFill>
                            <a:srgbClr val="000000"/>
                          </a:solidFill>
                          <a:effectLst/>
                          <a:latin typeface="Futura Std Book" panose="020B0502020204020303" pitchFamily="34" charset="0"/>
                        </a:rPr>
                        <a:t>Growth (%) since,</a:t>
                      </a:r>
                    </a:p>
                  </a:txBody>
                  <a:tcPr marL="9525" marR="9525" marT="9525" marB="0" anchor="b"/>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10000"/>
                  </a:ext>
                </a:extLst>
              </a:tr>
              <a:tr h="190500">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tc>
                <a:tc gridSpan="2">
                  <a:txBody>
                    <a:bodyPr/>
                    <a:lstStyle/>
                    <a:p>
                      <a:pPr algn="ctr" rtl="0" fontAlgn="b"/>
                      <a:r>
                        <a:rPr lang="sv-SE" sz="1000" b="0" i="0" u="none" strike="noStrike">
                          <a:solidFill>
                            <a:srgbClr val="000000"/>
                          </a:solidFill>
                          <a:effectLst/>
                          <a:latin typeface="Futura Std Book" panose="020B0502020204020303" pitchFamily="34" charset="0"/>
                        </a:rPr>
                        <a:t>(in thousands)</a:t>
                      </a:r>
                    </a:p>
                  </a:txBody>
                  <a:tcPr marL="9525" marR="9525" marT="9525" marB="0" anchor="b"/>
                </a:tc>
                <a:tc hMerge="1">
                  <a:txBody>
                    <a:bodyPr/>
                    <a:lstStyle/>
                    <a:p>
                      <a:endParaRPr lang="sv-SE"/>
                    </a:p>
                  </a:txBody>
                  <a:tcPr/>
                </a:tc>
                <a:tc>
                  <a:txBody>
                    <a:bodyPr/>
                    <a:lstStyle/>
                    <a:p>
                      <a:pPr algn="ctr" rtl="0" fontAlgn="b"/>
                      <a:r>
                        <a:rPr lang="sv-SE" sz="1000" b="0" i="0" u="none" strike="noStrike">
                          <a:solidFill>
                            <a:srgbClr val="000000"/>
                          </a:solidFill>
                          <a:effectLst/>
                          <a:latin typeface="Futura Std Book" panose="020B0502020204020303" pitchFamily="34" charset="0"/>
                        </a:rPr>
                        <a:t>2005 Q1</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2010 Q1</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2016 Q2</a:t>
                      </a:r>
                    </a:p>
                  </a:txBody>
                  <a:tcPr marL="9525" marR="9525" marT="9525" marB="0" anchor="b"/>
                </a:tc>
                <a:extLst>
                  <a:ext uri="{0D108BD9-81ED-4DB2-BD59-A6C34878D82A}">
                    <a16:rowId xmlns:a16="http://schemas.microsoft.com/office/drawing/2014/main" val="10001"/>
                  </a:ext>
                </a:extLst>
              </a:tr>
              <a:tr h="190500">
                <a:tc>
                  <a:txBody>
                    <a:bodyPr/>
                    <a:lstStyle/>
                    <a:p>
                      <a:pPr algn="l" fontAlgn="b"/>
                      <a:r>
                        <a:rPr lang="sv-SE" sz="1100" b="0" i="0" u="none" strike="noStrike">
                          <a:solidFill>
                            <a:srgbClr val="000000"/>
                          </a:solidFill>
                          <a:effectLst/>
                          <a:latin typeface="+mj-lt"/>
                        </a:rPr>
                        <a:t>Sweden</a:t>
                      </a:r>
                    </a:p>
                  </a:txBody>
                  <a:tcPr marL="9525" marR="9525" marT="9525" marB="0" anchor="b"/>
                </a:tc>
                <a:tc>
                  <a:txBody>
                    <a:bodyPr/>
                    <a:lstStyle/>
                    <a:p>
                      <a:pPr algn="ctr" fontAlgn="b"/>
                      <a:r>
                        <a:rPr lang="sv-SE" sz="1100" b="0" i="0" u="none" strike="noStrike">
                          <a:solidFill>
                            <a:srgbClr val="000000"/>
                          </a:solidFill>
                          <a:effectLst/>
                          <a:latin typeface="+mj-lt"/>
                        </a:rPr>
                        <a:t>10 053,1</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146,7</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11,5</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7,5</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1,5</a:t>
                      </a:r>
                    </a:p>
                  </a:txBody>
                  <a:tcPr marL="9525" marR="9525" marT="9525" marB="0" anchor="b"/>
                </a:tc>
                <a:extLst>
                  <a:ext uri="{0D108BD9-81ED-4DB2-BD59-A6C34878D82A}">
                    <a16:rowId xmlns:a16="http://schemas.microsoft.com/office/drawing/2014/main" val="10002"/>
                  </a:ext>
                </a:extLst>
              </a:tr>
              <a:tr h="190500">
                <a:tc>
                  <a:txBody>
                    <a:bodyPr/>
                    <a:lstStyle/>
                    <a:p>
                      <a:pPr algn="l" fontAlgn="b"/>
                      <a:r>
                        <a:rPr lang="sv-SE" sz="1100" b="0" i="0" u="none" strike="noStrike">
                          <a:solidFill>
                            <a:srgbClr val="000000"/>
                          </a:solidFill>
                          <a:effectLst/>
                          <a:latin typeface="+mj-lt"/>
                        </a:rPr>
                        <a:t>The Stockholm Region</a:t>
                      </a:r>
                    </a:p>
                  </a:txBody>
                  <a:tcPr marL="9525" marR="9525" marT="9525" marB="0" anchor="b"/>
                </a:tc>
                <a:tc>
                  <a:txBody>
                    <a:bodyPr/>
                    <a:lstStyle/>
                    <a:p>
                      <a:pPr algn="ctr" fontAlgn="b"/>
                      <a:r>
                        <a:rPr lang="sv-SE" sz="1100" b="0" i="0" u="none" strike="noStrike">
                          <a:solidFill>
                            <a:srgbClr val="000000"/>
                          </a:solidFill>
                          <a:effectLst/>
                          <a:latin typeface="+mj-lt"/>
                        </a:rPr>
                        <a:t>4 533,6</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72,0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15,0</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9,5</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1,6</a:t>
                      </a:r>
                    </a:p>
                  </a:txBody>
                  <a:tcPr marL="9525" marR="9525" marT="9525" marB="0" anchor="b"/>
                </a:tc>
                <a:extLst>
                  <a:ext uri="{0D108BD9-81ED-4DB2-BD59-A6C34878D82A}">
                    <a16:rowId xmlns:a16="http://schemas.microsoft.com/office/drawing/2014/main" val="10003"/>
                  </a:ext>
                </a:extLst>
              </a:tr>
              <a:tr h="190500">
                <a:tc>
                  <a:txBody>
                    <a:bodyPr/>
                    <a:lstStyle/>
                    <a:p>
                      <a:pPr algn="l" fontAlgn="b"/>
                      <a:r>
                        <a:rPr lang="sv-SE" sz="1100" b="1" i="0" u="none" strike="noStrike">
                          <a:solidFill>
                            <a:srgbClr val="000000"/>
                          </a:solidFill>
                          <a:effectLst/>
                          <a:latin typeface="+mj-lt"/>
                        </a:rPr>
                        <a:t>Stockholm county</a:t>
                      </a:r>
                    </a:p>
                  </a:txBody>
                  <a:tcPr marL="9525" marR="9525" marT="9525" marB="0" anchor="b"/>
                </a:tc>
                <a:tc>
                  <a:txBody>
                    <a:bodyPr/>
                    <a:lstStyle/>
                    <a:p>
                      <a:pPr algn="ctr" fontAlgn="b"/>
                      <a:r>
                        <a:rPr lang="sv-SE" sz="1100" b="1" i="0" u="none" strike="noStrike">
                          <a:solidFill>
                            <a:srgbClr val="000000"/>
                          </a:solidFill>
                          <a:effectLst/>
                          <a:latin typeface="+mj-lt"/>
                        </a:rPr>
                        <a:t>2 288,0</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39,5</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21,9</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12,9</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1,8</a:t>
                      </a:r>
                    </a:p>
                  </a:txBody>
                  <a:tcPr marL="9525" marR="9525" marT="9525" marB="0" anchor="b"/>
                </a:tc>
                <a:extLst>
                  <a:ext uri="{0D108BD9-81ED-4DB2-BD59-A6C34878D82A}">
                    <a16:rowId xmlns:a16="http://schemas.microsoft.com/office/drawing/2014/main" val="10004"/>
                  </a:ext>
                </a:extLst>
              </a:tr>
              <a:tr h="190500">
                <a:tc>
                  <a:txBody>
                    <a:bodyPr/>
                    <a:lstStyle/>
                    <a:p>
                      <a:pPr algn="l" fontAlgn="b"/>
                      <a:r>
                        <a:rPr lang="sv-SE" sz="1100" b="1" i="0" u="none" strike="noStrike">
                          <a:solidFill>
                            <a:srgbClr val="000000"/>
                          </a:solidFill>
                          <a:effectLst/>
                          <a:latin typeface="+mj-lt"/>
                        </a:rPr>
                        <a:t>City of Stockholm</a:t>
                      </a:r>
                    </a:p>
                  </a:txBody>
                  <a:tcPr marL="9525" marR="9525" marT="9525" marB="0" anchor="b"/>
                </a:tc>
                <a:tc>
                  <a:txBody>
                    <a:bodyPr/>
                    <a:lstStyle/>
                    <a:p>
                      <a:pPr algn="ctr" fontAlgn="b"/>
                      <a:r>
                        <a:rPr lang="sv-SE" sz="1100" b="1" i="0" u="none" strike="noStrike">
                          <a:solidFill>
                            <a:srgbClr val="000000"/>
                          </a:solidFill>
                          <a:effectLst/>
                          <a:latin typeface="+mj-lt"/>
                        </a:rPr>
                        <a:t>942,4</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14,2</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23,0</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13,2</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1,5</a:t>
                      </a:r>
                    </a:p>
                  </a:txBody>
                  <a:tcPr marL="9525" marR="9525" marT="9525" marB="0" anchor="b"/>
                </a:tc>
                <a:extLst>
                  <a:ext uri="{0D108BD9-81ED-4DB2-BD59-A6C34878D82A}">
                    <a16:rowId xmlns:a16="http://schemas.microsoft.com/office/drawing/2014/main" val="10005"/>
                  </a:ext>
                </a:extLst>
              </a:tr>
              <a:tr h="190500">
                <a:tc>
                  <a:txBody>
                    <a:bodyPr/>
                    <a:lstStyle/>
                    <a:p>
                      <a:pPr algn="l" fontAlgn="b"/>
                      <a:r>
                        <a:rPr lang="sv-SE" sz="1100" b="0" i="0" u="none" strike="noStrike">
                          <a:solidFill>
                            <a:srgbClr val="000000"/>
                          </a:solidFill>
                          <a:effectLst/>
                          <a:latin typeface="+mj-lt"/>
                        </a:rPr>
                        <a:t>Sweden, excl. Stockholm county</a:t>
                      </a:r>
                    </a:p>
                  </a:txBody>
                  <a:tcPr marL="9525" marR="9525" marT="9525" marB="0" anchor="b"/>
                </a:tc>
                <a:tc>
                  <a:txBody>
                    <a:bodyPr/>
                    <a:lstStyle/>
                    <a:p>
                      <a:pPr algn="ctr" fontAlgn="b"/>
                      <a:r>
                        <a:rPr lang="sv-SE" sz="1100" b="0" i="0" u="none" strike="noStrike" dirty="0">
                          <a:solidFill>
                            <a:srgbClr val="000000"/>
                          </a:solidFill>
                          <a:effectLst/>
                          <a:latin typeface="+mj-lt"/>
                        </a:rPr>
                        <a:t>7 765,1</a:t>
                      </a:r>
                    </a:p>
                  </a:txBody>
                  <a:tcPr marL="9525" marR="9525" marT="9525" marB="0" anchor="b">
                    <a:noFill/>
                  </a:tcPr>
                </a:tc>
                <a:tc>
                  <a:txBody>
                    <a:bodyPr/>
                    <a:lstStyle/>
                    <a:p>
                      <a:pPr algn="ctr" fontAlgn="b"/>
                      <a:r>
                        <a:rPr lang="sv-SE" sz="1100" b="0" i="0" u="none" strike="noStrike" dirty="0">
                          <a:solidFill>
                            <a:srgbClr val="000000"/>
                          </a:solidFill>
                          <a:effectLst/>
                          <a:latin typeface="Futura std book" panose="020B0502020204020303" pitchFamily="34" charset="0"/>
                        </a:rPr>
                        <a:t>107,3</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8,8</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6,0</a:t>
                      </a:r>
                    </a:p>
                  </a:txBody>
                  <a:tcPr marL="9525" marR="9525" marT="9525" marB="0" anchor="b"/>
                </a:tc>
                <a:tc>
                  <a:txBody>
                    <a:bodyPr/>
                    <a:lstStyle/>
                    <a:p>
                      <a:pPr algn="ctr" fontAlgn="b"/>
                      <a:r>
                        <a:rPr lang="sv-SE" sz="1100" b="0" i="0" u="none" strike="noStrike" dirty="0">
                          <a:solidFill>
                            <a:srgbClr val="000000"/>
                          </a:solidFill>
                          <a:effectLst/>
                          <a:latin typeface="Futura std book" panose="020B0502020204020303" pitchFamily="34" charset="0"/>
                        </a:rPr>
                        <a:t>1,4</a:t>
                      </a:r>
                    </a:p>
                  </a:txBody>
                  <a:tcPr marL="9525" marR="9525" marT="9525" marB="0" anchor="b"/>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434689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stretch>
            <a:fillRect/>
          </a:stretch>
        </p:blipFill>
        <p:spPr>
          <a:xfrm>
            <a:off x="0" y="2182483"/>
            <a:ext cx="5870957" cy="2548349"/>
          </a:xfrm>
          <a:prstGeom prst="rect">
            <a:avLst/>
          </a:prstGeom>
        </p:spPr>
      </p:pic>
      <p:sp>
        <p:nvSpPr>
          <p:cNvPr id="3" name="Rubrik 2"/>
          <p:cNvSpPr>
            <a:spLocks noGrp="1"/>
          </p:cNvSpPr>
          <p:nvPr>
            <p:ph type="title"/>
          </p:nvPr>
        </p:nvSpPr>
        <p:spPr/>
        <p:txBody>
          <a:bodyPr/>
          <a:lstStyle/>
          <a:p>
            <a:pPr>
              <a:lnSpc>
                <a:spcPct val="100000"/>
              </a:lnSpc>
            </a:pPr>
            <a:r>
              <a:rPr lang="sv-SE" sz="2800" dirty="0" err="1"/>
              <a:t>Number</a:t>
            </a:r>
            <a:r>
              <a:rPr lang="sv-SE" sz="2800" dirty="0"/>
              <a:t> </a:t>
            </a:r>
            <a:r>
              <a:rPr lang="sv-SE" sz="2800" dirty="0" err="1"/>
              <a:t>of</a:t>
            </a:r>
            <a:r>
              <a:rPr lang="sv-SE" sz="2800" dirty="0"/>
              <a:t> </a:t>
            </a:r>
            <a:r>
              <a:rPr lang="sv-SE" sz="2800" dirty="0" err="1"/>
              <a:t>housing</a:t>
            </a:r>
            <a:r>
              <a:rPr lang="sv-SE" sz="2800" dirty="0"/>
              <a:t> </a:t>
            </a:r>
            <a:r>
              <a:rPr lang="sv-SE" sz="2800" dirty="0" err="1"/>
              <a:t>projects</a:t>
            </a:r>
            <a:r>
              <a:rPr lang="sv-SE" sz="2800" dirty="0"/>
              <a:t> </a:t>
            </a:r>
            <a:r>
              <a:rPr lang="sv-SE" sz="2800" dirty="0" err="1"/>
              <a:t>started</a:t>
            </a:r>
            <a:br>
              <a:rPr lang="sv-SE" sz="2800" dirty="0"/>
            </a:br>
            <a:r>
              <a:rPr lang="sv-SE" sz="2000" b="0" dirty="0"/>
              <a:t>Index 100 = 2005 Q1</a:t>
            </a:r>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a:t>Source: </a:t>
            </a:r>
            <a:r>
              <a:rPr lang="sv-SE" sz="1000" dirty="0" err="1"/>
              <a:t>Statistics</a:t>
            </a:r>
            <a:r>
              <a:rPr lang="sv-SE" sz="1000" dirty="0"/>
              <a:t> Sweden</a:t>
            </a:r>
          </a:p>
        </p:txBody>
      </p:sp>
      <p:sp>
        <p:nvSpPr>
          <p:cNvPr id="7" name="textruta 6"/>
          <p:cNvSpPr txBox="1"/>
          <p:nvPr/>
        </p:nvSpPr>
        <p:spPr>
          <a:xfrm>
            <a:off x="7371328" y="3717839"/>
            <a:ext cx="1000313" cy="914400"/>
          </a:xfrm>
          <a:prstGeom prst="rect">
            <a:avLst/>
          </a:prstGeom>
          <a:noFill/>
        </p:spPr>
        <p:txBody>
          <a:bodyPr wrap="none" lIns="0" tIns="0" rIns="0" bIns="0" rtlCol="0">
            <a:noAutofit/>
          </a:bodyPr>
          <a:lstStyle/>
          <a:p>
            <a:pPr>
              <a:lnSpc>
                <a:spcPts val="2400"/>
              </a:lnSpc>
            </a:pPr>
            <a:r>
              <a:rPr lang="sv-SE" sz="800" dirty="0"/>
              <a:t>*Last </a:t>
            </a:r>
            <a:r>
              <a:rPr lang="sv-SE" sz="800" dirty="0" err="1"/>
              <a:t>four</a:t>
            </a:r>
            <a:r>
              <a:rPr lang="sv-SE" sz="800" dirty="0"/>
              <a:t> </a:t>
            </a:r>
            <a:r>
              <a:rPr lang="sv-SE" sz="800" dirty="0" err="1"/>
              <a:t>quarters</a:t>
            </a:r>
            <a:endParaRPr lang="sv-SE" sz="800" dirty="0"/>
          </a:p>
        </p:txBody>
      </p:sp>
      <p:graphicFrame>
        <p:nvGraphicFramePr>
          <p:cNvPr id="11" name="Tabell 10"/>
          <p:cNvGraphicFramePr>
            <a:graphicFrameLocks noGrp="1"/>
          </p:cNvGraphicFramePr>
          <p:nvPr>
            <p:extLst>
              <p:ext uri="{D42A27DB-BD31-4B8C-83A1-F6EECF244321}">
                <p14:modId xmlns:p14="http://schemas.microsoft.com/office/powerpoint/2010/main" val="103076265"/>
              </p:ext>
            </p:extLst>
          </p:nvPr>
        </p:nvGraphicFramePr>
        <p:xfrm>
          <a:off x="4131244" y="2270302"/>
          <a:ext cx="4486735" cy="1487805"/>
        </p:xfrm>
        <a:graphic>
          <a:graphicData uri="http://schemas.openxmlformats.org/drawingml/2006/table">
            <a:tbl>
              <a:tblPr>
                <a:tableStyleId>{68D230F3-CF80-4859-8CE7-A43EE81993B5}</a:tableStyleId>
              </a:tblPr>
              <a:tblGrid>
                <a:gridCol w="1542252">
                  <a:extLst>
                    <a:ext uri="{9D8B030D-6E8A-4147-A177-3AD203B41FA5}">
                      <a16:colId xmlns:a16="http://schemas.microsoft.com/office/drawing/2014/main" val="20000"/>
                    </a:ext>
                  </a:extLst>
                </a:gridCol>
                <a:gridCol w="744232">
                  <a:extLst>
                    <a:ext uri="{9D8B030D-6E8A-4147-A177-3AD203B41FA5}">
                      <a16:colId xmlns:a16="http://schemas.microsoft.com/office/drawing/2014/main" val="20001"/>
                    </a:ext>
                  </a:extLst>
                </a:gridCol>
                <a:gridCol w="721841">
                  <a:extLst>
                    <a:ext uri="{9D8B030D-6E8A-4147-A177-3AD203B41FA5}">
                      <a16:colId xmlns:a16="http://schemas.microsoft.com/office/drawing/2014/main" val="20002"/>
                    </a:ext>
                  </a:extLst>
                </a:gridCol>
                <a:gridCol w="756569">
                  <a:extLst>
                    <a:ext uri="{9D8B030D-6E8A-4147-A177-3AD203B41FA5}">
                      <a16:colId xmlns:a16="http://schemas.microsoft.com/office/drawing/2014/main" val="20003"/>
                    </a:ext>
                  </a:extLst>
                </a:gridCol>
                <a:gridCol w="721841">
                  <a:extLst>
                    <a:ext uri="{9D8B030D-6E8A-4147-A177-3AD203B41FA5}">
                      <a16:colId xmlns:a16="http://schemas.microsoft.com/office/drawing/2014/main" val="20004"/>
                    </a:ext>
                  </a:extLst>
                </a:gridCol>
              </a:tblGrid>
              <a:tr h="190500">
                <a:tc>
                  <a:txBody>
                    <a:bodyPr/>
                    <a:lstStyle/>
                    <a:p>
                      <a:pPr algn="l" fontAlgn="b"/>
                      <a:endParaRPr lang="sv-SE" sz="1100" b="0" i="0" u="none" strike="noStrike">
                        <a:solidFill>
                          <a:srgbClr val="000000"/>
                        </a:solidFill>
                        <a:effectLst/>
                        <a:latin typeface="Futura Std Book" panose="020B0502020204020303" pitchFamily="34" charset="0"/>
                      </a:endParaRPr>
                    </a:p>
                  </a:txBody>
                  <a:tcPr marL="9525" marR="9525" marT="9525" marB="0" anchor="b"/>
                </a:tc>
                <a:tc gridSpan="2">
                  <a:txBody>
                    <a:bodyPr/>
                    <a:lstStyle/>
                    <a:p>
                      <a:pPr algn="ctr" rtl="0" fontAlgn="b"/>
                      <a:r>
                        <a:rPr lang="sv-SE" sz="1100" b="0" i="1" u="none" strike="noStrike">
                          <a:solidFill>
                            <a:srgbClr val="000000"/>
                          </a:solidFill>
                          <a:effectLst/>
                          <a:latin typeface="Futura Std Book" panose="020B0502020204020303" pitchFamily="34" charset="0"/>
                        </a:rPr>
                        <a:t>2017 Q2</a:t>
                      </a:r>
                    </a:p>
                  </a:txBody>
                  <a:tcPr marL="9525" marR="9525" marT="9525" marB="0" anchor="b"/>
                </a:tc>
                <a:tc hMerge="1">
                  <a:txBody>
                    <a:bodyPr/>
                    <a:lstStyle/>
                    <a:p>
                      <a:endParaRPr lang="sv-SE"/>
                    </a:p>
                  </a:txBody>
                  <a:tcPr/>
                </a:tc>
                <a:tc gridSpan="2">
                  <a:txBody>
                    <a:bodyPr/>
                    <a:lstStyle/>
                    <a:p>
                      <a:pPr algn="ctr" rtl="0" fontAlgn="b"/>
                      <a:r>
                        <a:rPr lang="sv-SE" sz="1100" b="0" i="1" u="none" strike="noStrike">
                          <a:solidFill>
                            <a:srgbClr val="000000"/>
                          </a:solidFill>
                          <a:effectLst/>
                          <a:latin typeface="Futura Std Book" panose="020B0502020204020303" pitchFamily="34" charset="0"/>
                        </a:rPr>
                        <a:t>Yearly change*</a:t>
                      </a:r>
                    </a:p>
                  </a:txBody>
                  <a:tcPr marL="9525" marR="9525" marT="9525" marB="0" anchor="b"/>
                </a:tc>
                <a:tc hMerge="1">
                  <a:txBody>
                    <a:bodyPr/>
                    <a:lstStyle/>
                    <a:p>
                      <a:endParaRPr lang="sv-SE"/>
                    </a:p>
                  </a:txBody>
                  <a:tcPr/>
                </a:tc>
                <a:extLst>
                  <a:ext uri="{0D108BD9-81ED-4DB2-BD59-A6C34878D82A}">
                    <a16:rowId xmlns:a16="http://schemas.microsoft.com/office/drawing/2014/main" val="10000"/>
                  </a:ext>
                </a:extLst>
              </a:tr>
              <a:tr h="190500">
                <a:tc>
                  <a:txBody>
                    <a:bodyPr/>
                    <a:lstStyle/>
                    <a:p>
                      <a:pPr algn="l" fontAlgn="b"/>
                      <a:endParaRPr lang="sv-SE" sz="11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Number</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Ch., %</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Number</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Ch., %</a:t>
                      </a:r>
                    </a:p>
                  </a:txBody>
                  <a:tcPr marL="9525" marR="9525" marT="9525" marB="0" anchor="b"/>
                </a:tc>
                <a:extLst>
                  <a:ext uri="{0D108BD9-81ED-4DB2-BD59-A6C34878D82A}">
                    <a16:rowId xmlns:a16="http://schemas.microsoft.com/office/drawing/2014/main" val="10001"/>
                  </a:ext>
                </a:extLst>
              </a:tr>
              <a:tr h="190500">
                <a:tc>
                  <a:txBody>
                    <a:bodyPr/>
                    <a:lstStyle/>
                    <a:p>
                      <a:pPr algn="l" fontAlgn="b"/>
                      <a:r>
                        <a:rPr lang="sv-SE" sz="1100" b="0" i="0" u="none" strike="noStrike">
                          <a:solidFill>
                            <a:srgbClr val="000000"/>
                          </a:solidFill>
                          <a:effectLst/>
                          <a:latin typeface="Futura Std Book" panose="020B0502020204020303" pitchFamily="34" charset="0"/>
                        </a:rPr>
                        <a:t>Sweden</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19 667</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-7,2</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76 810</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9,5</a:t>
                      </a:r>
                    </a:p>
                  </a:txBody>
                  <a:tcPr marL="9525" marR="9525" marT="9525" marB="0" anchor="b"/>
                </a:tc>
                <a:extLst>
                  <a:ext uri="{0D108BD9-81ED-4DB2-BD59-A6C34878D82A}">
                    <a16:rowId xmlns:a16="http://schemas.microsoft.com/office/drawing/2014/main" val="10002"/>
                  </a:ext>
                </a:extLst>
              </a:tr>
              <a:tr h="190500">
                <a:tc>
                  <a:txBody>
                    <a:bodyPr/>
                    <a:lstStyle/>
                    <a:p>
                      <a:pPr algn="l" fontAlgn="b"/>
                      <a:r>
                        <a:rPr lang="sv-SE" sz="1100" b="0" i="0" u="none" strike="noStrike">
                          <a:solidFill>
                            <a:srgbClr val="000000"/>
                          </a:solidFill>
                          <a:effectLst/>
                          <a:latin typeface="Futura Std Book" panose="020B0502020204020303" pitchFamily="34" charset="0"/>
                        </a:rPr>
                        <a:t>The Stockholm Region</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8 932</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4,9</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32 344</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8,5</a:t>
                      </a:r>
                    </a:p>
                  </a:txBody>
                  <a:tcPr marL="9525" marR="9525" marT="9525" marB="0" anchor="b"/>
                </a:tc>
                <a:extLst>
                  <a:ext uri="{0D108BD9-81ED-4DB2-BD59-A6C34878D82A}">
                    <a16:rowId xmlns:a16="http://schemas.microsoft.com/office/drawing/2014/main" val="10003"/>
                  </a:ext>
                </a:extLst>
              </a:tr>
              <a:tr h="190500">
                <a:tc>
                  <a:txBody>
                    <a:bodyPr/>
                    <a:lstStyle/>
                    <a:p>
                      <a:pPr algn="l" fontAlgn="b"/>
                      <a:r>
                        <a:rPr lang="sv-SE" sz="1100" b="1" i="0" u="none" strike="noStrike">
                          <a:solidFill>
                            <a:srgbClr val="000000"/>
                          </a:solidFill>
                          <a:effectLst/>
                          <a:latin typeface="Futura Std Book" panose="020B0502020204020303" pitchFamily="34" charset="0"/>
                        </a:rPr>
                        <a:t>Stockholm county</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4 859</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5,6</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18 249</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8,5</a:t>
                      </a:r>
                    </a:p>
                  </a:txBody>
                  <a:tcPr marL="9525" marR="9525" marT="9525" marB="0" anchor="b"/>
                </a:tc>
                <a:extLst>
                  <a:ext uri="{0D108BD9-81ED-4DB2-BD59-A6C34878D82A}">
                    <a16:rowId xmlns:a16="http://schemas.microsoft.com/office/drawing/2014/main" val="10004"/>
                  </a:ext>
                </a:extLst>
              </a:tr>
              <a:tr h="190500">
                <a:tc>
                  <a:txBody>
                    <a:bodyPr/>
                    <a:lstStyle/>
                    <a:p>
                      <a:pPr algn="l" fontAlgn="b"/>
                      <a:r>
                        <a:rPr lang="sv-SE" sz="1100" b="1" i="0" u="none" strike="noStrike">
                          <a:solidFill>
                            <a:srgbClr val="000000"/>
                          </a:solidFill>
                          <a:effectLst/>
                          <a:latin typeface="Futura Std Book" panose="020B0502020204020303" pitchFamily="34" charset="0"/>
                        </a:rPr>
                        <a:t>City of Stockholm</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2 336</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23,6</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6 312</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-2,0</a:t>
                      </a:r>
                    </a:p>
                  </a:txBody>
                  <a:tcPr marL="9525" marR="9525" marT="9525" marB="0" anchor="b"/>
                </a:tc>
                <a:extLst>
                  <a:ext uri="{0D108BD9-81ED-4DB2-BD59-A6C34878D82A}">
                    <a16:rowId xmlns:a16="http://schemas.microsoft.com/office/drawing/2014/main" val="10005"/>
                  </a:ext>
                </a:extLst>
              </a:tr>
              <a:tr h="190500">
                <a:tc>
                  <a:txBody>
                    <a:bodyPr/>
                    <a:lstStyle/>
                    <a:p>
                      <a:pPr algn="l" fontAlgn="b"/>
                      <a:r>
                        <a:rPr lang="sv-SE" sz="1100" b="0" i="0" u="none" strike="noStrike">
                          <a:solidFill>
                            <a:srgbClr val="000000"/>
                          </a:solidFill>
                          <a:effectLst/>
                          <a:latin typeface="Futura Std Book" panose="020B0502020204020303" pitchFamily="34" charset="0"/>
                        </a:rPr>
                        <a:t>Sweden, excl. Stockholm county</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14 808</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-10,8</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58 561</a:t>
                      </a:r>
                    </a:p>
                  </a:txBody>
                  <a:tcPr marL="9525" marR="9525" marT="9525" marB="0" anchor="b"/>
                </a:tc>
                <a:tc>
                  <a:txBody>
                    <a:bodyPr/>
                    <a:lstStyle/>
                    <a:p>
                      <a:pPr algn="ctr" fontAlgn="b"/>
                      <a:r>
                        <a:rPr lang="sv-SE" sz="1100" b="0" i="0" u="none" strike="noStrike" dirty="0">
                          <a:solidFill>
                            <a:srgbClr val="000000"/>
                          </a:solidFill>
                          <a:effectLst/>
                          <a:latin typeface="Futura Std Book" panose="020B0502020204020303" pitchFamily="34" charset="0"/>
                        </a:rPr>
                        <a:t>9,8</a:t>
                      </a:r>
                    </a:p>
                  </a:txBody>
                  <a:tcPr marL="9525" marR="9525" marT="9525" marB="0" anchor="b"/>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56834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p:cNvPicPr>
            <a:picLocks noChangeAspect="1"/>
          </p:cNvPicPr>
          <p:nvPr/>
        </p:nvPicPr>
        <p:blipFill>
          <a:blip r:embed="rId2"/>
          <a:stretch>
            <a:fillRect/>
          </a:stretch>
        </p:blipFill>
        <p:spPr>
          <a:xfrm>
            <a:off x="0" y="2382807"/>
            <a:ext cx="5694158" cy="2554445"/>
          </a:xfrm>
          <a:prstGeom prst="rect">
            <a:avLst/>
          </a:prstGeom>
        </p:spPr>
      </p:pic>
      <p:sp>
        <p:nvSpPr>
          <p:cNvPr id="3" name="Rubrik 2"/>
          <p:cNvSpPr>
            <a:spLocks noGrp="1"/>
          </p:cNvSpPr>
          <p:nvPr>
            <p:ph type="title"/>
          </p:nvPr>
        </p:nvSpPr>
        <p:spPr>
          <a:xfrm>
            <a:off x="397496" y="1454655"/>
            <a:ext cx="7444398" cy="727828"/>
          </a:xfrm>
        </p:spPr>
        <p:txBody>
          <a:bodyPr/>
          <a:lstStyle/>
          <a:p>
            <a:pPr>
              <a:lnSpc>
                <a:spcPct val="100000"/>
              </a:lnSpc>
            </a:pPr>
            <a:r>
              <a:rPr lang="sv-SE" sz="2800" dirty="0"/>
              <a:t>Commercial </a:t>
            </a:r>
            <a:r>
              <a:rPr lang="sv-SE" sz="2800" dirty="0" err="1"/>
              <a:t>Accommodations</a:t>
            </a:r>
            <a:br>
              <a:rPr lang="sv-SE" sz="2800" dirty="0"/>
            </a:br>
            <a:r>
              <a:rPr lang="sv-SE" sz="2000" b="0" dirty="0"/>
              <a:t>Index 100 = 2008 Q2 (Q2, 2008 - 2017)</a:t>
            </a:r>
            <a:br>
              <a:rPr lang="sv-SE" sz="2000" b="0" dirty="0"/>
            </a:br>
            <a:endParaRPr lang="sv-SE" sz="20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a:t>Source: </a:t>
            </a:r>
            <a:r>
              <a:rPr lang="sv-SE" sz="1000" dirty="0" err="1"/>
              <a:t>Statistics</a:t>
            </a:r>
            <a:r>
              <a:rPr lang="sv-SE" sz="1000" dirty="0"/>
              <a:t> Sweden and </a:t>
            </a:r>
            <a:r>
              <a:rPr lang="en-US" sz="1000" dirty="0"/>
              <a:t>Swedish Agency for Economic and Regional Growth</a:t>
            </a:r>
            <a:r>
              <a:rPr lang="sv-SE" sz="1000" dirty="0"/>
              <a:t> </a:t>
            </a:r>
          </a:p>
        </p:txBody>
      </p:sp>
      <p:sp>
        <p:nvSpPr>
          <p:cNvPr id="7" name="textruta 6"/>
          <p:cNvSpPr txBox="1"/>
          <p:nvPr/>
        </p:nvSpPr>
        <p:spPr>
          <a:xfrm>
            <a:off x="6445154" y="3870612"/>
            <a:ext cx="914400" cy="914400"/>
          </a:xfrm>
          <a:prstGeom prst="rect">
            <a:avLst/>
          </a:prstGeom>
          <a:noFill/>
        </p:spPr>
        <p:txBody>
          <a:bodyPr wrap="none" lIns="0" tIns="0" rIns="0" bIns="0" rtlCol="0">
            <a:noAutofit/>
          </a:bodyPr>
          <a:lstStyle/>
          <a:p>
            <a:pPr>
              <a:lnSpc>
                <a:spcPts val="2400"/>
              </a:lnSpc>
            </a:pPr>
            <a:r>
              <a:rPr lang="sv-SE" sz="800" dirty="0"/>
              <a:t>*Last </a:t>
            </a:r>
            <a:r>
              <a:rPr lang="sv-SE" sz="800" dirty="0" err="1"/>
              <a:t>four</a:t>
            </a:r>
            <a:r>
              <a:rPr lang="sv-SE" sz="800" dirty="0"/>
              <a:t> </a:t>
            </a:r>
            <a:r>
              <a:rPr lang="sv-SE" sz="800" dirty="0" err="1"/>
              <a:t>quarters</a:t>
            </a:r>
            <a:endParaRPr lang="sv-SE" sz="800" dirty="0"/>
          </a:p>
        </p:txBody>
      </p:sp>
      <p:sp>
        <p:nvSpPr>
          <p:cNvPr id="4" name="Rektangulär 3"/>
          <p:cNvSpPr/>
          <p:nvPr/>
        </p:nvSpPr>
        <p:spPr>
          <a:xfrm>
            <a:off x="6011838" y="743803"/>
            <a:ext cx="1781033" cy="612648"/>
          </a:xfrm>
          <a:prstGeom prst="wedgeRectCallou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dirty="0" err="1"/>
          </a:p>
        </p:txBody>
      </p:sp>
      <p:graphicFrame>
        <p:nvGraphicFramePr>
          <p:cNvPr id="11" name="Tabell 10"/>
          <p:cNvGraphicFramePr>
            <a:graphicFrameLocks noGrp="1"/>
          </p:cNvGraphicFramePr>
          <p:nvPr>
            <p:extLst>
              <p:ext uri="{D42A27DB-BD31-4B8C-83A1-F6EECF244321}">
                <p14:modId xmlns:p14="http://schemas.microsoft.com/office/powerpoint/2010/main" val="2566980143"/>
              </p:ext>
            </p:extLst>
          </p:nvPr>
        </p:nvGraphicFramePr>
        <p:xfrm>
          <a:off x="4071834" y="2314227"/>
          <a:ext cx="4754529" cy="1642110"/>
        </p:xfrm>
        <a:graphic>
          <a:graphicData uri="http://schemas.openxmlformats.org/drawingml/2006/table">
            <a:tbl>
              <a:tblPr>
                <a:tableStyleId>{68D230F3-CF80-4859-8CE7-A43EE81993B5}</a:tableStyleId>
              </a:tblPr>
              <a:tblGrid>
                <a:gridCol w="1523567">
                  <a:extLst>
                    <a:ext uri="{9D8B030D-6E8A-4147-A177-3AD203B41FA5}">
                      <a16:colId xmlns:a16="http://schemas.microsoft.com/office/drawing/2014/main" val="20000"/>
                    </a:ext>
                  </a:extLst>
                </a:gridCol>
                <a:gridCol w="744994">
                  <a:extLst>
                    <a:ext uri="{9D8B030D-6E8A-4147-A177-3AD203B41FA5}">
                      <a16:colId xmlns:a16="http://schemas.microsoft.com/office/drawing/2014/main" val="20001"/>
                    </a:ext>
                  </a:extLst>
                </a:gridCol>
                <a:gridCol w="652496">
                  <a:extLst>
                    <a:ext uri="{9D8B030D-6E8A-4147-A177-3AD203B41FA5}">
                      <a16:colId xmlns:a16="http://schemas.microsoft.com/office/drawing/2014/main" val="20002"/>
                    </a:ext>
                  </a:extLst>
                </a:gridCol>
                <a:gridCol w="565150">
                  <a:extLst>
                    <a:ext uri="{9D8B030D-6E8A-4147-A177-3AD203B41FA5}">
                      <a16:colId xmlns:a16="http://schemas.microsoft.com/office/drawing/2014/main" val="20003"/>
                    </a:ext>
                  </a:extLst>
                </a:gridCol>
                <a:gridCol w="634161">
                  <a:extLst>
                    <a:ext uri="{9D8B030D-6E8A-4147-A177-3AD203B41FA5}">
                      <a16:colId xmlns:a16="http://schemas.microsoft.com/office/drawing/2014/main" val="20004"/>
                    </a:ext>
                  </a:extLst>
                </a:gridCol>
                <a:gridCol w="634161">
                  <a:extLst>
                    <a:ext uri="{9D8B030D-6E8A-4147-A177-3AD203B41FA5}">
                      <a16:colId xmlns:a16="http://schemas.microsoft.com/office/drawing/2014/main" val="20005"/>
                    </a:ext>
                  </a:extLst>
                </a:gridCol>
              </a:tblGrid>
              <a:tr h="190500">
                <a:tc>
                  <a:txBody>
                    <a:bodyPr/>
                    <a:lstStyle/>
                    <a:p>
                      <a:pPr algn="l" fontAlgn="b"/>
                      <a:endParaRPr lang="sv-SE" sz="11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rtl="0" fontAlgn="b"/>
                      <a:r>
                        <a:rPr lang="sv-SE" sz="1100" b="0" i="1" u="none" strike="noStrike">
                          <a:solidFill>
                            <a:srgbClr val="000000"/>
                          </a:solidFill>
                          <a:effectLst/>
                          <a:latin typeface="Futura Std Book" panose="020B0502020204020303" pitchFamily="34" charset="0"/>
                        </a:rPr>
                        <a:t>2017 Q2</a:t>
                      </a:r>
                    </a:p>
                  </a:txBody>
                  <a:tcPr marL="9525" marR="9525" marT="9525" marB="0" anchor="b"/>
                </a:tc>
                <a:tc>
                  <a:txBody>
                    <a:bodyPr/>
                    <a:lstStyle/>
                    <a:p>
                      <a:pPr algn="ctr" rtl="0" fontAlgn="b"/>
                      <a:r>
                        <a:rPr lang="sv-SE" sz="1100" b="0" i="1" u="none" strike="noStrike">
                          <a:solidFill>
                            <a:srgbClr val="000000"/>
                          </a:solidFill>
                          <a:effectLst/>
                          <a:latin typeface="Futura Std Book" panose="020B0502020204020303" pitchFamily="34" charset="0"/>
                        </a:rPr>
                        <a:t>Yearly ch.*</a:t>
                      </a:r>
                    </a:p>
                  </a:txBody>
                  <a:tcPr marL="9525" marR="9525" marT="9525" marB="0" anchor="b"/>
                </a:tc>
                <a:tc gridSpan="3">
                  <a:txBody>
                    <a:bodyPr/>
                    <a:lstStyle/>
                    <a:p>
                      <a:pPr algn="ctr" rtl="0" fontAlgn="b"/>
                      <a:r>
                        <a:rPr lang="sv-SE" sz="1100" b="0" i="1" u="none" strike="noStrike">
                          <a:solidFill>
                            <a:srgbClr val="000000"/>
                          </a:solidFill>
                          <a:effectLst/>
                          <a:latin typeface="Futura Std Book" panose="020B0502020204020303" pitchFamily="34" charset="0"/>
                        </a:rPr>
                        <a:t>Growth (%) since,</a:t>
                      </a:r>
                    </a:p>
                  </a:txBody>
                  <a:tcPr marL="9525" marR="9525" marT="9525" marB="0" anchor="b"/>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10000"/>
                  </a:ext>
                </a:extLst>
              </a:tr>
              <a:tr h="190500">
                <a:tc>
                  <a:txBody>
                    <a:bodyPr/>
                    <a:lstStyle/>
                    <a:p>
                      <a:pPr algn="l" fontAlgn="b"/>
                      <a:endParaRPr lang="sv-SE" sz="1100" b="0" i="0" u="none" strike="noStrike">
                        <a:solidFill>
                          <a:srgbClr val="000000"/>
                        </a:solidFill>
                        <a:effectLst/>
                        <a:latin typeface="Futura Std Book" panose="020B0502020204020303" pitchFamily="34" charset="0"/>
                      </a:endParaRPr>
                    </a:p>
                  </a:txBody>
                  <a:tcPr marL="9525" marR="9525" marT="9525" marB="0" anchor="b"/>
                </a:tc>
                <a:tc gridSpan="2">
                  <a:txBody>
                    <a:bodyPr/>
                    <a:lstStyle/>
                    <a:p>
                      <a:pPr algn="ctr" rtl="0" fontAlgn="b"/>
                      <a:r>
                        <a:rPr lang="sv-SE" sz="1000" b="0" i="0" u="none" strike="noStrike">
                          <a:solidFill>
                            <a:srgbClr val="000000"/>
                          </a:solidFill>
                          <a:effectLst/>
                          <a:latin typeface="Futura Std Book" panose="020B0502020204020303" pitchFamily="34" charset="0"/>
                        </a:rPr>
                        <a:t>(in thousands)</a:t>
                      </a:r>
                    </a:p>
                  </a:txBody>
                  <a:tcPr marL="9525" marR="9525" marT="9525" marB="0" anchor="b"/>
                </a:tc>
                <a:tc hMerge="1">
                  <a:txBody>
                    <a:bodyPr/>
                    <a:lstStyle/>
                    <a:p>
                      <a:endParaRPr lang="sv-SE"/>
                    </a:p>
                  </a:txBody>
                  <a:tcPr/>
                </a:tc>
                <a:tc>
                  <a:txBody>
                    <a:bodyPr/>
                    <a:lstStyle/>
                    <a:p>
                      <a:pPr algn="ctr" rtl="0" fontAlgn="b"/>
                      <a:r>
                        <a:rPr lang="sv-SE" sz="1000" b="0" i="0" u="none" strike="noStrike">
                          <a:solidFill>
                            <a:srgbClr val="000000"/>
                          </a:solidFill>
                          <a:effectLst/>
                          <a:latin typeface="Futura Std Book" panose="020B0502020204020303" pitchFamily="34" charset="0"/>
                        </a:rPr>
                        <a:t>2008 Q2</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2010 Q2</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2016 Q2</a:t>
                      </a:r>
                    </a:p>
                  </a:txBody>
                  <a:tcPr marL="9525" marR="9525" marT="9525" marB="0" anchor="b"/>
                </a:tc>
                <a:extLst>
                  <a:ext uri="{0D108BD9-81ED-4DB2-BD59-A6C34878D82A}">
                    <a16:rowId xmlns:a16="http://schemas.microsoft.com/office/drawing/2014/main" val="10001"/>
                  </a:ext>
                </a:extLst>
              </a:tr>
              <a:tr h="190500">
                <a:tc>
                  <a:txBody>
                    <a:bodyPr/>
                    <a:lstStyle/>
                    <a:p>
                      <a:pPr algn="l" fontAlgn="b"/>
                      <a:r>
                        <a:rPr lang="sv-SE" sz="1100" b="0" i="0" u="none" strike="noStrike">
                          <a:solidFill>
                            <a:srgbClr val="000000"/>
                          </a:solidFill>
                          <a:effectLst/>
                          <a:latin typeface="Futura Std Book" panose="020B0502020204020303" pitchFamily="34" charset="0"/>
                        </a:rPr>
                        <a:t>Sweden</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15 049</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62 487</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25,3</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22,5</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2,6</a:t>
                      </a:r>
                    </a:p>
                  </a:txBody>
                  <a:tcPr marL="9525" marR="9525" marT="9525" marB="0" anchor="b"/>
                </a:tc>
                <a:extLst>
                  <a:ext uri="{0D108BD9-81ED-4DB2-BD59-A6C34878D82A}">
                    <a16:rowId xmlns:a16="http://schemas.microsoft.com/office/drawing/2014/main" val="10002"/>
                  </a:ext>
                </a:extLst>
              </a:tr>
              <a:tr h="190500">
                <a:tc>
                  <a:txBody>
                    <a:bodyPr/>
                    <a:lstStyle/>
                    <a:p>
                      <a:pPr algn="l" fontAlgn="b"/>
                      <a:r>
                        <a:rPr lang="sv-SE" sz="1100" b="0" i="0" u="none" strike="noStrike">
                          <a:solidFill>
                            <a:srgbClr val="000000"/>
                          </a:solidFill>
                          <a:effectLst/>
                          <a:latin typeface="Futura Std Book" panose="020B0502020204020303" pitchFamily="34" charset="0"/>
                        </a:rPr>
                        <a:t>The Stockholm Region</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6 276</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26 041</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29,1</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25,6</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3,0</a:t>
                      </a:r>
                    </a:p>
                  </a:txBody>
                  <a:tcPr marL="9525" marR="9525" marT="9525" marB="0" anchor="b"/>
                </a:tc>
                <a:extLst>
                  <a:ext uri="{0D108BD9-81ED-4DB2-BD59-A6C34878D82A}">
                    <a16:rowId xmlns:a16="http://schemas.microsoft.com/office/drawing/2014/main" val="10003"/>
                  </a:ext>
                </a:extLst>
              </a:tr>
              <a:tr h="190500">
                <a:tc>
                  <a:txBody>
                    <a:bodyPr/>
                    <a:lstStyle/>
                    <a:p>
                      <a:pPr algn="l" fontAlgn="b"/>
                      <a:r>
                        <a:rPr lang="sv-SE" sz="1100" b="1" i="0" u="none" strike="noStrike">
                          <a:solidFill>
                            <a:srgbClr val="000000"/>
                          </a:solidFill>
                          <a:effectLst/>
                          <a:latin typeface="Futura Std Book" panose="020B0502020204020303" pitchFamily="34" charset="0"/>
                        </a:rPr>
                        <a:t>Stockholm county</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3 617</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13 784</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45,4</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43,5</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3,5</a:t>
                      </a:r>
                    </a:p>
                  </a:txBody>
                  <a:tcPr marL="9525" marR="9525" marT="9525" marB="0" anchor="b"/>
                </a:tc>
                <a:extLst>
                  <a:ext uri="{0D108BD9-81ED-4DB2-BD59-A6C34878D82A}">
                    <a16:rowId xmlns:a16="http://schemas.microsoft.com/office/drawing/2014/main" val="10004"/>
                  </a:ext>
                </a:extLst>
              </a:tr>
              <a:tr h="190500">
                <a:tc>
                  <a:txBody>
                    <a:bodyPr/>
                    <a:lstStyle/>
                    <a:p>
                      <a:pPr algn="l" fontAlgn="b"/>
                      <a:r>
                        <a:rPr lang="sv-SE" sz="1100" b="1" i="0" u="none" strike="noStrike">
                          <a:solidFill>
                            <a:srgbClr val="000000"/>
                          </a:solidFill>
                          <a:effectLst/>
                          <a:latin typeface="Futura Std Book" panose="020B0502020204020303" pitchFamily="34" charset="0"/>
                        </a:rPr>
                        <a:t>City of Stockholm</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2 441</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9 285</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54,2</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48,2</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2,6</a:t>
                      </a:r>
                    </a:p>
                  </a:txBody>
                  <a:tcPr marL="9525" marR="9525" marT="9525" marB="0" anchor="b"/>
                </a:tc>
                <a:extLst>
                  <a:ext uri="{0D108BD9-81ED-4DB2-BD59-A6C34878D82A}">
                    <a16:rowId xmlns:a16="http://schemas.microsoft.com/office/drawing/2014/main" val="10005"/>
                  </a:ext>
                </a:extLst>
              </a:tr>
              <a:tr h="190500">
                <a:tc>
                  <a:txBody>
                    <a:bodyPr/>
                    <a:lstStyle/>
                    <a:p>
                      <a:pPr algn="l" fontAlgn="b"/>
                      <a:r>
                        <a:rPr lang="sv-SE" sz="1100" b="0" i="0" u="none" strike="noStrike">
                          <a:solidFill>
                            <a:srgbClr val="000000"/>
                          </a:solidFill>
                          <a:effectLst/>
                          <a:latin typeface="Futura Std Book" panose="020B0502020204020303" pitchFamily="34" charset="0"/>
                        </a:rPr>
                        <a:t>Sweden, excl. Stockholm county</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11 432</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48 703</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20,1</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17,1</a:t>
                      </a:r>
                    </a:p>
                  </a:txBody>
                  <a:tcPr marL="9525" marR="9525" marT="9525" marB="0" anchor="b"/>
                </a:tc>
                <a:tc>
                  <a:txBody>
                    <a:bodyPr/>
                    <a:lstStyle/>
                    <a:p>
                      <a:pPr algn="ctr" fontAlgn="b"/>
                      <a:r>
                        <a:rPr lang="sv-SE" sz="1100" b="0" i="0" u="none" strike="noStrike" dirty="0">
                          <a:solidFill>
                            <a:srgbClr val="000000"/>
                          </a:solidFill>
                          <a:effectLst/>
                          <a:latin typeface="Futura std book" panose="020B0502020204020303" pitchFamily="34" charset="0"/>
                        </a:rPr>
                        <a:t>2,4</a:t>
                      </a:r>
                    </a:p>
                  </a:txBody>
                  <a:tcPr marL="9525" marR="9525" marT="9525" marB="0" anchor="b"/>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618359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ubrik 10"/>
          <p:cNvSpPr>
            <a:spLocks noGrp="1"/>
          </p:cNvSpPr>
          <p:nvPr>
            <p:ph type="title"/>
          </p:nvPr>
        </p:nvSpPr>
        <p:spPr/>
        <p:txBody>
          <a:bodyPr/>
          <a:lstStyle/>
          <a:p>
            <a:pPr>
              <a:lnSpc>
                <a:spcPct val="100000"/>
              </a:lnSpc>
            </a:pPr>
            <a:r>
              <a:rPr lang="sv-SE" dirty="0">
                <a:solidFill>
                  <a:prstClr val="white"/>
                </a:solidFill>
              </a:rPr>
              <a:t>Stockholm Business Region</a:t>
            </a:r>
            <a:br>
              <a:rPr lang="sv-SE" dirty="0">
                <a:solidFill>
                  <a:prstClr val="white"/>
                </a:solidFill>
              </a:rPr>
            </a:br>
            <a:br>
              <a:rPr lang="sv-SE" spc="-50" dirty="0">
                <a:solidFill>
                  <a:prstClr val="white"/>
                </a:solidFill>
              </a:rPr>
            </a:br>
            <a:br>
              <a:rPr lang="sv-SE" sz="1000" b="0" spc="-50" dirty="0">
                <a:solidFill>
                  <a:prstClr val="white"/>
                </a:solidFill>
              </a:rPr>
            </a:br>
            <a:r>
              <a:rPr lang="en-IE" sz="1000" b="0" spc="-50" dirty="0">
                <a:solidFill>
                  <a:prstClr val="white"/>
                </a:solidFill>
              </a:rPr>
              <a:t>Stockholm Business Region is responsible for developing and promoting Stockholm as a business and tourist destination under the brand Stockholm - The Capital of Scandinavia. </a:t>
            </a:r>
            <a:br>
              <a:rPr lang="en-IE" sz="1000" b="0" spc="-50" dirty="0">
                <a:solidFill>
                  <a:prstClr val="white"/>
                </a:solidFill>
              </a:rPr>
            </a:br>
            <a:br>
              <a:rPr lang="en-IE" sz="1000" b="0" spc="-50" dirty="0">
                <a:solidFill>
                  <a:prstClr val="white"/>
                </a:solidFill>
              </a:rPr>
            </a:br>
            <a:r>
              <a:rPr lang="en-IE" sz="1000" b="0" spc="-50" dirty="0">
                <a:solidFill>
                  <a:prstClr val="white"/>
                </a:solidFill>
              </a:rPr>
              <a:t>The aim is to make Stockholm the leading sustainable growth region in Europe. </a:t>
            </a:r>
            <a:br>
              <a:rPr lang="en-IE" sz="1000" b="0" spc="-50" dirty="0">
                <a:solidFill>
                  <a:prstClr val="white"/>
                </a:solidFill>
              </a:rPr>
            </a:br>
            <a:br>
              <a:rPr lang="en-IE" sz="1000" b="0" spc="-50" dirty="0">
                <a:solidFill>
                  <a:prstClr val="white"/>
                </a:solidFill>
              </a:rPr>
            </a:br>
            <a:r>
              <a:rPr lang="en-IE" sz="1000" b="0" spc="-50" dirty="0">
                <a:solidFill>
                  <a:prstClr val="white"/>
                </a:solidFill>
              </a:rPr>
              <a:t>Stockholm Business Region is owned by the city of Stockholm and has two subsidiaries Invest Stockholm and Visit Stockholm.</a:t>
            </a:r>
            <a:br>
              <a:rPr lang="en-IE" sz="1000" b="0" spc="-50" dirty="0">
                <a:solidFill>
                  <a:prstClr val="white"/>
                </a:solidFill>
              </a:rPr>
            </a:br>
            <a:br>
              <a:rPr lang="en-IE" sz="1000" b="0" spc="-50" dirty="0">
                <a:solidFill>
                  <a:prstClr val="white"/>
                </a:solidFill>
              </a:rPr>
            </a:br>
            <a:r>
              <a:rPr lang="sv-SE" sz="1000" b="0" dirty="0"/>
              <a:t>For </a:t>
            </a:r>
            <a:r>
              <a:rPr lang="sv-SE" sz="1000" b="0" dirty="0" err="1"/>
              <a:t>questions</a:t>
            </a:r>
            <a:r>
              <a:rPr lang="sv-SE" sz="1000" b="0" dirty="0"/>
              <a:t>: Contact  Stefan Frid, </a:t>
            </a:r>
            <a:r>
              <a:rPr lang="sv-SE" sz="1000" b="0" dirty="0" err="1"/>
              <a:t>Invest</a:t>
            </a:r>
            <a:r>
              <a:rPr lang="sv-SE" sz="1000" b="0" dirty="0"/>
              <a:t> Stockholm. </a:t>
            </a:r>
            <a:br>
              <a:rPr lang="sv-SE" sz="1000" b="0" dirty="0"/>
            </a:br>
            <a:r>
              <a:rPr lang="sv-SE" sz="1000" b="0" dirty="0"/>
              <a:t>Publisher: Olle Zetterberg, CEO Stockholm Business Region</a:t>
            </a:r>
            <a:br>
              <a:rPr lang="sv-SE" sz="1000" dirty="0"/>
            </a:br>
            <a:br>
              <a:rPr lang="sv-SE" sz="1000" b="0" spc="-50" dirty="0">
                <a:solidFill>
                  <a:prstClr val="white"/>
                </a:solidFill>
              </a:rPr>
            </a:br>
            <a:br>
              <a:rPr lang="sv-SE" sz="1000" b="0" spc="-50" dirty="0">
                <a:solidFill>
                  <a:prstClr val="white"/>
                </a:solidFill>
              </a:rPr>
            </a:br>
            <a:r>
              <a:rPr lang="sv-SE" sz="1000" spc="-50" dirty="0">
                <a:solidFill>
                  <a:prstClr val="white"/>
                </a:solidFill>
              </a:rPr>
              <a:t>Stockholm Business Region </a:t>
            </a:r>
            <a:br>
              <a:rPr lang="sv-SE" sz="1000" b="0" spc="-50" dirty="0">
                <a:solidFill>
                  <a:prstClr val="white"/>
                </a:solidFill>
              </a:rPr>
            </a:br>
            <a:r>
              <a:rPr lang="sv-SE" sz="1000" b="0" spc="-50" dirty="0">
                <a:solidFill>
                  <a:prstClr val="white"/>
                </a:solidFill>
              </a:rPr>
              <a:t>P.O. Box 16282 </a:t>
            </a:r>
            <a:br>
              <a:rPr lang="sv-SE" sz="1000" b="0" spc="-50" dirty="0">
                <a:solidFill>
                  <a:prstClr val="white"/>
                </a:solidFill>
              </a:rPr>
            </a:br>
            <a:r>
              <a:rPr lang="sv-SE" sz="1000" b="0" spc="-50" dirty="0">
                <a:solidFill>
                  <a:prstClr val="white"/>
                </a:solidFill>
              </a:rPr>
              <a:t>SE-103 25 Stockholm, Sweden </a:t>
            </a:r>
            <a:br>
              <a:rPr lang="sv-SE" sz="1000" b="0" spc="-50" dirty="0">
                <a:solidFill>
                  <a:prstClr val="white"/>
                </a:solidFill>
              </a:rPr>
            </a:br>
            <a:r>
              <a:rPr lang="sv-SE" sz="1000" b="0" spc="-50" dirty="0" err="1">
                <a:solidFill>
                  <a:prstClr val="white"/>
                </a:solidFill>
              </a:rPr>
              <a:t>Phone</a:t>
            </a:r>
            <a:r>
              <a:rPr lang="sv-SE" sz="1000" b="0" spc="-50" dirty="0">
                <a:solidFill>
                  <a:prstClr val="white"/>
                </a:solidFill>
              </a:rPr>
              <a:t> + 46 8 508 280 00 </a:t>
            </a:r>
            <a:br>
              <a:rPr lang="sv-SE" sz="1000" b="0" spc="-50" dirty="0">
                <a:solidFill>
                  <a:prstClr val="white"/>
                </a:solidFill>
              </a:rPr>
            </a:br>
            <a:r>
              <a:rPr lang="sv-SE" sz="1000" b="0" spc="-50" dirty="0">
                <a:solidFill>
                  <a:prstClr val="white"/>
                </a:solidFill>
              </a:rPr>
              <a:t>www.visitstockholm.com </a:t>
            </a:r>
            <a:br>
              <a:rPr lang="sv-SE" sz="1000" b="0" spc="-50" dirty="0">
                <a:solidFill>
                  <a:prstClr val="white"/>
                </a:solidFill>
              </a:rPr>
            </a:br>
            <a:r>
              <a:rPr lang="sv-SE" sz="1000" b="0" spc="-50" dirty="0">
                <a:solidFill>
                  <a:prstClr val="white"/>
                </a:solidFill>
              </a:rPr>
              <a:t>www.investstockholm.com </a:t>
            </a:r>
            <a:br>
              <a:rPr lang="sv-SE" sz="1000" b="0" spc="-50" dirty="0">
                <a:solidFill>
                  <a:prstClr val="white"/>
                </a:solidFill>
              </a:rPr>
            </a:br>
            <a:r>
              <a:rPr lang="sv-SE" sz="1000" b="0" spc="-50" dirty="0">
                <a:solidFill>
                  <a:prstClr val="white"/>
                </a:solidFill>
              </a:rPr>
              <a:t>www.stockholmbusinessregion.se </a:t>
            </a:r>
            <a:br>
              <a:rPr lang="sv-SE" dirty="0">
                <a:solidFill>
                  <a:prstClr val="white"/>
                </a:solidFill>
              </a:rPr>
            </a:br>
            <a:endParaRPr lang="sv-SE" dirty="0"/>
          </a:p>
        </p:txBody>
      </p:sp>
    </p:spTree>
    <p:extLst>
      <p:ext uri="{BB962C8B-B14F-4D97-AF65-F5344CB8AC3E}">
        <p14:creationId xmlns:p14="http://schemas.microsoft.com/office/powerpoint/2010/main" val="2221023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386283" y="983756"/>
            <a:ext cx="5675413" cy="727828"/>
          </a:xfrm>
        </p:spPr>
        <p:txBody>
          <a:bodyPr/>
          <a:lstStyle/>
          <a:p>
            <a:pPr>
              <a:lnSpc>
                <a:spcPct val="100000"/>
              </a:lnSpc>
            </a:pPr>
            <a:r>
              <a:rPr lang="sv-SE" dirty="0"/>
              <a:t>Stockholm </a:t>
            </a:r>
            <a:r>
              <a:rPr lang="sv-SE" dirty="0" err="1"/>
              <a:t>Economy</a:t>
            </a:r>
            <a:br>
              <a:rPr lang="sv-SE" dirty="0"/>
            </a:br>
            <a:r>
              <a:rPr lang="sv-SE" dirty="0"/>
              <a:t>2017 Q2</a:t>
            </a:r>
            <a:br>
              <a:rPr lang="sv-SE" dirty="0"/>
            </a:br>
            <a:br>
              <a:rPr lang="sv-SE" dirty="0"/>
            </a:br>
            <a:endParaRPr lang="sv-SE" sz="1800" dirty="0"/>
          </a:p>
        </p:txBody>
      </p:sp>
      <p:sp>
        <p:nvSpPr>
          <p:cNvPr id="5" name="textruta 4"/>
          <p:cNvSpPr txBox="1"/>
          <p:nvPr/>
        </p:nvSpPr>
        <p:spPr>
          <a:xfrm>
            <a:off x="4947449" y="76200"/>
            <a:ext cx="3863491" cy="4808221"/>
          </a:xfrm>
          <a:prstGeom prst="rect">
            <a:avLst/>
          </a:prstGeom>
          <a:ln>
            <a:solidFill>
              <a:schemeClr val="accent1"/>
            </a:solidFill>
          </a:ln>
        </p:spPr>
        <p:style>
          <a:lnRef idx="1">
            <a:schemeClr val="accent6"/>
          </a:lnRef>
          <a:fillRef idx="2">
            <a:schemeClr val="accent6"/>
          </a:fillRef>
          <a:effectRef idx="1">
            <a:schemeClr val="accent6"/>
          </a:effectRef>
          <a:fontRef idx="minor">
            <a:schemeClr val="dk1"/>
          </a:fontRef>
        </p:style>
        <p:txBody>
          <a:bodyPr wrap="square" lIns="72000" tIns="72000" rIns="72000" bIns="72000" rtlCol="0">
            <a:spAutoFit/>
          </a:bodyPr>
          <a:lstStyle/>
          <a:p>
            <a:r>
              <a:rPr lang="sv-SE" sz="1400" dirty="0" err="1">
                <a:solidFill>
                  <a:schemeClr val="tx1"/>
                </a:solidFill>
              </a:rPr>
              <a:t>Mostly</a:t>
            </a:r>
            <a:r>
              <a:rPr lang="sv-SE" sz="1400" dirty="0">
                <a:solidFill>
                  <a:schemeClr val="tx1"/>
                </a:solidFill>
              </a:rPr>
              <a:t> positive </a:t>
            </a:r>
            <a:r>
              <a:rPr lang="sv-SE" sz="1400" dirty="0" err="1">
                <a:solidFill>
                  <a:schemeClr val="tx1"/>
                </a:solidFill>
              </a:rPr>
              <a:t>figures</a:t>
            </a:r>
            <a:r>
              <a:rPr lang="sv-SE" sz="1400" dirty="0">
                <a:solidFill>
                  <a:schemeClr val="tx1"/>
                </a:solidFill>
              </a:rPr>
              <a:t> for Stockholm</a:t>
            </a:r>
            <a:br>
              <a:rPr lang="sv-SE" sz="1000" dirty="0">
                <a:solidFill>
                  <a:schemeClr val="tx1"/>
                </a:solidFill>
              </a:rPr>
            </a:br>
            <a:endParaRPr lang="sv-SE" sz="1000" dirty="0">
              <a:solidFill>
                <a:schemeClr val="tx1"/>
              </a:solidFill>
            </a:endParaRPr>
          </a:p>
          <a:p>
            <a:r>
              <a:rPr lang="sv-SE" sz="900" dirty="0">
                <a:solidFill>
                  <a:schemeClr val="tx1"/>
                </a:solidFill>
              </a:rPr>
              <a:t>The Stockholm </a:t>
            </a:r>
            <a:r>
              <a:rPr lang="sv-SE" sz="900" dirty="0" err="1">
                <a:solidFill>
                  <a:schemeClr val="tx1"/>
                </a:solidFill>
              </a:rPr>
              <a:t>economy</a:t>
            </a:r>
            <a:r>
              <a:rPr lang="sv-SE" sz="900" dirty="0">
                <a:solidFill>
                  <a:schemeClr val="tx1"/>
                </a:solidFill>
              </a:rPr>
              <a:t> </a:t>
            </a:r>
            <a:r>
              <a:rPr lang="sv-SE" sz="900" dirty="0" err="1">
                <a:solidFill>
                  <a:schemeClr val="tx1"/>
                </a:solidFill>
              </a:rPr>
              <a:t>continues</a:t>
            </a:r>
            <a:r>
              <a:rPr lang="sv-SE" sz="900" dirty="0">
                <a:solidFill>
                  <a:schemeClr val="tx1"/>
                </a:solidFill>
              </a:rPr>
              <a:t> to </a:t>
            </a:r>
            <a:r>
              <a:rPr lang="sv-SE" sz="900" dirty="0" err="1">
                <a:solidFill>
                  <a:schemeClr val="tx1"/>
                </a:solidFill>
              </a:rPr>
              <a:t>develop</a:t>
            </a:r>
            <a:r>
              <a:rPr lang="sv-SE" sz="900" dirty="0">
                <a:solidFill>
                  <a:schemeClr val="tx1"/>
                </a:solidFill>
              </a:rPr>
              <a:t> </a:t>
            </a:r>
            <a:r>
              <a:rPr lang="sv-SE" sz="900" dirty="0" err="1">
                <a:solidFill>
                  <a:schemeClr val="tx1"/>
                </a:solidFill>
              </a:rPr>
              <a:t>strongly</a:t>
            </a:r>
            <a:r>
              <a:rPr lang="sv-SE" sz="900" dirty="0">
                <a:solidFill>
                  <a:schemeClr val="tx1"/>
                </a:solidFill>
              </a:rPr>
              <a:t> </a:t>
            </a:r>
            <a:r>
              <a:rPr lang="sv-SE" sz="900" dirty="0" err="1">
                <a:solidFill>
                  <a:schemeClr val="tx1"/>
                </a:solidFill>
              </a:rPr>
              <a:t>which</a:t>
            </a:r>
            <a:r>
              <a:rPr lang="sv-SE" sz="900" dirty="0">
                <a:solidFill>
                  <a:schemeClr val="tx1"/>
                </a:solidFill>
              </a:rPr>
              <a:t> is </a:t>
            </a:r>
            <a:r>
              <a:rPr lang="sv-SE" sz="900" dirty="0" err="1">
                <a:solidFill>
                  <a:schemeClr val="tx1"/>
                </a:solidFill>
              </a:rPr>
              <a:t>shown</a:t>
            </a:r>
            <a:r>
              <a:rPr lang="sv-SE" sz="900" dirty="0">
                <a:solidFill>
                  <a:schemeClr val="tx1"/>
                </a:solidFill>
              </a:rPr>
              <a:t> by </a:t>
            </a:r>
            <a:r>
              <a:rPr lang="sv-SE" sz="900" dirty="0" err="1">
                <a:solidFill>
                  <a:schemeClr val="tx1"/>
                </a:solidFill>
              </a:rPr>
              <a:t>most</a:t>
            </a:r>
            <a:r>
              <a:rPr lang="sv-SE" sz="900" dirty="0">
                <a:solidFill>
                  <a:schemeClr val="tx1"/>
                </a:solidFill>
              </a:rPr>
              <a:t> </a:t>
            </a:r>
            <a:r>
              <a:rPr lang="sv-SE" sz="900" dirty="0" err="1">
                <a:solidFill>
                  <a:schemeClr val="tx1"/>
                </a:solidFill>
              </a:rPr>
              <a:t>indicators</a:t>
            </a:r>
            <a:r>
              <a:rPr lang="sv-SE" sz="900" dirty="0">
                <a:solidFill>
                  <a:schemeClr val="tx1"/>
                </a:solidFill>
              </a:rPr>
              <a:t>. </a:t>
            </a:r>
          </a:p>
          <a:p>
            <a:endParaRPr lang="sv-SE" sz="900" dirty="0">
              <a:solidFill>
                <a:schemeClr val="tx1"/>
              </a:solidFill>
            </a:endParaRPr>
          </a:p>
          <a:p>
            <a:r>
              <a:rPr lang="sv-SE" sz="900" dirty="0" err="1">
                <a:solidFill>
                  <a:schemeClr val="tx1"/>
                </a:solidFill>
              </a:rPr>
              <a:t>Aggregated</a:t>
            </a:r>
            <a:r>
              <a:rPr lang="sv-SE" sz="900" dirty="0">
                <a:solidFill>
                  <a:schemeClr val="tx1"/>
                </a:solidFill>
              </a:rPr>
              <a:t> gross </a:t>
            </a:r>
            <a:r>
              <a:rPr lang="sv-SE" sz="900" dirty="0" err="1">
                <a:solidFill>
                  <a:schemeClr val="tx1"/>
                </a:solidFill>
              </a:rPr>
              <a:t>pay</a:t>
            </a:r>
            <a:r>
              <a:rPr lang="sv-SE" sz="900" dirty="0">
                <a:solidFill>
                  <a:schemeClr val="tx1"/>
                </a:solidFill>
              </a:rPr>
              <a:t> data </a:t>
            </a:r>
            <a:r>
              <a:rPr lang="sv-SE" sz="900" dirty="0" err="1">
                <a:solidFill>
                  <a:schemeClr val="tx1"/>
                </a:solidFill>
              </a:rPr>
              <a:t>showed</a:t>
            </a:r>
            <a:r>
              <a:rPr lang="sv-SE" sz="900" dirty="0">
                <a:solidFill>
                  <a:schemeClr val="tx1"/>
                </a:solidFill>
              </a:rPr>
              <a:t> positive </a:t>
            </a:r>
            <a:r>
              <a:rPr lang="sv-SE" sz="900" dirty="0" err="1">
                <a:solidFill>
                  <a:schemeClr val="tx1"/>
                </a:solidFill>
              </a:rPr>
              <a:t>growth</a:t>
            </a:r>
            <a:r>
              <a:rPr lang="sv-SE" sz="900" dirty="0">
                <a:solidFill>
                  <a:schemeClr val="tx1"/>
                </a:solidFill>
              </a:rPr>
              <a:t> </a:t>
            </a:r>
            <a:r>
              <a:rPr lang="sv-SE" sz="900" dirty="0" err="1">
                <a:solidFill>
                  <a:schemeClr val="tx1"/>
                </a:solidFill>
              </a:rPr>
              <a:t>figures</a:t>
            </a:r>
            <a:r>
              <a:rPr lang="sv-SE" sz="900" dirty="0">
                <a:solidFill>
                  <a:schemeClr val="tx1"/>
                </a:solidFill>
              </a:rPr>
              <a:t> </a:t>
            </a:r>
            <a:r>
              <a:rPr lang="sv-SE" sz="900" dirty="0" err="1">
                <a:solidFill>
                  <a:schemeClr val="tx1"/>
                </a:solidFill>
              </a:rPr>
              <a:t>both</a:t>
            </a:r>
            <a:r>
              <a:rPr lang="sv-SE" sz="900" dirty="0">
                <a:solidFill>
                  <a:schemeClr val="tx1"/>
                </a:solidFill>
              </a:rPr>
              <a:t> for Stockholm County and the City </a:t>
            </a:r>
            <a:r>
              <a:rPr lang="sv-SE" sz="900" dirty="0" err="1">
                <a:solidFill>
                  <a:schemeClr val="tx1"/>
                </a:solidFill>
              </a:rPr>
              <a:t>of</a:t>
            </a:r>
            <a:r>
              <a:rPr lang="sv-SE" sz="900" dirty="0">
                <a:solidFill>
                  <a:schemeClr val="tx1"/>
                </a:solidFill>
              </a:rPr>
              <a:t> Stockholm </a:t>
            </a:r>
            <a:r>
              <a:rPr lang="en-US" sz="900" dirty="0">
                <a:solidFill>
                  <a:schemeClr val="tx1"/>
                </a:solidFill>
              </a:rPr>
              <a:t>compared to the same quarter in 2016. Information and communication, business services, trade and construction where the driving forces behind this development. Even though the number of company bankruptcies increases and newly registered businesses decreases, the sector strengthens by eight times more companies being started than the number of company bankruptcies.</a:t>
            </a:r>
            <a:br>
              <a:rPr lang="sv-SE" sz="900" i="1" dirty="0">
                <a:solidFill>
                  <a:schemeClr val="tx1"/>
                </a:solidFill>
              </a:rPr>
            </a:br>
            <a:br>
              <a:rPr lang="sv-SE" sz="900" dirty="0">
                <a:solidFill>
                  <a:schemeClr val="tx1"/>
                </a:solidFill>
              </a:rPr>
            </a:br>
            <a:r>
              <a:rPr lang="sv-SE" sz="900" dirty="0">
                <a:solidFill>
                  <a:schemeClr val="tx1"/>
                </a:solidFill>
              </a:rPr>
              <a:t>The </a:t>
            </a:r>
            <a:r>
              <a:rPr lang="sv-SE" sz="900" dirty="0" err="1">
                <a:solidFill>
                  <a:schemeClr val="tx1"/>
                </a:solidFill>
              </a:rPr>
              <a:t>labour</a:t>
            </a:r>
            <a:r>
              <a:rPr lang="sv-SE" sz="900" dirty="0">
                <a:solidFill>
                  <a:schemeClr val="tx1"/>
                </a:solidFill>
              </a:rPr>
              <a:t> market in Stockholm </a:t>
            </a:r>
            <a:r>
              <a:rPr lang="sv-SE" sz="900" dirty="0" err="1">
                <a:solidFill>
                  <a:schemeClr val="tx1"/>
                </a:solidFill>
              </a:rPr>
              <a:t>continued</a:t>
            </a:r>
            <a:r>
              <a:rPr lang="sv-SE" sz="900" dirty="0">
                <a:solidFill>
                  <a:schemeClr val="tx1"/>
                </a:solidFill>
              </a:rPr>
              <a:t> </a:t>
            </a:r>
            <a:r>
              <a:rPr lang="sv-SE" sz="900" dirty="0" err="1">
                <a:solidFill>
                  <a:schemeClr val="tx1"/>
                </a:solidFill>
              </a:rPr>
              <a:t>its</a:t>
            </a:r>
            <a:r>
              <a:rPr lang="sv-SE" sz="900" dirty="0">
                <a:solidFill>
                  <a:schemeClr val="tx1"/>
                </a:solidFill>
              </a:rPr>
              <a:t> strong </a:t>
            </a:r>
            <a:r>
              <a:rPr lang="sv-SE" sz="900" dirty="0" err="1">
                <a:solidFill>
                  <a:schemeClr val="tx1"/>
                </a:solidFill>
              </a:rPr>
              <a:t>development</a:t>
            </a:r>
            <a:r>
              <a:rPr lang="sv-SE" sz="900" i="1" dirty="0">
                <a:solidFill>
                  <a:schemeClr val="tx1"/>
                </a:solidFill>
              </a:rPr>
              <a:t>. </a:t>
            </a:r>
            <a:r>
              <a:rPr lang="en-US" sz="900" dirty="0">
                <a:solidFill>
                  <a:schemeClr val="tx1"/>
                </a:solidFill>
              </a:rPr>
              <a:t>During the last four quarters the number of persons employed increased by 30 600. </a:t>
            </a:r>
            <a:r>
              <a:rPr lang="sv-SE" sz="900" dirty="0" err="1">
                <a:solidFill>
                  <a:schemeClr val="tx1"/>
                </a:solidFill>
              </a:rPr>
              <a:t>Further</a:t>
            </a:r>
            <a:r>
              <a:rPr lang="sv-SE" sz="900" dirty="0">
                <a:solidFill>
                  <a:schemeClr val="tx1"/>
                </a:solidFill>
              </a:rPr>
              <a:t> the </a:t>
            </a:r>
            <a:r>
              <a:rPr lang="sv-SE" sz="900" dirty="0" err="1">
                <a:solidFill>
                  <a:schemeClr val="tx1"/>
                </a:solidFill>
              </a:rPr>
              <a:t>number</a:t>
            </a:r>
            <a:r>
              <a:rPr lang="sv-SE" sz="900" dirty="0">
                <a:solidFill>
                  <a:schemeClr val="tx1"/>
                </a:solidFill>
              </a:rPr>
              <a:t> </a:t>
            </a:r>
            <a:r>
              <a:rPr lang="sv-SE" sz="900" dirty="0" err="1">
                <a:solidFill>
                  <a:schemeClr val="tx1"/>
                </a:solidFill>
              </a:rPr>
              <a:t>of</a:t>
            </a:r>
            <a:r>
              <a:rPr lang="sv-SE" sz="900" dirty="0">
                <a:solidFill>
                  <a:schemeClr val="tx1"/>
                </a:solidFill>
              </a:rPr>
              <a:t> persons given </a:t>
            </a:r>
            <a:r>
              <a:rPr lang="sv-SE" sz="900" dirty="0" err="1">
                <a:solidFill>
                  <a:schemeClr val="tx1"/>
                </a:solidFill>
              </a:rPr>
              <a:t>notice</a:t>
            </a:r>
            <a:r>
              <a:rPr lang="sv-SE" sz="900" dirty="0">
                <a:solidFill>
                  <a:schemeClr val="tx1"/>
                </a:solidFill>
              </a:rPr>
              <a:t> </a:t>
            </a:r>
            <a:r>
              <a:rPr lang="sv-SE" sz="900" dirty="0" err="1">
                <a:solidFill>
                  <a:schemeClr val="tx1"/>
                </a:solidFill>
              </a:rPr>
              <a:t>decreased</a:t>
            </a:r>
            <a:r>
              <a:rPr lang="sv-SE" sz="900" dirty="0">
                <a:solidFill>
                  <a:schemeClr val="tx1"/>
                </a:solidFill>
              </a:rPr>
              <a:t> in </a:t>
            </a:r>
            <a:r>
              <a:rPr lang="sv-SE" sz="900" dirty="0" err="1">
                <a:solidFill>
                  <a:schemeClr val="tx1"/>
                </a:solidFill>
              </a:rPr>
              <a:t>both</a:t>
            </a:r>
            <a:r>
              <a:rPr lang="sv-SE" sz="900" dirty="0">
                <a:solidFill>
                  <a:schemeClr val="tx1"/>
                </a:solidFill>
              </a:rPr>
              <a:t> the </a:t>
            </a:r>
            <a:r>
              <a:rPr lang="sv-SE" sz="900" dirty="0" err="1">
                <a:solidFill>
                  <a:schemeClr val="tx1"/>
                </a:solidFill>
              </a:rPr>
              <a:t>county</a:t>
            </a:r>
            <a:r>
              <a:rPr lang="sv-SE" sz="900" dirty="0">
                <a:solidFill>
                  <a:schemeClr val="tx1"/>
                </a:solidFill>
              </a:rPr>
              <a:t> and the city. </a:t>
            </a:r>
            <a:r>
              <a:rPr lang="sv-SE" sz="900" dirty="0" err="1">
                <a:solidFill>
                  <a:schemeClr val="tx1"/>
                </a:solidFill>
              </a:rPr>
              <a:t>However</a:t>
            </a:r>
            <a:r>
              <a:rPr lang="sv-SE" sz="900" dirty="0">
                <a:solidFill>
                  <a:schemeClr val="tx1"/>
                </a:solidFill>
              </a:rPr>
              <a:t> </a:t>
            </a:r>
            <a:r>
              <a:rPr lang="sv-SE" sz="900" dirty="0" err="1">
                <a:solidFill>
                  <a:schemeClr val="tx1"/>
                </a:solidFill>
              </a:rPr>
              <a:t>both</a:t>
            </a:r>
            <a:r>
              <a:rPr lang="sv-SE" sz="900" dirty="0">
                <a:solidFill>
                  <a:schemeClr val="tx1"/>
                </a:solidFill>
              </a:rPr>
              <a:t> t</a:t>
            </a:r>
            <a:r>
              <a:rPr lang="en-US" sz="900" dirty="0">
                <a:solidFill>
                  <a:schemeClr val="tx1"/>
                </a:solidFill>
              </a:rPr>
              <a:t>he number of people unemployed and the unemployment rate increased compared to the same quarter in 2016. The </a:t>
            </a:r>
            <a:r>
              <a:rPr lang="sv-SE" sz="900" dirty="0" err="1">
                <a:solidFill>
                  <a:schemeClr val="tx1"/>
                </a:solidFill>
              </a:rPr>
              <a:t>number</a:t>
            </a:r>
            <a:r>
              <a:rPr lang="sv-SE" sz="900" dirty="0">
                <a:solidFill>
                  <a:schemeClr val="tx1"/>
                </a:solidFill>
              </a:rPr>
              <a:t> </a:t>
            </a:r>
            <a:r>
              <a:rPr lang="sv-SE" sz="900" dirty="0" err="1">
                <a:solidFill>
                  <a:schemeClr val="tx1"/>
                </a:solidFill>
              </a:rPr>
              <a:t>of</a:t>
            </a:r>
            <a:r>
              <a:rPr lang="sv-SE" sz="900" dirty="0">
                <a:solidFill>
                  <a:schemeClr val="tx1"/>
                </a:solidFill>
              </a:rPr>
              <a:t> </a:t>
            </a:r>
            <a:r>
              <a:rPr lang="sv-SE" sz="900" dirty="0" err="1">
                <a:solidFill>
                  <a:schemeClr val="tx1"/>
                </a:solidFill>
              </a:rPr>
              <a:t>listed</a:t>
            </a:r>
            <a:r>
              <a:rPr lang="sv-SE" sz="900" dirty="0">
                <a:solidFill>
                  <a:schemeClr val="tx1"/>
                </a:solidFill>
              </a:rPr>
              <a:t> positions </a:t>
            </a:r>
            <a:r>
              <a:rPr lang="sv-SE" sz="900" dirty="0" err="1">
                <a:solidFill>
                  <a:schemeClr val="tx1"/>
                </a:solidFill>
              </a:rPr>
              <a:t>decreased</a:t>
            </a:r>
            <a:r>
              <a:rPr lang="sv-SE" sz="900" dirty="0">
                <a:solidFill>
                  <a:schemeClr val="tx1"/>
                </a:solidFill>
              </a:rPr>
              <a:t> in Stockholm and </a:t>
            </a:r>
            <a:r>
              <a:rPr lang="sv-SE" sz="900" dirty="0" err="1">
                <a:solidFill>
                  <a:schemeClr val="tx1"/>
                </a:solidFill>
              </a:rPr>
              <a:t>also</a:t>
            </a:r>
            <a:r>
              <a:rPr lang="sv-SE" sz="900" dirty="0">
                <a:solidFill>
                  <a:schemeClr val="tx1"/>
                </a:solidFill>
              </a:rPr>
              <a:t> in the rest </a:t>
            </a:r>
            <a:r>
              <a:rPr lang="sv-SE" sz="900" dirty="0" err="1">
                <a:solidFill>
                  <a:schemeClr val="tx1"/>
                </a:solidFill>
              </a:rPr>
              <a:t>of</a:t>
            </a:r>
            <a:r>
              <a:rPr lang="sv-SE" sz="900" dirty="0">
                <a:solidFill>
                  <a:schemeClr val="tx1"/>
                </a:solidFill>
              </a:rPr>
              <a:t> the country. </a:t>
            </a:r>
            <a:br>
              <a:rPr lang="en-US" sz="900" dirty="0">
                <a:solidFill>
                  <a:schemeClr val="tx1"/>
                </a:solidFill>
              </a:rPr>
            </a:br>
            <a:br>
              <a:rPr lang="en-US" sz="900" dirty="0">
                <a:solidFill>
                  <a:schemeClr val="tx1"/>
                </a:solidFill>
              </a:rPr>
            </a:br>
            <a:r>
              <a:rPr lang="en-US" sz="900" dirty="0">
                <a:solidFill>
                  <a:schemeClr val="tx1"/>
                </a:solidFill>
              </a:rPr>
              <a:t>The number of residents in the county and the city increased by 39 500 and 14 200 respectively during the last four quarters, representing increases by 1,8 percent and 1,5 percent. </a:t>
            </a:r>
            <a:r>
              <a:rPr lang="sv-SE" sz="900" dirty="0">
                <a:solidFill>
                  <a:schemeClr val="tx1"/>
                </a:solidFill>
              </a:rPr>
              <a:t>The </a:t>
            </a:r>
            <a:r>
              <a:rPr lang="sv-SE" sz="900" dirty="0" err="1">
                <a:solidFill>
                  <a:schemeClr val="tx1"/>
                </a:solidFill>
              </a:rPr>
              <a:t>number</a:t>
            </a:r>
            <a:r>
              <a:rPr lang="sv-SE" sz="900" dirty="0">
                <a:solidFill>
                  <a:schemeClr val="tx1"/>
                </a:solidFill>
              </a:rPr>
              <a:t> </a:t>
            </a:r>
            <a:r>
              <a:rPr lang="sv-SE" sz="900" dirty="0" err="1">
                <a:solidFill>
                  <a:schemeClr val="tx1"/>
                </a:solidFill>
              </a:rPr>
              <a:t>of</a:t>
            </a:r>
            <a:r>
              <a:rPr lang="sv-SE" sz="900" dirty="0">
                <a:solidFill>
                  <a:schemeClr val="tx1"/>
                </a:solidFill>
              </a:rPr>
              <a:t> </a:t>
            </a:r>
            <a:r>
              <a:rPr lang="sv-SE" sz="900" dirty="0" err="1">
                <a:solidFill>
                  <a:schemeClr val="tx1"/>
                </a:solidFill>
              </a:rPr>
              <a:t>housing</a:t>
            </a:r>
            <a:r>
              <a:rPr lang="sv-SE" sz="900" dirty="0">
                <a:solidFill>
                  <a:schemeClr val="tx1"/>
                </a:solidFill>
              </a:rPr>
              <a:t> </a:t>
            </a:r>
            <a:r>
              <a:rPr lang="sv-SE" sz="900" dirty="0" err="1">
                <a:solidFill>
                  <a:schemeClr val="tx1"/>
                </a:solidFill>
              </a:rPr>
              <a:t>projects</a:t>
            </a:r>
            <a:r>
              <a:rPr lang="sv-SE" sz="900" dirty="0">
                <a:solidFill>
                  <a:schemeClr val="tx1"/>
                </a:solidFill>
              </a:rPr>
              <a:t> </a:t>
            </a:r>
            <a:r>
              <a:rPr lang="sv-SE" sz="900" dirty="0" err="1">
                <a:solidFill>
                  <a:schemeClr val="tx1"/>
                </a:solidFill>
              </a:rPr>
              <a:t>started</a:t>
            </a:r>
            <a:r>
              <a:rPr lang="sv-SE" sz="900" dirty="0">
                <a:solidFill>
                  <a:schemeClr val="tx1"/>
                </a:solidFill>
              </a:rPr>
              <a:t> </a:t>
            </a:r>
            <a:r>
              <a:rPr lang="sv-SE" sz="900" dirty="0" err="1">
                <a:solidFill>
                  <a:schemeClr val="tx1"/>
                </a:solidFill>
              </a:rPr>
              <a:t>increased</a:t>
            </a:r>
            <a:r>
              <a:rPr lang="sv-SE" sz="900" dirty="0">
                <a:solidFill>
                  <a:schemeClr val="tx1"/>
                </a:solidFill>
              </a:rPr>
              <a:t> in </a:t>
            </a:r>
            <a:r>
              <a:rPr lang="sv-SE" sz="900" dirty="0" err="1">
                <a:solidFill>
                  <a:schemeClr val="tx1"/>
                </a:solidFill>
              </a:rPr>
              <a:t>both</a:t>
            </a:r>
            <a:r>
              <a:rPr lang="sv-SE" sz="900" dirty="0">
                <a:solidFill>
                  <a:schemeClr val="tx1"/>
                </a:solidFill>
              </a:rPr>
              <a:t> the </a:t>
            </a:r>
            <a:r>
              <a:rPr lang="sv-SE" sz="900" dirty="0" err="1">
                <a:solidFill>
                  <a:schemeClr val="tx1"/>
                </a:solidFill>
              </a:rPr>
              <a:t>county</a:t>
            </a:r>
            <a:r>
              <a:rPr lang="sv-SE" sz="900" dirty="0">
                <a:solidFill>
                  <a:schemeClr val="tx1"/>
                </a:solidFill>
              </a:rPr>
              <a:t> and the city in </a:t>
            </a:r>
            <a:r>
              <a:rPr lang="sv-SE" sz="900" dirty="0" err="1">
                <a:solidFill>
                  <a:schemeClr val="tx1"/>
                </a:solidFill>
              </a:rPr>
              <a:t>comparison</a:t>
            </a:r>
            <a:r>
              <a:rPr lang="sv-SE" sz="900" dirty="0">
                <a:solidFill>
                  <a:schemeClr val="tx1"/>
                </a:solidFill>
              </a:rPr>
              <a:t> to the same </a:t>
            </a:r>
            <a:r>
              <a:rPr lang="sv-SE" sz="900" dirty="0" err="1">
                <a:solidFill>
                  <a:schemeClr val="tx1"/>
                </a:solidFill>
              </a:rPr>
              <a:t>quarter</a:t>
            </a:r>
            <a:r>
              <a:rPr lang="sv-SE" sz="900" dirty="0">
                <a:solidFill>
                  <a:schemeClr val="tx1"/>
                </a:solidFill>
              </a:rPr>
              <a:t> last </a:t>
            </a:r>
            <a:r>
              <a:rPr lang="sv-SE" sz="900" dirty="0" err="1">
                <a:solidFill>
                  <a:schemeClr val="tx1"/>
                </a:solidFill>
              </a:rPr>
              <a:t>year</a:t>
            </a:r>
            <a:r>
              <a:rPr lang="sv-SE" sz="900" dirty="0">
                <a:solidFill>
                  <a:schemeClr val="tx1"/>
                </a:solidFill>
              </a:rPr>
              <a:t>. </a:t>
            </a:r>
            <a:r>
              <a:rPr lang="sv-SE" sz="900" dirty="0" err="1">
                <a:solidFill>
                  <a:schemeClr val="tx1"/>
                </a:solidFill>
              </a:rPr>
              <a:t>During</a:t>
            </a:r>
            <a:r>
              <a:rPr lang="sv-SE" sz="900" dirty="0">
                <a:solidFill>
                  <a:schemeClr val="tx1"/>
                </a:solidFill>
              </a:rPr>
              <a:t> the last </a:t>
            </a:r>
            <a:r>
              <a:rPr lang="sv-SE" sz="900" dirty="0" err="1">
                <a:solidFill>
                  <a:schemeClr val="tx1"/>
                </a:solidFill>
              </a:rPr>
              <a:t>four</a:t>
            </a:r>
            <a:r>
              <a:rPr lang="sv-SE" sz="900" dirty="0">
                <a:solidFill>
                  <a:schemeClr val="tx1"/>
                </a:solidFill>
              </a:rPr>
              <a:t> </a:t>
            </a:r>
            <a:r>
              <a:rPr lang="sv-SE" sz="900" dirty="0" err="1">
                <a:solidFill>
                  <a:schemeClr val="tx1"/>
                </a:solidFill>
              </a:rPr>
              <a:t>quarters</a:t>
            </a:r>
            <a:r>
              <a:rPr lang="sv-SE" sz="900" dirty="0">
                <a:solidFill>
                  <a:schemeClr val="tx1"/>
                </a:solidFill>
              </a:rPr>
              <a:t> </a:t>
            </a:r>
            <a:r>
              <a:rPr lang="sv-SE" sz="900" dirty="0" err="1">
                <a:solidFill>
                  <a:schemeClr val="tx1"/>
                </a:solidFill>
              </a:rPr>
              <a:t>construction</a:t>
            </a:r>
            <a:r>
              <a:rPr lang="sv-SE" sz="900" dirty="0">
                <a:solidFill>
                  <a:schemeClr val="tx1"/>
                </a:solidFill>
              </a:rPr>
              <a:t> </a:t>
            </a:r>
            <a:r>
              <a:rPr lang="sv-SE" sz="900" dirty="0" err="1">
                <a:solidFill>
                  <a:schemeClr val="tx1"/>
                </a:solidFill>
              </a:rPr>
              <a:t>increased</a:t>
            </a:r>
            <a:r>
              <a:rPr lang="sv-SE" sz="900" dirty="0">
                <a:solidFill>
                  <a:schemeClr val="tx1"/>
                </a:solidFill>
              </a:rPr>
              <a:t> in Stockholm County, </a:t>
            </a:r>
            <a:r>
              <a:rPr lang="sv-SE" sz="900" dirty="0" err="1">
                <a:solidFill>
                  <a:schemeClr val="tx1"/>
                </a:solidFill>
              </a:rPr>
              <a:t>while</a:t>
            </a:r>
            <a:r>
              <a:rPr lang="sv-SE" sz="900" dirty="0">
                <a:solidFill>
                  <a:schemeClr val="tx1"/>
                </a:solidFill>
              </a:rPr>
              <a:t> </a:t>
            </a:r>
            <a:r>
              <a:rPr lang="sv-SE" sz="900" dirty="0" err="1">
                <a:solidFill>
                  <a:schemeClr val="tx1"/>
                </a:solidFill>
              </a:rPr>
              <a:t>decreasing</a:t>
            </a:r>
            <a:r>
              <a:rPr lang="sv-SE" sz="900" dirty="0">
                <a:solidFill>
                  <a:schemeClr val="tx1"/>
                </a:solidFill>
              </a:rPr>
              <a:t> </a:t>
            </a:r>
            <a:r>
              <a:rPr lang="sv-SE" sz="900" dirty="0" err="1">
                <a:solidFill>
                  <a:schemeClr val="tx1"/>
                </a:solidFill>
              </a:rPr>
              <a:t>slightly</a:t>
            </a:r>
            <a:r>
              <a:rPr lang="sv-SE" sz="900" dirty="0">
                <a:solidFill>
                  <a:schemeClr val="tx1"/>
                </a:solidFill>
              </a:rPr>
              <a:t> in the City </a:t>
            </a:r>
            <a:r>
              <a:rPr lang="sv-SE" sz="900" dirty="0" err="1">
                <a:solidFill>
                  <a:schemeClr val="tx1"/>
                </a:solidFill>
              </a:rPr>
              <a:t>of</a:t>
            </a:r>
            <a:r>
              <a:rPr lang="sv-SE" sz="900" dirty="0">
                <a:solidFill>
                  <a:schemeClr val="tx1"/>
                </a:solidFill>
              </a:rPr>
              <a:t> Stockholm.  </a:t>
            </a:r>
          </a:p>
          <a:p>
            <a:endParaRPr lang="sv-SE" sz="900" dirty="0"/>
          </a:p>
          <a:p>
            <a:r>
              <a:rPr lang="de-DE" sz="900" dirty="0"/>
              <a:t>Olle Zetterberg</a:t>
            </a:r>
            <a:endParaRPr lang="sv-SE" sz="900" dirty="0"/>
          </a:p>
          <a:p>
            <a:r>
              <a:rPr lang="de-DE" sz="900" dirty="0"/>
              <a:t>CEO Stockholm Business Region</a:t>
            </a:r>
          </a:p>
        </p:txBody>
      </p:sp>
      <p:sp>
        <p:nvSpPr>
          <p:cNvPr id="7" name="textruta 6"/>
          <p:cNvSpPr txBox="1"/>
          <p:nvPr/>
        </p:nvSpPr>
        <p:spPr>
          <a:xfrm>
            <a:off x="386283" y="1773377"/>
            <a:ext cx="4052367" cy="3077766"/>
          </a:xfrm>
          <a:prstGeom prst="rect">
            <a:avLst/>
          </a:prstGeom>
          <a:noFill/>
        </p:spPr>
        <p:txBody>
          <a:bodyPr wrap="square" lIns="0" tIns="0" rIns="0" bIns="0" rtlCol="0">
            <a:spAutoFit/>
          </a:bodyPr>
          <a:lstStyle/>
          <a:p>
            <a:r>
              <a:rPr lang="sv-SE" sz="1000" b="1" dirty="0" err="1"/>
              <a:t>About</a:t>
            </a:r>
            <a:r>
              <a:rPr lang="sv-SE" sz="1000" b="1" dirty="0"/>
              <a:t> the </a:t>
            </a:r>
            <a:r>
              <a:rPr lang="sv-SE" sz="1000" b="1" dirty="0" err="1"/>
              <a:t>report</a:t>
            </a:r>
            <a:endParaRPr lang="sv-SE" sz="1000" dirty="0"/>
          </a:p>
          <a:p>
            <a:r>
              <a:rPr lang="sv-SE" sz="1000" dirty="0"/>
              <a:t>The </a:t>
            </a:r>
            <a:r>
              <a:rPr lang="sv-SE" sz="1000" dirty="0" err="1"/>
              <a:t>report</a:t>
            </a:r>
            <a:r>
              <a:rPr lang="sv-SE" sz="1000" dirty="0"/>
              <a:t> is </a:t>
            </a:r>
            <a:r>
              <a:rPr lang="sv-SE" sz="1000" dirty="0" err="1"/>
              <a:t>published</a:t>
            </a:r>
            <a:r>
              <a:rPr lang="sv-SE" sz="1000" dirty="0"/>
              <a:t> </a:t>
            </a:r>
            <a:r>
              <a:rPr lang="sv-SE" sz="1000" dirty="0" err="1"/>
              <a:t>each</a:t>
            </a:r>
            <a:r>
              <a:rPr lang="sv-SE" sz="1000" dirty="0"/>
              <a:t> </a:t>
            </a:r>
            <a:r>
              <a:rPr lang="sv-SE" sz="1000" dirty="0" err="1"/>
              <a:t>quarter</a:t>
            </a:r>
            <a:r>
              <a:rPr lang="sv-SE" sz="1000" dirty="0"/>
              <a:t> by Stockholm Business Region.</a:t>
            </a:r>
          </a:p>
          <a:p>
            <a:r>
              <a:rPr lang="sv-SE" sz="1000" dirty="0"/>
              <a:t>The </a:t>
            </a:r>
            <a:r>
              <a:rPr lang="sv-SE" sz="1000" dirty="0" err="1"/>
              <a:t>report</a:t>
            </a:r>
            <a:r>
              <a:rPr lang="sv-SE" sz="1000" dirty="0"/>
              <a:t> </a:t>
            </a:r>
            <a:r>
              <a:rPr lang="sv-SE" sz="1000" dirty="0" err="1"/>
              <a:t>includes</a:t>
            </a:r>
            <a:r>
              <a:rPr lang="sv-SE" sz="1000" dirty="0"/>
              <a:t> Stockholm County and the City </a:t>
            </a:r>
            <a:r>
              <a:rPr lang="sv-SE" sz="1000" dirty="0" err="1"/>
              <a:t>of</a:t>
            </a:r>
            <a:r>
              <a:rPr lang="sv-SE" sz="1000" dirty="0"/>
              <a:t> Stockholm.</a:t>
            </a:r>
            <a:br>
              <a:rPr lang="sv-SE" sz="1000" dirty="0"/>
            </a:br>
            <a:r>
              <a:rPr lang="sv-SE" sz="1000" dirty="0"/>
              <a:t> </a:t>
            </a:r>
          </a:p>
          <a:p>
            <a:r>
              <a:rPr lang="sv-SE" sz="1000" dirty="0" err="1"/>
              <a:t>Statistics</a:t>
            </a:r>
            <a:r>
              <a:rPr lang="sv-SE" sz="1000" dirty="0"/>
              <a:t> </a:t>
            </a:r>
            <a:r>
              <a:rPr lang="sv-SE" sz="1000" dirty="0" err="1"/>
              <a:t>used</a:t>
            </a:r>
            <a:r>
              <a:rPr lang="sv-SE" sz="1000" dirty="0"/>
              <a:t> is </a:t>
            </a:r>
            <a:r>
              <a:rPr lang="sv-SE" sz="1000" dirty="0" err="1"/>
              <a:t>collected</a:t>
            </a:r>
            <a:r>
              <a:rPr lang="sv-SE" sz="1000" dirty="0"/>
              <a:t> from </a:t>
            </a:r>
            <a:r>
              <a:rPr lang="sv-SE" sz="1000" dirty="0" err="1"/>
              <a:t>Statistics</a:t>
            </a:r>
            <a:r>
              <a:rPr lang="sv-SE" sz="1000" dirty="0"/>
              <a:t> Sweden, The Labour Exchange and The Swedish </a:t>
            </a:r>
            <a:r>
              <a:rPr lang="sv-SE" sz="1000" dirty="0" err="1"/>
              <a:t>Companies</a:t>
            </a:r>
            <a:r>
              <a:rPr lang="sv-SE" sz="1000" dirty="0"/>
              <a:t> </a:t>
            </a:r>
            <a:r>
              <a:rPr lang="sv-SE" sz="1000" dirty="0" err="1"/>
              <a:t>Registration</a:t>
            </a:r>
            <a:r>
              <a:rPr lang="sv-SE" sz="1000" dirty="0"/>
              <a:t> Office. </a:t>
            </a:r>
          </a:p>
          <a:p>
            <a:endParaRPr lang="sv-SE" sz="1000" dirty="0"/>
          </a:p>
          <a:p>
            <a:r>
              <a:rPr lang="sv-SE" sz="1000" dirty="0"/>
              <a:t>The </a:t>
            </a:r>
            <a:r>
              <a:rPr lang="sv-SE" sz="1000" dirty="0" err="1"/>
              <a:t>report</a:t>
            </a:r>
            <a:r>
              <a:rPr lang="sv-SE" sz="1000" dirty="0"/>
              <a:t> </a:t>
            </a:r>
            <a:r>
              <a:rPr lang="sv-SE" sz="1000" dirty="0" err="1"/>
              <a:t>can</a:t>
            </a:r>
            <a:r>
              <a:rPr lang="sv-SE" sz="1000" dirty="0"/>
              <a:t> be </a:t>
            </a:r>
            <a:r>
              <a:rPr lang="sv-SE" sz="1000" dirty="0" err="1"/>
              <a:t>downloaded</a:t>
            </a:r>
            <a:r>
              <a:rPr lang="sv-SE" sz="1000" dirty="0"/>
              <a:t> from:</a:t>
            </a:r>
          </a:p>
          <a:p>
            <a:r>
              <a:rPr lang="sv-SE" sz="1000" u="sng" dirty="0">
                <a:hlinkClick r:id="rId2"/>
              </a:rPr>
              <a:t>http://www.stockholmbusinessregion.se/en/facts--figures/#facts-about-business</a:t>
            </a:r>
            <a:endParaRPr lang="sv-SE" sz="1000" dirty="0"/>
          </a:p>
          <a:p>
            <a:endParaRPr lang="sv-SE" sz="1000" dirty="0"/>
          </a:p>
          <a:p>
            <a:r>
              <a:rPr lang="en-US" sz="1000" dirty="0"/>
              <a:t>The Stockholm Region is defined as Stockholm County, Uppsala County, </a:t>
            </a:r>
            <a:r>
              <a:rPr lang="en-US" sz="1000" dirty="0" err="1"/>
              <a:t>Södermanland</a:t>
            </a:r>
            <a:r>
              <a:rPr lang="en-US" sz="1000" dirty="0"/>
              <a:t> County, </a:t>
            </a:r>
            <a:r>
              <a:rPr lang="en-US" sz="1000" dirty="0" err="1"/>
              <a:t>Östergötland</a:t>
            </a:r>
            <a:r>
              <a:rPr lang="en-US" sz="1000" dirty="0"/>
              <a:t> County, </a:t>
            </a:r>
            <a:r>
              <a:rPr lang="en-US" sz="1000" dirty="0" err="1"/>
              <a:t>Örebro</a:t>
            </a:r>
            <a:r>
              <a:rPr lang="en-US" sz="1000" dirty="0"/>
              <a:t> County, </a:t>
            </a:r>
            <a:r>
              <a:rPr lang="en-US" sz="1000" dirty="0" err="1"/>
              <a:t>Västmanland</a:t>
            </a:r>
            <a:r>
              <a:rPr lang="en-US" sz="1000" dirty="0"/>
              <a:t> County, </a:t>
            </a:r>
            <a:r>
              <a:rPr lang="en-US" sz="1000" dirty="0" err="1"/>
              <a:t>Gävleborg</a:t>
            </a:r>
            <a:r>
              <a:rPr lang="en-US" sz="1000" dirty="0"/>
              <a:t> County and Dalarna County. Individual county reports for the above mentioned can be found in Swedish here: </a:t>
            </a:r>
            <a:r>
              <a:rPr lang="sv-SE" sz="1000" u="sng" dirty="0">
                <a:hlinkClick r:id="rId3"/>
              </a:rPr>
              <a:t>http://www.stockholmbusinessalliance.se/konjunkturrapporter/</a:t>
            </a:r>
            <a:endParaRPr lang="sv-SE" sz="1000" u="sng" dirty="0"/>
          </a:p>
          <a:p>
            <a:br>
              <a:rPr lang="sv-SE" sz="1000" dirty="0"/>
            </a:br>
            <a:r>
              <a:rPr lang="sv-SE" sz="1000" dirty="0" err="1"/>
              <a:t>Questions</a:t>
            </a:r>
            <a:r>
              <a:rPr lang="sv-SE" sz="1000" dirty="0"/>
              <a:t> </a:t>
            </a:r>
            <a:r>
              <a:rPr lang="sv-SE" sz="1000" dirty="0" err="1"/>
              <a:t>can</a:t>
            </a:r>
            <a:r>
              <a:rPr lang="sv-SE" sz="1000" dirty="0"/>
              <a:t> be </a:t>
            </a:r>
            <a:r>
              <a:rPr lang="sv-SE" sz="1000" dirty="0" err="1"/>
              <a:t>addressed</a:t>
            </a:r>
            <a:r>
              <a:rPr lang="sv-SE" sz="1000" dirty="0"/>
              <a:t> to Stefan Frid at </a:t>
            </a:r>
            <a:r>
              <a:rPr lang="sv-SE" sz="1000" dirty="0" err="1"/>
              <a:t>Invest</a:t>
            </a:r>
            <a:r>
              <a:rPr lang="sv-SE" sz="1000" dirty="0"/>
              <a:t> Stockholm. Publisher: Olle Zetterberg.</a:t>
            </a:r>
          </a:p>
          <a:p>
            <a:endParaRPr lang="sv-SE" sz="1000" dirty="0"/>
          </a:p>
        </p:txBody>
      </p:sp>
    </p:spTree>
    <p:extLst>
      <p:ext uri="{BB962C8B-B14F-4D97-AF65-F5344CB8AC3E}">
        <p14:creationId xmlns:p14="http://schemas.microsoft.com/office/powerpoint/2010/main" val="3464158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397496" y="1454655"/>
            <a:ext cx="6208130" cy="727828"/>
          </a:xfrm>
        </p:spPr>
        <p:txBody>
          <a:bodyPr/>
          <a:lstStyle/>
          <a:p>
            <a:pPr>
              <a:lnSpc>
                <a:spcPct val="100000"/>
              </a:lnSpc>
            </a:pPr>
            <a:r>
              <a:rPr lang="sv-SE" sz="2800" dirty="0" err="1"/>
              <a:t>Economic</a:t>
            </a:r>
            <a:r>
              <a:rPr lang="sv-SE" sz="2800" dirty="0"/>
              <a:t> </a:t>
            </a:r>
            <a:r>
              <a:rPr lang="sv-SE" sz="2800" dirty="0" err="1"/>
              <a:t>growth</a:t>
            </a:r>
            <a:r>
              <a:rPr lang="sv-SE" sz="2800" dirty="0"/>
              <a:t>, private </a:t>
            </a:r>
            <a:r>
              <a:rPr lang="sv-SE" sz="2800" dirty="0" err="1"/>
              <a:t>sector</a:t>
            </a:r>
            <a:r>
              <a:rPr lang="sv-SE" sz="2800" dirty="0"/>
              <a:t> </a:t>
            </a:r>
            <a:br>
              <a:rPr lang="sv-SE" sz="2800" b="0" dirty="0"/>
            </a:br>
            <a:r>
              <a:rPr lang="sv-SE" sz="2000" b="0" dirty="0"/>
              <a:t>Index 100 = 2005 Q1</a:t>
            </a:r>
          </a:p>
        </p:txBody>
      </p:sp>
      <p:sp>
        <p:nvSpPr>
          <p:cNvPr id="7" name="textruta 6"/>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a:t>Source: </a:t>
            </a:r>
            <a:r>
              <a:rPr lang="sv-SE" sz="1000" dirty="0" err="1"/>
              <a:t>Statistics</a:t>
            </a:r>
            <a:r>
              <a:rPr lang="sv-SE" sz="1000" dirty="0"/>
              <a:t> Sweden</a:t>
            </a:r>
          </a:p>
        </p:txBody>
      </p:sp>
      <p:pic>
        <p:nvPicPr>
          <p:cNvPr id="2" name="Bildobjekt 1"/>
          <p:cNvPicPr>
            <a:picLocks noChangeAspect="1"/>
          </p:cNvPicPr>
          <p:nvPr/>
        </p:nvPicPr>
        <p:blipFill>
          <a:blip r:embed="rId2"/>
          <a:stretch>
            <a:fillRect/>
          </a:stretch>
        </p:blipFill>
        <p:spPr>
          <a:xfrm>
            <a:off x="0" y="2304302"/>
            <a:ext cx="5791702" cy="2359356"/>
          </a:xfrm>
          <a:prstGeom prst="rect">
            <a:avLst/>
          </a:prstGeom>
        </p:spPr>
      </p:pic>
      <p:graphicFrame>
        <p:nvGraphicFramePr>
          <p:cNvPr id="6" name="Tabell 5"/>
          <p:cNvGraphicFramePr>
            <a:graphicFrameLocks noGrp="1"/>
          </p:cNvGraphicFramePr>
          <p:nvPr>
            <p:extLst>
              <p:ext uri="{D42A27DB-BD31-4B8C-83A1-F6EECF244321}">
                <p14:modId xmlns:p14="http://schemas.microsoft.com/office/powerpoint/2010/main" val="815494423"/>
              </p:ext>
            </p:extLst>
          </p:nvPr>
        </p:nvGraphicFramePr>
        <p:xfrm>
          <a:off x="4105275" y="2304302"/>
          <a:ext cx="4582438" cy="1470251"/>
        </p:xfrm>
        <a:graphic>
          <a:graphicData uri="http://schemas.openxmlformats.org/drawingml/2006/table">
            <a:tbl>
              <a:tblPr>
                <a:tableStyleId>{68D230F3-CF80-4859-8CE7-A43EE81993B5}</a:tableStyleId>
              </a:tblPr>
              <a:tblGrid>
                <a:gridCol w="1988097">
                  <a:extLst>
                    <a:ext uri="{9D8B030D-6E8A-4147-A177-3AD203B41FA5}">
                      <a16:colId xmlns:a16="http://schemas.microsoft.com/office/drawing/2014/main" val="20000"/>
                    </a:ext>
                  </a:extLst>
                </a:gridCol>
                <a:gridCol w="625153">
                  <a:extLst>
                    <a:ext uri="{9D8B030D-6E8A-4147-A177-3AD203B41FA5}">
                      <a16:colId xmlns:a16="http://schemas.microsoft.com/office/drawing/2014/main" val="20001"/>
                    </a:ext>
                  </a:extLst>
                </a:gridCol>
                <a:gridCol w="574044">
                  <a:extLst>
                    <a:ext uri="{9D8B030D-6E8A-4147-A177-3AD203B41FA5}">
                      <a16:colId xmlns:a16="http://schemas.microsoft.com/office/drawing/2014/main" val="20002"/>
                    </a:ext>
                  </a:extLst>
                </a:gridCol>
                <a:gridCol w="697572">
                  <a:extLst>
                    <a:ext uri="{9D8B030D-6E8A-4147-A177-3AD203B41FA5}">
                      <a16:colId xmlns:a16="http://schemas.microsoft.com/office/drawing/2014/main" val="20003"/>
                    </a:ext>
                  </a:extLst>
                </a:gridCol>
                <a:gridCol w="697572">
                  <a:extLst>
                    <a:ext uri="{9D8B030D-6E8A-4147-A177-3AD203B41FA5}">
                      <a16:colId xmlns:a16="http://schemas.microsoft.com/office/drawing/2014/main" val="20004"/>
                    </a:ext>
                  </a:extLst>
                </a:gridCol>
              </a:tblGrid>
              <a:tr h="190500">
                <a:tc>
                  <a:txBody>
                    <a:bodyPr/>
                    <a:lstStyle/>
                    <a:p>
                      <a:pPr algn="l" fontAlgn="b"/>
                      <a:endParaRPr lang="sv-SE" sz="1100" b="0" i="0" u="none" strike="noStrike" dirty="0">
                        <a:solidFill>
                          <a:srgbClr val="000000"/>
                        </a:solidFill>
                        <a:effectLst/>
                        <a:latin typeface="Calibri"/>
                      </a:endParaRPr>
                    </a:p>
                  </a:txBody>
                  <a:tcPr marL="9525" marR="9525" marT="9525" marB="0" anchor="b"/>
                </a:tc>
                <a:tc>
                  <a:txBody>
                    <a:bodyPr/>
                    <a:lstStyle/>
                    <a:p>
                      <a:pPr algn="ctr" rtl="0" fontAlgn="b"/>
                      <a:r>
                        <a:rPr lang="sv-SE" sz="1100" b="0" i="1" u="none" strike="noStrike">
                          <a:solidFill>
                            <a:srgbClr val="000000"/>
                          </a:solidFill>
                          <a:effectLst/>
                          <a:latin typeface="Futura Std Book" panose="020B0502020204020303"/>
                        </a:rPr>
                        <a:t>2017 Q2</a:t>
                      </a:r>
                    </a:p>
                  </a:txBody>
                  <a:tcPr marL="7620" marR="7620" marT="7620" marB="0" anchor="b"/>
                </a:tc>
                <a:tc gridSpan="3">
                  <a:txBody>
                    <a:bodyPr/>
                    <a:lstStyle/>
                    <a:p>
                      <a:pPr algn="ctr" rtl="0" fontAlgn="b"/>
                      <a:r>
                        <a:rPr lang="sv-SE" sz="1100" b="0" i="1" u="none" strike="noStrike">
                          <a:solidFill>
                            <a:srgbClr val="000000"/>
                          </a:solidFill>
                          <a:effectLst/>
                          <a:latin typeface="Futura Std Book" panose="020B0502020204020303"/>
                        </a:rPr>
                        <a:t>Change (%) since,</a:t>
                      </a:r>
                    </a:p>
                  </a:txBody>
                  <a:tcPr marL="7620" marR="7620" marT="7620" marB="0" anchor="b"/>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10000"/>
                  </a:ext>
                </a:extLst>
              </a:tr>
              <a:tr h="190500">
                <a:tc>
                  <a:txBody>
                    <a:bodyPr/>
                    <a:lstStyle/>
                    <a:p>
                      <a:pPr algn="l" fontAlgn="b"/>
                      <a:endParaRPr lang="sv-SE" sz="1100" b="0" i="0" u="none" strike="noStrike" dirty="0">
                        <a:solidFill>
                          <a:srgbClr val="000000"/>
                        </a:solidFill>
                        <a:effectLst/>
                        <a:latin typeface="Calibri"/>
                      </a:endParaRP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a:rPr>
                        <a:t>Billion SEK</a:t>
                      </a:r>
                    </a:p>
                  </a:txBody>
                  <a:tcPr marL="7620" marR="7620" marT="7620" marB="0" anchor="b"/>
                </a:tc>
                <a:tc>
                  <a:txBody>
                    <a:bodyPr/>
                    <a:lstStyle/>
                    <a:p>
                      <a:pPr algn="ctr" rtl="0" fontAlgn="b"/>
                      <a:r>
                        <a:rPr lang="sv-SE" sz="1000" b="0" i="0" u="none" strike="noStrike">
                          <a:solidFill>
                            <a:srgbClr val="000000"/>
                          </a:solidFill>
                          <a:effectLst/>
                          <a:latin typeface="Futura Std Book" panose="020B0502020204020303"/>
                        </a:rPr>
                        <a:t>2005 Q1</a:t>
                      </a:r>
                    </a:p>
                  </a:txBody>
                  <a:tcPr marL="7620" marR="7620" marT="7620" marB="0" anchor="b"/>
                </a:tc>
                <a:tc>
                  <a:txBody>
                    <a:bodyPr/>
                    <a:lstStyle/>
                    <a:p>
                      <a:pPr algn="ctr" rtl="0" fontAlgn="b"/>
                      <a:r>
                        <a:rPr lang="sv-SE" sz="1000" b="0" i="0" u="none" strike="noStrike">
                          <a:solidFill>
                            <a:srgbClr val="000000"/>
                          </a:solidFill>
                          <a:effectLst/>
                          <a:latin typeface="Futura Std Book" panose="020B0502020204020303"/>
                        </a:rPr>
                        <a:t>2010 Q1</a:t>
                      </a:r>
                    </a:p>
                  </a:txBody>
                  <a:tcPr marL="7620" marR="7620" marT="7620" marB="0" anchor="b"/>
                </a:tc>
                <a:tc>
                  <a:txBody>
                    <a:bodyPr/>
                    <a:lstStyle/>
                    <a:p>
                      <a:pPr algn="ctr" rtl="0" fontAlgn="b"/>
                      <a:r>
                        <a:rPr lang="sv-SE" sz="1000" b="0" i="0" u="none" strike="noStrike">
                          <a:solidFill>
                            <a:srgbClr val="000000"/>
                          </a:solidFill>
                          <a:effectLst/>
                          <a:latin typeface="Futura Std Book" panose="020B0502020204020303"/>
                        </a:rPr>
                        <a:t>2016 Q2</a:t>
                      </a:r>
                    </a:p>
                  </a:txBody>
                  <a:tcPr marL="7620" marR="7620" marT="7620" marB="0" anchor="b"/>
                </a:tc>
                <a:extLst>
                  <a:ext uri="{0D108BD9-81ED-4DB2-BD59-A6C34878D82A}">
                    <a16:rowId xmlns:a16="http://schemas.microsoft.com/office/drawing/2014/main" val="10001"/>
                  </a:ext>
                </a:extLst>
              </a:tr>
              <a:tr h="190500">
                <a:tc>
                  <a:txBody>
                    <a:bodyPr/>
                    <a:lstStyle/>
                    <a:p>
                      <a:pPr algn="l" fontAlgn="b"/>
                      <a:r>
                        <a:rPr lang="sv-SE" sz="1100" b="0" i="0" u="none" strike="noStrike" dirty="0">
                          <a:solidFill>
                            <a:srgbClr val="000000"/>
                          </a:solidFill>
                          <a:effectLst/>
                          <a:latin typeface="+mj-lt"/>
                        </a:rPr>
                        <a:t>Sweden</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a:rPr>
                        <a:t>321,7</a:t>
                      </a:r>
                    </a:p>
                  </a:txBody>
                  <a:tcPr marL="7620" marR="7620" marT="7620" marB="0" anchor="b">
                    <a:noFill/>
                  </a:tcPr>
                </a:tc>
                <a:tc>
                  <a:txBody>
                    <a:bodyPr/>
                    <a:lstStyle/>
                    <a:p>
                      <a:pPr algn="ctr" fontAlgn="b"/>
                      <a:r>
                        <a:rPr lang="sv-SE" sz="1100" b="0" i="0" u="none" strike="noStrike">
                          <a:solidFill>
                            <a:srgbClr val="000000"/>
                          </a:solidFill>
                          <a:effectLst/>
                          <a:latin typeface="Futura std book" panose="020B0502020204020303"/>
                        </a:rPr>
                        <a:t>80,8</a:t>
                      </a:r>
                    </a:p>
                  </a:txBody>
                  <a:tcPr marL="7620" marR="7620" marT="7620" marB="0" anchor="b"/>
                </a:tc>
                <a:tc>
                  <a:txBody>
                    <a:bodyPr/>
                    <a:lstStyle/>
                    <a:p>
                      <a:pPr algn="ctr" fontAlgn="b"/>
                      <a:r>
                        <a:rPr lang="sv-SE" sz="1100" b="0" i="0" u="none" strike="noStrike">
                          <a:solidFill>
                            <a:srgbClr val="000000"/>
                          </a:solidFill>
                          <a:effectLst/>
                          <a:latin typeface="Futura std book" panose="020B0502020204020303"/>
                        </a:rPr>
                        <a:t>44,9</a:t>
                      </a:r>
                    </a:p>
                  </a:txBody>
                  <a:tcPr marL="7620" marR="7620" marT="7620" marB="0" anchor="b"/>
                </a:tc>
                <a:tc>
                  <a:txBody>
                    <a:bodyPr/>
                    <a:lstStyle/>
                    <a:p>
                      <a:pPr algn="ctr" fontAlgn="b"/>
                      <a:r>
                        <a:rPr lang="sv-SE" sz="1100" b="0" i="0" u="none" strike="noStrike">
                          <a:solidFill>
                            <a:srgbClr val="000000"/>
                          </a:solidFill>
                          <a:effectLst/>
                          <a:latin typeface="Futura std book" panose="020B0502020204020303"/>
                        </a:rPr>
                        <a:t>5,0</a:t>
                      </a:r>
                    </a:p>
                  </a:txBody>
                  <a:tcPr marL="7620" marR="7620" marT="7620" marB="0" anchor="b"/>
                </a:tc>
                <a:extLst>
                  <a:ext uri="{0D108BD9-81ED-4DB2-BD59-A6C34878D82A}">
                    <a16:rowId xmlns:a16="http://schemas.microsoft.com/office/drawing/2014/main" val="10002"/>
                  </a:ext>
                </a:extLst>
              </a:tr>
              <a:tr h="181723">
                <a:tc>
                  <a:txBody>
                    <a:bodyPr/>
                    <a:lstStyle/>
                    <a:p>
                      <a:pPr algn="l" fontAlgn="b"/>
                      <a:r>
                        <a:rPr lang="sv-SE" sz="1100" b="0" i="0" u="none" strike="noStrike" dirty="0">
                          <a:solidFill>
                            <a:srgbClr val="000000"/>
                          </a:solidFill>
                          <a:effectLst/>
                          <a:latin typeface="+mj-lt"/>
                        </a:rPr>
                        <a:t>The Stockholm Region</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a:rPr>
                        <a:t>165,5</a:t>
                      </a:r>
                    </a:p>
                  </a:txBody>
                  <a:tcPr marL="7620" marR="7620" marT="7620" marB="0" anchor="b">
                    <a:noFill/>
                  </a:tcPr>
                </a:tc>
                <a:tc>
                  <a:txBody>
                    <a:bodyPr/>
                    <a:lstStyle/>
                    <a:p>
                      <a:pPr algn="ctr" fontAlgn="b"/>
                      <a:r>
                        <a:rPr lang="sv-SE" sz="1100" b="0" i="0" u="none" strike="noStrike">
                          <a:solidFill>
                            <a:srgbClr val="000000"/>
                          </a:solidFill>
                          <a:effectLst/>
                          <a:latin typeface="Futura std book" panose="020B0502020204020303"/>
                        </a:rPr>
                        <a:t>87,6</a:t>
                      </a:r>
                    </a:p>
                  </a:txBody>
                  <a:tcPr marL="7620" marR="7620" marT="7620" marB="0" anchor="b"/>
                </a:tc>
                <a:tc>
                  <a:txBody>
                    <a:bodyPr/>
                    <a:lstStyle/>
                    <a:p>
                      <a:pPr algn="ctr" fontAlgn="b"/>
                      <a:r>
                        <a:rPr lang="sv-SE" sz="1100" b="0" i="0" u="none" strike="noStrike">
                          <a:solidFill>
                            <a:srgbClr val="000000"/>
                          </a:solidFill>
                          <a:effectLst/>
                          <a:latin typeface="Futura std book" panose="020B0502020204020303"/>
                        </a:rPr>
                        <a:t>46,1</a:t>
                      </a:r>
                    </a:p>
                  </a:txBody>
                  <a:tcPr marL="7620" marR="7620" marT="7620" marB="0" anchor="b"/>
                </a:tc>
                <a:tc>
                  <a:txBody>
                    <a:bodyPr/>
                    <a:lstStyle/>
                    <a:p>
                      <a:pPr algn="ctr" fontAlgn="b"/>
                      <a:r>
                        <a:rPr lang="sv-SE" sz="1100" b="0" i="0" u="none" strike="noStrike">
                          <a:solidFill>
                            <a:srgbClr val="000000"/>
                          </a:solidFill>
                          <a:effectLst/>
                          <a:latin typeface="Futura std book" panose="020B0502020204020303"/>
                        </a:rPr>
                        <a:t>5,8</a:t>
                      </a:r>
                    </a:p>
                  </a:txBody>
                  <a:tcPr marL="7620" marR="7620" marT="7620" marB="0" anchor="b"/>
                </a:tc>
                <a:extLst>
                  <a:ext uri="{0D108BD9-81ED-4DB2-BD59-A6C34878D82A}">
                    <a16:rowId xmlns:a16="http://schemas.microsoft.com/office/drawing/2014/main" val="10003"/>
                  </a:ext>
                </a:extLst>
              </a:tr>
              <a:tr h="181723">
                <a:tc>
                  <a:txBody>
                    <a:bodyPr/>
                    <a:lstStyle/>
                    <a:p>
                      <a:pPr algn="l" fontAlgn="b"/>
                      <a:r>
                        <a:rPr lang="sv-SE" sz="1100" b="1" i="0" u="none" strike="noStrike" dirty="0">
                          <a:solidFill>
                            <a:srgbClr val="000000"/>
                          </a:solidFill>
                          <a:effectLst/>
                          <a:latin typeface="+mj-lt"/>
                        </a:rPr>
                        <a:t>Stockholm </a:t>
                      </a:r>
                      <a:r>
                        <a:rPr lang="sv-SE" sz="1100" b="1" i="0" u="none" strike="noStrike" dirty="0" err="1">
                          <a:solidFill>
                            <a:srgbClr val="000000"/>
                          </a:solidFill>
                          <a:effectLst/>
                          <a:latin typeface="+mj-lt"/>
                        </a:rPr>
                        <a:t>county</a:t>
                      </a:r>
                      <a:endParaRPr lang="sv-SE" sz="1100" b="1" i="0" u="none" strike="noStrike" dirty="0">
                        <a:solidFill>
                          <a:srgbClr val="000000"/>
                        </a:solidFill>
                        <a:effectLst/>
                        <a:latin typeface="+mj-lt"/>
                      </a:endParaRP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a:rPr>
                        <a:t>108,2</a:t>
                      </a:r>
                    </a:p>
                  </a:txBody>
                  <a:tcPr marL="7620" marR="7620" marT="7620" marB="0" anchor="b">
                    <a:noFill/>
                  </a:tcPr>
                </a:tc>
                <a:tc>
                  <a:txBody>
                    <a:bodyPr/>
                    <a:lstStyle/>
                    <a:p>
                      <a:pPr algn="ctr" fontAlgn="b"/>
                      <a:r>
                        <a:rPr lang="sv-SE" sz="1100" b="1" i="0" u="none" strike="noStrike">
                          <a:solidFill>
                            <a:srgbClr val="000000"/>
                          </a:solidFill>
                          <a:effectLst/>
                          <a:latin typeface="Futura std book" panose="020B0502020204020303"/>
                        </a:rPr>
                        <a:t>95,8</a:t>
                      </a:r>
                    </a:p>
                  </a:txBody>
                  <a:tcPr marL="7620" marR="7620" marT="7620" marB="0" anchor="b"/>
                </a:tc>
                <a:tc>
                  <a:txBody>
                    <a:bodyPr/>
                    <a:lstStyle/>
                    <a:p>
                      <a:pPr algn="ctr" fontAlgn="b"/>
                      <a:r>
                        <a:rPr lang="sv-SE" sz="1100" b="1" i="0" u="none" strike="noStrike">
                          <a:solidFill>
                            <a:srgbClr val="000000"/>
                          </a:solidFill>
                          <a:effectLst/>
                          <a:latin typeface="Futura std book" panose="020B0502020204020303"/>
                        </a:rPr>
                        <a:t>48,2</a:t>
                      </a:r>
                    </a:p>
                  </a:txBody>
                  <a:tcPr marL="7620" marR="7620" marT="7620" marB="0" anchor="b"/>
                </a:tc>
                <a:tc>
                  <a:txBody>
                    <a:bodyPr/>
                    <a:lstStyle/>
                    <a:p>
                      <a:pPr algn="ctr" fontAlgn="b"/>
                      <a:r>
                        <a:rPr lang="sv-SE" sz="1100" b="1" i="0" u="none" strike="noStrike">
                          <a:solidFill>
                            <a:srgbClr val="000000"/>
                          </a:solidFill>
                          <a:effectLst/>
                          <a:latin typeface="Futura std book" panose="020B0502020204020303"/>
                        </a:rPr>
                        <a:t>7,0</a:t>
                      </a:r>
                    </a:p>
                  </a:txBody>
                  <a:tcPr marL="7620" marR="7620" marT="7620" marB="0" anchor="b"/>
                </a:tc>
                <a:extLst>
                  <a:ext uri="{0D108BD9-81ED-4DB2-BD59-A6C34878D82A}">
                    <a16:rowId xmlns:a16="http://schemas.microsoft.com/office/drawing/2014/main" val="10004"/>
                  </a:ext>
                </a:extLst>
              </a:tr>
              <a:tr h="190500">
                <a:tc>
                  <a:txBody>
                    <a:bodyPr/>
                    <a:lstStyle/>
                    <a:p>
                      <a:pPr algn="l" fontAlgn="b"/>
                      <a:r>
                        <a:rPr lang="sv-SE" sz="1100" b="1" i="0" u="none" strike="noStrike" dirty="0">
                          <a:solidFill>
                            <a:srgbClr val="000000"/>
                          </a:solidFill>
                          <a:effectLst/>
                          <a:latin typeface="+mj-lt"/>
                        </a:rPr>
                        <a:t>City</a:t>
                      </a:r>
                      <a:r>
                        <a:rPr lang="sv-SE" sz="1100" b="1" i="0" u="none" strike="noStrike" baseline="0" dirty="0">
                          <a:solidFill>
                            <a:srgbClr val="000000"/>
                          </a:solidFill>
                          <a:effectLst/>
                          <a:latin typeface="+mj-lt"/>
                        </a:rPr>
                        <a:t> </a:t>
                      </a:r>
                      <a:r>
                        <a:rPr lang="sv-SE" sz="1100" b="1" i="0" u="none" strike="noStrike" baseline="0" dirty="0" err="1">
                          <a:solidFill>
                            <a:srgbClr val="000000"/>
                          </a:solidFill>
                          <a:effectLst/>
                          <a:latin typeface="+mj-lt"/>
                        </a:rPr>
                        <a:t>of</a:t>
                      </a:r>
                      <a:r>
                        <a:rPr lang="sv-SE" sz="1100" b="1" i="0" u="none" strike="noStrike" baseline="0" dirty="0">
                          <a:solidFill>
                            <a:srgbClr val="000000"/>
                          </a:solidFill>
                          <a:effectLst/>
                          <a:latin typeface="+mj-lt"/>
                        </a:rPr>
                        <a:t> Stockholm</a:t>
                      </a:r>
                      <a:endParaRPr lang="sv-SE" sz="1100" b="1" i="0" u="none" strike="noStrike" dirty="0">
                        <a:solidFill>
                          <a:srgbClr val="000000"/>
                        </a:solidFill>
                        <a:effectLst/>
                        <a:latin typeface="+mj-lt"/>
                      </a:endParaRP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a:rPr>
                        <a:t>70,0</a:t>
                      </a:r>
                    </a:p>
                  </a:txBody>
                  <a:tcPr marL="7620" marR="7620" marT="7620" marB="0" anchor="b">
                    <a:noFill/>
                  </a:tcPr>
                </a:tc>
                <a:tc>
                  <a:txBody>
                    <a:bodyPr/>
                    <a:lstStyle/>
                    <a:p>
                      <a:pPr algn="ctr" fontAlgn="b"/>
                      <a:r>
                        <a:rPr lang="sv-SE" sz="1100" b="1" i="0" u="none" strike="noStrike">
                          <a:solidFill>
                            <a:srgbClr val="000000"/>
                          </a:solidFill>
                          <a:effectLst/>
                          <a:latin typeface="Futura std book" panose="020B0502020204020303"/>
                        </a:rPr>
                        <a:t>i.u.</a:t>
                      </a:r>
                    </a:p>
                  </a:txBody>
                  <a:tcPr marL="7620" marR="7620" marT="7620" marB="0" anchor="b"/>
                </a:tc>
                <a:tc>
                  <a:txBody>
                    <a:bodyPr/>
                    <a:lstStyle/>
                    <a:p>
                      <a:pPr algn="ctr" fontAlgn="b"/>
                      <a:r>
                        <a:rPr lang="sv-SE" sz="1100" b="1" i="0" u="none" strike="noStrike">
                          <a:solidFill>
                            <a:srgbClr val="000000"/>
                          </a:solidFill>
                          <a:effectLst/>
                          <a:latin typeface="Futura std book" panose="020B0502020204020303"/>
                        </a:rPr>
                        <a:t>48,4</a:t>
                      </a:r>
                    </a:p>
                  </a:txBody>
                  <a:tcPr marL="7620" marR="7620" marT="7620" marB="0" anchor="b"/>
                </a:tc>
                <a:tc>
                  <a:txBody>
                    <a:bodyPr/>
                    <a:lstStyle/>
                    <a:p>
                      <a:pPr algn="ctr" fontAlgn="b"/>
                      <a:r>
                        <a:rPr lang="sv-SE" sz="1100" b="1" i="0" u="none" strike="noStrike">
                          <a:solidFill>
                            <a:srgbClr val="000000"/>
                          </a:solidFill>
                          <a:effectLst/>
                          <a:latin typeface="Futura std book" panose="020B0502020204020303"/>
                        </a:rPr>
                        <a:t>5,6</a:t>
                      </a:r>
                    </a:p>
                  </a:txBody>
                  <a:tcPr marL="7620" marR="7620" marT="7620" marB="0" anchor="b"/>
                </a:tc>
                <a:extLst>
                  <a:ext uri="{0D108BD9-81ED-4DB2-BD59-A6C34878D82A}">
                    <a16:rowId xmlns:a16="http://schemas.microsoft.com/office/drawing/2014/main" val="10005"/>
                  </a:ext>
                </a:extLst>
              </a:tr>
              <a:tr h="190500">
                <a:tc>
                  <a:txBody>
                    <a:bodyPr/>
                    <a:lstStyle/>
                    <a:p>
                      <a:pPr algn="l" fontAlgn="b"/>
                      <a:r>
                        <a:rPr lang="sv-SE" sz="1100" b="0" i="0" u="none" strike="noStrike" dirty="0">
                          <a:solidFill>
                            <a:srgbClr val="000000"/>
                          </a:solidFill>
                          <a:effectLst/>
                          <a:latin typeface="+mj-lt"/>
                        </a:rPr>
                        <a:t>Sweden, </a:t>
                      </a:r>
                      <a:r>
                        <a:rPr lang="sv-SE" sz="1100" b="0" i="0" u="none" strike="noStrike" dirty="0" err="1">
                          <a:solidFill>
                            <a:srgbClr val="000000"/>
                          </a:solidFill>
                          <a:effectLst/>
                          <a:latin typeface="+mj-lt"/>
                        </a:rPr>
                        <a:t>excl</a:t>
                      </a:r>
                      <a:r>
                        <a:rPr lang="sv-SE" sz="1100" b="0" i="0" u="none" strike="noStrike" dirty="0">
                          <a:solidFill>
                            <a:srgbClr val="000000"/>
                          </a:solidFill>
                          <a:effectLst/>
                          <a:latin typeface="+mj-lt"/>
                        </a:rPr>
                        <a:t>. Stockholm </a:t>
                      </a:r>
                      <a:r>
                        <a:rPr lang="sv-SE" sz="1100" b="0" i="0" u="none" strike="noStrike" dirty="0" err="1">
                          <a:solidFill>
                            <a:srgbClr val="000000"/>
                          </a:solidFill>
                          <a:effectLst/>
                          <a:latin typeface="+mj-lt"/>
                        </a:rPr>
                        <a:t>county</a:t>
                      </a:r>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a:rPr>
                        <a:t>213,5</a:t>
                      </a:r>
                    </a:p>
                  </a:txBody>
                  <a:tcPr marL="7620" marR="7620" marT="7620" marB="0" anchor="b">
                    <a:noFill/>
                  </a:tcPr>
                </a:tc>
                <a:tc>
                  <a:txBody>
                    <a:bodyPr/>
                    <a:lstStyle/>
                    <a:p>
                      <a:pPr algn="ctr" fontAlgn="b"/>
                      <a:r>
                        <a:rPr lang="sv-SE" sz="1100" b="0" i="0" u="none" strike="noStrike">
                          <a:solidFill>
                            <a:srgbClr val="000000"/>
                          </a:solidFill>
                          <a:effectLst/>
                          <a:latin typeface="Futura std book" panose="020B0502020204020303"/>
                        </a:rPr>
                        <a:t>74,0</a:t>
                      </a:r>
                    </a:p>
                  </a:txBody>
                  <a:tcPr marL="7620" marR="7620" marT="7620" marB="0" anchor="b"/>
                </a:tc>
                <a:tc>
                  <a:txBody>
                    <a:bodyPr/>
                    <a:lstStyle/>
                    <a:p>
                      <a:pPr algn="ctr" fontAlgn="b"/>
                      <a:r>
                        <a:rPr lang="sv-SE" sz="1100" b="0" i="0" u="none" strike="noStrike">
                          <a:solidFill>
                            <a:srgbClr val="000000"/>
                          </a:solidFill>
                          <a:effectLst/>
                          <a:latin typeface="Futura std book" panose="020B0502020204020303"/>
                        </a:rPr>
                        <a:t>43,4</a:t>
                      </a:r>
                    </a:p>
                  </a:txBody>
                  <a:tcPr marL="7620" marR="7620" marT="7620" marB="0" anchor="b"/>
                </a:tc>
                <a:tc>
                  <a:txBody>
                    <a:bodyPr/>
                    <a:lstStyle/>
                    <a:p>
                      <a:pPr algn="ctr" fontAlgn="b"/>
                      <a:r>
                        <a:rPr lang="sv-SE" sz="1100" b="0" i="0" u="none" strike="noStrike" dirty="0">
                          <a:solidFill>
                            <a:srgbClr val="000000"/>
                          </a:solidFill>
                          <a:effectLst/>
                          <a:latin typeface="Futura std book" panose="020B0502020204020303"/>
                        </a:rPr>
                        <a:t>4,0</a:t>
                      </a:r>
                    </a:p>
                  </a:txBody>
                  <a:tcPr marL="7620" marR="7620" marT="7620" marB="0" anchor="b"/>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948696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2606686" y="350059"/>
            <a:ext cx="8410005" cy="727828"/>
          </a:xfrm>
        </p:spPr>
        <p:txBody>
          <a:bodyPr/>
          <a:lstStyle/>
          <a:p>
            <a:pPr>
              <a:lnSpc>
                <a:spcPct val="100000"/>
              </a:lnSpc>
            </a:pPr>
            <a:r>
              <a:rPr lang="sv-SE" sz="2800" dirty="0" err="1"/>
              <a:t>Economic</a:t>
            </a:r>
            <a:r>
              <a:rPr lang="sv-SE" sz="2800" dirty="0"/>
              <a:t> </a:t>
            </a:r>
            <a:r>
              <a:rPr lang="sv-SE" sz="2800" dirty="0" err="1"/>
              <a:t>growth</a:t>
            </a:r>
            <a:r>
              <a:rPr lang="sv-SE" sz="2800" dirty="0"/>
              <a:t>, </a:t>
            </a:r>
            <a:r>
              <a:rPr lang="sv-SE" sz="2800"/>
              <a:t>2017 Q2</a:t>
            </a:r>
            <a:endParaRPr lang="sv-SE" sz="20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a:t>Source: </a:t>
            </a:r>
            <a:r>
              <a:rPr lang="sv-SE" sz="1000" dirty="0" err="1"/>
              <a:t>Statistics</a:t>
            </a:r>
            <a:r>
              <a:rPr lang="sv-SE" sz="1000" dirty="0"/>
              <a:t> Sweden</a:t>
            </a:r>
          </a:p>
        </p:txBody>
      </p:sp>
      <p:graphicFrame>
        <p:nvGraphicFramePr>
          <p:cNvPr id="6" name="Tabell 5"/>
          <p:cNvGraphicFramePr>
            <a:graphicFrameLocks noGrp="1"/>
          </p:cNvGraphicFramePr>
          <p:nvPr>
            <p:extLst>
              <p:ext uri="{D42A27DB-BD31-4B8C-83A1-F6EECF244321}">
                <p14:modId xmlns:p14="http://schemas.microsoft.com/office/powerpoint/2010/main" val="1845947282"/>
              </p:ext>
            </p:extLst>
          </p:nvPr>
        </p:nvGraphicFramePr>
        <p:xfrm>
          <a:off x="402337" y="983679"/>
          <a:ext cx="8204344" cy="3958443"/>
        </p:xfrm>
        <a:graphic>
          <a:graphicData uri="http://schemas.openxmlformats.org/drawingml/2006/table">
            <a:tbl>
              <a:tblPr>
                <a:tableStyleId>{68D230F3-CF80-4859-8CE7-A43EE81993B5}</a:tableStyleId>
              </a:tblPr>
              <a:tblGrid>
                <a:gridCol w="2289658">
                  <a:extLst>
                    <a:ext uri="{9D8B030D-6E8A-4147-A177-3AD203B41FA5}">
                      <a16:colId xmlns:a16="http://schemas.microsoft.com/office/drawing/2014/main" val="20000"/>
                    </a:ext>
                  </a:extLst>
                </a:gridCol>
                <a:gridCol w="903224">
                  <a:extLst>
                    <a:ext uri="{9D8B030D-6E8A-4147-A177-3AD203B41FA5}">
                      <a16:colId xmlns:a16="http://schemas.microsoft.com/office/drawing/2014/main" val="20001"/>
                    </a:ext>
                  </a:extLst>
                </a:gridCol>
                <a:gridCol w="623888">
                  <a:extLst>
                    <a:ext uri="{9D8B030D-6E8A-4147-A177-3AD203B41FA5}">
                      <a16:colId xmlns:a16="http://schemas.microsoft.com/office/drawing/2014/main" val="20002"/>
                    </a:ext>
                  </a:extLst>
                </a:gridCol>
                <a:gridCol w="623888">
                  <a:extLst>
                    <a:ext uri="{9D8B030D-6E8A-4147-A177-3AD203B41FA5}">
                      <a16:colId xmlns:a16="http://schemas.microsoft.com/office/drawing/2014/main" val="20003"/>
                    </a:ext>
                  </a:extLst>
                </a:gridCol>
                <a:gridCol w="693132">
                  <a:extLst>
                    <a:ext uri="{9D8B030D-6E8A-4147-A177-3AD203B41FA5}">
                      <a16:colId xmlns:a16="http://schemas.microsoft.com/office/drawing/2014/main" val="20004"/>
                    </a:ext>
                  </a:extLst>
                </a:gridCol>
                <a:gridCol w="198990">
                  <a:extLst>
                    <a:ext uri="{9D8B030D-6E8A-4147-A177-3AD203B41FA5}">
                      <a16:colId xmlns:a16="http://schemas.microsoft.com/office/drawing/2014/main" val="20005"/>
                    </a:ext>
                  </a:extLst>
                </a:gridCol>
                <a:gridCol w="885139">
                  <a:extLst>
                    <a:ext uri="{9D8B030D-6E8A-4147-A177-3AD203B41FA5}">
                      <a16:colId xmlns:a16="http://schemas.microsoft.com/office/drawing/2014/main" val="20006"/>
                    </a:ext>
                  </a:extLst>
                </a:gridCol>
                <a:gridCol w="738649">
                  <a:extLst>
                    <a:ext uri="{9D8B030D-6E8A-4147-A177-3AD203B41FA5}">
                      <a16:colId xmlns:a16="http://schemas.microsoft.com/office/drawing/2014/main" val="20007"/>
                    </a:ext>
                  </a:extLst>
                </a:gridCol>
                <a:gridCol w="623888">
                  <a:extLst>
                    <a:ext uri="{9D8B030D-6E8A-4147-A177-3AD203B41FA5}">
                      <a16:colId xmlns:a16="http://schemas.microsoft.com/office/drawing/2014/main" val="20008"/>
                    </a:ext>
                  </a:extLst>
                </a:gridCol>
                <a:gridCol w="623888">
                  <a:extLst>
                    <a:ext uri="{9D8B030D-6E8A-4147-A177-3AD203B41FA5}">
                      <a16:colId xmlns:a16="http://schemas.microsoft.com/office/drawing/2014/main" val="20009"/>
                    </a:ext>
                  </a:extLst>
                </a:gridCol>
              </a:tblGrid>
              <a:tr h="212578">
                <a:tc>
                  <a:txBody>
                    <a:bodyPr/>
                    <a:lstStyle/>
                    <a:p>
                      <a:pPr algn="l" fontAlgn="b"/>
                      <a:endParaRPr lang="sv-SE" sz="1300" b="0" i="0" u="none" strike="noStrike" dirty="0">
                        <a:solidFill>
                          <a:srgbClr val="000000"/>
                        </a:solidFill>
                        <a:effectLst/>
                        <a:latin typeface="+mj-lt"/>
                      </a:endParaRPr>
                    </a:p>
                  </a:txBody>
                  <a:tcPr marL="9525" marR="9525" marT="9525" marB="0" anchor="b"/>
                </a:tc>
                <a:tc gridSpan="4">
                  <a:txBody>
                    <a:bodyPr/>
                    <a:lstStyle/>
                    <a:p>
                      <a:pPr algn="ctr" fontAlgn="b"/>
                      <a:r>
                        <a:rPr lang="sv-SE" sz="1300" b="1" i="0" u="none" strike="noStrike" dirty="0">
                          <a:solidFill>
                            <a:srgbClr val="000000"/>
                          </a:solidFill>
                          <a:effectLst/>
                          <a:latin typeface="+mj-lt"/>
                        </a:rPr>
                        <a:t>Stockholm</a:t>
                      </a:r>
                      <a:r>
                        <a:rPr lang="sv-SE" sz="1300" b="1" i="0" u="none" strike="noStrike" baseline="0" dirty="0">
                          <a:solidFill>
                            <a:srgbClr val="000000"/>
                          </a:solidFill>
                          <a:effectLst/>
                          <a:latin typeface="+mj-lt"/>
                        </a:rPr>
                        <a:t> </a:t>
                      </a:r>
                      <a:r>
                        <a:rPr lang="sv-SE" sz="1300" b="1" i="0" u="none" strike="noStrike" baseline="0" dirty="0" err="1">
                          <a:solidFill>
                            <a:srgbClr val="000000"/>
                          </a:solidFill>
                          <a:effectLst/>
                          <a:latin typeface="+mj-lt"/>
                        </a:rPr>
                        <a:t>county</a:t>
                      </a:r>
                      <a:endParaRPr lang="sv-SE" sz="1300" b="1" i="0" u="none" strike="noStrike" dirty="0">
                        <a:solidFill>
                          <a:srgbClr val="000000"/>
                        </a:solidFill>
                        <a:effectLst/>
                        <a:latin typeface="+mj-lt"/>
                      </a:endParaRPr>
                    </a:p>
                  </a:txBody>
                  <a:tcPr marL="9525" marR="9525" marT="9525" marB="0" anchor="b"/>
                </a:tc>
                <a:tc hMerge="1">
                  <a:txBody>
                    <a:bodyPr/>
                    <a:lstStyle/>
                    <a:p>
                      <a:endParaRPr lang="sv-SE"/>
                    </a:p>
                  </a:txBody>
                  <a:tcPr/>
                </a:tc>
                <a:tc hMerge="1">
                  <a:txBody>
                    <a:bodyPr/>
                    <a:lstStyle/>
                    <a:p>
                      <a:pPr algn="l" fontAlgn="b"/>
                      <a:endParaRPr lang="sv-SE" sz="1400" b="1" i="0" u="none" strike="noStrike" dirty="0">
                        <a:solidFill>
                          <a:srgbClr val="000000"/>
                        </a:solidFill>
                        <a:effectLst/>
                        <a:latin typeface="+mj-lt"/>
                      </a:endParaRPr>
                    </a:p>
                  </a:txBody>
                  <a:tcPr marL="9525" marR="9525" marT="9525" marB="0" anchor="b"/>
                </a:tc>
                <a:tc hMerge="1">
                  <a:txBody>
                    <a:bodyPr/>
                    <a:lstStyle/>
                    <a:p>
                      <a:pPr algn="l" fontAlgn="b"/>
                      <a:endParaRPr lang="sv-SE" sz="1400" b="1" i="0" u="none" strike="noStrike" dirty="0">
                        <a:solidFill>
                          <a:srgbClr val="000000"/>
                        </a:solidFill>
                        <a:effectLst/>
                        <a:latin typeface="+mj-lt"/>
                      </a:endParaRPr>
                    </a:p>
                  </a:txBody>
                  <a:tcPr marL="9525" marR="9525" marT="9525" marB="0" anchor="b"/>
                </a:tc>
                <a:tc>
                  <a:txBody>
                    <a:bodyPr/>
                    <a:lstStyle/>
                    <a:p>
                      <a:pPr algn="l" fontAlgn="b"/>
                      <a:endParaRPr lang="sv-SE" sz="1300" b="1" i="0" u="none" strike="noStrike" dirty="0">
                        <a:solidFill>
                          <a:srgbClr val="000000"/>
                        </a:solidFill>
                        <a:effectLst/>
                        <a:latin typeface="+mj-lt"/>
                      </a:endParaRPr>
                    </a:p>
                  </a:txBody>
                  <a:tcPr marL="9525" marR="9525" marT="9525" marB="0" anchor="b"/>
                </a:tc>
                <a:tc gridSpan="4">
                  <a:txBody>
                    <a:bodyPr/>
                    <a:lstStyle/>
                    <a:p>
                      <a:pPr algn="ctr" fontAlgn="b"/>
                      <a:r>
                        <a:rPr lang="sv-SE" sz="1300" b="1" i="0" u="none" strike="noStrike" dirty="0">
                          <a:solidFill>
                            <a:srgbClr val="000000"/>
                          </a:solidFill>
                          <a:effectLst/>
                          <a:latin typeface="+mj-lt"/>
                        </a:rPr>
                        <a:t>City </a:t>
                      </a:r>
                      <a:r>
                        <a:rPr lang="sv-SE" sz="1300" b="1" i="0" u="none" strike="noStrike" dirty="0" err="1">
                          <a:solidFill>
                            <a:srgbClr val="000000"/>
                          </a:solidFill>
                          <a:effectLst/>
                          <a:latin typeface="+mj-lt"/>
                        </a:rPr>
                        <a:t>of</a:t>
                      </a:r>
                      <a:r>
                        <a:rPr lang="sv-SE" sz="1300" b="1" i="0" u="none" strike="noStrike" dirty="0">
                          <a:solidFill>
                            <a:srgbClr val="000000"/>
                          </a:solidFill>
                          <a:effectLst/>
                          <a:latin typeface="+mj-lt"/>
                        </a:rPr>
                        <a:t> Stockholm</a:t>
                      </a:r>
                    </a:p>
                  </a:txBody>
                  <a:tcPr marL="9525" marR="9525" marT="9525" marB="0" anchor="b"/>
                </a:tc>
                <a:tc hMerge="1">
                  <a:txBody>
                    <a:bodyPr/>
                    <a:lstStyle/>
                    <a:p>
                      <a:endParaRPr lang="sv-SE"/>
                    </a:p>
                  </a:txBody>
                  <a:tcPr/>
                </a:tc>
                <a:tc hMerge="1">
                  <a:txBody>
                    <a:bodyPr/>
                    <a:lstStyle/>
                    <a:p>
                      <a:pPr algn="l" fontAlgn="b"/>
                      <a:endParaRPr lang="sv-SE" sz="1400" b="0" i="0" u="none" strike="noStrike" dirty="0">
                        <a:solidFill>
                          <a:srgbClr val="000000"/>
                        </a:solidFill>
                        <a:effectLst/>
                        <a:latin typeface="+mj-lt"/>
                      </a:endParaRPr>
                    </a:p>
                  </a:txBody>
                  <a:tcPr marL="9525" marR="9525" marT="9525" marB="0" anchor="b"/>
                </a:tc>
                <a:tc hMerge="1">
                  <a:txBody>
                    <a:bodyPr/>
                    <a:lstStyle/>
                    <a:p>
                      <a:pPr algn="l" fontAlgn="b"/>
                      <a:endParaRPr lang="sv-SE" sz="1100" b="0"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val="10000"/>
                  </a:ext>
                </a:extLst>
              </a:tr>
              <a:tr h="161705">
                <a:tc>
                  <a:txBody>
                    <a:bodyPr/>
                    <a:lstStyle/>
                    <a:p>
                      <a:pPr algn="l" fontAlgn="b"/>
                      <a:endParaRPr lang="sv-SE" sz="1050" b="0" i="0" u="none" strike="noStrike" dirty="0">
                        <a:solidFill>
                          <a:srgbClr val="000000"/>
                        </a:solidFill>
                        <a:effectLst/>
                        <a:latin typeface="+mj-lt"/>
                      </a:endParaRPr>
                    </a:p>
                  </a:txBody>
                  <a:tcPr marL="9525" marR="9525" marT="9525" marB="0" anchor="b"/>
                </a:tc>
                <a:tc>
                  <a:txBody>
                    <a:bodyPr/>
                    <a:lstStyle/>
                    <a:p>
                      <a:pPr algn="l" fontAlgn="b"/>
                      <a:endParaRPr lang="sv-SE" sz="1050" b="0" i="0" u="none" strike="noStrike" dirty="0">
                        <a:solidFill>
                          <a:srgbClr val="000000"/>
                        </a:solidFill>
                        <a:effectLst/>
                        <a:latin typeface="+mj-lt"/>
                      </a:endParaRPr>
                    </a:p>
                  </a:txBody>
                  <a:tcPr marL="9525" marR="9525" marT="9525" marB="0" anchor="b"/>
                </a:tc>
                <a:tc gridSpan="3">
                  <a:txBody>
                    <a:bodyPr/>
                    <a:lstStyle/>
                    <a:p>
                      <a:pPr algn="l" fontAlgn="b"/>
                      <a:r>
                        <a:rPr lang="sv-SE" sz="1050" b="0" i="0" u="none" strike="noStrike" dirty="0" err="1">
                          <a:solidFill>
                            <a:srgbClr val="000000"/>
                          </a:solidFill>
                          <a:effectLst/>
                          <a:latin typeface="+mj-lt"/>
                        </a:rPr>
                        <a:t>Growth</a:t>
                      </a:r>
                      <a:r>
                        <a:rPr lang="sv-SE" sz="1050" b="0" i="0" u="none" strike="noStrike" dirty="0">
                          <a:solidFill>
                            <a:srgbClr val="000000"/>
                          </a:solidFill>
                          <a:effectLst/>
                          <a:latin typeface="+mj-lt"/>
                        </a:rPr>
                        <a:t> (%) </a:t>
                      </a:r>
                      <a:r>
                        <a:rPr lang="sv-SE" sz="1050" b="0" i="0" u="none" strike="noStrike" dirty="0" err="1">
                          <a:solidFill>
                            <a:srgbClr val="000000"/>
                          </a:solidFill>
                          <a:effectLst/>
                          <a:latin typeface="+mj-lt"/>
                        </a:rPr>
                        <a:t>since</a:t>
                      </a:r>
                      <a:r>
                        <a:rPr lang="sv-SE" sz="1050" b="0" i="0" u="none" strike="noStrike" dirty="0">
                          <a:solidFill>
                            <a:srgbClr val="000000"/>
                          </a:solidFill>
                          <a:effectLst/>
                          <a:latin typeface="+mj-lt"/>
                        </a:rPr>
                        <a:t>,</a:t>
                      </a:r>
                    </a:p>
                  </a:txBody>
                  <a:tcPr marL="9525" marR="9525" marT="9525" marB="0" anchor="b"/>
                </a:tc>
                <a:tc hMerge="1">
                  <a:txBody>
                    <a:bodyPr/>
                    <a:lstStyle/>
                    <a:p>
                      <a:endParaRPr lang="sv-SE"/>
                    </a:p>
                  </a:txBody>
                  <a:tcPr/>
                </a:tc>
                <a:tc hMerge="1">
                  <a:txBody>
                    <a:bodyPr/>
                    <a:lstStyle/>
                    <a:p>
                      <a:endParaRPr lang="sv-SE"/>
                    </a:p>
                  </a:txBody>
                  <a:tcPr/>
                </a:tc>
                <a:tc>
                  <a:txBody>
                    <a:bodyPr/>
                    <a:lstStyle/>
                    <a:p>
                      <a:pPr algn="l" fontAlgn="b"/>
                      <a:endParaRPr lang="sv-SE" sz="1050" b="0" i="0" u="none" strike="noStrike" dirty="0">
                        <a:solidFill>
                          <a:srgbClr val="000000"/>
                        </a:solidFill>
                        <a:effectLst/>
                        <a:latin typeface="+mj-lt"/>
                      </a:endParaRPr>
                    </a:p>
                  </a:txBody>
                  <a:tcPr marL="9525" marR="9525" marT="9525" marB="0" anchor="b"/>
                </a:tc>
                <a:tc>
                  <a:txBody>
                    <a:bodyPr/>
                    <a:lstStyle/>
                    <a:p>
                      <a:pPr algn="l" fontAlgn="b"/>
                      <a:endParaRPr lang="sv-SE" sz="1050" b="0" i="0" u="none" strike="noStrike" dirty="0">
                        <a:solidFill>
                          <a:srgbClr val="000000"/>
                        </a:solidFill>
                        <a:effectLst/>
                        <a:latin typeface="+mj-lt"/>
                      </a:endParaRPr>
                    </a:p>
                  </a:txBody>
                  <a:tcPr marL="9525" marR="9525" marT="9525" marB="0" anchor="b"/>
                </a:tc>
                <a:tc gridSpan="3">
                  <a:txBody>
                    <a:bodyPr/>
                    <a:lstStyle/>
                    <a:p>
                      <a:pPr algn="l" fontAlgn="b"/>
                      <a:r>
                        <a:rPr lang="sv-SE" sz="1050" b="0" i="0" u="none" strike="noStrike" dirty="0" err="1">
                          <a:solidFill>
                            <a:srgbClr val="000000"/>
                          </a:solidFill>
                          <a:effectLst/>
                          <a:latin typeface="+mj-lt"/>
                        </a:rPr>
                        <a:t>Growth</a:t>
                      </a:r>
                      <a:r>
                        <a:rPr lang="sv-SE" sz="1050" b="0" i="0" u="none" strike="noStrike" dirty="0">
                          <a:solidFill>
                            <a:srgbClr val="000000"/>
                          </a:solidFill>
                          <a:effectLst/>
                          <a:latin typeface="+mj-lt"/>
                        </a:rPr>
                        <a:t> (%) </a:t>
                      </a:r>
                      <a:r>
                        <a:rPr lang="sv-SE" sz="1050" b="0" i="0" u="none" strike="noStrike" dirty="0" err="1">
                          <a:solidFill>
                            <a:srgbClr val="000000"/>
                          </a:solidFill>
                          <a:effectLst/>
                          <a:latin typeface="+mj-lt"/>
                        </a:rPr>
                        <a:t>since</a:t>
                      </a:r>
                      <a:r>
                        <a:rPr lang="sv-SE" sz="1050" b="0" i="0" u="none" strike="noStrike" dirty="0">
                          <a:solidFill>
                            <a:srgbClr val="000000"/>
                          </a:solidFill>
                          <a:effectLst/>
                          <a:latin typeface="+mj-lt"/>
                        </a:rPr>
                        <a:t>,</a:t>
                      </a:r>
                    </a:p>
                  </a:txBody>
                  <a:tcPr marL="9525" marR="9525" marT="9525" marB="0" anchor="b"/>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10001"/>
                  </a:ext>
                </a:extLst>
              </a:tr>
              <a:tr h="154437">
                <a:tc>
                  <a:txBody>
                    <a:bodyPr/>
                    <a:lstStyle/>
                    <a:p>
                      <a:pPr algn="l" fontAlgn="b"/>
                      <a:endParaRPr lang="sv-SE" sz="1000" b="0" i="0" u="none" strike="noStrike" dirty="0">
                        <a:solidFill>
                          <a:srgbClr val="000000"/>
                        </a:solidFill>
                        <a:effectLst/>
                        <a:latin typeface="+mj-lt"/>
                      </a:endParaRPr>
                    </a:p>
                  </a:txBody>
                  <a:tcPr marL="9525" marR="9525" marT="9525" marB="0" anchor="b"/>
                </a:tc>
                <a:tc>
                  <a:txBody>
                    <a:bodyPr/>
                    <a:lstStyle/>
                    <a:p>
                      <a:pPr algn="ctr" fontAlgn="b"/>
                      <a:r>
                        <a:rPr lang="sv-SE" sz="1000" b="0" i="0" u="none" strike="noStrike" kern="1200" dirty="0">
                          <a:solidFill>
                            <a:schemeClr val="tx1"/>
                          </a:solidFill>
                          <a:effectLst/>
                          <a:latin typeface="+mn-lt"/>
                          <a:ea typeface="+mn-ea"/>
                          <a:cs typeface="+mn-cs"/>
                        </a:rPr>
                        <a:t>Billion SEK</a:t>
                      </a:r>
                      <a:endParaRPr lang="sv-SE" sz="1100" b="0" i="0" u="none" strike="noStrike" kern="1200" dirty="0">
                        <a:solidFill>
                          <a:srgbClr val="000000"/>
                        </a:solidFill>
                        <a:effectLst/>
                        <a:latin typeface="+mn-lt"/>
                        <a:ea typeface="+mn-ea"/>
                        <a:cs typeface="+mn-cs"/>
                      </a:endParaRPr>
                    </a:p>
                  </a:txBody>
                  <a:tcPr marL="9525" marR="9525" marT="9525" marB="0" anchor="b">
                    <a:noFill/>
                  </a:tcPr>
                </a:tc>
                <a:tc>
                  <a:txBody>
                    <a:bodyPr/>
                    <a:lstStyle/>
                    <a:p>
                      <a:pPr algn="ctr" fontAlgn="b"/>
                      <a:r>
                        <a:rPr lang="sv-SE" sz="1000" b="0" i="0" u="none" strike="noStrike" dirty="0">
                          <a:solidFill>
                            <a:srgbClr val="000000"/>
                          </a:solidFill>
                          <a:effectLst/>
                          <a:latin typeface="+mj-lt"/>
                        </a:rPr>
                        <a:t>2009 Q1</a:t>
                      </a:r>
                    </a:p>
                  </a:txBody>
                  <a:tcPr marL="9525" marR="9525" marT="9525" marB="0" anchor="b"/>
                </a:tc>
                <a:tc>
                  <a:txBody>
                    <a:bodyPr/>
                    <a:lstStyle/>
                    <a:p>
                      <a:pPr algn="ctr" fontAlgn="b"/>
                      <a:r>
                        <a:rPr lang="sv-SE" sz="1000" b="0" i="0" u="none" strike="noStrike" dirty="0">
                          <a:solidFill>
                            <a:srgbClr val="000000"/>
                          </a:solidFill>
                          <a:effectLst/>
                          <a:latin typeface="+mj-lt"/>
                        </a:rPr>
                        <a:t>2010 Q1</a:t>
                      </a:r>
                    </a:p>
                  </a:txBody>
                  <a:tcPr marL="9525" marR="9525" marT="9525" marB="0" anchor="b"/>
                </a:tc>
                <a:tc>
                  <a:txBody>
                    <a:bodyPr/>
                    <a:lstStyle/>
                    <a:p>
                      <a:pPr algn="ctr" fontAlgn="b"/>
                      <a:r>
                        <a:rPr lang="sv-SE" sz="1000" b="0" i="0" u="none" strike="noStrike" dirty="0">
                          <a:solidFill>
                            <a:srgbClr val="000000"/>
                          </a:solidFill>
                          <a:effectLst/>
                          <a:latin typeface="+mj-lt"/>
                        </a:rPr>
                        <a:t>2016 Q2</a:t>
                      </a:r>
                    </a:p>
                  </a:txBody>
                  <a:tcPr marL="9525" marR="9525" marT="9525" marB="0" anchor="b"/>
                </a:tc>
                <a:tc>
                  <a:txBody>
                    <a:bodyPr/>
                    <a:lstStyle/>
                    <a:p>
                      <a:pPr algn="ctr" fontAlgn="b"/>
                      <a:endParaRPr lang="sv-SE" sz="1000" b="0" i="0" u="none" strike="noStrike" dirty="0">
                        <a:solidFill>
                          <a:srgbClr val="000000"/>
                        </a:solidFill>
                        <a:effectLst/>
                        <a:latin typeface="+mj-lt"/>
                      </a:endParaRPr>
                    </a:p>
                  </a:txBody>
                  <a:tcPr marL="9525" marR="9525" marT="9525" marB="0" anchor="b">
                    <a:noFill/>
                  </a:tcPr>
                </a:tc>
                <a:tc>
                  <a:txBody>
                    <a:bodyPr/>
                    <a:lstStyle/>
                    <a:p>
                      <a:pPr algn="ctr" fontAlgn="b"/>
                      <a:r>
                        <a:rPr lang="sv-SE" sz="1000" b="0" i="0" u="none" strike="noStrike" kern="1200" dirty="0">
                          <a:solidFill>
                            <a:schemeClr val="tx1"/>
                          </a:solidFill>
                          <a:effectLst/>
                          <a:latin typeface="+mn-lt"/>
                          <a:ea typeface="+mn-ea"/>
                          <a:cs typeface="+mn-cs"/>
                        </a:rPr>
                        <a:t>Billion SEK</a:t>
                      </a:r>
                      <a:endParaRPr lang="sv-SE" sz="1100" b="0" i="0" u="none" strike="noStrike" kern="1200" dirty="0">
                        <a:solidFill>
                          <a:srgbClr val="000000"/>
                        </a:solidFill>
                        <a:effectLst/>
                        <a:latin typeface="+mn-lt"/>
                        <a:ea typeface="+mn-ea"/>
                        <a:cs typeface="+mn-cs"/>
                      </a:endParaRPr>
                    </a:p>
                  </a:txBody>
                  <a:tcPr marL="9525" marR="9525" marT="9525" marB="0" anchor="b">
                    <a:noFill/>
                  </a:tcPr>
                </a:tc>
                <a:tc>
                  <a:txBody>
                    <a:bodyPr/>
                    <a:lstStyle/>
                    <a:p>
                      <a:pPr algn="ctr" fontAlgn="b"/>
                      <a:r>
                        <a:rPr lang="sv-SE" sz="1000" b="0" i="0" u="none" strike="noStrike" dirty="0">
                          <a:solidFill>
                            <a:srgbClr val="000000"/>
                          </a:solidFill>
                          <a:effectLst/>
                          <a:latin typeface="+mj-lt"/>
                        </a:rPr>
                        <a:t>2009 Q1</a:t>
                      </a:r>
                    </a:p>
                  </a:txBody>
                  <a:tcPr marL="9525" marR="9525" marT="9525" marB="0" anchor="b"/>
                </a:tc>
                <a:tc>
                  <a:txBody>
                    <a:bodyPr/>
                    <a:lstStyle/>
                    <a:p>
                      <a:pPr algn="ctr" fontAlgn="b"/>
                      <a:r>
                        <a:rPr lang="sv-SE" sz="1000" b="0" i="0" u="none" strike="noStrike" dirty="0">
                          <a:solidFill>
                            <a:srgbClr val="000000"/>
                          </a:solidFill>
                          <a:effectLst/>
                          <a:latin typeface="+mj-lt"/>
                        </a:rPr>
                        <a:t>2010 Q1</a:t>
                      </a:r>
                    </a:p>
                  </a:txBody>
                  <a:tcPr marL="9525" marR="9525" marT="9525" marB="0" anchor="b"/>
                </a:tc>
                <a:tc>
                  <a:txBody>
                    <a:bodyPr/>
                    <a:lstStyle/>
                    <a:p>
                      <a:pPr algn="ctr" fontAlgn="b"/>
                      <a:r>
                        <a:rPr lang="sv-SE" sz="1000" b="0" i="0" u="none" strike="noStrike" dirty="0">
                          <a:solidFill>
                            <a:srgbClr val="000000"/>
                          </a:solidFill>
                          <a:effectLst/>
                          <a:latin typeface="+mj-lt"/>
                        </a:rPr>
                        <a:t>2016 Q2</a:t>
                      </a:r>
                    </a:p>
                  </a:txBody>
                  <a:tcPr marL="9525" marR="9525" marT="9525" marB="0" anchor="b"/>
                </a:tc>
                <a:extLst>
                  <a:ext uri="{0D108BD9-81ED-4DB2-BD59-A6C34878D82A}">
                    <a16:rowId xmlns:a16="http://schemas.microsoft.com/office/drawing/2014/main" val="10002"/>
                  </a:ext>
                </a:extLst>
              </a:tr>
              <a:tr h="139902">
                <a:tc>
                  <a:txBody>
                    <a:bodyPr/>
                    <a:lstStyle/>
                    <a:p>
                      <a:pPr algn="l" fontAlgn="b"/>
                      <a:r>
                        <a:rPr lang="sv-SE" sz="1000" b="0" i="1" u="none" strike="noStrike" dirty="0">
                          <a:solidFill>
                            <a:srgbClr val="000000"/>
                          </a:solidFill>
                          <a:effectLst/>
                          <a:latin typeface="Futura std book"/>
                        </a:rPr>
                        <a:t>Total</a:t>
                      </a:r>
                    </a:p>
                  </a:txBody>
                  <a:tcPr marL="9525" marR="9525" marT="9525" marB="0" anchor="b">
                    <a:solidFill>
                      <a:schemeClr val="bg1">
                        <a:lumMod val="85000"/>
                      </a:schemeClr>
                    </a:solidFill>
                  </a:tcPr>
                </a:tc>
                <a:tc>
                  <a:txBody>
                    <a:bodyPr/>
                    <a:lstStyle/>
                    <a:p>
                      <a:pPr algn="ctr" fontAlgn="b"/>
                      <a:r>
                        <a:rPr lang="sv-SE" sz="1000" b="0" i="0" u="none" strike="noStrike">
                          <a:solidFill>
                            <a:srgbClr val="000000"/>
                          </a:solidFill>
                          <a:effectLst/>
                          <a:latin typeface="Futura std book" panose="020B0502020204020303"/>
                        </a:rPr>
                        <a:t>131,2</a:t>
                      </a:r>
                    </a:p>
                  </a:txBody>
                  <a:tcPr marL="7620" marR="7620" marT="7620" marB="0" anchor="b">
                    <a:solidFill>
                      <a:schemeClr val="bg1">
                        <a:lumMod val="85000"/>
                      </a:schemeClr>
                    </a:solidFill>
                  </a:tcPr>
                </a:tc>
                <a:tc>
                  <a:txBody>
                    <a:bodyPr/>
                    <a:lstStyle/>
                    <a:p>
                      <a:pPr algn="ctr" fontAlgn="b"/>
                      <a:r>
                        <a:rPr lang="sv-SE" sz="1000" b="0" i="0" u="none" strike="noStrike">
                          <a:solidFill>
                            <a:srgbClr val="000000"/>
                          </a:solidFill>
                          <a:effectLst/>
                          <a:latin typeface="Futura std book" panose="020B0502020204020303"/>
                        </a:rPr>
                        <a:t>48,1</a:t>
                      </a:r>
                    </a:p>
                  </a:txBody>
                  <a:tcPr marL="7620" marR="7620" marT="7620" marB="0" anchor="b">
                    <a:solidFill>
                      <a:schemeClr val="bg1">
                        <a:lumMod val="85000"/>
                      </a:schemeClr>
                    </a:solidFill>
                  </a:tcPr>
                </a:tc>
                <a:tc>
                  <a:txBody>
                    <a:bodyPr/>
                    <a:lstStyle/>
                    <a:p>
                      <a:pPr algn="ctr" fontAlgn="b"/>
                      <a:r>
                        <a:rPr lang="sv-SE" sz="1000" b="0" i="0" u="none" strike="noStrike">
                          <a:solidFill>
                            <a:srgbClr val="000000"/>
                          </a:solidFill>
                          <a:effectLst/>
                          <a:latin typeface="Futura std book" panose="020B0502020204020303"/>
                        </a:rPr>
                        <a:t>46,2</a:t>
                      </a:r>
                    </a:p>
                  </a:txBody>
                  <a:tcPr marL="7620" marR="7620" marT="7620" marB="0" anchor="b">
                    <a:solidFill>
                      <a:schemeClr val="bg1">
                        <a:lumMod val="85000"/>
                      </a:schemeClr>
                    </a:solidFill>
                  </a:tcPr>
                </a:tc>
                <a:tc>
                  <a:txBody>
                    <a:bodyPr/>
                    <a:lstStyle/>
                    <a:p>
                      <a:pPr algn="ctr" fontAlgn="b"/>
                      <a:r>
                        <a:rPr lang="sv-SE" sz="1000" b="0" i="0" u="none" strike="noStrike">
                          <a:solidFill>
                            <a:srgbClr val="000000"/>
                          </a:solidFill>
                          <a:effectLst/>
                          <a:latin typeface="Futura std book" panose="020B0502020204020303"/>
                        </a:rPr>
                        <a:t>6,6</a:t>
                      </a:r>
                    </a:p>
                  </a:txBody>
                  <a:tcPr marL="7620" marR="7620" marT="7620" marB="0" anchor="b">
                    <a:solidFill>
                      <a:schemeClr val="bg1">
                        <a:lumMod val="85000"/>
                      </a:schemeClr>
                    </a:solidFill>
                  </a:tcPr>
                </a:tc>
                <a:tc>
                  <a:txBody>
                    <a:bodyPr/>
                    <a:lstStyle/>
                    <a:p>
                      <a:pPr algn="ctr" fontAlgn="b"/>
                      <a:endParaRPr lang="sv-SE" sz="1000" b="0" i="0" u="none" strike="noStrike">
                        <a:solidFill>
                          <a:srgbClr val="000000"/>
                        </a:solidFill>
                        <a:effectLst/>
                        <a:latin typeface="Futura std book"/>
                      </a:endParaRPr>
                    </a:p>
                  </a:txBody>
                  <a:tcPr marL="7620" marR="7620" marT="7620" marB="0" anchor="b">
                    <a:solidFill>
                      <a:schemeClr val="bg1">
                        <a:lumMod val="85000"/>
                      </a:schemeClr>
                    </a:solidFill>
                  </a:tcPr>
                </a:tc>
                <a:tc>
                  <a:txBody>
                    <a:bodyPr/>
                    <a:lstStyle/>
                    <a:p>
                      <a:pPr algn="ctr" fontAlgn="b"/>
                      <a:r>
                        <a:rPr lang="sv-SE" sz="1000" b="0" i="0" u="none" strike="noStrike">
                          <a:solidFill>
                            <a:srgbClr val="000000"/>
                          </a:solidFill>
                          <a:effectLst/>
                          <a:latin typeface="Futura std book" panose="020B0502020204020303"/>
                        </a:rPr>
                        <a:t>81,2</a:t>
                      </a:r>
                    </a:p>
                  </a:txBody>
                  <a:tcPr marL="7620" marR="7620" marT="7620" marB="0" anchor="b">
                    <a:solidFill>
                      <a:schemeClr val="bg1">
                        <a:lumMod val="85000"/>
                      </a:schemeClr>
                    </a:solidFill>
                  </a:tcPr>
                </a:tc>
                <a:tc>
                  <a:txBody>
                    <a:bodyPr/>
                    <a:lstStyle/>
                    <a:p>
                      <a:pPr algn="ctr" fontAlgn="b"/>
                      <a:r>
                        <a:rPr lang="sv-SE" sz="1000" b="0" i="0" u="none" strike="noStrike">
                          <a:solidFill>
                            <a:srgbClr val="000000"/>
                          </a:solidFill>
                          <a:effectLst/>
                          <a:latin typeface="Futura std book" panose="020B0502020204020303"/>
                        </a:rPr>
                        <a:t>48,2</a:t>
                      </a:r>
                    </a:p>
                  </a:txBody>
                  <a:tcPr marL="7620" marR="7620" marT="7620" marB="0" anchor="b">
                    <a:solidFill>
                      <a:schemeClr val="bg1">
                        <a:lumMod val="85000"/>
                      </a:schemeClr>
                    </a:solidFill>
                  </a:tcPr>
                </a:tc>
                <a:tc>
                  <a:txBody>
                    <a:bodyPr/>
                    <a:lstStyle/>
                    <a:p>
                      <a:pPr algn="ctr" fontAlgn="b"/>
                      <a:r>
                        <a:rPr lang="sv-SE" sz="1000" b="0" i="0" u="none" strike="noStrike">
                          <a:solidFill>
                            <a:srgbClr val="000000"/>
                          </a:solidFill>
                          <a:effectLst/>
                          <a:latin typeface="Futura std book" panose="020B0502020204020303"/>
                        </a:rPr>
                        <a:t>46,0</a:t>
                      </a:r>
                    </a:p>
                  </a:txBody>
                  <a:tcPr marL="7620" marR="7620" marT="7620" marB="0" anchor="b">
                    <a:solidFill>
                      <a:schemeClr val="bg1">
                        <a:lumMod val="85000"/>
                      </a:schemeClr>
                    </a:solidFill>
                  </a:tcPr>
                </a:tc>
                <a:tc>
                  <a:txBody>
                    <a:bodyPr/>
                    <a:lstStyle/>
                    <a:p>
                      <a:pPr algn="ctr" fontAlgn="b"/>
                      <a:r>
                        <a:rPr lang="sv-SE" sz="1000" b="0" i="0" u="none" strike="noStrike">
                          <a:solidFill>
                            <a:srgbClr val="000000"/>
                          </a:solidFill>
                          <a:effectLst/>
                          <a:latin typeface="Futura std book" panose="020B0502020204020303"/>
                        </a:rPr>
                        <a:t>5,6</a:t>
                      </a:r>
                    </a:p>
                  </a:txBody>
                  <a:tcPr marL="7620" marR="7620" marT="7620" marB="0" anchor="b">
                    <a:solidFill>
                      <a:schemeClr val="bg1">
                        <a:lumMod val="85000"/>
                      </a:schemeClr>
                    </a:solidFill>
                  </a:tcPr>
                </a:tc>
                <a:extLst>
                  <a:ext uri="{0D108BD9-81ED-4DB2-BD59-A6C34878D82A}">
                    <a16:rowId xmlns:a16="http://schemas.microsoft.com/office/drawing/2014/main" val="10003"/>
                  </a:ext>
                </a:extLst>
              </a:tr>
              <a:tr h="139902">
                <a:tc>
                  <a:txBody>
                    <a:bodyPr/>
                    <a:lstStyle/>
                    <a:p>
                      <a:pPr algn="l" fontAlgn="b"/>
                      <a:r>
                        <a:rPr lang="sv-SE" sz="900" b="0" i="0" u="none" strike="noStrike">
                          <a:solidFill>
                            <a:srgbClr val="000000"/>
                          </a:solidFill>
                          <a:effectLst/>
                          <a:latin typeface="Futura std book"/>
                        </a:rPr>
                        <a:t>Agriculture, forestry &amp; fishing</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a:rPr>
                        <a:t>0,2</a:t>
                      </a:r>
                    </a:p>
                  </a:txBody>
                  <a:tcPr marL="7620" marR="7620" marT="7620" marB="0" anchor="b">
                    <a:noFill/>
                  </a:tcPr>
                </a:tc>
                <a:tc>
                  <a:txBody>
                    <a:bodyPr/>
                    <a:lstStyle/>
                    <a:p>
                      <a:pPr algn="ctr" fontAlgn="b"/>
                      <a:r>
                        <a:rPr lang="sv-SE" sz="900" b="0" i="0" u="none" strike="noStrike">
                          <a:solidFill>
                            <a:srgbClr val="000000"/>
                          </a:solidFill>
                          <a:effectLst/>
                          <a:latin typeface="Futura std book" panose="020B0502020204020303"/>
                        </a:rPr>
                        <a:t>61,7</a:t>
                      </a:r>
                    </a:p>
                  </a:txBody>
                  <a:tcPr marL="7620" marR="7620" marT="7620" marB="0" anchor="b">
                    <a:noFill/>
                  </a:tcPr>
                </a:tc>
                <a:tc>
                  <a:txBody>
                    <a:bodyPr/>
                    <a:lstStyle/>
                    <a:p>
                      <a:pPr algn="ctr" fontAlgn="b"/>
                      <a:r>
                        <a:rPr lang="sv-SE" sz="900" b="0" i="0" u="none" strike="noStrike">
                          <a:solidFill>
                            <a:srgbClr val="000000"/>
                          </a:solidFill>
                          <a:effectLst/>
                          <a:latin typeface="Futura std book" panose="020B0502020204020303"/>
                        </a:rPr>
                        <a:t>42,7</a:t>
                      </a:r>
                    </a:p>
                  </a:txBody>
                  <a:tcPr marL="7620" marR="7620" marT="7620" marB="0" anchor="b">
                    <a:noFill/>
                  </a:tcPr>
                </a:tc>
                <a:tc>
                  <a:txBody>
                    <a:bodyPr/>
                    <a:lstStyle/>
                    <a:p>
                      <a:pPr algn="ctr" fontAlgn="b"/>
                      <a:r>
                        <a:rPr lang="sv-SE" sz="900" b="0" i="0" u="none" strike="noStrike">
                          <a:solidFill>
                            <a:srgbClr val="000000"/>
                          </a:solidFill>
                          <a:effectLst/>
                          <a:latin typeface="Futura std book" panose="020B0502020204020303"/>
                        </a:rPr>
                        <a:t>-1,9</a:t>
                      </a:r>
                    </a:p>
                  </a:txBody>
                  <a:tcPr marL="7620" marR="7620" marT="7620" marB="0" anchor="b">
                    <a:noFill/>
                  </a:tcPr>
                </a:tc>
                <a:tc>
                  <a:txBody>
                    <a:bodyPr/>
                    <a:lstStyle/>
                    <a:p>
                      <a:pPr algn="ctr" fontAlgn="b"/>
                      <a:endParaRPr lang="sv-SE" sz="900" b="0" i="0" u="none" strike="noStrike">
                        <a:solidFill>
                          <a:srgbClr val="000000"/>
                        </a:solidFill>
                        <a:effectLst/>
                        <a:latin typeface="Futura std book"/>
                      </a:endParaRPr>
                    </a:p>
                  </a:txBody>
                  <a:tcPr marL="7620" marR="7620" marT="7620" marB="0" anchor="b">
                    <a:noFill/>
                  </a:tcPr>
                </a:tc>
                <a:tc>
                  <a:txBody>
                    <a:bodyPr/>
                    <a:lstStyle/>
                    <a:p>
                      <a:pPr algn="ctr" fontAlgn="b"/>
                      <a:r>
                        <a:rPr lang="sv-SE" sz="900" b="0" i="0" u="none" strike="noStrike">
                          <a:solidFill>
                            <a:srgbClr val="000000"/>
                          </a:solidFill>
                          <a:effectLst/>
                          <a:latin typeface="Futura std book" panose="020B0502020204020303"/>
                        </a:rPr>
                        <a:t>0,0</a:t>
                      </a:r>
                    </a:p>
                  </a:txBody>
                  <a:tcPr marL="7620" marR="7620" marT="7620" marB="0" anchor="b">
                    <a:noFill/>
                  </a:tcPr>
                </a:tc>
                <a:tc>
                  <a:txBody>
                    <a:bodyPr/>
                    <a:lstStyle/>
                    <a:p>
                      <a:pPr algn="ctr" fontAlgn="b"/>
                      <a:r>
                        <a:rPr lang="sv-SE" sz="900" b="0" i="0" u="none" strike="noStrike">
                          <a:solidFill>
                            <a:srgbClr val="000000"/>
                          </a:solidFill>
                          <a:effectLst/>
                          <a:latin typeface="Futura std book" panose="020B0502020204020303"/>
                        </a:rPr>
                        <a:t>101,2</a:t>
                      </a:r>
                    </a:p>
                  </a:txBody>
                  <a:tcPr marL="7620" marR="7620" marT="7620" marB="0" anchor="b">
                    <a:noFill/>
                  </a:tcPr>
                </a:tc>
                <a:tc>
                  <a:txBody>
                    <a:bodyPr/>
                    <a:lstStyle/>
                    <a:p>
                      <a:pPr algn="ctr" fontAlgn="b"/>
                      <a:r>
                        <a:rPr lang="sv-SE" sz="900" b="0" i="0" u="none" strike="noStrike">
                          <a:solidFill>
                            <a:srgbClr val="000000"/>
                          </a:solidFill>
                          <a:effectLst/>
                          <a:latin typeface="Futura std book" panose="020B0502020204020303"/>
                        </a:rPr>
                        <a:t>32,1</a:t>
                      </a:r>
                    </a:p>
                  </a:txBody>
                  <a:tcPr marL="7620" marR="7620" marT="7620" marB="0" anchor="b">
                    <a:noFill/>
                  </a:tcPr>
                </a:tc>
                <a:tc>
                  <a:txBody>
                    <a:bodyPr/>
                    <a:lstStyle/>
                    <a:p>
                      <a:pPr algn="ctr" fontAlgn="b"/>
                      <a:r>
                        <a:rPr lang="sv-SE" sz="900" b="0" i="0" u="none" strike="noStrike">
                          <a:solidFill>
                            <a:srgbClr val="000000"/>
                          </a:solidFill>
                          <a:effectLst/>
                          <a:latin typeface="Futura std book" panose="020B0502020204020303"/>
                        </a:rPr>
                        <a:t>-2,7</a:t>
                      </a:r>
                    </a:p>
                  </a:txBody>
                  <a:tcPr marL="7620" marR="7620" marT="7620" marB="0" anchor="b">
                    <a:noFill/>
                  </a:tcPr>
                </a:tc>
                <a:extLst>
                  <a:ext uri="{0D108BD9-81ED-4DB2-BD59-A6C34878D82A}">
                    <a16:rowId xmlns:a16="http://schemas.microsoft.com/office/drawing/2014/main" val="10004"/>
                  </a:ext>
                </a:extLst>
              </a:tr>
              <a:tr h="139902">
                <a:tc>
                  <a:txBody>
                    <a:bodyPr/>
                    <a:lstStyle/>
                    <a:p>
                      <a:pPr algn="l" fontAlgn="b"/>
                      <a:r>
                        <a:rPr lang="sv-SE" sz="900" b="0" i="0" u="none" strike="noStrike">
                          <a:solidFill>
                            <a:srgbClr val="000000"/>
                          </a:solidFill>
                          <a:effectLst/>
                          <a:latin typeface="Futura std book"/>
                        </a:rPr>
                        <a:t>Manufacturing, mining, quarrying &amp; utilities</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a:rPr>
                        <a:t>8,1</a:t>
                      </a:r>
                    </a:p>
                  </a:txBody>
                  <a:tcPr marL="7620" marR="7620" marT="7620" marB="0" anchor="b">
                    <a:noFill/>
                  </a:tcPr>
                </a:tc>
                <a:tc>
                  <a:txBody>
                    <a:bodyPr/>
                    <a:lstStyle/>
                    <a:p>
                      <a:pPr algn="ctr" fontAlgn="b"/>
                      <a:r>
                        <a:rPr lang="sv-SE" sz="900" b="0" i="0" u="none" strike="noStrike">
                          <a:solidFill>
                            <a:srgbClr val="000000"/>
                          </a:solidFill>
                          <a:effectLst/>
                          <a:latin typeface="Futura std book" panose="020B0502020204020303"/>
                        </a:rPr>
                        <a:t>-0,3</a:t>
                      </a:r>
                    </a:p>
                  </a:txBody>
                  <a:tcPr marL="7620" marR="7620" marT="7620" marB="0" anchor="b"/>
                </a:tc>
                <a:tc>
                  <a:txBody>
                    <a:bodyPr/>
                    <a:lstStyle/>
                    <a:p>
                      <a:pPr algn="ctr" fontAlgn="b"/>
                      <a:r>
                        <a:rPr lang="sv-SE" sz="900" b="0" i="0" u="none" strike="noStrike">
                          <a:solidFill>
                            <a:srgbClr val="000000"/>
                          </a:solidFill>
                          <a:effectLst/>
                          <a:latin typeface="Futura std book" panose="020B0502020204020303"/>
                        </a:rPr>
                        <a:t>3,5</a:t>
                      </a:r>
                    </a:p>
                  </a:txBody>
                  <a:tcPr marL="7620" marR="7620" marT="7620" marB="0" anchor="b"/>
                </a:tc>
                <a:tc>
                  <a:txBody>
                    <a:bodyPr/>
                    <a:lstStyle/>
                    <a:p>
                      <a:pPr algn="ctr" fontAlgn="b"/>
                      <a:r>
                        <a:rPr lang="sv-SE" sz="900" b="0" i="0" u="none" strike="noStrike">
                          <a:solidFill>
                            <a:srgbClr val="000000"/>
                          </a:solidFill>
                          <a:effectLst/>
                          <a:latin typeface="Futura std book" panose="020B0502020204020303"/>
                        </a:rPr>
                        <a:t>-12,9</a:t>
                      </a:r>
                    </a:p>
                  </a:txBody>
                  <a:tcPr marL="7620" marR="7620" marT="7620" marB="0" anchor="b"/>
                </a:tc>
                <a:tc>
                  <a:txBody>
                    <a:bodyPr/>
                    <a:lstStyle/>
                    <a:p>
                      <a:pPr algn="ctr" fontAlgn="b"/>
                      <a:endParaRPr lang="sv-SE" sz="900" b="0" i="0" u="none" strike="noStrike">
                        <a:solidFill>
                          <a:srgbClr val="000000"/>
                        </a:solidFill>
                        <a:effectLst/>
                        <a:latin typeface="Futura std book"/>
                      </a:endParaRPr>
                    </a:p>
                  </a:txBody>
                  <a:tcPr marL="7620" marR="7620" marT="7620" marB="0" anchor="b">
                    <a:noFill/>
                  </a:tcPr>
                </a:tc>
                <a:tc>
                  <a:txBody>
                    <a:bodyPr/>
                    <a:lstStyle/>
                    <a:p>
                      <a:pPr algn="ctr" fontAlgn="b"/>
                      <a:r>
                        <a:rPr lang="sv-SE" sz="900" b="0" i="0" u="none" strike="noStrike">
                          <a:solidFill>
                            <a:srgbClr val="000000"/>
                          </a:solidFill>
                          <a:effectLst/>
                          <a:latin typeface="Futura std book" panose="020B0502020204020303"/>
                        </a:rPr>
                        <a:t>3,0</a:t>
                      </a:r>
                    </a:p>
                  </a:txBody>
                  <a:tcPr marL="7620" marR="7620" marT="7620" marB="0" anchor="b">
                    <a:noFill/>
                  </a:tcPr>
                </a:tc>
                <a:tc>
                  <a:txBody>
                    <a:bodyPr/>
                    <a:lstStyle/>
                    <a:p>
                      <a:pPr algn="ctr" fontAlgn="b"/>
                      <a:r>
                        <a:rPr lang="sv-SE" sz="900" b="0" i="0" u="none" strike="noStrike">
                          <a:solidFill>
                            <a:srgbClr val="000000"/>
                          </a:solidFill>
                          <a:effectLst/>
                          <a:latin typeface="Futura std book" panose="020B0502020204020303"/>
                        </a:rPr>
                        <a:t>-19,8</a:t>
                      </a:r>
                    </a:p>
                  </a:txBody>
                  <a:tcPr marL="7620" marR="7620" marT="7620" marB="0" anchor="b"/>
                </a:tc>
                <a:tc>
                  <a:txBody>
                    <a:bodyPr/>
                    <a:lstStyle/>
                    <a:p>
                      <a:pPr algn="ctr" fontAlgn="b"/>
                      <a:r>
                        <a:rPr lang="sv-SE" sz="900" b="0" i="0" u="none" strike="noStrike">
                          <a:solidFill>
                            <a:srgbClr val="000000"/>
                          </a:solidFill>
                          <a:effectLst/>
                          <a:latin typeface="Futura std book" panose="020B0502020204020303"/>
                        </a:rPr>
                        <a:t>-19,6</a:t>
                      </a:r>
                    </a:p>
                  </a:txBody>
                  <a:tcPr marL="7620" marR="7620" marT="7620" marB="0" anchor="b"/>
                </a:tc>
                <a:tc>
                  <a:txBody>
                    <a:bodyPr/>
                    <a:lstStyle/>
                    <a:p>
                      <a:pPr algn="ctr" fontAlgn="b"/>
                      <a:r>
                        <a:rPr lang="sv-SE" sz="900" b="0" i="0" u="none" strike="noStrike">
                          <a:solidFill>
                            <a:srgbClr val="000000"/>
                          </a:solidFill>
                          <a:effectLst/>
                          <a:latin typeface="Futura std book" panose="020B0502020204020303"/>
                        </a:rPr>
                        <a:t>-31,7</a:t>
                      </a:r>
                    </a:p>
                  </a:txBody>
                  <a:tcPr marL="7620" marR="7620" marT="7620" marB="0" anchor="b"/>
                </a:tc>
                <a:extLst>
                  <a:ext uri="{0D108BD9-81ED-4DB2-BD59-A6C34878D82A}">
                    <a16:rowId xmlns:a16="http://schemas.microsoft.com/office/drawing/2014/main" val="10005"/>
                  </a:ext>
                </a:extLst>
              </a:tr>
              <a:tr h="139902">
                <a:tc>
                  <a:txBody>
                    <a:bodyPr/>
                    <a:lstStyle/>
                    <a:p>
                      <a:pPr algn="l" fontAlgn="b"/>
                      <a:r>
                        <a:rPr lang="sv-SE" sz="900" b="0" i="0" u="none" strike="noStrike">
                          <a:solidFill>
                            <a:srgbClr val="000000"/>
                          </a:solidFill>
                          <a:effectLst/>
                          <a:latin typeface="Futura std book"/>
                        </a:rPr>
                        <a:t>Energy &amp; Environment</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a:rPr>
                        <a:t>1,2</a:t>
                      </a:r>
                    </a:p>
                  </a:txBody>
                  <a:tcPr marL="7620" marR="7620" marT="7620" marB="0" anchor="b">
                    <a:noFill/>
                  </a:tcPr>
                </a:tc>
                <a:tc>
                  <a:txBody>
                    <a:bodyPr/>
                    <a:lstStyle/>
                    <a:p>
                      <a:pPr algn="ctr" fontAlgn="b"/>
                      <a:r>
                        <a:rPr lang="sv-SE" sz="900" b="0" i="0" u="none" strike="noStrike">
                          <a:solidFill>
                            <a:srgbClr val="000000"/>
                          </a:solidFill>
                          <a:effectLst/>
                          <a:latin typeface="Futura std book" panose="020B0502020204020303"/>
                        </a:rPr>
                        <a:t>55,0</a:t>
                      </a:r>
                    </a:p>
                  </a:txBody>
                  <a:tcPr marL="7620" marR="7620" marT="7620" marB="0" anchor="b"/>
                </a:tc>
                <a:tc>
                  <a:txBody>
                    <a:bodyPr/>
                    <a:lstStyle/>
                    <a:p>
                      <a:pPr algn="ctr" fontAlgn="b"/>
                      <a:r>
                        <a:rPr lang="sv-SE" sz="900" b="0" i="0" u="none" strike="noStrike">
                          <a:solidFill>
                            <a:srgbClr val="000000"/>
                          </a:solidFill>
                          <a:effectLst/>
                          <a:latin typeface="Futura std book" panose="020B0502020204020303"/>
                        </a:rPr>
                        <a:t>53,1</a:t>
                      </a:r>
                    </a:p>
                  </a:txBody>
                  <a:tcPr marL="7620" marR="7620" marT="7620" marB="0" anchor="b"/>
                </a:tc>
                <a:tc>
                  <a:txBody>
                    <a:bodyPr/>
                    <a:lstStyle/>
                    <a:p>
                      <a:pPr algn="ctr" fontAlgn="b"/>
                      <a:r>
                        <a:rPr lang="sv-SE" sz="900" b="0" i="0" u="none" strike="noStrike">
                          <a:solidFill>
                            <a:srgbClr val="000000"/>
                          </a:solidFill>
                          <a:effectLst/>
                          <a:latin typeface="Futura std book" panose="020B0502020204020303"/>
                        </a:rPr>
                        <a:t>6,4</a:t>
                      </a:r>
                    </a:p>
                  </a:txBody>
                  <a:tcPr marL="7620" marR="7620" marT="7620" marB="0" anchor="b"/>
                </a:tc>
                <a:tc>
                  <a:txBody>
                    <a:bodyPr/>
                    <a:lstStyle/>
                    <a:p>
                      <a:pPr algn="ctr" fontAlgn="b"/>
                      <a:endParaRPr lang="sv-SE" sz="900" b="0" i="0" u="none" strike="noStrike">
                        <a:solidFill>
                          <a:srgbClr val="000000"/>
                        </a:solidFill>
                        <a:effectLst/>
                        <a:latin typeface="Futura std book"/>
                      </a:endParaRPr>
                    </a:p>
                  </a:txBody>
                  <a:tcPr marL="7620" marR="7620" marT="7620" marB="0" anchor="b">
                    <a:noFill/>
                  </a:tcPr>
                </a:tc>
                <a:tc>
                  <a:txBody>
                    <a:bodyPr/>
                    <a:lstStyle/>
                    <a:p>
                      <a:pPr algn="ctr" fontAlgn="b"/>
                      <a:r>
                        <a:rPr lang="sv-SE" sz="900" b="0" i="0" u="none" strike="noStrike">
                          <a:solidFill>
                            <a:srgbClr val="000000"/>
                          </a:solidFill>
                          <a:effectLst/>
                          <a:latin typeface="Futura std book" panose="020B0502020204020303"/>
                        </a:rPr>
                        <a:t>0,5</a:t>
                      </a:r>
                    </a:p>
                  </a:txBody>
                  <a:tcPr marL="7620" marR="7620" marT="7620" marB="0" anchor="b">
                    <a:noFill/>
                  </a:tcPr>
                </a:tc>
                <a:tc>
                  <a:txBody>
                    <a:bodyPr/>
                    <a:lstStyle/>
                    <a:p>
                      <a:pPr algn="ctr" fontAlgn="b"/>
                      <a:r>
                        <a:rPr lang="sv-SE" sz="900" b="0" i="0" u="none" strike="noStrike">
                          <a:solidFill>
                            <a:srgbClr val="000000"/>
                          </a:solidFill>
                          <a:effectLst/>
                          <a:latin typeface="Futura std book" panose="020B0502020204020303"/>
                        </a:rPr>
                        <a:t>-4,8</a:t>
                      </a:r>
                    </a:p>
                  </a:txBody>
                  <a:tcPr marL="7620" marR="7620" marT="7620" marB="0" anchor="b"/>
                </a:tc>
                <a:tc>
                  <a:txBody>
                    <a:bodyPr/>
                    <a:lstStyle/>
                    <a:p>
                      <a:pPr algn="ctr" fontAlgn="b"/>
                      <a:r>
                        <a:rPr lang="sv-SE" sz="900" b="0" i="0" u="none" strike="noStrike">
                          <a:solidFill>
                            <a:srgbClr val="000000"/>
                          </a:solidFill>
                          <a:effectLst/>
                          <a:latin typeface="Futura std book" panose="020B0502020204020303"/>
                        </a:rPr>
                        <a:t>6,9</a:t>
                      </a:r>
                    </a:p>
                  </a:txBody>
                  <a:tcPr marL="7620" marR="7620" marT="7620" marB="0" anchor="b"/>
                </a:tc>
                <a:tc>
                  <a:txBody>
                    <a:bodyPr/>
                    <a:lstStyle/>
                    <a:p>
                      <a:pPr algn="ctr" fontAlgn="b"/>
                      <a:r>
                        <a:rPr lang="sv-SE" sz="900" b="0" i="0" u="none" strike="noStrike">
                          <a:solidFill>
                            <a:srgbClr val="000000"/>
                          </a:solidFill>
                          <a:effectLst/>
                          <a:latin typeface="Futura std book" panose="020B0502020204020303"/>
                        </a:rPr>
                        <a:t>3,5</a:t>
                      </a:r>
                    </a:p>
                  </a:txBody>
                  <a:tcPr marL="7620" marR="7620" marT="7620" marB="0" anchor="b"/>
                </a:tc>
                <a:extLst>
                  <a:ext uri="{0D108BD9-81ED-4DB2-BD59-A6C34878D82A}">
                    <a16:rowId xmlns:a16="http://schemas.microsoft.com/office/drawing/2014/main" val="10006"/>
                  </a:ext>
                </a:extLst>
              </a:tr>
              <a:tr h="139902">
                <a:tc>
                  <a:txBody>
                    <a:bodyPr/>
                    <a:lstStyle/>
                    <a:p>
                      <a:pPr algn="l" fontAlgn="b"/>
                      <a:r>
                        <a:rPr lang="sv-SE" sz="900" b="0" i="0" u="none" strike="noStrike">
                          <a:solidFill>
                            <a:srgbClr val="000000"/>
                          </a:solidFill>
                          <a:effectLst/>
                          <a:latin typeface="Futura std book"/>
                        </a:rPr>
                        <a:t>Construction</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a:rPr>
                        <a:t>8,4</a:t>
                      </a:r>
                    </a:p>
                  </a:txBody>
                  <a:tcPr marL="7620" marR="7620" marT="7620" marB="0" anchor="b">
                    <a:noFill/>
                  </a:tcPr>
                </a:tc>
                <a:tc>
                  <a:txBody>
                    <a:bodyPr/>
                    <a:lstStyle/>
                    <a:p>
                      <a:pPr algn="ctr" fontAlgn="b"/>
                      <a:r>
                        <a:rPr lang="sv-SE" sz="900" b="0" i="0" u="none" strike="noStrike">
                          <a:solidFill>
                            <a:srgbClr val="000000"/>
                          </a:solidFill>
                          <a:effectLst/>
                          <a:latin typeface="Futura std book" panose="020B0502020204020303"/>
                        </a:rPr>
                        <a:t>90,7</a:t>
                      </a:r>
                    </a:p>
                  </a:txBody>
                  <a:tcPr marL="7620" marR="7620" marT="7620" marB="0" anchor="b"/>
                </a:tc>
                <a:tc>
                  <a:txBody>
                    <a:bodyPr/>
                    <a:lstStyle/>
                    <a:p>
                      <a:pPr algn="ctr" fontAlgn="b"/>
                      <a:r>
                        <a:rPr lang="sv-SE" sz="900" b="0" i="0" u="none" strike="noStrike">
                          <a:solidFill>
                            <a:srgbClr val="000000"/>
                          </a:solidFill>
                          <a:effectLst/>
                          <a:latin typeface="Futura std book" panose="020B0502020204020303"/>
                        </a:rPr>
                        <a:t>84,8</a:t>
                      </a:r>
                    </a:p>
                  </a:txBody>
                  <a:tcPr marL="7620" marR="7620" marT="7620" marB="0" anchor="b"/>
                </a:tc>
                <a:tc>
                  <a:txBody>
                    <a:bodyPr/>
                    <a:lstStyle/>
                    <a:p>
                      <a:pPr algn="ctr" fontAlgn="b"/>
                      <a:r>
                        <a:rPr lang="sv-SE" sz="900" b="0" i="0" u="none" strike="noStrike">
                          <a:solidFill>
                            <a:srgbClr val="000000"/>
                          </a:solidFill>
                          <a:effectLst/>
                          <a:latin typeface="Futura std book" panose="020B0502020204020303"/>
                        </a:rPr>
                        <a:t>9,8</a:t>
                      </a:r>
                    </a:p>
                  </a:txBody>
                  <a:tcPr marL="7620" marR="7620" marT="7620" marB="0" anchor="b"/>
                </a:tc>
                <a:tc>
                  <a:txBody>
                    <a:bodyPr/>
                    <a:lstStyle/>
                    <a:p>
                      <a:pPr algn="ctr" fontAlgn="b"/>
                      <a:endParaRPr lang="sv-SE" sz="900" b="0" i="0" u="none" strike="noStrike">
                        <a:solidFill>
                          <a:srgbClr val="000000"/>
                        </a:solidFill>
                        <a:effectLst/>
                        <a:latin typeface="Futura std book"/>
                      </a:endParaRPr>
                    </a:p>
                  </a:txBody>
                  <a:tcPr marL="7620" marR="7620" marT="7620" marB="0" anchor="b">
                    <a:noFill/>
                  </a:tcPr>
                </a:tc>
                <a:tc>
                  <a:txBody>
                    <a:bodyPr/>
                    <a:lstStyle/>
                    <a:p>
                      <a:pPr algn="ctr" fontAlgn="b"/>
                      <a:r>
                        <a:rPr lang="sv-SE" sz="900" b="0" i="0" u="none" strike="noStrike">
                          <a:solidFill>
                            <a:srgbClr val="000000"/>
                          </a:solidFill>
                          <a:effectLst/>
                          <a:latin typeface="Futura std book" panose="020B0502020204020303"/>
                        </a:rPr>
                        <a:t>4,2</a:t>
                      </a:r>
                    </a:p>
                  </a:txBody>
                  <a:tcPr marL="7620" marR="7620" marT="7620" marB="0" anchor="b">
                    <a:noFill/>
                  </a:tcPr>
                </a:tc>
                <a:tc>
                  <a:txBody>
                    <a:bodyPr/>
                    <a:lstStyle/>
                    <a:p>
                      <a:pPr algn="ctr" fontAlgn="b"/>
                      <a:r>
                        <a:rPr lang="sv-SE" sz="900" b="0" i="0" u="none" strike="noStrike">
                          <a:solidFill>
                            <a:srgbClr val="000000"/>
                          </a:solidFill>
                          <a:effectLst/>
                          <a:latin typeface="Futura std book" panose="020B0502020204020303"/>
                        </a:rPr>
                        <a:t>118,5</a:t>
                      </a:r>
                    </a:p>
                  </a:txBody>
                  <a:tcPr marL="7620" marR="7620" marT="7620" marB="0" anchor="b"/>
                </a:tc>
                <a:tc>
                  <a:txBody>
                    <a:bodyPr/>
                    <a:lstStyle/>
                    <a:p>
                      <a:pPr algn="ctr" fontAlgn="b"/>
                      <a:r>
                        <a:rPr lang="sv-SE" sz="900" b="0" i="0" u="none" strike="noStrike">
                          <a:solidFill>
                            <a:srgbClr val="000000"/>
                          </a:solidFill>
                          <a:effectLst/>
                          <a:latin typeface="Futura std book" panose="020B0502020204020303"/>
                        </a:rPr>
                        <a:t>137,7</a:t>
                      </a:r>
                    </a:p>
                  </a:txBody>
                  <a:tcPr marL="7620" marR="7620" marT="7620" marB="0" anchor="b"/>
                </a:tc>
                <a:tc>
                  <a:txBody>
                    <a:bodyPr/>
                    <a:lstStyle/>
                    <a:p>
                      <a:pPr algn="ctr" fontAlgn="b"/>
                      <a:r>
                        <a:rPr lang="sv-SE" sz="900" b="0" i="0" u="none" strike="noStrike">
                          <a:solidFill>
                            <a:srgbClr val="000000"/>
                          </a:solidFill>
                          <a:effectLst/>
                          <a:latin typeface="Futura std book" panose="020B0502020204020303"/>
                        </a:rPr>
                        <a:t>9,7</a:t>
                      </a:r>
                    </a:p>
                  </a:txBody>
                  <a:tcPr marL="7620" marR="7620" marT="7620" marB="0" anchor="b"/>
                </a:tc>
                <a:extLst>
                  <a:ext uri="{0D108BD9-81ED-4DB2-BD59-A6C34878D82A}">
                    <a16:rowId xmlns:a16="http://schemas.microsoft.com/office/drawing/2014/main" val="10007"/>
                  </a:ext>
                </a:extLst>
              </a:tr>
              <a:tr h="139902">
                <a:tc>
                  <a:txBody>
                    <a:bodyPr/>
                    <a:lstStyle/>
                    <a:p>
                      <a:pPr algn="l" fontAlgn="b"/>
                      <a:r>
                        <a:rPr lang="sv-SE" sz="900" b="0" i="0" u="none" strike="noStrike">
                          <a:solidFill>
                            <a:srgbClr val="000000"/>
                          </a:solidFill>
                          <a:effectLst/>
                          <a:latin typeface="Futura std book"/>
                        </a:rPr>
                        <a:t>Trade</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a:rPr>
                        <a:t>16,8</a:t>
                      </a:r>
                    </a:p>
                  </a:txBody>
                  <a:tcPr marL="7620" marR="7620" marT="7620" marB="0" anchor="b">
                    <a:noFill/>
                  </a:tcPr>
                </a:tc>
                <a:tc>
                  <a:txBody>
                    <a:bodyPr/>
                    <a:lstStyle/>
                    <a:p>
                      <a:pPr algn="ctr" fontAlgn="b"/>
                      <a:r>
                        <a:rPr lang="sv-SE" sz="900" b="0" i="0" u="none" strike="noStrike">
                          <a:solidFill>
                            <a:srgbClr val="000000"/>
                          </a:solidFill>
                          <a:effectLst/>
                          <a:latin typeface="Futura std book" panose="020B0502020204020303"/>
                        </a:rPr>
                        <a:t>41,7</a:t>
                      </a:r>
                    </a:p>
                  </a:txBody>
                  <a:tcPr marL="7620" marR="7620" marT="7620" marB="0" anchor="b"/>
                </a:tc>
                <a:tc>
                  <a:txBody>
                    <a:bodyPr/>
                    <a:lstStyle/>
                    <a:p>
                      <a:pPr algn="ctr" fontAlgn="b"/>
                      <a:r>
                        <a:rPr lang="sv-SE" sz="900" b="0" i="0" u="none" strike="noStrike">
                          <a:solidFill>
                            <a:srgbClr val="000000"/>
                          </a:solidFill>
                          <a:effectLst/>
                          <a:latin typeface="Futura std book" panose="020B0502020204020303"/>
                        </a:rPr>
                        <a:t>35,5</a:t>
                      </a:r>
                    </a:p>
                  </a:txBody>
                  <a:tcPr marL="7620" marR="7620" marT="7620" marB="0" anchor="b"/>
                </a:tc>
                <a:tc>
                  <a:txBody>
                    <a:bodyPr/>
                    <a:lstStyle/>
                    <a:p>
                      <a:pPr algn="ctr" fontAlgn="b"/>
                      <a:r>
                        <a:rPr lang="sv-SE" sz="900" b="0" i="0" u="none" strike="noStrike">
                          <a:solidFill>
                            <a:srgbClr val="000000"/>
                          </a:solidFill>
                          <a:effectLst/>
                          <a:latin typeface="Futura std book" panose="020B0502020204020303"/>
                        </a:rPr>
                        <a:t>5,1</a:t>
                      </a:r>
                    </a:p>
                  </a:txBody>
                  <a:tcPr marL="7620" marR="7620" marT="7620" marB="0" anchor="b"/>
                </a:tc>
                <a:tc>
                  <a:txBody>
                    <a:bodyPr/>
                    <a:lstStyle/>
                    <a:p>
                      <a:pPr algn="ctr" fontAlgn="b"/>
                      <a:endParaRPr lang="sv-SE" sz="900" b="0" i="0" u="none" strike="noStrike">
                        <a:solidFill>
                          <a:srgbClr val="000000"/>
                        </a:solidFill>
                        <a:effectLst/>
                        <a:latin typeface="Futura std book"/>
                      </a:endParaRPr>
                    </a:p>
                  </a:txBody>
                  <a:tcPr marL="7620" marR="7620" marT="7620" marB="0" anchor="b">
                    <a:noFill/>
                  </a:tcPr>
                </a:tc>
                <a:tc>
                  <a:txBody>
                    <a:bodyPr/>
                    <a:lstStyle/>
                    <a:p>
                      <a:pPr algn="ctr" fontAlgn="b"/>
                      <a:r>
                        <a:rPr lang="sv-SE" sz="900" b="0" i="0" u="none" strike="noStrike">
                          <a:solidFill>
                            <a:srgbClr val="000000"/>
                          </a:solidFill>
                          <a:effectLst/>
                          <a:latin typeface="Futura std book" panose="020B0502020204020303"/>
                        </a:rPr>
                        <a:t>9,4</a:t>
                      </a:r>
                    </a:p>
                  </a:txBody>
                  <a:tcPr marL="7620" marR="7620" marT="7620" marB="0" anchor="b">
                    <a:noFill/>
                  </a:tcPr>
                </a:tc>
                <a:tc>
                  <a:txBody>
                    <a:bodyPr/>
                    <a:lstStyle/>
                    <a:p>
                      <a:pPr algn="ctr" fontAlgn="b"/>
                      <a:r>
                        <a:rPr lang="sv-SE" sz="900" b="0" i="0" u="none" strike="noStrike">
                          <a:solidFill>
                            <a:srgbClr val="000000"/>
                          </a:solidFill>
                          <a:effectLst/>
                          <a:latin typeface="Futura std book" panose="020B0502020204020303"/>
                        </a:rPr>
                        <a:t>44,4</a:t>
                      </a:r>
                    </a:p>
                  </a:txBody>
                  <a:tcPr marL="7620" marR="7620" marT="7620" marB="0" anchor="b"/>
                </a:tc>
                <a:tc>
                  <a:txBody>
                    <a:bodyPr/>
                    <a:lstStyle/>
                    <a:p>
                      <a:pPr algn="ctr" fontAlgn="b"/>
                      <a:r>
                        <a:rPr lang="sv-SE" sz="900" b="0" i="0" u="none" strike="noStrike">
                          <a:solidFill>
                            <a:srgbClr val="000000"/>
                          </a:solidFill>
                          <a:effectLst/>
                          <a:latin typeface="Futura std book" panose="020B0502020204020303"/>
                        </a:rPr>
                        <a:t>35,9</a:t>
                      </a:r>
                    </a:p>
                  </a:txBody>
                  <a:tcPr marL="7620" marR="7620" marT="7620" marB="0" anchor="b"/>
                </a:tc>
                <a:tc>
                  <a:txBody>
                    <a:bodyPr/>
                    <a:lstStyle/>
                    <a:p>
                      <a:pPr algn="ctr" fontAlgn="b"/>
                      <a:r>
                        <a:rPr lang="sv-SE" sz="900" b="0" i="0" u="none" strike="noStrike">
                          <a:solidFill>
                            <a:srgbClr val="000000"/>
                          </a:solidFill>
                          <a:effectLst/>
                          <a:latin typeface="Futura std book" panose="020B0502020204020303"/>
                        </a:rPr>
                        <a:t>3,8</a:t>
                      </a:r>
                    </a:p>
                  </a:txBody>
                  <a:tcPr marL="7620" marR="7620" marT="7620" marB="0" anchor="b"/>
                </a:tc>
                <a:extLst>
                  <a:ext uri="{0D108BD9-81ED-4DB2-BD59-A6C34878D82A}">
                    <a16:rowId xmlns:a16="http://schemas.microsoft.com/office/drawing/2014/main" val="10008"/>
                  </a:ext>
                </a:extLst>
              </a:tr>
              <a:tr h="139902">
                <a:tc>
                  <a:txBody>
                    <a:bodyPr/>
                    <a:lstStyle/>
                    <a:p>
                      <a:pPr algn="l" fontAlgn="b"/>
                      <a:r>
                        <a:rPr lang="sv-SE" sz="900" b="0" i="0" u="none" strike="noStrike">
                          <a:solidFill>
                            <a:srgbClr val="000000"/>
                          </a:solidFill>
                          <a:effectLst/>
                          <a:latin typeface="Futura std book"/>
                        </a:rPr>
                        <a:t>Transport</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a:rPr>
                        <a:t>5,6</a:t>
                      </a:r>
                    </a:p>
                  </a:txBody>
                  <a:tcPr marL="7620" marR="7620" marT="7620" marB="0" anchor="b">
                    <a:noFill/>
                  </a:tcPr>
                </a:tc>
                <a:tc>
                  <a:txBody>
                    <a:bodyPr/>
                    <a:lstStyle/>
                    <a:p>
                      <a:pPr algn="ctr" fontAlgn="b"/>
                      <a:r>
                        <a:rPr lang="sv-SE" sz="900" b="0" i="0" u="none" strike="noStrike">
                          <a:solidFill>
                            <a:srgbClr val="000000"/>
                          </a:solidFill>
                          <a:effectLst/>
                          <a:latin typeface="Futura std book" panose="020B0502020204020303"/>
                        </a:rPr>
                        <a:t>29,6</a:t>
                      </a:r>
                    </a:p>
                  </a:txBody>
                  <a:tcPr marL="7620" marR="7620" marT="7620" marB="0" anchor="b"/>
                </a:tc>
                <a:tc>
                  <a:txBody>
                    <a:bodyPr/>
                    <a:lstStyle/>
                    <a:p>
                      <a:pPr algn="ctr" fontAlgn="b"/>
                      <a:r>
                        <a:rPr lang="sv-SE" sz="900" b="0" i="0" u="none" strike="noStrike">
                          <a:solidFill>
                            <a:srgbClr val="000000"/>
                          </a:solidFill>
                          <a:effectLst/>
                          <a:latin typeface="Futura std book" panose="020B0502020204020303"/>
                        </a:rPr>
                        <a:t>25,2</a:t>
                      </a:r>
                    </a:p>
                  </a:txBody>
                  <a:tcPr marL="7620" marR="7620" marT="7620" marB="0" anchor="b"/>
                </a:tc>
                <a:tc>
                  <a:txBody>
                    <a:bodyPr/>
                    <a:lstStyle/>
                    <a:p>
                      <a:pPr algn="ctr" fontAlgn="b"/>
                      <a:r>
                        <a:rPr lang="sv-SE" sz="900" b="0" i="0" u="none" strike="noStrike">
                          <a:solidFill>
                            <a:srgbClr val="000000"/>
                          </a:solidFill>
                          <a:effectLst/>
                          <a:latin typeface="Futura std book" panose="020B0502020204020303"/>
                        </a:rPr>
                        <a:t>4,8</a:t>
                      </a:r>
                    </a:p>
                  </a:txBody>
                  <a:tcPr marL="7620" marR="7620" marT="7620" marB="0" anchor="b"/>
                </a:tc>
                <a:tc>
                  <a:txBody>
                    <a:bodyPr/>
                    <a:lstStyle/>
                    <a:p>
                      <a:pPr algn="ctr" fontAlgn="b"/>
                      <a:endParaRPr lang="sv-SE" sz="900" b="0" i="0" u="none" strike="noStrike">
                        <a:solidFill>
                          <a:srgbClr val="000000"/>
                        </a:solidFill>
                        <a:effectLst/>
                        <a:latin typeface="Futura std book"/>
                      </a:endParaRPr>
                    </a:p>
                  </a:txBody>
                  <a:tcPr marL="7620" marR="7620" marT="7620" marB="0" anchor="b">
                    <a:noFill/>
                  </a:tcPr>
                </a:tc>
                <a:tc>
                  <a:txBody>
                    <a:bodyPr/>
                    <a:lstStyle/>
                    <a:p>
                      <a:pPr algn="ctr" fontAlgn="b"/>
                      <a:r>
                        <a:rPr lang="sv-SE" sz="900" b="0" i="0" u="none" strike="noStrike">
                          <a:solidFill>
                            <a:srgbClr val="000000"/>
                          </a:solidFill>
                          <a:effectLst/>
                          <a:latin typeface="Futura std book" panose="020B0502020204020303"/>
                        </a:rPr>
                        <a:t>2,5</a:t>
                      </a:r>
                    </a:p>
                  </a:txBody>
                  <a:tcPr marL="7620" marR="7620" marT="7620" marB="0" anchor="b">
                    <a:noFill/>
                  </a:tcPr>
                </a:tc>
                <a:tc>
                  <a:txBody>
                    <a:bodyPr/>
                    <a:lstStyle/>
                    <a:p>
                      <a:pPr algn="ctr" fontAlgn="b"/>
                      <a:r>
                        <a:rPr lang="sv-SE" sz="900" b="0" i="0" u="none" strike="noStrike">
                          <a:solidFill>
                            <a:srgbClr val="000000"/>
                          </a:solidFill>
                          <a:effectLst/>
                          <a:latin typeface="Futura std book" panose="020B0502020204020303"/>
                        </a:rPr>
                        <a:t>27,2</a:t>
                      </a:r>
                    </a:p>
                  </a:txBody>
                  <a:tcPr marL="7620" marR="7620" marT="7620" marB="0" anchor="b"/>
                </a:tc>
                <a:tc>
                  <a:txBody>
                    <a:bodyPr/>
                    <a:lstStyle/>
                    <a:p>
                      <a:pPr algn="ctr" fontAlgn="b"/>
                      <a:r>
                        <a:rPr lang="sv-SE" sz="900" b="0" i="0" u="none" strike="noStrike">
                          <a:solidFill>
                            <a:srgbClr val="000000"/>
                          </a:solidFill>
                          <a:effectLst/>
                          <a:latin typeface="Futura std book" panose="020B0502020204020303"/>
                        </a:rPr>
                        <a:t>20,3</a:t>
                      </a:r>
                    </a:p>
                  </a:txBody>
                  <a:tcPr marL="7620" marR="7620" marT="7620" marB="0" anchor="b"/>
                </a:tc>
                <a:tc>
                  <a:txBody>
                    <a:bodyPr/>
                    <a:lstStyle/>
                    <a:p>
                      <a:pPr algn="ctr" fontAlgn="b"/>
                      <a:r>
                        <a:rPr lang="sv-SE" sz="900" b="0" i="0" u="none" strike="noStrike">
                          <a:solidFill>
                            <a:srgbClr val="000000"/>
                          </a:solidFill>
                          <a:effectLst/>
                          <a:latin typeface="Futura std book" panose="020B0502020204020303"/>
                        </a:rPr>
                        <a:t>3,7</a:t>
                      </a:r>
                    </a:p>
                  </a:txBody>
                  <a:tcPr marL="7620" marR="7620" marT="7620" marB="0" anchor="b"/>
                </a:tc>
                <a:extLst>
                  <a:ext uri="{0D108BD9-81ED-4DB2-BD59-A6C34878D82A}">
                    <a16:rowId xmlns:a16="http://schemas.microsoft.com/office/drawing/2014/main" val="10009"/>
                  </a:ext>
                </a:extLst>
              </a:tr>
              <a:tr h="139902">
                <a:tc>
                  <a:txBody>
                    <a:bodyPr/>
                    <a:lstStyle/>
                    <a:p>
                      <a:pPr algn="l" fontAlgn="b"/>
                      <a:r>
                        <a:rPr lang="sv-SE" sz="900" b="0" i="0" u="none" strike="noStrike">
                          <a:solidFill>
                            <a:srgbClr val="000000"/>
                          </a:solidFill>
                          <a:effectLst/>
                          <a:latin typeface="Futura std book"/>
                        </a:rPr>
                        <a:t>Accommodation &amp; food services</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a:rPr>
                        <a:t>3,8</a:t>
                      </a:r>
                    </a:p>
                  </a:txBody>
                  <a:tcPr marL="7620" marR="7620" marT="7620" marB="0" anchor="b">
                    <a:noFill/>
                  </a:tcPr>
                </a:tc>
                <a:tc>
                  <a:txBody>
                    <a:bodyPr/>
                    <a:lstStyle/>
                    <a:p>
                      <a:pPr algn="ctr" fontAlgn="b"/>
                      <a:r>
                        <a:rPr lang="sv-SE" sz="900" b="0" i="0" u="none" strike="noStrike">
                          <a:solidFill>
                            <a:srgbClr val="000000"/>
                          </a:solidFill>
                          <a:effectLst/>
                          <a:latin typeface="Futura std book" panose="020B0502020204020303"/>
                        </a:rPr>
                        <a:t>101,6</a:t>
                      </a:r>
                    </a:p>
                  </a:txBody>
                  <a:tcPr marL="7620" marR="7620" marT="7620" marB="0" anchor="b"/>
                </a:tc>
                <a:tc>
                  <a:txBody>
                    <a:bodyPr/>
                    <a:lstStyle/>
                    <a:p>
                      <a:pPr algn="ctr" fontAlgn="b"/>
                      <a:r>
                        <a:rPr lang="sv-SE" sz="900" b="0" i="0" u="none" strike="noStrike">
                          <a:solidFill>
                            <a:srgbClr val="000000"/>
                          </a:solidFill>
                          <a:effectLst/>
                          <a:latin typeface="Futura std book" panose="020B0502020204020303"/>
                        </a:rPr>
                        <a:t>87,4</a:t>
                      </a:r>
                    </a:p>
                  </a:txBody>
                  <a:tcPr marL="7620" marR="7620" marT="7620" marB="0" anchor="b"/>
                </a:tc>
                <a:tc>
                  <a:txBody>
                    <a:bodyPr/>
                    <a:lstStyle/>
                    <a:p>
                      <a:pPr algn="ctr" fontAlgn="b"/>
                      <a:r>
                        <a:rPr lang="sv-SE" sz="900" b="0" i="0" u="none" strike="noStrike">
                          <a:solidFill>
                            <a:srgbClr val="000000"/>
                          </a:solidFill>
                          <a:effectLst/>
                          <a:latin typeface="Futura std book" panose="020B0502020204020303"/>
                        </a:rPr>
                        <a:t>5,7</a:t>
                      </a:r>
                    </a:p>
                  </a:txBody>
                  <a:tcPr marL="7620" marR="7620" marT="7620" marB="0" anchor="b"/>
                </a:tc>
                <a:tc>
                  <a:txBody>
                    <a:bodyPr/>
                    <a:lstStyle/>
                    <a:p>
                      <a:pPr algn="ctr" fontAlgn="b"/>
                      <a:endParaRPr lang="sv-SE" sz="900" b="0" i="0" u="none" strike="noStrike" dirty="0">
                        <a:solidFill>
                          <a:srgbClr val="000000"/>
                        </a:solidFill>
                        <a:effectLst/>
                        <a:latin typeface="Futura std book"/>
                      </a:endParaRPr>
                    </a:p>
                  </a:txBody>
                  <a:tcPr marL="7620" marR="7620" marT="7620" marB="0" anchor="b">
                    <a:noFill/>
                  </a:tcPr>
                </a:tc>
                <a:tc>
                  <a:txBody>
                    <a:bodyPr/>
                    <a:lstStyle/>
                    <a:p>
                      <a:pPr algn="ctr" fontAlgn="b"/>
                      <a:r>
                        <a:rPr lang="sv-SE" sz="900" b="0" i="0" u="none" strike="noStrike">
                          <a:solidFill>
                            <a:srgbClr val="000000"/>
                          </a:solidFill>
                          <a:effectLst/>
                          <a:latin typeface="Futura std book" panose="020B0502020204020303"/>
                        </a:rPr>
                        <a:t>2,7</a:t>
                      </a:r>
                    </a:p>
                  </a:txBody>
                  <a:tcPr marL="7620" marR="7620" marT="7620" marB="0" anchor="b">
                    <a:noFill/>
                  </a:tcPr>
                </a:tc>
                <a:tc>
                  <a:txBody>
                    <a:bodyPr/>
                    <a:lstStyle/>
                    <a:p>
                      <a:pPr algn="ctr" fontAlgn="b"/>
                      <a:r>
                        <a:rPr lang="sv-SE" sz="900" b="0" i="0" u="none" strike="noStrike">
                          <a:solidFill>
                            <a:srgbClr val="000000"/>
                          </a:solidFill>
                          <a:effectLst/>
                          <a:latin typeface="Futura std book" panose="020B0502020204020303"/>
                        </a:rPr>
                        <a:t>102,2</a:t>
                      </a:r>
                    </a:p>
                  </a:txBody>
                  <a:tcPr marL="7620" marR="7620" marT="7620" marB="0" anchor="b"/>
                </a:tc>
                <a:tc>
                  <a:txBody>
                    <a:bodyPr/>
                    <a:lstStyle/>
                    <a:p>
                      <a:pPr algn="ctr" fontAlgn="b"/>
                      <a:r>
                        <a:rPr lang="sv-SE" sz="900" b="0" i="0" u="none" strike="noStrike">
                          <a:solidFill>
                            <a:srgbClr val="000000"/>
                          </a:solidFill>
                          <a:effectLst/>
                          <a:latin typeface="Futura std book" panose="020B0502020204020303"/>
                        </a:rPr>
                        <a:t>90,0</a:t>
                      </a:r>
                    </a:p>
                  </a:txBody>
                  <a:tcPr marL="7620" marR="7620" marT="7620" marB="0" anchor="b"/>
                </a:tc>
                <a:tc>
                  <a:txBody>
                    <a:bodyPr/>
                    <a:lstStyle/>
                    <a:p>
                      <a:pPr algn="ctr" fontAlgn="b"/>
                      <a:r>
                        <a:rPr lang="sv-SE" sz="900" b="0" i="0" u="none" strike="noStrike">
                          <a:solidFill>
                            <a:srgbClr val="000000"/>
                          </a:solidFill>
                          <a:effectLst/>
                          <a:latin typeface="Futura std book" panose="020B0502020204020303"/>
                        </a:rPr>
                        <a:t>6,9</a:t>
                      </a:r>
                    </a:p>
                  </a:txBody>
                  <a:tcPr marL="7620" marR="7620" marT="7620" marB="0" anchor="b"/>
                </a:tc>
                <a:extLst>
                  <a:ext uri="{0D108BD9-81ED-4DB2-BD59-A6C34878D82A}">
                    <a16:rowId xmlns:a16="http://schemas.microsoft.com/office/drawing/2014/main" val="10010"/>
                  </a:ext>
                </a:extLst>
              </a:tr>
              <a:tr h="139902">
                <a:tc>
                  <a:txBody>
                    <a:bodyPr/>
                    <a:lstStyle/>
                    <a:p>
                      <a:pPr algn="l" fontAlgn="b"/>
                      <a:r>
                        <a:rPr lang="sv-SE" sz="900" b="0" i="0" u="none" strike="noStrike">
                          <a:solidFill>
                            <a:srgbClr val="000000"/>
                          </a:solidFill>
                          <a:effectLst/>
                          <a:latin typeface="Futura std book"/>
                        </a:rPr>
                        <a:t>Information &amp; communication</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a:rPr>
                        <a:t>14,8</a:t>
                      </a:r>
                    </a:p>
                  </a:txBody>
                  <a:tcPr marL="7620" marR="7620" marT="7620" marB="0" anchor="b">
                    <a:noFill/>
                  </a:tcPr>
                </a:tc>
                <a:tc>
                  <a:txBody>
                    <a:bodyPr/>
                    <a:lstStyle/>
                    <a:p>
                      <a:pPr algn="ctr" fontAlgn="b"/>
                      <a:r>
                        <a:rPr lang="sv-SE" sz="900" b="0" i="0" u="none" strike="noStrike">
                          <a:solidFill>
                            <a:srgbClr val="000000"/>
                          </a:solidFill>
                          <a:effectLst/>
                          <a:latin typeface="Futura std book" panose="020B0502020204020303"/>
                        </a:rPr>
                        <a:t>58,8</a:t>
                      </a:r>
                    </a:p>
                  </a:txBody>
                  <a:tcPr marL="7620" marR="7620" marT="7620" marB="0" anchor="b"/>
                </a:tc>
                <a:tc>
                  <a:txBody>
                    <a:bodyPr/>
                    <a:lstStyle/>
                    <a:p>
                      <a:pPr algn="ctr" fontAlgn="b"/>
                      <a:r>
                        <a:rPr lang="sv-SE" sz="900" b="0" i="0" u="none" strike="noStrike">
                          <a:solidFill>
                            <a:srgbClr val="000000"/>
                          </a:solidFill>
                          <a:effectLst/>
                          <a:latin typeface="Futura std book" panose="020B0502020204020303"/>
                        </a:rPr>
                        <a:t>64,2</a:t>
                      </a:r>
                    </a:p>
                  </a:txBody>
                  <a:tcPr marL="7620" marR="7620" marT="7620" marB="0" anchor="b"/>
                </a:tc>
                <a:tc>
                  <a:txBody>
                    <a:bodyPr/>
                    <a:lstStyle/>
                    <a:p>
                      <a:pPr algn="ctr" fontAlgn="b"/>
                      <a:r>
                        <a:rPr lang="sv-SE" sz="900" b="0" i="0" u="none" strike="noStrike">
                          <a:solidFill>
                            <a:srgbClr val="000000"/>
                          </a:solidFill>
                          <a:effectLst/>
                          <a:latin typeface="Futura std book" panose="020B0502020204020303"/>
                        </a:rPr>
                        <a:t>22,2</a:t>
                      </a:r>
                    </a:p>
                  </a:txBody>
                  <a:tcPr marL="7620" marR="7620" marT="7620" marB="0" anchor="b"/>
                </a:tc>
                <a:tc>
                  <a:txBody>
                    <a:bodyPr/>
                    <a:lstStyle/>
                    <a:p>
                      <a:pPr algn="ctr" fontAlgn="b"/>
                      <a:endParaRPr lang="sv-SE" sz="900" b="0" i="0" u="none" strike="noStrike" dirty="0">
                        <a:solidFill>
                          <a:srgbClr val="000000"/>
                        </a:solidFill>
                        <a:effectLst/>
                        <a:latin typeface="Futura std book"/>
                      </a:endParaRPr>
                    </a:p>
                  </a:txBody>
                  <a:tcPr marL="7620" marR="7620" marT="7620" marB="0" anchor="b">
                    <a:noFill/>
                  </a:tcPr>
                </a:tc>
                <a:tc>
                  <a:txBody>
                    <a:bodyPr/>
                    <a:lstStyle/>
                    <a:p>
                      <a:pPr algn="ctr" fontAlgn="b"/>
                      <a:r>
                        <a:rPr lang="sv-SE" sz="900" b="0" i="0" u="none" strike="noStrike">
                          <a:solidFill>
                            <a:srgbClr val="000000"/>
                          </a:solidFill>
                          <a:effectLst/>
                          <a:latin typeface="Futura std book" panose="020B0502020204020303"/>
                        </a:rPr>
                        <a:t>12,3</a:t>
                      </a:r>
                    </a:p>
                  </a:txBody>
                  <a:tcPr marL="7620" marR="7620" marT="7620" marB="0" anchor="b">
                    <a:noFill/>
                  </a:tcPr>
                </a:tc>
                <a:tc>
                  <a:txBody>
                    <a:bodyPr/>
                    <a:lstStyle/>
                    <a:p>
                      <a:pPr algn="ctr" fontAlgn="b"/>
                      <a:r>
                        <a:rPr lang="sv-SE" sz="900" b="0" i="0" u="none" strike="noStrike">
                          <a:solidFill>
                            <a:srgbClr val="000000"/>
                          </a:solidFill>
                          <a:effectLst/>
                          <a:latin typeface="Futura std book" panose="020B0502020204020303"/>
                        </a:rPr>
                        <a:t>67,1</a:t>
                      </a:r>
                    </a:p>
                  </a:txBody>
                  <a:tcPr marL="7620" marR="7620" marT="7620" marB="0" anchor="b"/>
                </a:tc>
                <a:tc>
                  <a:txBody>
                    <a:bodyPr/>
                    <a:lstStyle/>
                    <a:p>
                      <a:pPr algn="ctr" fontAlgn="b"/>
                      <a:r>
                        <a:rPr lang="sv-SE" sz="900" b="0" i="0" u="none" strike="noStrike">
                          <a:solidFill>
                            <a:srgbClr val="000000"/>
                          </a:solidFill>
                          <a:effectLst/>
                          <a:latin typeface="Futura std book" panose="020B0502020204020303"/>
                        </a:rPr>
                        <a:t>73,4</a:t>
                      </a:r>
                    </a:p>
                  </a:txBody>
                  <a:tcPr marL="7620" marR="7620" marT="7620" marB="0" anchor="b"/>
                </a:tc>
                <a:tc>
                  <a:txBody>
                    <a:bodyPr/>
                    <a:lstStyle/>
                    <a:p>
                      <a:pPr algn="ctr" fontAlgn="b"/>
                      <a:r>
                        <a:rPr lang="sv-SE" sz="900" b="0" i="0" u="none" strike="noStrike">
                          <a:solidFill>
                            <a:srgbClr val="000000"/>
                          </a:solidFill>
                          <a:effectLst/>
                          <a:latin typeface="Futura std book" panose="020B0502020204020303"/>
                        </a:rPr>
                        <a:t>22,8</a:t>
                      </a:r>
                    </a:p>
                  </a:txBody>
                  <a:tcPr marL="7620" marR="7620" marT="7620" marB="0" anchor="b"/>
                </a:tc>
                <a:extLst>
                  <a:ext uri="{0D108BD9-81ED-4DB2-BD59-A6C34878D82A}">
                    <a16:rowId xmlns:a16="http://schemas.microsoft.com/office/drawing/2014/main" val="10011"/>
                  </a:ext>
                </a:extLst>
              </a:tr>
              <a:tr h="139902">
                <a:tc>
                  <a:txBody>
                    <a:bodyPr/>
                    <a:lstStyle/>
                    <a:p>
                      <a:pPr algn="l" fontAlgn="b"/>
                      <a:r>
                        <a:rPr lang="sv-SE" sz="900" b="0" i="0" u="none" strike="noStrike">
                          <a:solidFill>
                            <a:srgbClr val="000000"/>
                          </a:solidFill>
                          <a:effectLst/>
                          <a:latin typeface="Futura std book"/>
                        </a:rPr>
                        <a:t>Financial &amp; insurance</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a:rPr>
                        <a:t>9,4</a:t>
                      </a:r>
                    </a:p>
                  </a:txBody>
                  <a:tcPr marL="7620" marR="7620" marT="7620" marB="0" anchor="b">
                    <a:noFill/>
                  </a:tcPr>
                </a:tc>
                <a:tc>
                  <a:txBody>
                    <a:bodyPr/>
                    <a:lstStyle/>
                    <a:p>
                      <a:pPr algn="ctr" fontAlgn="b"/>
                      <a:r>
                        <a:rPr lang="sv-SE" sz="900" b="0" i="0" u="none" strike="noStrike">
                          <a:solidFill>
                            <a:srgbClr val="000000"/>
                          </a:solidFill>
                          <a:effectLst/>
                          <a:latin typeface="Futura std book" panose="020B0502020204020303"/>
                        </a:rPr>
                        <a:t>17,0</a:t>
                      </a:r>
                    </a:p>
                  </a:txBody>
                  <a:tcPr marL="7620" marR="7620" marT="7620" marB="0" anchor="b"/>
                </a:tc>
                <a:tc>
                  <a:txBody>
                    <a:bodyPr/>
                    <a:lstStyle/>
                    <a:p>
                      <a:pPr algn="ctr" fontAlgn="b"/>
                      <a:r>
                        <a:rPr lang="sv-SE" sz="900" b="0" i="0" u="none" strike="noStrike">
                          <a:solidFill>
                            <a:srgbClr val="000000"/>
                          </a:solidFill>
                          <a:effectLst/>
                          <a:latin typeface="Futura std book" panose="020B0502020204020303"/>
                        </a:rPr>
                        <a:t>19,3</a:t>
                      </a:r>
                    </a:p>
                  </a:txBody>
                  <a:tcPr marL="7620" marR="7620" marT="7620" marB="0" anchor="b"/>
                </a:tc>
                <a:tc>
                  <a:txBody>
                    <a:bodyPr/>
                    <a:lstStyle/>
                    <a:p>
                      <a:pPr algn="ctr" fontAlgn="b"/>
                      <a:r>
                        <a:rPr lang="sv-SE" sz="900" b="0" i="0" u="none" strike="noStrike">
                          <a:solidFill>
                            <a:srgbClr val="000000"/>
                          </a:solidFill>
                          <a:effectLst/>
                          <a:latin typeface="Futura std book" panose="020B0502020204020303"/>
                        </a:rPr>
                        <a:t>2,8</a:t>
                      </a:r>
                    </a:p>
                  </a:txBody>
                  <a:tcPr marL="7620" marR="7620" marT="7620" marB="0" anchor="b"/>
                </a:tc>
                <a:tc>
                  <a:txBody>
                    <a:bodyPr/>
                    <a:lstStyle/>
                    <a:p>
                      <a:pPr algn="ctr" fontAlgn="b"/>
                      <a:endParaRPr lang="sv-SE" sz="900" b="0" i="0" u="none" strike="noStrike">
                        <a:solidFill>
                          <a:srgbClr val="000000"/>
                        </a:solidFill>
                        <a:effectLst/>
                        <a:latin typeface="Futura std book"/>
                      </a:endParaRPr>
                    </a:p>
                  </a:txBody>
                  <a:tcPr marL="7620" marR="7620" marT="7620" marB="0" anchor="b">
                    <a:noFill/>
                  </a:tcPr>
                </a:tc>
                <a:tc>
                  <a:txBody>
                    <a:bodyPr/>
                    <a:lstStyle/>
                    <a:p>
                      <a:pPr algn="ctr" fontAlgn="b"/>
                      <a:r>
                        <a:rPr lang="sv-SE" sz="900" b="0" i="0" u="none" strike="noStrike">
                          <a:solidFill>
                            <a:srgbClr val="000000"/>
                          </a:solidFill>
                          <a:effectLst/>
                          <a:latin typeface="Futura std book" panose="020B0502020204020303"/>
                        </a:rPr>
                        <a:t>7,4</a:t>
                      </a:r>
                    </a:p>
                  </a:txBody>
                  <a:tcPr marL="7620" marR="7620" marT="7620" marB="0" anchor="b">
                    <a:noFill/>
                  </a:tcPr>
                </a:tc>
                <a:tc>
                  <a:txBody>
                    <a:bodyPr/>
                    <a:lstStyle/>
                    <a:p>
                      <a:pPr algn="ctr" fontAlgn="b"/>
                      <a:r>
                        <a:rPr lang="sv-SE" sz="900" b="0" i="0" u="none" strike="noStrike">
                          <a:solidFill>
                            <a:srgbClr val="000000"/>
                          </a:solidFill>
                          <a:effectLst/>
                          <a:latin typeface="Futura std book" panose="020B0502020204020303"/>
                        </a:rPr>
                        <a:t>13,2</a:t>
                      </a:r>
                    </a:p>
                  </a:txBody>
                  <a:tcPr marL="7620" marR="7620" marT="7620" marB="0" anchor="b"/>
                </a:tc>
                <a:tc>
                  <a:txBody>
                    <a:bodyPr/>
                    <a:lstStyle/>
                    <a:p>
                      <a:pPr algn="ctr" fontAlgn="b"/>
                      <a:r>
                        <a:rPr lang="sv-SE" sz="900" b="0" i="0" u="none" strike="noStrike">
                          <a:solidFill>
                            <a:srgbClr val="000000"/>
                          </a:solidFill>
                          <a:effectLst/>
                          <a:latin typeface="Futura std book" panose="020B0502020204020303"/>
                        </a:rPr>
                        <a:t>15,6</a:t>
                      </a:r>
                    </a:p>
                  </a:txBody>
                  <a:tcPr marL="7620" marR="7620" marT="7620" marB="0" anchor="b"/>
                </a:tc>
                <a:tc>
                  <a:txBody>
                    <a:bodyPr/>
                    <a:lstStyle/>
                    <a:p>
                      <a:pPr algn="ctr" fontAlgn="b"/>
                      <a:r>
                        <a:rPr lang="sv-SE" sz="900" b="0" i="0" u="none" strike="noStrike">
                          <a:solidFill>
                            <a:srgbClr val="000000"/>
                          </a:solidFill>
                          <a:effectLst/>
                          <a:latin typeface="Futura std book" panose="020B0502020204020303"/>
                        </a:rPr>
                        <a:t>2,2</a:t>
                      </a:r>
                    </a:p>
                  </a:txBody>
                  <a:tcPr marL="7620" marR="7620" marT="7620" marB="0" anchor="b"/>
                </a:tc>
                <a:extLst>
                  <a:ext uri="{0D108BD9-81ED-4DB2-BD59-A6C34878D82A}">
                    <a16:rowId xmlns:a16="http://schemas.microsoft.com/office/drawing/2014/main" val="10012"/>
                  </a:ext>
                </a:extLst>
              </a:tr>
              <a:tr h="139902">
                <a:tc>
                  <a:txBody>
                    <a:bodyPr/>
                    <a:lstStyle/>
                    <a:p>
                      <a:pPr algn="l" fontAlgn="b"/>
                      <a:r>
                        <a:rPr lang="sv-SE" sz="900" b="0" i="0" u="none" strike="noStrike">
                          <a:solidFill>
                            <a:srgbClr val="000000"/>
                          </a:solidFill>
                          <a:effectLst/>
                          <a:latin typeface="Futura std book"/>
                        </a:rPr>
                        <a:t>Real Estate</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a:rPr>
                        <a:t>2,5</a:t>
                      </a:r>
                    </a:p>
                  </a:txBody>
                  <a:tcPr marL="7620" marR="7620" marT="7620" marB="0" anchor="b">
                    <a:noFill/>
                  </a:tcPr>
                </a:tc>
                <a:tc>
                  <a:txBody>
                    <a:bodyPr/>
                    <a:lstStyle/>
                    <a:p>
                      <a:pPr algn="ctr" fontAlgn="b"/>
                      <a:r>
                        <a:rPr lang="sv-SE" sz="900" b="0" i="0" u="none" strike="noStrike">
                          <a:solidFill>
                            <a:srgbClr val="000000"/>
                          </a:solidFill>
                          <a:effectLst/>
                          <a:latin typeface="Futura std book" panose="020B0502020204020303"/>
                        </a:rPr>
                        <a:t>83,6</a:t>
                      </a:r>
                    </a:p>
                  </a:txBody>
                  <a:tcPr marL="7620" marR="7620" marT="7620" marB="0" anchor="b"/>
                </a:tc>
                <a:tc>
                  <a:txBody>
                    <a:bodyPr/>
                    <a:lstStyle/>
                    <a:p>
                      <a:pPr algn="ctr" fontAlgn="b"/>
                      <a:r>
                        <a:rPr lang="sv-SE" sz="900" b="0" i="0" u="none" strike="noStrike">
                          <a:solidFill>
                            <a:srgbClr val="000000"/>
                          </a:solidFill>
                          <a:effectLst/>
                          <a:latin typeface="Futura std book" panose="020B0502020204020303"/>
                        </a:rPr>
                        <a:t>77,3</a:t>
                      </a:r>
                    </a:p>
                  </a:txBody>
                  <a:tcPr marL="7620" marR="7620" marT="7620" marB="0" anchor="b"/>
                </a:tc>
                <a:tc>
                  <a:txBody>
                    <a:bodyPr/>
                    <a:lstStyle/>
                    <a:p>
                      <a:pPr algn="ctr" fontAlgn="b"/>
                      <a:r>
                        <a:rPr lang="sv-SE" sz="900" b="0" i="0" u="none" strike="noStrike">
                          <a:solidFill>
                            <a:srgbClr val="000000"/>
                          </a:solidFill>
                          <a:effectLst/>
                          <a:latin typeface="Futura std book" panose="020B0502020204020303"/>
                        </a:rPr>
                        <a:t>7,1</a:t>
                      </a:r>
                    </a:p>
                  </a:txBody>
                  <a:tcPr marL="7620" marR="7620" marT="7620" marB="0" anchor="b"/>
                </a:tc>
                <a:tc>
                  <a:txBody>
                    <a:bodyPr/>
                    <a:lstStyle/>
                    <a:p>
                      <a:pPr algn="ctr" fontAlgn="b"/>
                      <a:endParaRPr lang="sv-SE" sz="900" b="0" i="0" u="none" strike="noStrike">
                        <a:solidFill>
                          <a:srgbClr val="000000"/>
                        </a:solidFill>
                        <a:effectLst/>
                        <a:latin typeface="Futura std book"/>
                      </a:endParaRPr>
                    </a:p>
                  </a:txBody>
                  <a:tcPr marL="7620" marR="7620" marT="7620" marB="0" anchor="b">
                    <a:noFill/>
                  </a:tcPr>
                </a:tc>
                <a:tc>
                  <a:txBody>
                    <a:bodyPr/>
                    <a:lstStyle/>
                    <a:p>
                      <a:pPr algn="ctr" fontAlgn="b"/>
                      <a:r>
                        <a:rPr lang="sv-SE" sz="900" b="0" i="0" u="none" strike="noStrike">
                          <a:solidFill>
                            <a:srgbClr val="000000"/>
                          </a:solidFill>
                          <a:effectLst/>
                          <a:latin typeface="Futura std book" panose="020B0502020204020303"/>
                        </a:rPr>
                        <a:t>1,8</a:t>
                      </a:r>
                    </a:p>
                  </a:txBody>
                  <a:tcPr marL="7620" marR="7620" marT="7620" marB="0" anchor="b">
                    <a:noFill/>
                  </a:tcPr>
                </a:tc>
                <a:tc>
                  <a:txBody>
                    <a:bodyPr/>
                    <a:lstStyle/>
                    <a:p>
                      <a:pPr algn="ctr" fontAlgn="b"/>
                      <a:r>
                        <a:rPr lang="sv-SE" sz="900" b="0" i="0" u="none" strike="noStrike">
                          <a:solidFill>
                            <a:srgbClr val="000000"/>
                          </a:solidFill>
                          <a:effectLst/>
                          <a:latin typeface="Futura std book" panose="020B0502020204020303"/>
                        </a:rPr>
                        <a:t>81,6</a:t>
                      </a:r>
                    </a:p>
                  </a:txBody>
                  <a:tcPr marL="7620" marR="7620" marT="7620" marB="0" anchor="b"/>
                </a:tc>
                <a:tc>
                  <a:txBody>
                    <a:bodyPr/>
                    <a:lstStyle/>
                    <a:p>
                      <a:pPr algn="ctr" fontAlgn="b"/>
                      <a:r>
                        <a:rPr lang="sv-SE" sz="900" b="0" i="0" u="none" strike="noStrike">
                          <a:solidFill>
                            <a:srgbClr val="000000"/>
                          </a:solidFill>
                          <a:effectLst/>
                          <a:latin typeface="Futura std book" panose="020B0502020204020303"/>
                        </a:rPr>
                        <a:t>77,7</a:t>
                      </a:r>
                    </a:p>
                  </a:txBody>
                  <a:tcPr marL="7620" marR="7620" marT="7620" marB="0" anchor="b"/>
                </a:tc>
                <a:tc>
                  <a:txBody>
                    <a:bodyPr/>
                    <a:lstStyle/>
                    <a:p>
                      <a:pPr algn="ctr" fontAlgn="b"/>
                      <a:r>
                        <a:rPr lang="sv-SE" sz="900" b="0" i="0" u="none" strike="noStrike">
                          <a:solidFill>
                            <a:srgbClr val="000000"/>
                          </a:solidFill>
                          <a:effectLst/>
                          <a:latin typeface="Futura std book" panose="020B0502020204020303"/>
                        </a:rPr>
                        <a:t>8,2</a:t>
                      </a:r>
                    </a:p>
                  </a:txBody>
                  <a:tcPr marL="7620" marR="7620" marT="7620" marB="0" anchor="b"/>
                </a:tc>
                <a:extLst>
                  <a:ext uri="{0D108BD9-81ED-4DB2-BD59-A6C34878D82A}">
                    <a16:rowId xmlns:a16="http://schemas.microsoft.com/office/drawing/2014/main" val="10013"/>
                  </a:ext>
                </a:extLst>
              </a:tr>
              <a:tr h="139902">
                <a:tc>
                  <a:txBody>
                    <a:bodyPr/>
                    <a:lstStyle/>
                    <a:p>
                      <a:pPr algn="l" fontAlgn="b"/>
                      <a:r>
                        <a:rPr lang="sv-SE" sz="900" b="0" i="0" u="none" strike="noStrike">
                          <a:solidFill>
                            <a:srgbClr val="000000"/>
                          </a:solidFill>
                          <a:effectLst/>
                          <a:latin typeface="Futura std book"/>
                        </a:rPr>
                        <a:t>Business services</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a:rPr>
                        <a:t>21,7</a:t>
                      </a:r>
                    </a:p>
                  </a:txBody>
                  <a:tcPr marL="7620" marR="7620" marT="7620" marB="0" anchor="b">
                    <a:noFill/>
                  </a:tcPr>
                </a:tc>
                <a:tc>
                  <a:txBody>
                    <a:bodyPr/>
                    <a:lstStyle/>
                    <a:p>
                      <a:pPr algn="ctr" fontAlgn="b"/>
                      <a:r>
                        <a:rPr lang="sv-SE" sz="900" b="0" i="0" u="none" strike="noStrike">
                          <a:solidFill>
                            <a:srgbClr val="000000"/>
                          </a:solidFill>
                          <a:effectLst/>
                          <a:latin typeface="Futura std book" panose="020B0502020204020303"/>
                        </a:rPr>
                        <a:t>71,7</a:t>
                      </a:r>
                    </a:p>
                  </a:txBody>
                  <a:tcPr marL="7620" marR="7620" marT="7620" marB="0" anchor="b"/>
                </a:tc>
                <a:tc>
                  <a:txBody>
                    <a:bodyPr/>
                    <a:lstStyle/>
                    <a:p>
                      <a:pPr algn="ctr" fontAlgn="b"/>
                      <a:r>
                        <a:rPr lang="sv-SE" sz="900" b="0" i="0" u="none" strike="noStrike">
                          <a:solidFill>
                            <a:srgbClr val="000000"/>
                          </a:solidFill>
                          <a:effectLst/>
                          <a:latin typeface="Futura std book" panose="020B0502020204020303"/>
                        </a:rPr>
                        <a:t>71,2</a:t>
                      </a:r>
                    </a:p>
                  </a:txBody>
                  <a:tcPr marL="7620" marR="7620" marT="7620" marB="0" anchor="b"/>
                </a:tc>
                <a:tc>
                  <a:txBody>
                    <a:bodyPr/>
                    <a:lstStyle/>
                    <a:p>
                      <a:pPr algn="ctr" fontAlgn="b"/>
                      <a:r>
                        <a:rPr lang="sv-SE" sz="900" b="0" i="0" u="none" strike="noStrike">
                          <a:solidFill>
                            <a:srgbClr val="000000"/>
                          </a:solidFill>
                          <a:effectLst/>
                          <a:latin typeface="Futura std book" panose="020B0502020204020303"/>
                        </a:rPr>
                        <a:t>12,5</a:t>
                      </a:r>
                    </a:p>
                  </a:txBody>
                  <a:tcPr marL="7620" marR="7620" marT="7620" marB="0" anchor="b"/>
                </a:tc>
                <a:tc>
                  <a:txBody>
                    <a:bodyPr/>
                    <a:lstStyle/>
                    <a:p>
                      <a:pPr algn="ctr" fontAlgn="b"/>
                      <a:endParaRPr lang="sv-SE" sz="900" b="0" i="0" u="none" strike="noStrike">
                        <a:solidFill>
                          <a:srgbClr val="000000"/>
                        </a:solidFill>
                        <a:effectLst/>
                        <a:latin typeface="Futura std book"/>
                      </a:endParaRPr>
                    </a:p>
                  </a:txBody>
                  <a:tcPr marL="7620" marR="7620" marT="7620" marB="0" anchor="b">
                    <a:noFill/>
                  </a:tcPr>
                </a:tc>
                <a:tc>
                  <a:txBody>
                    <a:bodyPr/>
                    <a:lstStyle/>
                    <a:p>
                      <a:pPr algn="ctr" fontAlgn="b"/>
                      <a:r>
                        <a:rPr lang="sv-SE" sz="900" b="0" i="0" u="none" strike="noStrike">
                          <a:solidFill>
                            <a:srgbClr val="000000"/>
                          </a:solidFill>
                          <a:effectLst/>
                          <a:latin typeface="Futura std book" panose="020B0502020204020303"/>
                        </a:rPr>
                        <a:t>16,4</a:t>
                      </a:r>
                    </a:p>
                  </a:txBody>
                  <a:tcPr marL="7620" marR="7620" marT="7620" marB="0" anchor="b">
                    <a:noFill/>
                  </a:tcPr>
                </a:tc>
                <a:tc>
                  <a:txBody>
                    <a:bodyPr/>
                    <a:lstStyle/>
                    <a:p>
                      <a:pPr algn="ctr" fontAlgn="b"/>
                      <a:r>
                        <a:rPr lang="sv-SE" sz="900" b="0" i="0" u="none" strike="noStrike">
                          <a:solidFill>
                            <a:srgbClr val="000000"/>
                          </a:solidFill>
                          <a:effectLst/>
                          <a:latin typeface="Futura std book" panose="020B0502020204020303"/>
                        </a:rPr>
                        <a:t>64,8</a:t>
                      </a:r>
                    </a:p>
                  </a:txBody>
                  <a:tcPr marL="7620" marR="7620" marT="7620" marB="0" anchor="b"/>
                </a:tc>
                <a:tc>
                  <a:txBody>
                    <a:bodyPr/>
                    <a:lstStyle/>
                    <a:p>
                      <a:pPr algn="ctr" fontAlgn="b"/>
                      <a:r>
                        <a:rPr lang="sv-SE" sz="900" b="0" i="0" u="none" strike="noStrike">
                          <a:solidFill>
                            <a:srgbClr val="000000"/>
                          </a:solidFill>
                          <a:effectLst/>
                          <a:latin typeface="Futura std book" panose="020B0502020204020303"/>
                        </a:rPr>
                        <a:t>64,7</a:t>
                      </a:r>
                    </a:p>
                  </a:txBody>
                  <a:tcPr marL="7620" marR="7620" marT="7620" marB="0" anchor="b"/>
                </a:tc>
                <a:tc>
                  <a:txBody>
                    <a:bodyPr/>
                    <a:lstStyle/>
                    <a:p>
                      <a:pPr algn="ctr" fontAlgn="b"/>
                      <a:r>
                        <a:rPr lang="sv-SE" sz="900" b="0" i="0" u="none" strike="noStrike">
                          <a:solidFill>
                            <a:srgbClr val="000000"/>
                          </a:solidFill>
                          <a:effectLst/>
                          <a:latin typeface="Futura std book" panose="020B0502020204020303"/>
                        </a:rPr>
                        <a:t>7,6</a:t>
                      </a:r>
                    </a:p>
                  </a:txBody>
                  <a:tcPr marL="7620" marR="7620" marT="7620" marB="0" anchor="b"/>
                </a:tc>
                <a:extLst>
                  <a:ext uri="{0D108BD9-81ED-4DB2-BD59-A6C34878D82A}">
                    <a16:rowId xmlns:a16="http://schemas.microsoft.com/office/drawing/2014/main" val="10014"/>
                  </a:ext>
                </a:extLst>
              </a:tr>
              <a:tr h="139902">
                <a:tc>
                  <a:txBody>
                    <a:bodyPr/>
                    <a:lstStyle/>
                    <a:p>
                      <a:pPr algn="l" fontAlgn="b"/>
                      <a:r>
                        <a:rPr lang="sv-SE" sz="900" b="0" i="0" u="none" strike="noStrike">
                          <a:solidFill>
                            <a:srgbClr val="000000"/>
                          </a:solidFill>
                          <a:effectLst/>
                          <a:latin typeface="Futura std book"/>
                        </a:rPr>
                        <a:t>Public administration</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a:rPr>
                        <a:t>0,1</a:t>
                      </a:r>
                    </a:p>
                  </a:txBody>
                  <a:tcPr marL="7620" marR="7620" marT="7620" marB="0" anchor="b">
                    <a:noFill/>
                  </a:tcPr>
                </a:tc>
                <a:tc>
                  <a:txBody>
                    <a:bodyPr/>
                    <a:lstStyle/>
                    <a:p>
                      <a:pPr algn="ctr" fontAlgn="b"/>
                      <a:r>
                        <a:rPr lang="sv-SE" sz="900" b="0" i="0" u="none" strike="noStrike">
                          <a:solidFill>
                            <a:srgbClr val="000000"/>
                          </a:solidFill>
                          <a:effectLst/>
                          <a:latin typeface="Futura std book" panose="020B0502020204020303"/>
                        </a:rPr>
                        <a:t>38,3</a:t>
                      </a:r>
                    </a:p>
                  </a:txBody>
                  <a:tcPr marL="7620" marR="7620" marT="7620" marB="0" anchor="b"/>
                </a:tc>
                <a:tc>
                  <a:txBody>
                    <a:bodyPr/>
                    <a:lstStyle/>
                    <a:p>
                      <a:pPr algn="ctr" fontAlgn="b"/>
                      <a:r>
                        <a:rPr lang="sv-SE" sz="900" b="0" i="0" u="none" strike="noStrike">
                          <a:solidFill>
                            <a:srgbClr val="000000"/>
                          </a:solidFill>
                          <a:effectLst/>
                          <a:latin typeface="Futura std book" panose="020B0502020204020303"/>
                        </a:rPr>
                        <a:t>25,2</a:t>
                      </a:r>
                    </a:p>
                  </a:txBody>
                  <a:tcPr marL="7620" marR="7620" marT="7620" marB="0" anchor="b"/>
                </a:tc>
                <a:tc>
                  <a:txBody>
                    <a:bodyPr/>
                    <a:lstStyle/>
                    <a:p>
                      <a:pPr algn="ctr" fontAlgn="b"/>
                      <a:r>
                        <a:rPr lang="sv-SE" sz="900" b="0" i="0" u="none" strike="noStrike">
                          <a:solidFill>
                            <a:srgbClr val="000000"/>
                          </a:solidFill>
                          <a:effectLst/>
                          <a:latin typeface="Futura std book" panose="020B0502020204020303"/>
                        </a:rPr>
                        <a:t>-1,0</a:t>
                      </a:r>
                    </a:p>
                  </a:txBody>
                  <a:tcPr marL="7620" marR="7620" marT="7620" marB="0" anchor="b"/>
                </a:tc>
                <a:tc>
                  <a:txBody>
                    <a:bodyPr/>
                    <a:lstStyle/>
                    <a:p>
                      <a:pPr algn="ctr" fontAlgn="b"/>
                      <a:endParaRPr lang="sv-SE" sz="900" b="0" i="0" u="none" strike="noStrike">
                        <a:solidFill>
                          <a:srgbClr val="000000"/>
                        </a:solidFill>
                        <a:effectLst/>
                        <a:latin typeface="Futura std book"/>
                      </a:endParaRPr>
                    </a:p>
                  </a:txBody>
                  <a:tcPr marL="7620" marR="7620" marT="7620" marB="0" anchor="b">
                    <a:noFill/>
                  </a:tcPr>
                </a:tc>
                <a:tc>
                  <a:txBody>
                    <a:bodyPr/>
                    <a:lstStyle/>
                    <a:p>
                      <a:pPr algn="ctr" fontAlgn="b"/>
                      <a:r>
                        <a:rPr lang="sv-SE" sz="900" b="0" i="0" u="none" strike="noStrike">
                          <a:solidFill>
                            <a:srgbClr val="000000"/>
                          </a:solidFill>
                          <a:effectLst/>
                          <a:latin typeface="Futura std book" panose="020B0502020204020303"/>
                        </a:rPr>
                        <a:t>0,1</a:t>
                      </a:r>
                    </a:p>
                  </a:txBody>
                  <a:tcPr marL="7620" marR="7620" marT="7620" marB="0" anchor="b">
                    <a:noFill/>
                  </a:tcPr>
                </a:tc>
                <a:tc>
                  <a:txBody>
                    <a:bodyPr/>
                    <a:lstStyle/>
                    <a:p>
                      <a:pPr algn="ctr" fontAlgn="b"/>
                      <a:r>
                        <a:rPr lang="sv-SE" sz="900" b="0" i="0" u="none" strike="noStrike">
                          <a:solidFill>
                            <a:srgbClr val="000000"/>
                          </a:solidFill>
                          <a:effectLst/>
                          <a:latin typeface="Futura std book" panose="020B0502020204020303"/>
                        </a:rPr>
                        <a:t>29,5</a:t>
                      </a:r>
                    </a:p>
                  </a:txBody>
                  <a:tcPr marL="7620" marR="7620" marT="7620" marB="0" anchor="b"/>
                </a:tc>
                <a:tc>
                  <a:txBody>
                    <a:bodyPr/>
                    <a:lstStyle/>
                    <a:p>
                      <a:pPr algn="ctr" fontAlgn="b"/>
                      <a:r>
                        <a:rPr lang="sv-SE" sz="900" b="0" i="0" u="none" strike="noStrike">
                          <a:solidFill>
                            <a:srgbClr val="000000"/>
                          </a:solidFill>
                          <a:effectLst/>
                          <a:latin typeface="Futura std book" panose="020B0502020204020303"/>
                        </a:rPr>
                        <a:t>21,7</a:t>
                      </a:r>
                    </a:p>
                  </a:txBody>
                  <a:tcPr marL="7620" marR="7620" marT="7620" marB="0" anchor="b"/>
                </a:tc>
                <a:tc>
                  <a:txBody>
                    <a:bodyPr/>
                    <a:lstStyle/>
                    <a:p>
                      <a:pPr algn="ctr" fontAlgn="b"/>
                      <a:r>
                        <a:rPr lang="sv-SE" sz="900" b="0" i="0" u="none" strike="noStrike">
                          <a:solidFill>
                            <a:srgbClr val="000000"/>
                          </a:solidFill>
                          <a:effectLst/>
                          <a:latin typeface="Futura std book" panose="020B0502020204020303"/>
                        </a:rPr>
                        <a:t>-0,4</a:t>
                      </a:r>
                    </a:p>
                  </a:txBody>
                  <a:tcPr marL="7620" marR="7620" marT="7620" marB="0" anchor="b"/>
                </a:tc>
                <a:extLst>
                  <a:ext uri="{0D108BD9-81ED-4DB2-BD59-A6C34878D82A}">
                    <a16:rowId xmlns:a16="http://schemas.microsoft.com/office/drawing/2014/main" val="10015"/>
                  </a:ext>
                </a:extLst>
              </a:tr>
              <a:tr h="139902">
                <a:tc>
                  <a:txBody>
                    <a:bodyPr/>
                    <a:lstStyle/>
                    <a:p>
                      <a:pPr algn="l" fontAlgn="b"/>
                      <a:r>
                        <a:rPr lang="sv-SE" sz="900" b="0" i="0" u="none" strike="noStrike">
                          <a:solidFill>
                            <a:srgbClr val="000000"/>
                          </a:solidFill>
                          <a:effectLst/>
                          <a:latin typeface="Futura std book"/>
                        </a:rPr>
                        <a:t>Education</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a:rPr>
                        <a:t>3,0</a:t>
                      </a:r>
                    </a:p>
                  </a:txBody>
                  <a:tcPr marL="7620" marR="7620" marT="7620" marB="0" anchor="b">
                    <a:noFill/>
                  </a:tcPr>
                </a:tc>
                <a:tc>
                  <a:txBody>
                    <a:bodyPr/>
                    <a:lstStyle/>
                    <a:p>
                      <a:pPr algn="ctr" fontAlgn="b"/>
                      <a:r>
                        <a:rPr lang="sv-SE" sz="900" b="0" i="0" u="none" strike="noStrike">
                          <a:solidFill>
                            <a:srgbClr val="000000"/>
                          </a:solidFill>
                          <a:effectLst/>
                          <a:latin typeface="Futura std book" panose="020B0502020204020303"/>
                        </a:rPr>
                        <a:t>74,6</a:t>
                      </a:r>
                    </a:p>
                  </a:txBody>
                  <a:tcPr marL="7620" marR="7620" marT="7620" marB="0" anchor="b"/>
                </a:tc>
                <a:tc>
                  <a:txBody>
                    <a:bodyPr/>
                    <a:lstStyle/>
                    <a:p>
                      <a:pPr algn="ctr" fontAlgn="b"/>
                      <a:r>
                        <a:rPr lang="sv-SE" sz="900" b="0" i="0" u="none" strike="noStrike">
                          <a:solidFill>
                            <a:srgbClr val="000000"/>
                          </a:solidFill>
                          <a:effectLst/>
                          <a:latin typeface="Futura std book" panose="020B0502020204020303"/>
                        </a:rPr>
                        <a:t>65,9</a:t>
                      </a:r>
                    </a:p>
                  </a:txBody>
                  <a:tcPr marL="7620" marR="7620" marT="7620" marB="0" anchor="b"/>
                </a:tc>
                <a:tc>
                  <a:txBody>
                    <a:bodyPr/>
                    <a:lstStyle/>
                    <a:p>
                      <a:pPr algn="ctr" fontAlgn="b"/>
                      <a:r>
                        <a:rPr lang="sv-SE" sz="900" b="0" i="0" u="none" strike="noStrike">
                          <a:solidFill>
                            <a:srgbClr val="000000"/>
                          </a:solidFill>
                          <a:effectLst/>
                          <a:latin typeface="Futura std book" panose="020B0502020204020303"/>
                        </a:rPr>
                        <a:t>7,5</a:t>
                      </a:r>
                    </a:p>
                  </a:txBody>
                  <a:tcPr marL="7620" marR="7620" marT="7620" marB="0" anchor="b"/>
                </a:tc>
                <a:tc>
                  <a:txBody>
                    <a:bodyPr/>
                    <a:lstStyle/>
                    <a:p>
                      <a:pPr algn="ctr" fontAlgn="b"/>
                      <a:endParaRPr lang="sv-SE" sz="900" b="0" i="0" u="none" strike="noStrike">
                        <a:solidFill>
                          <a:srgbClr val="000000"/>
                        </a:solidFill>
                        <a:effectLst/>
                        <a:latin typeface="Futura std book"/>
                      </a:endParaRPr>
                    </a:p>
                  </a:txBody>
                  <a:tcPr marL="7620" marR="7620" marT="7620" marB="0" anchor="b">
                    <a:noFill/>
                  </a:tcPr>
                </a:tc>
                <a:tc>
                  <a:txBody>
                    <a:bodyPr/>
                    <a:lstStyle/>
                    <a:p>
                      <a:pPr algn="ctr" fontAlgn="b"/>
                      <a:r>
                        <a:rPr lang="sv-SE" sz="900" b="0" i="0" u="none" strike="noStrike">
                          <a:solidFill>
                            <a:srgbClr val="000000"/>
                          </a:solidFill>
                          <a:effectLst/>
                          <a:latin typeface="Futura std book" panose="020B0502020204020303"/>
                        </a:rPr>
                        <a:t>1,8</a:t>
                      </a:r>
                    </a:p>
                  </a:txBody>
                  <a:tcPr marL="7620" marR="7620" marT="7620" marB="0" anchor="b">
                    <a:noFill/>
                  </a:tcPr>
                </a:tc>
                <a:tc>
                  <a:txBody>
                    <a:bodyPr/>
                    <a:lstStyle/>
                    <a:p>
                      <a:pPr algn="ctr" fontAlgn="b"/>
                      <a:r>
                        <a:rPr lang="sv-SE" sz="900" b="0" i="0" u="none" strike="noStrike">
                          <a:solidFill>
                            <a:srgbClr val="000000"/>
                          </a:solidFill>
                          <a:effectLst/>
                          <a:latin typeface="Futura std book" panose="020B0502020204020303"/>
                        </a:rPr>
                        <a:t>78,5</a:t>
                      </a:r>
                    </a:p>
                  </a:txBody>
                  <a:tcPr marL="7620" marR="7620" marT="7620" marB="0" anchor="b"/>
                </a:tc>
                <a:tc>
                  <a:txBody>
                    <a:bodyPr/>
                    <a:lstStyle/>
                    <a:p>
                      <a:pPr algn="ctr" fontAlgn="b"/>
                      <a:r>
                        <a:rPr lang="sv-SE" sz="900" b="0" i="0" u="none" strike="noStrike">
                          <a:solidFill>
                            <a:srgbClr val="000000"/>
                          </a:solidFill>
                          <a:effectLst/>
                          <a:latin typeface="Futura std book" panose="020B0502020204020303"/>
                        </a:rPr>
                        <a:t>70,7</a:t>
                      </a:r>
                    </a:p>
                  </a:txBody>
                  <a:tcPr marL="7620" marR="7620" marT="7620" marB="0" anchor="b"/>
                </a:tc>
                <a:tc>
                  <a:txBody>
                    <a:bodyPr/>
                    <a:lstStyle/>
                    <a:p>
                      <a:pPr algn="ctr" fontAlgn="b"/>
                      <a:r>
                        <a:rPr lang="sv-SE" sz="900" b="0" i="0" u="none" strike="noStrike">
                          <a:solidFill>
                            <a:srgbClr val="000000"/>
                          </a:solidFill>
                          <a:effectLst/>
                          <a:latin typeface="Futura std book" panose="020B0502020204020303"/>
                        </a:rPr>
                        <a:t>8,5</a:t>
                      </a:r>
                    </a:p>
                  </a:txBody>
                  <a:tcPr marL="7620" marR="7620" marT="7620" marB="0" anchor="b"/>
                </a:tc>
                <a:extLst>
                  <a:ext uri="{0D108BD9-81ED-4DB2-BD59-A6C34878D82A}">
                    <a16:rowId xmlns:a16="http://schemas.microsoft.com/office/drawing/2014/main" val="10016"/>
                  </a:ext>
                </a:extLst>
              </a:tr>
              <a:tr h="139902">
                <a:tc>
                  <a:txBody>
                    <a:bodyPr/>
                    <a:lstStyle/>
                    <a:p>
                      <a:pPr algn="l" fontAlgn="b"/>
                      <a:r>
                        <a:rPr lang="sv-SE" sz="900" b="0" i="0" u="none" strike="noStrike">
                          <a:solidFill>
                            <a:srgbClr val="000000"/>
                          </a:solidFill>
                          <a:effectLst/>
                          <a:latin typeface="Futura std book"/>
                        </a:rPr>
                        <a:t>Health</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a:rPr>
                        <a:t>8,1</a:t>
                      </a:r>
                    </a:p>
                  </a:txBody>
                  <a:tcPr marL="7620" marR="7620" marT="7620" marB="0" anchor="b">
                    <a:noFill/>
                  </a:tcPr>
                </a:tc>
                <a:tc>
                  <a:txBody>
                    <a:bodyPr/>
                    <a:lstStyle/>
                    <a:p>
                      <a:pPr algn="ctr" fontAlgn="b"/>
                      <a:r>
                        <a:rPr lang="sv-SE" sz="900" b="0" i="0" u="none" strike="noStrike">
                          <a:solidFill>
                            <a:srgbClr val="000000"/>
                          </a:solidFill>
                          <a:effectLst/>
                          <a:latin typeface="Futura std book" panose="020B0502020204020303"/>
                        </a:rPr>
                        <a:t>87,1</a:t>
                      </a:r>
                    </a:p>
                  </a:txBody>
                  <a:tcPr marL="7620" marR="7620" marT="7620" marB="0" anchor="b"/>
                </a:tc>
                <a:tc>
                  <a:txBody>
                    <a:bodyPr/>
                    <a:lstStyle/>
                    <a:p>
                      <a:pPr algn="ctr" fontAlgn="b"/>
                      <a:r>
                        <a:rPr lang="sv-SE" sz="900" b="0" i="0" u="none" strike="noStrike">
                          <a:solidFill>
                            <a:srgbClr val="000000"/>
                          </a:solidFill>
                          <a:effectLst/>
                          <a:latin typeface="Futura std book" panose="020B0502020204020303"/>
                        </a:rPr>
                        <a:t>67,6</a:t>
                      </a:r>
                    </a:p>
                  </a:txBody>
                  <a:tcPr marL="7620" marR="7620" marT="7620" marB="0" anchor="b"/>
                </a:tc>
                <a:tc>
                  <a:txBody>
                    <a:bodyPr/>
                    <a:lstStyle/>
                    <a:p>
                      <a:pPr algn="ctr" fontAlgn="b"/>
                      <a:r>
                        <a:rPr lang="sv-SE" sz="900" b="0" i="0" u="none" strike="noStrike">
                          <a:solidFill>
                            <a:srgbClr val="000000"/>
                          </a:solidFill>
                          <a:effectLst/>
                          <a:latin typeface="Futura std book" panose="020B0502020204020303"/>
                        </a:rPr>
                        <a:t>4,2</a:t>
                      </a:r>
                    </a:p>
                  </a:txBody>
                  <a:tcPr marL="7620" marR="7620" marT="7620" marB="0" anchor="b"/>
                </a:tc>
                <a:tc>
                  <a:txBody>
                    <a:bodyPr/>
                    <a:lstStyle/>
                    <a:p>
                      <a:pPr algn="ctr" fontAlgn="b"/>
                      <a:endParaRPr lang="sv-SE" sz="900" b="0" i="0" u="none" strike="noStrike">
                        <a:solidFill>
                          <a:srgbClr val="000000"/>
                        </a:solidFill>
                        <a:effectLst/>
                        <a:latin typeface="Futura std book"/>
                      </a:endParaRPr>
                    </a:p>
                  </a:txBody>
                  <a:tcPr marL="7620" marR="7620" marT="7620" marB="0" anchor="b">
                    <a:noFill/>
                  </a:tcPr>
                </a:tc>
                <a:tc>
                  <a:txBody>
                    <a:bodyPr/>
                    <a:lstStyle/>
                    <a:p>
                      <a:pPr algn="ctr" fontAlgn="b"/>
                      <a:r>
                        <a:rPr lang="sv-SE" sz="900" b="0" i="0" u="none" strike="noStrike">
                          <a:solidFill>
                            <a:srgbClr val="000000"/>
                          </a:solidFill>
                          <a:effectLst/>
                          <a:latin typeface="Futura std book" panose="020B0502020204020303"/>
                        </a:rPr>
                        <a:t>4,6</a:t>
                      </a:r>
                    </a:p>
                  </a:txBody>
                  <a:tcPr marL="7620" marR="7620" marT="7620" marB="0" anchor="b">
                    <a:noFill/>
                  </a:tcPr>
                </a:tc>
                <a:tc>
                  <a:txBody>
                    <a:bodyPr/>
                    <a:lstStyle/>
                    <a:p>
                      <a:pPr algn="ctr" fontAlgn="b"/>
                      <a:r>
                        <a:rPr lang="sv-SE" sz="900" b="0" i="0" u="none" strike="noStrike">
                          <a:solidFill>
                            <a:srgbClr val="000000"/>
                          </a:solidFill>
                          <a:effectLst/>
                          <a:latin typeface="Futura std book" panose="020B0502020204020303"/>
                        </a:rPr>
                        <a:t>81,5</a:t>
                      </a:r>
                    </a:p>
                  </a:txBody>
                  <a:tcPr marL="7620" marR="7620" marT="7620" marB="0" anchor="b"/>
                </a:tc>
                <a:tc>
                  <a:txBody>
                    <a:bodyPr/>
                    <a:lstStyle/>
                    <a:p>
                      <a:pPr algn="ctr" fontAlgn="b"/>
                      <a:r>
                        <a:rPr lang="sv-SE" sz="900" b="0" i="0" u="none" strike="noStrike">
                          <a:solidFill>
                            <a:srgbClr val="000000"/>
                          </a:solidFill>
                          <a:effectLst/>
                          <a:latin typeface="Futura std book" panose="020B0502020204020303"/>
                        </a:rPr>
                        <a:t>59,7</a:t>
                      </a:r>
                    </a:p>
                  </a:txBody>
                  <a:tcPr marL="7620" marR="7620" marT="7620" marB="0" anchor="b"/>
                </a:tc>
                <a:tc>
                  <a:txBody>
                    <a:bodyPr/>
                    <a:lstStyle/>
                    <a:p>
                      <a:pPr algn="ctr" fontAlgn="b"/>
                      <a:r>
                        <a:rPr lang="sv-SE" sz="900" b="0" i="0" u="none" strike="noStrike">
                          <a:solidFill>
                            <a:srgbClr val="000000"/>
                          </a:solidFill>
                          <a:effectLst/>
                          <a:latin typeface="Futura std book" panose="020B0502020204020303"/>
                        </a:rPr>
                        <a:t>2,0</a:t>
                      </a:r>
                    </a:p>
                  </a:txBody>
                  <a:tcPr marL="7620" marR="7620" marT="7620" marB="0" anchor="b"/>
                </a:tc>
                <a:extLst>
                  <a:ext uri="{0D108BD9-81ED-4DB2-BD59-A6C34878D82A}">
                    <a16:rowId xmlns:a16="http://schemas.microsoft.com/office/drawing/2014/main" val="10017"/>
                  </a:ext>
                </a:extLst>
              </a:tr>
              <a:tr h="139902">
                <a:tc>
                  <a:txBody>
                    <a:bodyPr/>
                    <a:lstStyle/>
                    <a:p>
                      <a:pPr algn="l" fontAlgn="b"/>
                      <a:r>
                        <a:rPr lang="sv-SE" sz="900" b="0" i="0" u="none" strike="noStrike">
                          <a:solidFill>
                            <a:srgbClr val="000000"/>
                          </a:solidFill>
                          <a:effectLst/>
                          <a:latin typeface="Futura std book"/>
                        </a:rPr>
                        <a:t>Personal &amp; cultural services</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a:rPr>
                        <a:t>4,1</a:t>
                      </a:r>
                    </a:p>
                  </a:txBody>
                  <a:tcPr marL="7620" marR="7620" marT="7620" marB="0" anchor="b">
                    <a:noFill/>
                  </a:tcPr>
                </a:tc>
                <a:tc>
                  <a:txBody>
                    <a:bodyPr/>
                    <a:lstStyle/>
                    <a:p>
                      <a:pPr algn="ctr" fontAlgn="b"/>
                      <a:r>
                        <a:rPr lang="sv-SE" sz="900" b="0" i="0" u="none" strike="noStrike">
                          <a:solidFill>
                            <a:srgbClr val="000000"/>
                          </a:solidFill>
                          <a:effectLst/>
                          <a:latin typeface="Futura std book" panose="020B0502020204020303"/>
                        </a:rPr>
                        <a:t>53,0</a:t>
                      </a:r>
                    </a:p>
                  </a:txBody>
                  <a:tcPr marL="7620" marR="7620" marT="7620" marB="0" anchor="b"/>
                </a:tc>
                <a:tc>
                  <a:txBody>
                    <a:bodyPr/>
                    <a:lstStyle/>
                    <a:p>
                      <a:pPr algn="ctr" fontAlgn="b"/>
                      <a:r>
                        <a:rPr lang="sv-SE" sz="900" b="0" i="0" u="none" strike="noStrike">
                          <a:solidFill>
                            <a:srgbClr val="000000"/>
                          </a:solidFill>
                          <a:effectLst/>
                          <a:latin typeface="Futura std book" panose="020B0502020204020303"/>
                        </a:rPr>
                        <a:t>46,3</a:t>
                      </a:r>
                    </a:p>
                  </a:txBody>
                  <a:tcPr marL="7620" marR="7620" marT="7620" marB="0" anchor="b"/>
                </a:tc>
                <a:tc>
                  <a:txBody>
                    <a:bodyPr/>
                    <a:lstStyle/>
                    <a:p>
                      <a:pPr algn="ctr" fontAlgn="b"/>
                      <a:r>
                        <a:rPr lang="sv-SE" sz="900" b="0" i="0" u="none" strike="noStrike">
                          <a:solidFill>
                            <a:srgbClr val="000000"/>
                          </a:solidFill>
                          <a:effectLst/>
                          <a:latin typeface="Futura std book" panose="020B0502020204020303"/>
                        </a:rPr>
                        <a:t>3,7</a:t>
                      </a:r>
                    </a:p>
                  </a:txBody>
                  <a:tcPr marL="7620" marR="7620" marT="7620" marB="0" anchor="b"/>
                </a:tc>
                <a:tc>
                  <a:txBody>
                    <a:bodyPr/>
                    <a:lstStyle/>
                    <a:p>
                      <a:pPr algn="ctr" fontAlgn="b"/>
                      <a:endParaRPr lang="sv-SE" sz="900" b="0" i="0" u="none" strike="noStrike">
                        <a:solidFill>
                          <a:srgbClr val="000000"/>
                        </a:solidFill>
                        <a:effectLst/>
                        <a:latin typeface="Futura std book"/>
                      </a:endParaRPr>
                    </a:p>
                  </a:txBody>
                  <a:tcPr marL="7620" marR="7620" marT="7620" marB="0" anchor="b">
                    <a:noFill/>
                  </a:tcPr>
                </a:tc>
                <a:tc>
                  <a:txBody>
                    <a:bodyPr/>
                    <a:lstStyle/>
                    <a:p>
                      <a:pPr algn="ctr" fontAlgn="b"/>
                      <a:r>
                        <a:rPr lang="sv-SE" sz="900" b="0" i="0" u="none" strike="noStrike">
                          <a:solidFill>
                            <a:srgbClr val="000000"/>
                          </a:solidFill>
                          <a:effectLst/>
                          <a:latin typeface="Futura std book" panose="020B0502020204020303"/>
                        </a:rPr>
                        <a:t>3,2</a:t>
                      </a:r>
                    </a:p>
                  </a:txBody>
                  <a:tcPr marL="7620" marR="7620" marT="7620" marB="0" anchor="b">
                    <a:noFill/>
                  </a:tcPr>
                </a:tc>
                <a:tc>
                  <a:txBody>
                    <a:bodyPr/>
                    <a:lstStyle/>
                    <a:p>
                      <a:pPr algn="ctr" fontAlgn="b"/>
                      <a:r>
                        <a:rPr lang="sv-SE" sz="900" b="0" i="0" u="none" strike="noStrike">
                          <a:solidFill>
                            <a:srgbClr val="000000"/>
                          </a:solidFill>
                          <a:effectLst/>
                          <a:latin typeface="Futura std book" panose="020B0502020204020303"/>
                        </a:rPr>
                        <a:t>53,0</a:t>
                      </a:r>
                    </a:p>
                  </a:txBody>
                  <a:tcPr marL="7620" marR="7620" marT="7620" marB="0" anchor="b"/>
                </a:tc>
                <a:tc>
                  <a:txBody>
                    <a:bodyPr/>
                    <a:lstStyle/>
                    <a:p>
                      <a:pPr algn="ctr" fontAlgn="b"/>
                      <a:r>
                        <a:rPr lang="sv-SE" sz="900" b="0" i="0" u="none" strike="noStrike">
                          <a:solidFill>
                            <a:srgbClr val="000000"/>
                          </a:solidFill>
                          <a:effectLst/>
                          <a:latin typeface="Futura std book" panose="020B0502020204020303"/>
                        </a:rPr>
                        <a:t>45,6</a:t>
                      </a:r>
                    </a:p>
                  </a:txBody>
                  <a:tcPr marL="7620" marR="7620" marT="7620" marB="0" anchor="b"/>
                </a:tc>
                <a:tc>
                  <a:txBody>
                    <a:bodyPr/>
                    <a:lstStyle/>
                    <a:p>
                      <a:pPr algn="ctr" fontAlgn="b"/>
                      <a:r>
                        <a:rPr lang="sv-SE" sz="900" b="0" i="0" u="none" strike="noStrike">
                          <a:solidFill>
                            <a:srgbClr val="000000"/>
                          </a:solidFill>
                          <a:effectLst/>
                          <a:latin typeface="Futura std book" panose="020B0502020204020303"/>
                        </a:rPr>
                        <a:t>4,8</a:t>
                      </a:r>
                    </a:p>
                  </a:txBody>
                  <a:tcPr marL="7620" marR="7620" marT="7620" marB="0" anchor="b"/>
                </a:tc>
                <a:extLst>
                  <a:ext uri="{0D108BD9-81ED-4DB2-BD59-A6C34878D82A}">
                    <a16:rowId xmlns:a16="http://schemas.microsoft.com/office/drawing/2014/main" val="10018"/>
                  </a:ext>
                </a:extLst>
              </a:tr>
              <a:tr h="139902">
                <a:tc>
                  <a:txBody>
                    <a:bodyPr/>
                    <a:lstStyle/>
                    <a:p>
                      <a:pPr algn="l" fontAlgn="b"/>
                      <a:r>
                        <a:rPr lang="sv-SE" sz="900" b="0" i="0" u="none" strike="noStrike">
                          <a:solidFill>
                            <a:srgbClr val="000000"/>
                          </a:solidFill>
                          <a:effectLst/>
                          <a:latin typeface="Futura std book"/>
                        </a:rPr>
                        <a:t>Unspecified</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a:rPr>
                        <a:t>0,2</a:t>
                      </a:r>
                    </a:p>
                  </a:txBody>
                  <a:tcPr marL="7620" marR="7620" marT="7620" marB="0" anchor="b">
                    <a:noFill/>
                  </a:tcPr>
                </a:tc>
                <a:tc>
                  <a:txBody>
                    <a:bodyPr/>
                    <a:lstStyle/>
                    <a:p>
                      <a:pPr algn="ctr" fontAlgn="b"/>
                      <a:r>
                        <a:rPr lang="sv-SE" sz="900" b="0" i="0" u="none" strike="noStrike">
                          <a:solidFill>
                            <a:srgbClr val="000000"/>
                          </a:solidFill>
                          <a:effectLst/>
                          <a:latin typeface="Futura std book" panose="020B0502020204020303"/>
                        </a:rPr>
                        <a:t>-8,3</a:t>
                      </a:r>
                    </a:p>
                  </a:txBody>
                  <a:tcPr marL="7620" marR="7620" marT="7620" marB="0" anchor="b">
                    <a:noFill/>
                  </a:tcPr>
                </a:tc>
                <a:tc>
                  <a:txBody>
                    <a:bodyPr/>
                    <a:lstStyle/>
                    <a:p>
                      <a:pPr algn="ctr" fontAlgn="b"/>
                      <a:r>
                        <a:rPr lang="sv-SE" sz="900" b="0" i="0" u="none" strike="noStrike">
                          <a:solidFill>
                            <a:srgbClr val="000000"/>
                          </a:solidFill>
                          <a:effectLst/>
                          <a:latin typeface="Futura std book" panose="020B0502020204020303"/>
                        </a:rPr>
                        <a:t>8,9</a:t>
                      </a:r>
                    </a:p>
                  </a:txBody>
                  <a:tcPr marL="7620" marR="7620" marT="7620" marB="0" anchor="b">
                    <a:noFill/>
                  </a:tcPr>
                </a:tc>
                <a:tc>
                  <a:txBody>
                    <a:bodyPr/>
                    <a:lstStyle/>
                    <a:p>
                      <a:pPr algn="ctr" fontAlgn="b"/>
                      <a:r>
                        <a:rPr lang="sv-SE" sz="900" b="0" i="0" u="none" strike="noStrike">
                          <a:solidFill>
                            <a:srgbClr val="000000"/>
                          </a:solidFill>
                          <a:effectLst/>
                          <a:latin typeface="Futura std book" panose="020B0502020204020303"/>
                        </a:rPr>
                        <a:t>-5,9</a:t>
                      </a:r>
                    </a:p>
                  </a:txBody>
                  <a:tcPr marL="7620" marR="7620" marT="7620" marB="0" anchor="b">
                    <a:noFill/>
                  </a:tcPr>
                </a:tc>
                <a:tc>
                  <a:txBody>
                    <a:bodyPr/>
                    <a:lstStyle/>
                    <a:p>
                      <a:pPr algn="ctr" fontAlgn="b"/>
                      <a:endParaRPr lang="sv-SE" sz="900" b="0" i="0" u="none" strike="noStrike">
                        <a:solidFill>
                          <a:srgbClr val="000000"/>
                        </a:solidFill>
                        <a:effectLst/>
                        <a:latin typeface="Futura std book"/>
                      </a:endParaRPr>
                    </a:p>
                  </a:txBody>
                  <a:tcPr marL="7620" marR="7620" marT="7620" marB="0" anchor="b">
                    <a:noFill/>
                  </a:tcPr>
                </a:tc>
                <a:tc>
                  <a:txBody>
                    <a:bodyPr/>
                    <a:lstStyle/>
                    <a:p>
                      <a:pPr algn="ctr" fontAlgn="b"/>
                      <a:r>
                        <a:rPr lang="sv-SE" sz="900" b="0" i="0" u="none" strike="noStrike">
                          <a:solidFill>
                            <a:srgbClr val="000000"/>
                          </a:solidFill>
                          <a:effectLst/>
                          <a:latin typeface="Futura std book" panose="020B0502020204020303"/>
                        </a:rPr>
                        <a:t>0,1</a:t>
                      </a:r>
                    </a:p>
                  </a:txBody>
                  <a:tcPr marL="7620" marR="7620" marT="7620" marB="0" anchor="b">
                    <a:noFill/>
                  </a:tcPr>
                </a:tc>
                <a:tc>
                  <a:txBody>
                    <a:bodyPr/>
                    <a:lstStyle/>
                    <a:p>
                      <a:pPr algn="ctr" fontAlgn="b"/>
                      <a:r>
                        <a:rPr lang="sv-SE" sz="900" b="0" i="0" u="none" strike="noStrike">
                          <a:solidFill>
                            <a:srgbClr val="000000"/>
                          </a:solidFill>
                          <a:effectLst/>
                          <a:latin typeface="Futura std book" panose="020B0502020204020303"/>
                        </a:rPr>
                        <a:t>56,6</a:t>
                      </a:r>
                    </a:p>
                  </a:txBody>
                  <a:tcPr marL="7620" marR="7620" marT="7620" marB="0" anchor="b">
                    <a:noFill/>
                  </a:tcPr>
                </a:tc>
                <a:tc>
                  <a:txBody>
                    <a:bodyPr/>
                    <a:lstStyle/>
                    <a:p>
                      <a:pPr algn="ctr" fontAlgn="b"/>
                      <a:r>
                        <a:rPr lang="sv-SE" sz="900" b="0" i="0" u="none" strike="noStrike">
                          <a:solidFill>
                            <a:srgbClr val="000000"/>
                          </a:solidFill>
                          <a:effectLst/>
                          <a:latin typeface="Futura std book" panose="020B0502020204020303"/>
                        </a:rPr>
                        <a:t>24,6</a:t>
                      </a:r>
                    </a:p>
                  </a:txBody>
                  <a:tcPr marL="7620" marR="7620" marT="7620" marB="0" anchor="b">
                    <a:noFill/>
                  </a:tcPr>
                </a:tc>
                <a:tc>
                  <a:txBody>
                    <a:bodyPr/>
                    <a:lstStyle/>
                    <a:p>
                      <a:pPr algn="ctr" fontAlgn="b"/>
                      <a:r>
                        <a:rPr lang="sv-SE" sz="900" b="0" i="0" u="none" strike="noStrike">
                          <a:solidFill>
                            <a:srgbClr val="000000"/>
                          </a:solidFill>
                          <a:effectLst/>
                          <a:latin typeface="Futura std book" panose="020B0502020204020303"/>
                        </a:rPr>
                        <a:t>-20,1</a:t>
                      </a:r>
                    </a:p>
                  </a:txBody>
                  <a:tcPr marL="7620" marR="7620" marT="7620" marB="0" anchor="b">
                    <a:noFill/>
                  </a:tcPr>
                </a:tc>
                <a:extLst>
                  <a:ext uri="{0D108BD9-81ED-4DB2-BD59-A6C34878D82A}">
                    <a16:rowId xmlns:a16="http://schemas.microsoft.com/office/drawing/2014/main" val="10019"/>
                  </a:ext>
                </a:extLst>
              </a:tr>
              <a:tr h="139902">
                <a:tc>
                  <a:txBody>
                    <a:bodyPr/>
                    <a:lstStyle/>
                    <a:p>
                      <a:pPr algn="l" fontAlgn="b"/>
                      <a:r>
                        <a:rPr lang="sv-SE" sz="900" b="1" i="0" u="none" strike="noStrike">
                          <a:solidFill>
                            <a:srgbClr val="000000"/>
                          </a:solidFill>
                          <a:effectLst/>
                          <a:latin typeface="Futura std book"/>
                        </a:rPr>
                        <a:t>Private sector</a:t>
                      </a:r>
                    </a:p>
                  </a:txBody>
                  <a:tcPr marL="9525" marR="9525" marT="9525" marB="0" anchor="b">
                    <a:solidFill>
                      <a:schemeClr val="bg1">
                        <a:lumMod val="85000"/>
                      </a:schemeClr>
                    </a:solidFill>
                  </a:tcPr>
                </a:tc>
                <a:tc>
                  <a:txBody>
                    <a:bodyPr/>
                    <a:lstStyle/>
                    <a:p>
                      <a:pPr algn="ctr" fontAlgn="b"/>
                      <a:r>
                        <a:rPr lang="sv-SE" sz="900" b="1" i="0" u="none" strike="noStrike">
                          <a:solidFill>
                            <a:srgbClr val="000000"/>
                          </a:solidFill>
                          <a:effectLst/>
                          <a:latin typeface="Futura std book" panose="020B0502020204020303"/>
                        </a:rPr>
                        <a:t>108,2</a:t>
                      </a:r>
                    </a:p>
                  </a:txBody>
                  <a:tcPr marL="7620" marR="7620" marT="7620" marB="0" anchor="b">
                    <a:solidFill>
                      <a:schemeClr val="bg1">
                        <a:lumMod val="85000"/>
                      </a:schemeClr>
                    </a:solidFill>
                  </a:tcPr>
                </a:tc>
                <a:tc>
                  <a:txBody>
                    <a:bodyPr/>
                    <a:lstStyle/>
                    <a:p>
                      <a:pPr algn="ctr" fontAlgn="b"/>
                      <a:r>
                        <a:rPr lang="sv-SE" sz="900" b="1" i="0" u="none" strike="noStrike">
                          <a:solidFill>
                            <a:srgbClr val="000000"/>
                          </a:solidFill>
                          <a:effectLst/>
                          <a:latin typeface="Futura std book" panose="020B0502020204020303"/>
                        </a:rPr>
                        <a:t>50,2</a:t>
                      </a:r>
                    </a:p>
                  </a:txBody>
                  <a:tcPr marL="7620" marR="7620" marT="7620" marB="0" anchor="b">
                    <a:solidFill>
                      <a:schemeClr val="bg1">
                        <a:lumMod val="85000"/>
                      </a:schemeClr>
                    </a:solidFill>
                  </a:tcPr>
                </a:tc>
                <a:tc>
                  <a:txBody>
                    <a:bodyPr/>
                    <a:lstStyle/>
                    <a:p>
                      <a:pPr algn="ctr" fontAlgn="b"/>
                      <a:r>
                        <a:rPr lang="sv-SE" sz="900" b="1" i="0" u="none" strike="noStrike">
                          <a:solidFill>
                            <a:srgbClr val="000000"/>
                          </a:solidFill>
                          <a:effectLst/>
                          <a:latin typeface="Futura std book" panose="020B0502020204020303"/>
                        </a:rPr>
                        <a:t>48,2</a:t>
                      </a:r>
                    </a:p>
                  </a:txBody>
                  <a:tcPr marL="7620" marR="7620" marT="7620" marB="0" anchor="b">
                    <a:solidFill>
                      <a:schemeClr val="bg1">
                        <a:lumMod val="85000"/>
                      </a:schemeClr>
                    </a:solidFill>
                  </a:tcPr>
                </a:tc>
                <a:tc>
                  <a:txBody>
                    <a:bodyPr/>
                    <a:lstStyle/>
                    <a:p>
                      <a:pPr algn="ctr" fontAlgn="b"/>
                      <a:r>
                        <a:rPr lang="sv-SE" sz="900" b="1" i="0" u="none" strike="noStrike">
                          <a:solidFill>
                            <a:srgbClr val="000000"/>
                          </a:solidFill>
                          <a:effectLst/>
                          <a:latin typeface="Futura std book" panose="020B0502020204020303"/>
                        </a:rPr>
                        <a:t>7,0</a:t>
                      </a:r>
                    </a:p>
                  </a:txBody>
                  <a:tcPr marL="7620" marR="7620" marT="7620" marB="0" anchor="b">
                    <a:solidFill>
                      <a:schemeClr val="bg1">
                        <a:lumMod val="85000"/>
                      </a:schemeClr>
                    </a:solidFill>
                  </a:tcPr>
                </a:tc>
                <a:tc>
                  <a:txBody>
                    <a:bodyPr/>
                    <a:lstStyle/>
                    <a:p>
                      <a:pPr algn="ctr" fontAlgn="b"/>
                      <a:endParaRPr lang="sv-SE" sz="900" b="1" i="0" u="none" strike="noStrike">
                        <a:solidFill>
                          <a:srgbClr val="000000"/>
                        </a:solidFill>
                        <a:effectLst/>
                        <a:latin typeface="Futura std book"/>
                      </a:endParaRPr>
                    </a:p>
                  </a:txBody>
                  <a:tcPr marL="7620" marR="7620" marT="7620" marB="0" anchor="b">
                    <a:solidFill>
                      <a:schemeClr val="bg1">
                        <a:lumMod val="85000"/>
                      </a:schemeClr>
                    </a:solidFill>
                  </a:tcPr>
                </a:tc>
                <a:tc>
                  <a:txBody>
                    <a:bodyPr/>
                    <a:lstStyle/>
                    <a:p>
                      <a:pPr algn="ctr" fontAlgn="b"/>
                      <a:r>
                        <a:rPr lang="sv-SE" sz="900" b="1" i="0" u="none" strike="noStrike">
                          <a:solidFill>
                            <a:srgbClr val="000000"/>
                          </a:solidFill>
                          <a:effectLst/>
                          <a:latin typeface="Futura std book" panose="020B0502020204020303"/>
                        </a:rPr>
                        <a:t>70,0</a:t>
                      </a:r>
                    </a:p>
                  </a:txBody>
                  <a:tcPr marL="7620" marR="7620" marT="7620" marB="0" anchor="b">
                    <a:solidFill>
                      <a:schemeClr val="bg1">
                        <a:lumMod val="85000"/>
                      </a:schemeClr>
                    </a:solidFill>
                  </a:tcPr>
                </a:tc>
                <a:tc>
                  <a:txBody>
                    <a:bodyPr/>
                    <a:lstStyle/>
                    <a:p>
                      <a:pPr algn="ctr" fontAlgn="b"/>
                      <a:r>
                        <a:rPr lang="sv-SE" sz="900" b="1" i="0" u="none" strike="noStrike">
                          <a:solidFill>
                            <a:srgbClr val="000000"/>
                          </a:solidFill>
                          <a:effectLst/>
                          <a:latin typeface="Futura std book" panose="020B0502020204020303"/>
                        </a:rPr>
                        <a:t>50,1</a:t>
                      </a:r>
                    </a:p>
                  </a:txBody>
                  <a:tcPr marL="7620" marR="7620" marT="7620" marB="0" anchor="b">
                    <a:solidFill>
                      <a:schemeClr val="bg1">
                        <a:lumMod val="85000"/>
                      </a:schemeClr>
                    </a:solidFill>
                  </a:tcPr>
                </a:tc>
                <a:tc>
                  <a:txBody>
                    <a:bodyPr/>
                    <a:lstStyle/>
                    <a:p>
                      <a:pPr algn="ctr" fontAlgn="b"/>
                      <a:r>
                        <a:rPr lang="sv-SE" sz="900" b="1" i="0" u="none" strike="noStrike">
                          <a:solidFill>
                            <a:srgbClr val="000000"/>
                          </a:solidFill>
                          <a:effectLst/>
                          <a:latin typeface="Futura std book" panose="020B0502020204020303"/>
                        </a:rPr>
                        <a:t>48,4</a:t>
                      </a:r>
                    </a:p>
                  </a:txBody>
                  <a:tcPr marL="7620" marR="7620" marT="7620" marB="0" anchor="b">
                    <a:solidFill>
                      <a:schemeClr val="bg1">
                        <a:lumMod val="85000"/>
                      </a:schemeClr>
                    </a:solidFill>
                  </a:tcPr>
                </a:tc>
                <a:tc>
                  <a:txBody>
                    <a:bodyPr/>
                    <a:lstStyle/>
                    <a:p>
                      <a:pPr algn="ctr" fontAlgn="b"/>
                      <a:r>
                        <a:rPr lang="sv-SE" sz="900" b="1" i="0" u="none" strike="noStrike">
                          <a:solidFill>
                            <a:srgbClr val="000000"/>
                          </a:solidFill>
                          <a:effectLst/>
                          <a:latin typeface="Futura std book" panose="020B0502020204020303"/>
                        </a:rPr>
                        <a:t>5,6</a:t>
                      </a:r>
                    </a:p>
                  </a:txBody>
                  <a:tcPr marL="7620" marR="7620" marT="7620" marB="0" anchor="b">
                    <a:solidFill>
                      <a:schemeClr val="bg1">
                        <a:lumMod val="85000"/>
                      </a:schemeClr>
                    </a:solidFill>
                  </a:tcPr>
                </a:tc>
                <a:extLst>
                  <a:ext uri="{0D108BD9-81ED-4DB2-BD59-A6C34878D82A}">
                    <a16:rowId xmlns:a16="http://schemas.microsoft.com/office/drawing/2014/main" val="10020"/>
                  </a:ext>
                </a:extLst>
              </a:tr>
              <a:tr h="139902">
                <a:tc>
                  <a:txBody>
                    <a:bodyPr/>
                    <a:lstStyle/>
                    <a:p>
                      <a:pPr algn="l" fontAlgn="b"/>
                      <a:r>
                        <a:rPr lang="sv-SE" sz="900" b="0" i="0" u="none" strike="noStrike" dirty="0">
                          <a:solidFill>
                            <a:srgbClr val="000000"/>
                          </a:solidFill>
                          <a:effectLst/>
                          <a:latin typeface="Futura std book"/>
                        </a:rPr>
                        <a:t>State</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a:rPr>
                        <a:t>8,9</a:t>
                      </a:r>
                    </a:p>
                  </a:txBody>
                  <a:tcPr marL="7620" marR="7620" marT="7620" marB="0" anchor="b">
                    <a:noFill/>
                  </a:tcPr>
                </a:tc>
                <a:tc>
                  <a:txBody>
                    <a:bodyPr/>
                    <a:lstStyle/>
                    <a:p>
                      <a:pPr algn="ctr" fontAlgn="b"/>
                      <a:r>
                        <a:rPr lang="sv-SE" sz="900" b="0" i="0" u="none" strike="noStrike">
                          <a:solidFill>
                            <a:srgbClr val="000000"/>
                          </a:solidFill>
                          <a:effectLst/>
                          <a:latin typeface="Futura std book" panose="020B0502020204020303"/>
                        </a:rPr>
                        <a:t>43,0</a:t>
                      </a:r>
                    </a:p>
                  </a:txBody>
                  <a:tcPr marL="7620" marR="7620" marT="7620" marB="0" anchor="b"/>
                </a:tc>
                <a:tc>
                  <a:txBody>
                    <a:bodyPr/>
                    <a:lstStyle/>
                    <a:p>
                      <a:pPr algn="ctr" fontAlgn="b"/>
                      <a:r>
                        <a:rPr lang="sv-SE" sz="900" b="0" i="0" u="none" strike="noStrike">
                          <a:solidFill>
                            <a:srgbClr val="000000"/>
                          </a:solidFill>
                          <a:effectLst/>
                          <a:latin typeface="Futura std book" panose="020B0502020204020303"/>
                        </a:rPr>
                        <a:t>39,4</a:t>
                      </a:r>
                    </a:p>
                  </a:txBody>
                  <a:tcPr marL="7620" marR="7620" marT="7620" marB="0" anchor="b"/>
                </a:tc>
                <a:tc>
                  <a:txBody>
                    <a:bodyPr/>
                    <a:lstStyle/>
                    <a:p>
                      <a:pPr algn="ctr" fontAlgn="b"/>
                      <a:r>
                        <a:rPr lang="sv-SE" sz="900" b="0" i="0" u="none" strike="noStrike">
                          <a:solidFill>
                            <a:srgbClr val="000000"/>
                          </a:solidFill>
                          <a:effectLst/>
                          <a:latin typeface="Futura std book" panose="020B0502020204020303"/>
                        </a:rPr>
                        <a:t>4,6</a:t>
                      </a:r>
                    </a:p>
                  </a:txBody>
                  <a:tcPr marL="7620" marR="7620" marT="7620" marB="0" anchor="b"/>
                </a:tc>
                <a:tc>
                  <a:txBody>
                    <a:bodyPr/>
                    <a:lstStyle/>
                    <a:p>
                      <a:pPr algn="ctr" fontAlgn="b"/>
                      <a:endParaRPr lang="sv-SE" sz="900" b="0" i="0" u="none" strike="noStrike">
                        <a:solidFill>
                          <a:srgbClr val="000000"/>
                        </a:solidFill>
                        <a:effectLst/>
                        <a:latin typeface="Futura std book"/>
                      </a:endParaRPr>
                    </a:p>
                  </a:txBody>
                  <a:tcPr marL="7620" marR="7620" marT="7620" marB="0" anchor="b">
                    <a:noFill/>
                  </a:tcPr>
                </a:tc>
                <a:tc>
                  <a:txBody>
                    <a:bodyPr/>
                    <a:lstStyle/>
                    <a:p>
                      <a:pPr algn="ctr" fontAlgn="b"/>
                      <a:r>
                        <a:rPr lang="sv-SE" sz="900" b="0" i="0" u="none" strike="noStrike">
                          <a:solidFill>
                            <a:srgbClr val="000000"/>
                          </a:solidFill>
                          <a:effectLst/>
                          <a:latin typeface="Futura std book" panose="020B0502020204020303"/>
                        </a:rPr>
                        <a:t>6,3</a:t>
                      </a:r>
                    </a:p>
                  </a:txBody>
                  <a:tcPr marL="7620" marR="7620" marT="7620" marB="0" anchor="b">
                    <a:noFill/>
                  </a:tcPr>
                </a:tc>
                <a:tc>
                  <a:txBody>
                    <a:bodyPr/>
                    <a:lstStyle/>
                    <a:p>
                      <a:pPr algn="ctr" fontAlgn="b"/>
                      <a:r>
                        <a:rPr lang="sv-SE" sz="900" b="0" i="0" u="none" strike="noStrike">
                          <a:solidFill>
                            <a:srgbClr val="000000"/>
                          </a:solidFill>
                          <a:effectLst/>
                          <a:latin typeface="Futura std book" panose="020B0502020204020303"/>
                        </a:rPr>
                        <a:t>38,6</a:t>
                      </a:r>
                    </a:p>
                  </a:txBody>
                  <a:tcPr marL="7620" marR="7620" marT="7620" marB="0" anchor="b"/>
                </a:tc>
                <a:tc>
                  <a:txBody>
                    <a:bodyPr/>
                    <a:lstStyle/>
                    <a:p>
                      <a:pPr algn="ctr" fontAlgn="b"/>
                      <a:r>
                        <a:rPr lang="sv-SE" sz="900" b="0" i="0" u="none" strike="noStrike">
                          <a:solidFill>
                            <a:srgbClr val="000000"/>
                          </a:solidFill>
                          <a:effectLst/>
                          <a:latin typeface="Futura std book" panose="020B0502020204020303"/>
                        </a:rPr>
                        <a:t>33,5</a:t>
                      </a:r>
                    </a:p>
                  </a:txBody>
                  <a:tcPr marL="7620" marR="7620" marT="7620" marB="0" anchor="b"/>
                </a:tc>
                <a:tc>
                  <a:txBody>
                    <a:bodyPr/>
                    <a:lstStyle/>
                    <a:p>
                      <a:pPr algn="ctr" fontAlgn="b"/>
                      <a:r>
                        <a:rPr lang="sv-SE" sz="900" b="0" i="0" u="none" strike="noStrike">
                          <a:solidFill>
                            <a:srgbClr val="000000"/>
                          </a:solidFill>
                          <a:effectLst/>
                          <a:latin typeface="Futura std book" panose="020B0502020204020303"/>
                        </a:rPr>
                        <a:t>5,7</a:t>
                      </a:r>
                    </a:p>
                  </a:txBody>
                  <a:tcPr marL="7620" marR="7620" marT="7620" marB="0" anchor="b"/>
                </a:tc>
                <a:extLst>
                  <a:ext uri="{0D108BD9-81ED-4DB2-BD59-A6C34878D82A}">
                    <a16:rowId xmlns:a16="http://schemas.microsoft.com/office/drawing/2014/main" val="10021"/>
                  </a:ext>
                </a:extLst>
              </a:tr>
              <a:tr h="139902">
                <a:tc>
                  <a:txBody>
                    <a:bodyPr/>
                    <a:lstStyle/>
                    <a:p>
                      <a:pPr algn="l" fontAlgn="b"/>
                      <a:r>
                        <a:rPr lang="sv-SE" sz="900" b="0" i="0" u="none" strike="noStrike">
                          <a:solidFill>
                            <a:srgbClr val="000000"/>
                          </a:solidFill>
                          <a:effectLst/>
                          <a:latin typeface="Futura std book"/>
                        </a:rPr>
                        <a:t>Municipal</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a:rPr>
                        <a:t>10,8</a:t>
                      </a:r>
                    </a:p>
                  </a:txBody>
                  <a:tcPr marL="7620" marR="7620" marT="7620" marB="0" anchor="b">
                    <a:noFill/>
                  </a:tcPr>
                </a:tc>
                <a:tc>
                  <a:txBody>
                    <a:bodyPr/>
                    <a:lstStyle/>
                    <a:p>
                      <a:pPr algn="ctr" fontAlgn="b"/>
                      <a:r>
                        <a:rPr lang="sv-SE" sz="900" b="0" i="0" u="none" strike="noStrike">
                          <a:solidFill>
                            <a:srgbClr val="000000"/>
                          </a:solidFill>
                          <a:effectLst/>
                          <a:latin typeface="Futura std book" panose="020B0502020204020303"/>
                        </a:rPr>
                        <a:t>40,0</a:t>
                      </a:r>
                    </a:p>
                  </a:txBody>
                  <a:tcPr marL="7620" marR="7620" marT="7620" marB="0" anchor="b"/>
                </a:tc>
                <a:tc>
                  <a:txBody>
                    <a:bodyPr/>
                    <a:lstStyle/>
                    <a:p>
                      <a:pPr algn="ctr" fontAlgn="b"/>
                      <a:r>
                        <a:rPr lang="sv-SE" sz="900" b="0" i="0" u="none" strike="noStrike">
                          <a:solidFill>
                            <a:srgbClr val="000000"/>
                          </a:solidFill>
                          <a:effectLst/>
                          <a:latin typeface="Futura std book" panose="020B0502020204020303"/>
                        </a:rPr>
                        <a:t>38,0</a:t>
                      </a:r>
                    </a:p>
                  </a:txBody>
                  <a:tcPr marL="7620" marR="7620" marT="7620" marB="0" anchor="b"/>
                </a:tc>
                <a:tc>
                  <a:txBody>
                    <a:bodyPr/>
                    <a:lstStyle/>
                    <a:p>
                      <a:pPr algn="ctr" fontAlgn="b"/>
                      <a:r>
                        <a:rPr lang="sv-SE" sz="900" b="0" i="0" u="none" strike="noStrike">
                          <a:solidFill>
                            <a:srgbClr val="000000"/>
                          </a:solidFill>
                          <a:effectLst/>
                          <a:latin typeface="Futura std book" panose="020B0502020204020303"/>
                        </a:rPr>
                        <a:t>5,8</a:t>
                      </a:r>
                    </a:p>
                  </a:txBody>
                  <a:tcPr marL="7620" marR="7620" marT="7620" marB="0" anchor="b"/>
                </a:tc>
                <a:tc>
                  <a:txBody>
                    <a:bodyPr/>
                    <a:lstStyle/>
                    <a:p>
                      <a:pPr algn="ctr" fontAlgn="b"/>
                      <a:endParaRPr lang="sv-SE" sz="900" b="0" i="0" u="none" strike="noStrike">
                        <a:solidFill>
                          <a:srgbClr val="000000"/>
                        </a:solidFill>
                        <a:effectLst/>
                        <a:latin typeface="Futura std book"/>
                      </a:endParaRPr>
                    </a:p>
                  </a:txBody>
                  <a:tcPr marL="7620" marR="7620" marT="7620" marB="0" anchor="b">
                    <a:noFill/>
                  </a:tcPr>
                </a:tc>
                <a:tc>
                  <a:txBody>
                    <a:bodyPr/>
                    <a:lstStyle/>
                    <a:p>
                      <a:pPr algn="ctr" fontAlgn="b"/>
                      <a:r>
                        <a:rPr lang="sv-SE" sz="900" b="0" i="0" u="none" strike="noStrike">
                          <a:solidFill>
                            <a:srgbClr val="000000"/>
                          </a:solidFill>
                          <a:effectLst/>
                          <a:latin typeface="Futura std book" panose="020B0502020204020303"/>
                        </a:rPr>
                        <a:t>4,1</a:t>
                      </a:r>
                    </a:p>
                  </a:txBody>
                  <a:tcPr marL="7620" marR="7620" marT="7620" marB="0" anchor="b">
                    <a:noFill/>
                  </a:tcPr>
                </a:tc>
                <a:tc>
                  <a:txBody>
                    <a:bodyPr/>
                    <a:lstStyle/>
                    <a:p>
                      <a:pPr algn="ctr" fontAlgn="b"/>
                      <a:r>
                        <a:rPr lang="sv-SE" sz="900" b="0" i="0" u="none" strike="noStrike">
                          <a:solidFill>
                            <a:srgbClr val="000000"/>
                          </a:solidFill>
                          <a:effectLst/>
                          <a:latin typeface="Futura std book" panose="020B0502020204020303"/>
                        </a:rPr>
                        <a:t>36,9</a:t>
                      </a:r>
                    </a:p>
                  </a:txBody>
                  <a:tcPr marL="7620" marR="7620" marT="7620" marB="0" anchor="b"/>
                </a:tc>
                <a:tc>
                  <a:txBody>
                    <a:bodyPr/>
                    <a:lstStyle/>
                    <a:p>
                      <a:pPr algn="ctr" fontAlgn="b"/>
                      <a:r>
                        <a:rPr lang="sv-SE" sz="900" b="0" i="0" u="none" strike="noStrike">
                          <a:solidFill>
                            <a:srgbClr val="000000"/>
                          </a:solidFill>
                          <a:effectLst/>
                          <a:latin typeface="Futura std book" panose="020B0502020204020303"/>
                        </a:rPr>
                        <a:t>33,9</a:t>
                      </a:r>
                    </a:p>
                  </a:txBody>
                  <a:tcPr marL="7620" marR="7620" marT="7620" marB="0" anchor="b"/>
                </a:tc>
                <a:tc>
                  <a:txBody>
                    <a:bodyPr/>
                    <a:lstStyle/>
                    <a:p>
                      <a:pPr algn="ctr" fontAlgn="b"/>
                      <a:r>
                        <a:rPr lang="sv-SE" sz="900" b="0" i="0" u="none" strike="noStrike">
                          <a:solidFill>
                            <a:srgbClr val="000000"/>
                          </a:solidFill>
                          <a:effectLst/>
                          <a:latin typeface="Futura std book" panose="020B0502020204020303"/>
                        </a:rPr>
                        <a:t>6,5</a:t>
                      </a:r>
                    </a:p>
                  </a:txBody>
                  <a:tcPr marL="7620" marR="7620" marT="7620" marB="0" anchor="b"/>
                </a:tc>
                <a:extLst>
                  <a:ext uri="{0D108BD9-81ED-4DB2-BD59-A6C34878D82A}">
                    <a16:rowId xmlns:a16="http://schemas.microsoft.com/office/drawing/2014/main" val="10022"/>
                  </a:ext>
                </a:extLst>
              </a:tr>
              <a:tr h="139902">
                <a:tc>
                  <a:txBody>
                    <a:bodyPr/>
                    <a:lstStyle/>
                    <a:p>
                      <a:pPr algn="l" fontAlgn="b"/>
                      <a:r>
                        <a:rPr lang="sv-SE" sz="900" b="0" i="0" u="none" strike="noStrike">
                          <a:solidFill>
                            <a:srgbClr val="000000"/>
                          </a:solidFill>
                          <a:effectLst/>
                          <a:latin typeface="Futura std book"/>
                        </a:rPr>
                        <a:t>County council</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a:rPr>
                        <a:t>3,3</a:t>
                      </a:r>
                    </a:p>
                  </a:txBody>
                  <a:tcPr marL="7620" marR="7620" marT="7620" marB="0" anchor="b">
                    <a:noFill/>
                  </a:tcPr>
                </a:tc>
                <a:tc>
                  <a:txBody>
                    <a:bodyPr/>
                    <a:lstStyle/>
                    <a:p>
                      <a:pPr algn="ctr" fontAlgn="b"/>
                      <a:r>
                        <a:rPr lang="sv-SE" sz="900" b="0" i="0" u="none" strike="noStrike">
                          <a:solidFill>
                            <a:srgbClr val="000000"/>
                          </a:solidFill>
                          <a:effectLst/>
                          <a:latin typeface="Futura std book" panose="020B0502020204020303"/>
                        </a:rPr>
                        <a:t>25,4</a:t>
                      </a:r>
                    </a:p>
                  </a:txBody>
                  <a:tcPr marL="7620" marR="7620" marT="7620" marB="0" anchor="b"/>
                </a:tc>
                <a:tc>
                  <a:txBody>
                    <a:bodyPr/>
                    <a:lstStyle/>
                    <a:p>
                      <a:pPr algn="ctr" fontAlgn="b"/>
                      <a:r>
                        <a:rPr lang="sv-SE" sz="900" b="0" i="0" u="none" strike="noStrike">
                          <a:solidFill>
                            <a:srgbClr val="000000"/>
                          </a:solidFill>
                          <a:effectLst/>
                          <a:latin typeface="Futura std book" panose="020B0502020204020303"/>
                        </a:rPr>
                        <a:t>32,2</a:t>
                      </a:r>
                    </a:p>
                  </a:txBody>
                  <a:tcPr marL="7620" marR="7620" marT="7620" marB="0" anchor="b"/>
                </a:tc>
                <a:tc>
                  <a:txBody>
                    <a:bodyPr/>
                    <a:lstStyle/>
                    <a:p>
                      <a:pPr algn="ctr" fontAlgn="b"/>
                      <a:r>
                        <a:rPr lang="sv-SE" sz="900" b="0" i="0" u="none" strike="noStrike">
                          <a:solidFill>
                            <a:srgbClr val="000000"/>
                          </a:solidFill>
                          <a:effectLst/>
                          <a:latin typeface="Futura std book" panose="020B0502020204020303"/>
                        </a:rPr>
                        <a:t>2,9</a:t>
                      </a:r>
                    </a:p>
                  </a:txBody>
                  <a:tcPr marL="7620" marR="7620" marT="7620" marB="0" anchor="b"/>
                </a:tc>
                <a:tc>
                  <a:txBody>
                    <a:bodyPr/>
                    <a:lstStyle/>
                    <a:p>
                      <a:pPr algn="ctr" fontAlgn="b"/>
                      <a:endParaRPr lang="sv-SE" sz="900" b="0" i="0" u="none" strike="noStrike">
                        <a:solidFill>
                          <a:srgbClr val="000000"/>
                        </a:solidFill>
                        <a:effectLst/>
                        <a:latin typeface="Futura std book"/>
                      </a:endParaRPr>
                    </a:p>
                  </a:txBody>
                  <a:tcPr marL="7620" marR="7620" marT="7620" marB="0" anchor="b">
                    <a:noFill/>
                  </a:tcPr>
                </a:tc>
                <a:tc>
                  <a:txBody>
                    <a:bodyPr/>
                    <a:lstStyle/>
                    <a:p>
                      <a:pPr algn="ctr" fontAlgn="b"/>
                      <a:r>
                        <a:rPr lang="sv-SE" sz="900" b="0" i="0" u="none" strike="noStrike">
                          <a:solidFill>
                            <a:srgbClr val="000000"/>
                          </a:solidFill>
                          <a:effectLst/>
                          <a:latin typeface="Futura std book" panose="020B0502020204020303"/>
                        </a:rPr>
                        <a:t>0,9</a:t>
                      </a:r>
                    </a:p>
                  </a:txBody>
                  <a:tcPr marL="7620" marR="7620" marT="7620" marB="0" anchor="b">
                    <a:noFill/>
                  </a:tcPr>
                </a:tc>
                <a:tc>
                  <a:txBody>
                    <a:bodyPr/>
                    <a:lstStyle/>
                    <a:p>
                      <a:pPr algn="ctr" fontAlgn="b"/>
                      <a:r>
                        <a:rPr lang="sv-SE" sz="900" b="0" i="0" u="none" strike="noStrike">
                          <a:solidFill>
                            <a:srgbClr val="000000"/>
                          </a:solidFill>
                          <a:effectLst/>
                          <a:latin typeface="Futura std book" panose="020B0502020204020303"/>
                        </a:rPr>
                        <a:t>33,3</a:t>
                      </a:r>
                    </a:p>
                  </a:txBody>
                  <a:tcPr marL="7620" marR="7620" marT="7620" marB="0" anchor="b"/>
                </a:tc>
                <a:tc>
                  <a:txBody>
                    <a:bodyPr/>
                    <a:lstStyle/>
                    <a:p>
                      <a:pPr algn="ctr" fontAlgn="b"/>
                      <a:r>
                        <a:rPr lang="sv-SE" sz="900" b="0" i="0" u="none" strike="noStrike">
                          <a:solidFill>
                            <a:srgbClr val="000000"/>
                          </a:solidFill>
                          <a:effectLst/>
                          <a:latin typeface="Futura std book" panose="020B0502020204020303"/>
                        </a:rPr>
                        <a:t>21,2</a:t>
                      </a:r>
                    </a:p>
                  </a:txBody>
                  <a:tcPr marL="7620" marR="7620" marT="7620" marB="0" anchor="b"/>
                </a:tc>
                <a:tc>
                  <a:txBody>
                    <a:bodyPr/>
                    <a:lstStyle/>
                    <a:p>
                      <a:pPr algn="ctr" fontAlgn="b"/>
                      <a:r>
                        <a:rPr lang="sv-SE" sz="900" b="0" i="0" u="none" strike="noStrike">
                          <a:solidFill>
                            <a:srgbClr val="000000"/>
                          </a:solidFill>
                          <a:effectLst/>
                          <a:latin typeface="Futura std book" panose="020B0502020204020303"/>
                        </a:rPr>
                        <a:t>3,1</a:t>
                      </a:r>
                    </a:p>
                  </a:txBody>
                  <a:tcPr marL="7620" marR="7620" marT="7620" marB="0" anchor="b"/>
                </a:tc>
                <a:extLst>
                  <a:ext uri="{0D108BD9-81ED-4DB2-BD59-A6C34878D82A}">
                    <a16:rowId xmlns:a16="http://schemas.microsoft.com/office/drawing/2014/main" val="10023"/>
                  </a:ext>
                </a:extLst>
              </a:tr>
              <a:tr h="82381">
                <a:tc>
                  <a:txBody>
                    <a:bodyPr/>
                    <a:lstStyle/>
                    <a:p>
                      <a:pPr algn="l" fontAlgn="b"/>
                      <a:r>
                        <a:rPr lang="sv-SE" sz="900" b="1" i="0" u="none" strike="noStrike" dirty="0">
                          <a:solidFill>
                            <a:srgbClr val="000000"/>
                          </a:solidFill>
                          <a:effectLst/>
                          <a:latin typeface="Futura std book"/>
                        </a:rPr>
                        <a:t>Public </a:t>
                      </a:r>
                      <a:r>
                        <a:rPr lang="sv-SE" sz="900" b="1" i="0" u="none" strike="noStrike" dirty="0" err="1">
                          <a:solidFill>
                            <a:srgbClr val="000000"/>
                          </a:solidFill>
                          <a:effectLst/>
                          <a:latin typeface="Futura std book"/>
                        </a:rPr>
                        <a:t>sector</a:t>
                      </a:r>
                      <a:endParaRPr lang="sv-SE" sz="900" b="1" i="0" u="none" strike="noStrike" dirty="0">
                        <a:solidFill>
                          <a:srgbClr val="000000"/>
                        </a:solidFill>
                        <a:effectLst/>
                        <a:latin typeface="Futura std book"/>
                      </a:endParaRPr>
                    </a:p>
                  </a:txBody>
                  <a:tcPr marL="9525" marR="9525" marT="9525" marB="0" anchor="b">
                    <a:solidFill>
                      <a:schemeClr val="bg1">
                        <a:lumMod val="85000"/>
                      </a:schemeClr>
                    </a:solidFill>
                  </a:tcPr>
                </a:tc>
                <a:tc>
                  <a:txBody>
                    <a:bodyPr/>
                    <a:lstStyle/>
                    <a:p>
                      <a:pPr algn="ctr" fontAlgn="b"/>
                      <a:r>
                        <a:rPr lang="sv-SE" sz="900" b="1" i="0" u="none" strike="noStrike">
                          <a:solidFill>
                            <a:srgbClr val="000000"/>
                          </a:solidFill>
                          <a:effectLst/>
                          <a:latin typeface="Futura std book" panose="020B0502020204020303"/>
                        </a:rPr>
                        <a:t>23,1</a:t>
                      </a:r>
                    </a:p>
                  </a:txBody>
                  <a:tcPr marL="7620" marR="7620" marT="7620" marB="0" anchor="b">
                    <a:solidFill>
                      <a:schemeClr val="bg1">
                        <a:lumMod val="85000"/>
                      </a:schemeClr>
                    </a:solidFill>
                  </a:tcPr>
                </a:tc>
                <a:tc>
                  <a:txBody>
                    <a:bodyPr/>
                    <a:lstStyle/>
                    <a:p>
                      <a:pPr algn="ctr" fontAlgn="b"/>
                      <a:r>
                        <a:rPr lang="sv-SE" sz="900" b="1" i="0" u="none" strike="noStrike">
                          <a:solidFill>
                            <a:srgbClr val="000000"/>
                          </a:solidFill>
                          <a:effectLst/>
                          <a:latin typeface="Futura std book" panose="020B0502020204020303"/>
                        </a:rPr>
                        <a:t>38,8</a:t>
                      </a:r>
                    </a:p>
                  </a:txBody>
                  <a:tcPr marL="7620" marR="7620" marT="7620" marB="0" anchor="b">
                    <a:solidFill>
                      <a:schemeClr val="bg1">
                        <a:lumMod val="85000"/>
                      </a:schemeClr>
                    </a:solidFill>
                  </a:tcPr>
                </a:tc>
                <a:tc>
                  <a:txBody>
                    <a:bodyPr/>
                    <a:lstStyle/>
                    <a:p>
                      <a:pPr algn="ctr" fontAlgn="b"/>
                      <a:r>
                        <a:rPr lang="sv-SE" sz="900" b="1" i="0" u="none" strike="noStrike">
                          <a:solidFill>
                            <a:srgbClr val="000000"/>
                          </a:solidFill>
                          <a:effectLst/>
                          <a:latin typeface="Futura std book" panose="020B0502020204020303"/>
                        </a:rPr>
                        <a:t>37,7</a:t>
                      </a:r>
                    </a:p>
                  </a:txBody>
                  <a:tcPr marL="7620" marR="7620" marT="7620" marB="0" anchor="b">
                    <a:solidFill>
                      <a:schemeClr val="bg1">
                        <a:lumMod val="85000"/>
                      </a:schemeClr>
                    </a:solidFill>
                  </a:tcPr>
                </a:tc>
                <a:tc>
                  <a:txBody>
                    <a:bodyPr/>
                    <a:lstStyle/>
                    <a:p>
                      <a:pPr algn="ctr" fontAlgn="b"/>
                      <a:r>
                        <a:rPr lang="sv-SE" sz="900" b="1" i="0" u="none" strike="noStrike" dirty="0">
                          <a:solidFill>
                            <a:srgbClr val="000000"/>
                          </a:solidFill>
                          <a:effectLst/>
                          <a:latin typeface="Futura std book" panose="020B0502020204020303"/>
                        </a:rPr>
                        <a:t>4,9</a:t>
                      </a:r>
                    </a:p>
                  </a:txBody>
                  <a:tcPr marL="7620" marR="7620" marT="7620" marB="0" anchor="b">
                    <a:solidFill>
                      <a:schemeClr val="bg1">
                        <a:lumMod val="85000"/>
                      </a:schemeClr>
                    </a:solidFill>
                  </a:tcPr>
                </a:tc>
                <a:tc>
                  <a:txBody>
                    <a:bodyPr/>
                    <a:lstStyle/>
                    <a:p>
                      <a:pPr algn="ctr" fontAlgn="b"/>
                      <a:endParaRPr lang="sv-SE" sz="900" b="1" i="0" u="none" strike="noStrike">
                        <a:solidFill>
                          <a:srgbClr val="000000"/>
                        </a:solidFill>
                        <a:effectLst/>
                        <a:latin typeface="Futura std book"/>
                      </a:endParaRPr>
                    </a:p>
                  </a:txBody>
                  <a:tcPr marL="7620" marR="7620" marT="7620" marB="0" anchor="b">
                    <a:solidFill>
                      <a:schemeClr val="bg1">
                        <a:lumMod val="85000"/>
                      </a:schemeClr>
                    </a:solidFill>
                  </a:tcPr>
                </a:tc>
                <a:tc>
                  <a:txBody>
                    <a:bodyPr/>
                    <a:lstStyle/>
                    <a:p>
                      <a:pPr algn="ctr" fontAlgn="b"/>
                      <a:r>
                        <a:rPr lang="sv-SE" sz="900" b="1" i="0" u="none" strike="noStrike">
                          <a:solidFill>
                            <a:srgbClr val="000000"/>
                          </a:solidFill>
                          <a:effectLst/>
                          <a:latin typeface="Futura std book" panose="020B0502020204020303"/>
                        </a:rPr>
                        <a:t>11,2</a:t>
                      </a:r>
                    </a:p>
                  </a:txBody>
                  <a:tcPr marL="7620" marR="7620" marT="7620" marB="0" anchor="b">
                    <a:solidFill>
                      <a:schemeClr val="bg1">
                        <a:lumMod val="85000"/>
                      </a:schemeClr>
                    </a:solidFill>
                  </a:tcPr>
                </a:tc>
                <a:tc>
                  <a:txBody>
                    <a:bodyPr/>
                    <a:lstStyle/>
                    <a:p>
                      <a:pPr algn="ctr" fontAlgn="b"/>
                      <a:r>
                        <a:rPr lang="sv-SE" sz="900" b="1" i="0" u="none" strike="noStrike">
                          <a:solidFill>
                            <a:srgbClr val="000000"/>
                          </a:solidFill>
                          <a:effectLst/>
                          <a:latin typeface="Futura std book" panose="020B0502020204020303"/>
                        </a:rPr>
                        <a:t>37,6</a:t>
                      </a:r>
                    </a:p>
                  </a:txBody>
                  <a:tcPr marL="7620" marR="7620" marT="7620" marB="0" anchor="b">
                    <a:solidFill>
                      <a:schemeClr val="bg1">
                        <a:lumMod val="85000"/>
                      </a:schemeClr>
                    </a:solidFill>
                  </a:tcPr>
                </a:tc>
                <a:tc>
                  <a:txBody>
                    <a:bodyPr/>
                    <a:lstStyle/>
                    <a:p>
                      <a:pPr algn="ctr" fontAlgn="b"/>
                      <a:r>
                        <a:rPr lang="sv-SE" sz="900" b="1" i="0" u="none" strike="noStrike">
                          <a:solidFill>
                            <a:srgbClr val="000000"/>
                          </a:solidFill>
                          <a:effectLst/>
                          <a:latin typeface="Futura std book" panose="020B0502020204020303"/>
                        </a:rPr>
                        <a:t>32,6</a:t>
                      </a:r>
                    </a:p>
                  </a:txBody>
                  <a:tcPr marL="7620" marR="7620" marT="7620" marB="0" anchor="b">
                    <a:solidFill>
                      <a:schemeClr val="bg1">
                        <a:lumMod val="85000"/>
                      </a:schemeClr>
                    </a:solidFill>
                  </a:tcPr>
                </a:tc>
                <a:tc>
                  <a:txBody>
                    <a:bodyPr/>
                    <a:lstStyle/>
                    <a:p>
                      <a:pPr algn="ctr" fontAlgn="b"/>
                      <a:r>
                        <a:rPr lang="sv-SE" sz="900" b="1" i="0" u="none" strike="noStrike" dirty="0">
                          <a:solidFill>
                            <a:srgbClr val="000000"/>
                          </a:solidFill>
                          <a:effectLst/>
                          <a:latin typeface="Futura std book" panose="020B0502020204020303"/>
                        </a:rPr>
                        <a:t>5,8</a:t>
                      </a:r>
                    </a:p>
                  </a:txBody>
                  <a:tcPr marL="7620" marR="7620" marT="7620" marB="0" anchor="b">
                    <a:solidFill>
                      <a:schemeClr val="bg1">
                        <a:lumMod val="85000"/>
                      </a:schemeClr>
                    </a:solidFill>
                  </a:tcPr>
                </a:tc>
                <a:extLst>
                  <a:ext uri="{0D108BD9-81ED-4DB2-BD59-A6C34878D82A}">
                    <a16:rowId xmlns:a16="http://schemas.microsoft.com/office/drawing/2014/main" val="10024"/>
                  </a:ext>
                </a:extLst>
              </a:tr>
              <a:tr h="0">
                <a:tc>
                  <a:txBody>
                    <a:bodyPr/>
                    <a:lstStyle/>
                    <a:p>
                      <a:pPr algn="l" fontAlgn="b"/>
                      <a:endParaRPr lang="sv-SE" sz="100" b="1" i="0" u="none" strike="noStrike" dirty="0">
                        <a:solidFill>
                          <a:schemeClr val="tx1"/>
                        </a:solidFill>
                        <a:effectLst/>
                        <a:latin typeface="+mj-lt"/>
                      </a:endParaRPr>
                    </a:p>
                  </a:txBody>
                  <a:tcPr marL="9525" marR="9525" marT="9525" marB="0" anchor="b"/>
                </a:tc>
                <a:tc>
                  <a:txBody>
                    <a:bodyPr/>
                    <a:lstStyle/>
                    <a:p>
                      <a:pPr algn="ctr" fontAlgn="b"/>
                      <a:endParaRPr lang="sv-SE" sz="100" b="1" i="0" u="none" strike="noStrike" dirty="0">
                        <a:solidFill>
                          <a:schemeClr val="tx1"/>
                        </a:solidFill>
                        <a:effectLst/>
                        <a:latin typeface="+mj-lt"/>
                      </a:endParaRPr>
                    </a:p>
                  </a:txBody>
                  <a:tcPr marL="9525" marR="9525" marT="9525" marB="0" anchor="b">
                    <a:noFill/>
                  </a:tcPr>
                </a:tc>
                <a:tc>
                  <a:txBody>
                    <a:bodyPr/>
                    <a:lstStyle/>
                    <a:p>
                      <a:pPr algn="ctr" fontAlgn="b"/>
                      <a:endParaRPr lang="sv-SE" sz="100" b="1" i="0" u="none" strike="noStrike" dirty="0">
                        <a:solidFill>
                          <a:schemeClr val="tx1"/>
                        </a:solidFill>
                        <a:effectLst/>
                        <a:latin typeface="+mj-lt"/>
                      </a:endParaRPr>
                    </a:p>
                  </a:txBody>
                  <a:tcPr marL="9525" marR="9525" marT="9525" marB="0" anchor="b"/>
                </a:tc>
                <a:tc>
                  <a:txBody>
                    <a:bodyPr/>
                    <a:lstStyle/>
                    <a:p>
                      <a:pPr algn="ctr" fontAlgn="b"/>
                      <a:endParaRPr lang="sv-SE" sz="100" b="1" i="0" u="none" strike="noStrike" dirty="0">
                        <a:solidFill>
                          <a:schemeClr val="tx1"/>
                        </a:solidFill>
                        <a:effectLst/>
                        <a:latin typeface="+mj-lt"/>
                      </a:endParaRPr>
                    </a:p>
                  </a:txBody>
                  <a:tcPr marL="9525" marR="9525" marT="9525" marB="0" anchor="b"/>
                </a:tc>
                <a:tc>
                  <a:txBody>
                    <a:bodyPr/>
                    <a:lstStyle/>
                    <a:p>
                      <a:pPr algn="ctr" fontAlgn="b"/>
                      <a:endParaRPr lang="sv-SE" sz="100" b="1" i="0" u="none" strike="noStrike" dirty="0">
                        <a:solidFill>
                          <a:schemeClr val="tx1"/>
                        </a:solidFill>
                        <a:effectLst/>
                        <a:latin typeface="+mj-lt"/>
                      </a:endParaRPr>
                    </a:p>
                  </a:txBody>
                  <a:tcPr marL="9525" marR="9525" marT="9525" marB="0" anchor="b"/>
                </a:tc>
                <a:tc>
                  <a:txBody>
                    <a:bodyPr/>
                    <a:lstStyle/>
                    <a:p>
                      <a:pPr algn="ctr" fontAlgn="b"/>
                      <a:endParaRPr lang="sv-SE" sz="100" b="1" i="0" u="none" strike="noStrike" dirty="0">
                        <a:solidFill>
                          <a:schemeClr val="tx1"/>
                        </a:solidFill>
                        <a:effectLst/>
                        <a:latin typeface="+mj-lt"/>
                      </a:endParaRPr>
                    </a:p>
                  </a:txBody>
                  <a:tcPr marL="9525" marR="9525" marT="9525" marB="0" anchor="b">
                    <a:noFill/>
                  </a:tcPr>
                </a:tc>
                <a:tc>
                  <a:txBody>
                    <a:bodyPr/>
                    <a:lstStyle/>
                    <a:p>
                      <a:pPr algn="ctr" fontAlgn="b"/>
                      <a:endParaRPr lang="sv-SE" sz="100" b="1" i="0" u="none" strike="noStrike" dirty="0">
                        <a:solidFill>
                          <a:schemeClr val="tx1"/>
                        </a:solidFill>
                        <a:effectLst/>
                        <a:latin typeface="+mj-lt"/>
                      </a:endParaRPr>
                    </a:p>
                  </a:txBody>
                  <a:tcPr marL="9525" marR="9525" marT="9525" marB="0" anchor="b">
                    <a:noFill/>
                  </a:tcPr>
                </a:tc>
                <a:tc>
                  <a:txBody>
                    <a:bodyPr/>
                    <a:lstStyle/>
                    <a:p>
                      <a:pPr algn="ctr" fontAlgn="b"/>
                      <a:endParaRPr lang="sv-SE" sz="100" b="1" i="0" u="none" strike="noStrike" dirty="0">
                        <a:solidFill>
                          <a:schemeClr val="tx1"/>
                        </a:solidFill>
                        <a:effectLst/>
                        <a:latin typeface="+mj-lt"/>
                      </a:endParaRPr>
                    </a:p>
                  </a:txBody>
                  <a:tcPr marL="9525" marR="9525" marT="9525" marB="0" anchor="b"/>
                </a:tc>
                <a:tc>
                  <a:txBody>
                    <a:bodyPr/>
                    <a:lstStyle/>
                    <a:p>
                      <a:pPr algn="ctr" fontAlgn="b"/>
                      <a:endParaRPr lang="sv-SE" sz="100" b="1" i="0" u="none" strike="noStrike" dirty="0">
                        <a:solidFill>
                          <a:schemeClr val="tx1"/>
                        </a:solidFill>
                        <a:effectLst/>
                        <a:latin typeface="+mj-lt"/>
                      </a:endParaRPr>
                    </a:p>
                  </a:txBody>
                  <a:tcPr marL="9525" marR="9525" marT="9525" marB="0" anchor="b"/>
                </a:tc>
                <a:tc>
                  <a:txBody>
                    <a:bodyPr/>
                    <a:lstStyle/>
                    <a:p>
                      <a:pPr algn="ctr" fontAlgn="b"/>
                      <a:endParaRPr lang="sv-SE" sz="100" b="1" i="0" u="none" strike="noStrike" dirty="0">
                        <a:solidFill>
                          <a:schemeClr val="tx1"/>
                        </a:solidFill>
                        <a:effectLst/>
                        <a:latin typeface="+mj-lt"/>
                      </a:endParaRPr>
                    </a:p>
                  </a:txBody>
                  <a:tcPr marL="9525" marR="9525" marT="9525" marB="0" anchor="b"/>
                </a:tc>
                <a:extLst>
                  <a:ext uri="{0D108BD9-81ED-4DB2-BD59-A6C34878D82A}">
                    <a16:rowId xmlns:a16="http://schemas.microsoft.com/office/drawing/2014/main" val="10025"/>
                  </a:ext>
                </a:extLst>
              </a:tr>
            </a:tbl>
          </a:graphicData>
        </a:graphic>
      </p:graphicFrame>
    </p:spTree>
    <p:extLst>
      <p:ext uri="{BB962C8B-B14F-4D97-AF65-F5344CB8AC3E}">
        <p14:creationId xmlns:p14="http://schemas.microsoft.com/office/powerpoint/2010/main" val="3795267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a:stretch>
            <a:fillRect/>
          </a:stretch>
        </p:blipFill>
        <p:spPr>
          <a:xfrm>
            <a:off x="100331" y="2128155"/>
            <a:ext cx="5834378" cy="2548349"/>
          </a:xfrm>
          <a:prstGeom prst="rect">
            <a:avLst/>
          </a:prstGeom>
        </p:spPr>
      </p:pic>
      <p:sp>
        <p:nvSpPr>
          <p:cNvPr id="3" name="Rubrik 2"/>
          <p:cNvSpPr>
            <a:spLocks noGrp="1"/>
          </p:cNvSpPr>
          <p:nvPr>
            <p:ph type="title"/>
          </p:nvPr>
        </p:nvSpPr>
        <p:spPr>
          <a:xfrm>
            <a:off x="397496" y="1454655"/>
            <a:ext cx="6925324" cy="727828"/>
          </a:xfrm>
        </p:spPr>
        <p:txBody>
          <a:bodyPr/>
          <a:lstStyle/>
          <a:p>
            <a:pPr>
              <a:lnSpc>
                <a:spcPct val="100000"/>
              </a:lnSpc>
            </a:pPr>
            <a:r>
              <a:rPr lang="sv-SE" sz="2800" dirty="0"/>
              <a:t>The </a:t>
            </a:r>
            <a:r>
              <a:rPr lang="sv-SE" sz="2800" dirty="0" err="1"/>
              <a:t>number</a:t>
            </a:r>
            <a:r>
              <a:rPr lang="sv-SE" sz="2800" dirty="0"/>
              <a:t> </a:t>
            </a:r>
            <a:r>
              <a:rPr lang="sv-SE" sz="2800" dirty="0" err="1"/>
              <a:t>of</a:t>
            </a:r>
            <a:r>
              <a:rPr lang="sv-SE" sz="2800" dirty="0"/>
              <a:t> </a:t>
            </a:r>
            <a:r>
              <a:rPr lang="sv-SE" sz="2800" dirty="0" err="1"/>
              <a:t>newly</a:t>
            </a:r>
            <a:r>
              <a:rPr lang="sv-SE" sz="2800" dirty="0"/>
              <a:t> </a:t>
            </a:r>
            <a:r>
              <a:rPr lang="sv-SE" sz="2800" dirty="0" err="1"/>
              <a:t>registered</a:t>
            </a:r>
            <a:r>
              <a:rPr lang="sv-SE" sz="2800" dirty="0"/>
              <a:t> </a:t>
            </a:r>
            <a:r>
              <a:rPr lang="sv-SE" sz="2800" dirty="0" err="1"/>
              <a:t>businesses</a:t>
            </a:r>
            <a:br>
              <a:rPr lang="sv-SE" sz="2800" dirty="0"/>
            </a:br>
            <a:br>
              <a:rPr lang="sv-SE" b="0" dirty="0"/>
            </a:br>
            <a:endParaRPr lang="sv-SE" sz="2000" b="0" dirty="0"/>
          </a:p>
        </p:txBody>
      </p:sp>
      <p:sp>
        <p:nvSpPr>
          <p:cNvPr id="7" name="textruta 6"/>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a:t>Source: The Swedish </a:t>
            </a:r>
            <a:r>
              <a:rPr lang="sv-SE" sz="1000" dirty="0" err="1"/>
              <a:t>Companies</a:t>
            </a:r>
            <a:r>
              <a:rPr lang="sv-SE" sz="1000" dirty="0"/>
              <a:t> </a:t>
            </a:r>
            <a:r>
              <a:rPr lang="sv-SE" sz="1000" dirty="0" err="1"/>
              <a:t>Registration</a:t>
            </a:r>
            <a:r>
              <a:rPr lang="sv-SE" sz="1000" dirty="0"/>
              <a:t> Office. </a:t>
            </a:r>
          </a:p>
        </p:txBody>
      </p:sp>
      <p:sp>
        <p:nvSpPr>
          <p:cNvPr id="8" name="textruta 7"/>
          <p:cNvSpPr txBox="1"/>
          <p:nvPr/>
        </p:nvSpPr>
        <p:spPr>
          <a:xfrm>
            <a:off x="7571784" y="3762104"/>
            <a:ext cx="1724936" cy="914400"/>
          </a:xfrm>
          <a:prstGeom prst="rect">
            <a:avLst/>
          </a:prstGeom>
          <a:noFill/>
        </p:spPr>
        <p:txBody>
          <a:bodyPr wrap="none" lIns="0" tIns="0" rIns="0" bIns="0" rtlCol="0">
            <a:noAutofit/>
          </a:bodyPr>
          <a:lstStyle/>
          <a:p>
            <a:pPr>
              <a:lnSpc>
                <a:spcPts val="2400"/>
              </a:lnSpc>
            </a:pPr>
            <a:r>
              <a:rPr lang="sv-SE" sz="800" dirty="0"/>
              <a:t>*Last </a:t>
            </a:r>
            <a:r>
              <a:rPr lang="sv-SE" sz="800" dirty="0" err="1"/>
              <a:t>four</a:t>
            </a:r>
            <a:r>
              <a:rPr lang="sv-SE" sz="800" dirty="0"/>
              <a:t> </a:t>
            </a:r>
            <a:r>
              <a:rPr lang="sv-SE" sz="800" dirty="0" err="1"/>
              <a:t>quarters</a:t>
            </a:r>
            <a:endParaRPr lang="sv-SE" sz="800" dirty="0"/>
          </a:p>
        </p:txBody>
      </p:sp>
      <p:graphicFrame>
        <p:nvGraphicFramePr>
          <p:cNvPr id="6" name="Tabell 5"/>
          <p:cNvGraphicFramePr>
            <a:graphicFrameLocks noGrp="1"/>
          </p:cNvGraphicFramePr>
          <p:nvPr>
            <p:extLst>
              <p:ext uri="{D42A27DB-BD31-4B8C-83A1-F6EECF244321}">
                <p14:modId xmlns:p14="http://schemas.microsoft.com/office/powerpoint/2010/main" val="2250617166"/>
              </p:ext>
            </p:extLst>
          </p:nvPr>
        </p:nvGraphicFramePr>
        <p:xfrm>
          <a:off x="4118456" y="2313827"/>
          <a:ext cx="4530243" cy="1487805"/>
        </p:xfrm>
        <a:graphic>
          <a:graphicData uri="http://schemas.openxmlformats.org/drawingml/2006/table">
            <a:tbl>
              <a:tblPr>
                <a:tableStyleId>{68D230F3-CF80-4859-8CE7-A43EE81993B5}</a:tableStyleId>
              </a:tblPr>
              <a:tblGrid>
                <a:gridCol w="1985880">
                  <a:extLst>
                    <a:ext uri="{9D8B030D-6E8A-4147-A177-3AD203B41FA5}">
                      <a16:colId xmlns:a16="http://schemas.microsoft.com/office/drawing/2014/main" val="20000"/>
                    </a:ext>
                  </a:extLst>
                </a:gridCol>
                <a:gridCol w="706688">
                  <a:extLst>
                    <a:ext uri="{9D8B030D-6E8A-4147-A177-3AD203B41FA5}">
                      <a16:colId xmlns:a16="http://schemas.microsoft.com/office/drawing/2014/main" val="20001"/>
                    </a:ext>
                  </a:extLst>
                </a:gridCol>
                <a:gridCol w="661301">
                  <a:extLst>
                    <a:ext uri="{9D8B030D-6E8A-4147-A177-3AD203B41FA5}">
                      <a16:colId xmlns:a16="http://schemas.microsoft.com/office/drawing/2014/main" val="20002"/>
                    </a:ext>
                  </a:extLst>
                </a:gridCol>
                <a:gridCol w="651428">
                  <a:extLst>
                    <a:ext uri="{9D8B030D-6E8A-4147-A177-3AD203B41FA5}">
                      <a16:colId xmlns:a16="http://schemas.microsoft.com/office/drawing/2014/main" val="20003"/>
                    </a:ext>
                  </a:extLst>
                </a:gridCol>
                <a:gridCol w="524946">
                  <a:extLst>
                    <a:ext uri="{9D8B030D-6E8A-4147-A177-3AD203B41FA5}">
                      <a16:colId xmlns:a16="http://schemas.microsoft.com/office/drawing/2014/main" val="20004"/>
                    </a:ext>
                  </a:extLst>
                </a:gridCol>
              </a:tblGrid>
              <a:tr h="190500">
                <a:tc>
                  <a:txBody>
                    <a:bodyPr/>
                    <a:lstStyle/>
                    <a:p>
                      <a:pPr algn="l" fontAlgn="b"/>
                      <a:endParaRPr lang="sv-SE" sz="1100" b="0" i="0" u="none" strike="noStrike">
                        <a:solidFill>
                          <a:srgbClr val="000000"/>
                        </a:solidFill>
                        <a:effectLst/>
                        <a:latin typeface="Futura Std Book" panose="020B0502020204020303" pitchFamily="34" charset="0"/>
                      </a:endParaRPr>
                    </a:p>
                  </a:txBody>
                  <a:tcPr marL="9525" marR="9525" marT="9525" marB="0" anchor="b"/>
                </a:tc>
                <a:tc gridSpan="2">
                  <a:txBody>
                    <a:bodyPr/>
                    <a:lstStyle/>
                    <a:p>
                      <a:pPr algn="ctr" rtl="0" fontAlgn="b"/>
                      <a:r>
                        <a:rPr lang="sv-SE" sz="1100" b="0" i="1" u="none" strike="noStrike">
                          <a:solidFill>
                            <a:srgbClr val="000000"/>
                          </a:solidFill>
                          <a:effectLst/>
                          <a:latin typeface="Futura Std Book" panose="020B0502020204020303" pitchFamily="34" charset="0"/>
                        </a:rPr>
                        <a:t>2017 Q2</a:t>
                      </a:r>
                    </a:p>
                  </a:txBody>
                  <a:tcPr marL="9525" marR="9525" marT="9525" marB="0" anchor="b"/>
                </a:tc>
                <a:tc hMerge="1">
                  <a:txBody>
                    <a:bodyPr/>
                    <a:lstStyle/>
                    <a:p>
                      <a:endParaRPr lang="sv-SE"/>
                    </a:p>
                  </a:txBody>
                  <a:tcPr/>
                </a:tc>
                <a:tc gridSpan="2">
                  <a:txBody>
                    <a:bodyPr/>
                    <a:lstStyle/>
                    <a:p>
                      <a:pPr algn="ctr" rtl="0" fontAlgn="b"/>
                      <a:r>
                        <a:rPr lang="sv-SE" sz="1100" b="0" i="1" u="none" strike="noStrike">
                          <a:solidFill>
                            <a:srgbClr val="000000"/>
                          </a:solidFill>
                          <a:effectLst/>
                          <a:latin typeface="Futura Std Book" panose="020B0502020204020303" pitchFamily="34" charset="0"/>
                        </a:rPr>
                        <a:t>Yearly change*</a:t>
                      </a:r>
                    </a:p>
                  </a:txBody>
                  <a:tcPr marL="9525" marR="9525" marT="9525" marB="0" anchor="b"/>
                </a:tc>
                <a:tc hMerge="1">
                  <a:txBody>
                    <a:bodyPr/>
                    <a:lstStyle/>
                    <a:p>
                      <a:endParaRPr lang="sv-SE"/>
                    </a:p>
                  </a:txBody>
                  <a:tcPr/>
                </a:tc>
                <a:extLst>
                  <a:ext uri="{0D108BD9-81ED-4DB2-BD59-A6C34878D82A}">
                    <a16:rowId xmlns:a16="http://schemas.microsoft.com/office/drawing/2014/main" val="10000"/>
                  </a:ext>
                </a:extLst>
              </a:tr>
              <a:tr h="190500">
                <a:tc>
                  <a:txBody>
                    <a:bodyPr/>
                    <a:lstStyle/>
                    <a:p>
                      <a:pPr algn="l" fontAlgn="b"/>
                      <a:endParaRPr lang="sv-SE" sz="11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Number</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Ch., %</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Number</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Ch., %</a:t>
                      </a:r>
                    </a:p>
                  </a:txBody>
                  <a:tcPr marL="9525" marR="9525" marT="9525" marB="0" anchor="b"/>
                </a:tc>
                <a:extLst>
                  <a:ext uri="{0D108BD9-81ED-4DB2-BD59-A6C34878D82A}">
                    <a16:rowId xmlns:a16="http://schemas.microsoft.com/office/drawing/2014/main" val="10001"/>
                  </a:ext>
                </a:extLst>
              </a:tr>
              <a:tr h="190500">
                <a:tc>
                  <a:txBody>
                    <a:bodyPr/>
                    <a:lstStyle/>
                    <a:p>
                      <a:pPr algn="l" fontAlgn="b"/>
                      <a:r>
                        <a:rPr lang="sv-SE" sz="1100" b="0" i="0" u="none" strike="noStrike">
                          <a:solidFill>
                            <a:srgbClr val="000000"/>
                          </a:solidFill>
                          <a:effectLst/>
                          <a:latin typeface="Futura std book" panose="020B0502020204020303" pitchFamily="34" charset="0"/>
                        </a:rPr>
                        <a:t>Sweden</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15 770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-8,5</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67 829</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-0,8</a:t>
                      </a:r>
                    </a:p>
                  </a:txBody>
                  <a:tcPr marL="9525" marR="9525" marT="9525" marB="0" anchor="b"/>
                </a:tc>
                <a:extLst>
                  <a:ext uri="{0D108BD9-81ED-4DB2-BD59-A6C34878D82A}">
                    <a16:rowId xmlns:a16="http://schemas.microsoft.com/office/drawing/2014/main" val="10002"/>
                  </a:ext>
                </a:extLst>
              </a:tr>
              <a:tr h="190500">
                <a:tc>
                  <a:txBody>
                    <a:bodyPr/>
                    <a:lstStyle/>
                    <a:p>
                      <a:pPr algn="l" fontAlgn="b"/>
                      <a:r>
                        <a:rPr lang="sv-SE" sz="1100" b="0" i="0" u="none" strike="noStrike">
                          <a:solidFill>
                            <a:srgbClr val="000000"/>
                          </a:solidFill>
                          <a:effectLst/>
                          <a:latin typeface="Futura std book" panose="020B0502020204020303" pitchFamily="34" charset="0"/>
                        </a:rPr>
                        <a:t>The Stockholm Region</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8 530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-7,5</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35 977</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-1,1</a:t>
                      </a:r>
                    </a:p>
                  </a:txBody>
                  <a:tcPr marL="9525" marR="9525" marT="9525" marB="0" anchor="b"/>
                </a:tc>
                <a:extLst>
                  <a:ext uri="{0D108BD9-81ED-4DB2-BD59-A6C34878D82A}">
                    <a16:rowId xmlns:a16="http://schemas.microsoft.com/office/drawing/2014/main" val="10003"/>
                  </a:ext>
                </a:extLst>
              </a:tr>
              <a:tr h="190500">
                <a:tc>
                  <a:txBody>
                    <a:bodyPr/>
                    <a:lstStyle/>
                    <a:p>
                      <a:pPr algn="l" fontAlgn="b"/>
                      <a:r>
                        <a:rPr lang="sv-SE" sz="1100" b="1" i="0" u="none" strike="noStrike">
                          <a:solidFill>
                            <a:srgbClr val="000000"/>
                          </a:solidFill>
                          <a:effectLst/>
                          <a:latin typeface="Futura std book" panose="020B0502020204020303" pitchFamily="34" charset="0"/>
                        </a:rPr>
                        <a:t>Stockholm county</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5 884</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-7,7</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24 426</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-1,6</a:t>
                      </a:r>
                    </a:p>
                  </a:txBody>
                  <a:tcPr marL="9525" marR="9525" marT="9525" marB="0" anchor="b"/>
                </a:tc>
                <a:extLst>
                  <a:ext uri="{0D108BD9-81ED-4DB2-BD59-A6C34878D82A}">
                    <a16:rowId xmlns:a16="http://schemas.microsoft.com/office/drawing/2014/main" val="10004"/>
                  </a:ext>
                </a:extLst>
              </a:tr>
              <a:tr h="190500">
                <a:tc>
                  <a:txBody>
                    <a:bodyPr/>
                    <a:lstStyle/>
                    <a:p>
                      <a:pPr algn="l" fontAlgn="b"/>
                      <a:r>
                        <a:rPr lang="sv-SE" sz="1100" b="1" i="0" u="none" strike="noStrike">
                          <a:solidFill>
                            <a:srgbClr val="000000"/>
                          </a:solidFill>
                          <a:effectLst/>
                          <a:latin typeface="Futura std book" panose="020B0502020204020303" pitchFamily="34" charset="0"/>
                        </a:rPr>
                        <a:t>City of Stockholm</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3 525</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-6,3</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14 541</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-1,1</a:t>
                      </a:r>
                    </a:p>
                  </a:txBody>
                  <a:tcPr marL="9525" marR="9525" marT="9525" marB="0" anchor="b"/>
                </a:tc>
                <a:extLst>
                  <a:ext uri="{0D108BD9-81ED-4DB2-BD59-A6C34878D82A}">
                    <a16:rowId xmlns:a16="http://schemas.microsoft.com/office/drawing/2014/main" val="10005"/>
                  </a:ext>
                </a:extLst>
              </a:tr>
              <a:tr h="190500">
                <a:tc>
                  <a:txBody>
                    <a:bodyPr/>
                    <a:lstStyle/>
                    <a:p>
                      <a:pPr algn="l" fontAlgn="b"/>
                      <a:r>
                        <a:rPr lang="sv-SE" sz="1100" b="0" i="0" u="none" strike="noStrike" dirty="0">
                          <a:solidFill>
                            <a:srgbClr val="000000"/>
                          </a:solidFill>
                          <a:effectLst/>
                          <a:latin typeface="Futura std book" panose="020B0502020204020303" pitchFamily="34" charset="0"/>
                        </a:rPr>
                        <a:t>Sweden, </a:t>
                      </a:r>
                      <a:r>
                        <a:rPr lang="sv-SE" sz="1100" b="0" i="0" u="none" strike="noStrike" dirty="0" err="1">
                          <a:solidFill>
                            <a:srgbClr val="000000"/>
                          </a:solidFill>
                          <a:effectLst/>
                          <a:latin typeface="Futura std book" panose="020B0502020204020303" pitchFamily="34" charset="0"/>
                        </a:rPr>
                        <a:t>excl</a:t>
                      </a:r>
                      <a:r>
                        <a:rPr lang="sv-SE" sz="1100" b="0" i="0" u="none" strike="noStrike" dirty="0">
                          <a:solidFill>
                            <a:srgbClr val="000000"/>
                          </a:solidFill>
                          <a:effectLst/>
                          <a:latin typeface="Futura std book" panose="020B0502020204020303" pitchFamily="34" charset="0"/>
                        </a:rPr>
                        <a:t>. Stockholm </a:t>
                      </a:r>
                      <a:r>
                        <a:rPr lang="sv-SE" sz="1100" b="0" i="0" u="none" strike="noStrike" dirty="0" err="1">
                          <a:solidFill>
                            <a:srgbClr val="000000"/>
                          </a:solidFill>
                          <a:effectLst/>
                          <a:latin typeface="Futura std book" panose="020B0502020204020303" pitchFamily="34" charset="0"/>
                        </a:rPr>
                        <a:t>county</a:t>
                      </a:r>
                      <a:endParaRPr lang="sv-SE" sz="11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9 886</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-8,9</a:t>
                      </a:r>
                    </a:p>
                  </a:txBody>
                  <a:tcPr marL="9525" marR="9525" marT="9525" marB="0" anchor="b">
                    <a:noFill/>
                  </a:tcPr>
                </a:tc>
                <a:tc>
                  <a:txBody>
                    <a:bodyPr/>
                    <a:lstStyle/>
                    <a:p>
                      <a:pPr algn="ctr" fontAlgn="b"/>
                      <a:r>
                        <a:rPr lang="sv-SE" sz="1100" b="0" i="0" u="none" strike="noStrike" dirty="0">
                          <a:solidFill>
                            <a:srgbClr val="000000"/>
                          </a:solidFill>
                          <a:effectLst/>
                          <a:latin typeface="Futura Std Book" panose="020B0502020204020303" pitchFamily="34" charset="0"/>
                        </a:rPr>
                        <a:t>43 403</a:t>
                      </a:r>
                    </a:p>
                  </a:txBody>
                  <a:tcPr marL="9525" marR="9525" marT="9525" marB="0" anchor="b"/>
                </a:tc>
                <a:tc>
                  <a:txBody>
                    <a:bodyPr/>
                    <a:lstStyle/>
                    <a:p>
                      <a:pPr algn="ctr" fontAlgn="b"/>
                      <a:r>
                        <a:rPr lang="sv-SE" sz="1100" b="0" i="0" u="none" strike="noStrike" dirty="0">
                          <a:solidFill>
                            <a:srgbClr val="000000"/>
                          </a:solidFill>
                          <a:effectLst/>
                          <a:latin typeface="Futura Std Book" panose="020B0502020204020303" pitchFamily="34" charset="0"/>
                        </a:rPr>
                        <a:t>-0,3</a:t>
                      </a:r>
                    </a:p>
                  </a:txBody>
                  <a:tcPr marL="9525" marR="9525" marT="9525" marB="0" anchor="b"/>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750811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stretch>
            <a:fillRect/>
          </a:stretch>
        </p:blipFill>
        <p:spPr>
          <a:xfrm>
            <a:off x="132077" y="2182483"/>
            <a:ext cx="6023370" cy="2530059"/>
          </a:xfrm>
          <a:prstGeom prst="rect">
            <a:avLst/>
          </a:prstGeom>
        </p:spPr>
      </p:pic>
      <p:sp>
        <p:nvSpPr>
          <p:cNvPr id="3" name="Rubrik 2"/>
          <p:cNvSpPr>
            <a:spLocks noGrp="1"/>
          </p:cNvSpPr>
          <p:nvPr>
            <p:ph type="title"/>
          </p:nvPr>
        </p:nvSpPr>
        <p:spPr/>
        <p:txBody>
          <a:bodyPr/>
          <a:lstStyle/>
          <a:p>
            <a:pPr>
              <a:lnSpc>
                <a:spcPct val="100000"/>
              </a:lnSpc>
            </a:pPr>
            <a:r>
              <a:rPr lang="sv-SE" sz="2800" dirty="0"/>
              <a:t>Company </a:t>
            </a:r>
            <a:r>
              <a:rPr lang="sv-SE" sz="2800" dirty="0" err="1"/>
              <a:t>bankruptcies</a:t>
            </a:r>
            <a:br>
              <a:rPr lang="sv-SE" sz="2800" dirty="0"/>
            </a:br>
            <a:br>
              <a:rPr lang="sv-SE" b="0" dirty="0"/>
            </a:br>
            <a:endParaRPr lang="sv-SE" sz="20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a:t>Source: </a:t>
            </a:r>
            <a:r>
              <a:rPr lang="sv-SE" sz="1000" dirty="0" err="1"/>
              <a:t>Statistics</a:t>
            </a:r>
            <a:r>
              <a:rPr lang="sv-SE" sz="1000" dirty="0"/>
              <a:t> Sweden</a:t>
            </a:r>
          </a:p>
        </p:txBody>
      </p:sp>
      <p:sp>
        <p:nvSpPr>
          <p:cNvPr id="10" name="textruta 9"/>
          <p:cNvSpPr txBox="1"/>
          <p:nvPr/>
        </p:nvSpPr>
        <p:spPr>
          <a:xfrm>
            <a:off x="7574789" y="3733556"/>
            <a:ext cx="914400" cy="914400"/>
          </a:xfrm>
          <a:prstGeom prst="rect">
            <a:avLst/>
          </a:prstGeom>
          <a:noFill/>
        </p:spPr>
        <p:txBody>
          <a:bodyPr wrap="none" lIns="0" tIns="0" rIns="0" bIns="0" rtlCol="0">
            <a:noAutofit/>
          </a:bodyPr>
          <a:lstStyle/>
          <a:p>
            <a:pPr>
              <a:lnSpc>
                <a:spcPts val="2400"/>
              </a:lnSpc>
            </a:pPr>
            <a:r>
              <a:rPr lang="sv-SE" sz="800" dirty="0"/>
              <a:t>*Last </a:t>
            </a:r>
            <a:r>
              <a:rPr lang="sv-SE" sz="800" dirty="0" err="1"/>
              <a:t>four</a:t>
            </a:r>
            <a:r>
              <a:rPr lang="sv-SE" sz="800" dirty="0"/>
              <a:t> </a:t>
            </a:r>
            <a:r>
              <a:rPr lang="sv-SE" sz="800" dirty="0" err="1"/>
              <a:t>quarters</a:t>
            </a:r>
            <a:endParaRPr lang="sv-SE" sz="800" dirty="0"/>
          </a:p>
        </p:txBody>
      </p:sp>
      <p:graphicFrame>
        <p:nvGraphicFramePr>
          <p:cNvPr id="8" name="Tabell 7"/>
          <p:cNvGraphicFramePr>
            <a:graphicFrameLocks noGrp="1"/>
          </p:cNvGraphicFramePr>
          <p:nvPr>
            <p:extLst>
              <p:ext uri="{D42A27DB-BD31-4B8C-83A1-F6EECF244321}">
                <p14:modId xmlns:p14="http://schemas.microsoft.com/office/powerpoint/2010/main" val="208507581"/>
              </p:ext>
            </p:extLst>
          </p:nvPr>
        </p:nvGraphicFramePr>
        <p:xfrm>
          <a:off x="4105274" y="2321142"/>
          <a:ext cx="4569680" cy="1487805"/>
        </p:xfrm>
        <a:graphic>
          <a:graphicData uri="http://schemas.openxmlformats.org/drawingml/2006/table">
            <a:tbl>
              <a:tblPr>
                <a:tableStyleId>{68D230F3-CF80-4859-8CE7-A43EE81993B5}</a:tableStyleId>
              </a:tblPr>
              <a:tblGrid>
                <a:gridCol w="2003167">
                  <a:extLst>
                    <a:ext uri="{9D8B030D-6E8A-4147-A177-3AD203B41FA5}">
                      <a16:colId xmlns:a16="http://schemas.microsoft.com/office/drawing/2014/main" val="20000"/>
                    </a:ext>
                  </a:extLst>
                </a:gridCol>
                <a:gridCol w="712840">
                  <a:extLst>
                    <a:ext uri="{9D8B030D-6E8A-4147-A177-3AD203B41FA5}">
                      <a16:colId xmlns:a16="http://schemas.microsoft.com/office/drawing/2014/main" val="20001"/>
                    </a:ext>
                  </a:extLst>
                </a:gridCol>
                <a:gridCol w="529516">
                  <a:extLst>
                    <a:ext uri="{9D8B030D-6E8A-4147-A177-3AD203B41FA5}">
                      <a16:colId xmlns:a16="http://schemas.microsoft.com/office/drawing/2014/main" val="20002"/>
                    </a:ext>
                  </a:extLst>
                </a:gridCol>
                <a:gridCol w="794641">
                  <a:extLst>
                    <a:ext uri="{9D8B030D-6E8A-4147-A177-3AD203B41FA5}">
                      <a16:colId xmlns:a16="http://schemas.microsoft.com/office/drawing/2014/main" val="20003"/>
                    </a:ext>
                  </a:extLst>
                </a:gridCol>
                <a:gridCol w="529516">
                  <a:extLst>
                    <a:ext uri="{9D8B030D-6E8A-4147-A177-3AD203B41FA5}">
                      <a16:colId xmlns:a16="http://schemas.microsoft.com/office/drawing/2014/main" val="20004"/>
                    </a:ext>
                  </a:extLst>
                </a:gridCol>
              </a:tblGrid>
              <a:tr h="190500">
                <a:tc>
                  <a:txBody>
                    <a:bodyPr/>
                    <a:lstStyle/>
                    <a:p>
                      <a:pPr algn="l" fontAlgn="b"/>
                      <a:endParaRPr lang="sv-SE" sz="1100" b="0" i="0" u="none" strike="noStrike">
                        <a:solidFill>
                          <a:srgbClr val="000000"/>
                        </a:solidFill>
                        <a:effectLst/>
                        <a:latin typeface="Futura Std Book" panose="020B0502020204020303" pitchFamily="34" charset="0"/>
                      </a:endParaRPr>
                    </a:p>
                  </a:txBody>
                  <a:tcPr marL="9525" marR="9525" marT="9525" marB="0" anchor="b"/>
                </a:tc>
                <a:tc gridSpan="2">
                  <a:txBody>
                    <a:bodyPr/>
                    <a:lstStyle/>
                    <a:p>
                      <a:pPr algn="ctr" rtl="0" fontAlgn="b"/>
                      <a:r>
                        <a:rPr lang="sv-SE" sz="1100" b="0" i="1" u="none" strike="noStrike">
                          <a:solidFill>
                            <a:srgbClr val="000000"/>
                          </a:solidFill>
                          <a:effectLst/>
                          <a:latin typeface="Futura Std Book" panose="020B0502020204020303" pitchFamily="34" charset="0"/>
                        </a:rPr>
                        <a:t>2017 Q2</a:t>
                      </a:r>
                    </a:p>
                  </a:txBody>
                  <a:tcPr marL="9525" marR="9525" marT="9525" marB="0" anchor="b"/>
                </a:tc>
                <a:tc hMerge="1">
                  <a:txBody>
                    <a:bodyPr/>
                    <a:lstStyle/>
                    <a:p>
                      <a:endParaRPr lang="sv-SE"/>
                    </a:p>
                  </a:txBody>
                  <a:tcPr/>
                </a:tc>
                <a:tc gridSpan="2">
                  <a:txBody>
                    <a:bodyPr/>
                    <a:lstStyle/>
                    <a:p>
                      <a:pPr algn="ctr" rtl="0" fontAlgn="b"/>
                      <a:r>
                        <a:rPr lang="sv-SE" sz="1100" b="0" i="1" u="none" strike="noStrike">
                          <a:solidFill>
                            <a:srgbClr val="000000"/>
                          </a:solidFill>
                          <a:effectLst/>
                          <a:latin typeface="Futura Std Book" panose="020B0502020204020303" pitchFamily="34" charset="0"/>
                        </a:rPr>
                        <a:t>Yearly change*</a:t>
                      </a:r>
                    </a:p>
                  </a:txBody>
                  <a:tcPr marL="9525" marR="9525" marT="9525" marB="0" anchor="b"/>
                </a:tc>
                <a:tc hMerge="1">
                  <a:txBody>
                    <a:bodyPr/>
                    <a:lstStyle/>
                    <a:p>
                      <a:endParaRPr lang="sv-SE"/>
                    </a:p>
                  </a:txBody>
                  <a:tcPr/>
                </a:tc>
                <a:extLst>
                  <a:ext uri="{0D108BD9-81ED-4DB2-BD59-A6C34878D82A}">
                    <a16:rowId xmlns:a16="http://schemas.microsoft.com/office/drawing/2014/main" val="10000"/>
                  </a:ext>
                </a:extLst>
              </a:tr>
              <a:tr h="190500">
                <a:tc>
                  <a:txBody>
                    <a:bodyPr/>
                    <a:lstStyle/>
                    <a:p>
                      <a:pPr algn="l" fontAlgn="b"/>
                      <a:endParaRPr lang="sv-SE" sz="11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Number</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Ch., %</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Number</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Ch., %</a:t>
                      </a:r>
                    </a:p>
                  </a:txBody>
                  <a:tcPr marL="9525" marR="9525" marT="9525" marB="0" anchor="b"/>
                </a:tc>
                <a:extLst>
                  <a:ext uri="{0D108BD9-81ED-4DB2-BD59-A6C34878D82A}">
                    <a16:rowId xmlns:a16="http://schemas.microsoft.com/office/drawing/2014/main" val="10001"/>
                  </a:ext>
                </a:extLst>
              </a:tr>
              <a:tr h="190500">
                <a:tc>
                  <a:txBody>
                    <a:bodyPr/>
                    <a:lstStyle/>
                    <a:p>
                      <a:pPr algn="l" fontAlgn="b"/>
                      <a:r>
                        <a:rPr lang="sv-SE" sz="1100" b="0" i="0" u="none" strike="noStrike">
                          <a:solidFill>
                            <a:srgbClr val="000000"/>
                          </a:solidFill>
                          <a:effectLst/>
                          <a:latin typeface="Futura std book" panose="020B0502020204020303" pitchFamily="34" charset="0"/>
                        </a:rPr>
                        <a:t>Sweden</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1 913</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6,0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6 327</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3,7</a:t>
                      </a:r>
                    </a:p>
                  </a:txBody>
                  <a:tcPr marL="9525" marR="9525" marT="9525" marB="0" anchor="b"/>
                </a:tc>
                <a:extLst>
                  <a:ext uri="{0D108BD9-81ED-4DB2-BD59-A6C34878D82A}">
                    <a16:rowId xmlns:a16="http://schemas.microsoft.com/office/drawing/2014/main" val="10002"/>
                  </a:ext>
                </a:extLst>
              </a:tr>
              <a:tr h="190500">
                <a:tc>
                  <a:txBody>
                    <a:bodyPr/>
                    <a:lstStyle/>
                    <a:p>
                      <a:pPr algn="l" fontAlgn="b"/>
                      <a:r>
                        <a:rPr lang="sv-SE" sz="1100" b="0" i="0" u="none" strike="noStrike">
                          <a:solidFill>
                            <a:srgbClr val="000000"/>
                          </a:solidFill>
                          <a:effectLst/>
                          <a:latin typeface="Futura std book" panose="020B0502020204020303" pitchFamily="34" charset="0"/>
                        </a:rPr>
                        <a:t>The Stockholm Region</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1 060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15,0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3 348</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10,5</a:t>
                      </a:r>
                    </a:p>
                  </a:txBody>
                  <a:tcPr marL="9525" marR="9525" marT="9525" marB="0" anchor="b"/>
                </a:tc>
                <a:extLst>
                  <a:ext uri="{0D108BD9-81ED-4DB2-BD59-A6C34878D82A}">
                    <a16:rowId xmlns:a16="http://schemas.microsoft.com/office/drawing/2014/main" val="10003"/>
                  </a:ext>
                </a:extLst>
              </a:tr>
              <a:tr h="190500">
                <a:tc>
                  <a:txBody>
                    <a:bodyPr/>
                    <a:lstStyle/>
                    <a:p>
                      <a:pPr algn="l" fontAlgn="b"/>
                      <a:r>
                        <a:rPr lang="sv-SE" sz="1100" b="1" i="0" u="none" strike="noStrike">
                          <a:solidFill>
                            <a:srgbClr val="000000"/>
                          </a:solidFill>
                          <a:effectLst/>
                          <a:latin typeface="Futura std book" panose="020B0502020204020303" pitchFamily="34" charset="0"/>
                        </a:rPr>
                        <a:t>Stockholm county</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726</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15,1</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2 234</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11,2</a:t>
                      </a:r>
                    </a:p>
                  </a:txBody>
                  <a:tcPr marL="9525" marR="9525" marT="9525" marB="0" anchor="b"/>
                </a:tc>
                <a:extLst>
                  <a:ext uri="{0D108BD9-81ED-4DB2-BD59-A6C34878D82A}">
                    <a16:rowId xmlns:a16="http://schemas.microsoft.com/office/drawing/2014/main" val="10004"/>
                  </a:ext>
                </a:extLst>
              </a:tr>
              <a:tr h="190500">
                <a:tc>
                  <a:txBody>
                    <a:bodyPr/>
                    <a:lstStyle/>
                    <a:p>
                      <a:pPr algn="l" fontAlgn="b"/>
                      <a:r>
                        <a:rPr lang="sv-SE" sz="1100" b="1" i="0" u="none" strike="noStrike">
                          <a:solidFill>
                            <a:srgbClr val="000000"/>
                          </a:solidFill>
                          <a:effectLst/>
                          <a:latin typeface="Futura std book" panose="020B0502020204020303" pitchFamily="34" charset="0"/>
                        </a:rPr>
                        <a:t>City of Stockholm</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471</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17,5</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1 421</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11,5</a:t>
                      </a:r>
                    </a:p>
                  </a:txBody>
                  <a:tcPr marL="9525" marR="9525" marT="9525" marB="0" anchor="b"/>
                </a:tc>
                <a:extLst>
                  <a:ext uri="{0D108BD9-81ED-4DB2-BD59-A6C34878D82A}">
                    <a16:rowId xmlns:a16="http://schemas.microsoft.com/office/drawing/2014/main" val="10005"/>
                  </a:ext>
                </a:extLst>
              </a:tr>
              <a:tr h="190500">
                <a:tc>
                  <a:txBody>
                    <a:bodyPr/>
                    <a:lstStyle/>
                    <a:p>
                      <a:pPr algn="l" fontAlgn="b"/>
                      <a:r>
                        <a:rPr lang="sv-SE" sz="1100" b="0" i="0" u="none" strike="noStrike">
                          <a:solidFill>
                            <a:srgbClr val="000000"/>
                          </a:solidFill>
                          <a:effectLst/>
                          <a:latin typeface="Futura std book" panose="020B0502020204020303" pitchFamily="34" charset="0"/>
                        </a:rPr>
                        <a:t>Sweden, excl. Stockholm county</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1 187</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1,1</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4 093</a:t>
                      </a:r>
                    </a:p>
                  </a:txBody>
                  <a:tcPr marL="9525" marR="9525" marT="9525" marB="0" anchor="b"/>
                </a:tc>
                <a:tc>
                  <a:txBody>
                    <a:bodyPr/>
                    <a:lstStyle/>
                    <a:p>
                      <a:pPr algn="ctr" fontAlgn="b"/>
                      <a:r>
                        <a:rPr lang="sv-SE" sz="1100" b="0" i="0" u="none" strike="noStrike" dirty="0">
                          <a:solidFill>
                            <a:srgbClr val="000000"/>
                          </a:solidFill>
                          <a:effectLst/>
                          <a:latin typeface="Futura Std Book" panose="020B0502020204020303" pitchFamily="34" charset="0"/>
                        </a:rPr>
                        <a:t>0,0</a:t>
                      </a:r>
                    </a:p>
                  </a:txBody>
                  <a:tcPr marL="9525" marR="9525" marT="9525" marB="0" anchor="b"/>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842045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stretch>
            <a:fillRect/>
          </a:stretch>
        </p:blipFill>
        <p:spPr>
          <a:xfrm>
            <a:off x="0" y="2409990"/>
            <a:ext cx="5998984" cy="2560542"/>
          </a:xfrm>
          <a:prstGeom prst="rect">
            <a:avLst/>
          </a:prstGeom>
        </p:spPr>
      </p:pic>
      <p:sp>
        <p:nvSpPr>
          <p:cNvPr id="3" name="Rubrik 2"/>
          <p:cNvSpPr>
            <a:spLocks noGrp="1"/>
          </p:cNvSpPr>
          <p:nvPr>
            <p:ph type="title"/>
          </p:nvPr>
        </p:nvSpPr>
        <p:spPr/>
        <p:txBody>
          <a:bodyPr/>
          <a:lstStyle/>
          <a:p>
            <a:pPr>
              <a:lnSpc>
                <a:spcPct val="100000"/>
              </a:lnSpc>
            </a:pPr>
            <a:r>
              <a:rPr lang="sv-SE" sz="2800" dirty="0" err="1"/>
              <a:t>Employment</a:t>
            </a:r>
            <a:br>
              <a:rPr lang="sv-SE" sz="2800" dirty="0"/>
            </a:br>
            <a:r>
              <a:rPr lang="sv-SE" sz="2000" b="0" dirty="0"/>
              <a:t>Index 100 = 2008 Q1</a:t>
            </a:r>
            <a:br>
              <a:rPr lang="sv-SE" b="0" dirty="0"/>
            </a:br>
            <a:endParaRPr lang="sv-SE" sz="20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a:t>Source: </a:t>
            </a:r>
            <a:r>
              <a:rPr lang="sv-SE" sz="1000" dirty="0" err="1"/>
              <a:t>Statistics</a:t>
            </a:r>
            <a:r>
              <a:rPr lang="sv-SE" sz="1000" dirty="0"/>
              <a:t> Sweden</a:t>
            </a:r>
          </a:p>
        </p:txBody>
      </p:sp>
      <p:sp>
        <p:nvSpPr>
          <p:cNvPr id="11" name="textruta 10"/>
          <p:cNvSpPr txBox="1"/>
          <p:nvPr/>
        </p:nvSpPr>
        <p:spPr>
          <a:xfrm>
            <a:off x="6518377" y="3810838"/>
            <a:ext cx="1263404" cy="346947"/>
          </a:xfrm>
          <a:prstGeom prst="rect">
            <a:avLst/>
          </a:prstGeom>
          <a:noFill/>
        </p:spPr>
        <p:txBody>
          <a:bodyPr wrap="none" lIns="0" tIns="0" rIns="0" bIns="0" rtlCol="0">
            <a:noAutofit/>
          </a:bodyPr>
          <a:lstStyle/>
          <a:p>
            <a:pPr>
              <a:lnSpc>
                <a:spcPts val="2400"/>
              </a:lnSpc>
            </a:pPr>
            <a:r>
              <a:rPr lang="sv-SE" sz="800" dirty="0"/>
              <a:t>*Last </a:t>
            </a:r>
            <a:r>
              <a:rPr lang="sv-SE" sz="800" dirty="0" err="1"/>
              <a:t>four</a:t>
            </a:r>
            <a:r>
              <a:rPr lang="sv-SE" sz="800" dirty="0"/>
              <a:t> </a:t>
            </a:r>
            <a:r>
              <a:rPr lang="sv-SE" sz="800" dirty="0" err="1"/>
              <a:t>quarters</a:t>
            </a:r>
            <a:endParaRPr lang="sv-SE" sz="800" dirty="0"/>
          </a:p>
        </p:txBody>
      </p:sp>
      <p:graphicFrame>
        <p:nvGraphicFramePr>
          <p:cNvPr id="6" name="Tabell 5"/>
          <p:cNvGraphicFramePr>
            <a:graphicFrameLocks noGrp="1"/>
          </p:cNvGraphicFramePr>
          <p:nvPr>
            <p:extLst>
              <p:ext uri="{D42A27DB-BD31-4B8C-83A1-F6EECF244321}">
                <p14:modId xmlns:p14="http://schemas.microsoft.com/office/powerpoint/2010/main" val="3982008831"/>
              </p:ext>
            </p:extLst>
          </p:nvPr>
        </p:nvGraphicFramePr>
        <p:xfrm>
          <a:off x="4039637" y="2310930"/>
          <a:ext cx="4957480" cy="1499908"/>
        </p:xfrm>
        <a:graphic>
          <a:graphicData uri="http://schemas.openxmlformats.org/drawingml/2006/table">
            <a:tbl>
              <a:tblPr>
                <a:tableStyleId>{68D230F3-CF80-4859-8CE7-A43EE81993B5}</a:tableStyleId>
              </a:tblPr>
              <a:tblGrid>
                <a:gridCol w="1525486">
                  <a:extLst>
                    <a:ext uri="{9D8B030D-6E8A-4147-A177-3AD203B41FA5}">
                      <a16:colId xmlns:a16="http://schemas.microsoft.com/office/drawing/2014/main" val="20000"/>
                    </a:ext>
                  </a:extLst>
                </a:gridCol>
                <a:gridCol w="719692">
                  <a:extLst>
                    <a:ext uri="{9D8B030D-6E8A-4147-A177-3AD203B41FA5}">
                      <a16:colId xmlns:a16="http://schemas.microsoft.com/office/drawing/2014/main" val="20001"/>
                    </a:ext>
                  </a:extLst>
                </a:gridCol>
                <a:gridCol w="792107">
                  <a:extLst>
                    <a:ext uri="{9D8B030D-6E8A-4147-A177-3AD203B41FA5}">
                      <a16:colId xmlns:a16="http://schemas.microsoft.com/office/drawing/2014/main" val="20002"/>
                    </a:ext>
                  </a:extLst>
                </a:gridCol>
                <a:gridCol w="792107">
                  <a:extLst>
                    <a:ext uri="{9D8B030D-6E8A-4147-A177-3AD203B41FA5}">
                      <a16:colId xmlns:a16="http://schemas.microsoft.com/office/drawing/2014/main" val="20003"/>
                    </a:ext>
                  </a:extLst>
                </a:gridCol>
                <a:gridCol w="565150">
                  <a:extLst>
                    <a:ext uri="{9D8B030D-6E8A-4147-A177-3AD203B41FA5}">
                      <a16:colId xmlns:a16="http://schemas.microsoft.com/office/drawing/2014/main" val="20004"/>
                    </a:ext>
                  </a:extLst>
                </a:gridCol>
                <a:gridCol w="562938">
                  <a:extLst>
                    <a:ext uri="{9D8B030D-6E8A-4147-A177-3AD203B41FA5}">
                      <a16:colId xmlns:a16="http://schemas.microsoft.com/office/drawing/2014/main" val="20005"/>
                    </a:ext>
                  </a:extLst>
                </a:gridCol>
              </a:tblGrid>
              <a:tr h="202603">
                <a:tc>
                  <a:txBody>
                    <a:bodyPr/>
                    <a:lstStyle/>
                    <a:p>
                      <a:pPr algn="l" fontAlgn="b"/>
                      <a:endParaRPr lang="sv-SE" sz="11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rtl="0" fontAlgn="b"/>
                      <a:r>
                        <a:rPr lang="sv-SE" sz="1100" b="0" i="1" u="none" strike="noStrike">
                          <a:solidFill>
                            <a:srgbClr val="000000"/>
                          </a:solidFill>
                          <a:effectLst/>
                          <a:latin typeface="Futura Std Book" panose="020B0502020204020303" pitchFamily="34" charset="0"/>
                        </a:rPr>
                        <a:t>Number</a:t>
                      </a:r>
                    </a:p>
                  </a:txBody>
                  <a:tcPr marL="9525" marR="9525" marT="9525" marB="0" anchor="b"/>
                </a:tc>
                <a:tc>
                  <a:txBody>
                    <a:bodyPr/>
                    <a:lstStyle/>
                    <a:p>
                      <a:pPr algn="ctr" rtl="0" fontAlgn="b"/>
                      <a:r>
                        <a:rPr lang="sv-SE" sz="1100" b="0" i="1" u="none" strike="noStrike">
                          <a:solidFill>
                            <a:srgbClr val="000000"/>
                          </a:solidFill>
                          <a:effectLst/>
                          <a:latin typeface="Futura Std Book" panose="020B0502020204020303" pitchFamily="34" charset="0"/>
                        </a:rPr>
                        <a:t>Growth</a:t>
                      </a:r>
                    </a:p>
                  </a:txBody>
                  <a:tcPr marL="9525" marR="9525" marT="9525" marB="0" anchor="b"/>
                </a:tc>
                <a:tc gridSpan="3">
                  <a:txBody>
                    <a:bodyPr/>
                    <a:lstStyle/>
                    <a:p>
                      <a:pPr algn="ctr" rtl="0" fontAlgn="b"/>
                      <a:r>
                        <a:rPr lang="sv-SE" sz="1100" b="0" i="1" u="none" strike="noStrike">
                          <a:solidFill>
                            <a:srgbClr val="000000"/>
                          </a:solidFill>
                          <a:effectLst/>
                          <a:latin typeface="Futura Std Book" panose="020B0502020204020303" pitchFamily="34" charset="0"/>
                        </a:rPr>
                        <a:t>Growth (%) since,</a:t>
                      </a:r>
                    </a:p>
                  </a:txBody>
                  <a:tcPr marL="9525" marR="9525" marT="9525" marB="0" anchor="b"/>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10000"/>
                  </a:ext>
                </a:extLst>
              </a:tr>
              <a:tr h="190500">
                <a:tc>
                  <a:txBody>
                    <a:bodyPr/>
                    <a:lstStyle/>
                    <a:p>
                      <a:pPr algn="l" fontAlgn="b"/>
                      <a:endParaRPr lang="sv-SE" sz="11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2017 Q2</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Yearly ch.*</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2008 Q1</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2010 Q1</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2016 Q2</a:t>
                      </a:r>
                    </a:p>
                  </a:txBody>
                  <a:tcPr marL="9525" marR="9525" marT="9525" marB="0" anchor="b"/>
                </a:tc>
                <a:extLst>
                  <a:ext uri="{0D108BD9-81ED-4DB2-BD59-A6C34878D82A}">
                    <a16:rowId xmlns:a16="http://schemas.microsoft.com/office/drawing/2014/main" val="10001"/>
                  </a:ext>
                </a:extLst>
              </a:tr>
              <a:tr h="190500">
                <a:tc>
                  <a:txBody>
                    <a:bodyPr/>
                    <a:lstStyle/>
                    <a:p>
                      <a:pPr algn="l" fontAlgn="b"/>
                      <a:r>
                        <a:rPr lang="sv-SE" sz="1100" b="0" i="0" u="none" strike="noStrike">
                          <a:solidFill>
                            <a:srgbClr val="000000"/>
                          </a:solidFill>
                          <a:effectLst/>
                          <a:latin typeface="Futura std book" panose="020B0502020204020303" pitchFamily="34" charset="0"/>
                        </a:rPr>
                        <a:t>Sweden</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5 033 900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99 400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11,4</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14,1</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2,0</a:t>
                      </a:r>
                    </a:p>
                  </a:txBody>
                  <a:tcPr marL="9525" marR="9525" marT="9525" marB="0" anchor="b"/>
                </a:tc>
                <a:extLst>
                  <a:ext uri="{0D108BD9-81ED-4DB2-BD59-A6C34878D82A}">
                    <a16:rowId xmlns:a16="http://schemas.microsoft.com/office/drawing/2014/main" val="10002"/>
                  </a:ext>
                </a:extLst>
              </a:tr>
              <a:tr h="190500">
                <a:tc>
                  <a:txBody>
                    <a:bodyPr/>
                    <a:lstStyle/>
                    <a:p>
                      <a:pPr algn="l" fontAlgn="b"/>
                      <a:r>
                        <a:rPr lang="sv-SE" sz="1100" b="0" i="0" u="none" strike="noStrike" dirty="0">
                          <a:solidFill>
                            <a:srgbClr val="000000"/>
                          </a:solidFill>
                          <a:effectLst/>
                          <a:latin typeface="Futura std book" panose="020B0502020204020303" pitchFamily="34" charset="0"/>
                        </a:rPr>
                        <a:t>The Stockholm Region</a:t>
                      </a:r>
                    </a:p>
                  </a:txBody>
                  <a:tcPr marL="9525" marR="9525" marT="9525" marB="0" anchor="b"/>
                </a:tc>
                <a:tc>
                  <a:txBody>
                    <a:bodyPr/>
                    <a:lstStyle/>
                    <a:p>
                      <a:pPr algn="ctr" fontAlgn="b"/>
                      <a:r>
                        <a:rPr lang="sv-SE" sz="1100" b="0" i="0" u="none" strike="noStrike" dirty="0">
                          <a:solidFill>
                            <a:srgbClr val="000000"/>
                          </a:solidFill>
                          <a:effectLst/>
                          <a:latin typeface="Futura std book" panose="020B0502020204020303" pitchFamily="34" charset="0"/>
                        </a:rPr>
                        <a:t>2 301 100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38 400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14,1</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14,8</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1,7</a:t>
                      </a:r>
                    </a:p>
                  </a:txBody>
                  <a:tcPr marL="9525" marR="9525" marT="9525" marB="0" anchor="b"/>
                </a:tc>
                <a:extLst>
                  <a:ext uri="{0D108BD9-81ED-4DB2-BD59-A6C34878D82A}">
                    <a16:rowId xmlns:a16="http://schemas.microsoft.com/office/drawing/2014/main" val="10003"/>
                  </a:ext>
                </a:extLst>
              </a:tr>
              <a:tr h="190500">
                <a:tc>
                  <a:txBody>
                    <a:bodyPr/>
                    <a:lstStyle/>
                    <a:p>
                      <a:pPr algn="l" fontAlgn="b"/>
                      <a:r>
                        <a:rPr lang="sv-SE" sz="1100" b="1" i="0" u="none" strike="noStrike">
                          <a:solidFill>
                            <a:srgbClr val="000000"/>
                          </a:solidFill>
                          <a:effectLst/>
                          <a:latin typeface="Futura std book" panose="020B0502020204020303" pitchFamily="34" charset="0"/>
                        </a:rPr>
                        <a:t>Stockholm county</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1 232 000</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30 600</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20,3</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17,6</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2,5</a:t>
                      </a:r>
                    </a:p>
                  </a:txBody>
                  <a:tcPr marL="9525" marR="9525" marT="9525" marB="0" anchor="b"/>
                </a:tc>
                <a:extLst>
                  <a:ext uri="{0D108BD9-81ED-4DB2-BD59-A6C34878D82A}">
                    <a16:rowId xmlns:a16="http://schemas.microsoft.com/office/drawing/2014/main" val="10004"/>
                  </a:ext>
                </a:extLst>
              </a:tr>
              <a:tr h="190500">
                <a:tc>
                  <a:txBody>
                    <a:bodyPr/>
                    <a:lstStyle/>
                    <a:p>
                      <a:pPr algn="l" fontAlgn="b"/>
                      <a:r>
                        <a:rPr lang="sv-SE" sz="1100" b="1" i="0" u="none" strike="noStrike">
                          <a:solidFill>
                            <a:srgbClr val="000000"/>
                          </a:solidFill>
                          <a:effectLst/>
                          <a:latin typeface="Futura std book" panose="020B0502020204020303" pitchFamily="34" charset="0"/>
                        </a:rPr>
                        <a:t>City of Stockholm</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537 900</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6 700</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23,6</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18,1</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1,3</a:t>
                      </a:r>
                    </a:p>
                  </a:txBody>
                  <a:tcPr marL="9525" marR="9525" marT="9525" marB="0" anchor="b"/>
                </a:tc>
                <a:extLst>
                  <a:ext uri="{0D108BD9-81ED-4DB2-BD59-A6C34878D82A}">
                    <a16:rowId xmlns:a16="http://schemas.microsoft.com/office/drawing/2014/main" val="10005"/>
                  </a:ext>
                </a:extLst>
              </a:tr>
              <a:tr h="190500">
                <a:tc>
                  <a:txBody>
                    <a:bodyPr/>
                    <a:lstStyle/>
                    <a:p>
                      <a:pPr algn="l" fontAlgn="b"/>
                      <a:r>
                        <a:rPr lang="sv-SE" sz="1100" b="0" i="0" u="none" strike="noStrike">
                          <a:solidFill>
                            <a:srgbClr val="000000"/>
                          </a:solidFill>
                          <a:effectLst/>
                          <a:latin typeface="Futura std book" panose="020B0502020204020303" pitchFamily="34" charset="0"/>
                        </a:rPr>
                        <a:t>Sweden, excl. Stockholm county</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3 801 900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68 800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8,7</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13,0</a:t>
                      </a:r>
                    </a:p>
                  </a:txBody>
                  <a:tcPr marL="9525" marR="9525" marT="9525" marB="0" anchor="b"/>
                </a:tc>
                <a:tc>
                  <a:txBody>
                    <a:bodyPr/>
                    <a:lstStyle/>
                    <a:p>
                      <a:pPr algn="ctr" fontAlgn="b"/>
                      <a:r>
                        <a:rPr lang="sv-SE" sz="1100" b="0" i="0" u="none" strike="noStrike" dirty="0">
                          <a:solidFill>
                            <a:srgbClr val="000000"/>
                          </a:solidFill>
                          <a:effectLst/>
                          <a:latin typeface="Futura std book" panose="020B0502020204020303" pitchFamily="34" charset="0"/>
                        </a:rPr>
                        <a:t>1,8</a:t>
                      </a:r>
                    </a:p>
                  </a:txBody>
                  <a:tcPr marL="9525" marR="9525" marT="9525" marB="0" anchor="b"/>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014888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2469221" y="350078"/>
            <a:ext cx="8410005" cy="727828"/>
          </a:xfrm>
        </p:spPr>
        <p:txBody>
          <a:bodyPr/>
          <a:lstStyle/>
          <a:p>
            <a:pPr>
              <a:lnSpc>
                <a:spcPct val="100000"/>
              </a:lnSpc>
            </a:pPr>
            <a:r>
              <a:rPr lang="sv-SE" sz="2400" dirty="0"/>
              <a:t>The </a:t>
            </a:r>
            <a:r>
              <a:rPr lang="sv-SE" sz="2400" dirty="0" err="1"/>
              <a:t>number</a:t>
            </a:r>
            <a:r>
              <a:rPr lang="sv-SE" sz="2400" dirty="0"/>
              <a:t> </a:t>
            </a:r>
            <a:r>
              <a:rPr lang="sv-SE" sz="2400" dirty="0" err="1"/>
              <a:t>of</a:t>
            </a:r>
            <a:r>
              <a:rPr lang="sv-SE" sz="2400" dirty="0"/>
              <a:t> </a:t>
            </a:r>
            <a:r>
              <a:rPr lang="sv-SE" sz="2400" dirty="0" err="1"/>
              <a:t>employed</a:t>
            </a:r>
            <a:r>
              <a:rPr lang="sv-SE" sz="2400" dirty="0"/>
              <a:t> </a:t>
            </a:r>
            <a:r>
              <a:rPr lang="sv-SE" sz="2400" dirty="0" err="1"/>
              <a:t>people</a:t>
            </a:r>
            <a:br>
              <a:rPr lang="sv-SE" sz="2400" dirty="0"/>
            </a:br>
            <a:r>
              <a:rPr lang="sv-SE" sz="2400" dirty="0"/>
              <a:t>in Stockholm County</a:t>
            </a:r>
            <a:endParaRPr lang="sv-SE" sz="18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a:t>Source: </a:t>
            </a:r>
            <a:r>
              <a:rPr lang="sv-SE" sz="1000" dirty="0" err="1"/>
              <a:t>Statistics</a:t>
            </a:r>
            <a:r>
              <a:rPr lang="sv-SE" sz="1000" dirty="0"/>
              <a:t> Sweden</a:t>
            </a:r>
          </a:p>
        </p:txBody>
      </p:sp>
      <p:graphicFrame>
        <p:nvGraphicFramePr>
          <p:cNvPr id="6" name="Tabell 5"/>
          <p:cNvGraphicFramePr>
            <a:graphicFrameLocks noGrp="1"/>
          </p:cNvGraphicFramePr>
          <p:nvPr>
            <p:extLst>
              <p:ext uri="{D42A27DB-BD31-4B8C-83A1-F6EECF244321}">
                <p14:modId xmlns:p14="http://schemas.microsoft.com/office/powerpoint/2010/main" val="3297960389"/>
              </p:ext>
            </p:extLst>
          </p:nvPr>
        </p:nvGraphicFramePr>
        <p:xfrm>
          <a:off x="482804" y="1054925"/>
          <a:ext cx="6939075" cy="3877773"/>
        </p:xfrm>
        <a:graphic>
          <a:graphicData uri="http://schemas.openxmlformats.org/drawingml/2006/table">
            <a:tbl>
              <a:tblPr>
                <a:tableStyleId>{68D230F3-CF80-4859-8CE7-A43EE81993B5}</a:tableStyleId>
              </a:tblPr>
              <a:tblGrid>
                <a:gridCol w="2379360">
                  <a:extLst>
                    <a:ext uri="{9D8B030D-6E8A-4147-A177-3AD203B41FA5}">
                      <a16:colId xmlns:a16="http://schemas.microsoft.com/office/drawing/2014/main" val="20000"/>
                    </a:ext>
                  </a:extLst>
                </a:gridCol>
                <a:gridCol w="1211431">
                  <a:extLst>
                    <a:ext uri="{9D8B030D-6E8A-4147-A177-3AD203B41FA5}">
                      <a16:colId xmlns:a16="http://schemas.microsoft.com/office/drawing/2014/main" val="20001"/>
                    </a:ext>
                  </a:extLst>
                </a:gridCol>
                <a:gridCol w="916696">
                  <a:extLst>
                    <a:ext uri="{9D8B030D-6E8A-4147-A177-3AD203B41FA5}">
                      <a16:colId xmlns:a16="http://schemas.microsoft.com/office/drawing/2014/main" val="20002"/>
                    </a:ext>
                  </a:extLst>
                </a:gridCol>
                <a:gridCol w="916696">
                  <a:extLst>
                    <a:ext uri="{9D8B030D-6E8A-4147-A177-3AD203B41FA5}">
                      <a16:colId xmlns:a16="http://schemas.microsoft.com/office/drawing/2014/main" val="20003"/>
                    </a:ext>
                  </a:extLst>
                </a:gridCol>
                <a:gridCol w="916696">
                  <a:extLst>
                    <a:ext uri="{9D8B030D-6E8A-4147-A177-3AD203B41FA5}">
                      <a16:colId xmlns:a16="http://schemas.microsoft.com/office/drawing/2014/main" val="20004"/>
                    </a:ext>
                  </a:extLst>
                </a:gridCol>
                <a:gridCol w="598196">
                  <a:extLst>
                    <a:ext uri="{9D8B030D-6E8A-4147-A177-3AD203B41FA5}">
                      <a16:colId xmlns:a16="http://schemas.microsoft.com/office/drawing/2014/main" val="20005"/>
                    </a:ext>
                  </a:extLst>
                </a:gridCol>
              </a:tblGrid>
              <a:tr h="193809">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sv-SE" sz="1100" b="0" i="1" u="none" strike="noStrike">
                          <a:solidFill>
                            <a:srgbClr val="000000"/>
                          </a:solidFill>
                          <a:effectLst/>
                          <a:latin typeface="Futura Std Book" panose="020B0502020204020303" pitchFamily="34" charset="0"/>
                        </a:rPr>
                        <a:t>Number</a:t>
                      </a:r>
                    </a:p>
                  </a:txBody>
                  <a:tcPr marL="9525" marR="9525" marT="9525" marB="0" anchor="b"/>
                </a:tc>
                <a:tc>
                  <a:txBody>
                    <a:bodyPr/>
                    <a:lstStyle/>
                    <a:p>
                      <a:pPr algn="ctr" rtl="0" fontAlgn="b"/>
                      <a:r>
                        <a:rPr lang="sv-SE" sz="1100" b="0" i="1" u="none" strike="noStrike">
                          <a:solidFill>
                            <a:srgbClr val="000000"/>
                          </a:solidFill>
                          <a:effectLst/>
                          <a:latin typeface="Futura Std Book" panose="020B0502020204020303" pitchFamily="34" charset="0"/>
                        </a:rPr>
                        <a:t>Growth</a:t>
                      </a:r>
                    </a:p>
                  </a:txBody>
                  <a:tcPr marL="9525" marR="9525" marT="9525" marB="0" anchor="b"/>
                </a:tc>
                <a:tc gridSpan="3">
                  <a:txBody>
                    <a:bodyPr/>
                    <a:lstStyle/>
                    <a:p>
                      <a:pPr algn="ctr" rtl="0" fontAlgn="b"/>
                      <a:r>
                        <a:rPr lang="sv-SE" sz="1100" b="0" i="1" u="none" strike="noStrike">
                          <a:solidFill>
                            <a:srgbClr val="000000"/>
                          </a:solidFill>
                          <a:effectLst/>
                          <a:latin typeface="Futura Std Book" panose="020B0502020204020303" pitchFamily="34" charset="0"/>
                        </a:rPr>
                        <a:t>Growth (%) since,</a:t>
                      </a:r>
                    </a:p>
                  </a:txBody>
                  <a:tcPr marL="9525" marR="9525" marT="9525" marB="0" anchor="b"/>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10000"/>
                  </a:ext>
                </a:extLst>
              </a:tr>
              <a:tr h="193809">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sv-SE" sz="1100" b="0" i="0" u="none" strike="noStrike">
                          <a:solidFill>
                            <a:srgbClr val="000000"/>
                          </a:solidFill>
                          <a:effectLst/>
                          <a:latin typeface="Futura Std Book" panose="020B0502020204020303" pitchFamily="34" charset="0"/>
                        </a:rPr>
                        <a:t>2017 Q2</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Yearly ch.*</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2008 Q1</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2010 Q1</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2016 Q2</a:t>
                      </a:r>
                    </a:p>
                  </a:txBody>
                  <a:tcPr marL="9525" marR="9525" marT="9525" marB="0" anchor="b"/>
                </a:tc>
                <a:extLst>
                  <a:ext uri="{0D108BD9-81ED-4DB2-BD59-A6C34878D82A}">
                    <a16:rowId xmlns:a16="http://schemas.microsoft.com/office/drawing/2014/main" val="10001"/>
                  </a:ext>
                </a:extLst>
              </a:tr>
              <a:tr h="289173">
                <a:tc>
                  <a:txBody>
                    <a:bodyPr/>
                    <a:lstStyle/>
                    <a:p>
                      <a:pPr algn="l" fontAlgn="b"/>
                      <a:r>
                        <a:rPr lang="sv-SE" sz="900" b="1" i="0" u="none" strike="noStrike">
                          <a:solidFill>
                            <a:srgbClr val="000000"/>
                          </a:solidFill>
                          <a:effectLst/>
                          <a:latin typeface="Futura std book" panose="020B0502020204020303" pitchFamily="34" charset="0"/>
                        </a:rPr>
                        <a:t>Total</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1 232 000</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30 600</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20,3</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17,6</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2,5</a:t>
                      </a:r>
                    </a:p>
                  </a:txBody>
                  <a:tcPr marL="9525" marR="9525" marT="9525" marB="0" anchor="b"/>
                </a:tc>
                <a:extLst>
                  <a:ext uri="{0D108BD9-81ED-4DB2-BD59-A6C34878D82A}">
                    <a16:rowId xmlns:a16="http://schemas.microsoft.com/office/drawing/2014/main" val="10002"/>
                  </a:ext>
                </a:extLst>
              </a:tr>
              <a:tr h="193809">
                <a:tc>
                  <a:txBody>
                    <a:bodyPr/>
                    <a:lstStyle/>
                    <a:p>
                      <a:pPr algn="l" fontAlgn="b"/>
                      <a:r>
                        <a:rPr lang="sv-SE" sz="900" b="0" i="0" u="none" strike="noStrike" dirty="0" err="1">
                          <a:solidFill>
                            <a:srgbClr val="000000"/>
                          </a:solidFill>
                          <a:effectLst/>
                          <a:latin typeface="Futura std book" panose="020B0502020204020303" pitchFamily="34" charset="0"/>
                        </a:rPr>
                        <a:t>Agriculture</a:t>
                      </a:r>
                      <a:r>
                        <a:rPr lang="sv-SE" sz="900" b="0" i="0" u="none" strike="noStrike" dirty="0">
                          <a:solidFill>
                            <a:srgbClr val="000000"/>
                          </a:solidFill>
                          <a:effectLst/>
                          <a:latin typeface="Futura std book" panose="020B0502020204020303" pitchFamily="34" charset="0"/>
                        </a:rPr>
                        <a:t>, </a:t>
                      </a:r>
                      <a:r>
                        <a:rPr lang="sv-SE" sz="900" b="0" i="0" u="none" strike="noStrike" dirty="0" err="1">
                          <a:solidFill>
                            <a:srgbClr val="000000"/>
                          </a:solidFill>
                          <a:effectLst/>
                          <a:latin typeface="Futura std book" panose="020B0502020204020303" pitchFamily="34" charset="0"/>
                        </a:rPr>
                        <a:t>forestry</a:t>
                      </a:r>
                      <a:r>
                        <a:rPr lang="sv-SE" sz="900" b="0" i="0" u="none" strike="noStrike" dirty="0">
                          <a:solidFill>
                            <a:srgbClr val="000000"/>
                          </a:solidFill>
                          <a:effectLst/>
                          <a:latin typeface="Futura std book" panose="020B0502020204020303" pitchFamily="34" charset="0"/>
                        </a:rPr>
                        <a:t> &amp; </a:t>
                      </a:r>
                      <a:r>
                        <a:rPr lang="sv-SE" sz="900" b="0" i="0" u="none" strike="noStrike" dirty="0" err="1">
                          <a:solidFill>
                            <a:srgbClr val="000000"/>
                          </a:solidFill>
                          <a:effectLst/>
                          <a:latin typeface="Futura std book" panose="020B0502020204020303" pitchFamily="34" charset="0"/>
                        </a:rPr>
                        <a:t>fishing</a:t>
                      </a:r>
                      <a:endParaRPr lang="sv-SE" sz="9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3 400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-400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6,3</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6,3</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-10,5</a:t>
                      </a:r>
                    </a:p>
                  </a:txBody>
                  <a:tcPr marL="9525" marR="9525" marT="9525" marB="0" anchor="b"/>
                </a:tc>
                <a:extLst>
                  <a:ext uri="{0D108BD9-81ED-4DB2-BD59-A6C34878D82A}">
                    <a16:rowId xmlns:a16="http://schemas.microsoft.com/office/drawing/2014/main" val="10003"/>
                  </a:ext>
                </a:extLst>
              </a:tr>
              <a:tr h="193809">
                <a:tc>
                  <a:txBody>
                    <a:bodyPr/>
                    <a:lstStyle/>
                    <a:p>
                      <a:pPr algn="l" fontAlgn="b"/>
                      <a:r>
                        <a:rPr lang="sv-SE" sz="900" b="0" i="0" u="none" strike="noStrike" dirty="0" err="1">
                          <a:solidFill>
                            <a:srgbClr val="000000"/>
                          </a:solidFill>
                          <a:effectLst/>
                          <a:latin typeface="Futura std book" panose="020B0502020204020303" pitchFamily="34" charset="0"/>
                        </a:rPr>
                        <a:t>Manufacturing</a:t>
                      </a:r>
                      <a:r>
                        <a:rPr lang="sv-SE" sz="900" b="0" i="0" u="none" strike="noStrike" dirty="0">
                          <a:solidFill>
                            <a:srgbClr val="000000"/>
                          </a:solidFill>
                          <a:effectLst/>
                          <a:latin typeface="Futura std book" panose="020B0502020204020303" pitchFamily="34" charset="0"/>
                        </a:rPr>
                        <a:t>, mining, </a:t>
                      </a:r>
                      <a:r>
                        <a:rPr lang="sv-SE" sz="900" b="0" i="0" u="none" strike="noStrike" dirty="0" err="1">
                          <a:solidFill>
                            <a:srgbClr val="000000"/>
                          </a:solidFill>
                          <a:effectLst/>
                          <a:latin typeface="Futura std book" panose="020B0502020204020303" pitchFamily="34" charset="0"/>
                        </a:rPr>
                        <a:t>quarrying</a:t>
                      </a:r>
                      <a:r>
                        <a:rPr lang="sv-SE" sz="900" b="0" i="0" u="none" strike="noStrike" dirty="0">
                          <a:solidFill>
                            <a:srgbClr val="000000"/>
                          </a:solidFill>
                          <a:effectLst/>
                          <a:latin typeface="Futura std book" panose="020B0502020204020303" pitchFamily="34" charset="0"/>
                        </a:rPr>
                        <a:t> &amp; </a:t>
                      </a:r>
                      <a:r>
                        <a:rPr lang="sv-SE" sz="900" b="0" i="0" u="none" strike="noStrike" dirty="0" err="1">
                          <a:solidFill>
                            <a:srgbClr val="000000"/>
                          </a:solidFill>
                          <a:effectLst/>
                          <a:latin typeface="Futura std book" panose="020B0502020204020303" pitchFamily="34" charset="0"/>
                        </a:rPr>
                        <a:t>utilities</a:t>
                      </a:r>
                      <a:endParaRPr lang="sv-SE" sz="9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60 500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2 100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4,0</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3,6</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3,6</a:t>
                      </a:r>
                    </a:p>
                  </a:txBody>
                  <a:tcPr marL="9525" marR="9525" marT="9525" marB="0" anchor="b"/>
                </a:tc>
                <a:extLst>
                  <a:ext uri="{0D108BD9-81ED-4DB2-BD59-A6C34878D82A}">
                    <a16:rowId xmlns:a16="http://schemas.microsoft.com/office/drawing/2014/main" val="10004"/>
                  </a:ext>
                </a:extLst>
              </a:tr>
              <a:tr h="193809">
                <a:tc>
                  <a:txBody>
                    <a:bodyPr/>
                    <a:lstStyle/>
                    <a:p>
                      <a:pPr algn="l" fontAlgn="b"/>
                      <a:r>
                        <a:rPr lang="sv-SE" sz="900" b="0" i="0" u="none" strike="noStrike">
                          <a:solidFill>
                            <a:srgbClr val="000000"/>
                          </a:solidFill>
                          <a:effectLst/>
                          <a:latin typeface="Futura std book" panose="020B0502020204020303" pitchFamily="34" charset="0"/>
                        </a:rPr>
                        <a:t>Manufacturing of workshop products</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28 100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-700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-1,7</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-6,3</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-2,4</a:t>
                      </a:r>
                    </a:p>
                  </a:txBody>
                  <a:tcPr marL="9525" marR="9525" marT="9525" marB="0" anchor="b"/>
                </a:tc>
                <a:extLst>
                  <a:ext uri="{0D108BD9-81ED-4DB2-BD59-A6C34878D82A}">
                    <a16:rowId xmlns:a16="http://schemas.microsoft.com/office/drawing/2014/main" val="10005"/>
                  </a:ext>
                </a:extLst>
              </a:tr>
              <a:tr h="193809">
                <a:tc>
                  <a:txBody>
                    <a:bodyPr/>
                    <a:lstStyle/>
                    <a:p>
                      <a:pPr algn="l" fontAlgn="b"/>
                      <a:r>
                        <a:rPr lang="sv-SE" sz="900" b="0" i="0" u="none" strike="noStrike">
                          <a:solidFill>
                            <a:srgbClr val="000000"/>
                          </a:solidFill>
                          <a:effectLst/>
                          <a:latin typeface="Futura std book" panose="020B0502020204020303" pitchFamily="34" charset="0"/>
                        </a:rPr>
                        <a:t>Construction</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69 400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300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15,7</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22,2</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0,4</a:t>
                      </a:r>
                    </a:p>
                  </a:txBody>
                  <a:tcPr marL="9525" marR="9525" marT="9525" marB="0" anchor="b"/>
                </a:tc>
                <a:extLst>
                  <a:ext uri="{0D108BD9-81ED-4DB2-BD59-A6C34878D82A}">
                    <a16:rowId xmlns:a16="http://schemas.microsoft.com/office/drawing/2014/main" val="10006"/>
                  </a:ext>
                </a:extLst>
              </a:tr>
              <a:tr h="193809">
                <a:tc>
                  <a:txBody>
                    <a:bodyPr/>
                    <a:lstStyle/>
                    <a:p>
                      <a:pPr algn="l" fontAlgn="b"/>
                      <a:r>
                        <a:rPr lang="sv-SE" sz="900" b="0" i="0" u="none" strike="noStrike">
                          <a:solidFill>
                            <a:srgbClr val="000000"/>
                          </a:solidFill>
                          <a:effectLst/>
                          <a:latin typeface="Futura std book" panose="020B0502020204020303" pitchFamily="34" charset="0"/>
                        </a:rPr>
                        <a:t>Trade</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143 600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1 000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6,8</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12,9</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0,7</a:t>
                      </a:r>
                    </a:p>
                  </a:txBody>
                  <a:tcPr marL="9525" marR="9525" marT="9525" marB="0" anchor="b"/>
                </a:tc>
                <a:extLst>
                  <a:ext uri="{0D108BD9-81ED-4DB2-BD59-A6C34878D82A}">
                    <a16:rowId xmlns:a16="http://schemas.microsoft.com/office/drawing/2014/main" val="10007"/>
                  </a:ext>
                </a:extLst>
              </a:tr>
              <a:tr h="193809">
                <a:tc>
                  <a:txBody>
                    <a:bodyPr/>
                    <a:lstStyle/>
                    <a:p>
                      <a:pPr algn="l" fontAlgn="b"/>
                      <a:r>
                        <a:rPr lang="sv-SE" sz="900" b="0" i="0" u="none" strike="noStrike">
                          <a:solidFill>
                            <a:srgbClr val="000000"/>
                          </a:solidFill>
                          <a:effectLst/>
                          <a:latin typeface="Futura std book" panose="020B0502020204020303" pitchFamily="34" charset="0"/>
                        </a:rPr>
                        <a:t>Transport</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57 300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1 700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7,9</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5,1</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3,1</a:t>
                      </a:r>
                    </a:p>
                  </a:txBody>
                  <a:tcPr marL="9525" marR="9525" marT="9525" marB="0" anchor="b"/>
                </a:tc>
                <a:extLst>
                  <a:ext uri="{0D108BD9-81ED-4DB2-BD59-A6C34878D82A}">
                    <a16:rowId xmlns:a16="http://schemas.microsoft.com/office/drawing/2014/main" val="10008"/>
                  </a:ext>
                </a:extLst>
              </a:tr>
              <a:tr h="193809">
                <a:tc>
                  <a:txBody>
                    <a:bodyPr/>
                    <a:lstStyle/>
                    <a:p>
                      <a:pPr algn="l" fontAlgn="b"/>
                      <a:r>
                        <a:rPr lang="sv-SE" sz="900" b="0" i="0" u="none" strike="noStrike">
                          <a:solidFill>
                            <a:srgbClr val="000000"/>
                          </a:solidFill>
                          <a:effectLst/>
                          <a:latin typeface="Futura std book" panose="020B0502020204020303" pitchFamily="34" charset="0"/>
                        </a:rPr>
                        <a:t>Accommodation &amp; food services</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51 500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3 600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43,9</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38,8</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7,5</a:t>
                      </a:r>
                    </a:p>
                  </a:txBody>
                  <a:tcPr marL="9525" marR="9525" marT="9525" marB="0" anchor="b"/>
                </a:tc>
                <a:extLst>
                  <a:ext uri="{0D108BD9-81ED-4DB2-BD59-A6C34878D82A}">
                    <a16:rowId xmlns:a16="http://schemas.microsoft.com/office/drawing/2014/main" val="10009"/>
                  </a:ext>
                </a:extLst>
              </a:tr>
              <a:tr h="193809">
                <a:tc>
                  <a:txBody>
                    <a:bodyPr/>
                    <a:lstStyle/>
                    <a:p>
                      <a:pPr algn="l" fontAlgn="b"/>
                      <a:r>
                        <a:rPr lang="sv-SE" sz="900" b="0" i="0" u="none" strike="noStrike">
                          <a:solidFill>
                            <a:srgbClr val="000000"/>
                          </a:solidFill>
                          <a:effectLst/>
                          <a:latin typeface="Futura std book" panose="020B0502020204020303" pitchFamily="34" charset="0"/>
                        </a:rPr>
                        <a:t>Information &amp; communication</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98 800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7 600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29,3</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24,7</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8,3</a:t>
                      </a:r>
                    </a:p>
                  </a:txBody>
                  <a:tcPr marL="9525" marR="9525" marT="9525" marB="0" anchor="b"/>
                </a:tc>
                <a:extLst>
                  <a:ext uri="{0D108BD9-81ED-4DB2-BD59-A6C34878D82A}">
                    <a16:rowId xmlns:a16="http://schemas.microsoft.com/office/drawing/2014/main" val="10010"/>
                  </a:ext>
                </a:extLst>
              </a:tr>
              <a:tr h="193809">
                <a:tc>
                  <a:txBody>
                    <a:bodyPr/>
                    <a:lstStyle/>
                    <a:p>
                      <a:pPr algn="l" fontAlgn="b"/>
                      <a:r>
                        <a:rPr lang="en-US" sz="900" b="0" i="0" u="none" strike="noStrike">
                          <a:solidFill>
                            <a:srgbClr val="000000"/>
                          </a:solidFill>
                          <a:effectLst/>
                          <a:latin typeface="Futura std book" panose="020B0502020204020303" pitchFamily="34" charset="0"/>
                        </a:rPr>
                        <a:t>Arts, entertainment, recreation &amp; other services</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73 800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1 600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18,1</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15,3</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2,2</a:t>
                      </a:r>
                    </a:p>
                  </a:txBody>
                  <a:tcPr marL="9525" marR="9525" marT="9525" marB="0" anchor="b"/>
                </a:tc>
                <a:extLst>
                  <a:ext uri="{0D108BD9-81ED-4DB2-BD59-A6C34878D82A}">
                    <a16:rowId xmlns:a16="http://schemas.microsoft.com/office/drawing/2014/main" val="10011"/>
                  </a:ext>
                </a:extLst>
              </a:tr>
              <a:tr h="199310">
                <a:tc>
                  <a:txBody>
                    <a:bodyPr/>
                    <a:lstStyle/>
                    <a:p>
                      <a:pPr algn="l" fontAlgn="b"/>
                      <a:r>
                        <a:rPr lang="sv-SE" sz="900" b="0" i="0" u="none" strike="noStrike">
                          <a:solidFill>
                            <a:srgbClr val="000000"/>
                          </a:solidFill>
                          <a:effectLst/>
                          <a:latin typeface="Futura std book" panose="020B0502020204020303" pitchFamily="34" charset="0"/>
                        </a:rPr>
                        <a:t>Financial &amp; insurance</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303 300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4 500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25,8</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18,0</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1,5</a:t>
                      </a:r>
                    </a:p>
                  </a:txBody>
                  <a:tcPr marL="9525" marR="9525" marT="9525" marB="0" anchor="b"/>
                </a:tc>
                <a:extLst>
                  <a:ext uri="{0D108BD9-81ED-4DB2-BD59-A6C34878D82A}">
                    <a16:rowId xmlns:a16="http://schemas.microsoft.com/office/drawing/2014/main" val="10012"/>
                  </a:ext>
                </a:extLst>
              </a:tr>
              <a:tr h="193809">
                <a:tc>
                  <a:txBody>
                    <a:bodyPr/>
                    <a:lstStyle/>
                    <a:p>
                      <a:pPr algn="l" fontAlgn="b"/>
                      <a:r>
                        <a:rPr lang="sv-SE" sz="900" b="0" i="0" u="none" strike="noStrike">
                          <a:solidFill>
                            <a:srgbClr val="000000"/>
                          </a:solidFill>
                          <a:effectLst/>
                          <a:latin typeface="Futura std book" panose="020B0502020204020303" pitchFamily="34" charset="0"/>
                        </a:rPr>
                        <a:t>Public administration</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86 100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3 500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32,7</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20,4</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4,2</a:t>
                      </a:r>
                    </a:p>
                  </a:txBody>
                  <a:tcPr marL="9525" marR="9525" marT="9525" marB="0" anchor="b"/>
                </a:tc>
                <a:extLst>
                  <a:ext uri="{0D108BD9-81ED-4DB2-BD59-A6C34878D82A}">
                    <a16:rowId xmlns:a16="http://schemas.microsoft.com/office/drawing/2014/main" val="10013"/>
                  </a:ext>
                </a:extLst>
              </a:tr>
              <a:tr h="198310">
                <a:tc>
                  <a:txBody>
                    <a:bodyPr/>
                    <a:lstStyle/>
                    <a:p>
                      <a:pPr algn="l" fontAlgn="b"/>
                      <a:r>
                        <a:rPr lang="sv-SE" sz="900" b="0" i="0" u="none" strike="noStrike">
                          <a:solidFill>
                            <a:srgbClr val="000000"/>
                          </a:solidFill>
                          <a:effectLst/>
                          <a:latin typeface="Futura std book" panose="020B0502020204020303" pitchFamily="34" charset="0"/>
                        </a:rPr>
                        <a:t>Education</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129 500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2 900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23,3</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17,4</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2,3</a:t>
                      </a:r>
                    </a:p>
                  </a:txBody>
                  <a:tcPr marL="9525" marR="9525" marT="9525" marB="0" anchor="b"/>
                </a:tc>
                <a:extLst>
                  <a:ext uri="{0D108BD9-81ED-4DB2-BD59-A6C34878D82A}">
                    <a16:rowId xmlns:a16="http://schemas.microsoft.com/office/drawing/2014/main" val="10014"/>
                  </a:ext>
                </a:extLst>
              </a:tr>
              <a:tr h="193809">
                <a:tc>
                  <a:txBody>
                    <a:bodyPr/>
                    <a:lstStyle/>
                    <a:p>
                      <a:pPr algn="l" fontAlgn="b"/>
                      <a:r>
                        <a:rPr lang="sv-SE" sz="900" b="0" i="0" u="none" strike="noStrike">
                          <a:solidFill>
                            <a:srgbClr val="000000"/>
                          </a:solidFill>
                          <a:effectLst/>
                          <a:latin typeface="Futura std book" panose="020B0502020204020303" pitchFamily="34" charset="0"/>
                        </a:rPr>
                        <a:t>Health</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150 200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4 000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21,0</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22,3</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2,7</a:t>
                      </a:r>
                    </a:p>
                  </a:txBody>
                  <a:tcPr marL="9525" marR="9525" marT="9525" marB="0" anchor="b"/>
                </a:tc>
                <a:extLst>
                  <a:ext uri="{0D108BD9-81ED-4DB2-BD59-A6C34878D82A}">
                    <a16:rowId xmlns:a16="http://schemas.microsoft.com/office/drawing/2014/main" val="10015"/>
                  </a:ext>
                </a:extLst>
              </a:tr>
              <a:tr h="193809">
                <a:tc>
                  <a:txBody>
                    <a:bodyPr/>
                    <a:lstStyle/>
                    <a:p>
                      <a:pPr algn="l" fontAlgn="b"/>
                      <a:r>
                        <a:rPr lang="sv-SE" sz="900" b="0" i="0" u="none" strike="noStrike">
                          <a:solidFill>
                            <a:srgbClr val="000000"/>
                          </a:solidFill>
                          <a:effectLst/>
                          <a:latin typeface="Futura std book" panose="020B0502020204020303" pitchFamily="34" charset="0"/>
                        </a:rPr>
                        <a:t>Unspecified</a:t>
                      </a:r>
                    </a:p>
                  </a:txBody>
                  <a:tcPr marL="9525" marR="9525" marT="9525" marB="0" anchor="b"/>
                </a:tc>
                <a:tc>
                  <a:txBody>
                    <a:bodyPr/>
                    <a:lstStyle/>
                    <a:p>
                      <a:pPr algn="ctr" fontAlgn="b"/>
                      <a:r>
                        <a:rPr lang="sv-SE" sz="1100" b="0" i="0" u="none" strike="noStrike" dirty="0" err="1">
                          <a:solidFill>
                            <a:srgbClr val="000000"/>
                          </a:solidFill>
                          <a:effectLst/>
                          <a:latin typeface="Futura std book" panose="020B0502020204020303" pitchFamily="34" charset="0"/>
                        </a:rPr>
                        <a:t>n.d</a:t>
                      </a:r>
                      <a:r>
                        <a:rPr lang="sv-SE" sz="1100" b="0" i="0" u="none" strike="noStrike" dirty="0">
                          <a:solidFill>
                            <a:srgbClr val="000000"/>
                          </a:solidFill>
                          <a:effectLst/>
                          <a:latin typeface="Futura std book" panose="020B0502020204020303" pitchFamily="34" charset="0"/>
                        </a:rPr>
                        <a:t>.</a:t>
                      </a:r>
                    </a:p>
                  </a:txBody>
                  <a:tcPr marL="9525" marR="9525" marT="9525" marB="0" anchor="b">
                    <a:noFill/>
                  </a:tcPr>
                </a:tc>
                <a:tc>
                  <a:txBody>
                    <a:bodyPr/>
                    <a:lstStyle/>
                    <a:p>
                      <a:pPr algn="ctr" fontAlgn="b"/>
                      <a:r>
                        <a:rPr lang="sv-SE" sz="1100" b="0" i="0" u="none" strike="noStrike" dirty="0" err="1">
                          <a:solidFill>
                            <a:srgbClr val="000000"/>
                          </a:solidFill>
                          <a:effectLst/>
                          <a:latin typeface="Futura std book" panose="020B0502020204020303" pitchFamily="34" charset="0"/>
                        </a:rPr>
                        <a:t>n.d</a:t>
                      </a:r>
                      <a:r>
                        <a:rPr lang="sv-SE" sz="1100" b="0" i="0" u="none" strike="noStrike" dirty="0">
                          <a:solidFill>
                            <a:srgbClr val="000000"/>
                          </a:solidFill>
                          <a:effectLst/>
                          <a:latin typeface="Futura std book" panose="020B0502020204020303" pitchFamily="34" charset="0"/>
                        </a:rPr>
                        <a:t>.</a:t>
                      </a:r>
                    </a:p>
                  </a:txBody>
                  <a:tcPr marL="9525" marR="9525" marT="9525" marB="0" anchor="b">
                    <a:noFill/>
                  </a:tcPr>
                </a:tc>
                <a:tc>
                  <a:txBody>
                    <a:bodyPr/>
                    <a:lstStyle/>
                    <a:p>
                      <a:pPr algn="ctr" fontAlgn="b"/>
                      <a:r>
                        <a:rPr lang="sv-SE" sz="1100" b="0" i="0" u="none" strike="noStrike" dirty="0" err="1">
                          <a:solidFill>
                            <a:srgbClr val="000000"/>
                          </a:solidFill>
                          <a:effectLst/>
                          <a:latin typeface="Futura std book" panose="020B0502020204020303" pitchFamily="34" charset="0"/>
                        </a:rPr>
                        <a:t>n.d</a:t>
                      </a:r>
                      <a:r>
                        <a:rPr lang="sv-SE" sz="1100" b="0" i="0" u="none" strike="noStrike" dirty="0">
                          <a:solidFill>
                            <a:srgbClr val="000000"/>
                          </a:solidFill>
                          <a:effectLst/>
                          <a:latin typeface="Futura std book" panose="020B0502020204020303" pitchFamily="34" charset="0"/>
                        </a:rPr>
                        <a:t>.</a:t>
                      </a:r>
                    </a:p>
                  </a:txBody>
                  <a:tcPr marL="9525" marR="9525" marT="9525" marB="0" anchor="b"/>
                </a:tc>
                <a:tc>
                  <a:txBody>
                    <a:bodyPr/>
                    <a:lstStyle/>
                    <a:p>
                      <a:pPr algn="ctr" fontAlgn="b"/>
                      <a:r>
                        <a:rPr lang="sv-SE" sz="1100" b="0" i="0" u="none" strike="noStrike" dirty="0" err="1">
                          <a:solidFill>
                            <a:srgbClr val="000000"/>
                          </a:solidFill>
                          <a:effectLst/>
                          <a:latin typeface="Futura std book" panose="020B0502020204020303" pitchFamily="34" charset="0"/>
                        </a:rPr>
                        <a:t>n.d</a:t>
                      </a:r>
                      <a:r>
                        <a:rPr lang="sv-SE" sz="1100" b="0" i="0" u="none" strike="noStrike" dirty="0">
                          <a:solidFill>
                            <a:srgbClr val="000000"/>
                          </a:solidFill>
                          <a:effectLst/>
                          <a:latin typeface="Futura std book" panose="020B0502020204020303" pitchFamily="34" charset="0"/>
                        </a:rPr>
                        <a:t>.</a:t>
                      </a:r>
                    </a:p>
                  </a:txBody>
                  <a:tcPr marL="9525" marR="9525" marT="9525" marB="0" anchor="b"/>
                </a:tc>
                <a:tc>
                  <a:txBody>
                    <a:bodyPr/>
                    <a:lstStyle/>
                    <a:p>
                      <a:pPr algn="ctr" fontAlgn="b"/>
                      <a:r>
                        <a:rPr lang="sv-SE" sz="1100" b="0" i="0" u="none" strike="noStrike" dirty="0" err="1">
                          <a:solidFill>
                            <a:srgbClr val="000000"/>
                          </a:solidFill>
                          <a:effectLst/>
                          <a:latin typeface="Futura std book" panose="020B0502020204020303" pitchFamily="34" charset="0"/>
                        </a:rPr>
                        <a:t>n.d</a:t>
                      </a:r>
                      <a:r>
                        <a:rPr lang="sv-SE" sz="1100" b="0" i="0" u="none" strike="noStrike" dirty="0">
                          <a:solidFill>
                            <a:srgbClr val="000000"/>
                          </a:solidFill>
                          <a:effectLst/>
                          <a:latin typeface="Futura std book" panose="020B0502020204020303" pitchFamily="34" charset="0"/>
                        </a:rPr>
                        <a:t>.</a:t>
                      </a:r>
                    </a:p>
                  </a:txBody>
                  <a:tcPr marL="9525" marR="9525" marT="9525" marB="0" anchor="b"/>
                </a:tc>
                <a:extLst>
                  <a:ext uri="{0D108BD9-81ED-4DB2-BD59-A6C34878D82A}">
                    <a16:rowId xmlns:a16="http://schemas.microsoft.com/office/drawing/2014/main" val="10016"/>
                  </a:ext>
                </a:extLst>
              </a:tr>
              <a:tr h="193809">
                <a:tc>
                  <a:txBody>
                    <a:bodyPr/>
                    <a:lstStyle/>
                    <a:p>
                      <a:pPr algn="l" fontAlgn="b"/>
                      <a:r>
                        <a:rPr lang="sv-SE" sz="900" b="0" i="0" u="none" strike="noStrike">
                          <a:solidFill>
                            <a:srgbClr val="000000"/>
                          </a:solidFill>
                          <a:effectLst/>
                          <a:latin typeface="Futura std book" panose="020B0502020204020303" pitchFamily="34" charset="0"/>
                        </a:rPr>
                        <a:t>Employed in Sweden</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1 228 600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31 100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20,4</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17,7</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2,6</a:t>
                      </a:r>
                    </a:p>
                  </a:txBody>
                  <a:tcPr marL="9525" marR="9525" marT="9525" marB="0" anchor="b"/>
                </a:tc>
                <a:extLst>
                  <a:ext uri="{0D108BD9-81ED-4DB2-BD59-A6C34878D82A}">
                    <a16:rowId xmlns:a16="http://schemas.microsoft.com/office/drawing/2014/main" val="10017"/>
                  </a:ext>
                </a:extLst>
              </a:tr>
              <a:tr h="193809">
                <a:tc>
                  <a:txBody>
                    <a:bodyPr/>
                    <a:lstStyle/>
                    <a:p>
                      <a:pPr algn="l" fontAlgn="b"/>
                      <a:r>
                        <a:rPr lang="sv-SE" sz="900" b="0" i="0" u="none" strike="noStrike">
                          <a:solidFill>
                            <a:srgbClr val="000000"/>
                          </a:solidFill>
                          <a:effectLst/>
                          <a:latin typeface="Futura std book" panose="020B0502020204020303" pitchFamily="34" charset="0"/>
                        </a:rPr>
                        <a:t>Employed abroad</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3 400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-500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0,0</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-8,1</a:t>
                      </a:r>
                    </a:p>
                  </a:txBody>
                  <a:tcPr marL="9525" marR="9525" marT="9525" marB="0" anchor="b"/>
                </a:tc>
                <a:tc>
                  <a:txBody>
                    <a:bodyPr/>
                    <a:lstStyle/>
                    <a:p>
                      <a:pPr algn="ctr" fontAlgn="b"/>
                      <a:r>
                        <a:rPr lang="sv-SE" sz="1100" b="0" i="0" u="none" strike="noStrike" dirty="0">
                          <a:solidFill>
                            <a:srgbClr val="000000"/>
                          </a:solidFill>
                          <a:effectLst/>
                          <a:latin typeface="Futura std book" panose="020B0502020204020303" pitchFamily="34" charset="0"/>
                        </a:rPr>
                        <a:t>-12,8</a:t>
                      </a:r>
                    </a:p>
                  </a:txBody>
                  <a:tcPr marL="9525" marR="9525" marT="9525" marB="0" anchor="b"/>
                </a:tc>
                <a:extLst>
                  <a:ext uri="{0D108BD9-81ED-4DB2-BD59-A6C34878D82A}">
                    <a16:rowId xmlns:a16="http://schemas.microsoft.com/office/drawing/2014/main" val="10018"/>
                  </a:ext>
                </a:extLst>
              </a:tr>
            </a:tbl>
          </a:graphicData>
        </a:graphic>
      </p:graphicFrame>
      <p:sp>
        <p:nvSpPr>
          <p:cNvPr id="7" name="textruta 6"/>
          <p:cNvSpPr txBox="1"/>
          <p:nvPr/>
        </p:nvSpPr>
        <p:spPr>
          <a:xfrm>
            <a:off x="4158048" y="4842661"/>
            <a:ext cx="792593" cy="384047"/>
          </a:xfrm>
          <a:prstGeom prst="rect">
            <a:avLst/>
          </a:prstGeom>
          <a:noFill/>
        </p:spPr>
        <p:txBody>
          <a:bodyPr wrap="none" lIns="0" tIns="0" rIns="0" bIns="0" rtlCol="0">
            <a:noAutofit/>
          </a:bodyPr>
          <a:lstStyle/>
          <a:p>
            <a:pPr>
              <a:lnSpc>
                <a:spcPts val="2400"/>
              </a:lnSpc>
            </a:pPr>
            <a:r>
              <a:rPr lang="sv-SE" sz="800" dirty="0"/>
              <a:t>*Last </a:t>
            </a:r>
            <a:r>
              <a:rPr lang="sv-SE" sz="800" dirty="0" err="1"/>
              <a:t>four</a:t>
            </a:r>
            <a:r>
              <a:rPr lang="sv-SE" sz="800" dirty="0"/>
              <a:t> </a:t>
            </a:r>
            <a:r>
              <a:rPr lang="sv-SE" sz="800" dirty="0" err="1"/>
              <a:t>quarters</a:t>
            </a:r>
            <a:endParaRPr lang="sv-SE" sz="800" dirty="0"/>
          </a:p>
        </p:txBody>
      </p:sp>
    </p:spTree>
    <p:extLst>
      <p:ext uri="{BB962C8B-B14F-4D97-AF65-F5344CB8AC3E}">
        <p14:creationId xmlns:p14="http://schemas.microsoft.com/office/powerpoint/2010/main" val="18393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stretch>
            <a:fillRect/>
          </a:stretch>
        </p:blipFill>
        <p:spPr>
          <a:xfrm>
            <a:off x="75908" y="2263992"/>
            <a:ext cx="5907536" cy="2548349"/>
          </a:xfrm>
          <a:prstGeom prst="rect">
            <a:avLst/>
          </a:prstGeom>
        </p:spPr>
      </p:pic>
      <p:sp>
        <p:nvSpPr>
          <p:cNvPr id="3" name="Rubrik 2"/>
          <p:cNvSpPr>
            <a:spLocks noGrp="1"/>
          </p:cNvSpPr>
          <p:nvPr>
            <p:ph type="title"/>
          </p:nvPr>
        </p:nvSpPr>
        <p:spPr>
          <a:xfrm>
            <a:off x="397496" y="1454655"/>
            <a:ext cx="6965329" cy="727828"/>
          </a:xfrm>
        </p:spPr>
        <p:txBody>
          <a:bodyPr/>
          <a:lstStyle/>
          <a:p>
            <a:pPr>
              <a:lnSpc>
                <a:spcPct val="100000"/>
              </a:lnSpc>
            </a:pPr>
            <a:r>
              <a:rPr lang="en-US" sz="2800" dirty="0"/>
              <a:t>Number of recently listed positions</a:t>
            </a:r>
            <a:br>
              <a:rPr lang="sv-SE" sz="2800" dirty="0"/>
            </a:br>
            <a:r>
              <a:rPr lang="sv-SE" sz="2000" b="0" dirty="0"/>
              <a:t>Index 100 = 2005 Q1</a:t>
            </a:r>
            <a:endParaRPr lang="sv-SE" sz="18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a:t>Source: The Labor Exchange</a:t>
            </a:r>
          </a:p>
        </p:txBody>
      </p:sp>
      <p:sp>
        <p:nvSpPr>
          <p:cNvPr id="7" name="textruta 6"/>
          <p:cNvSpPr txBox="1"/>
          <p:nvPr/>
        </p:nvSpPr>
        <p:spPr>
          <a:xfrm>
            <a:off x="7362825" y="3692613"/>
            <a:ext cx="914400" cy="914400"/>
          </a:xfrm>
          <a:prstGeom prst="rect">
            <a:avLst/>
          </a:prstGeom>
          <a:noFill/>
        </p:spPr>
        <p:txBody>
          <a:bodyPr wrap="none" lIns="0" tIns="0" rIns="0" bIns="0" rtlCol="0">
            <a:noAutofit/>
          </a:bodyPr>
          <a:lstStyle/>
          <a:p>
            <a:pPr>
              <a:lnSpc>
                <a:spcPts val="2400"/>
              </a:lnSpc>
            </a:pPr>
            <a:r>
              <a:rPr lang="sv-SE" sz="800" dirty="0"/>
              <a:t>*Last </a:t>
            </a:r>
            <a:r>
              <a:rPr lang="sv-SE" sz="800" dirty="0" err="1"/>
              <a:t>four</a:t>
            </a:r>
            <a:r>
              <a:rPr lang="sv-SE" sz="800" dirty="0"/>
              <a:t> </a:t>
            </a:r>
            <a:r>
              <a:rPr lang="sv-SE" sz="800" dirty="0" err="1"/>
              <a:t>quarters</a:t>
            </a:r>
            <a:endParaRPr lang="sv-SE" sz="800" dirty="0"/>
          </a:p>
        </p:txBody>
      </p:sp>
      <p:graphicFrame>
        <p:nvGraphicFramePr>
          <p:cNvPr id="10" name="Tabell 9"/>
          <p:cNvGraphicFramePr>
            <a:graphicFrameLocks noGrp="1"/>
          </p:cNvGraphicFramePr>
          <p:nvPr>
            <p:extLst>
              <p:ext uri="{D42A27DB-BD31-4B8C-83A1-F6EECF244321}">
                <p14:modId xmlns:p14="http://schemas.microsoft.com/office/powerpoint/2010/main" val="4136498299"/>
              </p:ext>
            </p:extLst>
          </p:nvPr>
        </p:nvGraphicFramePr>
        <p:xfrm>
          <a:off x="4075750" y="2263992"/>
          <a:ext cx="4674413" cy="1487805"/>
        </p:xfrm>
        <a:graphic>
          <a:graphicData uri="http://schemas.openxmlformats.org/drawingml/2006/table">
            <a:tbl>
              <a:tblPr>
                <a:tableStyleId>{68D230F3-CF80-4859-8CE7-A43EE81993B5}</a:tableStyleId>
              </a:tblPr>
              <a:tblGrid>
                <a:gridCol w="1592319">
                  <a:extLst>
                    <a:ext uri="{9D8B030D-6E8A-4147-A177-3AD203B41FA5}">
                      <a16:colId xmlns:a16="http://schemas.microsoft.com/office/drawing/2014/main" val="20000"/>
                    </a:ext>
                  </a:extLst>
                </a:gridCol>
                <a:gridCol w="864473">
                  <a:extLst>
                    <a:ext uri="{9D8B030D-6E8A-4147-A177-3AD203B41FA5}">
                      <a16:colId xmlns:a16="http://schemas.microsoft.com/office/drawing/2014/main" val="20001"/>
                    </a:ext>
                  </a:extLst>
                </a:gridCol>
                <a:gridCol w="739207">
                  <a:extLst>
                    <a:ext uri="{9D8B030D-6E8A-4147-A177-3AD203B41FA5}">
                      <a16:colId xmlns:a16="http://schemas.microsoft.com/office/drawing/2014/main" val="20002"/>
                    </a:ext>
                  </a:extLst>
                </a:gridCol>
                <a:gridCol w="739207">
                  <a:extLst>
                    <a:ext uri="{9D8B030D-6E8A-4147-A177-3AD203B41FA5}">
                      <a16:colId xmlns:a16="http://schemas.microsoft.com/office/drawing/2014/main" val="20003"/>
                    </a:ext>
                  </a:extLst>
                </a:gridCol>
                <a:gridCol w="739207">
                  <a:extLst>
                    <a:ext uri="{9D8B030D-6E8A-4147-A177-3AD203B41FA5}">
                      <a16:colId xmlns:a16="http://schemas.microsoft.com/office/drawing/2014/main" val="20004"/>
                    </a:ext>
                  </a:extLst>
                </a:gridCol>
              </a:tblGrid>
              <a:tr h="190500">
                <a:tc>
                  <a:txBody>
                    <a:bodyPr/>
                    <a:lstStyle/>
                    <a:p>
                      <a:pPr algn="l" fontAlgn="b"/>
                      <a:endParaRPr lang="sv-SE" sz="1100" b="0" i="0" u="none" strike="noStrike">
                        <a:solidFill>
                          <a:srgbClr val="000000"/>
                        </a:solidFill>
                        <a:effectLst/>
                        <a:latin typeface="Futura Std Book" panose="020B0502020204020303" pitchFamily="34" charset="0"/>
                      </a:endParaRPr>
                    </a:p>
                  </a:txBody>
                  <a:tcPr marL="9525" marR="9525" marT="9525" marB="0" anchor="b"/>
                </a:tc>
                <a:tc gridSpan="2">
                  <a:txBody>
                    <a:bodyPr/>
                    <a:lstStyle/>
                    <a:p>
                      <a:pPr algn="ctr" rtl="0" fontAlgn="b"/>
                      <a:r>
                        <a:rPr lang="sv-SE" sz="1100" b="0" i="1" u="none" strike="noStrike">
                          <a:solidFill>
                            <a:srgbClr val="000000"/>
                          </a:solidFill>
                          <a:effectLst/>
                          <a:latin typeface="Futura Std Book" panose="020B0502020204020303" pitchFamily="34" charset="0"/>
                        </a:rPr>
                        <a:t>2017 Q2</a:t>
                      </a:r>
                    </a:p>
                  </a:txBody>
                  <a:tcPr marL="9525" marR="9525" marT="9525" marB="0" anchor="b"/>
                </a:tc>
                <a:tc hMerge="1">
                  <a:txBody>
                    <a:bodyPr/>
                    <a:lstStyle/>
                    <a:p>
                      <a:endParaRPr lang="sv-SE"/>
                    </a:p>
                  </a:txBody>
                  <a:tcPr/>
                </a:tc>
                <a:tc gridSpan="2">
                  <a:txBody>
                    <a:bodyPr/>
                    <a:lstStyle/>
                    <a:p>
                      <a:pPr algn="ctr" rtl="0" fontAlgn="b"/>
                      <a:r>
                        <a:rPr lang="sv-SE" sz="1100" b="0" i="1" u="none" strike="noStrike">
                          <a:solidFill>
                            <a:srgbClr val="000000"/>
                          </a:solidFill>
                          <a:effectLst/>
                          <a:latin typeface="Futura Std Book" panose="020B0502020204020303" pitchFamily="34" charset="0"/>
                        </a:rPr>
                        <a:t>Yearly growth*</a:t>
                      </a:r>
                    </a:p>
                  </a:txBody>
                  <a:tcPr marL="9525" marR="9525" marT="9525" marB="0" anchor="b"/>
                </a:tc>
                <a:tc hMerge="1">
                  <a:txBody>
                    <a:bodyPr/>
                    <a:lstStyle/>
                    <a:p>
                      <a:endParaRPr lang="sv-SE"/>
                    </a:p>
                  </a:txBody>
                  <a:tcPr/>
                </a:tc>
                <a:extLst>
                  <a:ext uri="{0D108BD9-81ED-4DB2-BD59-A6C34878D82A}">
                    <a16:rowId xmlns:a16="http://schemas.microsoft.com/office/drawing/2014/main" val="10000"/>
                  </a:ext>
                </a:extLst>
              </a:tr>
              <a:tr h="190500">
                <a:tc>
                  <a:txBody>
                    <a:bodyPr/>
                    <a:lstStyle/>
                    <a:p>
                      <a:pPr algn="l" fontAlgn="b"/>
                      <a:endParaRPr lang="sv-SE" sz="11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Number</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Ch., %</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Number</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Ch., %</a:t>
                      </a:r>
                    </a:p>
                  </a:txBody>
                  <a:tcPr marL="9525" marR="9525" marT="9525" marB="0" anchor="b"/>
                </a:tc>
                <a:extLst>
                  <a:ext uri="{0D108BD9-81ED-4DB2-BD59-A6C34878D82A}">
                    <a16:rowId xmlns:a16="http://schemas.microsoft.com/office/drawing/2014/main" val="10001"/>
                  </a:ext>
                </a:extLst>
              </a:tr>
              <a:tr h="190500">
                <a:tc>
                  <a:txBody>
                    <a:bodyPr/>
                    <a:lstStyle/>
                    <a:p>
                      <a:pPr algn="l" fontAlgn="b"/>
                      <a:r>
                        <a:rPr lang="sv-SE" sz="1100" b="0" i="0" u="none" strike="noStrike">
                          <a:solidFill>
                            <a:srgbClr val="000000"/>
                          </a:solidFill>
                          <a:effectLst/>
                          <a:latin typeface="Futura std book" panose="020B0502020204020303" pitchFamily="34" charset="0"/>
                        </a:rPr>
                        <a:t>Sweden</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328 852</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-6,9</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1 293 336</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5,4</a:t>
                      </a:r>
                    </a:p>
                  </a:txBody>
                  <a:tcPr marL="9525" marR="9525" marT="9525" marB="0" anchor="b"/>
                </a:tc>
                <a:extLst>
                  <a:ext uri="{0D108BD9-81ED-4DB2-BD59-A6C34878D82A}">
                    <a16:rowId xmlns:a16="http://schemas.microsoft.com/office/drawing/2014/main" val="10002"/>
                  </a:ext>
                </a:extLst>
              </a:tr>
              <a:tr h="190500">
                <a:tc>
                  <a:txBody>
                    <a:bodyPr/>
                    <a:lstStyle/>
                    <a:p>
                      <a:pPr algn="l" fontAlgn="b"/>
                      <a:r>
                        <a:rPr lang="sv-SE" sz="1100" b="0" i="0" u="none" strike="noStrike">
                          <a:solidFill>
                            <a:srgbClr val="000000"/>
                          </a:solidFill>
                          <a:effectLst/>
                          <a:latin typeface="Futura std book" panose="020B0502020204020303" pitchFamily="34" charset="0"/>
                        </a:rPr>
                        <a:t>The Stockholm Region</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148 125</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-11,7</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622 102</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5,2</a:t>
                      </a:r>
                    </a:p>
                  </a:txBody>
                  <a:tcPr marL="9525" marR="9525" marT="9525" marB="0" anchor="b"/>
                </a:tc>
                <a:extLst>
                  <a:ext uri="{0D108BD9-81ED-4DB2-BD59-A6C34878D82A}">
                    <a16:rowId xmlns:a16="http://schemas.microsoft.com/office/drawing/2014/main" val="10003"/>
                  </a:ext>
                </a:extLst>
              </a:tr>
              <a:tr h="190500">
                <a:tc>
                  <a:txBody>
                    <a:bodyPr/>
                    <a:lstStyle/>
                    <a:p>
                      <a:pPr algn="l" fontAlgn="b"/>
                      <a:r>
                        <a:rPr lang="sv-SE" sz="1100" b="1" i="0" u="none" strike="noStrike" dirty="0">
                          <a:solidFill>
                            <a:srgbClr val="000000"/>
                          </a:solidFill>
                          <a:effectLst/>
                          <a:latin typeface="Futura std book" panose="020B0502020204020303" pitchFamily="34" charset="0"/>
                        </a:rPr>
                        <a:t>Stockholm </a:t>
                      </a:r>
                      <a:r>
                        <a:rPr lang="sv-SE" sz="1100" b="1" i="0" u="none" strike="noStrike" dirty="0" err="1">
                          <a:solidFill>
                            <a:srgbClr val="000000"/>
                          </a:solidFill>
                          <a:effectLst/>
                          <a:latin typeface="Futura std book" panose="020B0502020204020303" pitchFamily="34" charset="0"/>
                        </a:rPr>
                        <a:t>county</a:t>
                      </a:r>
                      <a:endParaRPr lang="sv-SE" sz="1100" b="1"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87 503</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-15,4</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378 655</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4,8</a:t>
                      </a:r>
                    </a:p>
                  </a:txBody>
                  <a:tcPr marL="9525" marR="9525" marT="9525" marB="0" anchor="b"/>
                </a:tc>
                <a:extLst>
                  <a:ext uri="{0D108BD9-81ED-4DB2-BD59-A6C34878D82A}">
                    <a16:rowId xmlns:a16="http://schemas.microsoft.com/office/drawing/2014/main" val="10004"/>
                  </a:ext>
                </a:extLst>
              </a:tr>
              <a:tr h="190500">
                <a:tc>
                  <a:txBody>
                    <a:bodyPr/>
                    <a:lstStyle/>
                    <a:p>
                      <a:pPr algn="l" fontAlgn="b"/>
                      <a:r>
                        <a:rPr lang="sv-SE" sz="1100" b="1" i="0" u="none" strike="noStrike">
                          <a:solidFill>
                            <a:srgbClr val="000000"/>
                          </a:solidFill>
                          <a:effectLst/>
                          <a:latin typeface="Futura std book" panose="020B0502020204020303" pitchFamily="34" charset="0"/>
                        </a:rPr>
                        <a:t>City of Stockholm</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56 565</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-16,1</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250 914</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5,1</a:t>
                      </a:r>
                    </a:p>
                  </a:txBody>
                  <a:tcPr marL="9525" marR="9525" marT="9525" marB="0" anchor="b"/>
                </a:tc>
                <a:extLst>
                  <a:ext uri="{0D108BD9-81ED-4DB2-BD59-A6C34878D82A}">
                    <a16:rowId xmlns:a16="http://schemas.microsoft.com/office/drawing/2014/main" val="10005"/>
                  </a:ext>
                </a:extLst>
              </a:tr>
              <a:tr h="190500">
                <a:tc>
                  <a:txBody>
                    <a:bodyPr/>
                    <a:lstStyle/>
                    <a:p>
                      <a:pPr algn="l" fontAlgn="b"/>
                      <a:r>
                        <a:rPr lang="sv-SE" sz="1100" b="0" i="0" u="none" strike="noStrike">
                          <a:solidFill>
                            <a:srgbClr val="000000"/>
                          </a:solidFill>
                          <a:effectLst/>
                          <a:latin typeface="Futura std book" panose="020B0502020204020303" pitchFamily="34" charset="0"/>
                        </a:rPr>
                        <a:t>Sweden, excl. Stockholm county</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241 349</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-3,4</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914 681</a:t>
                      </a:r>
                    </a:p>
                  </a:txBody>
                  <a:tcPr marL="9525" marR="9525" marT="9525" marB="0" anchor="b"/>
                </a:tc>
                <a:tc>
                  <a:txBody>
                    <a:bodyPr/>
                    <a:lstStyle/>
                    <a:p>
                      <a:pPr algn="ctr" fontAlgn="b"/>
                      <a:r>
                        <a:rPr lang="sv-SE" sz="1100" b="0" i="0" u="none" strike="noStrike" dirty="0">
                          <a:solidFill>
                            <a:srgbClr val="000000"/>
                          </a:solidFill>
                          <a:effectLst/>
                          <a:latin typeface="Futura Std Book" panose="020B0502020204020303" pitchFamily="34" charset="0"/>
                        </a:rPr>
                        <a:t>5,6</a:t>
                      </a:r>
                    </a:p>
                  </a:txBody>
                  <a:tcPr marL="9525" marR="9525" marT="9525" marB="0" anchor="b"/>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549877905"/>
      </p:ext>
    </p:extLst>
  </p:cSld>
  <p:clrMapOvr>
    <a:masterClrMapping/>
  </p:clrMapOvr>
</p:sld>
</file>

<file path=ppt/theme/theme1.xml><?xml version="1.0" encoding="utf-8"?>
<a:theme xmlns:a="http://schemas.openxmlformats.org/drawingml/2006/main" name="SBR 16 9">
  <a:themeElements>
    <a:clrScheme name="Anpassat 73">
      <a:dk1>
        <a:sysClr val="windowText" lastClr="000000"/>
      </a:dk1>
      <a:lt1>
        <a:sysClr val="window" lastClr="FFFFFF"/>
      </a:lt1>
      <a:dk2>
        <a:srgbClr val="000000"/>
      </a:dk2>
      <a:lt2>
        <a:srgbClr val="FFFFFF"/>
      </a:lt2>
      <a:accent1>
        <a:srgbClr val="C40064"/>
      </a:accent1>
      <a:accent2>
        <a:srgbClr val="006EBF"/>
      </a:accent2>
      <a:accent3>
        <a:srgbClr val="00867F"/>
      </a:accent3>
      <a:accent4>
        <a:srgbClr val="DD4A2C"/>
      </a:accent4>
      <a:accent5>
        <a:srgbClr val="5D237D"/>
      </a:accent5>
      <a:accent6>
        <a:srgbClr val="E6E6E6"/>
      </a:accent6>
      <a:hlink>
        <a:srgbClr val="000000"/>
      </a:hlink>
      <a:folHlink>
        <a:srgbClr val="E6E6E6"/>
      </a:folHlink>
    </a:clrScheme>
    <a:fontScheme name="Anpassat 51">
      <a:majorFont>
        <a:latin typeface="Futura Std Book"/>
        <a:ea typeface=""/>
        <a:cs typeface=""/>
      </a:majorFont>
      <a:minorFont>
        <a:latin typeface="Futura Std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ts val="2400"/>
          </a:lnSpc>
          <a:defRPr sz="2000" dirty="0" err="1" smtClean="0"/>
        </a:defPPr>
      </a:lstStyle>
    </a:tx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SBR 16 9</Template>
  <TotalTime>5328</TotalTime>
  <Words>1302</Words>
  <Application>Microsoft Office PowerPoint</Application>
  <PresentationFormat>Bildspel på skärmen (16:9)</PresentationFormat>
  <Paragraphs>712</Paragraphs>
  <Slides>15</Slides>
  <Notes>2</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15</vt:i4>
      </vt:variant>
    </vt:vector>
  </HeadingPairs>
  <TitlesOfParts>
    <vt:vector size="20" baseType="lpstr">
      <vt:lpstr>Arial</vt:lpstr>
      <vt:lpstr>Calibri</vt:lpstr>
      <vt:lpstr>Futura Std Book</vt:lpstr>
      <vt:lpstr>Futura Std Book</vt:lpstr>
      <vt:lpstr>SBR 16 9</vt:lpstr>
      <vt:lpstr>Stockholm Economy  Q2 2017 September 2017</vt:lpstr>
      <vt:lpstr>Stockholm Economy 2017 Q2  </vt:lpstr>
      <vt:lpstr>Economic growth, private sector  Index 100 = 2005 Q1</vt:lpstr>
      <vt:lpstr>Economic growth, 2017 Q2</vt:lpstr>
      <vt:lpstr>The number of newly registered businesses  </vt:lpstr>
      <vt:lpstr>Company bankruptcies  </vt:lpstr>
      <vt:lpstr>Employment Index 100 = 2008 Q1 </vt:lpstr>
      <vt:lpstr>The number of employed people in Stockholm County</vt:lpstr>
      <vt:lpstr>Number of recently listed positions Index 100 = 2005 Q1</vt:lpstr>
      <vt:lpstr>The number of people given notice Index 100 = 2006 Q1</vt:lpstr>
      <vt:lpstr>Unemployment in relation to the  population (%), 15-74 years   </vt:lpstr>
      <vt:lpstr>Population Index 100 = 2005 Q1</vt:lpstr>
      <vt:lpstr>Number of housing projects started Index 100 = 2005 Q1</vt:lpstr>
      <vt:lpstr>Commercial Accommodations Index 100 = 2008 Q2 (Q2, 2008 - 2017) </vt:lpstr>
      <vt:lpstr>Stockholm Business Region   Stockholm Business Region is responsible for developing and promoting Stockholm as a business and tourist destination under the brand Stockholm - The Capital of Scandinavia.   The aim is to make Stockholm the leading sustainable growth region in Europe.   Stockholm Business Region is owned by the city of Stockholm and has two subsidiaries Invest Stockholm and Visit Stockholm.  For questions: Contact  Stefan Frid, Invest Stockholm.  Publisher: Olle Zetterberg, CEO Stockholm Business Region   Stockholm Business Region  P.O. Box 16282  SE-103 25 Stockholm, Sweden  Phone + 46 8 508 280 00  www.visitstockholm.com  www.investstockholm.com  www.stockholmbusinessregion.se  </vt:lpstr>
    </vt:vector>
  </TitlesOfParts>
  <Company>Volvo 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Konjunturen</dc:title>
  <dc:creator>Stefan Frid</dc:creator>
  <cp:lastModifiedBy>Sävås Fredrik</cp:lastModifiedBy>
  <cp:revision>446</cp:revision>
  <cp:lastPrinted>2015-02-26T14:29:42Z</cp:lastPrinted>
  <dcterms:created xsi:type="dcterms:W3CDTF">2015-02-13T14:20:44Z</dcterms:created>
  <dcterms:modified xsi:type="dcterms:W3CDTF">2017-09-08T08:40:59Z</dcterms:modified>
</cp:coreProperties>
</file>