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71"/>
  </p:notesMasterIdLst>
  <p:handoutMasterIdLst>
    <p:handoutMasterId r:id="rId72"/>
  </p:handoutMasterIdLst>
  <p:sldIdLst>
    <p:sldId id="259" r:id="rId3"/>
    <p:sldId id="256" r:id="rId4"/>
    <p:sldId id="267" r:id="rId5"/>
    <p:sldId id="266" r:id="rId6"/>
    <p:sldId id="313" r:id="rId7"/>
    <p:sldId id="265" r:id="rId8"/>
    <p:sldId id="268" r:id="rId9"/>
    <p:sldId id="391" r:id="rId10"/>
    <p:sldId id="336" r:id="rId11"/>
    <p:sldId id="337" r:id="rId12"/>
    <p:sldId id="338" r:id="rId13"/>
    <p:sldId id="339" r:id="rId14"/>
    <p:sldId id="340" r:id="rId15"/>
    <p:sldId id="263" r:id="rId16"/>
    <p:sldId id="341" r:id="rId17"/>
    <p:sldId id="342" r:id="rId18"/>
    <p:sldId id="343" r:id="rId19"/>
    <p:sldId id="344" r:id="rId20"/>
    <p:sldId id="345" r:id="rId21"/>
    <p:sldId id="346" r:id="rId22"/>
    <p:sldId id="347" r:id="rId23"/>
    <p:sldId id="314" r:id="rId24"/>
    <p:sldId id="348" r:id="rId25"/>
    <p:sldId id="349" r:id="rId26"/>
    <p:sldId id="350" r:id="rId27"/>
    <p:sldId id="351" r:id="rId28"/>
    <p:sldId id="352" r:id="rId29"/>
    <p:sldId id="353" r:id="rId30"/>
    <p:sldId id="354" r:id="rId31"/>
    <p:sldId id="355" r:id="rId32"/>
    <p:sldId id="315" r:id="rId33"/>
    <p:sldId id="356" r:id="rId34"/>
    <p:sldId id="357" r:id="rId35"/>
    <p:sldId id="358" r:id="rId36"/>
    <p:sldId id="359" r:id="rId37"/>
    <p:sldId id="360" r:id="rId38"/>
    <p:sldId id="361" r:id="rId39"/>
    <p:sldId id="362" r:id="rId40"/>
    <p:sldId id="363" r:id="rId41"/>
    <p:sldId id="335" r:id="rId42"/>
    <p:sldId id="364" r:id="rId43"/>
    <p:sldId id="365" r:id="rId44"/>
    <p:sldId id="316"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89" r:id="rId69"/>
    <p:sldId id="390" r:id="rId70"/>
  </p:sldIdLst>
  <p:sldSz cx="9144000" cy="6858000" type="screen4x3"/>
  <p:notesSz cx="6797675" cy="98742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p:scale>
          <a:sx n="80" d="100"/>
          <a:sy n="80" d="100"/>
        </p:scale>
        <p:origin x="-1878" y="-798"/>
      </p:cViewPr>
      <p:guideLst>
        <p:guide orient="horz" pos="2160"/>
        <p:guide pos="2880"/>
      </p:guideLst>
    </p:cSldViewPr>
  </p:slideViewPr>
  <p:outlineViewPr>
    <p:cViewPr>
      <p:scale>
        <a:sx n="33" d="100"/>
        <a:sy n="33" d="100"/>
      </p:scale>
      <p:origin x="0" y="39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346" cy="493713"/>
          </a:xfrm>
          <a:prstGeom prst="rect">
            <a:avLst/>
          </a:prstGeom>
        </p:spPr>
        <p:txBody>
          <a:bodyPr vert="horz" lIns="90608" tIns="45304" rIns="90608" bIns="45304" rtlCol="0"/>
          <a:lstStyle>
            <a:lvl1pPr algn="l">
              <a:defRPr sz="1200"/>
            </a:lvl1pPr>
          </a:lstStyle>
          <a:p>
            <a:endParaRPr lang="sv-SE" dirty="0"/>
          </a:p>
        </p:txBody>
      </p:sp>
      <p:sp>
        <p:nvSpPr>
          <p:cNvPr id="3" name="Platshållare för datum 2"/>
          <p:cNvSpPr>
            <a:spLocks noGrp="1"/>
          </p:cNvSpPr>
          <p:nvPr>
            <p:ph type="dt" sz="quarter" idx="1"/>
          </p:nvPr>
        </p:nvSpPr>
        <p:spPr>
          <a:xfrm>
            <a:off x="3850760" y="0"/>
            <a:ext cx="2945346" cy="493713"/>
          </a:xfrm>
          <a:prstGeom prst="rect">
            <a:avLst/>
          </a:prstGeom>
        </p:spPr>
        <p:txBody>
          <a:bodyPr vert="horz" lIns="90608" tIns="45304" rIns="90608" bIns="45304" rtlCol="0"/>
          <a:lstStyle>
            <a:lvl1pPr algn="r">
              <a:defRPr sz="1200"/>
            </a:lvl1pPr>
          </a:lstStyle>
          <a:p>
            <a:fld id="{D73B65AF-BAC5-4950-9D92-C2FCB75D6018}" type="datetimeFigureOut">
              <a:rPr lang="sv-SE" smtClean="0"/>
              <a:t>2014-05-19</a:t>
            </a:fld>
            <a:endParaRPr lang="sv-SE" dirty="0"/>
          </a:p>
        </p:txBody>
      </p:sp>
      <p:sp>
        <p:nvSpPr>
          <p:cNvPr id="4" name="Platshållare för sidfot 3"/>
          <p:cNvSpPr>
            <a:spLocks noGrp="1"/>
          </p:cNvSpPr>
          <p:nvPr>
            <p:ph type="ftr" sz="quarter" idx="2"/>
          </p:nvPr>
        </p:nvSpPr>
        <p:spPr>
          <a:xfrm>
            <a:off x="0" y="9378970"/>
            <a:ext cx="2945346" cy="493713"/>
          </a:xfrm>
          <a:prstGeom prst="rect">
            <a:avLst/>
          </a:prstGeom>
        </p:spPr>
        <p:txBody>
          <a:bodyPr vert="horz" lIns="90608" tIns="45304" rIns="90608" bIns="45304"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0760" y="9378970"/>
            <a:ext cx="2945346" cy="493713"/>
          </a:xfrm>
          <a:prstGeom prst="rect">
            <a:avLst/>
          </a:prstGeom>
        </p:spPr>
        <p:txBody>
          <a:bodyPr vert="horz" lIns="90608" tIns="45304" rIns="90608" bIns="45304" rtlCol="0" anchor="b"/>
          <a:lstStyle>
            <a:lvl1pPr algn="r">
              <a:defRPr sz="1200"/>
            </a:lvl1pPr>
          </a:lstStyle>
          <a:p>
            <a:fld id="{A870D158-1507-4311-A4B3-3EE98F720913}" type="slidenum">
              <a:rPr lang="sv-SE" smtClean="0"/>
              <a:t>‹#›</a:t>
            </a:fld>
            <a:endParaRPr lang="sv-SE" dirty="0"/>
          </a:p>
        </p:txBody>
      </p:sp>
    </p:spTree>
    <p:extLst>
      <p:ext uri="{BB962C8B-B14F-4D97-AF65-F5344CB8AC3E}">
        <p14:creationId xmlns:p14="http://schemas.microsoft.com/office/powerpoint/2010/main" val="296378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713"/>
          </a:xfrm>
          <a:prstGeom prst="rect">
            <a:avLst/>
          </a:prstGeom>
        </p:spPr>
        <p:txBody>
          <a:bodyPr vert="horz" lIns="95564" tIns="47782" rIns="95564" bIns="47782" rtlCol="0"/>
          <a:lstStyle>
            <a:lvl1pPr algn="l">
              <a:defRPr sz="1300"/>
            </a:lvl1pPr>
          </a:lstStyle>
          <a:p>
            <a:endParaRPr lang="sv-SE" dirty="0"/>
          </a:p>
        </p:txBody>
      </p:sp>
      <p:sp>
        <p:nvSpPr>
          <p:cNvPr id="3" name="Date Placeholder 2"/>
          <p:cNvSpPr>
            <a:spLocks noGrp="1"/>
          </p:cNvSpPr>
          <p:nvPr>
            <p:ph type="dt" idx="1"/>
          </p:nvPr>
        </p:nvSpPr>
        <p:spPr>
          <a:xfrm>
            <a:off x="3850445" y="0"/>
            <a:ext cx="2945659" cy="493713"/>
          </a:xfrm>
          <a:prstGeom prst="rect">
            <a:avLst/>
          </a:prstGeom>
        </p:spPr>
        <p:txBody>
          <a:bodyPr vert="horz" lIns="95564" tIns="47782" rIns="95564" bIns="47782" rtlCol="0"/>
          <a:lstStyle>
            <a:lvl1pPr algn="r">
              <a:defRPr sz="1300"/>
            </a:lvl1pPr>
          </a:lstStyle>
          <a:p>
            <a:fld id="{CA58CA40-DB92-4F21-A1CA-562DD397C80F}" type="datetimeFigureOut">
              <a:rPr lang="sv-SE" smtClean="0"/>
              <a:t>2014-05-19</a:t>
            </a:fld>
            <a:endParaRPr lang="sv-SE" dirty="0"/>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5564" tIns="47782" rIns="95564" bIns="47782" rtlCol="0" anchor="ctr"/>
          <a:lstStyle/>
          <a:p>
            <a:endParaRPr lang="sv-SE"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5564" tIns="47782" rIns="95564" bIns="477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2" y="9378823"/>
            <a:ext cx="2945659" cy="493713"/>
          </a:xfrm>
          <a:prstGeom prst="rect">
            <a:avLst/>
          </a:prstGeom>
        </p:spPr>
        <p:txBody>
          <a:bodyPr vert="horz" lIns="95564" tIns="47782" rIns="95564" bIns="47782" rtlCol="0" anchor="b"/>
          <a:lstStyle>
            <a:lvl1pPr algn="l">
              <a:defRPr sz="1300"/>
            </a:lvl1pPr>
          </a:lstStyle>
          <a:p>
            <a:endParaRPr lang="sv-SE" dirty="0"/>
          </a:p>
        </p:txBody>
      </p:sp>
      <p:sp>
        <p:nvSpPr>
          <p:cNvPr id="7" name="Slide Number Placeholder 6"/>
          <p:cNvSpPr>
            <a:spLocks noGrp="1"/>
          </p:cNvSpPr>
          <p:nvPr>
            <p:ph type="sldNum" sz="quarter" idx="5"/>
          </p:nvPr>
        </p:nvSpPr>
        <p:spPr>
          <a:xfrm>
            <a:off x="3850445" y="9378823"/>
            <a:ext cx="2945659" cy="493713"/>
          </a:xfrm>
          <a:prstGeom prst="rect">
            <a:avLst/>
          </a:prstGeom>
        </p:spPr>
        <p:txBody>
          <a:bodyPr vert="horz" lIns="95564" tIns="47782" rIns="95564" bIns="47782" rtlCol="0" anchor="b"/>
          <a:lstStyle>
            <a:lvl1pPr algn="r">
              <a:defRPr sz="1300"/>
            </a:lvl1pPr>
          </a:lstStyle>
          <a:p>
            <a:fld id="{93CA2D00-D059-4CE0-B366-CD3AA344EE3C}" type="slidenum">
              <a:rPr lang="sv-SE" smtClean="0"/>
              <a:t>‹#›</a:t>
            </a:fld>
            <a:endParaRPr lang="sv-SE" dirty="0"/>
          </a:p>
        </p:txBody>
      </p:sp>
    </p:spTree>
    <p:extLst>
      <p:ext uri="{BB962C8B-B14F-4D97-AF65-F5344CB8AC3E}">
        <p14:creationId xmlns:p14="http://schemas.microsoft.com/office/powerpoint/2010/main" val="360840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Klicka här för att ändra format</a:t>
            </a:r>
            <a:endParaRPr lang="sv-SE" dirty="0"/>
          </a:p>
        </p:txBody>
      </p:sp>
      <p:sp>
        <p:nvSpPr>
          <p:cNvPr id="3" name="Subtitle 2"/>
          <p:cNvSpPr>
            <a:spLocks noGrp="1"/>
          </p:cNvSpPr>
          <p:nvPr>
            <p:ph type="subTitle" idx="1"/>
          </p:nvPr>
        </p:nvSpPr>
        <p:spPr>
          <a:xfrm>
            <a:off x="1371600" y="3886200"/>
            <a:ext cx="6400800" cy="98296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0" name="Platshållare för datum 3"/>
          <p:cNvSpPr>
            <a:spLocks noGrp="1"/>
          </p:cNvSpPr>
          <p:nvPr>
            <p:ph type="dt" sz="half" idx="2"/>
          </p:nvPr>
        </p:nvSpPr>
        <p:spPr>
          <a:xfrm>
            <a:off x="3491880" y="5296123"/>
            <a:ext cx="2133600" cy="365125"/>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fld id="{1CF0DF49-0315-4D37-9151-BEC050249C09}" type="datetime1">
              <a:rPr lang="sv-SE" smtClean="0"/>
              <a:t>2014-05-19</a:t>
            </a:fld>
            <a:endParaRPr lang="sv-SE" dirty="0"/>
          </a:p>
        </p:txBody>
      </p:sp>
    </p:spTree>
    <p:extLst>
      <p:ext uri="{BB962C8B-B14F-4D97-AF65-F5344CB8AC3E}">
        <p14:creationId xmlns:p14="http://schemas.microsoft.com/office/powerpoint/2010/main" val="3911100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23450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80165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38878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86170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31653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757623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48492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39871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307521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Content Placeholder 2"/>
          <p:cNvSpPr>
            <a:spLocks noGrp="1"/>
          </p:cNvSpPr>
          <p:nvPr>
            <p:ph idx="1"/>
          </p:nvPr>
        </p:nvSpPr>
        <p:spPr>
          <a:xfrm>
            <a:off x="467544" y="1556792"/>
            <a:ext cx="8208912" cy="455375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2"/>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B2B78ABF-F9B9-49B1-A832-1BBCCB22591E}" type="datetime1">
              <a:rPr lang="sv-SE" smtClean="0"/>
              <a:t>2014-05-19</a:t>
            </a:fld>
            <a:endParaRPr lang="sv-SE" dirty="0"/>
          </a:p>
        </p:txBody>
      </p:sp>
      <p:sp>
        <p:nvSpPr>
          <p:cNvPr id="8"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9"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545801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bbel punktli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Content Placeholder 2"/>
          <p:cNvSpPr>
            <a:spLocks noGrp="1"/>
          </p:cNvSpPr>
          <p:nvPr>
            <p:ph sz="half" idx="1"/>
          </p:nvPr>
        </p:nvSpPr>
        <p:spPr>
          <a:xfrm>
            <a:off x="457200" y="1600201"/>
            <a:ext cx="4038600" cy="434908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Content Placeholder 3"/>
          <p:cNvSpPr>
            <a:spLocks noGrp="1"/>
          </p:cNvSpPr>
          <p:nvPr>
            <p:ph sz="half" idx="2"/>
          </p:nvPr>
        </p:nvSpPr>
        <p:spPr>
          <a:xfrm>
            <a:off x="4648200" y="1600201"/>
            <a:ext cx="4038600" cy="434908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datum 3"/>
          <p:cNvSpPr>
            <a:spLocks noGrp="1"/>
          </p:cNvSpPr>
          <p:nvPr>
            <p:ph type="dt" sz="half" idx="10"/>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0A9FE641-9104-4620-83A1-3A66EBFD70D5}" type="datetime1">
              <a:rPr lang="sv-SE" smtClean="0"/>
              <a:t>2014-05-19</a:t>
            </a:fld>
            <a:endParaRPr lang="sv-SE" dirty="0"/>
          </a:p>
        </p:txBody>
      </p:sp>
      <p:sp>
        <p:nvSpPr>
          <p:cNvPr id="13"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4"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577164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Text Placeholder 2"/>
          <p:cNvSpPr>
            <a:spLocks noGrp="1"/>
          </p:cNvSpPr>
          <p:nvPr>
            <p:ph type="body" idx="1"/>
          </p:nvPr>
        </p:nvSpPr>
        <p:spPr>
          <a:xfrm>
            <a:off x="457200" y="1535113"/>
            <a:ext cx="4040188"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774405"/>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774405"/>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datum 3"/>
          <p:cNvSpPr>
            <a:spLocks noGrp="1"/>
          </p:cNvSpPr>
          <p:nvPr>
            <p:ph type="dt" sz="half" idx="10"/>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2F8DE4E4-C976-4183-BB02-80ED07F5C186}" type="datetime1">
              <a:rPr lang="sv-SE" smtClean="0"/>
              <a:t>2014-05-19</a:t>
            </a:fld>
            <a:endParaRPr lang="sv-SE" dirty="0"/>
          </a:p>
        </p:txBody>
      </p:sp>
      <p:sp>
        <p:nvSpPr>
          <p:cNvPr id="15" name="Platshållare för bildnummer 5"/>
          <p:cNvSpPr>
            <a:spLocks noGrp="1"/>
          </p:cNvSpPr>
          <p:nvPr>
            <p:ph type="sldNum" sz="quarter" idx="11"/>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6" name="Platshållare för sidfot 4"/>
          <p:cNvSpPr>
            <a:spLocks noGrp="1"/>
          </p:cNvSpPr>
          <p:nvPr>
            <p:ph type="ftr" sz="quarter" idx="12"/>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6822249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10" name="Platshållare för datum 3"/>
          <p:cNvSpPr>
            <a:spLocks noGrp="1"/>
          </p:cNvSpPr>
          <p:nvPr>
            <p:ph type="dt" sz="half" idx="2"/>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22789F06-6A48-421A-AE35-CEE1656406C6}" type="datetime1">
              <a:rPr lang="sv-SE" smtClean="0"/>
              <a:t>2014-05-19</a:t>
            </a:fld>
            <a:endParaRPr lang="sv-SE" dirty="0"/>
          </a:p>
        </p:txBody>
      </p:sp>
      <p:sp>
        <p:nvSpPr>
          <p:cNvPr id="11"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2"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096764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1016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kal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sv-SE" smtClean="0"/>
              <a:t>Klicka här för att ändra format</a:t>
            </a:r>
            <a:endParaRPr lang="sv-SE"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2"/>
          </p:nvPr>
        </p:nvSpPr>
        <p:spPr>
          <a:xfrm rot="5400000">
            <a:off x="-288540" y="673944"/>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AD3F82B2-7331-494E-A559-880E8C50E5D9}" type="datetime1">
              <a:rPr lang="sv-SE" smtClean="0"/>
              <a:t>2014-05-19</a:t>
            </a:fld>
            <a:endParaRPr lang="sv-SE" dirty="0"/>
          </a:p>
        </p:txBody>
      </p:sp>
      <p:sp>
        <p:nvSpPr>
          <p:cNvPr id="8" name="Platshållare för bildnummer 5"/>
          <p:cNvSpPr>
            <a:spLocks noGrp="1"/>
          </p:cNvSpPr>
          <p:nvPr>
            <p:ph type="sldNum" sz="quarter" idx="4"/>
          </p:nvPr>
        </p:nvSpPr>
        <p:spPr>
          <a:xfrm rot="5400000">
            <a:off x="-396171" y="541110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9" name="Platshållare för sidfot 4"/>
          <p:cNvSpPr>
            <a:spLocks noGrp="1"/>
          </p:cNvSpPr>
          <p:nvPr>
            <p:ph type="ftr" sz="quarter" idx="3"/>
          </p:nvPr>
        </p:nvSpPr>
        <p:spPr>
          <a:xfrm rot="5400000">
            <a:off x="-1124272" y="3220616"/>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3465587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00609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2014-05-19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04806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AEAEA"/>
            </a:gs>
            <a:gs pos="100000">
              <a:schemeClr val="bg1"/>
            </a:gs>
            <a:gs pos="0">
              <a:srgbClr val="E6E6E6"/>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163538" y="261288"/>
            <a:ext cx="8820000" cy="584926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8" name="Bildobjekt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9396" y="6110548"/>
            <a:ext cx="8705092" cy="659410"/>
          </a:xfrm>
          <a:prstGeom prst="rect">
            <a:avLst/>
          </a:prstGeom>
        </p:spPr>
      </p:pic>
      <p:sp>
        <p:nvSpPr>
          <p:cNvPr id="19" name="Rektangel med rundade hörn 18"/>
          <p:cNvSpPr/>
          <p:nvPr/>
        </p:nvSpPr>
        <p:spPr>
          <a:xfrm>
            <a:off x="-53764" y="-64888"/>
            <a:ext cx="9252520" cy="6984000"/>
          </a:xfrm>
          <a:prstGeom prst="roundRect">
            <a:avLst>
              <a:gd name="adj" fmla="val 5491"/>
            </a:avLst>
          </a:prstGeom>
          <a:noFill/>
          <a:ln w="311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170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233363" indent="-233363" algn="l" defTabSz="914400" rtl="0" eaLnBrk="1" latinLnBrk="0" hangingPunct="1">
        <a:spcBef>
          <a:spcPct val="20000"/>
        </a:spcBef>
        <a:buClr>
          <a:srgbClr val="A71424"/>
        </a:buClr>
        <a:buSzPct val="130000"/>
        <a:buFont typeface="Arial" pitchFamily="34" charset="0"/>
        <a:buChar char="•"/>
        <a:defRPr sz="2400" kern="1200">
          <a:solidFill>
            <a:schemeClr val="tx1"/>
          </a:solidFill>
          <a:latin typeface="Arial" pitchFamily="34" charset="0"/>
          <a:ea typeface="+mn-ea"/>
          <a:cs typeface="Arial" pitchFamily="34" charset="0"/>
        </a:defRPr>
      </a:lvl1pPr>
      <a:lvl2pPr marL="612775" indent="-319088"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84225" indent="-2587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123950" indent="-24447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406525"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3E78C-674C-4187-BC2F-C1F67291C8AE}" type="datetimeFigureOut">
              <a:rPr lang="sv-SE" smtClean="0"/>
              <a:t>2014-05-19</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8B17C-E31E-45B4-8797-9D9471F87834}" type="slidenum">
              <a:rPr lang="sv-SE" smtClean="0"/>
              <a:t>‹#›</a:t>
            </a:fld>
            <a:endParaRPr lang="sv-SE" dirty="0"/>
          </a:p>
        </p:txBody>
      </p:sp>
    </p:spTree>
    <p:extLst>
      <p:ext uri="{BB962C8B-B14F-4D97-AF65-F5344CB8AC3E}">
        <p14:creationId xmlns:p14="http://schemas.microsoft.com/office/powerpoint/2010/main" val="170134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endParaRPr lang="sv-SE" dirty="0" smtClean="0"/>
          </a:p>
        </p:txBody>
      </p:sp>
      <p:sp>
        <p:nvSpPr>
          <p:cNvPr id="17411" name="Rectangle 1027"/>
          <p:cNvSpPr>
            <a:spLocks noGrp="1" noChangeArrowheads="1"/>
          </p:cNvSpPr>
          <p:nvPr>
            <p:ph type="body" idx="1"/>
          </p:nvPr>
        </p:nvSpPr>
        <p:spPr/>
        <p:txBody>
          <a:bodyPr/>
          <a:lstStyle/>
          <a:p>
            <a:pPr eaLnBrk="1" hangingPunct="1"/>
            <a:endParaRPr lang="sv-SE" dirty="0" smtClean="0"/>
          </a:p>
        </p:txBody>
      </p:sp>
      <p:sp>
        <p:nvSpPr>
          <p:cNvPr id="17412" name="Rectangle 102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sv-SE" dirty="0"/>
          </a:p>
        </p:txBody>
      </p:sp>
      <p:pic>
        <p:nvPicPr>
          <p:cNvPr id="17413" name="Picture 1030" descr="Animation_svar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4163" y="2698750"/>
            <a:ext cx="33226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13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7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98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99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Staden per år</a:t>
            </a:r>
            <a:endParaRPr lang="sv-SE" dirty="0"/>
          </a:p>
        </p:txBody>
      </p:sp>
    </p:spTree>
    <p:extLst>
      <p:ext uri="{BB962C8B-B14F-4D97-AF65-F5344CB8AC3E}">
        <p14:creationId xmlns:p14="http://schemas.microsoft.com/office/powerpoint/2010/main" val="224106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80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18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35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45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83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29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ctrTitle"/>
          </p:nvPr>
        </p:nvSpPr>
        <p:spPr/>
        <p:txBody>
          <a:bodyPr>
            <a:normAutofit/>
          </a:bodyPr>
          <a:lstStyle/>
          <a:p>
            <a:r>
              <a:rPr lang="sv-SE" dirty="0"/>
              <a:t>Stockholm stad</a:t>
            </a:r>
            <a:br>
              <a:rPr lang="sv-SE" dirty="0"/>
            </a:br>
            <a:r>
              <a:rPr lang="sv-SE" dirty="0"/>
              <a:t>Förskoleundersökning </a:t>
            </a:r>
            <a:r>
              <a:rPr lang="sv-SE" dirty="0" smtClean="0"/>
              <a:t>2014</a:t>
            </a:r>
            <a:endParaRPr lang="sv-SE" dirty="0"/>
          </a:p>
        </p:txBody>
      </p:sp>
      <p:sp>
        <p:nvSpPr>
          <p:cNvPr id="10" name="Ruta2"/>
          <p:cNvSpPr>
            <a:spLocks noGrp="1"/>
          </p:cNvSpPr>
          <p:nvPr>
            <p:ph type="subTitle" idx="1"/>
          </p:nvPr>
        </p:nvSpPr>
        <p:spPr/>
        <p:txBody>
          <a:bodyPr/>
          <a:lstStyle/>
          <a:p>
            <a:endParaRPr lang="sv-SE" dirty="0" smtClean="0"/>
          </a:p>
          <a:p>
            <a:r>
              <a:rPr lang="sv-SE" dirty="0" smtClean="0"/>
              <a:t>Staden totalt</a:t>
            </a:r>
            <a:endParaRPr lang="sv-SE" dirty="0">
              <a:solidFill>
                <a:srgbClr val="FF0000"/>
              </a:solidFill>
            </a:endParaRPr>
          </a:p>
        </p:txBody>
      </p:sp>
    </p:spTree>
    <p:extLst>
      <p:ext uri="{BB962C8B-B14F-4D97-AF65-F5344CB8AC3E}">
        <p14:creationId xmlns:p14="http://schemas.microsoft.com/office/powerpoint/2010/main" val="338720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56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8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Staden kommunala/fristående förskolor</a:t>
            </a:r>
            <a:endParaRPr lang="sv-SE" dirty="0"/>
          </a:p>
        </p:txBody>
      </p:sp>
    </p:spTree>
    <p:extLst>
      <p:ext uri="{BB962C8B-B14F-4D97-AF65-F5344CB8AC3E}">
        <p14:creationId xmlns:p14="http://schemas.microsoft.com/office/powerpoint/2010/main" val="1504654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556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85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62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8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67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944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2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31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Presentation	</a:t>
            </a:r>
            <a:endParaRPr lang="sv-SE" dirty="0"/>
          </a:p>
        </p:txBody>
      </p:sp>
      <p:sp>
        <p:nvSpPr>
          <p:cNvPr id="3" name="Platshållare för innehåll 2"/>
          <p:cNvSpPr>
            <a:spLocks noGrp="1"/>
          </p:cNvSpPr>
          <p:nvPr>
            <p:ph idx="1"/>
          </p:nvPr>
        </p:nvSpPr>
        <p:spPr/>
        <p:txBody>
          <a:bodyPr>
            <a:normAutofit fontScale="70000" lnSpcReduction="20000"/>
          </a:bodyPr>
          <a:lstStyle/>
          <a:p>
            <a:r>
              <a:rPr lang="sv-SE" dirty="0" smtClean="0"/>
              <a:t>Om undersökningen</a:t>
            </a:r>
          </a:p>
          <a:p>
            <a:endParaRPr lang="sv-SE" dirty="0"/>
          </a:p>
          <a:p>
            <a:r>
              <a:rPr lang="sv-SE" dirty="0" smtClean="0"/>
              <a:t>Frågorna i enkäten</a:t>
            </a:r>
          </a:p>
          <a:p>
            <a:endParaRPr lang="sv-SE" dirty="0"/>
          </a:p>
          <a:p>
            <a:r>
              <a:rPr lang="sv-SE" dirty="0" smtClean="0"/>
              <a:t>Inför läsning av rapporten</a:t>
            </a:r>
          </a:p>
          <a:p>
            <a:endParaRPr lang="sv-SE" dirty="0" smtClean="0"/>
          </a:p>
          <a:p>
            <a:r>
              <a:rPr lang="sv-SE" dirty="0" smtClean="0"/>
              <a:t>Svarsfrekvens </a:t>
            </a:r>
          </a:p>
          <a:p>
            <a:endParaRPr lang="sv-SE" dirty="0"/>
          </a:p>
          <a:p>
            <a:r>
              <a:rPr lang="sv-SE" dirty="0" smtClean="0"/>
              <a:t>Sammanfattning av resultaten</a:t>
            </a:r>
          </a:p>
          <a:p>
            <a:pPr marL="0" indent="0">
              <a:buNone/>
            </a:pPr>
            <a:endParaRPr lang="sv-SE" dirty="0" smtClean="0"/>
          </a:p>
          <a:p>
            <a:r>
              <a:rPr lang="sv-SE" dirty="0" smtClean="0"/>
              <a:t>Resultat</a:t>
            </a:r>
          </a:p>
          <a:p>
            <a:pPr lvl="1"/>
            <a:r>
              <a:rPr lang="sv-SE" dirty="0" smtClean="0"/>
              <a:t>Övergripande resultat</a:t>
            </a:r>
          </a:p>
          <a:p>
            <a:pPr lvl="1"/>
            <a:r>
              <a:rPr lang="sv-SE" dirty="0" smtClean="0"/>
              <a:t>Staden per år</a:t>
            </a:r>
          </a:p>
          <a:p>
            <a:pPr lvl="1"/>
            <a:r>
              <a:rPr lang="sv-SE" dirty="0" smtClean="0"/>
              <a:t>Staden kommunala/fristående förskolor</a:t>
            </a:r>
          </a:p>
          <a:p>
            <a:pPr lvl="1"/>
            <a:r>
              <a:rPr lang="sv-SE" dirty="0" smtClean="0"/>
              <a:t>Staden flickor/pojkar</a:t>
            </a:r>
          </a:p>
          <a:p>
            <a:pPr lvl="1"/>
            <a:r>
              <a:rPr lang="sv-SE" dirty="0"/>
              <a:t>Index per område, KF-indikator och </a:t>
            </a:r>
            <a:r>
              <a:rPr lang="sv-SE" dirty="0" smtClean="0"/>
              <a:t>NFI</a:t>
            </a:r>
          </a:p>
          <a:p>
            <a:pPr lvl="1"/>
            <a:r>
              <a:rPr lang="sv-SE" dirty="0" smtClean="0"/>
              <a:t>Stadsdelarna per fråga</a:t>
            </a:r>
          </a:p>
        </p:txBody>
      </p:sp>
    </p:spTree>
    <p:extLst>
      <p:ext uri="{BB962C8B-B14F-4D97-AF65-F5344CB8AC3E}">
        <p14:creationId xmlns:p14="http://schemas.microsoft.com/office/powerpoint/2010/main" val="508059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230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Staden flickor/pojkar</a:t>
            </a:r>
            <a:endParaRPr lang="sv-SE" dirty="0"/>
          </a:p>
        </p:txBody>
      </p:sp>
    </p:spTree>
    <p:extLst>
      <p:ext uri="{BB962C8B-B14F-4D97-AF65-F5344CB8AC3E}">
        <p14:creationId xmlns:p14="http://schemas.microsoft.com/office/powerpoint/2010/main" val="2419612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426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3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04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8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356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12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679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38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71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792088"/>
          </a:xfrm>
        </p:spPr>
        <p:txBody>
          <a:bodyPr/>
          <a:lstStyle/>
          <a:p>
            <a:r>
              <a:rPr lang="sv-SE" dirty="0" smtClean="0"/>
              <a:t>Om undersökningen</a:t>
            </a:r>
            <a:endParaRPr lang="sv-SE" dirty="0"/>
          </a:p>
        </p:txBody>
      </p:sp>
      <p:sp>
        <p:nvSpPr>
          <p:cNvPr id="3" name="Ruta3"/>
          <p:cNvSpPr>
            <a:spLocks noGrp="1"/>
          </p:cNvSpPr>
          <p:nvPr>
            <p:ph idx="1"/>
          </p:nvPr>
        </p:nvSpPr>
        <p:spPr>
          <a:xfrm>
            <a:off x="467544" y="908720"/>
            <a:ext cx="8208912" cy="5760640"/>
          </a:xfrm>
        </p:spPr>
        <p:txBody>
          <a:bodyPr>
            <a:noAutofit/>
          </a:bodyPr>
          <a:lstStyle/>
          <a:p>
            <a:r>
              <a:rPr lang="sv-SE" sz="1200" dirty="0"/>
              <a:t>Undersökningen är en totalundersökning och riktas till samtliga vårdnadshavare med barn i förskola i Stockholm stad, både kommunalt drivna förskolor och enskilt drivna ingår i undersökningen. Syftet med undersökningen är att utveckla den pedagogiska kvaliteten i varje enskild förskola. Resultaten används även för att underlätta valet av förskola för vårdnadshavare i Stockholms stad genom att resultatet publiceras på stockholm.se.</a:t>
            </a:r>
          </a:p>
          <a:p>
            <a:endParaRPr lang="sv-SE" sz="1200" dirty="0"/>
          </a:p>
          <a:p>
            <a:r>
              <a:rPr lang="sv-SE" sz="1200" dirty="0"/>
              <a:t>Undersökningen genomfördes med hjälp av postala utskick där möjlighet gavs att besvara undersökningen via en webblänk med personliga inloggningsuppgifter alternativt en postal enkät. Totalt genomfördes tre postala utskick varav det första innehöll information om undersökningen samt inloggningsuppgifter till att svara via webblänk och de två senare utskicken innehöll även en postal enkät. Undersökningen genomfördes under vecka </a:t>
            </a:r>
            <a:r>
              <a:rPr lang="sv-SE" sz="1200" dirty="0" smtClean="0"/>
              <a:t>8-15 </a:t>
            </a:r>
            <a:r>
              <a:rPr lang="sv-SE" sz="1200" dirty="0"/>
              <a:t>år </a:t>
            </a:r>
            <a:r>
              <a:rPr lang="sv-SE" sz="1200" dirty="0" smtClean="0"/>
              <a:t>2014.</a:t>
            </a:r>
            <a:endParaRPr lang="sv-SE" sz="1200" dirty="0"/>
          </a:p>
          <a:p>
            <a:endParaRPr lang="sv-SE" sz="1200" dirty="0"/>
          </a:p>
          <a:p>
            <a:r>
              <a:rPr lang="sv-SE" sz="1200" dirty="0"/>
              <a:t>Urvalet tillhandahölls av Stockholm stad och är hämtat från Stockholm stads register BOSKO. Urvalet innefattade barn som var </a:t>
            </a:r>
            <a:r>
              <a:rPr lang="sv-SE" sz="1200" dirty="0" smtClean="0"/>
              <a:t>mantalsskrivna i Stockholm samt inskrivna </a:t>
            </a:r>
            <a:r>
              <a:rPr lang="sv-SE" sz="1200" dirty="0"/>
              <a:t>på förskolan i slutet av januari år </a:t>
            </a:r>
            <a:r>
              <a:rPr lang="sv-SE" sz="1200" dirty="0" smtClean="0"/>
              <a:t>2014.</a:t>
            </a:r>
            <a:endParaRPr lang="sv-SE" sz="1200" dirty="0"/>
          </a:p>
          <a:p>
            <a:endParaRPr lang="sv-SE" sz="1200" dirty="0"/>
          </a:p>
          <a:p>
            <a:r>
              <a:rPr lang="sv-SE" sz="1200" dirty="0"/>
              <a:t>Denna rapport visar resultaten för </a:t>
            </a:r>
            <a:r>
              <a:rPr lang="sv-SE" sz="1200" dirty="0" smtClean="0"/>
              <a:t>alla förskolor </a:t>
            </a:r>
            <a:r>
              <a:rPr lang="sv-SE" sz="1200" dirty="0"/>
              <a:t>i </a:t>
            </a:r>
            <a:r>
              <a:rPr lang="sv-SE" sz="1200" dirty="0" smtClean="0"/>
              <a:t>Stockholm stad.</a:t>
            </a:r>
            <a:endParaRPr lang="sv-SE" sz="1200" dirty="0"/>
          </a:p>
          <a:p>
            <a:endParaRPr lang="sv-SE" sz="1200" dirty="0"/>
          </a:p>
          <a:p>
            <a:r>
              <a:rPr lang="sv-SE" sz="1200" dirty="0"/>
              <a:t>Resultaten i rapporten jämförs </a:t>
            </a:r>
            <a:r>
              <a:rPr lang="sv-SE" sz="1200" dirty="0" smtClean="0"/>
              <a:t>för staden totalt mellan </a:t>
            </a:r>
            <a:r>
              <a:rPr lang="sv-SE" sz="1200" dirty="0"/>
              <a:t>år </a:t>
            </a:r>
            <a:r>
              <a:rPr lang="sv-SE" sz="1200" dirty="0" smtClean="0"/>
              <a:t>2012-2014, med stadsdelarna, </a:t>
            </a:r>
            <a:r>
              <a:rPr lang="sv-SE" sz="1200" dirty="0"/>
              <a:t>flickor och pojkar samt förskolornas regiform såvida minst 5 personer har svarat i respektive grupp</a:t>
            </a:r>
            <a:r>
              <a:rPr lang="sv-SE" sz="1200" dirty="0" smtClean="0"/>
              <a:t>.</a:t>
            </a:r>
            <a:endParaRPr lang="sv-SE" sz="1200" dirty="0"/>
          </a:p>
          <a:p>
            <a:endParaRPr lang="sv-SE" sz="1200" dirty="0"/>
          </a:p>
          <a:p>
            <a:r>
              <a:rPr lang="sv-SE" sz="1200" dirty="0" smtClean="0"/>
              <a:t>Totalt </a:t>
            </a:r>
            <a:r>
              <a:rPr lang="sv-SE" sz="1200" dirty="0"/>
              <a:t>för Stockholm stad inkom </a:t>
            </a:r>
            <a:r>
              <a:rPr lang="sv-SE" sz="1200" dirty="0" smtClean="0"/>
              <a:t>36 364 svar</a:t>
            </a:r>
            <a:r>
              <a:rPr lang="sv-SE" sz="1200" dirty="0"/>
              <a:t>, vilket ger en svarsprocent på </a:t>
            </a:r>
            <a:r>
              <a:rPr lang="sv-SE" sz="1200" dirty="0" smtClean="0"/>
              <a:t>72 %.</a:t>
            </a:r>
          </a:p>
          <a:p>
            <a:pPr lvl="1"/>
            <a:r>
              <a:rPr lang="sv-SE" sz="1000" dirty="0" smtClean="0"/>
              <a:t>Svarsprocent för kommunala förskolor 76 %.</a:t>
            </a:r>
          </a:p>
          <a:p>
            <a:pPr lvl="1"/>
            <a:r>
              <a:rPr lang="sv-SE" sz="1000" dirty="0" smtClean="0"/>
              <a:t>Svarsprocent för enskilda förskolor </a:t>
            </a:r>
            <a:r>
              <a:rPr lang="sv-SE" sz="1000" dirty="0"/>
              <a:t> </a:t>
            </a:r>
            <a:r>
              <a:rPr lang="sv-SE" sz="1000" dirty="0" smtClean="0"/>
              <a:t>66 %.</a:t>
            </a:r>
          </a:p>
          <a:p>
            <a:pPr lvl="1"/>
            <a:r>
              <a:rPr lang="sv-SE" sz="1000" dirty="0" smtClean="0"/>
              <a:t>Av de som har svarat har  21 440 </a:t>
            </a:r>
            <a:r>
              <a:rPr lang="sv-SE" sz="1000" dirty="0" err="1" smtClean="0"/>
              <a:t>st</a:t>
            </a:r>
            <a:r>
              <a:rPr lang="sv-SE" sz="1000" dirty="0" smtClean="0"/>
              <a:t> besvarat undersökningen via webblänk med personliga inloggningsuppgifter. </a:t>
            </a:r>
            <a:endParaRPr lang="sv-SE" sz="1000" dirty="0"/>
          </a:p>
          <a:p>
            <a:endParaRPr lang="sv-SE" sz="1200" dirty="0"/>
          </a:p>
          <a:p>
            <a:r>
              <a:rPr lang="sv-SE" sz="1200" dirty="0"/>
              <a:t>Markör Marknad &amp; Kommunikation AB, Maria Eklund, maria.eklund@markor.se</a:t>
            </a:r>
          </a:p>
        </p:txBody>
      </p:sp>
    </p:spTree>
    <p:extLst>
      <p:ext uri="{BB962C8B-B14F-4D97-AF65-F5344CB8AC3E}">
        <p14:creationId xmlns:p14="http://schemas.microsoft.com/office/powerpoint/2010/main" val="1497691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Index per område, KF-indikator och NFI</a:t>
            </a:r>
            <a:endParaRPr lang="sv-SE" dirty="0"/>
          </a:p>
        </p:txBody>
      </p:sp>
    </p:spTree>
    <p:extLst>
      <p:ext uri="{BB962C8B-B14F-4D97-AF65-F5344CB8AC3E}">
        <p14:creationId xmlns:p14="http://schemas.microsoft.com/office/powerpoint/2010/main" val="2563627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772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371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Stadsdelarna per fråga</a:t>
            </a:r>
            <a:endParaRPr lang="sv-SE" dirty="0"/>
          </a:p>
        </p:txBody>
      </p:sp>
    </p:spTree>
    <p:extLst>
      <p:ext uri="{BB962C8B-B14F-4D97-AF65-F5344CB8AC3E}">
        <p14:creationId xmlns:p14="http://schemas.microsoft.com/office/powerpoint/2010/main" val="439459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875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870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60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064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458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53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706090"/>
          </a:xfrm>
        </p:spPr>
        <p:txBody>
          <a:bodyPr>
            <a:normAutofit/>
          </a:bodyPr>
          <a:lstStyle/>
          <a:p>
            <a:r>
              <a:rPr lang="sv-SE" dirty="0" smtClean="0"/>
              <a:t>Frågorna i enkäten</a:t>
            </a:r>
            <a:endParaRPr lang="sv-SE" dirty="0"/>
          </a:p>
        </p:txBody>
      </p:sp>
      <p:sp>
        <p:nvSpPr>
          <p:cNvPr id="3" name="Platshållare för innehåll 2"/>
          <p:cNvSpPr>
            <a:spLocks noGrp="1"/>
          </p:cNvSpPr>
          <p:nvPr>
            <p:ph idx="1"/>
          </p:nvPr>
        </p:nvSpPr>
        <p:spPr>
          <a:xfrm>
            <a:off x="467544" y="692696"/>
            <a:ext cx="8208912" cy="5616624"/>
          </a:xfrm>
        </p:spPr>
        <p:txBody>
          <a:bodyPr>
            <a:noAutofit/>
          </a:bodyPr>
          <a:lstStyle/>
          <a:p>
            <a:pPr marL="228600" indent="-228600">
              <a:buSzPct val="100000"/>
              <a:buFont typeface="+mj-lt"/>
              <a:buAutoNum type="arabicPeriod"/>
            </a:pPr>
            <a:r>
              <a:rPr lang="sv-SE" sz="1050" dirty="0"/>
              <a:t>Mitt barns utveckling och lärande uppmuntras</a:t>
            </a:r>
            <a:r>
              <a:rPr lang="sv-SE" sz="1050" dirty="0" smtClean="0"/>
              <a:t>.</a:t>
            </a:r>
          </a:p>
          <a:p>
            <a:pPr marL="228600" indent="-228600">
              <a:buSzPct val="100000"/>
              <a:buFont typeface="+mj-lt"/>
              <a:buAutoNum type="arabicPeriod"/>
            </a:pPr>
            <a:r>
              <a:rPr lang="sv-SE" sz="1050" dirty="0" smtClean="0"/>
              <a:t>Mitt barns utveckling synliggörs och dokumenteras. </a:t>
            </a:r>
          </a:p>
          <a:p>
            <a:pPr marL="228600" indent="-228600">
              <a:buSzPct val="100000"/>
              <a:buFont typeface="+mj-lt"/>
              <a:buAutoNum type="arabicPeriod"/>
            </a:pPr>
            <a:r>
              <a:rPr lang="sv-SE" sz="1050" dirty="0" smtClean="0"/>
              <a:t>Den pedagogiska miljön (material och dess tillgänglighet) uppmuntrar till utveckling och lärande.</a:t>
            </a:r>
          </a:p>
          <a:p>
            <a:pPr marL="228600" indent="-228600">
              <a:buSzPct val="100000"/>
              <a:buFont typeface="+mj-lt"/>
              <a:buAutoNum type="arabicPeriod"/>
            </a:pPr>
            <a:r>
              <a:rPr lang="sv-SE" sz="1050" dirty="0" smtClean="0"/>
              <a:t>Mitt barn uppmuntras i att utveckla sitt språk (t.ex. utveckla sitt ordförråd, sin förmåga att berätta, ställa frågor, uttrycka tankar, sin förmåga att lyssna, reflektera, utveckla sitt skriftspråk). </a:t>
            </a:r>
          </a:p>
          <a:p>
            <a:pPr marL="228600" indent="-228600">
              <a:buSzPct val="100000"/>
              <a:buFont typeface="+mj-lt"/>
              <a:buAutoNum type="arabicPeriod"/>
            </a:pPr>
            <a:r>
              <a:rPr lang="sv-SE" sz="1050" dirty="0" smtClean="0"/>
              <a:t>Mitt barn uppmuntras i att utveckla sitt matematiska tänkande (t.ex. förstå mängd, antal, ordning, mätning, tid). </a:t>
            </a:r>
          </a:p>
          <a:p>
            <a:pPr marL="228600" indent="-228600">
              <a:buSzPct val="100000"/>
              <a:buFont typeface="+mj-lt"/>
              <a:buAutoNum type="arabicPeriod"/>
            </a:pPr>
            <a:r>
              <a:rPr lang="sv-SE" sz="1050" dirty="0" smtClean="0"/>
              <a:t>Mitt barn uppmuntras till att utveckla förståelse för naturvetenskapliga fenomen (t.ex. förståelse för sambanden i naturen mellan människor, växter och djur). </a:t>
            </a:r>
          </a:p>
          <a:p>
            <a:pPr marL="228600" indent="-228600">
              <a:buSzPct val="100000"/>
              <a:buFont typeface="+mj-lt"/>
              <a:buAutoNum type="arabicPeriod"/>
            </a:pPr>
            <a:r>
              <a:rPr lang="sv-SE" sz="1050" dirty="0" smtClean="0"/>
              <a:t>Mitt barn uppmuntras till fysiska aktiviteter. </a:t>
            </a:r>
          </a:p>
          <a:p>
            <a:pPr marL="228600" indent="-228600">
              <a:buSzPct val="100000"/>
              <a:buFont typeface="+mj-lt"/>
              <a:buAutoNum type="arabicPeriod"/>
            </a:pPr>
            <a:r>
              <a:rPr lang="sv-SE" sz="1050" dirty="0" smtClean="0"/>
              <a:t>Mitt barn känner sig tryggt. </a:t>
            </a:r>
          </a:p>
          <a:p>
            <a:pPr marL="228600" indent="-228600">
              <a:buSzPct val="100000"/>
              <a:buFont typeface="+mj-lt"/>
              <a:buAutoNum type="arabicPeriod"/>
            </a:pPr>
            <a:r>
              <a:rPr lang="sv-SE" sz="1050" dirty="0" smtClean="0"/>
              <a:t>Flickor och pojkar ges lika möjligheter att utvecklas. </a:t>
            </a:r>
          </a:p>
          <a:p>
            <a:pPr marL="228600" indent="-228600">
              <a:buSzPct val="100000"/>
              <a:buFont typeface="+mj-lt"/>
              <a:buAutoNum type="arabicPeriod"/>
            </a:pPr>
            <a:r>
              <a:rPr lang="sv-SE" sz="1050" dirty="0" smtClean="0"/>
              <a:t>Mitt barn uppmuntras i att utveckla sina sociala förmågor (t.ex. utveckla sin empati, ansvarskänsla, tolerans och omtanke inför andra). </a:t>
            </a:r>
          </a:p>
          <a:p>
            <a:pPr marL="228600" indent="-228600">
              <a:buSzPct val="100000"/>
              <a:buFont typeface="+mj-lt"/>
              <a:buAutoNum type="arabicPeriod"/>
            </a:pPr>
            <a:r>
              <a:rPr lang="sv-SE" sz="1050" dirty="0" smtClean="0"/>
              <a:t>Mitt barn uppmuntras i att ta egna initiativ och eget ansvar. </a:t>
            </a:r>
          </a:p>
          <a:p>
            <a:pPr marL="228600" indent="-228600">
              <a:buSzPct val="100000"/>
              <a:buFont typeface="+mj-lt"/>
              <a:buAutoNum type="arabicPeriod"/>
            </a:pPr>
            <a:r>
              <a:rPr lang="sv-SE" sz="1050" dirty="0" smtClean="0"/>
              <a:t>Personalen är lyhörd för mitt barns önskemål och behov. </a:t>
            </a:r>
          </a:p>
          <a:p>
            <a:pPr marL="228600" indent="-228600">
              <a:buSzPct val="100000"/>
              <a:buFont typeface="+mj-lt"/>
              <a:buAutoNum type="arabicPeriod"/>
            </a:pPr>
            <a:r>
              <a:rPr lang="sv-SE" sz="1050" dirty="0" smtClean="0"/>
              <a:t>Personalen på förskolan bemöter mitt barn på ett respektfullt sätt. </a:t>
            </a:r>
          </a:p>
          <a:p>
            <a:pPr marL="228600" indent="-228600">
              <a:buSzPct val="100000"/>
              <a:buFont typeface="+mj-lt"/>
              <a:buAutoNum type="arabicPeriod"/>
            </a:pPr>
            <a:r>
              <a:rPr lang="sv-SE" sz="1050" dirty="0" smtClean="0"/>
              <a:t>Jag är nöjd med hur förskolan ger mitt barn möjlighet att ta del av stadens kulturutbud (t.ex. bibliotek, teater, konserter, museer). </a:t>
            </a:r>
          </a:p>
          <a:p>
            <a:pPr marL="228600" indent="-228600">
              <a:buSzPct val="100000"/>
              <a:buFont typeface="+mj-lt"/>
              <a:buAutoNum type="arabicPeriod"/>
            </a:pPr>
            <a:r>
              <a:rPr lang="sv-SE" sz="1050" dirty="0" smtClean="0"/>
              <a:t>Mitt barn uppmuntras till att själv få skapa och uttrycka sig med musik, dans, sång, rytmik, rörelse. </a:t>
            </a:r>
          </a:p>
          <a:p>
            <a:pPr marL="228600" indent="-228600">
              <a:buSzPct val="100000"/>
              <a:buFont typeface="+mj-lt"/>
              <a:buAutoNum type="arabicPeriod"/>
            </a:pPr>
            <a:r>
              <a:rPr lang="sv-SE" sz="1050" dirty="0" smtClean="0"/>
              <a:t>Mitt barn tycker maten smakar bra. </a:t>
            </a:r>
          </a:p>
          <a:p>
            <a:pPr marL="228600" indent="-228600">
              <a:buSzPct val="100000"/>
              <a:buFont typeface="+mj-lt"/>
              <a:buAutoNum type="arabicPeriod"/>
            </a:pPr>
            <a:r>
              <a:rPr lang="sv-SE" sz="1050" dirty="0" smtClean="0"/>
              <a:t>Mitt barns förskola serverar en varierad och näringsrik kost. </a:t>
            </a:r>
          </a:p>
          <a:p>
            <a:pPr marL="228600" indent="-228600">
              <a:buSzPct val="100000"/>
              <a:buFont typeface="+mj-lt"/>
              <a:buAutoNum type="arabicPeriod"/>
            </a:pPr>
            <a:r>
              <a:rPr lang="sv-SE" sz="1050" dirty="0" smtClean="0"/>
              <a:t>Jag är nöjd med den information jag får om maten på förskolan. </a:t>
            </a:r>
          </a:p>
          <a:p>
            <a:pPr marL="228600" indent="-228600">
              <a:buSzPct val="100000"/>
              <a:buFont typeface="+mj-lt"/>
              <a:buAutoNum type="arabicPeriod"/>
            </a:pPr>
            <a:r>
              <a:rPr lang="sv-SE" sz="1050" dirty="0" smtClean="0"/>
              <a:t>Jag har möjlighet till delaktighet och inflytande i verksamheten (t.ex. genom utvecklingssamtal, föräldramöten, andra forum). </a:t>
            </a:r>
          </a:p>
          <a:p>
            <a:pPr marL="228600" indent="-228600">
              <a:buSzPct val="100000"/>
              <a:buFont typeface="+mj-lt"/>
              <a:buAutoNum type="arabicPeriod"/>
            </a:pPr>
            <a:r>
              <a:rPr lang="sv-SE" sz="1050" dirty="0" smtClean="0"/>
              <a:t>Jag känner mig välkommen att ställa frågor och framföra synpunkter på verksamheten. </a:t>
            </a:r>
          </a:p>
          <a:p>
            <a:pPr marL="228600" indent="-228600">
              <a:buSzPct val="100000"/>
              <a:buFont typeface="+mj-lt"/>
              <a:buAutoNum type="arabicPeriod"/>
            </a:pPr>
            <a:r>
              <a:rPr lang="sv-SE" sz="1050" dirty="0" smtClean="0"/>
              <a:t>Jag har fått information om förskolans mål och arbetssätt. </a:t>
            </a:r>
          </a:p>
          <a:p>
            <a:pPr marL="228600" indent="-228600">
              <a:buSzPct val="100000"/>
              <a:buFont typeface="+mj-lt"/>
              <a:buAutoNum type="arabicPeriod"/>
            </a:pPr>
            <a:r>
              <a:rPr lang="sv-SE" sz="1050" dirty="0" smtClean="0"/>
              <a:t>Jag upplever att förskolan i sin helhet är trygg och säker. </a:t>
            </a:r>
          </a:p>
          <a:p>
            <a:pPr marL="228600" indent="-228600">
              <a:buSzPct val="100000"/>
              <a:buFont typeface="+mj-lt"/>
              <a:buAutoNum type="arabicPeriod"/>
            </a:pPr>
            <a:r>
              <a:rPr lang="sv-SE" sz="1050" dirty="0" smtClean="0"/>
              <a:t>Jag är som helhet nöjd med mitt barns förskola. </a:t>
            </a:r>
          </a:p>
          <a:p>
            <a:pPr marL="228600" indent="-228600">
              <a:buSzPct val="100000"/>
              <a:buFont typeface="+mj-lt"/>
              <a:buAutoNum type="arabicPeriod"/>
            </a:pPr>
            <a:r>
              <a:rPr lang="sv-SE" sz="1050" dirty="0" smtClean="0"/>
              <a:t>Jag kan rekommendera mitt barns förskola. </a:t>
            </a:r>
          </a:p>
          <a:p>
            <a:pPr marL="228600" indent="-228600">
              <a:buSzPct val="100000"/>
              <a:buFont typeface="+mj-lt"/>
              <a:buAutoNum type="arabicPeriod"/>
            </a:pPr>
            <a:r>
              <a:rPr lang="sv-SE" sz="1050" dirty="0" smtClean="0"/>
              <a:t>Jag har haft möjlighet att välja vilken förskola mitt barns ka gå på. </a:t>
            </a:r>
          </a:p>
          <a:p>
            <a:pPr marL="0" indent="0">
              <a:buSzPct val="100000"/>
              <a:buNone/>
            </a:pPr>
            <a:r>
              <a:rPr lang="sv-SE" sz="1050" dirty="0" smtClean="0">
                <a:solidFill>
                  <a:schemeClr val="accent2">
                    <a:lumMod val="75000"/>
                  </a:schemeClr>
                </a:solidFill>
              </a:rPr>
              <a:t>Not:</a:t>
            </a:r>
            <a:r>
              <a:rPr lang="sv-SE" sz="1050" dirty="0" smtClean="0"/>
              <a:t> Vissa stadsdelar har egna extrafrågor utöver ovanstående 25 frågor.</a:t>
            </a:r>
            <a:endParaRPr lang="sv-SE" sz="1050" dirty="0"/>
          </a:p>
          <a:p>
            <a:pPr marL="0" indent="0">
              <a:buSzPct val="100000"/>
              <a:buNone/>
            </a:pPr>
            <a:endParaRPr lang="sv-SE" sz="1050" dirty="0" smtClean="0"/>
          </a:p>
        </p:txBody>
      </p:sp>
    </p:spTree>
    <p:extLst>
      <p:ext uri="{BB962C8B-B14F-4D97-AF65-F5344CB8AC3E}">
        <p14:creationId xmlns:p14="http://schemas.microsoft.com/office/powerpoint/2010/main" val="1090776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085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625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66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993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92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121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472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687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886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57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792088"/>
          </a:xfrm>
        </p:spPr>
        <p:txBody>
          <a:bodyPr/>
          <a:lstStyle/>
          <a:p>
            <a:r>
              <a:rPr lang="sv-SE" dirty="0" smtClean="0"/>
              <a:t>Inför läsning av rapporten</a:t>
            </a:r>
            <a:endParaRPr lang="sv-SE" dirty="0"/>
          </a:p>
        </p:txBody>
      </p:sp>
      <p:sp>
        <p:nvSpPr>
          <p:cNvPr id="3" name="Platshållare för innehåll 2"/>
          <p:cNvSpPr>
            <a:spLocks noGrp="1"/>
          </p:cNvSpPr>
          <p:nvPr>
            <p:ph idx="1"/>
          </p:nvPr>
        </p:nvSpPr>
        <p:spPr>
          <a:xfrm>
            <a:off x="467544" y="908720"/>
            <a:ext cx="8208912" cy="5688634"/>
          </a:xfrm>
        </p:spPr>
        <p:txBody>
          <a:bodyPr>
            <a:noAutofit/>
          </a:bodyPr>
          <a:lstStyle/>
          <a:p>
            <a:r>
              <a:rPr lang="sv-SE" sz="1200" dirty="0"/>
              <a:t>Maskinella avrundningar </a:t>
            </a:r>
            <a:r>
              <a:rPr lang="sv-SE" sz="1200" dirty="0" smtClean="0"/>
              <a:t>(avrundningar av andelar till heltal) och </a:t>
            </a:r>
            <a:r>
              <a:rPr lang="sv-SE" sz="1200" dirty="0"/>
              <a:t>internt bortfall </a:t>
            </a:r>
            <a:r>
              <a:rPr lang="sv-SE" sz="1200" dirty="0" smtClean="0"/>
              <a:t>förekommer i resultatredovisningen. </a:t>
            </a:r>
          </a:p>
          <a:p>
            <a:endParaRPr lang="sv-SE" sz="1000" dirty="0"/>
          </a:p>
          <a:p>
            <a:r>
              <a:rPr lang="sv-SE" sz="1200" dirty="0" smtClean="0"/>
              <a:t>Resultaten redovisas enbart i grupper där minst 5 personer har svarat i varje grupp. Detta innebär exempelvis att om en förskola har färre än 5 svar redovisas inte förskolan separat men vårdnadshavarens svar ingår i totalresultaten. </a:t>
            </a:r>
          </a:p>
          <a:p>
            <a:pPr marL="0" indent="0">
              <a:buNone/>
            </a:pPr>
            <a:endParaRPr lang="sv-SE" sz="1000" dirty="0"/>
          </a:p>
          <a:p>
            <a:r>
              <a:rPr lang="sv-SE" sz="1200" dirty="0" smtClean="0"/>
              <a:t>Andel </a:t>
            </a:r>
            <a:r>
              <a:rPr lang="sv-SE" sz="1200" dirty="0"/>
              <a:t>som har svarat </a:t>
            </a:r>
            <a:r>
              <a:rPr lang="sv-SE" sz="1200" dirty="0" smtClean="0"/>
              <a:t>”Vet </a:t>
            </a:r>
            <a:r>
              <a:rPr lang="sv-SE" sz="1200" dirty="0"/>
              <a:t>ej” </a:t>
            </a:r>
            <a:r>
              <a:rPr lang="sv-SE" sz="1200" dirty="0" smtClean="0"/>
              <a:t>visas vid sidan av diagrammen, även andel som besvarat påståendet med 4 eller 5 (5-Instämmer helt)  </a:t>
            </a:r>
            <a:r>
              <a:rPr lang="sv-SE" sz="1200" dirty="0"/>
              <a:t>visas som andel </a:t>
            </a:r>
            <a:r>
              <a:rPr lang="sv-SE" sz="1200" dirty="0" smtClean="0"/>
              <a:t>nöjda vid sidan av diagrammen.</a:t>
            </a:r>
          </a:p>
          <a:p>
            <a:endParaRPr lang="sv-SE" sz="1000" dirty="0" smtClean="0"/>
          </a:p>
          <a:p>
            <a:r>
              <a:rPr lang="sv-SE" sz="1200" dirty="0"/>
              <a:t>Index per område är en sammanvägning av andelen nöjda (betyg 4 + 5) svar per aktuellt frågeområde. KF-indikator är andelen nöjda (betyg 4 + 5) svar på fråga </a:t>
            </a:r>
            <a:r>
              <a:rPr lang="sv-SE" sz="1200" dirty="0" smtClean="0"/>
              <a:t>23. </a:t>
            </a:r>
            <a:r>
              <a:rPr lang="sv-SE" sz="1200" dirty="0"/>
              <a:t>Index per område och KF-indikator mäts i skalan 0-100.</a:t>
            </a:r>
          </a:p>
          <a:p>
            <a:pPr marL="0" indent="0">
              <a:buNone/>
            </a:pPr>
            <a:endParaRPr lang="sv-SE" sz="1000" dirty="0"/>
          </a:p>
          <a:p>
            <a:r>
              <a:rPr lang="sv-SE" sz="1200" dirty="0" smtClean="0"/>
              <a:t>NFI (NöjdFöräldraIndex) är en indexering av fråga 23 och mäts i skalan 0-100.</a:t>
            </a:r>
          </a:p>
          <a:p>
            <a:pPr marL="0" indent="0">
              <a:buNone/>
            </a:pPr>
            <a:endParaRPr lang="sv-SE" sz="1000" dirty="0">
              <a:solidFill>
                <a:srgbClr val="FF0000"/>
              </a:solidFill>
            </a:endParaRPr>
          </a:p>
          <a:p>
            <a:r>
              <a:rPr lang="sv-SE" sz="1200" dirty="0" smtClean="0"/>
              <a:t>Frågan nedan har sedan förra årets undersökning omformulerats vilket innebär att de jämförande resultaten mellan åren bör tolkas med försiktighet. </a:t>
            </a:r>
          </a:p>
          <a:p>
            <a:pPr lvl="1"/>
            <a:r>
              <a:rPr lang="sv-SE" sz="1100" dirty="0" smtClean="0"/>
              <a:t>Jag är nöjd med hur förskolan ger mitt barn möjlighet att ta del av stadens kulturutbud formulerades år </a:t>
            </a:r>
            <a:r>
              <a:rPr lang="sv-SE" sz="1100" dirty="0"/>
              <a:t>2013 Jag är nöjd med de kulturupplevelser som mitt </a:t>
            </a:r>
            <a:r>
              <a:rPr lang="sv-SE" sz="1100" dirty="0" smtClean="0"/>
              <a:t>barn erbjuds </a:t>
            </a:r>
            <a:r>
              <a:rPr lang="sv-SE" sz="1100" dirty="0"/>
              <a:t>i förskolan (t.ex. besök på teater, </a:t>
            </a:r>
            <a:r>
              <a:rPr lang="sv-SE" sz="1100" dirty="0" smtClean="0"/>
              <a:t>konserter, museer</a:t>
            </a:r>
            <a:r>
              <a:rPr lang="sv-SE" sz="1100" dirty="0"/>
              <a:t>, möjligheten att själva uttrycka sig med </a:t>
            </a:r>
            <a:r>
              <a:rPr lang="sv-SE" sz="1100" dirty="0" smtClean="0"/>
              <a:t>musik, måla</a:t>
            </a:r>
            <a:r>
              <a:rPr lang="sv-SE" sz="1100" dirty="0"/>
              <a:t>, dansa m.m.).</a:t>
            </a:r>
          </a:p>
          <a:p>
            <a:endParaRPr lang="sv-SE" sz="1200" dirty="0" smtClean="0"/>
          </a:p>
          <a:p>
            <a:pPr marL="0" indent="0">
              <a:buNone/>
            </a:pPr>
            <a:endParaRPr lang="sv-SE" sz="1200" dirty="0" smtClean="0"/>
          </a:p>
        </p:txBody>
      </p:sp>
    </p:spTree>
    <p:extLst>
      <p:ext uri="{BB962C8B-B14F-4D97-AF65-F5344CB8AC3E}">
        <p14:creationId xmlns:p14="http://schemas.microsoft.com/office/powerpoint/2010/main" val="1438628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498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699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17500"/>
            <a:ext cx="8813800" cy="57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532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4800"/>
            <a:ext cx="8813800" cy="57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707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502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829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491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2192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200"/>
            <a:ext cx="8813800" cy="57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24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0622"/>
            <a:ext cx="8229600" cy="634082"/>
          </a:xfrm>
        </p:spPr>
        <p:txBody>
          <a:bodyPr/>
          <a:lstStyle/>
          <a:p>
            <a:r>
              <a:rPr lang="sv-SE" dirty="0" smtClean="0"/>
              <a:t>Svarsfrekvens</a:t>
            </a:r>
            <a:endParaRPr lang="sv-SE"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95388"/>
            <a:ext cx="80772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6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792088"/>
          </a:xfrm>
        </p:spPr>
        <p:txBody>
          <a:bodyPr/>
          <a:lstStyle/>
          <a:p>
            <a:r>
              <a:rPr lang="sv-SE" dirty="0" smtClean="0"/>
              <a:t>Sammanfattning av resultaten</a:t>
            </a:r>
            <a:endParaRPr lang="sv-SE" dirty="0"/>
          </a:p>
        </p:txBody>
      </p:sp>
      <p:sp>
        <p:nvSpPr>
          <p:cNvPr id="3" name="Platshållare för innehåll 2"/>
          <p:cNvSpPr>
            <a:spLocks noGrp="1"/>
          </p:cNvSpPr>
          <p:nvPr>
            <p:ph idx="1"/>
          </p:nvPr>
        </p:nvSpPr>
        <p:spPr>
          <a:xfrm>
            <a:off x="467544" y="764704"/>
            <a:ext cx="8208912" cy="5832650"/>
          </a:xfrm>
        </p:spPr>
        <p:txBody>
          <a:bodyPr>
            <a:noAutofit/>
          </a:bodyPr>
          <a:lstStyle/>
          <a:p>
            <a:pPr lvl="0"/>
            <a:r>
              <a:rPr lang="sv-SE" sz="1100" dirty="0"/>
              <a:t>Andelen nöjda år 2014 är totalt sett någon eller några procent högre jämfört med år 2013 och år 2012 för de olika påståendena. </a:t>
            </a:r>
          </a:p>
          <a:p>
            <a:pPr lvl="0"/>
            <a:endParaRPr lang="sv-SE" sz="1100" dirty="0" smtClean="0"/>
          </a:p>
          <a:p>
            <a:pPr lvl="0"/>
            <a:r>
              <a:rPr lang="sv-SE" sz="1100" dirty="0" err="1" smtClean="0"/>
              <a:t>NöjdFöräldraIndex</a:t>
            </a:r>
            <a:r>
              <a:rPr lang="sv-SE" sz="1100" dirty="0" smtClean="0"/>
              <a:t> (NFI) </a:t>
            </a:r>
            <a:r>
              <a:rPr lang="sv-SE" sz="1100" dirty="0"/>
              <a:t>har ökat från 83,6 år 2013 till 84,1 år 2014. </a:t>
            </a:r>
          </a:p>
          <a:p>
            <a:pPr lvl="0"/>
            <a:endParaRPr lang="sv-SE" sz="1100" dirty="0" smtClean="0"/>
          </a:p>
          <a:p>
            <a:pPr lvl="0"/>
            <a:r>
              <a:rPr lang="sv-SE" sz="1100" dirty="0" smtClean="0"/>
              <a:t>Index </a:t>
            </a:r>
            <a:r>
              <a:rPr lang="sv-SE" sz="1100" dirty="0"/>
              <a:t>för området utveckling och lärande har ökat från 77 år 2012, 79 år 2013 till 82 år 2014.  </a:t>
            </a:r>
          </a:p>
          <a:p>
            <a:pPr lvl="0"/>
            <a:endParaRPr lang="sv-SE" sz="1100" dirty="0" smtClean="0"/>
          </a:p>
          <a:p>
            <a:pPr lvl="0"/>
            <a:r>
              <a:rPr lang="sv-SE" sz="1100" dirty="0" smtClean="0"/>
              <a:t>Index </a:t>
            </a:r>
            <a:r>
              <a:rPr lang="sv-SE" sz="1100" dirty="0"/>
              <a:t>för området normer och värden har ökat från 86 år 2012, 88 år 2013 till 89 år 2014. </a:t>
            </a:r>
          </a:p>
          <a:p>
            <a:pPr lvl="0"/>
            <a:endParaRPr lang="sv-SE" sz="1100" dirty="0" smtClean="0"/>
          </a:p>
          <a:p>
            <a:pPr lvl="0"/>
            <a:r>
              <a:rPr lang="sv-SE" sz="1100" dirty="0" smtClean="0"/>
              <a:t>Index </a:t>
            </a:r>
            <a:r>
              <a:rPr lang="sv-SE" sz="1100" dirty="0"/>
              <a:t>för området inflytande och delaktighet har ökat från 82 år 2012/2013 till 86 år 2014. </a:t>
            </a:r>
          </a:p>
          <a:p>
            <a:pPr lvl="0"/>
            <a:endParaRPr lang="sv-SE" sz="1100" dirty="0" smtClean="0"/>
          </a:p>
          <a:p>
            <a:pPr lvl="0"/>
            <a:r>
              <a:rPr lang="sv-SE" sz="1100" dirty="0" smtClean="0"/>
              <a:t>Index </a:t>
            </a:r>
            <a:r>
              <a:rPr lang="sv-SE" sz="1100" dirty="0"/>
              <a:t>för området samverkan med hemmet har ökat från 81 år 2012/2013 till 83 år 2014. </a:t>
            </a:r>
          </a:p>
          <a:p>
            <a:pPr lvl="0"/>
            <a:endParaRPr lang="sv-SE" sz="1100" dirty="0" smtClean="0"/>
          </a:p>
          <a:p>
            <a:pPr lvl="0"/>
            <a:r>
              <a:rPr lang="sv-SE" sz="1100" dirty="0" smtClean="0"/>
              <a:t>I </a:t>
            </a:r>
            <a:r>
              <a:rPr lang="sv-SE" sz="1100" dirty="0"/>
              <a:t>årets undersökning fick vårdnadshavarna även besvara påståenden om maten och dess näringsinnehåll på förskolan och index för området mat uppmäts i år till 76. </a:t>
            </a:r>
          </a:p>
          <a:p>
            <a:pPr lvl="0"/>
            <a:endParaRPr lang="sv-SE" sz="1100" dirty="0" smtClean="0"/>
          </a:p>
          <a:p>
            <a:pPr lvl="0"/>
            <a:r>
              <a:rPr lang="sv-SE" sz="1100" dirty="0" smtClean="0"/>
              <a:t>85 </a:t>
            </a:r>
            <a:r>
              <a:rPr lang="sv-SE" sz="1100" dirty="0"/>
              <a:t>% av vårdnadshavarna instämmer i att de kan rekommendera deras barns förskola (81 % år 2012, 82 % år 2013). </a:t>
            </a:r>
          </a:p>
          <a:p>
            <a:pPr lvl="0"/>
            <a:endParaRPr lang="sv-SE" sz="1100" dirty="0" smtClean="0"/>
          </a:p>
          <a:p>
            <a:pPr lvl="0"/>
            <a:r>
              <a:rPr lang="sv-SE" sz="1100" dirty="0" smtClean="0"/>
              <a:t>87 </a:t>
            </a:r>
            <a:r>
              <a:rPr lang="sv-SE" sz="1100" dirty="0"/>
              <a:t>% av vårdnadshavarna instämmer i att förskolan i sin helhet är trygg och säker (78 % år 2012, 83 % år 2013). </a:t>
            </a:r>
          </a:p>
          <a:p>
            <a:pPr lvl="0"/>
            <a:endParaRPr lang="sv-SE" sz="1100" dirty="0" smtClean="0"/>
          </a:p>
          <a:p>
            <a:pPr lvl="0"/>
            <a:r>
              <a:rPr lang="sv-SE" sz="1100" dirty="0" smtClean="0"/>
              <a:t>86 </a:t>
            </a:r>
            <a:r>
              <a:rPr lang="sv-SE" sz="1100" dirty="0"/>
              <a:t>% av vårdnadshavarna är som helhet nöjd med förskolan (83 % år 2012, 84 % år 2013). </a:t>
            </a:r>
          </a:p>
          <a:p>
            <a:pPr lvl="0"/>
            <a:endParaRPr lang="sv-SE" sz="1100" dirty="0" smtClean="0"/>
          </a:p>
          <a:p>
            <a:pPr lvl="0"/>
            <a:r>
              <a:rPr lang="sv-SE" sz="1100" dirty="0" smtClean="0"/>
              <a:t>Generellt </a:t>
            </a:r>
            <a:r>
              <a:rPr lang="sv-SE" sz="1100" dirty="0"/>
              <a:t>är andelen nöjda i de fristående förskolorna någon eller några procent högre jämfört med de kommunala. </a:t>
            </a:r>
          </a:p>
          <a:p>
            <a:pPr lvl="0"/>
            <a:endParaRPr lang="sv-SE" sz="1100" dirty="0" smtClean="0"/>
          </a:p>
          <a:p>
            <a:pPr lvl="0"/>
            <a:r>
              <a:rPr lang="sv-SE" sz="1100" dirty="0" smtClean="0"/>
              <a:t>Generellt </a:t>
            </a:r>
            <a:r>
              <a:rPr lang="sv-SE" sz="1100" dirty="0"/>
              <a:t>inga skillnader i andel nöjda beroende på om barnet är flicka eller pojke. </a:t>
            </a:r>
            <a:endParaRPr lang="sv-SE" sz="1100" dirty="0" smtClean="0"/>
          </a:p>
          <a:p>
            <a:pPr lvl="0"/>
            <a:endParaRPr lang="sv-SE" sz="1100" dirty="0"/>
          </a:p>
          <a:p>
            <a:r>
              <a:rPr lang="sv-SE" sz="1100" dirty="0" smtClean="0"/>
              <a:t>De stadsdelar med  högst andel nöjda på flest påståenden är Bromma samt Östermalm.</a:t>
            </a:r>
          </a:p>
          <a:p>
            <a:pPr marL="0" indent="0">
              <a:buNone/>
            </a:pPr>
            <a:endParaRPr lang="sv-SE" sz="1200" dirty="0" smtClean="0"/>
          </a:p>
        </p:txBody>
      </p:sp>
    </p:spTree>
    <p:extLst>
      <p:ext uri="{BB962C8B-B14F-4D97-AF65-F5344CB8AC3E}">
        <p14:creationId xmlns:p14="http://schemas.microsoft.com/office/powerpoint/2010/main" val="392742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Övergripande resultat</a:t>
            </a:r>
            <a:endParaRPr lang="sv-SE" dirty="0"/>
          </a:p>
        </p:txBody>
      </p:sp>
    </p:spTree>
    <p:extLst>
      <p:ext uri="{BB962C8B-B14F-4D97-AF65-F5344CB8AC3E}">
        <p14:creationId xmlns:p14="http://schemas.microsoft.com/office/powerpoint/2010/main" val="4135564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small Markör">
  <a:themeElements>
    <a:clrScheme name="Anpassat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 Markör</Template>
  <TotalTime>1314</TotalTime>
  <Words>1182</Words>
  <Application>Microsoft Office PowerPoint</Application>
  <PresentationFormat>Bildspel på skärmen (4:3)</PresentationFormat>
  <Paragraphs>111</Paragraphs>
  <Slides>68</Slides>
  <Notes>0</Notes>
  <HiddenSlides>0</HiddenSlides>
  <MMClips>0</MMClips>
  <ScaleCrop>false</ScaleCrop>
  <HeadingPairs>
    <vt:vector size="4" baseType="variant">
      <vt:variant>
        <vt:lpstr>Tema</vt:lpstr>
      </vt:variant>
      <vt:variant>
        <vt:i4>2</vt:i4>
      </vt:variant>
      <vt:variant>
        <vt:lpstr>Bildrubriker</vt:lpstr>
      </vt:variant>
      <vt:variant>
        <vt:i4>68</vt:i4>
      </vt:variant>
    </vt:vector>
  </HeadingPairs>
  <TitlesOfParts>
    <vt:vector size="70" baseType="lpstr">
      <vt:lpstr>Presentationsmall Markör</vt:lpstr>
      <vt:lpstr>Anpassad formgivning</vt:lpstr>
      <vt:lpstr>PowerPoint-presentation</vt:lpstr>
      <vt:lpstr>Stockholm stad Förskoleundersökning 2014</vt:lpstr>
      <vt:lpstr>Presentation </vt:lpstr>
      <vt:lpstr>Om undersökningen</vt:lpstr>
      <vt:lpstr>Frågorna i enkäten</vt:lpstr>
      <vt:lpstr>Inför läsning av rapporten</vt:lpstr>
      <vt:lpstr>Svarsfrekvens</vt:lpstr>
      <vt:lpstr>Sammanfattning av resultaten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BraData MCP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Eklund</dc:creator>
  <cp:lastModifiedBy>Markus Jonsson</cp:lastModifiedBy>
  <cp:revision>139</cp:revision>
  <cp:lastPrinted>2014-05-05T07:35:59Z</cp:lastPrinted>
  <dcterms:created xsi:type="dcterms:W3CDTF">2012-07-05T08:19:51Z</dcterms:created>
  <dcterms:modified xsi:type="dcterms:W3CDTF">2014-05-19T07:18:04Z</dcterms:modified>
</cp:coreProperties>
</file>